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9" r:id="rId2"/>
    <p:sldId id="340" r:id="rId3"/>
    <p:sldId id="341" r:id="rId4"/>
    <p:sldId id="346" r:id="rId5"/>
    <p:sldId id="347" r:id="rId6"/>
    <p:sldId id="342" r:id="rId7"/>
    <p:sldId id="343" r:id="rId8"/>
    <p:sldId id="344" r:id="rId9"/>
    <p:sldId id="349" r:id="rId10"/>
    <p:sldId id="35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80E8328-00F5-436E-A073-EC0C134DFD8A}" v="3" dt="2022-04-01T12:38:14.10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56" autoAdjust="0"/>
    <p:restoredTop sz="94660"/>
  </p:normalViewPr>
  <p:slideViewPr>
    <p:cSldViewPr snapToGrid="0">
      <p:cViewPr varScale="1">
        <p:scale>
          <a:sx n="96" d="100"/>
          <a:sy n="96" d="100"/>
        </p:scale>
        <p:origin x="3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lliam Grey" userId="37b73424-c081-4fc2-b1af-363f4f3fd4f3" providerId="ADAL" clId="{6EFA6E28-A29C-4374-953E-23394EC531FC}"/>
    <pc:docChg chg="delSld modSld">
      <pc:chgData name="William Grey" userId="37b73424-c081-4fc2-b1af-363f4f3fd4f3" providerId="ADAL" clId="{6EFA6E28-A29C-4374-953E-23394EC531FC}" dt="2022-04-01T12:13:30.604" v="45" actId="47"/>
      <pc:docMkLst>
        <pc:docMk/>
      </pc:docMkLst>
      <pc:sldChg chg="del">
        <pc:chgData name="William Grey" userId="37b73424-c081-4fc2-b1af-363f4f3fd4f3" providerId="ADAL" clId="{6EFA6E28-A29C-4374-953E-23394EC531FC}" dt="2022-04-01T12:11:24.140" v="3" actId="47"/>
        <pc:sldMkLst>
          <pc:docMk/>
          <pc:sldMk cId="1085956709" sldId="259"/>
        </pc:sldMkLst>
      </pc:sldChg>
      <pc:sldChg chg="del">
        <pc:chgData name="William Grey" userId="37b73424-c081-4fc2-b1af-363f4f3fd4f3" providerId="ADAL" clId="{6EFA6E28-A29C-4374-953E-23394EC531FC}" dt="2022-04-01T12:11:23.052" v="0" actId="47"/>
        <pc:sldMkLst>
          <pc:docMk/>
          <pc:sldMk cId="4216103552" sldId="289"/>
        </pc:sldMkLst>
      </pc:sldChg>
      <pc:sldChg chg="del">
        <pc:chgData name="William Grey" userId="37b73424-c081-4fc2-b1af-363f4f3fd4f3" providerId="ADAL" clId="{6EFA6E28-A29C-4374-953E-23394EC531FC}" dt="2022-04-01T12:11:23.794" v="2" actId="47"/>
        <pc:sldMkLst>
          <pc:docMk/>
          <pc:sldMk cId="2787487212" sldId="304"/>
        </pc:sldMkLst>
      </pc:sldChg>
      <pc:sldChg chg="del">
        <pc:chgData name="William Grey" userId="37b73424-c081-4fc2-b1af-363f4f3fd4f3" providerId="ADAL" clId="{6EFA6E28-A29C-4374-953E-23394EC531FC}" dt="2022-04-01T12:11:25.042" v="5" actId="47"/>
        <pc:sldMkLst>
          <pc:docMk/>
          <pc:sldMk cId="3804401454" sldId="330"/>
        </pc:sldMkLst>
      </pc:sldChg>
      <pc:sldChg chg="del">
        <pc:chgData name="William Grey" userId="37b73424-c081-4fc2-b1af-363f4f3fd4f3" providerId="ADAL" clId="{6EFA6E28-A29C-4374-953E-23394EC531FC}" dt="2022-04-01T12:11:24.499" v="4" actId="47"/>
        <pc:sldMkLst>
          <pc:docMk/>
          <pc:sldMk cId="3628308924" sldId="331"/>
        </pc:sldMkLst>
      </pc:sldChg>
      <pc:sldChg chg="del">
        <pc:chgData name="William Grey" userId="37b73424-c081-4fc2-b1af-363f4f3fd4f3" providerId="ADAL" clId="{6EFA6E28-A29C-4374-953E-23394EC531FC}" dt="2022-04-01T12:12:45.922" v="42" actId="47"/>
        <pc:sldMkLst>
          <pc:docMk/>
          <pc:sldMk cId="4268491323" sldId="332"/>
        </pc:sldMkLst>
      </pc:sldChg>
      <pc:sldChg chg="del">
        <pc:chgData name="William Grey" userId="37b73424-c081-4fc2-b1af-363f4f3fd4f3" providerId="ADAL" clId="{6EFA6E28-A29C-4374-953E-23394EC531FC}" dt="2022-04-01T12:11:25.544" v="6" actId="47"/>
        <pc:sldMkLst>
          <pc:docMk/>
          <pc:sldMk cId="2904817422" sldId="333"/>
        </pc:sldMkLst>
      </pc:sldChg>
      <pc:sldChg chg="del">
        <pc:chgData name="William Grey" userId="37b73424-c081-4fc2-b1af-363f4f3fd4f3" providerId="ADAL" clId="{6EFA6E28-A29C-4374-953E-23394EC531FC}" dt="2022-04-01T12:11:26.038" v="7" actId="47"/>
        <pc:sldMkLst>
          <pc:docMk/>
          <pc:sldMk cId="2078610757" sldId="334"/>
        </pc:sldMkLst>
      </pc:sldChg>
      <pc:sldChg chg="del">
        <pc:chgData name="William Grey" userId="37b73424-c081-4fc2-b1af-363f4f3fd4f3" providerId="ADAL" clId="{6EFA6E28-A29C-4374-953E-23394EC531FC}" dt="2022-04-01T12:11:23.438" v="1" actId="47"/>
        <pc:sldMkLst>
          <pc:docMk/>
          <pc:sldMk cId="2897654647" sldId="336"/>
        </pc:sldMkLst>
      </pc:sldChg>
      <pc:sldChg chg="modSp del mod">
        <pc:chgData name="William Grey" userId="37b73424-c081-4fc2-b1af-363f4f3fd4f3" providerId="ADAL" clId="{6EFA6E28-A29C-4374-953E-23394EC531FC}" dt="2022-04-01T12:12:42.106" v="40" actId="47"/>
        <pc:sldMkLst>
          <pc:docMk/>
          <pc:sldMk cId="195843539" sldId="337"/>
        </pc:sldMkLst>
        <pc:spChg chg="mod">
          <ac:chgData name="William Grey" userId="37b73424-c081-4fc2-b1af-363f4f3fd4f3" providerId="ADAL" clId="{6EFA6E28-A29C-4374-953E-23394EC531FC}" dt="2022-04-01T12:11:35.500" v="21" actId="20577"/>
          <ac:spMkLst>
            <pc:docMk/>
            <pc:sldMk cId="195843539" sldId="337"/>
            <ac:spMk id="2" creationId="{373DA1D3-9286-4E5A-86A1-EF5442E3660E}"/>
          </ac:spMkLst>
        </pc:spChg>
      </pc:sldChg>
      <pc:sldChg chg="modSp del mod">
        <pc:chgData name="William Grey" userId="37b73424-c081-4fc2-b1af-363f4f3fd4f3" providerId="ADAL" clId="{6EFA6E28-A29C-4374-953E-23394EC531FC}" dt="2022-04-01T12:12:42.836" v="41" actId="47"/>
        <pc:sldMkLst>
          <pc:docMk/>
          <pc:sldMk cId="3515597636" sldId="338"/>
        </pc:sldMkLst>
        <pc:spChg chg="mod">
          <ac:chgData name="William Grey" userId="37b73424-c081-4fc2-b1af-363f4f3fd4f3" providerId="ADAL" clId="{6EFA6E28-A29C-4374-953E-23394EC531FC}" dt="2022-04-01T12:11:46.103" v="39" actId="20577"/>
          <ac:spMkLst>
            <pc:docMk/>
            <pc:sldMk cId="3515597636" sldId="338"/>
            <ac:spMk id="2" creationId="{373DA1D3-9286-4E5A-86A1-EF5442E3660E}"/>
          </ac:spMkLst>
        </pc:spChg>
      </pc:sldChg>
      <pc:sldChg chg="del">
        <pc:chgData name="William Grey" userId="37b73424-c081-4fc2-b1af-363f4f3fd4f3" providerId="ADAL" clId="{6EFA6E28-A29C-4374-953E-23394EC531FC}" dt="2022-04-01T12:13:30.604" v="45" actId="47"/>
        <pc:sldMkLst>
          <pc:docMk/>
          <pc:sldMk cId="3214388002" sldId="342"/>
        </pc:sldMkLst>
      </pc:sldChg>
      <pc:sldChg chg="del">
        <pc:chgData name="William Grey" userId="37b73424-c081-4fc2-b1af-363f4f3fd4f3" providerId="ADAL" clId="{6EFA6E28-A29C-4374-953E-23394EC531FC}" dt="2022-04-01T12:13:30.118" v="44" actId="47"/>
        <pc:sldMkLst>
          <pc:docMk/>
          <pc:sldMk cId="4029746133" sldId="343"/>
        </pc:sldMkLst>
      </pc:sldChg>
      <pc:sldChg chg="del">
        <pc:chgData name="William Grey" userId="37b73424-c081-4fc2-b1af-363f4f3fd4f3" providerId="ADAL" clId="{6EFA6E28-A29C-4374-953E-23394EC531FC}" dt="2022-04-01T12:13:29.794" v="43" actId="47"/>
        <pc:sldMkLst>
          <pc:docMk/>
          <pc:sldMk cId="3350060741" sldId="344"/>
        </pc:sldMkLst>
      </pc:sldChg>
    </pc:docChg>
  </pc:docChgLst>
  <pc:docChgLst>
    <pc:chgData name="William Grey" userId="37b73424-c081-4fc2-b1af-363f4f3fd4f3" providerId="ADAL" clId="{680E8328-00F5-436E-A073-EC0C134DFD8A}"/>
    <pc:docChg chg="addSld delSld modSld">
      <pc:chgData name="William Grey" userId="37b73424-c081-4fc2-b1af-363f4f3fd4f3" providerId="ADAL" clId="{680E8328-00F5-436E-A073-EC0C134DFD8A}" dt="2022-04-01T12:38:20.553" v="3" actId="47"/>
      <pc:docMkLst>
        <pc:docMk/>
      </pc:docMkLst>
      <pc:sldChg chg="add">
        <pc:chgData name="William Grey" userId="37b73424-c081-4fc2-b1af-363f4f3fd4f3" providerId="ADAL" clId="{680E8328-00F5-436E-A073-EC0C134DFD8A}" dt="2022-04-01T12:14:36.938" v="0"/>
        <pc:sldMkLst>
          <pc:docMk/>
          <pc:sldMk cId="3214388002" sldId="342"/>
        </pc:sldMkLst>
      </pc:sldChg>
      <pc:sldChg chg="add">
        <pc:chgData name="William Grey" userId="37b73424-c081-4fc2-b1af-363f4f3fd4f3" providerId="ADAL" clId="{680E8328-00F5-436E-A073-EC0C134DFD8A}" dt="2022-04-01T12:14:36.938" v="0"/>
        <pc:sldMkLst>
          <pc:docMk/>
          <pc:sldMk cId="4029746133" sldId="343"/>
        </pc:sldMkLst>
      </pc:sldChg>
      <pc:sldChg chg="add">
        <pc:chgData name="William Grey" userId="37b73424-c081-4fc2-b1af-363f4f3fd4f3" providerId="ADAL" clId="{680E8328-00F5-436E-A073-EC0C134DFD8A}" dt="2022-04-01T12:14:36.938" v="0"/>
        <pc:sldMkLst>
          <pc:docMk/>
          <pc:sldMk cId="3350060741" sldId="344"/>
        </pc:sldMkLst>
      </pc:sldChg>
      <pc:sldChg chg="add">
        <pc:chgData name="William Grey" userId="37b73424-c081-4fc2-b1af-363f4f3fd4f3" providerId="ADAL" clId="{680E8328-00F5-436E-A073-EC0C134DFD8A}" dt="2022-04-01T12:31:47.687" v="1"/>
        <pc:sldMkLst>
          <pc:docMk/>
          <pc:sldMk cId="3903505603" sldId="346"/>
        </pc:sldMkLst>
      </pc:sldChg>
      <pc:sldChg chg="add">
        <pc:chgData name="William Grey" userId="37b73424-c081-4fc2-b1af-363f4f3fd4f3" providerId="ADAL" clId="{680E8328-00F5-436E-A073-EC0C134DFD8A}" dt="2022-04-01T12:31:47.687" v="1"/>
        <pc:sldMkLst>
          <pc:docMk/>
          <pc:sldMk cId="3657637212" sldId="347"/>
        </pc:sldMkLst>
      </pc:sldChg>
      <pc:sldChg chg="add del">
        <pc:chgData name="William Grey" userId="37b73424-c081-4fc2-b1af-363f4f3fd4f3" providerId="ADAL" clId="{680E8328-00F5-436E-A073-EC0C134DFD8A}" dt="2022-04-01T12:38:20.553" v="3" actId="47"/>
        <pc:sldMkLst>
          <pc:docMk/>
          <pc:sldMk cId="2076150813" sldId="348"/>
        </pc:sldMkLst>
      </pc:sldChg>
      <pc:sldChg chg="add">
        <pc:chgData name="William Grey" userId="37b73424-c081-4fc2-b1af-363f4f3fd4f3" providerId="ADAL" clId="{680E8328-00F5-436E-A073-EC0C134DFD8A}" dt="2022-04-01T12:38:14.107" v="2"/>
        <pc:sldMkLst>
          <pc:docMk/>
          <pc:sldMk cId="2778718658" sldId="349"/>
        </pc:sldMkLst>
      </pc:sldChg>
      <pc:sldChg chg="add">
        <pc:chgData name="William Grey" userId="37b73424-c081-4fc2-b1af-363f4f3fd4f3" providerId="ADAL" clId="{680E8328-00F5-436E-A073-EC0C134DFD8A}" dt="2022-04-01T12:38:14.107" v="2"/>
        <pc:sldMkLst>
          <pc:docMk/>
          <pc:sldMk cId="1526730558" sldId="350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 descr="Logo for Mango Learning with picture of mango">
            <a:extLst>
              <a:ext uri="{FF2B5EF4-FFF2-40B4-BE49-F238E27FC236}">
                <a16:creationId xmlns:a16="http://schemas.microsoft.com/office/drawing/2014/main" id="{63B928B6-3DF2-476E-85F1-8814FADB2AE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5517" y="23813"/>
            <a:ext cx="1480316" cy="623888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22C0E1A9-697F-4782-9B16-760053D04580}"/>
              </a:ext>
            </a:extLst>
          </p:cNvPr>
          <p:cNvSpPr/>
          <p:nvPr userDrawn="1"/>
        </p:nvSpPr>
        <p:spPr>
          <a:xfrm>
            <a:off x="-1" y="307976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1707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7812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3782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672" y="71528"/>
            <a:ext cx="10515600" cy="6627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53135"/>
            <a:ext cx="10515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D71B5E4-40D2-4804-9D37-D881D05E5EF4}"/>
              </a:ext>
            </a:extLst>
          </p:cNvPr>
          <p:cNvSpPr/>
          <p:nvPr userDrawn="1"/>
        </p:nvSpPr>
        <p:spPr>
          <a:xfrm>
            <a:off x="0" y="734309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8945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8580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err="1"/>
              <a:t>Clickto</a:t>
            </a:r>
            <a:r>
              <a:rPr lang="en-US" dirty="0"/>
              <a:t>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772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6112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5682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5878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7569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6749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exampaperspractice.co.uk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60C5A07-ECA1-4401-BA23-B8332B2C7288}"/>
              </a:ext>
            </a:extLst>
          </p:cNvPr>
          <p:cNvSpPr/>
          <p:nvPr userDrawn="1"/>
        </p:nvSpPr>
        <p:spPr>
          <a:xfrm>
            <a:off x="0" y="6550024"/>
            <a:ext cx="12192000" cy="307977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B3907AE7-2F80-FC01-F4BE-D8C21BB88AD3}"/>
              </a:ext>
            </a:extLst>
          </p:cNvPr>
          <p:cNvSpPr txBox="1">
            <a:spLocks/>
          </p:cNvSpPr>
          <p:nvPr userDrawn="1"/>
        </p:nvSpPr>
        <p:spPr>
          <a:xfrm>
            <a:off x="3969982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7E0D0D6-0FEC-78B4-BB4B-9115E016BB5B}"/>
              </a:ext>
            </a:extLst>
          </p:cNvPr>
          <p:cNvSpPr txBox="1"/>
          <p:nvPr userDrawn="1"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F203D89-A19D-007A-8D28-25982BEE2D56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2786" y="1561449"/>
            <a:ext cx="7695738" cy="309835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79A32BE-211E-0E31-96B1-5298905718F1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9582" y="232481"/>
            <a:ext cx="933411" cy="375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7911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3DA1D3-9286-4E5A-86A1-EF5442E36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Question 1</a:t>
            </a:r>
          </a:p>
        </p:txBody>
      </p:sp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1BF29A3D-22BC-49BB-A2A6-41446B4E42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8794201"/>
              </p:ext>
            </p:extLst>
          </p:nvPr>
        </p:nvGraphicFramePr>
        <p:xfrm>
          <a:off x="893631" y="1618300"/>
          <a:ext cx="5172841" cy="307848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88328">
                  <a:extLst>
                    <a:ext uri="{9D8B030D-6E8A-4147-A177-3AD203B41FA5}">
                      <a16:colId xmlns:a16="http://schemas.microsoft.com/office/drawing/2014/main" val="3591637345"/>
                    </a:ext>
                  </a:extLst>
                </a:gridCol>
                <a:gridCol w="4584513">
                  <a:extLst>
                    <a:ext uri="{9D8B030D-6E8A-4147-A177-3AD203B41FA5}">
                      <a16:colId xmlns:a16="http://schemas.microsoft.com/office/drawing/2014/main" val="5001907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800" b="0" dirty="0"/>
                        <a:t>1</a:t>
                      </a:r>
                    </a:p>
                    <a:p>
                      <a:endParaRPr lang="en-GB" sz="2800" b="0" dirty="0"/>
                    </a:p>
                    <a:p>
                      <a:r>
                        <a:rPr lang="en-GB" sz="2800" b="0" dirty="0"/>
                        <a:t>2</a:t>
                      </a:r>
                    </a:p>
                    <a:p>
                      <a:endParaRPr lang="en-GB" sz="2800" b="0" dirty="0"/>
                    </a:p>
                    <a:p>
                      <a:r>
                        <a:rPr lang="en-GB" sz="2800" b="0" dirty="0"/>
                        <a:t>3</a:t>
                      </a:r>
                    </a:p>
                    <a:p>
                      <a:r>
                        <a:rPr lang="en-GB" sz="2800" b="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sub():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endParaRPr lang="en-GB" sz="2800" b="0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2800" b="0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print(x)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endParaRPr lang="en-GB" sz="2800" b="0" dirty="0">
                        <a:solidFill>
                          <a:srgbClr val="0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x=10</a:t>
                      </a:r>
                      <a:endParaRPr lang="en-GB" sz="2800" b="0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sub()</a:t>
                      </a:r>
                    </a:p>
                    <a:p>
                      <a:endParaRPr lang="en-GB" sz="2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0907594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53A6D1DF-9479-4531-A135-1D6A633A866F}"/>
              </a:ext>
            </a:extLst>
          </p:cNvPr>
          <p:cNvSpPr txBox="1"/>
          <p:nvPr/>
        </p:nvSpPr>
        <p:spPr>
          <a:xfrm>
            <a:off x="6936826" y="1448977"/>
            <a:ext cx="487154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What value is output on line 2?</a:t>
            </a:r>
          </a:p>
          <a:p>
            <a:r>
              <a:rPr lang="en-GB" sz="2400" dirty="0"/>
              <a:t>_________</a:t>
            </a:r>
          </a:p>
          <a:p>
            <a:endParaRPr lang="en-GB" sz="2400" dirty="0"/>
          </a:p>
          <a:p>
            <a:endParaRPr lang="en-GB" sz="2400" dirty="0"/>
          </a:p>
          <a:p>
            <a:r>
              <a:rPr lang="en-GB" sz="2400" dirty="0"/>
              <a:t> Is the variable global or local?</a:t>
            </a:r>
          </a:p>
          <a:p>
            <a:endParaRPr lang="en-GB" sz="2400" dirty="0"/>
          </a:p>
          <a:p>
            <a:r>
              <a:rPr lang="en-GB" sz="2400" dirty="0"/>
              <a:t>_________</a:t>
            </a:r>
          </a:p>
          <a:p>
            <a:endParaRPr lang="en-GB" sz="2400" dirty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2800627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9BBA28-CC0A-45E1-8498-CD5F7627E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Question 5 – Example solution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0F385FA-BEDC-4214-84BF-41037239E6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Make the following code more robust:</a:t>
            </a:r>
          </a:p>
        </p:txBody>
      </p:sp>
      <p:graphicFrame>
        <p:nvGraphicFramePr>
          <p:cNvPr id="6" name="Table 10">
            <a:extLst>
              <a:ext uri="{FF2B5EF4-FFF2-40B4-BE49-F238E27FC236}">
                <a16:creationId xmlns:a16="http://schemas.microsoft.com/office/drawing/2014/main" id="{0AEC9A10-CCEF-4A0C-B563-C381C8EADBE8}"/>
              </a:ext>
            </a:extLst>
          </p:cNvPr>
          <p:cNvGraphicFramePr>
            <a:graphicFrameLocks noGrp="1"/>
          </p:cNvGraphicFramePr>
          <p:nvPr/>
        </p:nvGraphicFramePr>
        <p:xfrm>
          <a:off x="967699" y="2191771"/>
          <a:ext cx="4041624" cy="393192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63536">
                  <a:extLst>
                    <a:ext uri="{9D8B030D-6E8A-4147-A177-3AD203B41FA5}">
                      <a16:colId xmlns:a16="http://schemas.microsoft.com/office/drawing/2014/main" val="3591637345"/>
                    </a:ext>
                  </a:extLst>
                </a:gridCol>
                <a:gridCol w="3578088">
                  <a:extLst>
                    <a:ext uri="{9D8B030D-6E8A-4147-A177-3AD203B41FA5}">
                      <a16:colId xmlns:a16="http://schemas.microsoft.com/office/drawing/2014/main" val="5001907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800" dirty="0"/>
                        <a:t>1</a:t>
                      </a:r>
                    </a:p>
                    <a:p>
                      <a:r>
                        <a:rPr lang="en-GB" sz="2800" dirty="0"/>
                        <a:t>2</a:t>
                      </a:r>
                    </a:p>
                    <a:p>
                      <a:r>
                        <a:rPr lang="en-GB" sz="2800" dirty="0"/>
                        <a:t>3</a:t>
                      </a:r>
                    </a:p>
                    <a:p>
                      <a:endParaRPr lang="en-GB" sz="2800" dirty="0"/>
                    </a:p>
                    <a:p>
                      <a:r>
                        <a:rPr lang="en-GB" sz="2800" dirty="0"/>
                        <a:t>4</a:t>
                      </a:r>
                    </a:p>
                    <a:p>
                      <a:r>
                        <a:rPr lang="en-GB" sz="2800" dirty="0"/>
                        <a:t>5</a:t>
                      </a:r>
                    </a:p>
                    <a:p>
                      <a:r>
                        <a:rPr lang="en-GB" sz="2800" dirty="0"/>
                        <a:t>6</a:t>
                      </a:r>
                    </a:p>
                    <a:p>
                      <a:r>
                        <a:rPr lang="en-GB" sz="2800" dirty="0"/>
                        <a:t>7</a:t>
                      </a:r>
                    </a:p>
                    <a:p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add():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global z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z=</a:t>
                      </a:r>
                      <a:r>
                        <a:rPr lang="en-GB" sz="2800" b="0" dirty="0" err="1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x+y</a:t>
                      </a:r>
                      <a:endParaRPr lang="en-GB" sz="2800" b="0" dirty="0">
                        <a:solidFill>
                          <a:srgbClr val="0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endParaRPr lang="en-GB" sz="2800" b="0" dirty="0">
                        <a:solidFill>
                          <a:srgbClr val="0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x=5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y=4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add()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print(z)</a:t>
                      </a:r>
                    </a:p>
                    <a:p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0907594"/>
                  </a:ext>
                </a:extLst>
              </a:tr>
            </a:tbl>
          </a:graphicData>
        </a:graphic>
      </p:graphicFrame>
      <p:graphicFrame>
        <p:nvGraphicFramePr>
          <p:cNvPr id="7" name="Table 10">
            <a:extLst>
              <a:ext uri="{FF2B5EF4-FFF2-40B4-BE49-F238E27FC236}">
                <a16:creationId xmlns:a16="http://schemas.microsoft.com/office/drawing/2014/main" id="{DC6BB6A0-F2BA-47CA-8425-A6DC516F4AB7}"/>
              </a:ext>
            </a:extLst>
          </p:cNvPr>
          <p:cNvGraphicFramePr>
            <a:graphicFrameLocks noGrp="1"/>
          </p:cNvGraphicFramePr>
          <p:nvPr/>
        </p:nvGraphicFramePr>
        <p:xfrm>
          <a:off x="6831786" y="2208023"/>
          <a:ext cx="4041624" cy="393192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63536">
                  <a:extLst>
                    <a:ext uri="{9D8B030D-6E8A-4147-A177-3AD203B41FA5}">
                      <a16:colId xmlns:a16="http://schemas.microsoft.com/office/drawing/2014/main" val="3591637345"/>
                    </a:ext>
                  </a:extLst>
                </a:gridCol>
                <a:gridCol w="3578088">
                  <a:extLst>
                    <a:ext uri="{9D8B030D-6E8A-4147-A177-3AD203B41FA5}">
                      <a16:colId xmlns:a16="http://schemas.microsoft.com/office/drawing/2014/main" val="5001907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800" dirty="0"/>
                        <a:t>1</a:t>
                      </a:r>
                    </a:p>
                    <a:p>
                      <a:r>
                        <a:rPr lang="en-GB" sz="2800" dirty="0"/>
                        <a:t>2</a:t>
                      </a:r>
                    </a:p>
                    <a:p>
                      <a:r>
                        <a:rPr lang="en-GB" sz="2800" dirty="0"/>
                        <a:t>3</a:t>
                      </a:r>
                    </a:p>
                    <a:p>
                      <a:endParaRPr lang="en-GB" sz="2800" dirty="0"/>
                    </a:p>
                    <a:p>
                      <a:r>
                        <a:rPr lang="en-GB" sz="2800" dirty="0"/>
                        <a:t>4</a:t>
                      </a:r>
                    </a:p>
                    <a:p>
                      <a:r>
                        <a:rPr lang="en-GB" sz="2800" dirty="0"/>
                        <a:t>5</a:t>
                      </a:r>
                    </a:p>
                    <a:p>
                      <a:r>
                        <a:rPr lang="en-GB" sz="2800" dirty="0"/>
                        <a:t>6</a:t>
                      </a:r>
                    </a:p>
                    <a:p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add(</a:t>
                      </a:r>
                      <a:r>
                        <a:rPr lang="en-GB" sz="2800" b="0" dirty="0" err="1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x,y</a:t>
                      </a: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z=</a:t>
                      </a:r>
                      <a:r>
                        <a:rPr lang="en-GB" sz="2800" b="0" dirty="0" err="1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x+y</a:t>
                      </a:r>
                      <a:endParaRPr lang="en-GB" sz="2800" b="0" dirty="0">
                        <a:solidFill>
                          <a:srgbClr val="0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return z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endParaRPr lang="en-GB" sz="2800" b="0" dirty="0">
                        <a:solidFill>
                          <a:srgbClr val="0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x=5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y=4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z=add(</a:t>
                      </a:r>
                      <a:r>
                        <a:rPr lang="en-GB" sz="2800" b="0" dirty="0" err="1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x,y</a:t>
                      </a: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print(z)</a:t>
                      </a:r>
                    </a:p>
                    <a:p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09075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6730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3DA1D3-9286-4E5A-86A1-EF5442E36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Question 2</a:t>
            </a:r>
          </a:p>
        </p:txBody>
      </p:sp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1BF29A3D-22BC-49BB-A2A6-41446B4E42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9969083"/>
              </p:ext>
            </p:extLst>
          </p:nvPr>
        </p:nvGraphicFramePr>
        <p:xfrm>
          <a:off x="893631" y="1618300"/>
          <a:ext cx="5172841" cy="350520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12490">
                  <a:extLst>
                    <a:ext uri="{9D8B030D-6E8A-4147-A177-3AD203B41FA5}">
                      <a16:colId xmlns:a16="http://schemas.microsoft.com/office/drawing/2014/main" val="3591637345"/>
                    </a:ext>
                  </a:extLst>
                </a:gridCol>
                <a:gridCol w="4760351">
                  <a:extLst>
                    <a:ext uri="{9D8B030D-6E8A-4147-A177-3AD203B41FA5}">
                      <a16:colId xmlns:a16="http://schemas.microsoft.com/office/drawing/2014/main" val="5001907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800" dirty="0"/>
                        <a:t>1</a:t>
                      </a:r>
                    </a:p>
                    <a:p>
                      <a:endParaRPr lang="en-GB" sz="2800" dirty="0"/>
                    </a:p>
                    <a:p>
                      <a:r>
                        <a:rPr lang="en-GB" sz="2800" dirty="0"/>
                        <a:t>2</a:t>
                      </a:r>
                    </a:p>
                    <a:p>
                      <a:endParaRPr lang="en-GB" sz="2800" dirty="0"/>
                    </a:p>
                    <a:p>
                      <a:r>
                        <a:rPr lang="en-GB" sz="2800" dirty="0"/>
                        <a:t>3</a:t>
                      </a:r>
                    </a:p>
                    <a:p>
                      <a:r>
                        <a:rPr lang="en-GB" sz="2800" dirty="0"/>
                        <a:t>4</a:t>
                      </a:r>
                    </a:p>
                    <a:p>
                      <a:r>
                        <a:rPr lang="en-GB" sz="2800" dirty="0"/>
                        <a:t>5</a:t>
                      </a:r>
                    </a:p>
                    <a:p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sub():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x=11	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endParaRPr lang="en-GB" sz="2800" b="0" dirty="0">
                        <a:solidFill>
                          <a:srgbClr val="0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x=10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sub()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print(x)</a:t>
                      </a:r>
                    </a:p>
                    <a:p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0907594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53A6D1DF-9479-4531-A135-1D6A633A866F}"/>
              </a:ext>
            </a:extLst>
          </p:cNvPr>
          <p:cNvSpPr txBox="1"/>
          <p:nvPr/>
        </p:nvSpPr>
        <p:spPr>
          <a:xfrm>
            <a:off x="6936826" y="1448977"/>
            <a:ext cx="4871545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What value is output on line 5?</a:t>
            </a:r>
          </a:p>
          <a:p>
            <a:endParaRPr lang="en-GB" sz="2400" dirty="0"/>
          </a:p>
          <a:p>
            <a:r>
              <a:rPr lang="en-GB" sz="2400" dirty="0"/>
              <a:t> _________</a:t>
            </a:r>
          </a:p>
          <a:p>
            <a:endParaRPr lang="en-GB" sz="2400" dirty="0"/>
          </a:p>
          <a:p>
            <a:endParaRPr lang="en-GB" sz="2400" dirty="0"/>
          </a:p>
          <a:p>
            <a:r>
              <a:rPr lang="en-GB" sz="2400" dirty="0"/>
              <a:t>What lines are the local and global variables on?</a:t>
            </a:r>
          </a:p>
          <a:p>
            <a:endParaRPr lang="en-GB" sz="2400" dirty="0"/>
          </a:p>
          <a:p>
            <a:r>
              <a:rPr lang="en-GB" sz="2400" dirty="0"/>
              <a:t>Local variable:_________</a:t>
            </a:r>
          </a:p>
          <a:p>
            <a:endParaRPr lang="en-GB" sz="2400" dirty="0"/>
          </a:p>
          <a:p>
            <a:r>
              <a:rPr lang="en-GB" sz="2400" dirty="0"/>
              <a:t>Global variable: ________</a:t>
            </a:r>
          </a:p>
        </p:txBody>
      </p:sp>
    </p:spTree>
    <p:extLst>
      <p:ext uri="{BB962C8B-B14F-4D97-AF65-F5344CB8AC3E}">
        <p14:creationId xmlns:p14="http://schemas.microsoft.com/office/powerpoint/2010/main" val="22938683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3DA1D3-9286-4E5A-86A1-EF5442E36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Question 3</a:t>
            </a:r>
          </a:p>
        </p:txBody>
      </p:sp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1BF29A3D-22BC-49BB-A2A6-41446B4E42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7164508"/>
              </p:ext>
            </p:extLst>
          </p:nvPr>
        </p:nvGraphicFramePr>
        <p:xfrm>
          <a:off x="893631" y="1618300"/>
          <a:ext cx="5172841" cy="350520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12490">
                  <a:extLst>
                    <a:ext uri="{9D8B030D-6E8A-4147-A177-3AD203B41FA5}">
                      <a16:colId xmlns:a16="http://schemas.microsoft.com/office/drawing/2014/main" val="3591637345"/>
                    </a:ext>
                  </a:extLst>
                </a:gridCol>
                <a:gridCol w="4760351">
                  <a:extLst>
                    <a:ext uri="{9D8B030D-6E8A-4147-A177-3AD203B41FA5}">
                      <a16:colId xmlns:a16="http://schemas.microsoft.com/office/drawing/2014/main" val="5001907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800" dirty="0"/>
                        <a:t>1</a:t>
                      </a:r>
                    </a:p>
                    <a:p>
                      <a:endParaRPr lang="en-GB" sz="2800" dirty="0"/>
                    </a:p>
                    <a:p>
                      <a:r>
                        <a:rPr lang="en-GB" sz="2800" dirty="0"/>
                        <a:t>2</a:t>
                      </a:r>
                    </a:p>
                    <a:p>
                      <a:r>
                        <a:rPr lang="en-GB" sz="2800" dirty="0"/>
                        <a:t>3</a:t>
                      </a:r>
                    </a:p>
                    <a:p>
                      <a:endParaRPr lang="en-GB" sz="2800" dirty="0"/>
                    </a:p>
                    <a:p>
                      <a:r>
                        <a:rPr lang="en-GB" sz="2800" dirty="0"/>
                        <a:t>4</a:t>
                      </a:r>
                    </a:p>
                    <a:p>
                      <a:r>
                        <a:rPr lang="en-GB" sz="2800" dirty="0"/>
                        <a:t>5</a:t>
                      </a:r>
                    </a:p>
                    <a:p>
                      <a:r>
                        <a:rPr lang="en-GB" sz="28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sub():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endParaRPr lang="en-GB" sz="2800" b="0" dirty="0">
                        <a:solidFill>
                          <a:srgbClr val="0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global x	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x=11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endParaRPr lang="en-GB" sz="2800" b="0" dirty="0">
                        <a:solidFill>
                          <a:srgbClr val="0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x=10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sub()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print(x)</a:t>
                      </a:r>
                      <a:endParaRPr lang="en-GB" sz="2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0907594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53A6D1DF-9479-4531-A135-1D6A633A866F}"/>
              </a:ext>
            </a:extLst>
          </p:cNvPr>
          <p:cNvSpPr txBox="1"/>
          <p:nvPr/>
        </p:nvSpPr>
        <p:spPr>
          <a:xfrm>
            <a:off x="6936826" y="1448977"/>
            <a:ext cx="4871545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What values are output?</a:t>
            </a:r>
          </a:p>
          <a:p>
            <a:endParaRPr lang="en-GB" sz="2400" dirty="0"/>
          </a:p>
          <a:p>
            <a:r>
              <a:rPr lang="en-GB" sz="2400" dirty="0"/>
              <a:t>_________</a:t>
            </a:r>
          </a:p>
          <a:p>
            <a:endParaRPr lang="en-GB" sz="2400" dirty="0"/>
          </a:p>
          <a:p>
            <a:endParaRPr lang="en-GB" sz="2400" dirty="0"/>
          </a:p>
          <a:p>
            <a:r>
              <a:rPr lang="en-GB" sz="2400" dirty="0"/>
              <a:t>What lines are the global defined  on?</a:t>
            </a:r>
          </a:p>
          <a:p>
            <a:endParaRPr lang="en-GB" sz="2400" dirty="0"/>
          </a:p>
          <a:p>
            <a:r>
              <a:rPr lang="en-GB" sz="2400" dirty="0"/>
              <a:t>_________</a:t>
            </a:r>
          </a:p>
          <a:p>
            <a:endParaRPr lang="en-GB" sz="2400" dirty="0"/>
          </a:p>
          <a:p>
            <a:r>
              <a:rPr lang="en-GB" sz="2400" dirty="0"/>
              <a:t>_________</a:t>
            </a:r>
          </a:p>
        </p:txBody>
      </p:sp>
    </p:spTree>
    <p:extLst>
      <p:ext uri="{BB962C8B-B14F-4D97-AF65-F5344CB8AC3E}">
        <p14:creationId xmlns:p14="http://schemas.microsoft.com/office/powerpoint/2010/main" val="2404809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9BBA28-CC0A-45E1-8498-CD5F7627E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Question 4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0F385FA-BEDC-4214-84BF-41037239E6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Make the following code more robust:</a:t>
            </a:r>
          </a:p>
        </p:txBody>
      </p:sp>
      <p:graphicFrame>
        <p:nvGraphicFramePr>
          <p:cNvPr id="6" name="Table 10">
            <a:extLst>
              <a:ext uri="{FF2B5EF4-FFF2-40B4-BE49-F238E27FC236}">
                <a16:creationId xmlns:a16="http://schemas.microsoft.com/office/drawing/2014/main" id="{0AEC9A10-CCEF-4A0C-B563-C381C8EADBE8}"/>
              </a:ext>
            </a:extLst>
          </p:cNvPr>
          <p:cNvGraphicFramePr>
            <a:graphicFrameLocks noGrp="1"/>
          </p:cNvGraphicFramePr>
          <p:nvPr/>
        </p:nvGraphicFramePr>
        <p:xfrm>
          <a:off x="808673" y="2506196"/>
          <a:ext cx="4041624" cy="307848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63536">
                  <a:extLst>
                    <a:ext uri="{9D8B030D-6E8A-4147-A177-3AD203B41FA5}">
                      <a16:colId xmlns:a16="http://schemas.microsoft.com/office/drawing/2014/main" val="3591637345"/>
                    </a:ext>
                  </a:extLst>
                </a:gridCol>
                <a:gridCol w="3578088">
                  <a:extLst>
                    <a:ext uri="{9D8B030D-6E8A-4147-A177-3AD203B41FA5}">
                      <a16:colId xmlns:a16="http://schemas.microsoft.com/office/drawing/2014/main" val="5001907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800" dirty="0"/>
                        <a:t>1</a:t>
                      </a:r>
                    </a:p>
                    <a:p>
                      <a:r>
                        <a:rPr lang="en-GB" sz="2800" dirty="0"/>
                        <a:t>2</a:t>
                      </a:r>
                    </a:p>
                    <a:p>
                      <a:endParaRPr lang="en-GB" sz="2800" dirty="0"/>
                    </a:p>
                    <a:p>
                      <a:r>
                        <a:rPr lang="en-GB" sz="2800" dirty="0"/>
                        <a:t>3</a:t>
                      </a:r>
                    </a:p>
                    <a:p>
                      <a:r>
                        <a:rPr lang="en-GB" sz="2800" dirty="0"/>
                        <a:t>4</a:t>
                      </a:r>
                    </a:p>
                    <a:p>
                      <a:r>
                        <a:rPr lang="en-GB" sz="2800" dirty="0"/>
                        <a:t>5</a:t>
                      </a:r>
                    </a:p>
                    <a:p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double():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x=x*2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endParaRPr lang="en-GB" sz="2800" b="0" dirty="0">
                        <a:solidFill>
                          <a:srgbClr val="0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x=5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double()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print(x)</a:t>
                      </a:r>
                    </a:p>
                    <a:p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09075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3505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9BBA28-CC0A-45E1-8498-CD5F7627E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Question 5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0F385FA-BEDC-4214-84BF-41037239E6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Make the following code more robust:</a:t>
            </a:r>
          </a:p>
        </p:txBody>
      </p:sp>
      <p:graphicFrame>
        <p:nvGraphicFramePr>
          <p:cNvPr id="6" name="Table 10">
            <a:extLst>
              <a:ext uri="{FF2B5EF4-FFF2-40B4-BE49-F238E27FC236}">
                <a16:creationId xmlns:a16="http://schemas.microsoft.com/office/drawing/2014/main" id="{0AEC9A10-CCEF-4A0C-B563-C381C8EADBE8}"/>
              </a:ext>
            </a:extLst>
          </p:cNvPr>
          <p:cNvGraphicFramePr>
            <a:graphicFrameLocks noGrp="1"/>
          </p:cNvGraphicFramePr>
          <p:nvPr/>
        </p:nvGraphicFramePr>
        <p:xfrm>
          <a:off x="808673" y="2506196"/>
          <a:ext cx="4041624" cy="350520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63536">
                  <a:extLst>
                    <a:ext uri="{9D8B030D-6E8A-4147-A177-3AD203B41FA5}">
                      <a16:colId xmlns:a16="http://schemas.microsoft.com/office/drawing/2014/main" val="3591637345"/>
                    </a:ext>
                  </a:extLst>
                </a:gridCol>
                <a:gridCol w="3578088">
                  <a:extLst>
                    <a:ext uri="{9D8B030D-6E8A-4147-A177-3AD203B41FA5}">
                      <a16:colId xmlns:a16="http://schemas.microsoft.com/office/drawing/2014/main" val="5001907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800" dirty="0"/>
                        <a:t>1</a:t>
                      </a:r>
                    </a:p>
                    <a:p>
                      <a:r>
                        <a:rPr lang="en-GB" sz="2800" dirty="0"/>
                        <a:t>2</a:t>
                      </a:r>
                    </a:p>
                    <a:p>
                      <a:endParaRPr lang="en-GB" sz="2800" dirty="0"/>
                    </a:p>
                    <a:p>
                      <a:r>
                        <a:rPr lang="en-GB" sz="2800" dirty="0"/>
                        <a:t>3</a:t>
                      </a:r>
                    </a:p>
                    <a:p>
                      <a:r>
                        <a:rPr lang="en-GB" sz="2800" dirty="0"/>
                        <a:t>4</a:t>
                      </a:r>
                    </a:p>
                    <a:p>
                      <a:r>
                        <a:rPr lang="en-GB" sz="2800" dirty="0"/>
                        <a:t>5</a:t>
                      </a:r>
                    </a:p>
                    <a:p>
                      <a:r>
                        <a:rPr lang="en-GB" sz="2800" dirty="0"/>
                        <a:t>6</a:t>
                      </a:r>
                    </a:p>
                    <a:p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add():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z=</a:t>
                      </a:r>
                      <a:r>
                        <a:rPr lang="en-GB" sz="2800" b="0" dirty="0" err="1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x+y</a:t>
                      </a:r>
                      <a:endParaRPr lang="en-GB" sz="2800" b="0" dirty="0">
                        <a:solidFill>
                          <a:srgbClr val="0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endParaRPr lang="en-GB" sz="2800" b="0" dirty="0">
                        <a:solidFill>
                          <a:srgbClr val="0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x=5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y=4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add()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print(z)</a:t>
                      </a:r>
                    </a:p>
                    <a:p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09075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76372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3DA1D3-9286-4E5A-86A1-EF5442E36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Question 1</a:t>
            </a:r>
          </a:p>
        </p:txBody>
      </p:sp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1BF29A3D-22BC-49BB-A2A6-41446B4E42D1}"/>
              </a:ext>
            </a:extLst>
          </p:cNvPr>
          <p:cNvGraphicFramePr>
            <a:graphicFrameLocks noGrp="1"/>
          </p:cNvGraphicFramePr>
          <p:nvPr/>
        </p:nvGraphicFramePr>
        <p:xfrm>
          <a:off x="893631" y="1618300"/>
          <a:ext cx="5172841" cy="307848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88328">
                  <a:extLst>
                    <a:ext uri="{9D8B030D-6E8A-4147-A177-3AD203B41FA5}">
                      <a16:colId xmlns:a16="http://schemas.microsoft.com/office/drawing/2014/main" val="3591637345"/>
                    </a:ext>
                  </a:extLst>
                </a:gridCol>
                <a:gridCol w="4584513">
                  <a:extLst>
                    <a:ext uri="{9D8B030D-6E8A-4147-A177-3AD203B41FA5}">
                      <a16:colId xmlns:a16="http://schemas.microsoft.com/office/drawing/2014/main" val="5001907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800" b="0" dirty="0"/>
                        <a:t>1</a:t>
                      </a:r>
                    </a:p>
                    <a:p>
                      <a:endParaRPr lang="en-GB" sz="2800" b="0" dirty="0"/>
                    </a:p>
                    <a:p>
                      <a:r>
                        <a:rPr lang="en-GB" sz="2800" b="0" dirty="0"/>
                        <a:t>2</a:t>
                      </a:r>
                    </a:p>
                    <a:p>
                      <a:endParaRPr lang="en-GB" sz="2800" b="0" dirty="0"/>
                    </a:p>
                    <a:p>
                      <a:r>
                        <a:rPr lang="en-GB" sz="2800" b="0" dirty="0"/>
                        <a:t>3</a:t>
                      </a:r>
                    </a:p>
                    <a:p>
                      <a:r>
                        <a:rPr lang="en-GB" sz="2800" b="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sub():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endParaRPr lang="en-GB" sz="2800" b="0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2800" b="0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print(x)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endParaRPr lang="en-GB" sz="2800" b="0" dirty="0">
                        <a:solidFill>
                          <a:srgbClr val="0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x=10</a:t>
                      </a:r>
                      <a:endParaRPr lang="en-GB" sz="2800" b="0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sub()</a:t>
                      </a:r>
                    </a:p>
                    <a:p>
                      <a:endParaRPr lang="en-GB" sz="2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0907594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53A6D1DF-9479-4531-A135-1D6A633A866F}"/>
              </a:ext>
            </a:extLst>
          </p:cNvPr>
          <p:cNvSpPr txBox="1"/>
          <p:nvPr/>
        </p:nvSpPr>
        <p:spPr>
          <a:xfrm>
            <a:off x="6936826" y="1448977"/>
            <a:ext cx="487154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What value is output on line 2?</a:t>
            </a:r>
          </a:p>
          <a:p>
            <a:endParaRPr lang="en-GB" sz="2400" dirty="0"/>
          </a:p>
          <a:p>
            <a:r>
              <a:rPr lang="en-GB" sz="2400" b="1" dirty="0"/>
              <a:t>10</a:t>
            </a:r>
          </a:p>
          <a:p>
            <a:endParaRPr lang="en-GB" sz="2400" dirty="0"/>
          </a:p>
          <a:p>
            <a:endParaRPr lang="en-GB" sz="2400" dirty="0"/>
          </a:p>
          <a:p>
            <a:r>
              <a:rPr lang="en-GB" sz="2400" dirty="0"/>
              <a:t> Is the variable global or local?</a:t>
            </a:r>
          </a:p>
          <a:p>
            <a:endParaRPr lang="en-GB" sz="2400" dirty="0"/>
          </a:p>
          <a:p>
            <a:r>
              <a:rPr lang="en-GB" sz="2400" b="1" dirty="0"/>
              <a:t>global</a:t>
            </a:r>
          </a:p>
          <a:p>
            <a:endParaRPr lang="en-GB" sz="2400" dirty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2143880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3DA1D3-9286-4E5A-86A1-EF5442E36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Question 2</a:t>
            </a:r>
          </a:p>
        </p:txBody>
      </p:sp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1BF29A3D-22BC-49BB-A2A6-41446B4E42D1}"/>
              </a:ext>
            </a:extLst>
          </p:cNvPr>
          <p:cNvGraphicFramePr>
            <a:graphicFrameLocks noGrp="1"/>
          </p:cNvGraphicFramePr>
          <p:nvPr/>
        </p:nvGraphicFramePr>
        <p:xfrm>
          <a:off x="893631" y="1618300"/>
          <a:ext cx="5172841" cy="350520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12490">
                  <a:extLst>
                    <a:ext uri="{9D8B030D-6E8A-4147-A177-3AD203B41FA5}">
                      <a16:colId xmlns:a16="http://schemas.microsoft.com/office/drawing/2014/main" val="3591637345"/>
                    </a:ext>
                  </a:extLst>
                </a:gridCol>
                <a:gridCol w="4760351">
                  <a:extLst>
                    <a:ext uri="{9D8B030D-6E8A-4147-A177-3AD203B41FA5}">
                      <a16:colId xmlns:a16="http://schemas.microsoft.com/office/drawing/2014/main" val="5001907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800" dirty="0"/>
                        <a:t>1</a:t>
                      </a:r>
                    </a:p>
                    <a:p>
                      <a:endParaRPr lang="en-GB" sz="2800" dirty="0"/>
                    </a:p>
                    <a:p>
                      <a:r>
                        <a:rPr lang="en-GB" sz="2800" dirty="0"/>
                        <a:t>2</a:t>
                      </a:r>
                    </a:p>
                    <a:p>
                      <a:endParaRPr lang="en-GB" sz="2800" dirty="0"/>
                    </a:p>
                    <a:p>
                      <a:r>
                        <a:rPr lang="en-GB" sz="2800" dirty="0"/>
                        <a:t>3</a:t>
                      </a:r>
                    </a:p>
                    <a:p>
                      <a:r>
                        <a:rPr lang="en-GB" sz="2800" dirty="0"/>
                        <a:t>4</a:t>
                      </a:r>
                    </a:p>
                    <a:p>
                      <a:r>
                        <a:rPr lang="en-GB" sz="2800" dirty="0"/>
                        <a:t>5</a:t>
                      </a:r>
                    </a:p>
                    <a:p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sub():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x=11	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endParaRPr lang="en-GB" sz="2800" b="0" dirty="0">
                        <a:solidFill>
                          <a:srgbClr val="0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x=10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sub()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print(x)</a:t>
                      </a:r>
                    </a:p>
                    <a:p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0907594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53A6D1DF-9479-4531-A135-1D6A633A866F}"/>
              </a:ext>
            </a:extLst>
          </p:cNvPr>
          <p:cNvSpPr txBox="1"/>
          <p:nvPr/>
        </p:nvSpPr>
        <p:spPr>
          <a:xfrm>
            <a:off x="6936826" y="1448977"/>
            <a:ext cx="487154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What value is output on line 5?</a:t>
            </a:r>
          </a:p>
          <a:p>
            <a:endParaRPr lang="en-GB" sz="2400" dirty="0"/>
          </a:p>
          <a:p>
            <a:r>
              <a:rPr lang="en-GB" sz="2400" dirty="0"/>
              <a:t> </a:t>
            </a:r>
            <a:r>
              <a:rPr lang="en-GB" sz="2400" b="1" dirty="0"/>
              <a:t>10</a:t>
            </a:r>
          </a:p>
          <a:p>
            <a:endParaRPr lang="en-GB" sz="2400" dirty="0"/>
          </a:p>
          <a:p>
            <a:endParaRPr lang="en-GB" sz="2400" dirty="0"/>
          </a:p>
          <a:p>
            <a:r>
              <a:rPr lang="en-GB" sz="2400" dirty="0"/>
              <a:t>What lines are the local and global variables on?</a:t>
            </a:r>
          </a:p>
          <a:p>
            <a:endParaRPr lang="en-GB" sz="2400" dirty="0"/>
          </a:p>
          <a:p>
            <a:r>
              <a:rPr lang="en-GB" sz="2400" dirty="0"/>
              <a:t>Local variable: </a:t>
            </a:r>
            <a:r>
              <a:rPr lang="en-GB" sz="2400" b="1" dirty="0"/>
              <a:t>2</a:t>
            </a:r>
          </a:p>
          <a:p>
            <a:r>
              <a:rPr lang="en-GB" sz="2400" dirty="0"/>
              <a:t>Global variable: </a:t>
            </a:r>
            <a:r>
              <a:rPr lang="en-GB" sz="2400" b="1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40297461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3DA1D3-9286-4E5A-86A1-EF5442E36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Question 3</a:t>
            </a:r>
          </a:p>
        </p:txBody>
      </p:sp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1BF29A3D-22BC-49BB-A2A6-41446B4E42D1}"/>
              </a:ext>
            </a:extLst>
          </p:cNvPr>
          <p:cNvGraphicFramePr>
            <a:graphicFrameLocks noGrp="1"/>
          </p:cNvGraphicFramePr>
          <p:nvPr/>
        </p:nvGraphicFramePr>
        <p:xfrm>
          <a:off x="893631" y="1618300"/>
          <a:ext cx="5172841" cy="350520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12490">
                  <a:extLst>
                    <a:ext uri="{9D8B030D-6E8A-4147-A177-3AD203B41FA5}">
                      <a16:colId xmlns:a16="http://schemas.microsoft.com/office/drawing/2014/main" val="3591637345"/>
                    </a:ext>
                  </a:extLst>
                </a:gridCol>
                <a:gridCol w="4760351">
                  <a:extLst>
                    <a:ext uri="{9D8B030D-6E8A-4147-A177-3AD203B41FA5}">
                      <a16:colId xmlns:a16="http://schemas.microsoft.com/office/drawing/2014/main" val="5001907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800" dirty="0"/>
                        <a:t>1</a:t>
                      </a:r>
                    </a:p>
                    <a:p>
                      <a:endParaRPr lang="en-GB" sz="2800" dirty="0"/>
                    </a:p>
                    <a:p>
                      <a:r>
                        <a:rPr lang="en-GB" sz="2800" dirty="0"/>
                        <a:t>2</a:t>
                      </a:r>
                    </a:p>
                    <a:p>
                      <a:r>
                        <a:rPr lang="en-GB" sz="2800" dirty="0"/>
                        <a:t>3</a:t>
                      </a:r>
                    </a:p>
                    <a:p>
                      <a:endParaRPr lang="en-GB" sz="2800" dirty="0"/>
                    </a:p>
                    <a:p>
                      <a:r>
                        <a:rPr lang="en-GB" sz="2800" dirty="0"/>
                        <a:t>4</a:t>
                      </a:r>
                    </a:p>
                    <a:p>
                      <a:r>
                        <a:rPr lang="en-GB" sz="2800" dirty="0"/>
                        <a:t>5</a:t>
                      </a:r>
                    </a:p>
                    <a:p>
                      <a:r>
                        <a:rPr lang="en-GB" sz="28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sub():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endParaRPr lang="en-GB" sz="2800" b="0" dirty="0">
                        <a:solidFill>
                          <a:srgbClr val="0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global x	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x=11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endParaRPr lang="en-GB" sz="2800" b="0" dirty="0">
                        <a:solidFill>
                          <a:srgbClr val="0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x=10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sub()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print(x)</a:t>
                      </a:r>
                      <a:endParaRPr lang="en-GB" sz="2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0907594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53A6D1DF-9479-4531-A135-1D6A633A866F}"/>
              </a:ext>
            </a:extLst>
          </p:cNvPr>
          <p:cNvSpPr txBox="1"/>
          <p:nvPr/>
        </p:nvSpPr>
        <p:spPr>
          <a:xfrm>
            <a:off x="6936826" y="1448977"/>
            <a:ext cx="487154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What values are output?</a:t>
            </a:r>
          </a:p>
          <a:p>
            <a:endParaRPr lang="en-GB" sz="2400" dirty="0"/>
          </a:p>
          <a:p>
            <a:r>
              <a:rPr lang="en-GB" sz="2400" b="1" dirty="0"/>
              <a:t>11</a:t>
            </a:r>
          </a:p>
          <a:p>
            <a:endParaRPr lang="en-GB" sz="2400" dirty="0"/>
          </a:p>
          <a:p>
            <a:endParaRPr lang="en-GB" sz="2400" dirty="0"/>
          </a:p>
          <a:p>
            <a:r>
              <a:rPr lang="en-GB" sz="2400" dirty="0"/>
              <a:t>What lines are the global variables defined  on?</a:t>
            </a:r>
          </a:p>
          <a:p>
            <a:endParaRPr lang="en-GB" sz="2400" dirty="0"/>
          </a:p>
          <a:p>
            <a:r>
              <a:rPr lang="en-GB" sz="2400" b="1" dirty="0"/>
              <a:t>3, 4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3500607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9BBA28-CC0A-45E1-8498-CD5F7627E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Question 4 – Example solution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0F385FA-BEDC-4214-84BF-41037239E6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Make the following code more robust:</a:t>
            </a:r>
          </a:p>
        </p:txBody>
      </p:sp>
      <p:graphicFrame>
        <p:nvGraphicFramePr>
          <p:cNvPr id="6" name="Table 10">
            <a:extLst>
              <a:ext uri="{FF2B5EF4-FFF2-40B4-BE49-F238E27FC236}">
                <a16:creationId xmlns:a16="http://schemas.microsoft.com/office/drawing/2014/main" id="{0AEC9A10-CCEF-4A0C-B563-C381C8EADBE8}"/>
              </a:ext>
            </a:extLst>
          </p:cNvPr>
          <p:cNvGraphicFramePr>
            <a:graphicFrameLocks noGrp="1"/>
          </p:cNvGraphicFramePr>
          <p:nvPr/>
        </p:nvGraphicFramePr>
        <p:xfrm>
          <a:off x="808673" y="2506196"/>
          <a:ext cx="4041624" cy="307848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63536">
                  <a:extLst>
                    <a:ext uri="{9D8B030D-6E8A-4147-A177-3AD203B41FA5}">
                      <a16:colId xmlns:a16="http://schemas.microsoft.com/office/drawing/2014/main" val="3591637345"/>
                    </a:ext>
                  </a:extLst>
                </a:gridCol>
                <a:gridCol w="3578088">
                  <a:extLst>
                    <a:ext uri="{9D8B030D-6E8A-4147-A177-3AD203B41FA5}">
                      <a16:colId xmlns:a16="http://schemas.microsoft.com/office/drawing/2014/main" val="5001907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800" dirty="0"/>
                        <a:t>1</a:t>
                      </a:r>
                    </a:p>
                    <a:p>
                      <a:r>
                        <a:rPr lang="en-GB" sz="2800" dirty="0"/>
                        <a:t>2</a:t>
                      </a:r>
                    </a:p>
                    <a:p>
                      <a:endParaRPr lang="en-GB" sz="2800" dirty="0"/>
                    </a:p>
                    <a:p>
                      <a:r>
                        <a:rPr lang="en-GB" sz="2800" dirty="0"/>
                        <a:t>3</a:t>
                      </a:r>
                    </a:p>
                    <a:p>
                      <a:r>
                        <a:rPr lang="en-GB" sz="2800" dirty="0"/>
                        <a:t>4</a:t>
                      </a:r>
                    </a:p>
                    <a:p>
                      <a:r>
                        <a:rPr lang="en-GB" sz="2800" dirty="0"/>
                        <a:t>5</a:t>
                      </a:r>
                    </a:p>
                    <a:p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double():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x=x*2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endParaRPr lang="en-GB" sz="2800" b="0" dirty="0">
                        <a:solidFill>
                          <a:srgbClr val="0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x=5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double()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print(x)</a:t>
                      </a:r>
                    </a:p>
                    <a:p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0907594"/>
                  </a:ext>
                </a:extLst>
              </a:tr>
            </a:tbl>
          </a:graphicData>
        </a:graphic>
      </p:graphicFrame>
      <p:graphicFrame>
        <p:nvGraphicFramePr>
          <p:cNvPr id="9" name="Table 10">
            <a:extLst>
              <a:ext uri="{FF2B5EF4-FFF2-40B4-BE49-F238E27FC236}">
                <a16:creationId xmlns:a16="http://schemas.microsoft.com/office/drawing/2014/main" id="{619C2889-D3D9-4F44-B39E-C41F34091E10}"/>
              </a:ext>
            </a:extLst>
          </p:cNvPr>
          <p:cNvGraphicFramePr>
            <a:graphicFrameLocks noGrp="1"/>
          </p:cNvGraphicFramePr>
          <p:nvPr/>
        </p:nvGraphicFramePr>
        <p:xfrm>
          <a:off x="6831786" y="2208023"/>
          <a:ext cx="4041624" cy="350520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63536">
                  <a:extLst>
                    <a:ext uri="{9D8B030D-6E8A-4147-A177-3AD203B41FA5}">
                      <a16:colId xmlns:a16="http://schemas.microsoft.com/office/drawing/2014/main" val="3591637345"/>
                    </a:ext>
                  </a:extLst>
                </a:gridCol>
                <a:gridCol w="3578088">
                  <a:extLst>
                    <a:ext uri="{9D8B030D-6E8A-4147-A177-3AD203B41FA5}">
                      <a16:colId xmlns:a16="http://schemas.microsoft.com/office/drawing/2014/main" val="5001907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800" dirty="0"/>
                        <a:t>1</a:t>
                      </a:r>
                    </a:p>
                    <a:p>
                      <a:r>
                        <a:rPr lang="en-GB" sz="2800" dirty="0"/>
                        <a:t>2</a:t>
                      </a:r>
                    </a:p>
                    <a:p>
                      <a:r>
                        <a:rPr lang="en-GB" sz="2800" dirty="0"/>
                        <a:t>3</a:t>
                      </a:r>
                    </a:p>
                    <a:p>
                      <a:endParaRPr lang="en-GB" sz="2800" dirty="0"/>
                    </a:p>
                    <a:p>
                      <a:r>
                        <a:rPr lang="en-GB" sz="2800" dirty="0"/>
                        <a:t>4</a:t>
                      </a:r>
                    </a:p>
                    <a:p>
                      <a:r>
                        <a:rPr lang="en-GB" sz="2800" dirty="0"/>
                        <a:t>5</a:t>
                      </a:r>
                    </a:p>
                    <a:p>
                      <a:r>
                        <a:rPr lang="en-GB" sz="2800" dirty="0"/>
                        <a:t>6</a:t>
                      </a:r>
                    </a:p>
                    <a:p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double(x):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x=x*2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return x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endParaRPr lang="en-GB" sz="2800" b="0" dirty="0">
                        <a:solidFill>
                          <a:srgbClr val="0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x=5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x=double(x)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2800" b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print(x)</a:t>
                      </a:r>
                    </a:p>
                    <a:p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09075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871865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915</TotalTime>
  <Words>488</Words>
  <Application>Microsoft Office PowerPoint</Application>
  <PresentationFormat>Widescreen</PresentationFormat>
  <Paragraphs>233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Courier New</vt:lpstr>
      <vt:lpstr>gg sans</vt:lpstr>
      <vt:lpstr>Times New Roman</vt:lpstr>
      <vt:lpstr>1_Office Theme</vt:lpstr>
      <vt:lpstr>Question 1</vt:lpstr>
      <vt:lpstr>Question 2</vt:lpstr>
      <vt:lpstr>Question 3</vt:lpstr>
      <vt:lpstr>Question 4</vt:lpstr>
      <vt:lpstr>Question 5</vt:lpstr>
      <vt:lpstr>Question 1</vt:lpstr>
      <vt:lpstr>Question 2</vt:lpstr>
      <vt:lpstr>Question 3</vt:lpstr>
      <vt:lpstr>Question 4 – Example solution</vt:lpstr>
      <vt:lpstr>Question 5 – Example solution</vt:lpstr>
    </vt:vector>
  </TitlesOfParts>
  <Company>Comberton Academy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William Grey</dc:creator>
  <cp:lastModifiedBy>Chezka Mae Madrona</cp:lastModifiedBy>
  <cp:revision>38</cp:revision>
  <dcterms:created xsi:type="dcterms:W3CDTF">2018-04-06T09:36:12Z</dcterms:created>
  <dcterms:modified xsi:type="dcterms:W3CDTF">2025-03-24T09:39:58Z</dcterms:modified>
</cp:coreProperties>
</file>