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336" r:id="rId3"/>
    <p:sldId id="256" r:id="rId4"/>
    <p:sldId id="279" r:id="rId5"/>
    <p:sldId id="280" r:id="rId6"/>
    <p:sldId id="282" r:id="rId7"/>
    <p:sldId id="337" r:id="rId8"/>
    <p:sldId id="283" r:id="rId9"/>
    <p:sldId id="338" r:id="rId10"/>
    <p:sldId id="284" r:id="rId11"/>
    <p:sldId id="289" r:id="rId12"/>
    <p:sldId id="30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4660"/>
  </p:normalViewPr>
  <p:slideViewPr>
    <p:cSldViewPr snapToGrid="0">
      <p:cViewPr>
        <p:scale>
          <a:sx n="100" d="100"/>
          <a:sy n="100" d="100"/>
        </p:scale>
        <p:origin x="24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5EA16235-E345-490F-AA07-8777535C9FA7}"/>
    <pc:docChg chg="delSld">
      <pc:chgData name="William Grey" userId="37b73424-c081-4fc2-b1af-363f4f3fd4f3" providerId="ADAL" clId="{5EA16235-E345-490F-AA07-8777535C9FA7}" dt="2022-03-31T21:21:55.768" v="15" actId="47"/>
      <pc:docMkLst>
        <pc:docMk/>
      </pc:docMkLst>
      <pc:sldChg chg="del">
        <pc:chgData name="William Grey" userId="37b73424-c081-4fc2-b1af-363f4f3fd4f3" providerId="ADAL" clId="{5EA16235-E345-490F-AA07-8777535C9FA7}" dt="2022-03-31T21:21:54.060" v="13" actId="47"/>
        <pc:sldMkLst>
          <pc:docMk/>
          <pc:sldMk cId="2424878570" sldId="261"/>
        </pc:sldMkLst>
      </pc:sldChg>
      <pc:sldChg chg="del">
        <pc:chgData name="William Grey" userId="37b73424-c081-4fc2-b1af-363f4f3fd4f3" providerId="ADAL" clId="{5EA16235-E345-490F-AA07-8777535C9FA7}" dt="2022-03-31T21:21:53.656" v="12" actId="47"/>
        <pc:sldMkLst>
          <pc:docMk/>
          <pc:sldMk cId="2745887335" sldId="262"/>
        </pc:sldMkLst>
      </pc:sldChg>
      <pc:sldChg chg="del">
        <pc:chgData name="William Grey" userId="37b73424-c081-4fc2-b1af-363f4f3fd4f3" providerId="ADAL" clId="{5EA16235-E345-490F-AA07-8777535C9FA7}" dt="2022-03-31T21:21:51.723" v="7" actId="47"/>
        <pc:sldMkLst>
          <pc:docMk/>
          <pc:sldMk cId="3724071512" sldId="265"/>
        </pc:sldMkLst>
      </pc:sldChg>
      <pc:sldChg chg="del">
        <pc:chgData name="William Grey" userId="37b73424-c081-4fc2-b1af-363f4f3fd4f3" providerId="ADAL" clId="{5EA16235-E345-490F-AA07-8777535C9FA7}" dt="2022-03-31T21:21:52.344" v="9" actId="47"/>
        <pc:sldMkLst>
          <pc:docMk/>
          <pc:sldMk cId="53071408" sldId="267"/>
        </pc:sldMkLst>
      </pc:sldChg>
      <pc:sldChg chg="del">
        <pc:chgData name="William Grey" userId="37b73424-c081-4fc2-b1af-363f4f3fd4f3" providerId="ADAL" clId="{5EA16235-E345-490F-AA07-8777535C9FA7}" dt="2022-03-31T21:21:51.448" v="6" actId="47"/>
        <pc:sldMkLst>
          <pc:docMk/>
          <pc:sldMk cId="4105994657" sldId="268"/>
        </pc:sldMkLst>
      </pc:sldChg>
      <pc:sldChg chg="del">
        <pc:chgData name="William Grey" userId="37b73424-c081-4fc2-b1af-363f4f3fd4f3" providerId="ADAL" clId="{5EA16235-E345-490F-AA07-8777535C9FA7}" dt="2022-03-31T21:21:53.164" v="11" actId="47"/>
        <pc:sldMkLst>
          <pc:docMk/>
          <pc:sldMk cId="4186467370" sldId="270"/>
        </pc:sldMkLst>
      </pc:sldChg>
      <pc:sldChg chg="del">
        <pc:chgData name="William Grey" userId="37b73424-c081-4fc2-b1af-363f4f3fd4f3" providerId="ADAL" clId="{5EA16235-E345-490F-AA07-8777535C9FA7}" dt="2022-03-31T21:21:52.715" v="10" actId="47"/>
        <pc:sldMkLst>
          <pc:docMk/>
          <pc:sldMk cId="266802639" sldId="271"/>
        </pc:sldMkLst>
      </pc:sldChg>
      <pc:sldChg chg="del">
        <pc:chgData name="William Grey" userId="37b73424-c081-4fc2-b1af-363f4f3fd4f3" providerId="ADAL" clId="{5EA16235-E345-490F-AA07-8777535C9FA7}" dt="2022-03-31T21:21:50.688" v="3" actId="47"/>
        <pc:sldMkLst>
          <pc:docMk/>
          <pc:sldMk cId="402911248" sldId="272"/>
        </pc:sldMkLst>
      </pc:sldChg>
      <pc:sldChg chg="del">
        <pc:chgData name="William Grey" userId="37b73424-c081-4fc2-b1af-363f4f3fd4f3" providerId="ADAL" clId="{5EA16235-E345-490F-AA07-8777535C9FA7}" dt="2022-03-31T21:21:52.006" v="8" actId="47"/>
        <pc:sldMkLst>
          <pc:docMk/>
          <pc:sldMk cId="165256224" sldId="274"/>
        </pc:sldMkLst>
      </pc:sldChg>
      <pc:sldChg chg="del">
        <pc:chgData name="William Grey" userId="37b73424-c081-4fc2-b1af-363f4f3fd4f3" providerId="ADAL" clId="{5EA16235-E345-490F-AA07-8777535C9FA7}" dt="2022-03-31T21:21:51.190" v="5" actId="47"/>
        <pc:sldMkLst>
          <pc:docMk/>
          <pc:sldMk cId="2008459896" sldId="275"/>
        </pc:sldMkLst>
      </pc:sldChg>
      <pc:sldChg chg="del">
        <pc:chgData name="William Grey" userId="37b73424-c081-4fc2-b1af-363f4f3fd4f3" providerId="ADAL" clId="{5EA16235-E345-490F-AA07-8777535C9FA7}" dt="2022-03-31T21:21:54.729" v="14" actId="47"/>
        <pc:sldMkLst>
          <pc:docMk/>
          <pc:sldMk cId="1011609895" sldId="278"/>
        </pc:sldMkLst>
      </pc:sldChg>
      <pc:sldChg chg="del">
        <pc:chgData name="William Grey" userId="37b73424-c081-4fc2-b1af-363f4f3fd4f3" providerId="ADAL" clId="{5EA16235-E345-490F-AA07-8777535C9FA7}" dt="2022-03-31T21:21:49.873" v="0" actId="47"/>
        <pc:sldMkLst>
          <pc:docMk/>
          <pc:sldMk cId="3079892250" sldId="327"/>
        </pc:sldMkLst>
      </pc:sldChg>
      <pc:sldChg chg="del">
        <pc:chgData name="William Grey" userId="37b73424-c081-4fc2-b1af-363f4f3fd4f3" providerId="ADAL" clId="{5EA16235-E345-490F-AA07-8777535C9FA7}" dt="2022-03-31T21:21:55.768" v="15" actId="47"/>
        <pc:sldMkLst>
          <pc:docMk/>
          <pc:sldMk cId="1407609561" sldId="328"/>
        </pc:sldMkLst>
      </pc:sldChg>
      <pc:sldChg chg="del">
        <pc:chgData name="William Grey" userId="37b73424-c081-4fc2-b1af-363f4f3fd4f3" providerId="ADAL" clId="{5EA16235-E345-490F-AA07-8777535C9FA7}" dt="2022-03-31T21:21:50.471" v="2" actId="47"/>
        <pc:sldMkLst>
          <pc:docMk/>
          <pc:sldMk cId="2450455761" sldId="333"/>
        </pc:sldMkLst>
      </pc:sldChg>
      <pc:sldChg chg="del">
        <pc:chgData name="William Grey" userId="37b73424-c081-4fc2-b1af-363f4f3fd4f3" providerId="ADAL" clId="{5EA16235-E345-490F-AA07-8777535C9FA7}" dt="2022-03-31T21:21:50.196" v="1" actId="47"/>
        <pc:sldMkLst>
          <pc:docMk/>
          <pc:sldMk cId="3004447655" sldId="334"/>
        </pc:sldMkLst>
      </pc:sldChg>
      <pc:sldChg chg="del">
        <pc:chgData name="William Grey" userId="37b73424-c081-4fc2-b1af-363f4f3fd4f3" providerId="ADAL" clId="{5EA16235-E345-490F-AA07-8777535C9FA7}" dt="2022-03-31T21:21:50.945" v="4" actId="47"/>
        <pc:sldMkLst>
          <pc:docMk/>
          <pc:sldMk cId="1984656113" sldId="33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9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1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7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2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3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6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3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4984ED6-F379-388D-91BD-BA545D9380D5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8389C0-2BE9-DECB-4596-DF978662F687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E090D90-5655-1874-22E0-1A26E33AF4E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6FD496C-6EFF-7955-7A12-42EC4259185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8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ascii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F04D6A-93A6-419C-BF22-B5F3DEF8A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367188"/>
              </p:ext>
            </p:extLst>
          </p:nvPr>
        </p:nvGraphicFramePr>
        <p:xfrm>
          <a:off x="8107973" y="112050"/>
          <a:ext cx="1638461" cy="67149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8858">
                  <a:extLst>
                    <a:ext uri="{9D8B030D-6E8A-4147-A177-3AD203B41FA5}">
                      <a16:colId xmlns:a16="http://schemas.microsoft.com/office/drawing/2014/main" val="2231987423"/>
                    </a:ext>
                  </a:extLst>
                </a:gridCol>
                <a:gridCol w="959603">
                  <a:extLst>
                    <a:ext uri="{9D8B030D-6E8A-4147-A177-3AD203B41FA5}">
                      <a16:colId xmlns:a16="http://schemas.microsoft.com/office/drawing/2014/main" val="1272048353"/>
                    </a:ext>
                  </a:extLst>
                </a:gridCol>
              </a:tblGrid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59909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27510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7605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73582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10020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2824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35901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4440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84277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9024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18684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103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80574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35978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3980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54547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71213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q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03422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9230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9367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69852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88738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60249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5127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82452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0527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z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02584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307840C7-6DB7-4AEF-A8E8-A780A24B5C4A}"/>
              </a:ext>
            </a:extLst>
          </p:cNvPr>
          <p:cNvSpPr txBox="1">
            <a:spLocks/>
          </p:cNvSpPr>
          <p:nvPr/>
        </p:nvSpPr>
        <p:spPr>
          <a:xfrm>
            <a:off x="961072" y="223928"/>
            <a:ext cx="5467024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Convert the following values to ASCII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3E7126-1C0F-47BB-B18C-2CDFBCD1F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6471" y="4310023"/>
            <a:ext cx="2265529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ASCII reference table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3C415C-C907-4F4A-A972-F105B65BFE62}"/>
              </a:ext>
            </a:extLst>
          </p:cNvPr>
          <p:cNvSpPr txBox="1"/>
          <p:nvPr/>
        </p:nvSpPr>
        <p:spPr>
          <a:xfrm>
            <a:off x="859808" y="1310185"/>
            <a:ext cx="52361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97, 97, 114, 100, 118, 97, 114, 107, 115, 32, 97, 114, 101, 32, 99, 111, 111, 108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800" dirty="0"/>
              <a:t>Answer:</a:t>
            </a:r>
          </a:p>
          <a:p>
            <a:r>
              <a:rPr lang="en-GB" sz="2800" dirty="0">
                <a:solidFill>
                  <a:srgbClr val="0070C0"/>
                </a:solidFill>
              </a:rPr>
              <a:t>aardvarks are cool</a:t>
            </a:r>
          </a:p>
        </p:txBody>
      </p:sp>
    </p:spTree>
    <p:extLst>
      <p:ext uri="{BB962C8B-B14F-4D97-AF65-F5344CB8AC3E}">
        <p14:creationId xmlns:p14="http://schemas.microsoft.com/office/powerpoint/2010/main" val="145463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A14E-105E-4717-AAF5-91F0258C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EC66-EC1D-4B2B-99F6-8A9C6D72F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9290671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On paper, write statements that will output the following: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35A952B-4349-4212-B8C5-49FA8EFE1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570999"/>
              </p:ext>
            </p:extLst>
          </p:nvPr>
        </p:nvGraphicFramePr>
        <p:xfrm>
          <a:off x="7833815" y="1649116"/>
          <a:ext cx="3930555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0555">
                  <a:extLst>
                    <a:ext uri="{9D8B030D-6E8A-4147-A177-3AD203B41FA5}">
                      <a16:colId xmlns:a16="http://schemas.microsoft.com/office/drawing/2014/main" val="2109500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7547781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53A451B-37C8-4F53-841F-C0CA34971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14310"/>
              </p:ext>
            </p:extLst>
          </p:nvPr>
        </p:nvGraphicFramePr>
        <p:xfrm>
          <a:off x="1390007" y="2288741"/>
          <a:ext cx="81280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8010">
                  <a:extLst>
                    <a:ext uri="{9D8B030D-6E8A-4147-A177-3AD203B41FA5}">
                      <a16:colId xmlns:a16="http://schemas.microsoft.com/office/drawing/2014/main" val="328234155"/>
                    </a:ext>
                  </a:extLst>
                </a:gridCol>
                <a:gridCol w="4839990">
                  <a:extLst>
                    <a:ext uri="{9D8B030D-6E8A-4147-A177-3AD203B41FA5}">
                      <a16:colId xmlns:a16="http://schemas.microsoft.com/office/drawing/2014/main" val="4022476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Length of the word “bananas”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(“bananas”))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26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Character for the code 113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(113))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7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Character for the code 102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(102))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5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Character code for “m”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(‘m’))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486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Character code for “M”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(‘M’))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90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45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137517"/>
            <a:ext cx="10515600" cy="506449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Write a program to convert between ASCII and denary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Ask the user to enter a number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Convert the number to the corresponding character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the result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Ask the user to enter a letter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Convert the letter to the corresponding number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the result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Extension: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Ask the user whether they want to convert from ASCII to denary and perform that operation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Ask the user to enter a word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Ask the user to enter a sequence of numbers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Ask the user to enter a sentence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Convert between ASCII and binary</a:t>
            </a:r>
          </a:p>
          <a:p>
            <a:pPr lvl="1">
              <a:lnSpc>
                <a:spcPct val="120000"/>
              </a:lnSpc>
            </a:pPr>
            <a:endParaRPr lang="en-GB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en-GB" dirty="0"/>
              <a:t>Hint: use the functions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and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to help you</a:t>
            </a:r>
          </a:p>
        </p:txBody>
      </p:sp>
    </p:spTree>
    <p:extLst>
      <p:ext uri="{BB962C8B-B14F-4D97-AF65-F5344CB8AC3E}">
        <p14:creationId xmlns:p14="http://schemas.microsoft.com/office/powerpoint/2010/main" val="109894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654B-95EF-4A8C-9371-1BFE3BDA8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5E014-A022-4D13-80FB-BA6CBAEC3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596"/>
            <a:ext cx="10515600" cy="4351338"/>
          </a:xfrm>
          <a:ln>
            <a:solidFill>
              <a:srgbClr val="92D05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print("What is your letter?")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letter=str(input())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ascii_num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(letter)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print("The ASCII number is",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ascii_num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print("What is your ASCII number?")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ascii_num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letter=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ascii_num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print("The letter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is",letter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321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51" y="-257348"/>
            <a:ext cx="10515600" cy="1325563"/>
          </a:xfrm>
        </p:spPr>
        <p:txBody>
          <a:bodyPr/>
          <a:lstStyle/>
          <a:p>
            <a:r>
              <a:rPr lang="en-US" dirty="0"/>
              <a:t>Solution to extension: ASCII converter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309722" y="1068215"/>
            <a:ext cx="8604069" cy="5016758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# A program that converts between denary and ASCII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print("ASCII - </a:t>
            </a:r>
            <a:r>
              <a:rPr lang="en-US" sz="2000" dirty="0" err="1">
                <a:latin typeface="Courier New" panose="02070309020205020404" pitchFamily="49" charset="0"/>
              </a:rPr>
              <a:t>deneary</a:t>
            </a:r>
            <a:r>
              <a:rPr lang="en-US" sz="2000" dirty="0">
                <a:latin typeface="Courier New" panose="02070309020205020404" pitchFamily="49" charset="0"/>
              </a:rPr>
              <a:t> conversion")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print("1. ASCII to denary")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print("2. Denary to ASCII")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option=</a:t>
            </a:r>
            <a:r>
              <a:rPr lang="en-US" sz="2000" dirty="0" err="1">
                <a:latin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</a:rPr>
              <a:t>(input())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if option==1: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text=input("Enter text: 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for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 in text: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 print(</a:t>
            </a:r>
            <a:r>
              <a:rPr lang="en-US" sz="2000" dirty="0" err="1">
                <a:latin typeface="Courier New" panose="02070309020205020404" pitchFamily="49" charset="0"/>
              </a:rPr>
              <a:t>ord</a:t>
            </a:r>
            <a:r>
              <a:rPr lang="en-US" sz="2000" dirty="0">
                <a:latin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), end=" ") </a:t>
            </a:r>
          </a:p>
          <a:p>
            <a:r>
              <a:rPr lang="en-US" sz="2000" dirty="0" err="1">
                <a:latin typeface="Courier New" panose="02070309020205020404" pitchFamily="49" charset="0"/>
              </a:rPr>
              <a:t>elif</a:t>
            </a:r>
            <a:r>
              <a:rPr lang="en-US" sz="2000" dirty="0">
                <a:latin typeface="Courier New" panose="02070309020205020404" pitchFamily="49" charset="0"/>
              </a:rPr>
              <a:t> option==2: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a=input("Enter ASCII: 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s=</a:t>
            </a:r>
            <a:r>
              <a:rPr lang="en-US" sz="2000" dirty="0" err="1">
                <a:latin typeface="Courier New" panose="02070309020205020404" pitchFamily="49" charset="0"/>
              </a:rPr>
              <a:t>a.split</a:t>
            </a:r>
            <a:r>
              <a:rPr lang="en-US" sz="2000" dirty="0">
                <a:latin typeface="Courier New" panose="02070309020205020404" pitchFamily="49" charset="0"/>
              </a:rPr>
              <a:t>()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for 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 in s: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 print(</a:t>
            </a:r>
            <a:r>
              <a:rPr lang="en-US" sz="2000" dirty="0" err="1">
                <a:latin typeface="Courier New" panose="02070309020205020404" pitchFamily="49" charset="0"/>
              </a:rPr>
              <a:t>chr</a:t>
            </a:r>
            <a:r>
              <a:rPr lang="en-US" sz="2000" dirty="0">
                <a:latin typeface="Courier New" panose="02070309020205020404" pitchFamily="49" charset="0"/>
              </a:rPr>
              <a:t>(int(</a:t>
            </a:r>
            <a:r>
              <a:rPr lang="en-US" sz="2000" dirty="0" err="1">
                <a:latin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</a:rPr>
              <a:t>)), end="")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else: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print("Option needs to be 1 or 2")</a:t>
            </a:r>
            <a:endParaRPr lang="en-US" sz="2000" dirty="0"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B07050-3FAC-423C-AFA4-B15FE3CD768D}"/>
              </a:ext>
            </a:extLst>
          </p:cNvPr>
          <p:cNvSpPr txBox="1"/>
          <p:nvPr/>
        </p:nvSpPr>
        <p:spPr>
          <a:xfrm>
            <a:off x="9223513" y="2663687"/>
            <a:ext cx="2199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ascii.py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93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6BE72C-FD0A-696C-46FC-85C57F789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5880"/>
            <a:ext cx="12192000" cy="500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5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Character codes</a:t>
            </a:r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70E9-4B8C-4FF7-A65C-9F68F58E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D11D3-7535-4866-8101-C44220BBE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GB" dirty="0"/>
              <a:t> and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function to convert between characters and their ASCII code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/>
              <a:t> to find the length of a string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81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E338-D809-43C9-9373-3B03235D0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ord</a:t>
            </a:r>
            <a:r>
              <a:rPr lang="en-US" dirty="0">
                <a:solidFill>
                  <a:srgbClr val="000000"/>
                </a:solidFill>
              </a:rPr>
              <a:t>() and </a:t>
            </a:r>
            <a:r>
              <a:rPr lang="en-US" dirty="0" err="1">
                <a:solidFill>
                  <a:srgbClr val="000000"/>
                </a:solidFill>
              </a:rPr>
              <a:t>chr</a:t>
            </a:r>
            <a:r>
              <a:rPr lang="en-US" dirty="0">
                <a:solidFill>
                  <a:srgbClr val="000000"/>
                </a:solidFill>
              </a:rPr>
              <a:t>()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61DF3-63C4-42BE-B7BE-9187F222A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54" y="1253331"/>
            <a:ext cx="10515600" cy="491499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</a:rPr>
              <a:t>We can use the built-in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functions to convert between character and character codes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</a:rPr>
              <a:t>Convert from character to ASCII character code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("a")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97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</a:rPr>
              <a:t>Convert from ASCII character code to character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(101)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 'e'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07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9AA08-5C21-4658-B829-0EAFC6643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F295-FFE0-46D4-92CB-D6DBDB9C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0" y="111615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As we have already seen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solidFill>
                  <a:srgbClr val="000000"/>
                </a:solidFill>
              </a:rPr>
              <a:t> is a function that returns the number of elements in a list:</a:t>
            </a:r>
          </a:p>
          <a:p>
            <a:pPr>
              <a:lnSpc>
                <a:spcPct val="100000"/>
              </a:lnSpc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a=["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Elephant","Hippo","Cow","Sheep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4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>
                <a:solidFill>
                  <a:srgbClr val="000000"/>
                </a:solidFill>
              </a:rPr>
              <a:t>can also be used to give us the length of a string:</a:t>
            </a:r>
          </a:p>
          <a:p>
            <a:pPr>
              <a:lnSpc>
                <a:spcPct val="100000"/>
              </a:lnSpc>
            </a:pPr>
            <a:endParaRPr lang="en-GB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a="Elephant”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8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308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A14E-105E-4717-AAF5-91F0258C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 what is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EC66-EC1D-4B2B-99F6-8A9C6D72F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CD85B92-DAA7-45F1-B4CB-BD094300C127}"/>
              </a:ext>
            </a:extLst>
          </p:cNvPr>
          <p:cNvGraphicFramePr>
            <a:graphicFrameLocks/>
          </p:cNvGraphicFramePr>
          <p:nvPr/>
        </p:nvGraphicFramePr>
        <p:xfrm>
          <a:off x="7405566" y="71518"/>
          <a:ext cx="4654704" cy="67149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8202">
                  <a:extLst>
                    <a:ext uri="{9D8B030D-6E8A-4147-A177-3AD203B41FA5}">
                      <a16:colId xmlns:a16="http://schemas.microsoft.com/office/drawing/2014/main" val="195219635"/>
                    </a:ext>
                  </a:extLst>
                </a:gridCol>
                <a:gridCol w="791864">
                  <a:extLst>
                    <a:ext uri="{9D8B030D-6E8A-4147-A177-3AD203B41FA5}">
                      <a16:colId xmlns:a16="http://schemas.microsoft.com/office/drawing/2014/main" val="480233058"/>
                    </a:ext>
                  </a:extLst>
                </a:gridCol>
                <a:gridCol w="678858">
                  <a:extLst>
                    <a:ext uri="{9D8B030D-6E8A-4147-A177-3AD203B41FA5}">
                      <a16:colId xmlns:a16="http://schemas.microsoft.com/office/drawing/2014/main" val="2231987423"/>
                    </a:ext>
                  </a:extLst>
                </a:gridCol>
                <a:gridCol w="959603">
                  <a:extLst>
                    <a:ext uri="{9D8B030D-6E8A-4147-A177-3AD203B41FA5}">
                      <a16:colId xmlns:a16="http://schemas.microsoft.com/office/drawing/2014/main" val="1272048353"/>
                    </a:ext>
                  </a:extLst>
                </a:gridCol>
                <a:gridCol w="636091">
                  <a:extLst>
                    <a:ext uri="{9D8B030D-6E8A-4147-A177-3AD203B41FA5}">
                      <a16:colId xmlns:a16="http://schemas.microsoft.com/office/drawing/2014/main" val="3320280352"/>
                    </a:ext>
                  </a:extLst>
                </a:gridCol>
                <a:gridCol w="970086">
                  <a:extLst>
                    <a:ext uri="{9D8B030D-6E8A-4147-A177-3AD203B41FA5}">
                      <a16:colId xmlns:a16="http://schemas.microsoft.com/office/drawing/2014/main" val="2032756247"/>
                    </a:ext>
                  </a:extLst>
                </a:gridCol>
              </a:tblGrid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59909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27510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B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7605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73582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D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10020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E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2824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F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35901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G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4440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H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84277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I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9024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J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57</a:t>
                      </a: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18684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K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space</a:t>
                      </a: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103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L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80574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M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35978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N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3980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O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54547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P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71213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Q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q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03422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R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9230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S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9367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T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69852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U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88738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V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60249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W 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5127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X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82452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Y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0527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Z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z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02584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17576ABC-C522-4036-BF1B-2B70F286243F}"/>
              </a:ext>
            </a:extLst>
          </p:cNvPr>
          <p:cNvSpPr txBox="1">
            <a:spLocks/>
          </p:cNvSpPr>
          <p:nvPr/>
        </p:nvSpPr>
        <p:spPr>
          <a:xfrm>
            <a:off x="10470107" y="3495674"/>
            <a:ext cx="1721893" cy="156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GB" dirty="0"/>
              <a:t>ASCII reference table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369E15E-17C5-46FF-9D2B-459936DC10B5}"/>
              </a:ext>
            </a:extLst>
          </p:cNvPr>
          <p:cNvGraphicFramePr>
            <a:graphicFrameLocks noGrp="1"/>
          </p:cNvGraphicFramePr>
          <p:nvPr/>
        </p:nvGraphicFramePr>
        <p:xfrm>
          <a:off x="809837" y="1415414"/>
          <a:ext cx="5859731" cy="416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4441">
                  <a:extLst>
                    <a:ext uri="{9D8B030D-6E8A-4147-A177-3AD203B41FA5}">
                      <a16:colId xmlns:a16="http://schemas.microsoft.com/office/drawing/2014/main" val="1413373166"/>
                    </a:ext>
                  </a:extLst>
                </a:gridCol>
                <a:gridCol w="1925290">
                  <a:extLst>
                    <a:ext uri="{9D8B030D-6E8A-4147-A177-3AD203B41FA5}">
                      <a16:colId xmlns:a16="http://schemas.microsoft.com/office/drawing/2014/main" val="1427126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(“frog”))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65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a=“Hello World”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wordlength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wordlength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76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(101))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24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(‘a’))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895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(99))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45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85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A14E-105E-4717-AAF5-91F0258C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 what is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EC66-EC1D-4B2B-99F6-8A9C6D72F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CD85B92-DAA7-45F1-B4CB-BD094300C1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429440"/>
              </p:ext>
            </p:extLst>
          </p:nvPr>
        </p:nvGraphicFramePr>
        <p:xfrm>
          <a:off x="7405566" y="71518"/>
          <a:ext cx="4654704" cy="67149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8202">
                  <a:extLst>
                    <a:ext uri="{9D8B030D-6E8A-4147-A177-3AD203B41FA5}">
                      <a16:colId xmlns:a16="http://schemas.microsoft.com/office/drawing/2014/main" val="195219635"/>
                    </a:ext>
                  </a:extLst>
                </a:gridCol>
                <a:gridCol w="791864">
                  <a:extLst>
                    <a:ext uri="{9D8B030D-6E8A-4147-A177-3AD203B41FA5}">
                      <a16:colId xmlns:a16="http://schemas.microsoft.com/office/drawing/2014/main" val="480233058"/>
                    </a:ext>
                  </a:extLst>
                </a:gridCol>
                <a:gridCol w="678858">
                  <a:extLst>
                    <a:ext uri="{9D8B030D-6E8A-4147-A177-3AD203B41FA5}">
                      <a16:colId xmlns:a16="http://schemas.microsoft.com/office/drawing/2014/main" val="2231987423"/>
                    </a:ext>
                  </a:extLst>
                </a:gridCol>
                <a:gridCol w="959603">
                  <a:extLst>
                    <a:ext uri="{9D8B030D-6E8A-4147-A177-3AD203B41FA5}">
                      <a16:colId xmlns:a16="http://schemas.microsoft.com/office/drawing/2014/main" val="1272048353"/>
                    </a:ext>
                  </a:extLst>
                </a:gridCol>
                <a:gridCol w="636091">
                  <a:extLst>
                    <a:ext uri="{9D8B030D-6E8A-4147-A177-3AD203B41FA5}">
                      <a16:colId xmlns:a16="http://schemas.microsoft.com/office/drawing/2014/main" val="3320280352"/>
                    </a:ext>
                  </a:extLst>
                </a:gridCol>
                <a:gridCol w="970086">
                  <a:extLst>
                    <a:ext uri="{9D8B030D-6E8A-4147-A177-3AD203B41FA5}">
                      <a16:colId xmlns:a16="http://schemas.microsoft.com/office/drawing/2014/main" val="2032756247"/>
                    </a:ext>
                  </a:extLst>
                </a:gridCol>
              </a:tblGrid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ASCII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Denary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59909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127510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B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7605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C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73582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D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10020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E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2824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F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35901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G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4440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H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84277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I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9024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J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57</a:t>
                      </a: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18684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K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space</a:t>
                      </a: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103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L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80574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M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35978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N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3980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O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54547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P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71213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Q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q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034223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R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9230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S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9367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T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698526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U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88738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V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602495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W 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5127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X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82452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Y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05271"/>
                  </a:ext>
                </a:extLst>
              </a:tr>
              <a:tr h="24870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Z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z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98" marR="35998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02584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17576ABC-C522-4036-BF1B-2B70F286243F}"/>
              </a:ext>
            </a:extLst>
          </p:cNvPr>
          <p:cNvSpPr txBox="1">
            <a:spLocks/>
          </p:cNvSpPr>
          <p:nvPr/>
        </p:nvSpPr>
        <p:spPr>
          <a:xfrm>
            <a:off x="10470107" y="3495674"/>
            <a:ext cx="1721893" cy="156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GB" dirty="0"/>
              <a:t>ASCII reference table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369E15E-17C5-46FF-9D2B-459936DC1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500876"/>
              </p:ext>
            </p:extLst>
          </p:nvPr>
        </p:nvGraphicFramePr>
        <p:xfrm>
          <a:off x="809838" y="1415414"/>
          <a:ext cx="4875346" cy="416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9640">
                  <a:extLst>
                    <a:ext uri="{9D8B030D-6E8A-4147-A177-3AD203B41FA5}">
                      <a16:colId xmlns:a16="http://schemas.microsoft.com/office/drawing/2014/main" val="1413373166"/>
                    </a:ext>
                  </a:extLst>
                </a:gridCol>
                <a:gridCol w="1245706">
                  <a:extLst>
                    <a:ext uri="{9D8B030D-6E8A-4147-A177-3AD203B41FA5}">
                      <a16:colId xmlns:a16="http://schemas.microsoft.com/office/drawing/2014/main" val="1427126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(“frog”))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658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a=“Hello World”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wordlength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wordlength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76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(101))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‘e’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24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(‘a’))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895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GB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(99))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45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58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A14E-105E-4717-AAF5-91F0258C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Writing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EC66-EC1D-4B2B-99F6-8A9C6D72F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9290671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On paper, write statements that will output the following: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53A451B-37C8-4F53-841F-C0CA34971CF9}"/>
              </a:ext>
            </a:extLst>
          </p:cNvPr>
          <p:cNvGraphicFramePr>
            <a:graphicFrameLocks noGrp="1"/>
          </p:cNvGraphicFramePr>
          <p:nvPr/>
        </p:nvGraphicFramePr>
        <p:xfrm>
          <a:off x="1390007" y="2288741"/>
          <a:ext cx="81280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8010">
                  <a:extLst>
                    <a:ext uri="{9D8B030D-6E8A-4147-A177-3AD203B41FA5}">
                      <a16:colId xmlns:a16="http://schemas.microsoft.com/office/drawing/2014/main" val="328234155"/>
                    </a:ext>
                  </a:extLst>
                </a:gridCol>
                <a:gridCol w="4839990">
                  <a:extLst>
                    <a:ext uri="{9D8B030D-6E8A-4147-A177-3AD203B41FA5}">
                      <a16:colId xmlns:a16="http://schemas.microsoft.com/office/drawing/2014/main" val="4022476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Length of the word “bananas”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26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Character for the code 113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7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Character for the code 102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65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Character code for “m”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486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Character code for “M”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90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0084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1013</Words>
  <Application>Microsoft Office PowerPoint</Application>
  <PresentationFormat>Widescreen</PresentationFormat>
  <Paragraphs>442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ASCII reference table</vt:lpstr>
      <vt:lpstr>PowerPoint Presentation</vt:lpstr>
      <vt:lpstr>Character codes</vt:lpstr>
      <vt:lpstr>Learning objectives</vt:lpstr>
      <vt:lpstr>ord() and chr()</vt:lpstr>
      <vt:lpstr>len function</vt:lpstr>
      <vt:lpstr>Predict what is output</vt:lpstr>
      <vt:lpstr>Predict what is output</vt:lpstr>
      <vt:lpstr>Writing statements</vt:lpstr>
      <vt:lpstr>Writing statements</vt:lpstr>
      <vt:lpstr>Task</vt:lpstr>
      <vt:lpstr>Example solution</vt:lpstr>
      <vt:lpstr>Solution to extension: ASCII converter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32</cp:revision>
  <dcterms:created xsi:type="dcterms:W3CDTF">2018-04-06T09:36:12Z</dcterms:created>
  <dcterms:modified xsi:type="dcterms:W3CDTF">2025-03-24T08:53:03Z</dcterms:modified>
</cp:coreProperties>
</file>