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308" r:id="rId3"/>
    <p:sldId id="307" r:id="rId4"/>
    <p:sldId id="257" r:id="rId5"/>
    <p:sldId id="258" r:id="rId6"/>
    <p:sldId id="280" r:id="rId7"/>
    <p:sldId id="270" r:id="rId8"/>
    <p:sldId id="269" r:id="rId9"/>
    <p:sldId id="271" r:id="rId10"/>
    <p:sldId id="262" r:id="rId11"/>
    <p:sldId id="282" r:id="rId12"/>
    <p:sldId id="299" r:id="rId13"/>
    <p:sldId id="300" r:id="rId14"/>
    <p:sldId id="263" r:id="rId15"/>
    <p:sldId id="283" r:id="rId16"/>
    <p:sldId id="284" r:id="rId17"/>
    <p:sldId id="301" r:id="rId18"/>
    <p:sldId id="302" r:id="rId19"/>
    <p:sldId id="285" r:id="rId20"/>
    <p:sldId id="310" r:id="rId21"/>
    <p:sldId id="287" r:id="rId22"/>
    <p:sldId id="288" r:id="rId23"/>
    <p:sldId id="291" r:id="rId24"/>
    <p:sldId id="292" r:id="rId25"/>
    <p:sldId id="293" r:id="rId26"/>
    <p:sldId id="303" r:id="rId27"/>
    <p:sldId id="294" r:id="rId28"/>
    <p:sldId id="309" r:id="rId29"/>
    <p:sldId id="304" r:id="rId30"/>
    <p:sldId id="290" r:id="rId31"/>
    <p:sldId id="289" r:id="rId32"/>
    <p:sldId id="264" r:id="rId33"/>
    <p:sldId id="281" r:id="rId34"/>
    <p:sldId id="265" r:id="rId35"/>
    <p:sldId id="296" r:id="rId36"/>
    <p:sldId id="295" r:id="rId37"/>
    <p:sldId id="297" r:id="rId38"/>
    <p:sldId id="277" r:id="rId39"/>
    <p:sldId id="278" r:id="rId40"/>
    <p:sldId id="305" r:id="rId41"/>
    <p:sldId id="298" r:id="rId42"/>
    <p:sldId id="312" r:id="rId43"/>
    <p:sldId id="311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2579C9-D793-315B-7B72-566E8610E44B}" v="239" dt="2022-02-08T15:38:59.423"/>
    <p1510:client id="{2B1ED87D-3169-222E-3F0E-AD21FF154AB2}" v="16" dt="2022-02-16T14:54:21.343"/>
    <p1510:client id="{5EFB3D75-8785-1452-7FF8-302EF5437DC5}" v="362" dt="2022-02-09T13:53:07.786"/>
    <p1510:client id="{693F854B-90E8-F222-880B-0A2B592A97E6}" v="804" dt="2022-02-15T10:33:03.913"/>
    <p1510:client id="{EED2D040-5C4A-4B15-B042-EF85543A904A}" v="35" dt="2022-02-07T18:54:24.6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28-Sep-22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28-Sep-22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28-Sep-22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28-Sep-22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28-Sep-22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28-Sep-22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28-Sep-22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28-Sep-22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28-Sep-22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28-Sep-22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28-Sep-22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28-Sep-22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stackexchange.com/questions/49217/can-h4o-2-form/4922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stackexchange.com/questions/49217/can-h4o-2-form/4922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e.serlo.org/biologie/biologie-menschen/sinne-organe-menschen-lung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e.serlo.org/biologie/biologie-menschen/sinne-organe-menschen-lung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jBt5jZSWhM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uman-anatomycourse.blogspot.com/2020/03/learn-anatomy-of-heart-by-number-answers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corner.com/anatomy/urinary/notes_ch17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corner.com/anatomy/urinary/notes_ch17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corner.com/APbiology/anatomy/notes_overview_body_system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logycorner.com/APbiology/anatomy/notes_overview_body_systems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gscience.com/yr10-topic-4-homeostasis-and-excretion.html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rgscience.com/yr10-topic-4-homeostasis-and-excretion.html" TargetMode="Externa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thealevelbiologist.co.uk/edexcel-as-cells-viruses-reproduction/sexual-reproduction-in-plant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alevelbiologist.co.uk/edexcel-as-cells-viruses-reproduction/sexual-reproduction-in-plant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E5CFF-8CCF-4814-846B-43767274D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/>
              <a:t>Paper 1 biology </a:t>
            </a:r>
            <a:r>
              <a:rPr lang="en-US" sz="3200" b="1" dirty="0" err="1"/>
              <a:t>edexcel</a:t>
            </a:r>
            <a:r>
              <a:rPr lang="en-US" sz="3200" b="1" dirty="0"/>
              <a:t> </a:t>
            </a:r>
            <a:r>
              <a:rPr lang="en-US" sz="3200" b="1" dirty="0" err="1"/>
              <a:t>igcse</a:t>
            </a:r>
            <a:r>
              <a:rPr lang="en-US" sz="3200" b="1"/>
              <a:t> (9-1) </a:t>
            </a:r>
            <a:r>
              <a:rPr lang="en-US" sz="3200" b="1" dirty="0"/>
              <a:t>revision notes </a:t>
            </a:r>
            <a:br>
              <a:rPr lang="en-US" sz="3200" dirty="0"/>
            </a:br>
            <a:br>
              <a:rPr lang="en-US" sz="3200" dirty="0"/>
            </a:br>
            <a:endParaRPr lang="en-GB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05417B-A53B-4273-815F-661BEE99F9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PJG</a:t>
            </a:r>
          </a:p>
        </p:txBody>
      </p:sp>
    </p:spTree>
    <p:extLst>
      <p:ext uri="{BB962C8B-B14F-4D97-AF65-F5344CB8AC3E}">
        <p14:creationId xmlns:p14="http://schemas.microsoft.com/office/powerpoint/2010/main" val="43677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C0F2-BD91-4BFF-A401-F330FED4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2d Movement in and out of cells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16B9F-397B-48FC-9A9E-4EE122E4BE9C}"/>
              </a:ext>
            </a:extLst>
          </p:cNvPr>
          <p:cNvSpPr txBox="1"/>
          <p:nvPr/>
        </p:nvSpPr>
        <p:spPr>
          <a:xfrm>
            <a:off x="5233182" y="2250831"/>
            <a:ext cx="5430129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400"/>
              <a:t>Watch clip</a:t>
            </a:r>
            <a:endParaRPr lang="en-US"/>
          </a:p>
          <a:p>
            <a:endParaRPr lang="en-GB" sz="2400"/>
          </a:p>
          <a:p>
            <a:r>
              <a:rPr lang="en-GB" sz="2400"/>
              <a:t>Define Osmosis</a:t>
            </a:r>
            <a:endParaRPr lang="en-GB"/>
          </a:p>
          <a:p>
            <a:endParaRPr lang="en-GB" sz="2400"/>
          </a:p>
          <a:p>
            <a:r>
              <a:rPr lang="en-GB" sz="2400"/>
              <a:t>If the solution = sugar solution and the solvent = water, explain why the liquid rises in the capillary tube and h increases</a:t>
            </a:r>
          </a:p>
          <a:p>
            <a:endParaRPr lang="en-GB" sz="2400"/>
          </a:p>
          <a:p>
            <a:endParaRPr lang="en-GB" sz="2400"/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11B5B2A7-D5C1-4CD6-8F21-9499A576A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4009" y="2014194"/>
            <a:ext cx="3032907" cy="4373903"/>
          </a:xfrm>
        </p:spPr>
      </p:pic>
    </p:spTree>
    <p:extLst>
      <p:ext uri="{BB962C8B-B14F-4D97-AF65-F5344CB8AC3E}">
        <p14:creationId xmlns:p14="http://schemas.microsoft.com/office/powerpoint/2010/main" val="263603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C0F2-BD91-4BFF-A401-F330FED4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2d Movement in and out of cells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16B9F-397B-48FC-9A9E-4EE122E4BE9C}"/>
              </a:ext>
            </a:extLst>
          </p:cNvPr>
          <p:cNvSpPr txBox="1"/>
          <p:nvPr/>
        </p:nvSpPr>
        <p:spPr>
          <a:xfrm>
            <a:off x="5020993" y="1561718"/>
            <a:ext cx="66939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 Diffusion = passive movement of substances form an area of high concentration to an area of low concentration</a:t>
            </a:r>
          </a:p>
          <a:p>
            <a:endParaRPr lang="en-GB" sz="2400"/>
          </a:p>
          <a:p>
            <a:r>
              <a:rPr lang="en-GB" sz="2400"/>
              <a:t> Osmosis = diffusion of water</a:t>
            </a:r>
          </a:p>
          <a:p>
            <a:endParaRPr lang="en-GB" sz="2400"/>
          </a:p>
          <a:p>
            <a:r>
              <a:rPr lang="en-GB" sz="2400"/>
              <a:t>Water moves by osmosis from the beaker where it is in a high concentration, across the membrane, to the solution where there is a lower concentration of water, so increasing the volume in the funnel and moving the solution up the capillary tube</a:t>
            </a:r>
          </a:p>
          <a:p>
            <a:endParaRPr lang="en-GB" sz="2400"/>
          </a:p>
          <a:p>
            <a:endParaRPr lang="en-GB" sz="2400"/>
          </a:p>
          <a:p>
            <a:endParaRPr lang="en-GB" sz="2400"/>
          </a:p>
        </p:txBody>
      </p:sp>
      <p:pic>
        <p:nvPicPr>
          <p:cNvPr id="8" name="Content Placeholder 7" descr="Diagram&#10;&#10;Description automatically generated">
            <a:extLst>
              <a:ext uri="{FF2B5EF4-FFF2-40B4-BE49-F238E27FC236}">
                <a16:creationId xmlns:a16="http://schemas.microsoft.com/office/drawing/2014/main" id="{11B5B2A7-D5C1-4CD6-8F21-9499A576AF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14009" y="2014194"/>
            <a:ext cx="3032907" cy="4373903"/>
          </a:xfrm>
        </p:spPr>
      </p:pic>
    </p:spTree>
    <p:extLst>
      <p:ext uri="{BB962C8B-B14F-4D97-AF65-F5344CB8AC3E}">
        <p14:creationId xmlns:p14="http://schemas.microsoft.com/office/powerpoint/2010/main" val="2610322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B616-6099-4C6C-B8B5-7B7CE3C3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Movement in and out of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27C1-D329-41AB-B59E-FE93AAFD7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List some factors which affect the rate of movement in and out of cells</a:t>
            </a:r>
          </a:p>
        </p:txBody>
      </p:sp>
    </p:spTree>
    <p:extLst>
      <p:ext uri="{BB962C8B-B14F-4D97-AF65-F5344CB8AC3E}">
        <p14:creationId xmlns:p14="http://schemas.microsoft.com/office/powerpoint/2010/main" val="4092791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B616-6099-4C6C-B8B5-7B7CE3C3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2d Movement in and out of cells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D27C1-D329-41AB-B59E-FE93AAFD7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List some factors which affect the rate of movement in and out of cells:</a:t>
            </a:r>
          </a:p>
          <a:p>
            <a:pPr>
              <a:buClr>
                <a:srgbClr val="262626"/>
              </a:buClr>
            </a:pPr>
            <a:endParaRPr lang="en-US" sz="3600"/>
          </a:p>
          <a:p>
            <a:pPr>
              <a:buClr>
                <a:srgbClr val="262626"/>
              </a:buClr>
            </a:pPr>
            <a:r>
              <a:rPr lang="en-US" sz="3600"/>
              <a:t>Surface </a:t>
            </a:r>
            <a:r>
              <a:rPr lang="en-US" sz="3600" err="1"/>
              <a:t>area:volume</a:t>
            </a:r>
            <a:r>
              <a:rPr lang="en-US" sz="3600"/>
              <a:t>, distance, temperature, concentration gradient</a:t>
            </a:r>
          </a:p>
        </p:txBody>
      </p:sp>
    </p:spTree>
    <p:extLst>
      <p:ext uri="{BB962C8B-B14F-4D97-AF65-F5344CB8AC3E}">
        <p14:creationId xmlns:p14="http://schemas.microsoft.com/office/powerpoint/2010/main" val="3994400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C0F2-BD91-4BFF-A401-F330FED4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2g Gas Exchange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16B9F-397B-48FC-9A9E-4EE122E4BE9C}"/>
              </a:ext>
            </a:extLst>
          </p:cNvPr>
          <p:cNvSpPr txBox="1"/>
          <p:nvPr/>
        </p:nvSpPr>
        <p:spPr>
          <a:xfrm>
            <a:off x="5233182" y="2250831"/>
            <a:ext cx="54301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List the features of the alveoli which increase gas exchange</a:t>
            </a:r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AE65AC9E-55A5-46A1-8284-3F3210ED1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66800" y="1787169"/>
            <a:ext cx="3808220" cy="3932237"/>
          </a:xfrm>
        </p:spPr>
      </p:pic>
    </p:spTree>
    <p:extLst>
      <p:ext uri="{BB962C8B-B14F-4D97-AF65-F5344CB8AC3E}">
        <p14:creationId xmlns:p14="http://schemas.microsoft.com/office/powerpoint/2010/main" val="1742870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AC0F2-BD91-4BFF-A401-F330FED4D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2g Gas Exchange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16B9F-397B-48FC-9A9E-4EE122E4BE9C}"/>
              </a:ext>
            </a:extLst>
          </p:cNvPr>
          <p:cNvSpPr txBox="1"/>
          <p:nvPr/>
        </p:nvSpPr>
        <p:spPr>
          <a:xfrm>
            <a:off x="5233182" y="1787169"/>
            <a:ext cx="5892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List the features of the alveoli which increase gas exchange</a:t>
            </a:r>
          </a:p>
          <a:p>
            <a:endParaRPr lang="en-GB" sz="2400"/>
          </a:p>
          <a:p>
            <a:pPr marL="457200" indent="-457200">
              <a:buAutoNum type="arabicPeriod"/>
            </a:pPr>
            <a:r>
              <a:rPr lang="en-GB" sz="2400"/>
              <a:t>Many – large surface area</a:t>
            </a:r>
          </a:p>
          <a:p>
            <a:pPr marL="457200" indent="-457200">
              <a:buAutoNum type="arabicPeriod"/>
            </a:pPr>
            <a:r>
              <a:rPr lang="en-GB" sz="2400"/>
              <a:t>Thin wall – short diffusion pathway</a:t>
            </a:r>
          </a:p>
          <a:p>
            <a:pPr marL="457200" indent="-457200">
              <a:buAutoNum type="arabicPeriod"/>
            </a:pPr>
            <a:r>
              <a:rPr lang="en-GB" sz="2400"/>
              <a:t>Good blood supply to take away oxygen and maintain concentration gradient</a:t>
            </a:r>
          </a:p>
          <a:p>
            <a:pPr marL="457200" indent="-457200">
              <a:buAutoNum type="arabicPeriod"/>
            </a:pPr>
            <a:r>
              <a:rPr lang="en-GB" sz="2400"/>
              <a:t>Moist so gases can dissolve and then diffuse</a:t>
            </a:r>
          </a:p>
          <a:p>
            <a:pPr marL="457200" indent="-457200">
              <a:buAutoNum type="arabicPeriod"/>
            </a:pPr>
            <a:endParaRPr lang="en-GB" sz="2400"/>
          </a:p>
        </p:txBody>
      </p:sp>
      <p:pic>
        <p:nvPicPr>
          <p:cNvPr id="9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AE65AC9E-55A5-46A1-8284-3F3210ED14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066800" y="1787169"/>
            <a:ext cx="3808220" cy="3932237"/>
          </a:xfrm>
        </p:spPr>
      </p:pic>
    </p:spTree>
    <p:extLst>
      <p:ext uri="{BB962C8B-B14F-4D97-AF65-F5344CB8AC3E}">
        <p14:creationId xmlns:p14="http://schemas.microsoft.com/office/powerpoint/2010/main" val="2036841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823E-C2BC-40EE-BDDA-7B0DCEB1E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2h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3A775-1703-4E3D-8265-CA41193B7C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The heart, watch clip:</a:t>
            </a:r>
          </a:p>
          <a:p>
            <a:r>
              <a:rPr lang="en-GB"/>
              <a:t> </a:t>
            </a:r>
            <a:r>
              <a:rPr lang="en-GB">
                <a:hlinkClick r:id="rId2"/>
              </a:rPr>
              <a:t>https://www.youtube.com/watch?v=jBt5jZSWhMI</a:t>
            </a:r>
            <a:endParaRPr lang="en-GB"/>
          </a:p>
          <a:p>
            <a:endParaRPr lang="en-GB"/>
          </a:p>
          <a:p>
            <a:endParaRPr lang="en-GB"/>
          </a:p>
        </p:txBody>
      </p:sp>
      <p:pic>
        <p:nvPicPr>
          <p:cNvPr id="8" name="Picture 7" descr="A picture containing diagram&#10;&#10;Description automatically generated">
            <a:extLst>
              <a:ext uri="{FF2B5EF4-FFF2-40B4-BE49-F238E27FC236}">
                <a16:creationId xmlns:a16="http://schemas.microsoft.com/office/drawing/2014/main" id="{74B5F4EA-BD68-4D3B-95D2-5E905F4EA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17636" y="2770779"/>
            <a:ext cx="5407563" cy="341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03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96AA-7431-4156-B337-3758D2D4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2H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33771-DD65-41AA-9B1F-B06C60DC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List some risk factors associated with developing coronary heart disease</a:t>
            </a:r>
          </a:p>
        </p:txBody>
      </p:sp>
    </p:spTree>
    <p:extLst>
      <p:ext uri="{BB962C8B-B14F-4D97-AF65-F5344CB8AC3E}">
        <p14:creationId xmlns:p14="http://schemas.microsoft.com/office/powerpoint/2010/main" val="100742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996AA-7431-4156-B337-3758D2D4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2H 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33771-DD65-41AA-9B1F-B06C60DC6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List some risk factors associated with developing coronary heart disease</a:t>
            </a:r>
          </a:p>
          <a:p>
            <a:pPr>
              <a:buClr>
                <a:srgbClr val="262626"/>
              </a:buClr>
            </a:pPr>
            <a:endParaRPr lang="en-US" sz="3200"/>
          </a:p>
          <a:p>
            <a:pPr>
              <a:buClr>
                <a:srgbClr val="262626"/>
              </a:buClr>
            </a:pPr>
            <a:r>
              <a:rPr lang="en-US" sz="3200"/>
              <a:t>Obesity, high blood pressure, cholesterol, cigarette smoking</a:t>
            </a:r>
          </a:p>
        </p:txBody>
      </p:sp>
    </p:spTree>
    <p:extLst>
      <p:ext uri="{BB962C8B-B14F-4D97-AF65-F5344CB8AC3E}">
        <p14:creationId xmlns:p14="http://schemas.microsoft.com/office/powerpoint/2010/main" val="2761987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6841-7514-4E2E-B313-17E21CF2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-105029"/>
            <a:ext cx="10748513" cy="1328468"/>
          </a:xfrm>
        </p:spPr>
        <p:txBody>
          <a:bodyPr/>
          <a:lstStyle/>
          <a:p>
            <a:r>
              <a:rPr lang="en-GB"/>
              <a:t>2i Excretion</a:t>
            </a:r>
          </a:p>
        </p:txBody>
      </p:sp>
      <p:pic>
        <p:nvPicPr>
          <p:cNvPr id="5" name="Content Placeholder 4" descr="Diagram, schematic&#10;&#10;Description automatically generated">
            <a:extLst>
              <a:ext uri="{FF2B5EF4-FFF2-40B4-BE49-F238E27FC236}">
                <a16:creationId xmlns:a16="http://schemas.microsoft.com/office/drawing/2014/main" id="{B6EA66C3-A3E0-4DB4-ABC1-1E2DE212D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26037" y="923288"/>
            <a:ext cx="6750985" cy="562929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4FC9C3-DE1B-4F5A-92A1-9CFE8604FCCF}"/>
              </a:ext>
            </a:extLst>
          </p:cNvPr>
          <p:cNvSpPr txBox="1"/>
          <p:nvPr/>
        </p:nvSpPr>
        <p:spPr>
          <a:xfrm>
            <a:off x="5500777" y="1374475"/>
            <a:ext cx="60097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E71D09-7B6C-40C7-B365-B4D9B8804247}"/>
              </a:ext>
            </a:extLst>
          </p:cNvPr>
          <p:cNvSpPr txBox="1"/>
          <p:nvPr/>
        </p:nvSpPr>
        <p:spPr>
          <a:xfrm>
            <a:off x="4953539" y="1014144"/>
            <a:ext cx="3565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57015-3689-4231-931B-9CEF330575D4}"/>
              </a:ext>
            </a:extLst>
          </p:cNvPr>
          <p:cNvSpPr txBox="1"/>
          <p:nvPr/>
        </p:nvSpPr>
        <p:spPr>
          <a:xfrm>
            <a:off x="3155471" y="1214526"/>
            <a:ext cx="4859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94BDA-8962-4A11-AC4A-D78D80D042C1}"/>
              </a:ext>
            </a:extLst>
          </p:cNvPr>
          <p:cNvSpPr txBox="1"/>
          <p:nvPr/>
        </p:nvSpPr>
        <p:spPr>
          <a:xfrm>
            <a:off x="3758421" y="4707327"/>
            <a:ext cx="11904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2CAF70-2A02-44DD-97CB-2A19693C6FD2}"/>
              </a:ext>
            </a:extLst>
          </p:cNvPr>
          <p:cNvSpPr txBox="1"/>
          <p:nvPr/>
        </p:nvSpPr>
        <p:spPr>
          <a:xfrm>
            <a:off x="7236843" y="1313371"/>
            <a:ext cx="1377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8271F3-A2D9-412E-8809-F9DBCD871B18}"/>
              </a:ext>
            </a:extLst>
          </p:cNvPr>
          <p:cNvSpPr txBox="1"/>
          <p:nvPr/>
        </p:nvSpPr>
        <p:spPr>
          <a:xfrm>
            <a:off x="4820549" y="5783831"/>
            <a:ext cx="11185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3B381-3C6F-4EE3-82F7-EFE01A8A70C5}"/>
              </a:ext>
            </a:extLst>
          </p:cNvPr>
          <p:cNvSpPr txBox="1"/>
          <p:nvPr/>
        </p:nvSpPr>
        <p:spPr>
          <a:xfrm>
            <a:off x="7436329" y="6113613"/>
            <a:ext cx="989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0941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834-2B1B-4FFD-8F43-5313F860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the following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1E6F4-CB89-45A8-8E93-0BAA767AC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1. Alleles – </a:t>
            </a:r>
          </a:p>
          <a:p>
            <a:pPr>
              <a:buClr>
                <a:srgbClr val="262626"/>
              </a:buClr>
            </a:pPr>
            <a:r>
              <a:rPr lang="en-US" sz="2400"/>
              <a:t>2. Denaturing – </a:t>
            </a:r>
          </a:p>
          <a:p>
            <a:pPr>
              <a:buClr>
                <a:srgbClr val="262626"/>
              </a:buClr>
            </a:pPr>
            <a:r>
              <a:rPr lang="en-US" sz="2400"/>
              <a:t>3. Diffusion – </a:t>
            </a:r>
          </a:p>
          <a:p>
            <a:pPr>
              <a:buClr>
                <a:srgbClr val="262626"/>
              </a:buClr>
            </a:pPr>
            <a:r>
              <a:rPr lang="en-US" sz="2400"/>
              <a:t>4. Lymphocyte – </a:t>
            </a:r>
          </a:p>
          <a:p>
            <a:pPr>
              <a:buClr>
                <a:srgbClr val="262626"/>
              </a:buClr>
            </a:pPr>
            <a:r>
              <a:rPr lang="en-US" sz="2400"/>
              <a:t>5.Osmoregulation - </a:t>
            </a:r>
          </a:p>
          <a:p>
            <a:pPr>
              <a:buClr>
                <a:srgbClr val="262626"/>
              </a:buClr>
            </a:pPr>
            <a:r>
              <a:rPr lang="en-US" sz="2400"/>
              <a:t>6. Phototropism – </a:t>
            </a:r>
          </a:p>
          <a:p>
            <a:pPr>
              <a:buClr>
                <a:srgbClr val="262626"/>
              </a:buClr>
            </a:pPr>
            <a:r>
              <a:rPr lang="en-US" sz="2400"/>
              <a:t>7. Pollination – </a:t>
            </a:r>
          </a:p>
        </p:txBody>
      </p:sp>
    </p:spTree>
    <p:extLst>
      <p:ext uri="{BB962C8B-B14F-4D97-AF65-F5344CB8AC3E}">
        <p14:creationId xmlns:p14="http://schemas.microsoft.com/office/powerpoint/2010/main" val="3123393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6841-7514-4E2E-B313-17E21CF2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045" y="-105029"/>
            <a:ext cx="10748513" cy="1328468"/>
          </a:xfrm>
        </p:spPr>
        <p:txBody>
          <a:bodyPr/>
          <a:lstStyle/>
          <a:p>
            <a:r>
              <a:rPr lang="en-GB"/>
              <a:t>2i Excretion</a:t>
            </a:r>
          </a:p>
        </p:txBody>
      </p:sp>
      <p:pic>
        <p:nvPicPr>
          <p:cNvPr id="5" name="Content Placeholder 4" descr="Diagram, schematic&#10;&#10;Description automatically generated">
            <a:extLst>
              <a:ext uri="{FF2B5EF4-FFF2-40B4-BE49-F238E27FC236}">
                <a16:creationId xmlns:a16="http://schemas.microsoft.com/office/drawing/2014/main" id="{B6EA66C3-A3E0-4DB4-ABC1-1E2DE212DA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80339" y="923288"/>
            <a:ext cx="6750985" cy="5629294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4FC9C3-DE1B-4F5A-92A1-9CFE8604FCCF}"/>
              </a:ext>
            </a:extLst>
          </p:cNvPr>
          <p:cNvSpPr txBox="1"/>
          <p:nvPr/>
        </p:nvSpPr>
        <p:spPr>
          <a:xfrm>
            <a:off x="5601418" y="1360097"/>
            <a:ext cx="16936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1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E71D09-7B6C-40C7-B365-B4D9B8804247}"/>
              </a:ext>
            </a:extLst>
          </p:cNvPr>
          <p:cNvSpPr txBox="1"/>
          <p:nvPr/>
        </p:nvSpPr>
        <p:spPr>
          <a:xfrm>
            <a:off x="4292181" y="999767"/>
            <a:ext cx="1751162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2 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57015-3689-4231-931B-9CEF330575D4}"/>
              </a:ext>
            </a:extLst>
          </p:cNvPr>
          <p:cNvSpPr txBox="1"/>
          <p:nvPr/>
        </p:nvSpPr>
        <p:spPr>
          <a:xfrm>
            <a:off x="3155471" y="1214526"/>
            <a:ext cx="4859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94BDA-8962-4A11-AC4A-D78D80D042C1}"/>
              </a:ext>
            </a:extLst>
          </p:cNvPr>
          <p:cNvSpPr txBox="1"/>
          <p:nvPr/>
        </p:nvSpPr>
        <p:spPr>
          <a:xfrm>
            <a:off x="3758421" y="4707327"/>
            <a:ext cx="119044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2CAF70-2A02-44DD-97CB-2A19693C6FD2}"/>
              </a:ext>
            </a:extLst>
          </p:cNvPr>
          <p:cNvSpPr txBox="1"/>
          <p:nvPr/>
        </p:nvSpPr>
        <p:spPr>
          <a:xfrm>
            <a:off x="7049937" y="1284616"/>
            <a:ext cx="137735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8271F3-A2D9-412E-8809-F9DBCD871B18}"/>
              </a:ext>
            </a:extLst>
          </p:cNvPr>
          <p:cNvSpPr txBox="1"/>
          <p:nvPr/>
        </p:nvSpPr>
        <p:spPr>
          <a:xfrm>
            <a:off x="4820549" y="5783831"/>
            <a:ext cx="111855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43B381-3C6F-4EE3-82F7-EFE01A8A70C5}"/>
              </a:ext>
            </a:extLst>
          </p:cNvPr>
          <p:cNvSpPr txBox="1"/>
          <p:nvPr/>
        </p:nvSpPr>
        <p:spPr>
          <a:xfrm>
            <a:off x="7436329" y="6113613"/>
            <a:ext cx="98916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46F840-0DBA-4688-B69E-002055A4F840}"/>
              </a:ext>
            </a:extLst>
          </p:cNvPr>
          <p:cNvSpPr txBox="1"/>
          <p:nvPr/>
        </p:nvSpPr>
        <p:spPr>
          <a:xfrm>
            <a:off x="9037607" y="1043796"/>
            <a:ext cx="2743200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1 = Glomerulus</a:t>
            </a:r>
          </a:p>
          <a:p>
            <a:r>
              <a:rPr lang="en-US" sz="2400"/>
              <a:t>2 = Bowmans Capsule</a:t>
            </a:r>
          </a:p>
          <a:p>
            <a:r>
              <a:rPr lang="en-US" sz="2400"/>
              <a:t>3 = Proximal Convoluted Tubule</a:t>
            </a:r>
          </a:p>
          <a:p>
            <a:r>
              <a:rPr lang="en-US" sz="2400"/>
              <a:t>4 = Loop of Henle</a:t>
            </a:r>
          </a:p>
          <a:p>
            <a:r>
              <a:rPr lang="en-US" sz="2400"/>
              <a:t>5 = Distal Convoluted tubule</a:t>
            </a:r>
          </a:p>
          <a:p>
            <a:r>
              <a:rPr lang="en-US" sz="2400"/>
              <a:t>6 = Collecting duct</a:t>
            </a:r>
          </a:p>
          <a:p>
            <a:r>
              <a:rPr lang="en-US" sz="2400"/>
              <a:t>7 = to bladder</a:t>
            </a:r>
          </a:p>
        </p:txBody>
      </p:sp>
    </p:spTree>
    <p:extLst>
      <p:ext uri="{BB962C8B-B14F-4D97-AF65-F5344CB8AC3E}">
        <p14:creationId xmlns:p14="http://schemas.microsoft.com/office/powerpoint/2010/main" val="3771389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FE5B-CA29-4223-A8BF-2B5E7636C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Kidney – key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36A2B-81C4-47F7-A7FC-E102400EA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/>
              <a:t>Ultrafiltration</a:t>
            </a:r>
          </a:p>
          <a:p>
            <a:r>
              <a:rPr lang="en-GB" sz="4000"/>
              <a:t>Reabsorption</a:t>
            </a:r>
          </a:p>
          <a:p>
            <a:r>
              <a:rPr lang="en-GB" sz="4000"/>
              <a:t>Antidiuretic hormone</a:t>
            </a:r>
          </a:p>
        </p:txBody>
      </p:sp>
    </p:spTree>
    <p:extLst>
      <p:ext uri="{BB962C8B-B14F-4D97-AF65-F5344CB8AC3E}">
        <p14:creationId xmlns:p14="http://schemas.microsoft.com/office/powerpoint/2010/main" val="4014914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51A6-6B8F-460C-9477-511F276A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2j Coordination and Response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5FF1060-5616-4988-9D18-F15A88795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989550" y="2103438"/>
            <a:ext cx="8212900" cy="3932237"/>
          </a:xfrm>
        </p:spPr>
      </p:pic>
    </p:spTree>
    <p:extLst>
      <p:ext uri="{BB962C8B-B14F-4D97-AF65-F5344CB8AC3E}">
        <p14:creationId xmlns:p14="http://schemas.microsoft.com/office/powerpoint/2010/main" val="716491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ED5B7-D62B-425F-86E1-AC6A62A6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419E8-6914-4087-B7B3-6923CC5F2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/>
              <a:t>Starting at the receptor, list the structures in the withdrawal reflex in the correct order.</a:t>
            </a:r>
          </a:p>
        </p:txBody>
      </p:sp>
    </p:spTree>
    <p:extLst>
      <p:ext uri="{BB962C8B-B14F-4D97-AF65-F5344CB8AC3E}">
        <p14:creationId xmlns:p14="http://schemas.microsoft.com/office/powerpoint/2010/main" val="2126876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C51A6-6B8F-460C-9477-511F276A0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2j Coordination and Response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5FF1060-5616-4988-9D18-F15A88795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810538" y="2103439"/>
            <a:ext cx="5391911" cy="258158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2A044C-FDE7-4EA0-A0C2-AA7FC94D8EFC}"/>
              </a:ext>
            </a:extLst>
          </p:cNvPr>
          <p:cNvSpPr txBox="1"/>
          <p:nvPr/>
        </p:nvSpPr>
        <p:spPr>
          <a:xfrm>
            <a:off x="1417983" y="2451651"/>
            <a:ext cx="31142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/>
              <a:t>Receptor</a:t>
            </a:r>
          </a:p>
          <a:p>
            <a:r>
              <a:rPr lang="en-GB" sz="2400"/>
              <a:t>Sensory neuron</a:t>
            </a:r>
          </a:p>
          <a:p>
            <a:r>
              <a:rPr lang="en-GB" sz="2400"/>
              <a:t>Interneuron (relay)</a:t>
            </a:r>
          </a:p>
          <a:p>
            <a:r>
              <a:rPr lang="en-GB" sz="2400"/>
              <a:t>Motor neuron</a:t>
            </a:r>
          </a:p>
          <a:p>
            <a:r>
              <a:rPr lang="en-GB" sz="2400"/>
              <a:t>Effector (muscle)</a:t>
            </a:r>
          </a:p>
        </p:txBody>
      </p:sp>
    </p:spTree>
    <p:extLst>
      <p:ext uri="{BB962C8B-B14F-4D97-AF65-F5344CB8AC3E}">
        <p14:creationId xmlns:p14="http://schemas.microsoft.com/office/powerpoint/2010/main" val="28511670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CAD26-B2F0-4049-9864-D1E45B2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464000"/>
            <a:ext cx="10058400" cy="1371600"/>
          </a:xfrm>
        </p:spPr>
        <p:txBody>
          <a:bodyPr/>
          <a:lstStyle/>
          <a:p>
            <a:r>
              <a:rPr lang="en-GB"/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654F-77D2-4D7D-AA88-7611D966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/>
              <a:t>Define Homeostasis</a:t>
            </a:r>
          </a:p>
        </p:txBody>
      </p:sp>
    </p:spTree>
    <p:extLst>
      <p:ext uri="{BB962C8B-B14F-4D97-AF65-F5344CB8AC3E}">
        <p14:creationId xmlns:p14="http://schemas.microsoft.com/office/powerpoint/2010/main" val="4211126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CAD26-B2F0-4049-9864-D1E45B2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737" y="464000"/>
            <a:ext cx="10058400" cy="1371600"/>
          </a:xfrm>
        </p:spPr>
        <p:txBody>
          <a:bodyPr/>
          <a:lstStyle/>
          <a:p>
            <a:r>
              <a:rPr lang="en-GB"/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654F-77D2-4D7D-AA88-7611D9660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3200"/>
              <a:t>Define Homeostasis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B89925-02AD-4114-B419-A3C7F4B89183}"/>
              </a:ext>
            </a:extLst>
          </p:cNvPr>
          <p:cNvSpPr txBox="1"/>
          <p:nvPr/>
        </p:nvSpPr>
        <p:spPr>
          <a:xfrm>
            <a:off x="1223963" y="3200399"/>
            <a:ext cx="949404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/>
              <a:t>the maintenance of a constant internal environment </a:t>
            </a:r>
            <a:r>
              <a:rPr lang="en-US" sz="4000" err="1"/>
              <a:t>eg</a:t>
            </a:r>
            <a:r>
              <a:rPr lang="en-US" sz="4000"/>
              <a:t> temperature, body water content</a:t>
            </a:r>
          </a:p>
        </p:txBody>
      </p:sp>
    </p:spTree>
    <p:extLst>
      <p:ext uri="{BB962C8B-B14F-4D97-AF65-F5344CB8AC3E}">
        <p14:creationId xmlns:p14="http://schemas.microsoft.com/office/powerpoint/2010/main" val="20652659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0B1A733-75B6-4F66-B898-4FB36CDE4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91820" y="1207146"/>
            <a:ext cx="7455749" cy="46412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CAD26-B2F0-4049-9864-D1E45B2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FFFFFF"/>
                </a:solidFill>
              </a:rPr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654F-77D2-4D7D-AA88-7611D966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2184036"/>
            <a:ext cx="2888439" cy="38696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>
                <a:solidFill>
                  <a:srgbClr val="FFFFFF"/>
                </a:solidFill>
              </a:rPr>
              <a:t>Homeostasis = the control of an organism’s internal environment</a:t>
            </a:r>
          </a:p>
          <a:p>
            <a:pPr marL="0" indent="0">
              <a:buNone/>
            </a:pPr>
            <a:endParaRPr lang="en-GB" sz="240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GB" sz="2400">
                <a:solidFill>
                  <a:srgbClr val="FFFFFF"/>
                </a:solidFill>
              </a:rPr>
              <a:t>How will the structures of the skin respond in cold conditions?</a:t>
            </a:r>
          </a:p>
          <a:p>
            <a:pPr marL="0" indent="0">
              <a:buNone/>
            </a:pPr>
            <a:endParaRPr lang="en-GB" sz="16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021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0B1A733-75B6-4F66-B898-4FB36CDE4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91820" y="1207146"/>
            <a:ext cx="7455749" cy="464120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4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ACAD26-B2F0-4049-9864-D1E45B2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>
            <a:normAutofit/>
          </a:bodyPr>
          <a:lstStyle/>
          <a:p>
            <a:r>
              <a:rPr lang="en-GB" sz="3200">
                <a:solidFill>
                  <a:srgbClr val="FFFFFF"/>
                </a:solidFill>
              </a:rPr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F654F-77D2-4D7D-AA88-7611D9660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37" y="1824603"/>
            <a:ext cx="2888439" cy="422906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GB" sz="2400">
                <a:solidFill>
                  <a:srgbClr val="FFFFFF"/>
                </a:solidFill>
              </a:rPr>
              <a:t>How will the structures of the skin respond in cold conditions?</a:t>
            </a:r>
          </a:p>
          <a:p>
            <a:pPr marL="0" indent="0">
              <a:buNone/>
            </a:pPr>
            <a:r>
              <a:rPr lang="en-GB" sz="2400">
                <a:solidFill>
                  <a:srgbClr val="FFFFFF"/>
                </a:solidFill>
              </a:rPr>
              <a:t>Less sweat, vasoconstriction = less blood flow near the surface, hair muscles contract so hair rises and traps insulating air</a:t>
            </a:r>
          </a:p>
          <a:p>
            <a:pPr marL="0" indent="0">
              <a:buNone/>
            </a:pPr>
            <a:endParaRPr lang="en-GB" sz="16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GB" sz="16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535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19454-A8E2-4417-826F-A4C91962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2j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38496-D4AD-4CC7-8560-287DD2F14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/>
              <a:t>Also includes plant responses and the eye</a:t>
            </a:r>
          </a:p>
        </p:txBody>
      </p:sp>
    </p:spTree>
    <p:extLst>
      <p:ext uri="{BB962C8B-B14F-4D97-AF65-F5344CB8AC3E}">
        <p14:creationId xmlns:p14="http://schemas.microsoft.com/office/powerpoint/2010/main" val="649349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D4834-2B1B-4FFD-8F43-5313F860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819" y="355047"/>
            <a:ext cx="10058400" cy="1371600"/>
          </a:xfrm>
        </p:spPr>
        <p:txBody>
          <a:bodyPr/>
          <a:lstStyle/>
          <a:p>
            <a:r>
              <a:rPr lang="en-US"/>
              <a:t>Define the following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1E6F4-CB89-45A8-8E93-0BAA767AC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93" y="1456139"/>
            <a:ext cx="10130286" cy="466516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1. Alleles – different forms of a gene</a:t>
            </a:r>
          </a:p>
          <a:p>
            <a:pPr>
              <a:buClr>
                <a:srgbClr val="262626"/>
              </a:buClr>
            </a:pPr>
            <a:r>
              <a:rPr lang="en-US" sz="2400"/>
              <a:t>2. Denaturing – process where the structure of a protein </a:t>
            </a:r>
            <a:r>
              <a:rPr lang="en-US" sz="2400" err="1"/>
              <a:t>eg</a:t>
            </a:r>
            <a:r>
              <a:rPr lang="en-US" sz="2400"/>
              <a:t> enzyme is damaged by high temperatures of extreme values of pH</a:t>
            </a:r>
          </a:p>
          <a:p>
            <a:pPr>
              <a:buClr>
                <a:srgbClr val="262626"/>
              </a:buClr>
            </a:pPr>
            <a:r>
              <a:rPr lang="en-US" sz="2400"/>
              <a:t>3. Diffusion – passive movement of substances down a concentration gradient</a:t>
            </a:r>
          </a:p>
          <a:p>
            <a:pPr>
              <a:buClr>
                <a:srgbClr val="262626"/>
              </a:buClr>
            </a:pPr>
            <a:r>
              <a:rPr lang="en-US" sz="2400"/>
              <a:t>4. Lymphocyte – type of white blood cell that produces antibodies</a:t>
            </a:r>
          </a:p>
          <a:p>
            <a:pPr>
              <a:buClr>
                <a:srgbClr val="262626"/>
              </a:buClr>
            </a:pPr>
            <a:r>
              <a:rPr lang="en-US" sz="2400"/>
              <a:t>5.Osmoregulation - maintenance of water balance</a:t>
            </a:r>
          </a:p>
          <a:p>
            <a:pPr>
              <a:buClr>
                <a:srgbClr val="262626"/>
              </a:buClr>
            </a:pPr>
            <a:r>
              <a:rPr lang="en-US" sz="2400"/>
              <a:t>6. Phototropism – growth movement of a plant in response to light</a:t>
            </a:r>
          </a:p>
          <a:p>
            <a:pPr>
              <a:buClr>
                <a:srgbClr val="262626"/>
              </a:buClr>
            </a:pPr>
            <a:r>
              <a:rPr lang="en-US" sz="2400"/>
              <a:t>7. Pollination – transfer of pollen from anther to stigma</a:t>
            </a:r>
          </a:p>
        </p:txBody>
      </p:sp>
    </p:spTree>
    <p:extLst>
      <p:ext uri="{BB962C8B-B14F-4D97-AF65-F5344CB8AC3E}">
        <p14:creationId xmlns:p14="http://schemas.microsoft.com/office/powerpoint/2010/main" val="5135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7D13-4C5D-476F-B4CC-30E4A447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GB"/>
              <a:t>3a Reproduction Plants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7215-1CC3-4A84-A506-4D2F849A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GB"/>
              <a:t>Put these in the correct order, starting with the Flower:</a:t>
            </a:r>
          </a:p>
          <a:p>
            <a:endParaRPr lang="en-GB"/>
          </a:p>
          <a:p>
            <a:r>
              <a:rPr lang="en-GB"/>
              <a:t>Pollination</a:t>
            </a:r>
          </a:p>
          <a:p>
            <a:r>
              <a:rPr lang="en-GB"/>
              <a:t>Fruit formation</a:t>
            </a:r>
          </a:p>
          <a:p>
            <a:r>
              <a:rPr lang="en-GB"/>
              <a:t>Flower</a:t>
            </a:r>
          </a:p>
          <a:p>
            <a:r>
              <a:rPr lang="en-GB"/>
              <a:t>Germination</a:t>
            </a:r>
          </a:p>
          <a:p>
            <a:r>
              <a:rPr lang="en-GB"/>
              <a:t>Seed dispersal</a:t>
            </a:r>
          </a:p>
          <a:p>
            <a:r>
              <a:rPr lang="en-GB"/>
              <a:t>Fertilisation</a:t>
            </a:r>
          </a:p>
          <a:p>
            <a:endParaRPr lang="en-GB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2E77738-7390-47A7-9FB5-CCE5F7B59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34895" y="1348820"/>
            <a:ext cx="3803469" cy="47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8458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65B2778-6678-45B6-9A79-C0910CFCA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4393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4F7D13-4C5D-476F-B4CC-30E4A447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GB"/>
              <a:t>3a Reproduction Plants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37215-1CC3-4A84-A506-4D2F849AE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680" y="2386584"/>
            <a:ext cx="6281928" cy="3648456"/>
          </a:xfrm>
        </p:spPr>
        <p:txBody>
          <a:bodyPr>
            <a:normAutofit/>
          </a:bodyPr>
          <a:lstStyle/>
          <a:p>
            <a:r>
              <a:rPr lang="en-GB"/>
              <a:t>Flower</a:t>
            </a:r>
          </a:p>
          <a:p>
            <a:r>
              <a:rPr lang="en-GB"/>
              <a:t>Pollination</a:t>
            </a:r>
          </a:p>
          <a:p>
            <a:r>
              <a:rPr lang="en-GB"/>
              <a:t>Fertilisation</a:t>
            </a:r>
          </a:p>
          <a:p>
            <a:r>
              <a:rPr lang="en-GB"/>
              <a:t>Fruit formation</a:t>
            </a:r>
          </a:p>
          <a:p>
            <a:r>
              <a:rPr lang="en-GB"/>
              <a:t>Seed dispersal</a:t>
            </a:r>
          </a:p>
          <a:p>
            <a:r>
              <a:rPr lang="en-GB"/>
              <a:t>Germination</a:t>
            </a:r>
          </a:p>
          <a:p>
            <a:endParaRPr lang="en-GB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2C57F61-3F6E-4BE5-B964-003AA9B35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12E77738-7390-47A7-9FB5-CCE5F7B59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34895" y="1348820"/>
            <a:ext cx="3803469" cy="476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7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6E19-D80F-4F70-862A-C98DD9E4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642594"/>
            <a:ext cx="10621617" cy="1371600"/>
          </a:xfrm>
        </p:spPr>
        <p:txBody>
          <a:bodyPr>
            <a:normAutofit/>
          </a:bodyPr>
          <a:lstStyle/>
          <a:p>
            <a:r>
              <a:rPr lang="en-GB" sz="3600"/>
              <a:t>Reproductive Hormones - matching exercise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E49DA8-2286-4BED-BA95-95F74575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267543"/>
              </p:ext>
            </p:extLst>
          </p:nvPr>
        </p:nvGraphicFramePr>
        <p:xfrm>
          <a:off x="1066800" y="2103438"/>
          <a:ext cx="10058400" cy="4111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04194463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786715504"/>
                    </a:ext>
                  </a:extLst>
                </a:gridCol>
              </a:tblGrid>
              <a:tr h="822394">
                <a:tc>
                  <a:txBody>
                    <a:bodyPr/>
                    <a:lstStyle/>
                    <a:p>
                      <a:r>
                        <a:rPr lang="en-GB" sz="3200"/>
                        <a:t>Hormone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7232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1. oestrogen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 Maintains lining of uterus, prepares body for pregnancy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617506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2. progesterone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B Stimulates follicle 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80238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3. FSH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A Repairs uterus lining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8003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4. LH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 Causes ovulation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52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29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6E19-D80F-4F70-862A-C98DD9E4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583" y="642594"/>
            <a:ext cx="10621617" cy="1371600"/>
          </a:xfrm>
        </p:spPr>
        <p:txBody>
          <a:bodyPr>
            <a:normAutofit/>
          </a:bodyPr>
          <a:lstStyle/>
          <a:p>
            <a:r>
              <a:rPr lang="en-GB" sz="3600"/>
              <a:t>Reproductive Hormones - matching exercise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E49DA8-2286-4BED-BA95-95F74575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490258"/>
              </p:ext>
            </p:extLst>
          </p:nvPr>
        </p:nvGraphicFramePr>
        <p:xfrm>
          <a:off x="1066800" y="2103438"/>
          <a:ext cx="10058400" cy="420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04194463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786715504"/>
                    </a:ext>
                  </a:extLst>
                </a:gridCol>
              </a:tblGrid>
              <a:tr h="822394">
                <a:tc>
                  <a:txBody>
                    <a:bodyPr/>
                    <a:lstStyle/>
                    <a:p>
                      <a:r>
                        <a:rPr lang="en-GB" sz="3200"/>
                        <a:t>Hormone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7232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1. oestrogen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 Repairs uterus lining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617506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2. progesterone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D Maintains lining of uterus, prepares body for pregnancy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80238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3. FSH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B Stimulates follicle growth</a:t>
                      </a:r>
                    </a:p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8003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4. LH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 Causes ovulation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52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8132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6E19-D80F-4F70-862A-C98DD9E4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3b Inheritance - matching exercise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E49DA8-2286-4BED-BA95-95F74575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156187"/>
              </p:ext>
            </p:extLst>
          </p:nvPr>
        </p:nvGraphicFramePr>
        <p:xfrm>
          <a:off x="735496" y="1586603"/>
          <a:ext cx="10058400" cy="484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404194463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786715504"/>
                    </a:ext>
                  </a:extLst>
                </a:gridCol>
              </a:tblGrid>
              <a:tr h="822394">
                <a:tc>
                  <a:txBody>
                    <a:bodyPr/>
                    <a:lstStyle/>
                    <a:p>
                      <a:r>
                        <a:rPr lang="en-GB" sz="320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7232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1. heterozygous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 Chromosomes found in a human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617506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2. 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B Two different alleles in the genotype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80238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3.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 The characteristic determined by the genotype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80035"/>
                  </a:ext>
                </a:extLst>
              </a:tr>
              <a:tr h="822394">
                <a:tc>
                  <a:txBody>
                    <a:bodyPr/>
                    <a:lstStyle/>
                    <a:p>
                      <a:r>
                        <a:rPr lang="en-GB" sz="2400"/>
                        <a:t>4. Phenotype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 A genotype which will give the organism a phenotype determined by the dominant allele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52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7901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E6E19-D80F-4F70-862A-C98DD9E4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1" y="291548"/>
            <a:ext cx="10899913" cy="1311965"/>
          </a:xfrm>
        </p:spPr>
        <p:txBody>
          <a:bodyPr>
            <a:normAutofit/>
          </a:bodyPr>
          <a:lstStyle/>
          <a:p>
            <a:r>
              <a:rPr lang="en-GB"/>
              <a:t>3b Inheritance - matching exercise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8E49DA8-2286-4BED-BA95-95F7457534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6112604"/>
              </p:ext>
            </p:extLst>
          </p:nvPr>
        </p:nvGraphicFramePr>
        <p:xfrm>
          <a:off x="556591" y="1245845"/>
          <a:ext cx="10542104" cy="5320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468">
                  <a:extLst>
                    <a:ext uri="{9D8B030D-6E8A-4147-A177-3AD203B41FA5}">
                      <a16:colId xmlns:a16="http://schemas.microsoft.com/office/drawing/2014/main" val="4041944635"/>
                    </a:ext>
                  </a:extLst>
                </a:gridCol>
                <a:gridCol w="5951636">
                  <a:extLst>
                    <a:ext uri="{9D8B030D-6E8A-4147-A177-3AD203B41FA5}">
                      <a16:colId xmlns:a16="http://schemas.microsoft.com/office/drawing/2014/main" val="2786715504"/>
                    </a:ext>
                  </a:extLst>
                </a:gridCol>
              </a:tblGrid>
              <a:tr h="762422">
                <a:tc>
                  <a:txBody>
                    <a:bodyPr/>
                    <a:lstStyle/>
                    <a:p>
                      <a:r>
                        <a:rPr lang="en-GB" sz="3200"/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472325"/>
                  </a:ext>
                </a:extLst>
              </a:tr>
              <a:tr h="1105384">
                <a:tc>
                  <a:txBody>
                    <a:bodyPr/>
                    <a:lstStyle/>
                    <a:p>
                      <a:r>
                        <a:rPr lang="en-GB" sz="2400"/>
                        <a:t>1. heterozygous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/>
                        <a:t>B Two different alleles in the genotype</a:t>
                      </a:r>
                    </a:p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617506"/>
                  </a:ext>
                </a:extLst>
              </a:tr>
              <a:tr h="776937">
                <a:tc>
                  <a:txBody>
                    <a:bodyPr/>
                    <a:lstStyle/>
                    <a:p>
                      <a:r>
                        <a:rPr lang="en-GB" sz="2400"/>
                        <a:t>2. 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A Chromosomes found in a human male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880238"/>
                  </a:ext>
                </a:extLst>
              </a:tr>
              <a:tr h="1441121">
                <a:tc>
                  <a:txBody>
                    <a:bodyPr/>
                    <a:lstStyle/>
                    <a:p>
                      <a:r>
                        <a:rPr lang="en-GB" sz="2400"/>
                        <a:t>3. 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 A genotype which will give the organism a phenotype determined by the dominant allele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280035"/>
                  </a:ext>
                </a:extLst>
              </a:tr>
              <a:tr h="1122242">
                <a:tc>
                  <a:txBody>
                    <a:bodyPr/>
                    <a:lstStyle/>
                    <a:p>
                      <a:r>
                        <a:rPr lang="en-GB" sz="2400"/>
                        <a:t>4. Phenotype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/>
                        <a:t>C The characteristic determined by the genotype</a:t>
                      </a:r>
                    </a:p>
                    <a:p>
                      <a:endParaRPr lang="en-GB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527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01628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9BB-5EE8-4015-9CE0-C6091D35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3b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8401-85AF-4A13-AF1A-3F90BB06B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/>
              <a:t>A genetic cross:</a:t>
            </a:r>
          </a:p>
          <a:p>
            <a:pPr>
              <a:buClr>
                <a:srgbClr val="262626"/>
              </a:buClr>
            </a:pPr>
            <a:r>
              <a:rPr lang="en-GB" sz="2800"/>
              <a:t>Draw a Punnett square to illustrate the results of the following cross. Let B = the dominant allele for black furred mice and b= the recessive allele for white furred mice. Two heterozygous black furred mice were crossed. Using your diagram deduce the expected phenotypic ratio in the offspring.</a:t>
            </a:r>
          </a:p>
        </p:txBody>
      </p:sp>
    </p:spTree>
    <p:extLst>
      <p:ext uri="{BB962C8B-B14F-4D97-AF65-F5344CB8AC3E}">
        <p14:creationId xmlns:p14="http://schemas.microsoft.com/office/powerpoint/2010/main" val="34072416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9BB-5EE8-4015-9CE0-C6091D355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923" y="266813"/>
            <a:ext cx="10058400" cy="1371600"/>
          </a:xfrm>
        </p:spPr>
        <p:txBody>
          <a:bodyPr/>
          <a:lstStyle/>
          <a:p>
            <a:r>
              <a:rPr lang="en-GB"/>
              <a:t>3b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18401-85AF-4A13-AF1A-3F90BB06B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115" y="1309805"/>
            <a:ext cx="10058400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prstClr val="black">
                  <a:lumMod val="85000"/>
                  <a:lumOff val="15000"/>
                </a:prstClr>
              </a:buClr>
            </a:pPr>
            <a:r>
              <a:rPr lang="en-GB" sz="1600"/>
              <a:t>Draw a Punnett square to illustrate the results of the following cross. Let B = the dominant allele for black furred mice and b= the recessive allele for white furred mice. Two heterozygous black furred mice were crossed. Using your diagram deduce the expected phenotypic ratio in the offspring.</a:t>
            </a:r>
          </a:p>
          <a:p>
            <a:pPr>
              <a:buClr>
                <a:srgbClr val="262626"/>
              </a:buClr>
            </a:pPr>
            <a:r>
              <a:rPr lang="en-GB" sz="2000"/>
              <a:t>The cross is Bb x Bb</a:t>
            </a:r>
          </a:p>
          <a:p>
            <a:pPr>
              <a:buClr>
                <a:srgbClr val="262626"/>
              </a:buClr>
            </a:pPr>
            <a:r>
              <a:rPr lang="en-GB" sz="2000"/>
              <a:t>The ratio is 3:1</a:t>
            </a:r>
          </a:p>
          <a:p>
            <a:pPr>
              <a:buClr>
                <a:srgbClr val="262626"/>
              </a:buClr>
            </a:pPr>
            <a:r>
              <a:rPr lang="en-GB" sz="2000"/>
              <a:t>Black fur to white fur</a:t>
            </a:r>
          </a:p>
          <a:p>
            <a:pPr>
              <a:buClr>
                <a:srgbClr val="262626"/>
              </a:buClr>
            </a:pPr>
            <a:endParaRPr lang="en-GB" sz="1600"/>
          </a:p>
          <a:p>
            <a:pPr>
              <a:buClr>
                <a:srgbClr val="262626"/>
              </a:buClr>
            </a:pPr>
            <a:endParaRPr lang="en-GB" sz="160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39BB49B-E548-4744-B1B7-B5C2EB932D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903530"/>
              </p:ext>
            </p:extLst>
          </p:nvPr>
        </p:nvGraphicFramePr>
        <p:xfrm>
          <a:off x="3340273" y="2233808"/>
          <a:ext cx="8168640" cy="3489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880">
                  <a:extLst>
                    <a:ext uri="{9D8B030D-6E8A-4147-A177-3AD203B41FA5}">
                      <a16:colId xmlns:a16="http://schemas.microsoft.com/office/drawing/2014/main" val="3152872929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711375091"/>
                    </a:ext>
                  </a:extLst>
                </a:gridCol>
                <a:gridCol w="2722880">
                  <a:extLst>
                    <a:ext uri="{9D8B030D-6E8A-4147-A177-3AD203B41FA5}">
                      <a16:colId xmlns:a16="http://schemas.microsoft.com/office/drawing/2014/main" val="1774176365"/>
                    </a:ext>
                  </a:extLst>
                </a:gridCol>
              </a:tblGrid>
              <a:tr h="11743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28990"/>
                  </a:ext>
                </a:extLst>
              </a:tr>
              <a:tr h="1157747">
                <a:tc>
                  <a:txBody>
                    <a:bodyPr/>
                    <a:lstStyle/>
                    <a:p>
                      <a:r>
                        <a:rPr lang="en-US" sz="40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000" b="0" i="0" u="none" strike="noStrike" noProof="0">
                          <a:latin typeface="Century Gothic"/>
                        </a:rPr>
                        <a:t>BB</a:t>
                      </a:r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000" b="0" i="0" u="none" strike="noStrike" noProof="0">
                          <a:latin typeface="Century Gothic"/>
                        </a:rPr>
                        <a:t>Bb</a:t>
                      </a:r>
                      <a:endParaRPr lang="en-US" sz="4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608985"/>
                  </a:ext>
                </a:extLst>
              </a:tr>
              <a:tr h="1157747">
                <a:tc>
                  <a:txBody>
                    <a:bodyPr/>
                    <a:lstStyle/>
                    <a:p>
                      <a:r>
                        <a:rPr lang="en-US" sz="400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4000" b="0" i="0" u="none" strike="noStrike" noProof="0">
                          <a:latin typeface="Century Gothic"/>
                        </a:rPr>
                        <a:t>Bb</a:t>
                      </a:r>
                      <a:endParaRPr lang="en-US" sz="4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/>
                        <a:t>bb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165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051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01A0-4BE8-4E31-9350-6FC88D9D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Sex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4D81-F209-4BFA-853D-27016BBD4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/>
              <a:t>Draw a diagram to show how a man and a woman having a baby have a 50% chance of having a girl.</a:t>
            </a:r>
          </a:p>
        </p:txBody>
      </p:sp>
    </p:spTree>
    <p:extLst>
      <p:ext uri="{BB962C8B-B14F-4D97-AF65-F5344CB8AC3E}">
        <p14:creationId xmlns:p14="http://schemas.microsoft.com/office/powerpoint/2010/main" val="2656217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D01A0-4BE8-4E31-9350-6FC88D9DD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418771"/>
            <a:ext cx="10058400" cy="1371600"/>
          </a:xfrm>
        </p:spPr>
        <p:txBody>
          <a:bodyPr/>
          <a:lstStyle/>
          <a:p>
            <a:r>
              <a:rPr lang="en-GB"/>
              <a:t>Sex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4D81-F209-4BFA-853D-27016BBD4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218" y="1679051"/>
            <a:ext cx="10058400" cy="3931920"/>
          </a:xfrm>
        </p:spPr>
        <p:txBody>
          <a:bodyPr>
            <a:normAutofit/>
          </a:bodyPr>
          <a:lstStyle/>
          <a:p>
            <a:r>
              <a:rPr lang="en-GB" sz="2400"/>
              <a:t>Draw a diagram to show how a man and a woman having a baby have a 50% chance of having a girl.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F7B133-7A0C-4463-BF8C-648E14DE8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17005"/>
              </p:ext>
            </p:extLst>
          </p:nvPr>
        </p:nvGraphicFramePr>
        <p:xfrm>
          <a:off x="2032000" y="2835965"/>
          <a:ext cx="8127999" cy="3511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2828159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5167731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177054035"/>
                    </a:ext>
                  </a:extLst>
                </a:gridCol>
              </a:tblGrid>
              <a:tr h="1311964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877663"/>
                  </a:ext>
                </a:extLst>
              </a:tr>
              <a:tr h="1099930"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XX  Girl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XY  Boy</a:t>
                      </a:r>
                    </a:p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1894778"/>
                  </a:ext>
                </a:extLst>
              </a:tr>
              <a:tr h="1099930">
                <a:tc>
                  <a:txBody>
                    <a:bodyPr/>
                    <a:lstStyle/>
                    <a:p>
                      <a:r>
                        <a:rPr lang="en-GB" sz="280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XX  Girl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/>
                        <a:t>XY  Boy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953374"/>
                  </a:ext>
                </a:extLst>
              </a:tr>
            </a:tbl>
          </a:graphicData>
        </a:graphic>
      </p:graphicFrame>
      <p:sp>
        <p:nvSpPr>
          <p:cNvPr id="5" name="AutoShape 2">
            <a:extLst>
              <a:ext uri="{FF2B5EF4-FFF2-40B4-BE49-F238E27FC236}">
                <a16:creationId xmlns:a16="http://schemas.microsoft.com/office/drawing/2014/main" id="{2164CEED-3321-455F-9D81-EEC418E1B9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35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EC22-23C0-48F5-A245-0A2C0812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8779565" cy="722380"/>
          </a:xfrm>
        </p:spPr>
        <p:txBody>
          <a:bodyPr>
            <a:normAutofit fontScale="90000"/>
          </a:bodyPr>
          <a:lstStyle/>
          <a:p>
            <a:r>
              <a:rPr lang="en-GB"/>
              <a:t>Topic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EA24-244B-43F2-A310-1E65702FB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364974"/>
            <a:ext cx="10972800" cy="506233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2c Biological molecules , food tests, enzyme pH practical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/>
                <a:ea typeface="Calibri" panose="020F0502020204030204" pitchFamily="34" charset="0"/>
                <a:cs typeface="Times New Roman"/>
              </a:rPr>
              <a:t>2d Movement in and out of cells, diffusion and osmosis (includes </a:t>
            </a:r>
            <a:r>
              <a:rPr lang="en-GB" err="1">
                <a:latin typeface="Calibri"/>
                <a:ea typeface="Calibri" panose="020F0502020204030204" pitchFamily="34" charset="0"/>
                <a:cs typeface="Times New Roman"/>
              </a:rPr>
              <a:t>practicals</a:t>
            </a:r>
            <a:r>
              <a:rPr lang="en-GB">
                <a:latin typeface="Calibri"/>
                <a:ea typeface="Calibri" panose="020F0502020204030204" pitchFamily="34" charset="0"/>
                <a:cs typeface="Times New Roman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2g Gas exchange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 Transport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2i Excretion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2j Coordination and response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 Reproduction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/>
                <a:ea typeface="Calibri" panose="020F0502020204030204" pitchFamily="34" charset="0"/>
                <a:cs typeface="Times New Roman"/>
              </a:rPr>
              <a:t>3b Inheritance (includes protein synthesis and natural selection)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rgbClr val="262626"/>
              </a:buClr>
            </a:pPr>
            <a:r>
              <a:rPr lang="en-GB">
                <a:latin typeface="Calibri"/>
                <a:ea typeface="Calibri" panose="020F0502020204030204" pitchFamily="34" charset="0"/>
                <a:cs typeface="Times New Roman"/>
              </a:rPr>
              <a:t>Some topics from Topics 4 and 5 will be in the Summer actual exams but not in the mock</a:t>
            </a:r>
            <a:endParaRPr lang="en-GB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018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76B26-8411-4213-8F20-6355876B6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3b 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EFAA6-83E9-4108-8D0B-FB153347D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/>
              <a:t>Also includes protein synthesis, mutations, cell division, natural selection and evolution</a:t>
            </a:r>
          </a:p>
        </p:txBody>
      </p:sp>
    </p:spTree>
    <p:extLst>
      <p:ext uri="{BB962C8B-B14F-4D97-AF65-F5344CB8AC3E}">
        <p14:creationId xmlns:p14="http://schemas.microsoft.com/office/powerpoint/2010/main" val="12019138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EC22-23C0-48F5-A245-0A2C0812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8779565" cy="722380"/>
          </a:xfrm>
        </p:spPr>
        <p:txBody>
          <a:bodyPr>
            <a:normAutofit fontScale="90000"/>
          </a:bodyPr>
          <a:lstStyle/>
          <a:p>
            <a:r>
              <a:rPr lang="en-GB"/>
              <a:t>Topic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CEA24-244B-43F2-A310-1E65702FB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1364974"/>
            <a:ext cx="10972800" cy="5062330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2c Biological molecules , food tests, enzyme pH practical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2d Movement in and out of cells, diffusion and osmosis </a:t>
            </a:r>
            <a:r>
              <a:rPr lang="en-GB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practicals</a:t>
            </a:r>
            <a:endParaRPr lang="en-GB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2g Gas exchange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2h Transport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2i Excretion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2j Coordination and response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3a Reproduction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3b Inheritance</a:t>
            </a:r>
          </a:p>
        </p:txBody>
      </p:sp>
    </p:spTree>
    <p:extLst>
      <p:ext uri="{BB962C8B-B14F-4D97-AF65-F5344CB8AC3E}">
        <p14:creationId xmlns:p14="http://schemas.microsoft.com/office/powerpoint/2010/main" val="1997285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C9D8-8ECA-4F4C-939B-B8AAA85A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93" y="290027"/>
            <a:ext cx="9319146" cy="1178257"/>
          </a:xfrm>
        </p:spPr>
        <p:txBody>
          <a:bodyPr/>
          <a:lstStyle/>
          <a:p>
            <a:r>
              <a:rPr lang="en-US"/>
              <a:t>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77615-43C0-4AC3-858E-4F4093B9D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6" y="1295628"/>
            <a:ext cx="10729414" cy="47394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Edexcel Biology IGCSE June 2015 Paper 1B Question 4</a:t>
            </a:r>
          </a:p>
          <a:p>
            <a:pPr>
              <a:buClr>
                <a:srgbClr val="262626"/>
              </a:buClr>
            </a:pPr>
            <a:endParaRPr lang="en-US"/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FED1194-4F17-4697-B137-0B0DB916D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103" y="1763199"/>
            <a:ext cx="8372898" cy="2808436"/>
          </a:xfrm>
          <a:prstGeom prst="rect">
            <a:avLst/>
          </a:prstGeom>
        </p:spPr>
      </p:pic>
      <p:pic>
        <p:nvPicPr>
          <p:cNvPr id="5" name="Picture 5" descr="Text&#10;&#10;Description automatically generated">
            <a:extLst>
              <a:ext uri="{FF2B5EF4-FFF2-40B4-BE49-F238E27FC236}">
                <a16:creationId xmlns:a16="http://schemas.microsoft.com/office/drawing/2014/main" id="{FB585185-C4BF-473A-BD56-CEBFDC8E4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36" y="4624282"/>
            <a:ext cx="8429766" cy="185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783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C9D8-8ECA-4F4C-939B-B8AAA85A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293" y="290027"/>
            <a:ext cx="9319146" cy="1178257"/>
          </a:xfrm>
        </p:spPr>
        <p:txBody>
          <a:bodyPr/>
          <a:lstStyle/>
          <a:p>
            <a:r>
              <a:rPr lang="en-US"/>
              <a:t>Exam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77615-43C0-4AC3-858E-4F4093B9D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786" y="1295628"/>
            <a:ext cx="10729414" cy="47394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Edexcel Biology IGCSE June 2015 Paper 1B Question 4</a:t>
            </a:r>
          </a:p>
          <a:p>
            <a:pPr>
              <a:buClr>
                <a:srgbClr val="262626"/>
              </a:buClr>
            </a:pPr>
            <a:endParaRPr lang="en-US"/>
          </a:p>
        </p:txBody>
      </p:sp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A54D9FA7-8EDB-4A35-85E9-3AF4F0E0C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9953" y="1675138"/>
            <a:ext cx="6268870" cy="479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8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BC34-B5CE-4879-9A36-D2C777C0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9521687" cy="801893"/>
          </a:xfrm>
        </p:spPr>
        <p:txBody>
          <a:bodyPr>
            <a:normAutofit fontScale="90000"/>
          </a:bodyPr>
          <a:lstStyle/>
          <a:p>
            <a:r>
              <a:rPr lang="en-GB"/>
              <a:t>2c Food tests – Matching exercise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9A0631-32E6-4592-A71D-21893C8BB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869822"/>
              </p:ext>
            </p:extLst>
          </p:nvPr>
        </p:nvGraphicFramePr>
        <p:xfrm>
          <a:off x="914400" y="1550504"/>
          <a:ext cx="100584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80061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57930655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Biological molecule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Food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8122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1.  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A. Biuret, blue to purple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7754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2. Starch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B. Iodine, orange to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04229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3. Proteins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C. Emulsion test, ethanol +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6544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4. Lipids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D. </a:t>
                      </a:r>
                      <a:r>
                        <a:rPr lang="en-GB" err="1"/>
                        <a:t>Benedicts</a:t>
                      </a:r>
                      <a:r>
                        <a:rPr lang="en-GB"/>
                        <a:t>, heat, blue to green to orange to brick 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406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0974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79258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8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7710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1BC34-B5CE-4879-9A36-D2C777C02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9521687" cy="801893"/>
          </a:xfrm>
        </p:spPr>
        <p:txBody>
          <a:bodyPr/>
          <a:lstStyle/>
          <a:p>
            <a:r>
              <a:rPr lang="en-GB"/>
              <a:t>Food test – Matching exercise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F9A0631-32E6-4592-A71D-21893C8BB2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4312731"/>
              </p:ext>
            </p:extLst>
          </p:nvPr>
        </p:nvGraphicFramePr>
        <p:xfrm>
          <a:off x="914400" y="1550504"/>
          <a:ext cx="10058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0800610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579306556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Biological molecule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Food test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8122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1.  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noProof="0">
                          <a:latin typeface="Century Gothic"/>
                        </a:rPr>
                        <a:t>D. Benedicts, heat, blue to brick red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07754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2. Starch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B. Iodine, orange to black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042295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3. Proteins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i="0" u="none" strike="noStrike" noProof="0">
                          <a:latin typeface="Century Gothic"/>
                        </a:rPr>
                        <a:t>A. Biuret, blue to purple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6544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GB"/>
                        <a:t>4. Lipids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sz="1800" b="0" i="0" u="none" strike="noStrike" noProof="0">
                          <a:latin typeface="Century Gothic"/>
                        </a:rPr>
                        <a:t>C. Emulsion test, ethanol + water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68406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097408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792589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789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56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6A7E-6050-4814-B6BF-FD9978BE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2c Biological molceules</a:t>
            </a:r>
            <a:br>
              <a:rPr lang="en-GB"/>
            </a:br>
            <a:r>
              <a:rPr lang="en-GB"/>
              <a:t>Enzyme Lock and Key video clip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13E1D-F763-48B4-80C1-2F267D999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Watch clip</a:t>
            </a:r>
          </a:p>
        </p:txBody>
      </p:sp>
    </p:spTree>
    <p:extLst>
      <p:ext uri="{BB962C8B-B14F-4D97-AF65-F5344CB8AC3E}">
        <p14:creationId xmlns:p14="http://schemas.microsoft.com/office/powerpoint/2010/main" val="389706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374C3-9B58-4EB5-AB20-83795D2F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Enzymes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480D6-04C5-46B9-ADA3-0FB7D4632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/>
              <a:t>Explain how and why each of the following effect the rate of an enzyme controlled reaction:</a:t>
            </a:r>
          </a:p>
          <a:p>
            <a:r>
              <a:rPr lang="en-GB" sz="3600"/>
              <a:t>A) Temperature</a:t>
            </a:r>
          </a:p>
          <a:p>
            <a:r>
              <a:rPr lang="en-GB" sz="3600"/>
              <a:t>B) pH</a:t>
            </a:r>
          </a:p>
          <a:p>
            <a:r>
              <a:rPr lang="en-GB" sz="3600"/>
              <a:t>C) Enzyme concentration</a:t>
            </a:r>
          </a:p>
        </p:txBody>
      </p:sp>
    </p:spTree>
    <p:extLst>
      <p:ext uri="{BB962C8B-B14F-4D97-AF65-F5344CB8AC3E}">
        <p14:creationId xmlns:p14="http://schemas.microsoft.com/office/powerpoint/2010/main" val="404171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3D84A-11DC-49A7-A451-CB8622CDD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Enzymes key words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809A0-B458-4BD8-BD1C-BE5A32927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/>
              <a:t>A) Temperature –kinetic energy, active site, denatured</a:t>
            </a:r>
          </a:p>
          <a:p>
            <a:r>
              <a:rPr lang="en-GB" sz="3600"/>
              <a:t>B) pH - active site, denatured</a:t>
            </a:r>
          </a:p>
          <a:p>
            <a:r>
              <a:rPr lang="en-GB" sz="3600"/>
              <a:t>C) enzyme concentration - active site and substrate molecules, more ES complexes, more chance of collisions</a:t>
            </a:r>
          </a:p>
        </p:txBody>
      </p:sp>
    </p:spTree>
    <p:extLst>
      <p:ext uri="{BB962C8B-B14F-4D97-AF65-F5344CB8AC3E}">
        <p14:creationId xmlns:p14="http://schemas.microsoft.com/office/powerpoint/2010/main" val="3391608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{08A95EF9-E1BB-4E6A-BD5C-EDD3041A1A96}tf03457510</Template>
  <TotalTime>3</TotalTime>
  <Words>1366</Words>
  <Application>Microsoft Office PowerPoint</Application>
  <PresentationFormat>Widescreen</PresentationFormat>
  <Paragraphs>251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Calibri</vt:lpstr>
      <vt:lpstr>Century Gothic</vt:lpstr>
      <vt:lpstr>Garamond</vt:lpstr>
      <vt:lpstr>Savon</vt:lpstr>
      <vt:lpstr>Paper 1 biology edexcel igcse (9-1) revision notes   </vt:lpstr>
      <vt:lpstr>Define the following terms</vt:lpstr>
      <vt:lpstr>Define the following terms</vt:lpstr>
      <vt:lpstr>Topic List</vt:lpstr>
      <vt:lpstr>2c Food tests – Matching exercise</vt:lpstr>
      <vt:lpstr>Food test – Matching exercise</vt:lpstr>
      <vt:lpstr>2c Biological molceules Enzyme Lock and Key video clip</vt:lpstr>
      <vt:lpstr>Enzymes</vt:lpstr>
      <vt:lpstr>Enzymes key words </vt:lpstr>
      <vt:lpstr>2d Movement in and out of cells</vt:lpstr>
      <vt:lpstr>2d Movement in and out of cells</vt:lpstr>
      <vt:lpstr>2d Movement in and out of cells</vt:lpstr>
      <vt:lpstr>2d Movement in and out of cells</vt:lpstr>
      <vt:lpstr>2g Gas Exchange</vt:lpstr>
      <vt:lpstr>2g Gas Exchange</vt:lpstr>
      <vt:lpstr>2h Transport</vt:lpstr>
      <vt:lpstr>2H Transport</vt:lpstr>
      <vt:lpstr>2H Transport</vt:lpstr>
      <vt:lpstr>2i Excretion</vt:lpstr>
      <vt:lpstr>2i Excretion</vt:lpstr>
      <vt:lpstr>Kidney – key terms</vt:lpstr>
      <vt:lpstr>2j Coordination and Response</vt:lpstr>
      <vt:lpstr>2j Response</vt:lpstr>
      <vt:lpstr>2j Coordination and Response</vt:lpstr>
      <vt:lpstr>2j Response</vt:lpstr>
      <vt:lpstr>2j Response</vt:lpstr>
      <vt:lpstr>2j Response</vt:lpstr>
      <vt:lpstr>2j Response</vt:lpstr>
      <vt:lpstr>2j Response</vt:lpstr>
      <vt:lpstr>3a Reproduction Plants</vt:lpstr>
      <vt:lpstr>3a Reproduction Plants</vt:lpstr>
      <vt:lpstr>Reproductive Hormones - matching exercise</vt:lpstr>
      <vt:lpstr>Reproductive Hormones - matching exercise</vt:lpstr>
      <vt:lpstr>3b Inheritance - matching exercise</vt:lpstr>
      <vt:lpstr>3b Inheritance - matching exercise</vt:lpstr>
      <vt:lpstr>3b Inheritance</vt:lpstr>
      <vt:lpstr>3b Inheritance</vt:lpstr>
      <vt:lpstr>Sex determination</vt:lpstr>
      <vt:lpstr>Sex determination</vt:lpstr>
      <vt:lpstr>3b Inheritance</vt:lpstr>
      <vt:lpstr>Topic List</vt:lpstr>
      <vt:lpstr>Exam Question</vt:lpstr>
      <vt:lpstr>Exam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 Zoom Revision</dc:title>
  <dc:creator>Mrs P Garty</dc:creator>
  <cp:lastModifiedBy>MUDASSIR HASSAN</cp:lastModifiedBy>
  <cp:revision>4</cp:revision>
  <dcterms:created xsi:type="dcterms:W3CDTF">2021-03-27T09:40:58Z</dcterms:created>
  <dcterms:modified xsi:type="dcterms:W3CDTF">2022-09-28T15:15:33Z</dcterms:modified>
</cp:coreProperties>
</file>