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660" r:id="rId2"/>
  </p:sldMasterIdLst>
  <p:sldIdLst>
    <p:sldId id="256" r:id="rId3"/>
    <p:sldId id="272" r:id="rId4"/>
    <p:sldId id="288" r:id="rId5"/>
    <p:sldId id="257" r:id="rId6"/>
    <p:sldId id="258" r:id="rId7"/>
    <p:sldId id="293" r:id="rId8"/>
    <p:sldId id="259" r:id="rId9"/>
    <p:sldId id="294" r:id="rId10"/>
    <p:sldId id="260" r:id="rId11"/>
    <p:sldId id="295" r:id="rId12"/>
    <p:sldId id="273" r:id="rId13"/>
    <p:sldId id="274" r:id="rId14"/>
    <p:sldId id="275" r:id="rId15"/>
    <p:sldId id="276" r:id="rId16"/>
    <p:sldId id="278" r:id="rId17"/>
    <p:sldId id="261" r:id="rId18"/>
    <p:sldId id="279" r:id="rId19"/>
    <p:sldId id="296" r:id="rId20"/>
    <p:sldId id="297" r:id="rId21"/>
    <p:sldId id="280" r:id="rId22"/>
    <p:sldId id="281" r:id="rId23"/>
    <p:sldId id="282" r:id="rId24"/>
    <p:sldId id="283" r:id="rId25"/>
    <p:sldId id="262" r:id="rId26"/>
    <p:sldId id="264" r:id="rId27"/>
    <p:sldId id="266" r:id="rId28"/>
    <p:sldId id="267" r:id="rId29"/>
    <p:sldId id="284" r:id="rId30"/>
    <p:sldId id="265" r:id="rId31"/>
    <p:sldId id="268" r:id="rId32"/>
    <p:sldId id="269" r:id="rId33"/>
    <p:sldId id="270" r:id="rId34"/>
    <p:sldId id="285" r:id="rId35"/>
    <p:sldId id="287" r:id="rId36"/>
    <p:sldId id="289" r:id="rId37"/>
    <p:sldId id="290" r:id="rId38"/>
    <p:sldId id="291" r:id="rId39"/>
    <p:sldId id="292" r:id="rId40"/>
    <p:sldId id="298" r:id="rId41"/>
    <p:sldId id="28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AB9E9-D7D0-0A7D-6311-C71C93EB30B0}" v="728" dt="2022-05-24T12:01:45.893"/>
    <p1510:client id="{07C725DB-E761-EE4F-56A6-378B11C80038}" v="13" dt="2022-04-28T14:23:06.859"/>
    <p1510:client id="{11EB7E97-E535-7CD2-B5B7-4C49AA324E03}" v="73" dt="2022-03-21T11:19:35.034"/>
    <p1510:client id="{1CB25CD6-08CF-4C72-B816-24DEE9CA4EC9}" v="851" dt="2022-05-16T10:14:01.928"/>
    <p1510:client id="{1E2579C9-D793-315B-7B72-566E8610E44B}" v="239" dt="2022-02-08T15:38:59.423"/>
    <p1510:client id="{2B1ED87D-3169-222E-3F0E-AD21FF154AB2}" v="16" dt="2022-02-16T14:54:21.343"/>
    <p1510:client id="{4AF3358A-61A2-1C88-8FC3-7FE4EA76E70C}" v="6" dt="2022-03-30T13:16:08.553"/>
    <p1510:client id="{55DBD154-ED18-C431-B124-85FA9246CCF5}" v="472" dt="2022-05-18T10:08:08.838"/>
    <p1510:client id="{5EFB3D75-8785-1452-7FF8-302EF5437DC5}" v="362" dt="2022-02-09T13:53:07.786"/>
    <p1510:client id="{693F854B-90E8-F222-880B-0A2B592A97E6}" v="804" dt="2022-02-15T10:33:03.913"/>
    <p1510:client id="{9AE3F531-CB2D-A357-7FE2-4839325498E0}" v="8" dt="2022-04-22T09:53:13.956"/>
    <p1510:client id="{C4C52D06-0851-9BD2-2395-26FF6418344E}" v="75" dt="2022-03-21T10:30:25.380"/>
    <p1510:client id="{D4D80D54-38C7-47A4-D09D-A68FC20B18A2}" v="382" dt="2022-04-22T07:42:44.054"/>
    <p1510:client id="{DABE4DE5-4C03-3F87-4770-66F86FF24FA5}" v="322" dt="2022-05-13T14:03:32.690"/>
    <p1510:client id="{E3BAA5FA-844D-0510-4A15-668C38E1AFDB}" v="290" dt="2022-04-28T18:00:20.761"/>
    <p1510:client id="{EED2D040-5C4A-4B15-B042-EF85543A904A}" v="35" dt="2022-02-07T18:54:24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9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1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8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49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6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3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32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9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7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3576-0C3C-481F-A74D-AD67CB79F929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3860-B7CE-499E-85DD-6FE381A63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4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levelbiologist.co.uk/energy-reproduction-populations/photosynthesis-food-production-and-management-of-the-environmen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rdening.stackexchange.com/questions/25235/what-are-the-names-of-the-parts-of-leave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biology.pressbooks.tru.ca/chapter/15-4-gas-exchang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bastiaandegoede/art/Commision-for-DNA-Projecten-BV-Version-2-1-LOGO-37193710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healevelbiologist.co.uk/microbiology-pathogens/antibiotic-resistanc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keptics.stackexchange.com/questions/41/do-human-activities-contribute-to-climate-chang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gscience.com/ess-topic-23-flows-of-energy-and-matter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8722974@N07/5120831376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gressive-charlestown.com/2013/05/flushing-nitrates-from-ground-water.html" TargetMode="Externa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pls.2015.01026/ful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.andover.edu/joomla/index.php/content_page/item/767-17-1-biotechnolog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5CFF-8CCF-4814-846B-43767274D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Paper 2 biology </a:t>
            </a:r>
            <a:r>
              <a:rPr lang="en-US" sz="3600" b="1" dirty="0" err="1"/>
              <a:t>edexcel</a:t>
            </a:r>
            <a:r>
              <a:rPr lang="en-US" sz="3600" b="1" dirty="0"/>
              <a:t> </a:t>
            </a:r>
            <a:r>
              <a:rPr lang="en-US" sz="3600" b="1" dirty="0" err="1"/>
              <a:t>igcse</a:t>
            </a:r>
            <a:r>
              <a:rPr lang="en-US" sz="3600" b="1"/>
              <a:t> (9-1)</a:t>
            </a:r>
            <a:br>
              <a:rPr lang="en-US" sz="3600" b="1" dirty="0"/>
            </a:br>
            <a:r>
              <a:rPr lang="en-US" sz="3600" b="1" dirty="0"/>
              <a:t> revision notes </a:t>
            </a: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5417B-A53B-4273-815F-661BEE99F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PJG</a:t>
            </a:r>
          </a:p>
        </p:txBody>
      </p:sp>
    </p:spTree>
    <p:extLst>
      <p:ext uri="{BB962C8B-B14F-4D97-AF65-F5344CB8AC3E}">
        <p14:creationId xmlns:p14="http://schemas.microsoft.com/office/powerpoint/2010/main" val="43677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7819-8BDD-259D-900E-20F5847B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 p 27-31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4761-C72F-90A7-4645-25FC7AA6F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205780"/>
              </p:ext>
            </p:extLst>
          </p:nvPr>
        </p:nvGraphicFramePr>
        <p:xfrm>
          <a:off x="1066800" y="2103438"/>
          <a:ext cx="10058400" cy="436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90872153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223690516"/>
                    </a:ext>
                  </a:extLst>
                </a:gridCol>
              </a:tblGrid>
              <a:tr h="1073471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and why it effects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95087"/>
                  </a:ext>
                </a:extLst>
              </a:tr>
              <a:tr h="1073471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temperatures = less kinetic energy, less ES complexes, optimum = fastest rate, high temperatures = denaturation, active site no longer fits substrate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129022"/>
                  </a:ext>
                </a:extLst>
              </a:tr>
              <a:tr h="1028743">
                <a:tc>
                  <a:txBody>
                    <a:bodyPr/>
                    <a:lstStyle/>
                    <a:p>
                      <a:r>
                        <a:rPr lang="en-US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= more collisions and ES complexes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57119"/>
                  </a:ext>
                </a:extLst>
              </a:tr>
              <a:tr h="1073471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Extremes cause denaturation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9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5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1235-DF37-FD94-C7E7-8F4445C9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2g Gas Exchange – see 2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81FB5-EE01-AE3E-5B8E-3A96E7A70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Could include Diffusion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Likely to include use of hydrogen-carbonate indicator (Q1)</a:t>
            </a:r>
          </a:p>
          <a:p>
            <a:pPr>
              <a:buClr>
                <a:srgbClr val="262626"/>
              </a:buClr>
            </a:pPr>
            <a:endParaRPr lang="en-US" dirty="0"/>
          </a:p>
        </p:txBody>
      </p:sp>
      <p:pic>
        <p:nvPicPr>
          <p:cNvPr id="4" name="Picture 4" descr="A picture containing drink, empty, several&#10;&#10;Description automatically generated">
            <a:extLst>
              <a:ext uri="{FF2B5EF4-FFF2-40B4-BE49-F238E27FC236}">
                <a16:creationId xmlns:a16="http://schemas.microsoft.com/office/drawing/2014/main" id="{588A005E-C62A-C614-F2FB-8A4BDEA8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9182" y="3120390"/>
            <a:ext cx="10053636" cy="22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3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923F-D9CB-60C8-57E6-504EFFE7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2g Gas exchange – second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1B2B-F07F-F227-B738-FEF2706BE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Exchange in the leaf</a:t>
            </a:r>
          </a:p>
          <a:p>
            <a:pPr>
              <a:buClr>
                <a:srgbClr val="262626"/>
              </a:buClr>
            </a:pPr>
            <a:endParaRPr lang="en-US" sz="36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E8FEAD5-F293-2E66-9BB9-F568E772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6494" y="2812587"/>
            <a:ext cx="7958136" cy="36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D591-E6F3-ED47-708D-95727DB7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2g Gas exchange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E9BCC-A43C-3975-B2EF-BBE076541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Structure of lungs and alveolus, ventilation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Consequences of smoking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Exam question</a:t>
            </a:r>
          </a:p>
          <a:p>
            <a:pPr>
              <a:buClr>
                <a:srgbClr val="262626"/>
              </a:buClr>
            </a:pPr>
            <a:endParaRPr lang="en-US" sz="28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D833DC6-DF4C-8D49-4781-C56431A6E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1369" y="2790140"/>
            <a:ext cx="3529010" cy="28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9299-2A3C-B75D-C1AF-B1845EF4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2i Excretion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7DDF-5D08-4DFF-FFFC-204F519F9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Plants – gas exchange  (CO2, O2, Water)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Animals – lungs (CO2), skin (water, urea, salt), kidney</a:t>
            </a:r>
          </a:p>
          <a:p>
            <a:pPr>
              <a:buClr>
                <a:srgbClr val="262626"/>
              </a:buClr>
            </a:pPr>
            <a:endParaRPr lang="en-US" sz="2800" dirty="0"/>
          </a:p>
          <a:p>
            <a:pPr>
              <a:buClr>
                <a:srgbClr val="262626"/>
              </a:buClr>
            </a:pPr>
            <a:r>
              <a:rPr lang="en-US" sz="2800" dirty="0"/>
              <a:t>Kidney – excretion and osmoregulation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Structure ( including ureters, urethra, bladder, tubule -</a:t>
            </a:r>
            <a:r>
              <a:rPr lang="en-US" sz="2800" dirty="0" err="1"/>
              <a:t>coloured</a:t>
            </a:r>
            <a:r>
              <a:rPr lang="en-US" sz="2800" dirty="0"/>
              <a:t> sheet)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Ultrafiltration, reabsorption, ADH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Exam questions</a:t>
            </a:r>
          </a:p>
        </p:txBody>
      </p:sp>
    </p:spTree>
    <p:extLst>
      <p:ext uri="{BB962C8B-B14F-4D97-AF65-F5344CB8AC3E}">
        <p14:creationId xmlns:p14="http://schemas.microsoft.com/office/powerpoint/2010/main" val="365874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6D33-C371-5CD1-0848-C65637D1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3b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7C25-00D4-DC3E-C129-FDAB7B24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22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The structure of DNA, RNA and Protein Synthesis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Genetic crosses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XX and XY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Mitosis and Meiosis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Variation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Mutations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Natural selection</a:t>
            </a:r>
          </a:p>
        </p:txBody>
      </p:sp>
    </p:spTree>
    <p:extLst>
      <p:ext uri="{BB962C8B-B14F-4D97-AF65-F5344CB8AC3E}">
        <p14:creationId xmlns:p14="http://schemas.microsoft.com/office/powerpoint/2010/main" val="343549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586B-728C-3141-E415-638822A2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acids </a:t>
            </a:r>
            <a:r>
              <a:rPr lang="en-US"/>
              <a:t> </a:t>
            </a:r>
            <a:r>
              <a:rPr lang="en-US" dirty="0"/>
              <a:t>Page 201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077B-BBD3-BFCB-D8A6-31A9E07C2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Describe the structure of DNA, Know the stages of protein synthesis</a:t>
            </a:r>
          </a:p>
          <a:p>
            <a:pPr>
              <a:buClr>
                <a:srgbClr val="262626"/>
              </a:buClr>
            </a:pPr>
            <a:endParaRPr lang="en-US" dirty="0"/>
          </a:p>
        </p:txBody>
      </p:sp>
      <p:pic>
        <p:nvPicPr>
          <p:cNvPr id="4" name="Picture 4" descr="Chart, logo, company name&#10;&#10;Description automatically generated">
            <a:extLst>
              <a:ext uri="{FF2B5EF4-FFF2-40B4-BE49-F238E27FC236}">
                <a16:creationId xmlns:a16="http://schemas.microsoft.com/office/drawing/2014/main" id="{305BABCE-D096-C3DB-C60A-189A4ED8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38400" y="3233522"/>
            <a:ext cx="6457948" cy="26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C9DE-D309-94FE-8235-F620246A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Crosses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1153-371D-37E5-EA9F-32A6E8F62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Know your key terms – genotype, phenotype, homozygous, heterozygous, dominant, recessive, codominant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Exam questions</a:t>
            </a:r>
          </a:p>
        </p:txBody>
      </p:sp>
    </p:spTree>
    <p:extLst>
      <p:ext uri="{BB962C8B-B14F-4D97-AF65-F5344CB8AC3E}">
        <p14:creationId xmlns:p14="http://schemas.microsoft.com/office/powerpoint/2010/main" val="218194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0182-2A29-BF34-DA45-AD4D9BF2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XX and 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1C02-4C70-8F68-5CF2-9F727568D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Show using a diagram how the chances of a couple having a girl baby is 50%</a:t>
            </a:r>
          </a:p>
        </p:txBody>
      </p:sp>
    </p:spTree>
    <p:extLst>
      <p:ext uri="{BB962C8B-B14F-4D97-AF65-F5344CB8AC3E}">
        <p14:creationId xmlns:p14="http://schemas.microsoft.com/office/powerpoint/2010/main" val="412601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377C-1CA8-D447-BABF-8CC89D75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XX and XY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7BC0FF-0F73-883D-288E-85128F8E1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064199"/>
              </p:ext>
            </p:extLst>
          </p:nvPr>
        </p:nvGraphicFramePr>
        <p:xfrm>
          <a:off x="1066800" y="2103438"/>
          <a:ext cx="10058397" cy="379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346329350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64859621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974823581"/>
                    </a:ext>
                  </a:extLst>
                </a:gridCol>
              </a:tblGrid>
              <a:tr h="126399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270190"/>
                  </a:ext>
                </a:extLst>
              </a:tr>
              <a:tr h="1263990">
                <a:tc>
                  <a:txBody>
                    <a:bodyPr/>
                    <a:lstStyle/>
                    <a:p>
                      <a:r>
                        <a:rPr lang="en-US" sz="4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XY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81451"/>
                  </a:ext>
                </a:extLst>
              </a:tr>
              <a:tr h="1263990">
                <a:tc>
                  <a:txBody>
                    <a:bodyPr/>
                    <a:lstStyle/>
                    <a:p>
                      <a:r>
                        <a:rPr lang="en-US" sz="4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XY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5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42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92C4-7F5E-A72F-CC70-EFA68310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 Content in advance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3EE0-ACEA-C661-8175-4FA7596B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2c Biological molecules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2g Gas exchange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2i Excretion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3b Inheritance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4c Cycles in Ecosystems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4d Human influences on the environment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3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21A4-6160-9707-8F59-DA274834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Mitosis and 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2CA3-FFD9-2732-8EDD-65D651BD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1285"/>
            <a:ext cx="10058400" cy="42137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Similarities and differences?</a:t>
            </a:r>
          </a:p>
          <a:p>
            <a:pPr>
              <a:buClr>
                <a:srgbClr val="262626"/>
              </a:buClr>
            </a:pPr>
            <a:endParaRPr lang="en-US" sz="2800" dirty="0"/>
          </a:p>
          <a:p>
            <a:pPr>
              <a:buClr>
                <a:srgbClr val="262626"/>
              </a:buClr>
            </a:pP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3087F5-A8E4-464F-2224-E1CCA8432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3642"/>
              </p:ext>
            </p:extLst>
          </p:nvPr>
        </p:nvGraphicFramePr>
        <p:xfrm>
          <a:off x="1075150" y="2432136"/>
          <a:ext cx="9249045" cy="375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015">
                  <a:extLst>
                    <a:ext uri="{9D8B030D-6E8A-4147-A177-3AD203B41FA5}">
                      <a16:colId xmlns:a16="http://schemas.microsoft.com/office/drawing/2014/main" val="4059440508"/>
                    </a:ext>
                  </a:extLst>
                </a:gridCol>
                <a:gridCol w="3083015">
                  <a:extLst>
                    <a:ext uri="{9D8B030D-6E8A-4147-A177-3AD203B41FA5}">
                      <a16:colId xmlns:a16="http://schemas.microsoft.com/office/drawing/2014/main" val="3113797297"/>
                    </a:ext>
                  </a:extLst>
                </a:gridCol>
                <a:gridCol w="3083015">
                  <a:extLst>
                    <a:ext uri="{9D8B030D-6E8A-4147-A177-3AD203B41FA5}">
                      <a16:colId xmlns:a16="http://schemas.microsoft.com/office/drawing/2014/main" val="1433263332"/>
                    </a:ext>
                  </a:extLst>
                </a:gridCol>
              </a:tblGrid>
              <a:tr h="75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Mitosis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Meiosis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74690"/>
                  </a:ext>
                </a:extLst>
              </a:tr>
              <a:tr h="751650">
                <a:tc>
                  <a:txBody>
                    <a:bodyPr/>
                    <a:lstStyle/>
                    <a:p>
                      <a:r>
                        <a:rPr lang="en-US" sz="2400" dirty="0"/>
                        <a:t>Location and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8637"/>
                  </a:ext>
                </a:extLst>
              </a:tr>
              <a:tr h="751650">
                <a:tc>
                  <a:txBody>
                    <a:bodyPr/>
                    <a:lstStyle/>
                    <a:p>
                      <a:r>
                        <a:rPr lang="en-US" dirty="0"/>
                        <a:t>NUMBER OF DAUGHTER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74051"/>
                  </a:ext>
                </a:extLst>
              </a:tr>
              <a:tr h="751650">
                <a:tc>
                  <a:txBody>
                    <a:bodyPr/>
                    <a:lstStyle/>
                    <a:p>
                      <a:r>
                        <a:rPr lang="en-US" sz="2000" dirty="0"/>
                        <a:t>Do the daughter cell vary genetically?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979036"/>
                  </a:ext>
                </a:extLst>
              </a:tr>
              <a:tr h="751650">
                <a:tc>
                  <a:txBody>
                    <a:bodyPr/>
                    <a:lstStyle/>
                    <a:p>
                      <a:r>
                        <a:rPr lang="en-US" sz="2000" dirty="0"/>
                        <a:t>Daughter cells haploid or diploid?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28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83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21A4-6160-9707-8F59-DA274834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61" y="266814"/>
            <a:ext cx="10695139" cy="1747380"/>
          </a:xfrm>
        </p:spPr>
        <p:txBody>
          <a:bodyPr/>
          <a:lstStyle/>
          <a:p>
            <a:r>
              <a:rPr lang="en-US"/>
              <a:t>Mitosis and 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2CA3-FFD9-2732-8EDD-65D651BD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06" y="840080"/>
            <a:ext cx="10601194" cy="5602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>
              <a:buClr>
                <a:srgbClr val="262626"/>
              </a:buClr>
            </a:pPr>
            <a:endParaRPr lang="en-US" sz="2800" dirty="0"/>
          </a:p>
          <a:p>
            <a:pPr>
              <a:buClr>
                <a:srgbClr val="262626"/>
              </a:buClr>
            </a:pP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3087F5-A8E4-464F-2224-E1CCA8432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51818"/>
              </p:ext>
            </p:extLst>
          </p:nvPr>
        </p:nvGraphicFramePr>
        <p:xfrm>
          <a:off x="605424" y="1419616"/>
          <a:ext cx="11253282" cy="497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094">
                  <a:extLst>
                    <a:ext uri="{9D8B030D-6E8A-4147-A177-3AD203B41FA5}">
                      <a16:colId xmlns:a16="http://schemas.microsoft.com/office/drawing/2014/main" val="4059440508"/>
                    </a:ext>
                  </a:extLst>
                </a:gridCol>
                <a:gridCol w="3751094">
                  <a:extLst>
                    <a:ext uri="{9D8B030D-6E8A-4147-A177-3AD203B41FA5}">
                      <a16:colId xmlns:a16="http://schemas.microsoft.com/office/drawing/2014/main" val="3113797297"/>
                    </a:ext>
                  </a:extLst>
                </a:gridCol>
                <a:gridCol w="3751094">
                  <a:extLst>
                    <a:ext uri="{9D8B030D-6E8A-4147-A177-3AD203B41FA5}">
                      <a16:colId xmlns:a16="http://schemas.microsoft.com/office/drawing/2014/main" val="1433263332"/>
                    </a:ext>
                  </a:extLst>
                </a:gridCol>
              </a:tblGrid>
              <a:tr h="9460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Mitosis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Meiosis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74690"/>
                  </a:ext>
                </a:extLst>
              </a:tr>
              <a:tr h="939452">
                <a:tc>
                  <a:txBody>
                    <a:bodyPr/>
                    <a:lstStyle/>
                    <a:p>
                      <a:r>
                        <a:rPr lang="en-US" sz="2400" dirty="0"/>
                        <a:t>Location and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Throughout body, growth and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Sex organs (anthers, ovaries, testes), gamete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8637"/>
                  </a:ext>
                </a:extLst>
              </a:tr>
              <a:tr h="946026">
                <a:tc>
                  <a:txBody>
                    <a:bodyPr/>
                    <a:lstStyle/>
                    <a:p>
                      <a:r>
                        <a:rPr lang="en-US" dirty="0"/>
                        <a:t>NUMBER OF DAUGHTER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74051"/>
                  </a:ext>
                </a:extLst>
              </a:tr>
              <a:tr h="946026">
                <a:tc>
                  <a:txBody>
                    <a:bodyPr/>
                    <a:lstStyle/>
                    <a:p>
                      <a:r>
                        <a:rPr lang="en-US" sz="2000" dirty="0"/>
                        <a:t>Do the daughter cell vary genetically?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979036"/>
                  </a:ext>
                </a:extLst>
              </a:tr>
              <a:tr h="946026">
                <a:tc>
                  <a:txBody>
                    <a:bodyPr/>
                    <a:lstStyle/>
                    <a:p>
                      <a:r>
                        <a:rPr lang="en-US" sz="2000" dirty="0"/>
                        <a:t>Daughter cells haploid or diploid?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Diploid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Haploid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28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71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AB24-4393-D97E-21DC-909C828A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3162-47CC-5156-94F1-400A7A8FB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Meiosis can lead to variation, and so can mutations and the environment</a:t>
            </a:r>
          </a:p>
          <a:p>
            <a:pPr>
              <a:buClr>
                <a:srgbClr val="262626"/>
              </a:buClr>
            </a:pPr>
            <a:endParaRPr lang="en-US" sz="2800" dirty="0"/>
          </a:p>
        </p:txBody>
      </p:sp>
      <p:pic>
        <p:nvPicPr>
          <p:cNvPr id="4" name="Picture 4" descr="Free picture: seedlings, rows">
            <a:extLst>
              <a:ext uri="{FF2B5EF4-FFF2-40B4-BE49-F238E27FC236}">
                <a16:creationId xmlns:a16="http://schemas.microsoft.com/office/drawing/2014/main" id="{3DCFF796-CC11-6FD0-A6D0-9DC10324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962" y="3110108"/>
            <a:ext cx="44958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29A0-9936-B50C-8C25-56DB920E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740F-9AC6-411F-6C60-09C2AFDD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8308"/>
            <a:ext cx="10058400" cy="4336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Variation can provide differences which can be favourable or not and so lead to natural selection</a:t>
            </a:r>
          </a:p>
          <a:p>
            <a:pPr>
              <a:buClr>
                <a:srgbClr val="262626"/>
              </a:buClr>
            </a:pPr>
            <a:endParaRPr lang="en-US" sz="28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81F56A1-4F65-0BDD-A964-A7CC11D0C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933" y="2597679"/>
            <a:ext cx="10910883" cy="36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25C5-526B-6CF9-8F8F-138635EC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19" y="344938"/>
            <a:ext cx="10784681" cy="1062038"/>
          </a:xfrm>
        </p:spPr>
        <p:txBody>
          <a:bodyPr/>
          <a:lstStyle/>
          <a:p>
            <a:r>
              <a:rPr lang="en-US"/>
              <a:t>4c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0E3A-5483-0964-4F84-D300CEFF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1" y="1412559"/>
            <a:ext cx="10844211" cy="48606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a typeface="+mn-lt"/>
                <a:cs typeface="+mn-lt"/>
              </a:rPr>
              <a:t>4.10 describe the stages in the carbon cycle, including respiration, photosynthesis, decomposition and combustion</a:t>
            </a:r>
          </a:p>
          <a:p>
            <a:pPr>
              <a:buClr>
                <a:srgbClr val="262626"/>
              </a:buClr>
            </a:pPr>
            <a:r>
              <a:rPr lang="en-US" sz="2800" dirty="0">
                <a:ea typeface="+mn-lt"/>
                <a:cs typeface="+mn-lt"/>
              </a:rPr>
              <a:t>4.11B describe the stages in the nitrogen cycle, including the roles of nitrogen fixing bacteria, decomposers, nitrifying bacteria and denitrifying bacteria</a:t>
            </a:r>
          </a:p>
          <a:p>
            <a:pPr>
              <a:buClr>
                <a:srgbClr val="262626"/>
              </a:buClr>
            </a:pPr>
            <a:r>
              <a:rPr lang="en-US" sz="2800" dirty="0">
                <a:ea typeface="+mn-lt"/>
                <a:cs typeface="+mn-lt"/>
              </a:rPr>
              <a:t>4.18B understand the effects of deforestation, including leaching, soil erosion, disturbance of evapotranspiration and the carbon cycle, and the balance of atmospheric gases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93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DE1-706B-B915-B9F1-74863B4E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 the Carbon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E558-14EA-536F-C3AF-A85C6DADA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the carbon cycle, including respiration, photosynthesis, decomposition and combustion</a:t>
            </a:r>
            <a:endParaRPr lang="en-US" sz="36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4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2E95-9B30-1B1A-6E81-600BA553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" y="139387"/>
            <a:ext cx="10863531" cy="1155940"/>
          </a:xfrm>
        </p:spPr>
        <p:txBody>
          <a:bodyPr/>
          <a:lstStyle/>
          <a:p>
            <a:r>
              <a:rPr lang="en-US"/>
              <a:t>The Carbon Cycle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668988D-89C4-E61C-3403-FD339445A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04599" y="1068269"/>
            <a:ext cx="6649556" cy="5643141"/>
          </a:xfrm>
        </p:spPr>
      </p:pic>
    </p:spTree>
    <p:extLst>
      <p:ext uri="{BB962C8B-B14F-4D97-AF65-F5344CB8AC3E}">
        <p14:creationId xmlns:p14="http://schemas.microsoft.com/office/powerpoint/2010/main" val="3314748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49BD-90B7-44C0-CA3B-CD489237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List the types of bacteria in the Nitrogen cycle and their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A618-34D1-2CA9-45DC-B08D6383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See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7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815D-859B-1E08-0AED-932AD0C5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309220"/>
            <a:ext cx="10606087" cy="1704974"/>
          </a:xfrm>
        </p:spPr>
        <p:txBody>
          <a:bodyPr/>
          <a:lstStyle/>
          <a:p>
            <a:r>
              <a:rPr lang="en-US"/>
              <a:t>Nitrogen Cycle 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36FE6-4FF9-8C9C-899D-7186E6C4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638777"/>
            <a:ext cx="11034711" cy="47177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</a:t>
            </a:r>
            <a:r>
              <a:rPr lang="en-US" sz="3200" dirty="0"/>
              <a:t>Nitrogen Fixing =  take nitrogen gas and convert it into ammonia (found living in soil and in root nodules)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Nitrifying = take ammonia and convert it into nitrites and nitrate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Denitrifying = take nitrates and convert them into nitrogen gas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(decomposers = digest dead material to release ammonia)</a:t>
            </a:r>
          </a:p>
        </p:txBody>
      </p:sp>
    </p:spTree>
    <p:extLst>
      <p:ext uri="{BB962C8B-B14F-4D97-AF65-F5344CB8AC3E}">
        <p14:creationId xmlns:p14="http://schemas.microsoft.com/office/powerpoint/2010/main" val="670587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8226-A0DF-74CB-C883-EFD233C7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6" y="240028"/>
            <a:ext cx="10906664" cy="868393"/>
          </a:xfrm>
        </p:spPr>
        <p:txBody>
          <a:bodyPr/>
          <a:lstStyle/>
          <a:p>
            <a:r>
              <a:rPr lang="en-US"/>
              <a:t>The Nitrogen Cycle</a:t>
            </a: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6A4BF982-4709-BE15-5474-CA3B6FC37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9929" y="1097023"/>
            <a:ext cx="7255198" cy="5643142"/>
          </a:xfrm>
        </p:spPr>
      </p:pic>
    </p:spTree>
    <p:extLst>
      <p:ext uri="{BB962C8B-B14F-4D97-AF65-F5344CB8AC3E}">
        <p14:creationId xmlns:p14="http://schemas.microsoft.com/office/powerpoint/2010/main" val="153551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994B-5FA7-E5B6-FF58-01A113F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 low tariff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0B55-F4E0-F268-C5B8-109D32CC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1b Variety of living organisms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2b cell structure and stem cells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2d movement of substances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2e nutrition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2h Transport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5c Genetic modification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5d Cloning</a:t>
            </a:r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10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0663-4972-7462-2645-A486C368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4d Human</a:t>
            </a:r>
            <a:r>
              <a:rPr lang="en-US" dirty="0"/>
              <a:t> Impact: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B9B1-39D6-790B-C0D9-9E0D00CA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List some harmful effects of 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A) deforestation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B) Soil erosion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C) Air pollution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D) Water pollution by sewage and </a:t>
            </a:r>
            <a:r>
              <a:rPr lang="en-US" sz="2800" dirty="0" err="1"/>
              <a:t>fertilisers</a:t>
            </a:r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 dirty="0"/>
          </a:p>
          <a:p>
            <a:pPr marL="0" indent="0">
              <a:buClr>
                <a:srgbClr val="262626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69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s of logs">
            <a:extLst>
              <a:ext uri="{FF2B5EF4-FFF2-40B4-BE49-F238E27FC236}">
                <a16:creationId xmlns:a16="http://schemas.microsoft.com/office/drawing/2014/main" id="{953FFF34-26A8-C852-A05E-94A5A9934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3F8CA-1B3B-2112-8F0E-FB090D43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/>
              <a:t>Deforestation and soil 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3AC8-6B51-34EE-D034-B2A5D86B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Less photosynthesis – less carbon dioxide absorbed</a:t>
            </a:r>
          </a:p>
          <a:p>
            <a:pPr>
              <a:buClr>
                <a:srgbClr val="FFFFFF"/>
              </a:buClr>
            </a:pPr>
            <a:r>
              <a:rPr lang="en-US" sz="2800" dirty="0"/>
              <a:t>Less transpiration and take up of water from the soil</a:t>
            </a:r>
          </a:p>
          <a:p>
            <a:pPr>
              <a:buClr>
                <a:srgbClr val="FFFFFF"/>
              </a:buClr>
            </a:pPr>
            <a:r>
              <a:rPr lang="en-US" sz="2800" dirty="0"/>
              <a:t>More soil erosion (impacts crop yields)</a:t>
            </a:r>
          </a:p>
          <a:p>
            <a:pPr>
              <a:buClr>
                <a:srgbClr val="FFFFFF"/>
              </a:buClr>
            </a:pPr>
            <a:r>
              <a:rPr lang="en-US" sz="2800" dirty="0"/>
              <a:t>More leaching</a:t>
            </a:r>
          </a:p>
          <a:p>
            <a:pPr>
              <a:buClr>
                <a:srgbClr val="FFFFFF"/>
              </a:buClr>
            </a:pPr>
            <a:r>
              <a:rPr lang="en-US" sz="2800" dirty="0"/>
              <a:t>More flooding</a:t>
            </a:r>
          </a:p>
          <a:p>
            <a:pPr>
              <a:buClr>
                <a:srgbClr val="FFFFFF"/>
              </a:buClr>
            </a:pPr>
            <a:r>
              <a:rPr lang="en-US" sz="2800" dirty="0"/>
              <a:t>Less habitats for wildlife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7733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37C4-82C4-AD3A-7103-62204361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1FA5-8D24-55AC-6012-A111F6AE8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Increases carbon dioxide and global warming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Increases acid rain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Increases lung conditions </a:t>
            </a:r>
            <a:r>
              <a:rPr lang="en-US" sz="2800" dirty="0" err="1"/>
              <a:t>eg</a:t>
            </a:r>
            <a:r>
              <a:rPr lang="en-US" sz="2800" dirty="0"/>
              <a:t> asthma</a:t>
            </a:r>
          </a:p>
        </p:txBody>
      </p:sp>
    </p:spTree>
    <p:extLst>
      <p:ext uri="{BB962C8B-B14F-4D97-AF65-F5344CB8AC3E}">
        <p14:creationId xmlns:p14="http://schemas.microsoft.com/office/powerpoint/2010/main" val="2582894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BDF0-93E5-F3F1-6A78-0AD653BC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C397-EA77-A8ED-A693-5EC04884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174" y="2817494"/>
            <a:ext cx="2105026" cy="3217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Exam question</a:t>
            </a:r>
          </a:p>
          <a:p>
            <a:pPr>
              <a:buClr>
                <a:srgbClr val="262626"/>
              </a:buClr>
            </a:pPr>
            <a:endParaRPr lang="en-US" sz="3200" dirty="0"/>
          </a:p>
        </p:txBody>
      </p:sp>
      <p:pic>
        <p:nvPicPr>
          <p:cNvPr id="4" name="Picture 4" descr="A picture containing plant, ocean floor&#10;&#10;Description automatically generated">
            <a:extLst>
              <a:ext uri="{FF2B5EF4-FFF2-40B4-BE49-F238E27FC236}">
                <a16:creationId xmlns:a16="http://schemas.microsoft.com/office/drawing/2014/main" id="{2D212F25-6B4C-240B-579C-2699EADF5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77337" y="352425"/>
            <a:ext cx="2743200" cy="2057400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76C0EBD5-97EE-0F2D-D004-5455DC39F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839" y="1813227"/>
            <a:ext cx="8196260" cy="46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2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92C4-7F5E-A72F-CC70-EFA68310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 Content in advance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3EE0-ACEA-C661-8175-4FA7596B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2c Biological molecules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2g Gas exchange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2i Excretion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3b Inheritance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4c Cycles in Ecosystems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4d Human influences on the environment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09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994B-5FA7-E5B6-FF58-01A113F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 low tariff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0B55-F4E0-F268-C5B8-109D32CC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1b Variety of living organisms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2b cell structure and stem cells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2d movement of substances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2e nutrition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2h Transport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5c Genetic modification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5d Cloning</a:t>
            </a:r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41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1B1E-CABD-4DD0-9B9E-4AEE7ACA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91" y="642594"/>
            <a:ext cx="10632509" cy="1371600"/>
          </a:xfrm>
        </p:spPr>
        <p:txBody>
          <a:bodyPr>
            <a:normAutofit fontScale="90000"/>
          </a:bodyPr>
          <a:lstStyle/>
          <a:p>
            <a:r>
              <a:rPr lang="en-US"/>
              <a:t>5c </a:t>
            </a:r>
            <a:r>
              <a:rPr lang="en-US">
                <a:ea typeface="+mj-lt"/>
                <a:cs typeface="+mj-lt"/>
              </a:rPr>
              <a:t>Genetic Modification (engineering)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17C35-2D1B-2888-8083-931518629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>
              <a:buClr>
                <a:srgbClr val="262626"/>
              </a:buClr>
            </a:pPr>
            <a:r>
              <a:rPr lang="en-US" sz="2400" dirty="0"/>
              <a:t>Plants, animals and bacteria can be genetically modified (made transgenic) by using enzymes such as restriction enzymes (to cut DNA) and ligase enzymes (to join DNA), and vectors such as viruses/plasmids to transfer DNA between organisms</a:t>
            </a:r>
          </a:p>
          <a:p>
            <a:pPr>
              <a:buClr>
                <a:srgbClr val="262626"/>
              </a:buClr>
            </a:pPr>
            <a:r>
              <a:rPr lang="en-US" sz="2400" dirty="0"/>
              <a:t>Genetically modified human cells can be cloned and produce useful substances such as insulin</a:t>
            </a:r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7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lant, dish, different, several&#10;&#10;Description automatically generated">
            <a:extLst>
              <a:ext uri="{FF2B5EF4-FFF2-40B4-BE49-F238E27FC236}">
                <a16:creationId xmlns:a16="http://schemas.microsoft.com/office/drawing/2014/main" id="{8041E33C-5F5D-7574-BBEE-F65B6FE6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1716" y="1622629"/>
            <a:ext cx="7987352" cy="34637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2E6AD-FF7C-FB93-4AF5-5FC34EF2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5d Cloning</a:t>
            </a:r>
            <a:r>
              <a:rPr lang="en-US" sz="3200">
                <a:solidFill>
                  <a:srgbClr val="FFFFFF"/>
                </a:solidFill>
              </a:rPr>
              <a:t>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4EEB-B3C2-E944-204E-A197A407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43339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Could link with stem cells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rgbClr val="FFFFFF"/>
                </a:solidFill>
              </a:rPr>
              <a:t>If a plant has been genetically modified, it can be copied (cloned)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rgbClr val="FFFFFF"/>
                </a:solidFill>
              </a:rPr>
              <a:t>Using sterile conditions cut off a few cells and place on a nutrient jelly containing plant growth factors</a:t>
            </a:r>
          </a:p>
          <a:p>
            <a:pPr>
              <a:buClr>
                <a:srgbClr val="262626"/>
              </a:buClr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33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6ABB4-4984-1508-4A18-2567741D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94" y="329442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5d Cloning Animals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109EDE-B0E4-A6CD-F972-6A59BDB7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49" y="1812475"/>
            <a:ext cx="6876914" cy="41808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Take the nucleus out of an egg cell</a:t>
            </a:r>
          </a:p>
          <a:p>
            <a:pPr>
              <a:buClr>
                <a:srgbClr val="262626"/>
              </a:buClr>
            </a:pPr>
            <a:r>
              <a:rPr lang="en-US" sz="2400" dirty="0"/>
              <a:t>Insert into it a nucleus from a "parent" cell (nuclear donor) - this could be a GM animal that is producing useful human proteins</a:t>
            </a:r>
          </a:p>
          <a:p>
            <a:pPr>
              <a:buClr>
                <a:srgbClr val="262626"/>
              </a:buClr>
            </a:pPr>
            <a:r>
              <a:rPr lang="en-US" sz="2400" dirty="0"/>
              <a:t>Electric shock so the egg divides into an embryo</a:t>
            </a:r>
          </a:p>
          <a:p>
            <a:pPr>
              <a:buClr>
                <a:srgbClr val="262626"/>
              </a:buClr>
            </a:pPr>
            <a:r>
              <a:rPr lang="en-US" sz="2400" dirty="0"/>
              <a:t>Put embryo in surrogate mother</a:t>
            </a:r>
          </a:p>
          <a:p>
            <a:pPr>
              <a:buClr>
                <a:srgbClr val="262626"/>
              </a:buClr>
            </a:pPr>
            <a:r>
              <a:rPr lang="en-US" sz="2400" dirty="0"/>
              <a:t>A clone of the parent is born</a:t>
            </a:r>
          </a:p>
          <a:p>
            <a:pPr>
              <a:buClr>
                <a:srgbClr val="262626"/>
              </a:buClr>
            </a:pPr>
            <a:r>
              <a:rPr lang="en-US" sz="2400" dirty="0"/>
              <a:t>A whole herd of animals producing human proteins in their blood/milk might be created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C45C114-785F-B9C5-69BA-5AD5A0B1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6154" y="859786"/>
            <a:ext cx="3652210" cy="47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1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92C4-7F5E-A72F-CC70-EFA68310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 Content in advance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3EE0-ACEA-C661-8175-4FA7596B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2c Biological molecules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2g Gas exchange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2i Excretion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3b Inheritance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4c Cycles in Ecosystems</a:t>
            </a:r>
          </a:p>
          <a:p>
            <a:pPr>
              <a:buClr>
                <a:srgbClr val="262626"/>
              </a:buClr>
            </a:pPr>
            <a:r>
              <a:rPr lang="en-US" sz="3200" dirty="0"/>
              <a:t>4d Human influences on the environment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0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5193-B23A-A294-FA54-3B63B2A6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2 c Biological 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08B0-8F2F-DC11-ACD7-794F0D2C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Includes carbohydrates, lipids, proteins, enzymes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Food Tests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Enzyme practical</a:t>
            </a:r>
          </a:p>
        </p:txBody>
      </p:sp>
    </p:spTree>
    <p:extLst>
      <p:ext uri="{BB962C8B-B14F-4D97-AF65-F5344CB8AC3E}">
        <p14:creationId xmlns:p14="http://schemas.microsoft.com/office/powerpoint/2010/main" val="1399318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5CFF-8CCF-4814-846B-43767274D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Good Luck!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5417B-A53B-4273-815F-661BEE99F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PJG</a:t>
            </a:r>
          </a:p>
        </p:txBody>
      </p:sp>
    </p:spTree>
    <p:extLst>
      <p:ext uri="{BB962C8B-B14F-4D97-AF65-F5344CB8AC3E}">
        <p14:creationId xmlns:p14="http://schemas.microsoft.com/office/powerpoint/2010/main" val="260498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280D-BF7C-8D15-E1AD-7EA4790F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table (page 20)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04CF3A-CDFB-AA68-43F8-2EF08B082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76692"/>
              </p:ext>
            </p:extLst>
          </p:nvPr>
        </p:nvGraphicFramePr>
        <p:xfrm>
          <a:off x="1066800" y="2103438"/>
          <a:ext cx="10199320" cy="388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830">
                  <a:extLst>
                    <a:ext uri="{9D8B030D-6E8A-4147-A177-3AD203B41FA5}">
                      <a16:colId xmlns:a16="http://schemas.microsoft.com/office/drawing/2014/main" val="3116009887"/>
                    </a:ext>
                  </a:extLst>
                </a:gridCol>
                <a:gridCol w="2549830">
                  <a:extLst>
                    <a:ext uri="{9D8B030D-6E8A-4147-A177-3AD203B41FA5}">
                      <a16:colId xmlns:a16="http://schemas.microsoft.com/office/drawing/2014/main" val="1634958144"/>
                    </a:ext>
                  </a:extLst>
                </a:gridCol>
                <a:gridCol w="2549830">
                  <a:extLst>
                    <a:ext uri="{9D8B030D-6E8A-4147-A177-3AD203B41FA5}">
                      <a16:colId xmlns:a16="http://schemas.microsoft.com/office/drawing/2014/main" val="50089830"/>
                    </a:ext>
                  </a:extLst>
                </a:gridCol>
                <a:gridCol w="2549830">
                  <a:extLst>
                    <a:ext uri="{9D8B030D-6E8A-4147-A177-3AD203B41FA5}">
                      <a16:colId xmlns:a16="http://schemas.microsoft.com/office/drawing/2014/main" val="3875383378"/>
                    </a:ext>
                  </a:extLst>
                </a:gridCol>
              </a:tblGrid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Type of 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Elements found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chemical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66643"/>
                  </a:ext>
                </a:extLst>
              </a:tr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Carbohydrate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H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29164"/>
                  </a:ext>
                </a:extLst>
              </a:tr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1391"/>
                  </a:ext>
                </a:extLst>
              </a:tr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Lipid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8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3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280D-BF7C-8D15-E1AD-7EA4790F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8" y="47608"/>
            <a:ext cx="10058400" cy="1371600"/>
          </a:xfrm>
        </p:spPr>
        <p:txBody>
          <a:bodyPr/>
          <a:lstStyle/>
          <a:p>
            <a:r>
              <a:rPr lang="en-US"/>
              <a:t>Complete table (page 20)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04CF3A-CDFB-AA68-43F8-2EF08B082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285599"/>
              </p:ext>
            </p:extLst>
          </p:nvPr>
        </p:nvGraphicFramePr>
        <p:xfrm>
          <a:off x="438411" y="1263040"/>
          <a:ext cx="11201437" cy="465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60">
                  <a:extLst>
                    <a:ext uri="{9D8B030D-6E8A-4147-A177-3AD203B41FA5}">
                      <a16:colId xmlns:a16="http://schemas.microsoft.com/office/drawing/2014/main" val="3116009887"/>
                    </a:ext>
                  </a:extLst>
                </a:gridCol>
                <a:gridCol w="2373038">
                  <a:extLst>
                    <a:ext uri="{9D8B030D-6E8A-4147-A177-3AD203B41FA5}">
                      <a16:colId xmlns:a16="http://schemas.microsoft.com/office/drawing/2014/main" val="1634958144"/>
                    </a:ext>
                  </a:extLst>
                </a:gridCol>
                <a:gridCol w="2677438">
                  <a:extLst>
                    <a:ext uri="{9D8B030D-6E8A-4147-A177-3AD203B41FA5}">
                      <a16:colId xmlns:a16="http://schemas.microsoft.com/office/drawing/2014/main" val="50089830"/>
                    </a:ext>
                  </a:extLst>
                </a:gridCol>
                <a:gridCol w="3350601">
                  <a:extLst>
                    <a:ext uri="{9D8B030D-6E8A-4147-A177-3AD203B41FA5}">
                      <a16:colId xmlns:a16="http://schemas.microsoft.com/office/drawing/2014/main" val="3875383378"/>
                    </a:ext>
                  </a:extLst>
                </a:gridCol>
              </a:tblGrid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Type of 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Elements found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chemical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66643"/>
                  </a:ext>
                </a:extLst>
              </a:tr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Carbohydrate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H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Monosaccharide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Monosaccharides </a:t>
                      </a:r>
                      <a:r>
                        <a:rPr lang="en-US" dirty="0" err="1"/>
                        <a:t>eg</a:t>
                      </a:r>
                      <a:r>
                        <a:rPr lang="en-US" dirty="0"/>
                        <a:t> glucose, deoxyribose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Disaccharides </a:t>
                      </a:r>
                      <a:r>
                        <a:rPr lang="en-US" dirty="0" err="1"/>
                        <a:t>eg</a:t>
                      </a:r>
                      <a:r>
                        <a:rPr lang="en-US" dirty="0"/>
                        <a:t> sucrose, maltose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Polysaccharides </a:t>
                      </a:r>
                      <a:r>
                        <a:rPr lang="en-US" dirty="0" err="1"/>
                        <a:t>eg</a:t>
                      </a:r>
                      <a:r>
                        <a:rPr lang="en-US" dirty="0"/>
                        <a:t> starch, glycogen, cellulose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29164"/>
                  </a:ext>
                </a:extLst>
              </a:tr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CHO N and sometimes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Amino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Enzymes, hormones, antibodies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1391"/>
                  </a:ext>
                </a:extLst>
              </a:tr>
              <a:tr h="970986">
                <a:tc>
                  <a:txBody>
                    <a:bodyPr/>
                    <a:lstStyle/>
                    <a:p>
                      <a:r>
                        <a:rPr lang="en-US" dirty="0"/>
                        <a:t>Lipid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Fatty acids and glycerol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Oils and fats, Cholesterol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8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4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1D25-D12B-FAD5-1634-EBFAEF7B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test (pages 22-25)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BC5BD2-42A2-F441-F8C0-C017494AE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034791"/>
              </p:ext>
            </p:extLst>
          </p:nvPr>
        </p:nvGraphicFramePr>
        <p:xfrm>
          <a:off x="1066800" y="2103438"/>
          <a:ext cx="10058400" cy="383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40790584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791387568"/>
                    </a:ext>
                  </a:extLst>
                </a:gridCol>
              </a:tblGrid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Food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61726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45829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Starch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49017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9309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Lipid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8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64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1D25-D12B-FAD5-1634-EBFAEF7B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test (pages 22-25)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BC5BD2-42A2-F441-F8C0-C017494AE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437141"/>
              </p:ext>
            </p:extLst>
          </p:nvPr>
        </p:nvGraphicFramePr>
        <p:xfrm>
          <a:off x="1066800" y="2103438"/>
          <a:ext cx="10058400" cy="383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40790584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791387568"/>
                    </a:ext>
                  </a:extLst>
                </a:gridCol>
              </a:tblGrid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Food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61726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Benedicts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45829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Starch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49017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Biuret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9309"/>
                  </a:ext>
                </a:extLst>
              </a:tr>
              <a:tr h="766802">
                <a:tc>
                  <a:txBody>
                    <a:bodyPr/>
                    <a:lstStyle/>
                    <a:p>
                      <a:r>
                        <a:rPr lang="en-US" dirty="0"/>
                        <a:t>Lipid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Emulsion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8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7819-8BDD-259D-900E-20F5847B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 p 27-31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24761-C72F-90A7-4645-25FC7AA6F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92340"/>
              </p:ext>
            </p:extLst>
          </p:nvPr>
        </p:nvGraphicFramePr>
        <p:xfrm>
          <a:off x="1066800" y="2103438"/>
          <a:ext cx="10058400" cy="424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90872153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223690516"/>
                    </a:ext>
                  </a:extLst>
                </a:gridCol>
              </a:tblGrid>
              <a:tr h="1073471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and why it effects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95087"/>
                  </a:ext>
                </a:extLst>
              </a:tr>
              <a:tr h="1073471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129022"/>
                  </a:ext>
                </a:extLst>
              </a:tr>
              <a:tr h="1028743">
                <a:tc>
                  <a:txBody>
                    <a:bodyPr/>
                    <a:lstStyle/>
                    <a:p>
                      <a:r>
                        <a:rPr lang="en-US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57119"/>
                  </a:ext>
                </a:extLst>
              </a:tr>
              <a:tr h="1073471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9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21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{08A95EF9-E1BB-4E6A-BD5C-EDD3041A1A96}tf03457510</Template>
  <TotalTime>268</TotalTime>
  <Words>1073</Words>
  <Application>Microsoft Office PowerPoint</Application>
  <PresentationFormat>Widescreen</PresentationFormat>
  <Paragraphs>225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Garamond</vt:lpstr>
      <vt:lpstr>Savon</vt:lpstr>
      <vt:lpstr>Office Theme</vt:lpstr>
      <vt:lpstr>Paper 2 biology edexcel igcse (9-1)  revision notes </vt:lpstr>
      <vt:lpstr>P2 Content in advance notice</vt:lpstr>
      <vt:lpstr>P2 low tariff Q</vt:lpstr>
      <vt:lpstr>Topic 2 c Biological molecules</vt:lpstr>
      <vt:lpstr>Complete table (page 20)</vt:lpstr>
      <vt:lpstr>Complete table (page 20)</vt:lpstr>
      <vt:lpstr>Food test (pages 22-25)</vt:lpstr>
      <vt:lpstr>Food test (pages 22-25)</vt:lpstr>
      <vt:lpstr>Enzymes p 27-31</vt:lpstr>
      <vt:lpstr>Enzymes p 27-31</vt:lpstr>
      <vt:lpstr>2g Gas Exchange – see 2 questions</vt:lpstr>
      <vt:lpstr>2g Gas exchange – second q</vt:lpstr>
      <vt:lpstr>2g Gas exchange in humans</vt:lpstr>
      <vt:lpstr>2i Excretion</vt:lpstr>
      <vt:lpstr>3b Inheritance</vt:lpstr>
      <vt:lpstr>Nucleic acids  Page 201</vt:lpstr>
      <vt:lpstr>Genetic Crosses</vt:lpstr>
      <vt:lpstr>XX and XY</vt:lpstr>
      <vt:lpstr>XX and XY</vt:lpstr>
      <vt:lpstr>Mitosis and Meiosis</vt:lpstr>
      <vt:lpstr>Mitosis and Meiosis</vt:lpstr>
      <vt:lpstr>Variation</vt:lpstr>
      <vt:lpstr>Natural Selection</vt:lpstr>
      <vt:lpstr>4c Cycles</vt:lpstr>
      <vt:lpstr>Draw the Carbon cycle</vt:lpstr>
      <vt:lpstr>The Carbon Cycle</vt:lpstr>
      <vt:lpstr>List the types of bacteria in the Nitrogen cycle and their roles</vt:lpstr>
      <vt:lpstr>Nitrogen Cycle Bacteria</vt:lpstr>
      <vt:lpstr>The Nitrogen Cycle</vt:lpstr>
      <vt:lpstr>4d Human Impact:</vt:lpstr>
      <vt:lpstr>Deforestation and soil erosion</vt:lpstr>
      <vt:lpstr>Air Pollution</vt:lpstr>
      <vt:lpstr>Water Pollution</vt:lpstr>
      <vt:lpstr>P2 Content in advance notice</vt:lpstr>
      <vt:lpstr>P2 low tariff Q</vt:lpstr>
      <vt:lpstr>5c Genetic Modification (engineering)</vt:lpstr>
      <vt:lpstr>5d Cloning Plants</vt:lpstr>
      <vt:lpstr>5d Cloning Animals</vt:lpstr>
      <vt:lpstr>P2 Content in advance notice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 Zoom Revision</dc:title>
  <dc:creator>Mrs P Garty</dc:creator>
  <cp:lastModifiedBy>MUDASSIR HASSAN</cp:lastModifiedBy>
  <cp:revision>1082</cp:revision>
  <dcterms:created xsi:type="dcterms:W3CDTF">2021-03-27T09:40:58Z</dcterms:created>
  <dcterms:modified xsi:type="dcterms:W3CDTF">2022-09-28T15:16:02Z</dcterms:modified>
</cp:coreProperties>
</file>