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3" r:id="rId5"/>
    <p:sldId id="266" r:id="rId6"/>
    <p:sldId id="258" r:id="rId7"/>
    <p:sldId id="274" r:id="rId8"/>
    <p:sldId id="259" r:id="rId9"/>
    <p:sldId id="260" r:id="rId10"/>
    <p:sldId id="261" r:id="rId11"/>
    <p:sldId id="275" r:id="rId12"/>
    <p:sldId id="276" r:id="rId13"/>
    <p:sldId id="263" r:id="rId14"/>
    <p:sldId id="279" r:id="rId15"/>
    <p:sldId id="277" r:id="rId16"/>
    <p:sldId id="265" r:id="rId17"/>
    <p:sldId id="278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24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1D4B-D423-4D9E-9491-21A7B700E39D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00000-4DA2-40FA-B7E6-9293245C7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1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28FB6-ACA1-48F5-A2BF-123B026546C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9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28FB6-ACA1-48F5-A2BF-123B026546C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7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28FB6-ACA1-48F5-A2BF-123B026546C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28FB6-ACA1-48F5-A2BF-123B026546C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0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52CC4-8634-45F8-8E21-EEA67F51B70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8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C8C-A16A-4E14-9657-DF287B419D2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2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C8C-A16A-4E14-9657-DF287B419D2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6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28FB6-ACA1-48F5-A2BF-123B026546C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5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28FB6-ACA1-48F5-A2BF-123B026546C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6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A80C-EFDA-4F8B-8F7D-A9753110E08A}" type="datetimeFigureOut">
              <a:rPr lang="en-US" smtClean="0"/>
              <a:t>7/23/2025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A125-C73B-4102-A465-10AAF27B558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B537B6F-CF84-FFA8-00B3-B1DC4A7D0169}"/>
              </a:ext>
            </a:extLst>
          </p:cNvPr>
          <p:cNvSpPr txBox="1">
            <a:spLocks/>
          </p:cNvSpPr>
          <p:nvPr userDrawn="1"/>
        </p:nvSpPr>
        <p:spPr>
          <a:xfrm>
            <a:off x="163291" y="6611790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849DA-3CD5-A9DD-6CAC-35744B6FA73D}"/>
              </a:ext>
            </a:extLst>
          </p:cNvPr>
          <p:cNvSpPr txBox="1"/>
          <p:nvPr userDrawn="1"/>
        </p:nvSpPr>
        <p:spPr>
          <a:xfrm>
            <a:off x="5988496" y="665700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8B4534-0D95-1E90-768D-20D886F7D1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192477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8F380A-D3A0-2F44-A1C9-C77A7B402EE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63" y="229962"/>
            <a:ext cx="933411" cy="375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49IovRSJD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mic Sans MS" pitchFamily="66" charset="0"/>
              </a:rPr>
              <a:t>Surtsey</a:t>
            </a:r>
            <a:r>
              <a:rPr lang="en-US" dirty="0">
                <a:latin typeface="Comic Sans MS" pitchFamily="66" charset="0"/>
              </a:rPr>
              <a:t> island</a:t>
            </a:r>
          </a:p>
          <a:p>
            <a:pPr marL="0" indent="0">
              <a:buNone/>
            </a:pPr>
            <a:endParaRPr lang="en-US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itchFamily="66" charset="0"/>
              </a:rPr>
              <a:t>1963 this new landmass appeared as a result of volcanic action on the sea bed (off the coast of Iceland).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5125" name="Picture 5" descr="http://www.imaggeo.net/thumb/YToyOntzOjM6InNyYyI7czo3NzoidXBsb2Fkcy9waG90b2dyYXBocy9TdXJ0c2V5IGxvZnRteW5kLTAyMi1iMmQ1OWY3MzA0MWYxYTJkNWE4MDE0ZjkwZGJlZWExZS5qcGciO3M6MToidyI7aTo1NzA7f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91" y="2362200"/>
            <a:ext cx="3962400" cy="29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562600"/>
            <a:ext cx="845820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Can organisms survive here? </a:t>
            </a:r>
          </a:p>
          <a:p>
            <a:r>
              <a:rPr lang="en-US" sz="2400" dirty="0">
                <a:latin typeface="Comic Sans MS" pitchFamily="66" charset="0"/>
              </a:rPr>
              <a:t>List abiotic factors that are suitable to sustain life.</a:t>
            </a:r>
          </a:p>
          <a:p>
            <a:r>
              <a:rPr lang="en-US" sz="2400" dirty="0">
                <a:latin typeface="Comic Sans MS" pitchFamily="66" charset="0"/>
              </a:rPr>
              <a:t>List abiotic factors that make this island less inhabitable.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8224" y="263691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130m below sea level</a:t>
            </a:r>
          </a:p>
          <a:p>
            <a:r>
              <a:rPr lang="en-GB" dirty="0"/>
              <a:t>Island formed by 2</a:t>
            </a:r>
            <a:r>
              <a:rPr lang="en-GB" baseline="30000" dirty="0"/>
              <a:t>nd</a:t>
            </a:r>
            <a:r>
              <a:rPr lang="en-GB" dirty="0"/>
              <a:t> day</a:t>
            </a:r>
          </a:p>
          <a:p>
            <a:r>
              <a:rPr lang="en-GB" dirty="0"/>
              <a:t>Sporadic eruption continued for 3.5 years</a:t>
            </a:r>
          </a:p>
        </p:txBody>
      </p:sp>
    </p:spTree>
    <p:extLst>
      <p:ext uri="{BB962C8B-B14F-4D97-AF65-F5344CB8AC3E}">
        <p14:creationId xmlns:p14="http://schemas.microsoft.com/office/powerpoint/2010/main" val="119748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980728"/>
            <a:ext cx="7982005" cy="47738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6FD94-0875-4095-AABE-61A016D4A2BF}"/>
              </a:ext>
            </a:extLst>
          </p:cNvPr>
          <p:cNvSpPr txBox="1"/>
          <p:nvPr/>
        </p:nvSpPr>
        <p:spPr>
          <a:xfrm>
            <a:off x="539552" y="620688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Put these terms in order to represent succession:</a:t>
            </a:r>
          </a:p>
          <a:p>
            <a:endParaRPr lang="en-GB" dirty="0"/>
          </a:p>
          <a:p>
            <a:r>
              <a:rPr lang="en-GB" dirty="0"/>
              <a:t>Trees</a:t>
            </a:r>
          </a:p>
          <a:p>
            <a:r>
              <a:rPr lang="en-GB" dirty="0"/>
              <a:t>Lichen</a:t>
            </a:r>
          </a:p>
          <a:p>
            <a:r>
              <a:rPr lang="en-GB" dirty="0"/>
              <a:t>Shrubs</a:t>
            </a:r>
          </a:p>
          <a:p>
            <a:r>
              <a:rPr lang="en-GB" dirty="0"/>
              <a:t>Grass</a:t>
            </a:r>
          </a:p>
          <a:p>
            <a:r>
              <a:rPr lang="en-GB" dirty="0"/>
              <a:t>Ferns</a:t>
            </a:r>
          </a:p>
          <a:p>
            <a:r>
              <a:rPr lang="en-GB" dirty="0"/>
              <a:t>Small plants e.g. moss</a:t>
            </a:r>
          </a:p>
          <a:p>
            <a:r>
              <a:rPr lang="en-GB" dirty="0"/>
              <a:t>Deciduous oak trees (UK)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05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62151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600" dirty="0"/>
              <a:t>Bare rock</a:t>
            </a:r>
          </a:p>
          <a:p>
            <a:pPr algn="ctr">
              <a:buNone/>
            </a:pPr>
            <a:r>
              <a:rPr lang="en-GB" sz="1600" dirty="0"/>
              <a:t>  </a:t>
            </a:r>
          </a:p>
          <a:p>
            <a:pPr algn="ctr">
              <a:buNone/>
            </a:pPr>
            <a:r>
              <a:rPr lang="en-GB" sz="1600" dirty="0"/>
              <a:t>Lichen grow</a:t>
            </a:r>
          </a:p>
          <a:p>
            <a:pPr algn="ctr">
              <a:buNone/>
            </a:pPr>
            <a:endParaRPr lang="en-GB" sz="1600" dirty="0"/>
          </a:p>
          <a:p>
            <a:pPr algn="ctr">
              <a:buNone/>
            </a:pPr>
            <a:r>
              <a:rPr lang="en-GB" sz="1600" dirty="0"/>
              <a:t>Basic soil containing sufficient nutrients for….</a:t>
            </a:r>
          </a:p>
          <a:p>
            <a:pPr algn="ctr">
              <a:buNone/>
            </a:pPr>
            <a:r>
              <a:rPr lang="en-GB" sz="1600" dirty="0"/>
              <a:t> </a:t>
            </a:r>
          </a:p>
          <a:p>
            <a:pPr algn="ctr">
              <a:buNone/>
            </a:pPr>
            <a:r>
              <a:rPr lang="en-GB" sz="1600" dirty="0"/>
              <a:t>Small plants e.g. mosses  </a:t>
            </a:r>
          </a:p>
          <a:p>
            <a:pPr algn="ctr">
              <a:buNone/>
            </a:pPr>
            <a:r>
              <a:rPr lang="en-GB" sz="1600" dirty="0"/>
              <a:t> </a:t>
            </a:r>
          </a:p>
          <a:p>
            <a:pPr algn="ctr">
              <a:buNone/>
            </a:pPr>
            <a:endParaRPr lang="en-GB" sz="1600" dirty="0"/>
          </a:p>
          <a:p>
            <a:pPr algn="ctr">
              <a:buNone/>
            </a:pPr>
            <a:r>
              <a:rPr lang="en-GB" sz="1600" dirty="0"/>
              <a:t>Thicker layer of more nutritious soil develops</a:t>
            </a:r>
          </a:p>
          <a:p>
            <a:pPr algn="ctr">
              <a:buNone/>
            </a:pPr>
            <a:r>
              <a:rPr lang="en-GB" sz="1600" dirty="0"/>
              <a:t> </a:t>
            </a:r>
          </a:p>
          <a:p>
            <a:pPr algn="ctr">
              <a:buNone/>
            </a:pPr>
            <a:r>
              <a:rPr lang="en-GB" sz="1600" dirty="0"/>
              <a:t>Ferns</a:t>
            </a:r>
          </a:p>
          <a:p>
            <a:pPr algn="ctr">
              <a:buNone/>
            </a:pPr>
            <a:r>
              <a:rPr lang="en-GB" sz="1600" dirty="0"/>
              <a:t> </a:t>
            </a:r>
          </a:p>
          <a:p>
            <a:pPr algn="ctr">
              <a:buNone/>
            </a:pPr>
            <a:r>
              <a:rPr lang="en-GB" sz="1600" dirty="0"/>
              <a:t>Grasses</a:t>
            </a:r>
          </a:p>
          <a:p>
            <a:pPr algn="ctr">
              <a:buNone/>
            </a:pPr>
            <a:r>
              <a:rPr lang="en-GB" sz="1600" dirty="0"/>
              <a:t> </a:t>
            </a:r>
          </a:p>
          <a:p>
            <a:pPr algn="ctr">
              <a:buNone/>
            </a:pPr>
            <a:r>
              <a:rPr lang="en-GB" sz="1600" dirty="0"/>
              <a:t>Shrubs</a:t>
            </a:r>
          </a:p>
          <a:p>
            <a:pPr algn="ctr">
              <a:buNone/>
            </a:pPr>
            <a:r>
              <a:rPr lang="en-GB" sz="1600" dirty="0"/>
              <a:t> </a:t>
            </a:r>
          </a:p>
          <a:p>
            <a:pPr algn="ctr">
              <a:buNone/>
            </a:pPr>
            <a:r>
              <a:rPr lang="en-GB" sz="1600" dirty="0"/>
              <a:t>Trees</a:t>
            </a:r>
          </a:p>
          <a:p>
            <a:pPr algn="ctr">
              <a:buNone/>
            </a:pPr>
            <a:endParaRPr lang="en-GB" sz="1600" dirty="0"/>
          </a:p>
          <a:p>
            <a:pPr algn="ctr">
              <a:buNone/>
            </a:pPr>
            <a:r>
              <a:rPr lang="en-GB" sz="1600" dirty="0"/>
              <a:t>Deciduous oak woodland (in UK) </a:t>
            </a: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5400000">
            <a:off x="4394199" y="820719"/>
            <a:ext cx="357190" cy="15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5" name="TextBox 4"/>
          <p:cNvSpPr txBox="1"/>
          <p:nvPr/>
        </p:nvSpPr>
        <p:spPr>
          <a:xfrm>
            <a:off x="1928794" y="85723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PIONEER SPECIES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7108" y="1214422"/>
            <a:ext cx="398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Rock weathering and decomposition of lichen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760" y="5857892"/>
            <a:ext cx="2497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CLIMAX COMMUNITY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285992"/>
            <a:ext cx="1500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Increasing nutrient content of soil allows support of larger, more highly developed plant species.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3" name="AutoShape 2"/>
          <p:cNvCxnSpPr>
            <a:cxnSpLocks noChangeShapeType="1"/>
          </p:cNvCxnSpPr>
          <p:nvPr/>
        </p:nvCxnSpPr>
        <p:spPr bwMode="auto">
          <a:xfrm rot="5400000">
            <a:off x="4394993" y="1391429"/>
            <a:ext cx="357190" cy="15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15" name="AutoShape 2"/>
          <p:cNvCxnSpPr>
            <a:cxnSpLocks noChangeShapeType="1"/>
          </p:cNvCxnSpPr>
          <p:nvPr/>
        </p:nvCxnSpPr>
        <p:spPr bwMode="auto">
          <a:xfrm rot="5400000">
            <a:off x="4287439" y="2714223"/>
            <a:ext cx="571504" cy="794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16" name="AutoShape 2"/>
          <p:cNvCxnSpPr>
            <a:cxnSpLocks noChangeShapeType="1"/>
          </p:cNvCxnSpPr>
          <p:nvPr/>
        </p:nvCxnSpPr>
        <p:spPr bwMode="auto">
          <a:xfrm rot="5400000">
            <a:off x="4359274" y="5786454"/>
            <a:ext cx="428628" cy="15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17" name="AutoShape 2"/>
          <p:cNvCxnSpPr>
            <a:cxnSpLocks noChangeShapeType="1"/>
          </p:cNvCxnSpPr>
          <p:nvPr/>
        </p:nvCxnSpPr>
        <p:spPr bwMode="auto">
          <a:xfrm rot="5400000">
            <a:off x="4377531" y="3481387"/>
            <a:ext cx="391320" cy="794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18" name="AutoShape 2"/>
          <p:cNvCxnSpPr>
            <a:cxnSpLocks noChangeShapeType="1"/>
          </p:cNvCxnSpPr>
          <p:nvPr/>
        </p:nvCxnSpPr>
        <p:spPr bwMode="auto">
          <a:xfrm rot="5400000">
            <a:off x="4378325" y="4052891"/>
            <a:ext cx="390526" cy="15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19" name="AutoShape 2"/>
          <p:cNvCxnSpPr>
            <a:cxnSpLocks noChangeShapeType="1"/>
          </p:cNvCxnSpPr>
          <p:nvPr/>
        </p:nvCxnSpPr>
        <p:spPr bwMode="auto">
          <a:xfrm rot="5400000">
            <a:off x="4378325" y="4624395"/>
            <a:ext cx="390526" cy="15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20" name="AutoShape 2"/>
          <p:cNvCxnSpPr>
            <a:cxnSpLocks noChangeShapeType="1"/>
          </p:cNvCxnSpPr>
          <p:nvPr/>
        </p:nvCxnSpPr>
        <p:spPr bwMode="auto">
          <a:xfrm rot="5400000">
            <a:off x="4342606" y="5231618"/>
            <a:ext cx="461964" cy="15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21" name="AutoShape 2"/>
          <p:cNvCxnSpPr>
            <a:cxnSpLocks noChangeShapeType="1"/>
          </p:cNvCxnSpPr>
          <p:nvPr/>
        </p:nvCxnSpPr>
        <p:spPr bwMode="auto">
          <a:xfrm rot="5400000">
            <a:off x="4359274" y="1998652"/>
            <a:ext cx="428628" cy="15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4929984" y="242886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Continued rock erosion and increase in organic matter from decaying plants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-2213816" y="3642520"/>
            <a:ext cx="50006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1" grpId="0"/>
      <p:bldP spid="1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During the Course of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environment becomes LESS HOSTILE (more soil, nutrients, shelter etc.) </a:t>
            </a:r>
          </a:p>
          <a:p>
            <a:r>
              <a:rPr lang="en-GB" dirty="0"/>
              <a:t>The number and variety of habitats increases</a:t>
            </a:r>
          </a:p>
          <a:p>
            <a:r>
              <a:rPr lang="en-GB" dirty="0"/>
              <a:t>There is an increase in BIODIVERSITY to the middle of the succession (followed by a decrease as a dominant species out-competes others in the climax community)</a:t>
            </a:r>
          </a:p>
          <a:p>
            <a:r>
              <a:rPr lang="en-GB" dirty="0"/>
              <a:t>Food webs become more complex</a:t>
            </a:r>
          </a:p>
          <a:p>
            <a:r>
              <a:rPr lang="en-GB" dirty="0"/>
              <a:t>There is an increase in BIOMASS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FA00-8C5F-4659-AB17-8D907E38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Deflected succession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83106-FE33-4C9B-844D-6C3B9A572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Human interference often prevents a community reaching its natural climax.</a:t>
            </a:r>
          </a:p>
          <a:p>
            <a:r>
              <a:rPr lang="en-GB" dirty="0"/>
              <a:t>The intermediate state that it remains in is called a </a:t>
            </a:r>
            <a:r>
              <a:rPr lang="en-GB" dirty="0">
                <a:solidFill>
                  <a:srgbClr val="FF0000"/>
                </a:solidFill>
              </a:rPr>
              <a:t>plagioclimax</a:t>
            </a:r>
          </a:p>
          <a:p>
            <a:r>
              <a:rPr lang="en-GB" dirty="0"/>
              <a:t>Can you give me 3 examples of this?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DE8D2-4001-4728-B7BC-F729C0D9F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4770063"/>
            <a:ext cx="3028950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97522F-B29D-409B-BA84-E67C48CC6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27" y="4622800"/>
            <a:ext cx="2705100" cy="168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3E477-9905-45BB-AA01-C158C455A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34" y="4622800"/>
            <a:ext cx="2802486" cy="18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7667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(a)	Explain the meaning of the term </a:t>
            </a:r>
            <a:r>
              <a:rPr lang="en-GB" sz="3600" i="1" dirty="0"/>
              <a:t>primary succession.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sz="3200" dirty="0"/>
              <a:t>[2]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3728" y="40050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starts with previously </a:t>
            </a:r>
            <a:r>
              <a:rPr lang="en-GB" dirty="0" err="1"/>
              <a:t>uncolonised</a:t>
            </a:r>
            <a:r>
              <a:rPr lang="en-GB" dirty="0"/>
              <a:t> area / bare ground / bare rock;</a:t>
            </a:r>
            <a:br>
              <a:rPr lang="en-GB" dirty="0"/>
            </a:br>
            <a:r>
              <a:rPr lang="en-GB" dirty="0"/>
              <a:t>ref to pioneer species / named pioneer;</a:t>
            </a:r>
            <a:br>
              <a:rPr lang="en-GB" dirty="0"/>
            </a:br>
            <a:r>
              <a:rPr lang="en-GB" dirty="0"/>
              <a:t>series of recognisable, </a:t>
            </a:r>
            <a:r>
              <a:rPr lang="en-GB" dirty="0" err="1"/>
              <a:t>seres</a:t>
            </a:r>
            <a:r>
              <a:rPr lang="en-GB" dirty="0"/>
              <a:t> / stages;</a:t>
            </a:r>
            <a:br>
              <a:rPr lang="en-GB" dirty="0"/>
            </a:br>
            <a:r>
              <a:rPr lang="en-GB" dirty="0"/>
              <a:t>progresses to, climax / final equilibrium stage;</a:t>
            </a:r>
          </a:p>
        </p:txBody>
      </p:sp>
    </p:spTree>
    <p:extLst>
      <p:ext uri="{BB962C8B-B14F-4D97-AF65-F5344CB8AC3E}">
        <p14:creationId xmlns:p14="http://schemas.microsoft.com/office/powerpoint/2010/main" val="25214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(b)	Explain the role of pioneer plants in succession on a bare rock or sand dune.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sz="3200" dirty="0"/>
              <a:t>[3]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4149080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stabilise environment;</a:t>
            </a:r>
            <a:br>
              <a:rPr lang="en-GB" dirty="0"/>
            </a:br>
            <a:r>
              <a:rPr lang="en-GB" dirty="0"/>
              <a:t>soil development / increase humus / organic material;</a:t>
            </a:r>
            <a:br>
              <a:rPr lang="en-GB" dirty="0"/>
            </a:br>
            <a:r>
              <a:rPr lang="en-GB" dirty="0"/>
              <a:t>change soil pH;</a:t>
            </a:r>
            <a:br>
              <a:rPr lang="en-GB" dirty="0"/>
            </a:br>
            <a:r>
              <a:rPr lang="en-GB" dirty="0"/>
              <a:t>hold more water;</a:t>
            </a:r>
            <a:br>
              <a:rPr lang="en-GB" dirty="0"/>
            </a:br>
            <a:r>
              <a:rPr lang="en-GB" dirty="0"/>
              <a:t>release more minerals or nutrients / increase N content or fix N / hold ions;</a:t>
            </a:r>
            <a:br>
              <a:rPr lang="en-GB" dirty="0"/>
            </a:br>
            <a:r>
              <a:rPr lang="en-GB" dirty="0"/>
              <a:t>form microhabitat / reduce exposure / provide shelter / reduce erosion;</a:t>
            </a:r>
          </a:p>
        </p:txBody>
      </p:sp>
    </p:spTree>
    <p:extLst>
      <p:ext uri="{BB962C8B-B14F-4D97-AF65-F5344CB8AC3E}">
        <p14:creationId xmlns:p14="http://schemas.microsoft.com/office/powerpoint/2010/main" val="32618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86044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figure below shows a primary succession in a temperate climate.</a:t>
            </a:r>
          </a:p>
          <a:p>
            <a:r>
              <a:rPr lang="en-GB" sz="3200" b="1" dirty="0"/>
              <a:t>X represents an example of deflected succession.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3529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835696" y="386104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19872" y="386104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64088" y="39330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76256" y="39330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4797152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Both" startAt="3"/>
            </a:pPr>
            <a:r>
              <a:rPr lang="en-GB" sz="3600" dirty="0"/>
              <a:t>Suggest two ways in which deflected succession at </a:t>
            </a:r>
            <a:r>
              <a:rPr lang="en-GB" sz="3600" b="1" dirty="0"/>
              <a:t>X could be caused.</a:t>
            </a:r>
          </a:p>
          <a:p>
            <a:pPr marL="342900" indent="-342900">
              <a:buAutoNum type="alphaLcParenBoth" startAt="3"/>
            </a:pPr>
            <a:endParaRPr lang="en-GB" dirty="0"/>
          </a:p>
          <a:p>
            <a:r>
              <a:rPr lang="en-GB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150731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556792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any two from following:</a:t>
            </a:r>
          </a:p>
          <a:p>
            <a:endParaRPr lang="en-GB" sz="2400" i="1" dirty="0"/>
          </a:p>
          <a:p>
            <a:r>
              <a:rPr lang="en-GB" sz="2400" dirty="0"/>
              <a:t>grazing;</a:t>
            </a:r>
            <a:br>
              <a:rPr lang="en-GB" sz="2400" dirty="0"/>
            </a:br>
            <a:r>
              <a:rPr lang="en-GB" sz="2400" dirty="0"/>
              <a:t>burning;</a:t>
            </a:r>
            <a:br>
              <a:rPr lang="en-GB" sz="2400" dirty="0"/>
            </a:br>
            <a:r>
              <a:rPr lang="en-GB" sz="2400" dirty="0"/>
              <a:t>mowing / application of fertilizer / application of selective herbicide;</a:t>
            </a:r>
            <a:br>
              <a:rPr lang="en-GB" sz="2400" dirty="0"/>
            </a:br>
            <a:r>
              <a:rPr lang="en-GB" sz="2400" dirty="0"/>
              <a:t>exposure to wind;</a:t>
            </a:r>
            <a:br>
              <a:rPr lang="en-GB" sz="2400" dirty="0"/>
            </a:br>
            <a:r>
              <a:rPr lang="en-GB" sz="2400" dirty="0"/>
              <a:t>grass able to continue to grow (linked to a statement above);</a:t>
            </a:r>
          </a:p>
        </p:txBody>
      </p:sp>
    </p:spTree>
    <p:extLst>
      <p:ext uri="{BB962C8B-B14F-4D97-AF65-F5344CB8AC3E}">
        <p14:creationId xmlns:p14="http://schemas.microsoft.com/office/powerpoint/2010/main" val="1117676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8680"/>
            <a:ext cx="82089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(d)	Explain how biomass changes during a </a:t>
            </a:r>
            <a:r>
              <a:rPr lang="en-GB" sz="3200" b="1" dirty="0"/>
              <a:t>primary succession.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.........................................................................................................................</a:t>
            </a:r>
          </a:p>
          <a:p>
            <a:r>
              <a:rPr lang="en-GB" dirty="0"/>
              <a:t>[2]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422108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increases;</a:t>
            </a:r>
            <a:br>
              <a:rPr lang="en-GB" dirty="0"/>
            </a:br>
            <a:r>
              <a:rPr lang="en-GB" dirty="0"/>
              <a:t>plants at later stages are large / plants in early stages are small;</a:t>
            </a:r>
            <a:br>
              <a:rPr lang="en-GB" dirty="0"/>
            </a:br>
            <a:r>
              <a:rPr lang="en-GB" dirty="0"/>
              <a:t>trees / shrubs. are woody, appear later in succession;</a:t>
            </a:r>
          </a:p>
        </p:txBody>
      </p:sp>
    </p:spTree>
    <p:extLst>
      <p:ext uri="{BB962C8B-B14F-4D97-AF65-F5344CB8AC3E}">
        <p14:creationId xmlns:p14="http://schemas.microsoft.com/office/powerpoint/2010/main" val="102932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GB" dirty="0"/>
              <a:t>SUCCESSION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748464" cy="1752600"/>
          </a:xfrm>
        </p:spPr>
        <p:txBody>
          <a:bodyPr/>
          <a:lstStyle/>
          <a:p>
            <a:r>
              <a:rPr lang="en-GB" dirty="0">
                <a:hlinkClick r:id="rId2"/>
              </a:rPr>
              <a:t>http://www.youtube.com/watch?v=V49IovRSJDs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492896"/>
            <a:ext cx="7182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Understand the stages of succession from colonisation to a climax community, including deflected succession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0062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90553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b="1" dirty="0"/>
              <a:t>The progressive change in the </a:t>
            </a:r>
            <a:r>
              <a:rPr lang="en-GB" sz="2800" b="1" dirty="0">
                <a:solidFill>
                  <a:srgbClr val="FF0000"/>
                </a:solidFill>
              </a:rPr>
              <a:t>community</a:t>
            </a:r>
            <a:r>
              <a:rPr lang="en-GB" sz="2800" b="1" dirty="0"/>
              <a:t> of a given area over time.</a:t>
            </a:r>
          </a:p>
          <a:p>
            <a:r>
              <a:rPr lang="en-GB" sz="2800" dirty="0"/>
              <a:t>It occurs because all organisms in an area interact with each other and their environments. </a:t>
            </a:r>
          </a:p>
          <a:p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community</a:t>
            </a:r>
            <a:r>
              <a:rPr lang="en-GB" sz="2800" dirty="0"/>
              <a:t> is said to be </a:t>
            </a:r>
            <a:r>
              <a:rPr lang="en-GB" sz="2800" b="1" dirty="0"/>
              <a:t>dynamic</a:t>
            </a:r>
            <a:r>
              <a:rPr lang="en-GB" sz="2800" dirty="0"/>
              <a:t> in that it is constantly changing.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131844"/>
            <a:ext cx="2664296" cy="2031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Top tip:</a:t>
            </a:r>
          </a:p>
          <a:p>
            <a:r>
              <a:rPr lang="en-GB" dirty="0"/>
              <a:t>Students often describe changes in </a:t>
            </a:r>
            <a:r>
              <a:rPr lang="en-GB" dirty="0">
                <a:solidFill>
                  <a:srgbClr val="FF0000"/>
                </a:solidFill>
              </a:rPr>
              <a:t>organisms</a:t>
            </a:r>
            <a:r>
              <a:rPr lang="en-GB" dirty="0"/>
              <a:t> here rather than the composition of the </a:t>
            </a:r>
            <a:r>
              <a:rPr lang="en-GB" dirty="0">
                <a:solidFill>
                  <a:srgbClr val="FF0000"/>
                </a:solidFill>
              </a:rPr>
              <a:t>community</a:t>
            </a:r>
            <a:r>
              <a:rPr lang="en-GB" dirty="0"/>
              <a:t> changing with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Primary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>
                <a:latin typeface="Comic Sans MS" pitchFamily="66" charset="0"/>
              </a:rPr>
              <a:t>	</a:t>
            </a:r>
            <a:r>
              <a:rPr lang="en-GB" sz="2400" dirty="0">
                <a:latin typeface="Comic Sans MS" pitchFamily="66" charset="0"/>
              </a:rPr>
              <a:t>A primary succession starts in newly formed habitats. This may occur on bare rock, on sand or shingle on the sea shore and in open water.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026" name="Picture 2" descr="http://www.joshwillmot.com/wp-content/uploads/2010/04/S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2000264" cy="1596541"/>
          </a:xfrm>
          <a:prstGeom prst="rect">
            <a:avLst/>
          </a:prstGeom>
          <a:noFill/>
        </p:spPr>
      </p:pic>
      <p:pic>
        <p:nvPicPr>
          <p:cNvPr id="1028" name="Picture 4" descr="http://www.hjbennett.co.uk/uploaded/content/Type_7%20(Small)_10mm_Pea%20shingle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260" y="2643183"/>
            <a:ext cx="2362872" cy="1571636"/>
          </a:xfrm>
          <a:prstGeom prst="rect">
            <a:avLst/>
          </a:prstGeom>
          <a:noFill/>
        </p:spPr>
      </p:pic>
      <p:pic>
        <p:nvPicPr>
          <p:cNvPr id="6" name="Picture 5" descr="http://www.imaggeo.net/thumb/YToyOntzOjM6InNyYyI7czo3NzoidXBsb2Fkcy9waG90b2dyYXBocy9TdXJ0c2V5IGxvZnRteW5kLTAyMi1iMmQ1OWY3MzA0MWYxYTJkNWE4MDE0ZjkwZGJlZWExZS5qcGciO3M6MToidyI7aTo1NzA7f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643183"/>
            <a:ext cx="2193329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untrysideinfo.co.uk/successn/images/w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786322"/>
            <a:ext cx="2482224" cy="185738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5929322" y="4429132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28728" y="4357694"/>
            <a:ext cx="157163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071140" y="4500570"/>
            <a:ext cx="42942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29454" y="5357826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itchFamily="66" charset="0"/>
              </a:rPr>
              <a:t>How</a:t>
            </a:r>
            <a:r>
              <a:rPr lang="en-GB" sz="3200" dirty="0">
                <a:latin typeface="Comic Sans MS" pitchFamily="66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37737-3323-45C5-883F-1E6C744B3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791" y="2428868"/>
            <a:ext cx="5321911" cy="39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r>
              <a:rPr lang="en-GB" sz="2800" b="1" dirty="0"/>
              <a:t>PRIMARY SUCCESSION</a:t>
            </a:r>
            <a:r>
              <a:rPr lang="en-GB" sz="2800" dirty="0"/>
              <a:t> is what occurs when land has not previously been colonised </a:t>
            </a:r>
          </a:p>
          <a:p>
            <a:pPr lvl="1"/>
            <a:r>
              <a:rPr lang="en-GB" dirty="0"/>
              <a:t>e.g. bare rock or open water, is first colonised with species and then succession ensues. </a:t>
            </a:r>
          </a:p>
          <a:p>
            <a:r>
              <a:rPr lang="en-GB" sz="2800" b="1" dirty="0"/>
              <a:t>SECONDARY SUCCESSION</a:t>
            </a:r>
            <a:r>
              <a:rPr lang="en-GB" sz="2800" dirty="0"/>
              <a:t> occurs on land or water that had previously supported life and then become barren </a:t>
            </a:r>
          </a:p>
          <a:p>
            <a:pPr lvl="1"/>
            <a:r>
              <a:rPr lang="en-GB" dirty="0"/>
              <a:t>e.g. waste land, land fills, drained lakes, forest fires.</a:t>
            </a:r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What Causes Succession?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Colonisation of barren land/water may occur as a result of:</a:t>
            </a:r>
          </a:p>
          <a:p>
            <a:pPr lvl="1"/>
            <a:r>
              <a:rPr lang="en-GB" dirty="0"/>
              <a:t>Deposition of lava</a:t>
            </a:r>
          </a:p>
          <a:p>
            <a:pPr lvl="1"/>
            <a:r>
              <a:rPr lang="en-GB" dirty="0"/>
              <a:t>Subsidence of land to create ponds or lakes</a:t>
            </a:r>
          </a:p>
          <a:p>
            <a:pPr lvl="1"/>
            <a:r>
              <a:rPr lang="en-GB" dirty="0"/>
              <a:t>Retreating glaciers</a:t>
            </a:r>
          </a:p>
          <a:p>
            <a:pPr lvl="1"/>
            <a:r>
              <a:rPr lang="en-GB" dirty="0"/>
              <a:t>Deposition of silt/mud in river estuaries</a:t>
            </a:r>
          </a:p>
          <a:p>
            <a:pPr lvl="1"/>
            <a:r>
              <a:rPr lang="en-GB" dirty="0"/>
              <a:t>Deposition of sand into dunes by wind/sea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F4A11-B80E-4CFD-9A4F-4A0F8C77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130" y="5026893"/>
            <a:ext cx="2619375" cy="17430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8032"/>
            <a:ext cx="8229600" cy="334096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first colonisers in succession are called the </a:t>
            </a:r>
            <a:r>
              <a:rPr lang="en-GB" sz="2400" b="1" dirty="0"/>
              <a:t>PIONEER SPECIES</a:t>
            </a:r>
            <a:r>
              <a:rPr lang="en-GB" sz="2400" dirty="0"/>
              <a:t>. </a:t>
            </a:r>
          </a:p>
          <a:p>
            <a:r>
              <a:rPr lang="en-GB" sz="2400" dirty="0"/>
              <a:t>May have:</a:t>
            </a:r>
          </a:p>
          <a:p>
            <a:pPr lvl="1"/>
            <a:r>
              <a:rPr lang="en-GB" sz="2000" dirty="0"/>
              <a:t>Ability to photosynthesise</a:t>
            </a:r>
          </a:p>
          <a:p>
            <a:pPr lvl="1"/>
            <a:r>
              <a:rPr lang="en-GB" sz="2000" dirty="0"/>
              <a:t>Produce large quantities of seeds/spores which are easily dispersed over a wide area</a:t>
            </a:r>
          </a:p>
          <a:p>
            <a:pPr lvl="1"/>
            <a:r>
              <a:rPr lang="en-GB" sz="2000" dirty="0"/>
              <a:t>Rapid germination of seeds/spores (no dormancy)</a:t>
            </a:r>
          </a:p>
          <a:p>
            <a:pPr lvl="1"/>
            <a:r>
              <a:rPr lang="en-GB" sz="2000" dirty="0"/>
              <a:t>Ability to withstand extreme conditions</a:t>
            </a:r>
          </a:p>
          <a:p>
            <a:pPr lvl="1"/>
            <a:r>
              <a:rPr lang="en-GB" sz="2000" dirty="0"/>
              <a:t>Ability to fix atmospheric nitrogen</a:t>
            </a:r>
          </a:p>
          <a:p>
            <a:pPr marL="457200" lvl="1" indent="0">
              <a:buNone/>
            </a:pPr>
            <a:endParaRPr lang="en-GB" sz="2000" dirty="0"/>
          </a:p>
          <a:p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DA8BF-8798-4AA7-9F87-8C130E6754D0}"/>
              </a:ext>
            </a:extLst>
          </p:cNvPr>
          <p:cNvSpPr txBox="1"/>
          <p:nvPr/>
        </p:nvSpPr>
        <p:spPr>
          <a:xfrm>
            <a:off x="251520" y="3927049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 time and without interference the area will reach a </a:t>
            </a:r>
            <a:r>
              <a:rPr lang="en-GB" sz="2000" b="1" dirty="0"/>
              <a:t>CLIMAX COMMUNITY</a:t>
            </a:r>
            <a:r>
              <a:rPr lang="en-GB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Often are woodland areas with different species occupying their own niche within the habitat.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Usually contain a dominant plant species and a </a:t>
            </a:r>
          </a:p>
          <a:p>
            <a:r>
              <a:rPr lang="en-GB" sz="2000" dirty="0"/>
              <a:t>dominant animal species.</a:t>
            </a:r>
          </a:p>
          <a:p>
            <a:r>
              <a:rPr lang="en-GB" sz="2000" dirty="0"/>
              <a:t>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47976-2796-4F16-9762-18C79972D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130" y="198884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Sand dune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/>
          <a:lstStyle/>
          <a:p>
            <a:pPr>
              <a:buNone/>
            </a:pPr>
            <a:r>
              <a:rPr lang="en-GB" sz="2400" dirty="0">
                <a:latin typeface="Comic Sans MS" pitchFamily="66" charset="0"/>
              </a:rPr>
              <a:t>In pairs/ groups of three:</a:t>
            </a:r>
          </a:p>
          <a:p>
            <a:r>
              <a:rPr lang="en-GB" sz="2400" dirty="0">
                <a:latin typeface="Comic Sans MS" pitchFamily="66" charset="0"/>
              </a:rPr>
              <a:t>Arrange the cards to show succession in the sand dune ecosystem.</a:t>
            </a:r>
          </a:p>
          <a:p>
            <a:r>
              <a:rPr lang="en-GB" sz="2400" dirty="0">
                <a:latin typeface="Comic Sans MS" pitchFamily="66" charset="0"/>
              </a:rPr>
              <a:t>Use the information and your text book (p280) to draw an A4 annotated diagram</a:t>
            </a:r>
            <a:r>
              <a:rPr lang="en-GB" sz="28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GB" sz="1100" dirty="0">
              <a:latin typeface="Comic Sans MS" pitchFamily="66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Include the key words: </a:t>
            </a:r>
          </a:p>
          <a:p>
            <a:pPr>
              <a:buNone/>
            </a:pPr>
            <a:r>
              <a:rPr lang="en-GB" sz="2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Pioneer species, herbaceous plants, climax community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918" y="4286256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Above write the plant species present at each stage. Include any adaptations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56" y="5715016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Below list the </a:t>
            </a:r>
            <a:r>
              <a:rPr lang="en-GB" sz="2000" b="1" dirty="0" err="1">
                <a:latin typeface="Comic Sans MS" pitchFamily="66" charset="0"/>
              </a:rPr>
              <a:t>abiotic</a:t>
            </a:r>
            <a:r>
              <a:rPr lang="en-GB" sz="2000" b="1" dirty="0">
                <a:latin typeface="Comic Sans MS" pitchFamily="66" charset="0"/>
              </a:rPr>
              <a:t> conditions at each stage</a:t>
            </a:r>
          </a:p>
        </p:txBody>
      </p:sp>
      <p:sp>
        <p:nvSpPr>
          <p:cNvPr id="8" name="Freeform 7"/>
          <p:cNvSpPr/>
          <p:nvPr/>
        </p:nvSpPr>
        <p:spPr>
          <a:xfrm>
            <a:off x="428596" y="4929198"/>
            <a:ext cx="8229600" cy="999460"/>
          </a:xfrm>
          <a:custGeom>
            <a:avLst/>
            <a:gdLst>
              <a:gd name="connsiteX0" fmla="*/ 0 w 8229600"/>
              <a:gd name="connsiteY0" fmla="*/ 999460 h 999460"/>
              <a:gd name="connsiteX1" fmla="*/ 191386 w 8229600"/>
              <a:gd name="connsiteY1" fmla="*/ 956930 h 999460"/>
              <a:gd name="connsiteX2" fmla="*/ 255181 w 8229600"/>
              <a:gd name="connsiteY2" fmla="*/ 914400 h 999460"/>
              <a:gd name="connsiteX3" fmla="*/ 318977 w 8229600"/>
              <a:gd name="connsiteY3" fmla="*/ 893134 h 999460"/>
              <a:gd name="connsiteX4" fmla="*/ 446568 w 8229600"/>
              <a:gd name="connsiteY4" fmla="*/ 829339 h 999460"/>
              <a:gd name="connsiteX5" fmla="*/ 574158 w 8229600"/>
              <a:gd name="connsiteY5" fmla="*/ 744279 h 999460"/>
              <a:gd name="connsiteX6" fmla="*/ 616688 w 8229600"/>
              <a:gd name="connsiteY6" fmla="*/ 701748 h 999460"/>
              <a:gd name="connsiteX7" fmla="*/ 744279 w 8229600"/>
              <a:gd name="connsiteY7" fmla="*/ 659218 h 999460"/>
              <a:gd name="connsiteX8" fmla="*/ 808075 w 8229600"/>
              <a:gd name="connsiteY8" fmla="*/ 616688 h 999460"/>
              <a:gd name="connsiteX9" fmla="*/ 935665 w 8229600"/>
              <a:gd name="connsiteY9" fmla="*/ 574158 h 999460"/>
              <a:gd name="connsiteX10" fmla="*/ 1127051 w 8229600"/>
              <a:gd name="connsiteY10" fmla="*/ 489097 h 999460"/>
              <a:gd name="connsiteX11" fmla="*/ 1190847 w 8229600"/>
              <a:gd name="connsiteY11" fmla="*/ 467832 h 999460"/>
              <a:gd name="connsiteX12" fmla="*/ 1275907 w 8229600"/>
              <a:gd name="connsiteY12" fmla="*/ 489097 h 999460"/>
              <a:gd name="connsiteX13" fmla="*/ 1382233 w 8229600"/>
              <a:gd name="connsiteY13" fmla="*/ 574158 h 999460"/>
              <a:gd name="connsiteX14" fmla="*/ 1446028 w 8229600"/>
              <a:gd name="connsiteY14" fmla="*/ 595423 h 999460"/>
              <a:gd name="connsiteX15" fmla="*/ 1552354 w 8229600"/>
              <a:gd name="connsiteY15" fmla="*/ 574158 h 999460"/>
              <a:gd name="connsiteX16" fmla="*/ 1679944 w 8229600"/>
              <a:gd name="connsiteY16" fmla="*/ 531628 h 999460"/>
              <a:gd name="connsiteX17" fmla="*/ 1722475 w 8229600"/>
              <a:gd name="connsiteY17" fmla="*/ 489097 h 999460"/>
              <a:gd name="connsiteX18" fmla="*/ 1786270 w 8229600"/>
              <a:gd name="connsiteY18" fmla="*/ 446567 h 999460"/>
              <a:gd name="connsiteX19" fmla="*/ 1807535 w 8229600"/>
              <a:gd name="connsiteY19" fmla="*/ 382772 h 999460"/>
              <a:gd name="connsiteX20" fmla="*/ 1913861 w 8229600"/>
              <a:gd name="connsiteY20" fmla="*/ 276446 h 999460"/>
              <a:gd name="connsiteX21" fmla="*/ 2041451 w 8229600"/>
              <a:gd name="connsiteY21" fmla="*/ 191386 h 999460"/>
              <a:gd name="connsiteX22" fmla="*/ 2190307 w 8229600"/>
              <a:gd name="connsiteY22" fmla="*/ 212651 h 999460"/>
              <a:gd name="connsiteX23" fmla="*/ 2254102 w 8229600"/>
              <a:gd name="connsiteY23" fmla="*/ 233916 h 999460"/>
              <a:gd name="connsiteX24" fmla="*/ 2339163 w 8229600"/>
              <a:gd name="connsiteY24" fmla="*/ 212651 h 999460"/>
              <a:gd name="connsiteX25" fmla="*/ 2466754 w 8229600"/>
              <a:gd name="connsiteY25" fmla="*/ 170121 h 999460"/>
              <a:gd name="connsiteX26" fmla="*/ 2551814 w 8229600"/>
              <a:gd name="connsiteY26" fmla="*/ 191386 h 999460"/>
              <a:gd name="connsiteX27" fmla="*/ 2594344 w 8229600"/>
              <a:gd name="connsiteY27" fmla="*/ 318976 h 999460"/>
              <a:gd name="connsiteX28" fmla="*/ 2615609 w 8229600"/>
              <a:gd name="connsiteY28" fmla="*/ 382772 h 999460"/>
              <a:gd name="connsiteX29" fmla="*/ 2721935 w 8229600"/>
              <a:gd name="connsiteY29" fmla="*/ 467832 h 999460"/>
              <a:gd name="connsiteX30" fmla="*/ 2785730 w 8229600"/>
              <a:gd name="connsiteY30" fmla="*/ 489097 h 999460"/>
              <a:gd name="connsiteX31" fmla="*/ 2849526 w 8229600"/>
              <a:gd name="connsiteY31" fmla="*/ 467832 h 999460"/>
              <a:gd name="connsiteX32" fmla="*/ 2870791 w 8229600"/>
              <a:gd name="connsiteY32" fmla="*/ 404037 h 999460"/>
              <a:gd name="connsiteX33" fmla="*/ 2913321 w 8229600"/>
              <a:gd name="connsiteY33" fmla="*/ 340241 h 999460"/>
              <a:gd name="connsiteX34" fmla="*/ 2934586 w 8229600"/>
              <a:gd name="connsiteY34" fmla="*/ 276446 h 999460"/>
              <a:gd name="connsiteX35" fmla="*/ 2998381 w 8229600"/>
              <a:gd name="connsiteY35" fmla="*/ 233916 h 999460"/>
              <a:gd name="connsiteX36" fmla="*/ 3274828 w 8229600"/>
              <a:gd name="connsiteY36" fmla="*/ 297711 h 999460"/>
              <a:gd name="connsiteX37" fmla="*/ 3338623 w 8229600"/>
              <a:gd name="connsiteY37" fmla="*/ 340241 h 999460"/>
              <a:gd name="connsiteX38" fmla="*/ 3466214 w 8229600"/>
              <a:gd name="connsiteY38" fmla="*/ 382772 h 999460"/>
              <a:gd name="connsiteX39" fmla="*/ 3827721 w 8229600"/>
              <a:gd name="connsiteY39" fmla="*/ 361507 h 999460"/>
              <a:gd name="connsiteX40" fmla="*/ 3955312 w 8229600"/>
              <a:gd name="connsiteY40" fmla="*/ 340241 h 999460"/>
              <a:gd name="connsiteX41" fmla="*/ 4167963 w 8229600"/>
              <a:gd name="connsiteY41" fmla="*/ 318976 h 999460"/>
              <a:gd name="connsiteX42" fmla="*/ 4572000 w 8229600"/>
              <a:gd name="connsiteY42" fmla="*/ 297711 h 999460"/>
              <a:gd name="connsiteX43" fmla="*/ 5167423 w 8229600"/>
              <a:gd name="connsiteY43" fmla="*/ 255181 h 999460"/>
              <a:gd name="connsiteX44" fmla="*/ 5337544 w 8229600"/>
              <a:gd name="connsiteY44" fmla="*/ 233916 h 999460"/>
              <a:gd name="connsiteX45" fmla="*/ 5592726 w 8229600"/>
              <a:gd name="connsiteY45" fmla="*/ 212651 h 999460"/>
              <a:gd name="connsiteX46" fmla="*/ 5847907 w 8229600"/>
              <a:gd name="connsiteY46" fmla="*/ 170121 h 999460"/>
              <a:gd name="connsiteX47" fmla="*/ 5996763 w 8229600"/>
              <a:gd name="connsiteY47" fmla="*/ 148855 h 999460"/>
              <a:gd name="connsiteX48" fmla="*/ 7293935 w 8229600"/>
              <a:gd name="connsiteY48" fmla="*/ 127590 h 999460"/>
              <a:gd name="connsiteX49" fmla="*/ 7910623 w 8229600"/>
              <a:gd name="connsiteY49" fmla="*/ 85060 h 999460"/>
              <a:gd name="connsiteX50" fmla="*/ 7974419 w 8229600"/>
              <a:gd name="connsiteY50" fmla="*/ 63795 h 999460"/>
              <a:gd name="connsiteX51" fmla="*/ 8059479 w 8229600"/>
              <a:gd name="connsiteY51" fmla="*/ 42530 h 999460"/>
              <a:gd name="connsiteX52" fmla="*/ 8123275 w 8229600"/>
              <a:gd name="connsiteY52" fmla="*/ 21265 h 999460"/>
              <a:gd name="connsiteX53" fmla="*/ 8229600 w 8229600"/>
              <a:gd name="connsiteY53" fmla="*/ 0 h 9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229600" h="999460">
                <a:moveTo>
                  <a:pt x="0" y="999460"/>
                </a:moveTo>
                <a:cubicBezTo>
                  <a:pt x="49004" y="991293"/>
                  <a:pt x="139036" y="983105"/>
                  <a:pt x="191386" y="956930"/>
                </a:cubicBezTo>
                <a:cubicBezTo>
                  <a:pt x="214245" y="945500"/>
                  <a:pt x="232322" y="925830"/>
                  <a:pt x="255181" y="914400"/>
                </a:cubicBezTo>
                <a:cubicBezTo>
                  <a:pt x="275230" y="904375"/>
                  <a:pt x="298928" y="903159"/>
                  <a:pt x="318977" y="893134"/>
                </a:cubicBezTo>
                <a:cubicBezTo>
                  <a:pt x="483862" y="810691"/>
                  <a:pt x="286221" y="882787"/>
                  <a:pt x="446568" y="829339"/>
                </a:cubicBezTo>
                <a:cubicBezTo>
                  <a:pt x="489098" y="800986"/>
                  <a:pt x="538015" y="780423"/>
                  <a:pt x="574158" y="744279"/>
                </a:cubicBezTo>
                <a:cubicBezTo>
                  <a:pt x="588335" y="730102"/>
                  <a:pt x="598756" y="710714"/>
                  <a:pt x="616688" y="701748"/>
                </a:cubicBezTo>
                <a:cubicBezTo>
                  <a:pt x="656786" y="681699"/>
                  <a:pt x="706977" y="684085"/>
                  <a:pt x="744279" y="659218"/>
                </a:cubicBezTo>
                <a:cubicBezTo>
                  <a:pt x="765544" y="645041"/>
                  <a:pt x="784720" y="627068"/>
                  <a:pt x="808075" y="616688"/>
                </a:cubicBezTo>
                <a:cubicBezTo>
                  <a:pt x="849042" y="598481"/>
                  <a:pt x="898364" y="599025"/>
                  <a:pt x="935665" y="574158"/>
                </a:cubicBezTo>
                <a:cubicBezTo>
                  <a:pt x="1036761" y="506761"/>
                  <a:pt x="975217" y="539709"/>
                  <a:pt x="1127051" y="489097"/>
                </a:cubicBezTo>
                <a:lnTo>
                  <a:pt x="1190847" y="467832"/>
                </a:lnTo>
                <a:cubicBezTo>
                  <a:pt x="1219200" y="474920"/>
                  <a:pt x="1249044" y="477584"/>
                  <a:pt x="1275907" y="489097"/>
                </a:cubicBezTo>
                <a:cubicBezTo>
                  <a:pt x="1424862" y="552936"/>
                  <a:pt x="1267911" y="505565"/>
                  <a:pt x="1382233" y="574158"/>
                </a:cubicBezTo>
                <a:cubicBezTo>
                  <a:pt x="1401454" y="585690"/>
                  <a:pt x="1424763" y="588335"/>
                  <a:pt x="1446028" y="595423"/>
                </a:cubicBezTo>
                <a:cubicBezTo>
                  <a:pt x="1481470" y="588335"/>
                  <a:pt x="1517484" y="583668"/>
                  <a:pt x="1552354" y="574158"/>
                </a:cubicBezTo>
                <a:cubicBezTo>
                  <a:pt x="1595605" y="562362"/>
                  <a:pt x="1679944" y="531628"/>
                  <a:pt x="1679944" y="531628"/>
                </a:cubicBezTo>
                <a:cubicBezTo>
                  <a:pt x="1694121" y="517451"/>
                  <a:pt x="1706819" y="501622"/>
                  <a:pt x="1722475" y="489097"/>
                </a:cubicBezTo>
                <a:cubicBezTo>
                  <a:pt x="1742432" y="473131"/>
                  <a:pt x="1770304" y="466524"/>
                  <a:pt x="1786270" y="446567"/>
                </a:cubicBezTo>
                <a:cubicBezTo>
                  <a:pt x="1800273" y="429064"/>
                  <a:pt x="1797511" y="402821"/>
                  <a:pt x="1807535" y="382772"/>
                </a:cubicBezTo>
                <a:cubicBezTo>
                  <a:pt x="1852091" y="293659"/>
                  <a:pt x="1840950" y="337205"/>
                  <a:pt x="1913861" y="276446"/>
                </a:cubicBezTo>
                <a:cubicBezTo>
                  <a:pt x="2020056" y="187951"/>
                  <a:pt x="1929337" y="228757"/>
                  <a:pt x="2041451" y="191386"/>
                </a:cubicBezTo>
                <a:cubicBezTo>
                  <a:pt x="2091070" y="198474"/>
                  <a:pt x="2141158" y="202821"/>
                  <a:pt x="2190307" y="212651"/>
                </a:cubicBezTo>
                <a:cubicBezTo>
                  <a:pt x="2212287" y="217047"/>
                  <a:pt x="2231687" y="233916"/>
                  <a:pt x="2254102" y="233916"/>
                </a:cubicBezTo>
                <a:cubicBezTo>
                  <a:pt x="2283328" y="233916"/>
                  <a:pt x="2311169" y="221049"/>
                  <a:pt x="2339163" y="212651"/>
                </a:cubicBezTo>
                <a:cubicBezTo>
                  <a:pt x="2382103" y="199769"/>
                  <a:pt x="2466754" y="170121"/>
                  <a:pt x="2466754" y="170121"/>
                </a:cubicBezTo>
                <a:cubicBezTo>
                  <a:pt x="2495107" y="177209"/>
                  <a:pt x="2532794" y="169196"/>
                  <a:pt x="2551814" y="191386"/>
                </a:cubicBezTo>
                <a:cubicBezTo>
                  <a:pt x="2580989" y="225424"/>
                  <a:pt x="2580167" y="276446"/>
                  <a:pt x="2594344" y="318976"/>
                </a:cubicBezTo>
                <a:cubicBezTo>
                  <a:pt x="2601432" y="340241"/>
                  <a:pt x="2599759" y="366922"/>
                  <a:pt x="2615609" y="382772"/>
                </a:cubicBezTo>
                <a:cubicBezTo>
                  <a:pt x="2655167" y="422329"/>
                  <a:pt x="2668285" y="441007"/>
                  <a:pt x="2721935" y="467832"/>
                </a:cubicBezTo>
                <a:cubicBezTo>
                  <a:pt x="2741984" y="477856"/>
                  <a:pt x="2764465" y="482009"/>
                  <a:pt x="2785730" y="489097"/>
                </a:cubicBezTo>
                <a:cubicBezTo>
                  <a:pt x="2806995" y="482009"/>
                  <a:pt x="2833676" y="483682"/>
                  <a:pt x="2849526" y="467832"/>
                </a:cubicBezTo>
                <a:cubicBezTo>
                  <a:pt x="2865376" y="451982"/>
                  <a:pt x="2860767" y="424086"/>
                  <a:pt x="2870791" y="404037"/>
                </a:cubicBezTo>
                <a:cubicBezTo>
                  <a:pt x="2882221" y="381178"/>
                  <a:pt x="2901891" y="363100"/>
                  <a:pt x="2913321" y="340241"/>
                </a:cubicBezTo>
                <a:cubicBezTo>
                  <a:pt x="2923345" y="320192"/>
                  <a:pt x="2920583" y="293949"/>
                  <a:pt x="2934586" y="276446"/>
                </a:cubicBezTo>
                <a:cubicBezTo>
                  <a:pt x="2950552" y="256489"/>
                  <a:pt x="2977116" y="248093"/>
                  <a:pt x="2998381" y="233916"/>
                </a:cubicBezTo>
                <a:cubicBezTo>
                  <a:pt x="3067008" y="243720"/>
                  <a:pt x="3211141" y="255253"/>
                  <a:pt x="3274828" y="297711"/>
                </a:cubicBezTo>
                <a:cubicBezTo>
                  <a:pt x="3296093" y="311888"/>
                  <a:pt x="3315268" y="329861"/>
                  <a:pt x="3338623" y="340241"/>
                </a:cubicBezTo>
                <a:cubicBezTo>
                  <a:pt x="3379590" y="358449"/>
                  <a:pt x="3466214" y="382772"/>
                  <a:pt x="3466214" y="382772"/>
                </a:cubicBezTo>
                <a:cubicBezTo>
                  <a:pt x="3586716" y="375684"/>
                  <a:pt x="3707464" y="371964"/>
                  <a:pt x="3827721" y="361507"/>
                </a:cubicBezTo>
                <a:cubicBezTo>
                  <a:pt x="3870676" y="357772"/>
                  <a:pt x="3912528" y="345589"/>
                  <a:pt x="3955312" y="340241"/>
                </a:cubicBezTo>
                <a:cubicBezTo>
                  <a:pt x="4025999" y="331405"/>
                  <a:pt x="4096895" y="323877"/>
                  <a:pt x="4167963" y="318976"/>
                </a:cubicBezTo>
                <a:cubicBezTo>
                  <a:pt x="4302509" y="309697"/>
                  <a:pt x="4437321" y="304799"/>
                  <a:pt x="4572000" y="297711"/>
                </a:cubicBezTo>
                <a:cubicBezTo>
                  <a:pt x="4832536" y="232578"/>
                  <a:pt x="4567908" y="292651"/>
                  <a:pt x="5167423" y="255181"/>
                </a:cubicBezTo>
                <a:cubicBezTo>
                  <a:pt x="5224460" y="251616"/>
                  <a:pt x="5280679" y="239602"/>
                  <a:pt x="5337544" y="233916"/>
                </a:cubicBezTo>
                <a:cubicBezTo>
                  <a:pt x="5422476" y="225423"/>
                  <a:pt x="5507665" y="219739"/>
                  <a:pt x="5592726" y="212651"/>
                </a:cubicBezTo>
                <a:cubicBezTo>
                  <a:pt x="5722390" y="169430"/>
                  <a:pt x="5619996" y="198610"/>
                  <a:pt x="5847907" y="170121"/>
                </a:cubicBezTo>
                <a:cubicBezTo>
                  <a:pt x="5897642" y="163904"/>
                  <a:pt x="5946662" y="150329"/>
                  <a:pt x="5996763" y="148855"/>
                </a:cubicBezTo>
                <a:cubicBezTo>
                  <a:pt x="6429025" y="136141"/>
                  <a:pt x="6861544" y="134678"/>
                  <a:pt x="7293935" y="127590"/>
                </a:cubicBezTo>
                <a:cubicBezTo>
                  <a:pt x="7540767" y="45313"/>
                  <a:pt x="7268952" y="129313"/>
                  <a:pt x="7910623" y="85060"/>
                </a:cubicBezTo>
                <a:cubicBezTo>
                  <a:pt x="7932985" y="83518"/>
                  <a:pt x="7952866" y="69953"/>
                  <a:pt x="7974419" y="63795"/>
                </a:cubicBezTo>
                <a:cubicBezTo>
                  <a:pt x="8002520" y="55766"/>
                  <a:pt x="8031378" y="50559"/>
                  <a:pt x="8059479" y="42530"/>
                </a:cubicBezTo>
                <a:cubicBezTo>
                  <a:pt x="8081032" y="36372"/>
                  <a:pt x="8101529" y="26702"/>
                  <a:pt x="8123275" y="21265"/>
                </a:cubicBezTo>
                <a:cubicBezTo>
                  <a:pt x="8158339" y="12499"/>
                  <a:pt x="8229600" y="0"/>
                  <a:pt x="822960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2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9"/>
          <a:stretch/>
        </p:blipFill>
        <p:spPr>
          <a:xfrm>
            <a:off x="683567" y="980729"/>
            <a:ext cx="7982005" cy="3096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72514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Annotate this diagram with as many key terms and explanations of succession as you can.</a:t>
            </a:r>
          </a:p>
        </p:txBody>
      </p:sp>
    </p:spTree>
    <p:extLst>
      <p:ext uri="{BB962C8B-B14F-4D97-AF65-F5344CB8AC3E}">
        <p14:creationId xmlns:p14="http://schemas.microsoft.com/office/powerpoint/2010/main" val="952171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/>
    <SharedWithUsers xmlns="b83ea8ec-d1ce-4b1c-906d-dc0b29db2502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29" ma:contentTypeDescription="Create a new document." ma:contentTypeScope="" ma:versionID="9efcf71b0cfa72fa24de490552ad9d86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774ed20ad0004dd309cd91238ae80c02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C096CA-92E0-4411-AD50-52E6F36854F6}">
  <ds:schemaRefs>
    <ds:schemaRef ds:uri="http://schemas.microsoft.com/office/2006/metadata/properties"/>
    <ds:schemaRef ds:uri="http://schemas.microsoft.com/office/infopath/2007/PartnerControls"/>
    <ds:schemaRef ds:uri="b83ea8ec-d1ce-4b1c-906d-dc0b29db2502"/>
  </ds:schemaRefs>
</ds:datastoreItem>
</file>

<file path=customXml/itemProps2.xml><?xml version="1.0" encoding="utf-8"?>
<ds:datastoreItem xmlns:ds="http://schemas.openxmlformats.org/officeDocument/2006/customXml" ds:itemID="{B74139A9-6F88-4585-B069-107E81DC54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C704F3-5346-42E8-ACCF-37EE5EC45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968</Words>
  <Application>Microsoft Office PowerPoint</Application>
  <PresentationFormat>On-screen Show (4:3)</PresentationFormat>
  <Paragraphs>142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gg sans</vt:lpstr>
      <vt:lpstr>Times New Roman</vt:lpstr>
      <vt:lpstr>Office Theme</vt:lpstr>
      <vt:lpstr>PowerPoint Presentation</vt:lpstr>
      <vt:lpstr>SUCCESSION</vt:lpstr>
      <vt:lpstr>Succession</vt:lpstr>
      <vt:lpstr>Primary succession</vt:lpstr>
      <vt:lpstr>PowerPoint Presentation</vt:lpstr>
      <vt:lpstr>What Causes Succession?</vt:lpstr>
      <vt:lpstr>PowerPoint Presentation</vt:lpstr>
      <vt:lpstr>Sand dune succession</vt:lpstr>
      <vt:lpstr>PowerPoint Presentation</vt:lpstr>
      <vt:lpstr>PowerPoint Presentation</vt:lpstr>
      <vt:lpstr>PowerPoint Presentation</vt:lpstr>
      <vt:lpstr>PowerPoint Presentation</vt:lpstr>
      <vt:lpstr>During the Course of Succession</vt:lpstr>
      <vt:lpstr>Deflected succession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7 – Learning Objectives</dc:title>
  <dc:creator>Chrissy</dc:creator>
  <cp:lastModifiedBy>Chezka Mae Madrona</cp:lastModifiedBy>
  <cp:revision>20</cp:revision>
  <dcterms:created xsi:type="dcterms:W3CDTF">2009-07-03T16:35:48Z</dcterms:created>
  <dcterms:modified xsi:type="dcterms:W3CDTF">2025-07-23T08:47:31Z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38580800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Topic">
    <vt:lpwstr/>
  </property>
  <property fmtid="{D5CDD505-2E9C-101B-9397-08002B2CF9AE}" pid="11" name="Term">
    <vt:lpwstr/>
  </property>
  <property fmtid="{D5CDD505-2E9C-101B-9397-08002B2CF9AE}" pid="12" name="Staff Category">
    <vt:lpwstr/>
  </property>
  <property fmtid="{D5CDD505-2E9C-101B-9397-08002B2CF9AE}" pid="13" name="Exam Board">
    <vt:lpwstr/>
  </property>
  <property fmtid="{D5CDD505-2E9C-101B-9397-08002B2CF9AE}" pid="14" name="Week">
    <vt:lpwstr/>
  </property>
</Properties>
</file>