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60" r:id="rId5"/>
    <p:sldId id="261" r:id="rId6"/>
    <p:sldId id="263" r:id="rId7"/>
    <p:sldId id="262" r:id="rId8"/>
    <p:sldId id="264" r:id="rId9"/>
    <p:sldId id="265" r:id="rId10"/>
    <p:sldId id="266" r:id="rId11"/>
    <p:sldId id="275" r:id="rId12"/>
    <p:sldId id="267" r:id="rId13"/>
    <p:sldId id="270"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22"/>
    <p:restoredTop sz="94697"/>
  </p:normalViewPr>
  <p:slideViewPr>
    <p:cSldViewPr snapToGrid="0" snapToObjects="1">
      <p:cViewPr varScale="1">
        <p:scale>
          <a:sx n="86" d="100"/>
          <a:sy n="86" d="100"/>
        </p:scale>
        <p:origin x="67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0666DC1-CD27-4874-9484-9D06C59FE4D0}"/>
              </a:ext>
            </a:extLst>
          </p:cNvPr>
          <p:cNvSpPr/>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77579F-F417-47C2-AC03-911CCED021DB}"/>
              </a:ext>
            </a:extLst>
          </p:cNvPr>
          <p:cNvSpPr>
            <a:spLocks noGrp="1"/>
          </p:cNvSpPr>
          <p:nvPr>
            <p:ph type="ctrTitle"/>
          </p:nvPr>
        </p:nvSpPr>
        <p:spPr>
          <a:xfrm>
            <a:off x="484552" y="447675"/>
            <a:ext cx="8397511" cy="2714625"/>
          </a:xfrm>
        </p:spPr>
        <p:txBody>
          <a:bodyPr anchor="b">
            <a:normAutofit/>
          </a:bodyPr>
          <a:lstStyle>
            <a:lvl1pPr algn="l">
              <a:defRPr sz="54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643E600-28DA-4780-9E00-2E12F74FF621}"/>
              </a:ext>
            </a:extLst>
          </p:cNvPr>
          <p:cNvSpPr>
            <a:spLocks noGrp="1"/>
          </p:cNvSpPr>
          <p:nvPr>
            <p:ph type="subTitle" idx="1"/>
          </p:nvPr>
        </p:nvSpPr>
        <p:spPr>
          <a:xfrm>
            <a:off x="484552" y="3602037"/>
            <a:ext cx="8397511" cy="2460625"/>
          </a:xfrm>
        </p:spPr>
        <p:txBody>
          <a:bodyPr>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0E6F1DC-ADFB-42C9-AB34-FCB38C8123FC}"/>
              </a:ext>
            </a:extLst>
          </p:cNvPr>
          <p:cNvSpPr>
            <a:spLocks noGrp="1"/>
          </p:cNvSpPr>
          <p:nvPr>
            <p:ph type="dt" sz="half" idx="10"/>
          </p:nvPr>
        </p:nvSpPr>
        <p:spPr/>
        <p:txBody>
          <a:bodyPr/>
          <a:lstStyle/>
          <a:p>
            <a:fld id="{92538219-6E45-4D12-B767-46F92D5844D4}" type="datetime1">
              <a:rPr lang="en-US" smtClean="0"/>
              <a:t>11/22/2021</a:t>
            </a:fld>
            <a:endParaRPr lang="en-US"/>
          </a:p>
        </p:txBody>
      </p:sp>
      <p:sp>
        <p:nvSpPr>
          <p:cNvPr id="5" name="Footer Placeholder 4">
            <a:extLst>
              <a:ext uri="{FF2B5EF4-FFF2-40B4-BE49-F238E27FC236}">
                <a16:creationId xmlns:a16="http://schemas.microsoft.com/office/drawing/2014/main" id="{EE799E6D-BBA8-4A15-94DA-DBE8A4FDE6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803C82-8719-4FAC-94BF-2A91335FB58A}"/>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81789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68A33-CB96-4CB1-9941-753BD0824C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3EB269-70DF-4510-A313-336226558E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1EA3CC-B2DC-4E87-826C-B885A7E62819}"/>
              </a:ext>
            </a:extLst>
          </p:cNvPr>
          <p:cNvSpPr>
            <a:spLocks noGrp="1"/>
          </p:cNvSpPr>
          <p:nvPr>
            <p:ph type="dt" sz="half" idx="10"/>
          </p:nvPr>
        </p:nvSpPr>
        <p:spPr/>
        <p:txBody>
          <a:bodyPr/>
          <a:lstStyle/>
          <a:p>
            <a:fld id="{836430B8-6059-41E5-A5DC-C07A76F5859A}" type="datetime1">
              <a:rPr lang="en-US" smtClean="0"/>
              <a:t>11/22/2021</a:t>
            </a:fld>
            <a:endParaRPr lang="en-US"/>
          </a:p>
        </p:txBody>
      </p:sp>
      <p:sp>
        <p:nvSpPr>
          <p:cNvPr id="5" name="Footer Placeholder 4">
            <a:extLst>
              <a:ext uri="{FF2B5EF4-FFF2-40B4-BE49-F238E27FC236}">
                <a16:creationId xmlns:a16="http://schemas.microsoft.com/office/drawing/2014/main" id="{7AF37F52-A7C4-4E21-A12A-02546D477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6031F-5A79-48A7-8EDC-DDD9A9E4B9F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231273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9188483-96C4-4E9C-AA6A-E70005461AEE}"/>
              </a:ext>
            </a:extLst>
          </p:cNvPr>
          <p:cNvSpPr/>
          <p:nvPr/>
        </p:nvSpPr>
        <p:spPr>
          <a:xfrm>
            <a:off x="9144000" y="0"/>
            <a:ext cx="3048000" cy="6854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0E4FCD54-7F0B-446E-9998-93E7BD7CE74D}"/>
              </a:ext>
            </a:extLst>
          </p:cNvPr>
          <p:cNvSpPr>
            <a:spLocks noGrp="1"/>
          </p:cNvSpPr>
          <p:nvPr>
            <p:ph type="title" orient="vert"/>
          </p:nvPr>
        </p:nvSpPr>
        <p:spPr>
          <a:xfrm>
            <a:off x="9534222" y="365125"/>
            <a:ext cx="2238678"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0766238-BBF1-4672-BC09-746C6967E5DF}"/>
              </a:ext>
            </a:extLst>
          </p:cNvPr>
          <p:cNvSpPr>
            <a:spLocks noGrp="1"/>
          </p:cNvSpPr>
          <p:nvPr>
            <p:ph type="body" orient="vert" idx="1"/>
          </p:nvPr>
        </p:nvSpPr>
        <p:spPr>
          <a:xfrm>
            <a:off x="484552" y="365125"/>
            <a:ext cx="8374062"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8F32A5-B67B-45C1-B454-12E9FBE0C869}"/>
              </a:ext>
            </a:extLst>
          </p:cNvPr>
          <p:cNvSpPr>
            <a:spLocks noGrp="1"/>
          </p:cNvSpPr>
          <p:nvPr>
            <p:ph type="dt" sz="half" idx="10"/>
          </p:nvPr>
        </p:nvSpPr>
        <p:spPr/>
        <p:txBody>
          <a:bodyPr/>
          <a:lstStyle/>
          <a:p>
            <a:fld id="{A09D0CB7-D16E-4358-B7F4-EA4A24554592}" type="datetime1">
              <a:rPr lang="en-US" smtClean="0"/>
              <a:t>11/22/2021</a:t>
            </a:fld>
            <a:endParaRPr lang="en-US"/>
          </a:p>
        </p:txBody>
      </p:sp>
      <p:sp>
        <p:nvSpPr>
          <p:cNvPr id="5" name="Footer Placeholder 4">
            <a:extLst>
              <a:ext uri="{FF2B5EF4-FFF2-40B4-BE49-F238E27FC236}">
                <a16:creationId xmlns:a16="http://schemas.microsoft.com/office/drawing/2014/main" id="{48E91896-9441-4636-89D5-84E5932A1EDB}"/>
              </a:ext>
            </a:extLst>
          </p:cNvPr>
          <p:cNvSpPr>
            <a:spLocks noGrp="1"/>
          </p:cNvSpPr>
          <p:nvPr>
            <p:ph type="ftr" sz="quarter" idx="11"/>
          </p:nvPr>
        </p:nvSpPr>
        <p:spPr>
          <a:xfrm>
            <a:off x="3228110" y="6356350"/>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88937DFE-7F48-4EB0-83BC-A93F342D2618}"/>
              </a:ext>
            </a:extLst>
          </p:cNvPr>
          <p:cNvSpPr>
            <a:spLocks noGrp="1"/>
          </p:cNvSpPr>
          <p:nvPr>
            <p:ph type="sldNum" sz="quarter" idx="12"/>
          </p:nvPr>
        </p:nvSpPr>
        <p:spPr/>
        <p:txBody>
          <a:bodyPr/>
          <a:lstStyle>
            <a:lvl1pPr>
              <a:defRPr>
                <a:solidFill>
                  <a:schemeClr val="bg1">
                    <a:alpha val="80000"/>
                  </a:schemeClr>
                </a:solidFill>
              </a:defRPr>
            </a:lvl1pPr>
          </a:lstStyle>
          <a:p>
            <a:fld id="{1F646F3F-274D-499B-ABBE-824EB4ABDC3D}" type="slidenum">
              <a:rPr lang="en-US" smtClean="0"/>
              <a:pPr/>
              <a:t>‹#›</a:t>
            </a:fld>
            <a:endParaRPr lang="en-US" dirty="0"/>
          </a:p>
        </p:txBody>
      </p:sp>
    </p:spTree>
    <p:extLst>
      <p:ext uri="{BB962C8B-B14F-4D97-AF65-F5344CB8AC3E}">
        <p14:creationId xmlns:p14="http://schemas.microsoft.com/office/powerpoint/2010/main" val="2925710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9CF16-986E-4D90-AA40-CDB46E2332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A6F14DA-A783-43BC-8F15-95408B89DE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58C48B6-C394-452A-94D9-D4802755D841}"/>
              </a:ext>
            </a:extLst>
          </p:cNvPr>
          <p:cNvSpPr>
            <a:spLocks noGrp="1"/>
          </p:cNvSpPr>
          <p:nvPr>
            <p:ph type="dt" sz="half" idx="10"/>
          </p:nvPr>
        </p:nvSpPr>
        <p:spPr/>
        <p:txBody>
          <a:bodyPr/>
          <a:lstStyle/>
          <a:p>
            <a:fld id="{8BB296A2-D8F0-4E17-BFD0-A6C902250D59}" type="datetime1">
              <a:rPr lang="en-US" smtClean="0"/>
              <a:t>11/22/2021</a:t>
            </a:fld>
            <a:endParaRPr lang="en-US"/>
          </a:p>
        </p:txBody>
      </p:sp>
      <p:sp>
        <p:nvSpPr>
          <p:cNvPr id="5" name="Footer Placeholder 4">
            <a:extLst>
              <a:ext uri="{FF2B5EF4-FFF2-40B4-BE49-F238E27FC236}">
                <a16:creationId xmlns:a16="http://schemas.microsoft.com/office/drawing/2014/main" id="{43858A8A-3DD0-41C8-9F48-F4309FA195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706C92-7C02-4D34-B3E5-D549A7A36BD3}"/>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001967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66F9FA-E6B8-4CFC-B3F1-0C075546EE33}"/>
              </a:ext>
            </a:extLst>
          </p:cNvPr>
          <p:cNvSpPr/>
          <p:nvPr/>
        </p:nvSpPr>
        <p:spPr>
          <a:xfrm>
            <a:off x="0" y="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16F270-B2AA-4935-885F-5924B1F63A3E}"/>
              </a:ext>
            </a:extLst>
          </p:cNvPr>
          <p:cNvSpPr>
            <a:spLocks noGrp="1"/>
          </p:cNvSpPr>
          <p:nvPr>
            <p:ph type="title"/>
          </p:nvPr>
        </p:nvSpPr>
        <p:spPr>
          <a:xfrm>
            <a:off x="484552" y="457200"/>
            <a:ext cx="10862898" cy="272415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22658E-3D87-4D5A-A602-847153CC4845}"/>
              </a:ext>
            </a:extLst>
          </p:cNvPr>
          <p:cNvSpPr>
            <a:spLocks noGrp="1"/>
          </p:cNvSpPr>
          <p:nvPr>
            <p:ph type="body" idx="1"/>
          </p:nvPr>
        </p:nvSpPr>
        <p:spPr>
          <a:xfrm>
            <a:off x="484552" y="3695701"/>
            <a:ext cx="10862898" cy="2393950"/>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AB1D84-A229-45B1-BD42-0DC0CE9F8DE9}"/>
              </a:ext>
            </a:extLst>
          </p:cNvPr>
          <p:cNvSpPr>
            <a:spLocks noGrp="1"/>
          </p:cNvSpPr>
          <p:nvPr>
            <p:ph type="dt" sz="half" idx="10"/>
          </p:nvPr>
        </p:nvSpPr>
        <p:spPr/>
        <p:txBody>
          <a:bodyPr/>
          <a:lstStyle/>
          <a:p>
            <a:fld id="{D9108C9C-1ACB-4C84-A002-C7E0E45B937A}" type="datetime1">
              <a:rPr lang="en-US" smtClean="0"/>
              <a:t>11/22/2021</a:t>
            </a:fld>
            <a:endParaRPr lang="en-US"/>
          </a:p>
        </p:txBody>
      </p:sp>
      <p:sp>
        <p:nvSpPr>
          <p:cNvPr id="5" name="Footer Placeholder 4">
            <a:extLst>
              <a:ext uri="{FF2B5EF4-FFF2-40B4-BE49-F238E27FC236}">
                <a16:creationId xmlns:a16="http://schemas.microsoft.com/office/drawing/2014/main" id="{2664EEF4-D461-49D7-8F24-8BFE2444B6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4055A-7488-4646-9E88-692036EA22DE}"/>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208481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F1F74-ED26-4F8B-BF51-3533D8404E5A}"/>
              </a:ext>
            </a:extLst>
          </p:cNvPr>
          <p:cNvSpPr>
            <a:spLocks noGrp="1"/>
          </p:cNvSpPr>
          <p:nvPr>
            <p:ph type="title"/>
          </p:nvPr>
        </p:nvSpPr>
        <p:spPr>
          <a:xfrm>
            <a:off x="484552" y="365760"/>
            <a:ext cx="11264536" cy="168751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201D2D7-7F18-43E0-9B2E-3FCD83CC83BC}"/>
              </a:ext>
            </a:extLst>
          </p:cNvPr>
          <p:cNvSpPr>
            <a:spLocks noGrp="1"/>
          </p:cNvSpPr>
          <p:nvPr>
            <p:ph sz="half" idx="1"/>
          </p:nvPr>
        </p:nvSpPr>
        <p:spPr>
          <a:xfrm>
            <a:off x="484552" y="2552699"/>
            <a:ext cx="5323703" cy="362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FCBBB66-EB7D-4F8C-9C78-1D1C88846469}"/>
              </a:ext>
            </a:extLst>
          </p:cNvPr>
          <p:cNvSpPr>
            <a:spLocks noGrp="1"/>
          </p:cNvSpPr>
          <p:nvPr>
            <p:ph sz="half" idx="2"/>
          </p:nvPr>
        </p:nvSpPr>
        <p:spPr>
          <a:xfrm>
            <a:off x="6270162" y="2552699"/>
            <a:ext cx="5323703" cy="362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7A684E6-393D-4587-AA45-E6734FB47AEC}"/>
              </a:ext>
            </a:extLst>
          </p:cNvPr>
          <p:cNvSpPr>
            <a:spLocks noGrp="1"/>
          </p:cNvSpPr>
          <p:nvPr>
            <p:ph type="dt" sz="half" idx="10"/>
          </p:nvPr>
        </p:nvSpPr>
        <p:spPr/>
        <p:txBody>
          <a:bodyPr/>
          <a:lstStyle/>
          <a:p>
            <a:fld id="{F49AF2A5-B297-4977-9E5B-4D3050E23689}" type="datetime1">
              <a:rPr lang="en-US" smtClean="0"/>
              <a:t>11/22/2021</a:t>
            </a:fld>
            <a:endParaRPr lang="en-US"/>
          </a:p>
        </p:txBody>
      </p:sp>
      <p:sp>
        <p:nvSpPr>
          <p:cNvPr id="6" name="Footer Placeholder 5">
            <a:extLst>
              <a:ext uri="{FF2B5EF4-FFF2-40B4-BE49-F238E27FC236}">
                <a16:creationId xmlns:a16="http://schemas.microsoft.com/office/drawing/2014/main" id="{0A1D8EE0-0333-4ABC-AE18-10DD5071CF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452369-A8F0-4709-8372-B420A67DB7C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656096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91592-4621-4D72-BC2D-F2C439F81B81}"/>
              </a:ext>
            </a:extLst>
          </p:cNvPr>
          <p:cNvSpPr>
            <a:spLocks noGrp="1"/>
          </p:cNvSpPr>
          <p:nvPr>
            <p:ph type="title"/>
          </p:nvPr>
        </p:nvSpPr>
        <p:spPr>
          <a:xfrm>
            <a:off x="484552" y="365759"/>
            <a:ext cx="10870836" cy="169164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B823F5-0A90-4666-BE88-2BE0D0A61603}"/>
              </a:ext>
            </a:extLst>
          </p:cNvPr>
          <p:cNvSpPr>
            <a:spLocks noGrp="1"/>
          </p:cNvSpPr>
          <p:nvPr>
            <p:ph type="body" idx="1"/>
          </p:nvPr>
        </p:nvSpPr>
        <p:spPr>
          <a:xfrm>
            <a:off x="484552" y="2436473"/>
            <a:ext cx="5332026"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EC6A7C-6260-463D-B3FD-71A07ACD0669}"/>
              </a:ext>
            </a:extLst>
          </p:cNvPr>
          <p:cNvSpPr>
            <a:spLocks noGrp="1"/>
          </p:cNvSpPr>
          <p:nvPr>
            <p:ph sz="half" idx="2"/>
          </p:nvPr>
        </p:nvSpPr>
        <p:spPr>
          <a:xfrm>
            <a:off x="484552" y="3409051"/>
            <a:ext cx="5332026" cy="2780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BF2AF8D-90ED-4512-9423-C91BF73A99B2}"/>
              </a:ext>
            </a:extLst>
          </p:cNvPr>
          <p:cNvSpPr>
            <a:spLocks noGrp="1"/>
          </p:cNvSpPr>
          <p:nvPr>
            <p:ph type="body" sz="quarter" idx="3"/>
          </p:nvPr>
        </p:nvSpPr>
        <p:spPr>
          <a:xfrm>
            <a:off x="6270162" y="2436473"/>
            <a:ext cx="5358285"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D838EA-E20D-4CC3-83C2-AFE0DE9F7376}"/>
              </a:ext>
            </a:extLst>
          </p:cNvPr>
          <p:cNvSpPr>
            <a:spLocks noGrp="1"/>
          </p:cNvSpPr>
          <p:nvPr>
            <p:ph sz="quarter" idx="4"/>
          </p:nvPr>
        </p:nvSpPr>
        <p:spPr>
          <a:xfrm>
            <a:off x="6270162" y="3409051"/>
            <a:ext cx="5358285" cy="2780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3603F8A-08E1-4160-9B7E-E0CA4BF8EC3C}"/>
              </a:ext>
            </a:extLst>
          </p:cNvPr>
          <p:cNvSpPr>
            <a:spLocks noGrp="1"/>
          </p:cNvSpPr>
          <p:nvPr>
            <p:ph type="dt" sz="half" idx="10"/>
          </p:nvPr>
        </p:nvSpPr>
        <p:spPr/>
        <p:txBody>
          <a:bodyPr/>
          <a:lstStyle/>
          <a:p>
            <a:fld id="{70127434-4794-409A-9547-04789BA47588}" type="datetime1">
              <a:rPr lang="en-US" smtClean="0"/>
              <a:t>11/22/2021</a:t>
            </a:fld>
            <a:endParaRPr lang="en-US"/>
          </a:p>
        </p:txBody>
      </p:sp>
      <p:sp>
        <p:nvSpPr>
          <p:cNvPr id="8" name="Footer Placeholder 7">
            <a:extLst>
              <a:ext uri="{FF2B5EF4-FFF2-40B4-BE49-F238E27FC236}">
                <a16:creationId xmlns:a16="http://schemas.microsoft.com/office/drawing/2014/main" id="{118291AB-3C5C-4BE1-9E50-02F4893363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596E64-CD6C-4CF7-8624-FA4AE9760EEB}"/>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121936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62B3-06A0-4F2F-96EC-A062DAE2FE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FC0095-49F0-4A83-AE8C-9D13E15C2BD8}"/>
              </a:ext>
            </a:extLst>
          </p:cNvPr>
          <p:cNvSpPr>
            <a:spLocks noGrp="1"/>
          </p:cNvSpPr>
          <p:nvPr>
            <p:ph type="dt" sz="half" idx="10"/>
          </p:nvPr>
        </p:nvSpPr>
        <p:spPr/>
        <p:txBody>
          <a:bodyPr/>
          <a:lstStyle/>
          <a:p>
            <a:fld id="{85658635-357A-4E3D-B824-A5CEFDB8449C}" type="datetime1">
              <a:rPr lang="en-US" smtClean="0"/>
              <a:t>11/22/2021</a:t>
            </a:fld>
            <a:endParaRPr lang="en-US"/>
          </a:p>
        </p:txBody>
      </p:sp>
      <p:sp>
        <p:nvSpPr>
          <p:cNvPr id="4" name="Footer Placeholder 3">
            <a:extLst>
              <a:ext uri="{FF2B5EF4-FFF2-40B4-BE49-F238E27FC236}">
                <a16:creationId xmlns:a16="http://schemas.microsoft.com/office/drawing/2014/main" id="{61824898-D4EA-497A-8FC8-43E0D0213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4821F6-2C08-450C-A18C-702D7384292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784652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FFE119-5FCA-4D9C-9C07-1B81A0BF3BFF}"/>
              </a:ext>
            </a:extLst>
          </p:cNvPr>
          <p:cNvSpPr>
            <a:spLocks noGrp="1"/>
          </p:cNvSpPr>
          <p:nvPr>
            <p:ph type="dt" sz="half" idx="10"/>
          </p:nvPr>
        </p:nvSpPr>
        <p:spPr/>
        <p:txBody>
          <a:bodyPr/>
          <a:lstStyle/>
          <a:p>
            <a:fld id="{7E86FF77-2719-4AD0-8740-0B90FF5D1EFB}" type="datetime1">
              <a:rPr lang="en-US" smtClean="0"/>
              <a:t>11/22/2021</a:t>
            </a:fld>
            <a:endParaRPr lang="en-US"/>
          </a:p>
        </p:txBody>
      </p:sp>
      <p:sp>
        <p:nvSpPr>
          <p:cNvPr id="3" name="Footer Placeholder 2">
            <a:extLst>
              <a:ext uri="{FF2B5EF4-FFF2-40B4-BE49-F238E27FC236}">
                <a16:creationId xmlns:a16="http://schemas.microsoft.com/office/drawing/2014/main" id="{2A2C5995-6284-4D7F-AB1C-CA8FE63A78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1E4B0D-9C21-48D0-9438-C473706814B3}"/>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045074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90AF76DA-8F95-47D9-9EB6-B1EC93437387}"/>
              </a:ext>
            </a:extLst>
          </p:cNvPr>
          <p:cNvGrpSpPr/>
          <p:nvPr/>
        </p:nvGrpSpPr>
        <p:grpSpPr>
          <a:xfrm>
            <a:off x="2" y="0"/>
            <a:ext cx="6095998" cy="6858002"/>
            <a:chOff x="1" y="4563942"/>
            <a:chExt cx="12192005" cy="2294060"/>
          </a:xfrm>
        </p:grpSpPr>
        <p:sp>
          <p:nvSpPr>
            <p:cNvPr id="28" name="Rectangle 27">
              <a:extLst>
                <a:ext uri="{FF2B5EF4-FFF2-40B4-BE49-F238E27FC236}">
                  <a16:creationId xmlns:a16="http://schemas.microsoft.com/office/drawing/2014/main" id="{31355B14-077B-4BA1-962D-6E97D93FFCCC}"/>
                </a:ext>
              </a:extLst>
            </p:cNvPr>
            <p:cNvSpPr/>
            <p:nvPr/>
          </p:nvSpPr>
          <p:spPr>
            <a:xfrm>
              <a:off x="10" y="4563942"/>
              <a:ext cx="12191996" cy="22940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230B99F-AC6F-4973-A35E-16C87C38711D}"/>
                </a:ext>
              </a:extLst>
            </p:cNvPr>
            <p:cNvSpPr/>
            <p:nvPr/>
          </p:nvSpPr>
          <p:spPr>
            <a:xfrm>
              <a:off x="1" y="4563942"/>
              <a:ext cx="12192000" cy="229406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58E41614-9483-47F8-A429-FB0D1C5AA89A}"/>
              </a:ext>
            </a:extLst>
          </p:cNvPr>
          <p:cNvSpPr/>
          <p:nvPr/>
        </p:nvSpPr>
        <p:spPr>
          <a:xfrm>
            <a:off x="0" y="0"/>
            <a:ext cx="6095999"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B5E91C-3C4F-40A2-BCC6-918D3BEDD24B}"/>
              </a:ext>
            </a:extLst>
          </p:cNvPr>
          <p:cNvSpPr>
            <a:spLocks noGrp="1"/>
          </p:cNvSpPr>
          <p:nvPr>
            <p:ph type="title"/>
          </p:nvPr>
        </p:nvSpPr>
        <p:spPr>
          <a:xfrm>
            <a:off x="484552" y="457200"/>
            <a:ext cx="5287234" cy="1600200"/>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330F113-1C61-4F74-BD5B-727668BBEAFC}"/>
              </a:ext>
            </a:extLst>
          </p:cNvPr>
          <p:cNvSpPr>
            <a:spLocks noGrp="1"/>
          </p:cNvSpPr>
          <p:nvPr>
            <p:ph idx="1"/>
          </p:nvPr>
        </p:nvSpPr>
        <p:spPr>
          <a:xfrm>
            <a:off x="6270162" y="457201"/>
            <a:ext cx="5085226"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10EB228-A180-4DF6-9D5B-2CF86B6B9BB0}"/>
              </a:ext>
            </a:extLst>
          </p:cNvPr>
          <p:cNvSpPr>
            <a:spLocks noGrp="1"/>
          </p:cNvSpPr>
          <p:nvPr>
            <p:ph type="body" sz="half" idx="2"/>
          </p:nvPr>
        </p:nvSpPr>
        <p:spPr>
          <a:xfrm>
            <a:off x="484552" y="2514600"/>
            <a:ext cx="5287234" cy="33543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913719-D65D-4BAE-97B7-FAE8F39982EF}"/>
              </a:ext>
            </a:extLst>
          </p:cNvPr>
          <p:cNvSpPr>
            <a:spLocks noGrp="1"/>
          </p:cNvSpPr>
          <p:nvPr>
            <p:ph type="dt" sz="half" idx="10"/>
          </p:nvPr>
        </p:nvSpPr>
        <p:spPr/>
        <p:txBody>
          <a:bodyPr/>
          <a:lstStyle/>
          <a:p>
            <a:fld id="{6E441C83-1089-48B9-8B65-293D4C236D35}" type="datetime1">
              <a:rPr lang="en-US" smtClean="0"/>
              <a:t>11/22/2021</a:t>
            </a:fld>
            <a:endParaRPr lang="en-US"/>
          </a:p>
        </p:txBody>
      </p:sp>
      <p:sp>
        <p:nvSpPr>
          <p:cNvPr id="6" name="Footer Placeholder 5">
            <a:extLst>
              <a:ext uri="{FF2B5EF4-FFF2-40B4-BE49-F238E27FC236}">
                <a16:creationId xmlns:a16="http://schemas.microsoft.com/office/drawing/2014/main" id="{F747F5BB-DC3C-45D1-A0D2-05168FECA2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344BA3-19DB-4072-9A2C-08C92361AF9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911760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0A6909D-DC0B-4221-8140-21E981D896AF}"/>
              </a:ext>
            </a:extLst>
          </p:cNvPr>
          <p:cNvGrpSpPr/>
          <p:nvPr/>
        </p:nvGrpSpPr>
        <p:grpSpPr>
          <a:xfrm>
            <a:off x="2" y="0"/>
            <a:ext cx="6095998" cy="6858002"/>
            <a:chOff x="1" y="4563942"/>
            <a:chExt cx="12192005" cy="2294060"/>
          </a:xfrm>
        </p:grpSpPr>
        <p:sp>
          <p:nvSpPr>
            <p:cNvPr id="9" name="Rectangle 8">
              <a:extLst>
                <a:ext uri="{FF2B5EF4-FFF2-40B4-BE49-F238E27FC236}">
                  <a16:creationId xmlns:a16="http://schemas.microsoft.com/office/drawing/2014/main" id="{53D581C2-F39E-4958-A3F3-BB65AB1C5E66}"/>
                </a:ext>
              </a:extLst>
            </p:cNvPr>
            <p:cNvSpPr/>
            <p:nvPr/>
          </p:nvSpPr>
          <p:spPr>
            <a:xfrm>
              <a:off x="10" y="4563942"/>
              <a:ext cx="12191996" cy="22940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D77040-27EF-4D2C-8D34-32337B0C8544}"/>
                </a:ext>
              </a:extLst>
            </p:cNvPr>
            <p:cNvSpPr/>
            <p:nvPr/>
          </p:nvSpPr>
          <p:spPr>
            <a:xfrm>
              <a:off x="1" y="4563942"/>
              <a:ext cx="12192000" cy="2294060"/>
            </a:xfrm>
            <a:prstGeom prst="rect">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1A26D20-69F8-4BBC-98C0-BEB470AB8284}"/>
              </a:ext>
            </a:extLst>
          </p:cNvPr>
          <p:cNvSpPr/>
          <p:nvPr/>
        </p:nvSpPr>
        <p:spPr>
          <a:xfrm>
            <a:off x="0" y="0"/>
            <a:ext cx="6095999"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47B6BC-4B2A-4001-9634-47473F82701E}"/>
              </a:ext>
            </a:extLst>
          </p:cNvPr>
          <p:cNvSpPr>
            <a:spLocks noGrp="1"/>
          </p:cNvSpPr>
          <p:nvPr>
            <p:ph type="title"/>
          </p:nvPr>
        </p:nvSpPr>
        <p:spPr>
          <a:xfrm>
            <a:off x="484552" y="457200"/>
            <a:ext cx="5211519" cy="1600200"/>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497D074-2CCB-4AB8-A7A0-7847D3C1EF8A}"/>
              </a:ext>
            </a:extLst>
          </p:cNvPr>
          <p:cNvSpPr>
            <a:spLocks noGrp="1"/>
          </p:cNvSpPr>
          <p:nvPr>
            <p:ph type="pic" idx="1"/>
          </p:nvPr>
        </p:nvSpPr>
        <p:spPr>
          <a:xfrm>
            <a:off x="6270162" y="457201"/>
            <a:ext cx="5085226"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51FB94BD-D906-4213-9F31-1BE17A86F926}"/>
              </a:ext>
            </a:extLst>
          </p:cNvPr>
          <p:cNvSpPr>
            <a:spLocks noGrp="1"/>
          </p:cNvSpPr>
          <p:nvPr>
            <p:ph type="body" sz="half" idx="2"/>
          </p:nvPr>
        </p:nvSpPr>
        <p:spPr>
          <a:xfrm>
            <a:off x="484552" y="2514600"/>
            <a:ext cx="5211519" cy="33543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1B8431-70CB-4E9F-8A49-CDFF18554212}"/>
              </a:ext>
            </a:extLst>
          </p:cNvPr>
          <p:cNvSpPr>
            <a:spLocks noGrp="1"/>
          </p:cNvSpPr>
          <p:nvPr>
            <p:ph type="dt" sz="half" idx="10"/>
          </p:nvPr>
        </p:nvSpPr>
        <p:spPr/>
        <p:txBody>
          <a:bodyPr/>
          <a:lstStyle/>
          <a:p>
            <a:fld id="{D162FE45-CC1E-47DB-8B82-6CF0636FBDB8}" type="datetime1">
              <a:rPr lang="en-US" smtClean="0"/>
              <a:t>11/22/2021</a:t>
            </a:fld>
            <a:endParaRPr lang="en-US"/>
          </a:p>
        </p:txBody>
      </p:sp>
      <p:sp>
        <p:nvSpPr>
          <p:cNvPr id="6" name="Footer Placeholder 5">
            <a:extLst>
              <a:ext uri="{FF2B5EF4-FFF2-40B4-BE49-F238E27FC236}">
                <a16:creationId xmlns:a16="http://schemas.microsoft.com/office/drawing/2014/main" id="{ADD2F293-170E-410E-88BF-187A63C5E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ED93A2-588D-43B5-B6FA-0B7892E6E13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752949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26A151-13BF-4305-A6DC-9DC7C9877195}"/>
              </a:ext>
            </a:extLst>
          </p:cNvPr>
          <p:cNvSpPr/>
          <p:nvPr/>
        </p:nvSpPr>
        <p:spPr>
          <a:xfrm>
            <a:off x="0" y="0"/>
            <a:ext cx="12192000"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DEE6AE3-3BCC-4B3B-AC4E-60F91014449A}"/>
              </a:ext>
            </a:extLst>
          </p:cNvPr>
          <p:cNvSpPr>
            <a:spLocks noGrp="1"/>
          </p:cNvSpPr>
          <p:nvPr>
            <p:ph type="title"/>
          </p:nvPr>
        </p:nvSpPr>
        <p:spPr>
          <a:xfrm>
            <a:off x="484552" y="365125"/>
            <a:ext cx="10869248" cy="168751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4CB514A-E7EA-41A8-ADBA-85CA1DF6D349}"/>
              </a:ext>
            </a:extLst>
          </p:cNvPr>
          <p:cNvSpPr>
            <a:spLocks noGrp="1"/>
          </p:cNvSpPr>
          <p:nvPr>
            <p:ph type="body" idx="1"/>
          </p:nvPr>
        </p:nvSpPr>
        <p:spPr>
          <a:xfrm>
            <a:off x="484552" y="2576513"/>
            <a:ext cx="10869248" cy="3600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9CB0BD-D6E3-4B3D-BCBB-6FECA5D6323C}"/>
              </a:ext>
            </a:extLst>
          </p:cNvPr>
          <p:cNvSpPr>
            <a:spLocks noGrp="1"/>
          </p:cNvSpPr>
          <p:nvPr>
            <p:ph type="dt" sz="half" idx="2"/>
          </p:nvPr>
        </p:nvSpPr>
        <p:spPr>
          <a:xfrm>
            <a:off x="146221" y="635720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1FC8E16-3C03-4238-9C6F-B34F3D10F77E}" type="datetime1">
              <a:rPr lang="en-US" smtClean="0"/>
              <a:t>11/22/2021</a:t>
            </a:fld>
            <a:endParaRPr lang="en-US" dirty="0"/>
          </a:p>
        </p:txBody>
      </p:sp>
      <p:sp>
        <p:nvSpPr>
          <p:cNvPr id="5" name="Footer Placeholder 4">
            <a:extLst>
              <a:ext uri="{FF2B5EF4-FFF2-40B4-BE49-F238E27FC236}">
                <a16:creationId xmlns:a16="http://schemas.microsoft.com/office/drawing/2014/main" id="{A84147F7-B466-4892-BE27-876F947515C8}"/>
              </a:ext>
            </a:extLst>
          </p:cNvPr>
          <p:cNvSpPr>
            <a:spLocks noGrp="1"/>
          </p:cNvSpPr>
          <p:nvPr>
            <p:ph type="ftr" sz="quarter" idx="3"/>
          </p:nvPr>
        </p:nvSpPr>
        <p:spPr>
          <a:xfrm>
            <a:off x="6270162" y="6356350"/>
            <a:ext cx="411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64B4FE0-65CC-4435-A6AF-150E52F35BB8}"/>
              </a:ext>
            </a:extLst>
          </p:cNvPr>
          <p:cNvSpPr>
            <a:spLocks noGrp="1"/>
          </p:cNvSpPr>
          <p:nvPr>
            <p:ph type="sldNum" sz="quarter" idx="4"/>
          </p:nvPr>
        </p:nvSpPr>
        <p:spPr>
          <a:xfrm>
            <a:off x="10764983" y="6356350"/>
            <a:ext cx="1280796"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646F3F-274D-499B-ABBE-824EB4ABDC3D}" type="slidenum">
              <a:rPr lang="en-US" smtClean="0"/>
              <a:pPr/>
              <a:t>‹#›</a:t>
            </a:fld>
            <a:endParaRPr lang="en-US" dirty="0"/>
          </a:p>
        </p:txBody>
      </p:sp>
    </p:spTree>
    <p:extLst>
      <p:ext uri="{BB962C8B-B14F-4D97-AF65-F5344CB8AC3E}">
        <p14:creationId xmlns:p14="http://schemas.microsoft.com/office/powerpoint/2010/main" val="566096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5400" kern="1200">
          <a:solidFill>
            <a:schemeClr val="bg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26A151-13BF-4305-A6DC-9DC7C9877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91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1" name="Rectangle 10">
            <a:extLst>
              <a:ext uri="{FF2B5EF4-FFF2-40B4-BE49-F238E27FC236}">
                <a16:creationId xmlns:a16="http://schemas.microsoft.com/office/drawing/2014/main" id="{6EFFDDA6-2CAE-438F-B0D6-FF4E710E2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29884" y="6324431"/>
            <a:ext cx="62116" cy="4289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useBgFill="1">
        <p:nvSpPr>
          <p:cNvPr id="13" name="Rectangle 12">
            <a:extLst>
              <a:ext uri="{FF2B5EF4-FFF2-40B4-BE49-F238E27FC236}">
                <a16:creationId xmlns:a16="http://schemas.microsoft.com/office/drawing/2014/main" id="{317ADF9C-7729-43E0-B44E-3392C2BD0A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5" name="Rectangle 14">
            <a:extLst>
              <a:ext uri="{FF2B5EF4-FFF2-40B4-BE49-F238E27FC236}">
                <a16:creationId xmlns:a16="http://schemas.microsoft.com/office/drawing/2014/main" id="{C264CE6C-E4DD-47B0-947A-FE4B1135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A950B2C9-F8C3-6149-A6EE-3594FC17005B}"/>
              </a:ext>
            </a:extLst>
          </p:cNvPr>
          <p:cNvSpPr>
            <a:spLocks noGrp="1"/>
          </p:cNvSpPr>
          <p:nvPr>
            <p:ph type="ctrTitle"/>
          </p:nvPr>
        </p:nvSpPr>
        <p:spPr>
          <a:xfrm>
            <a:off x="484552" y="365125"/>
            <a:ext cx="5252571" cy="2766449"/>
          </a:xfrm>
        </p:spPr>
        <p:txBody>
          <a:bodyPr vert="horz" lIns="91440" tIns="45720" rIns="91440" bIns="45720" rtlCol="0" anchor="b">
            <a:normAutofit/>
          </a:bodyPr>
          <a:lstStyle/>
          <a:p>
            <a:pPr>
              <a:lnSpc>
                <a:spcPct val="90000"/>
              </a:lnSpc>
            </a:pPr>
            <a:r>
              <a:rPr lang="en-US" sz="3800" dirty="0"/>
              <a:t>Topic 3:</a:t>
            </a:r>
            <a:br>
              <a:rPr lang="en-US" sz="3800" dirty="0"/>
            </a:br>
            <a:r>
              <a:rPr lang="en-GB" sz="3800" dirty="0"/>
              <a:t>Provisional Government and the Bolshevik Revolution </a:t>
            </a:r>
            <a:endParaRPr lang="en-US" sz="3800" dirty="0"/>
          </a:p>
        </p:txBody>
      </p:sp>
      <p:sp>
        <p:nvSpPr>
          <p:cNvPr id="3" name="Subtitle 2">
            <a:extLst>
              <a:ext uri="{FF2B5EF4-FFF2-40B4-BE49-F238E27FC236}">
                <a16:creationId xmlns:a16="http://schemas.microsoft.com/office/drawing/2014/main" id="{73C3372E-A8B4-8C46-BF5E-D27AD5AEB077}"/>
              </a:ext>
            </a:extLst>
          </p:cNvPr>
          <p:cNvSpPr>
            <a:spLocks noGrp="1"/>
          </p:cNvSpPr>
          <p:nvPr>
            <p:ph type="subTitle" idx="1"/>
          </p:nvPr>
        </p:nvSpPr>
        <p:spPr>
          <a:xfrm>
            <a:off x="6523702" y="365125"/>
            <a:ext cx="4830097" cy="5811838"/>
          </a:xfrm>
        </p:spPr>
        <p:txBody>
          <a:bodyPr vert="horz" lIns="91440" tIns="45720" rIns="91440" bIns="45720" rtlCol="0">
            <a:normAutofit fontScale="85000" lnSpcReduction="10000"/>
          </a:bodyPr>
          <a:lstStyle/>
          <a:p>
            <a:r>
              <a:rPr lang="en-US" dirty="0"/>
              <a:t>To Cover:</a:t>
            </a:r>
          </a:p>
          <a:p>
            <a:pPr marL="342900"/>
            <a:r>
              <a:rPr lang="en-GB" dirty="0"/>
              <a:t>Weaknesses and mistakes of the Provisional Government.</a:t>
            </a:r>
          </a:p>
          <a:p>
            <a:pPr marL="342900"/>
            <a:r>
              <a:rPr lang="en-GB" dirty="0"/>
              <a:t> The impact of the Petrograd Soviet. </a:t>
            </a:r>
          </a:p>
          <a:p>
            <a:pPr marL="342900"/>
            <a:r>
              <a:rPr lang="en-GB" dirty="0"/>
              <a:t>The activities of Lenin and the Bolsheviks, including the April Theses and July Days. </a:t>
            </a:r>
          </a:p>
          <a:p>
            <a:pPr marL="342900"/>
            <a:r>
              <a:rPr lang="en-GB" dirty="0"/>
              <a:t>Nature and impact of the Kornilov Revolt. </a:t>
            </a:r>
          </a:p>
          <a:p>
            <a:pPr marL="342900"/>
            <a:r>
              <a:rPr lang="en-GB" dirty="0"/>
              <a:t>Key events of the Bolshevik takeover. </a:t>
            </a:r>
          </a:p>
          <a:p>
            <a:pPr marL="342900"/>
            <a:r>
              <a:rPr lang="en-GB" dirty="0"/>
              <a:t>Reasons for success of Bolsheviks, especially the roles of Lenin and Trotsky. </a:t>
            </a:r>
            <a:endParaRPr lang="en-US" dirty="0"/>
          </a:p>
        </p:txBody>
      </p:sp>
    </p:spTree>
    <p:extLst>
      <p:ext uri="{BB962C8B-B14F-4D97-AF65-F5344CB8AC3E}">
        <p14:creationId xmlns:p14="http://schemas.microsoft.com/office/powerpoint/2010/main" val="989829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71E59-359E-994B-A5CB-2B0E397577EB}"/>
              </a:ext>
            </a:extLst>
          </p:cNvPr>
          <p:cNvSpPr>
            <a:spLocks noGrp="1"/>
          </p:cNvSpPr>
          <p:nvPr>
            <p:ph type="title"/>
          </p:nvPr>
        </p:nvSpPr>
        <p:spPr/>
        <p:txBody>
          <a:bodyPr/>
          <a:lstStyle/>
          <a:p>
            <a:r>
              <a:rPr lang="en-GB" dirty="0"/>
              <a:t>The July Days</a:t>
            </a:r>
          </a:p>
        </p:txBody>
      </p:sp>
      <p:sp>
        <p:nvSpPr>
          <p:cNvPr id="3" name="Content Placeholder 2">
            <a:extLst>
              <a:ext uri="{FF2B5EF4-FFF2-40B4-BE49-F238E27FC236}">
                <a16:creationId xmlns:a16="http://schemas.microsoft.com/office/drawing/2014/main" id="{D3F832CF-CD3D-C944-BD07-979301291D1C}"/>
              </a:ext>
            </a:extLst>
          </p:cNvPr>
          <p:cNvSpPr>
            <a:spLocks noGrp="1"/>
          </p:cNvSpPr>
          <p:nvPr>
            <p:ph idx="1"/>
          </p:nvPr>
        </p:nvSpPr>
        <p:spPr/>
        <p:txBody>
          <a:bodyPr/>
          <a:lstStyle/>
          <a:p>
            <a:pPr marL="342900" indent="-342900">
              <a:buFontTx/>
              <a:buChar char="-"/>
            </a:pPr>
            <a:r>
              <a:rPr lang="en-GB" dirty="0"/>
              <a:t>March 1917 PG introduced bread rationing, war was using up lots of resources.</a:t>
            </a:r>
          </a:p>
          <a:p>
            <a:pPr marL="342900" indent="-342900">
              <a:buFontTx/>
              <a:buChar char="-"/>
            </a:pPr>
            <a:r>
              <a:rPr lang="en-GB" dirty="0"/>
              <a:t>June Offensive against the Germans was a disaster. Many soldiers deserted.</a:t>
            </a:r>
          </a:p>
          <a:p>
            <a:pPr marL="342900" indent="-342900">
              <a:buFontTx/>
              <a:buChar char="-"/>
            </a:pPr>
            <a:r>
              <a:rPr lang="en-GB" dirty="0"/>
              <a:t>3rd – 7th July 1917: July Days. Why? Food shortages, failure of June Offensive, effective Bolshevik propaganda against PG.</a:t>
            </a:r>
          </a:p>
          <a:p>
            <a:pPr marL="342900" indent="-342900">
              <a:buFontTx/>
              <a:buChar char="-"/>
            </a:pPr>
            <a:r>
              <a:rPr lang="en-GB" dirty="0"/>
              <a:t>Uprising started by anarchist revolutionaries, Bolsheviks tried to prevent and then realised could lead to overthrow of PG. </a:t>
            </a:r>
          </a:p>
          <a:p>
            <a:pPr marL="342900" indent="-342900">
              <a:buFontTx/>
              <a:buChar char="-"/>
            </a:pPr>
            <a:r>
              <a:rPr lang="en-GB" dirty="0"/>
              <a:t>Petrograd Soviet did not support: worked with PG and arrested hundreds of Bolsheviks including Trotsky. Lenin fled to Finland. </a:t>
            </a:r>
          </a:p>
        </p:txBody>
      </p:sp>
    </p:spTree>
    <p:extLst>
      <p:ext uri="{BB962C8B-B14F-4D97-AF65-F5344CB8AC3E}">
        <p14:creationId xmlns:p14="http://schemas.microsoft.com/office/powerpoint/2010/main" val="2032190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1BEEF0-CA89-4AEF-A492-1D96800D7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64A815-B181-455B-94F4-BE4ABF310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19" y="0"/>
            <a:ext cx="608885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229AA4-B6A7-4465-A715-13978B3CE9C8}"/>
              </a:ext>
            </a:extLst>
          </p:cNvPr>
          <p:cNvSpPr>
            <a:spLocks noGrp="1"/>
          </p:cNvSpPr>
          <p:nvPr>
            <p:ph type="title"/>
          </p:nvPr>
        </p:nvSpPr>
        <p:spPr>
          <a:xfrm>
            <a:off x="484552" y="709683"/>
            <a:ext cx="5138326" cy="5467279"/>
          </a:xfrm>
        </p:spPr>
        <p:txBody>
          <a:bodyPr anchor="ctr">
            <a:normAutofit/>
          </a:bodyPr>
          <a:lstStyle/>
          <a:p>
            <a:r>
              <a:rPr lang="en-GB" dirty="0"/>
              <a:t>A Question </a:t>
            </a:r>
          </a:p>
        </p:txBody>
      </p:sp>
      <p:sp>
        <p:nvSpPr>
          <p:cNvPr id="3" name="Content Placeholder 2">
            <a:extLst>
              <a:ext uri="{FF2B5EF4-FFF2-40B4-BE49-F238E27FC236}">
                <a16:creationId xmlns:a16="http://schemas.microsoft.com/office/drawing/2014/main" id="{94EFF88C-1594-4B09-AD57-BA0ECA163FCB}"/>
              </a:ext>
            </a:extLst>
          </p:cNvPr>
          <p:cNvSpPr>
            <a:spLocks noGrp="1"/>
          </p:cNvSpPr>
          <p:nvPr>
            <p:ph idx="1"/>
          </p:nvPr>
        </p:nvSpPr>
        <p:spPr>
          <a:xfrm>
            <a:off x="6400800" y="709683"/>
            <a:ext cx="4953000" cy="5467279"/>
          </a:xfrm>
        </p:spPr>
        <p:txBody>
          <a:bodyPr anchor="ctr">
            <a:normAutofit/>
          </a:bodyPr>
          <a:lstStyle/>
          <a:p>
            <a:r>
              <a:rPr lang="en-GB" dirty="0"/>
              <a:t>Give two features of the July Days.</a:t>
            </a:r>
          </a:p>
          <a:p>
            <a:r>
              <a:rPr lang="en-GB" dirty="0"/>
              <a:t>Lets add detail: </a:t>
            </a:r>
          </a:p>
          <a:p>
            <a:r>
              <a:rPr lang="en-GB" dirty="0"/>
              <a:t>One feature was that it was an improvised attempt by some Bolsheviks to take power…</a:t>
            </a:r>
          </a:p>
          <a:p>
            <a:endParaRPr lang="en-GB" dirty="0"/>
          </a:p>
          <a:p>
            <a:r>
              <a:rPr lang="en-GB" dirty="0"/>
              <a:t>Another feature was that it was easily crushed….</a:t>
            </a:r>
          </a:p>
        </p:txBody>
      </p:sp>
    </p:spTree>
    <p:extLst>
      <p:ext uri="{BB962C8B-B14F-4D97-AF65-F5344CB8AC3E}">
        <p14:creationId xmlns:p14="http://schemas.microsoft.com/office/powerpoint/2010/main" val="1135220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11DF-E0EB-504E-A4C6-FA8EBA984377}"/>
              </a:ext>
            </a:extLst>
          </p:cNvPr>
          <p:cNvSpPr>
            <a:spLocks noGrp="1"/>
          </p:cNvSpPr>
          <p:nvPr>
            <p:ph type="title"/>
          </p:nvPr>
        </p:nvSpPr>
        <p:spPr/>
        <p:txBody>
          <a:bodyPr/>
          <a:lstStyle/>
          <a:p>
            <a:r>
              <a:rPr lang="en-GB" dirty="0"/>
              <a:t>Kornilov Revolt</a:t>
            </a:r>
          </a:p>
        </p:txBody>
      </p:sp>
      <p:sp>
        <p:nvSpPr>
          <p:cNvPr id="3" name="Content Placeholder 2">
            <a:extLst>
              <a:ext uri="{FF2B5EF4-FFF2-40B4-BE49-F238E27FC236}">
                <a16:creationId xmlns:a16="http://schemas.microsoft.com/office/drawing/2014/main" id="{130DE631-C5D5-AF4F-BE3C-BFA09BDE84B3}"/>
              </a:ext>
            </a:extLst>
          </p:cNvPr>
          <p:cNvSpPr>
            <a:spLocks noGrp="1"/>
          </p:cNvSpPr>
          <p:nvPr>
            <p:ph idx="1"/>
          </p:nvPr>
        </p:nvSpPr>
        <p:spPr>
          <a:xfrm>
            <a:off x="484552" y="2576513"/>
            <a:ext cx="11458632" cy="4085544"/>
          </a:xfrm>
        </p:spPr>
        <p:txBody>
          <a:bodyPr>
            <a:normAutofit fontScale="92500" lnSpcReduction="20000"/>
          </a:bodyPr>
          <a:lstStyle/>
          <a:p>
            <a:pPr marL="342900" indent="-342900">
              <a:buFontTx/>
              <a:buChar char="-"/>
            </a:pPr>
            <a:r>
              <a:rPr lang="en-GB" dirty="0"/>
              <a:t>Kerensky took credit for putting down July Days: became leader of PG (Prime Minister).</a:t>
            </a:r>
          </a:p>
          <a:p>
            <a:pPr marL="342900" indent="-342900">
              <a:buFontTx/>
              <a:buChar char="-"/>
            </a:pPr>
            <a:r>
              <a:rPr lang="en-GB" dirty="0"/>
              <a:t>Kerensky wanted to restore discipline in the army to prevent defeat in the war: great if it succeeded! How?</a:t>
            </a:r>
          </a:p>
          <a:p>
            <a:pPr marL="342900" indent="-342900">
              <a:buFontTx/>
              <a:buChar char="-"/>
            </a:pPr>
            <a:r>
              <a:rPr lang="en-GB" dirty="0"/>
              <a:t>18</a:t>
            </a:r>
            <a:r>
              <a:rPr lang="en-GB" baseline="30000" dirty="0"/>
              <a:t>th</a:t>
            </a:r>
            <a:r>
              <a:rPr lang="en-GB" dirty="0"/>
              <a:t> July 1917 he appointed new commander-in-chief: General Kornilov. Agreed to bring troops to Petrograd in case of unrest. </a:t>
            </a:r>
          </a:p>
          <a:p>
            <a:pPr marL="342900" indent="-342900">
              <a:buFontTx/>
              <a:buChar char="-"/>
            </a:pPr>
            <a:r>
              <a:rPr lang="en-GB" dirty="0"/>
              <a:t>Kornilov wanted martial law to break power of soviets (supported by middle-class: why?).</a:t>
            </a:r>
          </a:p>
          <a:p>
            <a:pPr marL="342900" indent="-342900">
              <a:buFontTx/>
              <a:buChar char="-"/>
            </a:pPr>
            <a:r>
              <a:rPr lang="en-GB" dirty="0"/>
              <a:t>Kerensky saw this as challenge to leadership, dismissed Kornilov. </a:t>
            </a:r>
          </a:p>
          <a:p>
            <a:pPr marL="342900" indent="-342900">
              <a:buFontTx/>
              <a:buChar char="-"/>
            </a:pPr>
            <a:r>
              <a:rPr lang="en-GB" dirty="0"/>
              <a:t>Kornilov ignored: sent troops to Petrograd planning to shut down the Petrograd Soviet. </a:t>
            </a:r>
          </a:p>
          <a:p>
            <a:pPr marL="342900" indent="-342900">
              <a:buFontTx/>
              <a:buChar char="-"/>
            </a:pPr>
            <a:r>
              <a:rPr lang="en-GB" dirty="0"/>
              <a:t>Huge alarm in Petrograd: Kerensky allowed Bolsheviks to arm their supporters to defend city. They did so using armed Red Guard units, and convinced Kornilov’s troops to stop. Kornilov arrested 1</a:t>
            </a:r>
            <a:r>
              <a:rPr lang="en-GB" baseline="30000" dirty="0"/>
              <a:t>st</a:t>
            </a:r>
            <a:r>
              <a:rPr lang="en-GB" dirty="0"/>
              <a:t> September. Impact?</a:t>
            </a:r>
          </a:p>
        </p:txBody>
      </p:sp>
    </p:spTree>
    <p:extLst>
      <p:ext uri="{BB962C8B-B14F-4D97-AF65-F5344CB8AC3E}">
        <p14:creationId xmlns:p14="http://schemas.microsoft.com/office/powerpoint/2010/main" val="1971773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1BEEF0-CA89-4AEF-A492-1D96800D7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64A815-B181-455B-94F4-BE4ABF310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19" y="0"/>
            <a:ext cx="608885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D82F06A-006B-3A44-B7B0-87E5369889B5}"/>
              </a:ext>
            </a:extLst>
          </p:cNvPr>
          <p:cNvSpPr>
            <a:spLocks noGrp="1"/>
          </p:cNvSpPr>
          <p:nvPr>
            <p:ph type="title"/>
          </p:nvPr>
        </p:nvSpPr>
        <p:spPr>
          <a:xfrm>
            <a:off x="484552" y="709683"/>
            <a:ext cx="5138326" cy="5467279"/>
          </a:xfrm>
        </p:spPr>
        <p:txBody>
          <a:bodyPr anchor="ctr">
            <a:normAutofit/>
          </a:bodyPr>
          <a:lstStyle/>
          <a:p>
            <a:r>
              <a:rPr lang="en-GB" dirty="0"/>
              <a:t>A question</a:t>
            </a:r>
          </a:p>
        </p:txBody>
      </p:sp>
      <p:sp>
        <p:nvSpPr>
          <p:cNvPr id="3" name="Content Placeholder 2">
            <a:extLst>
              <a:ext uri="{FF2B5EF4-FFF2-40B4-BE49-F238E27FC236}">
                <a16:creationId xmlns:a16="http://schemas.microsoft.com/office/drawing/2014/main" id="{FB4FB26B-40A3-1B45-8D75-95DCFA5EB23F}"/>
              </a:ext>
            </a:extLst>
          </p:cNvPr>
          <p:cNvSpPr>
            <a:spLocks noGrp="1"/>
          </p:cNvSpPr>
          <p:nvPr>
            <p:ph idx="1"/>
          </p:nvPr>
        </p:nvSpPr>
        <p:spPr>
          <a:xfrm>
            <a:off x="6400800" y="709683"/>
            <a:ext cx="4953000" cy="5467279"/>
          </a:xfrm>
        </p:spPr>
        <p:txBody>
          <a:bodyPr anchor="ctr">
            <a:normAutofit/>
          </a:bodyPr>
          <a:lstStyle/>
          <a:p>
            <a:r>
              <a:rPr lang="en-GB" dirty="0"/>
              <a:t>Describe two features of the Kornilov Revolt (August 1917). </a:t>
            </a:r>
          </a:p>
        </p:txBody>
      </p:sp>
    </p:spTree>
    <p:extLst>
      <p:ext uri="{BB962C8B-B14F-4D97-AF65-F5344CB8AC3E}">
        <p14:creationId xmlns:p14="http://schemas.microsoft.com/office/powerpoint/2010/main" val="1629974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1ACD3-1775-264B-ADBF-1A05EE2225BF}"/>
              </a:ext>
            </a:extLst>
          </p:cNvPr>
          <p:cNvSpPr>
            <a:spLocks noGrp="1"/>
          </p:cNvSpPr>
          <p:nvPr>
            <p:ph type="title"/>
          </p:nvPr>
        </p:nvSpPr>
        <p:spPr/>
        <p:txBody>
          <a:bodyPr/>
          <a:lstStyle/>
          <a:p>
            <a:r>
              <a:rPr lang="en-GB" dirty="0"/>
              <a:t>Impact of Kornilov Revolt</a:t>
            </a:r>
          </a:p>
        </p:txBody>
      </p:sp>
      <p:sp>
        <p:nvSpPr>
          <p:cNvPr id="3" name="Content Placeholder 2">
            <a:extLst>
              <a:ext uri="{FF2B5EF4-FFF2-40B4-BE49-F238E27FC236}">
                <a16:creationId xmlns:a16="http://schemas.microsoft.com/office/drawing/2014/main" id="{C723F644-4E88-9F45-B7BE-480F5F5A0527}"/>
              </a:ext>
            </a:extLst>
          </p:cNvPr>
          <p:cNvSpPr>
            <a:spLocks noGrp="1"/>
          </p:cNvSpPr>
          <p:nvPr>
            <p:ph idx="1"/>
          </p:nvPr>
        </p:nvSpPr>
        <p:spPr/>
        <p:txBody>
          <a:bodyPr/>
          <a:lstStyle/>
          <a:p>
            <a:pPr marL="342900" indent="-342900">
              <a:buFontTx/>
              <a:buChar char="-"/>
            </a:pPr>
            <a:r>
              <a:rPr lang="en-GB" dirty="0"/>
              <a:t>Boosted support for Bolsheviks while weakening Kerensky and PG. (how did it do this?)</a:t>
            </a:r>
          </a:p>
          <a:p>
            <a:pPr marL="342900" indent="-342900">
              <a:buFontTx/>
              <a:buChar char="-"/>
            </a:pPr>
            <a:r>
              <a:rPr lang="en-GB" dirty="0"/>
              <a:t>Bolsheviks could say they saved Petrograd: more elected to soviets and soon had control of Petrograd Soviet. </a:t>
            </a:r>
          </a:p>
          <a:p>
            <a:pPr marL="342900" indent="-342900">
              <a:buFontTx/>
              <a:buChar char="-"/>
            </a:pPr>
            <a:r>
              <a:rPr lang="en-GB" dirty="0"/>
              <a:t>25</a:t>
            </a:r>
            <a:r>
              <a:rPr lang="en-GB" baseline="30000" dirty="0"/>
              <a:t>th</a:t>
            </a:r>
            <a:r>
              <a:rPr lang="en-GB" dirty="0"/>
              <a:t> September Trotsky elected president of soviet. </a:t>
            </a:r>
          </a:p>
          <a:p>
            <a:pPr marL="342900" indent="-342900">
              <a:buFontTx/>
              <a:buChar char="-"/>
            </a:pPr>
            <a:r>
              <a:rPr lang="en-GB" dirty="0"/>
              <a:t>Red Guards added military power to Bolsheviks: many kept weapons after Kornilov revolt. </a:t>
            </a:r>
          </a:p>
          <a:p>
            <a:pPr marL="342900" indent="-342900">
              <a:buFontTx/>
              <a:buChar char="-"/>
            </a:pPr>
            <a:r>
              <a:rPr lang="en-GB" dirty="0"/>
              <a:t>Army discipline collapsed- officers accused of being part of the counter-revolution. Many murdered, many soldiers deserted. </a:t>
            </a:r>
          </a:p>
        </p:txBody>
      </p:sp>
    </p:spTree>
    <p:extLst>
      <p:ext uri="{BB962C8B-B14F-4D97-AF65-F5344CB8AC3E}">
        <p14:creationId xmlns:p14="http://schemas.microsoft.com/office/powerpoint/2010/main" val="568134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1BEEF0-CA89-4AEF-A492-1D96800D7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64A815-B181-455B-94F4-BE4ABF310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19" y="0"/>
            <a:ext cx="608885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2269E09-8093-D344-8AEF-DCD1BEDA2E73}"/>
              </a:ext>
            </a:extLst>
          </p:cNvPr>
          <p:cNvSpPr>
            <a:spLocks noGrp="1"/>
          </p:cNvSpPr>
          <p:nvPr>
            <p:ph type="title"/>
          </p:nvPr>
        </p:nvSpPr>
        <p:spPr>
          <a:xfrm>
            <a:off x="484552" y="709683"/>
            <a:ext cx="5138326" cy="5467279"/>
          </a:xfrm>
        </p:spPr>
        <p:txBody>
          <a:bodyPr anchor="ctr">
            <a:noAutofit/>
          </a:bodyPr>
          <a:lstStyle/>
          <a:p>
            <a:r>
              <a:rPr lang="en-GB" sz="4800" dirty="0"/>
              <a:t>C Question</a:t>
            </a:r>
            <a:br>
              <a:rPr lang="en-GB" sz="4800" dirty="0"/>
            </a:br>
            <a:br>
              <a:rPr lang="en-GB" sz="4800" dirty="0"/>
            </a:br>
            <a:r>
              <a:rPr lang="en-GB" sz="2400" dirty="0"/>
              <a:t>Extract B suggests that the Kornilov Revolt was the most important reason for the rapid increase in support for the Bolsheviks.</a:t>
            </a:r>
            <a:br>
              <a:rPr lang="en-GB" sz="2400" dirty="0"/>
            </a:br>
            <a:br>
              <a:rPr lang="en-GB" sz="2400" dirty="0"/>
            </a:br>
            <a:r>
              <a:rPr lang="en-GB" sz="2400" dirty="0"/>
              <a:t>How far do you agree with this interpretation?</a:t>
            </a:r>
            <a:br>
              <a:rPr lang="en-GB" sz="2400" dirty="0"/>
            </a:br>
            <a:r>
              <a:rPr lang="en-GB" sz="2400" dirty="0"/>
              <a:t>Use Extract B, Sources G and I and your own knowledge.</a:t>
            </a:r>
            <a:br>
              <a:rPr lang="en-GB" sz="4800" dirty="0"/>
            </a:br>
            <a:endParaRPr lang="en-GB" sz="4800" dirty="0"/>
          </a:p>
        </p:txBody>
      </p:sp>
      <p:pic>
        <p:nvPicPr>
          <p:cNvPr id="5" name="Picture 4">
            <a:extLst>
              <a:ext uri="{FF2B5EF4-FFF2-40B4-BE49-F238E27FC236}">
                <a16:creationId xmlns:a16="http://schemas.microsoft.com/office/drawing/2014/main" id="{54914128-F04F-4C36-B0FC-DF89872487A0}"/>
              </a:ext>
            </a:extLst>
          </p:cNvPr>
          <p:cNvPicPr>
            <a:picLocks noChangeAspect="1"/>
          </p:cNvPicPr>
          <p:nvPr/>
        </p:nvPicPr>
        <p:blipFill>
          <a:blip r:embed="rId2"/>
          <a:stretch>
            <a:fillRect/>
          </a:stretch>
        </p:blipFill>
        <p:spPr>
          <a:xfrm>
            <a:off x="6779442" y="153432"/>
            <a:ext cx="4687854" cy="3082774"/>
          </a:xfrm>
          <a:prstGeom prst="rect">
            <a:avLst/>
          </a:prstGeom>
        </p:spPr>
      </p:pic>
      <p:pic>
        <p:nvPicPr>
          <p:cNvPr id="7" name="Picture 6">
            <a:extLst>
              <a:ext uri="{FF2B5EF4-FFF2-40B4-BE49-F238E27FC236}">
                <a16:creationId xmlns:a16="http://schemas.microsoft.com/office/drawing/2014/main" id="{E268DA73-E43B-4ED8-8CD9-A596319BDA5A}"/>
              </a:ext>
            </a:extLst>
          </p:cNvPr>
          <p:cNvPicPr>
            <a:picLocks noChangeAspect="1"/>
          </p:cNvPicPr>
          <p:nvPr/>
        </p:nvPicPr>
        <p:blipFill>
          <a:blip r:embed="rId3"/>
          <a:stretch>
            <a:fillRect/>
          </a:stretch>
        </p:blipFill>
        <p:spPr>
          <a:xfrm>
            <a:off x="6539290" y="3332603"/>
            <a:ext cx="5181600" cy="3429000"/>
          </a:xfrm>
          <a:prstGeom prst="rect">
            <a:avLst/>
          </a:prstGeom>
        </p:spPr>
      </p:pic>
    </p:spTree>
    <p:extLst>
      <p:ext uri="{BB962C8B-B14F-4D97-AF65-F5344CB8AC3E}">
        <p14:creationId xmlns:p14="http://schemas.microsoft.com/office/powerpoint/2010/main" val="3913017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BFF3E-5B87-CD44-812C-4CFA91BE7735}"/>
              </a:ext>
            </a:extLst>
          </p:cNvPr>
          <p:cNvSpPr>
            <a:spLocks noGrp="1"/>
          </p:cNvSpPr>
          <p:nvPr>
            <p:ph type="title"/>
          </p:nvPr>
        </p:nvSpPr>
        <p:spPr/>
        <p:txBody>
          <a:bodyPr/>
          <a:lstStyle/>
          <a:p>
            <a:r>
              <a:rPr lang="en-GB" dirty="0"/>
              <a:t>Weaknesses of the PG</a:t>
            </a:r>
          </a:p>
        </p:txBody>
      </p:sp>
      <p:sp>
        <p:nvSpPr>
          <p:cNvPr id="3" name="Content Placeholder 2">
            <a:extLst>
              <a:ext uri="{FF2B5EF4-FFF2-40B4-BE49-F238E27FC236}">
                <a16:creationId xmlns:a16="http://schemas.microsoft.com/office/drawing/2014/main" id="{9816BE11-13C7-0A40-A528-0B600D55B8F1}"/>
              </a:ext>
            </a:extLst>
          </p:cNvPr>
          <p:cNvSpPr>
            <a:spLocks noGrp="1"/>
          </p:cNvSpPr>
          <p:nvPr>
            <p:ph idx="1"/>
          </p:nvPr>
        </p:nvSpPr>
        <p:spPr/>
        <p:txBody>
          <a:bodyPr/>
          <a:lstStyle/>
          <a:p>
            <a:pPr marL="342900" indent="-342900">
              <a:buFontTx/>
              <a:buChar char="-"/>
            </a:pPr>
            <a:r>
              <a:rPr lang="en-GB" dirty="0"/>
              <a:t>‘Dual Control’ with Petrograd Soviet meant that the PG lacked control over some areas of government.</a:t>
            </a:r>
          </a:p>
          <a:p>
            <a:pPr marL="342900" indent="-342900">
              <a:buFontTx/>
              <a:buChar char="-"/>
            </a:pPr>
            <a:r>
              <a:rPr lang="en-GB" dirty="0"/>
              <a:t>Petrograd Soviet had ‘Order Number 1’- they had the final say on military matters. This damaged the authority of the PG. </a:t>
            </a:r>
          </a:p>
          <a:p>
            <a:pPr marL="342900" indent="-342900">
              <a:buFontTx/>
              <a:buChar char="-"/>
            </a:pPr>
            <a:r>
              <a:rPr lang="en-GB" dirty="0"/>
              <a:t>Petrograd Soviet was elected but PG was not- this weakened their authority further. </a:t>
            </a:r>
          </a:p>
          <a:p>
            <a:pPr marL="342900" indent="-342900">
              <a:buFontTx/>
              <a:buChar char="-"/>
            </a:pPr>
            <a:endParaRPr lang="en-GB" dirty="0"/>
          </a:p>
        </p:txBody>
      </p:sp>
    </p:spTree>
    <p:extLst>
      <p:ext uri="{BB962C8B-B14F-4D97-AF65-F5344CB8AC3E}">
        <p14:creationId xmlns:p14="http://schemas.microsoft.com/office/powerpoint/2010/main" val="410281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966A-630E-7042-94E0-6750970A5BDF}"/>
              </a:ext>
            </a:extLst>
          </p:cNvPr>
          <p:cNvSpPr>
            <a:spLocks noGrp="1"/>
          </p:cNvSpPr>
          <p:nvPr>
            <p:ph type="title"/>
          </p:nvPr>
        </p:nvSpPr>
        <p:spPr/>
        <p:txBody>
          <a:bodyPr/>
          <a:lstStyle/>
          <a:p>
            <a:r>
              <a:rPr lang="en-GB" dirty="0"/>
              <a:t>Mistakes of the PG</a:t>
            </a:r>
          </a:p>
        </p:txBody>
      </p:sp>
      <p:sp>
        <p:nvSpPr>
          <p:cNvPr id="3" name="Content Placeholder 2">
            <a:extLst>
              <a:ext uri="{FF2B5EF4-FFF2-40B4-BE49-F238E27FC236}">
                <a16:creationId xmlns:a16="http://schemas.microsoft.com/office/drawing/2014/main" id="{0C338A31-5960-2647-BFEB-6B7BF1808E1A}"/>
              </a:ext>
            </a:extLst>
          </p:cNvPr>
          <p:cNvSpPr>
            <a:spLocks noGrp="1"/>
          </p:cNvSpPr>
          <p:nvPr>
            <p:ph idx="1"/>
          </p:nvPr>
        </p:nvSpPr>
        <p:spPr/>
        <p:txBody>
          <a:bodyPr/>
          <a:lstStyle/>
          <a:p>
            <a:pPr marL="342900" indent="-342900">
              <a:buFontTx/>
              <a:buChar char="-"/>
            </a:pPr>
            <a:r>
              <a:rPr lang="en-GB" b="1" dirty="0"/>
              <a:t>Continuing WW1</a:t>
            </a:r>
            <a:r>
              <a:rPr lang="en-GB" dirty="0"/>
              <a:t>: to keep the Allies on side to invest in Russia’s recovery. Ordinary people wanted Russia out of the war.</a:t>
            </a:r>
          </a:p>
          <a:p>
            <a:pPr marL="342900" indent="-342900">
              <a:buFontTx/>
              <a:buChar char="-"/>
            </a:pPr>
            <a:r>
              <a:rPr lang="en-GB" b="1" dirty="0"/>
              <a:t>Delaying elections</a:t>
            </a:r>
            <a:r>
              <a:rPr lang="en-GB" dirty="0"/>
              <a:t>: PG found organising a general election challenging and preferred to focus on other issues. Delaying elections led to unpopularity.</a:t>
            </a:r>
          </a:p>
          <a:p>
            <a:pPr marL="342900" indent="-342900">
              <a:buFontTx/>
              <a:buChar char="-"/>
            </a:pPr>
            <a:r>
              <a:rPr lang="en-GB" b="1" dirty="0"/>
              <a:t>Delaying reforms</a:t>
            </a:r>
            <a:r>
              <a:rPr lang="en-GB" dirty="0"/>
              <a:t>: Peasants wanted more land, the PG had little authority and were waiting for the constituent assembly.</a:t>
            </a:r>
          </a:p>
          <a:p>
            <a:pPr marL="342900" indent="-342900">
              <a:buFontTx/>
              <a:buChar char="-"/>
            </a:pPr>
            <a:r>
              <a:rPr lang="en-GB" b="1" dirty="0"/>
              <a:t>Allowing more freedom: </a:t>
            </a:r>
            <a:r>
              <a:rPr lang="en-GB" dirty="0"/>
              <a:t>The PG allowed freedom of speech meaning people could openly </a:t>
            </a:r>
            <a:r>
              <a:rPr lang="en-GB"/>
              <a:t>criticise the PG.</a:t>
            </a:r>
            <a:endParaRPr lang="en-GB" b="1" dirty="0"/>
          </a:p>
        </p:txBody>
      </p:sp>
    </p:spTree>
    <p:extLst>
      <p:ext uri="{BB962C8B-B14F-4D97-AF65-F5344CB8AC3E}">
        <p14:creationId xmlns:p14="http://schemas.microsoft.com/office/powerpoint/2010/main" val="2382040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D9CA7-9519-AC46-B872-1AD344594F01}"/>
              </a:ext>
            </a:extLst>
          </p:cNvPr>
          <p:cNvSpPr>
            <a:spLocks noGrp="1"/>
          </p:cNvSpPr>
          <p:nvPr>
            <p:ph type="title"/>
          </p:nvPr>
        </p:nvSpPr>
        <p:spPr/>
        <p:txBody>
          <a:bodyPr/>
          <a:lstStyle/>
          <a:p>
            <a:r>
              <a:rPr lang="en-GB" dirty="0"/>
              <a:t>The Petrograd Soviet</a:t>
            </a:r>
          </a:p>
        </p:txBody>
      </p:sp>
      <p:sp>
        <p:nvSpPr>
          <p:cNvPr id="3" name="Content Placeholder 2">
            <a:extLst>
              <a:ext uri="{FF2B5EF4-FFF2-40B4-BE49-F238E27FC236}">
                <a16:creationId xmlns:a16="http://schemas.microsoft.com/office/drawing/2014/main" id="{46610826-EDA6-DF41-8641-23FBA0449345}"/>
              </a:ext>
            </a:extLst>
          </p:cNvPr>
          <p:cNvSpPr>
            <a:spLocks noGrp="1"/>
          </p:cNvSpPr>
          <p:nvPr>
            <p:ph idx="1"/>
          </p:nvPr>
        </p:nvSpPr>
        <p:spPr/>
        <p:txBody>
          <a:bodyPr/>
          <a:lstStyle/>
          <a:p>
            <a:pPr marL="342900" indent="-342900">
              <a:buFontTx/>
              <a:buChar char="-"/>
            </a:pPr>
            <a:r>
              <a:rPr lang="en-GB" dirty="0"/>
              <a:t>Set up after the Mensheviks encouraged workers to form a soviet like the one in 1905.</a:t>
            </a:r>
          </a:p>
          <a:p>
            <a:pPr marL="342900" indent="-342900">
              <a:buFontTx/>
              <a:buChar char="-"/>
            </a:pPr>
            <a:r>
              <a:rPr lang="en-GB" dirty="0"/>
              <a:t>Started representing factory workers, eventually soldiers.</a:t>
            </a:r>
          </a:p>
          <a:p>
            <a:pPr marL="342900" indent="-342900">
              <a:buFontTx/>
              <a:buChar char="-"/>
            </a:pPr>
            <a:r>
              <a:rPr lang="en-GB" dirty="0"/>
              <a:t>Decisions make by the </a:t>
            </a:r>
            <a:r>
              <a:rPr lang="en-GB" b="1" dirty="0"/>
              <a:t>executive committee.</a:t>
            </a:r>
          </a:p>
          <a:p>
            <a:pPr marL="342900" indent="-342900">
              <a:buFontTx/>
              <a:buChar char="-"/>
            </a:pPr>
            <a:r>
              <a:rPr lang="en-GB" dirty="0"/>
              <a:t>Did not challenge PG because:</a:t>
            </a:r>
          </a:p>
          <a:p>
            <a:pPr marL="571500" lvl="1" indent="-342900">
              <a:buFontTx/>
              <a:buChar char="-"/>
            </a:pPr>
            <a:r>
              <a:rPr lang="en-GB" dirty="0"/>
              <a:t>Didn’t want to weaken PG and allow tsarist forces back in.</a:t>
            </a:r>
          </a:p>
          <a:p>
            <a:pPr marL="571500" lvl="1" indent="-342900">
              <a:buFontTx/>
              <a:buChar char="-"/>
            </a:pPr>
            <a:r>
              <a:rPr lang="en-GB" dirty="0"/>
              <a:t>Russia needed a bourgeois phase (with a PG) in Russia before a socialist revolution.</a:t>
            </a:r>
          </a:p>
          <a:p>
            <a:pPr marL="571500" lvl="1" indent="-342900">
              <a:buFontTx/>
              <a:buChar char="-"/>
            </a:pPr>
            <a:r>
              <a:rPr lang="en-GB" dirty="0"/>
              <a:t>Didn’t want to be blamed for problems in Russia. </a:t>
            </a:r>
          </a:p>
        </p:txBody>
      </p:sp>
    </p:spTree>
    <p:extLst>
      <p:ext uri="{BB962C8B-B14F-4D97-AF65-F5344CB8AC3E}">
        <p14:creationId xmlns:p14="http://schemas.microsoft.com/office/powerpoint/2010/main" val="3942061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BB432-6153-7744-B632-2979F4891FE2}"/>
              </a:ext>
            </a:extLst>
          </p:cNvPr>
          <p:cNvSpPr>
            <a:spLocks noGrp="1"/>
          </p:cNvSpPr>
          <p:nvPr>
            <p:ph type="title"/>
          </p:nvPr>
        </p:nvSpPr>
        <p:spPr/>
        <p:txBody>
          <a:bodyPr/>
          <a:lstStyle/>
          <a:p>
            <a:r>
              <a:rPr lang="en-GB" dirty="0"/>
              <a:t>Impact of the Petrograd Soviet</a:t>
            </a:r>
          </a:p>
        </p:txBody>
      </p:sp>
      <p:sp>
        <p:nvSpPr>
          <p:cNvPr id="3" name="Content Placeholder 2">
            <a:extLst>
              <a:ext uri="{FF2B5EF4-FFF2-40B4-BE49-F238E27FC236}">
                <a16:creationId xmlns:a16="http://schemas.microsoft.com/office/drawing/2014/main" id="{3FD29336-8470-CC4E-88AB-B89E4B88973E}"/>
              </a:ext>
            </a:extLst>
          </p:cNvPr>
          <p:cNvSpPr>
            <a:spLocks noGrp="1"/>
          </p:cNvSpPr>
          <p:nvPr>
            <p:ph idx="1"/>
          </p:nvPr>
        </p:nvSpPr>
        <p:spPr/>
        <p:txBody>
          <a:bodyPr/>
          <a:lstStyle/>
          <a:p>
            <a:pPr marL="342900" indent="-342900">
              <a:buFontTx/>
              <a:buChar char="-"/>
            </a:pPr>
            <a:r>
              <a:rPr lang="en-GB" dirty="0"/>
              <a:t>Tried to use its power to influence government policies to make sure they were in the interests of ordinary people and soldiers.</a:t>
            </a:r>
          </a:p>
          <a:p>
            <a:pPr marL="342900" indent="-342900">
              <a:buFontTx/>
              <a:buChar char="-"/>
            </a:pPr>
            <a:r>
              <a:rPr lang="en-GB" dirty="0"/>
              <a:t>Lenin was convinced it was time for the Bolsheviks to seize power and create a worker’s state.</a:t>
            </a:r>
          </a:p>
          <a:p>
            <a:pPr marL="342900" indent="-342900">
              <a:buFontTx/>
              <a:buChar char="-"/>
            </a:pPr>
            <a:r>
              <a:rPr lang="en-GB" dirty="0"/>
              <a:t>By September 1917, Lenin had achieved his goal of gaining control of the Petrograd Soviet Executive: a majority of the delegates were Bolshevik supporters.</a:t>
            </a:r>
          </a:p>
          <a:p>
            <a:pPr marL="342900" indent="-342900">
              <a:buFontTx/>
              <a:buChar char="-"/>
            </a:pPr>
            <a:endParaRPr lang="en-GB" dirty="0"/>
          </a:p>
        </p:txBody>
      </p:sp>
    </p:spTree>
    <p:extLst>
      <p:ext uri="{BB962C8B-B14F-4D97-AF65-F5344CB8AC3E}">
        <p14:creationId xmlns:p14="http://schemas.microsoft.com/office/powerpoint/2010/main" val="2370246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2">
            <a:extLst>
              <a:ext uri="{FF2B5EF4-FFF2-40B4-BE49-F238E27FC236}">
                <a16:creationId xmlns:a16="http://schemas.microsoft.com/office/drawing/2014/main" id="{F06B261F-632C-43DC-8DC7-7723B3682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4">
            <a:extLst>
              <a:ext uri="{FF2B5EF4-FFF2-40B4-BE49-F238E27FC236}">
                <a16:creationId xmlns:a16="http://schemas.microsoft.com/office/drawing/2014/main" id="{4E524C7F-EE50-42C5-9434-7C78CE0444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3644" cy="6861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AEC8D5-FAA9-0D43-873A-E9264A93F6C2}"/>
              </a:ext>
            </a:extLst>
          </p:cNvPr>
          <p:cNvSpPr>
            <a:spLocks noGrp="1"/>
          </p:cNvSpPr>
          <p:nvPr>
            <p:ph type="title"/>
          </p:nvPr>
        </p:nvSpPr>
        <p:spPr>
          <a:xfrm>
            <a:off x="484552" y="365125"/>
            <a:ext cx="5022630" cy="2430030"/>
          </a:xfrm>
        </p:spPr>
        <p:txBody>
          <a:bodyPr>
            <a:normAutofit/>
          </a:bodyPr>
          <a:lstStyle/>
          <a:p>
            <a:r>
              <a:rPr lang="en-GB" dirty="0"/>
              <a:t>B Question:</a:t>
            </a:r>
          </a:p>
        </p:txBody>
      </p:sp>
      <p:sp>
        <p:nvSpPr>
          <p:cNvPr id="28" name="Content Placeholder 4">
            <a:extLst>
              <a:ext uri="{FF2B5EF4-FFF2-40B4-BE49-F238E27FC236}">
                <a16:creationId xmlns:a16="http://schemas.microsoft.com/office/drawing/2014/main" id="{3ED4FFD7-38C1-BD4C-A1B0-10F6557D45B2}"/>
              </a:ext>
            </a:extLst>
          </p:cNvPr>
          <p:cNvSpPr>
            <a:spLocks noGrp="1"/>
          </p:cNvSpPr>
          <p:nvPr>
            <p:ph idx="1"/>
          </p:nvPr>
        </p:nvSpPr>
        <p:spPr>
          <a:xfrm>
            <a:off x="484552" y="3054927"/>
            <a:ext cx="5022630" cy="3122036"/>
          </a:xfrm>
        </p:spPr>
        <p:txBody>
          <a:bodyPr>
            <a:normAutofit fontScale="92500" lnSpcReduction="20000"/>
          </a:bodyPr>
          <a:lstStyle/>
          <a:p>
            <a:r>
              <a:rPr lang="en-GB" dirty="0">
                <a:solidFill>
                  <a:schemeClr val="bg1"/>
                </a:solidFill>
              </a:rPr>
              <a:t>How far does Source C support the evidence of Source D about the relationship between the Provisional Government and the Petrograd Soviet.</a:t>
            </a:r>
          </a:p>
          <a:p>
            <a:endParaRPr lang="en-GB" dirty="0">
              <a:solidFill>
                <a:schemeClr val="bg1"/>
              </a:solidFill>
            </a:endParaRPr>
          </a:p>
          <a:p>
            <a:r>
              <a:rPr lang="en-GB" dirty="0">
                <a:solidFill>
                  <a:schemeClr val="bg1"/>
                </a:solidFill>
              </a:rPr>
              <a:t>Explain your answer.</a:t>
            </a:r>
          </a:p>
          <a:p>
            <a:r>
              <a:rPr lang="en-GB" dirty="0">
                <a:solidFill>
                  <a:schemeClr val="bg1"/>
                </a:solidFill>
              </a:rPr>
              <a:t>(8 marks)</a:t>
            </a:r>
          </a:p>
          <a:p>
            <a:r>
              <a:rPr lang="en-GB" b="1" dirty="0">
                <a:solidFill>
                  <a:schemeClr val="bg1"/>
                </a:solidFill>
              </a:rPr>
              <a:t>Lets write it together.</a:t>
            </a:r>
          </a:p>
        </p:txBody>
      </p:sp>
      <p:pic>
        <p:nvPicPr>
          <p:cNvPr id="6" name="Picture 5" descr="Text, letter&#10;&#10;Description automatically generated">
            <a:extLst>
              <a:ext uri="{FF2B5EF4-FFF2-40B4-BE49-F238E27FC236}">
                <a16:creationId xmlns:a16="http://schemas.microsoft.com/office/drawing/2014/main" id="{6D0C0DED-ED4B-C445-A433-2941929F25AC}"/>
              </a:ext>
            </a:extLst>
          </p:cNvPr>
          <p:cNvPicPr>
            <a:picLocks noChangeAspect="1"/>
          </p:cNvPicPr>
          <p:nvPr/>
        </p:nvPicPr>
        <p:blipFill>
          <a:blip r:embed="rId2"/>
          <a:stretch>
            <a:fillRect/>
          </a:stretch>
        </p:blipFill>
        <p:spPr>
          <a:xfrm>
            <a:off x="7586361" y="205437"/>
            <a:ext cx="2949559" cy="3223563"/>
          </a:xfrm>
          <a:prstGeom prst="rect">
            <a:avLst/>
          </a:prstGeom>
        </p:spPr>
      </p:pic>
      <p:pic>
        <p:nvPicPr>
          <p:cNvPr id="7" name="Picture 6" descr="A page of a book&#10;&#10;Description automatically generated with low confidence">
            <a:extLst>
              <a:ext uri="{FF2B5EF4-FFF2-40B4-BE49-F238E27FC236}">
                <a16:creationId xmlns:a16="http://schemas.microsoft.com/office/drawing/2014/main" id="{E3ADB526-26BE-094C-9368-F147DBBA2680}"/>
              </a:ext>
            </a:extLst>
          </p:cNvPr>
          <p:cNvPicPr>
            <a:picLocks noChangeAspect="1"/>
          </p:cNvPicPr>
          <p:nvPr/>
        </p:nvPicPr>
        <p:blipFill>
          <a:blip r:embed="rId3"/>
          <a:stretch>
            <a:fillRect/>
          </a:stretch>
        </p:blipFill>
        <p:spPr>
          <a:xfrm>
            <a:off x="6568196" y="3634437"/>
            <a:ext cx="5168332" cy="2933028"/>
          </a:xfrm>
          <a:prstGeom prst="rect">
            <a:avLst/>
          </a:prstGeom>
        </p:spPr>
      </p:pic>
    </p:spTree>
    <p:extLst>
      <p:ext uri="{BB962C8B-B14F-4D97-AF65-F5344CB8AC3E}">
        <p14:creationId xmlns:p14="http://schemas.microsoft.com/office/powerpoint/2010/main" val="3877522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7ACA6-6756-F046-8E91-9037BE277DF4}"/>
              </a:ext>
            </a:extLst>
          </p:cNvPr>
          <p:cNvSpPr>
            <a:spLocks noGrp="1"/>
          </p:cNvSpPr>
          <p:nvPr>
            <p:ph type="title"/>
          </p:nvPr>
        </p:nvSpPr>
        <p:spPr/>
        <p:txBody>
          <a:bodyPr/>
          <a:lstStyle/>
          <a:p>
            <a:r>
              <a:rPr lang="en-GB" dirty="0"/>
              <a:t>Lenin’s Return</a:t>
            </a:r>
          </a:p>
        </p:txBody>
      </p:sp>
      <p:sp>
        <p:nvSpPr>
          <p:cNvPr id="3" name="Content Placeholder 2">
            <a:extLst>
              <a:ext uri="{FF2B5EF4-FFF2-40B4-BE49-F238E27FC236}">
                <a16:creationId xmlns:a16="http://schemas.microsoft.com/office/drawing/2014/main" id="{777CBD4C-7D13-9049-9094-BFA25AA006B1}"/>
              </a:ext>
            </a:extLst>
          </p:cNvPr>
          <p:cNvSpPr>
            <a:spLocks noGrp="1"/>
          </p:cNvSpPr>
          <p:nvPr>
            <p:ph idx="1"/>
          </p:nvPr>
        </p:nvSpPr>
        <p:spPr/>
        <p:txBody>
          <a:bodyPr/>
          <a:lstStyle/>
          <a:p>
            <a:pPr marL="342900" indent="-342900">
              <a:buFontTx/>
              <a:buChar char="-"/>
            </a:pPr>
            <a:r>
              <a:rPr lang="en-GB" dirty="0"/>
              <a:t>In 1917 the Germans finally allowed Lenin to cross their territory back from Switzerland in a sealed train. Why?</a:t>
            </a:r>
          </a:p>
          <a:p>
            <a:pPr marL="342900" indent="-342900">
              <a:buFontTx/>
              <a:buChar char="-"/>
            </a:pPr>
            <a:r>
              <a:rPr lang="en-GB" dirty="0"/>
              <a:t>The Bolsheviks were not in a strong position, Kamenev and Stalin agreed with the Mensheviks that Russia was a long way from a February Revolution. What was their aim?</a:t>
            </a:r>
          </a:p>
          <a:p>
            <a:pPr marL="342900" indent="-342900">
              <a:buFontTx/>
              <a:buChar char="-"/>
            </a:pPr>
            <a:r>
              <a:rPr lang="en-GB" dirty="0"/>
              <a:t>Lenin arrived in Petrograd on 3</a:t>
            </a:r>
            <a:r>
              <a:rPr lang="en-GB" baseline="30000" dirty="0"/>
              <a:t>rd</a:t>
            </a:r>
            <a:r>
              <a:rPr lang="en-GB" dirty="0"/>
              <a:t> April 1917, and made a speech: PG deceiving people, socialist revolution needed.</a:t>
            </a:r>
          </a:p>
          <a:p>
            <a:pPr marL="342900" indent="-342900">
              <a:buFontTx/>
              <a:buChar char="-"/>
            </a:pPr>
            <a:endParaRPr lang="en-GB" dirty="0"/>
          </a:p>
        </p:txBody>
      </p:sp>
    </p:spTree>
    <p:extLst>
      <p:ext uri="{BB962C8B-B14F-4D97-AF65-F5344CB8AC3E}">
        <p14:creationId xmlns:p14="http://schemas.microsoft.com/office/powerpoint/2010/main" val="1710216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64E1B-2338-AB40-AFFF-4DBF059F99C9}"/>
              </a:ext>
            </a:extLst>
          </p:cNvPr>
          <p:cNvSpPr>
            <a:spLocks noGrp="1"/>
          </p:cNvSpPr>
          <p:nvPr>
            <p:ph type="title"/>
          </p:nvPr>
        </p:nvSpPr>
        <p:spPr/>
        <p:txBody>
          <a:bodyPr/>
          <a:lstStyle/>
          <a:p>
            <a:r>
              <a:rPr lang="en-GB" dirty="0"/>
              <a:t>The April Theses</a:t>
            </a:r>
          </a:p>
        </p:txBody>
      </p:sp>
      <p:sp>
        <p:nvSpPr>
          <p:cNvPr id="3" name="Content Placeholder 2">
            <a:extLst>
              <a:ext uri="{FF2B5EF4-FFF2-40B4-BE49-F238E27FC236}">
                <a16:creationId xmlns:a16="http://schemas.microsoft.com/office/drawing/2014/main" id="{4A6A8D9A-D316-AE46-96E0-192E9BEC3FC6}"/>
              </a:ext>
            </a:extLst>
          </p:cNvPr>
          <p:cNvSpPr>
            <a:spLocks noGrp="1"/>
          </p:cNvSpPr>
          <p:nvPr>
            <p:ph idx="1"/>
          </p:nvPr>
        </p:nvSpPr>
        <p:spPr/>
        <p:txBody>
          <a:bodyPr/>
          <a:lstStyle/>
          <a:p>
            <a:pPr marL="342900" indent="-342900">
              <a:buFontTx/>
              <a:buChar char="-"/>
            </a:pPr>
            <a:r>
              <a:rPr lang="en-GB" dirty="0"/>
              <a:t>Lenin wrote the Theses on the way back to Russia, as he believed the Marxist revolution did not need to wait until Russia was fully capitalist.</a:t>
            </a:r>
          </a:p>
          <a:p>
            <a:pPr marL="342900" indent="-342900">
              <a:buFontTx/>
              <a:buChar char="-"/>
            </a:pPr>
            <a:r>
              <a:rPr lang="en-GB" dirty="0"/>
              <a:t>‘Peace, Land and Bread’ and ‘All Power to the Soviets’.</a:t>
            </a:r>
          </a:p>
          <a:p>
            <a:pPr marL="571500" lvl="1" indent="-342900">
              <a:buFontTx/>
              <a:buChar char="-"/>
            </a:pPr>
            <a:r>
              <a:rPr lang="en-GB" dirty="0"/>
              <a:t>End all cooperation with the PG.</a:t>
            </a:r>
          </a:p>
          <a:p>
            <a:pPr marL="571500" lvl="1" indent="-342900">
              <a:buFontTx/>
              <a:buChar char="-"/>
            </a:pPr>
            <a:r>
              <a:rPr lang="en-GB" dirty="0"/>
              <a:t>End the war.</a:t>
            </a:r>
          </a:p>
          <a:p>
            <a:pPr marL="571500" lvl="1" indent="-342900">
              <a:buFontTx/>
              <a:buChar char="-"/>
            </a:pPr>
            <a:r>
              <a:rPr lang="en-GB" dirty="0"/>
              <a:t>Nationalisation of all land.</a:t>
            </a:r>
          </a:p>
          <a:p>
            <a:pPr marL="571500" lvl="1" indent="-342900">
              <a:buFontTx/>
              <a:buChar char="-"/>
            </a:pPr>
            <a:r>
              <a:rPr lang="en-GB" dirty="0"/>
              <a:t>Educate peasants and workers so they could see all power should go to the Soviets, and police/army/bureaucracy should be abolished.</a:t>
            </a:r>
          </a:p>
          <a:p>
            <a:pPr marL="571500" lvl="1" indent="-342900">
              <a:buFontTx/>
              <a:buChar char="-"/>
            </a:pPr>
            <a:r>
              <a:rPr lang="en-GB" dirty="0"/>
              <a:t>Industry should be controlled by the soviets, all banks into one state bank. </a:t>
            </a:r>
          </a:p>
        </p:txBody>
      </p:sp>
    </p:spTree>
    <p:extLst>
      <p:ext uri="{BB962C8B-B14F-4D97-AF65-F5344CB8AC3E}">
        <p14:creationId xmlns:p14="http://schemas.microsoft.com/office/powerpoint/2010/main" val="3306887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001BB-5079-764E-8D72-9F78042E8D7F}"/>
              </a:ext>
            </a:extLst>
          </p:cNvPr>
          <p:cNvSpPr>
            <a:spLocks noGrp="1"/>
          </p:cNvSpPr>
          <p:nvPr>
            <p:ph type="title"/>
          </p:nvPr>
        </p:nvSpPr>
        <p:spPr/>
        <p:txBody>
          <a:bodyPr/>
          <a:lstStyle/>
          <a:p>
            <a:r>
              <a:rPr lang="en-GB" dirty="0"/>
              <a:t>Support for the Bolsheviks</a:t>
            </a:r>
          </a:p>
        </p:txBody>
      </p:sp>
      <p:sp>
        <p:nvSpPr>
          <p:cNvPr id="3" name="Content Placeholder 2">
            <a:extLst>
              <a:ext uri="{FF2B5EF4-FFF2-40B4-BE49-F238E27FC236}">
                <a16:creationId xmlns:a16="http://schemas.microsoft.com/office/drawing/2014/main" id="{3D0AA169-E69C-0E45-B198-AA3633D4243D}"/>
              </a:ext>
            </a:extLst>
          </p:cNvPr>
          <p:cNvSpPr>
            <a:spLocks noGrp="1"/>
          </p:cNvSpPr>
          <p:nvPr>
            <p:ph idx="1"/>
          </p:nvPr>
        </p:nvSpPr>
        <p:spPr/>
        <p:txBody>
          <a:bodyPr/>
          <a:lstStyle/>
          <a:p>
            <a:pPr marL="342900" indent="-342900">
              <a:buFontTx/>
              <a:buChar char="-"/>
            </a:pPr>
            <a:r>
              <a:rPr lang="en-GB" dirty="0"/>
              <a:t>Support for the Bolsheviks grew through summer of 1917 because of: Lenin’s strong leadership, Trotsky’s excellent organisation and the PG’s continuing weaknesses.</a:t>
            </a:r>
          </a:p>
          <a:p>
            <a:pPr marL="342900" indent="-342900">
              <a:buFontTx/>
              <a:buChar char="-"/>
            </a:pPr>
            <a:r>
              <a:rPr lang="en-GB" dirty="0"/>
              <a:t>They recruited armed workers’ militias (Red Guards) to the party.</a:t>
            </a:r>
          </a:p>
          <a:p>
            <a:pPr marL="342900" indent="-342900">
              <a:buFontTx/>
              <a:buChar char="-"/>
            </a:pPr>
            <a:r>
              <a:rPr lang="en-GB" dirty="0"/>
              <a:t>What was the impact of the April Theses?</a:t>
            </a:r>
          </a:p>
          <a:p>
            <a:pPr marL="342900" indent="-342900">
              <a:buFontTx/>
              <a:buChar char="-"/>
            </a:pPr>
            <a:r>
              <a:rPr lang="en-GB" dirty="0"/>
              <a:t>What impact did Germany have?</a:t>
            </a:r>
          </a:p>
          <a:p>
            <a:pPr marL="342900" indent="-342900">
              <a:buFontTx/>
              <a:buChar char="-"/>
            </a:pPr>
            <a:endParaRPr lang="en-GB" dirty="0"/>
          </a:p>
        </p:txBody>
      </p:sp>
    </p:spTree>
    <p:extLst>
      <p:ext uri="{BB962C8B-B14F-4D97-AF65-F5344CB8AC3E}">
        <p14:creationId xmlns:p14="http://schemas.microsoft.com/office/powerpoint/2010/main" val="2838120987"/>
      </p:ext>
    </p:extLst>
  </p:cSld>
  <p:clrMapOvr>
    <a:masterClrMapping/>
  </p:clrMapOvr>
</p:sld>
</file>

<file path=ppt/theme/theme1.xml><?xml version="1.0" encoding="utf-8"?>
<a:theme xmlns:a="http://schemas.openxmlformats.org/drawingml/2006/main" name="MatrixVTI">
  <a:themeElements>
    <a:clrScheme name="AnalogousFromLightSeedRightStep">
      <a:dk1>
        <a:srgbClr val="000000"/>
      </a:dk1>
      <a:lt1>
        <a:srgbClr val="FFFFFF"/>
      </a:lt1>
      <a:dk2>
        <a:srgbClr val="253C22"/>
      </a:dk2>
      <a:lt2>
        <a:srgbClr val="E2E4E8"/>
      </a:lt2>
      <a:accent1>
        <a:srgbClr val="C89A47"/>
      </a:accent1>
      <a:accent2>
        <a:srgbClr val="A0A646"/>
      </a:accent2>
      <a:accent3>
        <a:srgbClr val="86AB5C"/>
      </a:accent3>
      <a:accent4>
        <a:srgbClr val="57B44C"/>
      </a:accent4>
      <a:accent5>
        <a:srgbClr val="4DB36D"/>
      </a:accent5>
      <a:accent6>
        <a:srgbClr val="4BB397"/>
      </a:accent6>
      <a:hlink>
        <a:srgbClr val="6982AE"/>
      </a:hlink>
      <a:folHlink>
        <a:srgbClr val="7F7F7F"/>
      </a:folHlink>
    </a:clrScheme>
    <a:fontScheme name="Custom 4">
      <a:majorFont>
        <a:latin typeface="Bahnschrif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rixVTI" id="{A2576CCC-A559-4FD4-A542-772649F65A84}" vid="{5CBC41A9-80A0-44C6-90CD-6D8630343525}"/>
    </a:ext>
  </a:extLst>
</a:theme>
</file>

<file path=docProps/app.xml><?xml version="1.0" encoding="utf-8"?>
<Properties xmlns="http://schemas.openxmlformats.org/officeDocument/2006/extended-properties" xmlns:vt="http://schemas.openxmlformats.org/officeDocument/2006/docPropsVTypes">
  <TotalTime>1596</TotalTime>
  <Words>1085</Words>
  <Application>Microsoft Office PowerPoint</Application>
  <PresentationFormat>Widescreen</PresentationFormat>
  <Paragraphs>81</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Avenir Next LT Pro</vt:lpstr>
      <vt:lpstr>Bahnschrift</vt:lpstr>
      <vt:lpstr>MatrixVTI</vt:lpstr>
      <vt:lpstr>Topic 3: Provisional Government and the Bolshevik Revolution </vt:lpstr>
      <vt:lpstr>Weaknesses of the PG</vt:lpstr>
      <vt:lpstr>Mistakes of the PG</vt:lpstr>
      <vt:lpstr>The Petrograd Soviet</vt:lpstr>
      <vt:lpstr>Impact of the Petrograd Soviet</vt:lpstr>
      <vt:lpstr>B Question:</vt:lpstr>
      <vt:lpstr>Lenin’s Return</vt:lpstr>
      <vt:lpstr>The April Theses</vt:lpstr>
      <vt:lpstr>Support for the Bolsheviks</vt:lpstr>
      <vt:lpstr>The July Days</vt:lpstr>
      <vt:lpstr>A Question </vt:lpstr>
      <vt:lpstr>Kornilov Revolt</vt:lpstr>
      <vt:lpstr>A question</vt:lpstr>
      <vt:lpstr>Impact of Kornilov Revolt</vt:lpstr>
      <vt:lpstr>C Question  Extract B suggests that the Kornilov Revolt was the most important reason for the rapid increase in support for the Bolsheviks.  How far do you agree with this interpretation? Use Extract B, Sources G and I and your own knowledge.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3: Provisional Government and the Bolshevik Revolution</dc:title>
  <dc:creator>Ayelet Persey</dc:creator>
  <cp:lastModifiedBy>Ms A Persey</cp:lastModifiedBy>
  <cp:revision>13</cp:revision>
  <dcterms:created xsi:type="dcterms:W3CDTF">2021-10-22T12:06:08Z</dcterms:created>
  <dcterms:modified xsi:type="dcterms:W3CDTF">2021-11-22T12:01:53Z</dcterms:modified>
</cp:coreProperties>
</file>