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1"/>
    <p:restoredTop sz="94773"/>
  </p:normalViewPr>
  <p:slideViewPr>
    <p:cSldViewPr snapToGrid="0" snapToObjects="1">
      <p:cViewPr varScale="1">
        <p:scale>
          <a:sx n="81" d="100"/>
          <a:sy n="81" d="100"/>
        </p:scale>
        <p:origin x="2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4CA50-7448-4E8F-A424-34C7D1F422B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E69A5A-0DEC-47B0-8C36-D6F6D5A5CC49}">
      <dgm:prSet/>
      <dgm:spPr/>
      <dgm:t>
        <a:bodyPr/>
        <a:lstStyle/>
        <a:p>
          <a:r>
            <a:rPr lang="en-GB"/>
            <a:t>Describe two features of the social impacts of the First World War in Russia (6 marks).</a:t>
          </a:r>
          <a:endParaRPr lang="en-US"/>
        </a:p>
      </dgm:t>
    </dgm:pt>
    <dgm:pt modelId="{C84917ED-9B2A-479B-8BE5-61EA2FA9F887}" type="parTrans" cxnId="{AA8BC765-F290-40DF-9C67-0762B954F4DA}">
      <dgm:prSet/>
      <dgm:spPr/>
      <dgm:t>
        <a:bodyPr/>
        <a:lstStyle/>
        <a:p>
          <a:endParaRPr lang="en-US"/>
        </a:p>
      </dgm:t>
    </dgm:pt>
    <dgm:pt modelId="{AA6CE5F1-83FB-46DA-8559-D2771597B21E}" type="sibTrans" cxnId="{AA8BC765-F290-40DF-9C67-0762B954F4DA}">
      <dgm:prSet/>
      <dgm:spPr/>
      <dgm:t>
        <a:bodyPr/>
        <a:lstStyle/>
        <a:p>
          <a:endParaRPr lang="en-US"/>
        </a:p>
      </dgm:t>
    </dgm:pt>
    <dgm:pt modelId="{E2C1077B-0CD9-445B-B705-03E17BBA6807}">
      <dgm:prSet/>
      <dgm:spPr/>
      <dgm:t>
        <a:bodyPr/>
        <a:lstStyle/>
        <a:p>
          <a:r>
            <a:rPr lang="en-GB"/>
            <a:t>Support each feature with accurate detail. </a:t>
          </a:r>
          <a:endParaRPr lang="en-US"/>
        </a:p>
      </dgm:t>
    </dgm:pt>
    <dgm:pt modelId="{59D7FF88-9DA1-4530-9C7A-DE80511C3644}" type="parTrans" cxnId="{71D34347-4CB0-48CA-880E-E8757C2F6E86}">
      <dgm:prSet/>
      <dgm:spPr/>
      <dgm:t>
        <a:bodyPr/>
        <a:lstStyle/>
        <a:p>
          <a:endParaRPr lang="en-US"/>
        </a:p>
      </dgm:t>
    </dgm:pt>
    <dgm:pt modelId="{2641D105-524A-4B5F-A0F9-650E17F7FBD9}" type="sibTrans" cxnId="{71D34347-4CB0-48CA-880E-E8757C2F6E86}">
      <dgm:prSet/>
      <dgm:spPr/>
      <dgm:t>
        <a:bodyPr/>
        <a:lstStyle/>
        <a:p>
          <a:endParaRPr lang="en-US"/>
        </a:p>
      </dgm:t>
    </dgm:pt>
    <dgm:pt modelId="{35F3EBE5-5F1F-824A-893E-04F161225F63}" type="pres">
      <dgm:prSet presAssocID="{7664CA50-7448-4E8F-A424-34C7D1F422BE}" presName="vert0" presStyleCnt="0">
        <dgm:presLayoutVars>
          <dgm:dir/>
          <dgm:animOne val="branch"/>
          <dgm:animLvl val="lvl"/>
        </dgm:presLayoutVars>
      </dgm:prSet>
      <dgm:spPr/>
    </dgm:pt>
    <dgm:pt modelId="{B07DA4A3-F6BE-034F-AD39-96C99EFB5DE2}" type="pres">
      <dgm:prSet presAssocID="{64E69A5A-0DEC-47B0-8C36-D6F6D5A5CC49}" presName="thickLine" presStyleLbl="alignNode1" presStyleIdx="0" presStyleCnt="2"/>
      <dgm:spPr/>
    </dgm:pt>
    <dgm:pt modelId="{E60D6A92-67A3-0C41-8FAD-6002214E95C9}" type="pres">
      <dgm:prSet presAssocID="{64E69A5A-0DEC-47B0-8C36-D6F6D5A5CC49}" presName="horz1" presStyleCnt="0"/>
      <dgm:spPr/>
    </dgm:pt>
    <dgm:pt modelId="{D9465A74-1631-F54F-985C-35208877D634}" type="pres">
      <dgm:prSet presAssocID="{64E69A5A-0DEC-47B0-8C36-D6F6D5A5CC49}" presName="tx1" presStyleLbl="revTx" presStyleIdx="0" presStyleCnt="2"/>
      <dgm:spPr/>
    </dgm:pt>
    <dgm:pt modelId="{381B6778-4776-AB44-95E0-FEA8A2F92EF0}" type="pres">
      <dgm:prSet presAssocID="{64E69A5A-0DEC-47B0-8C36-D6F6D5A5CC49}" presName="vert1" presStyleCnt="0"/>
      <dgm:spPr/>
    </dgm:pt>
    <dgm:pt modelId="{302B9DC6-9725-B348-A0B5-CF755637DBEF}" type="pres">
      <dgm:prSet presAssocID="{E2C1077B-0CD9-445B-B705-03E17BBA6807}" presName="thickLine" presStyleLbl="alignNode1" presStyleIdx="1" presStyleCnt="2"/>
      <dgm:spPr/>
    </dgm:pt>
    <dgm:pt modelId="{02CC7C5C-7FC8-E649-A0B2-F8508D6ABC0F}" type="pres">
      <dgm:prSet presAssocID="{E2C1077B-0CD9-445B-B705-03E17BBA6807}" presName="horz1" presStyleCnt="0"/>
      <dgm:spPr/>
    </dgm:pt>
    <dgm:pt modelId="{FB35C350-B839-F54E-83C1-6A3E7529E10E}" type="pres">
      <dgm:prSet presAssocID="{E2C1077B-0CD9-445B-B705-03E17BBA6807}" presName="tx1" presStyleLbl="revTx" presStyleIdx="1" presStyleCnt="2"/>
      <dgm:spPr/>
    </dgm:pt>
    <dgm:pt modelId="{6D06AE17-C14E-9843-85D9-1AE7B11E4894}" type="pres">
      <dgm:prSet presAssocID="{E2C1077B-0CD9-445B-B705-03E17BBA6807}" presName="vert1" presStyleCnt="0"/>
      <dgm:spPr/>
    </dgm:pt>
  </dgm:ptLst>
  <dgm:cxnLst>
    <dgm:cxn modelId="{974F4916-4950-8242-87BF-A2D6CADE1588}" type="presOf" srcId="{E2C1077B-0CD9-445B-B705-03E17BBA6807}" destId="{FB35C350-B839-F54E-83C1-6A3E7529E10E}" srcOrd="0" destOrd="0" presId="urn:microsoft.com/office/officeart/2008/layout/LinedList"/>
    <dgm:cxn modelId="{AA8BC765-F290-40DF-9C67-0762B954F4DA}" srcId="{7664CA50-7448-4E8F-A424-34C7D1F422BE}" destId="{64E69A5A-0DEC-47B0-8C36-D6F6D5A5CC49}" srcOrd="0" destOrd="0" parTransId="{C84917ED-9B2A-479B-8BE5-61EA2FA9F887}" sibTransId="{AA6CE5F1-83FB-46DA-8559-D2771597B21E}"/>
    <dgm:cxn modelId="{71D34347-4CB0-48CA-880E-E8757C2F6E86}" srcId="{7664CA50-7448-4E8F-A424-34C7D1F422BE}" destId="{E2C1077B-0CD9-445B-B705-03E17BBA6807}" srcOrd="1" destOrd="0" parTransId="{59D7FF88-9DA1-4530-9C7A-DE80511C3644}" sibTransId="{2641D105-524A-4B5F-A0F9-650E17F7FBD9}"/>
    <dgm:cxn modelId="{2C681870-AFF3-5541-9090-F076B905C232}" type="presOf" srcId="{7664CA50-7448-4E8F-A424-34C7D1F422BE}" destId="{35F3EBE5-5F1F-824A-893E-04F161225F63}" srcOrd="0" destOrd="0" presId="urn:microsoft.com/office/officeart/2008/layout/LinedList"/>
    <dgm:cxn modelId="{DADFAAED-B73C-5E44-B966-D3094BA898EE}" type="presOf" srcId="{64E69A5A-0DEC-47B0-8C36-D6F6D5A5CC49}" destId="{D9465A74-1631-F54F-985C-35208877D634}" srcOrd="0" destOrd="0" presId="urn:microsoft.com/office/officeart/2008/layout/LinedList"/>
    <dgm:cxn modelId="{3D931674-44B0-5443-9489-9F9BA7E5F823}" type="presParOf" srcId="{35F3EBE5-5F1F-824A-893E-04F161225F63}" destId="{B07DA4A3-F6BE-034F-AD39-96C99EFB5DE2}" srcOrd="0" destOrd="0" presId="urn:microsoft.com/office/officeart/2008/layout/LinedList"/>
    <dgm:cxn modelId="{C08A420B-FB3B-AE4E-8ACE-FFE749633238}" type="presParOf" srcId="{35F3EBE5-5F1F-824A-893E-04F161225F63}" destId="{E60D6A92-67A3-0C41-8FAD-6002214E95C9}" srcOrd="1" destOrd="0" presId="urn:microsoft.com/office/officeart/2008/layout/LinedList"/>
    <dgm:cxn modelId="{E9749E52-001F-3249-9D99-11BDCA1B5678}" type="presParOf" srcId="{E60D6A92-67A3-0C41-8FAD-6002214E95C9}" destId="{D9465A74-1631-F54F-985C-35208877D634}" srcOrd="0" destOrd="0" presId="urn:microsoft.com/office/officeart/2008/layout/LinedList"/>
    <dgm:cxn modelId="{CBCCAD19-6CFA-074D-B13C-0DC3CB94834C}" type="presParOf" srcId="{E60D6A92-67A3-0C41-8FAD-6002214E95C9}" destId="{381B6778-4776-AB44-95E0-FEA8A2F92EF0}" srcOrd="1" destOrd="0" presId="urn:microsoft.com/office/officeart/2008/layout/LinedList"/>
    <dgm:cxn modelId="{FF66E8E2-8FFA-C54A-82A1-8EE576148E98}" type="presParOf" srcId="{35F3EBE5-5F1F-824A-893E-04F161225F63}" destId="{302B9DC6-9725-B348-A0B5-CF755637DBEF}" srcOrd="2" destOrd="0" presId="urn:microsoft.com/office/officeart/2008/layout/LinedList"/>
    <dgm:cxn modelId="{F06E3554-CB3A-0749-8E94-9C8F2589FAE8}" type="presParOf" srcId="{35F3EBE5-5F1F-824A-893E-04F161225F63}" destId="{02CC7C5C-7FC8-E649-A0B2-F8508D6ABC0F}" srcOrd="3" destOrd="0" presId="urn:microsoft.com/office/officeart/2008/layout/LinedList"/>
    <dgm:cxn modelId="{01F7953B-C162-154D-919D-61DA994C64E9}" type="presParOf" srcId="{02CC7C5C-7FC8-E649-A0B2-F8508D6ABC0F}" destId="{FB35C350-B839-F54E-83C1-6A3E7529E10E}" srcOrd="0" destOrd="0" presId="urn:microsoft.com/office/officeart/2008/layout/LinedList"/>
    <dgm:cxn modelId="{82787C3A-2B67-7246-BBD5-863776E82D25}" type="presParOf" srcId="{02CC7C5C-7FC8-E649-A0B2-F8508D6ABC0F}" destId="{6D06AE17-C14E-9843-85D9-1AE7B11E48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DA4A3-F6BE-034F-AD39-96C99EFB5DE2}">
      <dsp:nvSpPr>
        <dsp:cNvPr id="0" name=""/>
        <dsp:cNvSpPr/>
      </dsp:nvSpPr>
      <dsp:spPr>
        <a:xfrm>
          <a:off x="0" y="0"/>
          <a:ext cx="526228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65A74-1631-F54F-985C-35208877D634}">
      <dsp:nvSpPr>
        <dsp:cNvPr id="0" name=""/>
        <dsp:cNvSpPr/>
      </dsp:nvSpPr>
      <dsp:spPr>
        <a:xfrm>
          <a:off x="0" y="0"/>
          <a:ext cx="5262286" cy="2792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Describe two features of the social impacts of the First World War in Russia (6 marks).</a:t>
          </a:r>
          <a:endParaRPr lang="en-US" sz="3900" kern="1200"/>
        </a:p>
      </dsp:txBody>
      <dsp:txXfrm>
        <a:off x="0" y="0"/>
        <a:ext cx="5262286" cy="2792792"/>
      </dsp:txXfrm>
    </dsp:sp>
    <dsp:sp modelId="{302B9DC6-9725-B348-A0B5-CF755637DBEF}">
      <dsp:nvSpPr>
        <dsp:cNvPr id="0" name=""/>
        <dsp:cNvSpPr/>
      </dsp:nvSpPr>
      <dsp:spPr>
        <a:xfrm>
          <a:off x="0" y="2792792"/>
          <a:ext cx="5262286" cy="0"/>
        </a:xfrm>
        <a:prstGeom prst="line">
          <a:avLst/>
        </a:prstGeom>
        <a:solidFill>
          <a:schemeClr val="accent2">
            <a:hueOff val="1460966"/>
            <a:satOff val="-8693"/>
            <a:lumOff val="5293"/>
            <a:alphaOff val="0"/>
          </a:schemeClr>
        </a:solidFill>
        <a:ln w="12700" cap="flat" cmpd="sng" algn="ctr">
          <a:solidFill>
            <a:schemeClr val="accent2">
              <a:hueOff val="1460966"/>
              <a:satOff val="-8693"/>
              <a:lumOff val="5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5C350-B839-F54E-83C1-6A3E7529E10E}">
      <dsp:nvSpPr>
        <dsp:cNvPr id="0" name=""/>
        <dsp:cNvSpPr/>
      </dsp:nvSpPr>
      <dsp:spPr>
        <a:xfrm>
          <a:off x="0" y="2792792"/>
          <a:ext cx="5262286" cy="2792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Support each feature with accurate detail. </a:t>
          </a:r>
          <a:endParaRPr lang="en-US" sz="3900" kern="1200"/>
        </a:p>
      </dsp:txBody>
      <dsp:txXfrm>
        <a:off x="0" y="2792792"/>
        <a:ext cx="5262286" cy="2792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9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8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8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6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9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1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7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3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FFDDA6-2CAE-438F-B0D6-FF4E710E2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29884" y="6324431"/>
            <a:ext cx="62116" cy="4289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17ADF9C-7729-43E0-B44E-3392C2BD0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64CE6C-E4DD-47B0-947A-FE4B1135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0B2C9-F8C3-6149-A6EE-3594FC170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365125"/>
            <a:ext cx="5252571" cy="276644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Topic 2:</a:t>
            </a:r>
            <a:br>
              <a:rPr lang="en-US" sz="3800" dirty="0"/>
            </a:br>
            <a:r>
              <a:rPr lang="en-US" sz="3800" dirty="0"/>
              <a:t>Opposition to Tsarist rule 1914–17: the impact of war and the February Revolution</a:t>
            </a:r>
            <a:r>
              <a:rPr lang="en-US" sz="3800" dirty="0">
                <a:effectLst/>
              </a:rPr>
              <a:t> </a:t>
            </a:r>
            <a:endParaRPr lang="en-US" sz="3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3372E-A8B4-8C46-BF5E-D27AD5AEB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3702" y="365125"/>
            <a:ext cx="4830097" cy="58118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To Cover:</a:t>
            </a:r>
          </a:p>
          <a:p>
            <a:pPr marL="342900"/>
            <a:r>
              <a:rPr lang="en-US" dirty="0"/>
              <a:t>Economic, social and political effects of WW1 on Russia.</a:t>
            </a:r>
          </a:p>
          <a:p>
            <a:pPr marL="342900"/>
            <a:r>
              <a:rPr lang="en-US" dirty="0"/>
              <a:t>Influence of Rasputin.</a:t>
            </a:r>
          </a:p>
          <a:p>
            <a:pPr marL="342900"/>
            <a:r>
              <a:rPr lang="en-US" dirty="0"/>
              <a:t>Immediate causes of Feb. Revolution.</a:t>
            </a:r>
          </a:p>
          <a:p>
            <a:pPr marL="342900"/>
            <a:r>
              <a:rPr lang="en-US" dirty="0"/>
              <a:t>Army Mutiny.</a:t>
            </a:r>
          </a:p>
          <a:p>
            <a:pPr marL="342900"/>
            <a:r>
              <a:rPr lang="en-US" dirty="0"/>
              <a:t>Abdication of the Tsar.</a:t>
            </a:r>
          </a:p>
          <a:p>
            <a:pPr marL="342900"/>
            <a:r>
              <a:rPr lang="en-US" dirty="0"/>
              <a:t>Setting up of PG.</a:t>
            </a:r>
          </a:p>
        </p:txBody>
      </p:sp>
    </p:spTree>
    <p:extLst>
      <p:ext uri="{BB962C8B-B14F-4D97-AF65-F5344CB8AC3E}">
        <p14:creationId xmlns:p14="http://schemas.microsoft.com/office/powerpoint/2010/main" val="989829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E098-BC13-1548-BF81-78B97DEF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Immediate Causes of Feb. Revolution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ADB628-E566-5449-B622-1E2A344D4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69804"/>
              </p:ext>
            </p:extLst>
          </p:nvPr>
        </p:nvGraphicFramePr>
        <p:xfrm>
          <a:off x="1491915" y="2623357"/>
          <a:ext cx="8683768" cy="2529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1884">
                  <a:extLst>
                    <a:ext uri="{9D8B030D-6E8A-4147-A177-3AD203B41FA5}">
                      <a16:colId xmlns:a16="http://schemas.microsoft.com/office/drawing/2014/main" val="4271222898"/>
                    </a:ext>
                  </a:extLst>
                </a:gridCol>
                <a:gridCol w="4341884">
                  <a:extLst>
                    <a:ext uri="{9D8B030D-6E8A-4147-A177-3AD203B41FA5}">
                      <a16:colId xmlns:a16="http://schemas.microsoft.com/office/drawing/2014/main" val="3006659935"/>
                    </a:ext>
                  </a:extLst>
                </a:gridCol>
              </a:tblGrid>
              <a:tr h="502189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The tsar being away from Petrograd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Contempt for the Tsarina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673271"/>
                  </a:ext>
                </a:extLst>
              </a:tr>
              <a:tr h="52049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The army’s mutiny against the tsar’s rule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Unusually mild winter weather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92558"/>
                  </a:ext>
                </a:extLst>
              </a:tr>
              <a:tr h="50218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Demonstrations in support of the duma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International Women’s Day 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565597"/>
                  </a:ext>
                </a:extLst>
              </a:tr>
              <a:tr h="50218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Industrial unrest; strikes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Announcement of bread rationing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985202"/>
                  </a:ext>
                </a:extLst>
              </a:tr>
              <a:tr h="50218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Food shortages in Petrograd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(Long-term causes same as 1905)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6597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F2DACE-EADA-004B-AE57-5007FEE87CCE}"/>
              </a:ext>
            </a:extLst>
          </p:cNvPr>
          <p:cNvSpPr txBox="1"/>
          <p:nvPr/>
        </p:nvSpPr>
        <p:spPr>
          <a:xfrm>
            <a:off x="794084" y="5558589"/>
            <a:ext cx="1022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 each trigger, </a:t>
            </a:r>
            <a:r>
              <a:rPr lang="en-GB" b="1" dirty="0"/>
              <a:t>explain</a:t>
            </a:r>
            <a:r>
              <a:rPr lang="en-GB" dirty="0"/>
              <a:t> why it led to the Feb. Revolution. </a:t>
            </a:r>
            <a:br>
              <a:rPr lang="en-GB" dirty="0"/>
            </a:br>
            <a:r>
              <a:rPr lang="en-GB" dirty="0"/>
              <a:t>See textbook p33-36 and your knowledge for details.</a:t>
            </a:r>
          </a:p>
          <a:p>
            <a:pPr algn="ctr"/>
            <a:r>
              <a:rPr lang="en-GB" dirty="0"/>
              <a:t>Can you group the triggers into ‘paragraphs’?</a:t>
            </a:r>
          </a:p>
        </p:txBody>
      </p:sp>
    </p:spTree>
    <p:extLst>
      <p:ext uri="{BB962C8B-B14F-4D97-AF65-F5344CB8AC3E}">
        <p14:creationId xmlns:p14="http://schemas.microsoft.com/office/powerpoint/2010/main" val="33863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A5F1-6D3B-8249-A90E-46763B60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Army Mutiny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C2DAA-75DB-5E40-9076-AB31396B4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Feb, </a:t>
            </a:r>
            <a:r>
              <a:rPr lang="en-GB" dirty="0" err="1"/>
              <a:t>Pavlovsky</a:t>
            </a:r>
            <a:r>
              <a:rPr lang="en-GB" dirty="0"/>
              <a:t> Regiment heard that trainee soldiers from another regiment shot more than 50 people. </a:t>
            </a:r>
          </a:p>
          <a:p>
            <a:pPr marL="342900" indent="-342900">
              <a:buFontTx/>
              <a:buChar char="-"/>
            </a:pPr>
            <a:r>
              <a:rPr lang="en-GB" dirty="0"/>
              <a:t>They refused to obey orders to fire on demonstrators.</a:t>
            </a:r>
          </a:p>
          <a:p>
            <a:pPr marL="342900" indent="-342900">
              <a:buFontTx/>
              <a:buChar char="-"/>
            </a:pPr>
            <a:r>
              <a:rPr lang="en-GB" dirty="0"/>
              <a:t>Over 27</a:t>
            </a:r>
            <a:r>
              <a:rPr lang="en-GB" baseline="30000" dirty="0"/>
              <a:t>th</a:t>
            </a:r>
            <a:r>
              <a:rPr lang="en-GB" dirty="0"/>
              <a:t>-28th February: soldiers and workers captured Petrograd’s main weapons store and broke into prisons. </a:t>
            </a:r>
          </a:p>
          <a:p>
            <a:pPr marL="342900" indent="-342900">
              <a:buFontTx/>
              <a:buChar char="-"/>
            </a:pPr>
            <a:r>
              <a:rPr lang="en-GB" dirty="0"/>
              <a:t>Not all soldiers mutinied, but many different regiments did and showed the revolution to have properly begun. </a:t>
            </a:r>
          </a:p>
        </p:txBody>
      </p:sp>
    </p:spTree>
    <p:extLst>
      <p:ext uri="{BB962C8B-B14F-4D97-AF65-F5344CB8AC3E}">
        <p14:creationId xmlns:p14="http://schemas.microsoft.com/office/powerpoint/2010/main" val="2456106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97E2-2583-6040-82DA-3D5DD592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Abdication of the Tsar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9FEA1-5CAE-9F47-8E8E-9B069D24C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Tsar decided to travel to Petrograd when he heard of the mutiny, ordering his troops to take back the capital.</a:t>
            </a:r>
          </a:p>
          <a:p>
            <a:pPr marL="342900" indent="-342900">
              <a:buFontTx/>
              <a:buChar char="-"/>
            </a:pP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March- he was at Pskov, on the 2</a:t>
            </a:r>
            <a:r>
              <a:rPr lang="en-GB" baseline="30000" dirty="0"/>
              <a:t>nd</a:t>
            </a:r>
            <a:r>
              <a:rPr lang="en-GB" dirty="0"/>
              <a:t> officers and members of the duma came to urge him to abdicate to save Russia. He agreed to abdicate in favour of his brother Michael.</a:t>
            </a:r>
          </a:p>
          <a:p>
            <a:pPr marL="342900" indent="-342900">
              <a:buFontTx/>
              <a:buChar char="-"/>
            </a:pPr>
            <a:r>
              <a:rPr lang="en-GB" dirty="0"/>
              <a:t>The leaders of the revolution warned Michael that if he accepted, it would be a civil war. </a:t>
            </a:r>
          </a:p>
          <a:p>
            <a:pPr marL="342900" indent="-342900">
              <a:buFontTx/>
              <a:buChar char="-"/>
            </a:pPr>
            <a:r>
              <a:rPr lang="en-GB" dirty="0"/>
              <a:t>He turned it down. </a:t>
            </a:r>
          </a:p>
        </p:txBody>
      </p:sp>
    </p:spTree>
    <p:extLst>
      <p:ext uri="{BB962C8B-B14F-4D97-AF65-F5344CB8AC3E}">
        <p14:creationId xmlns:p14="http://schemas.microsoft.com/office/powerpoint/2010/main" val="237542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8651-C3AE-8B47-A214-E27D113A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Provisional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F5F5B-0082-C541-9221-F15A546AE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576512"/>
            <a:ext cx="10869248" cy="428148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en-GB" dirty="0"/>
              <a:t>Revolution caused a power vacuum, with the Petrograd Soviet and duma representatives.</a:t>
            </a:r>
          </a:p>
          <a:p>
            <a:pPr marL="342900" indent="-342900">
              <a:buFontTx/>
              <a:buChar char="-"/>
            </a:pPr>
            <a:r>
              <a:rPr lang="en-GB" dirty="0"/>
              <a:t>29</a:t>
            </a:r>
            <a:r>
              <a:rPr lang="en-GB" baseline="30000" dirty="0"/>
              <a:t>th</a:t>
            </a:r>
            <a:r>
              <a:rPr lang="en-GB" dirty="0"/>
              <a:t> March 1917 Provisional Govt. set up- Prince Lvov to lead until elections could take place for a Constituent Assembly.</a:t>
            </a:r>
          </a:p>
          <a:p>
            <a:pPr marL="342900" indent="-342900">
              <a:buFontTx/>
              <a:buChar char="-"/>
            </a:pPr>
            <a:r>
              <a:rPr lang="en-GB" dirty="0"/>
              <a:t>PG Manifesto- 8 principles:</a:t>
            </a:r>
          </a:p>
          <a:p>
            <a:pPr marL="571500" lvl="1" indent="-342900">
              <a:buFontTx/>
              <a:buChar char="-"/>
            </a:pPr>
            <a:r>
              <a:rPr lang="en-GB" dirty="0"/>
              <a:t>Political prisoners and exiles to be freed/allowed to return.</a:t>
            </a:r>
          </a:p>
          <a:p>
            <a:pPr marL="571500" lvl="1" indent="-342900">
              <a:buFontTx/>
              <a:buChar char="-"/>
            </a:pPr>
            <a:r>
              <a:rPr lang="en-GB" dirty="0"/>
              <a:t>Freedom of speech, press and to hold meetings.</a:t>
            </a:r>
          </a:p>
          <a:p>
            <a:pPr marL="571500" lvl="1" indent="-342900">
              <a:buFontTx/>
              <a:buChar char="-"/>
            </a:pPr>
            <a:r>
              <a:rPr lang="en-GB" dirty="0"/>
              <a:t>No class, religious or nationality discrimination.</a:t>
            </a:r>
          </a:p>
          <a:p>
            <a:pPr marL="571500" lvl="1" indent="-342900">
              <a:buFontTx/>
              <a:buChar char="-"/>
            </a:pPr>
            <a:r>
              <a:rPr lang="en-GB" dirty="0"/>
              <a:t>Preparations to be started for CA constitution.</a:t>
            </a:r>
          </a:p>
          <a:p>
            <a:pPr marL="571500" lvl="1" indent="-342900">
              <a:buFontTx/>
              <a:buChar char="-"/>
            </a:pPr>
            <a:r>
              <a:rPr lang="en-GB" dirty="0"/>
              <a:t>Police organisations replaced by elected people’s militia.</a:t>
            </a:r>
          </a:p>
          <a:p>
            <a:pPr marL="571500" lvl="1" indent="-342900">
              <a:buFontTx/>
              <a:buChar char="-"/>
            </a:pPr>
            <a:r>
              <a:rPr lang="en-GB" dirty="0"/>
              <a:t>Local govts. Elected.</a:t>
            </a:r>
          </a:p>
          <a:p>
            <a:pPr marL="571500" lvl="1" indent="-342900">
              <a:buFontTx/>
              <a:buChar char="-"/>
            </a:pPr>
            <a:r>
              <a:rPr lang="en-GB" dirty="0"/>
              <a:t>Military units that joined revolution to not be disbanded or sent to front. </a:t>
            </a:r>
          </a:p>
          <a:p>
            <a:pPr marL="571500" lvl="1" indent="-342900">
              <a:buFontTx/>
              <a:buChar char="-"/>
            </a:pPr>
            <a:r>
              <a:rPr lang="en-GB" dirty="0"/>
              <a:t>Off-duty soldiers to have same rights as civilians.</a:t>
            </a:r>
          </a:p>
        </p:txBody>
      </p:sp>
    </p:spTree>
    <p:extLst>
      <p:ext uri="{BB962C8B-B14F-4D97-AF65-F5344CB8AC3E}">
        <p14:creationId xmlns:p14="http://schemas.microsoft.com/office/powerpoint/2010/main" val="321688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B480D-7FB0-DE42-8044-08219EC6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en-GB" dirty="0"/>
              <a:t>C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859C9-4DD0-C546-A738-8E4D0B9ED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054927"/>
            <a:ext cx="5022630" cy="3122036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Extract C suggests that ‘The February Revolution succeeded because nobody was prepared to defend the monarchy’.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Use the sources, extract and your own knowledge to explain how far you agree with this statement. (16 marks).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1228EB1-BBED-E140-9764-985A185B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702" y="1486076"/>
            <a:ext cx="5932593" cy="38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5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62919-8209-3C47-91CA-A3DD47BE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 and WW1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8196B-59B8-F04F-AB88-6AEEEF35C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en-GB" dirty="0"/>
              <a:t>Russia was brought into the war as an ally of Serbia. </a:t>
            </a:r>
          </a:p>
          <a:p>
            <a:pPr marL="342900" indent="-342900">
              <a:buFontTx/>
              <a:buChar char="-"/>
            </a:pPr>
            <a:r>
              <a:rPr lang="en-GB" dirty="0"/>
              <a:t>The war initially gave Tsarism a boost- people were patriotic- the duma voted to raise taxes. </a:t>
            </a:r>
          </a:p>
          <a:p>
            <a:pPr marL="342900" indent="-342900">
              <a:buFontTx/>
              <a:buChar char="-"/>
            </a:pPr>
            <a:r>
              <a:rPr lang="en-GB" dirty="0"/>
              <a:t>Rapid mobilisation meant early successes which quickly turned to terrible defeats, eg: Tannenberg Aug. 1914. Russia was in retreat by end of 1915.</a:t>
            </a:r>
          </a:p>
          <a:p>
            <a:pPr marL="342900" indent="-342900">
              <a:buFontTx/>
              <a:buChar char="-"/>
            </a:pPr>
            <a:r>
              <a:rPr lang="en-GB" dirty="0"/>
              <a:t>People began to blame Tsarist government: army did not have enough weapons or supplies. </a:t>
            </a:r>
          </a:p>
          <a:p>
            <a:pPr marL="342900" indent="-342900">
              <a:buFontTx/>
              <a:buChar char="-"/>
            </a:pPr>
            <a:r>
              <a:rPr lang="en-GB" dirty="0"/>
              <a:t>August 1915, Nicholas decided to take command of Russian army and navy, as a commander-in-chief, despite being advised against this as he had no experience.</a:t>
            </a:r>
          </a:p>
        </p:txBody>
      </p:sp>
    </p:spTree>
    <p:extLst>
      <p:ext uri="{BB962C8B-B14F-4D97-AF65-F5344CB8AC3E}">
        <p14:creationId xmlns:p14="http://schemas.microsoft.com/office/powerpoint/2010/main" val="71838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0006-6C15-5C45-B056-FD3CC52C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 Effects of WW1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0542D-5DBB-7743-943A-5F33DFBD0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Huge costs incurred, 15 times as much as in Russo-Japanese War. </a:t>
            </a:r>
          </a:p>
          <a:p>
            <a:pPr marL="342900" indent="-342900">
              <a:buFontTx/>
              <a:buChar char="-"/>
            </a:pPr>
            <a:r>
              <a:rPr lang="en-GB" dirty="0"/>
              <a:t>Govt. had introduced prohibition in 1914, but was suffering from lack of vodka sales tax, so had to raise other taxes and get loans- increase of national debt.</a:t>
            </a:r>
          </a:p>
          <a:p>
            <a:pPr marL="342900" indent="-342900">
              <a:buFontTx/>
              <a:buChar char="-"/>
            </a:pPr>
            <a:r>
              <a:rPr lang="en-GB" dirty="0"/>
              <a:t>Germans captured coal-mining areas, blocked access to trade with Europe.</a:t>
            </a:r>
          </a:p>
          <a:p>
            <a:pPr marL="342900" indent="-342900">
              <a:buFontTx/>
              <a:buChar char="-"/>
            </a:pPr>
            <a:r>
              <a:rPr lang="en-GB" dirty="0"/>
              <a:t>Military banned grain exports so they could feed soldiers.</a:t>
            </a:r>
          </a:p>
          <a:p>
            <a:pPr marL="342900" indent="-342900">
              <a:buFontTx/>
              <a:buChar char="-"/>
            </a:pPr>
            <a:r>
              <a:rPr lang="en-GB" dirty="0"/>
              <a:t>Men sent to war meant not enough labour for factories or fields. </a:t>
            </a:r>
          </a:p>
          <a:p>
            <a:pPr marL="342900" indent="-342900">
              <a:buFontTx/>
              <a:buChar char="-"/>
            </a:pPr>
            <a:r>
              <a:rPr lang="en-GB" dirty="0"/>
              <a:t>Govt. printed money- led to inflation.</a:t>
            </a:r>
          </a:p>
        </p:txBody>
      </p:sp>
    </p:spTree>
    <p:extLst>
      <p:ext uri="{BB962C8B-B14F-4D97-AF65-F5344CB8AC3E}">
        <p14:creationId xmlns:p14="http://schemas.microsoft.com/office/powerpoint/2010/main" val="212130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EB143-D388-C34A-8A7A-16D8EC96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Effects of WW1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41435-E23E-3F4E-92A5-357501D19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Russia militarised economy, by requisitioning food, switching industrial production, repurposing railways.</a:t>
            </a:r>
          </a:p>
          <a:p>
            <a:pPr marL="342900" indent="-342900">
              <a:buFontTx/>
              <a:buChar char="-"/>
            </a:pPr>
            <a:r>
              <a:rPr lang="en-GB" dirty="0"/>
              <a:t>Not enough food was left for people, and what was left could not be transported. </a:t>
            </a:r>
          </a:p>
          <a:p>
            <a:pPr marL="342900" indent="-342900">
              <a:buFontTx/>
              <a:buChar char="-"/>
            </a:pPr>
            <a:r>
              <a:rPr lang="en-GB" dirty="0"/>
              <a:t>Inflation meant prices increased faster than wages.</a:t>
            </a:r>
          </a:p>
          <a:p>
            <a:pPr marL="342900" indent="-342900">
              <a:buFontTx/>
              <a:buChar char="-"/>
            </a:pPr>
            <a:r>
              <a:rPr lang="en-GB" dirty="0"/>
              <a:t>So many men killed, especially in countryside.</a:t>
            </a:r>
          </a:p>
          <a:p>
            <a:pPr marL="342900" indent="-342900">
              <a:buFontTx/>
              <a:buChar char="-"/>
            </a:pPr>
            <a:r>
              <a:rPr lang="en-GB" dirty="0"/>
              <a:t>Jobs were lost in cities due to impact on factories.</a:t>
            </a:r>
          </a:p>
        </p:txBody>
      </p:sp>
    </p:spTree>
    <p:extLst>
      <p:ext uri="{BB962C8B-B14F-4D97-AF65-F5344CB8AC3E}">
        <p14:creationId xmlns:p14="http://schemas.microsoft.com/office/powerpoint/2010/main" val="350769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DB68D-AF31-7C42-B0FF-58797AD30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Political Effects of WW1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E4F9-7556-0E4C-A7FE-4DE7FB4B9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Fourth Duma was suspended so govt. could focus on war.</a:t>
            </a:r>
          </a:p>
          <a:p>
            <a:pPr marL="342900" indent="-342900">
              <a:buFontTx/>
              <a:buChar char="-"/>
            </a:pPr>
            <a:r>
              <a:rPr lang="en-GB" dirty="0"/>
              <a:t>Duma members lost faith in tsar and wanted to replace his govt.</a:t>
            </a:r>
          </a:p>
          <a:p>
            <a:pPr marL="342900" indent="-342900">
              <a:buFontTx/>
              <a:buChar char="-"/>
            </a:pPr>
            <a:r>
              <a:rPr lang="en-GB" dirty="0"/>
              <a:t>He refused, so they created the Progressive Bloc which was a centre of opposition to the govt.</a:t>
            </a:r>
          </a:p>
          <a:p>
            <a:pPr marL="342900" indent="-342900">
              <a:buFontTx/>
              <a:buChar char="-"/>
            </a:pPr>
            <a:r>
              <a:rPr lang="en-GB" dirty="0"/>
              <a:t>Duma restarted in 1916- very critical of tsarist govt. and Rasputin.</a:t>
            </a:r>
          </a:p>
        </p:txBody>
      </p:sp>
    </p:spTree>
    <p:extLst>
      <p:ext uri="{BB962C8B-B14F-4D97-AF65-F5344CB8AC3E}">
        <p14:creationId xmlns:p14="http://schemas.microsoft.com/office/powerpoint/2010/main" val="305148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80A34A-731B-4B77-8D1A-4326EA612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A2F71E-E88B-4447-A855-897A9161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88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1F685-765B-5547-9523-313C2218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481035"/>
            <a:ext cx="5071550" cy="5811423"/>
          </a:xfrm>
        </p:spPr>
        <p:txBody>
          <a:bodyPr anchor="ctr">
            <a:normAutofit/>
          </a:bodyPr>
          <a:lstStyle/>
          <a:p>
            <a:r>
              <a:rPr lang="en-GB" dirty="0"/>
              <a:t>A Question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2914EC-EC1C-45A2-9F1A-E11F4B941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4590"/>
              </p:ext>
            </p:extLst>
          </p:nvPr>
        </p:nvGraphicFramePr>
        <p:xfrm>
          <a:off x="6445526" y="591378"/>
          <a:ext cx="5262286" cy="5585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07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FB0A-4695-1946-8B96-273BE5A8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Leaving Alexandra in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AE5D-2543-5544-B32E-D102CAD40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576512"/>
            <a:ext cx="10869248" cy="3916363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dirty="0"/>
              <a:t>Tsar went to war and left Tsarina in charge. Problems:</a:t>
            </a:r>
          </a:p>
          <a:p>
            <a:pPr marL="457200" indent="-457200">
              <a:buAutoNum type="arabicParenR"/>
            </a:pPr>
            <a:r>
              <a:rPr lang="en-GB" dirty="0"/>
              <a:t>The Tsarina was dedicated to autocracy, and ignored duma, replacing ministers who disagreed with her.</a:t>
            </a:r>
          </a:p>
          <a:p>
            <a:pPr marL="457200" indent="-457200">
              <a:buAutoNum type="arabicParenR"/>
            </a:pPr>
            <a:r>
              <a:rPr lang="en-GB" dirty="0"/>
              <a:t>She was German- seen as the enemy, and as betraying military secrets to Germans and sending supplies needed by Russians.</a:t>
            </a:r>
          </a:p>
          <a:p>
            <a:pPr marL="457200" indent="-457200">
              <a:buAutoNum type="arabicParenR"/>
            </a:pPr>
            <a:r>
              <a:rPr lang="en-GB" dirty="0"/>
              <a:t>She became obsessed with Rasputin who weakened authority of royal family.</a:t>
            </a:r>
          </a:p>
          <a:p>
            <a:pPr marL="571500" lvl="1" indent="-342900">
              <a:buFontTx/>
              <a:buChar char="-"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92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D5CA-26F3-0E49-B58B-57662EF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Opposition to Rasputin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47AB4-E619-D24F-8F4F-AC9BA46E7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Rasputin:</a:t>
            </a:r>
          </a:p>
          <a:p>
            <a:pPr marL="571500" lvl="1" indent="-342900">
              <a:buFontTx/>
              <a:buChar char="-"/>
            </a:pPr>
            <a:r>
              <a:rPr lang="en-GB" dirty="0"/>
              <a:t>Brought in to help haemophiliac Prince Alexis.</a:t>
            </a:r>
          </a:p>
          <a:p>
            <a:pPr marL="571500" lvl="1" indent="-342900">
              <a:buFontTx/>
              <a:buChar char="-"/>
            </a:pPr>
            <a:r>
              <a:rPr lang="en-GB" dirty="0"/>
              <a:t>Connected with God by sinning (alcohol, stealing, sex) and then repenting.</a:t>
            </a:r>
          </a:p>
          <a:p>
            <a:pPr marL="571500" lvl="1" indent="-342900">
              <a:buFontTx/>
              <a:buChar char="-"/>
            </a:pPr>
            <a:r>
              <a:rPr lang="en-GB" dirty="0"/>
              <a:t>Alexandra relied on him for political advice.</a:t>
            </a:r>
          </a:p>
          <a:p>
            <a:pPr marL="342900" indent="-342900">
              <a:buFontTx/>
              <a:buChar char="-"/>
            </a:pPr>
            <a:r>
              <a:rPr lang="en-GB" dirty="0"/>
              <a:t>Hated by court and govt. due to influence on Royal Family, as well as making them look bad.</a:t>
            </a:r>
          </a:p>
          <a:p>
            <a:pPr marL="342900" indent="-342900">
              <a:buFontTx/>
              <a:buChar char="-"/>
            </a:pPr>
            <a:r>
              <a:rPr lang="en-GB" dirty="0"/>
              <a:t>Rumours that he was having an affair with Alexandra.</a:t>
            </a:r>
          </a:p>
          <a:p>
            <a:pPr marL="342900" indent="-342900">
              <a:buFontTx/>
              <a:buChar char="-"/>
            </a:pPr>
            <a:r>
              <a:rPr lang="en-GB" dirty="0"/>
              <a:t>Damaging rumours led to December 1916, group of aristocrats murdered Rasputin.</a:t>
            </a:r>
          </a:p>
          <a:p>
            <a:pPr marL="342900" indent="-34290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78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6B7BA-0C67-A74C-9ED8-87AD8115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en-GB" dirty="0"/>
              <a:t>B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A1DB-3A3C-BF41-9E41-176A0CA5B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054927"/>
            <a:ext cx="5022630" cy="3122036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How far does Source E support the claims made in Source F about Rasputin’s influence on the tsar and tsarina? (8 marks)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(p. 32 in textbook)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45D0D646-8F18-B64B-A053-3AE9E9D75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550" y="889319"/>
            <a:ext cx="5126898" cy="49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89517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LightSeedRightStep">
      <a:dk1>
        <a:srgbClr val="000000"/>
      </a:dk1>
      <a:lt1>
        <a:srgbClr val="FFFFFF"/>
      </a:lt1>
      <a:dk2>
        <a:srgbClr val="253C22"/>
      </a:dk2>
      <a:lt2>
        <a:srgbClr val="E2E4E8"/>
      </a:lt2>
      <a:accent1>
        <a:srgbClr val="C89A47"/>
      </a:accent1>
      <a:accent2>
        <a:srgbClr val="A0A646"/>
      </a:accent2>
      <a:accent3>
        <a:srgbClr val="86AB5C"/>
      </a:accent3>
      <a:accent4>
        <a:srgbClr val="57B44C"/>
      </a:accent4>
      <a:accent5>
        <a:srgbClr val="4DB36D"/>
      </a:accent5>
      <a:accent6>
        <a:srgbClr val="4BB397"/>
      </a:accent6>
      <a:hlink>
        <a:srgbClr val="6982AE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992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Avenir Next LT Pro</vt:lpstr>
      <vt:lpstr>Bahnschrift</vt:lpstr>
      <vt:lpstr>MatrixVTI</vt:lpstr>
      <vt:lpstr>Topic 2: Opposition to Tsarist rule 1914–17: the impact of war and the February Revolution </vt:lpstr>
      <vt:lpstr>Russia and WW1</vt:lpstr>
      <vt:lpstr>Economic Effects of WW1</vt:lpstr>
      <vt:lpstr>Social Effects of WW1</vt:lpstr>
      <vt:lpstr>Political Effects of WW1</vt:lpstr>
      <vt:lpstr>A Question</vt:lpstr>
      <vt:lpstr>Leaving Alexandra in Charge</vt:lpstr>
      <vt:lpstr>Opposition to Rasputin</vt:lpstr>
      <vt:lpstr>B Question</vt:lpstr>
      <vt:lpstr>Immediate Causes of Feb. Revolution</vt:lpstr>
      <vt:lpstr>The Army Mutiny</vt:lpstr>
      <vt:lpstr>Abdication of the Tsar</vt:lpstr>
      <vt:lpstr>The Provisional Government</vt:lpstr>
      <vt:lpstr>C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2: Opposition to Tsarist rule 1914–17: the impact of war and the February Revolution</dc:title>
  <dc:creator>Ayelet Persey</dc:creator>
  <cp:lastModifiedBy>Ms A Persey</cp:lastModifiedBy>
  <cp:revision>6</cp:revision>
  <dcterms:created xsi:type="dcterms:W3CDTF">2021-10-22T09:35:51Z</dcterms:created>
  <dcterms:modified xsi:type="dcterms:W3CDTF">2021-11-01T08:07:25Z</dcterms:modified>
</cp:coreProperties>
</file>