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7" r:id="rId6"/>
    <p:sldId id="257" r:id="rId7"/>
    <p:sldId id="324" r:id="rId8"/>
    <p:sldId id="325" r:id="rId9"/>
    <p:sldId id="287" r:id="rId10"/>
    <p:sldId id="326" r:id="rId11"/>
    <p:sldId id="334" r:id="rId12"/>
    <p:sldId id="335" r:id="rId13"/>
    <p:sldId id="336" r:id="rId14"/>
    <p:sldId id="285" r:id="rId15"/>
    <p:sldId id="338" r:id="rId16"/>
    <p:sldId id="337" r:id="rId17"/>
    <p:sldId id="319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067F5-CC7E-2CEF-D57A-2EF053B4D1B3}" v="16" dt="2020-10-12T16:11:24.419"/>
    <p1510:client id="{2CDBA1E1-6059-833A-E174-2CEB1C7F8376}" v="63" dt="2022-09-29T10:58:46.870"/>
    <p1510:client id="{4F885C2D-A45D-FC2A-7B75-81CA2941BA25}" v="154" dt="2022-09-27T15:13:31.447"/>
    <p1510:client id="{6AE4CAA2-7424-C18D-504E-6EB102A44954}" v="57" dt="2022-09-21T09:42:11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6AE4CAA2-7424-C18D-504E-6EB102A44954}"/>
    <pc:docChg chg="addSld delSld modSld sldOrd">
      <pc:chgData name="Hazel Lupton" userId="S::hazel.lupton@sthelens.london::330d0395-d8b0-4d77-8620-740b48613bd9" providerId="AD" clId="Web-{6AE4CAA2-7424-C18D-504E-6EB102A44954}" dt="2022-09-21T09:42:11.326" v="39" actId="1076"/>
      <pc:docMkLst>
        <pc:docMk/>
      </pc:docMkLst>
      <pc:sldChg chg="modSp">
        <pc:chgData name="Hazel Lupton" userId="S::hazel.lupton@sthelens.london::330d0395-d8b0-4d77-8620-740b48613bd9" providerId="AD" clId="Web-{6AE4CAA2-7424-C18D-504E-6EB102A44954}" dt="2022-09-21T09:40:54.152" v="9" actId="1076"/>
        <pc:sldMkLst>
          <pc:docMk/>
          <pc:sldMk cId="2572314214" sldId="315"/>
        </pc:sldMkLst>
        <pc:cxnChg chg="mod">
          <ac:chgData name="Hazel Lupton" userId="S::hazel.lupton@sthelens.london::330d0395-d8b0-4d77-8620-740b48613bd9" providerId="AD" clId="Web-{6AE4CAA2-7424-C18D-504E-6EB102A44954}" dt="2022-09-21T09:40:54.152" v="9" actId="1076"/>
          <ac:cxnSpMkLst>
            <pc:docMk/>
            <pc:sldMk cId="2572314214" sldId="315"/>
            <ac:cxnSpMk id="3" creationId="{00000000-0000-0000-0000-000000000000}"/>
          </ac:cxnSpMkLst>
        </pc:cxnChg>
      </pc:sldChg>
      <pc:sldChg chg="modSp ord">
        <pc:chgData name="Hazel Lupton" userId="S::hazel.lupton@sthelens.london::330d0395-d8b0-4d77-8620-740b48613bd9" providerId="AD" clId="Web-{6AE4CAA2-7424-C18D-504E-6EB102A44954}" dt="2022-09-21T09:40:38.870" v="8" actId="1076"/>
        <pc:sldMkLst>
          <pc:docMk/>
          <pc:sldMk cId="3721755486" sldId="319"/>
        </pc:sldMkLst>
        <pc:cxnChg chg="mod">
          <ac:chgData name="Hazel Lupton" userId="S::hazel.lupton@sthelens.london::330d0395-d8b0-4d77-8620-740b48613bd9" providerId="AD" clId="Web-{6AE4CAA2-7424-C18D-504E-6EB102A44954}" dt="2022-09-21T09:40:38.870" v="8" actId="1076"/>
          <ac:cxnSpMkLst>
            <pc:docMk/>
            <pc:sldMk cId="3721755486" sldId="319"/>
            <ac:cxnSpMk id="3" creationId="{00000000-0000-0000-0000-000000000000}"/>
          </ac:cxnSpMkLst>
        </pc:cxnChg>
      </pc:sldChg>
      <pc:sldChg chg="addSp modSp">
        <pc:chgData name="Hazel Lupton" userId="S::hazel.lupton@sthelens.london::330d0395-d8b0-4d77-8620-740b48613bd9" providerId="AD" clId="Web-{6AE4CAA2-7424-C18D-504E-6EB102A44954}" dt="2022-09-21T09:42:11.326" v="39" actId="1076"/>
        <pc:sldMkLst>
          <pc:docMk/>
          <pc:sldMk cId="1998000671" sldId="336"/>
        </pc:sldMkLst>
        <pc:spChg chg="add mod">
          <ac:chgData name="Hazel Lupton" userId="S::hazel.lupton@sthelens.london::330d0395-d8b0-4d77-8620-740b48613bd9" providerId="AD" clId="Web-{6AE4CAA2-7424-C18D-504E-6EB102A44954}" dt="2022-09-21T09:42:11.326" v="39" actId="1076"/>
          <ac:spMkLst>
            <pc:docMk/>
            <pc:sldMk cId="1998000671" sldId="336"/>
            <ac:spMk id="6" creationId="{D4973FD5-A83A-4307-1493-FCB4D76D94F3}"/>
          </ac:spMkLst>
        </pc:spChg>
        <pc:spChg chg="add mod">
          <ac:chgData name="Hazel Lupton" userId="S::hazel.lupton@sthelens.london::330d0395-d8b0-4d77-8620-740b48613bd9" providerId="AD" clId="Web-{6AE4CAA2-7424-C18D-504E-6EB102A44954}" dt="2022-09-21T09:41:55.748" v="30" actId="1076"/>
          <ac:spMkLst>
            <pc:docMk/>
            <pc:sldMk cId="1998000671" sldId="336"/>
            <ac:spMk id="7" creationId="{2CF7294E-8A56-C5D9-1E17-D2D70073F9F7}"/>
          </ac:spMkLst>
        </pc:spChg>
      </pc:sldChg>
      <pc:sldChg chg="addSp delSp modSp new del mod setBg">
        <pc:chgData name="Hazel Lupton" userId="S::hazel.lupton@sthelens.london::330d0395-d8b0-4d77-8620-740b48613bd9" providerId="AD" clId="Web-{6AE4CAA2-7424-C18D-504E-6EB102A44954}" dt="2022-09-21T09:27:00.701" v="6"/>
        <pc:sldMkLst>
          <pc:docMk/>
          <pc:sldMk cId="2457324398" sldId="339"/>
        </pc:sldMkLst>
        <pc:spChg chg="del">
          <ac:chgData name="Hazel Lupton" userId="S::hazel.lupton@sthelens.london::330d0395-d8b0-4d77-8620-740b48613bd9" providerId="AD" clId="Web-{6AE4CAA2-7424-C18D-504E-6EB102A44954}" dt="2022-09-21T09:26:35.794" v="2"/>
          <ac:spMkLst>
            <pc:docMk/>
            <pc:sldMk cId="2457324398" sldId="339"/>
            <ac:spMk id="2" creationId="{3BF76512-3D58-03EF-490E-E90A81899B13}"/>
          </ac:spMkLst>
        </pc:spChg>
        <pc:spChg chg="del">
          <ac:chgData name="Hazel Lupton" userId="S::hazel.lupton@sthelens.london::330d0395-d8b0-4d77-8620-740b48613bd9" providerId="AD" clId="Web-{6AE4CAA2-7424-C18D-504E-6EB102A44954}" dt="2022-09-21T09:26:34.388" v="1"/>
          <ac:spMkLst>
            <pc:docMk/>
            <pc:sldMk cId="2457324398" sldId="339"/>
            <ac:spMk id="3" creationId="{444F9CD0-6860-4D54-1939-2E53086F9AA4}"/>
          </ac:spMkLst>
        </pc:spChg>
        <pc:spChg chg="add">
          <ac:chgData name="Hazel Lupton" userId="S::hazel.lupton@sthelens.london::330d0395-d8b0-4d77-8620-740b48613bd9" providerId="AD" clId="Web-{6AE4CAA2-7424-C18D-504E-6EB102A44954}" dt="2022-09-21T09:26:45.310" v="5"/>
          <ac:spMkLst>
            <pc:docMk/>
            <pc:sldMk cId="2457324398" sldId="339"/>
            <ac:spMk id="9" creationId="{42A4FC2C-047E-45A5-965D-8E1E3BF09BC6}"/>
          </ac:spMkLst>
        </pc:spChg>
        <pc:picChg chg="add mod">
          <ac:chgData name="Hazel Lupton" userId="S::hazel.lupton@sthelens.london::330d0395-d8b0-4d77-8620-740b48613bd9" providerId="AD" clId="Web-{6AE4CAA2-7424-C18D-504E-6EB102A44954}" dt="2022-09-21T09:26:45.310" v="5"/>
          <ac:picMkLst>
            <pc:docMk/>
            <pc:sldMk cId="2457324398" sldId="339"/>
            <ac:picMk id="4" creationId="{2BE4F917-B821-5124-85FF-0C34E36435D8}"/>
          </ac:picMkLst>
        </pc:picChg>
      </pc:sldChg>
    </pc:docChg>
  </pc:docChgLst>
  <pc:docChgLst>
    <pc:chgData name="Hazel Lupton" userId="S::hazel.lupton@sthelens.london::330d0395-d8b0-4d77-8620-740b48613bd9" providerId="AD" clId="Web-{2CDBA1E1-6059-833A-E174-2CEB1C7F8376}"/>
    <pc:docChg chg="modSld">
      <pc:chgData name="Hazel Lupton" userId="S::hazel.lupton@sthelens.london::330d0395-d8b0-4d77-8620-740b48613bd9" providerId="AD" clId="Web-{2CDBA1E1-6059-833A-E174-2CEB1C7F8376}" dt="2022-09-29T10:58:45.558" v="53" actId="20577"/>
      <pc:docMkLst>
        <pc:docMk/>
      </pc:docMkLst>
      <pc:sldChg chg="modSp">
        <pc:chgData name="Hazel Lupton" userId="S::hazel.lupton@sthelens.london::330d0395-d8b0-4d77-8620-740b48613bd9" providerId="AD" clId="Web-{2CDBA1E1-6059-833A-E174-2CEB1C7F8376}" dt="2022-09-29T10:58:45.558" v="53" actId="20577"/>
        <pc:sldMkLst>
          <pc:docMk/>
          <pc:sldMk cId="0" sldId="285"/>
        </pc:sldMkLst>
        <pc:spChg chg="mod">
          <ac:chgData name="Hazel Lupton" userId="S::hazel.lupton@sthelens.london::330d0395-d8b0-4d77-8620-740b48613bd9" providerId="AD" clId="Web-{2CDBA1E1-6059-833A-E174-2CEB1C7F8376}" dt="2022-09-29T10:57:12.743" v="28" actId="20577"/>
          <ac:spMkLst>
            <pc:docMk/>
            <pc:sldMk cId="0" sldId="285"/>
            <ac:spMk id="6146" creationId="{189370C1-1C98-494A-854C-294ACCF2FEB0}"/>
          </ac:spMkLst>
        </pc:spChg>
        <pc:spChg chg="mod">
          <ac:chgData name="Hazel Lupton" userId="S::hazel.lupton@sthelens.london::330d0395-d8b0-4d77-8620-740b48613bd9" providerId="AD" clId="Web-{2CDBA1E1-6059-833A-E174-2CEB1C7F8376}" dt="2022-09-29T10:58:38.526" v="51" actId="1076"/>
          <ac:spMkLst>
            <pc:docMk/>
            <pc:sldMk cId="0" sldId="285"/>
            <ac:spMk id="6149" creationId="{662F1C02-0624-4C47-B9C4-2072A4CEE315}"/>
          </ac:spMkLst>
        </pc:spChg>
        <pc:spChg chg="mod">
          <ac:chgData name="Hazel Lupton" userId="S::hazel.lupton@sthelens.london::330d0395-d8b0-4d77-8620-740b48613bd9" providerId="AD" clId="Web-{2CDBA1E1-6059-833A-E174-2CEB1C7F8376}" dt="2022-09-29T10:57:21.493" v="30" actId="20577"/>
          <ac:spMkLst>
            <pc:docMk/>
            <pc:sldMk cId="0" sldId="285"/>
            <ac:spMk id="6150" creationId="{621A7045-403C-468A-B51A-055310F9E51B}"/>
          </ac:spMkLst>
        </pc:spChg>
        <pc:spChg chg="mod">
          <ac:chgData name="Hazel Lupton" userId="S::hazel.lupton@sthelens.london::330d0395-d8b0-4d77-8620-740b48613bd9" providerId="AD" clId="Web-{2CDBA1E1-6059-833A-E174-2CEB1C7F8376}" dt="2022-09-29T10:58:45.558" v="53" actId="20577"/>
          <ac:spMkLst>
            <pc:docMk/>
            <pc:sldMk cId="0" sldId="285"/>
            <ac:spMk id="6152" creationId="{CDB79CA8-E966-4D25-849F-78DD2FDCE79C}"/>
          </ac:spMkLst>
        </pc:spChg>
        <pc:spChg chg="mod">
          <ac:chgData name="Hazel Lupton" userId="S::hazel.lupton@sthelens.london::330d0395-d8b0-4d77-8620-740b48613bd9" providerId="AD" clId="Web-{2CDBA1E1-6059-833A-E174-2CEB1C7F8376}" dt="2022-09-29T10:58:28.416" v="50" actId="20577"/>
          <ac:spMkLst>
            <pc:docMk/>
            <pc:sldMk cId="0" sldId="285"/>
            <ac:spMk id="6156" creationId="{E2D89AA3-353C-4D1D-8102-568D0492190F}"/>
          </ac:spMkLst>
        </pc:spChg>
        <pc:spChg chg="mod">
          <ac:chgData name="Hazel Lupton" userId="S::hazel.lupton@sthelens.london::330d0395-d8b0-4d77-8620-740b48613bd9" providerId="AD" clId="Web-{2CDBA1E1-6059-833A-E174-2CEB1C7F8376}" dt="2022-09-29T10:58:13.635" v="45" actId="20577"/>
          <ac:spMkLst>
            <pc:docMk/>
            <pc:sldMk cId="0" sldId="285"/>
            <ac:spMk id="6161" creationId="{046359BC-BB28-4375-868B-23366E314AAE}"/>
          </ac:spMkLst>
        </pc:spChg>
        <pc:spChg chg="mod">
          <ac:chgData name="Hazel Lupton" userId="S::hazel.lupton@sthelens.london::330d0395-d8b0-4d77-8620-740b48613bd9" providerId="AD" clId="Web-{2CDBA1E1-6059-833A-E174-2CEB1C7F8376}" dt="2022-09-29T10:57:57.478" v="39" actId="20577"/>
          <ac:spMkLst>
            <pc:docMk/>
            <pc:sldMk cId="0" sldId="285"/>
            <ac:spMk id="6163" creationId="{7D83D13F-4101-473B-9F22-76F22318B845}"/>
          </ac:spMkLst>
        </pc:spChg>
        <pc:spChg chg="mod">
          <ac:chgData name="Hazel Lupton" userId="S::hazel.lupton@sthelens.london::330d0395-d8b0-4d77-8620-740b48613bd9" providerId="AD" clId="Web-{2CDBA1E1-6059-833A-E174-2CEB1C7F8376}" dt="2022-09-29T10:57:37.790" v="34"/>
          <ac:spMkLst>
            <pc:docMk/>
            <pc:sldMk cId="0" sldId="285"/>
            <ac:spMk id="6168" creationId="{9871E4F5-39A5-4C6D-B05C-A81D5872A61B}"/>
          </ac:spMkLst>
        </pc:spChg>
      </pc:sldChg>
      <pc:sldChg chg="modSp">
        <pc:chgData name="Hazel Lupton" userId="S::hazel.lupton@sthelens.london::330d0395-d8b0-4d77-8620-740b48613bd9" providerId="AD" clId="Web-{2CDBA1E1-6059-833A-E174-2CEB1C7F8376}" dt="2022-09-29T10:53:58.909" v="24" actId="20577"/>
        <pc:sldMkLst>
          <pc:docMk/>
          <pc:sldMk cId="1594257633" sldId="325"/>
        </pc:sldMkLst>
        <pc:spChg chg="mod">
          <ac:chgData name="Hazel Lupton" userId="S::hazel.lupton@sthelens.london::330d0395-d8b0-4d77-8620-740b48613bd9" providerId="AD" clId="Web-{2CDBA1E1-6059-833A-E174-2CEB1C7F8376}" dt="2022-09-29T10:53:58.909" v="24" actId="20577"/>
          <ac:spMkLst>
            <pc:docMk/>
            <pc:sldMk cId="1594257633" sldId="325"/>
            <ac:spMk id="3" creationId="{9621F1DD-918C-4C07-94C0-E8BBE634BBB3}"/>
          </ac:spMkLst>
        </pc:spChg>
      </pc:sldChg>
      <pc:sldChg chg="modSp">
        <pc:chgData name="Hazel Lupton" userId="S::hazel.lupton@sthelens.london::330d0395-d8b0-4d77-8620-740b48613bd9" providerId="AD" clId="Web-{2CDBA1E1-6059-833A-E174-2CEB1C7F8376}" dt="2022-09-29T10:56:52.664" v="26" actId="20577"/>
        <pc:sldMkLst>
          <pc:docMk/>
          <pc:sldMk cId="1706502185" sldId="335"/>
        </pc:sldMkLst>
        <pc:spChg chg="mod">
          <ac:chgData name="Hazel Lupton" userId="S::hazel.lupton@sthelens.london::330d0395-d8b0-4d77-8620-740b48613bd9" providerId="AD" clId="Web-{2CDBA1E1-6059-833A-E174-2CEB1C7F8376}" dt="2022-09-29T10:56:52.664" v="26" actId="20577"/>
          <ac:spMkLst>
            <pc:docMk/>
            <pc:sldMk cId="1706502185" sldId="335"/>
            <ac:spMk id="2" creationId="{7A149F37-D10E-4644-8B99-AC7C680ED1A8}"/>
          </ac:spMkLst>
        </pc:spChg>
      </pc:sldChg>
    </pc:docChg>
  </pc:docChgLst>
  <pc:docChgLst>
    <pc:chgData name="Hazel Lupton" userId="S::hazel.lupton@sthelens.london::330d0395-d8b0-4d77-8620-740b48613bd9" providerId="AD" clId="Web-{4F885C2D-A45D-FC2A-7B75-81CA2941BA25}"/>
    <pc:docChg chg="modSld sldOrd">
      <pc:chgData name="Hazel Lupton" userId="S::hazel.lupton@sthelens.london::330d0395-d8b0-4d77-8620-740b48613bd9" providerId="AD" clId="Web-{4F885C2D-A45D-FC2A-7B75-81CA2941BA25}" dt="2022-09-27T15:13:31.447" v="111"/>
      <pc:docMkLst>
        <pc:docMk/>
      </pc:docMkLst>
      <pc:sldChg chg="addSp modSp addAnim modAnim">
        <pc:chgData name="Hazel Lupton" userId="S::hazel.lupton@sthelens.london::330d0395-d8b0-4d77-8620-740b48613bd9" providerId="AD" clId="Web-{4F885C2D-A45D-FC2A-7B75-81CA2941BA25}" dt="2022-09-27T15:13:31.447" v="111"/>
        <pc:sldMkLst>
          <pc:docMk/>
          <pc:sldMk cId="0" sldId="285"/>
        </pc:sldMkLst>
        <pc:spChg chg="add mod">
          <ac:chgData name="Hazel Lupton" userId="S::hazel.lupton@sthelens.london::330d0395-d8b0-4d77-8620-740b48613bd9" providerId="AD" clId="Web-{4F885C2D-A45D-FC2A-7B75-81CA2941BA25}" dt="2022-09-27T15:13:25.807" v="109" actId="1076"/>
          <ac:spMkLst>
            <pc:docMk/>
            <pc:sldMk cId="0" sldId="285"/>
            <ac:spMk id="2" creationId="{228ED1D3-C8B9-9BA9-1301-8B9BDBCE4049}"/>
          </ac:spMkLst>
        </pc:spChg>
      </pc:sldChg>
      <pc:sldChg chg="addSp modSp addAnim modAnim">
        <pc:chgData name="Hazel Lupton" userId="S::hazel.lupton@sthelens.london::330d0395-d8b0-4d77-8620-740b48613bd9" providerId="AD" clId="Web-{4F885C2D-A45D-FC2A-7B75-81CA2941BA25}" dt="2022-09-27T15:07:59.013" v="78"/>
        <pc:sldMkLst>
          <pc:docMk/>
          <pc:sldMk cId="2927331086" sldId="334"/>
        </pc:sldMkLst>
        <pc:spChg chg="mod">
          <ac:chgData name="Hazel Lupton" userId="S::hazel.lupton@sthelens.london::330d0395-d8b0-4d77-8620-740b48613bd9" providerId="AD" clId="Web-{4F885C2D-A45D-FC2A-7B75-81CA2941BA25}" dt="2022-09-27T15:06:11.541" v="50" actId="1076"/>
          <ac:spMkLst>
            <pc:docMk/>
            <pc:sldMk cId="2927331086" sldId="334"/>
            <ac:spMk id="2" creationId="{7047BC47-CC3E-4922-B35E-86970B3ACDEC}"/>
          </ac:spMkLst>
        </pc:spChg>
        <pc:spChg chg="mod">
          <ac:chgData name="Hazel Lupton" userId="S::hazel.lupton@sthelens.london::330d0395-d8b0-4d77-8620-740b48613bd9" providerId="AD" clId="Web-{4F885C2D-A45D-FC2A-7B75-81CA2941BA25}" dt="2022-09-27T15:05:56.478" v="47" actId="1076"/>
          <ac:spMkLst>
            <pc:docMk/>
            <pc:sldMk cId="2927331086" sldId="334"/>
            <ac:spMk id="3" creationId="{DCDC8A6A-899B-4E5D-BC2E-79A0F8A95909}"/>
          </ac:spMkLst>
        </pc:spChg>
        <pc:spChg chg="mod">
          <ac:chgData name="Hazel Lupton" userId="S::hazel.lupton@sthelens.london::330d0395-d8b0-4d77-8620-740b48613bd9" providerId="AD" clId="Web-{4F885C2D-A45D-FC2A-7B75-81CA2941BA25}" dt="2022-09-27T15:06:04.212" v="48" actId="1076"/>
          <ac:spMkLst>
            <pc:docMk/>
            <pc:sldMk cId="2927331086" sldId="334"/>
            <ac:spMk id="4" creationId="{79D8CDBC-7355-40F9-81E7-5F16E2DE2F5D}"/>
          </ac:spMkLst>
        </pc:spChg>
        <pc:spChg chg="add mod">
          <ac:chgData name="Hazel Lupton" userId="S::hazel.lupton@sthelens.london::330d0395-d8b0-4d77-8620-740b48613bd9" providerId="AD" clId="Web-{4F885C2D-A45D-FC2A-7B75-81CA2941BA25}" dt="2022-09-27T15:05:09.757" v="25" actId="20577"/>
          <ac:spMkLst>
            <pc:docMk/>
            <pc:sldMk cId="2927331086" sldId="334"/>
            <ac:spMk id="5" creationId="{A3209E12-B06F-0077-90AD-6867EB3351D7}"/>
          </ac:spMkLst>
        </pc:spChg>
        <pc:spChg chg="mod">
          <ac:chgData name="Hazel Lupton" userId="S::hazel.lupton@sthelens.london::330d0395-d8b0-4d77-8620-740b48613bd9" providerId="AD" clId="Web-{4F885C2D-A45D-FC2A-7B75-81CA2941BA25}" dt="2022-09-27T15:06:07.181" v="49" actId="1076"/>
          <ac:spMkLst>
            <pc:docMk/>
            <pc:sldMk cId="2927331086" sldId="334"/>
            <ac:spMk id="6" creationId="{A98B1098-28B0-429A-88DF-12FA2CA40F61}"/>
          </ac:spMkLst>
        </pc:spChg>
        <pc:spChg chg="add mod">
          <ac:chgData name="Hazel Lupton" userId="S::hazel.lupton@sthelens.london::330d0395-d8b0-4d77-8620-740b48613bd9" providerId="AD" clId="Web-{4F885C2D-A45D-FC2A-7B75-81CA2941BA25}" dt="2022-09-27T15:06:31.604" v="52" actId="1076"/>
          <ac:spMkLst>
            <pc:docMk/>
            <pc:sldMk cId="2927331086" sldId="334"/>
            <ac:spMk id="7" creationId="{9B00926A-7668-84A2-E076-3033547E8654}"/>
          </ac:spMkLst>
        </pc:spChg>
        <pc:spChg chg="add mod">
          <ac:chgData name="Hazel Lupton" userId="S::hazel.lupton@sthelens.london::330d0395-d8b0-4d77-8620-740b48613bd9" providerId="AD" clId="Web-{4F885C2D-A45D-FC2A-7B75-81CA2941BA25}" dt="2022-09-27T15:07:56.232" v="76" actId="1076"/>
          <ac:spMkLst>
            <pc:docMk/>
            <pc:sldMk cId="2927331086" sldId="334"/>
            <ac:spMk id="8" creationId="{03A5591B-DF15-C583-0DAE-D63D57EC0DE3}"/>
          </ac:spMkLst>
        </pc:spChg>
        <pc:picChg chg="mod">
          <ac:chgData name="Hazel Lupton" userId="S::hazel.lupton@sthelens.london::330d0395-d8b0-4d77-8620-740b48613bd9" providerId="AD" clId="Web-{4F885C2D-A45D-FC2A-7B75-81CA2941BA25}" dt="2022-09-27T15:05:52.134" v="46" actId="1076"/>
          <ac:picMkLst>
            <pc:docMk/>
            <pc:sldMk cId="2927331086" sldId="334"/>
            <ac:picMk id="31" creationId="{00000000-0000-0000-0000-000000000000}"/>
          </ac:picMkLst>
        </pc:picChg>
      </pc:sldChg>
      <pc:sldChg chg="ord">
        <pc:chgData name="Hazel Lupton" userId="S::hazel.lupton@sthelens.london::330d0395-d8b0-4d77-8620-740b48613bd9" providerId="AD" clId="Web-{4F885C2D-A45D-FC2A-7B75-81CA2941BA25}" dt="2022-09-27T15:12:34.305" v="80"/>
        <pc:sldMkLst>
          <pc:docMk/>
          <pc:sldMk cId="1877701084" sldId="338"/>
        </pc:sldMkLst>
      </pc:sldChg>
    </pc:docChg>
  </pc:docChgLst>
  <pc:docChgLst>
    <pc:chgData name="Marisa Wyburn" userId="S::marisa.wyburn@sthelens.london::f9bf2b7a-00de-48b4-8fc8-225d4909fb1d" providerId="AD" clId="Web-{0F5067F5-CC7E-2CEF-D57A-2EF053B4D1B3}"/>
    <pc:docChg chg="modSld">
      <pc:chgData name="Marisa Wyburn" userId="S::marisa.wyburn@sthelens.london::f9bf2b7a-00de-48b4-8fc8-225d4909fb1d" providerId="AD" clId="Web-{0F5067F5-CC7E-2CEF-D57A-2EF053B4D1B3}" dt="2020-10-12T16:11:24.419" v="15" actId="14100"/>
      <pc:docMkLst>
        <pc:docMk/>
      </pc:docMkLst>
      <pc:sldChg chg="modSp">
        <pc:chgData name="Marisa Wyburn" userId="S::marisa.wyburn@sthelens.london::f9bf2b7a-00de-48b4-8fc8-225d4909fb1d" providerId="AD" clId="Web-{0F5067F5-CC7E-2CEF-D57A-2EF053B4D1B3}" dt="2020-10-12T16:06:03.647" v="6" actId="14100"/>
        <pc:sldMkLst>
          <pc:docMk/>
          <pc:sldMk cId="2572314214" sldId="315"/>
        </pc:sldMkLst>
        <pc:spChg chg="mod">
          <ac:chgData name="Marisa Wyburn" userId="S::marisa.wyburn@sthelens.london::f9bf2b7a-00de-48b4-8fc8-225d4909fb1d" providerId="AD" clId="Web-{0F5067F5-CC7E-2CEF-D57A-2EF053B4D1B3}" dt="2020-10-12T16:05:51.631" v="1" actId="14100"/>
          <ac:spMkLst>
            <pc:docMk/>
            <pc:sldMk cId="2572314214" sldId="315"/>
            <ac:spMk id="4" creationId="{00000000-0000-0000-0000-000000000000}"/>
          </ac:spMkLst>
        </pc:spChg>
        <pc:spChg chg="mod">
          <ac:chgData name="Marisa Wyburn" userId="S::marisa.wyburn@sthelens.london::f9bf2b7a-00de-48b4-8fc8-225d4909fb1d" providerId="AD" clId="Web-{0F5067F5-CC7E-2CEF-D57A-2EF053B4D1B3}" dt="2020-10-12T16:06:03.647" v="6" actId="14100"/>
          <ac:spMkLst>
            <pc:docMk/>
            <pc:sldMk cId="2572314214" sldId="315"/>
            <ac:spMk id="6" creationId="{00000000-0000-0000-0000-000000000000}"/>
          </ac:spMkLst>
        </pc:spChg>
        <pc:spChg chg="mod">
          <ac:chgData name="Marisa Wyburn" userId="S::marisa.wyburn@sthelens.london::f9bf2b7a-00de-48b4-8fc8-225d4909fb1d" providerId="AD" clId="Web-{0F5067F5-CC7E-2CEF-D57A-2EF053B4D1B3}" dt="2020-10-12T16:05:49.209" v="0" actId="14100"/>
          <ac:spMkLst>
            <pc:docMk/>
            <pc:sldMk cId="2572314214" sldId="315"/>
            <ac:spMk id="14" creationId="{00000000-0000-0000-0000-000000000000}"/>
          </ac:spMkLst>
        </pc:spChg>
        <pc:spChg chg="mod">
          <ac:chgData name="Marisa Wyburn" userId="S::marisa.wyburn@sthelens.london::f9bf2b7a-00de-48b4-8fc8-225d4909fb1d" providerId="AD" clId="Web-{0F5067F5-CC7E-2CEF-D57A-2EF053B4D1B3}" dt="2020-10-12T16:05:54.459" v="2" actId="1076"/>
          <ac:spMkLst>
            <pc:docMk/>
            <pc:sldMk cId="2572314214" sldId="315"/>
            <ac:spMk id="34" creationId="{00000000-0000-0000-0000-000000000000}"/>
          </ac:spMkLst>
        </pc:spChg>
        <pc:spChg chg="mod">
          <ac:chgData name="Marisa Wyburn" userId="S::marisa.wyburn@sthelens.london::f9bf2b7a-00de-48b4-8fc8-225d4909fb1d" providerId="AD" clId="Web-{0F5067F5-CC7E-2CEF-D57A-2EF053B4D1B3}" dt="2020-10-12T16:06:01.444" v="5" actId="14100"/>
          <ac:spMkLst>
            <pc:docMk/>
            <pc:sldMk cId="2572314214" sldId="315"/>
            <ac:spMk id="36" creationId="{00000000-0000-0000-0000-000000000000}"/>
          </ac:spMkLst>
        </pc:spChg>
        <pc:graphicFrameChg chg="mod">
          <ac:chgData name="Marisa Wyburn" userId="S::marisa.wyburn@sthelens.london::f9bf2b7a-00de-48b4-8fc8-225d4909fb1d" providerId="AD" clId="Web-{0F5067F5-CC7E-2CEF-D57A-2EF053B4D1B3}" dt="2020-10-12T16:05:56.647" v="3" actId="1076"/>
          <ac:graphicFrameMkLst>
            <pc:docMk/>
            <pc:sldMk cId="2572314214" sldId="315"/>
            <ac:graphicFrameMk id="35" creationId="{00000000-0000-0000-0000-000000000000}"/>
          </ac:graphicFrameMkLst>
        </pc:graphicFrameChg>
      </pc:sldChg>
      <pc:sldChg chg="modSp">
        <pc:chgData name="Marisa Wyburn" userId="S::marisa.wyburn@sthelens.london::f9bf2b7a-00de-48b4-8fc8-225d4909fb1d" providerId="AD" clId="Web-{0F5067F5-CC7E-2CEF-D57A-2EF053B4D1B3}" dt="2020-10-12T16:11:24.419" v="15" actId="14100"/>
        <pc:sldMkLst>
          <pc:docMk/>
          <pc:sldMk cId="3721755486" sldId="319"/>
        </pc:sldMkLst>
        <pc:spChg chg="mod">
          <ac:chgData name="Marisa Wyburn" userId="S::marisa.wyburn@sthelens.london::f9bf2b7a-00de-48b4-8fc8-225d4909fb1d" providerId="AD" clId="Web-{0F5067F5-CC7E-2CEF-D57A-2EF053B4D1B3}" dt="2020-10-12T16:11:19.871" v="13" actId="14100"/>
          <ac:spMkLst>
            <pc:docMk/>
            <pc:sldMk cId="3721755486" sldId="319"/>
            <ac:spMk id="6" creationId="{00000000-0000-0000-0000-000000000000}"/>
          </ac:spMkLst>
        </pc:spChg>
        <pc:spChg chg="mod">
          <ac:chgData name="Marisa Wyburn" userId="S::marisa.wyburn@sthelens.london::f9bf2b7a-00de-48b4-8fc8-225d4909fb1d" providerId="AD" clId="Web-{0F5067F5-CC7E-2CEF-D57A-2EF053B4D1B3}" dt="2020-10-12T16:10:51.807" v="7" actId="14100"/>
          <ac:spMkLst>
            <pc:docMk/>
            <pc:sldMk cId="3721755486" sldId="319"/>
            <ac:spMk id="11" creationId="{00000000-0000-0000-0000-000000000000}"/>
          </ac:spMkLst>
        </pc:spChg>
        <pc:spChg chg="mod">
          <ac:chgData name="Marisa Wyburn" userId="S::marisa.wyburn@sthelens.london::f9bf2b7a-00de-48b4-8fc8-225d4909fb1d" providerId="AD" clId="Web-{0F5067F5-CC7E-2CEF-D57A-2EF053B4D1B3}" dt="2020-10-12T16:10:54.760" v="8" actId="14100"/>
          <ac:spMkLst>
            <pc:docMk/>
            <pc:sldMk cId="3721755486" sldId="319"/>
            <ac:spMk id="14" creationId="{00000000-0000-0000-0000-000000000000}"/>
          </ac:spMkLst>
        </pc:spChg>
        <pc:spChg chg="mod">
          <ac:chgData name="Marisa Wyburn" userId="S::marisa.wyburn@sthelens.london::f9bf2b7a-00de-48b4-8fc8-225d4909fb1d" providerId="AD" clId="Web-{0F5067F5-CC7E-2CEF-D57A-2EF053B4D1B3}" dt="2020-10-12T16:11:06.480" v="11" actId="1076"/>
          <ac:spMkLst>
            <pc:docMk/>
            <pc:sldMk cId="3721755486" sldId="319"/>
            <ac:spMk id="34" creationId="{00000000-0000-0000-0000-000000000000}"/>
          </ac:spMkLst>
        </pc:spChg>
        <pc:spChg chg="mod">
          <ac:chgData name="Marisa Wyburn" userId="S::marisa.wyburn@sthelens.london::f9bf2b7a-00de-48b4-8fc8-225d4909fb1d" providerId="AD" clId="Web-{0F5067F5-CC7E-2CEF-D57A-2EF053B4D1B3}" dt="2020-10-12T16:11:24.419" v="15" actId="14100"/>
          <ac:spMkLst>
            <pc:docMk/>
            <pc:sldMk cId="3721755486" sldId="319"/>
            <ac:spMk id="36" creationId="{00000000-0000-0000-0000-000000000000}"/>
          </ac:spMkLst>
        </pc:spChg>
        <pc:graphicFrameChg chg="mod">
          <ac:chgData name="Marisa Wyburn" userId="S::marisa.wyburn@sthelens.london::f9bf2b7a-00de-48b4-8fc8-225d4909fb1d" providerId="AD" clId="Web-{0F5067F5-CC7E-2CEF-D57A-2EF053B4D1B3}" dt="2020-10-12T16:11:02.573" v="10" actId="1076"/>
          <ac:graphicFrameMkLst>
            <pc:docMk/>
            <pc:sldMk cId="3721755486" sldId="319"/>
            <ac:graphicFrameMk id="3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2E48-0278-4810-9EB5-EACCD1227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0B233-9F60-44E3-835F-805F46A6A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53BA8-CCE0-4B99-84A9-3D053807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D225-B658-46DA-BA80-868DE258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F6234-551D-45B3-B706-718DE85C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2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2FA6-FF8D-4996-88E3-A9E864BC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9143E-4E95-4EBC-9F65-CE52AD6E0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DAFA-76FE-4213-9025-D7396800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A7F41-1DAF-4A81-AC3E-1DF172EF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5A422-13F8-4DAF-98A0-30A8D5A4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6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FA294-6A08-4C39-B4E2-8321999D8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45FCE-C732-4863-8F28-14F34DDC9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7037F-86AC-43B7-9094-1586A46C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0D76B-C19B-4D4C-ADE2-E54ED594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3F63B-95E1-4097-A530-33011C8B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8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CC88-4822-4F18-B0CA-B8E22025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4AE8C-672B-462B-AA60-B028D731C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84A7A-26F6-415F-856D-CD6FD06A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4488D-263F-4A43-B129-DC41DF1C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5489C-36AB-4C92-96D3-FBAE0B7C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80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9E7F-DDF6-4EF3-97EB-8911751E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0226D-51C1-486B-B508-524302729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C715C-4723-4635-B3B8-FDFA9C84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924AD-A702-43B4-B5CA-142DFC16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D1B3-C3DE-4158-88A0-DCAA1AF9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4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80BE-1F77-4367-8E29-9C9997DC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DC8DA-BE8C-4454-A9CD-BC258A0C0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AF071-75C5-4298-B1DB-911BCF048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BD6CE-D57D-4399-AA4A-B783FF8E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95989-8AAA-4B6A-B07E-FFE7D226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C75CB-AAE0-4D46-9F1E-7CEC8539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109B-89AB-4422-ACA7-CECC15BC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23111-D913-4C4A-A272-2440E4374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A337D-8296-4237-8357-52182EFD1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E75BF-B227-44BD-98C0-19EC65A74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2D9BB-1973-4A5B-9642-53E9DB1A7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FC1103-73C5-4417-B08D-5504A2ED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94931-2712-48F6-8DC9-12DFF528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E336E-2C94-4679-96B9-DD312DA7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4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C197-7CC6-4435-A917-0EBD6DFC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E26E3-8E9E-468B-9125-3B572BF9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7681C-0478-4647-AA07-4E44B136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DA56B-5ECF-4060-B1DA-02679098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6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B4A66-DABA-4D3B-8744-F93FF5A9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58F65-9128-48E9-81C8-5AE92AC9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2CEB2-407D-4C2E-91C9-0349C29F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80DC-FDED-4556-8D7D-DFC4128C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16D0-4094-46B3-ADB0-FFC3A9A9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14A99-9BF3-4941-A0F5-2298F2640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D370-C171-4CB7-9000-17A1C86D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3C3C9-6119-477E-AED0-68E8E9EC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54CAC-62DB-4A2C-A206-C9F6C1E6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9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0CDA-5258-4483-B835-4CA3339C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101B6-A7B9-4E95-AE6A-6D97759AB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37928-2BD8-4437-9516-E01C3E7FF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A2FFC-28D5-4226-A5A7-6C138B02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EFF26-EEB1-424F-9157-44BC693B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434FC-4D09-44A8-B9E7-62A036AE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5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44996-D7D1-48CE-9ACA-38D56027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5DBDE-61E2-4A58-BDD7-13094901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47DE-647B-4677-B15F-12AD346DB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D745-8622-43CD-AD6B-1CD6994AA52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DB3C-B8A3-4EDD-AA7E-E2BC48D1A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69CBE-2D52-447D-A820-1670B5115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4E32B-C43D-4180-961D-C66D75037C4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0E44776-E3A4-BD13-7D16-51A49E44A387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FC25D-9247-C429-34CC-A68C20586A3C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7AFF9-92F1-674F-D12A-065B164FAD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3B5095-884C-31D8-B3B6-AEA2304FB72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ph.fs.quoracdn.net/main-qimg-21120d5e2172bf3c45ae2c5517aca214-c">
            <a:extLst>
              <a:ext uri="{FF2B5EF4-FFF2-40B4-BE49-F238E27FC236}">
                <a16:creationId xmlns:a16="http://schemas.microsoft.com/office/drawing/2014/main" id="{0D2469D2-3E7B-415D-9B0D-720F6CDAA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b="109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AFC01-42F5-45E4-9A36-3120E61BF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1647" y="3756505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Respiratory substrates</a:t>
            </a:r>
          </a:p>
        </p:txBody>
      </p:sp>
    </p:spTree>
    <p:extLst>
      <p:ext uri="{BB962C8B-B14F-4D97-AF65-F5344CB8AC3E}">
        <p14:creationId xmlns:p14="http://schemas.microsoft.com/office/powerpoint/2010/main" val="3067301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40A70-C062-4047-B597-C2B9F72B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accent1"/>
                </a:solidFill>
              </a:rPr>
              <a:t>Respiratory Quotients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D6E7E-FB87-49C7-9B66-3E1110795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3348849"/>
          </a:xfrm>
        </p:spPr>
        <p:txBody>
          <a:bodyPr anchor="b">
            <a:normAutofit/>
          </a:bodyPr>
          <a:lstStyle/>
          <a:p>
            <a:r>
              <a:rPr lang="en-GB" sz="1900" dirty="0"/>
              <a:t>The respiratory quotient is a ratio of the volume of CO</a:t>
            </a:r>
            <a:r>
              <a:rPr lang="en-GB" sz="1900" baseline="-25000" dirty="0"/>
              <a:t>2</a:t>
            </a:r>
            <a:r>
              <a:rPr lang="en-GB" sz="1900" dirty="0"/>
              <a:t> produced to the volume of O</a:t>
            </a:r>
            <a:r>
              <a:rPr lang="en-GB" sz="1900" baseline="-25000" dirty="0"/>
              <a:t>2</a:t>
            </a:r>
            <a:r>
              <a:rPr lang="en-GB" sz="1900" dirty="0"/>
              <a:t> used, in a given unit of time.</a:t>
            </a:r>
          </a:p>
          <a:p>
            <a:endParaRPr lang="en-GB" sz="1900" dirty="0"/>
          </a:p>
          <a:p>
            <a:endParaRPr lang="en-GB" sz="1900" dirty="0"/>
          </a:p>
          <a:p>
            <a:endParaRPr lang="en-GB" sz="1900" dirty="0"/>
          </a:p>
          <a:p>
            <a:endParaRPr lang="en-GB" sz="1900" dirty="0"/>
          </a:p>
          <a:p>
            <a:endParaRPr lang="en-GB" sz="1900" dirty="0"/>
          </a:p>
          <a:p>
            <a:r>
              <a:rPr lang="en-GB" sz="1900" dirty="0"/>
              <a:t>Remember: The more H atoms in the substrate, the more O</a:t>
            </a:r>
            <a:r>
              <a:rPr lang="en-GB" sz="1900" baseline="-25000" dirty="0"/>
              <a:t>2</a:t>
            </a:r>
            <a:r>
              <a:rPr lang="en-GB" sz="1900" dirty="0"/>
              <a:t> is required. This results in a smaller RQ value.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1861E-730A-4C13-9961-57DFF5FC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4715931"/>
            <a:ext cx="6250940" cy="2304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u="sng" dirty="0"/>
              <a:t>RQ Values: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79CF0E-4C47-470C-8AA0-99EC735F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362" y="5192529"/>
            <a:ext cx="5772538" cy="8035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A0C628-C6B6-4F52-82A6-31EBA43C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806" y="2057400"/>
            <a:ext cx="4819650" cy="1047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D4674E-983F-450F-A1FD-FF704F3D974B}"/>
              </a:ext>
            </a:extLst>
          </p:cNvPr>
          <p:cNvSpPr/>
          <p:nvPr/>
        </p:nvSpPr>
        <p:spPr>
          <a:xfrm>
            <a:off x="7302975" y="2783527"/>
            <a:ext cx="844826" cy="178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Taken 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6A72C-CED2-4CD7-88C5-A43B19F40FF8}"/>
              </a:ext>
            </a:extLst>
          </p:cNvPr>
          <p:cNvSpPr/>
          <p:nvPr/>
        </p:nvSpPr>
        <p:spPr>
          <a:xfrm>
            <a:off x="9620506" y="2771532"/>
            <a:ext cx="729950" cy="178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Taken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73FD5-A83A-4307-1493-FCB4D76D94F3}"/>
              </a:ext>
            </a:extLst>
          </p:cNvPr>
          <p:cNvSpPr txBox="1"/>
          <p:nvPr/>
        </p:nvSpPr>
        <p:spPr>
          <a:xfrm>
            <a:off x="839057" y="5113105"/>
            <a:ext cx="297608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cs typeface="Calibri"/>
              </a:rPr>
              <a:t>You need to learn these off by heart</a:t>
            </a:r>
            <a:endParaRPr lang="en-GB" sz="2000" b="1" dirty="0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CF7294E-8A56-C5D9-1E17-D2D70073F9F7}"/>
              </a:ext>
            </a:extLst>
          </p:cNvPr>
          <p:cNvSpPr/>
          <p:nvPr/>
        </p:nvSpPr>
        <p:spPr>
          <a:xfrm>
            <a:off x="3840390" y="5350143"/>
            <a:ext cx="976044" cy="488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189370C1-1C98-494A-854C-294ACCF2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994" y="547687"/>
            <a:ext cx="4981044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Calibri"/>
                <a:cs typeface="Arial"/>
              </a:rPr>
              <a:t>Calculate the RQ when glucose is respired by yeast under: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1600" dirty="0">
                <a:latin typeface="Calibri"/>
                <a:cs typeface="Arial"/>
              </a:rPr>
              <a:t> (</a:t>
            </a:r>
            <a:r>
              <a:rPr lang="en-GB" altLang="en-US" sz="1600" dirty="0" err="1">
                <a:latin typeface="Calibri"/>
                <a:cs typeface="Arial"/>
              </a:rPr>
              <a:t>i</a:t>
            </a:r>
            <a:r>
              <a:rPr lang="en-GB" altLang="en-US" sz="1600" dirty="0">
                <a:latin typeface="Calibri"/>
                <a:cs typeface="Arial"/>
              </a:rPr>
              <a:t>) aerobic &amp; (ii) anaerobic conditions:</a:t>
            </a:r>
          </a:p>
        </p:txBody>
      </p:sp>
      <p:grpSp>
        <p:nvGrpSpPr>
          <p:cNvPr id="46122" name="Group 42">
            <a:extLst>
              <a:ext uri="{FF2B5EF4-FFF2-40B4-BE49-F238E27FC236}">
                <a16:creationId xmlns:a16="http://schemas.microsoft.com/office/drawing/2014/main" id="{CF9177A1-DC2B-4BAB-A094-CA86BF6D6E77}"/>
              </a:ext>
            </a:extLst>
          </p:cNvPr>
          <p:cNvGrpSpPr>
            <a:grpSpLocks/>
          </p:cNvGrpSpPr>
          <p:nvPr/>
        </p:nvGrpSpPr>
        <p:grpSpPr bwMode="auto">
          <a:xfrm>
            <a:off x="3792539" y="1773235"/>
            <a:ext cx="6978649" cy="461961"/>
            <a:chOff x="1429" y="1117"/>
            <a:chExt cx="4396" cy="291"/>
          </a:xfrm>
        </p:grpSpPr>
        <p:sp>
          <p:nvSpPr>
            <p:cNvPr id="6168" name="Text Box 4">
              <a:extLst>
                <a:ext uri="{FF2B5EF4-FFF2-40B4-BE49-F238E27FC236}">
                  <a16:creationId xmlns:a16="http://schemas.microsoft.com/office/drawing/2014/main" id="{9871E4F5-39A5-4C6D-B05C-A81D5872A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1117"/>
              <a:ext cx="4396" cy="2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GB" altLang="en-US" sz="2400" dirty="0">
                  <a:latin typeface="Calibri"/>
                  <a:cs typeface="Arial"/>
                </a:rPr>
                <a:t>C</a:t>
              </a:r>
              <a:r>
                <a:rPr lang="en-GB" altLang="en-US" sz="2400" baseline="-25000" dirty="0">
                  <a:latin typeface="Calibri"/>
                  <a:cs typeface="Arial"/>
                </a:rPr>
                <a:t>6</a:t>
              </a:r>
              <a:r>
                <a:rPr lang="en-GB" altLang="en-US" sz="2400" dirty="0">
                  <a:latin typeface="Calibri"/>
                  <a:cs typeface="Arial"/>
                </a:rPr>
                <a:t>H</a:t>
              </a:r>
              <a:r>
                <a:rPr lang="en-GB" altLang="en-US" sz="2400" baseline="-25000" dirty="0">
                  <a:latin typeface="Calibri"/>
                  <a:cs typeface="Arial"/>
                </a:rPr>
                <a:t>12</a:t>
              </a:r>
              <a:r>
                <a:rPr lang="en-GB" altLang="en-US" sz="2400" dirty="0">
                  <a:latin typeface="Calibri"/>
                  <a:cs typeface="Arial"/>
                </a:rPr>
                <a:t>O</a:t>
              </a:r>
              <a:r>
                <a:rPr lang="en-GB" altLang="en-US" sz="2400" baseline="-25000" dirty="0">
                  <a:latin typeface="Calibri"/>
                  <a:cs typeface="Arial"/>
                </a:rPr>
                <a:t>6</a:t>
              </a:r>
              <a:r>
                <a:rPr lang="en-GB" altLang="en-US" sz="2400" dirty="0">
                  <a:latin typeface="Calibri"/>
                  <a:cs typeface="Arial"/>
                </a:rPr>
                <a:t>   +   6 O</a:t>
              </a:r>
              <a:r>
                <a:rPr lang="en-GB" altLang="en-US" sz="2400" baseline="-25000" dirty="0">
                  <a:latin typeface="Calibri"/>
                  <a:cs typeface="Arial"/>
                </a:rPr>
                <a:t>2</a:t>
              </a:r>
              <a:r>
                <a:rPr lang="en-GB" altLang="en-US" sz="2400" dirty="0">
                  <a:latin typeface="Calibri"/>
                  <a:cs typeface="Arial"/>
                </a:rPr>
                <a:t>                        6 CO</a:t>
              </a:r>
              <a:r>
                <a:rPr lang="en-GB" altLang="en-US" sz="2400" baseline="-25000" dirty="0">
                  <a:latin typeface="Calibri"/>
                  <a:cs typeface="Arial"/>
                </a:rPr>
                <a:t>2</a:t>
              </a:r>
              <a:r>
                <a:rPr lang="en-GB" altLang="en-US" sz="2400" dirty="0">
                  <a:latin typeface="Calibri"/>
                  <a:cs typeface="Arial"/>
                </a:rPr>
                <a:t>  +  6 H</a:t>
              </a:r>
              <a:r>
                <a:rPr lang="en-GB" altLang="en-US" sz="2400" baseline="-25000" dirty="0">
                  <a:latin typeface="Calibri"/>
                  <a:cs typeface="Arial"/>
                </a:rPr>
                <a:t>2</a:t>
              </a:r>
              <a:r>
                <a:rPr lang="en-GB" altLang="en-US" sz="2400" dirty="0">
                  <a:latin typeface="Calibri"/>
                  <a:cs typeface="Arial"/>
                </a:rPr>
                <a:t>O  + energy</a:t>
              </a:r>
            </a:p>
          </p:txBody>
        </p:sp>
        <p:sp>
          <p:nvSpPr>
            <p:cNvPr id="6169" name="Line 5">
              <a:extLst>
                <a:ext uri="{FF2B5EF4-FFF2-40B4-BE49-F238E27FC236}">
                  <a16:creationId xmlns:a16="http://schemas.microsoft.com/office/drawing/2014/main" id="{0DF11462-6635-4A04-8900-BC013D811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" y="1253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124" name="Group 44">
            <a:extLst>
              <a:ext uri="{FF2B5EF4-FFF2-40B4-BE49-F238E27FC236}">
                <a16:creationId xmlns:a16="http://schemas.microsoft.com/office/drawing/2014/main" id="{9006F1EE-01F1-4D6E-A539-6069975F4A5E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2349501"/>
            <a:ext cx="4249738" cy="830263"/>
            <a:chOff x="2200" y="1480"/>
            <a:chExt cx="2677" cy="523"/>
          </a:xfrm>
        </p:grpSpPr>
        <p:sp>
          <p:nvSpPr>
            <p:cNvPr id="6163" name="Text Box 6">
              <a:extLst>
                <a:ext uri="{FF2B5EF4-FFF2-40B4-BE49-F238E27FC236}">
                  <a16:creationId xmlns:a16="http://schemas.microsoft.com/office/drawing/2014/main" id="{7D83D13F-4101-473B-9F22-76F22318B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480"/>
              <a:ext cx="2677" cy="52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GB" altLang="en-US" sz="2400" dirty="0">
                  <a:latin typeface="Calibri"/>
                  <a:cs typeface="Arial"/>
                </a:rPr>
                <a:t>RQ         CO</a:t>
              </a:r>
              <a:r>
                <a:rPr lang="en-GB" altLang="en-US" sz="2400" baseline="-25000" dirty="0">
                  <a:latin typeface="Calibri"/>
                  <a:cs typeface="Arial"/>
                </a:rPr>
                <a:t>2</a:t>
              </a:r>
              <a:r>
                <a:rPr lang="en-GB" altLang="en-US" sz="2400" dirty="0">
                  <a:latin typeface="Calibri"/>
                  <a:cs typeface="Arial"/>
                </a:rPr>
                <a:t>          </a:t>
              </a:r>
              <a:r>
                <a:rPr lang="en-GB" altLang="en-US" sz="2400" u="sng" dirty="0">
                  <a:latin typeface="Calibri"/>
                  <a:cs typeface="Arial"/>
                </a:rPr>
                <a:t>  6  </a:t>
              </a:r>
              <a:r>
                <a:rPr lang="en-GB" altLang="en-US" sz="2400" dirty="0">
                  <a:latin typeface="Calibri"/>
                  <a:cs typeface="Arial"/>
                </a:rPr>
                <a:t>            1.0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GB" altLang="en-US" sz="2400" dirty="0">
                  <a:latin typeface="Calibri"/>
                  <a:cs typeface="Arial"/>
                </a:rPr>
                <a:t>               O</a:t>
              </a:r>
              <a:r>
                <a:rPr lang="en-GB" altLang="en-US" sz="2400" baseline="-25000" dirty="0">
                  <a:latin typeface="Calibri"/>
                  <a:cs typeface="Arial"/>
                </a:rPr>
                <a:t>2</a:t>
              </a:r>
              <a:r>
                <a:rPr lang="en-GB" altLang="en-US" sz="2400" dirty="0">
                  <a:latin typeface="Calibri"/>
                  <a:cs typeface="Arial"/>
                </a:rPr>
                <a:t>             6</a:t>
              </a:r>
            </a:p>
          </p:txBody>
        </p:sp>
        <p:sp>
          <p:nvSpPr>
            <p:cNvPr id="6164" name="Text Box 7">
              <a:extLst>
                <a:ext uri="{FF2B5EF4-FFF2-40B4-BE49-F238E27FC236}">
                  <a16:creationId xmlns:a16="http://schemas.microsoft.com/office/drawing/2014/main" id="{85AE870A-7C1A-4F3F-9C2B-D8B28602F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" y="1525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=</a:t>
              </a:r>
            </a:p>
          </p:txBody>
        </p:sp>
        <p:sp>
          <p:nvSpPr>
            <p:cNvPr id="6165" name="Text Box 8">
              <a:extLst>
                <a:ext uri="{FF2B5EF4-FFF2-40B4-BE49-F238E27FC236}">
                  <a16:creationId xmlns:a16="http://schemas.microsoft.com/office/drawing/2014/main" id="{F1AAD8A5-D27D-4E00-B2F2-EF3E55267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4" y="1525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=</a:t>
              </a:r>
            </a:p>
          </p:txBody>
        </p:sp>
        <p:sp>
          <p:nvSpPr>
            <p:cNvPr id="6166" name="Text Box 9">
              <a:extLst>
                <a:ext uri="{FF2B5EF4-FFF2-40B4-BE49-F238E27FC236}">
                  <a16:creationId xmlns:a16="http://schemas.microsoft.com/office/drawing/2014/main" id="{F44E2E0C-6D30-457D-87D8-FA9D2C404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1525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=</a:t>
              </a:r>
            </a:p>
          </p:txBody>
        </p:sp>
        <p:sp>
          <p:nvSpPr>
            <p:cNvPr id="6167" name="Line 10">
              <a:extLst>
                <a:ext uri="{FF2B5EF4-FFF2-40B4-BE49-F238E27FC236}">
                  <a16:creationId xmlns:a16="http://schemas.microsoft.com/office/drawing/2014/main" id="{2DC3F13E-0A50-4097-85FC-D92F148C5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706"/>
              <a:ext cx="2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49" name="Text Box 11">
            <a:extLst>
              <a:ext uri="{FF2B5EF4-FFF2-40B4-BE49-F238E27FC236}">
                <a16:creationId xmlns:a16="http://schemas.microsoft.com/office/drawing/2014/main" id="{662F1C02-0624-4C47-B9C4-2072A4CE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00" y="5517163"/>
            <a:ext cx="10075194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1800"/>
              <a:t>Explain </a:t>
            </a:r>
            <a:r>
              <a:rPr lang="en-GB" sz="1800" dirty="0"/>
              <a:t>why an RQ value greater than 1 indicates a mixture of aerobic and anaerobic respiration</a:t>
            </a:r>
          </a:p>
        </p:txBody>
      </p:sp>
      <p:sp>
        <p:nvSpPr>
          <p:cNvPr id="6150" name="Text Box 31">
            <a:extLst>
              <a:ext uri="{FF2B5EF4-FFF2-40B4-BE49-F238E27FC236}">
                <a16:creationId xmlns:a16="http://schemas.microsoft.com/office/drawing/2014/main" id="{621A7045-403C-468A-B51A-055310F9E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773238"/>
            <a:ext cx="8814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 dirty="0">
                <a:latin typeface="Calibri"/>
                <a:cs typeface="Arial"/>
              </a:rPr>
              <a:t>aerobic</a:t>
            </a:r>
          </a:p>
        </p:txBody>
      </p:sp>
      <p:grpSp>
        <p:nvGrpSpPr>
          <p:cNvPr id="46123" name="Group 43">
            <a:extLst>
              <a:ext uri="{FF2B5EF4-FFF2-40B4-BE49-F238E27FC236}">
                <a16:creationId xmlns:a16="http://schemas.microsoft.com/office/drawing/2014/main" id="{87E6FADD-AF51-4858-90DA-BA7CECEEBB01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3860808"/>
            <a:ext cx="6546851" cy="461964"/>
            <a:chOff x="1519" y="2432"/>
            <a:chExt cx="4124" cy="291"/>
          </a:xfrm>
        </p:grpSpPr>
        <p:sp>
          <p:nvSpPr>
            <p:cNvPr id="6161" name="Text Box 32">
              <a:extLst>
                <a:ext uri="{FF2B5EF4-FFF2-40B4-BE49-F238E27FC236}">
                  <a16:creationId xmlns:a16="http://schemas.microsoft.com/office/drawing/2014/main" id="{046359BC-BB28-4375-868B-23366E314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432"/>
              <a:ext cx="4124" cy="2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GB" altLang="en-US" sz="2400" dirty="0">
                  <a:latin typeface="Calibri"/>
                  <a:cs typeface="Arial"/>
                </a:rPr>
                <a:t>C</a:t>
              </a:r>
              <a:r>
                <a:rPr lang="en-GB" altLang="en-US" sz="2400" baseline="-25000" dirty="0">
                  <a:latin typeface="Calibri"/>
                  <a:cs typeface="Arial"/>
                </a:rPr>
                <a:t>6</a:t>
              </a:r>
              <a:r>
                <a:rPr lang="en-GB" altLang="en-US" sz="2400" dirty="0">
                  <a:latin typeface="Calibri"/>
                  <a:cs typeface="Arial"/>
                </a:rPr>
                <a:t>H</a:t>
              </a:r>
              <a:r>
                <a:rPr lang="en-GB" altLang="en-US" sz="2400" baseline="-25000" dirty="0">
                  <a:latin typeface="Calibri"/>
                  <a:cs typeface="Arial"/>
                </a:rPr>
                <a:t>12</a:t>
              </a:r>
              <a:r>
                <a:rPr lang="en-GB" altLang="en-US" sz="2400" dirty="0">
                  <a:latin typeface="Calibri"/>
                  <a:cs typeface="Arial"/>
                </a:rPr>
                <a:t>O</a:t>
              </a:r>
              <a:r>
                <a:rPr lang="en-GB" altLang="en-US" sz="2400" baseline="-25000" dirty="0">
                  <a:latin typeface="Calibri"/>
                  <a:cs typeface="Arial"/>
                </a:rPr>
                <a:t>6</a:t>
              </a:r>
              <a:r>
                <a:rPr lang="en-GB" altLang="en-US" sz="2400" dirty="0">
                  <a:latin typeface="Calibri"/>
                  <a:cs typeface="Arial"/>
                </a:rPr>
                <a:t>                           2 C</a:t>
              </a:r>
              <a:r>
                <a:rPr lang="en-GB" altLang="en-US" sz="2400" baseline="-25000" dirty="0">
                  <a:latin typeface="Calibri"/>
                  <a:cs typeface="Arial"/>
                </a:rPr>
                <a:t>2</a:t>
              </a:r>
              <a:r>
                <a:rPr lang="en-GB" altLang="en-US" sz="2400" dirty="0">
                  <a:latin typeface="Calibri"/>
                  <a:cs typeface="Arial"/>
                </a:rPr>
                <a:t>H</a:t>
              </a:r>
              <a:r>
                <a:rPr lang="en-GB" altLang="en-US" sz="2400" baseline="-25000" dirty="0">
                  <a:latin typeface="Calibri"/>
                  <a:cs typeface="Arial"/>
                </a:rPr>
                <a:t>5</a:t>
              </a:r>
              <a:r>
                <a:rPr lang="en-GB" altLang="en-US" sz="2400" dirty="0">
                  <a:latin typeface="Calibri"/>
                  <a:cs typeface="Arial"/>
                </a:rPr>
                <a:t>OH  +  2 CO</a:t>
              </a:r>
              <a:r>
                <a:rPr lang="en-GB" altLang="en-US" sz="2400" baseline="-25000" dirty="0">
                  <a:latin typeface="Calibri"/>
                  <a:cs typeface="Arial"/>
                </a:rPr>
                <a:t>2</a:t>
              </a:r>
              <a:r>
                <a:rPr lang="en-GB" altLang="en-US" sz="2400" dirty="0">
                  <a:latin typeface="Calibri"/>
                  <a:cs typeface="Arial"/>
                </a:rPr>
                <a:t>  + energy</a:t>
              </a:r>
            </a:p>
          </p:txBody>
        </p:sp>
        <p:sp>
          <p:nvSpPr>
            <p:cNvPr id="6162" name="Line 33">
              <a:extLst>
                <a:ext uri="{FF2B5EF4-FFF2-40B4-BE49-F238E27FC236}">
                  <a16:creationId xmlns:a16="http://schemas.microsoft.com/office/drawing/2014/main" id="{34C46809-50FE-4318-BC8A-7FC2001F1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2568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52" name="Text Box 39">
            <a:extLst>
              <a:ext uri="{FF2B5EF4-FFF2-40B4-BE49-F238E27FC236}">
                <a16:creationId xmlns:a16="http://schemas.microsoft.com/office/drawing/2014/main" id="{CDB79CA8-E966-4D25-849F-78DD2FDCE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3860801"/>
            <a:ext cx="11138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 dirty="0">
                <a:latin typeface="Calibri"/>
                <a:cs typeface="Arial"/>
              </a:rPr>
              <a:t>anaerobic</a:t>
            </a:r>
          </a:p>
        </p:txBody>
      </p:sp>
      <p:grpSp>
        <p:nvGrpSpPr>
          <p:cNvPr id="46125" name="Group 45">
            <a:extLst>
              <a:ext uri="{FF2B5EF4-FFF2-40B4-BE49-F238E27FC236}">
                <a16:creationId xmlns:a16="http://schemas.microsoft.com/office/drawing/2014/main" id="{4D583F6E-658D-470D-AAE1-A10BC9DADB26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4437066"/>
            <a:ext cx="4249738" cy="830263"/>
            <a:chOff x="2290" y="2795"/>
            <a:chExt cx="2677" cy="523"/>
          </a:xfrm>
        </p:grpSpPr>
        <p:sp>
          <p:nvSpPr>
            <p:cNvPr id="6156" name="Text Box 34">
              <a:extLst>
                <a:ext uri="{FF2B5EF4-FFF2-40B4-BE49-F238E27FC236}">
                  <a16:creationId xmlns:a16="http://schemas.microsoft.com/office/drawing/2014/main" id="{E2D89AA3-353C-4D1D-8102-568D04921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795"/>
              <a:ext cx="2677" cy="52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GB" altLang="en-US" sz="2400" dirty="0">
                  <a:latin typeface="Calibri"/>
                  <a:cs typeface="Arial"/>
                </a:rPr>
                <a:t>RQ         CO</a:t>
              </a:r>
              <a:r>
                <a:rPr lang="en-GB" altLang="en-US" sz="2400" baseline="-25000" dirty="0">
                  <a:latin typeface="Calibri"/>
                  <a:cs typeface="Arial"/>
                </a:rPr>
                <a:t>2</a:t>
              </a:r>
              <a:r>
                <a:rPr lang="en-GB" altLang="en-US" sz="2400" dirty="0">
                  <a:latin typeface="Calibri"/>
                  <a:cs typeface="Arial"/>
                </a:rPr>
                <a:t>          </a:t>
              </a:r>
              <a:r>
                <a:rPr lang="en-GB" altLang="en-US" sz="2400" u="sng" dirty="0">
                  <a:latin typeface="Calibri"/>
                  <a:cs typeface="Arial"/>
                </a:rPr>
                <a:t>  2 </a:t>
              </a:r>
              <a:endParaRPr lang="en-GB" altLang="en-US" sz="2400">
                <a:latin typeface="Calibri"/>
              </a:endParaRPr>
            </a:p>
            <a:p>
              <a:pPr>
                <a:spcBef>
                  <a:spcPct val="0"/>
                </a:spcBef>
                <a:buNone/>
              </a:pPr>
              <a:r>
                <a:rPr lang="en-GB" altLang="en-US" sz="2400" dirty="0">
                  <a:latin typeface="Calibri"/>
                  <a:cs typeface="Arial"/>
                </a:rPr>
                <a:t>               O</a:t>
              </a:r>
              <a:r>
                <a:rPr lang="en-GB" altLang="en-US" sz="2400" baseline="-25000" dirty="0">
                  <a:latin typeface="Calibri"/>
                  <a:cs typeface="Arial"/>
                </a:rPr>
                <a:t>2</a:t>
              </a:r>
              <a:r>
                <a:rPr lang="en-GB" altLang="en-US" sz="2400" dirty="0">
                  <a:latin typeface="Calibri"/>
                  <a:cs typeface="Arial"/>
                </a:rPr>
                <a:t>             0</a:t>
              </a:r>
            </a:p>
          </p:txBody>
        </p:sp>
        <p:sp>
          <p:nvSpPr>
            <p:cNvPr id="6157" name="Text Box 35">
              <a:extLst>
                <a:ext uri="{FF2B5EF4-FFF2-40B4-BE49-F238E27FC236}">
                  <a16:creationId xmlns:a16="http://schemas.microsoft.com/office/drawing/2014/main" id="{32F28092-1272-4473-B027-C51090FC3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840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=</a:t>
              </a:r>
            </a:p>
          </p:txBody>
        </p:sp>
        <p:sp>
          <p:nvSpPr>
            <p:cNvPr id="6158" name="Text Box 36">
              <a:extLst>
                <a:ext uri="{FF2B5EF4-FFF2-40B4-BE49-F238E27FC236}">
                  <a16:creationId xmlns:a16="http://schemas.microsoft.com/office/drawing/2014/main" id="{3FB40416-5A7A-4FB5-BD8E-75DC14096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2840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=</a:t>
              </a:r>
            </a:p>
          </p:txBody>
        </p:sp>
        <p:sp>
          <p:nvSpPr>
            <p:cNvPr id="6159" name="Text Box 37">
              <a:extLst>
                <a:ext uri="{FF2B5EF4-FFF2-40B4-BE49-F238E27FC236}">
                  <a16:creationId xmlns:a16="http://schemas.microsoft.com/office/drawing/2014/main" id="{F24D6DED-6F0B-41C7-8980-945791111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840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=  </a:t>
              </a:r>
            </a:p>
          </p:txBody>
        </p:sp>
        <p:sp>
          <p:nvSpPr>
            <p:cNvPr id="6160" name="Line 38">
              <a:extLst>
                <a:ext uri="{FF2B5EF4-FFF2-40B4-BE49-F238E27FC236}">
                  <a16:creationId xmlns:a16="http://schemas.microsoft.com/office/drawing/2014/main" id="{CAE4CF47-3906-4399-A8EF-8B90082C2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3021"/>
              <a:ext cx="2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55" name="Text Box 37">
            <a:extLst>
              <a:ext uri="{FF2B5EF4-FFF2-40B4-BE49-F238E27FC236}">
                <a16:creationId xmlns:a16="http://schemas.microsoft.com/office/drawing/2014/main" id="{878CADBA-8ED4-4661-9CB0-78104959E8E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494713" y="4508501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8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ED1D3-C8B9-9BA9-1301-8B9BDBCE4049}"/>
              </a:ext>
            </a:extLst>
          </p:cNvPr>
          <p:cNvSpPr txBox="1"/>
          <p:nvPr/>
        </p:nvSpPr>
        <p:spPr>
          <a:xfrm>
            <a:off x="760853" y="6049020"/>
            <a:ext cx="993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Why can't respiratory quotient be calculated for anaerobic respiration in mammals?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5C33-3A12-4825-A5E0-48B5D738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AF4F-6B62-4EC1-8AA7-8D2C30383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Suggest why an RQ value greater than 1 indicates a mixture of aerobic and anaerobic respiration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Calculate the RQ when glucose is respired by muscle cells under:</a:t>
            </a:r>
          </a:p>
          <a:p>
            <a:r>
              <a:rPr lang="en-GB" dirty="0"/>
              <a:t> (</a:t>
            </a:r>
            <a:r>
              <a:rPr lang="en-GB" dirty="0" err="1"/>
              <a:t>i</a:t>
            </a:r>
            <a:r>
              <a:rPr lang="en-GB" dirty="0"/>
              <a:t>) aerobic &amp; (ii) anaerobic conditions: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70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432F72-66CC-492D-BFD6-816E7DFA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calculating RQ Values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0390EE-24A8-47AB-A8F5-EA4B4EC18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035" y="1825625"/>
            <a:ext cx="93019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4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5600" y="230536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Respiratory Quotients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4809" y="2830298"/>
            <a:ext cx="4993036" cy="169915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the Respiratory Quotient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ctr">
              <a:buAutoNum type="arabicParenR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out a ………… symbol equation for the respiration of the respiratory substrate.</a:t>
            </a:r>
          </a:p>
          <a:p>
            <a:pPr marL="228600" indent="-228600" algn="ctr">
              <a:buAutoNum type="arabicParenR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the number of molecules of carbon dioxide released by the number of molecules of ……….. consumed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2468" y="906561"/>
            <a:ext cx="5540077" cy="133143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 can respire glucose, other carbohydrates, lipids and proteins.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respiratory ………….. is a biological molecule that can be broken down in respiration to release energy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respiratory substances release different amounts of …………. when respired.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91545" y="4941168"/>
            <a:ext cx="8462001" cy="1679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Respiratory Quotient Tells You What Substrate is Being Respired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the RQ for humans is between 0.7 and 1.0. An RQ in that range suggests some …………. are being used for respiration as well as ……………….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are usually only respired when there is …………. else.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RQs (greater than 1) mean an organism is short on oxygen and is respiring ……………… and aerobically.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sometimes have a low RQ, as the carbon dioxide released in respiration is used in …………….. (so can’t be measured).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08673" y="-1179887"/>
            <a:ext cx="2784168" cy="470141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 =  </a:t>
            </a:r>
            <a:r>
              <a:rPr lang="en-GB" sz="1200" b="1" u="sng" dirty="0">
                <a:solidFill>
                  <a:srgbClr val="222222"/>
                </a:solidFill>
                <a:latin typeface="arial"/>
              </a:rPr>
              <a:t>………</a:t>
            </a:r>
            <a:r>
              <a:rPr lang="en-GB" sz="1200" b="1" u="sng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GB" sz="1200" b="1" dirty="0">
                <a:solidFill>
                  <a:srgbClr val="222222"/>
                </a:solidFill>
                <a:latin typeface="arial"/>
              </a:rPr>
              <a:t>………</a:t>
            </a:r>
            <a:r>
              <a:rPr lang="en-GB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consumed</a:t>
            </a:r>
            <a:endParaRPr lang="en-GB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41875"/>
              </p:ext>
            </p:extLst>
          </p:nvPr>
        </p:nvGraphicFramePr>
        <p:xfrm>
          <a:off x="7358533" y="926073"/>
          <a:ext cx="3912096" cy="131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 Substrate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Proteins/ amino acids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Carbohydrates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6586525" y="2824388"/>
            <a:ext cx="4750852" cy="169915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+ 6O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6CO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6H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 = …………….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big numbers to plug into the formula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659512" y="3420438"/>
            <a:ext cx="6012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84450" y="148648"/>
            <a:ext cx="1712793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Do!</a:t>
            </a:r>
          </a:p>
        </p:txBody>
      </p:sp>
    </p:spTree>
    <p:extLst>
      <p:ext uri="{BB962C8B-B14F-4D97-AF65-F5344CB8AC3E}">
        <p14:creationId xmlns:p14="http://schemas.microsoft.com/office/powerpoint/2010/main" val="3721755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6541" y="106264"/>
            <a:ext cx="2441251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Review!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5600" y="230536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Respiratory Quotients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5368" y="2812576"/>
            <a:ext cx="5412431" cy="169915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the Respiratory Quotient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ctr">
              <a:buAutoNum type="arabicParenR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out a balanced symbol equation for the respiration of the respiratory substrate.</a:t>
            </a:r>
          </a:p>
          <a:p>
            <a:pPr marL="228600" indent="-228600" algn="ctr">
              <a:buAutoNum type="arabicParenR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the number of molecules of carbon dioxide released by the number of molecules of oxygen consumed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2950" y="906561"/>
            <a:ext cx="5769595" cy="133143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 can respire glucose, other carbohydrates, lipids and proteins.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respiratory substrate is a biological molecule that can be broken down in respiration to release energy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respiratory substances release different amounts of energy when respired.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91545" y="4941168"/>
            <a:ext cx="8462001" cy="1679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Respiratory Quotient Tells You What Substrate is Being Respired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the RQ for humans is between 0.7 and 1.0. An RQ in that range suggests some lipids are being used for respiration as well as carbohydrates.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are usually only respired when there is nothing else.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RQs (greater than 1) mean an organism is short on oxygen and is respiring anaerobically and aerobically.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sometimes have a low RQ, as the carbon dioxide released in respiration is used in photosynthesis (so can’t be measured).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28674" y="233944"/>
            <a:ext cx="2784168" cy="4701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 =  </a:t>
            </a:r>
            <a:r>
              <a:rPr lang="en-GB" sz="1200" b="1" u="sng" dirty="0">
                <a:solidFill>
                  <a:srgbClr val="222222"/>
                </a:solidFill>
                <a:latin typeface="arial"/>
              </a:rPr>
              <a:t>CO</a:t>
            </a:r>
            <a:r>
              <a:rPr lang="en-GB" sz="1200" b="1" u="sng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GB" sz="1200" b="1" dirty="0">
                <a:solidFill>
                  <a:srgbClr val="222222"/>
                </a:solidFill>
                <a:latin typeface="arial"/>
              </a:rPr>
              <a:t>O</a:t>
            </a:r>
            <a:r>
              <a:rPr lang="en-GB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consumed</a:t>
            </a:r>
            <a:endParaRPr lang="en-GB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27048"/>
              </p:ext>
            </p:extLst>
          </p:nvPr>
        </p:nvGraphicFramePr>
        <p:xfrm>
          <a:off x="7532967" y="926073"/>
          <a:ext cx="3912096" cy="131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 Substrate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Proteins/ amino acids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Carbohydrates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6836042" y="2812576"/>
            <a:ext cx="4659613" cy="169915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algn="ctr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+ 6O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6CO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6H</a:t>
            </a:r>
            <a:r>
              <a:rPr lang="en-US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 = 6/6 = 1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big numbers to plug into the formula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787939" y="3420438"/>
            <a:ext cx="6012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1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EC7BD2-6A1B-42CB-93EC-E075E4B0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00000"/>
                </a:solidFill>
              </a:rPr>
              <a:t>What is a respiratory substrate and how many can you think of?</a:t>
            </a:r>
            <a:br>
              <a:rPr lang="en-GB" sz="3600" dirty="0">
                <a:solidFill>
                  <a:srgbClr val="000000"/>
                </a:solidFill>
              </a:rPr>
            </a:b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A84C4D-FFBE-42D4-B665-114F9F5F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7" y="2421682"/>
            <a:ext cx="4650524" cy="363928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0000"/>
                </a:solidFill>
              </a:rPr>
              <a:t>Any molecule that can be broken down in respiration to release energy. (Carbohydrates, lipids &amp; proteins)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0000"/>
                </a:solidFill>
              </a:rPr>
              <a:t>Different respiratory substrates enter respiration at different points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6" name="Picture 6" descr="Image result for oleic acid structure">
            <a:extLst>
              <a:ext uri="{FF2B5EF4-FFF2-40B4-BE49-F238E27FC236}">
                <a16:creationId xmlns:a16="http://schemas.microsoft.com/office/drawing/2014/main" id="{B2145D52-0991-4675-A257-1FFCF4EE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4078" y="210817"/>
            <a:ext cx="3197371" cy="24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glucose structure">
            <a:extLst>
              <a:ext uri="{FF2B5EF4-FFF2-40B4-BE49-F238E27FC236}">
                <a16:creationId xmlns:a16="http://schemas.microsoft.com/office/drawing/2014/main" id="{C2FB04EA-09B2-47A6-9766-663BDC7C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813" y="3529240"/>
            <a:ext cx="1807158" cy="15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4" name="Picture 4" descr="Image result for amino acid structure showing hydrogen">
            <a:extLst>
              <a:ext uri="{FF2B5EF4-FFF2-40B4-BE49-F238E27FC236}">
                <a16:creationId xmlns:a16="http://schemas.microsoft.com/office/drawing/2014/main" id="{8FAFE420-5E0D-4F29-B97B-3D496891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9837" y="5010263"/>
            <a:ext cx="2239578" cy="16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46E89-DBAF-4DD7-BB43-4950812E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How carbohydrates enter the respiratory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75E0B-F6AA-4BED-8A45-F42D0F3D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Most carbohydrates enter cellular respiration during glycolysis</a:t>
            </a:r>
          </a:p>
          <a:p>
            <a:r>
              <a:rPr lang="en-US" sz="2400" dirty="0"/>
              <a:t>Polymers such as glycogen can be hydrolysed to glucose phosphate and enter at the start of glycolysis</a:t>
            </a:r>
          </a:p>
          <a:p>
            <a:r>
              <a:rPr lang="en-US" sz="2400" dirty="0"/>
              <a:t>Other sugars such as fructose can enter near the top of the glycolysis pathway</a:t>
            </a:r>
          </a:p>
          <a:p>
            <a:endParaRPr lang="en-US" sz="2400" dirty="0"/>
          </a:p>
        </p:txBody>
      </p:sp>
      <p:pic>
        <p:nvPicPr>
          <p:cNvPr id="2052" name="Picture 4" descr="https://cdn.kastatic.org/ka-perseus-images/4d4604e6979baa7411e61f37842a16e1d7a63ec8.png">
            <a:extLst>
              <a:ext uri="{FF2B5EF4-FFF2-40B4-BE49-F238E27FC236}">
                <a16:creationId xmlns:a16="http://schemas.microsoft.com/office/drawing/2014/main" id="{C07750ED-A2A7-4355-8AFC-97509BB2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551" y="772805"/>
            <a:ext cx="4042409" cy="13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glycogen to glucose phosphate">
            <a:extLst>
              <a:ext uri="{FF2B5EF4-FFF2-40B4-BE49-F238E27FC236}">
                <a16:creationId xmlns:a16="http://schemas.microsoft.com/office/drawing/2014/main" id="{E7515DB1-3469-4157-B98D-E824F99E15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551" y="3007518"/>
            <a:ext cx="4042410" cy="30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5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A7FA-921C-418D-9F55-E39C13E1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How proteins enter the respiratory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6AB18-BEB6-4FA0-84F6-4E8B1B36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Excess amino acids are deaminated in the liver  (the amino group is removed)</a:t>
            </a:r>
          </a:p>
          <a:p>
            <a:r>
              <a:rPr lang="en-US" sz="2400" dirty="0"/>
              <a:t>This results in a keto acid forming.</a:t>
            </a:r>
          </a:p>
          <a:p>
            <a:r>
              <a:rPr lang="en-US" sz="2400" dirty="0"/>
              <a:t>The keto acids can be converted to various respiratory substrates (including pyruvate, acetyl coA or one of the Krebs cycle intermediates). This depends upon the R group.</a:t>
            </a:r>
          </a:p>
        </p:txBody>
      </p:sp>
      <p:pic>
        <p:nvPicPr>
          <p:cNvPr id="3074" name="Picture 2" descr="https://cdn.kastatic.org/ka-perseus-images/85bdf8a94ddf5d9c90cbb91335f47a592cc86793.png">
            <a:extLst>
              <a:ext uri="{FF2B5EF4-FFF2-40B4-BE49-F238E27FC236}">
                <a16:creationId xmlns:a16="http://schemas.microsoft.com/office/drawing/2014/main" id="{458B99F2-4315-4AC4-BBF0-910B5C0F02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4857" y="3333738"/>
            <a:ext cx="4403329" cy="28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ucl.ac.uk/~ucbcdab/urea/images/deamination.png">
            <a:extLst>
              <a:ext uri="{FF2B5EF4-FFF2-40B4-BE49-F238E27FC236}">
                <a16:creationId xmlns:a16="http://schemas.microsoft.com/office/drawing/2014/main" id="{CF187218-7818-48D0-9F6F-9949D3A0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5094" y="507788"/>
            <a:ext cx="3490076" cy="22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4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658D0-4D10-448D-98E7-3EFFB81F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lipids enter the respiratory pathway</a:t>
            </a:r>
          </a:p>
        </p:txBody>
      </p:sp>
      <p:pic>
        <p:nvPicPr>
          <p:cNvPr id="4098" name="Picture 2" descr="Image result for beta oxidation">
            <a:extLst>
              <a:ext uri="{FF2B5EF4-FFF2-40B4-BE49-F238E27FC236}">
                <a16:creationId xmlns:a16="http://schemas.microsoft.com/office/drawing/2014/main" id="{B1F2BBCA-049C-474B-A9B5-40F1D5F70A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538" y="881273"/>
            <a:ext cx="5126736" cy="41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1F1DD-918C-4C07-94C0-E8BBE634B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1903" y="2121763"/>
            <a:ext cx="5235490" cy="37730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900" dirty="0"/>
              <a:t>Triglycerides are hydrolysed to glycerol and fatty acids</a:t>
            </a:r>
          </a:p>
          <a:p>
            <a:r>
              <a:rPr lang="en-US" sz="1900" dirty="0"/>
              <a:t>Glycerol can be converted into triose phosphate (glyceraldehyde-3-phosphate) and can enter glycolysis</a:t>
            </a:r>
            <a:endParaRPr lang="en-US" sz="1900" dirty="0">
              <a:cs typeface="Calibri"/>
            </a:endParaRPr>
          </a:p>
          <a:p>
            <a:r>
              <a:rPr lang="en-US" sz="1900" dirty="0"/>
              <a:t>Fatty acids undergo a process called beta oxidation in the mitochondrial matrix</a:t>
            </a:r>
          </a:p>
          <a:p>
            <a:r>
              <a:rPr lang="en-US" sz="1900" dirty="0"/>
              <a:t>During beta oxidation the fatty acid tails are broken down into a series of two-carbon units that combine with coenzyme A, forming acetyl CoA, which enters the Krebs cycle</a:t>
            </a:r>
            <a:endParaRPr lang="en-US" sz="1900" dirty="0">
              <a:cs typeface="Calibri"/>
            </a:endParaRPr>
          </a:p>
          <a:p>
            <a:r>
              <a:rPr lang="en-US" sz="1900" dirty="0"/>
              <a:t>The process of beta oxidation produces reduced NAD and reduced FAD molecules </a:t>
            </a:r>
          </a:p>
        </p:txBody>
      </p:sp>
      <p:sp>
        <p:nvSpPr>
          <p:cNvPr id="6" name="SMARTInkShape-5">
            <a:extLst>
              <a:ext uri="{FF2B5EF4-FFF2-40B4-BE49-F238E27FC236}">
                <a16:creationId xmlns:a16="http://schemas.microsoft.com/office/drawing/2014/main" id="{1029A547-C78A-432A-84E9-07960B07691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52900" y="6629400"/>
            <a:ext cx="6351" cy="25401"/>
          </a:xfrm>
          <a:custGeom>
            <a:avLst/>
            <a:gdLst/>
            <a:ahLst/>
            <a:cxnLst/>
            <a:rect l="0" t="0" r="0" b="0"/>
            <a:pathLst>
              <a:path w="6351" h="25401">
                <a:moveTo>
                  <a:pt x="0" y="0"/>
                </a:moveTo>
                <a:lnTo>
                  <a:pt x="0" y="0"/>
                </a:lnTo>
                <a:lnTo>
                  <a:pt x="635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MARTInkShape-6">
            <a:extLst>
              <a:ext uri="{FF2B5EF4-FFF2-40B4-BE49-F238E27FC236}">
                <a16:creationId xmlns:a16="http://schemas.microsoft.com/office/drawing/2014/main" id="{675697FA-C973-4A15-9C22-37049A138B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26550" y="41465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5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6">
            <a:extLst>
              <a:ext uri="{FF2B5EF4-FFF2-40B4-BE49-F238E27FC236}">
                <a16:creationId xmlns:a16="http://schemas.microsoft.com/office/drawing/2014/main" id="{675789D0-A34F-46AD-A425-BF3C81AE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1052513"/>
            <a:ext cx="1332865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glucose </a:t>
            </a:r>
            <a:r>
              <a:rPr lang="en-GB" altLang="en-US" sz="1800">
                <a:latin typeface="+mn-lt"/>
              </a:rPr>
              <a:t>(6C)</a:t>
            </a:r>
          </a:p>
        </p:txBody>
      </p:sp>
      <p:sp>
        <p:nvSpPr>
          <p:cNvPr id="7171" name="Line 27">
            <a:extLst>
              <a:ext uri="{FF2B5EF4-FFF2-40B4-BE49-F238E27FC236}">
                <a16:creationId xmlns:a16="http://schemas.microsoft.com/office/drawing/2014/main" id="{BB1004EC-B4CD-446A-97B8-D16BDD9D3C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4200" y="1412876"/>
            <a:ext cx="0" cy="722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2" name="Text Box 28">
            <a:extLst>
              <a:ext uri="{FF2B5EF4-FFF2-40B4-BE49-F238E27FC236}">
                <a16:creationId xmlns:a16="http://schemas.microsoft.com/office/drawing/2014/main" id="{C6694913-87CD-4370-A312-75941A5A5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2133601"/>
            <a:ext cx="2233175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triose phosphate </a:t>
            </a:r>
            <a:r>
              <a:rPr lang="en-GB" altLang="en-US" sz="1800">
                <a:latin typeface="+mn-lt"/>
              </a:rPr>
              <a:t>(3C)</a:t>
            </a:r>
          </a:p>
        </p:txBody>
      </p:sp>
      <p:sp>
        <p:nvSpPr>
          <p:cNvPr id="7173" name="Text Box 29">
            <a:extLst>
              <a:ext uri="{FF2B5EF4-FFF2-40B4-BE49-F238E27FC236}">
                <a16:creationId xmlns:a16="http://schemas.microsoft.com/office/drawing/2014/main" id="{43CF16F2-1622-46A4-918F-036F7BB1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997201"/>
            <a:ext cx="1465529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pyruvate </a:t>
            </a:r>
            <a:r>
              <a:rPr lang="en-GB" altLang="en-US" sz="1800">
                <a:latin typeface="+mn-lt"/>
              </a:rPr>
              <a:t>(3C)</a:t>
            </a:r>
          </a:p>
        </p:txBody>
      </p:sp>
      <p:sp>
        <p:nvSpPr>
          <p:cNvPr id="7174" name="Line 30">
            <a:extLst>
              <a:ext uri="{FF2B5EF4-FFF2-40B4-BE49-F238E27FC236}">
                <a16:creationId xmlns:a16="http://schemas.microsoft.com/office/drawing/2014/main" id="{4E4A6A6B-705A-44EC-AD9E-C58D4D2D0B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4200" y="2565400"/>
            <a:ext cx="1588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5" name="Text Box 31">
            <a:extLst>
              <a:ext uri="{FF2B5EF4-FFF2-40B4-BE49-F238E27FC236}">
                <a16:creationId xmlns:a16="http://schemas.microsoft.com/office/drawing/2014/main" id="{09EEED2A-6D09-4569-903D-79F45775F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076701"/>
            <a:ext cx="1625766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acetyl CoA </a:t>
            </a:r>
            <a:r>
              <a:rPr lang="en-GB" altLang="en-US" sz="1800">
                <a:latin typeface="+mn-lt"/>
              </a:rPr>
              <a:t>(2C)</a:t>
            </a:r>
          </a:p>
        </p:txBody>
      </p:sp>
      <p:sp>
        <p:nvSpPr>
          <p:cNvPr id="7176" name="Line 32">
            <a:extLst>
              <a:ext uri="{FF2B5EF4-FFF2-40B4-BE49-F238E27FC236}">
                <a16:creationId xmlns:a16="http://schemas.microsoft.com/office/drawing/2014/main" id="{AE9C4003-B7B5-44B4-B54C-C78D928DD7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4200" y="3357564"/>
            <a:ext cx="1588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Text Box 33">
            <a:extLst>
              <a:ext uri="{FF2B5EF4-FFF2-40B4-BE49-F238E27FC236}">
                <a16:creationId xmlns:a16="http://schemas.microsoft.com/office/drawing/2014/main" id="{9BFAE115-6F4F-4633-B83E-1F5D235EB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6092826"/>
            <a:ext cx="1489190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+mn-lt"/>
              </a:rPr>
              <a:t>5C compound</a:t>
            </a:r>
          </a:p>
        </p:txBody>
      </p:sp>
      <p:sp>
        <p:nvSpPr>
          <p:cNvPr id="7178" name="Text Box 34">
            <a:extLst>
              <a:ext uri="{FF2B5EF4-FFF2-40B4-BE49-F238E27FC236}">
                <a16:creationId xmlns:a16="http://schemas.microsoft.com/office/drawing/2014/main" id="{0CA98FE5-BAF2-4C1F-A293-D87E444C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5300663"/>
            <a:ext cx="1267078" cy="3693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+mn-lt"/>
              </a:rPr>
              <a:t>Kreb’s cycle</a:t>
            </a:r>
          </a:p>
        </p:txBody>
      </p:sp>
      <p:sp>
        <p:nvSpPr>
          <p:cNvPr id="7179" name="Text Box 35">
            <a:extLst>
              <a:ext uri="{FF2B5EF4-FFF2-40B4-BE49-F238E27FC236}">
                <a16:creationId xmlns:a16="http://schemas.microsoft.com/office/drawing/2014/main" id="{11251B0F-FDDC-477D-AFBC-E6E7FBCA9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3500438"/>
            <a:ext cx="1343829" cy="3693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+mn-lt"/>
              </a:rPr>
              <a:t>link reaction</a:t>
            </a:r>
          </a:p>
        </p:txBody>
      </p:sp>
      <p:sp>
        <p:nvSpPr>
          <p:cNvPr id="7180" name="Text Box 36">
            <a:extLst>
              <a:ext uri="{FF2B5EF4-FFF2-40B4-BE49-F238E27FC236}">
                <a16:creationId xmlns:a16="http://schemas.microsoft.com/office/drawing/2014/main" id="{4A2F18DF-24DA-4CF7-92E8-47691720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1844676"/>
            <a:ext cx="1052917" cy="3693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+mn-lt"/>
              </a:rPr>
              <a:t>glycolysis</a:t>
            </a:r>
          </a:p>
        </p:txBody>
      </p:sp>
      <p:sp>
        <p:nvSpPr>
          <p:cNvPr id="7181" name="Text Box 37">
            <a:extLst>
              <a:ext uri="{FF2B5EF4-FFF2-40B4-BE49-F238E27FC236}">
                <a16:creationId xmlns:a16="http://schemas.microsoft.com/office/drawing/2014/main" id="{98F92FB7-949E-4421-9813-298A3FA91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981076"/>
            <a:ext cx="1019638" cy="36933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glycogen</a:t>
            </a:r>
            <a:endParaRPr lang="en-GB" altLang="en-US" sz="1800">
              <a:latin typeface="+mn-lt"/>
            </a:endParaRPr>
          </a:p>
        </p:txBody>
      </p:sp>
      <p:sp>
        <p:nvSpPr>
          <p:cNvPr id="7182" name="Text Box 38">
            <a:extLst>
              <a:ext uri="{FF2B5EF4-FFF2-40B4-BE49-F238E27FC236}">
                <a16:creationId xmlns:a16="http://schemas.microsoft.com/office/drawing/2014/main" id="{E46E1D94-2631-4B59-B837-E0D438424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2133601"/>
            <a:ext cx="925894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glycerol</a:t>
            </a:r>
            <a:endParaRPr lang="en-GB" altLang="en-US" sz="1800">
              <a:latin typeface="+mn-lt"/>
            </a:endParaRPr>
          </a:p>
        </p:txBody>
      </p:sp>
      <p:sp>
        <p:nvSpPr>
          <p:cNvPr id="7183" name="Text Box 39">
            <a:extLst>
              <a:ext uri="{FF2B5EF4-FFF2-40B4-BE49-F238E27FC236}">
                <a16:creationId xmlns:a16="http://schemas.microsoft.com/office/drawing/2014/main" id="{81A0AB8C-8421-42E5-8E19-247ACF6CF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076701"/>
            <a:ext cx="1166794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fatty acids</a:t>
            </a:r>
            <a:endParaRPr lang="en-GB" altLang="en-US" sz="1800">
              <a:latin typeface="+mn-lt"/>
            </a:endParaRPr>
          </a:p>
        </p:txBody>
      </p:sp>
      <p:sp>
        <p:nvSpPr>
          <p:cNvPr id="7184" name="Text Box 40">
            <a:extLst>
              <a:ext uri="{FF2B5EF4-FFF2-40B4-BE49-F238E27FC236}">
                <a16:creationId xmlns:a16="http://schemas.microsoft.com/office/drawing/2014/main" id="{5C08C120-E740-4739-8167-B0C61AFBA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068638"/>
            <a:ext cx="974113" cy="369332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proteins</a:t>
            </a:r>
            <a:endParaRPr lang="en-GB" altLang="en-US" sz="1800">
              <a:latin typeface="+mn-lt"/>
            </a:endParaRPr>
          </a:p>
        </p:txBody>
      </p:sp>
      <p:sp>
        <p:nvSpPr>
          <p:cNvPr id="7185" name="Text Box 41">
            <a:extLst>
              <a:ext uri="{FF2B5EF4-FFF2-40B4-BE49-F238E27FC236}">
                <a16:creationId xmlns:a16="http://schemas.microsoft.com/office/drawing/2014/main" id="{D5ED5647-58F7-4A69-9A49-40950C4AA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4076701"/>
            <a:ext cx="1322798" cy="369332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amino acids</a:t>
            </a:r>
            <a:endParaRPr lang="en-GB" altLang="en-US" sz="1800">
              <a:latin typeface="+mn-lt"/>
            </a:endParaRPr>
          </a:p>
        </p:txBody>
      </p:sp>
      <p:sp>
        <p:nvSpPr>
          <p:cNvPr id="7186" name="Line 42">
            <a:extLst>
              <a:ext uri="{FF2B5EF4-FFF2-40B4-BE49-F238E27FC236}">
                <a16:creationId xmlns:a16="http://schemas.microsoft.com/office/drawing/2014/main" id="{AC3DCCC0-A76C-4B51-A524-D7B741BB7D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4" y="11969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Line 43">
            <a:extLst>
              <a:ext uri="{FF2B5EF4-FFF2-40B4-BE49-F238E27FC236}">
                <a16:creationId xmlns:a16="http://schemas.microsoft.com/office/drawing/2014/main" id="{1FFD6DAE-6DF9-4D63-B2F5-8226EEEEF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1196976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Line 44">
            <a:extLst>
              <a:ext uri="{FF2B5EF4-FFF2-40B4-BE49-F238E27FC236}">
                <a16:creationId xmlns:a16="http://schemas.microsoft.com/office/drawing/2014/main" id="{DB89FC14-BD2A-4169-834C-1455B53596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4" y="32131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Text Box 45">
            <a:extLst>
              <a:ext uri="{FF2B5EF4-FFF2-40B4-BE49-F238E27FC236}">
                <a16:creationId xmlns:a16="http://schemas.microsoft.com/office/drawing/2014/main" id="{307F7ABC-68E5-4D1E-B0D8-B2876C17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5888"/>
            <a:ext cx="7354386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Complete the diagram below to show how </a:t>
            </a:r>
            <a:r>
              <a:rPr lang="en-GB" altLang="en-US" sz="1800" u="sng" dirty="0">
                <a:latin typeface="+mn-lt"/>
              </a:rPr>
              <a:t>proteins</a:t>
            </a:r>
            <a:r>
              <a:rPr lang="en-GB" altLang="en-US" sz="1800" dirty="0">
                <a:latin typeface="+mn-lt"/>
              </a:rPr>
              <a:t> and </a:t>
            </a:r>
            <a:r>
              <a:rPr lang="en-GB" altLang="en-US" sz="1800" u="sng" dirty="0">
                <a:latin typeface="+mn-lt"/>
              </a:rPr>
              <a:t>fats</a:t>
            </a:r>
            <a:r>
              <a:rPr lang="en-GB" altLang="en-US" sz="1800" dirty="0">
                <a:latin typeface="+mn-lt"/>
              </a:rPr>
              <a:t> can be respired:</a:t>
            </a:r>
          </a:p>
        </p:txBody>
      </p:sp>
      <p:sp>
        <p:nvSpPr>
          <p:cNvPr id="7190" name="Line 46">
            <a:extLst>
              <a:ext uri="{FF2B5EF4-FFF2-40B4-BE49-F238E27FC236}">
                <a16:creationId xmlns:a16="http://schemas.microsoft.com/office/drawing/2014/main" id="{B67FA954-0BDD-4B81-9666-BE1F41EEA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888" y="3429000"/>
            <a:ext cx="0" cy="6477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1" name="Line 47">
            <a:extLst>
              <a:ext uri="{FF2B5EF4-FFF2-40B4-BE49-F238E27FC236}">
                <a16:creationId xmlns:a16="http://schemas.microsoft.com/office/drawing/2014/main" id="{74BA59DF-82B3-4558-A5AB-CD5C9EBC9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3614" y="3213100"/>
            <a:ext cx="1368425" cy="8636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2" name="Line 48">
            <a:extLst>
              <a:ext uri="{FF2B5EF4-FFF2-40B4-BE49-F238E27FC236}">
                <a16:creationId xmlns:a16="http://schemas.microsoft.com/office/drawing/2014/main" id="{AC7A94E5-7DB6-418E-94D8-FB65B96146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3614" y="4292600"/>
            <a:ext cx="1296987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3" name="Line 49">
            <a:extLst>
              <a:ext uri="{FF2B5EF4-FFF2-40B4-BE49-F238E27FC236}">
                <a16:creationId xmlns:a16="http://schemas.microsoft.com/office/drawing/2014/main" id="{7F542D0F-6889-4752-80D3-B53165365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4437063"/>
            <a:ext cx="433388" cy="6477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4" name="Line 50">
            <a:extLst>
              <a:ext uri="{FF2B5EF4-FFF2-40B4-BE49-F238E27FC236}">
                <a16:creationId xmlns:a16="http://schemas.microsoft.com/office/drawing/2014/main" id="{64F3F077-2CD5-4A83-BC6E-0ADC32CE2D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59601" y="2347914"/>
            <a:ext cx="576263" cy="1587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5" name="Line 51">
            <a:extLst>
              <a:ext uri="{FF2B5EF4-FFF2-40B4-BE49-F238E27FC236}">
                <a16:creationId xmlns:a16="http://schemas.microsoft.com/office/drawing/2014/main" id="{53D17BD9-5E0D-4783-84EA-BBA620D66B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72264" y="4292600"/>
            <a:ext cx="719137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6" name="Line 52">
            <a:extLst>
              <a:ext uri="{FF2B5EF4-FFF2-40B4-BE49-F238E27FC236}">
                <a16:creationId xmlns:a16="http://schemas.microsoft.com/office/drawing/2014/main" id="{F29381B1-0D22-4744-B906-694CC87F32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43926" y="2349500"/>
            <a:ext cx="576263" cy="1588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7" name="Line 53">
            <a:extLst>
              <a:ext uri="{FF2B5EF4-FFF2-40B4-BE49-F238E27FC236}">
                <a16:creationId xmlns:a16="http://schemas.microsoft.com/office/drawing/2014/main" id="{E6D976EF-5EB2-445F-8F65-C650762877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32850" y="4292600"/>
            <a:ext cx="287338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8" name="Line 54">
            <a:extLst>
              <a:ext uri="{FF2B5EF4-FFF2-40B4-BE49-F238E27FC236}">
                <a16:creationId xmlns:a16="http://schemas.microsoft.com/office/drawing/2014/main" id="{CA19C7B1-FF70-44C5-A5E0-A017DDC08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0188" y="2349500"/>
            <a:ext cx="0" cy="19431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9" name="Text Box 55">
            <a:extLst>
              <a:ext uri="{FF2B5EF4-FFF2-40B4-BE49-F238E27FC236}">
                <a16:creationId xmlns:a16="http://schemas.microsoft.com/office/drawing/2014/main" id="{6D9955EC-5E6F-4F56-AC80-4F7158C87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068638"/>
            <a:ext cx="1903919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fats (triglycerides)</a:t>
            </a:r>
            <a:endParaRPr lang="en-GB" altLang="en-US" sz="1800">
              <a:latin typeface="+mn-lt"/>
            </a:endParaRPr>
          </a:p>
        </p:txBody>
      </p:sp>
      <p:sp>
        <p:nvSpPr>
          <p:cNvPr id="7200" name="Arc 56">
            <a:extLst>
              <a:ext uri="{FF2B5EF4-FFF2-40B4-BE49-F238E27FC236}">
                <a16:creationId xmlns:a16="http://schemas.microsoft.com/office/drawing/2014/main" id="{CAEEFDF4-0341-48DC-83C6-7E2ED20D978D}"/>
              </a:ext>
            </a:extLst>
          </p:cNvPr>
          <p:cNvSpPr>
            <a:spLocks/>
          </p:cNvSpPr>
          <p:nvPr/>
        </p:nvSpPr>
        <p:spPr bwMode="auto">
          <a:xfrm rot="10647707">
            <a:off x="5649914" y="4367214"/>
            <a:ext cx="1944687" cy="236537"/>
          </a:xfrm>
          <a:custGeom>
            <a:avLst/>
            <a:gdLst>
              <a:gd name="T0" fmla="*/ 2147483646 w 21600"/>
              <a:gd name="T1" fmla="*/ 0 h 5723"/>
              <a:gd name="T2" fmla="*/ 2147483646 w 21600"/>
              <a:gd name="T3" fmla="*/ 2147483646 h 5723"/>
              <a:gd name="T4" fmla="*/ 0 w 21600"/>
              <a:gd name="T5" fmla="*/ 2147483646 h 57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5723" fill="none" extrusionOk="0">
                <a:moveTo>
                  <a:pt x="20828" y="-1"/>
                </a:moveTo>
                <a:cubicBezTo>
                  <a:pt x="21340" y="1864"/>
                  <a:pt x="21600" y="3789"/>
                  <a:pt x="21600" y="5723"/>
                </a:cubicBezTo>
              </a:path>
              <a:path w="21600" h="5723" stroke="0" extrusionOk="0">
                <a:moveTo>
                  <a:pt x="20828" y="-1"/>
                </a:moveTo>
                <a:cubicBezTo>
                  <a:pt x="21340" y="1864"/>
                  <a:pt x="21600" y="3789"/>
                  <a:pt x="21600" y="5723"/>
                </a:cubicBezTo>
                <a:lnTo>
                  <a:pt x="0" y="5723"/>
                </a:lnTo>
                <a:lnTo>
                  <a:pt x="20828" y="-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Arc 57">
            <a:extLst>
              <a:ext uri="{FF2B5EF4-FFF2-40B4-BE49-F238E27FC236}">
                <a16:creationId xmlns:a16="http://schemas.microsoft.com/office/drawing/2014/main" id="{F28BFA9F-50C8-4075-94AD-58C74259F83D}"/>
              </a:ext>
            </a:extLst>
          </p:cNvPr>
          <p:cNvSpPr>
            <a:spLocks/>
          </p:cNvSpPr>
          <p:nvPr/>
        </p:nvSpPr>
        <p:spPr bwMode="auto">
          <a:xfrm rot="10800000">
            <a:off x="3792539" y="4652964"/>
            <a:ext cx="3889375" cy="1646237"/>
          </a:xfrm>
          <a:custGeom>
            <a:avLst/>
            <a:gdLst>
              <a:gd name="T0" fmla="*/ 2147483646 w 43200"/>
              <a:gd name="T1" fmla="*/ 2147483646 h 41673"/>
              <a:gd name="T2" fmla="*/ 2147483646 w 43200"/>
              <a:gd name="T3" fmla="*/ 0 h 41673"/>
              <a:gd name="T4" fmla="*/ 2147483646 w 43200"/>
              <a:gd name="T5" fmla="*/ 2147483646 h 416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1673" fill="none" extrusionOk="0">
                <a:moveTo>
                  <a:pt x="30473" y="380"/>
                </a:moveTo>
                <a:cubicBezTo>
                  <a:pt x="38219" y="3870"/>
                  <a:pt x="43200" y="11577"/>
                  <a:pt x="43200" y="20073"/>
                </a:cubicBezTo>
                <a:cubicBezTo>
                  <a:pt x="43200" y="32002"/>
                  <a:pt x="33529" y="41673"/>
                  <a:pt x="21600" y="41673"/>
                </a:cubicBezTo>
                <a:cubicBezTo>
                  <a:pt x="9670" y="41673"/>
                  <a:pt x="0" y="32002"/>
                  <a:pt x="0" y="20073"/>
                </a:cubicBezTo>
                <a:cubicBezTo>
                  <a:pt x="0" y="11222"/>
                  <a:pt x="5399" y="3267"/>
                  <a:pt x="13623" y="-1"/>
                </a:cubicBezTo>
              </a:path>
              <a:path w="43200" h="41673" stroke="0" extrusionOk="0">
                <a:moveTo>
                  <a:pt x="30473" y="380"/>
                </a:moveTo>
                <a:cubicBezTo>
                  <a:pt x="38219" y="3870"/>
                  <a:pt x="43200" y="11577"/>
                  <a:pt x="43200" y="20073"/>
                </a:cubicBezTo>
                <a:cubicBezTo>
                  <a:pt x="43200" y="32002"/>
                  <a:pt x="33529" y="41673"/>
                  <a:pt x="21600" y="41673"/>
                </a:cubicBezTo>
                <a:cubicBezTo>
                  <a:pt x="9670" y="41673"/>
                  <a:pt x="0" y="32002"/>
                  <a:pt x="0" y="20073"/>
                </a:cubicBezTo>
                <a:cubicBezTo>
                  <a:pt x="0" y="11222"/>
                  <a:pt x="5399" y="3267"/>
                  <a:pt x="13623" y="-1"/>
                </a:cubicBezTo>
                <a:lnTo>
                  <a:pt x="21600" y="20073"/>
                </a:lnTo>
                <a:lnTo>
                  <a:pt x="30473" y="38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2" name="Text Box 58">
            <a:extLst>
              <a:ext uri="{FF2B5EF4-FFF2-40B4-BE49-F238E27FC236}">
                <a16:creationId xmlns:a16="http://schemas.microsoft.com/office/drawing/2014/main" id="{EFDEC27C-23AC-4D90-ABC3-144B9242E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5084763"/>
            <a:ext cx="1050352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OAA </a:t>
            </a:r>
            <a:r>
              <a:rPr lang="en-GB" altLang="en-US" sz="1800">
                <a:latin typeface="+mn-lt"/>
              </a:rPr>
              <a:t>(4C)</a:t>
            </a:r>
          </a:p>
        </p:txBody>
      </p:sp>
      <p:sp>
        <p:nvSpPr>
          <p:cNvPr id="7203" name="Text Box 59">
            <a:extLst>
              <a:ext uri="{FF2B5EF4-FFF2-40B4-BE49-F238E27FC236}">
                <a16:creationId xmlns:a16="http://schemas.microsoft.com/office/drawing/2014/main" id="{FF5AB9C4-CF86-4E11-BB80-547E79D0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5157788"/>
            <a:ext cx="1232645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+mn-lt"/>
              </a:rPr>
              <a:t>citrate </a:t>
            </a:r>
            <a:r>
              <a:rPr lang="en-GB" altLang="en-US" sz="1800">
                <a:latin typeface="+mn-lt"/>
              </a:rPr>
              <a:t>(6C)</a:t>
            </a:r>
          </a:p>
        </p:txBody>
      </p:sp>
      <p:sp>
        <p:nvSpPr>
          <p:cNvPr id="48188" name="Rectangle 60">
            <a:extLst>
              <a:ext uri="{FF2B5EF4-FFF2-40B4-BE49-F238E27FC236}">
                <a16:creationId xmlns:a16="http://schemas.microsoft.com/office/drawing/2014/main" id="{91DFA9F2-4C0B-4CC6-BB33-7ED3F3858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5084763"/>
            <a:ext cx="13684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48189" name="Rectangle 61">
            <a:extLst>
              <a:ext uri="{FF2B5EF4-FFF2-40B4-BE49-F238E27FC236}">
                <a16:creationId xmlns:a16="http://schemas.microsoft.com/office/drawing/2014/main" id="{1DF87453-52ED-4280-94CC-70506324A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5157788"/>
            <a:ext cx="1512888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48190" name="Rectangle 62">
            <a:extLst>
              <a:ext uri="{FF2B5EF4-FFF2-40B4-BE49-F238E27FC236}">
                <a16:creationId xmlns:a16="http://schemas.microsoft.com/office/drawing/2014/main" id="{320A727B-1B99-4AAA-B97A-87430F536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4076700"/>
            <a:ext cx="1512887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48191" name="Rectangle 63">
            <a:extLst>
              <a:ext uri="{FF2B5EF4-FFF2-40B4-BE49-F238E27FC236}">
                <a16:creationId xmlns:a16="http://schemas.microsoft.com/office/drawing/2014/main" id="{4C35EDB5-82C6-4DFB-AD45-83085D30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4076700"/>
            <a:ext cx="201612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48192" name="Rectangle 64">
            <a:extLst>
              <a:ext uri="{FF2B5EF4-FFF2-40B4-BE49-F238E27FC236}">
                <a16:creationId xmlns:a16="http://schemas.microsoft.com/office/drawing/2014/main" id="{6A0D1913-FC62-4778-B0BF-2E110AB5D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4076700"/>
            <a:ext cx="1512887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48193" name="Rectangle 65">
            <a:extLst>
              <a:ext uri="{FF2B5EF4-FFF2-40B4-BE49-F238E27FC236}">
                <a16:creationId xmlns:a16="http://schemas.microsoft.com/office/drawing/2014/main" id="{E2FE8499-D4B7-48BE-943A-8829345E8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2997200"/>
            <a:ext cx="1655762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48194" name="Rectangle 66">
            <a:extLst>
              <a:ext uri="{FF2B5EF4-FFF2-40B4-BE49-F238E27FC236}">
                <a16:creationId xmlns:a16="http://schemas.microsoft.com/office/drawing/2014/main" id="{B90D472A-02CB-4F9E-8CB0-C6675D8F0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981075"/>
            <a:ext cx="1512888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7211" name="Line 67">
            <a:extLst>
              <a:ext uri="{FF2B5EF4-FFF2-40B4-BE49-F238E27FC236}">
                <a16:creationId xmlns:a16="http://schemas.microsoft.com/office/drawing/2014/main" id="{9841A573-569C-4437-BA38-D8B290B56E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7800" y="1196975"/>
            <a:ext cx="8636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8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8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8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8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8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8" grpId="0" animBg="1"/>
      <p:bldP spid="48189" grpId="0" animBg="1"/>
      <p:bldP spid="48190" grpId="0" animBg="1"/>
      <p:bldP spid="48191" grpId="0" animBg="1"/>
      <p:bldP spid="48192" grpId="0" animBg="1"/>
      <p:bldP spid="48193" grpId="0" animBg="1"/>
      <p:bldP spid="481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D4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14ECB-D630-411E-B74B-1992026E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600">
                <a:solidFill>
                  <a:srgbClr val="FFFFFF"/>
                </a:solidFill>
              </a:rPr>
              <a:t>Energy released by different respiratory substrates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32E35-A669-4D72-8951-003E95761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48188"/>
            <a:ext cx="7188199" cy="28213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13215-2026-4DD5-8605-F84D61A4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 fontScale="85000" lnSpcReduction="20000"/>
          </a:bodyPr>
          <a:lstStyle/>
          <a:p>
            <a:r>
              <a:rPr lang="en-GB" sz="1800" dirty="0"/>
              <a:t>Different respiratory substrates generate different amounts of ATP</a:t>
            </a:r>
          </a:p>
          <a:p>
            <a:endParaRPr lang="en-GB" sz="1800" dirty="0"/>
          </a:p>
          <a:p>
            <a:r>
              <a:rPr lang="en-GB" sz="1800" dirty="0"/>
              <a:t>The respiratory substrates with the most Hydrogen atoms generate the most ATP per molecule of substrate</a:t>
            </a:r>
          </a:p>
          <a:p>
            <a:pPr lvl="1"/>
            <a:r>
              <a:rPr lang="en-GB" sz="1800" dirty="0"/>
              <a:t>Suggest why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6467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table 1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72" y="85203"/>
            <a:ext cx="8225098" cy="50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47BC47-CC3E-4922-B35E-86970B3ACDEC}"/>
              </a:ext>
            </a:extLst>
          </p:cNvPr>
          <p:cNvSpPr/>
          <p:nvPr/>
        </p:nvSpPr>
        <p:spPr>
          <a:xfrm>
            <a:off x="529132" y="3738233"/>
            <a:ext cx="1606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222222"/>
                </a:solidFill>
              </a:rPr>
              <a:t>Palmitoyl CoA</a:t>
            </a:r>
          </a:p>
          <a:p>
            <a:pPr algn="ctr"/>
            <a:r>
              <a:rPr lang="en-GB" dirty="0">
                <a:solidFill>
                  <a:srgbClr val="222222"/>
                </a:solidFill>
              </a:rPr>
              <a:t>C</a:t>
            </a:r>
            <a:r>
              <a:rPr lang="en-GB" baseline="-25000" dirty="0">
                <a:solidFill>
                  <a:srgbClr val="222222"/>
                </a:solidFill>
              </a:rPr>
              <a:t>37</a:t>
            </a:r>
            <a:r>
              <a:rPr lang="en-GB" dirty="0">
                <a:solidFill>
                  <a:srgbClr val="222222"/>
                </a:solidFill>
              </a:rPr>
              <a:t>H</a:t>
            </a:r>
            <a:r>
              <a:rPr lang="en-GB" baseline="-25000" dirty="0">
                <a:solidFill>
                  <a:srgbClr val="222222"/>
                </a:solidFill>
              </a:rPr>
              <a:t>66</a:t>
            </a:r>
            <a:r>
              <a:rPr lang="en-GB" dirty="0">
                <a:solidFill>
                  <a:srgbClr val="222222"/>
                </a:solidFill>
              </a:rPr>
              <a:t>N</a:t>
            </a:r>
            <a:r>
              <a:rPr lang="en-GB" baseline="-25000" dirty="0">
                <a:solidFill>
                  <a:srgbClr val="222222"/>
                </a:solidFill>
              </a:rPr>
              <a:t>7</a:t>
            </a:r>
            <a:r>
              <a:rPr lang="en-GB" dirty="0">
                <a:solidFill>
                  <a:srgbClr val="222222"/>
                </a:solidFill>
              </a:rPr>
              <a:t>O</a:t>
            </a:r>
            <a:r>
              <a:rPr lang="en-GB" baseline="-25000" dirty="0">
                <a:solidFill>
                  <a:srgbClr val="222222"/>
                </a:solidFill>
              </a:rPr>
              <a:t>17</a:t>
            </a:r>
            <a:r>
              <a:rPr lang="en-GB" dirty="0">
                <a:solidFill>
                  <a:srgbClr val="222222"/>
                </a:solidFill>
              </a:rPr>
              <a:t>P</a:t>
            </a:r>
            <a:r>
              <a:rPr lang="en-GB" baseline="-25000" dirty="0">
                <a:solidFill>
                  <a:srgbClr val="222222"/>
                </a:solidFill>
              </a:rPr>
              <a:t>3</a:t>
            </a:r>
            <a:r>
              <a:rPr lang="en-GB" dirty="0">
                <a:solidFill>
                  <a:srgbClr val="222222"/>
                </a:solidFill>
              </a:rPr>
              <a:t>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D8CDBC-7355-40F9-81E7-5F16E2DE2F5D}"/>
              </a:ext>
            </a:extLst>
          </p:cNvPr>
          <p:cNvSpPr/>
          <p:nvPr/>
        </p:nvSpPr>
        <p:spPr>
          <a:xfrm>
            <a:off x="833951" y="1196958"/>
            <a:ext cx="928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222222"/>
                </a:solidFill>
              </a:rPr>
              <a:t>Glucose</a:t>
            </a:r>
          </a:p>
          <a:p>
            <a:pPr algn="ctr"/>
            <a:r>
              <a:rPr lang="en-GB" dirty="0">
                <a:solidFill>
                  <a:srgbClr val="222222"/>
                </a:solidFill>
              </a:rPr>
              <a:t>C</a:t>
            </a:r>
            <a:r>
              <a:rPr lang="en-GB" baseline="-25000" dirty="0">
                <a:solidFill>
                  <a:srgbClr val="222222"/>
                </a:solidFill>
              </a:rPr>
              <a:t>6</a:t>
            </a:r>
            <a:r>
              <a:rPr lang="en-GB" dirty="0">
                <a:solidFill>
                  <a:srgbClr val="222222"/>
                </a:solidFill>
              </a:rPr>
              <a:t>H</a:t>
            </a:r>
            <a:r>
              <a:rPr lang="en-GB" baseline="-25000" dirty="0">
                <a:solidFill>
                  <a:srgbClr val="222222"/>
                </a:solidFill>
              </a:rPr>
              <a:t>12</a:t>
            </a:r>
            <a:r>
              <a:rPr lang="en-GB" dirty="0">
                <a:solidFill>
                  <a:srgbClr val="222222"/>
                </a:solidFill>
              </a:rPr>
              <a:t>O</a:t>
            </a:r>
            <a:r>
              <a:rPr lang="en-GB" baseline="-25000" dirty="0">
                <a:solidFill>
                  <a:srgbClr val="222222"/>
                </a:solidFill>
              </a:rPr>
              <a:t>6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DC8A6A-899B-4E5D-BC2E-79A0F8A95909}"/>
              </a:ext>
            </a:extLst>
          </p:cNvPr>
          <p:cNvSpPr/>
          <p:nvPr/>
        </p:nvSpPr>
        <p:spPr>
          <a:xfrm>
            <a:off x="636523" y="1156851"/>
            <a:ext cx="1584683" cy="799159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8B1098-28B0-429A-88DF-12FA2CA40F61}"/>
              </a:ext>
            </a:extLst>
          </p:cNvPr>
          <p:cNvSpPr/>
          <p:nvPr/>
        </p:nvSpPr>
        <p:spPr>
          <a:xfrm>
            <a:off x="575360" y="3661818"/>
            <a:ext cx="1708868" cy="799159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3209E12-B06F-0077-90AD-6867EB3351D7}"/>
              </a:ext>
            </a:extLst>
          </p:cNvPr>
          <p:cNvSpPr/>
          <p:nvPr/>
        </p:nvSpPr>
        <p:spPr>
          <a:xfrm>
            <a:off x="1605356" y="4919769"/>
            <a:ext cx="2475066" cy="18906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Are you thinking that respiring fats is more efficient at this point? </a:t>
            </a:r>
            <a:endParaRPr lang="en-GB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B00926A-7668-84A2-E076-3033547E8654}"/>
              </a:ext>
            </a:extLst>
          </p:cNvPr>
          <p:cNvSpPr/>
          <p:nvPr/>
        </p:nvSpPr>
        <p:spPr>
          <a:xfrm>
            <a:off x="9007284" y="3309472"/>
            <a:ext cx="3323006" cy="31511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Why is carb respiration more efficient?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5591B-DF15-C583-0DAE-D63D57EC0DE3}"/>
              </a:ext>
            </a:extLst>
          </p:cNvPr>
          <p:cNvSpPr txBox="1"/>
          <p:nvPr/>
        </p:nvSpPr>
        <p:spPr>
          <a:xfrm>
            <a:off x="9961001" y="4465434"/>
            <a:ext cx="1419726" cy="147732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More oxygen is needed as the final electron acceptor!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3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9F37-D10E-4644-8B99-AC7C680E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Explain how the demand for O</a:t>
            </a:r>
            <a:r>
              <a:rPr lang="en-GB" baseline="-25000" dirty="0"/>
              <a:t>2</a:t>
            </a:r>
            <a:r>
              <a:rPr lang="en-GB" dirty="0"/>
              <a:t> changes if there are more NADH</a:t>
            </a:r>
            <a:r>
              <a:rPr lang="en-GB" baseline="30000" dirty="0"/>
              <a:t> </a:t>
            </a:r>
            <a:r>
              <a:rPr lang="en-GB" dirty="0"/>
              <a:t>and reduced FAD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539F4-C2AF-412C-B939-B882AA3F6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Increases O</a:t>
            </a:r>
            <a:r>
              <a:rPr lang="en-GB" baseline="-25000" dirty="0"/>
              <a:t>2</a:t>
            </a:r>
            <a:r>
              <a:rPr lang="en-GB" dirty="0"/>
              <a:t> demand</a:t>
            </a:r>
          </a:p>
          <a:p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en-GB" dirty="0"/>
              <a:t> is the final electron acceptor in ETC</a:t>
            </a:r>
          </a:p>
          <a:p>
            <a:r>
              <a:rPr lang="en-GB" dirty="0"/>
              <a:t>More O</a:t>
            </a:r>
            <a:r>
              <a:rPr lang="en-GB" baseline="-25000" dirty="0"/>
              <a:t>2</a:t>
            </a:r>
            <a:r>
              <a:rPr lang="en-GB" dirty="0"/>
              <a:t> is required to undergo oxidative phosphorylation</a:t>
            </a:r>
          </a:p>
        </p:txBody>
      </p:sp>
      <p:sp>
        <p:nvSpPr>
          <p:cNvPr id="10" name="SMARTInkShape-13">
            <a:extLst>
              <a:ext uri="{FF2B5EF4-FFF2-40B4-BE49-F238E27FC236}">
                <a16:creationId xmlns:a16="http://schemas.microsoft.com/office/drawing/2014/main" id="{42BB0909-BF73-4216-89DF-F8B0E3FBC9C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12150" y="5505450"/>
            <a:ext cx="101601" cy="69851"/>
          </a:xfrm>
          <a:custGeom>
            <a:avLst/>
            <a:gdLst/>
            <a:ahLst/>
            <a:cxnLst/>
            <a:rect l="0" t="0" r="0" b="0"/>
            <a:pathLst>
              <a:path w="101601" h="6985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29751" y="9997"/>
                </a:lnTo>
                <a:lnTo>
                  <a:pt x="75899" y="44389"/>
                </a:lnTo>
                <a:lnTo>
                  <a:pt x="101600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ARTInkShape-14">
            <a:extLst>
              <a:ext uri="{FF2B5EF4-FFF2-40B4-BE49-F238E27FC236}">
                <a16:creationId xmlns:a16="http://schemas.microsoft.com/office/drawing/2014/main" id="{9C083965-4123-403C-8F83-694E24F83EB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47800" y="49974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BBEE0E-15C7-4D50-B7D4-20F90F6E82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C88587-9073-4708-ABD3-CF87F340E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BD8CD7-9E53-4511-8D48-B8C9B5A9E713}">
  <ds:schemaRefs>
    <ds:schemaRef ds:uri="http://schemas.microsoft.com/office/2006/metadata/properties"/>
    <ds:schemaRef ds:uri="http://schemas.microsoft.com/office/infopath/2007/PartnerControls"/>
    <ds:schemaRef ds:uri="b83ea8ec-d1ce-4b1c-906d-dc0b29db2502"/>
    <ds:schemaRef ds:uri="39a9f016-2850-430d-a9d7-5d156f797e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1015</Words>
  <Application>Microsoft Office PowerPoint</Application>
  <PresentationFormat>Widescreen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gg sans</vt:lpstr>
      <vt:lpstr>Times New Roman</vt:lpstr>
      <vt:lpstr>Office Theme</vt:lpstr>
      <vt:lpstr>Respiratory substrates</vt:lpstr>
      <vt:lpstr>What is a respiratory substrate and how many can you think of? </vt:lpstr>
      <vt:lpstr>How carbohydrates enter the respiratory pathway</vt:lpstr>
      <vt:lpstr>How proteins enter the respiratory pathway</vt:lpstr>
      <vt:lpstr>How lipids enter the respiratory pathway</vt:lpstr>
      <vt:lpstr>PowerPoint Presentation</vt:lpstr>
      <vt:lpstr>Energy released by different respiratory substrates</vt:lpstr>
      <vt:lpstr>PowerPoint Presentation</vt:lpstr>
      <vt:lpstr>Explain how the demand for O2 changes if there are more NADH and reduced FAD</vt:lpstr>
      <vt:lpstr>Respiratory Quotients</vt:lpstr>
      <vt:lpstr>PowerPoint Presentation</vt:lpstr>
      <vt:lpstr>PowerPoint Presentation</vt:lpstr>
      <vt:lpstr>Practice calculating RQ Values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substrates</dc:title>
  <dc:creator>Marisa Wyburn</dc:creator>
  <cp:lastModifiedBy>Chezka Mae Madrona</cp:lastModifiedBy>
  <cp:revision>97</cp:revision>
  <dcterms:created xsi:type="dcterms:W3CDTF">2019-10-03T20:50:49Z</dcterms:created>
  <dcterms:modified xsi:type="dcterms:W3CDTF">2025-07-23T08:44:07Z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38998200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Topic">
    <vt:lpwstr/>
  </property>
  <property fmtid="{D5CDD505-2E9C-101B-9397-08002B2CF9AE}" pid="11" name="Term">
    <vt:lpwstr/>
  </property>
  <property fmtid="{D5CDD505-2E9C-101B-9397-08002B2CF9AE}" pid="12" name="Staff Category">
    <vt:lpwstr/>
  </property>
  <property fmtid="{D5CDD505-2E9C-101B-9397-08002B2CF9AE}" pid="13" name="Exam Board">
    <vt:lpwstr/>
  </property>
  <property fmtid="{D5CDD505-2E9C-101B-9397-08002B2CF9AE}" pid="14" name="Week">
    <vt:lpwstr/>
  </property>
  <property fmtid="{D5CDD505-2E9C-101B-9397-08002B2CF9AE}" pid="15" name="MediaServiceImageTags">
    <vt:lpwstr/>
  </property>
</Properties>
</file>