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354" r:id="rId2"/>
    <p:sldId id="365" r:id="rId3"/>
    <p:sldId id="256" r:id="rId4"/>
    <p:sldId id="349" r:id="rId5"/>
    <p:sldId id="368" r:id="rId6"/>
    <p:sldId id="360" r:id="rId7"/>
    <p:sldId id="361" r:id="rId8"/>
    <p:sldId id="352" r:id="rId9"/>
    <p:sldId id="351" r:id="rId10"/>
    <p:sldId id="355" r:id="rId11"/>
    <p:sldId id="278" r:id="rId12"/>
    <p:sldId id="348" r:id="rId13"/>
    <p:sldId id="294" r:id="rId14"/>
    <p:sldId id="366" r:id="rId15"/>
    <p:sldId id="367" r:id="rId16"/>
    <p:sldId id="357" r:id="rId17"/>
    <p:sldId id="353" r:id="rId18"/>
    <p:sldId id="358" r:id="rId19"/>
    <p:sldId id="363" r:id="rId20"/>
    <p:sldId id="364"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23E6EA-D362-407F-86DD-3D8395CB2929}" v="4" dt="2023-03-14T14:43:59.377"/>
  </p1510:revLst>
</p1510:revInfo>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20"/>
    <p:restoredTop sz="94660"/>
  </p:normalViewPr>
  <p:slideViewPr>
    <p:cSldViewPr snapToGrid="0">
      <p:cViewPr varScale="1">
        <p:scale>
          <a:sx n="63" d="100"/>
          <a:sy n="63" d="100"/>
        </p:scale>
        <p:origin x="48" y="822"/>
      </p:cViewPr>
      <p:guideLst/>
    </p:cSldViewPr>
  </p:slideViewPr>
  <p:notesTextViewPr>
    <p:cViewPr>
      <p:scale>
        <a:sx n="3" d="2"/>
        <a:sy n="3" d="2"/>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9B65C5-0B91-45D5-8AE4-8376ECC31EBA}" type="datetimeFigureOut">
              <a:rPr lang="en-GB" smtClean="0"/>
              <a:t>25/03/2025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1226C8-A681-4FF3-9763-697BFC6CFDD2}" type="slidenum">
              <a:rPr lang="en-GB" smtClean="0"/>
              <a:t>‹#›</a:t>
            </a:fld>
            <a:endParaRPr lang="en-GB"/>
          </a:p>
        </p:txBody>
      </p:sp>
    </p:spTree>
    <p:extLst>
      <p:ext uri="{BB962C8B-B14F-4D97-AF65-F5344CB8AC3E}">
        <p14:creationId xmlns:p14="http://schemas.microsoft.com/office/powerpoint/2010/main" val="27110630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1226C8-A681-4FF3-9763-697BFC6CFDD2}" type="slidenum">
              <a:rPr lang="en-GB" smtClean="0"/>
              <a:t>13</a:t>
            </a:fld>
            <a:endParaRPr lang="en-GB"/>
          </a:p>
        </p:txBody>
      </p:sp>
    </p:spTree>
    <p:extLst>
      <p:ext uri="{BB962C8B-B14F-4D97-AF65-F5344CB8AC3E}">
        <p14:creationId xmlns:p14="http://schemas.microsoft.com/office/powerpoint/2010/main" val="679663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1226C8-A681-4FF3-9763-697BFC6CFDD2}" type="slidenum">
              <a:rPr lang="en-GB" smtClean="0"/>
              <a:t>15</a:t>
            </a:fld>
            <a:endParaRPr lang="en-GB"/>
          </a:p>
        </p:txBody>
      </p:sp>
    </p:spTree>
    <p:extLst>
      <p:ext uri="{BB962C8B-B14F-4D97-AF65-F5344CB8AC3E}">
        <p14:creationId xmlns:p14="http://schemas.microsoft.com/office/powerpoint/2010/main" val="40264368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1F1B51C-75D2-44AC-A204-88377C855671}"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
        <p:nvSpPr>
          <p:cNvPr id="9" name="Rectangle 8">
            <a:extLst>
              <a:ext uri="{FF2B5EF4-FFF2-40B4-BE49-F238E27FC236}">
                <a16:creationId xmlns:a16="http://schemas.microsoft.com/office/drawing/2014/main" id="{9822AEDE-3FFE-428E-8AD7-B03C8D432A1A}"/>
              </a:ext>
            </a:extLst>
          </p:cNvPr>
          <p:cNvSpPr/>
          <p:nvPr userDrawn="1"/>
        </p:nvSpPr>
        <p:spPr>
          <a:xfrm>
            <a:off x="-1" y="307976"/>
            <a:ext cx="10182225" cy="57149"/>
          </a:xfrm>
          <a:prstGeom prst="rect">
            <a:avLst/>
          </a:prstGeom>
          <a:solidFill>
            <a:srgbClr val="92D05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50196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F1B51C-75D2-44AC-A204-88377C855671}"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686747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F1B51C-75D2-44AC-A204-88377C855671}"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543807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7150"/>
          </a:xfrm>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F1B51C-75D2-44AC-A204-88377C855671}"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
        <p:nvSpPr>
          <p:cNvPr id="7" name="Rectangle 6">
            <a:extLst>
              <a:ext uri="{FF2B5EF4-FFF2-40B4-BE49-F238E27FC236}">
                <a16:creationId xmlns:a16="http://schemas.microsoft.com/office/drawing/2014/main" id="{68AC910C-B85F-4D04-840C-2F8596206FAC}"/>
              </a:ext>
            </a:extLst>
          </p:cNvPr>
          <p:cNvSpPr/>
          <p:nvPr userDrawn="1"/>
        </p:nvSpPr>
        <p:spPr>
          <a:xfrm>
            <a:off x="0" y="681037"/>
            <a:ext cx="10182225" cy="57149"/>
          </a:xfrm>
          <a:prstGeom prst="rect">
            <a:avLst/>
          </a:prstGeom>
          <a:solidFill>
            <a:srgbClr val="92D05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11465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F1B51C-75D2-44AC-A204-88377C855671}"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2974885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err="1"/>
              <a:t>Clickto</a:t>
            </a:r>
            <a:r>
              <a:rPr lang="en-US"/>
              <a:t>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1F1B51C-75D2-44AC-A204-88377C855671}" type="datetimeFigureOut">
              <a:rPr lang="en-GB" smtClean="0"/>
              <a:t>25/03/2025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2161598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1F1B51C-75D2-44AC-A204-88377C855671}" type="datetimeFigureOut">
              <a:rPr lang="en-GB" smtClean="0"/>
              <a:t>25/03/2025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4144600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1F1B51C-75D2-44AC-A204-88377C855671}" type="datetimeFigureOut">
              <a:rPr lang="en-GB" smtClean="0"/>
              <a:t>25/03/2025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3630507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F1B51C-75D2-44AC-A204-88377C855671}" type="datetimeFigureOut">
              <a:rPr lang="en-GB" smtClean="0"/>
              <a:t>25/03/2025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1414039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F1B51C-75D2-44AC-A204-88377C855671}" type="datetimeFigureOut">
              <a:rPr lang="en-GB" smtClean="0"/>
              <a:t>25/03/2025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1343404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F1B51C-75D2-44AC-A204-88377C855671}" type="datetimeFigureOut">
              <a:rPr lang="en-GB" smtClean="0"/>
              <a:t>25/03/2025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3241751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exampaperspractice.co.uk/"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F1B51C-75D2-44AC-A204-88377C855671}" type="datetimeFigureOut">
              <a:rPr lang="en-GB" smtClean="0"/>
              <a:t>25/03/2025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58CECF-B53F-4520-BB05-AC3757890C3F}" type="slidenum">
              <a:rPr lang="en-GB" smtClean="0"/>
              <a:t>‹#›</a:t>
            </a:fld>
            <a:endParaRPr lang="en-GB"/>
          </a:p>
        </p:txBody>
      </p:sp>
      <p:sp>
        <p:nvSpPr>
          <p:cNvPr id="12" name="Rectangle 11">
            <a:extLst>
              <a:ext uri="{FF2B5EF4-FFF2-40B4-BE49-F238E27FC236}">
                <a16:creationId xmlns:a16="http://schemas.microsoft.com/office/drawing/2014/main" id="{960C5A07-ECA1-4401-BA23-B8332B2C7288}"/>
              </a:ext>
            </a:extLst>
          </p:cNvPr>
          <p:cNvSpPr/>
          <p:nvPr userDrawn="1"/>
        </p:nvSpPr>
        <p:spPr>
          <a:xfrm>
            <a:off x="0" y="6550024"/>
            <a:ext cx="12192000" cy="307977"/>
          </a:xfrm>
          <a:prstGeom prst="rect">
            <a:avLst/>
          </a:prstGeom>
          <a:solidFill>
            <a:srgbClr val="92D05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ooter Placeholder 2">
            <a:extLst>
              <a:ext uri="{FF2B5EF4-FFF2-40B4-BE49-F238E27FC236}">
                <a16:creationId xmlns:a16="http://schemas.microsoft.com/office/drawing/2014/main" id="{7A644694-4318-33C0-49D1-806CC429E482}"/>
              </a:ext>
            </a:extLst>
          </p:cNvPr>
          <p:cNvSpPr txBox="1">
            <a:spLocks/>
          </p:cNvSpPr>
          <p:nvPr userDrawn="1"/>
        </p:nvSpPr>
        <p:spPr>
          <a:xfrm>
            <a:off x="3969982"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71EA2AB4-E219-4B85-9CA0-D2950A182C3A}"/>
              </a:ext>
            </a:extLst>
          </p:cNvPr>
          <p:cNvSpPr txBox="1"/>
          <p:nvPr userDrawn="1"/>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pic>
        <p:nvPicPr>
          <p:cNvPr id="9" name="Picture 8">
            <a:extLst>
              <a:ext uri="{FF2B5EF4-FFF2-40B4-BE49-F238E27FC236}">
                <a16:creationId xmlns:a16="http://schemas.microsoft.com/office/drawing/2014/main" id="{AA138C8A-C0E3-577C-5918-3078D8EFA469}"/>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2492786" y="1561449"/>
            <a:ext cx="7695738" cy="3098355"/>
          </a:xfrm>
          <a:prstGeom prst="rect">
            <a:avLst/>
          </a:prstGeom>
        </p:spPr>
      </p:pic>
      <p:pic>
        <p:nvPicPr>
          <p:cNvPr id="10" name="Picture 9">
            <a:extLst>
              <a:ext uri="{FF2B5EF4-FFF2-40B4-BE49-F238E27FC236}">
                <a16:creationId xmlns:a16="http://schemas.microsoft.com/office/drawing/2014/main" id="{358AF78E-4416-2EC1-AF63-C584578CDDEA}"/>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11179582" y="232481"/>
            <a:ext cx="933411" cy="375797"/>
          </a:xfrm>
          <a:prstGeom prst="rect">
            <a:avLst/>
          </a:prstGeom>
        </p:spPr>
      </p:pic>
    </p:spTree>
    <p:extLst>
      <p:ext uri="{BB962C8B-B14F-4D97-AF65-F5344CB8AC3E}">
        <p14:creationId xmlns:p14="http://schemas.microsoft.com/office/powerpoint/2010/main" val="34512597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crossword-OOP.pdf"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example_constructs_oop.docx" TargetMode="External"/><Relationship Id="rId2" Type="http://schemas.openxmlformats.org/officeDocument/2006/relationships/hyperlink" Target="keywords-oop.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youtu.be/JjFIm6cPk6E"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t>Starter: Explain the following terms</a:t>
            </a:r>
          </a:p>
        </p:txBody>
      </p:sp>
      <p:graphicFrame>
        <p:nvGraphicFramePr>
          <p:cNvPr id="4" name="Table 3"/>
          <p:cNvGraphicFramePr>
            <a:graphicFrameLocks noGrp="1"/>
          </p:cNvGraphicFramePr>
          <p:nvPr>
            <p:extLst>
              <p:ext uri="{D42A27DB-BD31-4B8C-83A1-F6EECF244321}">
                <p14:modId xmlns:p14="http://schemas.microsoft.com/office/powerpoint/2010/main" val="3032338535"/>
              </p:ext>
            </p:extLst>
          </p:nvPr>
        </p:nvGraphicFramePr>
        <p:xfrm>
          <a:off x="1152906" y="1645920"/>
          <a:ext cx="9645337" cy="3566160"/>
        </p:xfrm>
        <a:graphic>
          <a:graphicData uri="http://schemas.openxmlformats.org/drawingml/2006/table">
            <a:tbl>
              <a:tblPr firstRow="1" bandRow="1">
                <a:tableStyleId>{5940675A-B579-460E-94D1-54222C63F5DA}</a:tableStyleId>
              </a:tblPr>
              <a:tblGrid>
                <a:gridCol w="2360118">
                  <a:extLst>
                    <a:ext uri="{9D8B030D-6E8A-4147-A177-3AD203B41FA5}">
                      <a16:colId xmlns:a16="http://schemas.microsoft.com/office/drawing/2014/main" val="20000"/>
                    </a:ext>
                  </a:extLst>
                </a:gridCol>
                <a:gridCol w="7285219">
                  <a:extLst>
                    <a:ext uri="{9D8B030D-6E8A-4147-A177-3AD203B41FA5}">
                      <a16:colId xmlns:a16="http://schemas.microsoft.com/office/drawing/2014/main" val="20001"/>
                    </a:ext>
                  </a:extLst>
                </a:gridCol>
              </a:tblGrid>
              <a:tr h="370840">
                <a:tc>
                  <a:txBody>
                    <a:bodyPr/>
                    <a:lstStyle/>
                    <a:p>
                      <a:r>
                        <a:rPr lang="en-GB" sz="2400" b="0" dirty="0"/>
                        <a:t>Overriding</a:t>
                      </a:r>
                    </a:p>
                  </a:txBody>
                  <a:tcPr/>
                </a:tc>
                <a:tc>
                  <a:txBody>
                    <a:bodyPr/>
                    <a:lstStyle/>
                    <a:p>
                      <a:endParaRPr lang="en-GB" sz="2400" b="0"/>
                    </a:p>
                    <a:p>
                      <a:endParaRPr lang="en-GB" sz="2400" b="0"/>
                    </a:p>
                    <a:p>
                      <a:endParaRPr lang="en-GB" sz="2400" b="0"/>
                    </a:p>
                  </a:txBody>
                  <a:tcPr/>
                </a:tc>
                <a:extLst>
                  <a:ext uri="{0D108BD9-81ED-4DB2-BD59-A6C34878D82A}">
                    <a16:rowId xmlns:a16="http://schemas.microsoft.com/office/drawing/2014/main" val="10000"/>
                  </a:ext>
                </a:extLst>
              </a:tr>
              <a:tr h="370840">
                <a:tc>
                  <a:txBody>
                    <a:bodyPr/>
                    <a:lstStyle/>
                    <a:p>
                      <a:r>
                        <a:rPr lang="en-GB" sz="2400" b="0"/>
                        <a:t>Polymorphism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2400" b="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2400" b="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2400" b="0"/>
                    </a:p>
                  </a:txBody>
                  <a:tcPr/>
                </a:tc>
                <a:extLst>
                  <a:ext uri="{0D108BD9-81ED-4DB2-BD59-A6C34878D82A}">
                    <a16:rowId xmlns:a16="http://schemas.microsoft.com/office/drawing/2014/main" val="10001"/>
                  </a:ext>
                </a:extLst>
              </a:tr>
              <a:tr h="370840">
                <a:tc>
                  <a:txBody>
                    <a:bodyPr/>
                    <a:lstStyle/>
                    <a:p>
                      <a:r>
                        <a:rPr lang="en-GB" sz="2400" b="0" dirty="0"/>
                        <a:t>Encapsulation/</a:t>
                      </a:r>
                    </a:p>
                    <a:p>
                      <a:r>
                        <a:rPr lang="en-GB" sz="2400" b="0" dirty="0"/>
                        <a:t>data hiding</a:t>
                      </a:r>
                    </a:p>
                  </a:txBody>
                  <a:tcPr/>
                </a:tc>
                <a:tc>
                  <a:txBody>
                    <a:bodyPr/>
                    <a:lstStyle/>
                    <a:p>
                      <a:endParaRPr lang="en-GB" sz="2400" b="0" dirty="0"/>
                    </a:p>
                    <a:p>
                      <a:endParaRPr lang="en-GB" sz="2400" b="0" dirty="0"/>
                    </a:p>
                    <a:p>
                      <a:endParaRPr lang="en-GB" sz="2400" b="0"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6495736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t>Interface</a:t>
            </a:r>
          </a:p>
        </p:txBody>
      </p:sp>
      <p:sp>
        <p:nvSpPr>
          <p:cNvPr id="3" name="Content Placeholder 2"/>
          <p:cNvSpPr>
            <a:spLocks noGrp="1"/>
          </p:cNvSpPr>
          <p:nvPr>
            <p:ph idx="1"/>
          </p:nvPr>
        </p:nvSpPr>
        <p:spPr>
          <a:xfrm>
            <a:off x="838200" y="927718"/>
            <a:ext cx="10515600" cy="4351338"/>
          </a:xfrm>
        </p:spPr>
        <p:txBody>
          <a:bodyPr>
            <a:normAutofit/>
          </a:bodyPr>
          <a:lstStyle/>
          <a:p>
            <a:pPr>
              <a:buFont typeface="Wingdings" panose="05000000000000000000" pitchFamily="2" charset="2"/>
              <a:buChar char="ü"/>
            </a:pPr>
            <a:r>
              <a:rPr lang="en-GB" sz="2000" dirty="0"/>
              <a:t>An interface is a class containing abstract methods.   </a:t>
            </a:r>
          </a:p>
          <a:p>
            <a:pPr>
              <a:buFont typeface="Wingdings" panose="05000000000000000000" pitchFamily="2" charset="2"/>
              <a:buChar char="ü"/>
            </a:pPr>
            <a:r>
              <a:rPr lang="en-GB" sz="2000" dirty="0"/>
              <a:t>An interface enforces classes to have a fixed set of methods.  </a:t>
            </a:r>
          </a:p>
          <a:p>
            <a:pPr>
              <a:buFont typeface="Wingdings" panose="05000000000000000000" pitchFamily="2" charset="2"/>
              <a:buChar char="ü"/>
            </a:pPr>
            <a:r>
              <a:rPr lang="en-GB" sz="2000" dirty="0"/>
              <a:t>The methods are run from the class and not the interface.</a:t>
            </a:r>
          </a:p>
          <a:p>
            <a:pPr marL="0" indent="0">
              <a:buNone/>
            </a:pPr>
            <a:endParaRPr lang="en-GB" dirty="0"/>
          </a:p>
        </p:txBody>
      </p:sp>
      <p:graphicFrame>
        <p:nvGraphicFramePr>
          <p:cNvPr id="4" name="Table 3">
            <a:extLst>
              <a:ext uri="{FF2B5EF4-FFF2-40B4-BE49-F238E27FC236}">
                <a16:creationId xmlns:a16="http://schemas.microsoft.com/office/drawing/2014/main" id="{12EACB21-3271-46FF-9B92-3A66803CA5C9}"/>
              </a:ext>
            </a:extLst>
          </p:cNvPr>
          <p:cNvGraphicFramePr>
            <a:graphicFrameLocks noGrp="1"/>
          </p:cNvGraphicFramePr>
          <p:nvPr/>
        </p:nvGraphicFramePr>
        <p:xfrm>
          <a:off x="681789" y="2365958"/>
          <a:ext cx="10194758" cy="3444240"/>
        </p:xfrm>
        <a:graphic>
          <a:graphicData uri="http://schemas.openxmlformats.org/drawingml/2006/table">
            <a:tbl>
              <a:tblPr firstRow="1" bandRow="1">
                <a:tableStyleId>{E8B1032C-EA38-4F05-BA0D-38AFFFC7BED3}</a:tableStyleId>
              </a:tblPr>
              <a:tblGrid>
                <a:gridCol w="480181">
                  <a:extLst>
                    <a:ext uri="{9D8B030D-6E8A-4147-A177-3AD203B41FA5}">
                      <a16:colId xmlns:a16="http://schemas.microsoft.com/office/drawing/2014/main" val="2456258723"/>
                    </a:ext>
                  </a:extLst>
                </a:gridCol>
                <a:gridCol w="9714577">
                  <a:extLst>
                    <a:ext uri="{9D8B030D-6E8A-4147-A177-3AD203B41FA5}">
                      <a16:colId xmlns:a16="http://schemas.microsoft.com/office/drawing/2014/main" val="3785766931"/>
                    </a:ext>
                  </a:extLst>
                </a:gridCol>
              </a:tblGrid>
              <a:tr h="3325095">
                <a:tc>
                  <a:txBody>
                    <a:bodyPr/>
                    <a:lstStyle/>
                    <a:p>
                      <a:r>
                        <a:rPr lang="en-GB" sz="2000" dirty="0"/>
                        <a:t>1</a:t>
                      </a:r>
                    </a:p>
                    <a:p>
                      <a:endParaRPr lang="en-GB" sz="2000" dirty="0"/>
                    </a:p>
                    <a:p>
                      <a:r>
                        <a:rPr lang="en-GB" sz="2000" dirty="0"/>
                        <a:t>2</a:t>
                      </a:r>
                    </a:p>
                    <a:p>
                      <a:r>
                        <a:rPr lang="en-GB" sz="2000" dirty="0"/>
                        <a:t>3</a:t>
                      </a:r>
                    </a:p>
                    <a:p>
                      <a:r>
                        <a:rPr lang="en-GB" sz="2000" dirty="0"/>
                        <a:t>4</a:t>
                      </a:r>
                    </a:p>
                    <a:p>
                      <a:r>
                        <a:rPr lang="en-GB" sz="2000" dirty="0"/>
                        <a:t>5</a:t>
                      </a:r>
                    </a:p>
                    <a:p>
                      <a:endParaRPr lang="en-GB" sz="2000" dirty="0"/>
                    </a:p>
                    <a:p>
                      <a:r>
                        <a:rPr lang="en-GB" sz="2000" dirty="0"/>
                        <a:t>6</a:t>
                      </a:r>
                    </a:p>
                    <a:p>
                      <a:r>
                        <a:rPr lang="en-GB" sz="2000" dirty="0"/>
                        <a:t>7</a:t>
                      </a:r>
                    </a:p>
                    <a:p>
                      <a:r>
                        <a:rPr lang="en-GB" sz="2000" dirty="0"/>
                        <a:t>8</a:t>
                      </a:r>
                    </a:p>
                    <a:p>
                      <a:endParaRPr lang="en-GB"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0" dirty="0">
                          <a:solidFill>
                            <a:schemeClr val="tx1"/>
                          </a:solidFill>
                          <a:latin typeface="Courier New" panose="02070309020205020404" pitchFamily="49" charset="0"/>
                        </a:rPr>
                        <a:t>from </a:t>
                      </a:r>
                      <a:r>
                        <a:rPr lang="en-GB" sz="2000" b="0" dirty="0" err="1">
                          <a:solidFill>
                            <a:schemeClr val="tx1"/>
                          </a:solidFill>
                          <a:latin typeface="Courier New" panose="02070309020205020404" pitchFamily="49" charset="0"/>
                        </a:rPr>
                        <a:t>abc</a:t>
                      </a:r>
                      <a:r>
                        <a:rPr lang="en-GB" sz="2000" b="0" dirty="0">
                          <a:solidFill>
                            <a:schemeClr val="tx1"/>
                          </a:solidFill>
                          <a:latin typeface="Courier New" panose="02070309020205020404" pitchFamily="49" charset="0"/>
                        </a:rPr>
                        <a:t> import ABC, </a:t>
                      </a:r>
                      <a:r>
                        <a:rPr lang="en-GB" sz="2000" b="0" dirty="0" err="1">
                          <a:solidFill>
                            <a:schemeClr val="tx1"/>
                          </a:solidFill>
                          <a:latin typeface="Courier New" panose="02070309020205020404" pitchFamily="49" charset="0"/>
                        </a:rPr>
                        <a:t>abstractmethod</a:t>
                      </a:r>
                      <a:endParaRPr lang="en-GB" sz="2000" b="0" dirty="0">
                        <a:solidFill>
                          <a:schemeClr val="tx1"/>
                        </a:solidFill>
                        <a:latin typeface="Courier New" panose="02070309020205020404" pitchFamily="49" charset="0"/>
                      </a:endParaRPr>
                    </a:p>
                    <a:p>
                      <a:pPr marL="0" indent="0">
                        <a:buNone/>
                      </a:pPr>
                      <a:endParaRPr lang="en-GB" sz="2000" b="0" dirty="0">
                        <a:solidFill>
                          <a:schemeClr val="tx1"/>
                        </a:solidFill>
                        <a:latin typeface="Courier New" panose="02070309020205020404" pitchFamily="49" charset="0"/>
                        <a:cs typeface="Courier New" panose="02070309020205020404" pitchFamily="49" charset="0"/>
                      </a:endParaRPr>
                    </a:p>
                    <a:p>
                      <a:pPr marL="0" indent="0">
                        <a:buNone/>
                      </a:pPr>
                      <a:r>
                        <a:rPr lang="en-GB" sz="2000" b="0" dirty="0">
                          <a:solidFill>
                            <a:schemeClr val="tx1"/>
                          </a:solidFill>
                          <a:latin typeface="Courier New" panose="02070309020205020404" pitchFamily="49" charset="0"/>
                          <a:cs typeface="Courier New" panose="02070309020205020404" pitchFamily="49" charset="0"/>
                        </a:rPr>
                        <a:t>class(ABC):</a:t>
                      </a:r>
                    </a:p>
                    <a:p>
                      <a:pPr marL="0" indent="0">
                        <a:buNone/>
                      </a:pPr>
                      <a:r>
                        <a:rPr lang="en-GB" sz="2000" b="0" dirty="0">
                          <a:solidFill>
                            <a:schemeClr val="tx1"/>
                          </a:solidFill>
                          <a:latin typeface="Courier New" panose="02070309020205020404" pitchFamily="49" charset="0"/>
                          <a:cs typeface="Courier New" panose="02070309020205020404" pitchFamily="49" charset="0"/>
                        </a:rPr>
                        <a:t> @abstractmethod</a:t>
                      </a:r>
                    </a:p>
                    <a:p>
                      <a:pPr marL="0" indent="0">
                        <a:buNone/>
                      </a:pPr>
                      <a:r>
                        <a:rPr lang="en-GB" sz="2000" b="0" dirty="0">
                          <a:solidFill>
                            <a:schemeClr val="tx1"/>
                          </a:solidFill>
                          <a:latin typeface="Courier New" panose="02070309020205020404" pitchFamily="49" charset="0"/>
                          <a:cs typeface="Courier New" panose="02070309020205020404" pitchFamily="49" charset="0"/>
                        </a:rPr>
                        <a:t> def abstractMethod1(self):</a:t>
                      </a:r>
                    </a:p>
                    <a:p>
                      <a:pPr marL="0" indent="0">
                        <a:buNone/>
                      </a:pPr>
                      <a:r>
                        <a:rPr lang="en-GB" sz="2000" b="0" dirty="0">
                          <a:solidFill>
                            <a:schemeClr val="tx1"/>
                          </a:solidFill>
                          <a:latin typeface="Courier New" panose="02070309020205020404" pitchFamily="49" charset="0"/>
                          <a:cs typeface="Courier New" panose="02070309020205020404" pitchFamily="49" charset="0"/>
                        </a:rPr>
                        <a:t>  </a:t>
                      </a:r>
                      <a:r>
                        <a:rPr lang="en-GB" sz="2000" b="0" dirty="0">
                          <a:solidFill>
                            <a:schemeClr val="tx1"/>
                          </a:solidFill>
                          <a:latin typeface="Courier New" panose="02070309020205020404" pitchFamily="49" charset="0"/>
                        </a:rPr>
                        <a:t>raise </a:t>
                      </a:r>
                      <a:r>
                        <a:rPr lang="en-GB" sz="2000" b="0" dirty="0" err="1">
                          <a:solidFill>
                            <a:schemeClr val="tx1"/>
                          </a:solidFill>
                          <a:latin typeface="Courier New" panose="02070309020205020404" pitchFamily="49" charset="0"/>
                        </a:rPr>
                        <a:t>NotImplementedError</a:t>
                      </a:r>
                      <a:r>
                        <a:rPr lang="en-GB" sz="2000" b="0" dirty="0">
                          <a:solidFill>
                            <a:schemeClr val="tx1"/>
                          </a:solidFill>
                          <a:latin typeface="Courier New" panose="02070309020205020404" pitchFamily="49" charset="0"/>
                        </a:rPr>
                        <a:t>("Please Implement this method")</a:t>
                      </a:r>
                      <a:endParaRPr lang="en-GB" sz="2000" b="0" dirty="0">
                        <a:solidFill>
                          <a:schemeClr val="tx1"/>
                        </a:solidFill>
                        <a:latin typeface="Courier New" panose="02070309020205020404" pitchFamily="49" charset="0"/>
                        <a:cs typeface="Courier New" panose="02070309020205020404" pitchFamily="49" charset="0"/>
                      </a:endParaRPr>
                    </a:p>
                    <a:p>
                      <a:pPr marL="0" indent="0">
                        <a:buNone/>
                      </a:pPr>
                      <a:r>
                        <a:rPr lang="en-GB" sz="2000" b="0" dirty="0">
                          <a:solidFill>
                            <a:schemeClr val="tx1"/>
                          </a:solidFill>
                          <a:latin typeface="Courier New" panose="02070309020205020404" pitchFamily="49" charset="0"/>
                          <a:cs typeface="Courier New" panose="02070309020205020404" pitchFamily="49" charset="0"/>
                        </a:rPr>
                        <a:t>    </a:t>
                      </a:r>
                    </a:p>
                    <a:p>
                      <a:pPr marL="0" indent="0">
                        <a:buNone/>
                      </a:pPr>
                      <a:r>
                        <a:rPr lang="en-GB" sz="2000" b="0" dirty="0">
                          <a:solidFill>
                            <a:schemeClr val="tx1"/>
                          </a:solidFill>
                          <a:latin typeface="Courier New" panose="02070309020205020404" pitchFamily="49" charset="0"/>
                          <a:cs typeface="Courier New" panose="02070309020205020404" pitchFamily="49" charset="0"/>
                        </a:rPr>
                        <a:t> @abstractmethod</a:t>
                      </a:r>
                    </a:p>
                    <a:p>
                      <a:pPr marL="0" indent="0">
                        <a:buNone/>
                      </a:pPr>
                      <a:r>
                        <a:rPr lang="en-GB" sz="2000" b="0" dirty="0">
                          <a:solidFill>
                            <a:schemeClr val="tx1"/>
                          </a:solidFill>
                          <a:latin typeface="Courier New" panose="02070309020205020404" pitchFamily="49" charset="0"/>
                          <a:cs typeface="Courier New" panose="02070309020205020404" pitchFamily="49" charset="0"/>
                        </a:rPr>
                        <a:t> def abstractMethod2(self):</a:t>
                      </a:r>
                    </a:p>
                    <a:p>
                      <a:pPr marL="0" indent="0">
                        <a:buNone/>
                      </a:pPr>
                      <a:r>
                        <a:rPr lang="en-GB" sz="2000" b="0" dirty="0">
                          <a:solidFill>
                            <a:schemeClr val="tx1"/>
                          </a:solidFill>
                          <a:latin typeface="Courier New" panose="02070309020205020404" pitchFamily="49" charset="0"/>
                          <a:cs typeface="Courier New" panose="02070309020205020404" pitchFamily="49" charset="0"/>
                        </a:rPr>
                        <a:t>  </a:t>
                      </a:r>
                      <a:r>
                        <a:rPr lang="en-GB" sz="2000" b="0" dirty="0">
                          <a:solidFill>
                            <a:schemeClr val="tx1"/>
                          </a:solidFill>
                          <a:latin typeface="Courier New" panose="02070309020205020404" pitchFamily="49" charset="0"/>
                        </a:rPr>
                        <a:t>raise </a:t>
                      </a:r>
                      <a:r>
                        <a:rPr lang="en-GB" sz="2000" b="0" dirty="0" err="1">
                          <a:solidFill>
                            <a:schemeClr val="tx1"/>
                          </a:solidFill>
                          <a:latin typeface="Courier New" panose="02070309020205020404" pitchFamily="49" charset="0"/>
                        </a:rPr>
                        <a:t>NotImplementedError</a:t>
                      </a:r>
                      <a:r>
                        <a:rPr lang="en-GB" sz="2000" b="0" dirty="0">
                          <a:solidFill>
                            <a:schemeClr val="tx1"/>
                          </a:solidFill>
                          <a:latin typeface="Courier New" panose="02070309020205020404" pitchFamily="49" charset="0"/>
                        </a:rPr>
                        <a:t>("Please Implement this method")</a:t>
                      </a:r>
                      <a:endParaRPr lang="en-GB" sz="2000" b="0" dirty="0">
                        <a:solidFill>
                          <a:schemeClr val="tx1"/>
                        </a:solidFill>
                        <a:latin typeface="Courier New" panose="02070309020205020404" pitchFamily="49" charset="0"/>
                        <a:cs typeface="Courier New" panose="02070309020205020404" pitchFamily="49" charset="0"/>
                      </a:endParaRPr>
                    </a:p>
                    <a:p>
                      <a:pPr marL="0" indent="0">
                        <a:buNone/>
                      </a:pPr>
                      <a:endParaRPr lang="en-GB" sz="2000" b="0" dirty="0">
                        <a:solidFill>
                          <a:schemeClr val="tx1"/>
                        </a:solidFill>
                        <a:latin typeface="Courier New" panose="02070309020205020404" pitchFamily="49" charset="0"/>
                        <a:cs typeface="Courier New" panose="02070309020205020404" pitchFamily="49" charset="0"/>
                      </a:endParaRPr>
                    </a:p>
                  </a:txBody>
                  <a:tcPr/>
                </a:tc>
                <a:extLst>
                  <a:ext uri="{0D108BD9-81ED-4DB2-BD59-A6C34878D82A}">
                    <a16:rowId xmlns:a16="http://schemas.microsoft.com/office/drawing/2014/main" val="3008964506"/>
                  </a:ext>
                </a:extLst>
              </a:tr>
            </a:tbl>
          </a:graphicData>
        </a:graphic>
      </p:graphicFrame>
    </p:spTree>
    <p:extLst>
      <p:ext uri="{BB962C8B-B14F-4D97-AF65-F5344CB8AC3E}">
        <p14:creationId xmlns:p14="http://schemas.microsoft.com/office/powerpoint/2010/main" val="720118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Key: drawing and interpreting class diagrams</a:t>
            </a:r>
          </a:p>
        </p:txBody>
      </p:sp>
      <p:sp>
        <p:nvSpPr>
          <p:cNvPr id="3" name="Content Placeholder 2"/>
          <p:cNvSpPr>
            <a:spLocks noGrp="1"/>
          </p:cNvSpPr>
          <p:nvPr>
            <p:ph idx="1"/>
          </p:nvPr>
        </p:nvSpPr>
        <p:spPr/>
        <p:txBody>
          <a:bodyPr/>
          <a:lstStyle/>
          <a:p>
            <a:pPr marL="0" indent="0">
              <a:buNone/>
            </a:pPr>
            <a:r>
              <a:rPr lang="en-GB" dirty="0"/>
              <a:t>Inheritance</a:t>
            </a:r>
          </a:p>
          <a:p>
            <a:pPr marL="0" indent="0">
              <a:buNone/>
            </a:pPr>
            <a:r>
              <a:rPr lang="en-GB" dirty="0"/>
              <a:t>Composition (black diamond line) </a:t>
            </a:r>
          </a:p>
          <a:p>
            <a:pPr marL="0" indent="0">
              <a:buNone/>
            </a:pPr>
            <a:r>
              <a:rPr lang="en-GB" dirty="0"/>
              <a:t>aggregation (white diamond line) </a:t>
            </a:r>
          </a:p>
          <a:p>
            <a:pPr marL="0" indent="0">
              <a:buNone/>
            </a:pPr>
            <a:r>
              <a:rPr lang="en-GB" dirty="0"/>
              <a:t>public (+) </a:t>
            </a:r>
          </a:p>
          <a:p>
            <a:pPr marL="0" indent="0">
              <a:buNone/>
            </a:pPr>
            <a:r>
              <a:rPr lang="en-GB" dirty="0"/>
              <a:t>private (-) </a:t>
            </a:r>
          </a:p>
          <a:p>
            <a:pPr marL="0" indent="0">
              <a:buNone/>
            </a:pPr>
            <a:r>
              <a:rPr lang="en-GB" dirty="0"/>
              <a:t>protected (#).</a:t>
            </a:r>
          </a:p>
        </p:txBody>
      </p:sp>
      <p:cxnSp>
        <p:nvCxnSpPr>
          <p:cNvPr id="5" name="Straight Arrow Connector 4"/>
          <p:cNvCxnSpPr/>
          <p:nvPr/>
        </p:nvCxnSpPr>
        <p:spPr>
          <a:xfrm>
            <a:off x="4092315" y="2083633"/>
            <a:ext cx="2038662" cy="14990"/>
          </a:xfrm>
          <a:prstGeom prst="straightConnector1">
            <a:avLst/>
          </a:prstGeom>
          <a:ln w="38100">
            <a:solidFill>
              <a:schemeClr val="tx1"/>
            </a:solidFill>
            <a:headEnd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7091680" y="2092960"/>
            <a:ext cx="40640" cy="101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441440" y="2641600"/>
            <a:ext cx="2032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441440" y="3139440"/>
            <a:ext cx="2032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Diamond 11"/>
          <p:cNvSpPr/>
          <p:nvPr/>
        </p:nvSpPr>
        <p:spPr>
          <a:xfrm>
            <a:off x="8453120" y="2443480"/>
            <a:ext cx="612140" cy="355600"/>
          </a:xfrm>
          <a:prstGeom prst="diamond">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13" name="Diamond 12"/>
          <p:cNvSpPr/>
          <p:nvPr/>
        </p:nvSpPr>
        <p:spPr>
          <a:xfrm>
            <a:off x="8453120" y="2961640"/>
            <a:ext cx="612140" cy="355600"/>
          </a:xfrm>
          <a:prstGeom prst="diamond">
            <a:avLst/>
          </a:prstGeom>
          <a:no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94646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715" y="2181893"/>
            <a:ext cx="2951748" cy="236453"/>
          </a:xfrm>
        </p:spPr>
        <p:txBody>
          <a:bodyPr>
            <a:normAutofit fontScale="90000"/>
          </a:bodyPr>
          <a:lstStyle/>
          <a:p>
            <a:r>
              <a:rPr lang="en-GB" sz="3600" dirty="0"/>
              <a:t>Worked Example: Create a class diagram for the following code</a:t>
            </a:r>
            <a:br>
              <a:rPr lang="en-GB" dirty="0"/>
            </a:br>
            <a:endParaRPr lang="en-GB" dirty="0"/>
          </a:p>
        </p:txBody>
      </p:sp>
      <p:sp>
        <p:nvSpPr>
          <p:cNvPr id="3" name="Content Placeholder 2"/>
          <p:cNvSpPr>
            <a:spLocks noGrp="1"/>
          </p:cNvSpPr>
          <p:nvPr>
            <p:ph idx="1"/>
          </p:nvPr>
        </p:nvSpPr>
        <p:spPr>
          <a:xfrm>
            <a:off x="3224463" y="324852"/>
            <a:ext cx="8594558" cy="6208295"/>
          </a:xfrm>
          <a:ln w="28575">
            <a:solidFill>
              <a:srgbClr val="92D050"/>
            </a:solidFill>
          </a:ln>
        </p:spPr>
        <p:txBody>
          <a:bodyPr numCol="2">
            <a:noAutofit/>
          </a:bodyPr>
          <a:lstStyle/>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class Animal():</a:t>
            </a: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a:t>
            </a: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def </a:t>
            </a:r>
            <a:r>
              <a:rPr lang="en-GB" sz="1100" dirty="0" err="1">
                <a:latin typeface="Courier New" panose="02070309020205020404" pitchFamily="49" charset="0"/>
                <a:cs typeface="Courier New" panose="02070309020205020404" pitchFamily="49" charset="0"/>
              </a:rPr>
              <a:t>setSpeed</a:t>
            </a:r>
            <a:r>
              <a:rPr lang="en-GB" sz="1100" dirty="0">
                <a:latin typeface="Courier New" panose="02070309020205020404" pitchFamily="49" charset="0"/>
                <a:cs typeface="Courier New" panose="02070309020205020404" pitchFamily="49" charset="0"/>
              </a:rPr>
              <a:t>(self, speed):</a:t>
            </a: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a:t>
            </a:r>
            <a:r>
              <a:rPr lang="en-GB" sz="1100" dirty="0" err="1">
                <a:latin typeface="Courier New" panose="02070309020205020404" pitchFamily="49" charset="0"/>
                <a:cs typeface="Courier New" panose="02070309020205020404" pitchFamily="49" charset="0"/>
              </a:rPr>
              <a:t>self.__speed</a:t>
            </a:r>
            <a:r>
              <a:rPr lang="en-GB" sz="1100" dirty="0">
                <a:latin typeface="Courier New" panose="02070309020205020404" pitchFamily="49" charset="0"/>
                <a:cs typeface="Courier New" panose="02070309020205020404" pitchFamily="49" charset="0"/>
              </a:rPr>
              <a:t>=speed</a:t>
            </a:r>
          </a:p>
          <a:p>
            <a:pPr marL="0" indent="0">
              <a:lnSpc>
                <a:spcPct val="120000"/>
              </a:lnSpc>
              <a:spcBef>
                <a:spcPts val="0"/>
              </a:spcBef>
              <a:buNone/>
            </a:pPr>
            <a:endParaRPr lang="en-GB" sz="1100" dirty="0">
              <a:latin typeface="Courier New" panose="02070309020205020404" pitchFamily="49" charset="0"/>
              <a:cs typeface="Courier New" panose="02070309020205020404" pitchFamily="49" charset="0"/>
            </a:endParaRP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def </a:t>
            </a:r>
            <a:r>
              <a:rPr lang="en-GB" sz="1100" dirty="0" err="1">
                <a:latin typeface="Courier New" panose="02070309020205020404" pitchFamily="49" charset="0"/>
                <a:cs typeface="Courier New" panose="02070309020205020404" pitchFamily="49" charset="0"/>
              </a:rPr>
              <a:t>setFeeding</a:t>
            </a:r>
            <a:r>
              <a:rPr lang="en-GB" sz="1100" dirty="0">
                <a:latin typeface="Courier New" panose="02070309020205020404" pitchFamily="49" charset="0"/>
                <a:cs typeface="Courier New" panose="02070309020205020404" pitchFamily="49" charset="0"/>
              </a:rPr>
              <a:t>(self, feeding):</a:t>
            </a: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a:t>
            </a:r>
            <a:r>
              <a:rPr lang="en-GB" sz="1100" dirty="0" err="1">
                <a:latin typeface="Courier New" panose="02070309020205020404" pitchFamily="49" charset="0"/>
                <a:cs typeface="Courier New" panose="02070309020205020404" pitchFamily="49" charset="0"/>
              </a:rPr>
              <a:t>self.__feeding</a:t>
            </a:r>
            <a:r>
              <a:rPr lang="en-GB" sz="1100" dirty="0">
                <a:latin typeface="Courier New" panose="02070309020205020404" pitchFamily="49" charset="0"/>
                <a:cs typeface="Courier New" panose="02070309020205020404" pitchFamily="49" charset="0"/>
              </a:rPr>
              <a:t>=feeding</a:t>
            </a: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a:t>
            </a: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def </a:t>
            </a:r>
            <a:r>
              <a:rPr lang="en-GB" sz="1100" dirty="0" err="1">
                <a:latin typeface="Courier New" panose="02070309020205020404" pitchFamily="49" charset="0"/>
                <a:cs typeface="Courier New" panose="02070309020205020404" pitchFamily="49" charset="0"/>
              </a:rPr>
              <a:t>getSpeed</a:t>
            </a:r>
            <a:r>
              <a:rPr lang="en-GB" sz="1100" dirty="0">
                <a:latin typeface="Courier New" panose="02070309020205020404" pitchFamily="49" charset="0"/>
                <a:cs typeface="Courier New" panose="02070309020205020404" pitchFamily="49" charset="0"/>
              </a:rPr>
              <a:t>(self):</a:t>
            </a: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return </a:t>
            </a:r>
            <a:r>
              <a:rPr lang="en-GB" sz="1100" dirty="0" err="1">
                <a:latin typeface="Courier New" panose="02070309020205020404" pitchFamily="49" charset="0"/>
                <a:cs typeface="Courier New" panose="02070309020205020404" pitchFamily="49" charset="0"/>
              </a:rPr>
              <a:t>self.__speed</a:t>
            </a:r>
            <a:endParaRPr lang="en-GB" sz="1100" dirty="0">
              <a:latin typeface="Courier New" panose="02070309020205020404" pitchFamily="49" charset="0"/>
              <a:cs typeface="Courier New" panose="02070309020205020404" pitchFamily="49" charset="0"/>
            </a:endParaRPr>
          </a:p>
          <a:p>
            <a:pPr marL="0" indent="0">
              <a:lnSpc>
                <a:spcPct val="120000"/>
              </a:lnSpc>
              <a:spcBef>
                <a:spcPts val="0"/>
              </a:spcBef>
              <a:buNone/>
            </a:pPr>
            <a:endParaRPr lang="en-GB" sz="1100" dirty="0">
              <a:latin typeface="Courier New" panose="02070309020205020404" pitchFamily="49" charset="0"/>
              <a:cs typeface="Courier New" panose="02070309020205020404" pitchFamily="49" charset="0"/>
            </a:endParaRP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def </a:t>
            </a:r>
            <a:r>
              <a:rPr lang="en-GB" sz="1100" dirty="0" err="1">
                <a:latin typeface="Courier New" panose="02070309020205020404" pitchFamily="49" charset="0"/>
                <a:cs typeface="Courier New" panose="02070309020205020404" pitchFamily="49" charset="0"/>
              </a:rPr>
              <a:t>getFeeding</a:t>
            </a:r>
            <a:r>
              <a:rPr lang="en-GB" sz="1100" dirty="0">
                <a:latin typeface="Courier New" panose="02070309020205020404" pitchFamily="49" charset="0"/>
                <a:cs typeface="Courier New" panose="02070309020205020404" pitchFamily="49" charset="0"/>
              </a:rPr>
              <a:t>(self):</a:t>
            </a: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return </a:t>
            </a:r>
            <a:r>
              <a:rPr lang="en-GB" sz="1100" dirty="0" err="1">
                <a:latin typeface="Courier New" panose="02070309020205020404" pitchFamily="49" charset="0"/>
                <a:cs typeface="Courier New" panose="02070309020205020404" pitchFamily="49" charset="0"/>
              </a:rPr>
              <a:t>self.__feeding</a:t>
            </a:r>
            <a:endParaRPr lang="en-GB" sz="1100" dirty="0">
              <a:latin typeface="Courier New" panose="02070309020205020404" pitchFamily="49" charset="0"/>
              <a:cs typeface="Courier New" panose="02070309020205020404" pitchFamily="49" charset="0"/>
            </a:endParaRPr>
          </a:p>
          <a:p>
            <a:pPr marL="0" indent="0">
              <a:lnSpc>
                <a:spcPct val="120000"/>
              </a:lnSpc>
              <a:spcBef>
                <a:spcPts val="0"/>
              </a:spcBef>
              <a:buNone/>
            </a:pPr>
            <a:endParaRPr lang="en-GB" sz="1100" dirty="0">
              <a:latin typeface="Courier New" panose="02070309020205020404" pitchFamily="49" charset="0"/>
              <a:cs typeface="Courier New" panose="02070309020205020404" pitchFamily="49" charset="0"/>
            </a:endParaRP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class Bird(Animal):</a:t>
            </a:r>
          </a:p>
          <a:p>
            <a:pPr marL="0" indent="0">
              <a:lnSpc>
                <a:spcPct val="120000"/>
              </a:lnSpc>
              <a:spcBef>
                <a:spcPts val="0"/>
              </a:spcBef>
              <a:buNone/>
            </a:pPr>
            <a:endParaRPr lang="en-GB" sz="1100" dirty="0">
              <a:latin typeface="Courier New" panose="02070309020205020404" pitchFamily="49" charset="0"/>
              <a:cs typeface="Courier New" panose="02070309020205020404" pitchFamily="49" charset="0"/>
            </a:endParaRP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def __</a:t>
            </a:r>
            <a:r>
              <a:rPr lang="en-GB" sz="1100" dirty="0" err="1">
                <a:latin typeface="Courier New" panose="02070309020205020404" pitchFamily="49" charset="0"/>
                <a:cs typeface="Courier New" panose="02070309020205020404" pitchFamily="49" charset="0"/>
              </a:rPr>
              <a:t>init</a:t>
            </a:r>
            <a:r>
              <a:rPr lang="en-GB" sz="1100" dirty="0">
                <a:latin typeface="Courier New" panose="02070309020205020404" pitchFamily="49" charset="0"/>
                <a:cs typeface="Courier New" panose="02070309020205020404" pitchFamily="49" charset="0"/>
              </a:rPr>
              <a:t>__(</a:t>
            </a:r>
            <a:r>
              <a:rPr lang="en-GB" sz="1100" dirty="0" err="1">
                <a:latin typeface="Courier New" panose="02070309020205020404" pitchFamily="49" charset="0"/>
                <a:cs typeface="Courier New" panose="02070309020205020404" pitchFamily="49" charset="0"/>
              </a:rPr>
              <a:t>self,species</a:t>
            </a:r>
            <a:r>
              <a:rPr lang="en-GB" sz="1100" dirty="0">
                <a:latin typeface="Courier New" panose="02070309020205020404" pitchFamily="49" charset="0"/>
                <a:cs typeface="Courier New" panose="02070309020205020404" pitchFamily="49" charset="0"/>
              </a:rPr>
              <a:t>):</a:t>
            </a: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a:t>
            </a:r>
            <a:r>
              <a:rPr lang="en-GB" sz="1100" dirty="0" err="1">
                <a:latin typeface="Courier New" panose="02070309020205020404" pitchFamily="49" charset="0"/>
                <a:cs typeface="Courier New" panose="02070309020205020404" pitchFamily="49" charset="0"/>
              </a:rPr>
              <a:t>self.species</a:t>
            </a:r>
            <a:r>
              <a:rPr lang="en-GB" sz="1100" dirty="0">
                <a:latin typeface="Courier New" panose="02070309020205020404" pitchFamily="49" charset="0"/>
                <a:cs typeface="Courier New" panose="02070309020205020404" pitchFamily="49" charset="0"/>
              </a:rPr>
              <a:t>=species</a:t>
            </a: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a:t>
            </a: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def </a:t>
            </a:r>
            <a:r>
              <a:rPr lang="en-GB" sz="1100" dirty="0" err="1">
                <a:latin typeface="Courier New" panose="02070309020205020404" pitchFamily="49" charset="0"/>
                <a:cs typeface="Courier New" panose="02070309020205020404" pitchFamily="49" charset="0"/>
              </a:rPr>
              <a:t>setWingSpan</a:t>
            </a:r>
            <a:r>
              <a:rPr lang="en-GB" sz="1100" dirty="0">
                <a:latin typeface="Courier New" panose="02070309020205020404" pitchFamily="49" charset="0"/>
                <a:cs typeface="Courier New" panose="02070309020205020404" pitchFamily="49" charset="0"/>
              </a:rPr>
              <a:t>(self, wingspan):</a:t>
            </a: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a:t>
            </a:r>
            <a:r>
              <a:rPr lang="en-GB" sz="1100" dirty="0" err="1">
                <a:latin typeface="Courier New" panose="02070309020205020404" pitchFamily="49" charset="0"/>
                <a:cs typeface="Courier New" panose="02070309020205020404" pitchFamily="49" charset="0"/>
              </a:rPr>
              <a:t>self.wingspan</a:t>
            </a:r>
            <a:r>
              <a:rPr lang="en-GB" sz="1100" dirty="0">
                <a:latin typeface="Courier New" panose="02070309020205020404" pitchFamily="49" charset="0"/>
                <a:cs typeface="Courier New" panose="02070309020205020404" pitchFamily="49" charset="0"/>
              </a:rPr>
              <a:t>=wingspan</a:t>
            </a: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a:t>
            </a: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def </a:t>
            </a:r>
            <a:r>
              <a:rPr lang="en-GB" sz="1100" dirty="0" err="1">
                <a:latin typeface="Courier New" panose="02070309020205020404" pitchFamily="49" charset="0"/>
                <a:cs typeface="Courier New" panose="02070309020205020404" pitchFamily="49" charset="0"/>
              </a:rPr>
              <a:t>setMigratory</a:t>
            </a:r>
            <a:r>
              <a:rPr lang="en-GB" sz="1100" dirty="0">
                <a:latin typeface="Courier New" panose="02070309020205020404" pitchFamily="49" charset="0"/>
                <a:cs typeface="Courier New" panose="02070309020205020404" pitchFamily="49" charset="0"/>
              </a:rPr>
              <a:t>(self, a):</a:t>
            </a: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a:t>
            </a:r>
            <a:r>
              <a:rPr lang="en-GB" sz="1100" dirty="0" err="1">
                <a:latin typeface="Courier New" panose="02070309020205020404" pitchFamily="49" charset="0"/>
                <a:cs typeface="Courier New" panose="02070309020205020404" pitchFamily="49" charset="0"/>
              </a:rPr>
              <a:t>self.mogratory</a:t>
            </a:r>
            <a:r>
              <a:rPr lang="en-GB" sz="1100" dirty="0">
                <a:latin typeface="Courier New" panose="02070309020205020404" pitchFamily="49" charset="0"/>
                <a:cs typeface="Courier New" panose="02070309020205020404" pitchFamily="49" charset="0"/>
              </a:rPr>
              <a:t>=migratory</a:t>
            </a: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a:t>
            </a: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def </a:t>
            </a:r>
            <a:r>
              <a:rPr lang="en-GB" sz="1100" dirty="0" err="1">
                <a:latin typeface="Courier New" panose="02070309020205020404" pitchFamily="49" charset="0"/>
                <a:cs typeface="Courier New" panose="02070309020205020404" pitchFamily="49" charset="0"/>
              </a:rPr>
              <a:t>getWingSpan</a:t>
            </a:r>
            <a:r>
              <a:rPr lang="en-GB" sz="1100" dirty="0">
                <a:latin typeface="Courier New" panose="02070309020205020404" pitchFamily="49" charset="0"/>
                <a:cs typeface="Courier New" panose="02070309020205020404" pitchFamily="49" charset="0"/>
              </a:rPr>
              <a:t>(self):</a:t>
            </a: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return(</a:t>
            </a:r>
            <a:r>
              <a:rPr lang="en-GB" sz="1100" dirty="0" err="1">
                <a:latin typeface="Courier New" panose="02070309020205020404" pitchFamily="49" charset="0"/>
                <a:cs typeface="Courier New" panose="02070309020205020404" pitchFamily="49" charset="0"/>
              </a:rPr>
              <a:t>self.wingspan</a:t>
            </a:r>
            <a:r>
              <a:rPr lang="en-GB" sz="1100" dirty="0">
                <a:latin typeface="Courier New" panose="02070309020205020404" pitchFamily="49" charset="0"/>
                <a:cs typeface="Courier New" panose="02070309020205020404" pitchFamily="49" charset="0"/>
              </a:rPr>
              <a:t>)</a:t>
            </a: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a:t>
            </a: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def </a:t>
            </a:r>
            <a:r>
              <a:rPr lang="en-GB" sz="1100" dirty="0" err="1">
                <a:latin typeface="Courier New" panose="02070309020205020404" pitchFamily="49" charset="0"/>
                <a:cs typeface="Courier New" panose="02070309020205020404" pitchFamily="49" charset="0"/>
              </a:rPr>
              <a:t>getMigratory</a:t>
            </a:r>
            <a:r>
              <a:rPr lang="en-GB" sz="1100" dirty="0">
                <a:latin typeface="Courier New" panose="02070309020205020404" pitchFamily="49" charset="0"/>
                <a:cs typeface="Courier New" panose="02070309020205020404" pitchFamily="49" charset="0"/>
              </a:rPr>
              <a:t>(self):</a:t>
            </a: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return(</a:t>
            </a:r>
            <a:r>
              <a:rPr lang="en-GB" sz="1100" dirty="0" err="1">
                <a:latin typeface="Courier New" panose="02070309020205020404" pitchFamily="49" charset="0"/>
                <a:cs typeface="Courier New" panose="02070309020205020404" pitchFamily="49" charset="0"/>
              </a:rPr>
              <a:t>self.migratory</a:t>
            </a:r>
            <a:r>
              <a:rPr lang="en-GB" sz="1100" dirty="0">
                <a:latin typeface="Courier New" panose="02070309020205020404" pitchFamily="49" charset="0"/>
                <a:cs typeface="Courier New" panose="02070309020205020404" pitchFamily="49" charset="0"/>
              </a:rPr>
              <a:t>)</a:t>
            </a: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class Fish(Animal):</a:t>
            </a:r>
          </a:p>
          <a:p>
            <a:pPr marL="0" indent="0">
              <a:lnSpc>
                <a:spcPct val="120000"/>
              </a:lnSpc>
              <a:spcBef>
                <a:spcPts val="0"/>
              </a:spcBef>
              <a:buNone/>
            </a:pPr>
            <a:endParaRPr lang="en-GB" sz="1100" dirty="0">
              <a:latin typeface="Courier New" panose="02070309020205020404" pitchFamily="49" charset="0"/>
              <a:cs typeface="Courier New" panose="02070309020205020404" pitchFamily="49" charset="0"/>
            </a:endParaRP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def __</a:t>
            </a:r>
            <a:r>
              <a:rPr lang="en-GB" sz="1100" dirty="0" err="1">
                <a:latin typeface="Courier New" panose="02070309020205020404" pitchFamily="49" charset="0"/>
                <a:cs typeface="Courier New" panose="02070309020205020404" pitchFamily="49" charset="0"/>
              </a:rPr>
              <a:t>init</a:t>
            </a:r>
            <a:r>
              <a:rPr lang="en-GB" sz="1100" dirty="0">
                <a:latin typeface="Courier New" panose="02070309020205020404" pitchFamily="49" charset="0"/>
                <a:cs typeface="Courier New" panose="02070309020205020404" pitchFamily="49" charset="0"/>
              </a:rPr>
              <a:t>__(</a:t>
            </a:r>
            <a:r>
              <a:rPr lang="en-GB" sz="1100" dirty="0" err="1">
                <a:latin typeface="Courier New" panose="02070309020205020404" pitchFamily="49" charset="0"/>
                <a:cs typeface="Courier New" panose="02070309020205020404" pitchFamily="49" charset="0"/>
              </a:rPr>
              <a:t>self,species</a:t>
            </a:r>
            <a:r>
              <a:rPr lang="en-GB" sz="1100" dirty="0">
                <a:latin typeface="Courier New" panose="02070309020205020404" pitchFamily="49" charset="0"/>
                <a:cs typeface="Courier New" panose="02070309020205020404" pitchFamily="49" charset="0"/>
              </a:rPr>
              <a:t>):</a:t>
            </a: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a:t>
            </a:r>
            <a:r>
              <a:rPr lang="en-GB" sz="1100" dirty="0" err="1">
                <a:latin typeface="Courier New" panose="02070309020205020404" pitchFamily="49" charset="0"/>
                <a:cs typeface="Courier New" panose="02070309020205020404" pitchFamily="49" charset="0"/>
              </a:rPr>
              <a:t>self.species</a:t>
            </a:r>
            <a:r>
              <a:rPr lang="en-GB" sz="1100" dirty="0">
                <a:latin typeface="Courier New" panose="02070309020205020404" pitchFamily="49" charset="0"/>
                <a:cs typeface="Courier New" panose="02070309020205020404" pitchFamily="49" charset="0"/>
              </a:rPr>
              <a:t>=species</a:t>
            </a:r>
          </a:p>
          <a:p>
            <a:pPr marL="0" indent="0">
              <a:lnSpc>
                <a:spcPct val="120000"/>
              </a:lnSpc>
              <a:spcBef>
                <a:spcPts val="0"/>
              </a:spcBef>
              <a:buNone/>
            </a:pPr>
            <a:endParaRPr lang="en-GB" sz="1100" dirty="0">
              <a:latin typeface="Courier New" panose="02070309020205020404" pitchFamily="49" charset="0"/>
              <a:cs typeface="Courier New" panose="02070309020205020404" pitchFamily="49" charset="0"/>
            </a:endParaRP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def </a:t>
            </a:r>
            <a:r>
              <a:rPr lang="en-GB" sz="1100" dirty="0" err="1">
                <a:latin typeface="Courier New" panose="02070309020205020404" pitchFamily="49" charset="0"/>
                <a:cs typeface="Courier New" panose="02070309020205020404" pitchFamily="49" charset="0"/>
              </a:rPr>
              <a:t>setNumberOfFins</a:t>
            </a:r>
            <a:r>
              <a:rPr lang="en-GB" sz="1100" dirty="0">
                <a:latin typeface="Courier New" panose="02070309020205020404" pitchFamily="49" charset="0"/>
                <a:cs typeface="Courier New" panose="02070309020205020404" pitchFamily="49" charset="0"/>
              </a:rPr>
              <a:t>(self, fins):</a:t>
            </a: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a:t>
            </a:r>
            <a:r>
              <a:rPr lang="en-GB" sz="1100" dirty="0" err="1">
                <a:latin typeface="Courier New" panose="02070309020205020404" pitchFamily="49" charset="0"/>
                <a:cs typeface="Courier New" panose="02070309020205020404" pitchFamily="49" charset="0"/>
              </a:rPr>
              <a:t>self.fins</a:t>
            </a:r>
            <a:r>
              <a:rPr lang="en-GB" sz="1100" dirty="0">
                <a:latin typeface="Courier New" panose="02070309020205020404" pitchFamily="49" charset="0"/>
                <a:cs typeface="Courier New" panose="02070309020205020404" pitchFamily="49" charset="0"/>
              </a:rPr>
              <a:t>=fins</a:t>
            </a: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a:t>
            </a: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def </a:t>
            </a:r>
            <a:r>
              <a:rPr lang="en-GB" sz="1100" dirty="0" err="1">
                <a:latin typeface="Courier New" panose="02070309020205020404" pitchFamily="49" charset="0"/>
                <a:cs typeface="Courier New" panose="02070309020205020404" pitchFamily="49" charset="0"/>
              </a:rPr>
              <a:t>setDepth</a:t>
            </a:r>
            <a:r>
              <a:rPr lang="en-GB" sz="1100" dirty="0">
                <a:latin typeface="Courier New" panose="02070309020205020404" pitchFamily="49" charset="0"/>
                <a:cs typeface="Courier New" panose="02070309020205020404" pitchFamily="49" charset="0"/>
              </a:rPr>
              <a:t>(self, depth):</a:t>
            </a: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a:t>
            </a:r>
            <a:r>
              <a:rPr lang="en-GB" sz="1100" dirty="0" err="1">
                <a:latin typeface="Courier New" panose="02070309020205020404" pitchFamily="49" charset="0"/>
                <a:cs typeface="Courier New" panose="02070309020205020404" pitchFamily="49" charset="0"/>
              </a:rPr>
              <a:t>self.depth</a:t>
            </a:r>
            <a:r>
              <a:rPr lang="en-GB" sz="1100" dirty="0">
                <a:latin typeface="Courier New" panose="02070309020205020404" pitchFamily="49" charset="0"/>
                <a:cs typeface="Courier New" panose="02070309020205020404" pitchFamily="49" charset="0"/>
              </a:rPr>
              <a:t>=depth</a:t>
            </a: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a:t>
            </a: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def </a:t>
            </a:r>
            <a:r>
              <a:rPr lang="en-GB" sz="1100" dirty="0" err="1">
                <a:latin typeface="Courier New" panose="02070309020205020404" pitchFamily="49" charset="0"/>
                <a:cs typeface="Courier New" panose="02070309020205020404" pitchFamily="49" charset="0"/>
              </a:rPr>
              <a:t>getNumberOfFins</a:t>
            </a:r>
            <a:r>
              <a:rPr lang="en-GB" sz="1100" dirty="0">
                <a:latin typeface="Courier New" panose="02070309020205020404" pitchFamily="49" charset="0"/>
                <a:cs typeface="Courier New" panose="02070309020205020404" pitchFamily="49" charset="0"/>
              </a:rPr>
              <a:t>(self):</a:t>
            </a: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return </a:t>
            </a:r>
            <a:r>
              <a:rPr lang="en-GB" sz="1100" dirty="0" err="1">
                <a:latin typeface="Courier New" panose="02070309020205020404" pitchFamily="49" charset="0"/>
                <a:cs typeface="Courier New" panose="02070309020205020404" pitchFamily="49" charset="0"/>
              </a:rPr>
              <a:t>self.fins</a:t>
            </a:r>
            <a:r>
              <a:rPr lang="en-GB" sz="1100" dirty="0">
                <a:latin typeface="Courier New" panose="02070309020205020404" pitchFamily="49" charset="0"/>
                <a:cs typeface="Courier New" panose="02070309020205020404" pitchFamily="49" charset="0"/>
              </a:rPr>
              <a:t> </a:t>
            </a: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a:t>
            </a: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def </a:t>
            </a:r>
            <a:r>
              <a:rPr lang="en-GB" sz="1100" dirty="0" err="1">
                <a:latin typeface="Courier New" panose="02070309020205020404" pitchFamily="49" charset="0"/>
                <a:cs typeface="Courier New" panose="02070309020205020404" pitchFamily="49" charset="0"/>
              </a:rPr>
              <a:t>getDepth</a:t>
            </a:r>
            <a:r>
              <a:rPr lang="en-GB" sz="1100" dirty="0">
                <a:latin typeface="Courier New" panose="02070309020205020404" pitchFamily="49" charset="0"/>
                <a:cs typeface="Courier New" panose="02070309020205020404" pitchFamily="49" charset="0"/>
              </a:rPr>
              <a:t>(self):</a:t>
            </a: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return </a:t>
            </a:r>
            <a:r>
              <a:rPr lang="en-GB" sz="1100" dirty="0" err="1">
                <a:latin typeface="Courier New" panose="02070309020205020404" pitchFamily="49" charset="0"/>
                <a:cs typeface="Courier New" panose="02070309020205020404" pitchFamily="49" charset="0"/>
              </a:rPr>
              <a:t>self.depth</a:t>
            </a:r>
            <a:endParaRPr lang="en-GB" sz="1100" dirty="0">
              <a:latin typeface="Courier New" panose="02070309020205020404" pitchFamily="49" charset="0"/>
              <a:cs typeface="Courier New" panose="02070309020205020404" pitchFamily="49" charset="0"/>
            </a:endParaRPr>
          </a:p>
          <a:p>
            <a:pPr marL="0" indent="0">
              <a:lnSpc>
                <a:spcPct val="120000"/>
              </a:lnSpc>
              <a:spcBef>
                <a:spcPts val="0"/>
              </a:spcBef>
              <a:buNone/>
            </a:pPr>
            <a:endParaRPr lang="en-GB" sz="1100" dirty="0">
              <a:latin typeface="Courier New" panose="02070309020205020404" pitchFamily="49" charset="0"/>
              <a:cs typeface="Courier New" panose="02070309020205020404" pitchFamily="49" charset="0"/>
            </a:endParaRP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a:t>
            </a:r>
          </a:p>
          <a:p>
            <a:pPr marL="0" indent="0">
              <a:lnSpc>
                <a:spcPct val="120000"/>
              </a:lnSpc>
              <a:spcBef>
                <a:spcPts val="0"/>
              </a:spcBef>
              <a:buNone/>
            </a:pPr>
            <a:endParaRPr lang="en-GB" sz="11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9545332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263" y="343512"/>
            <a:ext cx="11710737" cy="55979"/>
          </a:xfrm>
        </p:spPr>
        <p:txBody>
          <a:bodyPr>
            <a:normAutofit fontScale="90000"/>
          </a:bodyPr>
          <a:lstStyle/>
          <a:p>
            <a:r>
              <a:rPr lang="en-GB" dirty="0"/>
              <a:t>Class diagrams in UML (Unified Modelling language)</a:t>
            </a:r>
          </a:p>
        </p:txBody>
      </p:sp>
      <p:sp>
        <p:nvSpPr>
          <p:cNvPr id="3" name="TextBox 2"/>
          <p:cNvSpPr txBox="1"/>
          <p:nvPr/>
        </p:nvSpPr>
        <p:spPr>
          <a:xfrm>
            <a:off x="1709865" y="1369420"/>
            <a:ext cx="2338466" cy="369332"/>
          </a:xfrm>
          <a:prstGeom prst="rect">
            <a:avLst/>
          </a:prstGeom>
          <a:noFill/>
          <a:ln>
            <a:solidFill>
              <a:schemeClr val="tx1"/>
            </a:solidFill>
          </a:ln>
        </p:spPr>
        <p:txBody>
          <a:bodyPr wrap="square" rtlCol="0">
            <a:spAutoFit/>
          </a:bodyPr>
          <a:lstStyle/>
          <a:p>
            <a:pPr algn="ctr"/>
            <a:r>
              <a:rPr lang="en-GB"/>
              <a:t>Class name</a:t>
            </a:r>
          </a:p>
        </p:txBody>
      </p:sp>
      <p:sp>
        <p:nvSpPr>
          <p:cNvPr id="4" name="TextBox 3"/>
          <p:cNvSpPr txBox="1"/>
          <p:nvPr/>
        </p:nvSpPr>
        <p:spPr>
          <a:xfrm>
            <a:off x="1709865" y="1738752"/>
            <a:ext cx="2338466" cy="923330"/>
          </a:xfrm>
          <a:prstGeom prst="rect">
            <a:avLst/>
          </a:prstGeom>
          <a:noFill/>
          <a:ln>
            <a:solidFill>
              <a:schemeClr val="tx1"/>
            </a:solidFill>
          </a:ln>
        </p:spPr>
        <p:txBody>
          <a:bodyPr wrap="square" rtlCol="0">
            <a:spAutoFit/>
          </a:bodyPr>
          <a:lstStyle/>
          <a:p>
            <a:pPr algn="ctr"/>
            <a:endParaRPr lang="en-GB"/>
          </a:p>
          <a:p>
            <a:pPr algn="ctr"/>
            <a:r>
              <a:rPr lang="en-GB"/>
              <a:t>Attributes</a:t>
            </a:r>
          </a:p>
          <a:p>
            <a:pPr algn="ctr"/>
            <a:endParaRPr lang="en-GB"/>
          </a:p>
        </p:txBody>
      </p:sp>
      <p:sp>
        <p:nvSpPr>
          <p:cNvPr id="5" name="TextBox 4"/>
          <p:cNvSpPr txBox="1"/>
          <p:nvPr/>
        </p:nvSpPr>
        <p:spPr>
          <a:xfrm>
            <a:off x="1709865" y="2662082"/>
            <a:ext cx="2338466" cy="923330"/>
          </a:xfrm>
          <a:prstGeom prst="rect">
            <a:avLst/>
          </a:prstGeom>
          <a:noFill/>
          <a:ln>
            <a:solidFill>
              <a:schemeClr val="tx1"/>
            </a:solidFill>
          </a:ln>
        </p:spPr>
        <p:txBody>
          <a:bodyPr wrap="square" rtlCol="0">
            <a:spAutoFit/>
          </a:bodyPr>
          <a:lstStyle/>
          <a:p>
            <a:pPr algn="ctr"/>
            <a:endParaRPr lang="en-GB"/>
          </a:p>
          <a:p>
            <a:pPr algn="ctr"/>
            <a:r>
              <a:rPr lang="en-GB"/>
              <a:t>Methods</a:t>
            </a:r>
          </a:p>
          <a:p>
            <a:pPr algn="ctr"/>
            <a:endParaRPr lang="en-GB"/>
          </a:p>
        </p:txBody>
      </p:sp>
      <p:sp>
        <p:nvSpPr>
          <p:cNvPr id="6" name="TextBox 5"/>
          <p:cNvSpPr txBox="1"/>
          <p:nvPr/>
        </p:nvSpPr>
        <p:spPr>
          <a:xfrm>
            <a:off x="7248992" y="854264"/>
            <a:ext cx="2338466" cy="369332"/>
          </a:xfrm>
          <a:prstGeom prst="rect">
            <a:avLst/>
          </a:prstGeom>
          <a:noFill/>
          <a:ln>
            <a:solidFill>
              <a:schemeClr val="tx1"/>
            </a:solidFill>
          </a:ln>
        </p:spPr>
        <p:txBody>
          <a:bodyPr wrap="square" rtlCol="0">
            <a:spAutoFit/>
          </a:bodyPr>
          <a:lstStyle/>
          <a:p>
            <a:pPr algn="ctr"/>
            <a:r>
              <a:rPr lang="en-GB" dirty="0"/>
              <a:t>Animal</a:t>
            </a:r>
          </a:p>
        </p:txBody>
      </p:sp>
      <p:sp>
        <p:nvSpPr>
          <p:cNvPr id="7" name="TextBox 6"/>
          <p:cNvSpPr txBox="1"/>
          <p:nvPr/>
        </p:nvSpPr>
        <p:spPr>
          <a:xfrm>
            <a:off x="7248992" y="1232899"/>
            <a:ext cx="2338466" cy="646331"/>
          </a:xfrm>
          <a:prstGeom prst="rect">
            <a:avLst/>
          </a:prstGeom>
          <a:noFill/>
          <a:ln>
            <a:solidFill>
              <a:schemeClr val="tx1"/>
            </a:solidFill>
          </a:ln>
        </p:spPr>
        <p:txBody>
          <a:bodyPr wrap="square" rtlCol="0">
            <a:spAutoFit/>
          </a:bodyPr>
          <a:lstStyle/>
          <a:p>
            <a:pPr algn="ctr"/>
            <a:r>
              <a:rPr lang="en-GB" dirty="0"/>
              <a:t>-__speed: Integer</a:t>
            </a:r>
          </a:p>
          <a:p>
            <a:pPr algn="ctr"/>
            <a:r>
              <a:rPr lang="en-GB" dirty="0"/>
              <a:t>-__feeding: String</a:t>
            </a:r>
          </a:p>
        </p:txBody>
      </p:sp>
      <p:sp>
        <p:nvSpPr>
          <p:cNvPr id="8" name="TextBox 7"/>
          <p:cNvSpPr txBox="1"/>
          <p:nvPr/>
        </p:nvSpPr>
        <p:spPr>
          <a:xfrm>
            <a:off x="7248992" y="1879230"/>
            <a:ext cx="2338466" cy="1477328"/>
          </a:xfrm>
          <a:prstGeom prst="rect">
            <a:avLst/>
          </a:prstGeom>
          <a:noFill/>
          <a:ln>
            <a:solidFill>
              <a:schemeClr val="tx1"/>
            </a:solidFill>
          </a:ln>
        </p:spPr>
        <p:txBody>
          <a:bodyPr wrap="square" rtlCol="0">
            <a:spAutoFit/>
          </a:bodyPr>
          <a:lstStyle/>
          <a:p>
            <a:pPr algn="ctr"/>
            <a:r>
              <a:rPr lang="en-GB" dirty="0"/>
              <a:t>-__</a:t>
            </a:r>
            <a:r>
              <a:rPr lang="en-GB" dirty="0" err="1"/>
              <a:t>init</a:t>
            </a:r>
            <a:r>
              <a:rPr lang="en-GB" dirty="0"/>
              <a:t>__</a:t>
            </a:r>
          </a:p>
          <a:p>
            <a:pPr algn="ctr"/>
            <a:r>
              <a:rPr lang="en-GB" dirty="0"/>
              <a:t>+</a:t>
            </a:r>
            <a:r>
              <a:rPr lang="en-GB" dirty="0" err="1"/>
              <a:t>getSpeed</a:t>
            </a:r>
            <a:endParaRPr lang="en-GB" dirty="0"/>
          </a:p>
          <a:p>
            <a:pPr algn="ctr"/>
            <a:r>
              <a:rPr lang="en-GB" dirty="0"/>
              <a:t>+</a:t>
            </a:r>
            <a:r>
              <a:rPr lang="en-GB" dirty="0" err="1"/>
              <a:t>getFeeding</a:t>
            </a:r>
            <a:endParaRPr lang="en-GB" dirty="0"/>
          </a:p>
          <a:p>
            <a:pPr algn="ctr"/>
            <a:r>
              <a:rPr lang="en-GB" dirty="0"/>
              <a:t>+</a:t>
            </a:r>
            <a:r>
              <a:rPr lang="en-GB" dirty="0" err="1"/>
              <a:t>SetSpeed</a:t>
            </a:r>
            <a:endParaRPr lang="en-GB" dirty="0"/>
          </a:p>
          <a:p>
            <a:pPr algn="ctr"/>
            <a:r>
              <a:rPr lang="en-GB" dirty="0"/>
              <a:t>+</a:t>
            </a:r>
            <a:r>
              <a:rPr lang="en-GB" dirty="0" err="1"/>
              <a:t>SetFeeding</a:t>
            </a:r>
            <a:endParaRPr lang="en-GB" dirty="0"/>
          </a:p>
        </p:txBody>
      </p:sp>
      <p:sp>
        <p:nvSpPr>
          <p:cNvPr id="9" name="TextBox 8"/>
          <p:cNvSpPr txBox="1"/>
          <p:nvPr/>
        </p:nvSpPr>
        <p:spPr>
          <a:xfrm>
            <a:off x="4680679" y="3725890"/>
            <a:ext cx="2883096" cy="369332"/>
          </a:xfrm>
          <a:prstGeom prst="rect">
            <a:avLst/>
          </a:prstGeom>
          <a:noFill/>
          <a:ln>
            <a:solidFill>
              <a:schemeClr val="tx1"/>
            </a:solidFill>
          </a:ln>
        </p:spPr>
        <p:txBody>
          <a:bodyPr wrap="square" rtlCol="0">
            <a:spAutoFit/>
          </a:bodyPr>
          <a:lstStyle/>
          <a:p>
            <a:pPr algn="ctr"/>
            <a:r>
              <a:rPr lang="en-GB" dirty="0"/>
              <a:t>Bird</a:t>
            </a:r>
          </a:p>
        </p:txBody>
      </p:sp>
      <p:sp>
        <p:nvSpPr>
          <p:cNvPr id="10" name="TextBox 9"/>
          <p:cNvSpPr txBox="1"/>
          <p:nvPr/>
        </p:nvSpPr>
        <p:spPr>
          <a:xfrm>
            <a:off x="4689826" y="4096575"/>
            <a:ext cx="2873950" cy="923330"/>
          </a:xfrm>
          <a:prstGeom prst="rect">
            <a:avLst/>
          </a:prstGeom>
          <a:noFill/>
          <a:ln>
            <a:solidFill>
              <a:schemeClr val="tx1"/>
            </a:solidFill>
          </a:ln>
        </p:spPr>
        <p:txBody>
          <a:bodyPr wrap="square" rtlCol="0">
            <a:spAutoFit/>
          </a:bodyPr>
          <a:lstStyle/>
          <a:p>
            <a:pPr algn="ctr"/>
            <a:r>
              <a:rPr lang="en-GB" dirty="0"/>
              <a:t>+species: String</a:t>
            </a:r>
          </a:p>
          <a:p>
            <a:pPr algn="ctr"/>
            <a:r>
              <a:rPr lang="en-GB" dirty="0"/>
              <a:t>+wingspan: Integer</a:t>
            </a:r>
          </a:p>
          <a:p>
            <a:pPr algn="ctr"/>
            <a:r>
              <a:rPr lang="en-GB" dirty="0"/>
              <a:t>+migratory: Boolean</a:t>
            </a:r>
          </a:p>
        </p:txBody>
      </p:sp>
      <p:sp>
        <p:nvSpPr>
          <p:cNvPr id="11" name="TextBox 10"/>
          <p:cNvSpPr txBox="1"/>
          <p:nvPr/>
        </p:nvSpPr>
        <p:spPr>
          <a:xfrm>
            <a:off x="4689835" y="5019905"/>
            <a:ext cx="2873950" cy="1477328"/>
          </a:xfrm>
          <a:prstGeom prst="rect">
            <a:avLst/>
          </a:prstGeom>
          <a:noFill/>
          <a:ln>
            <a:solidFill>
              <a:schemeClr val="tx1"/>
            </a:solidFill>
          </a:ln>
        </p:spPr>
        <p:txBody>
          <a:bodyPr wrap="square" rtlCol="0">
            <a:spAutoFit/>
          </a:bodyPr>
          <a:lstStyle/>
          <a:p>
            <a:pPr algn="ctr"/>
            <a:r>
              <a:rPr lang="en-GB" dirty="0"/>
              <a:t>-__</a:t>
            </a:r>
            <a:r>
              <a:rPr lang="en-GB" dirty="0" err="1"/>
              <a:t>init</a:t>
            </a:r>
            <a:r>
              <a:rPr lang="en-GB" dirty="0"/>
              <a:t>__</a:t>
            </a:r>
          </a:p>
          <a:p>
            <a:pPr algn="ctr"/>
            <a:r>
              <a:rPr lang="en-GB" dirty="0"/>
              <a:t>+</a:t>
            </a:r>
            <a:r>
              <a:rPr lang="en-GB" dirty="0" err="1"/>
              <a:t>getWingspan</a:t>
            </a:r>
            <a:endParaRPr lang="en-GB" dirty="0"/>
          </a:p>
          <a:p>
            <a:pPr algn="ctr"/>
            <a:r>
              <a:rPr lang="en-GB" dirty="0"/>
              <a:t>+</a:t>
            </a:r>
            <a:r>
              <a:rPr lang="en-GB" dirty="0" err="1"/>
              <a:t>getMigratory</a:t>
            </a:r>
            <a:endParaRPr lang="en-GB" dirty="0"/>
          </a:p>
          <a:p>
            <a:pPr algn="ctr"/>
            <a:r>
              <a:rPr lang="en-GB" dirty="0"/>
              <a:t>+</a:t>
            </a:r>
            <a:r>
              <a:rPr lang="en-GB" dirty="0" err="1"/>
              <a:t>SetWingspan</a:t>
            </a:r>
            <a:endParaRPr lang="en-GB" dirty="0"/>
          </a:p>
          <a:p>
            <a:pPr algn="ctr"/>
            <a:r>
              <a:rPr lang="en-GB" dirty="0"/>
              <a:t>+</a:t>
            </a:r>
            <a:r>
              <a:rPr lang="en-GB" dirty="0" err="1"/>
              <a:t>SetMigratory</a:t>
            </a:r>
            <a:endParaRPr lang="en-GB" dirty="0"/>
          </a:p>
        </p:txBody>
      </p:sp>
      <p:sp>
        <p:nvSpPr>
          <p:cNvPr id="12" name="TextBox 11"/>
          <p:cNvSpPr txBox="1"/>
          <p:nvPr/>
        </p:nvSpPr>
        <p:spPr>
          <a:xfrm>
            <a:off x="9020329" y="3725890"/>
            <a:ext cx="2338466" cy="369332"/>
          </a:xfrm>
          <a:prstGeom prst="rect">
            <a:avLst/>
          </a:prstGeom>
          <a:noFill/>
          <a:ln>
            <a:solidFill>
              <a:schemeClr val="tx1"/>
            </a:solidFill>
          </a:ln>
        </p:spPr>
        <p:txBody>
          <a:bodyPr wrap="square" rtlCol="0">
            <a:spAutoFit/>
          </a:bodyPr>
          <a:lstStyle/>
          <a:p>
            <a:pPr algn="ctr"/>
            <a:r>
              <a:rPr lang="en-GB" dirty="0"/>
              <a:t>Fish</a:t>
            </a:r>
          </a:p>
        </p:txBody>
      </p:sp>
      <p:sp>
        <p:nvSpPr>
          <p:cNvPr id="13" name="TextBox 12"/>
          <p:cNvSpPr txBox="1"/>
          <p:nvPr/>
        </p:nvSpPr>
        <p:spPr>
          <a:xfrm>
            <a:off x="9020329" y="4095222"/>
            <a:ext cx="2338466" cy="646331"/>
          </a:xfrm>
          <a:prstGeom prst="rect">
            <a:avLst/>
          </a:prstGeom>
          <a:noFill/>
          <a:ln>
            <a:solidFill>
              <a:schemeClr val="tx1"/>
            </a:solidFill>
          </a:ln>
        </p:spPr>
        <p:txBody>
          <a:bodyPr wrap="square" rtlCol="0">
            <a:spAutoFit/>
          </a:bodyPr>
          <a:lstStyle/>
          <a:p>
            <a:pPr algn="ctr"/>
            <a:r>
              <a:rPr lang="en-GB" dirty="0"/>
              <a:t>+fins: Integer</a:t>
            </a:r>
          </a:p>
          <a:p>
            <a:pPr algn="ctr"/>
            <a:r>
              <a:rPr lang="en-GB"/>
              <a:t>+depth: Integer</a:t>
            </a:r>
            <a:endParaRPr lang="en-GB" dirty="0"/>
          </a:p>
        </p:txBody>
      </p:sp>
      <p:sp>
        <p:nvSpPr>
          <p:cNvPr id="14" name="TextBox 13"/>
          <p:cNvSpPr txBox="1"/>
          <p:nvPr/>
        </p:nvSpPr>
        <p:spPr>
          <a:xfrm>
            <a:off x="9020329" y="4741553"/>
            <a:ext cx="2338466" cy="1754326"/>
          </a:xfrm>
          <a:prstGeom prst="rect">
            <a:avLst/>
          </a:prstGeom>
          <a:noFill/>
          <a:ln>
            <a:solidFill>
              <a:schemeClr val="tx1"/>
            </a:solidFill>
          </a:ln>
        </p:spPr>
        <p:txBody>
          <a:bodyPr wrap="square" rtlCol="0">
            <a:spAutoFit/>
          </a:bodyPr>
          <a:lstStyle/>
          <a:p>
            <a:pPr algn="ctr"/>
            <a:r>
              <a:rPr lang="en-GB" dirty="0"/>
              <a:t>-__</a:t>
            </a:r>
            <a:r>
              <a:rPr lang="en-GB" dirty="0" err="1"/>
              <a:t>init</a:t>
            </a:r>
            <a:r>
              <a:rPr lang="en-GB" dirty="0"/>
              <a:t>__</a:t>
            </a:r>
          </a:p>
          <a:p>
            <a:pPr algn="ctr"/>
            <a:r>
              <a:rPr lang="en-GB" dirty="0"/>
              <a:t>+get</a:t>
            </a:r>
          </a:p>
          <a:p>
            <a:pPr algn="ctr"/>
            <a:r>
              <a:rPr lang="en-GB" dirty="0"/>
              <a:t>+</a:t>
            </a:r>
            <a:r>
              <a:rPr lang="en-GB" dirty="0" err="1"/>
              <a:t>getDepth</a:t>
            </a:r>
            <a:endParaRPr lang="en-GB" dirty="0"/>
          </a:p>
          <a:p>
            <a:pPr algn="ctr"/>
            <a:r>
              <a:rPr lang="en-GB" dirty="0"/>
              <a:t>+</a:t>
            </a:r>
            <a:r>
              <a:rPr lang="en-GB" dirty="0" err="1"/>
              <a:t>setDepth</a:t>
            </a:r>
            <a:endParaRPr lang="en-GB" dirty="0"/>
          </a:p>
          <a:p>
            <a:pPr algn="ctr"/>
            <a:r>
              <a:rPr lang="en-GB" dirty="0"/>
              <a:t>+</a:t>
            </a:r>
            <a:r>
              <a:rPr lang="en-GB" dirty="0" err="1"/>
              <a:t>setNumberOfFins</a:t>
            </a:r>
            <a:endParaRPr lang="en-GB" dirty="0"/>
          </a:p>
          <a:p>
            <a:pPr algn="ctr"/>
            <a:r>
              <a:rPr lang="en-GB" dirty="0"/>
              <a:t>+</a:t>
            </a:r>
            <a:r>
              <a:rPr lang="en-GB" dirty="0" err="1"/>
              <a:t>getNumberOfFins</a:t>
            </a:r>
            <a:endParaRPr lang="en-GB" dirty="0"/>
          </a:p>
        </p:txBody>
      </p:sp>
      <p:cxnSp>
        <p:nvCxnSpPr>
          <p:cNvPr id="18" name="Elbow Connector 17"/>
          <p:cNvCxnSpPr>
            <a:cxnSpLocks/>
            <a:stCxn id="9" idx="0"/>
            <a:endCxn id="8" idx="2"/>
          </p:cNvCxnSpPr>
          <p:nvPr/>
        </p:nvCxnSpPr>
        <p:spPr>
          <a:xfrm rot="5400000" flipH="1" flipV="1">
            <a:off x="7085560" y="2393225"/>
            <a:ext cx="369332" cy="2295998"/>
          </a:xfrm>
          <a:prstGeom prst="bent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Elbow Connector 23"/>
          <p:cNvCxnSpPr>
            <a:cxnSpLocks/>
            <a:stCxn id="12" idx="0"/>
            <a:endCxn id="8" idx="2"/>
          </p:cNvCxnSpPr>
          <p:nvPr/>
        </p:nvCxnSpPr>
        <p:spPr>
          <a:xfrm rot="16200000" flipV="1">
            <a:off x="9119228" y="2655555"/>
            <a:ext cx="369332" cy="1771337"/>
          </a:xfrm>
          <a:prstGeom prst="bent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30103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713" y="498771"/>
            <a:ext cx="11854183" cy="236453"/>
          </a:xfrm>
        </p:spPr>
        <p:txBody>
          <a:bodyPr>
            <a:normAutofit fontScale="90000"/>
          </a:bodyPr>
          <a:lstStyle/>
          <a:p>
            <a:r>
              <a:rPr lang="en-GB" sz="3600" dirty="0"/>
              <a:t>Exercise: Create class diagrams for the following codes</a:t>
            </a:r>
            <a:br>
              <a:rPr lang="en-GB" dirty="0"/>
            </a:br>
            <a:endParaRPr lang="en-GB" dirty="0"/>
          </a:p>
        </p:txBody>
      </p:sp>
      <p:sp>
        <p:nvSpPr>
          <p:cNvPr id="3" name="Content Placeholder 2"/>
          <p:cNvSpPr>
            <a:spLocks noGrp="1"/>
          </p:cNvSpPr>
          <p:nvPr>
            <p:ph idx="1"/>
          </p:nvPr>
        </p:nvSpPr>
        <p:spPr>
          <a:xfrm>
            <a:off x="6731143" y="896137"/>
            <a:ext cx="3682364" cy="5347979"/>
          </a:xfrm>
          <a:ln w="28575">
            <a:solidFill>
              <a:srgbClr val="92D050"/>
            </a:solidFill>
          </a:ln>
        </p:spPr>
        <p:txBody>
          <a:bodyPr numCol="1">
            <a:noAutofit/>
          </a:bodyPr>
          <a:lstStyle/>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class Department():</a:t>
            </a: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a:t>
            </a: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def </a:t>
            </a:r>
            <a:r>
              <a:rPr lang="en-GB" sz="1100" dirty="0" err="1">
                <a:latin typeface="Courier New" panose="02070309020205020404" pitchFamily="49" charset="0"/>
                <a:cs typeface="Courier New" panose="02070309020205020404" pitchFamily="49" charset="0"/>
              </a:rPr>
              <a:t>setDeptName</a:t>
            </a:r>
            <a:r>
              <a:rPr lang="en-GB" sz="1100" dirty="0">
                <a:latin typeface="Courier New" panose="02070309020205020404" pitchFamily="49" charset="0"/>
                <a:cs typeface="Courier New" panose="02070309020205020404" pitchFamily="49" charset="0"/>
              </a:rPr>
              <a:t>(</a:t>
            </a:r>
            <a:r>
              <a:rPr lang="en-GB" sz="1100" dirty="0" err="1">
                <a:latin typeface="Courier New" panose="02070309020205020404" pitchFamily="49" charset="0"/>
                <a:cs typeface="Courier New" panose="02070309020205020404" pitchFamily="49" charset="0"/>
              </a:rPr>
              <a:t>self,department</a:t>
            </a:r>
            <a:r>
              <a:rPr lang="en-GB" sz="1100" dirty="0">
                <a:latin typeface="Courier New" panose="02070309020205020404" pitchFamily="49" charset="0"/>
                <a:cs typeface="Courier New" panose="02070309020205020404" pitchFamily="49" charset="0"/>
              </a:rPr>
              <a:t>):</a:t>
            </a: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a:t>
            </a:r>
            <a:r>
              <a:rPr lang="en-GB" sz="1100" dirty="0" err="1">
                <a:latin typeface="Courier New" panose="02070309020205020404" pitchFamily="49" charset="0"/>
                <a:cs typeface="Courier New" panose="02070309020205020404" pitchFamily="49" charset="0"/>
              </a:rPr>
              <a:t>self.__department</a:t>
            </a:r>
            <a:r>
              <a:rPr lang="en-GB" sz="1100" dirty="0">
                <a:latin typeface="Courier New" panose="02070309020205020404" pitchFamily="49" charset="0"/>
                <a:cs typeface="Courier New" panose="02070309020205020404" pitchFamily="49" charset="0"/>
              </a:rPr>
              <a:t>=department</a:t>
            </a:r>
          </a:p>
          <a:p>
            <a:pPr marL="0" indent="0">
              <a:lnSpc>
                <a:spcPct val="120000"/>
              </a:lnSpc>
              <a:spcBef>
                <a:spcPts val="0"/>
              </a:spcBef>
              <a:buNone/>
            </a:pPr>
            <a:endParaRPr lang="en-GB" sz="1100" dirty="0">
              <a:latin typeface="Courier New" panose="02070309020205020404" pitchFamily="49" charset="0"/>
              <a:cs typeface="Courier New" panose="02070309020205020404" pitchFamily="49" charset="0"/>
            </a:endParaRP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def </a:t>
            </a:r>
            <a:r>
              <a:rPr lang="en-GB" sz="1100" dirty="0" err="1">
                <a:latin typeface="Courier New" panose="02070309020205020404" pitchFamily="49" charset="0"/>
                <a:cs typeface="Courier New" panose="02070309020205020404" pitchFamily="49" charset="0"/>
              </a:rPr>
              <a:t>getDeptName</a:t>
            </a:r>
            <a:r>
              <a:rPr lang="en-GB" sz="1100" dirty="0">
                <a:latin typeface="Courier New" panose="02070309020205020404" pitchFamily="49" charset="0"/>
                <a:cs typeface="Courier New" panose="02070309020205020404" pitchFamily="49" charset="0"/>
              </a:rPr>
              <a:t>(self):</a:t>
            </a: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return </a:t>
            </a:r>
            <a:r>
              <a:rPr lang="en-GB" sz="1100" dirty="0" err="1">
                <a:latin typeface="Courier New" panose="02070309020205020404" pitchFamily="49" charset="0"/>
                <a:cs typeface="Courier New" panose="02070309020205020404" pitchFamily="49" charset="0"/>
              </a:rPr>
              <a:t>self.__department</a:t>
            </a:r>
            <a:endParaRPr lang="en-GB" sz="1100" dirty="0">
              <a:latin typeface="Courier New" panose="02070309020205020404" pitchFamily="49" charset="0"/>
              <a:cs typeface="Courier New" panose="02070309020205020404" pitchFamily="49" charset="0"/>
            </a:endParaRPr>
          </a:p>
          <a:p>
            <a:pPr marL="0" indent="0">
              <a:lnSpc>
                <a:spcPct val="120000"/>
              </a:lnSpc>
              <a:spcBef>
                <a:spcPts val="0"/>
              </a:spcBef>
              <a:buNone/>
            </a:pPr>
            <a:endParaRPr lang="en-GB" sz="1100" dirty="0">
              <a:latin typeface="Courier New" panose="02070309020205020404" pitchFamily="49" charset="0"/>
              <a:cs typeface="Courier New" panose="02070309020205020404" pitchFamily="49" charset="0"/>
            </a:endParaRP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def </a:t>
            </a:r>
            <a:r>
              <a:rPr lang="en-GB" sz="1100" dirty="0" err="1">
                <a:latin typeface="Courier New" panose="02070309020205020404" pitchFamily="49" charset="0"/>
                <a:cs typeface="Courier New" panose="02070309020205020404" pitchFamily="49" charset="0"/>
              </a:rPr>
              <a:t>setLocation</a:t>
            </a:r>
            <a:r>
              <a:rPr lang="en-GB" sz="1100" dirty="0">
                <a:latin typeface="Courier New" panose="02070309020205020404" pitchFamily="49" charset="0"/>
                <a:cs typeface="Courier New" panose="02070309020205020404" pitchFamily="49" charset="0"/>
              </a:rPr>
              <a:t>(</a:t>
            </a:r>
            <a:r>
              <a:rPr lang="en-GB" sz="1100" dirty="0" err="1">
                <a:latin typeface="Courier New" panose="02070309020205020404" pitchFamily="49" charset="0"/>
                <a:cs typeface="Courier New" panose="02070309020205020404" pitchFamily="49" charset="0"/>
              </a:rPr>
              <a:t>self,location</a:t>
            </a:r>
            <a:r>
              <a:rPr lang="en-GB" sz="1100" dirty="0">
                <a:latin typeface="Courier New" panose="02070309020205020404" pitchFamily="49" charset="0"/>
                <a:cs typeface="Courier New" panose="02070309020205020404" pitchFamily="49" charset="0"/>
              </a:rPr>
              <a:t>):</a:t>
            </a: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a:t>
            </a:r>
            <a:r>
              <a:rPr lang="en-GB" sz="1100" dirty="0" err="1">
                <a:latin typeface="Courier New" panose="02070309020205020404" pitchFamily="49" charset="0"/>
                <a:cs typeface="Courier New" panose="02070309020205020404" pitchFamily="49" charset="0"/>
              </a:rPr>
              <a:t>self.__location</a:t>
            </a:r>
            <a:r>
              <a:rPr lang="en-GB" sz="1100" dirty="0">
                <a:latin typeface="Courier New" panose="02070309020205020404" pitchFamily="49" charset="0"/>
                <a:cs typeface="Courier New" panose="02070309020205020404" pitchFamily="49" charset="0"/>
              </a:rPr>
              <a:t>=location</a:t>
            </a:r>
          </a:p>
          <a:p>
            <a:pPr marL="0" indent="0">
              <a:lnSpc>
                <a:spcPct val="120000"/>
              </a:lnSpc>
              <a:spcBef>
                <a:spcPts val="0"/>
              </a:spcBef>
              <a:buNone/>
            </a:pPr>
            <a:endParaRPr lang="en-GB" sz="1100" dirty="0">
              <a:latin typeface="Courier New" panose="02070309020205020404" pitchFamily="49" charset="0"/>
              <a:cs typeface="Courier New" panose="02070309020205020404" pitchFamily="49" charset="0"/>
            </a:endParaRP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def </a:t>
            </a:r>
            <a:r>
              <a:rPr lang="en-GB" sz="1100" dirty="0" err="1">
                <a:latin typeface="Courier New" panose="02070309020205020404" pitchFamily="49" charset="0"/>
                <a:cs typeface="Courier New" panose="02070309020205020404" pitchFamily="49" charset="0"/>
              </a:rPr>
              <a:t>getLocation</a:t>
            </a:r>
            <a:r>
              <a:rPr lang="en-GB" sz="1100" dirty="0">
                <a:latin typeface="Courier New" panose="02070309020205020404" pitchFamily="49" charset="0"/>
                <a:cs typeface="Courier New" panose="02070309020205020404" pitchFamily="49" charset="0"/>
              </a:rPr>
              <a:t>(self):</a:t>
            </a: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return </a:t>
            </a:r>
            <a:r>
              <a:rPr lang="en-GB" sz="1100" dirty="0" err="1">
                <a:latin typeface="Courier New" panose="02070309020205020404" pitchFamily="49" charset="0"/>
                <a:cs typeface="Courier New" panose="02070309020205020404" pitchFamily="49" charset="0"/>
              </a:rPr>
              <a:t>self.__location</a:t>
            </a:r>
            <a:endParaRPr lang="en-GB" sz="1100" dirty="0">
              <a:latin typeface="Courier New" panose="02070309020205020404" pitchFamily="49" charset="0"/>
              <a:cs typeface="Courier New" panose="02070309020205020404" pitchFamily="49" charset="0"/>
            </a:endParaRPr>
          </a:p>
          <a:p>
            <a:pPr marL="0" indent="0">
              <a:lnSpc>
                <a:spcPct val="120000"/>
              </a:lnSpc>
              <a:spcBef>
                <a:spcPts val="0"/>
              </a:spcBef>
              <a:buNone/>
            </a:pPr>
            <a:endParaRPr lang="en-GB" sz="1100" dirty="0">
              <a:latin typeface="Courier New" panose="02070309020205020404" pitchFamily="49" charset="0"/>
              <a:cs typeface="Courier New" panose="02070309020205020404" pitchFamily="49" charset="0"/>
            </a:endParaRPr>
          </a:p>
          <a:p>
            <a:pPr marL="0" indent="0">
              <a:lnSpc>
                <a:spcPct val="120000"/>
              </a:lnSpc>
              <a:spcBef>
                <a:spcPts val="0"/>
              </a:spcBef>
              <a:buNone/>
            </a:pPr>
            <a:endParaRPr lang="en-GB" sz="1100" dirty="0">
              <a:latin typeface="Courier New" panose="02070309020205020404" pitchFamily="49" charset="0"/>
              <a:cs typeface="Courier New" panose="02070309020205020404" pitchFamily="49" charset="0"/>
            </a:endParaRP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class Employee():</a:t>
            </a:r>
          </a:p>
          <a:p>
            <a:pPr marL="0" indent="0">
              <a:lnSpc>
                <a:spcPct val="120000"/>
              </a:lnSpc>
              <a:spcBef>
                <a:spcPts val="0"/>
              </a:spcBef>
              <a:buNone/>
            </a:pPr>
            <a:endParaRPr lang="en-GB" sz="1100" dirty="0">
              <a:latin typeface="Courier New" panose="02070309020205020404" pitchFamily="49" charset="0"/>
              <a:cs typeface="Courier New" panose="02070309020205020404" pitchFamily="49" charset="0"/>
            </a:endParaRP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def __</a:t>
            </a:r>
            <a:r>
              <a:rPr lang="en-GB" sz="1100" dirty="0" err="1">
                <a:latin typeface="Courier New" panose="02070309020205020404" pitchFamily="49" charset="0"/>
                <a:cs typeface="Courier New" panose="02070309020205020404" pitchFamily="49" charset="0"/>
              </a:rPr>
              <a:t>init</a:t>
            </a:r>
            <a:r>
              <a:rPr lang="en-GB" sz="1100" dirty="0">
                <a:latin typeface="Courier New" panose="02070309020205020404" pitchFamily="49" charset="0"/>
                <a:cs typeface="Courier New" panose="02070309020205020404" pitchFamily="49" charset="0"/>
              </a:rPr>
              <a:t>__(</a:t>
            </a:r>
            <a:r>
              <a:rPr lang="en-GB" sz="1100" dirty="0" err="1">
                <a:latin typeface="Courier New" panose="02070309020205020404" pitchFamily="49" charset="0"/>
                <a:cs typeface="Courier New" panose="02070309020205020404" pitchFamily="49" charset="0"/>
              </a:rPr>
              <a:t>self,department</a:t>
            </a:r>
            <a:r>
              <a:rPr lang="en-GB" sz="1100" dirty="0">
                <a:latin typeface="Courier New" panose="02070309020205020404" pitchFamily="49" charset="0"/>
                <a:cs typeface="Courier New" panose="02070309020205020404" pitchFamily="49" charset="0"/>
              </a:rPr>
              <a:t>):</a:t>
            </a: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a:t>
            </a:r>
            <a:r>
              <a:rPr lang="en-GB" sz="1100" dirty="0" err="1">
                <a:latin typeface="Courier New" panose="02070309020205020404" pitchFamily="49" charset="0"/>
                <a:cs typeface="Courier New" panose="02070309020205020404" pitchFamily="49" charset="0"/>
              </a:rPr>
              <a:t>self.department</a:t>
            </a:r>
            <a:r>
              <a:rPr lang="en-GB" sz="1100" dirty="0">
                <a:latin typeface="Courier New" panose="02070309020205020404" pitchFamily="49" charset="0"/>
                <a:cs typeface="Courier New" panose="02070309020205020404" pitchFamily="49" charset="0"/>
              </a:rPr>
              <a:t>=department</a:t>
            </a:r>
          </a:p>
          <a:p>
            <a:pPr marL="0" indent="0">
              <a:lnSpc>
                <a:spcPct val="120000"/>
              </a:lnSpc>
              <a:spcBef>
                <a:spcPts val="0"/>
              </a:spcBef>
              <a:buNone/>
            </a:pPr>
            <a:endParaRPr lang="en-GB" sz="1100" dirty="0">
              <a:latin typeface="Courier New" panose="02070309020205020404" pitchFamily="49" charset="0"/>
              <a:cs typeface="Courier New" panose="02070309020205020404" pitchFamily="49" charset="0"/>
            </a:endParaRP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def </a:t>
            </a:r>
            <a:r>
              <a:rPr lang="en-GB" sz="1100" dirty="0" err="1">
                <a:latin typeface="Courier New" panose="02070309020205020404" pitchFamily="49" charset="0"/>
                <a:cs typeface="Courier New" panose="02070309020205020404" pitchFamily="49" charset="0"/>
              </a:rPr>
              <a:t>setName</a:t>
            </a:r>
            <a:r>
              <a:rPr lang="en-GB" sz="1100" dirty="0">
                <a:latin typeface="Courier New" panose="02070309020205020404" pitchFamily="49" charset="0"/>
                <a:cs typeface="Courier New" panose="02070309020205020404" pitchFamily="49" charset="0"/>
              </a:rPr>
              <a:t>(</a:t>
            </a:r>
            <a:r>
              <a:rPr lang="en-GB" sz="1100" dirty="0" err="1">
                <a:latin typeface="Courier New" panose="02070309020205020404" pitchFamily="49" charset="0"/>
                <a:cs typeface="Courier New" panose="02070309020205020404" pitchFamily="49" charset="0"/>
              </a:rPr>
              <a:t>self,name</a:t>
            </a:r>
            <a:r>
              <a:rPr lang="en-GB" sz="1100" dirty="0">
                <a:latin typeface="Courier New" panose="02070309020205020404" pitchFamily="49" charset="0"/>
                <a:cs typeface="Courier New" panose="02070309020205020404" pitchFamily="49" charset="0"/>
              </a:rPr>
              <a:t>):</a:t>
            </a: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self.name=name</a:t>
            </a:r>
          </a:p>
          <a:p>
            <a:pPr marL="0" indent="0">
              <a:lnSpc>
                <a:spcPct val="120000"/>
              </a:lnSpc>
              <a:spcBef>
                <a:spcPts val="0"/>
              </a:spcBef>
              <a:buNone/>
            </a:pPr>
            <a:endParaRPr lang="en-GB" sz="1100" dirty="0">
              <a:latin typeface="Courier New" panose="02070309020205020404" pitchFamily="49" charset="0"/>
              <a:cs typeface="Courier New" panose="02070309020205020404" pitchFamily="49" charset="0"/>
            </a:endParaRP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def </a:t>
            </a:r>
            <a:r>
              <a:rPr lang="en-GB" sz="1100" dirty="0" err="1">
                <a:latin typeface="Courier New" panose="02070309020205020404" pitchFamily="49" charset="0"/>
                <a:cs typeface="Courier New" panose="02070309020205020404" pitchFamily="49" charset="0"/>
              </a:rPr>
              <a:t>getName</a:t>
            </a:r>
            <a:r>
              <a:rPr lang="en-GB" sz="1100" dirty="0">
                <a:latin typeface="Courier New" panose="02070309020205020404" pitchFamily="49" charset="0"/>
                <a:cs typeface="Courier New" panose="02070309020205020404" pitchFamily="49" charset="0"/>
              </a:rPr>
              <a:t>(self):</a:t>
            </a: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return self.name</a:t>
            </a:r>
          </a:p>
          <a:p>
            <a:pPr marL="0" indent="0">
              <a:lnSpc>
                <a:spcPct val="120000"/>
              </a:lnSpc>
              <a:spcBef>
                <a:spcPts val="0"/>
              </a:spcBef>
              <a:buNone/>
            </a:pPr>
            <a:r>
              <a:rPr lang="en-GB" sz="1100" dirty="0">
                <a:latin typeface="Courier New" panose="02070309020205020404" pitchFamily="49" charset="0"/>
                <a:cs typeface="Courier New" panose="02070309020205020404" pitchFamily="49" charset="0"/>
              </a:rPr>
              <a:t>    </a:t>
            </a:r>
          </a:p>
        </p:txBody>
      </p:sp>
      <p:sp>
        <p:nvSpPr>
          <p:cNvPr id="4" name="Content Placeholder 2">
            <a:extLst>
              <a:ext uri="{FF2B5EF4-FFF2-40B4-BE49-F238E27FC236}">
                <a16:creationId xmlns:a16="http://schemas.microsoft.com/office/drawing/2014/main" id="{780562E6-64AC-4CB2-896E-F7B2788CB07D}"/>
              </a:ext>
            </a:extLst>
          </p:cNvPr>
          <p:cNvSpPr txBox="1">
            <a:spLocks/>
          </p:cNvSpPr>
          <p:nvPr/>
        </p:nvSpPr>
        <p:spPr>
          <a:xfrm>
            <a:off x="1361087" y="896137"/>
            <a:ext cx="3682364" cy="4116125"/>
          </a:xfrm>
          <a:prstGeom prst="rect">
            <a:avLst/>
          </a:prstGeom>
          <a:ln w="28575">
            <a:solidFill>
              <a:srgbClr val="92D050"/>
            </a:solidFill>
          </a:ln>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Font typeface="Arial" panose="020B0604020202020204" pitchFamily="34" charset="0"/>
              <a:buNone/>
            </a:pPr>
            <a:r>
              <a:rPr lang="en-GB" sz="1100" dirty="0">
                <a:latin typeface="Courier New" panose="02070309020205020404" pitchFamily="49" charset="0"/>
                <a:cs typeface="Courier New" panose="02070309020205020404" pitchFamily="49" charset="0"/>
              </a:rPr>
              <a:t>class Home(object):</a:t>
            </a:r>
          </a:p>
          <a:p>
            <a:pPr marL="0" indent="0">
              <a:lnSpc>
                <a:spcPct val="120000"/>
              </a:lnSpc>
              <a:spcBef>
                <a:spcPts val="0"/>
              </a:spcBef>
              <a:buFont typeface="Arial" panose="020B0604020202020204" pitchFamily="34" charset="0"/>
              <a:buNone/>
            </a:pPr>
            <a:endParaRPr lang="en-GB" sz="1100" dirty="0">
              <a:latin typeface="Courier New" panose="02070309020205020404" pitchFamily="49" charset="0"/>
              <a:cs typeface="Courier New" panose="02070309020205020404" pitchFamily="49" charset="0"/>
            </a:endParaRPr>
          </a:p>
          <a:p>
            <a:pPr marL="0" indent="0">
              <a:lnSpc>
                <a:spcPct val="120000"/>
              </a:lnSpc>
              <a:spcBef>
                <a:spcPts val="0"/>
              </a:spcBef>
              <a:buFont typeface="Arial" panose="020B0604020202020204" pitchFamily="34" charset="0"/>
              <a:buNone/>
            </a:pPr>
            <a:r>
              <a:rPr lang="en-GB" sz="1100" dirty="0">
                <a:latin typeface="Courier New" panose="02070309020205020404" pitchFamily="49" charset="0"/>
                <a:cs typeface="Courier New" panose="02070309020205020404" pitchFamily="49" charset="0"/>
              </a:rPr>
              <a:t> def </a:t>
            </a:r>
            <a:r>
              <a:rPr lang="en-GB" sz="1100" dirty="0" err="1">
                <a:latin typeface="Courier New" panose="02070309020205020404" pitchFamily="49" charset="0"/>
                <a:cs typeface="Courier New" panose="02070309020205020404" pitchFamily="49" charset="0"/>
              </a:rPr>
              <a:t>setCategory</a:t>
            </a:r>
            <a:r>
              <a:rPr lang="en-GB" sz="1100" dirty="0">
                <a:latin typeface="Courier New" panose="02070309020205020404" pitchFamily="49" charset="0"/>
                <a:cs typeface="Courier New" panose="02070309020205020404" pitchFamily="49" charset="0"/>
              </a:rPr>
              <a:t>(self, category):</a:t>
            </a:r>
          </a:p>
          <a:p>
            <a:pPr marL="0" indent="0">
              <a:lnSpc>
                <a:spcPct val="120000"/>
              </a:lnSpc>
              <a:spcBef>
                <a:spcPts val="0"/>
              </a:spcBef>
              <a:buFont typeface="Arial" panose="020B0604020202020204" pitchFamily="34" charset="0"/>
              <a:buNone/>
            </a:pPr>
            <a:r>
              <a:rPr lang="en-GB" sz="1100" dirty="0">
                <a:latin typeface="Courier New" panose="02070309020205020404" pitchFamily="49" charset="0"/>
                <a:cs typeface="Courier New" panose="02070309020205020404" pitchFamily="49" charset="0"/>
              </a:rPr>
              <a:t>  </a:t>
            </a:r>
            <a:r>
              <a:rPr lang="en-GB" sz="1100" dirty="0" err="1">
                <a:latin typeface="Courier New" panose="02070309020205020404" pitchFamily="49" charset="0"/>
                <a:cs typeface="Courier New" panose="02070309020205020404" pitchFamily="49" charset="0"/>
              </a:rPr>
              <a:t>self.__category</a:t>
            </a:r>
            <a:r>
              <a:rPr lang="en-GB" sz="1100" dirty="0">
                <a:latin typeface="Courier New" panose="02070309020205020404" pitchFamily="49" charset="0"/>
                <a:cs typeface="Courier New" panose="02070309020205020404" pitchFamily="49" charset="0"/>
              </a:rPr>
              <a:t>=category</a:t>
            </a:r>
          </a:p>
          <a:p>
            <a:pPr marL="0" indent="0">
              <a:lnSpc>
                <a:spcPct val="120000"/>
              </a:lnSpc>
              <a:spcBef>
                <a:spcPts val="0"/>
              </a:spcBef>
              <a:buFont typeface="Arial" panose="020B0604020202020204" pitchFamily="34" charset="0"/>
              <a:buNone/>
            </a:pPr>
            <a:r>
              <a:rPr lang="en-GB" sz="1100" dirty="0">
                <a:latin typeface="Courier New" panose="02070309020205020404" pitchFamily="49" charset="0"/>
                <a:cs typeface="Courier New" panose="02070309020205020404" pitchFamily="49" charset="0"/>
              </a:rPr>
              <a:t>        </a:t>
            </a:r>
          </a:p>
          <a:p>
            <a:pPr marL="0" indent="0">
              <a:lnSpc>
                <a:spcPct val="120000"/>
              </a:lnSpc>
              <a:spcBef>
                <a:spcPts val="0"/>
              </a:spcBef>
              <a:buFont typeface="Arial" panose="020B0604020202020204" pitchFamily="34" charset="0"/>
              <a:buNone/>
            </a:pPr>
            <a:r>
              <a:rPr lang="en-GB" sz="1100" dirty="0">
                <a:latin typeface="Courier New" panose="02070309020205020404" pitchFamily="49" charset="0"/>
                <a:cs typeface="Courier New" panose="02070309020205020404" pitchFamily="49" charset="0"/>
              </a:rPr>
              <a:t> def </a:t>
            </a:r>
            <a:r>
              <a:rPr lang="en-GB" sz="1100" dirty="0" err="1">
                <a:latin typeface="Courier New" panose="02070309020205020404" pitchFamily="49" charset="0"/>
                <a:cs typeface="Courier New" panose="02070309020205020404" pitchFamily="49" charset="0"/>
              </a:rPr>
              <a:t>getCategory</a:t>
            </a:r>
            <a:r>
              <a:rPr lang="en-GB" sz="1100" dirty="0">
                <a:latin typeface="Courier New" panose="02070309020205020404" pitchFamily="49" charset="0"/>
                <a:cs typeface="Courier New" panose="02070309020205020404" pitchFamily="49" charset="0"/>
              </a:rPr>
              <a:t>(self):</a:t>
            </a:r>
          </a:p>
          <a:p>
            <a:pPr marL="0" indent="0">
              <a:lnSpc>
                <a:spcPct val="120000"/>
              </a:lnSpc>
              <a:spcBef>
                <a:spcPts val="0"/>
              </a:spcBef>
              <a:buFont typeface="Arial" panose="020B0604020202020204" pitchFamily="34" charset="0"/>
              <a:buNone/>
            </a:pPr>
            <a:r>
              <a:rPr lang="en-GB" sz="1100" dirty="0">
                <a:latin typeface="Courier New" panose="02070309020205020404" pitchFamily="49" charset="0"/>
                <a:cs typeface="Courier New" panose="02070309020205020404" pitchFamily="49" charset="0"/>
              </a:rPr>
              <a:t>  return (</a:t>
            </a:r>
            <a:r>
              <a:rPr lang="en-GB" sz="1100" dirty="0" err="1">
                <a:latin typeface="Courier New" panose="02070309020205020404" pitchFamily="49" charset="0"/>
                <a:cs typeface="Courier New" panose="02070309020205020404" pitchFamily="49" charset="0"/>
              </a:rPr>
              <a:t>self.__category</a:t>
            </a:r>
            <a:r>
              <a:rPr lang="en-GB" sz="1100" dirty="0">
                <a:latin typeface="Courier New" panose="02070309020205020404" pitchFamily="49" charset="0"/>
                <a:cs typeface="Courier New" panose="02070309020205020404" pitchFamily="49" charset="0"/>
              </a:rPr>
              <a:t>)</a:t>
            </a:r>
          </a:p>
          <a:p>
            <a:pPr marL="0" indent="0">
              <a:lnSpc>
                <a:spcPct val="120000"/>
              </a:lnSpc>
              <a:spcBef>
                <a:spcPts val="0"/>
              </a:spcBef>
              <a:buFont typeface="Arial" panose="020B0604020202020204" pitchFamily="34" charset="0"/>
              <a:buNone/>
            </a:pPr>
            <a:endParaRPr lang="en-GB" sz="1100" dirty="0">
              <a:latin typeface="Courier New" panose="02070309020205020404" pitchFamily="49" charset="0"/>
              <a:cs typeface="Courier New" panose="02070309020205020404" pitchFamily="49" charset="0"/>
            </a:endParaRPr>
          </a:p>
          <a:p>
            <a:pPr marL="0" indent="0">
              <a:lnSpc>
                <a:spcPct val="120000"/>
              </a:lnSpc>
              <a:spcBef>
                <a:spcPts val="0"/>
              </a:spcBef>
              <a:buFont typeface="Arial" panose="020B0604020202020204" pitchFamily="34" charset="0"/>
              <a:buNone/>
            </a:pPr>
            <a:r>
              <a:rPr lang="en-GB" sz="1100" dirty="0">
                <a:latin typeface="Courier New" panose="02070309020205020404" pitchFamily="49" charset="0"/>
                <a:cs typeface="Courier New" panose="02070309020205020404" pitchFamily="49" charset="0"/>
              </a:rPr>
              <a:t>class Room():</a:t>
            </a:r>
          </a:p>
          <a:p>
            <a:pPr marL="0" indent="0">
              <a:lnSpc>
                <a:spcPct val="120000"/>
              </a:lnSpc>
              <a:spcBef>
                <a:spcPts val="0"/>
              </a:spcBef>
              <a:buFont typeface="Arial" panose="020B0604020202020204" pitchFamily="34" charset="0"/>
              <a:buNone/>
            </a:pPr>
            <a:endParaRPr lang="en-GB" sz="1100" dirty="0">
              <a:latin typeface="Courier New" panose="02070309020205020404" pitchFamily="49" charset="0"/>
              <a:cs typeface="Courier New" panose="02070309020205020404" pitchFamily="49" charset="0"/>
            </a:endParaRPr>
          </a:p>
          <a:p>
            <a:pPr marL="0" indent="0">
              <a:lnSpc>
                <a:spcPct val="120000"/>
              </a:lnSpc>
              <a:spcBef>
                <a:spcPts val="0"/>
              </a:spcBef>
              <a:buFont typeface="Arial" panose="020B0604020202020204" pitchFamily="34" charset="0"/>
              <a:buNone/>
            </a:pPr>
            <a:r>
              <a:rPr lang="en-GB" sz="1100" dirty="0">
                <a:latin typeface="Courier New" panose="02070309020205020404" pitchFamily="49" charset="0"/>
                <a:cs typeface="Courier New" panose="02070309020205020404" pitchFamily="49" charset="0"/>
              </a:rPr>
              <a:t> def __</a:t>
            </a:r>
            <a:r>
              <a:rPr lang="en-GB" sz="1100" dirty="0" err="1">
                <a:latin typeface="Courier New" panose="02070309020205020404" pitchFamily="49" charset="0"/>
                <a:cs typeface="Courier New" panose="02070309020205020404" pitchFamily="49" charset="0"/>
              </a:rPr>
              <a:t>init</a:t>
            </a:r>
            <a:r>
              <a:rPr lang="en-GB" sz="1100" dirty="0">
                <a:latin typeface="Courier New" panose="02070309020205020404" pitchFamily="49" charset="0"/>
                <a:cs typeface="Courier New" panose="02070309020205020404" pitchFamily="49" charset="0"/>
              </a:rPr>
              <a:t>__(</a:t>
            </a:r>
            <a:r>
              <a:rPr lang="en-GB" sz="1100" dirty="0" err="1">
                <a:latin typeface="Courier New" panose="02070309020205020404" pitchFamily="49" charset="0"/>
                <a:cs typeface="Courier New" panose="02070309020205020404" pitchFamily="49" charset="0"/>
              </a:rPr>
              <a:t>self,room</a:t>
            </a:r>
            <a:r>
              <a:rPr lang="en-GB" sz="1100" dirty="0">
                <a:latin typeface="Courier New" panose="02070309020205020404" pitchFamily="49" charset="0"/>
                <a:cs typeface="Courier New" panose="02070309020205020404" pitchFamily="49" charset="0"/>
              </a:rPr>
              <a:t>):</a:t>
            </a:r>
          </a:p>
          <a:p>
            <a:pPr marL="0" indent="0">
              <a:lnSpc>
                <a:spcPct val="120000"/>
              </a:lnSpc>
              <a:spcBef>
                <a:spcPts val="0"/>
              </a:spcBef>
              <a:buFont typeface="Arial" panose="020B0604020202020204" pitchFamily="34" charset="0"/>
              <a:buNone/>
            </a:pPr>
            <a:r>
              <a:rPr lang="en-GB" sz="1100" dirty="0">
                <a:latin typeface="Courier New" panose="02070309020205020404" pitchFamily="49" charset="0"/>
                <a:cs typeface="Courier New" panose="02070309020205020404" pitchFamily="49" charset="0"/>
              </a:rPr>
              <a:t>  </a:t>
            </a:r>
            <a:r>
              <a:rPr lang="en-GB" sz="1100" dirty="0" err="1">
                <a:latin typeface="Courier New" panose="02070309020205020404" pitchFamily="49" charset="0"/>
                <a:cs typeface="Courier New" panose="02070309020205020404" pitchFamily="49" charset="0"/>
              </a:rPr>
              <a:t>self.home</a:t>
            </a:r>
            <a:r>
              <a:rPr lang="en-GB" sz="1100" dirty="0">
                <a:latin typeface="Courier New" panose="02070309020205020404" pitchFamily="49" charset="0"/>
                <a:cs typeface="Courier New" panose="02070309020205020404" pitchFamily="49" charset="0"/>
              </a:rPr>
              <a:t>=Home()</a:t>
            </a:r>
          </a:p>
          <a:p>
            <a:pPr marL="0" indent="0">
              <a:lnSpc>
                <a:spcPct val="120000"/>
              </a:lnSpc>
              <a:spcBef>
                <a:spcPts val="0"/>
              </a:spcBef>
              <a:buFont typeface="Arial" panose="020B0604020202020204" pitchFamily="34" charset="0"/>
              <a:buNone/>
            </a:pPr>
            <a:r>
              <a:rPr lang="en-GB" sz="1100" dirty="0">
                <a:latin typeface="Courier New" panose="02070309020205020404" pitchFamily="49" charset="0"/>
                <a:cs typeface="Courier New" panose="02070309020205020404" pitchFamily="49" charset="0"/>
              </a:rPr>
              <a:t>  </a:t>
            </a:r>
            <a:r>
              <a:rPr lang="en-GB" sz="1100" dirty="0" err="1">
                <a:latin typeface="Courier New" panose="02070309020205020404" pitchFamily="49" charset="0"/>
                <a:cs typeface="Courier New" panose="02070309020205020404" pitchFamily="49" charset="0"/>
              </a:rPr>
              <a:t>self.room</a:t>
            </a:r>
            <a:r>
              <a:rPr lang="en-GB" sz="1100" dirty="0">
                <a:latin typeface="Courier New" panose="02070309020205020404" pitchFamily="49" charset="0"/>
                <a:cs typeface="Courier New" panose="02070309020205020404" pitchFamily="49" charset="0"/>
              </a:rPr>
              <a:t>=room</a:t>
            </a:r>
          </a:p>
          <a:p>
            <a:pPr marL="0" indent="0">
              <a:lnSpc>
                <a:spcPct val="120000"/>
              </a:lnSpc>
              <a:spcBef>
                <a:spcPts val="0"/>
              </a:spcBef>
              <a:buFont typeface="Arial" panose="020B0604020202020204" pitchFamily="34" charset="0"/>
              <a:buNone/>
            </a:pPr>
            <a:endParaRPr lang="en-GB" sz="1100" dirty="0">
              <a:latin typeface="Courier New" panose="02070309020205020404" pitchFamily="49" charset="0"/>
              <a:cs typeface="Courier New" panose="02070309020205020404" pitchFamily="49" charset="0"/>
            </a:endParaRPr>
          </a:p>
          <a:p>
            <a:pPr marL="0" indent="0">
              <a:lnSpc>
                <a:spcPct val="120000"/>
              </a:lnSpc>
              <a:spcBef>
                <a:spcPts val="0"/>
              </a:spcBef>
              <a:buFont typeface="Arial" panose="020B0604020202020204" pitchFamily="34" charset="0"/>
              <a:buNone/>
            </a:pPr>
            <a:r>
              <a:rPr lang="en-GB" sz="1100" dirty="0">
                <a:latin typeface="Courier New" panose="02070309020205020404" pitchFamily="49" charset="0"/>
                <a:cs typeface="Courier New" panose="02070309020205020404" pitchFamily="49" charset="0"/>
              </a:rPr>
              <a:t> def </a:t>
            </a:r>
            <a:r>
              <a:rPr lang="en-GB" sz="1100" dirty="0" err="1">
                <a:latin typeface="Courier New" panose="02070309020205020404" pitchFamily="49" charset="0"/>
                <a:cs typeface="Courier New" panose="02070309020205020404" pitchFamily="49" charset="0"/>
              </a:rPr>
              <a:t>setArea</a:t>
            </a:r>
            <a:r>
              <a:rPr lang="en-GB" sz="1100" dirty="0">
                <a:latin typeface="Courier New" panose="02070309020205020404" pitchFamily="49" charset="0"/>
                <a:cs typeface="Courier New" panose="02070309020205020404" pitchFamily="49" charset="0"/>
              </a:rPr>
              <a:t>(self, width, length):</a:t>
            </a:r>
          </a:p>
          <a:p>
            <a:pPr marL="0" indent="0">
              <a:lnSpc>
                <a:spcPct val="120000"/>
              </a:lnSpc>
              <a:spcBef>
                <a:spcPts val="0"/>
              </a:spcBef>
              <a:buFont typeface="Arial" panose="020B0604020202020204" pitchFamily="34" charset="0"/>
              <a:buNone/>
            </a:pPr>
            <a:r>
              <a:rPr lang="en-GB" sz="1100" dirty="0">
                <a:latin typeface="Courier New" panose="02070309020205020404" pitchFamily="49" charset="0"/>
                <a:cs typeface="Courier New" panose="02070309020205020404" pitchFamily="49" charset="0"/>
              </a:rPr>
              <a:t>  </a:t>
            </a:r>
            <a:r>
              <a:rPr lang="en-GB" sz="1100" dirty="0" err="1">
                <a:latin typeface="Courier New" panose="02070309020205020404" pitchFamily="49" charset="0"/>
                <a:cs typeface="Courier New" panose="02070309020205020404" pitchFamily="49" charset="0"/>
              </a:rPr>
              <a:t>self.area</a:t>
            </a:r>
            <a:r>
              <a:rPr lang="en-GB" sz="1100" dirty="0">
                <a:latin typeface="Courier New" panose="02070309020205020404" pitchFamily="49" charset="0"/>
                <a:cs typeface="Courier New" panose="02070309020205020404" pitchFamily="49" charset="0"/>
              </a:rPr>
              <a:t>=width*length</a:t>
            </a:r>
          </a:p>
          <a:p>
            <a:pPr marL="0" indent="0">
              <a:lnSpc>
                <a:spcPct val="120000"/>
              </a:lnSpc>
              <a:spcBef>
                <a:spcPts val="0"/>
              </a:spcBef>
              <a:buFont typeface="Arial" panose="020B0604020202020204" pitchFamily="34" charset="0"/>
              <a:buNone/>
            </a:pPr>
            <a:r>
              <a:rPr lang="en-GB" sz="1100" dirty="0">
                <a:latin typeface="Courier New" panose="02070309020205020404" pitchFamily="49" charset="0"/>
                <a:cs typeface="Courier New" panose="02070309020205020404" pitchFamily="49" charset="0"/>
              </a:rPr>
              <a:t>                 </a:t>
            </a:r>
          </a:p>
          <a:p>
            <a:pPr marL="0" indent="0">
              <a:lnSpc>
                <a:spcPct val="120000"/>
              </a:lnSpc>
              <a:spcBef>
                <a:spcPts val="0"/>
              </a:spcBef>
              <a:buFont typeface="Arial" panose="020B0604020202020204" pitchFamily="34" charset="0"/>
              <a:buNone/>
            </a:pPr>
            <a:r>
              <a:rPr lang="en-GB" sz="1100" dirty="0">
                <a:latin typeface="Courier New" panose="02070309020205020404" pitchFamily="49" charset="0"/>
                <a:cs typeface="Courier New" panose="02070309020205020404" pitchFamily="49" charset="0"/>
              </a:rPr>
              <a:t> def </a:t>
            </a:r>
            <a:r>
              <a:rPr lang="en-GB" sz="1100" dirty="0" err="1">
                <a:latin typeface="Courier New" panose="02070309020205020404" pitchFamily="49" charset="0"/>
                <a:cs typeface="Courier New" panose="02070309020205020404" pitchFamily="49" charset="0"/>
              </a:rPr>
              <a:t>getArea</a:t>
            </a:r>
            <a:r>
              <a:rPr lang="en-GB" sz="1100" dirty="0">
                <a:latin typeface="Courier New" panose="02070309020205020404" pitchFamily="49" charset="0"/>
                <a:cs typeface="Courier New" panose="02070309020205020404" pitchFamily="49" charset="0"/>
              </a:rPr>
              <a:t>(self):</a:t>
            </a:r>
          </a:p>
          <a:p>
            <a:pPr marL="0" indent="0">
              <a:lnSpc>
                <a:spcPct val="120000"/>
              </a:lnSpc>
              <a:spcBef>
                <a:spcPts val="0"/>
              </a:spcBef>
              <a:buFont typeface="Arial" panose="020B0604020202020204" pitchFamily="34" charset="0"/>
              <a:buNone/>
            </a:pPr>
            <a:r>
              <a:rPr lang="en-GB" sz="1100" dirty="0">
                <a:latin typeface="Courier New" panose="02070309020205020404" pitchFamily="49" charset="0"/>
                <a:cs typeface="Courier New" panose="02070309020205020404" pitchFamily="49" charset="0"/>
              </a:rPr>
              <a:t>  return </a:t>
            </a:r>
            <a:r>
              <a:rPr lang="en-GB" sz="1100" dirty="0" err="1">
                <a:latin typeface="Courier New" panose="02070309020205020404" pitchFamily="49" charset="0"/>
                <a:cs typeface="Courier New" panose="02070309020205020404" pitchFamily="49" charset="0"/>
              </a:rPr>
              <a:t>self.area</a:t>
            </a:r>
            <a:r>
              <a:rPr lang="en-GB" sz="1100" dirty="0">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23928531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263" y="343512"/>
            <a:ext cx="11710737" cy="55979"/>
          </a:xfrm>
        </p:spPr>
        <p:txBody>
          <a:bodyPr>
            <a:noAutofit/>
          </a:bodyPr>
          <a:lstStyle/>
          <a:p>
            <a:r>
              <a:rPr lang="en-GB" sz="3200" dirty="0"/>
              <a:t>class diagrams: Answers</a:t>
            </a:r>
          </a:p>
        </p:txBody>
      </p:sp>
      <p:sp>
        <p:nvSpPr>
          <p:cNvPr id="6" name="TextBox 5"/>
          <p:cNvSpPr txBox="1"/>
          <p:nvPr/>
        </p:nvSpPr>
        <p:spPr>
          <a:xfrm>
            <a:off x="1067352" y="1067963"/>
            <a:ext cx="2338466" cy="369332"/>
          </a:xfrm>
          <a:prstGeom prst="rect">
            <a:avLst/>
          </a:prstGeom>
          <a:noFill/>
          <a:ln>
            <a:solidFill>
              <a:schemeClr val="tx1"/>
            </a:solidFill>
          </a:ln>
        </p:spPr>
        <p:txBody>
          <a:bodyPr wrap="square" rtlCol="0">
            <a:spAutoFit/>
          </a:bodyPr>
          <a:lstStyle/>
          <a:p>
            <a:pPr algn="ctr"/>
            <a:r>
              <a:rPr lang="en-GB" dirty="0"/>
              <a:t>Department</a:t>
            </a:r>
          </a:p>
        </p:txBody>
      </p:sp>
      <p:sp>
        <p:nvSpPr>
          <p:cNvPr id="7" name="TextBox 6"/>
          <p:cNvSpPr txBox="1"/>
          <p:nvPr/>
        </p:nvSpPr>
        <p:spPr>
          <a:xfrm>
            <a:off x="1067352" y="1446598"/>
            <a:ext cx="2338466" cy="646331"/>
          </a:xfrm>
          <a:prstGeom prst="rect">
            <a:avLst/>
          </a:prstGeom>
          <a:noFill/>
          <a:ln>
            <a:solidFill>
              <a:schemeClr val="tx1"/>
            </a:solidFill>
          </a:ln>
        </p:spPr>
        <p:txBody>
          <a:bodyPr wrap="square" rtlCol="0">
            <a:spAutoFit/>
          </a:bodyPr>
          <a:lstStyle/>
          <a:p>
            <a:pPr algn="ctr"/>
            <a:r>
              <a:rPr lang="en-GB" dirty="0"/>
              <a:t>-__department: String</a:t>
            </a:r>
          </a:p>
          <a:p>
            <a:pPr algn="ctr"/>
            <a:r>
              <a:rPr lang="en-GB" dirty="0"/>
              <a:t>-__location: String</a:t>
            </a:r>
          </a:p>
        </p:txBody>
      </p:sp>
      <p:sp>
        <p:nvSpPr>
          <p:cNvPr id="8" name="TextBox 7"/>
          <p:cNvSpPr txBox="1"/>
          <p:nvPr/>
        </p:nvSpPr>
        <p:spPr>
          <a:xfrm>
            <a:off x="1067352" y="2092929"/>
            <a:ext cx="2338466" cy="1200329"/>
          </a:xfrm>
          <a:prstGeom prst="rect">
            <a:avLst/>
          </a:prstGeom>
          <a:noFill/>
          <a:ln>
            <a:solidFill>
              <a:schemeClr val="tx1"/>
            </a:solidFill>
          </a:ln>
        </p:spPr>
        <p:txBody>
          <a:bodyPr wrap="square" rtlCol="0">
            <a:spAutoFit/>
          </a:bodyPr>
          <a:lstStyle/>
          <a:p>
            <a:pPr algn="ctr"/>
            <a:r>
              <a:rPr lang="en-GB" dirty="0"/>
              <a:t>+</a:t>
            </a:r>
            <a:r>
              <a:rPr lang="en-GB" dirty="0" err="1"/>
              <a:t>getDeptName</a:t>
            </a:r>
            <a:endParaRPr lang="en-GB" dirty="0"/>
          </a:p>
          <a:p>
            <a:pPr algn="ctr"/>
            <a:r>
              <a:rPr lang="en-GB" dirty="0"/>
              <a:t>+</a:t>
            </a:r>
            <a:r>
              <a:rPr lang="en-GB" dirty="0" err="1"/>
              <a:t>getLocation</a:t>
            </a:r>
            <a:endParaRPr lang="en-GB" dirty="0"/>
          </a:p>
          <a:p>
            <a:pPr algn="ctr"/>
            <a:r>
              <a:rPr lang="en-GB" dirty="0"/>
              <a:t>+</a:t>
            </a:r>
            <a:r>
              <a:rPr lang="en-GB" dirty="0" err="1"/>
              <a:t>setDeptName</a:t>
            </a:r>
            <a:endParaRPr lang="en-GB" dirty="0"/>
          </a:p>
          <a:p>
            <a:pPr algn="ctr"/>
            <a:r>
              <a:rPr lang="en-GB" dirty="0"/>
              <a:t>+</a:t>
            </a:r>
            <a:r>
              <a:rPr lang="en-GB" dirty="0" err="1"/>
              <a:t>SetLocation</a:t>
            </a:r>
            <a:endParaRPr lang="en-GB" dirty="0"/>
          </a:p>
        </p:txBody>
      </p:sp>
      <p:sp>
        <p:nvSpPr>
          <p:cNvPr id="9" name="TextBox 8"/>
          <p:cNvSpPr txBox="1"/>
          <p:nvPr/>
        </p:nvSpPr>
        <p:spPr>
          <a:xfrm>
            <a:off x="1067352" y="3867146"/>
            <a:ext cx="2368575" cy="369332"/>
          </a:xfrm>
          <a:prstGeom prst="rect">
            <a:avLst/>
          </a:prstGeom>
          <a:noFill/>
          <a:ln>
            <a:solidFill>
              <a:schemeClr val="tx1"/>
            </a:solidFill>
          </a:ln>
        </p:spPr>
        <p:txBody>
          <a:bodyPr wrap="square" rtlCol="0">
            <a:spAutoFit/>
          </a:bodyPr>
          <a:lstStyle/>
          <a:p>
            <a:pPr algn="ctr"/>
            <a:r>
              <a:rPr lang="en-GB" dirty="0"/>
              <a:t>Employee</a:t>
            </a:r>
          </a:p>
        </p:txBody>
      </p:sp>
      <p:sp>
        <p:nvSpPr>
          <p:cNvPr id="10" name="TextBox 9"/>
          <p:cNvSpPr txBox="1"/>
          <p:nvPr/>
        </p:nvSpPr>
        <p:spPr>
          <a:xfrm>
            <a:off x="1067352" y="4237832"/>
            <a:ext cx="2368575" cy="369332"/>
          </a:xfrm>
          <a:prstGeom prst="rect">
            <a:avLst/>
          </a:prstGeom>
          <a:noFill/>
          <a:ln>
            <a:solidFill>
              <a:schemeClr val="tx1"/>
            </a:solidFill>
          </a:ln>
        </p:spPr>
        <p:txBody>
          <a:bodyPr wrap="square" rtlCol="0">
            <a:spAutoFit/>
          </a:bodyPr>
          <a:lstStyle/>
          <a:p>
            <a:pPr algn="ctr"/>
            <a:r>
              <a:rPr lang="en-GB" dirty="0"/>
              <a:t>+name: String</a:t>
            </a:r>
          </a:p>
        </p:txBody>
      </p:sp>
      <p:sp>
        <p:nvSpPr>
          <p:cNvPr id="11" name="TextBox 10"/>
          <p:cNvSpPr txBox="1"/>
          <p:nvPr/>
        </p:nvSpPr>
        <p:spPr>
          <a:xfrm>
            <a:off x="1067352" y="4607164"/>
            <a:ext cx="2368575" cy="923330"/>
          </a:xfrm>
          <a:prstGeom prst="rect">
            <a:avLst/>
          </a:prstGeom>
          <a:noFill/>
          <a:ln>
            <a:solidFill>
              <a:schemeClr val="tx1"/>
            </a:solidFill>
          </a:ln>
        </p:spPr>
        <p:txBody>
          <a:bodyPr wrap="square" rtlCol="0">
            <a:spAutoFit/>
          </a:bodyPr>
          <a:lstStyle/>
          <a:p>
            <a:pPr algn="ctr"/>
            <a:r>
              <a:rPr lang="en-GB" dirty="0"/>
              <a:t>-__</a:t>
            </a:r>
            <a:r>
              <a:rPr lang="en-GB" dirty="0" err="1"/>
              <a:t>init</a:t>
            </a:r>
            <a:r>
              <a:rPr lang="en-GB" dirty="0"/>
              <a:t>__</a:t>
            </a:r>
          </a:p>
          <a:p>
            <a:pPr algn="ctr"/>
            <a:r>
              <a:rPr lang="en-GB" dirty="0"/>
              <a:t>+</a:t>
            </a:r>
            <a:r>
              <a:rPr lang="en-GB" dirty="0" err="1"/>
              <a:t>getName</a:t>
            </a:r>
            <a:endParaRPr lang="en-GB" dirty="0"/>
          </a:p>
          <a:p>
            <a:pPr algn="ctr"/>
            <a:r>
              <a:rPr lang="en-GB" dirty="0"/>
              <a:t>+</a:t>
            </a:r>
            <a:r>
              <a:rPr lang="en-GB" dirty="0" err="1"/>
              <a:t>setName</a:t>
            </a:r>
            <a:endParaRPr lang="en-GB" dirty="0"/>
          </a:p>
        </p:txBody>
      </p:sp>
      <p:cxnSp>
        <p:nvCxnSpPr>
          <p:cNvPr id="18" name="Elbow Connector 17"/>
          <p:cNvCxnSpPr>
            <a:cxnSpLocks/>
            <a:stCxn id="9" idx="0"/>
            <a:endCxn id="8" idx="2"/>
          </p:cNvCxnSpPr>
          <p:nvPr/>
        </p:nvCxnSpPr>
        <p:spPr>
          <a:xfrm rot="16200000" flipV="1">
            <a:off x="1957169" y="3572674"/>
            <a:ext cx="573888" cy="15055"/>
          </a:xfrm>
          <a:prstGeom prst="bent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Diamond 18">
            <a:extLst>
              <a:ext uri="{FF2B5EF4-FFF2-40B4-BE49-F238E27FC236}">
                <a16:creationId xmlns:a16="http://schemas.microsoft.com/office/drawing/2014/main" id="{E5457E25-4496-4471-AEA7-086DB0403F6D}"/>
              </a:ext>
            </a:extLst>
          </p:cNvPr>
          <p:cNvSpPr/>
          <p:nvPr/>
        </p:nvSpPr>
        <p:spPr>
          <a:xfrm>
            <a:off x="2144527" y="3331975"/>
            <a:ext cx="214223" cy="281965"/>
          </a:xfrm>
          <a:prstGeom prst="diamond">
            <a:avLst/>
          </a:prstGeom>
          <a:solidFill>
            <a:schemeClr val="bg1"/>
          </a:solid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26" name="TextBox 25">
            <a:extLst>
              <a:ext uri="{FF2B5EF4-FFF2-40B4-BE49-F238E27FC236}">
                <a16:creationId xmlns:a16="http://schemas.microsoft.com/office/drawing/2014/main" id="{0AC3D1BB-B77B-4BAB-B0CF-D0ED5276F25E}"/>
              </a:ext>
            </a:extLst>
          </p:cNvPr>
          <p:cNvSpPr txBox="1"/>
          <p:nvPr/>
        </p:nvSpPr>
        <p:spPr>
          <a:xfrm>
            <a:off x="5174281" y="1077266"/>
            <a:ext cx="2338466" cy="369332"/>
          </a:xfrm>
          <a:prstGeom prst="rect">
            <a:avLst/>
          </a:prstGeom>
          <a:noFill/>
          <a:ln>
            <a:solidFill>
              <a:schemeClr val="tx1"/>
            </a:solidFill>
          </a:ln>
        </p:spPr>
        <p:txBody>
          <a:bodyPr wrap="square" rtlCol="0">
            <a:spAutoFit/>
          </a:bodyPr>
          <a:lstStyle/>
          <a:p>
            <a:pPr algn="ctr"/>
            <a:r>
              <a:rPr lang="en-GB" dirty="0"/>
              <a:t>Home</a:t>
            </a:r>
          </a:p>
        </p:txBody>
      </p:sp>
      <p:sp>
        <p:nvSpPr>
          <p:cNvPr id="27" name="TextBox 26">
            <a:extLst>
              <a:ext uri="{FF2B5EF4-FFF2-40B4-BE49-F238E27FC236}">
                <a16:creationId xmlns:a16="http://schemas.microsoft.com/office/drawing/2014/main" id="{91F7F418-0B82-4A02-B6EA-6053863B32C4}"/>
              </a:ext>
            </a:extLst>
          </p:cNvPr>
          <p:cNvSpPr txBox="1"/>
          <p:nvPr/>
        </p:nvSpPr>
        <p:spPr>
          <a:xfrm>
            <a:off x="5174281" y="1455901"/>
            <a:ext cx="2338466" cy="369332"/>
          </a:xfrm>
          <a:prstGeom prst="rect">
            <a:avLst/>
          </a:prstGeom>
          <a:noFill/>
          <a:ln>
            <a:solidFill>
              <a:schemeClr val="tx1"/>
            </a:solidFill>
          </a:ln>
        </p:spPr>
        <p:txBody>
          <a:bodyPr wrap="square" rtlCol="0">
            <a:spAutoFit/>
          </a:bodyPr>
          <a:lstStyle/>
          <a:p>
            <a:pPr algn="ctr"/>
            <a:r>
              <a:rPr lang="en-GB"/>
              <a:t>-__category</a:t>
            </a:r>
            <a:r>
              <a:rPr lang="en-GB" dirty="0"/>
              <a:t>: String</a:t>
            </a:r>
          </a:p>
        </p:txBody>
      </p:sp>
      <p:sp>
        <p:nvSpPr>
          <p:cNvPr id="28" name="TextBox 27">
            <a:extLst>
              <a:ext uri="{FF2B5EF4-FFF2-40B4-BE49-F238E27FC236}">
                <a16:creationId xmlns:a16="http://schemas.microsoft.com/office/drawing/2014/main" id="{97DCAA8F-A6BA-4802-ACBD-AB54E088E81E}"/>
              </a:ext>
            </a:extLst>
          </p:cNvPr>
          <p:cNvSpPr txBox="1"/>
          <p:nvPr/>
        </p:nvSpPr>
        <p:spPr>
          <a:xfrm>
            <a:off x="5174280" y="1834536"/>
            <a:ext cx="2338466" cy="646331"/>
          </a:xfrm>
          <a:prstGeom prst="rect">
            <a:avLst/>
          </a:prstGeom>
          <a:noFill/>
          <a:ln>
            <a:solidFill>
              <a:schemeClr val="tx1"/>
            </a:solidFill>
          </a:ln>
        </p:spPr>
        <p:txBody>
          <a:bodyPr wrap="square" rtlCol="0">
            <a:spAutoFit/>
          </a:bodyPr>
          <a:lstStyle/>
          <a:p>
            <a:pPr algn="ctr"/>
            <a:r>
              <a:rPr lang="en-GB" dirty="0"/>
              <a:t>+</a:t>
            </a:r>
            <a:r>
              <a:rPr lang="en-GB" dirty="0" err="1"/>
              <a:t>getCategory</a:t>
            </a:r>
            <a:endParaRPr lang="en-GB" dirty="0"/>
          </a:p>
          <a:p>
            <a:pPr algn="ctr"/>
            <a:r>
              <a:rPr lang="en-GB" dirty="0"/>
              <a:t>+</a:t>
            </a:r>
            <a:r>
              <a:rPr lang="en-GB" dirty="0" err="1"/>
              <a:t>setCategory</a:t>
            </a:r>
            <a:endParaRPr lang="en-GB" dirty="0"/>
          </a:p>
        </p:txBody>
      </p:sp>
      <p:sp>
        <p:nvSpPr>
          <p:cNvPr id="29" name="TextBox 28">
            <a:extLst>
              <a:ext uri="{FF2B5EF4-FFF2-40B4-BE49-F238E27FC236}">
                <a16:creationId xmlns:a16="http://schemas.microsoft.com/office/drawing/2014/main" id="{8D0B4F60-087A-4172-A0E4-44117E010C92}"/>
              </a:ext>
            </a:extLst>
          </p:cNvPr>
          <p:cNvSpPr txBox="1"/>
          <p:nvPr/>
        </p:nvSpPr>
        <p:spPr>
          <a:xfrm>
            <a:off x="5174280" y="2919882"/>
            <a:ext cx="2338466" cy="369332"/>
          </a:xfrm>
          <a:prstGeom prst="rect">
            <a:avLst/>
          </a:prstGeom>
          <a:noFill/>
          <a:ln>
            <a:solidFill>
              <a:schemeClr val="tx1"/>
            </a:solidFill>
          </a:ln>
        </p:spPr>
        <p:txBody>
          <a:bodyPr wrap="square" rtlCol="0">
            <a:spAutoFit/>
          </a:bodyPr>
          <a:lstStyle/>
          <a:p>
            <a:pPr algn="ctr"/>
            <a:r>
              <a:rPr lang="en-GB" dirty="0"/>
              <a:t>Room</a:t>
            </a:r>
          </a:p>
        </p:txBody>
      </p:sp>
      <p:sp>
        <p:nvSpPr>
          <p:cNvPr id="30" name="TextBox 29">
            <a:extLst>
              <a:ext uri="{FF2B5EF4-FFF2-40B4-BE49-F238E27FC236}">
                <a16:creationId xmlns:a16="http://schemas.microsoft.com/office/drawing/2014/main" id="{B041A357-8F9D-45A8-A2DA-64B833DD5179}"/>
              </a:ext>
            </a:extLst>
          </p:cNvPr>
          <p:cNvSpPr txBox="1"/>
          <p:nvPr/>
        </p:nvSpPr>
        <p:spPr>
          <a:xfrm>
            <a:off x="5174281" y="3282938"/>
            <a:ext cx="2338466" cy="646331"/>
          </a:xfrm>
          <a:prstGeom prst="rect">
            <a:avLst/>
          </a:prstGeom>
          <a:noFill/>
          <a:ln>
            <a:solidFill>
              <a:schemeClr val="tx1"/>
            </a:solidFill>
          </a:ln>
        </p:spPr>
        <p:txBody>
          <a:bodyPr wrap="square" rtlCol="0">
            <a:spAutoFit/>
          </a:bodyPr>
          <a:lstStyle/>
          <a:p>
            <a:pPr algn="ctr"/>
            <a:r>
              <a:rPr lang="en-GB" dirty="0"/>
              <a:t>+room: String</a:t>
            </a:r>
          </a:p>
          <a:p>
            <a:pPr algn="ctr"/>
            <a:r>
              <a:rPr lang="en-GB" dirty="0"/>
              <a:t>+area: Integer</a:t>
            </a:r>
          </a:p>
        </p:txBody>
      </p:sp>
      <p:sp>
        <p:nvSpPr>
          <p:cNvPr id="31" name="TextBox 30">
            <a:extLst>
              <a:ext uri="{FF2B5EF4-FFF2-40B4-BE49-F238E27FC236}">
                <a16:creationId xmlns:a16="http://schemas.microsoft.com/office/drawing/2014/main" id="{22E811F9-7BB1-45F0-B0E7-F6F34D73F92E}"/>
              </a:ext>
            </a:extLst>
          </p:cNvPr>
          <p:cNvSpPr txBox="1"/>
          <p:nvPr/>
        </p:nvSpPr>
        <p:spPr>
          <a:xfrm>
            <a:off x="5174013" y="3926384"/>
            <a:ext cx="2338466" cy="923330"/>
          </a:xfrm>
          <a:prstGeom prst="rect">
            <a:avLst/>
          </a:prstGeom>
          <a:noFill/>
          <a:ln>
            <a:solidFill>
              <a:schemeClr val="tx1"/>
            </a:solidFill>
          </a:ln>
        </p:spPr>
        <p:txBody>
          <a:bodyPr wrap="square" rtlCol="0">
            <a:spAutoFit/>
          </a:bodyPr>
          <a:lstStyle/>
          <a:p>
            <a:pPr algn="ctr"/>
            <a:r>
              <a:rPr lang="en-GB" dirty="0"/>
              <a:t>-__</a:t>
            </a:r>
            <a:r>
              <a:rPr lang="en-GB" dirty="0" err="1"/>
              <a:t>init</a:t>
            </a:r>
            <a:r>
              <a:rPr lang="en-GB" dirty="0"/>
              <a:t>__</a:t>
            </a:r>
          </a:p>
          <a:p>
            <a:pPr algn="ctr"/>
            <a:r>
              <a:rPr lang="en-GB" dirty="0"/>
              <a:t>+</a:t>
            </a:r>
            <a:r>
              <a:rPr lang="en-GB" dirty="0" err="1"/>
              <a:t>getArea</a:t>
            </a:r>
            <a:endParaRPr lang="en-GB" dirty="0"/>
          </a:p>
          <a:p>
            <a:pPr algn="ctr"/>
            <a:r>
              <a:rPr lang="en-GB" dirty="0"/>
              <a:t>+</a:t>
            </a:r>
            <a:r>
              <a:rPr lang="en-GB" dirty="0" err="1"/>
              <a:t>setArea</a:t>
            </a:r>
            <a:endParaRPr lang="en-GB" dirty="0"/>
          </a:p>
        </p:txBody>
      </p:sp>
      <p:sp>
        <p:nvSpPr>
          <p:cNvPr id="33" name="Diamond 32">
            <a:extLst>
              <a:ext uri="{FF2B5EF4-FFF2-40B4-BE49-F238E27FC236}">
                <a16:creationId xmlns:a16="http://schemas.microsoft.com/office/drawing/2014/main" id="{DD3D930C-95EE-4171-AFCB-2425BE31C18D}"/>
              </a:ext>
            </a:extLst>
          </p:cNvPr>
          <p:cNvSpPr/>
          <p:nvPr/>
        </p:nvSpPr>
        <p:spPr>
          <a:xfrm>
            <a:off x="6229519" y="2480867"/>
            <a:ext cx="214223" cy="281965"/>
          </a:xfrm>
          <a:prstGeom prst="diamond">
            <a:avLst/>
          </a:prstGeom>
          <a:solidFill>
            <a:schemeClr val="tx1"/>
          </a:solid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cxnSp>
        <p:nvCxnSpPr>
          <p:cNvPr id="35" name="Straight Connector 34">
            <a:extLst>
              <a:ext uri="{FF2B5EF4-FFF2-40B4-BE49-F238E27FC236}">
                <a16:creationId xmlns:a16="http://schemas.microsoft.com/office/drawing/2014/main" id="{2B17D885-2196-4EA7-8177-22812055097F}"/>
              </a:ext>
            </a:extLst>
          </p:cNvPr>
          <p:cNvCxnSpPr>
            <a:cxnSpLocks/>
            <a:stCxn id="33" idx="2"/>
            <a:endCxn id="29" idx="0"/>
          </p:cNvCxnSpPr>
          <p:nvPr/>
        </p:nvCxnSpPr>
        <p:spPr>
          <a:xfrm>
            <a:off x="6336631" y="2762832"/>
            <a:ext cx="6882" cy="1570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09363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23887"/>
            <a:ext cx="10515600" cy="57150"/>
          </a:xfrm>
        </p:spPr>
        <p:txBody>
          <a:bodyPr>
            <a:normAutofit fontScale="90000"/>
          </a:bodyPr>
          <a:lstStyle/>
          <a:p>
            <a:r>
              <a:rPr lang="en-GB" dirty="0"/>
              <a:t>Object-oriented design principles</a:t>
            </a:r>
            <a:br>
              <a:rPr lang="en-GB" dirty="0"/>
            </a:br>
            <a:endParaRPr lang="en-GB" dirty="0"/>
          </a:p>
        </p:txBody>
      </p:sp>
      <p:sp>
        <p:nvSpPr>
          <p:cNvPr id="3" name="Content Placeholder 2"/>
          <p:cNvSpPr>
            <a:spLocks noGrp="1"/>
          </p:cNvSpPr>
          <p:nvPr>
            <p:ph idx="1"/>
          </p:nvPr>
        </p:nvSpPr>
        <p:spPr>
          <a:xfrm>
            <a:off x="713913" y="1253331"/>
            <a:ext cx="10515600" cy="4351338"/>
          </a:xfrm>
        </p:spPr>
        <p:txBody>
          <a:bodyPr>
            <a:normAutofit fontScale="77500" lnSpcReduction="20000"/>
          </a:bodyPr>
          <a:lstStyle/>
          <a:p>
            <a:pPr marL="0" indent="0">
              <a:lnSpc>
                <a:spcPct val="120000"/>
              </a:lnSpc>
              <a:buNone/>
            </a:pPr>
            <a:r>
              <a:rPr lang="en-GB" b="1" dirty="0"/>
              <a:t>Favour composition over inheritance</a:t>
            </a:r>
            <a:endParaRPr lang="en-GB" dirty="0"/>
          </a:p>
          <a:p>
            <a:pPr>
              <a:lnSpc>
                <a:spcPct val="120000"/>
              </a:lnSpc>
              <a:buFont typeface="Wingdings" panose="05000000000000000000" pitchFamily="2" charset="2"/>
              <a:buChar char="ü"/>
            </a:pPr>
            <a:r>
              <a:rPr lang="en-GB" dirty="0"/>
              <a:t>Each class can be tested more easily using composition. It is not possible to test a child class independently of a parent class using inheritance .</a:t>
            </a:r>
          </a:p>
          <a:p>
            <a:pPr>
              <a:lnSpc>
                <a:spcPct val="120000"/>
              </a:lnSpc>
              <a:buFont typeface="Wingdings" panose="05000000000000000000" pitchFamily="2" charset="2"/>
              <a:buChar char="ü"/>
            </a:pPr>
            <a:r>
              <a:rPr lang="en-GB" dirty="0"/>
              <a:t>There can be side-effects for child classes if a method in the parent class is changed.</a:t>
            </a:r>
          </a:p>
          <a:p>
            <a:pPr>
              <a:lnSpc>
                <a:spcPct val="120000"/>
              </a:lnSpc>
              <a:buFont typeface="Wingdings" panose="05000000000000000000" pitchFamily="2" charset="2"/>
              <a:buChar char="ü"/>
            </a:pPr>
            <a:r>
              <a:rPr lang="en-GB" dirty="0"/>
              <a:t>Composition is more flexible. A  new class can replace another class easily if composition is used. </a:t>
            </a:r>
          </a:p>
          <a:p>
            <a:pPr>
              <a:lnSpc>
                <a:spcPct val="120000"/>
              </a:lnSpc>
              <a:buFont typeface="Wingdings" panose="05000000000000000000" pitchFamily="2" charset="2"/>
              <a:buChar char="ü"/>
            </a:pPr>
            <a:r>
              <a:rPr lang="en-GB" dirty="0"/>
              <a:t>Inheritance can rely too much on long inheritance chains. </a:t>
            </a:r>
          </a:p>
          <a:p>
            <a:pPr>
              <a:lnSpc>
                <a:spcPct val="120000"/>
              </a:lnSpc>
              <a:buFont typeface="Wingdings" panose="05000000000000000000" pitchFamily="2" charset="2"/>
              <a:buChar char="ü"/>
            </a:pPr>
            <a:r>
              <a:rPr lang="en-GB" dirty="0"/>
              <a:t>Need more classes for inheritance</a:t>
            </a:r>
          </a:p>
          <a:p>
            <a:pPr marL="0" indent="0">
              <a:buNone/>
            </a:pPr>
            <a:r>
              <a:rPr lang="en-GB" dirty="0"/>
              <a:t>	</a:t>
            </a:r>
          </a:p>
          <a:p>
            <a:pPr marL="0" indent="0">
              <a:lnSpc>
                <a:spcPct val="120000"/>
              </a:lnSpc>
              <a:buNone/>
            </a:pPr>
            <a:endParaRPr lang="en-GB" dirty="0"/>
          </a:p>
          <a:p>
            <a:pPr marL="0" indent="0">
              <a:buNone/>
            </a:pPr>
            <a:endParaRPr lang="en-GB" dirty="0"/>
          </a:p>
        </p:txBody>
      </p:sp>
    </p:spTree>
    <p:extLst>
      <p:ext uri="{BB962C8B-B14F-4D97-AF65-F5344CB8AC3E}">
        <p14:creationId xmlns:p14="http://schemas.microsoft.com/office/powerpoint/2010/main" val="33836499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23887"/>
            <a:ext cx="10515600" cy="57150"/>
          </a:xfrm>
        </p:spPr>
        <p:txBody>
          <a:bodyPr>
            <a:normAutofit fontScale="90000"/>
          </a:bodyPr>
          <a:lstStyle/>
          <a:p>
            <a:r>
              <a:rPr lang="en-GB" dirty="0"/>
              <a:t>Object-oriented design principles:</a:t>
            </a:r>
            <a:br>
              <a:rPr lang="en-GB" dirty="0"/>
            </a:br>
            <a:endParaRPr lang="en-GB" dirty="0"/>
          </a:p>
        </p:txBody>
      </p:sp>
      <p:sp>
        <p:nvSpPr>
          <p:cNvPr id="3" name="Content Placeholder 2"/>
          <p:cNvSpPr>
            <a:spLocks noGrp="1"/>
          </p:cNvSpPr>
          <p:nvPr>
            <p:ph idx="1"/>
          </p:nvPr>
        </p:nvSpPr>
        <p:spPr/>
        <p:txBody>
          <a:bodyPr>
            <a:normAutofit fontScale="92500" lnSpcReduction="20000"/>
          </a:bodyPr>
          <a:lstStyle/>
          <a:p>
            <a:pPr marL="0" indent="0">
              <a:lnSpc>
                <a:spcPct val="120000"/>
              </a:lnSpc>
              <a:buNone/>
            </a:pPr>
            <a:r>
              <a:rPr lang="en-GB" b="1" dirty="0"/>
              <a:t>Encapsulate what varies</a:t>
            </a:r>
          </a:p>
          <a:p>
            <a:pPr>
              <a:lnSpc>
                <a:spcPct val="120000"/>
              </a:lnSpc>
              <a:buFont typeface="Wingdings" panose="05000000000000000000" pitchFamily="2" charset="2"/>
              <a:buChar char="ü"/>
            </a:pPr>
            <a:r>
              <a:rPr lang="en-GB" dirty="0"/>
              <a:t>Have more classes with fewer attributes and methods rather than having bigger classes with lots of attributes and methods, thus if classes need to be modified in the future there is less code to change.</a:t>
            </a:r>
          </a:p>
          <a:p>
            <a:pPr>
              <a:lnSpc>
                <a:spcPct val="120000"/>
              </a:lnSpc>
              <a:buFont typeface="Wingdings" panose="05000000000000000000" pitchFamily="2" charset="2"/>
              <a:buChar char="ü"/>
            </a:pPr>
            <a:r>
              <a:rPr lang="en-GB" dirty="0"/>
              <a:t>Allows future changes more easily.</a:t>
            </a:r>
          </a:p>
          <a:p>
            <a:pPr>
              <a:lnSpc>
                <a:spcPct val="120000"/>
              </a:lnSpc>
              <a:buFont typeface="Wingdings" panose="05000000000000000000" pitchFamily="2" charset="2"/>
              <a:buChar char="ü"/>
            </a:pPr>
            <a:r>
              <a:rPr lang="en-GB" dirty="0"/>
              <a:t>For private method and attributes protecting other parts of the code from changes because they are not accessing the encapsulated elements.</a:t>
            </a:r>
          </a:p>
          <a:p>
            <a:pPr>
              <a:lnSpc>
                <a:spcPct val="120000"/>
              </a:lnSpc>
              <a:buFont typeface="Wingdings" panose="05000000000000000000" pitchFamily="2" charset="2"/>
              <a:buChar char="ü"/>
            </a:pPr>
            <a:r>
              <a:rPr lang="en-GB" dirty="0"/>
              <a:t>Any code that changes a lot is encapsulated so that it does not affect the rest of the program.</a:t>
            </a:r>
          </a:p>
          <a:p>
            <a:pPr marL="0" indent="0">
              <a:lnSpc>
                <a:spcPct val="120000"/>
              </a:lnSpc>
              <a:buNone/>
            </a:pPr>
            <a:endParaRPr lang="en-GB" dirty="0"/>
          </a:p>
          <a:p>
            <a:pPr marL="0" indent="0">
              <a:lnSpc>
                <a:spcPct val="120000"/>
              </a:lnSpc>
              <a:buNone/>
            </a:pPr>
            <a:endParaRPr lang="en-GB" dirty="0"/>
          </a:p>
          <a:p>
            <a:pPr marL="0" indent="0">
              <a:lnSpc>
                <a:spcPct val="120000"/>
              </a:lnSpc>
              <a:buNone/>
            </a:pPr>
            <a:endParaRPr lang="en-GB" dirty="0"/>
          </a:p>
          <a:p>
            <a:pPr marL="0" indent="0">
              <a:buNone/>
            </a:pPr>
            <a:endParaRPr lang="en-GB" dirty="0"/>
          </a:p>
        </p:txBody>
      </p:sp>
    </p:spTree>
    <p:extLst>
      <p:ext uri="{BB962C8B-B14F-4D97-AF65-F5344CB8AC3E}">
        <p14:creationId xmlns:p14="http://schemas.microsoft.com/office/powerpoint/2010/main" val="17997693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23887"/>
            <a:ext cx="10515600" cy="57150"/>
          </a:xfrm>
        </p:spPr>
        <p:txBody>
          <a:bodyPr>
            <a:normAutofit fontScale="90000"/>
          </a:bodyPr>
          <a:lstStyle/>
          <a:p>
            <a:r>
              <a:rPr lang="en-GB" dirty="0"/>
              <a:t>Object-oriented design principles</a:t>
            </a:r>
            <a:br>
              <a:rPr lang="en-GB" dirty="0"/>
            </a:br>
            <a:endParaRPr lang="en-GB" dirty="0"/>
          </a:p>
        </p:txBody>
      </p:sp>
      <p:sp>
        <p:nvSpPr>
          <p:cNvPr id="3" name="Content Placeholder 2"/>
          <p:cNvSpPr>
            <a:spLocks noGrp="1"/>
          </p:cNvSpPr>
          <p:nvPr>
            <p:ph idx="1"/>
          </p:nvPr>
        </p:nvSpPr>
        <p:spPr/>
        <p:txBody>
          <a:bodyPr>
            <a:normAutofit/>
          </a:bodyPr>
          <a:lstStyle/>
          <a:p>
            <a:pPr marL="0" indent="0">
              <a:lnSpc>
                <a:spcPct val="120000"/>
              </a:lnSpc>
              <a:buNone/>
            </a:pPr>
            <a:r>
              <a:rPr lang="en-GB" b="1" dirty="0"/>
              <a:t>Program to interfaces, not implementation</a:t>
            </a:r>
          </a:p>
          <a:p>
            <a:pPr marL="0" indent="0">
              <a:lnSpc>
                <a:spcPct val="120000"/>
              </a:lnSpc>
              <a:buNone/>
            </a:pPr>
            <a:r>
              <a:rPr lang="en-GB" dirty="0"/>
              <a:t>An interface is a set of abstract methods. The methods are given by the subclass and not the superclass.  This is a way of finding commonality between unrelated classes that need to have common methods thereby giving us a framework for all our classes.</a:t>
            </a:r>
          </a:p>
          <a:p>
            <a:pPr marL="0" indent="0">
              <a:buNone/>
            </a:pPr>
            <a:endParaRPr lang="en-GB" dirty="0"/>
          </a:p>
        </p:txBody>
      </p:sp>
    </p:spTree>
    <p:extLst>
      <p:ext uri="{BB962C8B-B14F-4D97-AF65-F5344CB8AC3E}">
        <p14:creationId xmlns:p14="http://schemas.microsoft.com/office/powerpoint/2010/main" val="42498064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81A18-A225-44E6-8055-28B2982AF0F5}"/>
              </a:ext>
            </a:extLst>
          </p:cNvPr>
          <p:cNvSpPr>
            <a:spLocks noGrp="1"/>
          </p:cNvSpPr>
          <p:nvPr>
            <p:ph type="title"/>
          </p:nvPr>
        </p:nvSpPr>
        <p:spPr>
          <a:xfrm>
            <a:off x="467751" y="224448"/>
            <a:ext cx="5257800" cy="315912"/>
          </a:xfrm>
        </p:spPr>
        <p:txBody>
          <a:bodyPr>
            <a:noAutofit/>
          </a:bodyPr>
          <a:lstStyle/>
          <a:p>
            <a:r>
              <a:rPr lang="en-GB" sz="2800" dirty="0"/>
              <a:t>Plenary: Complete the crossword</a:t>
            </a:r>
          </a:p>
        </p:txBody>
      </p:sp>
      <p:pic>
        <p:nvPicPr>
          <p:cNvPr id="5" name="Picture 4">
            <a:extLst>
              <a:ext uri="{FF2B5EF4-FFF2-40B4-BE49-F238E27FC236}">
                <a16:creationId xmlns:a16="http://schemas.microsoft.com/office/drawing/2014/main" id="{3A56E0D8-48DE-41BF-B850-CD454ED55614}"/>
              </a:ext>
            </a:extLst>
          </p:cNvPr>
          <p:cNvPicPr>
            <a:picLocks noChangeAspect="1"/>
          </p:cNvPicPr>
          <p:nvPr/>
        </p:nvPicPr>
        <p:blipFill>
          <a:blip r:embed="rId2"/>
          <a:stretch>
            <a:fillRect/>
          </a:stretch>
        </p:blipFill>
        <p:spPr>
          <a:xfrm>
            <a:off x="5725551" y="100346"/>
            <a:ext cx="5767754" cy="6657308"/>
          </a:xfrm>
          <a:prstGeom prst="rect">
            <a:avLst/>
          </a:prstGeom>
        </p:spPr>
      </p:pic>
      <p:sp>
        <p:nvSpPr>
          <p:cNvPr id="6" name="Title 1">
            <a:extLst>
              <a:ext uri="{FF2B5EF4-FFF2-40B4-BE49-F238E27FC236}">
                <a16:creationId xmlns:a16="http://schemas.microsoft.com/office/drawing/2014/main" id="{4F6E8B15-3F5F-4D41-A0F4-9BADCD99D088}"/>
              </a:ext>
            </a:extLst>
          </p:cNvPr>
          <p:cNvSpPr txBox="1">
            <a:spLocks/>
          </p:cNvSpPr>
          <p:nvPr/>
        </p:nvSpPr>
        <p:spPr>
          <a:xfrm>
            <a:off x="467751" y="1600737"/>
            <a:ext cx="5257800" cy="3159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dirty="0">
                <a:hlinkClick r:id="rId3"/>
              </a:rPr>
              <a:t>crossword-OOP.pdf</a:t>
            </a:r>
            <a:endParaRPr lang="en-GB" sz="2800" dirty="0"/>
          </a:p>
        </p:txBody>
      </p:sp>
    </p:spTree>
    <p:extLst>
      <p:ext uri="{BB962C8B-B14F-4D97-AF65-F5344CB8AC3E}">
        <p14:creationId xmlns:p14="http://schemas.microsoft.com/office/powerpoint/2010/main" val="1955912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t>Starter: Explain the following terms</a:t>
            </a:r>
          </a:p>
        </p:txBody>
      </p:sp>
      <p:graphicFrame>
        <p:nvGraphicFramePr>
          <p:cNvPr id="4" name="Table 3"/>
          <p:cNvGraphicFramePr>
            <a:graphicFrameLocks noGrp="1"/>
          </p:cNvGraphicFramePr>
          <p:nvPr>
            <p:extLst>
              <p:ext uri="{D42A27DB-BD31-4B8C-83A1-F6EECF244321}">
                <p14:modId xmlns:p14="http://schemas.microsoft.com/office/powerpoint/2010/main" val="3936785015"/>
              </p:ext>
            </p:extLst>
          </p:nvPr>
        </p:nvGraphicFramePr>
        <p:xfrm>
          <a:off x="1152906" y="1645920"/>
          <a:ext cx="9645337" cy="3774948"/>
        </p:xfrm>
        <a:graphic>
          <a:graphicData uri="http://schemas.openxmlformats.org/drawingml/2006/table">
            <a:tbl>
              <a:tblPr firstRow="1" bandRow="1">
                <a:tableStyleId>{5940675A-B579-460E-94D1-54222C63F5DA}</a:tableStyleId>
              </a:tblPr>
              <a:tblGrid>
                <a:gridCol w="2360118">
                  <a:extLst>
                    <a:ext uri="{9D8B030D-6E8A-4147-A177-3AD203B41FA5}">
                      <a16:colId xmlns:a16="http://schemas.microsoft.com/office/drawing/2014/main" val="20000"/>
                    </a:ext>
                  </a:extLst>
                </a:gridCol>
                <a:gridCol w="7285219">
                  <a:extLst>
                    <a:ext uri="{9D8B030D-6E8A-4147-A177-3AD203B41FA5}">
                      <a16:colId xmlns:a16="http://schemas.microsoft.com/office/drawing/2014/main" val="20001"/>
                    </a:ext>
                  </a:extLst>
                </a:gridCol>
              </a:tblGrid>
              <a:tr h="370840">
                <a:tc>
                  <a:txBody>
                    <a:bodyPr/>
                    <a:lstStyle/>
                    <a:p>
                      <a:r>
                        <a:rPr lang="en-GB" sz="2400" b="0" dirty="0"/>
                        <a:t>Overriding</a:t>
                      </a:r>
                    </a:p>
                  </a:txBody>
                  <a:tcPr/>
                </a:tc>
                <a:tc>
                  <a:txBody>
                    <a:bodyPr/>
                    <a:lstStyle/>
                    <a:p>
                      <a:pPr>
                        <a:lnSpc>
                          <a:spcPct val="107000"/>
                        </a:lnSpc>
                        <a:spcAft>
                          <a:spcPts val="800"/>
                        </a:spcAft>
                      </a:pPr>
                      <a:r>
                        <a:rPr lang="en-GB" sz="2400">
                          <a:effectLst/>
                          <a:latin typeface="Calibri" panose="020F0502020204030204" pitchFamily="34" charset="0"/>
                          <a:ea typeface="Calibri" panose="020F0502020204030204" pitchFamily="34" charset="0"/>
                          <a:cs typeface="Times New Roman" panose="02020603050405020304" pitchFamily="18" charset="0"/>
                        </a:rPr>
                        <a:t>The method in a child class is implemented instead of a method of the same name in the parent class</a:t>
                      </a:r>
                    </a:p>
                    <a:p>
                      <a:pPr>
                        <a:lnSpc>
                          <a:spcPct val="107000"/>
                        </a:lnSpc>
                        <a:spcAft>
                          <a:spcPts val="800"/>
                        </a:spcAft>
                      </a:pPr>
                      <a:r>
                        <a:rPr lang="en-GB" sz="24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10000"/>
                  </a:ext>
                </a:extLst>
              </a:tr>
              <a:tr h="370840">
                <a:tc>
                  <a:txBody>
                    <a:bodyPr/>
                    <a:lstStyle/>
                    <a:p>
                      <a:r>
                        <a:rPr lang="en-GB" sz="2400" b="0"/>
                        <a:t>Polymorphism</a:t>
                      </a:r>
                    </a:p>
                  </a:txBody>
                  <a:tcPr/>
                </a:tc>
                <a:tc>
                  <a:txBody>
                    <a:bodyPr/>
                    <a:lstStyle/>
                    <a:p>
                      <a:pPr>
                        <a:lnSpc>
                          <a:spcPct val="107000"/>
                        </a:lnSpc>
                        <a:spcAft>
                          <a:spcPts val="800"/>
                        </a:spcAft>
                      </a:pPr>
                      <a:r>
                        <a:rPr lang="en-GB" sz="2400">
                          <a:effectLst/>
                          <a:latin typeface="Calibri" panose="020F0502020204030204" pitchFamily="34" charset="0"/>
                          <a:ea typeface="Calibri" panose="020F0502020204030204" pitchFamily="34" charset="0"/>
                          <a:cs typeface="Times New Roman" panose="02020603050405020304" pitchFamily="18" charset="0"/>
                        </a:rPr>
                        <a:t>Allow methods to be called with different data types and different number of parameters</a:t>
                      </a:r>
                    </a:p>
                    <a:p>
                      <a:pPr>
                        <a:lnSpc>
                          <a:spcPct val="107000"/>
                        </a:lnSpc>
                        <a:spcAft>
                          <a:spcPts val="800"/>
                        </a:spcAft>
                      </a:pPr>
                      <a:r>
                        <a:rPr lang="en-GB" sz="24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10001"/>
                  </a:ext>
                </a:extLst>
              </a:tr>
              <a:tr h="370840">
                <a:tc>
                  <a:txBody>
                    <a:bodyPr/>
                    <a:lstStyle/>
                    <a:p>
                      <a:r>
                        <a:rPr lang="en-GB" sz="2400" b="0" dirty="0"/>
                        <a:t>Encapsulation/</a:t>
                      </a:r>
                    </a:p>
                    <a:p>
                      <a:r>
                        <a:rPr lang="en-GB" sz="2400" b="0" dirty="0"/>
                        <a:t>data hiding</a:t>
                      </a:r>
                    </a:p>
                  </a:txBody>
                  <a:tcPr/>
                </a:tc>
                <a:tc>
                  <a:txBody>
                    <a:bodyPr/>
                    <a:lstStyle/>
                    <a:p>
                      <a:pPr>
                        <a:lnSpc>
                          <a:spcPct val="107000"/>
                        </a:lnSpc>
                        <a:spcAft>
                          <a:spcPts val="800"/>
                        </a:spcAft>
                      </a:pPr>
                      <a:r>
                        <a:rPr lang="en-GB" sz="2400" dirty="0">
                          <a:effectLst/>
                          <a:latin typeface="Calibri" panose="020F0502020204030204" pitchFamily="34" charset="0"/>
                          <a:ea typeface="Calibri" panose="020F0502020204030204" pitchFamily="34" charset="0"/>
                          <a:cs typeface="Times New Roman" panose="02020603050405020304" pitchFamily="18" charset="0"/>
                        </a:rPr>
                        <a:t>Data and methods are considered together and data can only be accessed through the objects methods</a:t>
                      </a:r>
                    </a:p>
                    <a:p>
                      <a:pPr>
                        <a:lnSpc>
                          <a:spcPct val="107000"/>
                        </a:lnSpc>
                        <a:spcAft>
                          <a:spcPts val="800"/>
                        </a:spcAft>
                      </a:pPr>
                      <a:r>
                        <a:rPr lang="en-GB" sz="24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9577765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73B49-71AD-468C-8865-BE51A80EAD1D}"/>
              </a:ext>
            </a:extLst>
          </p:cNvPr>
          <p:cNvSpPr>
            <a:spLocks noGrp="1"/>
          </p:cNvSpPr>
          <p:nvPr>
            <p:ph type="title"/>
          </p:nvPr>
        </p:nvSpPr>
        <p:spPr/>
        <p:txBody>
          <a:bodyPr>
            <a:normAutofit fontScale="90000"/>
          </a:bodyPr>
          <a:lstStyle/>
          <a:p>
            <a:r>
              <a:rPr lang="en-GB" dirty="0"/>
              <a:t>Reference documents</a:t>
            </a:r>
          </a:p>
        </p:txBody>
      </p:sp>
      <p:sp>
        <p:nvSpPr>
          <p:cNvPr id="3" name="Content Placeholder 2">
            <a:extLst>
              <a:ext uri="{FF2B5EF4-FFF2-40B4-BE49-F238E27FC236}">
                <a16:creationId xmlns:a16="http://schemas.microsoft.com/office/drawing/2014/main" id="{4B2AA9FE-3213-4A6A-A817-0F9EC2F311C0}"/>
              </a:ext>
            </a:extLst>
          </p:cNvPr>
          <p:cNvSpPr>
            <a:spLocks noGrp="1"/>
          </p:cNvSpPr>
          <p:nvPr>
            <p:ph idx="1"/>
          </p:nvPr>
        </p:nvSpPr>
        <p:spPr/>
        <p:txBody>
          <a:bodyPr/>
          <a:lstStyle/>
          <a:p>
            <a:pPr>
              <a:buFont typeface="Wingdings" panose="05000000000000000000" pitchFamily="2" charset="2"/>
              <a:buChar char="ü"/>
            </a:pPr>
            <a:r>
              <a:rPr lang="en-GB" dirty="0">
                <a:hlinkClick r:id="rId2"/>
              </a:rPr>
              <a:t>keywords-oop.docx</a:t>
            </a:r>
            <a:endParaRPr lang="en-GB" dirty="0"/>
          </a:p>
          <a:p>
            <a:pPr>
              <a:buFont typeface="Wingdings" panose="05000000000000000000" pitchFamily="2" charset="2"/>
              <a:buChar char="ü"/>
            </a:pPr>
            <a:r>
              <a:rPr lang="en-GB" dirty="0">
                <a:hlinkClick r:id="rId3"/>
              </a:rPr>
              <a:t>example_constructs_oop.docx</a:t>
            </a:r>
            <a:endParaRPr lang="en-GB" dirty="0"/>
          </a:p>
        </p:txBody>
      </p:sp>
    </p:spTree>
    <p:extLst>
      <p:ext uri="{BB962C8B-B14F-4D97-AF65-F5344CB8AC3E}">
        <p14:creationId xmlns:p14="http://schemas.microsoft.com/office/powerpoint/2010/main" val="579362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a:t>Object oriented Programming (OOP)</a:t>
            </a:r>
          </a:p>
        </p:txBody>
      </p:sp>
      <p:sp>
        <p:nvSpPr>
          <p:cNvPr id="3" name="Subtitle 2"/>
          <p:cNvSpPr>
            <a:spLocks noGrp="1"/>
          </p:cNvSpPr>
          <p:nvPr>
            <p:ph type="subTitle" idx="1"/>
          </p:nvPr>
        </p:nvSpPr>
        <p:spPr/>
        <p:txBody>
          <a:bodyPr/>
          <a:lstStyle/>
          <a:p>
            <a:endParaRPr lang="en-GB" dirty="0"/>
          </a:p>
          <a:p>
            <a:endParaRPr lang="en-GB" dirty="0"/>
          </a:p>
        </p:txBody>
      </p:sp>
    </p:spTree>
    <p:extLst>
      <p:ext uri="{BB962C8B-B14F-4D97-AF65-F5344CB8AC3E}">
        <p14:creationId xmlns:p14="http://schemas.microsoft.com/office/powerpoint/2010/main" val="3436372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t>Learning objectives</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ü"/>
            </a:pPr>
            <a:r>
              <a:rPr lang="en-GB" dirty="0"/>
              <a:t>Understand the following:</a:t>
            </a:r>
          </a:p>
          <a:p>
            <a:pPr lvl="1">
              <a:buFont typeface="Wingdings" panose="05000000000000000000" pitchFamily="2" charset="2"/>
              <a:buChar char="ü"/>
            </a:pPr>
            <a:r>
              <a:rPr lang="en-GB" dirty="0"/>
              <a:t>Abstract methods and attributes </a:t>
            </a:r>
          </a:p>
          <a:p>
            <a:pPr lvl="1">
              <a:buFont typeface="Wingdings" panose="05000000000000000000" pitchFamily="2" charset="2"/>
              <a:buChar char="ü"/>
            </a:pPr>
            <a:r>
              <a:rPr lang="en-GB" dirty="0"/>
              <a:t>Static methods</a:t>
            </a:r>
          </a:p>
          <a:p>
            <a:pPr lvl="1">
              <a:buFont typeface="Wingdings" panose="05000000000000000000" pitchFamily="2" charset="2"/>
              <a:buChar char="ü"/>
            </a:pPr>
            <a:r>
              <a:rPr lang="en-GB" dirty="0"/>
              <a:t>Virtual method</a:t>
            </a:r>
          </a:p>
          <a:p>
            <a:pPr>
              <a:buFont typeface="Wingdings" panose="05000000000000000000" pitchFamily="2" charset="2"/>
              <a:buChar char="ü"/>
            </a:pPr>
            <a:r>
              <a:rPr lang="en-GB" dirty="0"/>
              <a:t>Discuss Object oriented design principles</a:t>
            </a:r>
          </a:p>
          <a:p>
            <a:pPr>
              <a:buFont typeface="Wingdings" panose="05000000000000000000" pitchFamily="2" charset="2"/>
              <a:buChar char="ü"/>
            </a:pPr>
            <a:r>
              <a:rPr lang="en-GB" dirty="0"/>
              <a:t>Explain interfaces are</a:t>
            </a:r>
          </a:p>
          <a:p>
            <a:pPr>
              <a:buFont typeface="Wingdings" panose="05000000000000000000" pitchFamily="2" charset="2"/>
              <a:buChar char="ü"/>
            </a:pPr>
            <a:r>
              <a:rPr lang="en-GB" dirty="0"/>
              <a:t>Draw class diagrams</a:t>
            </a:r>
          </a:p>
          <a:p>
            <a:endParaRPr lang="en-GB" dirty="0"/>
          </a:p>
        </p:txBody>
      </p:sp>
    </p:spTree>
    <p:extLst>
      <p:ext uri="{BB962C8B-B14F-4D97-AF65-F5344CB8AC3E}">
        <p14:creationId xmlns:p14="http://schemas.microsoft.com/office/powerpoint/2010/main" val="1011831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hlinkClick r:id="rId2"/>
            <a:extLst>
              <a:ext uri="{FF2B5EF4-FFF2-40B4-BE49-F238E27FC236}">
                <a16:creationId xmlns:a16="http://schemas.microsoft.com/office/drawing/2014/main" id="{7A518B0E-E5F1-4AF5-9A28-357ACFEE8B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48064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t>Static method</a:t>
            </a:r>
          </a:p>
        </p:txBody>
      </p:sp>
      <p:sp>
        <p:nvSpPr>
          <p:cNvPr id="3" name="Content Placeholder 2"/>
          <p:cNvSpPr>
            <a:spLocks noGrp="1"/>
          </p:cNvSpPr>
          <p:nvPr>
            <p:ph idx="1"/>
          </p:nvPr>
        </p:nvSpPr>
        <p:spPr>
          <a:xfrm>
            <a:off x="838200" y="1123950"/>
            <a:ext cx="10515600" cy="1263015"/>
          </a:xfrm>
        </p:spPr>
        <p:txBody>
          <a:bodyPr>
            <a:normAutofit fontScale="62500" lnSpcReduction="20000"/>
          </a:bodyPr>
          <a:lstStyle/>
          <a:p>
            <a:pPr>
              <a:buFont typeface="Wingdings" panose="05000000000000000000" pitchFamily="2" charset="2"/>
              <a:buChar char="ü"/>
            </a:pPr>
            <a:r>
              <a:rPr lang="en-GB" dirty="0"/>
              <a:t>With static methods there is no need for object instantiation.</a:t>
            </a:r>
          </a:p>
          <a:p>
            <a:pPr>
              <a:buFont typeface="Wingdings" panose="05000000000000000000" pitchFamily="2" charset="2"/>
              <a:buChar char="ü"/>
            </a:pPr>
            <a:r>
              <a:rPr lang="en-GB" dirty="0"/>
              <a:t>Static methods need to use the @staticmethod decorator. </a:t>
            </a:r>
          </a:p>
          <a:p>
            <a:pPr>
              <a:buFont typeface="Wingdings" panose="05000000000000000000" pitchFamily="2" charset="2"/>
              <a:buChar char="ü"/>
            </a:pPr>
            <a:r>
              <a:rPr lang="en-GB" dirty="0"/>
              <a:t>The decorator wraps the subroutine in a function called </a:t>
            </a:r>
            <a:r>
              <a:rPr lang="en-GB" dirty="0" err="1"/>
              <a:t>staticmethod</a:t>
            </a:r>
            <a:endParaRPr lang="en-GB" dirty="0"/>
          </a:p>
          <a:p>
            <a:pPr>
              <a:buFont typeface="Wingdings" panose="05000000000000000000" pitchFamily="2" charset="2"/>
              <a:buChar char="ü"/>
            </a:pPr>
            <a:r>
              <a:rPr lang="en-GB" dirty="0"/>
              <a:t>Note that there is no object parameter.</a:t>
            </a:r>
          </a:p>
          <a:p>
            <a:pPr marL="0" indent="0">
              <a:buNone/>
            </a:pPr>
            <a:endParaRPr lang="en-GB" dirty="0"/>
          </a:p>
        </p:txBody>
      </p:sp>
      <p:graphicFrame>
        <p:nvGraphicFramePr>
          <p:cNvPr id="7" name="Table 4">
            <a:extLst>
              <a:ext uri="{FF2B5EF4-FFF2-40B4-BE49-F238E27FC236}">
                <a16:creationId xmlns:a16="http://schemas.microsoft.com/office/drawing/2014/main" id="{52FEC034-87E2-4E54-9BDB-3543E519BA08}"/>
              </a:ext>
            </a:extLst>
          </p:cNvPr>
          <p:cNvGraphicFramePr>
            <a:graphicFrameLocks noGrp="1"/>
          </p:cNvGraphicFramePr>
          <p:nvPr>
            <p:extLst>
              <p:ext uri="{D42A27DB-BD31-4B8C-83A1-F6EECF244321}">
                <p14:modId xmlns:p14="http://schemas.microsoft.com/office/powerpoint/2010/main" val="3679312680"/>
              </p:ext>
            </p:extLst>
          </p:nvPr>
        </p:nvGraphicFramePr>
        <p:xfrm>
          <a:off x="2425031" y="2794636"/>
          <a:ext cx="6859337" cy="3352800"/>
        </p:xfrm>
        <a:graphic>
          <a:graphicData uri="http://schemas.openxmlformats.org/drawingml/2006/table">
            <a:tbl>
              <a:tblPr firstRow="1" bandRow="1">
                <a:tableStyleId>{E8B1032C-EA38-4F05-BA0D-38AFFFC7BED3}</a:tableStyleId>
              </a:tblPr>
              <a:tblGrid>
                <a:gridCol w="579885">
                  <a:extLst>
                    <a:ext uri="{9D8B030D-6E8A-4147-A177-3AD203B41FA5}">
                      <a16:colId xmlns:a16="http://schemas.microsoft.com/office/drawing/2014/main" val="2456258723"/>
                    </a:ext>
                  </a:extLst>
                </a:gridCol>
                <a:gridCol w="6279452">
                  <a:extLst>
                    <a:ext uri="{9D8B030D-6E8A-4147-A177-3AD203B41FA5}">
                      <a16:colId xmlns:a16="http://schemas.microsoft.com/office/drawing/2014/main" val="3785766931"/>
                    </a:ext>
                  </a:extLst>
                </a:gridCol>
              </a:tblGrid>
              <a:tr h="370840">
                <a:tc>
                  <a:txBody>
                    <a:bodyPr/>
                    <a:lstStyle/>
                    <a:p>
                      <a:r>
                        <a:rPr lang="en-GB" sz="2800" dirty="0"/>
                        <a:t>1</a:t>
                      </a:r>
                    </a:p>
                    <a:p>
                      <a:r>
                        <a:rPr lang="en-GB" sz="2800" dirty="0"/>
                        <a:t>2</a:t>
                      </a:r>
                    </a:p>
                    <a:p>
                      <a:r>
                        <a:rPr lang="en-GB" sz="2800" dirty="0"/>
                        <a:t>3</a:t>
                      </a:r>
                    </a:p>
                    <a:p>
                      <a:r>
                        <a:rPr lang="en-GB" sz="2800" dirty="0"/>
                        <a:t>4</a:t>
                      </a:r>
                    </a:p>
                    <a:p>
                      <a:endParaRPr lang="en-GB" sz="2800" dirty="0"/>
                    </a:p>
                    <a:p>
                      <a:endParaRPr lang="en-GB" sz="2800" dirty="0"/>
                    </a:p>
                    <a:p>
                      <a:r>
                        <a:rPr lang="en-GB" sz="2800" dirty="0"/>
                        <a:t>5</a:t>
                      </a:r>
                    </a:p>
                    <a:p>
                      <a:endParaRPr lang="en-GB" dirty="0"/>
                    </a:p>
                  </a:txBody>
                  <a:tcPr/>
                </a:tc>
                <a:tc>
                  <a:txBody>
                    <a:bodyPr/>
                    <a:lstStyle/>
                    <a:p>
                      <a:r>
                        <a:rPr lang="en-GB" sz="2800" b="0" dirty="0">
                          <a:latin typeface="Courier New" panose="02070309020205020404" pitchFamily="49" charset="0"/>
                          <a:cs typeface="Courier New" panose="02070309020205020404" pitchFamily="49" charset="0"/>
                        </a:rPr>
                        <a:t>class Calculator(object):</a:t>
                      </a:r>
                    </a:p>
                    <a:p>
                      <a:r>
                        <a:rPr lang="en-GB" sz="2800" b="0" i="1" dirty="0">
                          <a:latin typeface="Courier New" panose="02070309020205020404" pitchFamily="49" charset="0"/>
                          <a:cs typeface="Courier New" panose="02070309020205020404" pitchFamily="49" charset="0"/>
                        </a:rPr>
                        <a:t>	@staticmethod</a:t>
                      </a:r>
                      <a:endParaRPr lang="en-GB" sz="2800" b="0" dirty="0">
                        <a:latin typeface="Courier New" panose="02070309020205020404" pitchFamily="49" charset="0"/>
                        <a:cs typeface="Courier New" panose="02070309020205020404" pitchFamily="49" charset="0"/>
                      </a:endParaRPr>
                    </a:p>
                    <a:p>
                      <a:r>
                        <a:rPr lang="en-GB" sz="2800" b="0" dirty="0">
                          <a:latin typeface="Courier New" panose="02070309020205020404" pitchFamily="49" charset="0"/>
                          <a:cs typeface="Courier New" panose="02070309020205020404" pitchFamily="49" charset="0"/>
                        </a:rPr>
                        <a:t>	def </a:t>
                      </a:r>
                      <a:r>
                        <a:rPr lang="en-GB" sz="2800" b="0" dirty="0" err="1">
                          <a:latin typeface="Courier New" panose="02070309020205020404" pitchFamily="49" charset="0"/>
                          <a:cs typeface="Courier New" panose="02070309020205020404" pitchFamily="49" charset="0"/>
                        </a:rPr>
                        <a:t>add_nums</a:t>
                      </a:r>
                      <a:r>
                        <a:rPr lang="en-GB" sz="2800" b="0" dirty="0">
                          <a:latin typeface="Courier New" panose="02070309020205020404" pitchFamily="49" charset="0"/>
                          <a:cs typeface="Courier New" panose="02070309020205020404" pitchFamily="49" charset="0"/>
                        </a:rPr>
                        <a:t>(</a:t>
                      </a:r>
                      <a:r>
                        <a:rPr lang="en-GB" sz="2800" b="0" dirty="0" err="1">
                          <a:latin typeface="Courier New" panose="02070309020205020404" pitchFamily="49" charset="0"/>
                          <a:cs typeface="Courier New" panose="02070309020205020404" pitchFamily="49" charset="0"/>
                        </a:rPr>
                        <a:t>x,y</a:t>
                      </a:r>
                      <a:r>
                        <a:rPr lang="en-GB" sz="2800" b="0" dirty="0">
                          <a:latin typeface="Courier New" panose="02070309020205020404" pitchFamily="49" charset="0"/>
                          <a:cs typeface="Courier New" panose="02070309020205020404" pitchFamily="49" charset="0"/>
                        </a:rPr>
                        <a:t>): </a:t>
                      </a:r>
                    </a:p>
                    <a:p>
                      <a:r>
                        <a:rPr lang="en-GB" sz="2800" b="0" dirty="0">
                          <a:latin typeface="Courier New" panose="02070309020205020404" pitchFamily="49" charset="0"/>
                          <a:cs typeface="Courier New" panose="02070309020205020404" pitchFamily="49" charset="0"/>
                        </a:rPr>
                        <a:t>		print (</a:t>
                      </a:r>
                      <a:r>
                        <a:rPr lang="en-GB" sz="2800" b="0" dirty="0" err="1">
                          <a:latin typeface="Courier New" panose="02070309020205020404" pitchFamily="49" charset="0"/>
                          <a:cs typeface="Courier New" panose="02070309020205020404" pitchFamily="49" charset="0"/>
                        </a:rPr>
                        <a:t>x+y</a:t>
                      </a:r>
                      <a:r>
                        <a:rPr lang="en-GB" sz="2800" b="0" dirty="0">
                          <a:latin typeface="Courier New" panose="02070309020205020404" pitchFamily="49" charset="0"/>
                          <a:cs typeface="Courier New" panose="02070309020205020404" pitchFamily="49" charset="0"/>
                        </a:rPr>
                        <a:t>)</a:t>
                      </a:r>
                    </a:p>
                    <a:p>
                      <a:endParaRPr lang="en-GB" sz="2800" b="0" dirty="0">
                        <a:latin typeface="Courier New" panose="02070309020205020404" pitchFamily="49" charset="0"/>
                        <a:cs typeface="Courier New" panose="02070309020205020404" pitchFamily="49" charset="0"/>
                      </a:endParaRPr>
                    </a:p>
                    <a:p>
                      <a:r>
                        <a:rPr lang="en-GB" sz="2800" b="0" dirty="0">
                          <a:latin typeface="Courier New" panose="02070309020205020404" pitchFamily="49" charset="0"/>
                          <a:cs typeface="Courier New" panose="02070309020205020404" pitchFamily="49" charset="0"/>
                        </a:rPr>
                        <a:t>#Calling the static method</a:t>
                      </a:r>
                    </a:p>
                    <a:p>
                      <a:r>
                        <a:rPr lang="en-GB" sz="2800" b="0" dirty="0" err="1">
                          <a:latin typeface="Courier New" panose="02070309020205020404" pitchFamily="49" charset="0"/>
                          <a:cs typeface="Courier New" panose="02070309020205020404" pitchFamily="49" charset="0"/>
                        </a:rPr>
                        <a:t>Calculator.add_nums</a:t>
                      </a:r>
                      <a:r>
                        <a:rPr lang="en-GB" sz="2800" b="0" dirty="0">
                          <a:latin typeface="Courier New" panose="02070309020205020404" pitchFamily="49" charset="0"/>
                          <a:cs typeface="Courier New" panose="02070309020205020404" pitchFamily="49" charset="0"/>
                        </a:rPr>
                        <a:t>(2,3)</a:t>
                      </a:r>
                      <a:endParaRPr lang="en-GB" sz="2800" b="0" dirty="0"/>
                    </a:p>
                  </a:txBody>
                  <a:tcPr/>
                </a:tc>
                <a:extLst>
                  <a:ext uri="{0D108BD9-81ED-4DB2-BD59-A6C34878D82A}">
                    <a16:rowId xmlns:a16="http://schemas.microsoft.com/office/drawing/2014/main" val="3008964506"/>
                  </a:ext>
                </a:extLst>
              </a:tr>
            </a:tbl>
          </a:graphicData>
        </a:graphic>
      </p:graphicFrame>
      <p:sp>
        <p:nvSpPr>
          <p:cNvPr id="8" name="Rectangle 7">
            <a:extLst>
              <a:ext uri="{FF2B5EF4-FFF2-40B4-BE49-F238E27FC236}">
                <a16:creationId xmlns:a16="http://schemas.microsoft.com/office/drawing/2014/main" id="{ADC6FC47-AFA2-4ECE-B854-D93DF4F8DD43}"/>
              </a:ext>
            </a:extLst>
          </p:cNvPr>
          <p:cNvSpPr/>
          <p:nvPr/>
        </p:nvSpPr>
        <p:spPr>
          <a:xfrm>
            <a:off x="3056022" y="5391249"/>
            <a:ext cx="2189746" cy="720794"/>
          </a:xfrm>
          <a:prstGeom prst="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GB" b="1" dirty="0">
                <a:solidFill>
                  <a:srgbClr val="FF9900"/>
                </a:solidFill>
              </a:rPr>
              <a:t>Class name</a:t>
            </a:r>
          </a:p>
        </p:txBody>
      </p:sp>
      <p:sp>
        <p:nvSpPr>
          <p:cNvPr id="9" name="Rectangle 8">
            <a:extLst>
              <a:ext uri="{FF2B5EF4-FFF2-40B4-BE49-F238E27FC236}">
                <a16:creationId xmlns:a16="http://schemas.microsoft.com/office/drawing/2014/main" id="{F045EB6D-3770-4583-A873-9055D50DE28F}"/>
              </a:ext>
            </a:extLst>
          </p:cNvPr>
          <p:cNvSpPr/>
          <p:nvPr/>
        </p:nvSpPr>
        <p:spPr>
          <a:xfrm>
            <a:off x="5426246" y="5392053"/>
            <a:ext cx="2755228" cy="720794"/>
          </a:xfrm>
          <a:prstGeom prst="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GB" b="1" dirty="0" err="1">
                <a:solidFill>
                  <a:srgbClr val="FF9900"/>
                </a:solidFill>
              </a:rPr>
              <a:t>Staticmethod</a:t>
            </a:r>
            <a:endParaRPr lang="en-GB" b="1" dirty="0">
              <a:solidFill>
                <a:srgbClr val="FF9900"/>
              </a:solidFill>
            </a:endParaRPr>
          </a:p>
        </p:txBody>
      </p:sp>
    </p:spTree>
    <p:extLst>
      <p:ext uri="{BB962C8B-B14F-4D97-AF65-F5344CB8AC3E}">
        <p14:creationId xmlns:p14="http://schemas.microsoft.com/office/powerpoint/2010/main" val="3758562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Alternative approach for Static method</a:t>
            </a:r>
          </a:p>
        </p:txBody>
      </p:sp>
      <p:graphicFrame>
        <p:nvGraphicFramePr>
          <p:cNvPr id="5" name="Table 4">
            <a:extLst>
              <a:ext uri="{FF2B5EF4-FFF2-40B4-BE49-F238E27FC236}">
                <a16:creationId xmlns:a16="http://schemas.microsoft.com/office/drawing/2014/main" id="{3ED7D2E7-A905-4860-8073-1E547DBBC624}"/>
              </a:ext>
            </a:extLst>
          </p:cNvPr>
          <p:cNvGraphicFramePr>
            <a:graphicFrameLocks noGrp="1"/>
          </p:cNvGraphicFramePr>
          <p:nvPr/>
        </p:nvGraphicFramePr>
        <p:xfrm>
          <a:off x="404872" y="1340051"/>
          <a:ext cx="10604024" cy="3017520"/>
        </p:xfrm>
        <a:graphic>
          <a:graphicData uri="http://schemas.openxmlformats.org/drawingml/2006/table">
            <a:tbl>
              <a:tblPr firstRow="1" bandRow="1">
                <a:tableStyleId>{E8B1032C-EA38-4F05-BA0D-38AFFFC7BED3}</a:tableStyleId>
              </a:tblPr>
              <a:tblGrid>
                <a:gridCol w="499458">
                  <a:extLst>
                    <a:ext uri="{9D8B030D-6E8A-4147-A177-3AD203B41FA5}">
                      <a16:colId xmlns:a16="http://schemas.microsoft.com/office/drawing/2014/main" val="2456258723"/>
                    </a:ext>
                  </a:extLst>
                </a:gridCol>
                <a:gridCol w="10104566">
                  <a:extLst>
                    <a:ext uri="{9D8B030D-6E8A-4147-A177-3AD203B41FA5}">
                      <a16:colId xmlns:a16="http://schemas.microsoft.com/office/drawing/2014/main" val="3785766931"/>
                    </a:ext>
                  </a:extLst>
                </a:gridCol>
              </a:tblGrid>
              <a:tr h="370840">
                <a:tc>
                  <a:txBody>
                    <a:bodyPr/>
                    <a:lstStyle/>
                    <a:p>
                      <a:r>
                        <a:rPr lang="en-GB" sz="2400" dirty="0"/>
                        <a:t>1</a:t>
                      </a:r>
                    </a:p>
                    <a:p>
                      <a:endParaRPr lang="en-GB" sz="2400" dirty="0"/>
                    </a:p>
                    <a:p>
                      <a:r>
                        <a:rPr lang="en-GB" sz="2400" dirty="0"/>
                        <a:t>3</a:t>
                      </a:r>
                    </a:p>
                    <a:p>
                      <a:r>
                        <a:rPr lang="en-GB" sz="2400" dirty="0"/>
                        <a:t>4</a:t>
                      </a:r>
                    </a:p>
                    <a:p>
                      <a:endParaRPr lang="en-GB" sz="2400" dirty="0"/>
                    </a:p>
                    <a:p>
                      <a:r>
                        <a:rPr lang="en-GB" sz="2400" dirty="0"/>
                        <a:t>5</a:t>
                      </a:r>
                    </a:p>
                    <a:p>
                      <a:r>
                        <a:rPr lang="en-GB" sz="2400" dirty="0"/>
                        <a:t>6</a:t>
                      </a:r>
                    </a:p>
                    <a:p>
                      <a:endParaRPr lang="en-GB" sz="2400" dirty="0"/>
                    </a:p>
                  </a:txBody>
                  <a:tcPr/>
                </a:tc>
                <a:tc>
                  <a:txBody>
                    <a:bodyPr/>
                    <a:lstStyle/>
                    <a:p>
                      <a:r>
                        <a:rPr lang="en-GB" sz="2400" b="0" dirty="0">
                          <a:solidFill>
                            <a:schemeClr val="tx1"/>
                          </a:solidFill>
                          <a:latin typeface="Courier New" panose="02070309020205020404" pitchFamily="49" charset="0"/>
                          <a:cs typeface="Courier New" panose="02070309020205020404" pitchFamily="49" charset="0"/>
                        </a:rPr>
                        <a:t>class Calculator(object):</a:t>
                      </a:r>
                    </a:p>
                    <a:p>
                      <a:r>
                        <a:rPr lang="en-GB" sz="2400" b="0" i="1" dirty="0">
                          <a:solidFill>
                            <a:schemeClr val="tx1"/>
                          </a:solidFill>
                          <a:latin typeface="Courier New" panose="02070309020205020404" pitchFamily="49" charset="0"/>
                          <a:cs typeface="Courier New" panose="02070309020205020404" pitchFamily="49" charset="0"/>
                        </a:rPr>
                        <a:t>	</a:t>
                      </a:r>
                    </a:p>
                    <a:p>
                      <a:r>
                        <a:rPr lang="en-GB" sz="2400" b="0" dirty="0">
                          <a:solidFill>
                            <a:schemeClr val="tx1"/>
                          </a:solidFill>
                          <a:latin typeface="Courier New" panose="02070309020205020404" pitchFamily="49" charset="0"/>
                          <a:cs typeface="Courier New" panose="02070309020205020404" pitchFamily="49" charset="0"/>
                        </a:rPr>
                        <a:t> def </a:t>
                      </a:r>
                      <a:r>
                        <a:rPr lang="en-GB" sz="2400" b="0" dirty="0" err="1">
                          <a:solidFill>
                            <a:schemeClr val="tx1"/>
                          </a:solidFill>
                          <a:latin typeface="Courier New" panose="02070309020205020404" pitchFamily="49" charset="0"/>
                          <a:cs typeface="Courier New" panose="02070309020205020404" pitchFamily="49" charset="0"/>
                        </a:rPr>
                        <a:t>add_nums</a:t>
                      </a:r>
                      <a:r>
                        <a:rPr lang="en-GB" sz="2400" b="0" dirty="0">
                          <a:solidFill>
                            <a:schemeClr val="tx1"/>
                          </a:solidFill>
                          <a:latin typeface="Courier New" panose="02070309020205020404" pitchFamily="49" charset="0"/>
                          <a:cs typeface="Courier New" panose="02070309020205020404" pitchFamily="49" charset="0"/>
                        </a:rPr>
                        <a:t>(</a:t>
                      </a:r>
                      <a:r>
                        <a:rPr lang="en-GB" sz="2400" b="0" dirty="0" err="1">
                          <a:solidFill>
                            <a:schemeClr val="tx1"/>
                          </a:solidFill>
                          <a:latin typeface="Courier New" panose="02070309020205020404" pitchFamily="49" charset="0"/>
                          <a:cs typeface="Courier New" panose="02070309020205020404" pitchFamily="49" charset="0"/>
                        </a:rPr>
                        <a:t>x,y</a:t>
                      </a:r>
                      <a:r>
                        <a:rPr lang="en-GB" sz="2400" b="0" dirty="0">
                          <a:solidFill>
                            <a:schemeClr val="tx1"/>
                          </a:solidFill>
                          <a:latin typeface="Courier New" panose="02070309020205020404" pitchFamily="49" charset="0"/>
                          <a:cs typeface="Courier New" panose="02070309020205020404" pitchFamily="49" charset="0"/>
                        </a:rPr>
                        <a:t>): </a:t>
                      </a:r>
                    </a:p>
                    <a:p>
                      <a:r>
                        <a:rPr lang="en-GB" sz="2400" b="0" dirty="0">
                          <a:solidFill>
                            <a:schemeClr val="tx1"/>
                          </a:solidFill>
                          <a:latin typeface="Courier New" panose="02070309020205020404" pitchFamily="49" charset="0"/>
                          <a:cs typeface="Courier New" panose="02070309020205020404" pitchFamily="49" charset="0"/>
                        </a:rPr>
                        <a:t>  print (</a:t>
                      </a:r>
                      <a:r>
                        <a:rPr lang="en-GB" sz="2400" b="0" dirty="0" err="1">
                          <a:solidFill>
                            <a:schemeClr val="tx1"/>
                          </a:solidFill>
                          <a:latin typeface="Courier New" panose="02070309020205020404" pitchFamily="49" charset="0"/>
                          <a:cs typeface="Courier New" panose="02070309020205020404" pitchFamily="49" charset="0"/>
                        </a:rPr>
                        <a:t>x+y</a:t>
                      </a:r>
                      <a:r>
                        <a:rPr lang="en-GB" sz="2400" b="0" dirty="0">
                          <a:solidFill>
                            <a:schemeClr val="tx1"/>
                          </a:solidFill>
                          <a:latin typeface="Courier New" panose="02070309020205020404" pitchFamily="49" charset="0"/>
                          <a:cs typeface="Courier New" panose="02070309020205020404" pitchFamily="49" charset="0"/>
                        </a:rPr>
                        <a:t>)</a:t>
                      </a:r>
                    </a:p>
                    <a:p>
                      <a:endParaRPr lang="en-GB" sz="2400" b="0" dirty="0">
                        <a:solidFill>
                          <a:schemeClr val="tx1"/>
                        </a:solidFill>
                        <a:latin typeface="Courier New" panose="02070309020205020404" pitchFamily="49" charset="0"/>
                        <a:cs typeface="Courier New" panose="02070309020205020404" pitchFamily="49" charset="0"/>
                      </a:endParaRPr>
                    </a:p>
                    <a:p>
                      <a:r>
                        <a:rPr lang="en-GB" sz="2400" b="0" dirty="0" err="1">
                          <a:solidFill>
                            <a:schemeClr val="tx1"/>
                          </a:solidFill>
                          <a:latin typeface="Courier New" panose="02070309020205020404" pitchFamily="49" charset="0"/>
                        </a:rPr>
                        <a:t>Calculator.add_nums</a:t>
                      </a:r>
                      <a:r>
                        <a:rPr lang="en-GB" sz="2400" b="0" dirty="0">
                          <a:solidFill>
                            <a:schemeClr val="tx1"/>
                          </a:solidFill>
                        </a:rPr>
                        <a:t>= </a:t>
                      </a:r>
                      <a:r>
                        <a:rPr lang="en-GB" sz="2400" b="1" dirty="0" err="1">
                          <a:solidFill>
                            <a:schemeClr val="tx1"/>
                          </a:solidFill>
                          <a:latin typeface="Courier New" panose="02070309020205020404" pitchFamily="49" charset="0"/>
                          <a:cs typeface="Courier New" panose="02070309020205020404" pitchFamily="49" charset="0"/>
                        </a:rPr>
                        <a:t>staticmethod</a:t>
                      </a:r>
                      <a:r>
                        <a:rPr lang="en-GB" sz="2400" b="1" dirty="0">
                          <a:solidFill>
                            <a:schemeClr val="tx1"/>
                          </a:solidFill>
                        </a:rPr>
                        <a:t>(</a:t>
                      </a:r>
                      <a:r>
                        <a:rPr lang="en-GB" sz="2400" b="0" dirty="0" err="1">
                          <a:solidFill>
                            <a:schemeClr val="tx1"/>
                          </a:solidFill>
                          <a:latin typeface="Courier New" panose="02070309020205020404" pitchFamily="49" charset="0"/>
                        </a:rPr>
                        <a:t>Calculator.add_nums</a:t>
                      </a:r>
                      <a:r>
                        <a:rPr lang="en-GB" sz="2400" b="1" dirty="0">
                          <a:solidFill>
                            <a:schemeClr val="tx1"/>
                          </a:solidFill>
                        </a:rPr>
                        <a:t>)</a:t>
                      </a:r>
                      <a:endParaRPr lang="en-GB" sz="2400" b="1" dirty="0">
                        <a:solidFill>
                          <a:schemeClr val="tx1"/>
                        </a:solidFill>
                        <a:latin typeface="Courier New" panose="02070309020205020404" pitchFamily="49" charset="0"/>
                      </a:endParaRPr>
                    </a:p>
                    <a:p>
                      <a:r>
                        <a:rPr lang="en-GB" sz="2400" b="0" dirty="0" err="1">
                          <a:solidFill>
                            <a:schemeClr val="tx1"/>
                          </a:solidFill>
                          <a:latin typeface="Courier New" panose="02070309020205020404" pitchFamily="49" charset="0"/>
                        </a:rPr>
                        <a:t>Calculator.add_nums</a:t>
                      </a:r>
                      <a:r>
                        <a:rPr lang="en-GB" sz="2400" b="0" dirty="0">
                          <a:solidFill>
                            <a:schemeClr val="tx1"/>
                          </a:solidFill>
                          <a:latin typeface="Courier New" panose="02070309020205020404" pitchFamily="49" charset="0"/>
                        </a:rPr>
                        <a:t>(2,3)</a:t>
                      </a:r>
                      <a:endParaRPr lang="en-GB" sz="2400" b="0" dirty="0">
                        <a:solidFill>
                          <a:schemeClr val="tx1"/>
                        </a:solidFill>
                        <a:effectLst/>
                      </a:endParaRPr>
                    </a:p>
                    <a:p>
                      <a:endParaRPr lang="en-GB" sz="2400" b="0" dirty="0"/>
                    </a:p>
                  </a:txBody>
                  <a:tcPr/>
                </a:tc>
                <a:extLst>
                  <a:ext uri="{0D108BD9-81ED-4DB2-BD59-A6C34878D82A}">
                    <a16:rowId xmlns:a16="http://schemas.microsoft.com/office/drawing/2014/main" val="3008964506"/>
                  </a:ext>
                </a:extLst>
              </a:tr>
            </a:tbl>
          </a:graphicData>
        </a:graphic>
      </p:graphicFrame>
    </p:spTree>
    <p:extLst>
      <p:ext uri="{BB962C8B-B14F-4D97-AF65-F5344CB8AC3E}">
        <p14:creationId xmlns:p14="http://schemas.microsoft.com/office/powerpoint/2010/main" val="2522815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Virtual methods</a:t>
            </a:r>
          </a:p>
        </p:txBody>
      </p:sp>
      <p:sp>
        <p:nvSpPr>
          <p:cNvPr id="3" name="Content Placeholder 2"/>
          <p:cNvSpPr>
            <a:spLocks noGrp="1"/>
          </p:cNvSpPr>
          <p:nvPr>
            <p:ph idx="1"/>
          </p:nvPr>
        </p:nvSpPr>
        <p:spPr>
          <a:xfrm>
            <a:off x="798897" y="1091699"/>
            <a:ext cx="10515600" cy="4351338"/>
          </a:xfrm>
        </p:spPr>
        <p:txBody>
          <a:bodyPr>
            <a:normAutofit/>
          </a:bodyPr>
          <a:lstStyle/>
          <a:p>
            <a:pPr>
              <a:lnSpc>
                <a:spcPct val="100000"/>
              </a:lnSpc>
              <a:buFont typeface="Wingdings" panose="05000000000000000000" pitchFamily="2" charset="2"/>
              <a:buChar char="ü"/>
            </a:pPr>
            <a:r>
              <a:rPr lang="en-GB" sz="2000" dirty="0"/>
              <a:t>Virtual methods defined in a superclass can be overridden by methods in a subclass. </a:t>
            </a:r>
          </a:p>
          <a:p>
            <a:pPr>
              <a:lnSpc>
                <a:spcPct val="100000"/>
              </a:lnSpc>
              <a:buFont typeface="Wingdings" panose="05000000000000000000" pitchFamily="2" charset="2"/>
              <a:buChar char="ü"/>
            </a:pPr>
            <a:r>
              <a:rPr lang="en-GB" sz="2000" dirty="0"/>
              <a:t>The difference between virtual and abstract methods is that virtual methods have implementation whereas abstract methods do not. </a:t>
            </a:r>
          </a:p>
          <a:p>
            <a:pPr>
              <a:lnSpc>
                <a:spcPct val="100000"/>
              </a:lnSpc>
              <a:buFont typeface="Wingdings" panose="05000000000000000000" pitchFamily="2" charset="2"/>
              <a:buChar char="ü"/>
            </a:pPr>
            <a:r>
              <a:rPr lang="en-GB" sz="2000" dirty="0"/>
              <a:t>All methods in Python are virtual.</a:t>
            </a:r>
          </a:p>
          <a:p>
            <a:pPr marL="0" indent="0">
              <a:lnSpc>
                <a:spcPct val="100000"/>
              </a:lnSpc>
              <a:buNone/>
            </a:pPr>
            <a:endParaRPr lang="en-GB" sz="2000" dirty="0"/>
          </a:p>
          <a:p>
            <a:pPr>
              <a:lnSpc>
                <a:spcPct val="100000"/>
              </a:lnSpc>
              <a:buFont typeface="Wingdings" panose="05000000000000000000" pitchFamily="2" charset="2"/>
              <a:buChar char="ü"/>
            </a:pPr>
            <a:r>
              <a:rPr lang="en-GB" sz="2000" dirty="0"/>
              <a:t>Predict what this code will output.</a:t>
            </a:r>
          </a:p>
          <a:p>
            <a:pPr>
              <a:lnSpc>
                <a:spcPct val="100000"/>
              </a:lnSpc>
              <a:buFont typeface="Wingdings" panose="05000000000000000000" pitchFamily="2" charset="2"/>
              <a:buChar char="ü"/>
            </a:pPr>
            <a:endParaRPr lang="en-GB" sz="2000" dirty="0"/>
          </a:p>
          <a:p>
            <a:pPr marL="0" indent="0">
              <a:lnSpc>
                <a:spcPct val="100000"/>
              </a:lnSpc>
              <a:buNone/>
            </a:pPr>
            <a:r>
              <a:rPr lang="en-GB" sz="2000" dirty="0"/>
              <a:t>Output: </a:t>
            </a:r>
          </a:p>
          <a:p>
            <a:pPr marL="0" indent="0">
              <a:lnSpc>
                <a:spcPct val="100000"/>
              </a:lnSpc>
              <a:buNone/>
            </a:pPr>
            <a:r>
              <a:rPr lang="en-GB" sz="2000" dirty="0">
                <a:latin typeface="Courier New" panose="02070309020205020404" pitchFamily="49" charset="0"/>
                <a:cs typeface="Courier New" panose="02070309020205020404" pitchFamily="49" charset="0"/>
              </a:rPr>
              <a:t>Hello from Parent</a:t>
            </a:r>
          </a:p>
          <a:p>
            <a:pPr marL="0" indent="0">
              <a:lnSpc>
                <a:spcPct val="100000"/>
              </a:lnSpc>
              <a:buNone/>
            </a:pPr>
            <a:r>
              <a:rPr lang="en-GB" sz="2000" dirty="0">
                <a:latin typeface="Courier New" panose="02070309020205020404" pitchFamily="49" charset="0"/>
                <a:cs typeface="Courier New" panose="02070309020205020404" pitchFamily="49" charset="0"/>
              </a:rPr>
              <a:t>Hello from Child</a:t>
            </a:r>
          </a:p>
          <a:p>
            <a:pPr marL="0" indent="0">
              <a:lnSpc>
                <a:spcPct val="100000"/>
              </a:lnSpc>
              <a:buNone/>
            </a:pPr>
            <a:endParaRPr lang="en-GB" sz="2000" dirty="0">
              <a:latin typeface="Courier New" panose="02070309020205020404" pitchFamily="49" charset="0"/>
              <a:cs typeface="Courier New" panose="02070309020205020404" pitchFamily="49" charset="0"/>
            </a:endParaRPr>
          </a:p>
        </p:txBody>
      </p:sp>
      <p:graphicFrame>
        <p:nvGraphicFramePr>
          <p:cNvPr id="6" name="Table 5">
            <a:extLst>
              <a:ext uri="{FF2B5EF4-FFF2-40B4-BE49-F238E27FC236}">
                <a16:creationId xmlns:a16="http://schemas.microsoft.com/office/drawing/2014/main" id="{23BD5A3A-9208-49F4-B9A8-35CF5628C6B9}"/>
              </a:ext>
            </a:extLst>
          </p:cNvPr>
          <p:cNvGraphicFramePr>
            <a:graphicFrameLocks noGrp="1"/>
          </p:cNvGraphicFramePr>
          <p:nvPr/>
        </p:nvGraphicFramePr>
        <p:xfrm>
          <a:off x="5361882" y="2320321"/>
          <a:ext cx="6248591" cy="4206240"/>
        </p:xfrm>
        <a:graphic>
          <a:graphicData uri="http://schemas.openxmlformats.org/drawingml/2006/table">
            <a:tbl>
              <a:tblPr firstRow="1" bandRow="1">
                <a:tableStyleId>{E8B1032C-EA38-4F05-BA0D-38AFFFC7BED3}</a:tableStyleId>
              </a:tblPr>
              <a:tblGrid>
                <a:gridCol w="547375">
                  <a:extLst>
                    <a:ext uri="{9D8B030D-6E8A-4147-A177-3AD203B41FA5}">
                      <a16:colId xmlns:a16="http://schemas.microsoft.com/office/drawing/2014/main" val="2456258723"/>
                    </a:ext>
                  </a:extLst>
                </a:gridCol>
                <a:gridCol w="5701216">
                  <a:extLst>
                    <a:ext uri="{9D8B030D-6E8A-4147-A177-3AD203B41FA5}">
                      <a16:colId xmlns:a16="http://schemas.microsoft.com/office/drawing/2014/main" val="3785766931"/>
                    </a:ext>
                  </a:extLst>
                </a:gridCol>
              </a:tblGrid>
              <a:tr h="3123131">
                <a:tc>
                  <a:txBody>
                    <a:bodyPr/>
                    <a:lstStyle/>
                    <a:p>
                      <a:r>
                        <a:rPr lang="en-GB" sz="1800" b="1" dirty="0">
                          <a:solidFill>
                            <a:schemeClr val="tx1"/>
                          </a:solidFill>
                        </a:rPr>
                        <a:t>1</a:t>
                      </a:r>
                    </a:p>
                    <a:p>
                      <a:endParaRPr lang="en-GB" sz="1800" b="1" dirty="0">
                        <a:solidFill>
                          <a:schemeClr val="tx1"/>
                        </a:solidFill>
                      </a:endParaRPr>
                    </a:p>
                    <a:p>
                      <a:r>
                        <a:rPr lang="en-GB" sz="1800" b="1" dirty="0">
                          <a:solidFill>
                            <a:schemeClr val="tx1"/>
                          </a:solidFill>
                        </a:rPr>
                        <a:t>2</a:t>
                      </a:r>
                    </a:p>
                    <a:p>
                      <a:r>
                        <a:rPr lang="en-GB" sz="1800" b="1" dirty="0">
                          <a:solidFill>
                            <a:schemeClr val="tx1"/>
                          </a:solidFill>
                        </a:rPr>
                        <a:t>3</a:t>
                      </a:r>
                    </a:p>
                    <a:p>
                      <a:r>
                        <a:rPr lang="en-GB" sz="1800" b="1" dirty="0">
                          <a:solidFill>
                            <a:schemeClr val="tx1"/>
                          </a:solidFill>
                        </a:rPr>
                        <a:t>4</a:t>
                      </a:r>
                    </a:p>
                    <a:p>
                      <a:endParaRPr lang="en-GB" sz="1800" b="1" dirty="0">
                        <a:solidFill>
                          <a:schemeClr val="tx1"/>
                        </a:solidFill>
                      </a:endParaRPr>
                    </a:p>
                    <a:p>
                      <a:r>
                        <a:rPr lang="en-GB" sz="1800" b="1" dirty="0">
                          <a:solidFill>
                            <a:schemeClr val="tx1"/>
                          </a:solidFill>
                        </a:rPr>
                        <a:t>5</a:t>
                      </a:r>
                    </a:p>
                    <a:p>
                      <a:r>
                        <a:rPr lang="en-GB" sz="1800" b="1" dirty="0">
                          <a:solidFill>
                            <a:schemeClr val="tx1"/>
                          </a:solidFill>
                        </a:rPr>
                        <a:t>6</a:t>
                      </a:r>
                    </a:p>
                    <a:p>
                      <a:endParaRPr lang="en-GB" sz="1800" b="1" dirty="0">
                        <a:solidFill>
                          <a:schemeClr val="tx1"/>
                        </a:solidFill>
                      </a:endParaRPr>
                    </a:p>
                    <a:p>
                      <a:r>
                        <a:rPr lang="en-GB" sz="1800" b="1" dirty="0">
                          <a:solidFill>
                            <a:schemeClr val="tx1"/>
                          </a:solidFill>
                        </a:rPr>
                        <a:t>7</a:t>
                      </a:r>
                    </a:p>
                    <a:p>
                      <a:r>
                        <a:rPr lang="en-GB" sz="1800" b="1" dirty="0">
                          <a:solidFill>
                            <a:schemeClr val="tx1"/>
                          </a:solidFill>
                        </a:rPr>
                        <a:t>8</a:t>
                      </a:r>
                    </a:p>
                    <a:p>
                      <a:r>
                        <a:rPr lang="en-GB" sz="1800" b="1" dirty="0">
                          <a:solidFill>
                            <a:schemeClr val="tx1"/>
                          </a:solidFill>
                        </a:rPr>
                        <a:t>9</a:t>
                      </a:r>
                    </a:p>
                    <a:p>
                      <a:endParaRPr lang="en-GB" sz="1800" b="1" dirty="0">
                        <a:solidFill>
                          <a:schemeClr val="tx1"/>
                        </a:solidFill>
                      </a:endParaRPr>
                    </a:p>
                    <a:p>
                      <a:r>
                        <a:rPr lang="en-GB" sz="1800" b="1" dirty="0">
                          <a:solidFill>
                            <a:schemeClr val="tx1"/>
                          </a:solidFill>
                        </a:rPr>
                        <a:t>10</a:t>
                      </a:r>
                    </a:p>
                    <a:p>
                      <a:r>
                        <a:rPr lang="en-GB" sz="1800" b="1" dirty="0">
                          <a:solidFill>
                            <a:schemeClr val="tx1"/>
                          </a:solidFill>
                        </a:rPr>
                        <a:t>11</a:t>
                      </a:r>
                    </a:p>
                  </a:txBody>
                  <a:tcPr/>
                </a:tc>
                <a:tc>
                  <a:txBody>
                    <a:bodyPr/>
                    <a:lstStyle/>
                    <a:p>
                      <a:r>
                        <a:rPr lang="en-GB" sz="1800" b="0" dirty="0">
                          <a:solidFill>
                            <a:schemeClr val="tx1"/>
                          </a:solidFill>
                          <a:latin typeface="Courier New" panose="02070309020205020404" pitchFamily="49" charset="0"/>
                        </a:rPr>
                        <a:t>class Parent: </a:t>
                      </a:r>
                    </a:p>
                    <a:p>
                      <a:endParaRPr lang="en-GB" sz="1800" b="0" dirty="0">
                        <a:solidFill>
                          <a:schemeClr val="tx1"/>
                        </a:solidFill>
                        <a:latin typeface="Courier New" panose="02070309020205020404" pitchFamily="49" charset="0"/>
                      </a:endParaRPr>
                    </a:p>
                    <a:p>
                      <a:r>
                        <a:rPr lang="en-GB" sz="1800" b="0" dirty="0">
                          <a:solidFill>
                            <a:schemeClr val="tx1"/>
                          </a:solidFill>
                          <a:latin typeface="Courier New" panose="02070309020205020404" pitchFamily="49" charset="0"/>
                        </a:rPr>
                        <a:t> def greeting(self): </a:t>
                      </a:r>
                    </a:p>
                    <a:p>
                      <a:r>
                        <a:rPr lang="en-GB" sz="1800" b="0" dirty="0">
                          <a:solidFill>
                            <a:schemeClr val="tx1"/>
                          </a:solidFill>
                          <a:latin typeface="Courier New" panose="02070309020205020404" pitchFamily="49" charset="0"/>
                        </a:rPr>
                        <a:t>  print ("Hello from parent")</a:t>
                      </a:r>
                    </a:p>
                    <a:p>
                      <a:r>
                        <a:rPr lang="en-GB" sz="1800" b="0" dirty="0">
                          <a:solidFill>
                            <a:schemeClr val="tx1"/>
                          </a:solidFill>
                          <a:latin typeface="Courier New" panose="02070309020205020404" pitchFamily="49" charset="0"/>
                        </a:rPr>
                        <a:t>  </a:t>
                      </a:r>
                      <a:r>
                        <a:rPr lang="en-GB" sz="1800" b="0" dirty="0" err="1">
                          <a:solidFill>
                            <a:schemeClr val="tx1"/>
                          </a:solidFill>
                          <a:latin typeface="Courier New" panose="02070309020205020404" pitchFamily="49" charset="0"/>
                        </a:rPr>
                        <a:t>self.greeting_virtual</a:t>
                      </a:r>
                      <a:r>
                        <a:rPr lang="en-GB" sz="1800" b="0" dirty="0">
                          <a:solidFill>
                            <a:schemeClr val="tx1"/>
                          </a:solidFill>
                          <a:latin typeface="Courier New" panose="02070309020205020404" pitchFamily="49" charset="0"/>
                        </a:rPr>
                        <a:t>() </a:t>
                      </a:r>
                    </a:p>
                    <a:p>
                      <a:r>
                        <a:rPr lang="en-GB" sz="1800" b="0" dirty="0">
                          <a:solidFill>
                            <a:schemeClr val="tx1"/>
                          </a:solidFill>
                          <a:latin typeface="Courier New" panose="02070309020205020404" pitchFamily="49" charset="0"/>
                        </a:rPr>
                        <a:t>	</a:t>
                      </a:r>
                    </a:p>
                    <a:p>
                      <a:r>
                        <a:rPr lang="en-GB" sz="1800" b="0" dirty="0">
                          <a:solidFill>
                            <a:schemeClr val="tx1"/>
                          </a:solidFill>
                          <a:latin typeface="Courier New" panose="02070309020205020404" pitchFamily="49" charset="0"/>
                        </a:rPr>
                        <a:t> def </a:t>
                      </a:r>
                      <a:r>
                        <a:rPr lang="en-GB" sz="1800" b="0" dirty="0" err="1">
                          <a:solidFill>
                            <a:schemeClr val="tx1"/>
                          </a:solidFill>
                          <a:latin typeface="Courier New" panose="02070309020205020404" pitchFamily="49" charset="0"/>
                        </a:rPr>
                        <a:t>greeting_virtual</a:t>
                      </a:r>
                      <a:r>
                        <a:rPr lang="en-GB" sz="1800" b="0" dirty="0">
                          <a:solidFill>
                            <a:schemeClr val="tx1"/>
                          </a:solidFill>
                          <a:latin typeface="Courier New" panose="02070309020205020404" pitchFamily="49" charset="0"/>
                        </a:rPr>
                        <a:t>(self): </a:t>
                      </a:r>
                    </a:p>
                    <a:p>
                      <a:r>
                        <a:rPr lang="en-GB" sz="1800" b="0" dirty="0">
                          <a:solidFill>
                            <a:schemeClr val="tx1"/>
                          </a:solidFill>
                          <a:latin typeface="Courier New" panose="02070309020205020404" pitchFamily="49" charset="0"/>
                        </a:rPr>
                        <a:t>  print ("Hello from virtual parent") </a:t>
                      </a:r>
                    </a:p>
                    <a:p>
                      <a:endParaRPr lang="en-GB" sz="1800" b="0" dirty="0">
                        <a:solidFill>
                          <a:schemeClr val="tx1"/>
                        </a:solidFill>
                        <a:latin typeface="Courier New" panose="02070309020205020404" pitchFamily="49" charset="0"/>
                      </a:endParaRPr>
                    </a:p>
                    <a:p>
                      <a:r>
                        <a:rPr lang="en-GB" sz="1800" b="0" dirty="0">
                          <a:solidFill>
                            <a:schemeClr val="tx1"/>
                          </a:solidFill>
                          <a:latin typeface="Courier New" panose="02070309020205020404" pitchFamily="49" charset="0"/>
                        </a:rPr>
                        <a:t>class Child(Parent): </a:t>
                      </a:r>
                    </a:p>
                    <a:p>
                      <a:r>
                        <a:rPr lang="en-GB" sz="1800" b="0" dirty="0">
                          <a:solidFill>
                            <a:schemeClr val="tx1"/>
                          </a:solidFill>
                          <a:latin typeface="Courier New" panose="02070309020205020404" pitchFamily="49" charset="0"/>
                        </a:rPr>
                        <a:t> def </a:t>
                      </a:r>
                      <a:r>
                        <a:rPr lang="en-GB" sz="1800" b="0" dirty="0" err="1">
                          <a:solidFill>
                            <a:schemeClr val="tx1"/>
                          </a:solidFill>
                          <a:latin typeface="Courier New" panose="02070309020205020404" pitchFamily="49" charset="0"/>
                        </a:rPr>
                        <a:t>greeting_virtual</a:t>
                      </a:r>
                      <a:r>
                        <a:rPr lang="en-GB" sz="1800" b="0" dirty="0">
                          <a:solidFill>
                            <a:schemeClr val="tx1"/>
                          </a:solidFill>
                          <a:latin typeface="Courier New" panose="02070309020205020404" pitchFamily="49" charset="0"/>
                        </a:rPr>
                        <a:t>(self): </a:t>
                      </a:r>
                    </a:p>
                    <a:p>
                      <a:r>
                        <a:rPr lang="en-GB" sz="1800" b="0" dirty="0">
                          <a:solidFill>
                            <a:schemeClr val="tx1"/>
                          </a:solidFill>
                          <a:latin typeface="Courier New" panose="02070309020205020404" pitchFamily="49" charset="0"/>
                        </a:rPr>
                        <a:t>  print ("Hello from Child") </a:t>
                      </a:r>
                    </a:p>
                    <a:p>
                      <a:endParaRPr lang="en-GB" sz="1800" b="0" dirty="0">
                        <a:solidFill>
                          <a:schemeClr val="tx1"/>
                        </a:solidFill>
                        <a:latin typeface="Courier New" panose="02070309020205020404" pitchFamily="49" charset="0"/>
                      </a:endParaRPr>
                    </a:p>
                    <a:p>
                      <a:r>
                        <a:rPr lang="en-GB" sz="1800" b="0" dirty="0">
                          <a:solidFill>
                            <a:schemeClr val="tx1"/>
                          </a:solidFill>
                          <a:latin typeface="Courier New" panose="02070309020205020404" pitchFamily="49" charset="0"/>
                        </a:rPr>
                        <a:t>c = Child() </a:t>
                      </a:r>
                    </a:p>
                    <a:p>
                      <a:r>
                        <a:rPr lang="en-GB" sz="1800" b="0" dirty="0" err="1">
                          <a:solidFill>
                            <a:schemeClr val="tx1"/>
                          </a:solidFill>
                          <a:latin typeface="Courier New" panose="02070309020205020404" pitchFamily="49" charset="0"/>
                        </a:rPr>
                        <a:t>c.greeting</a:t>
                      </a:r>
                      <a:r>
                        <a:rPr lang="en-GB" sz="1800" b="0" dirty="0">
                          <a:solidFill>
                            <a:schemeClr val="tx1"/>
                          </a:solidFill>
                          <a:latin typeface="Courier New" panose="02070309020205020404" pitchFamily="49" charset="0"/>
                        </a:rPr>
                        <a:t>()</a:t>
                      </a:r>
                      <a:endParaRPr lang="en-GB" sz="1800" b="0" dirty="0">
                        <a:solidFill>
                          <a:schemeClr val="tx1"/>
                        </a:solidFill>
                        <a:effectLst/>
                      </a:endParaRPr>
                    </a:p>
                  </a:txBody>
                  <a:tcPr/>
                </a:tc>
                <a:extLst>
                  <a:ext uri="{0D108BD9-81ED-4DB2-BD59-A6C34878D82A}">
                    <a16:rowId xmlns:a16="http://schemas.microsoft.com/office/drawing/2014/main" val="3008964506"/>
                  </a:ext>
                </a:extLst>
              </a:tr>
            </a:tbl>
          </a:graphicData>
        </a:graphic>
      </p:graphicFrame>
    </p:spTree>
    <p:extLst>
      <p:ext uri="{BB962C8B-B14F-4D97-AF65-F5344CB8AC3E}">
        <p14:creationId xmlns:p14="http://schemas.microsoft.com/office/powerpoint/2010/main" val="2410600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t>Abstract method</a:t>
            </a:r>
          </a:p>
        </p:txBody>
      </p:sp>
      <p:sp>
        <p:nvSpPr>
          <p:cNvPr id="3" name="Content Placeholder 2"/>
          <p:cNvSpPr>
            <a:spLocks noGrp="1"/>
          </p:cNvSpPr>
          <p:nvPr>
            <p:ph idx="1"/>
          </p:nvPr>
        </p:nvSpPr>
        <p:spPr>
          <a:xfrm>
            <a:off x="749776" y="983415"/>
            <a:ext cx="10515600" cy="4351338"/>
          </a:xfrm>
        </p:spPr>
        <p:txBody>
          <a:bodyPr>
            <a:normAutofit/>
          </a:bodyPr>
          <a:lstStyle/>
          <a:p>
            <a:pPr>
              <a:buFont typeface="Wingdings" panose="05000000000000000000" pitchFamily="2" charset="2"/>
              <a:buChar char="ü"/>
            </a:pPr>
            <a:r>
              <a:rPr lang="en-GB" sz="2400" dirty="0"/>
              <a:t>Abstract methods are not implemented in the base class. </a:t>
            </a:r>
          </a:p>
          <a:p>
            <a:pPr>
              <a:buFont typeface="Wingdings" panose="05000000000000000000" pitchFamily="2" charset="2"/>
              <a:buChar char="ü"/>
            </a:pPr>
            <a:r>
              <a:rPr lang="en-GB" sz="2400" dirty="0"/>
              <a:t>It forces a method to be implemented in the subclass.</a:t>
            </a:r>
          </a:p>
        </p:txBody>
      </p:sp>
      <p:graphicFrame>
        <p:nvGraphicFramePr>
          <p:cNvPr id="5" name="Table 4">
            <a:extLst>
              <a:ext uri="{FF2B5EF4-FFF2-40B4-BE49-F238E27FC236}">
                <a16:creationId xmlns:a16="http://schemas.microsoft.com/office/drawing/2014/main" id="{7B1D4368-C016-438D-B6B1-EF3D77BF1F50}"/>
              </a:ext>
            </a:extLst>
          </p:cNvPr>
          <p:cNvGraphicFramePr>
            <a:graphicFrameLocks noGrp="1"/>
          </p:cNvGraphicFramePr>
          <p:nvPr/>
        </p:nvGraphicFramePr>
        <p:xfrm>
          <a:off x="661352" y="2011680"/>
          <a:ext cx="10010659" cy="4438115"/>
        </p:xfrm>
        <a:graphic>
          <a:graphicData uri="http://schemas.openxmlformats.org/drawingml/2006/table">
            <a:tbl>
              <a:tblPr firstRow="1" bandRow="1">
                <a:tableStyleId>{E8B1032C-EA38-4F05-BA0D-38AFFFC7BED3}</a:tableStyleId>
              </a:tblPr>
              <a:tblGrid>
                <a:gridCol w="471510">
                  <a:extLst>
                    <a:ext uri="{9D8B030D-6E8A-4147-A177-3AD203B41FA5}">
                      <a16:colId xmlns:a16="http://schemas.microsoft.com/office/drawing/2014/main" val="2456258723"/>
                    </a:ext>
                  </a:extLst>
                </a:gridCol>
                <a:gridCol w="9539149">
                  <a:extLst>
                    <a:ext uri="{9D8B030D-6E8A-4147-A177-3AD203B41FA5}">
                      <a16:colId xmlns:a16="http://schemas.microsoft.com/office/drawing/2014/main" val="3785766931"/>
                    </a:ext>
                  </a:extLst>
                </a:gridCol>
              </a:tblGrid>
              <a:tr h="4438115">
                <a:tc>
                  <a:txBody>
                    <a:bodyPr/>
                    <a:lstStyle/>
                    <a:p>
                      <a:r>
                        <a:rPr lang="en-GB" sz="2000" dirty="0"/>
                        <a:t>1</a:t>
                      </a:r>
                    </a:p>
                    <a:p>
                      <a:endParaRPr lang="en-GB" sz="2000" dirty="0"/>
                    </a:p>
                    <a:p>
                      <a:r>
                        <a:rPr lang="en-GB" sz="2000" dirty="0"/>
                        <a:t>2</a:t>
                      </a:r>
                    </a:p>
                    <a:p>
                      <a:r>
                        <a:rPr lang="en-GB" sz="2000" dirty="0"/>
                        <a:t>3</a:t>
                      </a:r>
                    </a:p>
                    <a:p>
                      <a:r>
                        <a:rPr lang="en-GB" sz="2000" dirty="0"/>
                        <a:t>4</a:t>
                      </a:r>
                    </a:p>
                    <a:p>
                      <a:r>
                        <a:rPr lang="en-GB" sz="2000" dirty="0"/>
                        <a:t>5</a:t>
                      </a:r>
                    </a:p>
                    <a:p>
                      <a:endParaRPr lang="en-GB" sz="2000" dirty="0"/>
                    </a:p>
                    <a:p>
                      <a:r>
                        <a:rPr lang="en-GB" sz="2000" dirty="0"/>
                        <a:t>6</a:t>
                      </a:r>
                    </a:p>
                    <a:p>
                      <a:r>
                        <a:rPr lang="en-GB" sz="2000" dirty="0"/>
                        <a:t>7</a:t>
                      </a:r>
                    </a:p>
                    <a:p>
                      <a:r>
                        <a:rPr lang="en-GB" sz="2000" dirty="0"/>
                        <a:t>8</a:t>
                      </a:r>
                    </a:p>
                    <a:p>
                      <a:endParaRPr lang="en-GB" sz="2000" dirty="0"/>
                    </a:p>
                    <a:p>
                      <a:r>
                        <a:rPr lang="en-GB" sz="2000" dirty="0"/>
                        <a:t>9</a:t>
                      </a:r>
                    </a:p>
                    <a:p>
                      <a:r>
                        <a:rPr lang="en-GB" sz="2000" dirty="0"/>
                        <a:t>10</a:t>
                      </a:r>
                    </a:p>
                  </a:txBody>
                  <a:tcPr/>
                </a:tc>
                <a:tc>
                  <a:txBody>
                    <a:bodyPr/>
                    <a:lstStyle/>
                    <a:p>
                      <a:r>
                        <a:rPr lang="en-GB" sz="2000" b="0" dirty="0">
                          <a:solidFill>
                            <a:schemeClr val="tx1"/>
                          </a:solidFill>
                          <a:latin typeface="Courier New" panose="02070309020205020404" pitchFamily="49" charset="0"/>
                        </a:rPr>
                        <a:t>from </a:t>
                      </a:r>
                      <a:r>
                        <a:rPr lang="en-GB" sz="2000" b="0" dirty="0" err="1">
                          <a:solidFill>
                            <a:schemeClr val="tx1"/>
                          </a:solidFill>
                          <a:latin typeface="Courier New" panose="02070309020205020404" pitchFamily="49" charset="0"/>
                        </a:rPr>
                        <a:t>abc</a:t>
                      </a:r>
                      <a:r>
                        <a:rPr lang="en-GB" sz="2000" b="0" dirty="0">
                          <a:solidFill>
                            <a:schemeClr val="tx1"/>
                          </a:solidFill>
                          <a:latin typeface="Courier New" panose="02070309020205020404" pitchFamily="49" charset="0"/>
                        </a:rPr>
                        <a:t> import ABC, </a:t>
                      </a:r>
                      <a:r>
                        <a:rPr lang="en-GB" sz="2000" b="0" dirty="0" err="1">
                          <a:solidFill>
                            <a:schemeClr val="tx1"/>
                          </a:solidFill>
                          <a:latin typeface="Courier New" panose="02070309020205020404" pitchFamily="49" charset="0"/>
                        </a:rPr>
                        <a:t>abstractmethod</a:t>
                      </a:r>
                      <a:endParaRPr lang="en-GB" sz="2000" b="0" dirty="0">
                        <a:solidFill>
                          <a:schemeClr val="tx1"/>
                        </a:solidFill>
                        <a:latin typeface="Courier New" panose="02070309020205020404" pitchFamily="49" charset="0"/>
                      </a:endParaRPr>
                    </a:p>
                    <a:p>
                      <a:endParaRPr lang="en-GB" sz="2000" b="0" dirty="0">
                        <a:solidFill>
                          <a:schemeClr val="tx1"/>
                        </a:solidFill>
                        <a:latin typeface="Courier New" panose="02070309020205020404" pitchFamily="49" charset="0"/>
                      </a:endParaRPr>
                    </a:p>
                    <a:p>
                      <a:r>
                        <a:rPr lang="en-GB" sz="2000" b="0" dirty="0">
                          <a:solidFill>
                            <a:schemeClr val="tx1"/>
                          </a:solidFill>
                          <a:latin typeface="Courier New" panose="02070309020205020404" pitchFamily="49" charset="0"/>
                        </a:rPr>
                        <a:t>class Superclass(ABC):</a:t>
                      </a:r>
                    </a:p>
                    <a:p>
                      <a:r>
                        <a:rPr lang="en-GB" sz="2000" b="0" dirty="0">
                          <a:solidFill>
                            <a:schemeClr val="tx1"/>
                          </a:solidFill>
                          <a:latin typeface="Courier New" panose="02070309020205020404" pitchFamily="49" charset="0"/>
                        </a:rPr>
                        <a:t> @abstractmethod </a:t>
                      </a:r>
                    </a:p>
                    <a:p>
                      <a:r>
                        <a:rPr lang="en-GB" sz="2000" b="0" dirty="0">
                          <a:solidFill>
                            <a:schemeClr val="tx1"/>
                          </a:solidFill>
                          <a:latin typeface="Courier New" panose="02070309020205020404" pitchFamily="49" charset="0"/>
                        </a:rPr>
                        <a:t> def greeting(self): </a:t>
                      </a:r>
                    </a:p>
                    <a:p>
                      <a:r>
                        <a:rPr lang="en-GB" sz="2000" b="0" dirty="0">
                          <a:solidFill>
                            <a:schemeClr val="tx1"/>
                          </a:solidFill>
                          <a:latin typeface="Courier New" panose="02070309020205020404" pitchFamily="49" charset="0"/>
                        </a:rPr>
                        <a:t>  raise </a:t>
                      </a:r>
                      <a:r>
                        <a:rPr lang="en-GB" sz="2000" b="0" dirty="0" err="1">
                          <a:solidFill>
                            <a:schemeClr val="tx1"/>
                          </a:solidFill>
                          <a:latin typeface="Courier New" panose="02070309020205020404" pitchFamily="49" charset="0"/>
                        </a:rPr>
                        <a:t>NotImplementedError</a:t>
                      </a:r>
                      <a:r>
                        <a:rPr lang="en-GB" sz="2000" b="0" dirty="0">
                          <a:solidFill>
                            <a:schemeClr val="tx1"/>
                          </a:solidFill>
                          <a:latin typeface="Courier New" panose="02070309020205020404" pitchFamily="49" charset="0"/>
                        </a:rPr>
                        <a:t>("Please Implement this method") </a:t>
                      </a:r>
                    </a:p>
                    <a:p>
                      <a:endParaRPr lang="en-GB" sz="2000" b="0" dirty="0">
                        <a:solidFill>
                          <a:schemeClr val="tx1"/>
                        </a:solidFill>
                        <a:latin typeface="Courier New" panose="02070309020205020404" pitchFamily="49" charset="0"/>
                      </a:endParaRPr>
                    </a:p>
                    <a:p>
                      <a:r>
                        <a:rPr lang="en-GB" sz="2000" b="0" dirty="0">
                          <a:solidFill>
                            <a:schemeClr val="tx1"/>
                          </a:solidFill>
                          <a:latin typeface="Courier New" panose="02070309020205020404" pitchFamily="49" charset="0"/>
                        </a:rPr>
                        <a:t>class Subclass(Superclass): </a:t>
                      </a:r>
                    </a:p>
                    <a:p>
                      <a:r>
                        <a:rPr lang="en-GB" sz="2000" b="0" dirty="0">
                          <a:solidFill>
                            <a:schemeClr val="tx1"/>
                          </a:solidFill>
                          <a:latin typeface="Courier New" panose="02070309020205020404" pitchFamily="49" charset="0"/>
                        </a:rPr>
                        <a:t> def greeting(self): </a:t>
                      </a:r>
                    </a:p>
                    <a:p>
                      <a:r>
                        <a:rPr lang="en-GB" sz="2000" b="0" dirty="0">
                          <a:solidFill>
                            <a:schemeClr val="tx1"/>
                          </a:solidFill>
                          <a:latin typeface="Courier New" panose="02070309020205020404" pitchFamily="49" charset="0"/>
                        </a:rPr>
                        <a:t>  print ("Hello World") </a:t>
                      </a:r>
                    </a:p>
                    <a:p>
                      <a:endParaRPr lang="en-GB" sz="2000" b="0" dirty="0">
                        <a:solidFill>
                          <a:schemeClr val="tx1"/>
                        </a:solidFill>
                        <a:latin typeface="Courier New" panose="02070309020205020404" pitchFamily="49" charset="0"/>
                      </a:endParaRPr>
                    </a:p>
                    <a:p>
                      <a:r>
                        <a:rPr lang="en-GB" sz="2000" b="0" dirty="0">
                          <a:solidFill>
                            <a:schemeClr val="tx1"/>
                          </a:solidFill>
                          <a:latin typeface="Courier New" panose="02070309020205020404" pitchFamily="49" charset="0"/>
                        </a:rPr>
                        <a:t>s=Subclass() </a:t>
                      </a:r>
                    </a:p>
                    <a:p>
                      <a:r>
                        <a:rPr lang="en-GB" sz="2000" b="0" dirty="0" err="1">
                          <a:solidFill>
                            <a:schemeClr val="tx1"/>
                          </a:solidFill>
                          <a:latin typeface="Courier New" panose="02070309020205020404" pitchFamily="49" charset="0"/>
                        </a:rPr>
                        <a:t>s.greeting</a:t>
                      </a:r>
                      <a:r>
                        <a:rPr lang="en-GB" sz="2000" b="0" dirty="0">
                          <a:solidFill>
                            <a:schemeClr val="tx1"/>
                          </a:solidFill>
                          <a:latin typeface="Courier New" panose="02070309020205020404" pitchFamily="49" charset="0"/>
                        </a:rPr>
                        <a:t>()</a:t>
                      </a:r>
                      <a:endParaRPr lang="en-GB" sz="2000" b="0" dirty="0">
                        <a:solidFill>
                          <a:schemeClr val="tx1"/>
                        </a:solidFill>
                        <a:effectLst/>
                      </a:endParaRPr>
                    </a:p>
                  </a:txBody>
                  <a:tcPr/>
                </a:tc>
                <a:extLst>
                  <a:ext uri="{0D108BD9-81ED-4DB2-BD59-A6C34878D82A}">
                    <a16:rowId xmlns:a16="http://schemas.microsoft.com/office/drawing/2014/main" val="3008964506"/>
                  </a:ext>
                </a:extLst>
              </a:tr>
            </a:tbl>
          </a:graphicData>
        </a:graphic>
      </p:graphicFrame>
    </p:spTree>
    <p:extLst>
      <p:ext uri="{BB962C8B-B14F-4D97-AF65-F5344CB8AC3E}">
        <p14:creationId xmlns:p14="http://schemas.microsoft.com/office/powerpoint/2010/main" val="26213306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2239</TotalTime>
  <Words>1401</Words>
  <Application>Microsoft Office PowerPoint</Application>
  <PresentationFormat>Widescreen</PresentationFormat>
  <Paragraphs>340</Paragraphs>
  <Slides>20</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Calibri</vt:lpstr>
      <vt:lpstr>Calibri Light</vt:lpstr>
      <vt:lpstr>Courier New</vt:lpstr>
      <vt:lpstr>gg sans</vt:lpstr>
      <vt:lpstr>Times New Roman</vt:lpstr>
      <vt:lpstr>Wingdings</vt:lpstr>
      <vt:lpstr>1_Office Theme</vt:lpstr>
      <vt:lpstr>Starter: Explain the following terms</vt:lpstr>
      <vt:lpstr>Starter: Explain the following terms</vt:lpstr>
      <vt:lpstr>Object oriented Programming (OOP)</vt:lpstr>
      <vt:lpstr>Learning objectives</vt:lpstr>
      <vt:lpstr>PowerPoint Presentation</vt:lpstr>
      <vt:lpstr>Static method</vt:lpstr>
      <vt:lpstr>Alternative approach for Static method</vt:lpstr>
      <vt:lpstr>Virtual methods</vt:lpstr>
      <vt:lpstr>Abstract method</vt:lpstr>
      <vt:lpstr>Interface</vt:lpstr>
      <vt:lpstr>Key: drawing and interpreting class diagrams</vt:lpstr>
      <vt:lpstr>Worked Example: Create a class diagram for the following code </vt:lpstr>
      <vt:lpstr>Class diagrams in UML (Unified Modelling language)</vt:lpstr>
      <vt:lpstr>Exercise: Create class diagrams for the following codes </vt:lpstr>
      <vt:lpstr>class diagrams: Answers</vt:lpstr>
      <vt:lpstr>Object-oriented design principles </vt:lpstr>
      <vt:lpstr>Object-oriented design principles: </vt:lpstr>
      <vt:lpstr>Object-oriented design principles </vt:lpstr>
      <vt:lpstr>Plenary: Complete the crossword</vt:lpstr>
      <vt:lpstr>Reference documents</vt:lpstr>
    </vt:vector>
  </TitlesOfParts>
  <Company>The Voyager Academy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 oriented Programming (OOP)</dc:title>
  <dc:creator>William Grey</dc:creator>
  <cp:lastModifiedBy>Chezka Mae Madrona</cp:lastModifiedBy>
  <cp:revision>3</cp:revision>
  <dcterms:created xsi:type="dcterms:W3CDTF">2017-06-20T09:52:47Z</dcterms:created>
  <dcterms:modified xsi:type="dcterms:W3CDTF">2025-03-25T10:31:08Z</dcterms:modified>
</cp:coreProperties>
</file>