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746" r:id="rId2"/>
    <p:sldId id="673" r:id="rId3"/>
    <p:sldId id="258" r:id="rId4"/>
    <p:sldId id="675" r:id="rId5"/>
    <p:sldId id="721" r:id="rId6"/>
    <p:sldId id="727" r:id="rId7"/>
    <p:sldId id="728" r:id="rId8"/>
    <p:sldId id="726" r:id="rId9"/>
    <p:sldId id="722" r:id="rId10"/>
    <p:sldId id="725" r:id="rId11"/>
    <p:sldId id="724" r:id="rId12"/>
    <p:sldId id="723" r:id="rId13"/>
    <p:sldId id="729" r:id="rId14"/>
    <p:sldId id="730" r:id="rId15"/>
    <p:sldId id="734" r:id="rId16"/>
    <p:sldId id="731" r:id="rId17"/>
    <p:sldId id="733" r:id="rId18"/>
    <p:sldId id="732" r:id="rId19"/>
    <p:sldId id="735" r:id="rId20"/>
    <p:sldId id="736" r:id="rId21"/>
    <p:sldId id="737" r:id="rId22"/>
    <p:sldId id="720" r:id="rId23"/>
    <p:sldId id="677" r:id="rId24"/>
    <p:sldId id="678" r:id="rId25"/>
    <p:sldId id="679" r:id="rId26"/>
    <p:sldId id="680" r:id="rId27"/>
    <p:sldId id="681" r:id="rId28"/>
    <p:sldId id="682" r:id="rId29"/>
    <p:sldId id="683" r:id="rId30"/>
    <p:sldId id="684" r:id="rId31"/>
    <p:sldId id="685" r:id="rId32"/>
    <p:sldId id="686" r:id="rId33"/>
    <p:sldId id="687" r:id="rId34"/>
    <p:sldId id="688" r:id="rId35"/>
    <p:sldId id="689" r:id="rId36"/>
    <p:sldId id="690" r:id="rId37"/>
    <p:sldId id="691" r:id="rId38"/>
    <p:sldId id="692" r:id="rId39"/>
    <p:sldId id="693" r:id="rId40"/>
    <p:sldId id="694" r:id="rId41"/>
    <p:sldId id="695" r:id="rId42"/>
    <p:sldId id="696" r:id="rId43"/>
    <p:sldId id="697" r:id="rId44"/>
    <p:sldId id="698" r:id="rId45"/>
    <p:sldId id="699" r:id="rId46"/>
    <p:sldId id="700" r:id="rId47"/>
    <p:sldId id="701" r:id="rId48"/>
    <p:sldId id="703" r:id="rId49"/>
    <p:sldId id="704" r:id="rId50"/>
    <p:sldId id="702" r:id="rId51"/>
    <p:sldId id="705" r:id="rId52"/>
    <p:sldId id="706" r:id="rId53"/>
    <p:sldId id="707" r:id="rId54"/>
    <p:sldId id="708" r:id="rId55"/>
    <p:sldId id="709" r:id="rId56"/>
    <p:sldId id="710" r:id="rId57"/>
    <p:sldId id="711" r:id="rId58"/>
    <p:sldId id="712" r:id="rId59"/>
    <p:sldId id="738" r:id="rId60"/>
    <p:sldId id="739" r:id="rId61"/>
    <p:sldId id="740" r:id="rId62"/>
    <p:sldId id="713" r:id="rId63"/>
    <p:sldId id="714" r:id="rId64"/>
    <p:sldId id="715" r:id="rId65"/>
    <p:sldId id="716" r:id="rId66"/>
    <p:sldId id="717" r:id="rId67"/>
    <p:sldId id="718" r:id="rId68"/>
    <p:sldId id="719" r:id="rId69"/>
    <p:sldId id="741" r:id="rId70"/>
    <p:sldId id="742" r:id="rId71"/>
    <p:sldId id="743" r:id="rId72"/>
    <p:sldId id="744" r:id="rId73"/>
    <p:sldId id="74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Joynson" initials="BJ" lastIdx="1" clrIdx="0">
    <p:extLst>
      <p:ext uri="{19B8F6BF-5375-455C-9EA6-DF929625EA0E}">
        <p15:presenceInfo xmlns:p15="http://schemas.microsoft.com/office/powerpoint/2012/main" userId="S-1-5-21-3007840997-625823797-792107426-48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FF"/>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588" autoAdjust="0"/>
    <p:restoredTop sz="94674"/>
  </p:normalViewPr>
  <p:slideViewPr>
    <p:cSldViewPr snapToGrid="0" snapToObjects="1">
      <p:cViewPr varScale="1">
        <p:scale>
          <a:sx n="101" d="100"/>
          <a:sy n="101" d="100"/>
        </p:scale>
        <p:origin x="1356" y="108"/>
      </p:cViewPr>
      <p:guideLst/>
    </p:cSldViewPr>
  </p:slideViewPr>
  <p:notesTextViewPr>
    <p:cViewPr>
      <p:scale>
        <a:sx n="3" d="2"/>
        <a:sy n="3" d="2"/>
      </p:scale>
      <p:origin x="0" y="0"/>
    </p:cViewPr>
  </p:notesTextViewPr>
  <p:notesViewPr>
    <p:cSldViewPr snapToGrid="0" snapToObjects="1">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CCC515-5715-4699-9AAD-E6138F9019C4}" type="datetimeFigureOut">
              <a:rPr lang="en-US" smtClean="0"/>
              <a:t>10/9/2024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DA078-75E0-4367-864E-4B473AB314B9}" type="slidenum">
              <a:rPr lang="en-US" smtClean="0"/>
              <a:t>‹#›</a:t>
            </a:fld>
            <a:endParaRPr lang="en-US"/>
          </a:p>
        </p:txBody>
      </p:sp>
    </p:spTree>
    <p:extLst>
      <p:ext uri="{BB962C8B-B14F-4D97-AF65-F5344CB8AC3E}">
        <p14:creationId xmlns:p14="http://schemas.microsoft.com/office/powerpoint/2010/main" val="2985237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A9736-232A-4E86-BB0F-DF5424587F67}"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A978-43C2-44D9-B594-0D8B3B39C2B9}" type="slidenum">
              <a:rPr lang="en-US" smtClean="0"/>
              <a:t>‹#›</a:t>
            </a:fld>
            <a:endParaRPr lang="en-US"/>
          </a:p>
        </p:txBody>
      </p:sp>
    </p:spTree>
    <p:extLst>
      <p:ext uri="{BB962C8B-B14F-4D97-AF65-F5344CB8AC3E}">
        <p14:creationId xmlns:p14="http://schemas.microsoft.com/office/powerpoint/2010/main" val="168117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control" Target="../activeX/activeX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http://icons.iconarchive.com/icons/designbolts/seo/256/Target-Keywords-icon.png"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7.xml"/><Relationship Id="rId6" Type="http://schemas.openxmlformats.org/officeDocument/2006/relationships/image" Target="../media/image6.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8.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tiff"/><Relationship Id="rId2" Type="http://schemas.openxmlformats.org/officeDocument/2006/relationships/image" Target="../media/image22.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 Id="rId9" Type="http://schemas.microsoft.com/office/2007/relationships/hdphoto" Target="../media/hdphoto7.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slideMaster" Target="../slideMasters/slideMaster1.xml"/><Relationship Id="rId1" Type="http://schemas.openxmlformats.org/officeDocument/2006/relationships/control" Target="../activeX/activeX8.xml"/><Relationship Id="rId6" Type="http://schemas.openxmlformats.org/officeDocument/2006/relationships/image" Target="../media/image8.wmf"/><Relationship Id="rId5" Type="http://schemas.openxmlformats.org/officeDocument/2006/relationships/image" Target="../media/image33.png"/><Relationship Id="rId4" Type="http://schemas.openxmlformats.org/officeDocument/2006/relationships/image" Target="../media/image32.tiff"/></Relationships>
</file>

<file path=ppt/slideLayouts/_rels/slideLayout1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34.tiff"/><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9.xml"/><Relationship Id="rId6" Type="http://schemas.openxmlformats.org/officeDocument/2006/relationships/image" Target="../media/image36.tiff"/><Relationship Id="rId5" Type="http://schemas.openxmlformats.org/officeDocument/2006/relationships/image" Target="../media/image6.png"/><Relationship Id="rId4" Type="http://schemas.openxmlformats.org/officeDocument/2006/relationships/image" Target="../media/image35.tiff"/><Relationship Id="rId9" Type="http://schemas.openxmlformats.org/officeDocument/2006/relationships/image" Target="../media/image8.w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slideMaster" Target="../slideMasters/slideMaster1.xml"/><Relationship Id="rId1" Type="http://schemas.openxmlformats.org/officeDocument/2006/relationships/control" Target="../activeX/activeX10.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8.tif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control" Target="../activeX/activeX11.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7.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wmf"/><Relationship Id="rId2" Type="http://schemas.openxmlformats.org/officeDocument/2006/relationships/slideMaster" Target="../slideMasters/slideMaster1.xml"/><Relationship Id="rId1" Type="http://schemas.openxmlformats.org/officeDocument/2006/relationships/control" Target="../activeX/activeX12.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4.tif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7.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4.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8.w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7.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ll 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F7646FFB-3C0D-6945-BD71-41AAE6BE0436}"/>
              </a:ext>
            </a:extLst>
          </p:cNvPr>
          <p:cNvSpPr/>
          <p:nvPr userDrawn="1"/>
        </p:nvSpPr>
        <p:spPr>
          <a:xfrm>
            <a:off x="301871" y="92761"/>
            <a:ext cx="4813053"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Bell Work</a:t>
            </a:r>
            <a:endParaRPr sz="3600" b="1" dirty="0">
              <a:solidFill>
                <a:schemeClr val="lt1"/>
              </a:solidFill>
              <a:latin typeface="OpenDyslexic" panose="00000500000000000000" pitchFamily="50" charset="0"/>
              <a:ea typeface="Calibri"/>
              <a:cs typeface="Calibri"/>
              <a:sym typeface="Calibri"/>
            </a:endParaRPr>
          </a:p>
        </p:txBody>
      </p:sp>
      <p:pic>
        <p:nvPicPr>
          <p:cNvPr id="9" name="Google Shape;22;p2" descr="Image result for mini whiteboard">
            <a:extLst>
              <a:ext uri="{FF2B5EF4-FFF2-40B4-BE49-F238E27FC236}">
                <a16:creationId xmlns:a16="http://schemas.microsoft.com/office/drawing/2014/main" id="{E768592F-7216-6343-A15C-82512243A01E}"/>
              </a:ext>
            </a:extLst>
          </p:cNvPr>
          <p:cNvPicPr preferRelativeResize="0"/>
          <p:nvPr userDrawn="1"/>
        </p:nvPicPr>
        <p:blipFill rotWithShape="1">
          <a:blip r:embed="rId3">
            <a:alphaModFix/>
          </a:blip>
          <a:srcRect/>
          <a:stretch/>
        </p:blipFill>
        <p:spPr>
          <a:xfrm>
            <a:off x="3686082" y="2200277"/>
            <a:ext cx="8386856" cy="4515607"/>
          </a:xfrm>
          <a:prstGeom prst="rect">
            <a:avLst/>
          </a:prstGeom>
          <a:noFill/>
          <a:ln>
            <a:noFill/>
          </a:ln>
        </p:spPr>
      </p:pic>
      <p:sp>
        <p:nvSpPr>
          <p:cNvPr id="10" name="Google Shape;28;p2">
            <a:extLst>
              <a:ext uri="{FF2B5EF4-FFF2-40B4-BE49-F238E27FC236}">
                <a16:creationId xmlns:a16="http://schemas.microsoft.com/office/drawing/2014/main" id="{4FEBA44E-06A3-8A42-BE7D-C944D8E42BE1}"/>
              </a:ext>
            </a:extLst>
          </p:cNvPr>
          <p:cNvSpPr/>
          <p:nvPr userDrawn="1"/>
        </p:nvSpPr>
        <p:spPr>
          <a:xfrm>
            <a:off x="8472488" y="121338"/>
            <a:ext cx="3600450" cy="1145988"/>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cap="none" dirty="0">
              <a:solidFill>
                <a:srgbClr val="7030A0"/>
              </a:solidFill>
              <a:latin typeface="OpenDyslexic" panose="00000500000000000000" pitchFamily="50" charset="0"/>
              <a:ea typeface="Questrial"/>
              <a:cs typeface="Questrial"/>
              <a:sym typeface="Questrial"/>
            </a:endParaRPr>
          </a:p>
        </p:txBody>
      </p:sp>
      <p:pic>
        <p:nvPicPr>
          <p:cNvPr id="11" name="Google Shape;31;p2" descr="Image result for golden rules">
            <a:extLst>
              <a:ext uri="{FF2B5EF4-FFF2-40B4-BE49-F238E27FC236}">
                <a16:creationId xmlns:a16="http://schemas.microsoft.com/office/drawing/2014/main" id="{47F7E901-55FF-D24B-A649-6E321DAE3DB4}"/>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3686082" y="1025956"/>
            <a:ext cx="981202" cy="981202"/>
          </a:xfrm>
          <a:prstGeom prst="rect">
            <a:avLst/>
          </a:prstGeom>
          <a:noFill/>
          <a:ln>
            <a:noFill/>
          </a:ln>
        </p:spPr>
      </p:pic>
      <p:sp>
        <p:nvSpPr>
          <p:cNvPr id="12" name="Google Shape;32;p2">
            <a:extLst>
              <a:ext uri="{FF2B5EF4-FFF2-40B4-BE49-F238E27FC236}">
                <a16:creationId xmlns:a16="http://schemas.microsoft.com/office/drawing/2014/main" id="{EFF46BF7-6CB1-FF4A-962F-5EA96048CA90}"/>
              </a:ext>
            </a:extLst>
          </p:cNvPr>
          <p:cNvSpPr txBox="1"/>
          <p:nvPr userDrawn="1"/>
        </p:nvSpPr>
        <p:spPr>
          <a:xfrm>
            <a:off x="4824353" y="1029979"/>
            <a:ext cx="671423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 to the computer</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onto Google Classroom</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Answer the questions below with your whiteboard pen, whilst logging in</a:t>
            </a:r>
            <a:endParaRPr sz="1600" dirty="0">
              <a:solidFill>
                <a:srgbClr val="FF0000"/>
              </a:solidFill>
              <a:latin typeface="OpenDyslexic" panose="00000500000000000000" pitchFamily="50" charset="0"/>
              <a:ea typeface="Comic Sans MS"/>
              <a:cs typeface="Comic Sans MS"/>
              <a:sym typeface="Comic Sans MS"/>
            </a:endParaRPr>
          </a:p>
        </p:txBody>
      </p:sp>
      <p:pic>
        <p:nvPicPr>
          <p:cNvPr id="13" name="Google Shape;33;p2" descr="Image result for whiteboard pen">
            <a:extLst>
              <a:ext uri="{FF2B5EF4-FFF2-40B4-BE49-F238E27FC236}">
                <a16:creationId xmlns:a16="http://schemas.microsoft.com/office/drawing/2014/main" id="{4F5FC21C-82DF-F64E-B3B5-C01D0AC07DC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rot="20443169">
            <a:off x="10885067" y="4627978"/>
            <a:ext cx="1307046" cy="1636437"/>
          </a:xfrm>
          <a:prstGeom prst="rect">
            <a:avLst/>
          </a:prstGeom>
          <a:noFill/>
          <a:ln>
            <a:noFill/>
          </a:ln>
        </p:spPr>
      </p:pic>
      <p:pic>
        <p:nvPicPr>
          <p:cNvPr id="14" name="Google Shape;29;p2">
            <a:extLst>
              <a:ext uri="{FF2B5EF4-FFF2-40B4-BE49-F238E27FC236}">
                <a16:creationId xmlns:a16="http://schemas.microsoft.com/office/drawing/2014/main" id="{A10AEAD6-C0D0-9244-AAB7-6CA5881912F5}"/>
              </a:ext>
            </a:extLst>
          </p:cNvPr>
          <p:cNvPicPr preferRelativeResize="0"/>
          <p:nvPr userDrawn="1"/>
        </p:nvPicPr>
        <p:blipFill rotWithShape="1">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934580" y="244490"/>
            <a:ext cx="1329916" cy="546600"/>
          </a:xfrm>
          <a:prstGeom prst="rect">
            <a:avLst/>
          </a:prstGeom>
          <a:noFill/>
          <a:ln>
            <a:noFill/>
          </a:ln>
        </p:spPr>
      </p:pic>
      <p:sp>
        <p:nvSpPr>
          <p:cNvPr id="16" name="Rectangle 15">
            <a:extLst>
              <a:ext uri="{FF2B5EF4-FFF2-40B4-BE49-F238E27FC236}">
                <a16:creationId xmlns:a16="http://schemas.microsoft.com/office/drawing/2014/main" id="{7D796AD9-50DF-7344-8BAD-4B7C2B84FB3E}"/>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7" name="Rectangle 16">
            <a:extLst>
              <a:ext uri="{FF2B5EF4-FFF2-40B4-BE49-F238E27FC236}">
                <a16:creationId xmlns:a16="http://schemas.microsoft.com/office/drawing/2014/main" id="{F36AD4BF-0C75-9D4A-8722-CB87B6C7806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8" name="Rectangle 17">
            <a:extLst>
              <a:ext uri="{FF2B5EF4-FFF2-40B4-BE49-F238E27FC236}">
                <a16:creationId xmlns:a16="http://schemas.microsoft.com/office/drawing/2014/main" id="{5F30258F-D7EC-074A-A2C9-96B64AEB69DE}"/>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9" name="Google Shape;395;p52" descr="Related image">
            <a:extLst>
              <a:ext uri="{FF2B5EF4-FFF2-40B4-BE49-F238E27FC236}">
                <a16:creationId xmlns:a16="http://schemas.microsoft.com/office/drawing/2014/main" id="{DC21A8EF-C016-E242-B6AB-93C833E46868}"/>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22" name="Google Shape;22;p2">
            <a:extLst>
              <a:ext uri="{FF2B5EF4-FFF2-40B4-BE49-F238E27FC236}">
                <a16:creationId xmlns:a16="http://schemas.microsoft.com/office/drawing/2014/main" id="{F1EB8D79-EAC6-6E4B-A996-DB764C89FE13}"/>
              </a:ext>
            </a:extLst>
          </p:cNvPr>
          <p:cNvSpPr/>
          <p:nvPr userDrawn="1"/>
        </p:nvSpPr>
        <p:spPr>
          <a:xfrm>
            <a:off x="571490" y="4541887"/>
            <a:ext cx="204311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Expert Support:</a:t>
            </a:r>
            <a:endParaRPr sz="1600" b="1" dirty="0">
              <a:latin typeface="OpenDyslexic" panose="00000500000000000000" pitchFamily="50" charset="0"/>
              <a:ea typeface="Calibri"/>
              <a:cs typeface="Calibri"/>
              <a:sym typeface="Calibri"/>
            </a:endParaRPr>
          </a:p>
        </p:txBody>
      </p:sp>
      <p:sp>
        <p:nvSpPr>
          <p:cNvPr id="46"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2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2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50" name="Text Placeholder 49"/>
          <p:cNvSpPr>
            <a:spLocks noGrp="1"/>
          </p:cNvSpPr>
          <p:nvPr>
            <p:ph type="body" sz="quarter" idx="13" hasCustomPrompt="1"/>
          </p:nvPr>
        </p:nvSpPr>
        <p:spPr>
          <a:xfrm>
            <a:off x="8614611" y="161569"/>
            <a:ext cx="3298019" cy="1105757"/>
          </a:xfrm>
        </p:spPr>
        <p:txBody>
          <a:bodyPr>
            <a:noAutofit/>
          </a:bodyPr>
          <a:lstStyle>
            <a:lvl1pPr marL="0" indent="0" algn="ctr">
              <a:buNone/>
              <a:defRPr sz="1600" b="0" baseline="0">
                <a:solidFill>
                  <a:srgbClr val="7030A0"/>
                </a:solidFill>
                <a:latin typeface="OpenDyslexic" panose="00000500000000000000" pitchFamily="50" charset="0"/>
              </a:defRPr>
            </a:lvl1pPr>
            <a:lvl2pPr>
              <a:defRPr sz="1800">
                <a:latin typeface="Questrial"/>
              </a:defRPr>
            </a:lvl2pPr>
            <a:lvl3pPr>
              <a:defRPr sz="1800">
                <a:latin typeface="Questrial"/>
              </a:defRPr>
            </a:lvl3pPr>
            <a:lvl4pPr>
              <a:defRPr sz="1800">
                <a:latin typeface="Questrial"/>
              </a:defRPr>
            </a:lvl4pPr>
            <a:lvl5pPr>
              <a:defRPr sz="1800">
                <a:latin typeface="Questrial"/>
              </a:defRPr>
            </a:lvl5pPr>
          </a:lstStyle>
          <a:p>
            <a:pPr lvl="0"/>
            <a:r>
              <a:rPr lang="en-GB" dirty="0"/>
              <a:t>Put job, how much it earns on average, and next steps up here. Link this to the topic</a:t>
            </a:r>
          </a:p>
        </p:txBody>
      </p:sp>
      <p:sp>
        <p:nvSpPr>
          <p:cNvPr id="24" name="Google Shape;22;p2">
            <a:extLst>
              <a:ext uri="{FF2B5EF4-FFF2-40B4-BE49-F238E27FC236}">
                <a16:creationId xmlns:a16="http://schemas.microsoft.com/office/drawing/2014/main" id="{101EA0D4-D97A-EC4C-9DBA-73DCFBC3B0FE}"/>
              </a:ext>
            </a:extLst>
          </p:cNvPr>
          <p:cNvSpPr/>
          <p:nvPr userDrawn="1"/>
        </p:nvSpPr>
        <p:spPr>
          <a:xfrm>
            <a:off x="585779" y="2239014"/>
            <a:ext cx="2173750"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Technical Terms:</a:t>
            </a:r>
            <a:endParaRPr sz="1600" b="1" dirty="0">
              <a:latin typeface="OpenDyslexic" panose="00000500000000000000" pitchFamily="50" charset="0"/>
              <a:ea typeface="Calibri"/>
              <a:cs typeface="Calibri"/>
              <a:sym typeface="Calibri"/>
            </a:endParaRPr>
          </a:p>
        </p:txBody>
      </p:sp>
      <p:pic>
        <p:nvPicPr>
          <p:cNvPr id="25" name="Picture 24" descr="Image result for key words">
            <a:extLst>
              <a:ext uri="{FF2B5EF4-FFF2-40B4-BE49-F238E27FC236}">
                <a16:creationId xmlns:a16="http://schemas.microsoft.com/office/drawing/2014/main" id="{D18A5497-82A4-BE47-9054-AE0C81A9CD64}"/>
              </a:ext>
            </a:extLst>
          </p:cNvPr>
          <p:cNvPicPr/>
          <p:nvPr userDrawn="1"/>
        </p:nvPicPr>
        <p:blipFill>
          <a:blip r:embed="rId8" r:link="rId9"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
        <p:nvSpPr>
          <p:cNvPr id="23" name="Text Placeholder 2">
            <a:extLst>
              <a:ext uri="{FF2B5EF4-FFF2-40B4-BE49-F238E27FC236}">
                <a16:creationId xmlns:a16="http://schemas.microsoft.com/office/drawing/2014/main" id="{ECE33C7A-CF50-4FBF-9680-59FFF5471D22}"/>
              </a:ext>
            </a:extLst>
          </p:cNvPr>
          <p:cNvSpPr>
            <a:spLocks noGrp="1"/>
          </p:cNvSpPr>
          <p:nvPr>
            <p:ph type="body" sz="quarter" idx="14" hasCustomPrompt="1"/>
          </p:nvPr>
        </p:nvSpPr>
        <p:spPr>
          <a:xfrm>
            <a:off x="4323805" y="3271278"/>
            <a:ext cx="7066507" cy="2946959"/>
          </a:xfrm>
        </p:spPr>
        <p:txBody>
          <a:bodyPr>
            <a:normAutofit/>
          </a:bodyPr>
          <a:lstStyle>
            <a:lvl1pPr marL="0" indent="0">
              <a:buNone/>
              <a:defRPr sz="2000">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2" name="TextBox 1">
            <a:extLst>
              <a:ext uri="{FF2B5EF4-FFF2-40B4-BE49-F238E27FC236}">
                <a16:creationId xmlns:a16="http://schemas.microsoft.com/office/drawing/2014/main" id="{ECC34EDB-53FC-4D57-9116-C3A96F2D2714}"/>
              </a:ext>
            </a:extLst>
          </p:cNvPr>
          <p:cNvSpPr txBox="1"/>
          <p:nvPr userDrawn="1"/>
        </p:nvSpPr>
        <p:spPr>
          <a:xfrm>
            <a:off x="4493623" y="2594220"/>
            <a:ext cx="6896689" cy="461665"/>
          </a:xfrm>
          <a:prstGeom prst="rect">
            <a:avLst/>
          </a:prstGeom>
          <a:noFill/>
        </p:spPr>
        <p:txBody>
          <a:bodyPr wrap="square" rtlCol="0">
            <a:spAutoFit/>
          </a:bodyPr>
          <a:lstStyle/>
          <a:p>
            <a:r>
              <a:rPr lang="en-GB" sz="2400" b="1" dirty="0">
                <a:solidFill>
                  <a:srgbClr val="FF0000"/>
                </a:solidFill>
                <a:latin typeface="OpenDyslexic" panose="00000500000000000000" pitchFamily="50" charset="0"/>
              </a:rPr>
              <a:t>On the desk with your whiteboard pen:</a:t>
            </a:r>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51" name="ShockwaveFlash1"/>
                <p:cNvPicPr>
                  <a:picLocks/>
                </p:cNvPicPr>
                <p:nvPr/>
              </p:nvPicPr>
              <p:blipFill>
                <a:blip r:embed="rId10"/>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64504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ing Task (Screensho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66432C31-12D4-5C41-BDC1-BBE9CF39D054}"/>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29CA86B3-5FCF-1442-B5D0-68A6A9A19542}"/>
              </a:ext>
            </a:extLst>
          </p:cNvPr>
          <p:cNvSpPr/>
          <p:nvPr userDrawn="1"/>
        </p:nvSpPr>
        <p:spPr>
          <a:xfrm>
            <a:off x="571490" y="4541887"/>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5239D1B4-7C3E-AB4E-869A-12C1653BD53D}"/>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E5B68544-722A-CF4B-910A-DF44728E1185}"/>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211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139303" y="1077343"/>
            <a:ext cx="11892276"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Tree>
    <p:extLst>
      <p:ext uri="{BB962C8B-B14F-4D97-AF65-F5344CB8AC3E}">
        <p14:creationId xmlns:p14="http://schemas.microsoft.com/office/powerpoint/2010/main" val="143074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sks To Complet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pic>
        <p:nvPicPr>
          <p:cNvPr id="14338" name="Picture 2" descr="Related image">
            <a:extLst>
              <a:ext uri="{FF2B5EF4-FFF2-40B4-BE49-F238E27FC236}">
                <a16:creationId xmlns:a16="http://schemas.microsoft.com/office/drawing/2014/main" id="{605429C4-6C99-40D8-AD68-0970C38A28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4" y="1123405"/>
            <a:ext cx="7950619" cy="56562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EAE1EF8-8BE3-48EF-A59D-F75AED083E32}"/>
              </a:ext>
            </a:extLst>
          </p:cNvPr>
          <p:cNvSpPr/>
          <p:nvPr userDrawn="1"/>
        </p:nvSpPr>
        <p:spPr>
          <a:xfrm>
            <a:off x="8684528" y="1"/>
            <a:ext cx="3500438" cy="2279250"/>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0" name="Rectangle 19">
            <a:extLst>
              <a:ext uri="{FF2B5EF4-FFF2-40B4-BE49-F238E27FC236}">
                <a16:creationId xmlns:a16="http://schemas.microsoft.com/office/drawing/2014/main" id="{E1D1F823-A8DE-4B4F-A93E-0D9B42074342}"/>
              </a:ext>
            </a:extLst>
          </p:cNvPr>
          <p:cNvSpPr/>
          <p:nvPr userDrawn="1"/>
        </p:nvSpPr>
        <p:spPr>
          <a:xfrm>
            <a:off x="8684528" y="2295137"/>
            <a:ext cx="3500438" cy="2361725"/>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22" name="Google Shape;395;p52" descr="Related image">
            <a:extLst>
              <a:ext uri="{FF2B5EF4-FFF2-40B4-BE49-F238E27FC236}">
                <a16:creationId xmlns:a16="http://schemas.microsoft.com/office/drawing/2014/main" id="{7704B740-B377-4270-94DE-79BF7812C01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719313" y="2279251"/>
            <a:ext cx="570582" cy="599351"/>
          </a:xfrm>
          <a:prstGeom prst="rect">
            <a:avLst/>
          </a:prstGeom>
          <a:noFill/>
          <a:ln>
            <a:noFill/>
          </a:ln>
        </p:spPr>
      </p:pic>
      <p:sp>
        <p:nvSpPr>
          <p:cNvPr id="23" name="Google Shape;22;p2">
            <a:extLst>
              <a:ext uri="{FF2B5EF4-FFF2-40B4-BE49-F238E27FC236}">
                <a16:creationId xmlns:a16="http://schemas.microsoft.com/office/drawing/2014/main" id="{CB9B2DAA-0CB4-4B96-AE27-A9F2D41ED497}"/>
              </a:ext>
            </a:extLst>
          </p:cNvPr>
          <p:cNvSpPr/>
          <p:nvPr userDrawn="1"/>
        </p:nvSpPr>
        <p:spPr>
          <a:xfrm>
            <a:off x="9241730" y="236911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4" name="Text Placeholder 45">
            <a:extLst>
              <a:ext uri="{FF2B5EF4-FFF2-40B4-BE49-F238E27FC236}">
                <a16:creationId xmlns:a16="http://schemas.microsoft.com/office/drawing/2014/main" id="{86F50C77-2F52-485F-8FCD-758F18EA6E46}"/>
              </a:ext>
            </a:extLst>
          </p:cNvPr>
          <p:cNvSpPr>
            <a:spLocks noGrp="1"/>
          </p:cNvSpPr>
          <p:nvPr>
            <p:ph type="body" sz="quarter" idx="11" hasCustomPrompt="1"/>
          </p:nvPr>
        </p:nvSpPr>
        <p:spPr>
          <a:xfrm>
            <a:off x="8799622" y="530112"/>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6" name="Text Placeholder 47">
            <a:extLst>
              <a:ext uri="{FF2B5EF4-FFF2-40B4-BE49-F238E27FC236}">
                <a16:creationId xmlns:a16="http://schemas.microsoft.com/office/drawing/2014/main" id="{4F55CCA2-BB62-456A-85C1-00B891256F9F}"/>
              </a:ext>
            </a:extLst>
          </p:cNvPr>
          <p:cNvSpPr>
            <a:spLocks noGrp="1"/>
          </p:cNvSpPr>
          <p:nvPr>
            <p:ph type="body" sz="quarter" idx="12" hasCustomPrompt="1"/>
          </p:nvPr>
        </p:nvSpPr>
        <p:spPr>
          <a:xfrm>
            <a:off x="8820684" y="2952582"/>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8" name="Google Shape;22;p2">
            <a:extLst>
              <a:ext uri="{FF2B5EF4-FFF2-40B4-BE49-F238E27FC236}">
                <a16:creationId xmlns:a16="http://schemas.microsoft.com/office/drawing/2014/main" id="{75468D02-D337-47BE-A273-A6014D199496}"/>
              </a:ext>
            </a:extLst>
          </p:cNvPr>
          <p:cNvSpPr/>
          <p:nvPr userDrawn="1"/>
        </p:nvSpPr>
        <p:spPr>
          <a:xfrm>
            <a:off x="9256018" y="66245"/>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9" name="Picture 28" descr="Image result for key words">
            <a:extLst>
              <a:ext uri="{FF2B5EF4-FFF2-40B4-BE49-F238E27FC236}">
                <a16:creationId xmlns:a16="http://schemas.microsoft.com/office/drawing/2014/main" id="{29BF5E1F-FE53-4BF8-9B87-11F5FFD1BECE}"/>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8782918" y="47804"/>
            <a:ext cx="453186" cy="453186"/>
          </a:xfrm>
          <a:prstGeom prst="rect">
            <a:avLst/>
          </a:prstGeom>
          <a:noFill/>
          <a:ln>
            <a:noFill/>
          </a:ln>
        </p:spPr>
      </p:pic>
      <p:sp>
        <p:nvSpPr>
          <p:cNvPr id="30" name="Rectangle 29">
            <a:extLst>
              <a:ext uri="{FF2B5EF4-FFF2-40B4-BE49-F238E27FC236}">
                <a16:creationId xmlns:a16="http://schemas.microsoft.com/office/drawing/2014/main" id="{D7FC793F-FC54-4B72-860F-7F4E3B2D5D43}"/>
              </a:ext>
            </a:extLst>
          </p:cNvPr>
          <p:cNvSpPr/>
          <p:nvPr userDrawn="1"/>
        </p:nvSpPr>
        <p:spPr>
          <a:xfrm>
            <a:off x="8681996" y="4668461"/>
            <a:ext cx="3500438" cy="2189539"/>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340" name="Picture 4" descr="Related image">
            <a:extLst>
              <a:ext uri="{FF2B5EF4-FFF2-40B4-BE49-F238E27FC236}">
                <a16:creationId xmlns:a16="http://schemas.microsoft.com/office/drawing/2014/main" id="{D98EF08F-A768-48DD-B733-36183810EFA4}"/>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16349"/>
          <a:stretch/>
        </p:blipFill>
        <p:spPr bwMode="auto">
          <a:xfrm>
            <a:off x="8769855" y="4807084"/>
            <a:ext cx="522090" cy="312065"/>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22;p2">
            <a:extLst>
              <a:ext uri="{FF2B5EF4-FFF2-40B4-BE49-F238E27FC236}">
                <a16:creationId xmlns:a16="http://schemas.microsoft.com/office/drawing/2014/main" id="{237911BA-E4C3-425A-A202-CCB553FC3EDB}"/>
              </a:ext>
            </a:extLst>
          </p:cNvPr>
          <p:cNvSpPr/>
          <p:nvPr userDrawn="1"/>
        </p:nvSpPr>
        <p:spPr>
          <a:xfrm>
            <a:off x="9256018" y="479903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Challenge Task:</a:t>
            </a:r>
            <a:endParaRPr b="1" dirty="0">
              <a:latin typeface="OpenDyslexic" panose="00000500000000000000" pitchFamily="50" charset="0"/>
              <a:ea typeface="Calibri"/>
              <a:cs typeface="Calibri"/>
              <a:sym typeface="Calibri"/>
            </a:endParaRPr>
          </a:p>
        </p:txBody>
      </p:sp>
      <p:sp>
        <p:nvSpPr>
          <p:cNvPr id="32" name="Text Placeholder 47">
            <a:extLst>
              <a:ext uri="{FF2B5EF4-FFF2-40B4-BE49-F238E27FC236}">
                <a16:creationId xmlns:a16="http://schemas.microsoft.com/office/drawing/2014/main" id="{BB9B3415-D5C3-4249-B343-0FAF6E69A13F}"/>
              </a:ext>
            </a:extLst>
          </p:cNvPr>
          <p:cNvSpPr>
            <a:spLocks noGrp="1"/>
          </p:cNvSpPr>
          <p:nvPr>
            <p:ph type="body" sz="quarter" idx="14" hasCustomPrompt="1"/>
          </p:nvPr>
        </p:nvSpPr>
        <p:spPr>
          <a:xfrm>
            <a:off x="8820684" y="5196570"/>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challenge task here</a:t>
            </a:r>
            <a:endParaRPr lang="en-US" dirty="0"/>
          </a:p>
        </p:txBody>
      </p:sp>
      <p:sp>
        <p:nvSpPr>
          <p:cNvPr id="3" name="Text Placeholder 2">
            <a:extLst>
              <a:ext uri="{FF2B5EF4-FFF2-40B4-BE49-F238E27FC236}">
                <a16:creationId xmlns:a16="http://schemas.microsoft.com/office/drawing/2014/main" id="{D22774BD-0B3C-4940-A7A9-9FBF27A7D8E0}"/>
              </a:ext>
            </a:extLst>
          </p:cNvPr>
          <p:cNvSpPr>
            <a:spLocks noGrp="1"/>
          </p:cNvSpPr>
          <p:nvPr>
            <p:ph type="body" sz="quarter" idx="15" hasCustomPrompt="1"/>
          </p:nvPr>
        </p:nvSpPr>
        <p:spPr>
          <a:xfrm>
            <a:off x="749300" y="1619251"/>
            <a:ext cx="6540500" cy="3187834"/>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Enter task to complete here</a:t>
            </a:r>
            <a:endParaRPr lang="en-GB" dirty="0"/>
          </a:p>
        </p:txBody>
      </p:sp>
      <p:pic>
        <p:nvPicPr>
          <p:cNvPr id="14342" name="Picture 6" descr="Image result for loading bar gif transparent">
            <a:extLst>
              <a:ext uri="{FF2B5EF4-FFF2-40B4-BE49-F238E27FC236}">
                <a16:creationId xmlns:a16="http://schemas.microsoft.com/office/drawing/2014/main" id="{5D7CC457-D50C-4C46-8946-33DAAB8926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97199" y="4993744"/>
            <a:ext cx="4192367" cy="93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5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me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27" name="Text Placeholder 45"/>
          <p:cNvSpPr>
            <a:spLocks noGrp="1"/>
          </p:cNvSpPr>
          <p:nvPr>
            <p:ph type="body" sz="quarter" idx="15" hasCustomPrompt="1"/>
          </p:nvPr>
        </p:nvSpPr>
        <p:spPr>
          <a:xfrm>
            <a:off x="139303" y="1077344"/>
            <a:ext cx="6429137" cy="3865606"/>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homework task here</a:t>
            </a:r>
            <a:endParaRPr lang="en-US" dirty="0"/>
          </a:p>
        </p:txBody>
      </p:sp>
      <p:pic>
        <p:nvPicPr>
          <p:cNvPr id="8" name="Picture 12" descr="Image result for homework">
            <a:extLst>
              <a:ext uri="{FF2B5EF4-FFF2-40B4-BE49-F238E27FC236}">
                <a16:creationId xmlns:a16="http://schemas.microsoft.com/office/drawing/2014/main" id="{9A0D1738-086B-A049-8A65-F3CB7F54DC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1" y="117157"/>
            <a:ext cx="802832" cy="71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Google Shape;22;p2">
            <a:extLst>
              <a:ext uri="{FF2B5EF4-FFF2-40B4-BE49-F238E27FC236}">
                <a16:creationId xmlns:a16="http://schemas.microsoft.com/office/drawing/2014/main" id="{A683C79A-5CF8-F04C-AF63-CB1E3D3BC3CE}"/>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Homework</a:t>
            </a:r>
            <a:endParaRPr sz="4000" b="1" dirty="0">
              <a:solidFill>
                <a:schemeClr val="lt1"/>
              </a:solidFill>
              <a:latin typeface="OpenDyslexic" panose="00000500000000000000" pitchFamily="50" charset="0"/>
              <a:ea typeface="Calibri"/>
              <a:cs typeface="Calibri"/>
              <a:sym typeface="Calibri"/>
            </a:endParaRPr>
          </a:p>
        </p:txBody>
      </p:sp>
      <p:pic>
        <p:nvPicPr>
          <p:cNvPr id="2" name="Picture 1">
            <a:extLst>
              <a:ext uri="{FF2B5EF4-FFF2-40B4-BE49-F238E27FC236}">
                <a16:creationId xmlns:a16="http://schemas.microsoft.com/office/drawing/2014/main" id="{5D379EB0-9DEE-A448-B780-985042B3033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233" b="97395" l="2077" r="95615">
                        <a14:foregroundMark x1="34000" y1="14888" x2="5923" y2="22457"/>
                        <a14:foregroundMark x1="5923" y1="22457" x2="2154" y2="26923"/>
                        <a14:foregroundMark x1="2154" y1="26923" x2="10769" y2="85360"/>
                        <a14:foregroundMark x1="10769" y1="85360" x2="13077" y2="91811"/>
                        <a14:foregroundMark x1="13077" y1="91811" x2="20385" y2="91811"/>
                        <a14:foregroundMark x1="17769" y1="80645" x2="77615" y2="62779"/>
                        <a14:foregroundMark x1="77615" y1="62779" x2="89538" y2="62035"/>
                        <a14:foregroundMark x1="89538" y1="62035" x2="93000" y2="56948"/>
                        <a14:foregroundMark x1="93000" y1="56948" x2="77000" y2="5831"/>
                        <a14:foregroundMark x1="77000" y1="5831" x2="73296" y2="2295"/>
                        <a14:foregroundMark x1="68992" y1="3248" x2="42154" y2="9677"/>
                        <a14:foregroundMark x1="72929" y1="2305" x2="70746" y2="2828"/>
                        <a14:foregroundMark x1="42154" y1="9677" x2="27000" y2="15385"/>
                        <a14:foregroundMark x1="69846" y1="28164" x2="24077" y2="57072"/>
                        <a14:foregroundMark x1="78538" y1="55335" x2="17154" y2="37841"/>
                        <a14:foregroundMark x1="17154" y1="37841" x2="40769" y2="28660"/>
                        <a14:foregroundMark x1="40769" y1="28660" x2="68000" y2="21960"/>
                        <a14:foregroundMark x1="68000" y1="21960" x2="70308" y2="30397"/>
                        <a14:foregroundMark x1="70308" y1="30397" x2="70154" y2="39578"/>
                        <a14:foregroundMark x1="70154" y1="39578" x2="67308" y2="48139"/>
                        <a14:foregroundMark x1="67308" y1="48139" x2="29385" y2="61414"/>
                        <a14:foregroundMark x1="29385" y1="61414" x2="23154" y2="61663"/>
                        <a14:foregroundMark x1="23154" y1="61663" x2="17923" y2="59429"/>
                        <a14:foregroundMark x1="17923" y1="59429" x2="11923" y2="49752"/>
                        <a14:foregroundMark x1="11923" y1="49752" x2="9692" y2="43300"/>
                        <a14:foregroundMark x1="9692" y1="43300" x2="11000" y2="33623"/>
                        <a14:foregroundMark x1="11000" y1="33623" x2="16000" y2="29653"/>
                        <a14:foregroundMark x1="16000" y1="29653" x2="72308" y2="12283"/>
                        <a14:foregroundMark x1="93385" y1="52605" x2="95846" y2="61538"/>
                        <a14:foregroundMark x1="48077" y1="83127" x2="11154" y2="97395"/>
                        <a14:foregroundMark x1="5231" y1="63524" x2="2077" y2="23945"/>
                        <a14:foregroundMark x1="73760" y1="2272" x2="71308" y2="1613"/>
                        <a14:foregroundMark x1="75923" y1="2854" x2="73830" y2="2291"/>
                        <a14:foregroundMark x1="6769" y1="21092" x2="5077" y2="21836"/>
                        <a14:backgroundMark x1="61462" y1="1985" x2="65692" y2="1613"/>
                        <a14:backgroundMark x1="70154" y1="1365" x2="66154" y2="1613"/>
                        <a14:backgroundMark x1="70000" y1="620" x2="74462" y2="496"/>
                        <a14:backgroundMark x1="74462" y1="496" x2="74538" y2="496"/>
                      </a14:backgroundRemoval>
                    </a14:imgEffect>
                  </a14:imgLayer>
                </a14:imgProps>
              </a:ext>
              <a:ext uri="{28A0092B-C50C-407E-A947-70E740481C1C}">
                <a14:useLocalDpi xmlns:a14="http://schemas.microsoft.com/office/drawing/2010/main"/>
              </a:ext>
            </a:extLst>
          </a:blip>
          <a:stretch>
            <a:fillRect/>
          </a:stretch>
        </p:blipFill>
        <p:spPr>
          <a:xfrm>
            <a:off x="7194755" y="971607"/>
            <a:ext cx="4578747" cy="2838822"/>
          </a:xfrm>
          <a:prstGeom prst="rect">
            <a:avLst/>
          </a:prstGeom>
        </p:spPr>
      </p:pic>
      <p:pic>
        <p:nvPicPr>
          <p:cNvPr id="11" name="Picture 2" descr="Related image">
            <a:extLst>
              <a:ext uri="{FF2B5EF4-FFF2-40B4-BE49-F238E27FC236}">
                <a16:creationId xmlns:a16="http://schemas.microsoft.com/office/drawing/2014/main" id="{54D294A1-6171-DC42-B741-873E6C7DA043}"/>
              </a:ext>
            </a:extLst>
          </p:cNvPr>
          <p:cNvPicPr>
            <a:picLocks noChangeAspect="1" noChangeArrowheads="1"/>
          </p:cNvPicPr>
          <p:nvPr userDrawn="1"/>
        </p:nvPicPr>
        <p:blipFill rotWithShape="1">
          <a:blip r:embed="rId5" cstate="screen">
            <a:extLst>
              <a:ext uri="{BEBA8EAE-BF5A-486C-A8C5-ECC9F3942E4B}">
                <a14:imgProps xmlns:a14="http://schemas.microsoft.com/office/drawing/2010/main">
                  <a14:imgLayer r:embed="rId6">
                    <a14:imgEffect>
                      <a14:backgroundRemoval t="30667" b="100000" l="37778" r="100000">
                        <a14:foregroundMark x1="91556" y1="77556" x2="93111" y2="90222"/>
                        <a14:foregroundMark x1="78667" y1="85333" x2="88444" y2="97333"/>
                        <a14:foregroundMark x1="81111" y1="81556" x2="98222" y2="68889"/>
                      </a14:backgroundRemoval>
                    </a14:imgEffect>
                  </a14:imgLayer>
                </a14:imgProps>
              </a:ext>
              <a:ext uri="{28A0092B-C50C-407E-A947-70E740481C1C}">
                <a14:useLocalDpi xmlns:a14="http://schemas.microsoft.com/office/drawing/2010/main"/>
              </a:ext>
            </a:extLst>
          </a:blip>
          <a:srcRect l="38360" t="31407"/>
          <a:stretch/>
        </p:blipFill>
        <p:spPr bwMode="auto">
          <a:xfrm>
            <a:off x="10746639" y="1439360"/>
            <a:ext cx="1287418" cy="143262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2;p2">
            <a:extLst>
              <a:ext uri="{FF2B5EF4-FFF2-40B4-BE49-F238E27FC236}">
                <a16:creationId xmlns:a16="http://schemas.microsoft.com/office/drawing/2014/main" id="{620BDE51-9E59-F846-896A-3FD15F0184A7}"/>
              </a:ext>
            </a:extLst>
          </p:cNvPr>
          <p:cNvSpPr/>
          <p:nvPr userDrawn="1"/>
        </p:nvSpPr>
        <p:spPr>
          <a:xfrm>
            <a:off x="8215299" y="3611646"/>
            <a:ext cx="3357929" cy="1626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Write this homework down in your planner</a:t>
            </a:r>
            <a:endParaRPr sz="3200" b="1" dirty="0">
              <a:solidFill>
                <a:srgbClr val="0070C0"/>
              </a:solidFill>
              <a:latin typeface="OpenDyslexic" panose="00000500000000000000" pitchFamily="50" charset="0"/>
              <a:ea typeface="Calibri"/>
              <a:cs typeface="Calibri"/>
              <a:sym typeface="Calibri"/>
            </a:endParaRPr>
          </a:p>
        </p:txBody>
      </p:sp>
      <p:pic>
        <p:nvPicPr>
          <p:cNvPr id="4" name="Picture 3">
            <a:extLst>
              <a:ext uri="{FF2B5EF4-FFF2-40B4-BE49-F238E27FC236}">
                <a16:creationId xmlns:a16="http://schemas.microsoft.com/office/drawing/2014/main" id="{49593642-CB50-D349-86C1-15668B0E3771}"/>
              </a:ext>
            </a:extLst>
          </p:cNvPr>
          <p:cNvPicPr>
            <a:picLocks noChangeAspect="1"/>
          </p:cNvPicPr>
          <p:nvPr userDrawn="1"/>
        </p:nvPicPr>
        <p:blipFill>
          <a:blip r:embed="rId7"/>
          <a:stretch>
            <a:fillRect/>
          </a:stretch>
        </p:blipFill>
        <p:spPr>
          <a:xfrm>
            <a:off x="139303" y="5044440"/>
            <a:ext cx="1681480" cy="1681480"/>
          </a:xfrm>
          <a:prstGeom prst="rect">
            <a:avLst/>
          </a:prstGeom>
        </p:spPr>
      </p:pic>
      <p:sp>
        <p:nvSpPr>
          <p:cNvPr id="15" name="Google Shape;22;p2">
            <a:extLst>
              <a:ext uri="{FF2B5EF4-FFF2-40B4-BE49-F238E27FC236}">
                <a16:creationId xmlns:a16="http://schemas.microsoft.com/office/drawing/2014/main" id="{8DB511DF-020C-7246-96A2-02F5EE3E80AB}"/>
              </a:ext>
            </a:extLst>
          </p:cNvPr>
          <p:cNvSpPr/>
          <p:nvPr userDrawn="1"/>
        </p:nvSpPr>
        <p:spPr>
          <a:xfrm>
            <a:off x="1705386" y="5689710"/>
            <a:ext cx="3357929" cy="634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Due:</a:t>
            </a:r>
            <a:endParaRPr sz="3200" b="1" dirty="0">
              <a:solidFill>
                <a:srgbClr val="0070C0"/>
              </a:solidFill>
              <a:latin typeface="OpenDyslexic" panose="00000500000000000000" pitchFamily="50" charset="0"/>
              <a:ea typeface="Calibri"/>
              <a:cs typeface="Calibri"/>
              <a:sym typeface="Calibri"/>
            </a:endParaRPr>
          </a:p>
        </p:txBody>
      </p:sp>
      <p:sp>
        <p:nvSpPr>
          <p:cNvPr id="16" name="Text Placeholder 45">
            <a:extLst>
              <a:ext uri="{FF2B5EF4-FFF2-40B4-BE49-F238E27FC236}">
                <a16:creationId xmlns:a16="http://schemas.microsoft.com/office/drawing/2014/main" id="{323DC9BA-524F-B341-AA13-9259AEEBFF49}"/>
              </a:ext>
            </a:extLst>
          </p:cNvPr>
          <p:cNvSpPr>
            <a:spLocks noGrp="1"/>
          </p:cNvSpPr>
          <p:nvPr>
            <p:ph type="body" sz="quarter" idx="16" hasCustomPrompt="1"/>
          </p:nvPr>
        </p:nvSpPr>
        <p:spPr>
          <a:xfrm>
            <a:off x="2795911" y="5725160"/>
            <a:ext cx="4625969" cy="533400"/>
          </a:xfrm>
        </p:spPr>
        <p:txBody>
          <a:bodyPr>
            <a:noAutofit/>
          </a:bodyPr>
          <a:lstStyle>
            <a:lvl1pPr marL="0" indent="0">
              <a:buNone/>
              <a:defRPr sz="32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date here</a:t>
            </a:r>
            <a:endParaRPr lang="en-US" dirty="0"/>
          </a:p>
        </p:txBody>
      </p:sp>
    </p:spTree>
    <p:extLst>
      <p:ext uri="{BB962C8B-B14F-4D97-AF65-F5344CB8AC3E}">
        <p14:creationId xmlns:p14="http://schemas.microsoft.com/office/powerpoint/2010/main" val="285514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ading Task">
    <p:spTree>
      <p:nvGrpSpPr>
        <p:cNvPr id="1" name=""/>
        <p:cNvGrpSpPr/>
        <p:nvPr/>
      </p:nvGrpSpPr>
      <p:grpSpPr>
        <a:xfrm>
          <a:off x="0" y="0"/>
          <a:ext cx="0" cy="0"/>
          <a:chOff x="0" y="0"/>
          <a:chExt cx="0" cy="0"/>
        </a:xfrm>
      </p:grpSpPr>
      <p:sp>
        <p:nvSpPr>
          <p:cNvPr id="18" name="Google Shape;21;p2">
            <a:extLst>
              <a:ext uri="{FF2B5EF4-FFF2-40B4-BE49-F238E27FC236}">
                <a16:creationId xmlns:a16="http://schemas.microsoft.com/office/drawing/2014/main" id="{B958A0CF-7014-4AD4-8809-046207B3A70C}"/>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7" name="Picture 16">
            <a:extLst>
              <a:ext uri="{FF2B5EF4-FFF2-40B4-BE49-F238E27FC236}">
                <a16:creationId xmlns:a16="http://schemas.microsoft.com/office/drawing/2014/main" id="{D591EDD1-5BC5-49D9-977F-5D5869F98D85}"/>
              </a:ext>
            </a:extLst>
          </p:cNvPr>
          <p:cNvPicPr>
            <a:picLocks noChangeAspect="1"/>
          </p:cNvPicPr>
          <p:nvPr userDrawn="1"/>
        </p:nvPicPr>
        <p:blipFill>
          <a:blip r:embed="rId2"/>
          <a:stretch>
            <a:fillRect/>
          </a:stretch>
        </p:blipFill>
        <p:spPr>
          <a:xfrm>
            <a:off x="0" y="972839"/>
            <a:ext cx="4048348" cy="5852503"/>
          </a:xfrm>
          <a:prstGeom prst="rect">
            <a:avLst/>
          </a:prstGeom>
          <a:ln>
            <a:solidFill>
              <a:schemeClr val="tx1"/>
            </a:solidFill>
          </a:ln>
        </p:spPr>
      </p:pic>
      <p:sp>
        <p:nvSpPr>
          <p:cNvPr id="5" name="Text Placeholder 4">
            <a:extLst>
              <a:ext uri="{FF2B5EF4-FFF2-40B4-BE49-F238E27FC236}">
                <a16:creationId xmlns:a16="http://schemas.microsoft.com/office/drawing/2014/main" id="{4C1A1257-72F3-4820-A287-80E9DB28532D}"/>
              </a:ext>
            </a:extLst>
          </p:cNvPr>
          <p:cNvSpPr>
            <a:spLocks noGrp="1"/>
          </p:cNvSpPr>
          <p:nvPr>
            <p:ph type="body" sz="quarter" idx="16" hasCustomPrompt="1"/>
          </p:nvPr>
        </p:nvSpPr>
        <p:spPr>
          <a:xfrm>
            <a:off x="4206875" y="4597400"/>
            <a:ext cx="7824788" cy="2125663"/>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questions here</a:t>
            </a:r>
            <a:endParaRPr lang="en-GB" dirty="0"/>
          </a:p>
        </p:txBody>
      </p:sp>
      <p:sp>
        <p:nvSpPr>
          <p:cNvPr id="6" name="TextBox 5">
            <a:extLst>
              <a:ext uri="{FF2B5EF4-FFF2-40B4-BE49-F238E27FC236}">
                <a16:creationId xmlns:a16="http://schemas.microsoft.com/office/drawing/2014/main" id="{18872C36-A590-49CA-B82B-56603D840DBB}"/>
              </a:ext>
            </a:extLst>
          </p:cNvPr>
          <p:cNvSpPr txBox="1"/>
          <p:nvPr userDrawn="1"/>
        </p:nvSpPr>
        <p:spPr>
          <a:xfrm>
            <a:off x="4206875" y="1162594"/>
            <a:ext cx="7824788" cy="3108543"/>
          </a:xfrm>
          <a:prstGeom prst="rect">
            <a:avLst/>
          </a:prstGeom>
          <a:noFill/>
        </p:spPr>
        <p:txBody>
          <a:bodyPr wrap="square" rtlCol="0">
            <a:spAutoFit/>
          </a:bodyPr>
          <a:lstStyle/>
          <a:p>
            <a:r>
              <a:rPr lang="en-GB" sz="2800" dirty="0">
                <a:latin typeface="OpenDyslexic" panose="00000500000000000000" pitchFamily="50" charset="0"/>
              </a:rPr>
              <a:t>Silently read the piece given to you.</a:t>
            </a:r>
          </a:p>
          <a:p>
            <a:endParaRPr lang="en-GB" sz="2800" dirty="0">
              <a:latin typeface="OpenDyslexic" panose="00000500000000000000" pitchFamily="50" charset="0"/>
            </a:endParaRPr>
          </a:p>
          <a:p>
            <a:r>
              <a:rPr lang="en-GB" sz="2800" dirty="0">
                <a:latin typeface="OpenDyslexic" panose="00000500000000000000" pitchFamily="50" charset="0"/>
              </a:rPr>
              <a:t>Highlight or underline any words you do not understand.</a:t>
            </a:r>
          </a:p>
          <a:p>
            <a:endParaRPr lang="en-GB" sz="2800" dirty="0">
              <a:latin typeface="OpenDyslexic" panose="00000500000000000000" pitchFamily="50" charset="0"/>
            </a:endParaRPr>
          </a:p>
          <a:p>
            <a:r>
              <a:rPr lang="en-GB" sz="2800" dirty="0">
                <a:latin typeface="OpenDyslexic" panose="00000500000000000000" pitchFamily="50" charset="0"/>
              </a:rPr>
              <a:t>Once you have finished reading the text, think about these questions:</a:t>
            </a:r>
          </a:p>
        </p:txBody>
      </p:sp>
      <p:sp>
        <p:nvSpPr>
          <p:cNvPr id="9" name="TextBox 8">
            <a:extLst>
              <a:ext uri="{FF2B5EF4-FFF2-40B4-BE49-F238E27FC236}">
                <a16:creationId xmlns:a16="http://schemas.microsoft.com/office/drawing/2014/main" id="{C7BB453B-3B6E-499A-88B0-E016DE1D82D8}"/>
              </a:ext>
            </a:extLst>
          </p:cNvPr>
          <p:cNvSpPr txBox="1"/>
          <p:nvPr userDrawn="1"/>
        </p:nvSpPr>
        <p:spPr>
          <a:xfrm>
            <a:off x="91440" y="58784"/>
            <a:ext cx="5786846" cy="830997"/>
          </a:xfrm>
          <a:prstGeom prst="rect">
            <a:avLst/>
          </a:prstGeom>
          <a:noFill/>
        </p:spPr>
        <p:txBody>
          <a:bodyPr wrap="square" rtlCol="0">
            <a:spAutoFit/>
          </a:bodyPr>
          <a:lstStyle/>
          <a:p>
            <a:r>
              <a:rPr lang="en-GB" sz="4800" b="1" dirty="0">
                <a:solidFill>
                  <a:schemeClr val="bg1"/>
                </a:solidFill>
                <a:latin typeface="OpenDyslexic" panose="00000500000000000000" pitchFamily="50" charset="0"/>
              </a:rPr>
              <a:t>Reading Task</a:t>
            </a:r>
          </a:p>
        </p:txBody>
      </p:sp>
    </p:spTree>
    <p:extLst>
      <p:ext uri="{BB962C8B-B14F-4D97-AF65-F5344CB8AC3E}">
        <p14:creationId xmlns:p14="http://schemas.microsoft.com/office/powerpoint/2010/main" val="382004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le Class Feedbac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39303" y="71437"/>
            <a:ext cx="5847160"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Whole Class Feedback</a:t>
            </a:r>
            <a:endParaRPr sz="3600" b="1" dirty="0">
              <a:solidFill>
                <a:schemeClr val="lt1"/>
              </a:solidFill>
              <a:latin typeface="OpenDyslexic" panose="00000500000000000000" pitchFamily="50" charset="0"/>
              <a:ea typeface="Calibri"/>
              <a:cs typeface="Calibri"/>
              <a:sym typeface="Calibri"/>
            </a:endParaRPr>
          </a:p>
        </p:txBody>
      </p:sp>
      <p:sp>
        <p:nvSpPr>
          <p:cNvPr id="10" name="Rounded Rectangle 9">
            <a:extLst>
              <a:ext uri="{FF2B5EF4-FFF2-40B4-BE49-F238E27FC236}">
                <a16:creationId xmlns:a16="http://schemas.microsoft.com/office/drawing/2014/main" id="{AE8A7AF1-28AB-2446-8859-DBD78510E632}"/>
              </a:ext>
            </a:extLst>
          </p:cNvPr>
          <p:cNvSpPr/>
          <p:nvPr userDrawn="1"/>
        </p:nvSpPr>
        <p:spPr>
          <a:xfrm>
            <a:off x="6086475" y="956858"/>
            <a:ext cx="6100763" cy="2943630"/>
          </a:xfrm>
          <a:prstGeom prst="roundRect">
            <a:avLst/>
          </a:prstGeom>
          <a:solidFill>
            <a:srgbClr val="FFFF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1" name="Rounded Rectangle 10">
            <a:extLst>
              <a:ext uri="{FF2B5EF4-FFF2-40B4-BE49-F238E27FC236}">
                <a16:creationId xmlns:a16="http://schemas.microsoft.com/office/drawing/2014/main" id="{D9938DFA-A6AF-FC49-A5FC-FED3D9DC2D2F}"/>
              </a:ext>
            </a:extLst>
          </p:cNvPr>
          <p:cNvSpPr/>
          <p:nvPr userDrawn="1"/>
        </p:nvSpPr>
        <p:spPr>
          <a:xfrm>
            <a:off x="-1787" y="963271"/>
            <a:ext cx="6100763" cy="2943630"/>
          </a:xfrm>
          <a:prstGeom prst="roundRect">
            <a:avLst/>
          </a:prstGeom>
          <a:solidFill>
            <a:srgbClr val="00B05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Rounded Rectangle 11">
            <a:extLst>
              <a:ext uri="{FF2B5EF4-FFF2-40B4-BE49-F238E27FC236}">
                <a16:creationId xmlns:a16="http://schemas.microsoft.com/office/drawing/2014/main" id="{1EBEF9B9-E3FB-AD47-9F83-DCA4BD504EDA}"/>
              </a:ext>
            </a:extLst>
          </p:cNvPr>
          <p:cNvSpPr/>
          <p:nvPr userDrawn="1"/>
        </p:nvSpPr>
        <p:spPr>
          <a:xfrm>
            <a:off x="6086475" y="3909617"/>
            <a:ext cx="6100763" cy="2943630"/>
          </a:xfrm>
          <a:prstGeom prst="roundRect">
            <a:avLst/>
          </a:prstGeom>
          <a:solidFill>
            <a:srgbClr val="00B0F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3" name="Rounded Rectangle 12">
            <a:extLst>
              <a:ext uri="{FF2B5EF4-FFF2-40B4-BE49-F238E27FC236}">
                <a16:creationId xmlns:a16="http://schemas.microsoft.com/office/drawing/2014/main" id="{A9262C00-01E9-7545-8CAB-9972828A1723}"/>
              </a:ext>
            </a:extLst>
          </p:cNvPr>
          <p:cNvSpPr/>
          <p:nvPr userDrawn="1"/>
        </p:nvSpPr>
        <p:spPr>
          <a:xfrm>
            <a:off x="-1787" y="3916030"/>
            <a:ext cx="6100763" cy="2943630"/>
          </a:xfrm>
          <a:prstGeom prst="roundRect">
            <a:avLst/>
          </a:prstGeom>
          <a:solidFill>
            <a:srgbClr val="FF00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4" name="Picture 13">
            <a:extLst>
              <a:ext uri="{FF2B5EF4-FFF2-40B4-BE49-F238E27FC236}">
                <a16:creationId xmlns:a16="http://schemas.microsoft.com/office/drawing/2014/main" id="{AA68545B-D312-F046-8E0B-70DF65C4635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ackgroundRemoval t="0" b="85034" l="5415" r="100000">
                        <a14:foregroundMark x1="24549" y1="35544" x2="21119" y2="57143"/>
                        <a14:foregroundMark x1="9567" y1="68027" x2="5596" y2="68707"/>
                        <a14:foregroundMark x1="40072" y1="38095" x2="44224" y2="48299"/>
                        <a14:foregroundMark x1="66426" y1="31633" x2="66426" y2="34184"/>
                        <a14:foregroundMark x1="69134" y1="54592" x2="69134" y2="54592"/>
                        <a14:foregroundMark x1="48917" y1="65476" x2="48917" y2="65476"/>
                        <a14:backgroundMark x1="21119" y1="4932" x2="15704" y2="20748"/>
                        <a14:backgroundMark x1="93502" y1="52041" x2="99819" y2="54932"/>
                      </a14:backgroundRemoval>
                    </a14:imgEffect>
                  </a14:imgLayer>
                </a14:imgProps>
              </a:ext>
              <a:ext uri="{28A0092B-C50C-407E-A947-70E740481C1C}">
                <a14:useLocalDpi xmlns:a14="http://schemas.microsoft.com/office/drawing/2010/main"/>
              </a:ext>
            </a:extLst>
          </a:blip>
          <a:srcRect/>
          <a:stretch/>
        </p:blipFill>
        <p:spPr>
          <a:xfrm>
            <a:off x="6178150" y="3932718"/>
            <a:ext cx="854769" cy="906876"/>
          </a:xfrm>
          <a:prstGeom prst="rect">
            <a:avLst/>
          </a:prstGeom>
        </p:spPr>
      </p:pic>
      <p:pic>
        <p:nvPicPr>
          <p:cNvPr id="15" name="Picture 14">
            <a:extLst>
              <a:ext uri="{FF2B5EF4-FFF2-40B4-BE49-F238E27FC236}">
                <a16:creationId xmlns:a16="http://schemas.microsoft.com/office/drawing/2014/main" id="{E853ADE7-9C4D-1E43-8042-03C4FB8F7216}"/>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ackgroundRemoval t="9773" b="98429" l="7273" r="90101">
                        <a14:foregroundMark x1="83838" y1="34031" x2="85657" y2="36475"/>
                        <a14:foregroundMark x1="63838" y1="16056" x2="63636" y2="16056"/>
                        <a14:foregroundMark x1="79192" y1="22688" x2="76566" y2="23735"/>
                        <a14:foregroundMark x1="30505" y1="90750" x2="29697" y2="94764"/>
                        <a14:foregroundMark x1="7273" y1="48168" x2="8081" y2="59162"/>
                        <a14:foregroundMark x1="82424" y1="74695" x2="90303" y2="75393"/>
                        <a14:backgroundMark x1="52525" y1="14311" x2="54141" y2="17277"/>
                        <a14:backgroundMark x1="56364" y1="12565" x2="57172" y2="13962"/>
                        <a14:backgroundMark x1="82828" y1="28621" x2="78384" y2="29843"/>
                        <a14:backgroundMark x1="81212" y1="31588" x2="81212" y2="31588"/>
                        <a14:backgroundMark x1="80808" y1="31937" x2="80808" y2="31937"/>
                        <a14:backgroundMark x1="78384" y1="31239" x2="80808" y2="31239"/>
                        <a14:backgroundMark x1="84646" y1="30541" x2="81212" y2="31937"/>
                        <a14:backgroundMark x1="81212" y1="26876" x2="77980" y2="27225"/>
                        <a14:backgroundMark x1="72121" y1="17976" x2="74141" y2="21815"/>
                        <a14:backgroundMark x1="53333" y1="13962" x2="58384" y2="14660"/>
                        <a14:backgroundMark x1="57980" y1="13264" x2="56768" y2="16928"/>
                        <a14:backgroundMark x1="74545" y1="21640" x2="73737" y2="23037"/>
                        <a14:backgroundMark x1="76162" y1="18674" x2="74747" y2="21291"/>
                        <a14:backgroundMark x1="57980" y1="12565" x2="59596" y2="15358"/>
                        <a14:backgroundMark x1="19192" y1="98429" x2="23030" y2="98778"/>
                        <a14:backgroundMark x1="17980" y1="98080" x2="23434" y2="98080"/>
                        <a14:backgroundMark x1="25859" y1="98080" x2="23030" y2="98429"/>
                      </a14:backgroundRemoval>
                    </a14:imgEffect>
                  </a14:imgLayer>
                </a14:imgProps>
              </a:ext>
              <a:ext uri="{28A0092B-C50C-407E-A947-70E740481C1C}">
                <a14:useLocalDpi xmlns:a14="http://schemas.microsoft.com/office/drawing/2010/main"/>
              </a:ext>
            </a:extLst>
          </a:blip>
          <a:srcRect/>
          <a:stretch/>
        </p:blipFill>
        <p:spPr>
          <a:xfrm>
            <a:off x="180728" y="942569"/>
            <a:ext cx="763930" cy="883406"/>
          </a:xfrm>
          <a:prstGeom prst="rect">
            <a:avLst/>
          </a:prstGeom>
        </p:spPr>
      </p:pic>
      <p:pic>
        <p:nvPicPr>
          <p:cNvPr id="16" name="Picture 15">
            <a:extLst>
              <a:ext uri="{FF2B5EF4-FFF2-40B4-BE49-F238E27FC236}">
                <a16:creationId xmlns:a16="http://schemas.microsoft.com/office/drawing/2014/main" id="{2DBDF7E8-E2CD-A842-A9CD-DF6963D40DC3}"/>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backgroundRemoval t="4380" b="91971" l="0" r="93946">
                        <a14:foregroundMark x1="42797" y1="8273" x2="70355" y2="9732"/>
                        <a14:foregroundMark x1="87474" y1="33820" x2="91023" y2="61314"/>
                        <a14:foregroundMark x1="69937" y1="90998" x2="42797" y2="91971"/>
                        <a14:foregroundMark x1="89770" y1="60341" x2="94363" y2="38929"/>
                        <a14:foregroundMark x1="63883" y1="5353" x2="47182" y2="4380"/>
                        <a14:foregroundMark x1="13152" y1="74939" x2="6472" y2="76886"/>
                        <a14:backgroundMark x1="3758" y1="79319" x2="209" y2="79805"/>
                      </a14:backgroundRemoval>
                    </a14:imgEffect>
                  </a14:imgLayer>
                </a14:imgProps>
              </a:ext>
              <a:ext uri="{28A0092B-C50C-407E-A947-70E740481C1C}">
                <a14:useLocalDpi xmlns:a14="http://schemas.microsoft.com/office/drawing/2010/main"/>
              </a:ext>
            </a:extLst>
          </a:blip>
          <a:srcRect/>
          <a:stretch/>
        </p:blipFill>
        <p:spPr>
          <a:xfrm>
            <a:off x="139303" y="4069138"/>
            <a:ext cx="739775" cy="634035"/>
          </a:xfrm>
          <a:prstGeom prst="rect">
            <a:avLst/>
          </a:prstGeom>
        </p:spPr>
      </p:pic>
      <p:pic>
        <p:nvPicPr>
          <p:cNvPr id="17" name="Picture 16">
            <a:extLst>
              <a:ext uri="{FF2B5EF4-FFF2-40B4-BE49-F238E27FC236}">
                <a16:creationId xmlns:a16="http://schemas.microsoft.com/office/drawing/2014/main" id="{FDABC547-3CE7-F641-A296-D6A69B2DF4EC}"/>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ackgroundRemoval t="9592" b="94005" l="2347" r="95487">
                        <a14:foregroundMark x1="61372" y1="10072" x2="42419" y2="9592"/>
                        <a14:foregroundMark x1="85740" y1="77698" x2="93682" y2="81535"/>
                        <a14:foregroundMark x1="93682" y1="82254" x2="95487" y2="83213"/>
                        <a14:foregroundMark x1="63538" y1="92566" x2="41516" y2="94005"/>
                        <a14:foregroundMark x1="10830" y1="51079" x2="5957" y2="51559"/>
                        <a14:foregroundMark x1="69856" y1="36691" x2="39350" y2="19424"/>
                        <a14:foregroundMark x1="45668" y1="88489" x2="33755" y2="75779"/>
                        <a14:foregroundMark x1="4513" y1="51079" x2="2527" y2="51559"/>
                      </a14:backgroundRemoval>
                    </a14:imgEffect>
                  </a14:imgLayer>
                </a14:imgProps>
              </a:ext>
              <a:ext uri="{28A0092B-C50C-407E-A947-70E740481C1C}">
                <a14:useLocalDpi xmlns:a14="http://schemas.microsoft.com/office/drawing/2010/main"/>
              </a:ext>
            </a:extLst>
          </a:blip>
          <a:srcRect/>
          <a:stretch/>
        </p:blipFill>
        <p:spPr>
          <a:xfrm>
            <a:off x="6178151" y="1062907"/>
            <a:ext cx="854769" cy="642730"/>
          </a:xfrm>
          <a:prstGeom prst="rect">
            <a:avLst/>
          </a:prstGeom>
        </p:spPr>
      </p:pic>
      <p:sp>
        <p:nvSpPr>
          <p:cNvPr id="18" name="Google Shape;22;p2">
            <a:extLst>
              <a:ext uri="{FF2B5EF4-FFF2-40B4-BE49-F238E27FC236}">
                <a16:creationId xmlns:a16="http://schemas.microsoft.com/office/drawing/2014/main" id="{DDA0AD86-CC1A-2E47-A0E0-157B062C0329}"/>
              </a:ext>
            </a:extLst>
          </p:cNvPr>
          <p:cNvSpPr/>
          <p:nvPr userDrawn="1"/>
        </p:nvSpPr>
        <p:spPr>
          <a:xfrm>
            <a:off x="112717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did well:</a:t>
            </a:r>
            <a:endParaRPr sz="1600" b="1" dirty="0">
              <a:latin typeface="OpenDyslexic" panose="00000500000000000000" pitchFamily="50" charset="0"/>
              <a:ea typeface="Calibri"/>
              <a:cs typeface="Calibri"/>
              <a:sym typeface="Calibri"/>
            </a:endParaRPr>
          </a:p>
        </p:txBody>
      </p:sp>
      <p:sp>
        <p:nvSpPr>
          <p:cNvPr id="19" name="Google Shape;22;p2">
            <a:extLst>
              <a:ext uri="{FF2B5EF4-FFF2-40B4-BE49-F238E27FC236}">
                <a16:creationId xmlns:a16="http://schemas.microsoft.com/office/drawing/2014/main" id="{1EE2EC76-3069-9A43-A89C-A6164E48E4D2}"/>
              </a:ext>
            </a:extLst>
          </p:cNvPr>
          <p:cNvSpPr/>
          <p:nvPr userDrawn="1"/>
        </p:nvSpPr>
        <p:spPr>
          <a:xfrm>
            <a:off x="1127173"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need to improve on:</a:t>
            </a:r>
            <a:endParaRPr sz="1600" b="1" dirty="0">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DB9945AC-47C0-6143-9B17-18D8480CE3F6}"/>
              </a:ext>
            </a:extLst>
          </p:cNvPr>
          <p:cNvSpPr/>
          <p:nvPr userDrawn="1"/>
        </p:nvSpPr>
        <p:spPr>
          <a:xfrm>
            <a:off x="721703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Star examples:</a:t>
            </a:r>
            <a:endParaRPr sz="1600" b="1" dirty="0">
              <a:latin typeface="OpenDyslexic" panose="00000500000000000000" pitchFamily="50" charset="0"/>
              <a:ea typeface="Calibri"/>
              <a:cs typeface="Calibri"/>
              <a:sym typeface="Calibri"/>
            </a:endParaRPr>
          </a:p>
        </p:txBody>
      </p:sp>
      <p:sp>
        <p:nvSpPr>
          <p:cNvPr id="21" name="Google Shape;22;p2">
            <a:extLst>
              <a:ext uri="{FF2B5EF4-FFF2-40B4-BE49-F238E27FC236}">
                <a16:creationId xmlns:a16="http://schemas.microsoft.com/office/drawing/2014/main" id="{C5DFE349-7622-014F-8D18-90A7A397B585}"/>
              </a:ext>
            </a:extLst>
          </p:cNvPr>
          <p:cNvSpPr/>
          <p:nvPr userDrawn="1"/>
        </p:nvSpPr>
        <p:spPr>
          <a:xfrm>
            <a:off x="7215435"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err="1">
                <a:latin typeface="OpenDyslexic" panose="00000500000000000000" pitchFamily="50" charset="0"/>
                <a:ea typeface="Calibri"/>
                <a:cs typeface="Calibri"/>
                <a:sym typeface="Calibri"/>
              </a:rPr>
              <a:t>SPaG</a:t>
            </a:r>
            <a:r>
              <a:rPr lang="en-US" sz="1600" b="1" i="0" u="none" strike="noStrike" cap="none" dirty="0">
                <a:latin typeface="OpenDyslexic" panose="00000500000000000000" pitchFamily="50" charset="0"/>
                <a:ea typeface="Calibri"/>
                <a:cs typeface="Calibri"/>
                <a:sym typeface="Calibri"/>
              </a:rPr>
              <a:t> &amp; Definition errors:</a:t>
            </a:r>
            <a:endParaRPr sz="1600" b="1" dirty="0">
              <a:latin typeface="OpenDyslexic" panose="00000500000000000000" pitchFamily="50" charset="0"/>
              <a:ea typeface="Calibri"/>
              <a:cs typeface="Calibri"/>
              <a:sym typeface="Calibri"/>
            </a:endParaRPr>
          </a:p>
        </p:txBody>
      </p:sp>
      <p:sp>
        <p:nvSpPr>
          <p:cNvPr id="26" name="Text Placeholder 45"/>
          <p:cNvSpPr>
            <a:spLocks noGrp="1"/>
          </p:cNvSpPr>
          <p:nvPr>
            <p:ph type="body" sz="quarter" idx="11" hasCustomPrompt="1"/>
          </p:nvPr>
        </p:nvSpPr>
        <p:spPr>
          <a:xfrm>
            <a:off x="203031" y="1931165"/>
            <a:ext cx="5684887" cy="1783399"/>
          </a:xfrm>
        </p:spPr>
        <p:txBody>
          <a:bodyPr>
            <a:noAutofit/>
          </a:bodyPr>
          <a:lstStyle>
            <a:lvl1pPr marL="285750" indent="-285750">
              <a:buFont typeface="Wingdings" panose="05000000000000000000" pitchFamily="2" charset="2"/>
              <a:buChar char="ü"/>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positives here</a:t>
            </a:r>
            <a:endParaRPr lang="en-US" dirty="0"/>
          </a:p>
        </p:txBody>
      </p:sp>
      <p:sp>
        <p:nvSpPr>
          <p:cNvPr id="27" name="Text Placeholder 45"/>
          <p:cNvSpPr>
            <a:spLocks noGrp="1"/>
          </p:cNvSpPr>
          <p:nvPr>
            <p:ph type="body" sz="quarter" idx="12" hasCustomPrompt="1"/>
          </p:nvPr>
        </p:nvSpPr>
        <p:spPr>
          <a:xfrm>
            <a:off x="199901" y="4858251"/>
            <a:ext cx="5684887" cy="1783399"/>
          </a:xfrm>
        </p:spPr>
        <p:txBody>
          <a:bodyPr>
            <a:noAutofit/>
          </a:bodyPr>
          <a:lstStyle>
            <a:lvl1pPr marL="285750" indent="-285750">
              <a:buFont typeface="Wingdings" panose="05000000000000000000" pitchFamily="2" charset="2"/>
              <a:buChar char="Ø"/>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improvements here</a:t>
            </a:r>
            <a:endParaRPr lang="en-US" dirty="0"/>
          </a:p>
        </p:txBody>
      </p:sp>
      <p:sp>
        <p:nvSpPr>
          <p:cNvPr id="28" name="Text Placeholder 45"/>
          <p:cNvSpPr>
            <a:spLocks noGrp="1"/>
          </p:cNvSpPr>
          <p:nvPr>
            <p:ph type="body" sz="quarter" idx="13" hasCustomPrompt="1"/>
          </p:nvPr>
        </p:nvSpPr>
        <p:spPr>
          <a:xfrm>
            <a:off x="6318212" y="1927638"/>
            <a:ext cx="5684887" cy="1783399"/>
          </a:xfrm>
        </p:spPr>
        <p:txBody>
          <a:bodyPr>
            <a:noAutofit/>
          </a:bodyPr>
          <a:lstStyle>
            <a:lvl1pPr marL="285750" indent="-285750">
              <a:buFont typeface="Wingdings" panose="05000000000000000000" pitchFamily="2" charset="2"/>
              <a:buChar char="v"/>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star students here</a:t>
            </a:r>
            <a:endParaRPr lang="en-US" dirty="0"/>
          </a:p>
        </p:txBody>
      </p:sp>
      <p:sp>
        <p:nvSpPr>
          <p:cNvPr id="29" name="Text Placeholder 45"/>
          <p:cNvSpPr>
            <a:spLocks noGrp="1"/>
          </p:cNvSpPr>
          <p:nvPr>
            <p:ph type="body" sz="quarter" idx="14" hasCustomPrompt="1"/>
          </p:nvPr>
        </p:nvSpPr>
        <p:spPr>
          <a:xfrm>
            <a:off x="6300663" y="4858251"/>
            <a:ext cx="5684887" cy="1783399"/>
          </a:xfrm>
        </p:spPr>
        <p:txBody>
          <a:bodyPr>
            <a:noAutofit/>
          </a:bodyPr>
          <a:lstStyle>
            <a:lvl1pPr marL="285750" indent="-285750">
              <a:buFont typeface="Wingdings" panose="05000000000000000000" pitchFamily="2" charset="2"/>
              <a:buChar char="q"/>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a:t>
            </a:r>
            <a:r>
              <a:rPr lang="en-GB" dirty="0" err="1"/>
              <a:t>SPaG</a:t>
            </a:r>
            <a:r>
              <a:rPr lang="en-GB" dirty="0"/>
              <a:t> and definition errors here</a:t>
            </a:r>
            <a:endParaRPr lang="en-US" dirty="0"/>
          </a:p>
        </p:txBody>
      </p:sp>
      <p:sp>
        <p:nvSpPr>
          <p:cNvPr id="30" name="Text Placeholder 45"/>
          <p:cNvSpPr>
            <a:spLocks noGrp="1"/>
          </p:cNvSpPr>
          <p:nvPr>
            <p:ph type="body" sz="quarter" idx="15"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spTree>
    <p:extLst>
      <p:ext uri="{BB962C8B-B14F-4D97-AF65-F5344CB8AC3E}">
        <p14:creationId xmlns:p14="http://schemas.microsoft.com/office/powerpoint/2010/main" val="108714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Pen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057275" y="71437"/>
            <a:ext cx="4929188"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Red Pen Work</a:t>
            </a:r>
            <a:endParaRPr sz="3600" b="1" dirty="0">
              <a:solidFill>
                <a:schemeClr val="lt1"/>
              </a:solidFill>
              <a:latin typeface="OpenDyslexic" panose="00000500000000000000" pitchFamily="50" charset="0"/>
              <a:ea typeface="Calibri"/>
              <a:cs typeface="Calibri"/>
              <a:sym typeface="Calibri"/>
            </a:endParaRPr>
          </a:p>
        </p:txBody>
      </p:sp>
      <p:sp>
        <p:nvSpPr>
          <p:cNvPr id="10" name="Rectangle 9">
            <a:extLst>
              <a:ext uri="{FF2B5EF4-FFF2-40B4-BE49-F238E27FC236}">
                <a16:creationId xmlns:a16="http://schemas.microsoft.com/office/drawing/2014/main" id="{5DFA1EF5-592C-DE47-837A-D5B1F1637E78}"/>
              </a:ext>
            </a:extLst>
          </p:cNvPr>
          <p:cNvSpPr/>
          <p:nvPr userDrawn="1"/>
        </p:nvSpPr>
        <p:spPr>
          <a:xfrm>
            <a:off x="0" y="5603158"/>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Google Shape;22;p2">
            <a:extLst>
              <a:ext uri="{FF2B5EF4-FFF2-40B4-BE49-F238E27FC236}">
                <a16:creationId xmlns:a16="http://schemas.microsoft.com/office/drawing/2014/main" id="{01054622-2E79-984C-B53A-E8CA3C7E3F01}"/>
              </a:ext>
            </a:extLst>
          </p:cNvPr>
          <p:cNvSpPr/>
          <p:nvPr userDrawn="1"/>
        </p:nvSpPr>
        <p:spPr>
          <a:xfrm>
            <a:off x="99648" y="1051065"/>
            <a:ext cx="3357929" cy="55905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Answer the questions that have been ticked for you at the bottom of your sheet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 use your help and support, to make sure you get the answers correct!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sentence starters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Write out any definitions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pictures given</a:t>
            </a:r>
          </a:p>
        </p:txBody>
      </p:sp>
      <p:pic>
        <p:nvPicPr>
          <p:cNvPr id="13" name="Picture 12">
            <a:extLst>
              <a:ext uri="{FF2B5EF4-FFF2-40B4-BE49-F238E27FC236}">
                <a16:creationId xmlns:a16="http://schemas.microsoft.com/office/drawing/2014/main" id="{909839E9-BEF3-FE41-9350-41D8EF37A3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67230" y="955396"/>
            <a:ext cx="4024769" cy="5902604"/>
          </a:xfrm>
          <a:prstGeom prst="rect">
            <a:avLst/>
          </a:prstGeom>
        </p:spPr>
      </p:pic>
      <p:pic>
        <p:nvPicPr>
          <p:cNvPr id="16" name="Picture 15">
            <a:extLst>
              <a:ext uri="{FF2B5EF4-FFF2-40B4-BE49-F238E27FC236}">
                <a16:creationId xmlns:a16="http://schemas.microsoft.com/office/drawing/2014/main" id="{CCAD6A7D-0083-904C-B1C4-97B5974586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329" y="57149"/>
            <a:ext cx="744537" cy="744537"/>
          </a:xfrm>
          <a:prstGeom prst="rect">
            <a:avLst/>
          </a:prstGeom>
        </p:spPr>
      </p:pic>
      <p:sp>
        <p:nvSpPr>
          <p:cNvPr id="17" name="Text Placeholder 20"/>
          <p:cNvSpPr>
            <a:spLocks noGrp="1"/>
          </p:cNvSpPr>
          <p:nvPr>
            <p:ph type="body" sz="quarter" idx="14" hasCustomPrompt="1"/>
          </p:nvPr>
        </p:nvSpPr>
        <p:spPr>
          <a:xfrm>
            <a:off x="8628950" y="1243384"/>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8" name="Text Placeholder 20"/>
          <p:cNvSpPr>
            <a:spLocks noGrp="1"/>
          </p:cNvSpPr>
          <p:nvPr>
            <p:ph type="body" sz="quarter" idx="15" hasCustomPrompt="1"/>
          </p:nvPr>
        </p:nvSpPr>
        <p:spPr>
          <a:xfrm>
            <a:off x="8709160" y="1826041"/>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45"/>
          <p:cNvSpPr>
            <a:spLocks noGrp="1"/>
          </p:cNvSpPr>
          <p:nvPr>
            <p:ph type="body" sz="quarter" idx="16"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pic>
        <p:nvPicPr>
          <p:cNvPr id="2" name="Picture 1">
            <a:extLst>
              <a:ext uri="{FF2B5EF4-FFF2-40B4-BE49-F238E27FC236}">
                <a16:creationId xmlns:a16="http://schemas.microsoft.com/office/drawing/2014/main" id="{E49DD4B8-3D1B-48AF-82C4-AA41505AF247}"/>
              </a:ext>
            </a:extLst>
          </p:cNvPr>
          <p:cNvPicPr>
            <a:picLocks noChangeAspect="1"/>
          </p:cNvPicPr>
          <p:nvPr userDrawn="1"/>
        </p:nvPicPr>
        <p:blipFill>
          <a:blip r:embed="rId5"/>
          <a:stretch>
            <a:fillRect/>
          </a:stretch>
        </p:blipFill>
        <p:spPr>
          <a:xfrm>
            <a:off x="3654788" y="955396"/>
            <a:ext cx="4437829" cy="5896191"/>
          </a:xfrm>
          <a:prstGeom prst="rect">
            <a:avLst/>
          </a:prstGeom>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0" name="ShockwaveFlash1"/>
                <p:cNvPicPr>
                  <a:picLocks/>
                </p:cNvPicPr>
                <p:nvPr/>
              </p:nvPicPr>
              <p:blipFill>
                <a:blip r:embed="rId6"/>
                <a:stretch>
                  <a:fillRect/>
                </a:stretch>
              </p:blipFill>
              <p:spPr>
                <a:xfrm>
                  <a:off x="74613" y="5691308"/>
                  <a:ext cx="3351212" cy="1065212"/>
                </a:xfrm>
                <a:prstGeom prst="rect">
                  <a:avLst/>
                </a:prstGeom>
              </p:spPr>
            </p:pic>
          </p:control>
        </mc:Fallback>
      </mc:AlternateContent>
    </p:controls>
    <p:extLst>
      <p:ext uri="{BB962C8B-B14F-4D97-AF65-F5344CB8AC3E}">
        <p14:creationId xmlns:p14="http://schemas.microsoft.com/office/powerpoint/2010/main" val="265346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ass Discuss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F8A691-3139-AA4A-87B4-93E34B3F4BE8}"/>
              </a:ext>
            </a:extLst>
          </p:cNvPr>
          <p:cNvGrpSpPr/>
          <p:nvPr userDrawn="1"/>
        </p:nvGrpSpPr>
        <p:grpSpPr>
          <a:xfrm>
            <a:off x="6345526" y="2694864"/>
            <a:ext cx="3874239" cy="2500496"/>
            <a:chOff x="6345526" y="2694864"/>
            <a:chExt cx="3874239" cy="2500496"/>
          </a:xfrm>
        </p:grpSpPr>
        <p:pic>
          <p:nvPicPr>
            <p:cNvPr id="7" name="Picture 6">
              <a:extLst>
                <a:ext uri="{FF2B5EF4-FFF2-40B4-BE49-F238E27FC236}">
                  <a16:creationId xmlns:a16="http://schemas.microsoft.com/office/drawing/2014/main" id="{59BABBB2-D767-0246-AD8A-A02B83BC9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247" y="2694864"/>
              <a:ext cx="3424518" cy="2239773"/>
            </a:xfrm>
            <a:prstGeom prst="rect">
              <a:avLst/>
            </a:prstGeom>
          </p:spPr>
        </p:pic>
        <p:pic>
          <p:nvPicPr>
            <p:cNvPr id="8" name="Picture 7">
              <a:extLst>
                <a:ext uri="{FF2B5EF4-FFF2-40B4-BE49-F238E27FC236}">
                  <a16:creationId xmlns:a16="http://schemas.microsoft.com/office/drawing/2014/main" id="{CFC2C3D3-85FC-1C45-8AA5-F925A044A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526" y="4673913"/>
              <a:ext cx="521447" cy="521447"/>
            </a:xfrm>
            <a:prstGeom prst="rect">
              <a:avLst/>
            </a:prstGeom>
          </p:spPr>
        </p:pic>
      </p:grpSp>
      <p:sp>
        <p:nvSpPr>
          <p:cNvPr id="9"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11"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Class Discussion</a:t>
            </a:r>
            <a:endParaRPr sz="3600" b="1" dirty="0">
              <a:solidFill>
                <a:schemeClr val="lt1"/>
              </a:solidFill>
              <a:latin typeface="OpenDyslexic" panose="00000500000000000000" pitchFamily="50" charset="0"/>
              <a:ea typeface="Calibri"/>
              <a:cs typeface="Calibri"/>
              <a:sym typeface="Calibri"/>
            </a:endParaRPr>
          </a:p>
        </p:txBody>
      </p:sp>
      <p:sp>
        <p:nvSpPr>
          <p:cNvPr id="12" name="Rectangle 11">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3" name="Rectangle 12">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4" name="Rectangle 13">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5"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8" name="Google Shape;22;p2">
            <a:extLst>
              <a:ext uri="{FF2B5EF4-FFF2-40B4-BE49-F238E27FC236}">
                <a16:creationId xmlns:a16="http://schemas.microsoft.com/office/drawing/2014/main" id="{29CA86B3-5FCF-1442-B5D0-68A6A9A19542}"/>
              </a:ext>
            </a:extLst>
          </p:cNvPr>
          <p:cNvSpPr/>
          <p:nvPr userDrawn="1"/>
        </p:nvSpPr>
        <p:spPr>
          <a:xfrm>
            <a:off x="571490" y="4541887"/>
            <a:ext cx="2397481"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1" name="Rounded Rectangle 20">
            <a:extLst>
              <a:ext uri="{FF2B5EF4-FFF2-40B4-BE49-F238E27FC236}">
                <a16:creationId xmlns:a16="http://schemas.microsoft.com/office/drawing/2014/main" id="{4CF14AD3-4943-204A-B1C7-46C2983EF876}"/>
              </a:ext>
            </a:extLst>
          </p:cNvPr>
          <p:cNvSpPr/>
          <p:nvPr userDrawn="1"/>
        </p:nvSpPr>
        <p:spPr>
          <a:xfrm>
            <a:off x="3686145" y="1081958"/>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2" name="Rounded Rectangle 21">
            <a:extLst>
              <a:ext uri="{FF2B5EF4-FFF2-40B4-BE49-F238E27FC236}">
                <a16:creationId xmlns:a16="http://schemas.microsoft.com/office/drawing/2014/main" id="{0F44A294-6657-1541-BD73-C7E05AB79FCA}"/>
              </a:ext>
            </a:extLst>
          </p:cNvPr>
          <p:cNvSpPr/>
          <p:nvPr userDrawn="1"/>
        </p:nvSpPr>
        <p:spPr>
          <a:xfrm>
            <a:off x="3692331" y="2290662"/>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3" name="Rounded Rectangle 22">
            <a:extLst>
              <a:ext uri="{FF2B5EF4-FFF2-40B4-BE49-F238E27FC236}">
                <a16:creationId xmlns:a16="http://schemas.microsoft.com/office/drawing/2014/main" id="{55DC59CA-842C-6549-B52D-F9CA6442D7C5}"/>
              </a:ext>
            </a:extLst>
          </p:cNvPr>
          <p:cNvSpPr/>
          <p:nvPr userDrawn="1"/>
        </p:nvSpPr>
        <p:spPr>
          <a:xfrm>
            <a:off x="3686146" y="3570628"/>
            <a:ext cx="2391926" cy="29243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4" name="Rounded Rectangle 23">
            <a:extLst>
              <a:ext uri="{FF2B5EF4-FFF2-40B4-BE49-F238E27FC236}">
                <a16:creationId xmlns:a16="http://schemas.microsoft.com/office/drawing/2014/main" id="{0FD7D3EE-96F5-424B-9B68-6E1E5438B78D}"/>
              </a:ext>
            </a:extLst>
          </p:cNvPr>
          <p:cNvSpPr/>
          <p:nvPr userDrawn="1"/>
        </p:nvSpPr>
        <p:spPr>
          <a:xfrm>
            <a:off x="6346834" y="5278775"/>
            <a:ext cx="2568566" cy="14145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5" name="Rounded Rectangle 24">
            <a:extLst>
              <a:ext uri="{FF2B5EF4-FFF2-40B4-BE49-F238E27FC236}">
                <a16:creationId xmlns:a16="http://schemas.microsoft.com/office/drawing/2014/main" id="{D3EED411-78BF-D046-9592-1234DB468A99}"/>
              </a:ext>
            </a:extLst>
          </p:cNvPr>
          <p:cNvSpPr/>
          <p:nvPr userDrawn="1"/>
        </p:nvSpPr>
        <p:spPr>
          <a:xfrm>
            <a:off x="9144562" y="4934637"/>
            <a:ext cx="2873753" cy="175870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6" name="Rounded Rectangle 25">
            <a:extLst>
              <a:ext uri="{FF2B5EF4-FFF2-40B4-BE49-F238E27FC236}">
                <a16:creationId xmlns:a16="http://schemas.microsoft.com/office/drawing/2014/main" id="{FE5CC1AE-D5F1-5044-84A2-E0D76FC1AA25}"/>
              </a:ext>
            </a:extLst>
          </p:cNvPr>
          <p:cNvSpPr/>
          <p:nvPr userDrawn="1"/>
        </p:nvSpPr>
        <p:spPr>
          <a:xfrm>
            <a:off x="7281477" y="309282"/>
            <a:ext cx="2381947" cy="19813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7" name="Rounded Rectangle 26">
            <a:extLst>
              <a:ext uri="{FF2B5EF4-FFF2-40B4-BE49-F238E27FC236}">
                <a16:creationId xmlns:a16="http://schemas.microsoft.com/office/drawing/2014/main" id="{894CECBA-C7A7-3B43-B970-6E8EE3100ED7}"/>
              </a:ext>
            </a:extLst>
          </p:cNvPr>
          <p:cNvSpPr/>
          <p:nvPr userDrawn="1"/>
        </p:nvSpPr>
        <p:spPr>
          <a:xfrm>
            <a:off x="9984725" y="71437"/>
            <a:ext cx="2146284" cy="18245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8" name="Rounded Rectangle 27">
            <a:extLst>
              <a:ext uri="{FF2B5EF4-FFF2-40B4-BE49-F238E27FC236}">
                <a16:creationId xmlns:a16="http://schemas.microsoft.com/office/drawing/2014/main" id="{B8573108-459C-F94A-B4DA-EB73209BAF6B}"/>
              </a:ext>
            </a:extLst>
          </p:cNvPr>
          <p:cNvSpPr/>
          <p:nvPr userDrawn="1"/>
        </p:nvSpPr>
        <p:spPr>
          <a:xfrm>
            <a:off x="10470626" y="2039441"/>
            <a:ext cx="1660383" cy="27477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29" name="Picture 28">
            <a:extLst>
              <a:ext uri="{FF2B5EF4-FFF2-40B4-BE49-F238E27FC236}">
                <a16:creationId xmlns:a16="http://schemas.microsoft.com/office/drawing/2014/main" id="{AC6FFB32-A793-6B4D-BECB-27A3FB8668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494" y="151325"/>
            <a:ext cx="1124110" cy="684241"/>
          </a:xfrm>
          <a:prstGeom prst="rect">
            <a:avLst/>
          </a:prstGeom>
        </p:spPr>
      </p:pic>
      <p:cxnSp>
        <p:nvCxnSpPr>
          <p:cNvPr id="30" name="Straight Connector 29">
            <a:extLst>
              <a:ext uri="{FF2B5EF4-FFF2-40B4-BE49-F238E27FC236}">
                <a16:creationId xmlns:a16="http://schemas.microsoft.com/office/drawing/2014/main" id="{AC78E225-87E4-5D48-BEAA-41861C5969CB}"/>
              </a:ext>
            </a:extLst>
          </p:cNvPr>
          <p:cNvCxnSpPr>
            <a:cxnSpLocks/>
          </p:cNvCxnSpPr>
          <p:nvPr userDrawn="1"/>
        </p:nvCxnSpPr>
        <p:spPr>
          <a:xfrm flipV="1">
            <a:off x="8737481" y="2309570"/>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3C8D02D9-4616-EE48-B416-615A4E6F1EF8}"/>
              </a:ext>
            </a:extLst>
          </p:cNvPr>
          <p:cNvCxnSpPr>
            <a:cxnSpLocks/>
          </p:cNvCxnSpPr>
          <p:nvPr userDrawn="1"/>
        </p:nvCxnSpPr>
        <p:spPr>
          <a:xfrm flipV="1">
            <a:off x="9440337" y="1950309"/>
            <a:ext cx="779428" cy="953895"/>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AF1D6341-2096-8440-9AEE-B14C2EEB1967}"/>
              </a:ext>
            </a:extLst>
          </p:cNvPr>
          <p:cNvCxnSpPr>
            <a:cxnSpLocks/>
          </p:cNvCxnSpPr>
          <p:nvPr userDrawn="1"/>
        </p:nvCxnSpPr>
        <p:spPr>
          <a:xfrm flipV="1">
            <a:off x="10026621" y="3148864"/>
            <a:ext cx="386287" cy="15954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34A39B8-01D8-D640-BFFD-811220D6C260}"/>
              </a:ext>
            </a:extLst>
          </p:cNvPr>
          <p:cNvCxnSpPr>
            <a:cxnSpLocks/>
          </p:cNvCxnSpPr>
          <p:nvPr userDrawn="1"/>
        </p:nvCxnSpPr>
        <p:spPr>
          <a:xfrm flipH="1" flipV="1">
            <a:off x="10029208" y="4275870"/>
            <a:ext cx="271504" cy="57978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02DC612B-B5CF-B04E-A926-D1CEB8367C51}"/>
              </a:ext>
            </a:extLst>
          </p:cNvPr>
          <p:cNvCxnSpPr>
            <a:cxnSpLocks/>
          </p:cNvCxnSpPr>
          <p:nvPr userDrawn="1"/>
        </p:nvCxnSpPr>
        <p:spPr>
          <a:xfrm flipV="1">
            <a:off x="8197807" y="4818388"/>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7C38E71A-ACEA-6E45-BBB8-797E249B0EF2}"/>
              </a:ext>
            </a:extLst>
          </p:cNvPr>
          <p:cNvCxnSpPr>
            <a:cxnSpLocks/>
          </p:cNvCxnSpPr>
          <p:nvPr userDrawn="1"/>
        </p:nvCxnSpPr>
        <p:spPr>
          <a:xfrm flipH="1">
            <a:off x="6135790" y="3754003"/>
            <a:ext cx="942191" cy="39889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E629341D-1C34-A748-BE6E-4BBB4666E394}"/>
              </a:ext>
            </a:extLst>
          </p:cNvPr>
          <p:cNvCxnSpPr>
            <a:cxnSpLocks/>
          </p:cNvCxnSpPr>
          <p:nvPr userDrawn="1"/>
        </p:nvCxnSpPr>
        <p:spPr>
          <a:xfrm flipH="1" flipV="1">
            <a:off x="6953991" y="2111356"/>
            <a:ext cx="928698" cy="70785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C569788C-134B-2541-AD44-89A435BDC9CE}"/>
              </a:ext>
            </a:extLst>
          </p:cNvPr>
          <p:cNvCxnSpPr>
            <a:cxnSpLocks/>
          </p:cNvCxnSpPr>
          <p:nvPr userDrawn="1"/>
        </p:nvCxnSpPr>
        <p:spPr>
          <a:xfrm flipH="1" flipV="1">
            <a:off x="6953912" y="2924149"/>
            <a:ext cx="432800" cy="173006"/>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Text Placeholder 45"/>
          <p:cNvSpPr>
            <a:spLocks noGrp="1"/>
          </p:cNvSpPr>
          <p:nvPr>
            <p:ph type="body" sz="quarter" idx="16" hasCustomPrompt="1"/>
          </p:nvPr>
        </p:nvSpPr>
        <p:spPr>
          <a:xfrm>
            <a:off x="7435326" y="3250158"/>
            <a:ext cx="2398152" cy="1201861"/>
          </a:xfrm>
        </p:spPr>
        <p:txBody>
          <a:bodyPr>
            <a:noAutofit/>
          </a:bodyPr>
          <a:lstStyle>
            <a:lvl1pPr marL="0" indent="0" algn="ctr">
              <a:buFontTx/>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topic here</a:t>
            </a:r>
            <a:endParaRPr lang="en-US" dirty="0"/>
          </a:p>
        </p:txBody>
      </p:sp>
      <p:sp>
        <p:nvSpPr>
          <p:cNvPr id="39"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0"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44" name="Google Shape;22;p2">
            <a:extLst>
              <a:ext uri="{FF2B5EF4-FFF2-40B4-BE49-F238E27FC236}">
                <a16:creationId xmlns:a16="http://schemas.microsoft.com/office/drawing/2014/main" id="{E2E5545A-6477-1442-90F5-4B3DDB18C7E0}"/>
              </a:ext>
            </a:extLst>
          </p:cNvPr>
          <p:cNvSpPr/>
          <p:nvPr userDrawn="1"/>
        </p:nvSpPr>
        <p:spPr>
          <a:xfrm>
            <a:off x="585778" y="2239014"/>
            <a:ext cx="2550211"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45" name="Picture 44" descr="Image result for key words">
            <a:extLst>
              <a:ext uri="{FF2B5EF4-FFF2-40B4-BE49-F238E27FC236}">
                <a16:creationId xmlns:a16="http://schemas.microsoft.com/office/drawing/2014/main" id="{DBC2C0DD-2871-324C-B93D-34C47128FCCE}"/>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41"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77772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sessment (Boo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9" name="Picture 8">
            <a:extLst>
              <a:ext uri="{FF2B5EF4-FFF2-40B4-BE49-F238E27FC236}">
                <a16:creationId xmlns:a16="http://schemas.microsoft.com/office/drawing/2014/main" id="{FAE9F278-D7D4-C44E-AFF8-F107C4B110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pic>
        <p:nvPicPr>
          <p:cNvPr id="10" name="Picture 9">
            <a:extLst>
              <a:ext uri="{FF2B5EF4-FFF2-40B4-BE49-F238E27FC236}">
                <a16:creationId xmlns:a16="http://schemas.microsoft.com/office/drawing/2014/main" id="{C7DC9710-EB4F-3D4D-B461-BF32E90D439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792782" y="0"/>
            <a:ext cx="4399218" cy="6858000"/>
          </a:xfrm>
          <a:prstGeom prst="rect">
            <a:avLst/>
          </a:prstGeom>
        </p:spPr>
      </p:pic>
      <p:sp>
        <p:nvSpPr>
          <p:cNvPr id="13" name="Google Shape;22;p2">
            <a:extLst>
              <a:ext uri="{FF2B5EF4-FFF2-40B4-BE49-F238E27FC236}">
                <a16:creationId xmlns:a16="http://schemas.microsoft.com/office/drawing/2014/main" id="{4D030593-AE5D-9649-9648-16234683A2B2}"/>
              </a:ext>
            </a:extLst>
          </p:cNvPr>
          <p:cNvSpPr/>
          <p:nvPr userDrawn="1"/>
        </p:nvSpPr>
        <p:spPr>
          <a:xfrm>
            <a:off x="68077" y="2369505"/>
            <a:ext cx="7596747" cy="34216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Write the date and title down on a new page in your book</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the questions in your book. You </a:t>
            </a:r>
            <a:r>
              <a:rPr lang="en-US" sz="2000" b="1" u="sng" dirty="0">
                <a:solidFill>
                  <a:srgbClr val="0070C0"/>
                </a:solidFill>
                <a:latin typeface="OpenDyslexic" panose="00000500000000000000" pitchFamily="50" charset="0"/>
                <a:ea typeface="Calibri"/>
                <a:cs typeface="Calibri"/>
                <a:sym typeface="Calibri"/>
              </a:rPr>
              <a:t>do not</a:t>
            </a:r>
            <a:r>
              <a:rPr lang="en-US" sz="2000" dirty="0">
                <a:solidFill>
                  <a:srgbClr val="0070C0"/>
                </a:solidFill>
                <a:latin typeface="OpenDyslexic" panose="00000500000000000000" pitchFamily="50" charset="0"/>
                <a:ea typeface="Calibri"/>
                <a:cs typeface="Calibri"/>
                <a:sym typeface="Calibri"/>
              </a:rPr>
              <a:t> </a:t>
            </a:r>
            <a:r>
              <a:rPr lang="en-US" sz="2000" b="1" dirty="0">
                <a:solidFill>
                  <a:srgbClr val="0070C0"/>
                </a:solidFill>
                <a:latin typeface="OpenDyslexic" panose="00000500000000000000" pitchFamily="50" charset="0"/>
                <a:ea typeface="Calibri"/>
                <a:cs typeface="Calibri"/>
                <a:sym typeface="Calibri"/>
              </a:rPr>
              <a:t>need to write the questions out</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all questions!</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Once you have finished, check your answers and </a:t>
            </a:r>
            <a:r>
              <a:rPr lang="en-US" sz="2000" b="1" dirty="0" err="1">
                <a:solidFill>
                  <a:srgbClr val="0070C0"/>
                </a:solidFill>
                <a:latin typeface="OpenDyslexic" panose="00000500000000000000" pitchFamily="50" charset="0"/>
                <a:ea typeface="Calibri"/>
                <a:cs typeface="Calibri"/>
                <a:sym typeface="Calibri"/>
              </a:rPr>
              <a:t>SPaG</a:t>
            </a: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p:txBody>
      </p:sp>
      <p:pic>
        <p:nvPicPr>
          <p:cNvPr id="14"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5" name="Google Shape;32;p2">
            <a:extLst>
              <a:ext uri="{FF2B5EF4-FFF2-40B4-BE49-F238E27FC236}">
                <a16:creationId xmlns:a16="http://schemas.microsoft.com/office/drawing/2014/main" id="{13722367-7FD1-D842-A88D-83824FF8F300}"/>
              </a:ext>
            </a:extLst>
          </p:cNvPr>
          <p:cNvSpPr txBox="1"/>
          <p:nvPr userDrawn="1"/>
        </p:nvSpPr>
        <p:spPr>
          <a:xfrm>
            <a:off x="4886136" y="11911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6" name="Text Placeholder 20"/>
          <p:cNvSpPr>
            <a:spLocks noGrp="1"/>
          </p:cNvSpPr>
          <p:nvPr>
            <p:ph type="body" sz="quarter" idx="14" hasCustomPrompt="1"/>
          </p:nvPr>
        </p:nvSpPr>
        <p:spPr>
          <a:xfrm>
            <a:off x="8377887" y="372211"/>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7" name="Text Placeholder 20"/>
          <p:cNvSpPr>
            <a:spLocks noGrp="1"/>
          </p:cNvSpPr>
          <p:nvPr>
            <p:ph type="body" sz="quarter" idx="15" hasCustomPrompt="1"/>
          </p:nvPr>
        </p:nvSpPr>
        <p:spPr>
          <a:xfrm>
            <a:off x="8570391" y="1067162"/>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20"/>
          <p:cNvSpPr>
            <a:spLocks noGrp="1"/>
          </p:cNvSpPr>
          <p:nvPr>
            <p:ph type="body" sz="quarter" idx="16" hasCustomPrompt="1"/>
          </p:nvPr>
        </p:nvSpPr>
        <p:spPr>
          <a:xfrm>
            <a:off x="68077" y="5965235"/>
            <a:ext cx="7596747" cy="772449"/>
          </a:xfrm>
        </p:spPr>
        <p:txBody>
          <a:bodyPr>
            <a:normAutofit/>
          </a:bodyPr>
          <a:lstStyle>
            <a:lvl1pPr marL="0" indent="0" algn="l">
              <a:buNone/>
              <a:defRPr sz="20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8"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708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ssessment (Exam Pap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BF971-2938-934F-A66B-96EFB8469C10}"/>
              </a:ext>
            </a:extLst>
          </p:cNvPr>
          <p:cNvPicPr>
            <a:picLocks noChangeAspect="1"/>
          </p:cNvPicPr>
          <p:nvPr userDrawn="1"/>
        </p:nvPicPr>
        <p:blipFill>
          <a:blip r:embed="rId3"/>
          <a:stretch>
            <a:fillRect/>
          </a:stretch>
        </p:blipFill>
        <p:spPr>
          <a:xfrm>
            <a:off x="7821893" y="0"/>
            <a:ext cx="4370107" cy="6858000"/>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0" name="Picture 9">
            <a:extLst>
              <a:ext uri="{FF2B5EF4-FFF2-40B4-BE49-F238E27FC236}">
                <a16:creationId xmlns:a16="http://schemas.microsoft.com/office/drawing/2014/main" id="{FAE9F278-D7D4-C44E-AFF8-F107C4B110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sp>
        <p:nvSpPr>
          <p:cNvPr id="11" name="Google Shape;22;p2">
            <a:extLst>
              <a:ext uri="{FF2B5EF4-FFF2-40B4-BE49-F238E27FC236}">
                <a16:creationId xmlns:a16="http://schemas.microsoft.com/office/drawing/2014/main" id="{839517A7-1FDB-024D-B068-2C903354873F}"/>
              </a:ext>
            </a:extLst>
          </p:cNvPr>
          <p:cNvSpPr/>
          <p:nvPr userDrawn="1"/>
        </p:nvSpPr>
        <p:spPr>
          <a:xfrm>
            <a:off x="8848643" y="2865151"/>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First name</a:t>
            </a:r>
            <a:endParaRPr sz="1400" u="sng" dirty="0">
              <a:solidFill>
                <a:srgbClr val="FF0000"/>
              </a:solidFill>
              <a:latin typeface="OpenDyslexic" panose="00000500000000000000" pitchFamily="50" charset="0"/>
              <a:ea typeface="Calibri"/>
              <a:cs typeface="Calibri"/>
              <a:sym typeface="Calibri"/>
            </a:endParaRPr>
          </a:p>
        </p:txBody>
      </p:sp>
      <p:sp>
        <p:nvSpPr>
          <p:cNvPr id="12" name="Google Shape;22;p2">
            <a:extLst>
              <a:ext uri="{FF2B5EF4-FFF2-40B4-BE49-F238E27FC236}">
                <a16:creationId xmlns:a16="http://schemas.microsoft.com/office/drawing/2014/main" id="{4D030593-AE5D-9649-9648-16234683A2B2}"/>
              </a:ext>
            </a:extLst>
          </p:cNvPr>
          <p:cNvSpPr/>
          <p:nvPr userDrawn="1"/>
        </p:nvSpPr>
        <p:spPr>
          <a:xfrm>
            <a:off x="68077" y="2369505"/>
            <a:ext cx="7596747" cy="28602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Write your name on the front of your assessment</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Answer all questions! Make sure you:</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in full sentences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enough to access all the marks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Answer the question you are being asked</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Once you have finished, check your answers and </a:t>
            </a:r>
            <a:r>
              <a:rPr lang="en-US" sz="1800" b="1" dirty="0" err="1">
                <a:solidFill>
                  <a:srgbClr val="0070C0"/>
                </a:solidFill>
                <a:latin typeface="OpenDyslexic" panose="00000500000000000000" pitchFamily="50" charset="0"/>
                <a:ea typeface="Calibri"/>
                <a:cs typeface="Calibri"/>
                <a:sym typeface="Calibri"/>
              </a:rPr>
              <a:t>SPaG</a:t>
            </a: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7030A0"/>
              </a:solidFill>
              <a:latin typeface="OpenDyslexic" panose="00000500000000000000" pitchFamily="50" charset="0"/>
              <a:ea typeface="Calibri"/>
              <a:cs typeface="Calibri"/>
              <a:sym typeface="Calibri"/>
            </a:endParaRPr>
          </a:p>
        </p:txBody>
      </p:sp>
      <p:pic>
        <p:nvPicPr>
          <p:cNvPr id="13"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4" name="Google Shape;32;p2">
            <a:extLst>
              <a:ext uri="{FF2B5EF4-FFF2-40B4-BE49-F238E27FC236}">
                <a16:creationId xmlns:a16="http://schemas.microsoft.com/office/drawing/2014/main" id="{13722367-7FD1-D842-A88D-83824FF8F300}"/>
              </a:ext>
            </a:extLst>
          </p:cNvPr>
          <p:cNvSpPr txBox="1"/>
          <p:nvPr userDrawn="1"/>
        </p:nvSpPr>
        <p:spPr>
          <a:xfrm>
            <a:off x="4902887" y="11572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5" name="Google Shape;22;p2">
            <a:extLst>
              <a:ext uri="{FF2B5EF4-FFF2-40B4-BE49-F238E27FC236}">
                <a16:creationId xmlns:a16="http://schemas.microsoft.com/office/drawing/2014/main" id="{FCC47C1F-EBFB-1C47-B8F6-950FDDA602D2}"/>
              </a:ext>
            </a:extLst>
          </p:cNvPr>
          <p:cNvSpPr/>
          <p:nvPr userDrawn="1"/>
        </p:nvSpPr>
        <p:spPr>
          <a:xfrm>
            <a:off x="10581125" y="2865150"/>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Last name</a:t>
            </a:r>
            <a:endParaRPr sz="1400" u="sng" dirty="0">
              <a:solidFill>
                <a:srgbClr val="FF0000"/>
              </a:solidFill>
              <a:latin typeface="OpenDyslexic" panose="00000500000000000000" pitchFamily="50" charset="0"/>
              <a:ea typeface="Calibri"/>
              <a:cs typeface="Calibri"/>
              <a:sym typeface="Calibri"/>
            </a:endParaRPr>
          </a:p>
        </p:txBody>
      </p:sp>
      <p:sp>
        <p:nvSpPr>
          <p:cNvPr id="16" name="Text Placeholder 20"/>
          <p:cNvSpPr>
            <a:spLocks noGrp="1"/>
          </p:cNvSpPr>
          <p:nvPr>
            <p:ph type="body" sz="quarter" idx="16" hasCustomPrompt="1"/>
          </p:nvPr>
        </p:nvSpPr>
        <p:spPr>
          <a:xfrm>
            <a:off x="68077" y="5586550"/>
            <a:ext cx="7596747" cy="1076525"/>
          </a:xfrm>
        </p:spPr>
        <p:txBody>
          <a:bodyPr>
            <a:normAutofit/>
          </a:bodyPr>
          <a:lstStyle>
            <a:lvl1pPr marL="0" indent="0" algn="l">
              <a:buNone/>
              <a:defRPr sz="18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7"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52602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ll Work">
    <p:spTree>
      <p:nvGrpSpPr>
        <p:cNvPr id="1" name=""/>
        <p:cNvGrpSpPr/>
        <p:nvPr/>
      </p:nvGrpSpPr>
      <p:grpSpPr>
        <a:xfrm>
          <a:off x="0" y="0"/>
          <a:ext cx="0" cy="0"/>
          <a:chOff x="0" y="0"/>
          <a:chExt cx="0" cy="0"/>
        </a:xfrm>
      </p:grpSpPr>
      <p:sp>
        <p:nvSpPr>
          <p:cNvPr id="34" name="Google Shape;21;p2">
            <a:extLst>
              <a:ext uri="{FF2B5EF4-FFF2-40B4-BE49-F238E27FC236}">
                <a16:creationId xmlns:a16="http://schemas.microsoft.com/office/drawing/2014/main" id="{1DECBBC7-82DF-4921-BFD5-AF4BF2244CE1}"/>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 name="Google Shape;22;p2" descr="Image result for mini whiteboard">
            <a:extLst>
              <a:ext uri="{FF2B5EF4-FFF2-40B4-BE49-F238E27FC236}">
                <a16:creationId xmlns:a16="http://schemas.microsoft.com/office/drawing/2014/main" id="{D99D60B1-EA9C-4215-85E3-2E1A60B59F6F}"/>
              </a:ext>
            </a:extLst>
          </p:cNvPr>
          <p:cNvPicPr preferRelativeResize="0"/>
          <p:nvPr userDrawn="1"/>
        </p:nvPicPr>
        <p:blipFill rotWithShape="1">
          <a:blip r:embed="rId2">
            <a:alphaModFix/>
          </a:blip>
          <a:srcRect/>
          <a:stretch/>
        </p:blipFill>
        <p:spPr>
          <a:xfrm>
            <a:off x="0" y="998494"/>
            <a:ext cx="12192000" cy="5859506"/>
          </a:xfrm>
          <a:prstGeom prst="rect">
            <a:avLst/>
          </a:prstGeom>
          <a:noFill/>
          <a:ln>
            <a:noFill/>
          </a:ln>
        </p:spPr>
      </p:pic>
      <p:sp>
        <p:nvSpPr>
          <p:cNvPr id="3" name="Text Placeholder 2">
            <a:extLst>
              <a:ext uri="{FF2B5EF4-FFF2-40B4-BE49-F238E27FC236}">
                <a16:creationId xmlns:a16="http://schemas.microsoft.com/office/drawing/2014/main" id="{FE46A8C1-15D2-4058-AA19-BC39084B8E72}"/>
              </a:ext>
            </a:extLst>
          </p:cNvPr>
          <p:cNvSpPr>
            <a:spLocks noGrp="1"/>
          </p:cNvSpPr>
          <p:nvPr>
            <p:ph type="body" sz="quarter" idx="14" hasCustomPrompt="1"/>
          </p:nvPr>
        </p:nvSpPr>
        <p:spPr>
          <a:xfrm>
            <a:off x="836613" y="2260600"/>
            <a:ext cx="10553700" cy="3957638"/>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4" name="TextBox 3">
            <a:extLst>
              <a:ext uri="{FF2B5EF4-FFF2-40B4-BE49-F238E27FC236}">
                <a16:creationId xmlns:a16="http://schemas.microsoft.com/office/drawing/2014/main" id="{20705A6A-518D-49BF-A99E-B6C0D1B7B3E1}"/>
              </a:ext>
            </a:extLst>
          </p:cNvPr>
          <p:cNvSpPr txBox="1"/>
          <p:nvPr userDrawn="1"/>
        </p:nvSpPr>
        <p:spPr>
          <a:xfrm>
            <a:off x="156754" y="52250"/>
            <a:ext cx="5721532" cy="923330"/>
          </a:xfrm>
          <a:prstGeom prst="rect">
            <a:avLst/>
          </a:prstGeom>
          <a:noFill/>
        </p:spPr>
        <p:txBody>
          <a:bodyPr wrap="square" rtlCol="0">
            <a:spAutoFit/>
          </a:bodyPr>
          <a:lstStyle/>
          <a:p>
            <a:r>
              <a:rPr lang="en-GB" sz="5400" b="1" dirty="0">
                <a:solidFill>
                  <a:schemeClr val="bg1"/>
                </a:solidFill>
                <a:latin typeface="OpenDyslexic" panose="00000500000000000000" pitchFamily="50" charset="0"/>
              </a:rPr>
              <a:t>Bell Work</a:t>
            </a:r>
          </a:p>
        </p:txBody>
      </p:sp>
      <p:sp>
        <p:nvSpPr>
          <p:cNvPr id="5" name="TextBox 4">
            <a:extLst>
              <a:ext uri="{FF2B5EF4-FFF2-40B4-BE49-F238E27FC236}">
                <a16:creationId xmlns:a16="http://schemas.microsoft.com/office/drawing/2014/main" id="{AD4887A6-965D-46EB-95D4-787B863A311A}"/>
              </a:ext>
            </a:extLst>
          </p:cNvPr>
          <p:cNvSpPr txBox="1"/>
          <p:nvPr userDrawn="1"/>
        </p:nvSpPr>
        <p:spPr>
          <a:xfrm>
            <a:off x="992777" y="1606731"/>
            <a:ext cx="10215154" cy="523220"/>
          </a:xfrm>
          <a:prstGeom prst="rect">
            <a:avLst/>
          </a:prstGeom>
          <a:noFill/>
        </p:spPr>
        <p:txBody>
          <a:bodyPr wrap="square" rtlCol="0">
            <a:spAutoFit/>
          </a:bodyPr>
          <a:lstStyle/>
          <a:p>
            <a:pPr algn="ctr"/>
            <a:r>
              <a:rPr lang="en-GB" sz="2800" dirty="0">
                <a:solidFill>
                  <a:srgbClr val="FF0000"/>
                </a:solidFill>
                <a:latin typeface="OpenDyslexic" panose="00000500000000000000" pitchFamily="50" charset="0"/>
              </a:rPr>
              <a:t>On the desk with your whiteboard pen:</a:t>
            </a:r>
          </a:p>
        </p:txBody>
      </p:sp>
    </p:spTree>
    <p:extLst>
      <p:ext uri="{BB962C8B-B14F-4D97-AF65-F5344CB8AC3E}">
        <p14:creationId xmlns:p14="http://schemas.microsoft.com/office/powerpoint/2010/main" val="3305235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ended Writing">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884228" y="71437"/>
            <a:ext cx="5478535"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Extended Writing [6]</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9" name="Rectangle 8">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0" name="Rectangle 9">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1"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4" name="Google Shape;22;p2">
            <a:extLst>
              <a:ext uri="{FF2B5EF4-FFF2-40B4-BE49-F238E27FC236}">
                <a16:creationId xmlns:a16="http://schemas.microsoft.com/office/drawing/2014/main" id="{29CA86B3-5FCF-1442-B5D0-68A6A9A19542}"/>
              </a:ext>
            </a:extLst>
          </p:cNvPr>
          <p:cNvSpPr/>
          <p:nvPr userDrawn="1"/>
        </p:nvSpPr>
        <p:spPr>
          <a:xfrm>
            <a:off x="571490" y="4541887"/>
            <a:ext cx="252440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17" name="Google Shape;66;p8" descr="Image result for pencil clipart">
            <a:extLst>
              <a:ext uri="{FF2B5EF4-FFF2-40B4-BE49-F238E27FC236}">
                <a16:creationId xmlns:a16="http://schemas.microsoft.com/office/drawing/2014/main" id="{A38AFA55-7039-1548-A679-A10CCA4EFAE9}"/>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66196" y="153856"/>
            <a:ext cx="609579" cy="593324"/>
          </a:xfrm>
          <a:prstGeom prst="rect">
            <a:avLst/>
          </a:prstGeom>
          <a:noFill/>
          <a:ln>
            <a:noFill/>
          </a:ln>
        </p:spPr>
      </p:pic>
      <p:sp>
        <p:nvSpPr>
          <p:cNvPr id="18" name="Google Shape;289;p41">
            <a:extLst>
              <a:ext uri="{FF2B5EF4-FFF2-40B4-BE49-F238E27FC236}">
                <a16:creationId xmlns:a16="http://schemas.microsoft.com/office/drawing/2014/main" id="{56C481FF-E07B-5C4B-B793-B84E6C3E0938}"/>
              </a:ext>
            </a:extLst>
          </p:cNvPr>
          <p:cNvSpPr/>
          <p:nvPr userDrawn="1"/>
        </p:nvSpPr>
        <p:spPr>
          <a:xfrm>
            <a:off x="3639739" y="4895669"/>
            <a:ext cx="8384645" cy="1123406"/>
          </a:xfrm>
          <a:prstGeom prst="roundRect">
            <a:avLst>
              <a:gd name="adj" fmla="val 16667"/>
            </a:avLst>
          </a:prstGeom>
          <a:solidFill>
            <a:srgbClr val="00B050">
              <a:alpha val="40000"/>
            </a:srgbClr>
          </a:solidFill>
          <a:ln w="12700" cap="flat" cmpd="sng">
            <a:solidFill>
              <a:srgbClr val="00B05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now link your point and explanation back to the question</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19" name="Google Shape;290;p41">
            <a:extLst>
              <a:ext uri="{FF2B5EF4-FFF2-40B4-BE49-F238E27FC236}">
                <a16:creationId xmlns:a16="http://schemas.microsoft.com/office/drawing/2014/main" id="{662B6BA7-8BE2-F341-91D7-9EE22E983C1B}"/>
              </a:ext>
            </a:extLst>
          </p:cNvPr>
          <p:cNvSpPr/>
          <p:nvPr userDrawn="1"/>
        </p:nvSpPr>
        <p:spPr>
          <a:xfrm>
            <a:off x="3639740" y="2160055"/>
            <a:ext cx="8384645" cy="1123406"/>
          </a:xfrm>
          <a:prstGeom prst="roundRect">
            <a:avLst>
              <a:gd name="adj" fmla="val 16667"/>
            </a:avLst>
          </a:prstGeom>
          <a:solidFill>
            <a:srgbClr val="FF0000">
              <a:alpha val="40000"/>
            </a:srgbClr>
          </a:solidFill>
          <a:ln w="12700" cap="flat" cmpd="sng">
            <a:solidFill>
              <a:srgbClr val="FF0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your point</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20" name="Google Shape;291;p41">
            <a:extLst>
              <a:ext uri="{FF2B5EF4-FFF2-40B4-BE49-F238E27FC236}">
                <a16:creationId xmlns:a16="http://schemas.microsoft.com/office/drawing/2014/main" id="{38B8756B-CAD1-AE4B-96C3-F38585004C56}"/>
              </a:ext>
            </a:extLst>
          </p:cNvPr>
          <p:cNvSpPr/>
          <p:nvPr userDrawn="1"/>
        </p:nvSpPr>
        <p:spPr>
          <a:xfrm>
            <a:off x="3639738" y="3524773"/>
            <a:ext cx="8384645" cy="1123406"/>
          </a:xfrm>
          <a:prstGeom prst="roundRect">
            <a:avLst>
              <a:gd name="adj" fmla="val 16667"/>
            </a:avLst>
          </a:prstGeom>
          <a:solidFill>
            <a:srgbClr val="FFC000">
              <a:alpha val="40000"/>
            </a:srgbClr>
          </a:solidFill>
          <a:ln w="12700" cap="flat" cmpd="sng">
            <a:solidFill>
              <a:srgbClr val="FFC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explain your point (what does your point mean?)</a:t>
            </a:r>
          </a:p>
          <a:p>
            <a:pPr marL="0" marR="0" lvl="0" indent="0" algn="ctr" rtl="0">
              <a:spcBef>
                <a:spcPts val="0"/>
              </a:spcBef>
              <a:spcAft>
                <a:spcPts val="0"/>
              </a:spcAft>
              <a:buNone/>
            </a:pPr>
            <a:endParaRPr lang="en-GB" sz="1800" dirty="0">
              <a:solidFill>
                <a:srgbClr val="0070C0"/>
              </a:solidFill>
              <a:latin typeface="OpenDyslexic" panose="00000500000000000000" pitchFamily="50" charset="0"/>
              <a:sym typeface="Comic Sans MS"/>
            </a:endParaRPr>
          </a:p>
          <a:p>
            <a:pPr marL="0" marR="0" lvl="0" indent="0" algn="ctr" rtl="0">
              <a:spcBef>
                <a:spcPts val="0"/>
              </a:spcBef>
              <a:spcAft>
                <a:spcPts val="0"/>
              </a:spcAft>
              <a:buNone/>
            </a:pPr>
            <a:endParaRPr dirty="0">
              <a:latin typeface="OpenDyslexic" panose="00000500000000000000" pitchFamily="50" charset="0"/>
            </a:endParaRPr>
          </a:p>
        </p:txBody>
      </p:sp>
      <p:sp>
        <p:nvSpPr>
          <p:cNvPr id="21" name="Google Shape;22;p2">
            <a:extLst>
              <a:ext uri="{FF2B5EF4-FFF2-40B4-BE49-F238E27FC236}">
                <a16:creationId xmlns:a16="http://schemas.microsoft.com/office/drawing/2014/main" id="{7BF18A93-F5B0-0D42-8FCC-7B209C4C5527}"/>
              </a:ext>
            </a:extLst>
          </p:cNvPr>
          <p:cNvSpPr/>
          <p:nvPr userDrawn="1"/>
        </p:nvSpPr>
        <p:spPr>
          <a:xfrm>
            <a:off x="7278663" y="6032474"/>
            <a:ext cx="1604079" cy="8120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dirty="0">
                <a:latin typeface="OpenDyslexic" panose="00000500000000000000" pitchFamily="50" charset="0"/>
                <a:ea typeface="Calibri"/>
                <a:cs typeface="Calibri"/>
                <a:sym typeface="Calibri"/>
              </a:rPr>
              <a:t>x3</a:t>
            </a:r>
            <a:endParaRPr sz="5400"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3705727" y="265203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point here e.g. One advantage to Cloud Computing is …</a:t>
            </a:r>
            <a:endParaRPr lang="en-US" dirty="0"/>
          </a:p>
        </p:txBody>
      </p:sp>
      <p:sp>
        <p:nvSpPr>
          <p:cNvPr id="27" name="Text Placeholder 45"/>
          <p:cNvSpPr>
            <a:spLocks noGrp="1"/>
          </p:cNvSpPr>
          <p:nvPr>
            <p:ph type="body" sz="quarter" idx="14" hasCustomPrompt="1"/>
          </p:nvPr>
        </p:nvSpPr>
        <p:spPr>
          <a:xfrm>
            <a:off x="3705727" y="402180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explanation here e.g. This is an advantage because …</a:t>
            </a:r>
            <a:endParaRPr lang="en-US" dirty="0"/>
          </a:p>
        </p:txBody>
      </p:sp>
      <p:sp>
        <p:nvSpPr>
          <p:cNvPr id="28" name="Text Placeholder 45"/>
          <p:cNvSpPr>
            <a:spLocks noGrp="1"/>
          </p:cNvSpPr>
          <p:nvPr>
            <p:ph type="body" sz="quarter" idx="15" hasCustomPrompt="1"/>
          </p:nvPr>
        </p:nvSpPr>
        <p:spPr>
          <a:xfrm>
            <a:off x="3696794" y="5374857"/>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link here e.g. This is compared to local computing which …</a:t>
            </a:r>
            <a:endParaRPr lang="en-US" dirty="0"/>
          </a:p>
        </p:txBody>
      </p:sp>
      <p:sp>
        <p:nvSpPr>
          <p:cNvPr id="29" name="Text Placeholder 45"/>
          <p:cNvSpPr>
            <a:spLocks noGrp="1"/>
          </p:cNvSpPr>
          <p:nvPr>
            <p:ph type="body" sz="quarter" idx="16" hasCustomPrompt="1"/>
          </p:nvPr>
        </p:nvSpPr>
        <p:spPr>
          <a:xfrm>
            <a:off x="3629861" y="1079467"/>
            <a:ext cx="8426608" cy="833097"/>
          </a:xfrm>
        </p:spPr>
        <p:txBody>
          <a:bodyPr>
            <a:noAutofit/>
          </a:bodyPr>
          <a:lstStyle>
            <a:lvl1pPr marL="0" indent="0" algn="ctr">
              <a:buNone/>
              <a:defRPr sz="16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question here</a:t>
            </a:r>
            <a:endParaRPr lang="en-US" dirty="0"/>
          </a:p>
        </p:txBody>
      </p:sp>
      <p:sp>
        <p:nvSpPr>
          <p:cNvPr id="32" name="Google Shape;22;p2">
            <a:extLst>
              <a:ext uri="{FF2B5EF4-FFF2-40B4-BE49-F238E27FC236}">
                <a16:creationId xmlns:a16="http://schemas.microsoft.com/office/drawing/2014/main" id="{A136B572-8241-C945-8814-44C2F37ADD30}"/>
              </a:ext>
            </a:extLst>
          </p:cNvPr>
          <p:cNvSpPr/>
          <p:nvPr userDrawn="1"/>
        </p:nvSpPr>
        <p:spPr>
          <a:xfrm>
            <a:off x="585779" y="2239014"/>
            <a:ext cx="251011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417BAB8A-BB3D-D748-B209-9EA88041FAA8}"/>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7"/>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930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Mark Questions">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 name="TextBox 1">
            <a:extLst>
              <a:ext uri="{FF2B5EF4-FFF2-40B4-BE49-F238E27FC236}">
                <a16:creationId xmlns:a16="http://schemas.microsoft.com/office/drawing/2014/main" id="{112A22BA-925F-4586-AE8B-4F2914E5E18C}"/>
              </a:ext>
            </a:extLst>
          </p:cNvPr>
          <p:cNvSpPr txBox="1"/>
          <p:nvPr userDrawn="1"/>
        </p:nvSpPr>
        <p:spPr>
          <a:xfrm>
            <a:off x="966651" y="153856"/>
            <a:ext cx="4833258" cy="646331"/>
          </a:xfrm>
          <a:prstGeom prst="rect">
            <a:avLst/>
          </a:prstGeom>
          <a:noFill/>
        </p:spPr>
        <p:txBody>
          <a:bodyPr wrap="square" rtlCol="0">
            <a:spAutoFit/>
          </a:bodyPr>
          <a:lstStyle/>
          <a:p>
            <a:r>
              <a:rPr lang="en-GB" sz="3600" b="1" dirty="0">
                <a:solidFill>
                  <a:schemeClr val="bg1"/>
                </a:solidFill>
                <a:latin typeface="OpenDyslexic" panose="00000500000000000000" pitchFamily="50" charset="0"/>
              </a:rPr>
              <a:t>8 Mark Questions</a:t>
            </a:r>
          </a:p>
        </p:txBody>
      </p:sp>
      <p:sp>
        <p:nvSpPr>
          <p:cNvPr id="3" name="Rectangle 2">
            <a:extLst>
              <a:ext uri="{FF2B5EF4-FFF2-40B4-BE49-F238E27FC236}">
                <a16:creationId xmlns:a16="http://schemas.microsoft.com/office/drawing/2014/main" id="{A64A4992-AEB8-433B-96F9-D41F83586CEA}"/>
              </a:ext>
            </a:extLst>
          </p:cNvPr>
          <p:cNvSpPr/>
          <p:nvPr userDrawn="1"/>
        </p:nvSpPr>
        <p:spPr>
          <a:xfrm>
            <a:off x="57150" y="987319"/>
            <a:ext cx="5799909" cy="2898881"/>
          </a:xfrm>
          <a:prstGeom prst="rect">
            <a:avLst/>
          </a:prstGeom>
          <a:solidFill>
            <a:srgbClr val="FFFF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A6C127C-1EC9-4EC0-BE05-A52270CD76EA}"/>
              </a:ext>
            </a:extLst>
          </p:cNvPr>
          <p:cNvSpPr/>
          <p:nvPr userDrawn="1"/>
        </p:nvSpPr>
        <p:spPr>
          <a:xfrm>
            <a:off x="57149" y="3940069"/>
            <a:ext cx="5799909" cy="2898881"/>
          </a:xfrm>
          <a:prstGeom prst="rect">
            <a:avLst/>
          </a:prstGeom>
          <a:solidFill>
            <a:srgbClr val="00B05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0CC363-680C-41E7-98E8-AD638F9CFE39}"/>
              </a:ext>
            </a:extLst>
          </p:cNvPr>
          <p:cNvSpPr/>
          <p:nvPr userDrawn="1"/>
        </p:nvSpPr>
        <p:spPr>
          <a:xfrm>
            <a:off x="6334941" y="987319"/>
            <a:ext cx="5799909" cy="2898881"/>
          </a:xfrm>
          <a:prstGeom prst="rect">
            <a:avLst/>
          </a:prstGeom>
          <a:solidFill>
            <a:srgbClr val="0070C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1128F0B-043A-4A00-9F81-9B9CFE4F926E}"/>
              </a:ext>
            </a:extLst>
          </p:cNvPr>
          <p:cNvSpPr/>
          <p:nvPr userDrawn="1"/>
        </p:nvSpPr>
        <p:spPr>
          <a:xfrm>
            <a:off x="6334940" y="3940069"/>
            <a:ext cx="5799909" cy="2898881"/>
          </a:xfrm>
          <a:prstGeom prst="rect">
            <a:avLst/>
          </a:prstGeom>
          <a:solidFill>
            <a:srgbClr val="FF00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DF732E-0AC2-4FA8-B4F3-2BEFC7F8D8DE}"/>
              </a:ext>
            </a:extLst>
          </p:cNvPr>
          <p:cNvSpPr/>
          <p:nvPr userDrawn="1"/>
        </p:nvSpPr>
        <p:spPr>
          <a:xfrm>
            <a:off x="4637041" y="3183926"/>
            <a:ext cx="2917916" cy="1458418"/>
          </a:xfrm>
          <a:prstGeom prst="rect">
            <a:avLst/>
          </a:prstGeom>
          <a:solidFill>
            <a:schemeClr val="tx1">
              <a:alpha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257AE26-5304-4EF8-9420-D6509F844E18}"/>
              </a:ext>
            </a:extLst>
          </p:cNvPr>
          <p:cNvSpPr>
            <a:spLocks noGrp="1"/>
          </p:cNvSpPr>
          <p:nvPr>
            <p:ph type="body" sz="quarter" idx="10" hasCustomPrompt="1"/>
          </p:nvPr>
        </p:nvSpPr>
        <p:spPr>
          <a:xfrm>
            <a:off x="4637088" y="3184525"/>
            <a:ext cx="2917825" cy="1457325"/>
          </a:xfrm>
        </p:spPr>
        <p:txBody>
          <a:bodyPr>
            <a:noAutofit/>
          </a:bodyPr>
          <a:lstStyle>
            <a:lvl1pPr marL="0" indent="0" algn="ctr">
              <a:buNone/>
              <a:defRPr sz="2000">
                <a:solidFill>
                  <a:schemeClr val="bg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Write question here</a:t>
            </a:r>
            <a:endParaRPr lang="en-GB" dirty="0"/>
          </a:p>
        </p:txBody>
      </p:sp>
      <p:sp>
        <p:nvSpPr>
          <p:cNvPr id="15" name="Text Placeholder 4">
            <a:extLst>
              <a:ext uri="{FF2B5EF4-FFF2-40B4-BE49-F238E27FC236}">
                <a16:creationId xmlns:a16="http://schemas.microsoft.com/office/drawing/2014/main" id="{7EDB0769-B991-469E-BD88-EB37B9512820}"/>
              </a:ext>
            </a:extLst>
          </p:cNvPr>
          <p:cNvSpPr>
            <a:spLocks noGrp="1"/>
          </p:cNvSpPr>
          <p:nvPr>
            <p:ph type="body" sz="quarter" idx="11" hasCustomPrompt="1"/>
          </p:nvPr>
        </p:nvSpPr>
        <p:spPr>
          <a:xfrm>
            <a:off x="139302" y="1090013"/>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1</a:t>
            </a:r>
            <a:endParaRPr lang="en-GB" dirty="0"/>
          </a:p>
        </p:txBody>
      </p:sp>
      <p:sp>
        <p:nvSpPr>
          <p:cNvPr id="16" name="Text Placeholder 4">
            <a:extLst>
              <a:ext uri="{FF2B5EF4-FFF2-40B4-BE49-F238E27FC236}">
                <a16:creationId xmlns:a16="http://schemas.microsoft.com/office/drawing/2014/main" id="{66BA5482-F9D0-4B68-9A42-F904DEC22496}"/>
              </a:ext>
            </a:extLst>
          </p:cNvPr>
          <p:cNvSpPr>
            <a:spLocks noGrp="1"/>
          </p:cNvSpPr>
          <p:nvPr>
            <p:ph type="body" sz="quarter" idx="12" hasCustomPrompt="1"/>
          </p:nvPr>
        </p:nvSpPr>
        <p:spPr>
          <a:xfrm>
            <a:off x="6502002" y="1090012"/>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2</a:t>
            </a:r>
            <a:endParaRPr lang="en-GB" dirty="0"/>
          </a:p>
        </p:txBody>
      </p:sp>
      <p:sp>
        <p:nvSpPr>
          <p:cNvPr id="17" name="Text Placeholder 4">
            <a:extLst>
              <a:ext uri="{FF2B5EF4-FFF2-40B4-BE49-F238E27FC236}">
                <a16:creationId xmlns:a16="http://schemas.microsoft.com/office/drawing/2014/main" id="{E4B0122D-7DCD-4A60-9056-9100E8928FA8}"/>
              </a:ext>
            </a:extLst>
          </p:cNvPr>
          <p:cNvSpPr>
            <a:spLocks noGrp="1"/>
          </p:cNvSpPr>
          <p:nvPr>
            <p:ph type="body" sz="quarter" idx="13" hasCustomPrompt="1"/>
          </p:nvPr>
        </p:nvSpPr>
        <p:spPr>
          <a:xfrm>
            <a:off x="139302" y="4056557"/>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3</a:t>
            </a:r>
            <a:endParaRPr lang="en-GB" dirty="0"/>
          </a:p>
        </p:txBody>
      </p:sp>
      <p:sp>
        <p:nvSpPr>
          <p:cNvPr id="18" name="Text Placeholder 4">
            <a:extLst>
              <a:ext uri="{FF2B5EF4-FFF2-40B4-BE49-F238E27FC236}">
                <a16:creationId xmlns:a16="http://schemas.microsoft.com/office/drawing/2014/main" id="{80895076-1EB6-4B4B-9FBA-4B2CB99560D8}"/>
              </a:ext>
            </a:extLst>
          </p:cNvPr>
          <p:cNvSpPr>
            <a:spLocks noGrp="1"/>
          </p:cNvSpPr>
          <p:nvPr>
            <p:ph type="body" sz="quarter" idx="14" hasCustomPrompt="1"/>
          </p:nvPr>
        </p:nvSpPr>
        <p:spPr>
          <a:xfrm>
            <a:off x="7702152" y="4056556"/>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4</a:t>
            </a:r>
            <a:endParaRPr lang="en-GB" dirty="0"/>
          </a:p>
        </p:txBody>
      </p:sp>
    </p:spTree>
    <p:extLst>
      <p:ext uri="{BB962C8B-B14F-4D97-AF65-F5344CB8AC3E}">
        <p14:creationId xmlns:p14="http://schemas.microsoft.com/office/powerpoint/2010/main" val="20386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T &amp; WILF (no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18989" y="92761"/>
            <a:ext cx="6582255"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Objective &amp; Outcomes</a:t>
            </a:r>
            <a:endParaRPr sz="40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1612888280"/>
              </p:ext>
            </p:extLst>
          </p:nvPr>
        </p:nvGraphicFramePr>
        <p:xfrm>
          <a:off x="623392" y="2638053"/>
          <a:ext cx="10945200" cy="3777035"/>
        </p:xfrm>
        <a:graphic>
          <a:graphicData uri="http://schemas.openxmlformats.org/drawingml/2006/table">
            <a:tbl>
              <a:tblPr firstRow="1" bandRow="1">
                <a:tableStyleId>{616DA210-FB5B-4158-B5E0-FEB733F419BA}</a:tableStyleId>
              </a:tblPr>
              <a:tblGrid>
                <a:gridCol w="3648400">
                  <a:extLst>
                    <a:ext uri="{9D8B030D-6E8A-4147-A177-3AD203B41FA5}">
                      <a16:colId xmlns:a16="http://schemas.microsoft.com/office/drawing/2014/main" val="20000"/>
                    </a:ext>
                  </a:extLst>
                </a:gridCol>
                <a:gridCol w="3648400">
                  <a:extLst>
                    <a:ext uri="{9D8B030D-6E8A-4147-A177-3AD203B41FA5}">
                      <a16:colId xmlns:a16="http://schemas.microsoft.com/office/drawing/2014/main" val="20001"/>
                    </a:ext>
                  </a:extLst>
                </a:gridCol>
                <a:gridCol w="3648400">
                  <a:extLst>
                    <a:ext uri="{9D8B030D-6E8A-4147-A177-3AD203B41FA5}">
                      <a16:colId xmlns:a16="http://schemas.microsoft.com/office/drawing/2014/main" val="20002"/>
                    </a:ext>
                  </a:extLst>
                </a:gridCol>
              </a:tblGrid>
              <a:tr h="734583">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042452">
                <a:tc>
                  <a:txBody>
                    <a:bodyPr/>
                    <a:lstStyle/>
                    <a:p>
                      <a:pPr marL="0" marR="0" lvl="0" indent="0" algn="l" rtl="0">
                        <a:spcBef>
                          <a:spcPts val="0"/>
                        </a:spcBef>
                        <a:spcAft>
                          <a:spcPts val="0"/>
                        </a:spcAft>
                        <a:buNone/>
                      </a:pPr>
                      <a:endParaRPr sz="1800" b="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136109" y="1345967"/>
            <a:ext cx="247250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1" i="0" dirty="0">
                <a:solidFill>
                  <a:srgbClr val="FF0000"/>
                </a:solidFill>
                <a:latin typeface="OpenDyslexic" panose="00000500000000000000" pitchFamily="50" charset="0"/>
                <a:ea typeface="Comic Sans MS"/>
                <a:cs typeface="Comic Sans MS"/>
                <a:sym typeface="Comic Sans MS"/>
              </a:rPr>
              <a:t>Objective:</a:t>
            </a:r>
            <a:endParaRPr sz="3200" b="1" i="0" dirty="0">
              <a:solidFill>
                <a:srgbClr val="FF0000"/>
              </a:solidFill>
              <a:latin typeface="OpenDyslexic" panose="00000500000000000000" pitchFamily="50" charset="0"/>
              <a:ea typeface="Comic Sans MS"/>
              <a:cs typeface="Comic Sans MS"/>
              <a:sym typeface="Comic Sans MS"/>
            </a:endParaRPr>
          </a:p>
        </p:txBody>
      </p:sp>
      <p:sp>
        <p:nvSpPr>
          <p:cNvPr id="14" name="Google Shape;22;p2">
            <a:extLst>
              <a:ext uri="{FF2B5EF4-FFF2-40B4-BE49-F238E27FC236}">
                <a16:creationId xmlns:a16="http://schemas.microsoft.com/office/drawing/2014/main" id="{A055C9E7-AE16-2F4F-B8B2-B25BE5C78CFF}"/>
              </a:ext>
            </a:extLst>
          </p:cNvPr>
          <p:cNvSpPr/>
          <p:nvPr userDrawn="1"/>
        </p:nvSpPr>
        <p:spPr>
          <a:xfrm>
            <a:off x="1599191" y="2748343"/>
            <a:ext cx="2018846"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00B050"/>
                </a:solidFill>
                <a:latin typeface="OpenDyslexic" panose="00000500000000000000" pitchFamily="50" charset="0"/>
                <a:ea typeface="Calibri"/>
                <a:cs typeface="Calibri"/>
                <a:sym typeface="Calibri"/>
              </a:rPr>
              <a:t>Emerging</a:t>
            </a:r>
            <a:endParaRPr sz="2800" b="1" dirty="0">
              <a:solidFill>
                <a:srgbClr val="00B050"/>
              </a:solidFill>
              <a:latin typeface="OpenDyslexic" panose="00000500000000000000" pitchFamily="50" charset="0"/>
              <a:ea typeface="Calibri"/>
              <a:cs typeface="Calibri"/>
              <a:sym typeface="Calibri"/>
            </a:endParaRPr>
          </a:p>
        </p:txBody>
      </p:sp>
      <p:sp>
        <p:nvSpPr>
          <p:cNvPr id="15" name="Google Shape;22;p2">
            <a:extLst>
              <a:ext uri="{FF2B5EF4-FFF2-40B4-BE49-F238E27FC236}">
                <a16:creationId xmlns:a16="http://schemas.microsoft.com/office/drawing/2014/main" id="{4EEAFA1F-941C-E34C-A682-82475490F7F3}"/>
              </a:ext>
            </a:extLst>
          </p:cNvPr>
          <p:cNvSpPr/>
          <p:nvPr userDrawn="1"/>
        </p:nvSpPr>
        <p:spPr>
          <a:xfrm>
            <a:off x="5230274" y="2740183"/>
            <a:ext cx="2467589"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chemeClr val="accent2"/>
                </a:solidFill>
                <a:latin typeface="OpenDyslexic" panose="00000500000000000000" pitchFamily="50" charset="0"/>
                <a:ea typeface="Calibri"/>
                <a:cs typeface="Calibri"/>
                <a:sym typeface="Calibri"/>
              </a:rPr>
              <a:t>Developing</a:t>
            </a:r>
            <a:endParaRPr sz="2800" b="1" dirty="0">
              <a:solidFill>
                <a:schemeClr val="accent2"/>
              </a:solidFill>
              <a:latin typeface="OpenDyslexic" panose="00000500000000000000" pitchFamily="50" charset="0"/>
              <a:ea typeface="Calibri"/>
              <a:cs typeface="Calibri"/>
              <a:sym typeface="Calibri"/>
            </a:endParaRPr>
          </a:p>
        </p:txBody>
      </p:sp>
      <p:sp>
        <p:nvSpPr>
          <p:cNvPr id="16" name="Google Shape;22;p2">
            <a:extLst>
              <a:ext uri="{FF2B5EF4-FFF2-40B4-BE49-F238E27FC236}">
                <a16:creationId xmlns:a16="http://schemas.microsoft.com/office/drawing/2014/main" id="{249B4DA4-78C1-CF4D-B300-4B28E0D09BAA}"/>
              </a:ext>
            </a:extLst>
          </p:cNvPr>
          <p:cNvSpPr/>
          <p:nvPr userDrawn="1"/>
        </p:nvSpPr>
        <p:spPr>
          <a:xfrm>
            <a:off x="8859611" y="2740184"/>
            <a:ext cx="2309132"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7030A0"/>
                </a:solidFill>
                <a:latin typeface="OpenDyslexic" panose="00000500000000000000" pitchFamily="50" charset="0"/>
                <a:ea typeface="Calibri"/>
                <a:cs typeface="Calibri"/>
                <a:sym typeface="Calibri"/>
              </a:rPr>
              <a:t>Mastering</a:t>
            </a:r>
            <a:endParaRPr sz="2800" b="1" dirty="0">
              <a:solidFill>
                <a:srgbClr val="7030A0"/>
              </a:solidFill>
              <a:latin typeface="OpenDyslexic" panose="00000500000000000000" pitchFamily="50" charset="0"/>
              <a:ea typeface="Calibri"/>
              <a:cs typeface="Calibri"/>
              <a:sym typeface="Calibri"/>
            </a:endParaRPr>
          </a:p>
        </p:txBody>
      </p:sp>
      <p:sp>
        <p:nvSpPr>
          <p:cNvPr id="21" name="Text Placeholder 20"/>
          <p:cNvSpPr>
            <a:spLocks noGrp="1"/>
          </p:cNvSpPr>
          <p:nvPr>
            <p:ph type="body" sz="quarter" idx="10" hasCustomPrompt="1"/>
          </p:nvPr>
        </p:nvSpPr>
        <p:spPr>
          <a:xfrm>
            <a:off x="788988" y="3464718"/>
            <a:ext cx="3354388"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Emerging outcome here</a:t>
            </a:r>
            <a:endParaRPr lang="en-US" dirty="0"/>
          </a:p>
        </p:txBody>
      </p:sp>
      <p:sp>
        <p:nvSpPr>
          <p:cNvPr id="22" name="Text Placeholder 20"/>
          <p:cNvSpPr>
            <a:spLocks noGrp="1"/>
          </p:cNvSpPr>
          <p:nvPr>
            <p:ph type="body" sz="quarter" idx="11" hasCustomPrompt="1"/>
          </p:nvPr>
        </p:nvSpPr>
        <p:spPr>
          <a:xfrm>
            <a:off x="4418352" y="3470613"/>
            <a:ext cx="3354388"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Developing outcome here</a:t>
            </a:r>
            <a:endParaRPr lang="en-US" dirty="0"/>
          </a:p>
        </p:txBody>
      </p:sp>
      <p:sp>
        <p:nvSpPr>
          <p:cNvPr id="23" name="Text Placeholder 20"/>
          <p:cNvSpPr>
            <a:spLocks noGrp="1"/>
          </p:cNvSpPr>
          <p:nvPr>
            <p:ph type="body" sz="quarter" idx="12" hasCustomPrompt="1"/>
          </p:nvPr>
        </p:nvSpPr>
        <p:spPr>
          <a:xfrm>
            <a:off x="8047716" y="3460639"/>
            <a:ext cx="3354388"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Mastering outcome here</a:t>
            </a:r>
            <a:endParaRPr lang="en-US" dirty="0"/>
          </a:p>
        </p:txBody>
      </p:sp>
      <p:sp>
        <p:nvSpPr>
          <p:cNvPr id="24" name="Text Placeholder 20"/>
          <p:cNvSpPr>
            <a:spLocks noGrp="1"/>
          </p:cNvSpPr>
          <p:nvPr>
            <p:ph type="body" sz="quarter" idx="13" hasCustomPrompt="1"/>
          </p:nvPr>
        </p:nvSpPr>
        <p:spPr>
          <a:xfrm>
            <a:off x="2850506" y="1345159"/>
            <a:ext cx="8482366" cy="783312"/>
          </a:xfrm>
        </p:spPr>
        <p:txBody>
          <a:bodyPr>
            <a:normAutofit/>
          </a:bodyPr>
          <a:lstStyle>
            <a:lvl1pPr marL="0" indent="0" algn="l">
              <a:buNone/>
              <a:defRPr sz="24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20" name="Picture 19">
            <a:extLst>
              <a:ext uri="{FF2B5EF4-FFF2-40B4-BE49-F238E27FC236}">
                <a16:creationId xmlns:a16="http://schemas.microsoft.com/office/drawing/2014/main" id="{121482FC-7798-4342-A60E-5803E71DBB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9056" y="2674287"/>
            <a:ext cx="462895" cy="612421"/>
          </a:xfrm>
          <a:prstGeom prst="rect">
            <a:avLst/>
          </a:prstGeom>
        </p:spPr>
      </p:pic>
      <p:pic>
        <p:nvPicPr>
          <p:cNvPr id="3" name="Picture 2">
            <a:extLst>
              <a:ext uri="{FF2B5EF4-FFF2-40B4-BE49-F238E27FC236}">
                <a16:creationId xmlns:a16="http://schemas.microsoft.com/office/drawing/2014/main" id="{7C4CF8C0-72AB-084D-9001-A8A5D8C75C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8049" y="2669015"/>
            <a:ext cx="622964" cy="622964"/>
          </a:xfrm>
          <a:prstGeom prst="rect">
            <a:avLst/>
          </a:prstGeom>
        </p:spPr>
      </p:pic>
      <p:pic>
        <p:nvPicPr>
          <p:cNvPr id="17" name="Picture 16">
            <a:extLst>
              <a:ext uri="{FF2B5EF4-FFF2-40B4-BE49-F238E27FC236}">
                <a16:creationId xmlns:a16="http://schemas.microsoft.com/office/drawing/2014/main" id="{7A0C308D-D1D1-044A-81F3-2365CB3D6CB1}"/>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8097713" y="2688149"/>
            <a:ext cx="601017" cy="601017"/>
          </a:xfrm>
          <a:prstGeom prst="rect">
            <a:avLst/>
          </a:prstGeom>
        </p:spPr>
      </p:pic>
    </p:spTree>
    <p:extLst>
      <p:ext uri="{BB962C8B-B14F-4D97-AF65-F5344CB8AC3E}">
        <p14:creationId xmlns:p14="http://schemas.microsoft.com/office/powerpoint/2010/main" val="245002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LT &amp; WILF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1" y="0"/>
            <a:ext cx="8211130"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32052" y="92761"/>
            <a:ext cx="5275969"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dirty="0">
                <a:solidFill>
                  <a:schemeClr val="lt1"/>
                </a:solidFill>
                <a:latin typeface="OpenDyslexic" panose="00000500000000000000" pitchFamily="50" charset="0"/>
                <a:ea typeface="Calibri"/>
                <a:cs typeface="Calibri"/>
                <a:sym typeface="Calibri"/>
              </a:rPr>
              <a:t>Objective &amp; Outcomes</a:t>
            </a:r>
            <a:endParaRPr sz="32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3723844677"/>
              </p:ext>
            </p:extLst>
          </p:nvPr>
        </p:nvGraphicFramePr>
        <p:xfrm>
          <a:off x="185972" y="2538040"/>
          <a:ext cx="5853192" cy="4091360"/>
        </p:xfrm>
        <a:graphic>
          <a:graphicData uri="http://schemas.openxmlformats.org/drawingml/2006/table">
            <a:tbl>
              <a:tblPr firstRow="1" bandRow="1">
                <a:tableStyleId>{616DA210-FB5B-4158-B5E0-FEB733F419BA}</a:tableStyleId>
              </a:tblPr>
              <a:tblGrid>
                <a:gridCol w="1951064">
                  <a:extLst>
                    <a:ext uri="{9D8B030D-6E8A-4147-A177-3AD203B41FA5}">
                      <a16:colId xmlns:a16="http://schemas.microsoft.com/office/drawing/2014/main" val="20000"/>
                    </a:ext>
                  </a:extLst>
                </a:gridCol>
                <a:gridCol w="1951064">
                  <a:extLst>
                    <a:ext uri="{9D8B030D-6E8A-4147-A177-3AD203B41FA5}">
                      <a16:colId xmlns:a16="http://schemas.microsoft.com/office/drawing/2014/main" val="20001"/>
                    </a:ext>
                  </a:extLst>
                </a:gridCol>
                <a:gridCol w="1951064">
                  <a:extLst>
                    <a:ext uri="{9D8B030D-6E8A-4147-A177-3AD203B41FA5}">
                      <a16:colId xmlns:a16="http://schemas.microsoft.com/office/drawing/2014/main" val="20002"/>
                    </a:ext>
                  </a:extLst>
                </a:gridCol>
              </a:tblGrid>
              <a:tr h="795715">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295645">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645" y="1352378"/>
            <a:ext cx="225063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1" i="0" dirty="0">
                <a:solidFill>
                  <a:srgbClr val="FF0000"/>
                </a:solidFill>
                <a:latin typeface="OpenDyslexic" panose="00000500000000000000" pitchFamily="50" charset="0"/>
                <a:ea typeface="Comic Sans MS"/>
                <a:cs typeface="Comic Sans MS"/>
                <a:sym typeface="Comic Sans MS"/>
              </a:rPr>
              <a:t>Objective:</a:t>
            </a:r>
            <a:endParaRPr sz="2800" b="1" i="0" dirty="0">
              <a:solidFill>
                <a:srgbClr val="FF0000"/>
              </a:solidFill>
              <a:latin typeface="OpenDyslexic" panose="00000500000000000000" pitchFamily="50" charset="0"/>
              <a:ea typeface="Comic Sans MS"/>
              <a:cs typeface="Comic Sans MS"/>
              <a:sym typeface="Comic Sans MS"/>
            </a:endParaRPr>
          </a:p>
        </p:txBody>
      </p:sp>
      <p:sp>
        <p:nvSpPr>
          <p:cNvPr id="12" name="Google Shape;22;p2">
            <a:extLst>
              <a:ext uri="{FF2B5EF4-FFF2-40B4-BE49-F238E27FC236}">
                <a16:creationId xmlns:a16="http://schemas.microsoft.com/office/drawing/2014/main" id="{A055C9E7-AE16-2F4F-B8B2-B25BE5C78CFF}"/>
              </a:ext>
            </a:extLst>
          </p:cNvPr>
          <p:cNvSpPr/>
          <p:nvPr userDrawn="1"/>
        </p:nvSpPr>
        <p:spPr>
          <a:xfrm>
            <a:off x="655908"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00B050"/>
                </a:solidFill>
                <a:latin typeface="OpenDyslexic" panose="00000500000000000000" pitchFamily="50" charset="0"/>
                <a:ea typeface="Calibri"/>
                <a:cs typeface="Calibri"/>
                <a:sym typeface="Calibri"/>
              </a:rPr>
              <a:t>Emerging</a:t>
            </a:r>
            <a:endParaRPr sz="1800" b="1" dirty="0">
              <a:solidFill>
                <a:srgbClr val="00B050"/>
              </a:solidFill>
              <a:latin typeface="OpenDyslexic" panose="00000500000000000000" pitchFamily="50" charset="0"/>
              <a:ea typeface="Calibri"/>
              <a:cs typeface="Calibri"/>
              <a:sym typeface="Calibri"/>
            </a:endParaRPr>
          </a:p>
        </p:txBody>
      </p:sp>
      <p:pic>
        <p:nvPicPr>
          <p:cNvPr id="13" name="Picture 12">
            <a:extLst>
              <a:ext uri="{FF2B5EF4-FFF2-40B4-BE49-F238E27FC236}">
                <a16:creationId xmlns:a16="http://schemas.microsoft.com/office/drawing/2014/main" id="{A3534C14-A1BD-5E4E-9115-1756B2A07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69139" y="0"/>
            <a:ext cx="5922861" cy="6858000"/>
          </a:xfrm>
          <a:prstGeom prst="rect">
            <a:avLst/>
          </a:prstGeom>
        </p:spPr>
      </p:pic>
      <p:sp>
        <p:nvSpPr>
          <p:cNvPr id="18" name="Google Shape;22;p2">
            <a:extLst>
              <a:ext uri="{FF2B5EF4-FFF2-40B4-BE49-F238E27FC236}">
                <a16:creationId xmlns:a16="http://schemas.microsoft.com/office/drawing/2014/main" id="{1B46DFDD-71A0-F443-A893-19C2029D58CC}"/>
              </a:ext>
            </a:extLst>
          </p:cNvPr>
          <p:cNvSpPr/>
          <p:nvPr userDrawn="1"/>
        </p:nvSpPr>
        <p:spPr>
          <a:xfrm>
            <a:off x="2574775" y="2748342"/>
            <a:ext cx="1713793"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chemeClr val="accent2"/>
                </a:solidFill>
                <a:latin typeface="OpenDyslexic" panose="00000500000000000000" pitchFamily="50" charset="0"/>
                <a:ea typeface="Calibri"/>
                <a:cs typeface="Calibri"/>
                <a:sym typeface="Calibri"/>
              </a:rPr>
              <a:t>Developing</a:t>
            </a:r>
            <a:endParaRPr sz="1800" b="1" dirty="0">
              <a:solidFill>
                <a:schemeClr val="accent2"/>
              </a:solidFill>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A05B7078-585C-0A49-8802-03CBDD24E8D2}"/>
              </a:ext>
            </a:extLst>
          </p:cNvPr>
          <p:cNvSpPr/>
          <p:nvPr userDrawn="1"/>
        </p:nvSpPr>
        <p:spPr>
          <a:xfrm>
            <a:off x="4557732"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7030A0"/>
                </a:solidFill>
                <a:latin typeface="OpenDyslexic" panose="00000500000000000000" pitchFamily="50" charset="0"/>
                <a:ea typeface="Calibri"/>
                <a:cs typeface="Calibri"/>
                <a:sym typeface="Calibri"/>
              </a:rPr>
              <a:t>Mastering</a:t>
            </a:r>
            <a:endParaRPr sz="1800" b="1" dirty="0">
              <a:solidFill>
                <a:srgbClr val="7030A0"/>
              </a:solidFill>
              <a:latin typeface="OpenDyslexic" panose="00000500000000000000" pitchFamily="50" charset="0"/>
              <a:ea typeface="Calibri"/>
              <a:cs typeface="Calibri"/>
              <a:sym typeface="Calibri"/>
            </a:endParaRPr>
          </a:p>
        </p:txBody>
      </p:sp>
      <p:sp>
        <p:nvSpPr>
          <p:cNvPr id="24" name="Text Placeholder 20"/>
          <p:cNvSpPr>
            <a:spLocks noGrp="1"/>
          </p:cNvSpPr>
          <p:nvPr>
            <p:ph type="body" sz="quarter" idx="10" hasCustomPrompt="1"/>
          </p:nvPr>
        </p:nvSpPr>
        <p:spPr>
          <a:xfrm>
            <a:off x="301871" y="3439275"/>
            <a:ext cx="1719434"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Endurance outcome here</a:t>
            </a:r>
            <a:endParaRPr lang="en-US" dirty="0"/>
          </a:p>
        </p:txBody>
      </p:sp>
      <p:sp>
        <p:nvSpPr>
          <p:cNvPr id="25" name="Text Placeholder 20"/>
          <p:cNvSpPr>
            <a:spLocks noGrp="1"/>
          </p:cNvSpPr>
          <p:nvPr>
            <p:ph type="body" sz="quarter" idx="11" hasCustomPrompt="1"/>
          </p:nvPr>
        </p:nvSpPr>
        <p:spPr>
          <a:xfrm>
            <a:off x="2251280" y="3445170"/>
            <a:ext cx="1719434"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Autonomy outcome here</a:t>
            </a:r>
            <a:endParaRPr lang="en-US" dirty="0"/>
          </a:p>
        </p:txBody>
      </p:sp>
      <p:sp>
        <p:nvSpPr>
          <p:cNvPr id="26" name="Text Placeholder 20"/>
          <p:cNvSpPr>
            <a:spLocks noGrp="1"/>
          </p:cNvSpPr>
          <p:nvPr>
            <p:ph type="body" sz="quarter" idx="12" hasCustomPrompt="1"/>
          </p:nvPr>
        </p:nvSpPr>
        <p:spPr>
          <a:xfrm>
            <a:off x="4159314" y="3435196"/>
            <a:ext cx="1719434"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Mastery outcome here</a:t>
            </a:r>
            <a:endParaRPr lang="en-US" dirty="0"/>
          </a:p>
        </p:txBody>
      </p:sp>
      <p:sp>
        <p:nvSpPr>
          <p:cNvPr id="27" name="Text Placeholder 20"/>
          <p:cNvSpPr>
            <a:spLocks noGrp="1"/>
          </p:cNvSpPr>
          <p:nvPr>
            <p:ph type="body" sz="quarter" idx="13" hasCustomPrompt="1"/>
          </p:nvPr>
        </p:nvSpPr>
        <p:spPr>
          <a:xfrm>
            <a:off x="2251280" y="1254974"/>
            <a:ext cx="3829259" cy="783312"/>
          </a:xfrm>
        </p:spPr>
        <p:txBody>
          <a:bodyPr>
            <a:normAutofit/>
          </a:bodyPr>
          <a:lstStyle>
            <a:lvl1pPr marL="0" indent="0" algn="l">
              <a:buNone/>
              <a:defRPr sz="18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sp>
        <p:nvSpPr>
          <p:cNvPr id="30" name="Text Placeholder 20"/>
          <p:cNvSpPr>
            <a:spLocks noGrp="1"/>
          </p:cNvSpPr>
          <p:nvPr>
            <p:ph type="body" sz="quarter" idx="16" hasCustomPrompt="1"/>
          </p:nvPr>
        </p:nvSpPr>
        <p:spPr>
          <a:xfrm>
            <a:off x="7052494" y="978445"/>
            <a:ext cx="5006840" cy="668185"/>
          </a:xfrm>
        </p:spPr>
        <p:txBody>
          <a:bodyPr>
            <a:normAutofit/>
          </a:bodyPr>
          <a:lstStyle>
            <a:lvl1pPr marL="0" indent="0" algn="l">
              <a:lnSpc>
                <a:spcPct val="150000"/>
              </a:lnSpc>
              <a:buNone/>
              <a:defRPr sz="1800" b="0" u="none" baseline="0">
                <a:solidFill>
                  <a:schemeClr val="tx1"/>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31" name="Picture 30">
            <a:extLst>
              <a:ext uri="{FF2B5EF4-FFF2-40B4-BE49-F238E27FC236}">
                <a16:creationId xmlns:a16="http://schemas.microsoft.com/office/drawing/2014/main" id="{D9E8ED48-25F4-C446-B7BD-CD71B39700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9390" y="2681496"/>
            <a:ext cx="372375" cy="492661"/>
          </a:xfrm>
          <a:prstGeom prst="rect">
            <a:avLst/>
          </a:prstGeom>
        </p:spPr>
      </p:pic>
      <p:pic>
        <p:nvPicPr>
          <p:cNvPr id="32" name="Picture 31">
            <a:extLst>
              <a:ext uri="{FF2B5EF4-FFF2-40B4-BE49-F238E27FC236}">
                <a16:creationId xmlns:a16="http://schemas.microsoft.com/office/drawing/2014/main" id="{46F1FA72-EC9C-3149-90EA-4EAAEAA86C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52689" y="2702622"/>
            <a:ext cx="501142" cy="501142"/>
          </a:xfrm>
          <a:prstGeom prst="rect">
            <a:avLst/>
          </a:prstGeom>
        </p:spPr>
      </p:pic>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4148404" y="2711844"/>
            <a:ext cx="482697" cy="482697"/>
          </a:xfrm>
          <a:prstGeom prst="rect">
            <a:avLst/>
          </a:prstGeom>
        </p:spPr>
      </p:pic>
    </p:spTree>
    <p:extLst>
      <p:ext uri="{BB962C8B-B14F-4D97-AF65-F5344CB8AC3E}">
        <p14:creationId xmlns:p14="http://schemas.microsoft.com/office/powerpoint/2010/main" val="153666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erging Task (Writte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D4C89A-16D2-B64B-B8E7-CFB80242B0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10"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E47FD45F-E50F-2B4E-B251-149C7A46F90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2" name="Rectangle 11">
            <a:extLst>
              <a:ext uri="{FF2B5EF4-FFF2-40B4-BE49-F238E27FC236}">
                <a16:creationId xmlns:a16="http://schemas.microsoft.com/office/drawing/2014/main" id="{21C15266-C568-7445-A508-F64225C74FEC}"/>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3" name="Rectangle 12">
            <a:extLst>
              <a:ext uri="{FF2B5EF4-FFF2-40B4-BE49-F238E27FC236}">
                <a16:creationId xmlns:a16="http://schemas.microsoft.com/office/drawing/2014/main" id="{D894C09F-6E23-5B4A-A34C-68824EE7E00F}"/>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 name="Google Shape;395;p52" descr="Related image">
            <a:extLst>
              <a:ext uri="{FF2B5EF4-FFF2-40B4-BE49-F238E27FC236}">
                <a16:creationId xmlns:a16="http://schemas.microsoft.com/office/drawing/2014/main" id="{3EFEAB49-465C-694A-8A20-E3CEB95BA12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7" name="Google Shape;22;p2">
            <a:extLst>
              <a:ext uri="{FF2B5EF4-FFF2-40B4-BE49-F238E27FC236}">
                <a16:creationId xmlns:a16="http://schemas.microsoft.com/office/drawing/2014/main" id="{4BB6667A-6C6B-B94E-8AC1-107945FBEC8A}"/>
              </a:ext>
            </a:extLst>
          </p:cNvPr>
          <p:cNvSpPr/>
          <p:nvPr userDrawn="1"/>
        </p:nvSpPr>
        <p:spPr>
          <a:xfrm>
            <a:off x="571490" y="4541887"/>
            <a:ext cx="2454098"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6"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0" name="Google Shape;22;p2">
            <a:extLst>
              <a:ext uri="{FF2B5EF4-FFF2-40B4-BE49-F238E27FC236}">
                <a16:creationId xmlns:a16="http://schemas.microsoft.com/office/drawing/2014/main" id="{B8D99359-6D74-404B-A512-F4813DF24522}"/>
              </a:ext>
            </a:extLst>
          </p:cNvPr>
          <p:cNvSpPr/>
          <p:nvPr userDrawn="1"/>
        </p:nvSpPr>
        <p:spPr>
          <a:xfrm>
            <a:off x="585779" y="2239014"/>
            <a:ext cx="261100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8" name="Picture 27" descr="Image result for key words">
            <a:extLst>
              <a:ext uri="{FF2B5EF4-FFF2-40B4-BE49-F238E27FC236}">
                <a16:creationId xmlns:a16="http://schemas.microsoft.com/office/drawing/2014/main" id="{3BF0F8E5-6D67-0149-A764-6FAEC4A6A2C6}"/>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43977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elop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E904CC-F31D-5542-A359-20059E021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CBDDA867-18BC-F341-AC2A-042E2C241042}"/>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DB010D54-2298-F742-9A25-3A9F70F25BBD}"/>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FB881EA0-49FC-7044-B11A-516501903E7B}"/>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1A8A24F0-0CBC-C04D-AFA3-235DAFA023B2}"/>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DE730047-68D7-F146-AB9B-BAA8FA8CCA81}"/>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922C0E6C-A81E-1C43-B8B9-6C1F18990865}"/>
              </a:ext>
            </a:extLst>
          </p:cNvPr>
          <p:cNvSpPr/>
          <p:nvPr userDrawn="1"/>
        </p:nvSpPr>
        <p:spPr>
          <a:xfrm>
            <a:off x="571490" y="4541887"/>
            <a:ext cx="237341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8"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9" name="Google Shape;22;p2">
            <a:extLst>
              <a:ext uri="{FF2B5EF4-FFF2-40B4-BE49-F238E27FC236}">
                <a16:creationId xmlns:a16="http://schemas.microsoft.com/office/drawing/2014/main" id="{3F784EC3-4FAF-FF42-8CFF-26F42249E879}"/>
              </a:ext>
            </a:extLst>
          </p:cNvPr>
          <p:cNvSpPr/>
          <p:nvPr userDrawn="1"/>
        </p:nvSpPr>
        <p:spPr>
          <a:xfrm>
            <a:off x="585779" y="2239014"/>
            <a:ext cx="2453256"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4D092767-4BBE-574D-B554-DDD79A75309E}"/>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209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677D16A0-44DF-AD46-9B7C-5E663B68670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05038424-8801-374C-B4C9-1745B4B46448}"/>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62665C89-B798-F043-8DD7-1507DDFFFF30}"/>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5B637222-C655-0F47-A4A7-8636BD8145D0}"/>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733D079D-D76F-0441-B626-AD7A8B126FB6}"/>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D42704C3-F35D-7D46-98D0-94D889E2DC83}"/>
              </a:ext>
            </a:extLst>
          </p:cNvPr>
          <p:cNvSpPr/>
          <p:nvPr userDrawn="1"/>
        </p:nvSpPr>
        <p:spPr>
          <a:xfrm>
            <a:off x="571490" y="4541887"/>
            <a:ext cx="2427203"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9" name="Google Shape;22;p2">
            <a:extLst>
              <a:ext uri="{FF2B5EF4-FFF2-40B4-BE49-F238E27FC236}">
                <a16:creationId xmlns:a16="http://schemas.microsoft.com/office/drawing/2014/main" id="{0D3AA3BC-05BD-0C4B-8311-B35D631EFF32}"/>
              </a:ext>
            </a:extLst>
          </p:cNvPr>
          <p:cNvSpPr/>
          <p:nvPr userDrawn="1"/>
        </p:nvSpPr>
        <p:spPr>
          <a:xfrm>
            <a:off x="585778" y="2239014"/>
            <a:ext cx="2412915"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8AC9DD45-CA73-7E4A-97FD-ADAE4491DBEF}"/>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5917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erging Task (Screensho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33CFD74-5DC8-F849-8C01-D89FD1170ED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FDEB69B4-36DA-1640-ABC7-F02574C1334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7203C9C-CAA1-674E-81BB-ABBAF0F73564}"/>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2396DEE7-72E6-7E49-81FE-D6A2D325C1D7}"/>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7D17CC53-0D29-6347-9E8B-39FAD19293F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4FA27154-F9F6-9740-BEC0-C44F47E90FE5}"/>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BD5CA02E-0A9E-7F45-A26D-F2B26BA41ACC}"/>
              </a:ext>
            </a:extLst>
          </p:cNvPr>
          <p:cNvSpPr/>
          <p:nvPr userDrawn="1"/>
        </p:nvSpPr>
        <p:spPr>
          <a:xfrm>
            <a:off x="571490" y="4541887"/>
            <a:ext cx="245409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2" name="Google Shape;22;p2">
            <a:extLst>
              <a:ext uri="{FF2B5EF4-FFF2-40B4-BE49-F238E27FC236}">
                <a16:creationId xmlns:a16="http://schemas.microsoft.com/office/drawing/2014/main" id="{8A3458BF-752D-C849-9EBB-64CC8A7E9593}"/>
              </a:ext>
            </a:extLst>
          </p:cNvPr>
          <p:cNvSpPr/>
          <p:nvPr userDrawn="1"/>
        </p:nvSpPr>
        <p:spPr>
          <a:xfrm>
            <a:off x="585778" y="2239014"/>
            <a:ext cx="2439809"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B47F985A-1119-B440-AA6B-FB20540B136F}"/>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12106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veloping Task (Screensho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2AB0F3-BA0E-654A-B8EA-1E537B0EC7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56800373-A2E0-F34F-B9CA-E8AB1567144C}"/>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4AA4C8A-E877-BA4B-98F6-80FE7E463901}"/>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82157F01-8C30-EA4D-B995-49D6A4FF9D51}"/>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2F6D490-3263-6044-8478-86448C7B845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24A06290-A30D-3546-A03E-9AF6DDD864CC}"/>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F542B7D1-01FF-3C41-BC36-C77C19DACCAE}"/>
              </a:ext>
            </a:extLst>
          </p:cNvPr>
          <p:cNvSpPr/>
          <p:nvPr userDrawn="1"/>
        </p:nvSpPr>
        <p:spPr>
          <a:xfrm>
            <a:off x="571490" y="4541887"/>
            <a:ext cx="2359969"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373FF1E5-F3AF-DB44-96B0-A4F18AE7699F}"/>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99C35E8C-05E4-304C-A67A-36CBB96F2BF1}"/>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945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www.exampaperspractice.co.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DE7BB-F17C-3C4A-B755-4C35566C6A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F21C19-2B51-E542-8C98-86776DF91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E9487-CA6C-FB4D-97A1-8F929B199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37255-C718-7547-BF0C-745A63C8F11A}" type="datetimeFigureOut">
              <a:rPr lang="en-US" smtClean="0"/>
              <a:t>10/9/2024</a:t>
            </a:fld>
            <a:endParaRPr lang="en-US"/>
          </a:p>
        </p:txBody>
      </p:sp>
      <p:sp>
        <p:nvSpPr>
          <p:cNvPr id="5" name="Footer Placeholder 4">
            <a:extLst>
              <a:ext uri="{FF2B5EF4-FFF2-40B4-BE49-F238E27FC236}">
                <a16:creationId xmlns:a16="http://schemas.microsoft.com/office/drawing/2014/main" id="{D267FF0A-6135-EF4B-83F7-F79A4096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EE67A-7D40-D047-866B-178A28E6A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0AA3B-7B8E-EC4F-B52E-CDDA63C28E02}" type="slidenum">
              <a:rPr lang="en-US" smtClean="0"/>
              <a:t>‹#›</a:t>
            </a:fld>
            <a:endParaRPr lang="en-US"/>
          </a:p>
        </p:txBody>
      </p:sp>
      <p:pic>
        <p:nvPicPr>
          <p:cNvPr id="11" name="Picture 10">
            <a:extLst>
              <a:ext uri="{FF2B5EF4-FFF2-40B4-BE49-F238E27FC236}">
                <a16:creationId xmlns:a16="http://schemas.microsoft.com/office/drawing/2014/main" id="{0962CA0C-FE69-8700-408C-89B22E636CBF}"/>
              </a:ext>
            </a:extLst>
          </p:cNvPr>
          <p:cNvPicPr>
            <a:picLocks noChangeAspect="1"/>
          </p:cNvPicPr>
          <p:nvPr userDrawn="1"/>
        </p:nvPicPr>
        <p:blipFill>
          <a:blip r:embed="rId23">
            <a:alphaModFix amt="5000"/>
            <a:extLst>
              <a:ext uri="{28A0092B-C50C-407E-A947-70E740481C1C}">
                <a14:useLocalDpi xmlns:a14="http://schemas.microsoft.com/office/drawing/2010/main" val="0"/>
              </a:ext>
            </a:extLst>
          </a:blip>
          <a:stretch>
            <a:fillRect/>
          </a:stretch>
        </p:blipFill>
        <p:spPr>
          <a:xfrm>
            <a:off x="2286462" y="2028508"/>
            <a:ext cx="7695738" cy="3098355"/>
          </a:xfrm>
          <a:prstGeom prst="rect">
            <a:avLst/>
          </a:prstGeom>
        </p:spPr>
      </p:pic>
      <p:sp>
        <p:nvSpPr>
          <p:cNvPr id="12" name="TextBox 11">
            <a:extLst>
              <a:ext uri="{FF2B5EF4-FFF2-40B4-BE49-F238E27FC236}">
                <a16:creationId xmlns:a16="http://schemas.microsoft.com/office/drawing/2014/main" id="{9618BD6C-8B40-8553-283F-F4C4F5081A11}"/>
              </a:ext>
            </a:extLst>
          </p:cNvPr>
          <p:cNvSpPr txBox="1"/>
          <p:nvPr userDrawn="1"/>
        </p:nvSpPr>
        <p:spPr>
          <a:xfrm>
            <a:off x="4819048" y="5190834"/>
            <a:ext cx="2553904" cy="230832"/>
          </a:xfrm>
          <a:prstGeom prst="rect">
            <a:avLst/>
          </a:prstGeom>
          <a:noFill/>
        </p:spPr>
        <p:txBody>
          <a:bodyPr wrap="square" rtlCol="0">
            <a:spAutoFit/>
          </a:bodyPr>
          <a:lstStyle/>
          <a:p>
            <a:r>
              <a:rPr lang="en-US" sz="900" b="0" i="0" dirty="0">
                <a:solidFill>
                  <a:schemeClr val="bg2">
                    <a:lumMod val="75000"/>
                  </a:schemeClr>
                </a:solidFill>
                <a:effectLst/>
                <a:latin typeface="gg sans"/>
              </a:rPr>
              <a:t>© 2024 Exams Papers Practice. All Rights Reserved</a:t>
            </a:r>
            <a:endParaRPr lang="en-PH" sz="900" dirty="0">
              <a:solidFill>
                <a:schemeClr val="bg2">
                  <a:lumMod val="75000"/>
                </a:schemeClr>
              </a:solidFill>
            </a:endParaRPr>
          </a:p>
        </p:txBody>
      </p:sp>
      <p:pic>
        <p:nvPicPr>
          <p:cNvPr id="13" name="Picture 12">
            <a:extLst>
              <a:ext uri="{FF2B5EF4-FFF2-40B4-BE49-F238E27FC236}">
                <a16:creationId xmlns:a16="http://schemas.microsoft.com/office/drawing/2014/main" id="{4A2D51CA-B117-136E-FF7E-180809172168}"/>
              </a:ext>
            </a:extLst>
          </p:cNvPr>
          <p:cNvPicPr>
            <a:picLocks noChangeAspect="1"/>
          </p:cNvPicPr>
          <p:nvPr userDrawn="1"/>
        </p:nvPicPr>
        <p:blipFill>
          <a:blip r:embed="rId23">
            <a:alphaModFix amt="85000"/>
            <a:extLst>
              <a:ext uri="{28A0092B-C50C-407E-A947-70E740481C1C}">
                <a14:useLocalDpi xmlns:a14="http://schemas.microsoft.com/office/drawing/2010/main" val="0"/>
              </a:ext>
            </a:extLst>
          </a:blip>
          <a:stretch>
            <a:fillRect/>
          </a:stretch>
        </p:blipFill>
        <p:spPr>
          <a:xfrm>
            <a:off x="5419764" y="113285"/>
            <a:ext cx="1352472" cy="544514"/>
          </a:xfrm>
          <a:prstGeom prst="rect">
            <a:avLst/>
          </a:prstGeom>
        </p:spPr>
      </p:pic>
      <p:sp>
        <p:nvSpPr>
          <p:cNvPr id="14" name="Footer Placeholder 2">
            <a:extLst>
              <a:ext uri="{FF2B5EF4-FFF2-40B4-BE49-F238E27FC236}">
                <a16:creationId xmlns:a16="http://schemas.microsoft.com/office/drawing/2014/main" id="{015C0941-D78F-37A5-A48E-B81D4DA96A89}"/>
              </a:ext>
            </a:extLst>
          </p:cNvPr>
          <p:cNvSpPr txBox="1">
            <a:spLocks/>
          </p:cNvSpPr>
          <p:nvPr userDrawn="1"/>
        </p:nvSpPr>
        <p:spPr>
          <a:xfrm>
            <a:off x="2905125" y="6361430"/>
            <a:ext cx="585787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38361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72" r:id="rId12"/>
    <p:sldLayoutId id="2147483665" r:id="rId13"/>
    <p:sldLayoutId id="2147483670" r:id="rId14"/>
    <p:sldLayoutId id="2147483658" r:id="rId15"/>
    <p:sldLayoutId id="2147483659" r:id="rId16"/>
    <p:sldLayoutId id="2147483660" r:id="rId17"/>
    <p:sldLayoutId id="2147483661" r:id="rId18"/>
    <p:sldLayoutId id="2147483662" r:id="rId19"/>
    <p:sldLayoutId id="2147483663"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551C61-4027-0173-BCE6-E62032E91100}"/>
              </a:ext>
            </a:extLst>
          </p:cNvPr>
          <p:cNvSpPr txBox="1">
            <a:spLocks/>
          </p:cNvSpPr>
          <p:nvPr/>
        </p:nvSpPr>
        <p:spPr>
          <a:xfrm>
            <a:off x="1885950" y="1512656"/>
            <a:ext cx="8420100" cy="1346836"/>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PH" dirty="0"/>
              <a:t>OCR GCSE (9–1) in Computer Science (J277)</a:t>
            </a:r>
            <a:endParaRPr lang="en-GB" dirty="0"/>
          </a:p>
        </p:txBody>
      </p:sp>
      <p:sp>
        <p:nvSpPr>
          <p:cNvPr id="5" name="Subtitle 2">
            <a:extLst>
              <a:ext uri="{FF2B5EF4-FFF2-40B4-BE49-F238E27FC236}">
                <a16:creationId xmlns:a16="http://schemas.microsoft.com/office/drawing/2014/main" id="{71C03FCC-B1B9-3D5F-9F8B-14D9CF639438}"/>
              </a:ext>
            </a:extLst>
          </p:cNvPr>
          <p:cNvSpPr txBox="1">
            <a:spLocks/>
          </p:cNvSpPr>
          <p:nvPr/>
        </p:nvSpPr>
        <p:spPr>
          <a:xfrm>
            <a:off x="2370690" y="3685826"/>
            <a:ext cx="7429500" cy="22955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This pack is intended for students to use once they have covered the GCSE content, either in preparation for their L1 &amp; L2 exam, or more likely </a:t>
            </a:r>
            <a:r>
              <a:rPr lang="en-GB" u="sng" dirty="0"/>
              <a:t>alongside year 2 </a:t>
            </a:r>
            <a:r>
              <a:rPr lang="en-GB" dirty="0"/>
              <a:t>of the course to improve fluency, recall and pace on GCSE topics. It could be used as </a:t>
            </a:r>
            <a:r>
              <a:rPr lang="en-GB" u="sng" dirty="0"/>
              <a:t>lesson starters</a:t>
            </a:r>
            <a:r>
              <a:rPr lang="en-GB" dirty="0"/>
              <a:t>, or supplied to students for </a:t>
            </a:r>
            <a:r>
              <a:rPr lang="en-GB" u="sng" dirty="0"/>
              <a:t>independent use.</a:t>
            </a:r>
          </a:p>
        </p:txBody>
      </p:sp>
      <p:sp>
        <p:nvSpPr>
          <p:cNvPr id="6" name="Rectangle 5">
            <a:extLst>
              <a:ext uri="{FF2B5EF4-FFF2-40B4-BE49-F238E27FC236}">
                <a16:creationId xmlns:a16="http://schemas.microsoft.com/office/drawing/2014/main" id="{0F5778E3-A6BD-678E-BA59-410EF3E8F7FF}"/>
              </a:ext>
            </a:extLst>
          </p:cNvPr>
          <p:cNvSpPr/>
          <p:nvPr/>
        </p:nvSpPr>
        <p:spPr>
          <a:xfrm>
            <a:off x="1885950" y="2995660"/>
            <a:ext cx="8420099" cy="44627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300" dirty="0"/>
              <a:t>Programming Languages and Integrated Development Environments</a:t>
            </a:r>
            <a:endParaRPr lang="en-GB" sz="2300" dirty="0"/>
          </a:p>
        </p:txBody>
      </p:sp>
    </p:spTree>
    <p:extLst>
      <p:ext uri="{BB962C8B-B14F-4D97-AF65-F5344CB8AC3E}">
        <p14:creationId xmlns:p14="http://schemas.microsoft.com/office/powerpoint/2010/main" val="2032425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Tree>
    <p:extLst>
      <p:ext uri="{BB962C8B-B14F-4D97-AF65-F5344CB8AC3E}">
        <p14:creationId xmlns:p14="http://schemas.microsoft.com/office/powerpoint/2010/main" val="136321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3" name="TextBox 12">
            <a:extLst>
              <a:ext uri="{FF2B5EF4-FFF2-40B4-BE49-F238E27FC236}">
                <a16:creationId xmlns:a16="http://schemas.microsoft.com/office/drawing/2014/main" id="{4E364E8E-5F0A-412A-90EC-FEB8ED51DE53}"/>
              </a:ext>
            </a:extLst>
          </p:cNvPr>
          <p:cNvSpPr txBox="1"/>
          <p:nvPr/>
        </p:nvSpPr>
        <p:spPr>
          <a:xfrm>
            <a:off x="4315689" y="5000731"/>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Assembly</a:t>
            </a:r>
          </a:p>
        </p:txBody>
      </p:sp>
    </p:spTree>
    <p:extLst>
      <p:ext uri="{BB962C8B-B14F-4D97-AF65-F5344CB8AC3E}">
        <p14:creationId xmlns:p14="http://schemas.microsoft.com/office/powerpoint/2010/main" val="880178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3" name="TextBox 12">
            <a:extLst>
              <a:ext uri="{FF2B5EF4-FFF2-40B4-BE49-F238E27FC236}">
                <a16:creationId xmlns:a16="http://schemas.microsoft.com/office/drawing/2014/main" id="{4E364E8E-5F0A-412A-90EC-FEB8ED51DE53}"/>
              </a:ext>
            </a:extLst>
          </p:cNvPr>
          <p:cNvSpPr txBox="1"/>
          <p:nvPr/>
        </p:nvSpPr>
        <p:spPr>
          <a:xfrm>
            <a:off x="4315689" y="5000731"/>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Assembly</a:t>
            </a:r>
          </a:p>
        </p:txBody>
      </p:sp>
      <p:sp>
        <p:nvSpPr>
          <p:cNvPr id="14" name="TextBox 13">
            <a:extLst>
              <a:ext uri="{FF2B5EF4-FFF2-40B4-BE49-F238E27FC236}">
                <a16:creationId xmlns:a16="http://schemas.microsoft.com/office/drawing/2014/main" id="{BFA2239B-9A3D-4E2E-A3EC-9533F7AA694E}"/>
              </a:ext>
            </a:extLst>
          </p:cNvPr>
          <p:cNvSpPr txBox="1"/>
          <p:nvPr/>
        </p:nvSpPr>
        <p:spPr>
          <a:xfrm>
            <a:off x="6608619"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Machine Code</a:t>
            </a:r>
          </a:p>
        </p:txBody>
      </p:sp>
      <p:sp>
        <p:nvSpPr>
          <p:cNvPr id="15" name="TextBox 14">
            <a:extLst>
              <a:ext uri="{FF2B5EF4-FFF2-40B4-BE49-F238E27FC236}">
                <a16:creationId xmlns:a16="http://schemas.microsoft.com/office/drawing/2014/main" id="{7ED1B4D3-A5CD-4401-818B-7227C867C86B}"/>
              </a:ext>
            </a:extLst>
          </p:cNvPr>
          <p:cNvSpPr txBox="1"/>
          <p:nvPr/>
        </p:nvSpPr>
        <p:spPr>
          <a:xfrm>
            <a:off x="1891146"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1s and 0s</a:t>
            </a:r>
          </a:p>
        </p:txBody>
      </p:sp>
    </p:spTree>
    <p:extLst>
      <p:ext uri="{BB962C8B-B14F-4D97-AF65-F5344CB8AC3E}">
        <p14:creationId xmlns:p14="http://schemas.microsoft.com/office/powerpoint/2010/main" val="203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3" name="TextBox 12">
            <a:extLst>
              <a:ext uri="{FF2B5EF4-FFF2-40B4-BE49-F238E27FC236}">
                <a16:creationId xmlns:a16="http://schemas.microsoft.com/office/drawing/2014/main" id="{4E364E8E-5F0A-412A-90EC-FEB8ED51DE53}"/>
              </a:ext>
            </a:extLst>
          </p:cNvPr>
          <p:cNvSpPr txBox="1"/>
          <p:nvPr/>
        </p:nvSpPr>
        <p:spPr>
          <a:xfrm>
            <a:off x="4315689" y="5000731"/>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Assembly</a:t>
            </a:r>
          </a:p>
        </p:txBody>
      </p:sp>
      <p:sp>
        <p:nvSpPr>
          <p:cNvPr id="14" name="TextBox 13">
            <a:extLst>
              <a:ext uri="{FF2B5EF4-FFF2-40B4-BE49-F238E27FC236}">
                <a16:creationId xmlns:a16="http://schemas.microsoft.com/office/drawing/2014/main" id="{BFA2239B-9A3D-4E2E-A3EC-9533F7AA694E}"/>
              </a:ext>
            </a:extLst>
          </p:cNvPr>
          <p:cNvSpPr txBox="1"/>
          <p:nvPr/>
        </p:nvSpPr>
        <p:spPr>
          <a:xfrm>
            <a:off x="6608619"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Machine Code</a:t>
            </a:r>
          </a:p>
        </p:txBody>
      </p:sp>
      <p:sp>
        <p:nvSpPr>
          <p:cNvPr id="15" name="TextBox 14">
            <a:extLst>
              <a:ext uri="{FF2B5EF4-FFF2-40B4-BE49-F238E27FC236}">
                <a16:creationId xmlns:a16="http://schemas.microsoft.com/office/drawing/2014/main" id="{7ED1B4D3-A5CD-4401-818B-7227C867C86B}"/>
              </a:ext>
            </a:extLst>
          </p:cNvPr>
          <p:cNvSpPr txBox="1"/>
          <p:nvPr/>
        </p:nvSpPr>
        <p:spPr>
          <a:xfrm>
            <a:off x="1891146"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1s and 0s</a:t>
            </a:r>
          </a:p>
        </p:txBody>
      </p:sp>
      <p:sp>
        <p:nvSpPr>
          <p:cNvPr id="17" name="TextBox 16">
            <a:extLst>
              <a:ext uri="{FF2B5EF4-FFF2-40B4-BE49-F238E27FC236}">
                <a16:creationId xmlns:a16="http://schemas.microsoft.com/office/drawing/2014/main" id="{AE26001A-38E6-4336-AC5A-964759D89593}"/>
              </a:ext>
            </a:extLst>
          </p:cNvPr>
          <p:cNvSpPr txBox="1"/>
          <p:nvPr/>
        </p:nvSpPr>
        <p:spPr>
          <a:xfrm>
            <a:off x="9420333" y="2487479"/>
            <a:ext cx="2632364" cy="138499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High </a:t>
            </a:r>
          </a:p>
          <a:p>
            <a:pPr algn="ctr"/>
            <a:r>
              <a:rPr lang="en-GB" sz="2800" dirty="0">
                <a:latin typeface="OpenDyslexic" panose="00000500000000000000" pitchFamily="50" charset="0"/>
              </a:rPr>
              <a:t>Level Languages</a:t>
            </a:r>
          </a:p>
        </p:txBody>
      </p:sp>
    </p:spTree>
    <p:extLst>
      <p:ext uri="{BB962C8B-B14F-4D97-AF65-F5344CB8AC3E}">
        <p14:creationId xmlns:p14="http://schemas.microsoft.com/office/powerpoint/2010/main" val="1261491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3" name="TextBox 12">
            <a:extLst>
              <a:ext uri="{FF2B5EF4-FFF2-40B4-BE49-F238E27FC236}">
                <a16:creationId xmlns:a16="http://schemas.microsoft.com/office/drawing/2014/main" id="{4E364E8E-5F0A-412A-90EC-FEB8ED51DE53}"/>
              </a:ext>
            </a:extLst>
          </p:cNvPr>
          <p:cNvSpPr txBox="1"/>
          <p:nvPr/>
        </p:nvSpPr>
        <p:spPr>
          <a:xfrm>
            <a:off x="4315689" y="5000731"/>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Assembly</a:t>
            </a:r>
          </a:p>
        </p:txBody>
      </p:sp>
      <p:sp>
        <p:nvSpPr>
          <p:cNvPr id="14" name="TextBox 13">
            <a:extLst>
              <a:ext uri="{FF2B5EF4-FFF2-40B4-BE49-F238E27FC236}">
                <a16:creationId xmlns:a16="http://schemas.microsoft.com/office/drawing/2014/main" id="{BFA2239B-9A3D-4E2E-A3EC-9533F7AA694E}"/>
              </a:ext>
            </a:extLst>
          </p:cNvPr>
          <p:cNvSpPr txBox="1"/>
          <p:nvPr/>
        </p:nvSpPr>
        <p:spPr>
          <a:xfrm>
            <a:off x="6608619"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Machine Code</a:t>
            </a:r>
          </a:p>
        </p:txBody>
      </p:sp>
      <p:sp>
        <p:nvSpPr>
          <p:cNvPr id="15" name="TextBox 14">
            <a:extLst>
              <a:ext uri="{FF2B5EF4-FFF2-40B4-BE49-F238E27FC236}">
                <a16:creationId xmlns:a16="http://schemas.microsoft.com/office/drawing/2014/main" id="{7ED1B4D3-A5CD-4401-818B-7227C867C86B}"/>
              </a:ext>
            </a:extLst>
          </p:cNvPr>
          <p:cNvSpPr txBox="1"/>
          <p:nvPr/>
        </p:nvSpPr>
        <p:spPr>
          <a:xfrm>
            <a:off x="1891146"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1s and 0s</a:t>
            </a:r>
          </a:p>
        </p:txBody>
      </p:sp>
      <p:sp>
        <p:nvSpPr>
          <p:cNvPr id="17" name="TextBox 16">
            <a:extLst>
              <a:ext uri="{FF2B5EF4-FFF2-40B4-BE49-F238E27FC236}">
                <a16:creationId xmlns:a16="http://schemas.microsoft.com/office/drawing/2014/main" id="{AE26001A-38E6-4336-AC5A-964759D89593}"/>
              </a:ext>
            </a:extLst>
          </p:cNvPr>
          <p:cNvSpPr txBox="1"/>
          <p:nvPr/>
        </p:nvSpPr>
        <p:spPr>
          <a:xfrm>
            <a:off x="9420333" y="2487479"/>
            <a:ext cx="2632364" cy="138499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High </a:t>
            </a:r>
          </a:p>
          <a:p>
            <a:pPr algn="ctr"/>
            <a:r>
              <a:rPr lang="en-GB" sz="2800" dirty="0">
                <a:latin typeface="OpenDyslexic" panose="00000500000000000000" pitchFamily="50" charset="0"/>
              </a:rPr>
              <a:t>Level Languages</a:t>
            </a:r>
          </a:p>
        </p:txBody>
      </p:sp>
      <p:cxnSp>
        <p:nvCxnSpPr>
          <p:cNvPr id="18" name="Straight Arrow Connector 17">
            <a:extLst>
              <a:ext uri="{FF2B5EF4-FFF2-40B4-BE49-F238E27FC236}">
                <a16:creationId xmlns:a16="http://schemas.microsoft.com/office/drawing/2014/main" id="{BCFD73DC-C382-4297-83EB-55C9C6FE9352}"/>
              </a:ext>
            </a:extLst>
          </p:cNvPr>
          <p:cNvCxnSpPr>
            <a:stCxn id="17" idx="1"/>
          </p:cNvCxnSpPr>
          <p:nvPr/>
        </p:nvCxnSpPr>
        <p:spPr>
          <a:xfrm flipH="1" flipV="1">
            <a:off x="7730836" y="2455643"/>
            <a:ext cx="1689497" cy="7243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24573E-1A56-4D04-80AE-6A5DD59876A7}"/>
              </a:ext>
            </a:extLst>
          </p:cNvPr>
          <p:cNvCxnSpPr>
            <a:cxnSpLocks/>
          </p:cNvCxnSpPr>
          <p:nvPr/>
        </p:nvCxnSpPr>
        <p:spPr>
          <a:xfrm flipH="1" flipV="1">
            <a:off x="4717472" y="2230583"/>
            <a:ext cx="4702861" cy="9336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931CBE2-E8E5-4551-9AD4-367F83544882}"/>
              </a:ext>
            </a:extLst>
          </p:cNvPr>
          <p:cNvCxnSpPr>
            <a:cxnSpLocks/>
            <a:stCxn id="17" idx="1"/>
          </p:cNvCxnSpPr>
          <p:nvPr/>
        </p:nvCxnSpPr>
        <p:spPr>
          <a:xfrm flipH="1" flipV="1">
            <a:off x="5167747" y="2925765"/>
            <a:ext cx="4252586" cy="2542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54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3" name="TextBox 12">
            <a:extLst>
              <a:ext uri="{FF2B5EF4-FFF2-40B4-BE49-F238E27FC236}">
                <a16:creationId xmlns:a16="http://schemas.microsoft.com/office/drawing/2014/main" id="{4E364E8E-5F0A-412A-90EC-FEB8ED51DE53}"/>
              </a:ext>
            </a:extLst>
          </p:cNvPr>
          <p:cNvSpPr txBox="1"/>
          <p:nvPr/>
        </p:nvSpPr>
        <p:spPr>
          <a:xfrm>
            <a:off x="4315689" y="5000731"/>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Assembly</a:t>
            </a:r>
          </a:p>
        </p:txBody>
      </p:sp>
      <p:sp>
        <p:nvSpPr>
          <p:cNvPr id="14" name="TextBox 13">
            <a:extLst>
              <a:ext uri="{FF2B5EF4-FFF2-40B4-BE49-F238E27FC236}">
                <a16:creationId xmlns:a16="http://schemas.microsoft.com/office/drawing/2014/main" id="{BFA2239B-9A3D-4E2E-A3EC-9533F7AA694E}"/>
              </a:ext>
            </a:extLst>
          </p:cNvPr>
          <p:cNvSpPr txBox="1"/>
          <p:nvPr/>
        </p:nvSpPr>
        <p:spPr>
          <a:xfrm>
            <a:off x="6608619"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Machine Code</a:t>
            </a:r>
          </a:p>
        </p:txBody>
      </p:sp>
      <p:sp>
        <p:nvSpPr>
          <p:cNvPr id="15" name="TextBox 14">
            <a:extLst>
              <a:ext uri="{FF2B5EF4-FFF2-40B4-BE49-F238E27FC236}">
                <a16:creationId xmlns:a16="http://schemas.microsoft.com/office/drawing/2014/main" id="{7ED1B4D3-A5CD-4401-818B-7227C867C86B}"/>
              </a:ext>
            </a:extLst>
          </p:cNvPr>
          <p:cNvSpPr txBox="1"/>
          <p:nvPr/>
        </p:nvSpPr>
        <p:spPr>
          <a:xfrm>
            <a:off x="1891146"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1s and 0s</a:t>
            </a:r>
          </a:p>
        </p:txBody>
      </p:sp>
      <p:sp>
        <p:nvSpPr>
          <p:cNvPr id="17" name="TextBox 16">
            <a:extLst>
              <a:ext uri="{FF2B5EF4-FFF2-40B4-BE49-F238E27FC236}">
                <a16:creationId xmlns:a16="http://schemas.microsoft.com/office/drawing/2014/main" id="{AE26001A-38E6-4336-AC5A-964759D89593}"/>
              </a:ext>
            </a:extLst>
          </p:cNvPr>
          <p:cNvSpPr txBox="1"/>
          <p:nvPr/>
        </p:nvSpPr>
        <p:spPr>
          <a:xfrm>
            <a:off x="9420333" y="2487479"/>
            <a:ext cx="2632364" cy="138499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Middle </a:t>
            </a:r>
          </a:p>
          <a:p>
            <a:pPr algn="ctr"/>
            <a:r>
              <a:rPr lang="en-GB" sz="2800" dirty="0">
                <a:latin typeface="OpenDyslexic" panose="00000500000000000000" pitchFamily="50" charset="0"/>
              </a:rPr>
              <a:t>Level Languages</a:t>
            </a:r>
          </a:p>
        </p:txBody>
      </p:sp>
    </p:spTree>
    <p:extLst>
      <p:ext uri="{BB962C8B-B14F-4D97-AF65-F5344CB8AC3E}">
        <p14:creationId xmlns:p14="http://schemas.microsoft.com/office/powerpoint/2010/main" val="1621281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3" name="TextBox 12">
            <a:extLst>
              <a:ext uri="{FF2B5EF4-FFF2-40B4-BE49-F238E27FC236}">
                <a16:creationId xmlns:a16="http://schemas.microsoft.com/office/drawing/2014/main" id="{4E364E8E-5F0A-412A-90EC-FEB8ED51DE53}"/>
              </a:ext>
            </a:extLst>
          </p:cNvPr>
          <p:cNvSpPr txBox="1"/>
          <p:nvPr/>
        </p:nvSpPr>
        <p:spPr>
          <a:xfrm>
            <a:off x="4315689" y="5000731"/>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Assembly</a:t>
            </a:r>
          </a:p>
        </p:txBody>
      </p:sp>
      <p:sp>
        <p:nvSpPr>
          <p:cNvPr id="14" name="TextBox 13">
            <a:extLst>
              <a:ext uri="{FF2B5EF4-FFF2-40B4-BE49-F238E27FC236}">
                <a16:creationId xmlns:a16="http://schemas.microsoft.com/office/drawing/2014/main" id="{BFA2239B-9A3D-4E2E-A3EC-9533F7AA694E}"/>
              </a:ext>
            </a:extLst>
          </p:cNvPr>
          <p:cNvSpPr txBox="1"/>
          <p:nvPr/>
        </p:nvSpPr>
        <p:spPr>
          <a:xfrm>
            <a:off x="6608619"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Machine Code</a:t>
            </a:r>
          </a:p>
        </p:txBody>
      </p:sp>
      <p:sp>
        <p:nvSpPr>
          <p:cNvPr id="15" name="TextBox 14">
            <a:extLst>
              <a:ext uri="{FF2B5EF4-FFF2-40B4-BE49-F238E27FC236}">
                <a16:creationId xmlns:a16="http://schemas.microsoft.com/office/drawing/2014/main" id="{7ED1B4D3-A5CD-4401-818B-7227C867C86B}"/>
              </a:ext>
            </a:extLst>
          </p:cNvPr>
          <p:cNvSpPr txBox="1"/>
          <p:nvPr/>
        </p:nvSpPr>
        <p:spPr>
          <a:xfrm>
            <a:off x="1891146"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1s and 0s</a:t>
            </a:r>
          </a:p>
        </p:txBody>
      </p:sp>
      <p:sp>
        <p:nvSpPr>
          <p:cNvPr id="17" name="TextBox 16">
            <a:extLst>
              <a:ext uri="{FF2B5EF4-FFF2-40B4-BE49-F238E27FC236}">
                <a16:creationId xmlns:a16="http://schemas.microsoft.com/office/drawing/2014/main" id="{AE26001A-38E6-4336-AC5A-964759D89593}"/>
              </a:ext>
            </a:extLst>
          </p:cNvPr>
          <p:cNvSpPr txBox="1"/>
          <p:nvPr/>
        </p:nvSpPr>
        <p:spPr>
          <a:xfrm>
            <a:off x="9420333" y="2487479"/>
            <a:ext cx="2632364" cy="138499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Middle </a:t>
            </a:r>
          </a:p>
          <a:p>
            <a:pPr algn="ctr"/>
            <a:r>
              <a:rPr lang="en-GB" sz="2800" dirty="0">
                <a:latin typeface="OpenDyslexic" panose="00000500000000000000" pitchFamily="50" charset="0"/>
              </a:rPr>
              <a:t>Level </a:t>
            </a:r>
          </a:p>
          <a:p>
            <a:pPr algn="ctr"/>
            <a:r>
              <a:rPr lang="en-GB" sz="2800" dirty="0">
                <a:latin typeface="OpenDyslexic" panose="00000500000000000000" pitchFamily="50" charset="0"/>
              </a:rPr>
              <a:t>Languages</a:t>
            </a:r>
          </a:p>
        </p:txBody>
      </p:sp>
      <p:cxnSp>
        <p:nvCxnSpPr>
          <p:cNvPr id="18" name="Straight Arrow Connector 17">
            <a:extLst>
              <a:ext uri="{FF2B5EF4-FFF2-40B4-BE49-F238E27FC236}">
                <a16:creationId xmlns:a16="http://schemas.microsoft.com/office/drawing/2014/main" id="{BCFD73DC-C382-4297-83EB-55C9C6FE9352}"/>
              </a:ext>
            </a:extLst>
          </p:cNvPr>
          <p:cNvCxnSpPr>
            <a:cxnSpLocks/>
            <a:stCxn id="17" idx="1"/>
          </p:cNvCxnSpPr>
          <p:nvPr/>
        </p:nvCxnSpPr>
        <p:spPr>
          <a:xfrm flipH="1">
            <a:off x="7980218" y="3179977"/>
            <a:ext cx="144011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24573E-1A56-4D04-80AE-6A5DD59876A7}"/>
              </a:ext>
            </a:extLst>
          </p:cNvPr>
          <p:cNvCxnSpPr>
            <a:cxnSpLocks/>
          </p:cNvCxnSpPr>
          <p:nvPr/>
        </p:nvCxnSpPr>
        <p:spPr>
          <a:xfrm flipH="1">
            <a:off x="5015345" y="3164275"/>
            <a:ext cx="4404989" cy="7679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2A84279-C4FE-4981-BB53-4593B188F91B}"/>
              </a:ext>
            </a:extLst>
          </p:cNvPr>
          <p:cNvCxnSpPr>
            <a:cxnSpLocks/>
            <a:stCxn id="17" idx="1"/>
          </p:cNvCxnSpPr>
          <p:nvPr/>
        </p:nvCxnSpPr>
        <p:spPr>
          <a:xfrm flipH="1">
            <a:off x="7800109" y="3179977"/>
            <a:ext cx="1620224" cy="9046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682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3" name="TextBox 12">
            <a:extLst>
              <a:ext uri="{FF2B5EF4-FFF2-40B4-BE49-F238E27FC236}">
                <a16:creationId xmlns:a16="http://schemas.microsoft.com/office/drawing/2014/main" id="{4E364E8E-5F0A-412A-90EC-FEB8ED51DE53}"/>
              </a:ext>
            </a:extLst>
          </p:cNvPr>
          <p:cNvSpPr txBox="1"/>
          <p:nvPr/>
        </p:nvSpPr>
        <p:spPr>
          <a:xfrm>
            <a:off x="4315689" y="5000731"/>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Assembly</a:t>
            </a:r>
          </a:p>
        </p:txBody>
      </p:sp>
      <p:sp>
        <p:nvSpPr>
          <p:cNvPr id="14" name="TextBox 13">
            <a:extLst>
              <a:ext uri="{FF2B5EF4-FFF2-40B4-BE49-F238E27FC236}">
                <a16:creationId xmlns:a16="http://schemas.microsoft.com/office/drawing/2014/main" id="{BFA2239B-9A3D-4E2E-A3EC-9533F7AA694E}"/>
              </a:ext>
            </a:extLst>
          </p:cNvPr>
          <p:cNvSpPr txBox="1"/>
          <p:nvPr/>
        </p:nvSpPr>
        <p:spPr>
          <a:xfrm>
            <a:off x="6608619"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Machine Code</a:t>
            </a:r>
          </a:p>
        </p:txBody>
      </p:sp>
      <p:sp>
        <p:nvSpPr>
          <p:cNvPr id="15" name="TextBox 14">
            <a:extLst>
              <a:ext uri="{FF2B5EF4-FFF2-40B4-BE49-F238E27FC236}">
                <a16:creationId xmlns:a16="http://schemas.microsoft.com/office/drawing/2014/main" id="{7ED1B4D3-A5CD-4401-818B-7227C867C86B}"/>
              </a:ext>
            </a:extLst>
          </p:cNvPr>
          <p:cNvSpPr txBox="1"/>
          <p:nvPr/>
        </p:nvSpPr>
        <p:spPr>
          <a:xfrm>
            <a:off x="1891146"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1s and 0s</a:t>
            </a:r>
          </a:p>
        </p:txBody>
      </p:sp>
      <p:sp>
        <p:nvSpPr>
          <p:cNvPr id="17" name="TextBox 16">
            <a:extLst>
              <a:ext uri="{FF2B5EF4-FFF2-40B4-BE49-F238E27FC236}">
                <a16:creationId xmlns:a16="http://schemas.microsoft.com/office/drawing/2014/main" id="{AE26001A-38E6-4336-AC5A-964759D89593}"/>
              </a:ext>
            </a:extLst>
          </p:cNvPr>
          <p:cNvSpPr txBox="1"/>
          <p:nvPr/>
        </p:nvSpPr>
        <p:spPr>
          <a:xfrm>
            <a:off x="9420333" y="2487479"/>
            <a:ext cx="2632364" cy="138499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Low</a:t>
            </a:r>
          </a:p>
          <a:p>
            <a:pPr algn="ctr"/>
            <a:r>
              <a:rPr lang="en-GB" sz="2800" dirty="0">
                <a:latin typeface="OpenDyslexic" panose="00000500000000000000" pitchFamily="50" charset="0"/>
              </a:rPr>
              <a:t>Level </a:t>
            </a:r>
          </a:p>
          <a:p>
            <a:pPr algn="ctr"/>
            <a:r>
              <a:rPr lang="en-GB" sz="2800" dirty="0">
                <a:latin typeface="OpenDyslexic" panose="00000500000000000000" pitchFamily="50" charset="0"/>
              </a:rPr>
              <a:t>Languages</a:t>
            </a:r>
          </a:p>
        </p:txBody>
      </p:sp>
    </p:spTree>
    <p:extLst>
      <p:ext uri="{BB962C8B-B14F-4D97-AF65-F5344CB8AC3E}">
        <p14:creationId xmlns:p14="http://schemas.microsoft.com/office/powerpoint/2010/main" val="65078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
        <p:nvSpPr>
          <p:cNvPr id="11" name="TextBox 10">
            <a:extLst>
              <a:ext uri="{FF2B5EF4-FFF2-40B4-BE49-F238E27FC236}">
                <a16:creationId xmlns:a16="http://schemas.microsoft.com/office/drawing/2014/main" id="{B642D6C9-E53B-4F0B-8AB7-964D2F9D28A8}"/>
              </a:ext>
            </a:extLst>
          </p:cNvPr>
          <p:cNvSpPr txBox="1"/>
          <p:nvPr/>
        </p:nvSpPr>
        <p:spPr>
          <a:xfrm>
            <a:off x="2752556" y="3806919"/>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2" name="TextBox 11">
            <a:extLst>
              <a:ext uri="{FF2B5EF4-FFF2-40B4-BE49-F238E27FC236}">
                <a16:creationId xmlns:a16="http://schemas.microsoft.com/office/drawing/2014/main" id="{690A0156-5548-46D0-A375-AB961FFE063C}"/>
              </a:ext>
            </a:extLst>
          </p:cNvPr>
          <p:cNvSpPr txBox="1"/>
          <p:nvPr/>
        </p:nvSpPr>
        <p:spPr>
          <a:xfrm>
            <a:off x="5897538" y="3932236"/>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C</a:t>
            </a:r>
          </a:p>
        </p:txBody>
      </p:sp>
      <p:sp>
        <p:nvSpPr>
          <p:cNvPr id="13" name="TextBox 12">
            <a:extLst>
              <a:ext uri="{FF2B5EF4-FFF2-40B4-BE49-F238E27FC236}">
                <a16:creationId xmlns:a16="http://schemas.microsoft.com/office/drawing/2014/main" id="{4E364E8E-5F0A-412A-90EC-FEB8ED51DE53}"/>
              </a:ext>
            </a:extLst>
          </p:cNvPr>
          <p:cNvSpPr txBox="1"/>
          <p:nvPr/>
        </p:nvSpPr>
        <p:spPr>
          <a:xfrm>
            <a:off x="4315689" y="5000731"/>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Assembly</a:t>
            </a:r>
          </a:p>
        </p:txBody>
      </p:sp>
      <p:sp>
        <p:nvSpPr>
          <p:cNvPr id="14" name="TextBox 13">
            <a:extLst>
              <a:ext uri="{FF2B5EF4-FFF2-40B4-BE49-F238E27FC236}">
                <a16:creationId xmlns:a16="http://schemas.microsoft.com/office/drawing/2014/main" id="{BFA2239B-9A3D-4E2E-A3EC-9533F7AA694E}"/>
              </a:ext>
            </a:extLst>
          </p:cNvPr>
          <p:cNvSpPr txBox="1"/>
          <p:nvPr/>
        </p:nvSpPr>
        <p:spPr>
          <a:xfrm>
            <a:off x="6608619"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Machine Code</a:t>
            </a:r>
          </a:p>
        </p:txBody>
      </p:sp>
      <p:sp>
        <p:nvSpPr>
          <p:cNvPr id="15" name="TextBox 14">
            <a:extLst>
              <a:ext uri="{FF2B5EF4-FFF2-40B4-BE49-F238E27FC236}">
                <a16:creationId xmlns:a16="http://schemas.microsoft.com/office/drawing/2014/main" id="{7ED1B4D3-A5CD-4401-818B-7227C867C86B}"/>
              </a:ext>
            </a:extLst>
          </p:cNvPr>
          <p:cNvSpPr txBox="1"/>
          <p:nvPr/>
        </p:nvSpPr>
        <p:spPr>
          <a:xfrm>
            <a:off x="1891146" y="6291912"/>
            <a:ext cx="2826326"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1s and 0s</a:t>
            </a:r>
          </a:p>
        </p:txBody>
      </p:sp>
      <p:sp>
        <p:nvSpPr>
          <p:cNvPr id="17" name="TextBox 16">
            <a:extLst>
              <a:ext uri="{FF2B5EF4-FFF2-40B4-BE49-F238E27FC236}">
                <a16:creationId xmlns:a16="http://schemas.microsoft.com/office/drawing/2014/main" id="{AE26001A-38E6-4336-AC5A-964759D89593}"/>
              </a:ext>
            </a:extLst>
          </p:cNvPr>
          <p:cNvSpPr txBox="1"/>
          <p:nvPr/>
        </p:nvSpPr>
        <p:spPr>
          <a:xfrm>
            <a:off x="9420333" y="2487479"/>
            <a:ext cx="2632364" cy="138499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Low </a:t>
            </a:r>
          </a:p>
          <a:p>
            <a:pPr algn="ctr"/>
            <a:r>
              <a:rPr lang="en-GB" sz="2800" dirty="0">
                <a:latin typeface="OpenDyslexic" panose="00000500000000000000" pitchFamily="50" charset="0"/>
              </a:rPr>
              <a:t>Level </a:t>
            </a:r>
          </a:p>
          <a:p>
            <a:pPr algn="ctr"/>
            <a:r>
              <a:rPr lang="en-GB" sz="2800" dirty="0">
                <a:latin typeface="OpenDyslexic" panose="00000500000000000000" pitchFamily="50" charset="0"/>
              </a:rPr>
              <a:t>Languages</a:t>
            </a:r>
          </a:p>
        </p:txBody>
      </p:sp>
      <p:cxnSp>
        <p:nvCxnSpPr>
          <p:cNvPr id="18" name="Straight Arrow Connector 17">
            <a:extLst>
              <a:ext uri="{FF2B5EF4-FFF2-40B4-BE49-F238E27FC236}">
                <a16:creationId xmlns:a16="http://schemas.microsoft.com/office/drawing/2014/main" id="{BCFD73DC-C382-4297-83EB-55C9C6FE9352}"/>
              </a:ext>
            </a:extLst>
          </p:cNvPr>
          <p:cNvCxnSpPr>
            <a:cxnSpLocks/>
            <a:stCxn id="17" idx="1"/>
          </p:cNvCxnSpPr>
          <p:nvPr/>
        </p:nvCxnSpPr>
        <p:spPr>
          <a:xfrm flipH="1">
            <a:off x="6608619" y="3179977"/>
            <a:ext cx="2811714" cy="19877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FB65CE-BBCD-4E93-B82D-D573FECDC6E7}"/>
              </a:ext>
            </a:extLst>
          </p:cNvPr>
          <p:cNvCxnSpPr>
            <a:cxnSpLocks/>
            <a:stCxn id="17" idx="1"/>
          </p:cNvCxnSpPr>
          <p:nvPr/>
        </p:nvCxnSpPr>
        <p:spPr>
          <a:xfrm flipH="1">
            <a:off x="8063345" y="3179977"/>
            <a:ext cx="1356988" cy="31017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88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High level languages are languages that are written with complex words. </a:t>
            </a:r>
          </a:p>
          <a:p>
            <a:endParaRPr lang="en-GB" sz="3600" dirty="0"/>
          </a:p>
          <a:p>
            <a:r>
              <a:rPr lang="en-GB" sz="3600" dirty="0"/>
              <a:t>Like when we wrote our Python programs. </a:t>
            </a:r>
          </a:p>
          <a:p>
            <a:endParaRPr lang="en-GB" sz="3600" dirty="0"/>
          </a:p>
          <a:p>
            <a:r>
              <a:rPr lang="en-GB" sz="3600" dirty="0"/>
              <a:t>Print / Round / Input / If / Else </a:t>
            </a:r>
          </a:p>
        </p:txBody>
      </p:sp>
    </p:spTree>
    <p:extLst>
      <p:ext uri="{BB962C8B-B14F-4D97-AF65-F5344CB8AC3E}">
        <p14:creationId xmlns:p14="http://schemas.microsoft.com/office/powerpoint/2010/main" val="326680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dirty="0"/>
              <a:t>Bell Work</a:t>
            </a:r>
          </a:p>
          <a:p>
            <a:endParaRPr lang="en-GB"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Can you work out the sums below:</a:t>
            </a:r>
          </a:p>
          <a:p>
            <a:endParaRPr lang="en-GB" sz="3600" dirty="0"/>
          </a:p>
          <a:p>
            <a:r>
              <a:rPr lang="en-GB" sz="3600" dirty="0"/>
              <a:t>54 MOD 7 = </a:t>
            </a:r>
          </a:p>
          <a:p>
            <a:endParaRPr lang="en-GB" sz="3600" dirty="0"/>
          </a:p>
          <a:p>
            <a:r>
              <a:rPr lang="en-GB" sz="3600" dirty="0"/>
              <a:t>5 EXP 3 = </a:t>
            </a:r>
          </a:p>
          <a:p>
            <a:endParaRPr lang="en-GB" sz="3600" dirty="0"/>
          </a:p>
          <a:p>
            <a:r>
              <a:rPr lang="en-GB" sz="3600" dirty="0"/>
              <a:t>58 DIV 12 = </a:t>
            </a:r>
          </a:p>
        </p:txBody>
      </p:sp>
    </p:spTree>
    <p:extLst>
      <p:ext uri="{BB962C8B-B14F-4D97-AF65-F5344CB8AC3E}">
        <p14:creationId xmlns:p14="http://schemas.microsoft.com/office/powerpoint/2010/main" val="958590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Middle level languages still use the same words as high level, but you need to code more of the program to make it work (i.e. defining variables rather than just typing it out). </a:t>
            </a:r>
          </a:p>
        </p:txBody>
      </p:sp>
    </p:spTree>
    <p:extLst>
      <p:ext uri="{BB962C8B-B14F-4D97-AF65-F5344CB8AC3E}">
        <p14:creationId xmlns:p14="http://schemas.microsoft.com/office/powerpoint/2010/main" val="3741074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Assembly languages use a range of short words to create code. </a:t>
            </a:r>
          </a:p>
          <a:p>
            <a:endParaRPr lang="en-GB" sz="3600" dirty="0"/>
          </a:p>
          <a:p>
            <a:r>
              <a:rPr lang="en-GB" sz="3600" dirty="0"/>
              <a:t>ADD / SUB / AX / MOV</a:t>
            </a:r>
          </a:p>
          <a:p>
            <a:endParaRPr lang="en-GB" sz="3600" dirty="0"/>
          </a:p>
          <a:p>
            <a:r>
              <a:rPr lang="en-GB" sz="3600" dirty="0"/>
              <a:t>Low level languages are machine code and assembly languages. </a:t>
            </a:r>
          </a:p>
          <a:p>
            <a:endParaRPr lang="en-GB" sz="3600" dirty="0"/>
          </a:p>
        </p:txBody>
      </p:sp>
    </p:spTree>
    <p:extLst>
      <p:ext uri="{BB962C8B-B14F-4D97-AF65-F5344CB8AC3E}">
        <p14:creationId xmlns:p14="http://schemas.microsoft.com/office/powerpoint/2010/main" val="268595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machine code?</a:t>
            </a:r>
          </a:p>
          <a:p>
            <a:endParaRPr lang="en-GB" sz="3600" dirty="0"/>
          </a:p>
          <a:p>
            <a:endParaRPr lang="en-GB" sz="3600" dirty="0"/>
          </a:p>
          <a:p>
            <a:endParaRPr lang="en-GB" sz="3600" dirty="0"/>
          </a:p>
          <a:p>
            <a:r>
              <a:rPr lang="en-GB" sz="3600" dirty="0"/>
              <a:t>How is data stored in a computer?</a:t>
            </a:r>
          </a:p>
        </p:txBody>
      </p:sp>
    </p:spTree>
    <p:extLst>
      <p:ext uri="{BB962C8B-B14F-4D97-AF65-F5344CB8AC3E}">
        <p14:creationId xmlns:p14="http://schemas.microsoft.com/office/powerpoint/2010/main" val="4055727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machine code?</a:t>
            </a:r>
          </a:p>
          <a:p>
            <a:r>
              <a:rPr lang="en-GB" sz="3600" dirty="0">
                <a:solidFill>
                  <a:schemeClr val="tx1"/>
                </a:solidFill>
              </a:rPr>
              <a:t>Machine code is the language computers understand. </a:t>
            </a:r>
          </a:p>
          <a:p>
            <a:r>
              <a:rPr lang="en-GB" sz="3600" dirty="0">
                <a:solidFill>
                  <a:schemeClr val="tx1"/>
                </a:solidFill>
              </a:rPr>
              <a:t>1s and 0s</a:t>
            </a:r>
          </a:p>
          <a:p>
            <a:r>
              <a:rPr lang="en-GB" sz="3600" dirty="0"/>
              <a:t>How is data stored in a computer?</a:t>
            </a:r>
          </a:p>
        </p:txBody>
      </p:sp>
    </p:spTree>
    <p:extLst>
      <p:ext uri="{BB962C8B-B14F-4D97-AF65-F5344CB8AC3E}">
        <p14:creationId xmlns:p14="http://schemas.microsoft.com/office/powerpoint/2010/main" val="301540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machine code?</a:t>
            </a:r>
          </a:p>
          <a:p>
            <a:r>
              <a:rPr lang="en-GB" sz="3600" dirty="0">
                <a:solidFill>
                  <a:schemeClr val="tx1"/>
                </a:solidFill>
              </a:rPr>
              <a:t>Machine code is the language computers understand. </a:t>
            </a:r>
          </a:p>
          <a:p>
            <a:r>
              <a:rPr lang="en-GB" sz="3600" dirty="0">
                <a:solidFill>
                  <a:schemeClr val="tx1"/>
                </a:solidFill>
              </a:rPr>
              <a:t>1s and 0s</a:t>
            </a:r>
          </a:p>
          <a:p>
            <a:r>
              <a:rPr lang="en-GB" sz="3600" dirty="0"/>
              <a:t>How is data stored in a computer?</a:t>
            </a:r>
          </a:p>
          <a:p>
            <a:r>
              <a:rPr lang="en-GB" sz="3600" dirty="0">
                <a:solidFill>
                  <a:schemeClr val="tx1"/>
                </a:solidFill>
              </a:rPr>
              <a:t>All data stored in a computer is stored as binary (1s and 0s). The machine understands nothing else other than 1s and 0s. </a:t>
            </a:r>
          </a:p>
        </p:txBody>
      </p:sp>
    </p:spTree>
    <p:extLst>
      <p:ext uri="{BB962C8B-B14F-4D97-AF65-F5344CB8AC3E}">
        <p14:creationId xmlns:p14="http://schemas.microsoft.com/office/powerpoint/2010/main" val="399526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machine code?</a:t>
            </a:r>
          </a:p>
          <a:p>
            <a:r>
              <a:rPr lang="en-GB" sz="3600" dirty="0">
                <a:solidFill>
                  <a:schemeClr val="tx1"/>
                </a:solidFill>
              </a:rPr>
              <a:t>Machine code is the language computers understand. </a:t>
            </a:r>
          </a:p>
          <a:p>
            <a:r>
              <a:rPr lang="en-GB" sz="3600" dirty="0">
                <a:solidFill>
                  <a:schemeClr val="tx1"/>
                </a:solidFill>
              </a:rPr>
              <a:t>1s and 0s</a:t>
            </a:r>
          </a:p>
          <a:p>
            <a:r>
              <a:rPr lang="en-GB" sz="3600" dirty="0"/>
              <a:t>How is data stored in a computer?</a:t>
            </a:r>
          </a:p>
          <a:p>
            <a:r>
              <a:rPr lang="en-GB" sz="3600" dirty="0">
                <a:solidFill>
                  <a:schemeClr val="tx1"/>
                </a:solidFill>
              </a:rPr>
              <a:t>All data stored in a computer is stored as binary (1s and 0s). The machine understands nothing else other than 1s and 0s. </a:t>
            </a:r>
          </a:p>
        </p:txBody>
      </p:sp>
      <p:sp>
        <p:nvSpPr>
          <p:cNvPr id="4" name="Rectangle 3">
            <a:extLst>
              <a:ext uri="{FF2B5EF4-FFF2-40B4-BE49-F238E27FC236}">
                <a16:creationId xmlns:a16="http://schemas.microsoft.com/office/drawing/2014/main" id="{D696F897-3AB2-46B4-BB35-810574201A31}"/>
              </a:ext>
            </a:extLst>
          </p:cNvPr>
          <p:cNvSpPr/>
          <p:nvPr/>
        </p:nvSpPr>
        <p:spPr>
          <a:xfrm>
            <a:off x="484909" y="1648691"/>
            <a:ext cx="9947564" cy="4876800"/>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latin typeface="OpenDyslexic" panose="00000500000000000000" pitchFamily="50" charset="0"/>
              </a:rPr>
              <a:t>So when you coded in Python for your NEA, how did the machine understand your code?</a:t>
            </a: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p:txBody>
      </p:sp>
    </p:spTree>
    <p:extLst>
      <p:ext uri="{BB962C8B-B14F-4D97-AF65-F5344CB8AC3E}">
        <p14:creationId xmlns:p14="http://schemas.microsoft.com/office/powerpoint/2010/main" val="2256794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machine code?</a:t>
            </a:r>
          </a:p>
          <a:p>
            <a:r>
              <a:rPr lang="en-GB" sz="3600" dirty="0">
                <a:solidFill>
                  <a:schemeClr val="tx1"/>
                </a:solidFill>
              </a:rPr>
              <a:t>Machine code is the language computers understand. </a:t>
            </a:r>
          </a:p>
          <a:p>
            <a:r>
              <a:rPr lang="en-GB" sz="3600" dirty="0">
                <a:solidFill>
                  <a:schemeClr val="tx1"/>
                </a:solidFill>
              </a:rPr>
              <a:t>1s and 0s</a:t>
            </a:r>
          </a:p>
          <a:p>
            <a:r>
              <a:rPr lang="en-GB" sz="3600" dirty="0"/>
              <a:t>How is data stored in a computer?</a:t>
            </a:r>
          </a:p>
          <a:p>
            <a:r>
              <a:rPr lang="en-GB" sz="3600" dirty="0">
                <a:solidFill>
                  <a:schemeClr val="tx1"/>
                </a:solidFill>
              </a:rPr>
              <a:t>All data stored in a computer is stored as binary (1s and 0s). The machine understands nothing else other than 1s and 0s. </a:t>
            </a:r>
          </a:p>
        </p:txBody>
      </p:sp>
      <p:sp>
        <p:nvSpPr>
          <p:cNvPr id="4" name="Rectangle 3">
            <a:extLst>
              <a:ext uri="{FF2B5EF4-FFF2-40B4-BE49-F238E27FC236}">
                <a16:creationId xmlns:a16="http://schemas.microsoft.com/office/drawing/2014/main" id="{D696F897-3AB2-46B4-BB35-810574201A31}"/>
              </a:ext>
            </a:extLst>
          </p:cNvPr>
          <p:cNvSpPr/>
          <p:nvPr/>
        </p:nvSpPr>
        <p:spPr>
          <a:xfrm>
            <a:off x="484909" y="1648691"/>
            <a:ext cx="9947564" cy="4876800"/>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latin typeface="OpenDyslexic" panose="00000500000000000000" pitchFamily="50" charset="0"/>
              </a:rPr>
              <a:t>So when you coded in Python for your NEA, how did the machine understand your code?</a:t>
            </a: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p:txBody>
      </p:sp>
      <p:pic>
        <p:nvPicPr>
          <p:cNvPr id="5" name="Picture 4">
            <a:extLst>
              <a:ext uri="{FF2B5EF4-FFF2-40B4-BE49-F238E27FC236}">
                <a16:creationId xmlns:a16="http://schemas.microsoft.com/office/drawing/2014/main" id="{E987A6E0-27CB-4182-9DFF-8A3BDC4985AE}"/>
              </a:ext>
            </a:extLst>
          </p:cNvPr>
          <p:cNvPicPr>
            <a:picLocks noChangeAspect="1"/>
          </p:cNvPicPr>
          <p:nvPr/>
        </p:nvPicPr>
        <p:blipFill>
          <a:blip r:embed="rId2"/>
          <a:stretch>
            <a:fillRect/>
          </a:stretch>
        </p:blipFill>
        <p:spPr>
          <a:xfrm>
            <a:off x="1129382" y="3817576"/>
            <a:ext cx="8624217" cy="2968481"/>
          </a:xfrm>
          <a:prstGeom prst="rect">
            <a:avLst/>
          </a:prstGeom>
        </p:spPr>
      </p:pic>
    </p:spTree>
    <p:extLst>
      <p:ext uri="{BB962C8B-B14F-4D97-AF65-F5344CB8AC3E}">
        <p14:creationId xmlns:p14="http://schemas.microsoft.com/office/powerpoint/2010/main" val="2965607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machine code?</a:t>
            </a:r>
          </a:p>
          <a:p>
            <a:r>
              <a:rPr lang="en-GB" sz="3600" dirty="0">
                <a:solidFill>
                  <a:schemeClr val="tx1"/>
                </a:solidFill>
              </a:rPr>
              <a:t>Machine code is the language computers understand. </a:t>
            </a:r>
          </a:p>
          <a:p>
            <a:r>
              <a:rPr lang="en-GB" sz="3600" dirty="0">
                <a:solidFill>
                  <a:schemeClr val="tx1"/>
                </a:solidFill>
              </a:rPr>
              <a:t>1s and 0s</a:t>
            </a:r>
          </a:p>
          <a:p>
            <a:r>
              <a:rPr lang="en-GB" sz="3600" dirty="0"/>
              <a:t>How is data stored in a computer?</a:t>
            </a:r>
          </a:p>
          <a:p>
            <a:r>
              <a:rPr lang="en-GB" sz="3600" dirty="0">
                <a:solidFill>
                  <a:schemeClr val="tx1"/>
                </a:solidFill>
              </a:rPr>
              <a:t>All data stored in a computer is stored as binary (1s and 0s). The machine understands nothing else other than 1s and 0s. </a:t>
            </a:r>
          </a:p>
        </p:txBody>
      </p:sp>
      <p:sp>
        <p:nvSpPr>
          <p:cNvPr id="4" name="Rectangle 3">
            <a:extLst>
              <a:ext uri="{FF2B5EF4-FFF2-40B4-BE49-F238E27FC236}">
                <a16:creationId xmlns:a16="http://schemas.microsoft.com/office/drawing/2014/main" id="{D696F897-3AB2-46B4-BB35-810574201A31}"/>
              </a:ext>
            </a:extLst>
          </p:cNvPr>
          <p:cNvSpPr/>
          <p:nvPr/>
        </p:nvSpPr>
        <p:spPr>
          <a:xfrm>
            <a:off x="484909" y="1648691"/>
            <a:ext cx="9947564" cy="4876800"/>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latin typeface="OpenDyslexic" panose="00000500000000000000" pitchFamily="50" charset="0"/>
              </a:rPr>
              <a:t>Any programming you do must be converted into correct 1s or 0s. </a:t>
            </a: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p:txBody>
      </p:sp>
      <p:pic>
        <p:nvPicPr>
          <p:cNvPr id="5" name="Picture 4">
            <a:extLst>
              <a:ext uri="{FF2B5EF4-FFF2-40B4-BE49-F238E27FC236}">
                <a16:creationId xmlns:a16="http://schemas.microsoft.com/office/drawing/2014/main" id="{E987A6E0-27CB-4182-9DFF-8A3BDC4985AE}"/>
              </a:ext>
            </a:extLst>
          </p:cNvPr>
          <p:cNvPicPr>
            <a:picLocks noChangeAspect="1"/>
          </p:cNvPicPr>
          <p:nvPr/>
        </p:nvPicPr>
        <p:blipFill>
          <a:blip r:embed="rId2"/>
          <a:stretch>
            <a:fillRect/>
          </a:stretch>
        </p:blipFill>
        <p:spPr>
          <a:xfrm>
            <a:off x="1129382" y="3817576"/>
            <a:ext cx="8624217" cy="2968481"/>
          </a:xfrm>
          <a:prstGeom prst="rect">
            <a:avLst/>
          </a:prstGeom>
        </p:spPr>
      </p:pic>
    </p:spTree>
    <p:extLst>
      <p:ext uri="{BB962C8B-B14F-4D97-AF65-F5344CB8AC3E}">
        <p14:creationId xmlns:p14="http://schemas.microsoft.com/office/powerpoint/2010/main" val="202980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What is machine code?</a:t>
            </a:r>
          </a:p>
          <a:p>
            <a:r>
              <a:rPr lang="en-GB" sz="3600" dirty="0">
                <a:solidFill>
                  <a:schemeClr val="tx1"/>
                </a:solidFill>
              </a:rPr>
              <a:t>Machine code is the language computers understand. </a:t>
            </a:r>
          </a:p>
          <a:p>
            <a:r>
              <a:rPr lang="en-GB" sz="3600" dirty="0">
                <a:solidFill>
                  <a:schemeClr val="tx1"/>
                </a:solidFill>
              </a:rPr>
              <a:t>1s and 0s</a:t>
            </a:r>
          </a:p>
          <a:p>
            <a:r>
              <a:rPr lang="en-GB" sz="3600" dirty="0"/>
              <a:t>How is data stored in a computer?</a:t>
            </a:r>
          </a:p>
          <a:p>
            <a:r>
              <a:rPr lang="en-GB" sz="3600" dirty="0">
                <a:solidFill>
                  <a:schemeClr val="tx1"/>
                </a:solidFill>
              </a:rPr>
              <a:t>All data stored in a computer is stored as binary (1s and 0s). The machine understands nothing else other than 1s and 0s. </a:t>
            </a:r>
          </a:p>
        </p:txBody>
      </p:sp>
      <p:sp>
        <p:nvSpPr>
          <p:cNvPr id="4" name="Rectangle 3">
            <a:extLst>
              <a:ext uri="{FF2B5EF4-FFF2-40B4-BE49-F238E27FC236}">
                <a16:creationId xmlns:a16="http://schemas.microsoft.com/office/drawing/2014/main" id="{D696F897-3AB2-46B4-BB35-810574201A31}"/>
              </a:ext>
            </a:extLst>
          </p:cNvPr>
          <p:cNvSpPr/>
          <p:nvPr/>
        </p:nvSpPr>
        <p:spPr>
          <a:xfrm>
            <a:off x="484909" y="1648691"/>
            <a:ext cx="9947564" cy="4876800"/>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latin typeface="OpenDyslexic" panose="00000500000000000000" pitchFamily="50" charset="0"/>
              </a:rPr>
              <a:t>Any programming you do must be </a:t>
            </a:r>
            <a:r>
              <a:rPr lang="en-GB" sz="4000" b="1" u="sng" dirty="0">
                <a:solidFill>
                  <a:schemeClr val="tx1"/>
                </a:solidFill>
                <a:latin typeface="OpenDyslexic" panose="00000500000000000000" pitchFamily="50" charset="0"/>
              </a:rPr>
              <a:t>converted</a:t>
            </a:r>
            <a:r>
              <a:rPr lang="en-GB" sz="4000" dirty="0">
                <a:solidFill>
                  <a:schemeClr val="tx1"/>
                </a:solidFill>
                <a:latin typeface="OpenDyslexic" panose="00000500000000000000" pitchFamily="50" charset="0"/>
              </a:rPr>
              <a:t> into correct 1s or 0s. </a:t>
            </a: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a:p>
            <a:pPr algn="ctr"/>
            <a:endParaRPr lang="en-GB" sz="4000" dirty="0">
              <a:solidFill>
                <a:schemeClr val="tx1"/>
              </a:solidFill>
              <a:latin typeface="OpenDyslexic" panose="00000500000000000000" pitchFamily="50" charset="0"/>
            </a:endParaRPr>
          </a:p>
        </p:txBody>
      </p:sp>
      <p:pic>
        <p:nvPicPr>
          <p:cNvPr id="5" name="Picture 4">
            <a:extLst>
              <a:ext uri="{FF2B5EF4-FFF2-40B4-BE49-F238E27FC236}">
                <a16:creationId xmlns:a16="http://schemas.microsoft.com/office/drawing/2014/main" id="{E987A6E0-27CB-4182-9DFF-8A3BDC4985AE}"/>
              </a:ext>
            </a:extLst>
          </p:cNvPr>
          <p:cNvPicPr>
            <a:picLocks noChangeAspect="1"/>
          </p:cNvPicPr>
          <p:nvPr/>
        </p:nvPicPr>
        <p:blipFill>
          <a:blip r:embed="rId2"/>
          <a:stretch>
            <a:fillRect/>
          </a:stretch>
        </p:blipFill>
        <p:spPr>
          <a:xfrm>
            <a:off x="1129382" y="3817576"/>
            <a:ext cx="8624217" cy="2968481"/>
          </a:xfrm>
          <a:prstGeom prst="rect">
            <a:avLst/>
          </a:prstGeom>
        </p:spPr>
      </p:pic>
    </p:spTree>
    <p:extLst>
      <p:ext uri="{BB962C8B-B14F-4D97-AF65-F5344CB8AC3E}">
        <p14:creationId xmlns:p14="http://schemas.microsoft.com/office/powerpoint/2010/main" val="130117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If you go on holiday to another country, how do you convert your language (English) into a language that the people in that country understands? </a:t>
            </a:r>
          </a:p>
          <a:p>
            <a:endParaRPr lang="en-GB" sz="4000" dirty="0">
              <a:solidFill>
                <a:schemeClr val="tx1"/>
              </a:solidFill>
            </a:endParaRPr>
          </a:p>
          <a:p>
            <a:r>
              <a:rPr lang="en-GB" sz="4000" dirty="0"/>
              <a:t>If a person cannot speak in English in this country how do we understand what they are saying?</a:t>
            </a:r>
            <a:endParaRPr lang="en-GB" sz="4000" dirty="0">
              <a:solidFill>
                <a:schemeClr val="tx1"/>
              </a:solidFill>
            </a:endParaRPr>
          </a:p>
          <a:p>
            <a:endParaRPr lang="en-GB" sz="4000" dirty="0">
              <a:solidFill>
                <a:schemeClr val="tx1"/>
              </a:solidFill>
            </a:endParaRPr>
          </a:p>
        </p:txBody>
      </p:sp>
    </p:spTree>
    <p:extLst>
      <p:ext uri="{BB962C8B-B14F-4D97-AF65-F5344CB8AC3E}">
        <p14:creationId xmlns:p14="http://schemas.microsoft.com/office/powerpoint/2010/main" val="2781188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6B0784-94DA-4432-B808-F3221DE70A4B}"/>
              </a:ext>
            </a:extLst>
          </p:cNvPr>
          <p:cNvSpPr>
            <a:spLocks noGrp="1"/>
          </p:cNvSpPr>
          <p:nvPr>
            <p:ph type="body" sz="quarter" idx="10"/>
          </p:nvPr>
        </p:nvSpPr>
        <p:spPr/>
        <p:txBody>
          <a:bodyPr/>
          <a:lstStyle/>
          <a:p>
            <a:r>
              <a:rPr lang="en-GB" dirty="0">
                <a:solidFill>
                  <a:schemeClr val="tx1"/>
                </a:solidFill>
              </a:rPr>
              <a:t>State the types of programming languages. </a:t>
            </a:r>
            <a:endParaRPr lang="en-GB" dirty="0"/>
          </a:p>
        </p:txBody>
      </p:sp>
      <p:sp>
        <p:nvSpPr>
          <p:cNvPr id="3" name="Text Placeholder 2">
            <a:extLst>
              <a:ext uri="{FF2B5EF4-FFF2-40B4-BE49-F238E27FC236}">
                <a16:creationId xmlns:a16="http://schemas.microsoft.com/office/drawing/2014/main" id="{73E5BC2E-3B80-45DA-BBBE-F7583BF1CB76}"/>
              </a:ext>
            </a:extLst>
          </p:cNvPr>
          <p:cNvSpPr>
            <a:spLocks noGrp="1"/>
          </p:cNvSpPr>
          <p:nvPr>
            <p:ph type="body" sz="quarter" idx="11"/>
          </p:nvPr>
        </p:nvSpPr>
        <p:spPr/>
        <p:txBody>
          <a:bodyPr/>
          <a:lstStyle/>
          <a:p>
            <a:r>
              <a:rPr lang="en-GB" dirty="0">
                <a:solidFill>
                  <a:schemeClr val="tx1"/>
                </a:solidFill>
              </a:rPr>
              <a:t>Explain what a translator is. </a:t>
            </a:r>
          </a:p>
          <a:p>
            <a:endParaRPr lang="en-GB" dirty="0"/>
          </a:p>
        </p:txBody>
      </p:sp>
      <p:sp>
        <p:nvSpPr>
          <p:cNvPr id="4" name="Text Placeholder 3">
            <a:extLst>
              <a:ext uri="{FF2B5EF4-FFF2-40B4-BE49-F238E27FC236}">
                <a16:creationId xmlns:a16="http://schemas.microsoft.com/office/drawing/2014/main" id="{7E7FE724-FA48-463E-809A-F06B99AC2B4C}"/>
              </a:ext>
            </a:extLst>
          </p:cNvPr>
          <p:cNvSpPr>
            <a:spLocks noGrp="1"/>
          </p:cNvSpPr>
          <p:nvPr>
            <p:ph type="body" sz="quarter" idx="12"/>
          </p:nvPr>
        </p:nvSpPr>
        <p:spPr/>
        <p:txBody>
          <a:bodyPr/>
          <a:lstStyle/>
          <a:p>
            <a:r>
              <a:rPr lang="en-GB" dirty="0">
                <a:solidFill>
                  <a:schemeClr val="tx1"/>
                </a:solidFill>
              </a:rPr>
              <a:t>Compare the two types of translators. </a:t>
            </a:r>
          </a:p>
          <a:p>
            <a:endParaRPr lang="en-GB" dirty="0"/>
          </a:p>
        </p:txBody>
      </p:sp>
      <p:sp>
        <p:nvSpPr>
          <p:cNvPr id="5" name="Text Placeholder 4">
            <a:extLst>
              <a:ext uri="{FF2B5EF4-FFF2-40B4-BE49-F238E27FC236}">
                <a16:creationId xmlns:a16="http://schemas.microsoft.com/office/drawing/2014/main" id="{E52494F2-E869-4CE5-BD1A-5FFDF03D2BE6}"/>
              </a:ext>
            </a:extLst>
          </p:cNvPr>
          <p:cNvSpPr>
            <a:spLocks noGrp="1"/>
          </p:cNvSpPr>
          <p:nvPr>
            <p:ph type="body" sz="quarter" idx="13"/>
          </p:nvPr>
        </p:nvSpPr>
        <p:spPr/>
        <p:txBody>
          <a:bodyPr>
            <a:normAutofit/>
          </a:bodyPr>
          <a:lstStyle/>
          <a:p>
            <a:r>
              <a:rPr lang="en-GB" dirty="0"/>
              <a:t>2.5 Learn about programming languages and translators </a:t>
            </a:r>
          </a:p>
        </p:txBody>
      </p:sp>
      <p:sp>
        <p:nvSpPr>
          <p:cNvPr id="8" name="Text Placeholder 7">
            <a:extLst>
              <a:ext uri="{FF2B5EF4-FFF2-40B4-BE49-F238E27FC236}">
                <a16:creationId xmlns:a16="http://schemas.microsoft.com/office/drawing/2014/main" id="{4ABE7C07-5DBC-4894-92E3-38B14F9EDE0C}"/>
              </a:ext>
            </a:extLst>
          </p:cNvPr>
          <p:cNvSpPr>
            <a:spLocks noGrp="1"/>
          </p:cNvSpPr>
          <p:nvPr>
            <p:ph type="body" sz="quarter" idx="16"/>
          </p:nvPr>
        </p:nvSpPr>
        <p:spPr>
          <a:xfrm>
            <a:off x="7040781" y="978445"/>
            <a:ext cx="5006840" cy="919628"/>
          </a:xfrm>
        </p:spPr>
        <p:txBody>
          <a:bodyPr>
            <a:normAutofit/>
          </a:bodyPr>
          <a:lstStyle/>
          <a:p>
            <a:r>
              <a:rPr lang="en-GB" u="sng" dirty="0"/>
              <a:t>2.5 Learn about programming languages and translators </a:t>
            </a:r>
          </a:p>
        </p:txBody>
      </p:sp>
    </p:spTree>
    <p:extLst>
      <p:ext uri="{BB962C8B-B14F-4D97-AF65-F5344CB8AC3E}">
        <p14:creationId xmlns:p14="http://schemas.microsoft.com/office/powerpoint/2010/main" val="2860052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We translate our language. </a:t>
            </a:r>
            <a:endParaRPr lang="en-GB" sz="4000" dirty="0">
              <a:solidFill>
                <a:schemeClr val="tx1"/>
              </a:solidFill>
            </a:endParaRPr>
          </a:p>
        </p:txBody>
      </p:sp>
    </p:spTree>
    <p:extLst>
      <p:ext uri="{BB962C8B-B14F-4D97-AF65-F5344CB8AC3E}">
        <p14:creationId xmlns:p14="http://schemas.microsoft.com/office/powerpoint/2010/main" val="1985011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We translate our language. </a:t>
            </a:r>
            <a:endParaRPr lang="en-GB" sz="4000" dirty="0">
              <a:solidFill>
                <a:schemeClr val="tx1"/>
              </a:solidFill>
            </a:endParaRPr>
          </a:p>
        </p:txBody>
      </p:sp>
      <p:pic>
        <p:nvPicPr>
          <p:cNvPr id="4" name="Picture 3">
            <a:extLst>
              <a:ext uri="{FF2B5EF4-FFF2-40B4-BE49-F238E27FC236}">
                <a16:creationId xmlns:a16="http://schemas.microsoft.com/office/drawing/2014/main" id="{0238C842-3B9E-471A-8E91-ABCBA8A37E5C}"/>
              </a:ext>
            </a:extLst>
          </p:cNvPr>
          <p:cNvPicPr>
            <a:picLocks noChangeAspect="1"/>
          </p:cNvPicPr>
          <p:nvPr/>
        </p:nvPicPr>
        <p:blipFill>
          <a:blip r:embed="rId2"/>
          <a:stretch>
            <a:fillRect/>
          </a:stretch>
        </p:blipFill>
        <p:spPr>
          <a:xfrm>
            <a:off x="1765460" y="1837170"/>
            <a:ext cx="8661079" cy="3524540"/>
          </a:xfrm>
          <a:prstGeom prst="rect">
            <a:avLst/>
          </a:prstGeom>
        </p:spPr>
      </p:pic>
    </p:spTree>
    <p:extLst>
      <p:ext uri="{BB962C8B-B14F-4D97-AF65-F5344CB8AC3E}">
        <p14:creationId xmlns:p14="http://schemas.microsoft.com/office/powerpoint/2010/main" val="643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Computers also need our programming languages to translate into the language a machine understands (</a:t>
            </a:r>
            <a:r>
              <a:rPr lang="en-GB" sz="4000" dirty="0">
                <a:solidFill>
                  <a:schemeClr val="tx1"/>
                </a:solidFill>
              </a:rPr>
              <a:t>machine code</a:t>
            </a:r>
            <a:r>
              <a:rPr lang="en-GB" sz="4000" dirty="0"/>
              <a:t>). </a:t>
            </a:r>
          </a:p>
          <a:p>
            <a:endParaRPr lang="en-GB" sz="4000" dirty="0">
              <a:solidFill>
                <a:schemeClr val="tx1"/>
              </a:solidFill>
            </a:endParaRPr>
          </a:p>
        </p:txBody>
      </p:sp>
    </p:spTree>
    <p:extLst>
      <p:ext uri="{BB962C8B-B14F-4D97-AF65-F5344CB8AC3E}">
        <p14:creationId xmlns:p14="http://schemas.microsoft.com/office/powerpoint/2010/main" val="2981534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Computers also need our programming languages to translate into the language a machine understands (</a:t>
            </a:r>
            <a:r>
              <a:rPr lang="en-GB" sz="4000" dirty="0">
                <a:solidFill>
                  <a:schemeClr val="tx1"/>
                </a:solidFill>
              </a:rPr>
              <a:t>machine code</a:t>
            </a:r>
            <a:r>
              <a:rPr lang="en-GB" sz="4000" dirty="0"/>
              <a:t>). </a:t>
            </a:r>
          </a:p>
          <a:p>
            <a:endParaRPr lang="en-GB" sz="4000" dirty="0">
              <a:solidFill>
                <a:schemeClr val="tx1"/>
              </a:solidFill>
            </a:endParaRPr>
          </a:p>
          <a:p>
            <a:r>
              <a:rPr lang="en-GB" sz="4000" dirty="0"/>
              <a:t>We use a translator (</a:t>
            </a:r>
            <a:r>
              <a:rPr lang="en-GB" sz="4000" dirty="0">
                <a:solidFill>
                  <a:schemeClr val="tx1"/>
                </a:solidFill>
              </a:rPr>
              <a:t>two types</a:t>
            </a:r>
            <a:r>
              <a:rPr lang="en-GB" sz="4000" dirty="0"/>
              <a:t>):</a:t>
            </a:r>
          </a:p>
          <a:p>
            <a:pPr marL="742950" indent="-742950">
              <a:buFont typeface="+mj-lt"/>
              <a:buAutoNum type="arabicPeriod"/>
            </a:pPr>
            <a:r>
              <a:rPr lang="en-GB" sz="4000" dirty="0"/>
              <a:t>Compiler</a:t>
            </a:r>
          </a:p>
          <a:p>
            <a:pPr marL="742950" indent="-742950">
              <a:buFont typeface="+mj-lt"/>
              <a:buAutoNum type="arabicPeriod"/>
            </a:pPr>
            <a:r>
              <a:rPr lang="en-GB" sz="4000" dirty="0"/>
              <a:t>interpreter</a:t>
            </a:r>
          </a:p>
        </p:txBody>
      </p:sp>
    </p:spTree>
    <p:extLst>
      <p:ext uri="{BB962C8B-B14F-4D97-AF65-F5344CB8AC3E}">
        <p14:creationId xmlns:p14="http://schemas.microsoft.com/office/powerpoint/2010/main" val="57588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A translator turns high level code into machine code. </a:t>
            </a:r>
          </a:p>
          <a:p>
            <a:endParaRPr lang="en-GB" sz="4000" dirty="0"/>
          </a:p>
          <a:p>
            <a:r>
              <a:rPr lang="en-GB" sz="4000" dirty="0"/>
              <a:t>This allows the machine to understand what we mean by print (“</a:t>
            </a:r>
            <a:r>
              <a:rPr lang="en-GB" sz="4000" dirty="0">
                <a:solidFill>
                  <a:schemeClr val="tx1"/>
                </a:solidFill>
              </a:rPr>
              <a:t>Hello World</a:t>
            </a:r>
            <a:r>
              <a:rPr lang="en-GB" sz="4000" dirty="0"/>
              <a:t>”). </a:t>
            </a:r>
          </a:p>
        </p:txBody>
      </p:sp>
    </p:spTree>
    <p:extLst>
      <p:ext uri="{BB962C8B-B14F-4D97-AF65-F5344CB8AC3E}">
        <p14:creationId xmlns:p14="http://schemas.microsoft.com/office/powerpoint/2010/main" val="3330536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One of them compiles a program into a separate document, then executes the program.</a:t>
            </a:r>
          </a:p>
          <a:p>
            <a:endParaRPr lang="en-GB" sz="4000" dirty="0"/>
          </a:p>
          <a:p>
            <a:r>
              <a:rPr lang="en-GB" sz="4000" dirty="0"/>
              <a:t>The other executes the program line-by-line. </a:t>
            </a:r>
          </a:p>
          <a:p>
            <a:endParaRPr lang="en-GB" sz="4000" dirty="0"/>
          </a:p>
          <a:p>
            <a:r>
              <a:rPr lang="en-GB" sz="4000" dirty="0"/>
              <a:t>Which one do you think is a description for a compiler?</a:t>
            </a:r>
          </a:p>
        </p:txBody>
      </p:sp>
    </p:spTree>
    <p:extLst>
      <p:ext uri="{BB962C8B-B14F-4D97-AF65-F5344CB8AC3E}">
        <p14:creationId xmlns:p14="http://schemas.microsoft.com/office/powerpoint/2010/main" val="1683556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One of them </a:t>
            </a:r>
            <a:r>
              <a:rPr lang="en-GB" sz="4000" dirty="0">
                <a:solidFill>
                  <a:schemeClr val="tx1"/>
                </a:solidFill>
              </a:rPr>
              <a:t>compiles a program</a:t>
            </a:r>
            <a:r>
              <a:rPr lang="en-GB" sz="4000" dirty="0"/>
              <a:t> into a </a:t>
            </a:r>
            <a:r>
              <a:rPr lang="en-GB" sz="4000" dirty="0">
                <a:solidFill>
                  <a:schemeClr val="tx1"/>
                </a:solidFill>
              </a:rPr>
              <a:t>separate document</a:t>
            </a:r>
            <a:r>
              <a:rPr lang="en-GB" sz="4000" dirty="0"/>
              <a:t>, then executes the program.</a:t>
            </a:r>
          </a:p>
          <a:p>
            <a:endParaRPr lang="en-GB" sz="4000" dirty="0"/>
          </a:p>
          <a:p>
            <a:r>
              <a:rPr lang="en-GB" sz="4000" dirty="0"/>
              <a:t>The other executes the program line-by-line. </a:t>
            </a:r>
          </a:p>
          <a:p>
            <a:endParaRPr lang="en-GB" sz="4000" dirty="0"/>
          </a:p>
          <a:p>
            <a:r>
              <a:rPr lang="en-GB" sz="4000" dirty="0"/>
              <a:t>Which one do you think is a description for a compiler?</a:t>
            </a:r>
          </a:p>
        </p:txBody>
      </p:sp>
    </p:spTree>
    <p:extLst>
      <p:ext uri="{BB962C8B-B14F-4D97-AF65-F5344CB8AC3E}">
        <p14:creationId xmlns:p14="http://schemas.microsoft.com/office/powerpoint/2010/main" val="472952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One of them </a:t>
            </a:r>
            <a:r>
              <a:rPr lang="en-GB" sz="4000" dirty="0">
                <a:solidFill>
                  <a:schemeClr val="tx1"/>
                </a:solidFill>
              </a:rPr>
              <a:t>compiles a program</a:t>
            </a:r>
            <a:r>
              <a:rPr lang="en-GB" sz="4000" dirty="0"/>
              <a:t> into a </a:t>
            </a:r>
            <a:r>
              <a:rPr lang="en-GB" sz="4000" dirty="0">
                <a:solidFill>
                  <a:schemeClr val="tx1"/>
                </a:solidFill>
              </a:rPr>
              <a:t>separate document</a:t>
            </a:r>
            <a:r>
              <a:rPr lang="en-GB" sz="4000" dirty="0"/>
              <a:t>, then executes the program.</a:t>
            </a:r>
          </a:p>
          <a:p>
            <a:endParaRPr lang="en-GB" sz="4000" dirty="0"/>
          </a:p>
          <a:p>
            <a:r>
              <a:rPr lang="en-GB" sz="4000" dirty="0"/>
              <a:t>The other executes the program </a:t>
            </a:r>
            <a:r>
              <a:rPr lang="en-GB" sz="4000" dirty="0">
                <a:solidFill>
                  <a:schemeClr val="tx1"/>
                </a:solidFill>
              </a:rPr>
              <a:t>line-by-line</a:t>
            </a:r>
            <a:r>
              <a:rPr lang="en-GB" sz="4000" dirty="0"/>
              <a:t>. </a:t>
            </a:r>
          </a:p>
          <a:p>
            <a:endParaRPr lang="en-GB" sz="4000" dirty="0"/>
          </a:p>
          <a:p>
            <a:r>
              <a:rPr lang="en-GB" sz="4000" dirty="0"/>
              <a:t>Which one do you think is a description for a compiler?</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Tree>
    <p:extLst>
      <p:ext uri="{BB962C8B-B14F-4D97-AF65-F5344CB8AC3E}">
        <p14:creationId xmlns:p14="http://schemas.microsoft.com/office/powerpoint/2010/main" val="1888807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One of them </a:t>
            </a:r>
            <a:r>
              <a:rPr lang="en-GB" sz="4000" dirty="0">
                <a:solidFill>
                  <a:schemeClr val="tx1"/>
                </a:solidFill>
              </a:rPr>
              <a:t>compiles a program</a:t>
            </a:r>
            <a:r>
              <a:rPr lang="en-GB" sz="4000" dirty="0"/>
              <a:t> into a </a:t>
            </a:r>
            <a:r>
              <a:rPr lang="en-GB" sz="4000" dirty="0">
                <a:solidFill>
                  <a:schemeClr val="tx1"/>
                </a:solidFill>
              </a:rPr>
              <a:t>separate document</a:t>
            </a:r>
            <a:r>
              <a:rPr lang="en-GB" sz="4000" dirty="0"/>
              <a:t>, then executes the program.</a:t>
            </a:r>
          </a:p>
          <a:p>
            <a:endParaRPr lang="en-GB" sz="4000" dirty="0"/>
          </a:p>
          <a:p>
            <a:r>
              <a:rPr lang="en-GB" sz="4000" dirty="0"/>
              <a:t>The other executes the program </a:t>
            </a:r>
            <a:r>
              <a:rPr lang="en-GB" sz="4000" dirty="0">
                <a:solidFill>
                  <a:schemeClr val="tx1"/>
                </a:solidFill>
              </a:rPr>
              <a:t>line-by-line</a:t>
            </a:r>
            <a:r>
              <a:rPr lang="en-GB" sz="4000" dirty="0"/>
              <a:t>. </a:t>
            </a:r>
          </a:p>
          <a:p>
            <a:endParaRPr lang="en-GB" sz="4000" dirty="0"/>
          </a:p>
          <a:p>
            <a:r>
              <a:rPr lang="en-GB" sz="4000" dirty="0"/>
              <a:t>Which one do you think is a description for a compiler?</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
        <p:nvSpPr>
          <p:cNvPr id="4" name="Rectangle 3">
            <a:extLst>
              <a:ext uri="{FF2B5EF4-FFF2-40B4-BE49-F238E27FC236}">
                <a16:creationId xmlns:a16="http://schemas.microsoft.com/office/drawing/2014/main" id="{D25E9037-78B0-42F8-8903-47EB3683A173}"/>
              </a:ext>
            </a:extLst>
          </p:cNvPr>
          <p:cNvSpPr/>
          <p:nvPr/>
        </p:nvSpPr>
        <p:spPr>
          <a:xfrm>
            <a:off x="139303" y="1077343"/>
            <a:ext cx="11166006" cy="19983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ysClr val="windowText" lastClr="000000"/>
                </a:solidFill>
                <a:latin typeface="OpenDyslexic" panose="00000500000000000000" pitchFamily="50" charset="0"/>
              </a:rPr>
              <a:t>Compiler – executable file </a:t>
            </a:r>
          </a:p>
        </p:txBody>
      </p:sp>
    </p:spTree>
    <p:extLst>
      <p:ext uri="{BB962C8B-B14F-4D97-AF65-F5344CB8AC3E}">
        <p14:creationId xmlns:p14="http://schemas.microsoft.com/office/powerpoint/2010/main" val="1968382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One of them </a:t>
            </a:r>
            <a:r>
              <a:rPr lang="en-GB" sz="4000" dirty="0">
                <a:solidFill>
                  <a:schemeClr val="tx1"/>
                </a:solidFill>
              </a:rPr>
              <a:t>compiles a program</a:t>
            </a:r>
            <a:r>
              <a:rPr lang="en-GB" sz="4000" dirty="0"/>
              <a:t> into a </a:t>
            </a:r>
            <a:r>
              <a:rPr lang="en-GB" sz="4000" dirty="0">
                <a:solidFill>
                  <a:schemeClr val="tx1"/>
                </a:solidFill>
              </a:rPr>
              <a:t>separate document</a:t>
            </a:r>
            <a:r>
              <a:rPr lang="en-GB" sz="4000" dirty="0"/>
              <a:t>, then executes the program.</a:t>
            </a:r>
          </a:p>
          <a:p>
            <a:endParaRPr lang="en-GB" sz="4000" dirty="0"/>
          </a:p>
          <a:p>
            <a:r>
              <a:rPr lang="en-GB" sz="4000" dirty="0"/>
              <a:t>The other executes the program </a:t>
            </a:r>
            <a:r>
              <a:rPr lang="en-GB" sz="4000" dirty="0">
                <a:solidFill>
                  <a:schemeClr val="tx1"/>
                </a:solidFill>
              </a:rPr>
              <a:t>line-by-line</a:t>
            </a:r>
            <a:r>
              <a:rPr lang="en-GB" sz="4000" dirty="0"/>
              <a:t>. </a:t>
            </a:r>
          </a:p>
          <a:p>
            <a:endParaRPr lang="en-GB" sz="4000" dirty="0"/>
          </a:p>
          <a:p>
            <a:r>
              <a:rPr lang="en-GB" sz="4000" dirty="0"/>
              <a:t>Which one do you think is a description for a compiler?</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
        <p:nvSpPr>
          <p:cNvPr id="4" name="Rectangle 3">
            <a:extLst>
              <a:ext uri="{FF2B5EF4-FFF2-40B4-BE49-F238E27FC236}">
                <a16:creationId xmlns:a16="http://schemas.microsoft.com/office/drawing/2014/main" id="{D25E9037-78B0-42F8-8903-47EB3683A173}"/>
              </a:ext>
            </a:extLst>
          </p:cNvPr>
          <p:cNvSpPr/>
          <p:nvPr/>
        </p:nvSpPr>
        <p:spPr>
          <a:xfrm>
            <a:off x="139303" y="1077343"/>
            <a:ext cx="11166006" cy="19983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ysClr val="windowText" lastClr="000000"/>
                </a:solidFill>
                <a:latin typeface="OpenDyslexic" panose="00000500000000000000" pitchFamily="50" charset="0"/>
              </a:rPr>
              <a:t>Compiler – executable file </a:t>
            </a:r>
          </a:p>
        </p:txBody>
      </p:sp>
      <p:sp>
        <p:nvSpPr>
          <p:cNvPr id="6" name="Rectangle 5">
            <a:extLst>
              <a:ext uri="{FF2B5EF4-FFF2-40B4-BE49-F238E27FC236}">
                <a16:creationId xmlns:a16="http://schemas.microsoft.com/office/drawing/2014/main" id="{F7AE7FA1-2601-49DB-B9CA-9C4D059EED6E}"/>
              </a:ext>
            </a:extLst>
          </p:cNvPr>
          <p:cNvSpPr/>
          <p:nvPr/>
        </p:nvSpPr>
        <p:spPr>
          <a:xfrm>
            <a:off x="160421" y="3127044"/>
            <a:ext cx="11166006" cy="19983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ysClr val="windowText" lastClr="000000"/>
                </a:solidFill>
                <a:latin typeface="OpenDyslexic" panose="00000500000000000000" pitchFamily="50" charset="0"/>
              </a:rPr>
              <a:t>Interpreter – line-by-line </a:t>
            </a:r>
          </a:p>
        </p:txBody>
      </p:sp>
    </p:spTree>
    <p:extLst>
      <p:ext uri="{BB962C8B-B14F-4D97-AF65-F5344CB8AC3E}">
        <p14:creationId xmlns:p14="http://schemas.microsoft.com/office/powerpoint/2010/main" val="307736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Programming languages vary on a spectrum (in a range). </a:t>
            </a:r>
          </a:p>
          <a:p>
            <a:endParaRPr lang="en-GB" sz="3600" dirty="0"/>
          </a:p>
          <a:p>
            <a:r>
              <a:rPr lang="en-GB" sz="3600" dirty="0"/>
              <a:t>They can be high or low level languages, and machines only understand machine code. </a:t>
            </a:r>
          </a:p>
        </p:txBody>
      </p:sp>
    </p:spTree>
    <p:extLst>
      <p:ext uri="{BB962C8B-B14F-4D97-AF65-F5344CB8AC3E}">
        <p14:creationId xmlns:p14="http://schemas.microsoft.com/office/powerpoint/2010/main" val="1565857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One of them </a:t>
            </a:r>
            <a:r>
              <a:rPr lang="en-GB" sz="4000" dirty="0">
                <a:solidFill>
                  <a:schemeClr val="tx1"/>
                </a:solidFill>
              </a:rPr>
              <a:t>compiles a program</a:t>
            </a:r>
            <a:r>
              <a:rPr lang="en-GB" sz="4000" dirty="0"/>
              <a:t> into a </a:t>
            </a:r>
            <a:r>
              <a:rPr lang="en-GB" sz="4000" dirty="0">
                <a:solidFill>
                  <a:schemeClr val="tx1"/>
                </a:solidFill>
              </a:rPr>
              <a:t>separate document</a:t>
            </a:r>
            <a:r>
              <a:rPr lang="en-GB" sz="4000" dirty="0"/>
              <a:t>, then executes the program.</a:t>
            </a:r>
          </a:p>
          <a:p>
            <a:endParaRPr lang="en-GB" sz="4000" dirty="0"/>
          </a:p>
          <a:p>
            <a:r>
              <a:rPr lang="en-GB" sz="4000" dirty="0"/>
              <a:t>The other executes the program </a:t>
            </a:r>
            <a:r>
              <a:rPr lang="en-GB" sz="4000" dirty="0">
                <a:solidFill>
                  <a:schemeClr val="tx1"/>
                </a:solidFill>
              </a:rPr>
              <a:t>line-by-line</a:t>
            </a:r>
            <a:r>
              <a:rPr lang="en-GB" sz="4000" dirty="0"/>
              <a:t>. </a:t>
            </a:r>
          </a:p>
          <a:p>
            <a:endParaRPr lang="en-GB" sz="4000" dirty="0"/>
          </a:p>
          <a:p>
            <a:r>
              <a:rPr lang="en-GB" sz="4000" dirty="0"/>
              <a:t>Which one do you think is a description for a compiler?</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Tree>
    <p:extLst>
      <p:ext uri="{BB962C8B-B14F-4D97-AF65-F5344CB8AC3E}">
        <p14:creationId xmlns:p14="http://schemas.microsoft.com/office/powerpoint/2010/main" val="700760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4000" dirty="0"/>
              <a:t>Compiler</a:t>
            </a:r>
          </a:p>
          <a:p>
            <a:pPr marL="1257300" lvl="1" indent="-571500"/>
            <a:r>
              <a:rPr lang="en-GB" sz="4000" dirty="0">
                <a:solidFill>
                  <a:srgbClr val="0070C0"/>
                </a:solidFill>
                <a:latin typeface="OpenDyslexic" panose="00000500000000000000" pitchFamily="50" charset="0"/>
              </a:rPr>
              <a:t>Takes the whole program and converts this into machine code.</a:t>
            </a:r>
          </a:p>
          <a:p>
            <a:pPr marL="1257300" lvl="1" indent="-571500"/>
            <a:endParaRPr lang="en-GB" sz="4000" dirty="0">
              <a:solidFill>
                <a:srgbClr val="0070C0"/>
              </a:solidFill>
              <a:latin typeface="OpenDyslexic" panose="00000500000000000000" pitchFamily="50" charset="0"/>
            </a:endParaRPr>
          </a:p>
          <a:p>
            <a:pPr marL="1257300" lvl="1" indent="-571500"/>
            <a:r>
              <a:rPr lang="en-GB" sz="4000" dirty="0">
                <a:solidFill>
                  <a:srgbClr val="0070C0"/>
                </a:solidFill>
                <a:latin typeface="OpenDyslexic" panose="00000500000000000000" pitchFamily="50" charset="0"/>
              </a:rPr>
              <a:t>Creates a single file to be executed. </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Tree>
    <p:extLst>
      <p:ext uri="{BB962C8B-B14F-4D97-AF65-F5344CB8AC3E}">
        <p14:creationId xmlns:p14="http://schemas.microsoft.com/office/powerpoint/2010/main" val="2882726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4000" dirty="0"/>
              <a:t>Compiler</a:t>
            </a:r>
          </a:p>
          <a:p>
            <a:pPr marL="1257300" lvl="1" indent="-571500"/>
            <a:r>
              <a:rPr lang="en-GB" sz="4000" dirty="0">
                <a:solidFill>
                  <a:srgbClr val="0070C0"/>
                </a:solidFill>
                <a:latin typeface="OpenDyslexic" panose="00000500000000000000" pitchFamily="50" charset="0"/>
              </a:rPr>
              <a:t>Takes the whole program and converts this into machine code.</a:t>
            </a:r>
          </a:p>
          <a:p>
            <a:pPr marL="1257300" lvl="1" indent="-571500"/>
            <a:endParaRPr lang="en-GB" sz="4000" dirty="0">
              <a:solidFill>
                <a:srgbClr val="0070C0"/>
              </a:solidFill>
              <a:latin typeface="OpenDyslexic" panose="00000500000000000000" pitchFamily="50" charset="0"/>
            </a:endParaRPr>
          </a:p>
          <a:p>
            <a:pPr marL="1257300" lvl="1" indent="-571500"/>
            <a:r>
              <a:rPr lang="en-GB" sz="4000" dirty="0">
                <a:solidFill>
                  <a:srgbClr val="0070C0"/>
                </a:solidFill>
                <a:latin typeface="OpenDyslexic" panose="00000500000000000000" pitchFamily="50" charset="0"/>
              </a:rPr>
              <a:t>Creates a single file to be executed. </a:t>
            </a:r>
          </a:p>
          <a:p>
            <a:pPr marL="1257300" lvl="1" indent="-571500"/>
            <a:endParaRPr lang="en-GB" sz="4000" dirty="0">
              <a:latin typeface="OpenDyslexic" panose="00000500000000000000" pitchFamily="50" charset="0"/>
            </a:endParaRPr>
          </a:p>
          <a:p>
            <a:pPr marL="1257300" lvl="1" indent="-571500"/>
            <a:r>
              <a:rPr lang="en-GB" sz="4000" dirty="0">
                <a:latin typeface="OpenDyslexic" panose="00000500000000000000" pitchFamily="50" charset="0"/>
              </a:rPr>
              <a:t>What if you have an error though? Will it be easy to find?</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Tree>
    <p:extLst>
      <p:ext uri="{BB962C8B-B14F-4D97-AF65-F5344CB8AC3E}">
        <p14:creationId xmlns:p14="http://schemas.microsoft.com/office/powerpoint/2010/main" val="2470158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4000" dirty="0"/>
              <a:t>Interpreter</a:t>
            </a:r>
          </a:p>
          <a:p>
            <a:pPr marL="1257300" lvl="1" indent="-571500"/>
            <a:r>
              <a:rPr lang="en-GB" sz="4000" dirty="0">
                <a:solidFill>
                  <a:srgbClr val="0070C0"/>
                </a:solidFill>
                <a:latin typeface="OpenDyslexic" panose="00000500000000000000" pitchFamily="50" charset="0"/>
              </a:rPr>
              <a:t>Runs the code line by line. </a:t>
            </a:r>
          </a:p>
          <a:p>
            <a:pPr marL="1257300" lvl="1" indent="-571500"/>
            <a:endParaRPr lang="en-GB" sz="4000" dirty="0">
              <a:solidFill>
                <a:srgbClr val="0070C0"/>
              </a:solidFill>
              <a:latin typeface="OpenDyslexic" panose="00000500000000000000" pitchFamily="50" charset="0"/>
            </a:endParaRPr>
          </a:p>
          <a:p>
            <a:pPr marL="1257300" lvl="1" indent="-571500"/>
            <a:r>
              <a:rPr lang="en-GB" sz="4000" dirty="0">
                <a:latin typeface="OpenDyslexic" panose="00000500000000000000" pitchFamily="50" charset="0"/>
              </a:rPr>
              <a:t>Is an error easier to spot on this type of translator? </a:t>
            </a:r>
          </a:p>
          <a:p>
            <a:pPr marL="1257300" lvl="1" indent="-571500"/>
            <a:endParaRPr lang="en-GB" sz="4000" dirty="0">
              <a:latin typeface="OpenDyslexic" panose="00000500000000000000" pitchFamily="50" charset="0"/>
            </a:endParaRPr>
          </a:p>
          <a:p>
            <a:pPr marL="1257300" lvl="1" indent="-571500"/>
            <a:r>
              <a:rPr lang="en-GB" sz="4000" dirty="0">
                <a:latin typeface="OpenDyslexic" panose="00000500000000000000" pitchFamily="50" charset="0"/>
              </a:rPr>
              <a:t>Think about when you built your programs in Python, what happened if you made an error?</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Tree>
    <p:extLst>
      <p:ext uri="{BB962C8B-B14F-4D97-AF65-F5344CB8AC3E}">
        <p14:creationId xmlns:p14="http://schemas.microsoft.com/office/powerpoint/2010/main" val="3317734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So why do we even have a compiler?</a:t>
            </a:r>
          </a:p>
          <a:p>
            <a:endParaRPr lang="en-GB" sz="4000" dirty="0"/>
          </a:p>
          <a:p>
            <a:endParaRPr lang="en-GB" sz="4000" dirty="0"/>
          </a:p>
          <a:p>
            <a:endParaRPr lang="en-GB" sz="4000" dirty="0"/>
          </a:p>
          <a:p>
            <a:r>
              <a:rPr lang="en-GB" sz="4000" dirty="0"/>
              <a:t>Why don’t we all just use interpreters? Surely they are the best?</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
        <p:nvSpPr>
          <p:cNvPr id="4" name="Rectangle 3">
            <a:extLst>
              <a:ext uri="{FF2B5EF4-FFF2-40B4-BE49-F238E27FC236}">
                <a16:creationId xmlns:a16="http://schemas.microsoft.com/office/drawing/2014/main" id="{2D11BFB3-4356-4873-8FFB-FEBDF7090D09}"/>
              </a:ext>
            </a:extLst>
          </p:cNvPr>
          <p:cNvSpPr/>
          <p:nvPr/>
        </p:nvSpPr>
        <p:spPr>
          <a:xfrm>
            <a:off x="139303" y="1704109"/>
            <a:ext cx="11892276" cy="1925782"/>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ysClr val="windowText" lastClr="000000"/>
                </a:solidFill>
                <a:latin typeface="OpenDyslexic" panose="00000500000000000000" pitchFamily="50" charset="0"/>
              </a:rPr>
              <a:t>You have just created a brilliant program. It is going to sell for </a:t>
            </a:r>
            <a:r>
              <a:rPr lang="en-GB" sz="3200" b="1" u="sng" dirty="0">
                <a:solidFill>
                  <a:sysClr val="windowText" lastClr="000000"/>
                </a:solidFill>
                <a:latin typeface="OpenDyslexic" panose="00000500000000000000" pitchFamily="50" charset="0"/>
              </a:rPr>
              <a:t>billions of pounds</a:t>
            </a:r>
            <a:r>
              <a:rPr lang="en-GB" sz="3200" dirty="0">
                <a:solidFill>
                  <a:sysClr val="windowText" lastClr="000000"/>
                </a:solidFill>
                <a:latin typeface="OpenDyslexic" panose="00000500000000000000" pitchFamily="50" charset="0"/>
              </a:rPr>
              <a:t>. </a:t>
            </a:r>
          </a:p>
          <a:p>
            <a:pPr algn="ctr"/>
            <a:r>
              <a:rPr lang="en-GB" sz="3200" dirty="0">
                <a:solidFill>
                  <a:sysClr val="windowText" lastClr="000000"/>
                </a:solidFill>
                <a:latin typeface="OpenDyslexic" panose="00000500000000000000" pitchFamily="50" charset="0"/>
              </a:rPr>
              <a:t>So do you want anyone to see the source code? </a:t>
            </a:r>
          </a:p>
        </p:txBody>
      </p:sp>
    </p:spTree>
    <p:extLst>
      <p:ext uri="{BB962C8B-B14F-4D97-AF65-F5344CB8AC3E}">
        <p14:creationId xmlns:p14="http://schemas.microsoft.com/office/powerpoint/2010/main" val="2372730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So why do we even have a compiler?</a:t>
            </a:r>
          </a:p>
          <a:p>
            <a:endParaRPr lang="en-GB" sz="4000" dirty="0"/>
          </a:p>
          <a:p>
            <a:endParaRPr lang="en-GB" sz="4000" dirty="0"/>
          </a:p>
          <a:p>
            <a:endParaRPr lang="en-GB" sz="4000" dirty="0"/>
          </a:p>
          <a:p>
            <a:r>
              <a:rPr lang="en-GB" sz="4000" dirty="0"/>
              <a:t>Why don’t we all just use interpreters? Surely they are the best?</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
        <p:nvSpPr>
          <p:cNvPr id="4" name="Rectangle 3">
            <a:extLst>
              <a:ext uri="{FF2B5EF4-FFF2-40B4-BE49-F238E27FC236}">
                <a16:creationId xmlns:a16="http://schemas.microsoft.com/office/drawing/2014/main" id="{2D11BFB3-4356-4873-8FFB-FEBDF7090D09}"/>
              </a:ext>
            </a:extLst>
          </p:cNvPr>
          <p:cNvSpPr/>
          <p:nvPr/>
        </p:nvSpPr>
        <p:spPr>
          <a:xfrm>
            <a:off x="139303" y="1704109"/>
            <a:ext cx="11892276" cy="1925782"/>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ysClr val="windowText" lastClr="000000"/>
                </a:solidFill>
                <a:latin typeface="OpenDyslexic" panose="00000500000000000000" pitchFamily="50" charset="0"/>
              </a:rPr>
              <a:t>You have just created a brilliant program. It is going to sell for </a:t>
            </a:r>
            <a:r>
              <a:rPr lang="en-GB" sz="3200" b="1" u="sng" dirty="0">
                <a:solidFill>
                  <a:sysClr val="windowText" lastClr="000000"/>
                </a:solidFill>
                <a:latin typeface="OpenDyslexic" panose="00000500000000000000" pitchFamily="50" charset="0"/>
              </a:rPr>
              <a:t>billions of pounds</a:t>
            </a:r>
            <a:r>
              <a:rPr lang="en-GB" sz="3200" dirty="0">
                <a:solidFill>
                  <a:sysClr val="windowText" lastClr="000000"/>
                </a:solidFill>
                <a:latin typeface="OpenDyslexic" panose="00000500000000000000" pitchFamily="50" charset="0"/>
              </a:rPr>
              <a:t>. </a:t>
            </a:r>
          </a:p>
          <a:p>
            <a:pPr algn="ctr"/>
            <a:r>
              <a:rPr lang="en-GB" sz="3200" dirty="0">
                <a:solidFill>
                  <a:sysClr val="windowText" lastClr="000000"/>
                </a:solidFill>
                <a:latin typeface="OpenDyslexic" panose="00000500000000000000" pitchFamily="50" charset="0"/>
              </a:rPr>
              <a:t>So do you want anyone to see the source code? </a:t>
            </a:r>
          </a:p>
        </p:txBody>
      </p:sp>
      <p:sp>
        <p:nvSpPr>
          <p:cNvPr id="6" name="Rectangle 5">
            <a:extLst>
              <a:ext uri="{FF2B5EF4-FFF2-40B4-BE49-F238E27FC236}">
                <a16:creationId xmlns:a16="http://schemas.microsoft.com/office/drawing/2014/main" id="{055A72D4-ED7F-4980-88CA-B2B7F3493228}"/>
              </a:ext>
            </a:extLst>
          </p:cNvPr>
          <p:cNvSpPr/>
          <p:nvPr/>
        </p:nvSpPr>
        <p:spPr>
          <a:xfrm>
            <a:off x="139303" y="3750499"/>
            <a:ext cx="11892276" cy="1925782"/>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ysClr val="windowText" lastClr="000000"/>
                </a:solidFill>
                <a:latin typeface="OpenDyslexic" panose="00000500000000000000" pitchFamily="50" charset="0"/>
              </a:rPr>
              <a:t>If you use an interpreter the source code has to be sent with the program… so?</a:t>
            </a:r>
          </a:p>
        </p:txBody>
      </p:sp>
    </p:spTree>
    <p:extLst>
      <p:ext uri="{BB962C8B-B14F-4D97-AF65-F5344CB8AC3E}">
        <p14:creationId xmlns:p14="http://schemas.microsoft.com/office/powerpoint/2010/main" val="2969528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Compilers allow a software engineer to create code, </a:t>
            </a:r>
            <a:r>
              <a:rPr lang="en-GB" sz="4000" dirty="0">
                <a:solidFill>
                  <a:schemeClr val="tx1"/>
                </a:solidFill>
              </a:rPr>
              <a:t>compile it into machine code (separate file), </a:t>
            </a:r>
            <a:r>
              <a:rPr lang="en-GB" sz="4000" dirty="0"/>
              <a:t>and keep the source code secret. </a:t>
            </a:r>
          </a:p>
          <a:p>
            <a:endParaRPr lang="en-GB" sz="4000" dirty="0"/>
          </a:p>
          <a:p>
            <a:endParaRPr lang="en-GB" sz="4000" dirty="0"/>
          </a:p>
          <a:p>
            <a:r>
              <a:rPr lang="en-GB" sz="4000" dirty="0"/>
              <a:t>The machine code is saved as a single file separate from the source code. </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Tree>
    <p:extLst>
      <p:ext uri="{BB962C8B-B14F-4D97-AF65-F5344CB8AC3E}">
        <p14:creationId xmlns:p14="http://schemas.microsoft.com/office/powerpoint/2010/main" val="842321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50750" y="1026008"/>
            <a:ext cx="5800725" cy="3086100"/>
          </a:xfrm>
          <a:prstGeom prst="rect">
            <a:avLst/>
          </a:prstGeom>
        </p:spPr>
      </p:pic>
    </p:spTree>
    <p:extLst>
      <p:ext uri="{BB962C8B-B14F-4D97-AF65-F5344CB8AC3E}">
        <p14:creationId xmlns:p14="http://schemas.microsoft.com/office/powerpoint/2010/main" val="2285707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50750" y="1026008"/>
            <a:ext cx="5800725" cy="3086100"/>
          </a:xfrm>
          <a:prstGeom prst="rect">
            <a:avLst/>
          </a:prstGeom>
        </p:spPr>
      </p:pic>
      <p:sp>
        <p:nvSpPr>
          <p:cNvPr id="6" name="Rectangle 5">
            <a:extLst>
              <a:ext uri="{FF2B5EF4-FFF2-40B4-BE49-F238E27FC236}">
                <a16:creationId xmlns:a16="http://schemas.microsoft.com/office/drawing/2014/main" id="{C99D6C47-7FFA-4F6B-8411-FF0AC0D476C5}"/>
              </a:ext>
            </a:extLst>
          </p:cNvPr>
          <p:cNvSpPr/>
          <p:nvPr/>
        </p:nvSpPr>
        <p:spPr>
          <a:xfrm>
            <a:off x="637309" y="4537007"/>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You create your billion £ program. </a:t>
            </a:r>
          </a:p>
        </p:txBody>
      </p:sp>
    </p:spTree>
    <p:extLst>
      <p:ext uri="{BB962C8B-B14F-4D97-AF65-F5344CB8AC3E}">
        <p14:creationId xmlns:p14="http://schemas.microsoft.com/office/powerpoint/2010/main" val="1574577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50750" y="1026008"/>
            <a:ext cx="5800725" cy="3086100"/>
          </a:xfrm>
          <a:prstGeom prst="rect">
            <a:avLst/>
          </a:prstGeom>
        </p:spPr>
      </p:pic>
      <p:sp>
        <p:nvSpPr>
          <p:cNvPr id="7" name="Rectangle 6">
            <a:extLst>
              <a:ext uri="{FF2B5EF4-FFF2-40B4-BE49-F238E27FC236}">
                <a16:creationId xmlns:a16="http://schemas.microsoft.com/office/drawing/2014/main" id="{70D2EDB8-FCC5-4A9B-B270-F31B7148A544}"/>
              </a:ext>
            </a:extLst>
          </p:cNvPr>
          <p:cNvSpPr/>
          <p:nvPr/>
        </p:nvSpPr>
        <p:spPr>
          <a:xfrm>
            <a:off x="637309" y="4537007"/>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You create your billion £ program. </a:t>
            </a:r>
          </a:p>
        </p:txBody>
      </p:sp>
      <p:sp>
        <p:nvSpPr>
          <p:cNvPr id="8" name="Rectangle 7">
            <a:extLst>
              <a:ext uri="{FF2B5EF4-FFF2-40B4-BE49-F238E27FC236}">
                <a16:creationId xmlns:a16="http://schemas.microsoft.com/office/drawing/2014/main" id="{E4B6B289-E489-422B-9241-CBFBD7321A79}"/>
              </a:ext>
            </a:extLst>
          </p:cNvPr>
          <p:cNvSpPr/>
          <p:nvPr/>
        </p:nvSpPr>
        <p:spPr>
          <a:xfrm>
            <a:off x="7384473" y="1078750"/>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You use a compiler to translate the language into machine code. </a:t>
            </a:r>
          </a:p>
        </p:txBody>
      </p:sp>
    </p:spTree>
    <p:extLst>
      <p:ext uri="{BB962C8B-B14F-4D97-AF65-F5344CB8AC3E}">
        <p14:creationId xmlns:p14="http://schemas.microsoft.com/office/powerpoint/2010/main" val="357788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Tree>
    <p:extLst>
      <p:ext uri="{BB962C8B-B14F-4D97-AF65-F5344CB8AC3E}">
        <p14:creationId xmlns:p14="http://schemas.microsoft.com/office/powerpoint/2010/main" val="4177938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50750" y="1026008"/>
            <a:ext cx="5800725" cy="3086100"/>
          </a:xfrm>
          <a:prstGeom prst="rect">
            <a:avLst/>
          </a:prstGeom>
        </p:spPr>
      </p:pic>
      <p:pic>
        <p:nvPicPr>
          <p:cNvPr id="6" name="Picture 5">
            <a:extLst>
              <a:ext uri="{FF2B5EF4-FFF2-40B4-BE49-F238E27FC236}">
                <a16:creationId xmlns:a16="http://schemas.microsoft.com/office/drawing/2014/main" id="{02A84A13-9829-40EE-9154-D2E191148433}"/>
              </a:ext>
            </a:extLst>
          </p:cNvPr>
          <p:cNvPicPr>
            <a:picLocks noChangeAspect="1"/>
          </p:cNvPicPr>
          <p:nvPr/>
        </p:nvPicPr>
        <p:blipFill>
          <a:blip r:embed="rId4"/>
          <a:stretch>
            <a:fillRect/>
          </a:stretch>
        </p:blipFill>
        <p:spPr>
          <a:xfrm>
            <a:off x="7367377" y="2923309"/>
            <a:ext cx="4408988" cy="3799078"/>
          </a:xfrm>
          <a:prstGeom prst="rect">
            <a:avLst/>
          </a:prstGeom>
        </p:spPr>
      </p:pic>
      <p:sp>
        <p:nvSpPr>
          <p:cNvPr id="7" name="Rectangle 6">
            <a:extLst>
              <a:ext uri="{FF2B5EF4-FFF2-40B4-BE49-F238E27FC236}">
                <a16:creationId xmlns:a16="http://schemas.microsoft.com/office/drawing/2014/main" id="{70D2EDB8-FCC5-4A9B-B270-F31B7148A544}"/>
              </a:ext>
            </a:extLst>
          </p:cNvPr>
          <p:cNvSpPr/>
          <p:nvPr/>
        </p:nvSpPr>
        <p:spPr>
          <a:xfrm>
            <a:off x="637309" y="4537007"/>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You create your billion £ program. </a:t>
            </a:r>
          </a:p>
        </p:txBody>
      </p:sp>
      <p:sp>
        <p:nvSpPr>
          <p:cNvPr id="9" name="Rectangle 8">
            <a:extLst>
              <a:ext uri="{FF2B5EF4-FFF2-40B4-BE49-F238E27FC236}">
                <a16:creationId xmlns:a16="http://schemas.microsoft.com/office/drawing/2014/main" id="{7B9443D6-F10D-4C6D-8D1C-49A11DE7A35B}"/>
              </a:ext>
            </a:extLst>
          </p:cNvPr>
          <p:cNvSpPr/>
          <p:nvPr/>
        </p:nvSpPr>
        <p:spPr>
          <a:xfrm>
            <a:off x="7384473" y="1078750"/>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You use a compiler to translate the language into machine code. </a:t>
            </a:r>
          </a:p>
        </p:txBody>
      </p:sp>
    </p:spTree>
    <p:extLst>
      <p:ext uri="{BB962C8B-B14F-4D97-AF65-F5344CB8AC3E}">
        <p14:creationId xmlns:p14="http://schemas.microsoft.com/office/powerpoint/2010/main" val="860584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50750" y="1026008"/>
            <a:ext cx="5800725" cy="3086100"/>
          </a:xfrm>
          <a:prstGeom prst="rect">
            <a:avLst/>
          </a:prstGeom>
        </p:spPr>
      </p:pic>
      <p:pic>
        <p:nvPicPr>
          <p:cNvPr id="6" name="Picture 5">
            <a:extLst>
              <a:ext uri="{FF2B5EF4-FFF2-40B4-BE49-F238E27FC236}">
                <a16:creationId xmlns:a16="http://schemas.microsoft.com/office/drawing/2014/main" id="{02A84A13-9829-40EE-9154-D2E191148433}"/>
              </a:ext>
            </a:extLst>
          </p:cNvPr>
          <p:cNvPicPr>
            <a:picLocks noChangeAspect="1"/>
          </p:cNvPicPr>
          <p:nvPr/>
        </p:nvPicPr>
        <p:blipFill>
          <a:blip r:embed="rId4"/>
          <a:stretch>
            <a:fillRect/>
          </a:stretch>
        </p:blipFill>
        <p:spPr>
          <a:xfrm>
            <a:off x="7367377" y="2923309"/>
            <a:ext cx="4408988" cy="3799078"/>
          </a:xfrm>
          <a:prstGeom prst="rect">
            <a:avLst/>
          </a:prstGeom>
        </p:spPr>
      </p:pic>
      <p:sp>
        <p:nvSpPr>
          <p:cNvPr id="7" name="Rectangle 6">
            <a:extLst>
              <a:ext uri="{FF2B5EF4-FFF2-40B4-BE49-F238E27FC236}">
                <a16:creationId xmlns:a16="http://schemas.microsoft.com/office/drawing/2014/main" id="{70D2EDB8-FCC5-4A9B-B270-F31B7148A544}"/>
              </a:ext>
            </a:extLst>
          </p:cNvPr>
          <p:cNvSpPr/>
          <p:nvPr/>
        </p:nvSpPr>
        <p:spPr>
          <a:xfrm>
            <a:off x="637309" y="4537007"/>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You create your billion £ program. </a:t>
            </a:r>
          </a:p>
        </p:txBody>
      </p:sp>
      <p:sp>
        <p:nvSpPr>
          <p:cNvPr id="9" name="Rectangle 8">
            <a:extLst>
              <a:ext uri="{FF2B5EF4-FFF2-40B4-BE49-F238E27FC236}">
                <a16:creationId xmlns:a16="http://schemas.microsoft.com/office/drawing/2014/main" id="{7B9443D6-F10D-4C6D-8D1C-49A11DE7A35B}"/>
              </a:ext>
            </a:extLst>
          </p:cNvPr>
          <p:cNvSpPr/>
          <p:nvPr/>
        </p:nvSpPr>
        <p:spPr>
          <a:xfrm>
            <a:off x="7384473" y="1078750"/>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Separate file is created. </a:t>
            </a:r>
          </a:p>
        </p:txBody>
      </p:sp>
    </p:spTree>
    <p:extLst>
      <p:ext uri="{BB962C8B-B14F-4D97-AF65-F5344CB8AC3E}">
        <p14:creationId xmlns:p14="http://schemas.microsoft.com/office/powerpoint/2010/main" val="3139844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50750" y="1026008"/>
            <a:ext cx="5800725" cy="3086100"/>
          </a:xfrm>
          <a:prstGeom prst="rect">
            <a:avLst/>
          </a:prstGeom>
        </p:spPr>
      </p:pic>
      <p:pic>
        <p:nvPicPr>
          <p:cNvPr id="6" name="Picture 5">
            <a:extLst>
              <a:ext uri="{FF2B5EF4-FFF2-40B4-BE49-F238E27FC236}">
                <a16:creationId xmlns:a16="http://schemas.microsoft.com/office/drawing/2014/main" id="{02A84A13-9829-40EE-9154-D2E191148433}"/>
              </a:ext>
            </a:extLst>
          </p:cNvPr>
          <p:cNvPicPr>
            <a:picLocks noChangeAspect="1"/>
          </p:cNvPicPr>
          <p:nvPr/>
        </p:nvPicPr>
        <p:blipFill>
          <a:blip r:embed="rId4"/>
          <a:stretch>
            <a:fillRect/>
          </a:stretch>
        </p:blipFill>
        <p:spPr>
          <a:xfrm>
            <a:off x="7367377" y="2923309"/>
            <a:ext cx="4408988" cy="3799078"/>
          </a:xfrm>
          <a:prstGeom prst="rect">
            <a:avLst/>
          </a:prstGeom>
        </p:spPr>
      </p:pic>
      <p:sp>
        <p:nvSpPr>
          <p:cNvPr id="7" name="Rectangle 6">
            <a:extLst>
              <a:ext uri="{FF2B5EF4-FFF2-40B4-BE49-F238E27FC236}">
                <a16:creationId xmlns:a16="http://schemas.microsoft.com/office/drawing/2014/main" id="{70D2EDB8-FCC5-4A9B-B270-F31B7148A544}"/>
              </a:ext>
            </a:extLst>
          </p:cNvPr>
          <p:cNvSpPr/>
          <p:nvPr/>
        </p:nvSpPr>
        <p:spPr>
          <a:xfrm>
            <a:off x="839174" y="956142"/>
            <a:ext cx="4322618" cy="3629534"/>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Nobody has access to your amazing source code. Nobody can copy it and sell it cheaper!</a:t>
            </a:r>
          </a:p>
        </p:txBody>
      </p:sp>
      <p:sp>
        <p:nvSpPr>
          <p:cNvPr id="9" name="Rectangle 8">
            <a:extLst>
              <a:ext uri="{FF2B5EF4-FFF2-40B4-BE49-F238E27FC236}">
                <a16:creationId xmlns:a16="http://schemas.microsoft.com/office/drawing/2014/main" id="{7B9443D6-F10D-4C6D-8D1C-49A11DE7A35B}"/>
              </a:ext>
            </a:extLst>
          </p:cNvPr>
          <p:cNvSpPr/>
          <p:nvPr/>
        </p:nvSpPr>
        <p:spPr>
          <a:xfrm>
            <a:off x="7384473" y="1078750"/>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Separate file is created. </a:t>
            </a:r>
          </a:p>
        </p:txBody>
      </p:sp>
    </p:spTree>
    <p:extLst>
      <p:ext uri="{BB962C8B-B14F-4D97-AF65-F5344CB8AC3E}">
        <p14:creationId xmlns:p14="http://schemas.microsoft.com/office/powerpoint/2010/main" val="3880608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50750" y="1026008"/>
            <a:ext cx="5800725" cy="3086100"/>
          </a:xfrm>
          <a:prstGeom prst="rect">
            <a:avLst/>
          </a:prstGeom>
        </p:spPr>
      </p:pic>
      <p:pic>
        <p:nvPicPr>
          <p:cNvPr id="6" name="Picture 5">
            <a:extLst>
              <a:ext uri="{FF2B5EF4-FFF2-40B4-BE49-F238E27FC236}">
                <a16:creationId xmlns:a16="http://schemas.microsoft.com/office/drawing/2014/main" id="{02A84A13-9829-40EE-9154-D2E191148433}"/>
              </a:ext>
            </a:extLst>
          </p:cNvPr>
          <p:cNvPicPr>
            <a:picLocks noChangeAspect="1"/>
          </p:cNvPicPr>
          <p:nvPr/>
        </p:nvPicPr>
        <p:blipFill>
          <a:blip r:embed="rId4"/>
          <a:stretch>
            <a:fillRect/>
          </a:stretch>
        </p:blipFill>
        <p:spPr>
          <a:xfrm>
            <a:off x="7367377" y="2923309"/>
            <a:ext cx="4408988" cy="3799078"/>
          </a:xfrm>
          <a:prstGeom prst="rect">
            <a:avLst/>
          </a:prstGeom>
        </p:spPr>
      </p:pic>
      <p:sp>
        <p:nvSpPr>
          <p:cNvPr id="7" name="Rectangle 6">
            <a:extLst>
              <a:ext uri="{FF2B5EF4-FFF2-40B4-BE49-F238E27FC236}">
                <a16:creationId xmlns:a16="http://schemas.microsoft.com/office/drawing/2014/main" id="{70D2EDB8-FCC5-4A9B-B270-F31B7148A544}"/>
              </a:ext>
            </a:extLst>
          </p:cNvPr>
          <p:cNvSpPr/>
          <p:nvPr/>
        </p:nvSpPr>
        <p:spPr>
          <a:xfrm>
            <a:off x="839174" y="956142"/>
            <a:ext cx="4322618" cy="3629534"/>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Nobody has access to your amazing source code. Nobody can copy it and sell it cheaper!</a:t>
            </a:r>
          </a:p>
        </p:txBody>
      </p:sp>
      <p:sp>
        <p:nvSpPr>
          <p:cNvPr id="9" name="Rectangle 8">
            <a:extLst>
              <a:ext uri="{FF2B5EF4-FFF2-40B4-BE49-F238E27FC236}">
                <a16:creationId xmlns:a16="http://schemas.microsoft.com/office/drawing/2014/main" id="{7B9443D6-F10D-4C6D-8D1C-49A11DE7A35B}"/>
              </a:ext>
            </a:extLst>
          </p:cNvPr>
          <p:cNvSpPr/>
          <p:nvPr/>
        </p:nvSpPr>
        <p:spPr>
          <a:xfrm>
            <a:off x="7384473" y="1078750"/>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People only see the binary file. </a:t>
            </a:r>
          </a:p>
        </p:txBody>
      </p:sp>
    </p:spTree>
    <p:extLst>
      <p:ext uri="{BB962C8B-B14F-4D97-AF65-F5344CB8AC3E}">
        <p14:creationId xmlns:p14="http://schemas.microsoft.com/office/powerpoint/2010/main" val="351320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What will happen if you use an interpreter to translate your file? </a:t>
            </a:r>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spTree>
    <p:extLst>
      <p:ext uri="{BB962C8B-B14F-4D97-AF65-F5344CB8AC3E}">
        <p14:creationId xmlns:p14="http://schemas.microsoft.com/office/powerpoint/2010/main" val="2118934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50750" y="1026008"/>
            <a:ext cx="5800725" cy="3086100"/>
          </a:xfrm>
          <a:prstGeom prst="rect">
            <a:avLst/>
          </a:prstGeom>
        </p:spPr>
      </p:pic>
      <p:sp>
        <p:nvSpPr>
          <p:cNvPr id="9" name="Rectangle 8">
            <a:extLst>
              <a:ext uri="{FF2B5EF4-FFF2-40B4-BE49-F238E27FC236}">
                <a16:creationId xmlns:a16="http://schemas.microsoft.com/office/drawing/2014/main" id="{7B9443D6-F10D-4C6D-8D1C-49A11DE7A35B}"/>
              </a:ext>
            </a:extLst>
          </p:cNvPr>
          <p:cNvSpPr/>
          <p:nvPr/>
        </p:nvSpPr>
        <p:spPr>
          <a:xfrm>
            <a:off x="7384473" y="1078750"/>
            <a:ext cx="4322618" cy="186343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You create your billion £ program. </a:t>
            </a:r>
          </a:p>
        </p:txBody>
      </p:sp>
    </p:spTree>
    <p:extLst>
      <p:ext uri="{BB962C8B-B14F-4D97-AF65-F5344CB8AC3E}">
        <p14:creationId xmlns:p14="http://schemas.microsoft.com/office/powerpoint/2010/main" val="413864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991143" y="1078750"/>
            <a:ext cx="5800725" cy="3292890"/>
          </a:xfrm>
          <a:prstGeom prst="rect">
            <a:avLst/>
          </a:prstGeom>
        </p:spPr>
      </p:pic>
      <p:pic>
        <p:nvPicPr>
          <p:cNvPr id="6" name="Picture 5">
            <a:extLst>
              <a:ext uri="{FF2B5EF4-FFF2-40B4-BE49-F238E27FC236}">
                <a16:creationId xmlns:a16="http://schemas.microsoft.com/office/drawing/2014/main" id="{02A84A13-9829-40EE-9154-D2E191148433}"/>
              </a:ext>
            </a:extLst>
          </p:cNvPr>
          <p:cNvPicPr>
            <a:picLocks noChangeAspect="1"/>
          </p:cNvPicPr>
          <p:nvPr/>
        </p:nvPicPr>
        <p:blipFill>
          <a:blip r:embed="rId4"/>
          <a:stretch>
            <a:fillRect/>
          </a:stretch>
        </p:blipFill>
        <p:spPr>
          <a:xfrm>
            <a:off x="1687012" y="1285540"/>
            <a:ext cx="4408988" cy="3799078"/>
          </a:xfrm>
          <a:prstGeom prst="rect">
            <a:avLst/>
          </a:prstGeom>
        </p:spPr>
      </p:pic>
      <p:sp>
        <p:nvSpPr>
          <p:cNvPr id="9" name="Rectangle 8">
            <a:extLst>
              <a:ext uri="{FF2B5EF4-FFF2-40B4-BE49-F238E27FC236}">
                <a16:creationId xmlns:a16="http://schemas.microsoft.com/office/drawing/2014/main" id="{7B9443D6-F10D-4C6D-8D1C-49A11DE7A35B}"/>
              </a:ext>
            </a:extLst>
          </p:cNvPr>
          <p:cNvSpPr/>
          <p:nvPr/>
        </p:nvSpPr>
        <p:spPr>
          <a:xfrm>
            <a:off x="7384473" y="1078750"/>
            <a:ext cx="4322618" cy="400586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When you use an interpreter to translate it, the source code is sent with the binary file, as one file. </a:t>
            </a:r>
          </a:p>
        </p:txBody>
      </p:sp>
    </p:spTree>
    <p:extLst>
      <p:ext uri="{BB962C8B-B14F-4D97-AF65-F5344CB8AC3E}">
        <p14:creationId xmlns:p14="http://schemas.microsoft.com/office/powerpoint/2010/main" val="4070575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4000" dirty="0"/>
          </a:p>
        </p:txBody>
      </p:sp>
      <p:pic>
        <p:nvPicPr>
          <p:cNvPr id="5" name="Picture 4">
            <a:extLst>
              <a:ext uri="{FF2B5EF4-FFF2-40B4-BE49-F238E27FC236}">
                <a16:creationId xmlns:a16="http://schemas.microsoft.com/office/drawing/2014/main" id="{58E29F80-1F7C-411A-AEAF-2755521A07A1}"/>
              </a:ext>
            </a:extLst>
          </p:cNvPr>
          <p:cNvPicPr>
            <a:picLocks noChangeAspect="1"/>
          </p:cNvPicPr>
          <p:nvPr/>
        </p:nvPicPr>
        <p:blipFill>
          <a:blip r:embed="rId2"/>
          <a:stretch>
            <a:fillRect/>
          </a:stretch>
        </p:blipFill>
        <p:spPr>
          <a:xfrm>
            <a:off x="8395851" y="32658"/>
            <a:ext cx="3726874" cy="993350"/>
          </a:xfrm>
          <a:prstGeom prst="rect">
            <a:avLst/>
          </a:prstGeom>
          <a:ln>
            <a:solidFill>
              <a:schemeClr val="tx1"/>
            </a:solidFill>
          </a:ln>
        </p:spPr>
      </p:pic>
      <p:pic>
        <p:nvPicPr>
          <p:cNvPr id="4" name="Picture 3">
            <a:extLst>
              <a:ext uri="{FF2B5EF4-FFF2-40B4-BE49-F238E27FC236}">
                <a16:creationId xmlns:a16="http://schemas.microsoft.com/office/drawing/2014/main" id="{10EFD445-A478-4A49-A3F3-DEAB78469E75}"/>
              </a:ext>
            </a:extLst>
          </p:cNvPr>
          <p:cNvPicPr>
            <a:picLocks noChangeAspect="1"/>
          </p:cNvPicPr>
          <p:nvPr/>
        </p:nvPicPr>
        <p:blipFill>
          <a:blip r:embed="rId3"/>
          <a:stretch>
            <a:fillRect/>
          </a:stretch>
        </p:blipFill>
        <p:spPr>
          <a:xfrm>
            <a:off x="991143" y="1078750"/>
            <a:ext cx="5800725" cy="3292890"/>
          </a:xfrm>
          <a:prstGeom prst="rect">
            <a:avLst/>
          </a:prstGeom>
        </p:spPr>
      </p:pic>
      <p:pic>
        <p:nvPicPr>
          <p:cNvPr id="6" name="Picture 5">
            <a:extLst>
              <a:ext uri="{FF2B5EF4-FFF2-40B4-BE49-F238E27FC236}">
                <a16:creationId xmlns:a16="http://schemas.microsoft.com/office/drawing/2014/main" id="{02A84A13-9829-40EE-9154-D2E191148433}"/>
              </a:ext>
            </a:extLst>
          </p:cNvPr>
          <p:cNvPicPr>
            <a:picLocks noChangeAspect="1"/>
          </p:cNvPicPr>
          <p:nvPr/>
        </p:nvPicPr>
        <p:blipFill>
          <a:blip r:embed="rId4"/>
          <a:stretch>
            <a:fillRect/>
          </a:stretch>
        </p:blipFill>
        <p:spPr>
          <a:xfrm>
            <a:off x="1687012" y="1285540"/>
            <a:ext cx="4408988" cy="3799078"/>
          </a:xfrm>
          <a:prstGeom prst="rect">
            <a:avLst/>
          </a:prstGeom>
        </p:spPr>
      </p:pic>
      <p:sp>
        <p:nvSpPr>
          <p:cNvPr id="9" name="Rectangle 8">
            <a:extLst>
              <a:ext uri="{FF2B5EF4-FFF2-40B4-BE49-F238E27FC236}">
                <a16:creationId xmlns:a16="http://schemas.microsoft.com/office/drawing/2014/main" id="{7B9443D6-F10D-4C6D-8D1C-49A11DE7A35B}"/>
              </a:ext>
            </a:extLst>
          </p:cNvPr>
          <p:cNvSpPr/>
          <p:nvPr/>
        </p:nvSpPr>
        <p:spPr>
          <a:xfrm>
            <a:off x="7384473" y="1078750"/>
            <a:ext cx="4322618" cy="400586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If you sell this the person who buys it can view your source code. </a:t>
            </a:r>
          </a:p>
          <a:p>
            <a:pPr algn="ctr"/>
            <a:endParaRPr lang="en-GB" sz="2800" dirty="0">
              <a:solidFill>
                <a:sysClr val="windowText" lastClr="000000"/>
              </a:solidFill>
              <a:latin typeface="OpenDyslexic" panose="00000500000000000000" pitchFamily="50" charset="0"/>
            </a:endParaRPr>
          </a:p>
          <a:p>
            <a:pPr algn="ctr"/>
            <a:r>
              <a:rPr lang="en-GB" sz="2800" dirty="0">
                <a:solidFill>
                  <a:sysClr val="windowText" lastClr="000000"/>
                </a:solidFill>
                <a:latin typeface="OpenDyslexic" panose="00000500000000000000" pitchFamily="50" charset="0"/>
              </a:rPr>
              <a:t>They can use it to create a similar program and sell it cheaper. </a:t>
            </a:r>
          </a:p>
        </p:txBody>
      </p:sp>
    </p:spTree>
    <p:extLst>
      <p:ext uri="{BB962C8B-B14F-4D97-AF65-F5344CB8AC3E}">
        <p14:creationId xmlns:p14="http://schemas.microsoft.com/office/powerpoint/2010/main" val="1422114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Harry is planning to create a computer game using high-level programming language. </a:t>
            </a:r>
          </a:p>
          <a:p>
            <a:endParaRPr lang="en-GB" sz="4000" dirty="0"/>
          </a:p>
          <a:p>
            <a:r>
              <a:rPr lang="en-GB" sz="4000" dirty="0"/>
              <a:t>State why the computer needs to translate the code before it is executed. 											[1]</a:t>
            </a:r>
          </a:p>
        </p:txBody>
      </p:sp>
    </p:spTree>
    <p:extLst>
      <p:ext uri="{BB962C8B-B14F-4D97-AF65-F5344CB8AC3E}">
        <p14:creationId xmlns:p14="http://schemas.microsoft.com/office/powerpoint/2010/main" val="979569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State the difference between machine code and high level programming languages.	[2] </a:t>
            </a:r>
          </a:p>
          <a:p>
            <a:endParaRPr lang="en-GB" sz="4000" dirty="0"/>
          </a:p>
        </p:txBody>
      </p:sp>
      <p:pic>
        <p:nvPicPr>
          <p:cNvPr id="4" name="Picture 3">
            <a:extLst>
              <a:ext uri="{FF2B5EF4-FFF2-40B4-BE49-F238E27FC236}">
                <a16:creationId xmlns:a16="http://schemas.microsoft.com/office/drawing/2014/main" id="{C84B6EA1-0143-49D0-BDE3-0BE0AA4C151A}"/>
              </a:ext>
            </a:extLst>
          </p:cNvPr>
          <p:cNvPicPr>
            <a:picLocks noChangeAspect="1"/>
          </p:cNvPicPr>
          <p:nvPr/>
        </p:nvPicPr>
        <p:blipFill>
          <a:blip r:embed="rId2"/>
          <a:stretch>
            <a:fillRect/>
          </a:stretch>
        </p:blipFill>
        <p:spPr>
          <a:xfrm>
            <a:off x="3499138" y="3222048"/>
            <a:ext cx="4203989" cy="3020272"/>
          </a:xfrm>
          <a:prstGeom prst="rect">
            <a:avLst/>
          </a:prstGeom>
        </p:spPr>
      </p:pic>
    </p:spTree>
    <p:extLst>
      <p:ext uri="{BB962C8B-B14F-4D97-AF65-F5344CB8AC3E}">
        <p14:creationId xmlns:p14="http://schemas.microsoft.com/office/powerpoint/2010/main" val="321373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Tree>
    <p:extLst>
      <p:ext uri="{BB962C8B-B14F-4D97-AF65-F5344CB8AC3E}">
        <p14:creationId xmlns:p14="http://schemas.microsoft.com/office/powerpoint/2010/main" val="2096333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4000" dirty="0"/>
              <a:t>Machine code is 1s or 0s – binary. </a:t>
            </a:r>
          </a:p>
          <a:p>
            <a:endParaRPr lang="en-GB" sz="4000" dirty="0"/>
          </a:p>
        </p:txBody>
      </p:sp>
      <p:sp>
        <p:nvSpPr>
          <p:cNvPr id="4" name="Oval 3">
            <a:extLst>
              <a:ext uri="{FF2B5EF4-FFF2-40B4-BE49-F238E27FC236}">
                <a16:creationId xmlns:a16="http://schemas.microsoft.com/office/drawing/2014/main" id="{C1712486-F965-4AA3-9BC4-DD4F2296DD1A}"/>
              </a:ext>
            </a:extLst>
          </p:cNvPr>
          <p:cNvSpPr/>
          <p:nvPr/>
        </p:nvSpPr>
        <p:spPr>
          <a:xfrm>
            <a:off x="10390909" y="1077343"/>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Tree>
    <p:extLst>
      <p:ext uri="{BB962C8B-B14F-4D97-AF65-F5344CB8AC3E}">
        <p14:creationId xmlns:p14="http://schemas.microsoft.com/office/powerpoint/2010/main" val="1778400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pPr marL="571500" indent="-571500">
              <a:buFont typeface="Arial" panose="020B0604020202020204" pitchFamily="34" charset="0"/>
              <a:buChar char="•"/>
            </a:pPr>
            <a:r>
              <a:rPr lang="en-GB" sz="4000" dirty="0"/>
              <a:t>Machine code is 1s or 0s – binary. </a:t>
            </a:r>
          </a:p>
          <a:p>
            <a:pPr marL="571500" indent="-571500">
              <a:buFont typeface="Arial" panose="020B0604020202020204" pitchFamily="34" charset="0"/>
              <a:buChar char="•"/>
            </a:pPr>
            <a:endParaRPr lang="en-GB" sz="4000" dirty="0"/>
          </a:p>
          <a:p>
            <a:pPr marL="571500" indent="-571500">
              <a:buFont typeface="Arial" panose="020B0604020202020204" pitchFamily="34" charset="0"/>
              <a:buChar char="•"/>
            </a:pPr>
            <a:r>
              <a:rPr lang="en-GB" sz="4000" dirty="0"/>
              <a:t>High level languages are written in English and use common words. </a:t>
            </a:r>
          </a:p>
          <a:p>
            <a:endParaRPr lang="en-GB" sz="4000" dirty="0"/>
          </a:p>
        </p:txBody>
      </p:sp>
      <p:sp>
        <p:nvSpPr>
          <p:cNvPr id="4" name="Oval 3">
            <a:extLst>
              <a:ext uri="{FF2B5EF4-FFF2-40B4-BE49-F238E27FC236}">
                <a16:creationId xmlns:a16="http://schemas.microsoft.com/office/drawing/2014/main" id="{C1712486-F965-4AA3-9BC4-DD4F2296DD1A}"/>
              </a:ext>
            </a:extLst>
          </p:cNvPr>
          <p:cNvSpPr/>
          <p:nvPr/>
        </p:nvSpPr>
        <p:spPr>
          <a:xfrm>
            <a:off x="10390909" y="1077343"/>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5" name="Oval 4">
            <a:extLst>
              <a:ext uri="{FF2B5EF4-FFF2-40B4-BE49-F238E27FC236}">
                <a16:creationId xmlns:a16="http://schemas.microsoft.com/office/drawing/2014/main" id="{6679ACC2-08E9-403D-85CD-18862F2FC3FC}"/>
              </a:ext>
            </a:extLst>
          </p:cNvPr>
          <p:cNvSpPr/>
          <p:nvPr/>
        </p:nvSpPr>
        <p:spPr>
          <a:xfrm>
            <a:off x="10390909" y="2435089"/>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Tree>
    <p:extLst>
      <p:ext uri="{BB962C8B-B14F-4D97-AF65-F5344CB8AC3E}">
        <p14:creationId xmlns:p14="http://schemas.microsoft.com/office/powerpoint/2010/main" val="3928765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4000" dirty="0"/>
              <a:t>Harry can use either a compiler or an interpreter to translate the code. </a:t>
            </a:r>
          </a:p>
          <a:p>
            <a:endParaRPr lang="en-GB" sz="4000" dirty="0"/>
          </a:p>
          <a:p>
            <a:endParaRPr lang="en-GB" sz="4000" dirty="0"/>
          </a:p>
          <a:p>
            <a:r>
              <a:rPr lang="en-GB" sz="4000" dirty="0"/>
              <a:t>Describe two differences between how a compiler and an interpreter would translate Harry’s computer game.		[4]</a:t>
            </a:r>
          </a:p>
        </p:txBody>
      </p:sp>
    </p:spTree>
    <p:extLst>
      <p:ext uri="{BB962C8B-B14F-4D97-AF65-F5344CB8AC3E}">
        <p14:creationId xmlns:p14="http://schemas.microsoft.com/office/powerpoint/2010/main" val="2044124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solidFill>
                  <a:schemeClr val="tx1"/>
                </a:solidFill>
              </a:rPr>
              <a:t>Compiler translates all the code in one go…</a:t>
            </a:r>
          </a:p>
        </p:txBody>
      </p:sp>
      <p:sp>
        <p:nvSpPr>
          <p:cNvPr id="5" name="Oval 4">
            <a:extLst>
              <a:ext uri="{FF2B5EF4-FFF2-40B4-BE49-F238E27FC236}">
                <a16:creationId xmlns:a16="http://schemas.microsoft.com/office/drawing/2014/main" id="{0E9603B7-B6CA-4354-8320-FAB869059951}"/>
              </a:ext>
            </a:extLst>
          </p:cNvPr>
          <p:cNvSpPr/>
          <p:nvPr/>
        </p:nvSpPr>
        <p:spPr>
          <a:xfrm>
            <a:off x="11596254" y="816778"/>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Tree>
    <p:extLst>
      <p:ext uri="{BB962C8B-B14F-4D97-AF65-F5344CB8AC3E}">
        <p14:creationId xmlns:p14="http://schemas.microsoft.com/office/powerpoint/2010/main" val="225733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solidFill>
                  <a:schemeClr val="tx1"/>
                </a:solidFill>
              </a:rPr>
              <a:t>Compiler translates all the code in one go…</a:t>
            </a:r>
          </a:p>
          <a:p>
            <a:r>
              <a:rPr lang="en-GB" sz="3600" dirty="0">
                <a:solidFill>
                  <a:schemeClr val="tx1"/>
                </a:solidFill>
              </a:rPr>
              <a:t>…Whereas an interpreter translates one line at a time.</a:t>
            </a:r>
          </a:p>
        </p:txBody>
      </p:sp>
      <p:sp>
        <p:nvSpPr>
          <p:cNvPr id="4" name="Oval 3">
            <a:extLst>
              <a:ext uri="{FF2B5EF4-FFF2-40B4-BE49-F238E27FC236}">
                <a16:creationId xmlns:a16="http://schemas.microsoft.com/office/drawing/2014/main" id="{9396DBF3-1275-46A9-9EC3-7C7F04DA2901}"/>
              </a:ext>
            </a:extLst>
          </p:cNvPr>
          <p:cNvSpPr/>
          <p:nvPr/>
        </p:nvSpPr>
        <p:spPr>
          <a:xfrm>
            <a:off x="11596254" y="816778"/>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5" name="Oval 4">
            <a:extLst>
              <a:ext uri="{FF2B5EF4-FFF2-40B4-BE49-F238E27FC236}">
                <a16:creationId xmlns:a16="http://schemas.microsoft.com/office/drawing/2014/main" id="{56AD4099-6E61-4A84-ADFA-478F2CAD1A51}"/>
              </a:ext>
            </a:extLst>
          </p:cNvPr>
          <p:cNvSpPr/>
          <p:nvPr/>
        </p:nvSpPr>
        <p:spPr>
          <a:xfrm>
            <a:off x="11596253" y="2202232"/>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Tree>
    <p:extLst>
      <p:ext uri="{BB962C8B-B14F-4D97-AF65-F5344CB8AC3E}">
        <p14:creationId xmlns:p14="http://schemas.microsoft.com/office/powerpoint/2010/main" val="1347335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solidFill>
                  <a:schemeClr val="tx1"/>
                </a:solidFill>
              </a:rPr>
              <a:t>Compiler translates all the code in one go…</a:t>
            </a:r>
          </a:p>
          <a:p>
            <a:r>
              <a:rPr lang="en-GB" sz="3600" dirty="0">
                <a:solidFill>
                  <a:schemeClr val="tx1"/>
                </a:solidFill>
              </a:rPr>
              <a:t>…Whereas an interpreter translates one line at a time.</a:t>
            </a:r>
          </a:p>
          <a:p>
            <a:r>
              <a:rPr lang="en-GB" sz="3600" dirty="0"/>
              <a:t>Compiler creates an executable file…</a:t>
            </a:r>
          </a:p>
        </p:txBody>
      </p:sp>
      <p:sp>
        <p:nvSpPr>
          <p:cNvPr id="4" name="Oval 3">
            <a:extLst>
              <a:ext uri="{FF2B5EF4-FFF2-40B4-BE49-F238E27FC236}">
                <a16:creationId xmlns:a16="http://schemas.microsoft.com/office/drawing/2014/main" id="{A35DE2D1-233A-4B90-88EE-72D452850D38}"/>
              </a:ext>
            </a:extLst>
          </p:cNvPr>
          <p:cNvSpPr/>
          <p:nvPr/>
        </p:nvSpPr>
        <p:spPr>
          <a:xfrm>
            <a:off x="11596254" y="816778"/>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5" name="Oval 4">
            <a:extLst>
              <a:ext uri="{FF2B5EF4-FFF2-40B4-BE49-F238E27FC236}">
                <a16:creationId xmlns:a16="http://schemas.microsoft.com/office/drawing/2014/main" id="{9B90E870-FC4D-47DF-863F-86AC44F684FC}"/>
              </a:ext>
            </a:extLst>
          </p:cNvPr>
          <p:cNvSpPr/>
          <p:nvPr/>
        </p:nvSpPr>
        <p:spPr>
          <a:xfrm>
            <a:off x="11596253" y="2202232"/>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6" name="Oval 5">
            <a:extLst>
              <a:ext uri="{FF2B5EF4-FFF2-40B4-BE49-F238E27FC236}">
                <a16:creationId xmlns:a16="http://schemas.microsoft.com/office/drawing/2014/main" id="{07C46ABE-0E7D-4F56-AEC9-E9851BBB41AF}"/>
              </a:ext>
            </a:extLst>
          </p:cNvPr>
          <p:cNvSpPr/>
          <p:nvPr/>
        </p:nvSpPr>
        <p:spPr>
          <a:xfrm>
            <a:off x="11610109" y="2857849"/>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Tree>
    <p:extLst>
      <p:ext uri="{BB962C8B-B14F-4D97-AF65-F5344CB8AC3E}">
        <p14:creationId xmlns:p14="http://schemas.microsoft.com/office/powerpoint/2010/main" val="2213694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solidFill>
                  <a:schemeClr val="tx1"/>
                </a:solidFill>
              </a:rPr>
              <a:t>Compiler translates all the code in one go…</a:t>
            </a:r>
          </a:p>
          <a:p>
            <a:r>
              <a:rPr lang="en-GB" sz="3600" dirty="0">
                <a:solidFill>
                  <a:schemeClr val="tx1"/>
                </a:solidFill>
              </a:rPr>
              <a:t>…Whereas an interpreter translates one line at a time.</a:t>
            </a:r>
          </a:p>
          <a:p>
            <a:r>
              <a:rPr lang="en-GB" sz="3600" dirty="0"/>
              <a:t>Compiler creates an executable file…</a:t>
            </a:r>
          </a:p>
          <a:p>
            <a:r>
              <a:rPr lang="en-GB" sz="3600" dirty="0"/>
              <a:t>…Whereas an interpreter does not/executes one line at a time.</a:t>
            </a:r>
          </a:p>
        </p:txBody>
      </p:sp>
      <p:sp>
        <p:nvSpPr>
          <p:cNvPr id="4" name="Oval 3">
            <a:extLst>
              <a:ext uri="{FF2B5EF4-FFF2-40B4-BE49-F238E27FC236}">
                <a16:creationId xmlns:a16="http://schemas.microsoft.com/office/drawing/2014/main" id="{E7F1CF39-7445-433D-9938-9401793F9BEE}"/>
              </a:ext>
            </a:extLst>
          </p:cNvPr>
          <p:cNvSpPr/>
          <p:nvPr/>
        </p:nvSpPr>
        <p:spPr>
          <a:xfrm>
            <a:off x="11596254" y="816778"/>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5" name="Oval 4">
            <a:extLst>
              <a:ext uri="{FF2B5EF4-FFF2-40B4-BE49-F238E27FC236}">
                <a16:creationId xmlns:a16="http://schemas.microsoft.com/office/drawing/2014/main" id="{8CB51FAB-84EB-4A1D-B04B-307CF82CCF6C}"/>
              </a:ext>
            </a:extLst>
          </p:cNvPr>
          <p:cNvSpPr/>
          <p:nvPr/>
        </p:nvSpPr>
        <p:spPr>
          <a:xfrm>
            <a:off x="11596253" y="2202232"/>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6" name="Oval 5">
            <a:extLst>
              <a:ext uri="{FF2B5EF4-FFF2-40B4-BE49-F238E27FC236}">
                <a16:creationId xmlns:a16="http://schemas.microsoft.com/office/drawing/2014/main" id="{8D797DE7-9D64-4DDE-A2C4-6DD421E14F4D}"/>
              </a:ext>
            </a:extLst>
          </p:cNvPr>
          <p:cNvSpPr/>
          <p:nvPr/>
        </p:nvSpPr>
        <p:spPr>
          <a:xfrm>
            <a:off x="11610109" y="2857849"/>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7" name="Oval 6">
            <a:extLst>
              <a:ext uri="{FF2B5EF4-FFF2-40B4-BE49-F238E27FC236}">
                <a16:creationId xmlns:a16="http://schemas.microsoft.com/office/drawing/2014/main" id="{F5DE039F-7047-4458-90BB-F02599EEDD97}"/>
              </a:ext>
            </a:extLst>
          </p:cNvPr>
          <p:cNvSpPr/>
          <p:nvPr/>
        </p:nvSpPr>
        <p:spPr>
          <a:xfrm>
            <a:off x="11610109" y="3495159"/>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Tree>
    <p:extLst>
      <p:ext uri="{BB962C8B-B14F-4D97-AF65-F5344CB8AC3E}">
        <p14:creationId xmlns:p14="http://schemas.microsoft.com/office/powerpoint/2010/main" val="2920489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solidFill>
                  <a:schemeClr val="tx1"/>
                </a:solidFill>
              </a:rPr>
              <a:t>Compiler translates all the code in one go…</a:t>
            </a:r>
          </a:p>
          <a:p>
            <a:r>
              <a:rPr lang="en-GB" sz="3600" dirty="0">
                <a:solidFill>
                  <a:schemeClr val="tx1"/>
                </a:solidFill>
              </a:rPr>
              <a:t>…Whereas an interpreter translates one line at a time.</a:t>
            </a:r>
          </a:p>
          <a:p>
            <a:r>
              <a:rPr lang="en-GB" sz="3600" dirty="0"/>
              <a:t>Compiler creates an executable file…</a:t>
            </a:r>
          </a:p>
          <a:p>
            <a:r>
              <a:rPr lang="en-GB" sz="3600" dirty="0"/>
              <a:t>…Whereas an interpreter does not/executes one line at a time.</a:t>
            </a:r>
          </a:p>
          <a:p>
            <a:r>
              <a:rPr lang="en-GB" sz="3600" dirty="0">
                <a:solidFill>
                  <a:schemeClr val="tx1"/>
                </a:solidFill>
              </a:rPr>
              <a:t>Compiler reports all errors at the end…</a:t>
            </a:r>
          </a:p>
        </p:txBody>
      </p:sp>
      <p:sp>
        <p:nvSpPr>
          <p:cNvPr id="4" name="Oval 3">
            <a:extLst>
              <a:ext uri="{FF2B5EF4-FFF2-40B4-BE49-F238E27FC236}">
                <a16:creationId xmlns:a16="http://schemas.microsoft.com/office/drawing/2014/main" id="{60F647CC-D354-42CA-A8EF-551079CED00F}"/>
              </a:ext>
            </a:extLst>
          </p:cNvPr>
          <p:cNvSpPr/>
          <p:nvPr/>
        </p:nvSpPr>
        <p:spPr>
          <a:xfrm>
            <a:off x="11596254" y="816778"/>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5" name="Oval 4">
            <a:extLst>
              <a:ext uri="{FF2B5EF4-FFF2-40B4-BE49-F238E27FC236}">
                <a16:creationId xmlns:a16="http://schemas.microsoft.com/office/drawing/2014/main" id="{B04E9943-E78E-4871-B46D-C1D1F0D19B0B}"/>
              </a:ext>
            </a:extLst>
          </p:cNvPr>
          <p:cNvSpPr/>
          <p:nvPr/>
        </p:nvSpPr>
        <p:spPr>
          <a:xfrm>
            <a:off x="11596253" y="2202232"/>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6" name="Oval 5">
            <a:extLst>
              <a:ext uri="{FF2B5EF4-FFF2-40B4-BE49-F238E27FC236}">
                <a16:creationId xmlns:a16="http://schemas.microsoft.com/office/drawing/2014/main" id="{B5B923A4-F06B-40C9-ABCF-B5CADC7461FE}"/>
              </a:ext>
            </a:extLst>
          </p:cNvPr>
          <p:cNvSpPr/>
          <p:nvPr/>
        </p:nvSpPr>
        <p:spPr>
          <a:xfrm>
            <a:off x="11610109" y="2857849"/>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7" name="Oval 6">
            <a:extLst>
              <a:ext uri="{FF2B5EF4-FFF2-40B4-BE49-F238E27FC236}">
                <a16:creationId xmlns:a16="http://schemas.microsoft.com/office/drawing/2014/main" id="{98410F08-0BF5-4152-801B-63933E05D34C}"/>
              </a:ext>
            </a:extLst>
          </p:cNvPr>
          <p:cNvSpPr/>
          <p:nvPr/>
        </p:nvSpPr>
        <p:spPr>
          <a:xfrm>
            <a:off x="11610109" y="3495159"/>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Tree>
    <p:extLst>
      <p:ext uri="{BB962C8B-B14F-4D97-AF65-F5344CB8AC3E}">
        <p14:creationId xmlns:p14="http://schemas.microsoft.com/office/powerpoint/2010/main" val="2167001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solidFill>
                  <a:schemeClr val="tx1"/>
                </a:solidFill>
              </a:rPr>
              <a:t>Compiler translates all the code in one go…</a:t>
            </a:r>
          </a:p>
          <a:p>
            <a:r>
              <a:rPr lang="en-GB" sz="3600" dirty="0">
                <a:solidFill>
                  <a:schemeClr val="tx1"/>
                </a:solidFill>
              </a:rPr>
              <a:t>…Whereas an interpreter translates one line at a time.</a:t>
            </a:r>
          </a:p>
          <a:p>
            <a:r>
              <a:rPr lang="en-GB" sz="3600" dirty="0"/>
              <a:t>Compiler creates an executable file…</a:t>
            </a:r>
          </a:p>
          <a:p>
            <a:r>
              <a:rPr lang="en-GB" sz="3600" dirty="0"/>
              <a:t>…Whereas an interpreter does not/executes one line at a time.</a:t>
            </a:r>
          </a:p>
          <a:p>
            <a:r>
              <a:rPr lang="en-GB" sz="3600" dirty="0">
                <a:solidFill>
                  <a:schemeClr val="tx1"/>
                </a:solidFill>
              </a:rPr>
              <a:t>Compiler reports all errors at the end…</a:t>
            </a:r>
          </a:p>
          <a:p>
            <a:r>
              <a:rPr lang="en-GB" sz="3600" dirty="0">
                <a:solidFill>
                  <a:schemeClr val="tx1"/>
                </a:solidFill>
              </a:rPr>
              <a:t>…Whereas an interpreter stops when it finds an error. </a:t>
            </a:r>
          </a:p>
        </p:txBody>
      </p:sp>
      <p:sp>
        <p:nvSpPr>
          <p:cNvPr id="4" name="Oval 3">
            <a:extLst>
              <a:ext uri="{FF2B5EF4-FFF2-40B4-BE49-F238E27FC236}">
                <a16:creationId xmlns:a16="http://schemas.microsoft.com/office/drawing/2014/main" id="{7FCD0CD5-BEB7-4E48-AAE1-7B9E83FB7C31}"/>
              </a:ext>
            </a:extLst>
          </p:cNvPr>
          <p:cNvSpPr/>
          <p:nvPr/>
        </p:nvSpPr>
        <p:spPr>
          <a:xfrm>
            <a:off x="11596254" y="816778"/>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5" name="Oval 4">
            <a:extLst>
              <a:ext uri="{FF2B5EF4-FFF2-40B4-BE49-F238E27FC236}">
                <a16:creationId xmlns:a16="http://schemas.microsoft.com/office/drawing/2014/main" id="{EC7006A6-6392-4846-862B-CC3A8132748B}"/>
              </a:ext>
            </a:extLst>
          </p:cNvPr>
          <p:cNvSpPr/>
          <p:nvPr/>
        </p:nvSpPr>
        <p:spPr>
          <a:xfrm>
            <a:off x="11596253" y="2202232"/>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6" name="Oval 5">
            <a:extLst>
              <a:ext uri="{FF2B5EF4-FFF2-40B4-BE49-F238E27FC236}">
                <a16:creationId xmlns:a16="http://schemas.microsoft.com/office/drawing/2014/main" id="{F056BEBD-7143-48FE-AD80-F287FC0EA944}"/>
              </a:ext>
            </a:extLst>
          </p:cNvPr>
          <p:cNvSpPr/>
          <p:nvPr/>
        </p:nvSpPr>
        <p:spPr>
          <a:xfrm>
            <a:off x="11610109" y="2857849"/>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7" name="Oval 6">
            <a:extLst>
              <a:ext uri="{FF2B5EF4-FFF2-40B4-BE49-F238E27FC236}">
                <a16:creationId xmlns:a16="http://schemas.microsoft.com/office/drawing/2014/main" id="{EFFB3D7F-D513-4479-A85D-4959FF21EB52}"/>
              </a:ext>
            </a:extLst>
          </p:cNvPr>
          <p:cNvSpPr/>
          <p:nvPr/>
        </p:nvSpPr>
        <p:spPr>
          <a:xfrm>
            <a:off x="11610109" y="3495159"/>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8" name="Oval 7">
            <a:extLst>
              <a:ext uri="{FF2B5EF4-FFF2-40B4-BE49-F238E27FC236}">
                <a16:creationId xmlns:a16="http://schemas.microsoft.com/office/drawing/2014/main" id="{57E76CA9-4367-455D-9476-33F9C8BDE440}"/>
              </a:ext>
            </a:extLst>
          </p:cNvPr>
          <p:cNvSpPr/>
          <p:nvPr/>
        </p:nvSpPr>
        <p:spPr>
          <a:xfrm>
            <a:off x="11610109" y="4489892"/>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
        <p:nvSpPr>
          <p:cNvPr id="9" name="Oval 8">
            <a:extLst>
              <a:ext uri="{FF2B5EF4-FFF2-40B4-BE49-F238E27FC236}">
                <a16:creationId xmlns:a16="http://schemas.microsoft.com/office/drawing/2014/main" id="{F1976622-2A49-4058-8BD5-F30DA7E782D9}"/>
              </a:ext>
            </a:extLst>
          </p:cNvPr>
          <p:cNvSpPr/>
          <p:nvPr/>
        </p:nvSpPr>
        <p:spPr>
          <a:xfrm>
            <a:off x="11610109" y="5183260"/>
            <a:ext cx="581891" cy="5409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latin typeface="OpenDyslexic" panose="00000500000000000000" pitchFamily="50" charset="0"/>
              </a:rPr>
              <a:t>1</a:t>
            </a:r>
          </a:p>
        </p:txBody>
      </p:sp>
    </p:spTree>
    <p:extLst>
      <p:ext uri="{BB962C8B-B14F-4D97-AF65-F5344CB8AC3E}">
        <p14:creationId xmlns:p14="http://schemas.microsoft.com/office/powerpoint/2010/main" val="20555311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EQP June 2012</a:t>
            </a:r>
          </a:p>
          <a:p>
            <a:endParaRPr lang="en-GB" sz="3600" dirty="0"/>
          </a:p>
        </p:txBody>
      </p:sp>
      <p:pic>
        <p:nvPicPr>
          <p:cNvPr id="10" name="Picture 9">
            <a:extLst>
              <a:ext uri="{FF2B5EF4-FFF2-40B4-BE49-F238E27FC236}">
                <a16:creationId xmlns:a16="http://schemas.microsoft.com/office/drawing/2014/main" id="{B2AB8408-4962-4314-86F4-FB39334FBF34}"/>
              </a:ext>
            </a:extLst>
          </p:cNvPr>
          <p:cNvPicPr>
            <a:picLocks noChangeAspect="1"/>
          </p:cNvPicPr>
          <p:nvPr/>
        </p:nvPicPr>
        <p:blipFill>
          <a:blip r:embed="rId2"/>
          <a:stretch>
            <a:fillRect/>
          </a:stretch>
        </p:blipFill>
        <p:spPr>
          <a:xfrm>
            <a:off x="1371600" y="1609268"/>
            <a:ext cx="8853055" cy="5130878"/>
          </a:xfrm>
          <a:prstGeom prst="rect">
            <a:avLst/>
          </a:prstGeom>
        </p:spPr>
      </p:pic>
    </p:spTree>
    <p:extLst>
      <p:ext uri="{BB962C8B-B14F-4D97-AF65-F5344CB8AC3E}">
        <p14:creationId xmlns:p14="http://schemas.microsoft.com/office/powerpoint/2010/main" val="2985431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Tree>
    <p:extLst>
      <p:ext uri="{BB962C8B-B14F-4D97-AF65-F5344CB8AC3E}">
        <p14:creationId xmlns:p14="http://schemas.microsoft.com/office/powerpoint/2010/main" val="472943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EQP June 2012</a:t>
            </a:r>
          </a:p>
          <a:p>
            <a:endParaRPr lang="en-GB" sz="3600" dirty="0"/>
          </a:p>
        </p:txBody>
      </p:sp>
      <p:pic>
        <p:nvPicPr>
          <p:cNvPr id="10" name="Picture 9">
            <a:extLst>
              <a:ext uri="{FF2B5EF4-FFF2-40B4-BE49-F238E27FC236}">
                <a16:creationId xmlns:a16="http://schemas.microsoft.com/office/drawing/2014/main" id="{B2AB8408-4962-4314-86F4-FB39334FBF34}"/>
              </a:ext>
            </a:extLst>
          </p:cNvPr>
          <p:cNvPicPr>
            <a:picLocks noChangeAspect="1"/>
          </p:cNvPicPr>
          <p:nvPr/>
        </p:nvPicPr>
        <p:blipFill rotWithShape="1">
          <a:blip r:embed="rId2"/>
          <a:srcRect b="70069"/>
          <a:stretch/>
        </p:blipFill>
        <p:spPr>
          <a:xfrm>
            <a:off x="98625" y="1844796"/>
            <a:ext cx="11967927" cy="2076042"/>
          </a:xfrm>
          <a:prstGeom prst="rect">
            <a:avLst/>
          </a:prstGeom>
        </p:spPr>
      </p:pic>
    </p:spTree>
    <p:extLst>
      <p:ext uri="{BB962C8B-B14F-4D97-AF65-F5344CB8AC3E}">
        <p14:creationId xmlns:p14="http://schemas.microsoft.com/office/powerpoint/2010/main" val="34457980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EQP June 2012</a:t>
            </a:r>
          </a:p>
          <a:p>
            <a:endParaRPr lang="en-GB" sz="3600" dirty="0"/>
          </a:p>
        </p:txBody>
      </p:sp>
      <p:pic>
        <p:nvPicPr>
          <p:cNvPr id="4" name="Picture 3">
            <a:extLst>
              <a:ext uri="{FF2B5EF4-FFF2-40B4-BE49-F238E27FC236}">
                <a16:creationId xmlns:a16="http://schemas.microsoft.com/office/drawing/2014/main" id="{F42C999A-C6AB-4907-AB3B-61F6CBF16321}"/>
              </a:ext>
            </a:extLst>
          </p:cNvPr>
          <p:cNvPicPr>
            <a:picLocks noChangeAspect="1"/>
          </p:cNvPicPr>
          <p:nvPr/>
        </p:nvPicPr>
        <p:blipFill>
          <a:blip r:embed="rId2"/>
          <a:stretch>
            <a:fillRect/>
          </a:stretch>
        </p:blipFill>
        <p:spPr>
          <a:xfrm>
            <a:off x="110835" y="2762249"/>
            <a:ext cx="12025747" cy="1879023"/>
          </a:xfrm>
          <a:prstGeom prst="rect">
            <a:avLst/>
          </a:prstGeom>
        </p:spPr>
      </p:pic>
    </p:spTree>
    <p:extLst>
      <p:ext uri="{BB962C8B-B14F-4D97-AF65-F5344CB8AC3E}">
        <p14:creationId xmlns:p14="http://schemas.microsoft.com/office/powerpoint/2010/main" val="372597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EQP June 2012</a:t>
            </a:r>
          </a:p>
          <a:p>
            <a:endParaRPr lang="en-GB" sz="3600" dirty="0"/>
          </a:p>
        </p:txBody>
      </p:sp>
      <p:pic>
        <p:nvPicPr>
          <p:cNvPr id="5" name="Picture 4">
            <a:extLst>
              <a:ext uri="{FF2B5EF4-FFF2-40B4-BE49-F238E27FC236}">
                <a16:creationId xmlns:a16="http://schemas.microsoft.com/office/drawing/2014/main" id="{81658230-903E-4195-8A1E-414251D83A80}"/>
              </a:ext>
            </a:extLst>
          </p:cNvPr>
          <p:cNvPicPr>
            <a:picLocks noChangeAspect="1"/>
          </p:cNvPicPr>
          <p:nvPr/>
        </p:nvPicPr>
        <p:blipFill>
          <a:blip r:embed="rId2"/>
          <a:stretch>
            <a:fillRect/>
          </a:stretch>
        </p:blipFill>
        <p:spPr>
          <a:xfrm>
            <a:off x="526474" y="1649871"/>
            <a:ext cx="11097490" cy="4948881"/>
          </a:xfrm>
          <a:prstGeom prst="rect">
            <a:avLst/>
          </a:prstGeom>
        </p:spPr>
      </p:pic>
    </p:spTree>
    <p:extLst>
      <p:ext uri="{BB962C8B-B14F-4D97-AF65-F5344CB8AC3E}">
        <p14:creationId xmlns:p14="http://schemas.microsoft.com/office/powerpoint/2010/main" val="37380145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r>
              <a:rPr lang="en-GB" sz="3600" dirty="0"/>
              <a:t>EQP June 2012</a:t>
            </a:r>
          </a:p>
          <a:p>
            <a:endParaRPr lang="en-GB" sz="3600" dirty="0"/>
          </a:p>
        </p:txBody>
      </p:sp>
      <p:pic>
        <p:nvPicPr>
          <p:cNvPr id="4" name="Picture 3">
            <a:extLst>
              <a:ext uri="{FF2B5EF4-FFF2-40B4-BE49-F238E27FC236}">
                <a16:creationId xmlns:a16="http://schemas.microsoft.com/office/drawing/2014/main" id="{B988545B-485C-4F98-8795-9BC90E8A5972}"/>
              </a:ext>
            </a:extLst>
          </p:cNvPr>
          <p:cNvPicPr>
            <a:picLocks noChangeAspect="1"/>
          </p:cNvPicPr>
          <p:nvPr/>
        </p:nvPicPr>
        <p:blipFill>
          <a:blip r:embed="rId2"/>
          <a:stretch>
            <a:fillRect/>
          </a:stretch>
        </p:blipFill>
        <p:spPr>
          <a:xfrm>
            <a:off x="910643" y="2192822"/>
            <a:ext cx="10297683" cy="2490013"/>
          </a:xfrm>
          <a:prstGeom prst="rect">
            <a:avLst/>
          </a:prstGeom>
        </p:spPr>
      </p:pic>
    </p:spTree>
    <p:extLst>
      <p:ext uri="{BB962C8B-B14F-4D97-AF65-F5344CB8AC3E}">
        <p14:creationId xmlns:p14="http://schemas.microsoft.com/office/powerpoint/2010/main" val="273769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Tree>
    <p:extLst>
      <p:ext uri="{BB962C8B-B14F-4D97-AF65-F5344CB8AC3E}">
        <p14:creationId xmlns:p14="http://schemas.microsoft.com/office/powerpoint/2010/main" val="408361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6E493-9155-4D7C-9B05-AC432598FA9A}"/>
              </a:ext>
            </a:extLst>
          </p:cNvPr>
          <p:cNvSpPr>
            <a:spLocks noGrp="1"/>
          </p:cNvSpPr>
          <p:nvPr>
            <p:ph type="body" sz="quarter" idx="13"/>
          </p:nvPr>
        </p:nvSpPr>
        <p:spPr/>
        <p:txBody>
          <a:bodyPr/>
          <a:lstStyle/>
          <a:p>
            <a:r>
              <a:rPr lang="en-GB" sz="2800" dirty="0"/>
              <a:t>2.5 Translators and Languages</a:t>
            </a:r>
          </a:p>
          <a:p>
            <a:endParaRPr lang="en-GB" sz="2800" dirty="0"/>
          </a:p>
        </p:txBody>
      </p:sp>
      <p:sp>
        <p:nvSpPr>
          <p:cNvPr id="3" name="Text Placeholder 2">
            <a:extLst>
              <a:ext uri="{FF2B5EF4-FFF2-40B4-BE49-F238E27FC236}">
                <a16:creationId xmlns:a16="http://schemas.microsoft.com/office/drawing/2014/main" id="{A39CA681-E894-4CA9-8A6B-45D9B1678D9A}"/>
              </a:ext>
            </a:extLst>
          </p:cNvPr>
          <p:cNvSpPr>
            <a:spLocks noGrp="1"/>
          </p:cNvSpPr>
          <p:nvPr>
            <p:ph type="body" sz="quarter" idx="15"/>
          </p:nvPr>
        </p:nvSpPr>
        <p:spPr/>
        <p:txBody>
          <a:bodyPr/>
          <a:lstStyle/>
          <a:p>
            <a:endParaRPr lang="en-GB" sz="3600" dirty="0"/>
          </a:p>
        </p:txBody>
      </p:sp>
      <p:sp>
        <p:nvSpPr>
          <p:cNvPr id="4" name="Rectangle 3">
            <a:extLst>
              <a:ext uri="{FF2B5EF4-FFF2-40B4-BE49-F238E27FC236}">
                <a16:creationId xmlns:a16="http://schemas.microsoft.com/office/drawing/2014/main" id="{4326901A-F3C4-4C3A-9B72-B5F53E498770}"/>
              </a:ext>
            </a:extLst>
          </p:cNvPr>
          <p:cNvSpPr/>
          <p:nvPr/>
        </p:nvSpPr>
        <p:spPr>
          <a:xfrm>
            <a:off x="5167746" y="1077342"/>
            <a:ext cx="928254" cy="5747999"/>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4F8AA5C-BABC-4FC6-9E76-293F33474DD1}"/>
              </a:ext>
            </a:extLst>
          </p:cNvPr>
          <p:cNvSpPr/>
          <p:nvPr/>
        </p:nvSpPr>
        <p:spPr>
          <a:xfrm>
            <a:off x="4655127" y="1063486"/>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High Level</a:t>
            </a:r>
          </a:p>
        </p:txBody>
      </p:sp>
      <p:sp>
        <p:nvSpPr>
          <p:cNvPr id="6" name="Rectangle 5">
            <a:extLst>
              <a:ext uri="{FF2B5EF4-FFF2-40B4-BE49-F238E27FC236}">
                <a16:creationId xmlns:a16="http://schemas.microsoft.com/office/drawing/2014/main" id="{6550D471-9E61-4287-B616-CE83ECE23C6F}"/>
              </a:ext>
            </a:extLst>
          </p:cNvPr>
          <p:cNvSpPr/>
          <p:nvPr/>
        </p:nvSpPr>
        <p:spPr>
          <a:xfrm>
            <a:off x="4655126" y="6281702"/>
            <a:ext cx="1953491" cy="543640"/>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OpenDyslexic" panose="00000500000000000000" pitchFamily="50" charset="0"/>
              </a:rPr>
              <a:t>Low Level</a:t>
            </a:r>
          </a:p>
        </p:txBody>
      </p:sp>
      <p:sp>
        <p:nvSpPr>
          <p:cNvPr id="7" name="TextBox 6">
            <a:extLst>
              <a:ext uri="{FF2B5EF4-FFF2-40B4-BE49-F238E27FC236}">
                <a16:creationId xmlns:a16="http://schemas.microsoft.com/office/drawing/2014/main" id="{66E33787-BDF6-474A-A025-126971D35995}"/>
              </a:ext>
            </a:extLst>
          </p:cNvPr>
          <p:cNvSpPr txBox="1"/>
          <p:nvPr/>
        </p:nvSpPr>
        <p:spPr>
          <a:xfrm>
            <a:off x="2279072" y="1957827"/>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Python</a:t>
            </a:r>
          </a:p>
        </p:txBody>
      </p:sp>
      <p:sp>
        <p:nvSpPr>
          <p:cNvPr id="8" name="TextBox 7">
            <a:extLst>
              <a:ext uri="{FF2B5EF4-FFF2-40B4-BE49-F238E27FC236}">
                <a16:creationId xmlns:a16="http://schemas.microsoft.com/office/drawing/2014/main" id="{50C7A617-3A29-4E13-945A-B7935E6AD513}"/>
              </a:ext>
            </a:extLst>
          </p:cNvPr>
          <p:cNvSpPr txBox="1"/>
          <p:nvPr/>
        </p:nvSpPr>
        <p:spPr>
          <a:xfrm>
            <a:off x="6275353" y="1932423"/>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Pascal</a:t>
            </a:r>
          </a:p>
        </p:txBody>
      </p:sp>
      <p:sp>
        <p:nvSpPr>
          <p:cNvPr id="9" name="TextBox 8">
            <a:extLst>
              <a:ext uri="{FF2B5EF4-FFF2-40B4-BE49-F238E27FC236}">
                <a16:creationId xmlns:a16="http://schemas.microsoft.com/office/drawing/2014/main" id="{15AF1DF9-D467-45DD-AD39-98BE73428E4D}"/>
              </a:ext>
            </a:extLst>
          </p:cNvPr>
          <p:cNvSpPr txBox="1"/>
          <p:nvPr/>
        </p:nvSpPr>
        <p:spPr>
          <a:xfrm>
            <a:off x="2710992" y="264105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Fortran</a:t>
            </a:r>
          </a:p>
        </p:txBody>
      </p:sp>
      <p:sp>
        <p:nvSpPr>
          <p:cNvPr id="10" name="TextBox 9">
            <a:extLst>
              <a:ext uri="{FF2B5EF4-FFF2-40B4-BE49-F238E27FC236}">
                <a16:creationId xmlns:a16="http://schemas.microsoft.com/office/drawing/2014/main" id="{5B9765C2-0EC9-473B-BFB0-F59F396C7670}"/>
              </a:ext>
            </a:extLst>
          </p:cNvPr>
          <p:cNvSpPr txBox="1"/>
          <p:nvPr/>
        </p:nvSpPr>
        <p:spPr>
          <a:xfrm>
            <a:off x="5851475" y="2902665"/>
            <a:ext cx="2632364" cy="523220"/>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square" rtlCol="0">
            <a:spAutoFit/>
          </a:bodyPr>
          <a:lstStyle/>
          <a:p>
            <a:pPr algn="ctr"/>
            <a:r>
              <a:rPr lang="en-GB" sz="2800" dirty="0">
                <a:latin typeface="OpenDyslexic" panose="00000500000000000000" pitchFamily="50" charset="0"/>
              </a:rPr>
              <a:t>JAVA</a:t>
            </a:r>
          </a:p>
        </p:txBody>
      </p:sp>
    </p:spTree>
    <p:extLst>
      <p:ext uri="{BB962C8B-B14F-4D97-AF65-F5344CB8AC3E}">
        <p14:creationId xmlns:p14="http://schemas.microsoft.com/office/powerpoint/2010/main" val="2128025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4726</TotalTime>
  <Words>2222</Words>
  <Application>Microsoft Office PowerPoint</Application>
  <PresentationFormat>Widescreen</PresentationFormat>
  <Paragraphs>435</Paragraphs>
  <Slides>73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Calibri</vt:lpstr>
      <vt:lpstr>Calibri Light</vt:lpstr>
      <vt:lpstr>Comic Sans MS</vt:lpstr>
      <vt:lpstr>gg sans</vt:lpstr>
      <vt:lpstr>OpenDyslexic</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Barnes</dc:creator>
  <cp:lastModifiedBy>Chezka Mae Madrona</cp:lastModifiedBy>
  <cp:revision>356</cp:revision>
  <dcterms:created xsi:type="dcterms:W3CDTF">2018-07-29T15:48:28Z</dcterms:created>
  <dcterms:modified xsi:type="dcterms:W3CDTF">2024-10-09T13:16:31Z</dcterms:modified>
</cp:coreProperties>
</file>