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94" r:id="rId2"/>
    <p:sldId id="574" r:id="rId3"/>
    <p:sldId id="258" r:id="rId4"/>
    <p:sldId id="665" r:id="rId5"/>
    <p:sldId id="666" r:id="rId6"/>
    <p:sldId id="521" r:id="rId7"/>
    <p:sldId id="667" r:id="rId8"/>
    <p:sldId id="668" r:id="rId9"/>
    <p:sldId id="669" r:id="rId10"/>
    <p:sldId id="670" r:id="rId11"/>
    <p:sldId id="671" r:id="rId12"/>
    <p:sldId id="672" r:id="rId13"/>
    <p:sldId id="673" r:id="rId14"/>
    <p:sldId id="674" r:id="rId15"/>
    <p:sldId id="675" r:id="rId16"/>
    <p:sldId id="676" r:id="rId17"/>
    <p:sldId id="677" r:id="rId18"/>
    <p:sldId id="678" r:id="rId19"/>
    <p:sldId id="679" r:id="rId20"/>
    <p:sldId id="680" r:id="rId21"/>
    <p:sldId id="681" r:id="rId22"/>
    <p:sldId id="682" r:id="rId23"/>
    <p:sldId id="683" r:id="rId24"/>
    <p:sldId id="684" r:id="rId25"/>
    <p:sldId id="690" r:id="rId26"/>
    <p:sldId id="691" r:id="rId27"/>
    <p:sldId id="692" r:id="rId28"/>
    <p:sldId id="693" r:id="rId29"/>
    <p:sldId id="685" r:id="rId30"/>
    <p:sldId id="686" r:id="rId31"/>
    <p:sldId id="687" r:id="rId32"/>
    <p:sldId id="688" r:id="rId33"/>
    <p:sldId id="6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CFC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10C559-2803-188F-2AEE-119A3C97EA8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75E771-1F5D-575F-6C54-6D66D2F76384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C1886-0480-DB7E-DA1B-D51EB884B3F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FD85D0C-6D78-8845-F187-BD5F04404EEF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0EEEA-E867-9ACD-26EE-4755D84CED4F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E0CBBF-52BA-14B7-4C70-C26D3DD49480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F4428F-981F-7F97-5C15-17C711E79DAF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Boolean Logic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43902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MOD = divide the value by a number and output the remainder. </a:t>
            </a:r>
          </a:p>
          <a:p>
            <a:endParaRPr lang="en-GB" sz="3600" dirty="0"/>
          </a:p>
          <a:p>
            <a:r>
              <a:rPr lang="en-GB" sz="3600" dirty="0"/>
              <a:t>EXP = multiply the number by itself, the amount of times specified. </a:t>
            </a:r>
          </a:p>
          <a:p>
            <a:endParaRPr lang="en-GB" sz="3600" dirty="0"/>
          </a:p>
          <a:p>
            <a:r>
              <a:rPr lang="en-GB" sz="3600" dirty="0"/>
              <a:t>DIV = divide the value by a number and output just the whole number.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718EA-11DB-4282-97A5-AE18C9FCAC2A}"/>
              </a:ext>
            </a:extLst>
          </p:cNvPr>
          <p:cNvSpPr/>
          <p:nvPr/>
        </p:nvSpPr>
        <p:spPr>
          <a:xfrm>
            <a:off x="160421" y="1077342"/>
            <a:ext cx="11607509" cy="104300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10 MOD 3 = 1 </a:t>
            </a:r>
          </a:p>
        </p:txBody>
      </p:sp>
    </p:spTree>
    <p:extLst>
      <p:ext uri="{BB962C8B-B14F-4D97-AF65-F5344CB8AC3E}">
        <p14:creationId xmlns:p14="http://schemas.microsoft.com/office/powerpoint/2010/main" val="245327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MOD = divide the value by a number and output the remainder. </a:t>
            </a:r>
          </a:p>
          <a:p>
            <a:endParaRPr lang="en-GB" sz="3600" dirty="0"/>
          </a:p>
          <a:p>
            <a:r>
              <a:rPr lang="en-GB" sz="3600" dirty="0"/>
              <a:t>EXP = multiply the number by itself, the amount of times specified. </a:t>
            </a:r>
          </a:p>
          <a:p>
            <a:endParaRPr lang="en-GB" sz="3600" dirty="0"/>
          </a:p>
          <a:p>
            <a:r>
              <a:rPr lang="en-GB" sz="3600" dirty="0"/>
              <a:t>DIV = divide the value by a number and output just the whole number.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718EA-11DB-4282-97A5-AE18C9FCAC2A}"/>
              </a:ext>
            </a:extLst>
          </p:cNvPr>
          <p:cNvSpPr/>
          <p:nvPr/>
        </p:nvSpPr>
        <p:spPr>
          <a:xfrm>
            <a:off x="160421" y="1077342"/>
            <a:ext cx="11607509" cy="104300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10 MOD 3 = 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5AD4E3-EF34-40A8-963C-015EBE0A1A87}"/>
              </a:ext>
            </a:extLst>
          </p:cNvPr>
          <p:cNvSpPr/>
          <p:nvPr/>
        </p:nvSpPr>
        <p:spPr>
          <a:xfrm>
            <a:off x="160421" y="2753742"/>
            <a:ext cx="11607509" cy="10430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5 EXP 3 = 125 </a:t>
            </a:r>
          </a:p>
        </p:txBody>
      </p:sp>
    </p:spTree>
    <p:extLst>
      <p:ext uri="{BB962C8B-B14F-4D97-AF65-F5344CB8AC3E}">
        <p14:creationId xmlns:p14="http://schemas.microsoft.com/office/powerpoint/2010/main" val="369761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MOD = divide the value by a number and output the remainder. </a:t>
            </a:r>
          </a:p>
          <a:p>
            <a:endParaRPr lang="en-GB" sz="3600" dirty="0"/>
          </a:p>
          <a:p>
            <a:r>
              <a:rPr lang="en-GB" sz="3600" dirty="0"/>
              <a:t>EXP = multiply the number by itself, the amount of times specified. </a:t>
            </a:r>
          </a:p>
          <a:p>
            <a:endParaRPr lang="en-GB" sz="3600" dirty="0"/>
          </a:p>
          <a:p>
            <a:r>
              <a:rPr lang="en-GB" sz="3600" dirty="0"/>
              <a:t>DIV = divide the value by a number and output just the whole number.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718EA-11DB-4282-97A5-AE18C9FCAC2A}"/>
              </a:ext>
            </a:extLst>
          </p:cNvPr>
          <p:cNvSpPr/>
          <p:nvPr/>
        </p:nvSpPr>
        <p:spPr>
          <a:xfrm>
            <a:off x="160421" y="1077342"/>
            <a:ext cx="11713527" cy="104300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10 MOD 3 = 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5AD4E3-EF34-40A8-963C-015EBE0A1A87}"/>
              </a:ext>
            </a:extLst>
          </p:cNvPr>
          <p:cNvSpPr/>
          <p:nvPr/>
        </p:nvSpPr>
        <p:spPr>
          <a:xfrm>
            <a:off x="160421" y="2753742"/>
            <a:ext cx="11713527" cy="10430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5 EXP 3 = 125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E1421C-A643-49EB-BE4E-36CCE9498D66}"/>
              </a:ext>
            </a:extLst>
          </p:cNvPr>
          <p:cNvSpPr/>
          <p:nvPr/>
        </p:nvSpPr>
        <p:spPr>
          <a:xfrm>
            <a:off x="160421" y="4562664"/>
            <a:ext cx="11713527" cy="10430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21 DIV 4 = 5 </a:t>
            </a:r>
          </a:p>
        </p:txBody>
      </p:sp>
    </p:spTree>
    <p:extLst>
      <p:ext uri="{BB962C8B-B14F-4D97-AF65-F5344CB8AC3E}">
        <p14:creationId xmlns:p14="http://schemas.microsoft.com/office/powerpoint/2010/main" val="1862209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Can you work out the sums below:</a:t>
            </a:r>
          </a:p>
          <a:p>
            <a:endParaRPr lang="en-GB" sz="3600" dirty="0"/>
          </a:p>
          <a:p>
            <a:r>
              <a:rPr lang="en-GB" sz="3600" dirty="0"/>
              <a:t>74 MOD 9 = </a:t>
            </a:r>
          </a:p>
          <a:p>
            <a:endParaRPr lang="en-GB" sz="3600" dirty="0"/>
          </a:p>
          <a:p>
            <a:r>
              <a:rPr lang="en-GB" sz="3600" dirty="0"/>
              <a:t>3 EXP 3 = </a:t>
            </a:r>
          </a:p>
          <a:p>
            <a:endParaRPr lang="en-GB" sz="3600" dirty="0"/>
          </a:p>
          <a:p>
            <a:r>
              <a:rPr lang="en-GB" sz="3600" dirty="0"/>
              <a:t>100 DIV 30 = </a:t>
            </a:r>
          </a:p>
        </p:txBody>
      </p:sp>
    </p:spTree>
    <p:extLst>
      <p:ext uri="{BB962C8B-B14F-4D97-AF65-F5344CB8AC3E}">
        <p14:creationId xmlns:p14="http://schemas.microsoft.com/office/powerpoint/2010/main" val="958590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Can you work out the sums below:</a:t>
            </a:r>
          </a:p>
          <a:p>
            <a:endParaRPr lang="en-GB" sz="3600" dirty="0"/>
          </a:p>
          <a:p>
            <a:r>
              <a:rPr lang="en-GB" sz="3600" dirty="0"/>
              <a:t>74 MOD 9 = 2</a:t>
            </a:r>
          </a:p>
          <a:p>
            <a:endParaRPr lang="en-GB" sz="3600" dirty="0"/>
          </a:p>
          <a:p>
            <a:r>
              <a:rPr lang="en-GB" sz="3600" dirty="0"/>
              <a:t>3 EXP 3 = </a:t>
            </a:r>
          </a:p>
          <a:p>
            <a:endParaRPr lang="en-GB" sz="3600" dirty="0"/>
          </a:p>
          <a:p>
            <a:r>
              <a:rPr lang="en-GB" sz="3600" dirty="0"/>
              <a:t>100 DIV 30 = </a:t>
            </a:r>
          </a:p>
        </p:txBody>
      </p:sp>
    </p:spTree>
    <p:extLst>
      <p:ext uri="{BB962C8B-B14F-4D97-AF65-F5344CB8AC3E}">
        <p14:creationId xmlns:p14="http://schemas.microsoft.com/office/powerpoint/2010/main" val="111233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Can you work out the sums below:</a:t>
            </a:r>
          </a:p>
          <a:p>
            <a:endParaRPr lang="en-GB" sz="3600" dirty="0"/>
          </a:p>
          <a:p>
            <a:r>
              <a:rPr lang="en-GB" sz="3600" dirty="0"/>
              <a:t>74 MOD 9 = 2</a:t>
            </a:r>
          </a:p>
          <a:p>
            <a:endParaRPr lang="en-GB" sz="3600" dirty="0"/>
          </a:p>
          <a:p>
            <a:r>
              <a:rPr lang="en-GB" sz="3600" dirty="0"/>
              <a:t>3 EXP 3 = 27</a:t>
            </a:r>
          </a:p>
          <a:p>
            <a:endParaRPr lang="en-GB" sz="3600" dirty="0"/>
          </a:p>
          <a:p>
            <a:r>
              <a:rPr lang="en-GB" sz="3600" dirty="0"/>
              <a:t>100 DIV 30 = </a:t>
            </a:r>
          </a:p>
        </p:txBody>
      </p:sp>
    </p:spTree>
    <p:extLst>
      <p:ext uri="{BB962C8B-B14F-4D97-AF65-F5344CB8AC3E}">
        <p14:creationId xmlns:p14="http://schemas.microsoft.com/office/powerpoint/2010/main" val="2746207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Can you work out the sums below:</a:t>
            </a:r>
          </a:p>
          <a:p>
            <a:endParaRPr lang="en-GB" sz="3600" dirty="0"/>
          </a:p>
          <a:p>
            <a:r>
              <a:rPr lang="en-GB" sz="3600" dirty="0"/>
              <a:t>74 MOD 9 = 2</a:t>
            </a:r>
          </a:p>
          <a:p>
            <a:endParaRPr lang="en-GB" sz="3600" dirty="0"/>
          </a:p>
          <a:p>
            <a:r>
              <a:rPr lang="en-GB" sz="3600" dirty="0"/>
              <a:t>3 EXP 3 = 27</a:t>
            </a:r>
          </a:p>
          <a:p>
            <a:endParaRPr lang="en-GB" sz="3600" dirty="0"/>
          </a:p>
          <a:p>
            <a:r>
              <a:rPr lang="en-GB" sz="3600" dirty="0"/>
              <a:t>100 DIV 30 = 3</a:t>
            </a:r>
          </a:p>
        </p:txBody>
      </p:sp>
    </p:spTree>
    <p:extLst>
      <p:ext uri="{BB962C8B-B14F-4D97-AF65-F5344CB8AC3E}">
        <p14:creationId xmlns:p14="http://schemas.microsoft.com/office/powerpoint/2010/main" val="1424575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code below do.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0189-963B-4329-860E-5C086A93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31" y="2209799"/>
            <a:ext cx="7666034" cy="37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code below do.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0189-963B-4329-860E-5C086A93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31" y="2209799"/>
            <a:ext cx="7666034" cy="3709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41049-3ADD-4674-9C76-97A79B21AE09}"/>
              </a:ext>
            </a:extLst>
          </p:cNvPr>
          <p:cNvSpPr txBox="1"/>
          <p:nvPr/>
        </p:nvSpPr>
        <p:spPr>
          <a:xfrm>
            <a:off x="5851475" y="3429000"/>
            <a:ext cx="476979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Inputs a value. </a:t>
            </a:r>
          </a:p>
        </p:txBody>
      </p:sp>
    </p:spTree>
    <p:extLst>
      <p:ext uri="{BB962C8B-B14F-4D97-AF65-F5344CB8AC3E}">
        <p14:creationId xmlns:p14="http://schemas.microsoft.com/office/powerpoint/2010/main" val="226237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code below do.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0189-963B-4329-860E-5C086A93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31" y="2209799"/>
            <a:ext cx="7666034" cy="3709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41049-3ADD-4674-9C76-97A79B21AE09}"/>
              </a:ext>
            </a:extLst>
          </p:cNvPr>
          <p:cNvSpPr txBox="1"/>
          <p:nvPr/>
        </p:nvSpPr>
        <p:spPr>
          <a:xfrm>
            <a:off x="5851475" y="3429000"/>
            <a:ext cx="4769794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What type of data type?</a:t>
            </a:r>
          </a:p>
        </p:txBody>
      </p:sp>
    </p:spTree>
    <p:extLst>
      <p:ext uri="{BB962C8B-B14F-4D97-AF65-F5344CB8AC3E}">
        <p14:creationId xmlns:p14="http://schemas.microsoft.com/office/powerpoint/2010/main" val="111620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2.3 Bell Work</a:t>
            </a:r>
          </a:p>
          <a:p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Complete the logic diagram below.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E3C11-BFDF-4677-941B-D5B614373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E5145-8437-45CC-8F40-0CC853D891AF}"/>
              </a:ext>
            </a:extLst>
          </p:cNvPr>
          <p:cNvSpPr txBox="1"/>
          <p:nvPr/>
        </p:nvSpPr>
        <p:spPr>
          <a:xfrm>
            <a:off x="1781808" y="2413336"/>
            <a:ext cx="765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OpenDyslexic" panose="00000500000000000000" pitchFamily="50" charset="0"/>
              </a:rPr>
              <a:t>Q =  A           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6D524-EB31-46CE-BFC7-A62D1C41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617774" y="1722524"/>
            <a:ext cx="1773312" cy="1857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9540F-F3ED-4F85-9ECD-620E5D413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925" y="2651401"/>
            <a:ext cx="1170533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code below do.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0189-963B-4329-860E-5C086A93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31" y="2209799"/>
            <a:ext cx="7666034" cy="3709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41049-3ADD-4674-9C76-97A79B21AE09}"/>
              </a:ext>
            </a:extLst>
          </p:cNvPr>
          <p:cNvSpPr txBox="1"/>
          <p:nvPr/>
        </p:nvSpPr>
        <p:spPr>
          <a:xfrm>
            <a:off x="5851475" y="3429000"/>
            <a:ext cx="476979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INT = integer</a:t>
            </a:r>
          </a:p>
        </p:txBody>
      </p:sp>
    </p:spTree>
    <p:extLst>
      <p:ext uri="{BB962C8B-B14F-4D97-AF65-F5344CB8AC3E}">
        <p14:creationId xmlns:p14="http://schemas.microsoft.com/office/powerpoint/2010/main" val="1063871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code below do.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0189-963B-4329-860E-5C086A93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31" y="2209799"/>
            <a:ext cx="7666034" cy="3709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41049-3ADD-4674-9C76-97A79B21AE09}"/>
              </a:ext>
            </a:extLst>
          </p:cNvPr>
          <p:cNvSpPr txBox="1"/>
          <p:nvPr/>
        </p:nvSpPr>
        <p:spPr>
          <a:xfrm>
            <a:off x="5851475" y="3429000"/>
            <a:ext cx="4769794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Divides the integer by 2. </a:t>
            </a:r>
          </a:p>
        </p:txBody>
      </p:sp>
    </p:spTree>
    <p:extLst>
      <p:ext uri="{BB962C8B-B14F-4D97-AF65-F5344CB8AC3E}">
        <p14:creationId xmlns:p14="http://schemas.microsoft.com/office/powerpoint/2010/main" val="962317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code below do.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0189-963B-4329-860E-5C086A93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31" y="2209799"/>
            <a:ext cx="7666034" cy="3709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41049-3ADD-4674-9C76-97A79B21AE09}"/>
              </a:ext>
            </a:extLst>
          </p:cNvPr>
          <p:cNvSpPr txBox="1"/>
          <p:nvPr/>
        </p:nvSpPr>
        <p:spPr>
          <a:xfrm>
            <a:off x="5851475" y="3429000"/>
            <a:ext cx="4769794" cy="28623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If the integer divided by 2 is 0 then the variable (a) has 1 added to it. </a:t>
            </a:r>
          </a:p>
        </p:txBody>
      </p:sp>
    </p:spTree>
    <p:extLst>
      <p:ext uri="{BB962C8B-B14F-4D97-AF65-F5344CB8AC3E}">
        <p14:creationId xmlns:p14="http://schemas.microsoft.com/office/powerpoint/2010/main" val="1224000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code below do.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20189-963B-4329-860E-5C086A93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31" y="2209799"/>
            <a:ext cx="7666034" cy="3709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41049-3ADD-4674-9C76-97A79B21AE09}"/>
              </a:ext>
            </a:extLst>
          </p:cNvPr>
          <p:cNvSpPr txBox="1"/>
          <p:nvPr/>
        </p:nvSpPr>
        <p:spPr>
          <a:xfrm>
            <a:off x="5851475" y="3429000"/>
            <a:ext cx="4769794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Otherwise we subtract 1 from the variable (a)</a:t>
            </a:r>
          </a:p>
        </p:txBody>
      </p:sp>
    </p:spTree>
    <p:extLst>
      <p:ext uri="{BB962C8B-B14F-4D97-AF65-F5344CB8AC3E}">
        <p14:creationId xmlns:p14="http://schemas.microsoft.com/office/powerpoint/2010/main" val="4245491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diagram for the expression below.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12D0C-8F61-48C6-8B65-44052CAE0E7F}"/>
              </a:ext>
            </a:extLst>
          </p:cNvPr>
          <p:cNvSpPr/>
          <p:nvPr/>
        </p:nvSpPr>
        <p:spPr>
          <a:xfrm>
            <a:off x="1794181" y="3809235"/>
            <a:ext cx="6054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(NOT Y) = 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D4F0C-C050-48BD-887A-5186FD7904B5}"/>
              </a:ext>
            </a:extLst>
          </p:cNvPr>
          <p:cNvSpPr/>
          <p:nvPr/>
        </p:nvSpPr>
        <p:spPr>
          <a:xfrm>
            <a:off x="1794181" y="4942296"/>
            <a:ext cx="8603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AND (NOT Z) = 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E2D7A-4768-48DD-99D9-0CCEF086099B}"/>
              </a:ext>
            </a:extLst>
          </p:cNvPr>
          <p:cNvSpPr/>
          <p:nvPr/>
        </p:nvSpPr>
        <p:spPr>
          <a:xfrm>
            <a:off x="1794180" y="2779228"/>
            <a:ext cx="41392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Y = 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6EC50-089C-4FD7-9967-CAC9E71D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81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diagram for the expression below.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12D0C-8F61-48C6-8B65-44052CAE0E7F}"/>
              </a:ext>
            </a:extLst>
          </p:cNvPr>
          <p:cNvSpPr/>
          <p:nvPr/>
        </p:nvSpPr>
        <p:spPr>
          <a:xfrm>
            <a:off x="1794181" y="3809235"/>
            <a:ext cx="6054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(NOT Y) = 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D4F0C-C050-48BD-887A-5186FD7904B5}"/>
              </a:ext>
            </a:extLst>
          </p:cNvPr>
          <p:cNvSpPr/>
          <p:nvPr/>
        </p:nvSpPr>
        <p:spPr>
          <a:xfrm>
            <a:off x="1794181" y="4942296"/>
            <a:ext cx="8603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AND (NOT Z) = 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E2D7A-4768-48DD-99D9-0CCEF086099B}"/>
              </a:ext>
            </a:extLst>
          </p:cNvPr>
          <p:cNvSpPr/>
          <p:nvPr/>
        </p:nvSpPr>
        <p:spPr>
          <a:xfrm>
            <a:off x="1794180" y="2779228"/>
            <a:ext cx="41392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Y = 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6EC50-089C-4FD7-9967-CAC9E71D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2409B8-89AC-4FA7-A27D-B66375B1831D}"/>
              </a:ext>
            </a:extLst>
          </p:cNvPr>
          <p:cNvSpPr/>
          <p:nvPr/>
        </p:nvSpPr>
        <p:spPr>
          <a:xfrm>
            <a:off x="1537252" y="2504661"/>
            <a:ext cx="4678018" cy="104400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X       Y = Q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1D5A4-CEC6-45B3-9436-01F0BDCB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382731" y="1804725"/>
            <a:ext cx="1773312" cy="18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5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diagram for the expression below.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12D0C-8F61-48C6-8B65-44052CAE0E7F}"/>
              </a:ext>
            </a:extLst>
          </p:cNvPr>
          <p:cNvSpPr/>
          <p:nvPr/>
        </p:nvSpPr>
        <p:spPr>
          <a:xfrm>
            <a:off x="1794181" y="3809235"/>
            <a:ext cx="6054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(NOT Y) = 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D4F0C-C050-48BD-887A-5186FD7904B5}"/>
              </a:ext>
            </a:extLst>
          </p:cNvPr>
          <p:cNvSpPr/>
          <p:nvPr/>
        </p:nvSpPr>
        <p:spPr>
          <a:xfrm>
            <a:off x="1794181" y="4942296"/>
            <a:ext cx="8603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AND (NOT Z) = 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E2D7A-4768-48DD-99D9-0CCEF086099B}"/>
              </a:ext>
            </a:extLst>
          </p:cNvPr>
          <p:cNvSpPr/>
          <p:nvPr/>
        </p:nvSpPr>
        <p:spPr>
          <a:xfrm>
            <a:off x="1794180" y="2779228"/>
            <a:ext cx="41392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Y = 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6EC50-089C-4FD7-9967-CAC9E71D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2409B8-89AC-4FA7-A27D-B66375B1831D}"/>
              </a:ext>
            </a:extLst>
          </p:cNvPr>
          <p:cNvSpPr/>
          <p:nvPr/>
        </p:nvSpPr>
        <p:spPr>
          <a:xfrm>
            <a:off x="1590261" y="2488865"/>
            <a:ext cx="4678018" cy="104400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X       Y = Q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1D5A4-CEC6-45B3-9436-01F0BDCB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420008" y="1804725"/>
            <a:ext cx="1773312" cy="18577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396C56-8146-4E6D-9B7C-3E53198BA822}"/>
              </a:ext>
            </a:extLst>
          </p:cNvPr>
          <p:cNvSpPr/>
          <p:nvPr/>
        </p:nvSpPr>
        <p:spPr>
          <a:xfrm>
            <a:off x="1590261" y="3663156"/>
            <a:ext cx="6732104" cy="104400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X            Y = Q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8B63E9-E2A3-4857-AA50-DE532A60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837451" y="2954259"/>
            <a:ext cx="1773312" cy="185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C0ABF-C856-4E3D-BD34-9135C015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345" y="3951342"/>
            <a:ext cx="1170533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0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diagram for the expression below.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12D0C-8F61-48C6-8B65-44052CAE0E7F}"/>
              </a:ext>
            </a:extLst>
          </p:cNvPr>
          <p:cNvSpPr/>
          <p:nvPr/>
        </p:nvSpPr>
        <p:spPr>
          <a:xfrm>
            <a:off x="1794181" y="3809235"/>
            <a:ext cx="6054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(NOT Y) = 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D4F0C-C050-48BD-887A-5186FD7904B5}"/>
              </a:ext>
            </a:extLst>
          </p:cNvPr>
          <p:cNvSpPr/>
          <p:nvPr/>
        </p:nvSpPr>
        <p:spPr>
          <a:xfrm>
            <a:off x="1794181" y="4942296"/>
            <a:ext cx="8603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AND (NOT Z) = 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E2D7A-4768-48DD-99D9-0CCEF086099B}"/>
              </a:ext>
            </a:extLst>
          </p:cNvPr>
          <p:cNvSpPr/>
          <p:nvPr/>
        </p:nvSpPr>
        <p:spPr>
          <a:xfrm>
            <a:off x="1794180" y="2779228"/>
            <a:ext cx="41392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Y = 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6EC50-089C-4FD7-9967-CAC9E71D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2409B8-89AC-4FA7-A27D-B66375B1831D}"/>
              </a:ext>
            </a:extLst>
          </p:cNvPr>
          <p:cNvSpPr/>
          <p:nvPr/>
        </p:nvSpPr>
        <p:spPr>
          <a:xfrm>
            <a:off x="1590261" y="2488865"/>
            <a:ext cx="4704522" cy="104400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X       Y = Q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1D5A4-CEC6-45B3-9436-01F0BDCB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420008" y="1804725"/>
            <a:ext cx="1773312" cy="18577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396C56-8146-4E6D-9B7C-3E53198BA822}"/>
              </a:ext>
            </a:extLst>
          </p:cNvPr>
          <p:cNvSpPr/>
          <p:nvPr/>
        </p:nvSpPr>
        <p:spPr>
          <a:xfrm>
            <a:off x="1590261" y="3663156"/>
            <a:ext cx="6732104" cy="104400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X            Y = Q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8B63E9-E2A3-4857-AA50-DE532A60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837451" y="2954259"/>
            <a:ext cx="1773312" cy="185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C0ABF-C856-4E3D-BD34-9135C015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345" y="3951342"/>
            <a:ext cx="1170533" cy="4206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E21B59-456E-4D29-B3A7-96B2ED25CE5C}"/>
              </a:ext>
            </a:extLst>
          </p:cNvPr>
          <p:cNvSpPr/>
          <p:nvPr/>
        </p:nvSpPr>
        <p:spPr>
          <a:xfrm>
            <a:off x="1590260" y="4821651"/>
            <a:ext cx="8918713" cy="104400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(X     Y)     (       Y) = Q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237004-A56C-47EF-973F-55FFA3AFF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83571" y="4075850"/>
            <a:ext cx="1773312" cy="18577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1DE7A9-EEC0-4B68-BF17-609A6E017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799" y="5107736"/>
            <a:ext cx="1170533" cy="420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C6A27C-A22E-4602-9300-0AC4B5629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581129" y="4105468"/>
            <a:ext cx="1773312" cy="18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29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diagram for the expression below.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12D0C-8F61-48C6-8B65-44052CAE0E7F}"/>
              </a:ext>
            </a:extLst>
          </p:cNvPr>
          <p:cNvSpPr/>
          <p:nvPr/>
        </p:nvSpPr>
        <p:spPr>
          <a:xfrm>
            <a:off x="1794181" y="3809235"/>
            <a:ext cx="6054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(NOT Y) = 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D4F0C-C050-48BD-887A-5186FD7904B5}"/>
              </a:ext>
            </a:extLst>
          </p:cNvPr>
          <p:cNvSpPr/>
          <p:nvPr/>
        </p:nvSpPr>
        <p:spPr>
          <a:xfrm>
            <a:off x="1794181" y="4942296"/>
            <a:ext cx="8603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AND (NOT Z) = 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E2D7A-4768-48DD-99D9-0CCEF086099B}"/>
              </a:ext>
            </a:extLst>
          </p:cNvPr>
          <p:cNvSpPr/>
          <p:nvPr/>
        </p:nvSpPr>
        <p:spPr>
          <a:xfrm>
            <a:off x="1794180" y="2779228"/>
            <a:ext cx="41392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AND Y = 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6EC50-089C-4FD7-9967-CAC9E71D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51F7E2-CF04-4BA2-9EF6-252B157BA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044" y="2863474"/>
            <a:ext cx="4309599" cy="20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41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Draw the logic diagram for the expression below.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12D0C-8F61-48C6-8B65-44052CAE0E7F}"/>
              </a:ext>
            </a:extLst>
          </p:cNvPr>
          <p:cNvSpPr/>
          <p:nvPr/>
        </p:nvSpPr>
        <p:spPr>
          <a:xfrm>
            <a:off x="1794181" y="3809235"/>
            <a:ext cx="75488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(NOT X) OR (NOT Y) = 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D4F0C-C050-48BD-887A-5186FD7904B5}"/>
              </a:ext>
            </a:extLst>
          </p:cNvPr>
          <p:cNvSpPr/>
          <p:nvPr/>
        </p:nvSpPr>
        <p:spPr>
          <a:xfrm>
            <a:off x="1794181" y="4942296"/>
            <a:ext cx="8182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(X AND Y) OR (NOT Z) = 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E2D7A-4768-48DD-99D9-0CCEF086099B}"/>
              </a:ext>
            </a:extLst>
          </p:cNvPr>
          <p:cNvSpPr/>
          <p:nvPr/>
        </p:nvSpPr>
        <p:spPr>
          <a:xfrm>
            <a:off x="1794180" y="2779228"/>
            <a:ext cx="37176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X OR Y = 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88F4FB-6F9B-4555-9140-DBE32462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9" y="32658"/>
            <a:ext cx="3886200" cy="1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MOD, DIV and EXP mean.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MOD, DIV and EXP work in programs.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on MOD, DIV and EXP.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2.4 Learn about MOD, DIV and EXP in programming.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4"/>
            <a:ext cx="5006840" cy="1605729"/>
          </a:xfrm>
        </p:spPr>
        <p:txBody>
          <a:bodyPr>
            <a:normAutofit/>
          </a:bodyPr>
          <a:lstStyle/>
          <a:p>
            <a:r>
              <a:rPr lang="en-GB" sz="2400" u="sng" dirty="0"/>
              <a:t>2.4 Learn about MOD, DIV and EXP in programming.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online retailer wants to offer a discount to customers that haven’t bought with them before, but only if they enter a discount code emailed to them. Construct a Boolean expression to show this. </a:t>
            </a:r>
          </a:p>
          <a:p>
            <a:endParaRPr lang="en-GB" sz="3600" dirty="0"/>
          </a:p>
          <a:p>
            <a:r>
              <a:rPr lang="en-GB" sz="3600" dirty="0"/>
              <a:t>Let A = Returning Customer, B = Discount code entered.</a:t>
            </a:r>
          </a:p>
          <a:p>
            <a:r>
              <a:rPr lang="en-GB" sz="3600" dirty="0"/>
              <a:t> </a:t>
            </a:r>
          </a:p>
          <a:p>
            <a:r>
              <a:rPr lang="en-GB" sz="3600" dirty="0"/>
              <a:t>Display the combinations in truth table. 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378280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online retailer wants to offer a discount to customers that </a:t>
            </a:r>
            <a:r>
              <a:rPr lang="en-GB" sz="3600" dirty="0">
                <a:solidFill>
                  <a:schemeClr val="tx1"/>
                </a:solidFill>
              </a:rPr>
              <a:t>haven’t bought</a:t>
            </a:r>
            <a:r>
              <a:rPr lang="en-GB" sz="3600" dirty="0"/>
              <a:t> with them before, but only if they enter a </a:t>
            </a:r>
            <a:r>
              <a:rPr lang="en-GB" sz="3600" dirty="0">
                <a:solidFill>
                  <a:schemeClr val="tx1"/>
                </a:solidFill>
              </a:rPr>
              <a:t>discount code</a:t>
            </a:r>
            <a:r>
              <a:rPr lang="en-GB" sz="3600" dirty="0"/>
              <a:t> emailed to them. Construct a Boolean expression to show this. </a:t>
            </a:r>
          </a:p>
          <a:p>
            <a:endParaRPr lang="en-GB" sz="3600" dirty="0"/>
          </a:p>
          <a:p>
            <a:r>
              <a:rPr lang="en-GB" sz="3600" dirty="0"/>
              <a:t>Let A = Returning Customer, B = Discount code entered.</a:t>
            </a:r>
          </a:p>
          <a:p>
            <a:r>
              <a:rPr lang="en-GB" sz="3600" dirty="0"/>
              <a:t> </a:t>
            </a:r>
          </a:p>
          <a:p>
            <a:r>
              <a:rPr lang="en-GB" sz="3600" dirty="0"/>
              <a:t>Display the combinations in truth table. 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821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gym wants to offer new customers a discount on protein shakes. They can only get this discount if they are a brand new customer and are over the age of 21. Construct a Boolean expression to show this. </a:t>
            </a:r>
          </a:p>
          <a:p>
            <a:endParaRPr lang="en-GB" sz="3600" dirty="0"/>
          </a:p>
          <a:p>
            <a:r>
              <a:rPr lang="en-GB" sz="3600" dirty="0"/>
              <a:t>Let A = Previous Customer, B = Age over 21</a:t>
            </a:r>
          </a:p>
          <a:p>
            <a:endParaRPr lang="en-GB" sz="3600" dirty="0"/>
          </a:p>
          <a:p>
            <a:r>
              <a:rPr lang="en-GB" sz="3600" dirty="0"/>
              <a:t>Display the combinations in a truth table. 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53177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gym wants to offer new customers a discount on protein shakes. They can only get this discount if they are a </a:t>
            </a:r>
            <a:r>
              <a:rPr lang="en-GB" sz="3600" dirty="0">
                <a:solidFill>
                  <a:schemeClr val="tx1"/>
                </a:solidFill>
              </a:rPr>
              <a:t>brand new customer</a:t>
            </a:r>
            <a:r>
              <a:rPr lang="en-GB" sz="3600" dirty="0"/>
              <a:t> and are over the </a:t>
            </a:r>
            <a:r>
              <a:rPr lang="en-GB" sz="3600" dirty="0">
                <a:solidFill>
                  <a:schemeClr val="tx1"/>
                </a:solidFill>
              </a:rPr>
              <a:t>age of 21</a:t>
            </a:r>
            <a:r>
              <a:rPr lang="en-GB" sz="3600" dirty="0"/>
              <a:t>. Construct a Boolean expression to show this. </a:t>
            </a:r>
          </a:p>
          <a:p>
            <a:endParaRPr lang="en-GB" sz="3600" dirty="0"/>
          </a:p>
          <a:p>
            <a:r>
              <a:rPr lang="en-GB" sz="3600" dirty="0"/>
              <a:t>Let A = Previous Customer, B = Age over 21</a:t>
            </a:r>
          </a:p>
          <a:p>
            <a:endParaRPr lang="en-GB" sz="3600" dirty="0"/>
          </a:p>
          <a:p>
            <a:r>
              <a:rPr lang="en-GB" sz="3600" dirty="0"/>
              <a:t>Display the combinations in a truth table. 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4935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Define the following terms: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Modulus – 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Exponential – </a:t>
            </a:r>
          </a:p>
        </p:txBody>
      </p:sp>
    </p:spTree>
    <p:extLst>
      <p:ext uri="{BB962C8B-B14F-4D97-AF65-F5344CB8AC3E}">
        <p14:creationId xmlns:p14="http://schemas.microsoft.com/office/powerpoint/2010/main" val="209723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Define the following terms: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Modulus – gives the remainder when two numbers are divided.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Exponential – </a:t>
            </a:r>
          </a:p>
        </p:txBody>
      </p:sp>
    </p:spTree>
    <p:extLst>
      <p:ext uri="{BB962C8B-B14F-4D97-AF65-F5344CB8AC3E}">
        <p14:creationId xmlns:p14="http://schemas.microsoft.com/office/powerpoint/2010/main" val="321203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Define the following terms: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Modulus – gives the remainder when two numbers are divided.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Exponential – multiples the value by itself the given number of times. </a:t>
            </a:r>
          </a:p>
        </p:txBody>
      </p:sp>
    </p:spTree>
    <p:extLst>
      <p:ext uri="{BB962C8B-B14F-4D97-AF65-F5344CB8AC3E}">
        <p14:creationId xmlns:p14="http://schemas.microsoft.com/office/powerpoint/2010/main" val="173724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MOD = divide the value by a number and output the remainder. </a:t>
            </a:r>
          </a:p>
          <a:p>
            <a:endParaRPr lang="en-GB" sz="3600" dirty="0"/>
          </a:p>
          <a:p>
            <a:r>
              <a:rPr lang="en-GB" sz="3600" dirty="0"/>
              <a:t>EXP = multiply the number by itself, the amount of times specified. </a:t>
            </a:r>
          </a:p>
          <a:p>
            <a:endParaRPr lang="en-GB" sz="3600" dirty="0"/>
          </a:p>
          <a:p>
            <a:r>
              <a:rPr lang="en-GB" sz="3600" dirty="0"/>
              <a:t>DIV = </a:t>
            </a:r>
          </a:p>
        </p:txBody>
      </p:sp>
    </p:spTree>
    <p:extLst>
      <p:ext uri="{BB962C8B-B14F-4D97-AF65-F5344CB8AC3E}">
        <p14:creationId xmlns:p14="http://schemas.microsoft.com/office/powerpoint/2010/main" val="304971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MOD = divide the value by a number and output the remainder. </a:t>
            </a:r>
          </a:p>
          <a:p>
            <a:endParaRPr lang="en-GB" sz="3600" dirty="0"/>
          </a:p>
          <a:p>
            <a:r>
              <a:rPr lang="en-GB" sz="3600" dirty="0"/>
              <a:t>EXP = multiply the number by itself, the amount of times specified. </a:t>
            </a:r>
          </a:p>
          <a:p>
            <a:endParaRPr lang="en-GB" sz="3600" dirty="0"/>
          </a:p>
          <a:p>
            <a:r>
              <a:rPr lang="en-GB" sz="3600" dirty="0"/>
              <a:t>DIV = if MOD is divide by 2 and leave the remainder, DIV is almost the opposite… </a:t>
            </a:r>
          </a:p>
        </p:txBody>
      </p:sp>
    </p:spTree>
    <p:extLst>
      <p:ext uri="{BB962C8B-B14F-4D97-AF65-F5344CB8AC3E}">
        <p14:creationId xmlns:p14="http://schemas.microsoft.com/office/powerpoint/2010/main" val="420061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MOD = divide the value by a number and output the remainder. </a:t>
            </a:r>
          </a:p>
          <a:p>
            <a:endParaRPr lang="en-GB" sz="3600" dirty="0"/>
          </a:p>
          <a:p>
            <a:r>
              <a:rPr lang="en-GB" sz="3600" dirty="0"/>
              <a:t>EXP = multiply the number by itself, the amount of times specified. </a:t>
            </a:r>
          </a:p>
          <a:p>
            <a:endParaRPr lang="en-GB" sz="3600" dirty="0"/>
          </a:p>
          <a:p>
            <a:r>
              <a:rPr lang="en-GB" sz="3600" dirty="0"/>
              <a:t>DIV = divide the value by a number and output just the whole number. </a:t>
            </a:r>
          </a:p>
        </p:txBody>
      </p:sp>
    </p:spTree>
    <p:extLst>
      <p:ext uri="{BB962C8B-B14F-4D97-AF65-F5344CB8AC3E}">
        <p14:creationId xmlns:p14="http://schemas.microsoft.com/office/powerpoint/2010/main" val="1759118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4664</TotalTime>
  <Words>1215</Words>
  <Application>Microsoft Office PowerPoint</Application>
  <PresentationFormat>Widescreen</PresentationFormat>
  <Paragraphs>184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346</cp:revision>
  <dcterms:created xsi:type="dcterms:W3CDTF">2018-07-29T15:48:28Z</dcterms:created>
  <dcterms:modified xsi:type="dcterms:W3CDTF">2024-10-09T13:14:31Z</dcterms:modified>
</cp:coreProperties>
</file>