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775" r:id="rId2"/>
    <p:sldId id="574" r:id="rId3"/>
    <p:sldId id="706" r:id="rId4"/>
    <p:sldId id="258" r:id="rId5"/>
    <p:sldId id="521" r:id="rId6"/>
    <p:sldId id="665" r:id="rId7"/>
    <p:sldId id="666" r:id="rId8"/>
    <p:sldId id="667" r:id="rId9"/>
    <p:sldId id="668" r:id="rId10"/>
    <p:sldId id="669" r:id="rId11"/>
    <p:sldId id="670" r:id="rId12"/>
    <p:sldId id="671" r:id="rId13"/>
    <p:sldId id="672" r:id="rId14"/>
    <p:sldId id="692" r:id="rId15"/>
    <p:sldId id="691" r:id="rId16"/>
    <p:sldId id="693" r:id="rId17"/>
    <p:sldId id="694" r:id="rId18"/>
    <p:sldId id="695" r:id="rId19"/>
    <p:sldId id="677" r:id="rId20"/>
    <p:sldId id="686" r:id="rId21"/>
    <p:sldId id="687" r:id="rId22"/>
    <p:sldId id="685" r:id="rId23"/>
    <p:sldId id="697" r:id="rId24"/>
    <p:sldId id="707" r:id="rId25"/>
    <p:sldId id="708" r:id="rId26"/>
    <p:sldId id="709" r:id="rId27"/>
    <p:sldId id="710" r:id="rId28"/>
    <p:sldId id="712" r:id="rId29"/>
    <p:sldId id="711" r:id="rId30"/>
    <p:sldId id="713" r:id="rId31"/>
    <p:sldId id="716" r:id="rId32"/>
    <p:sldId id="715" r:id="rId33"/>
    <p:sldId id="714" r:id="rId34"/>
    <p:sldId id="717" r:id="rId35"/>
    <p:sldId id="718" r:id="rId36"/>
    <p:sldId id="722" r:id="rId37"/>
    <p:sldId id="719" r:id="rId38"/>
    <p:sldId id="723" r:id="rId39"/>
    <p:sldId id="720" r:id="rId40"/>
    <p:sldId id="724" r:id="rId41"/>
    <p:sldId id="721" r:id="rId42"/>
    <p:sldId id="725" r:id="rId43"/>
    <p:sldId id="726" r:id="rId44"/>
    <p:sldId id="727" r:id="rId45"/>
    <p:sldId id="728" r:id="rId46"/>
    <p:sldId id="729" r:id="rId47"/>
    <p:sldId id="730" r:id="rId48"/>
    <p:sldId id="774" r:id="rId49"/>
    <p:sldId id="731" r:id="rId50"/>
    <p:sldId id="732" r:id="rId51"/>
    <p:sldId id="733" r:id="rId52"/>
    <p:sldId id="734" r:id="rId53"/>
    <p:sldId id="735" r:id="rId54"/>
    <p:sldId id="736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70" r:id="rId87"/>
    <p:sldId id="769" r:id="rId88"/>
    <p:sldId id="768" r:id="rId89"/>
    <p:sldId id="773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CFC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2B8374-20AA-F688-09C4-13123CFBB4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1C2922-2D5D-DD31-D80E-595FD1C4E746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3CD0B-B390-634C-4A7B-02871D16BB2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167D167-5D60-76EF-C0D2-884BDED7A994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D52D01-8A17-0D67-7FB1-AFB03BB426EF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4F6ACF6-A6F0-7776-EF10-2EC8A479F1FB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60434-A672-FA88-D727-36C953A7D07F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/>
              <a:t>Boolean Logic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698204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ADF2C-C6FF-4398-B6E4-3E7CD8F78544}"/>
              </a:ext>
            </a:extLst>
          </p:cNvPr>
          <p:cNvSpPr/>
          <p:nvPr/>
        </p:nvSpPr>
        <p:spPr>
          <a:xfrm>
            <a:off x="715617" y="3525078"/>
            <a:ext cx="1020418" cy="5565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AC11F-96F5-4C9D-81E4-85143223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90" y="2720686"/>
            <a:ext cx="4539404" cy="2248879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5D459AD4-9F8E-4FBA-B25D-57003034EB36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032509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0D422-D505-471D-B4E3-AE07A9EA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83" y="2540020"/>
            <a:ext cx="4037454" cy="2018727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DB706CB0-DC88-4F1C-84A1-C7E294093A53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98207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ADF2C-C6FF-4398-B6E4-3E7CD8F78544}"/>
              </a:ext>
            </a:extLst>
          </p:cNvPr>
          <p:cNvSpPr/>
          <p:nvPr/>
        </p:nvSpPr>
        <p:spPr>
          <a:xfrm>
            <a:off x="715617" y="4744278"/>
            <a:ext cx="1179444" cy="5565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0D422-D505-471D-B4E3-AE07A9EA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83" y="2540020"/>
            <a:ext cx="4037454" cy="2018727"/>
          </a:xfrm>
          <a:prstGeom prst="rect">
            <a:avLst/>
          </a:prstGeom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94651D07-74DB-42C1-B9EE-9E6AD009A3C5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80520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</a:t>
            </a:r>
            <a:r>
              <a:rPr lang="en-GB" sz="3600" dirty="0">
                <a:solidFill>
                  <a:srgbClr val="CFCFCF"/>
                </a:solidFill>
              </a:rPr>
              <a:t>both input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</a:t>
            </a:r>
            <a:r>
              <a:rPr lang="en-GB" sz="3600" dirty="0">
                <a:solidFill>
                  <a:srgbClr val="CFCFCF"/>
                </a:solidFill>
              </a:rPr>
              <a:t>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</a:t>
            </a:r>
            <a:r>
              <a:rPr lang="en-GB" sz="3600" dirty="0">
                <a:solidFill>
                  <a:srgbClr val="CFCFCF"/>
                </a:solidFill>
              </a:rPr>
              <a:t>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5F39E02F-799D-4566-B4C6-2F2E49D03A9B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45100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</a:t>
            </a:r>
            <a:r>
              <a:rPr lang="en-GB" sz="3600" dirty="0">
                <a:solidFill>
                  <a:srgbClr val="CFCFCF"/>
                </a:solidFill>
              </a:rPr>
              <a:t>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</a:t>
            </a:r>
            <a:r>
              <a:rPr lang="en-GB" sz="3600" dirty="0">
                <a:solidFill>
                  <a:srgbClr val="CFCFCF"/>
                </a:solidFill>
              </a:rPr>
              <a:t>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08C6CC4F-C6AA-4155-954D-092D643F1D76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68554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</a:t>
            </a:r>
            <a:r>
              <a:rPr lang="en-GB" sz="3600" dirty="0">
                <a:solidFill>
                  <a:srgbClr val="CFCFCF"/>
                </a:solidFill>
              </a:rPr>
              <a:t>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72DDE0A8-77B5-4DC1-A2AD-C29E402E3D34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62436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64D749F-62C4-4F8B-BA39-56D15B0834BC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65992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80D0F7-EA4F-4F7C-8BC1-593F3958D2A4}"/>
              </a:ext>
            </a:extLst>
          </p:cNvPr>
          <p:cNvSpPr/>
          <p:nvPr/>
        </p:nvSpPr>
        <p:spPr>
          <a:xfrm>
            <a:off x="2562885" y="5001491"/>
            <a:ext cx="1770576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52C88-56B5-4B3D-999C-ACF1D4092BC9}"/>
              </a:ext>
            </a:extLst>
          </p:cNvPr>
          <p:cNvSpPr/>
          <p:nvPr/>
        </p:nvSpPr>
        <p:spPr>
          <a:xfrm>
            <a:off x="1577009" y="2782958"/>
            <a:ext cx="2332382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A0E04B-2CB4-467E-AE89-B61DB2AA4D5D}"/>
              </a:ext>
            </a:extLst>
          </p:cNvPr>
          <p:cNvSpPr/>
          <p:nvPr/>
        </p:nvSpPr>
        <p:spPr>
          <a:xfrm>
            <a:off x="1868556" y="1077343"/>
            <a:ext cx="2862469" cy="4201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if the input is TRUE, the output must be FALSE. It inverts the value inputted.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99EE3727-1E6E-42D4-8046-4CF515F998EC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115231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80D0F7-EA4F-4F7C-8BC1-593F3958D2A4}"/>
              </a:ext>
            </a:extLst>
          </p:cNvPr>
          <p:cNvSpPr/>
          <p:nvPr/>
        </p:nvSpPr>
        <p:spPr>
          <a:xfrm>
            <a:off x="2562885" y="5001491"/>
            <a:ext cx="1770576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52C88-56B5-4B3D-999C-ACF1D4092BC9}"/>
              </a:ext>
            </a:extLst>
          </p:cNvPr>
          <p:cNvSpPr/>
          <p:nvPr/>
        </p:nvSpPr>
        <p:spPr>
          <a:xfrm>
            <a:off x="1577009" y="2782958"/>
            <a:ext cx="2332382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A0E04B-2CB4-467E-AE89-B61DB2AA4D5D}"/>
              </a:ext>
            </a:extLst>
          </p:cNvPr>
          <p:cNvSpPr/>
          <p:nvPr/>
        </p:nvSpPr>
        <p:spPr>
          <a:xfrm>
            <a:off x="1868556" y="1077343"/>
            <a:ext cx="2862469" cy="4201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if the input is TRUE, the output must be FALSE. It inverts the value inputted.  </a:t>
            </a:r>
          </a:p>
          <a:p>
            <a:endParaRPr lang="en-GB" sz="3600" dirty="0"/>
          </a:p>
          <a:p>
            <a:r>
              <a:rPr lang="en-GB" sz="3600" dirty="0"/>
              <a:t>* Inverts </a:t>
            </a:r>
            <a:r>
              <a:rPr lang="en-GB" sz="3600"/>
              <a:t>= reverses *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A1AF7A65-D47D-4395-9DCF-4E63EE480FF1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23210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NOT gates invert the value that goes in.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Invert means reverses!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A578-D397-438D-8037-F86C88B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2578534"/>
            <a:ext cx="4192340" cy="209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7144F-6661-4B76-A47B-94E35C702D1A}"/>
              </a:ext>
            </a:extLst>
          </p:cNvPr>
          <p:cNvSpPr txBox="1"/>
          <p:nvPr/>
        </p:nvSpPr>
        <p:spPr>
          <a:xfrm>
            <a:off x="3657601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855AC-861F-44A9-919B-EBF274F2AAF4}"/>
              </a:ext>
            </a:extLst>
          </p:cNvPr>
          <p:cNvSpPr txBox="1"/>
          <p:nvPr/>
        </p:nvSpPr>
        <p:spPr>
          <a:xfrm>
            <a:off x="6970645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6FBDC-16E6-409C-9F64-1E3A056CB81F}"/>
              </a:ext>
            </a:extLst>
          </p:cNvPr>
          <p:cNvSpPr txBox="1"/>
          <p:nvPr/>
        </p:nvSpPr>
        <p:spPr>
          <a:xfrm>
            <a:off x="3657601" y="415148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0CEF7-65BB-4A6A-A9CA-E4499B5B21DE}"/>
              </a:ext>
            </a:extLst>
          </p:cNvPr>
          <p:cNvSpPr txBox="1"/>
          <p:nvPr/>
        </p:nvSpPr>
        <p:spPr>
          <a:xfrm>
            <a:off x="6970645" y="415148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6EA986FC-4E09-48B2-89E2-0A460B8586FF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20403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2.3 Bell Work</a:t>
            </a:r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Complete the truth table below for an OR logic gate.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Draw out the AND </a:t>
            </a:r>
            <a:r>
              <a:rPr lang="en-GB" sz="3600" dirty="0" err="1"/>
              <a:t>and</a:t>
            </a:r>
            <a:r>
              <a:rPr lang="en-GB" sz="3600" dirty="0"/>
              <a:t> OR logic gates. 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B3FFF8-D502-4FDD-83B2-804243D46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80376"/>
              </p:ext>
            </p:extLst>
          </p:nvPr>
        </p:nvGraphicFramePr>
        <p:xfrm>
          <a:off x="1995351" y="23677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55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</a:t>
            </a:r>
          </a:p>
          <a:p>
            <a:endParaRPr lang="en-GB" sz="3600" dirty="0"/>
          </a:p>
          <a:p>
            <a:r>
              <a:rPr lang="en-GB" sz="3600" dirty="0"/>
              <a:t>Complete the table below for the AND gate.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74256-1B92-40DF-8B52-BF0B969A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31152"/>
              </p:ext>
            </p:extLst>
          </p:nvPr>
        </p:nvGraphicFramePr>
        <p:xfrm>
          <a:off x="2229317" y="36631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CFC544E5-EBDA-4908-820D-1C4907634CE9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47740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</a:t>
            </a:r>
          </a:p>
          <a:p>
            <a:endParaRPr lang="en-GB" sz="3600" dirty="0"/>
          </a:p>
          <a:p>
            <a:r>
              <a:rPr lang="en-GB" sz="3600" dirty="0"/>
              <a:t>Complete the table below for the OR gate.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74256-1B92-40DF-8B52-BF0B969A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50395"/>
              </p:ext>
            </p:extLst>
          </p:nvPr>
        </p:nvGraphicFramePr>
        <p:xfrm>
          <a:off x="2229317" y="36631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6B610A91-7B12-48AB-A425-EBA42D364344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270733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does the AND </a:t>
            </a:r>
            <a:r>
              <a:rPr lang="en-GB" sz="3600" dirty="0" err="1"/>
              <a:t>and</a:t>
            </a:r>
            <a:r>
              <a:rPr lang="en-GB" sz="3600" dirty="0"/>
              <a:t> OR gate truth table differ to the NOT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100D7-8508-437A-B858-33C7FD9E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95" y="2498907"/>
            <a:ext cx="5087448" cy="1860186"/>
          </a:xfrm>
          <a:prstGeom prst="rect">
            <a:avLst/>
          </a:prstGeom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888998B5-794D-4270-B7FC-AB50A9B5E3B3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2B8E7-00D3-4002-A065-72AE39B4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01" y="4359093"/>
            <a:ext cx="5272978" cy="19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5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0 and 1 going into an AND gate gives a 0.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85A4-0F90-4DF2-B3E8-BB9A176B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4" y="2129362"/>
            <a:ext cx="9303140" cy="364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B2B24-74EB-4A16-B114-6EE770005340}"/>
              </a:ext>
            </a:extLst>
          </p:cNvPr>
          <p:cNvSpPr txBox="1"/>
          <p:nvPr/>
        </p:nvSpPr>
        <p:spPr>
          <a:xfrm>
            <a:off x="2102276" y="2223956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FAD36-95F5-442F-8012-B7C57703C516}"/>
              </a:ext>
            </a:extLst>
          </p:cNvPr>
          <p:cNvSpPr txBox="1"/>
          <p:nvPr/>
        </p:nvSpPr>
        <p:spPr>
          <a:xfrm>
            <a:off x="2102276" y="462802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5AA86-4F47-4AD0-8B63-06EEACDC8128}"/>
              </a:ext>
            </a:extLst>
          </p:cNvPr>
          <p:cNvSpPr txBox="1"/>
          <p:nvPr/>
        </p:nvSpPr>
        <p:spPr>
          <a:xfrm>
            <a:off x="7895840" y="429807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F80A-E21D-4BE9-8CF3-73F3DC9AF99A}"/>
              </a:ext>
            </a:extLst>
          </p:cNvPr>
          <p:cNvSpPr txBox="1"/>
          <p:nvPr/>
        </p:nvSpPr>
        <p:spPr>
          <a:xfrm>
            <a:off x="4960484" y="2242414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B076DCF-709A-4AF8-A7DB-8BA86BEBBF79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70034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create a truth table for the logic diagram below. But this will have a different result to our previous ones.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46158"/>
              </p:ext>
            </p:extLst>
          </p:nvPr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5A402B-E10F-4BAF-94ED-AEEA74BED0F2}"/>
              </a:ext>
            </a:extLst>
          </p:cNvPr>
          <p:cNvSpPr/>
          <p:nvPr/>
        </p:nvSpPr>
        <p:spPr>
          <a:xfrm>
            <a:off x="5406887" y="3429000"/>
            <a:ext cx="2676939" cy="28922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P and Q never change. It is just counting in binary. </a:t>
            </a:r>
          </a:p>
        </p:txBody>
      </p:sp>
    </p:spTree>
    <p:extLst>
      <p:ext uri="{BB962C8B-B14F-4D97-AF65-F5344CB8AC3E}">
        <p14:creationId xmlns:p14="http://schemas.microsoft.com/office/powerpoint/2010/main" val="2612406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create a truth table for the logic diagram below. But this will have a different result to our previous ones.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22007"/>
              </p:ext>
            </p:extLst>
          </p:nvPr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5A402B-E10F-4BAF-94ED-AEEA74BED0F2}"/>
              </a:ext>
            </a:extLst>
          </p:cNvPr>
          <p:cNvSpPr/>
          <p:nvPr/>
        </p:nvSpPr>
        <p:spPr>
          <a:xfrm>
            <a:off x="8613654" y="3756646"/>
            <a:ext cx="2676939" cy="28922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You now need to invert P to get the right output. </a:t>
            </a:r>
          </a:p>
        </p:txBody>
      </p:sp>
    </p:spTree>
    <p:extLst>
      <p:ext uri="{BB962C8B-B14F-4D97-AF65-F5344CB8AC3E}">
        <p14:creationId xmlns:p14="http://schemas.microsoft.com/office/powerpoint/2010/main" val="1537745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create a truth table for the logic diagram below. But this will have a different result to our previous ones.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57651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create a truth table for the logic diagram below. But this will have a different result to our previous ones.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856192"/>
              </p:ext>
            </p:extLst>
          </p:nvPr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1338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create a truth table for the logic diagram below. But this will have a different result to our previous ones.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D19BE-F267-4CEA-8FA8-187840EBED58}"/>
              </a:ext>
            </a:extLst>
          </p:cNvPr>
          <p:cNvSpPr txBox="1"/>
          <p:nvPr/>
        </p:nvSpPr>
        <p:spPr>
          <a:xfrm>
            <a:off x="2186609" y="530695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38310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output is now based on the </a:t>
            </a:r>
            <a:r>
              <a:rPr lang="en-GB" sz="3600" dirty="0">
                <a:solidFill>
                  <a:srgbClr val="FF0000"/>
                </a:solidFill>
              </a:rPr>
              <a:t>red number </a:t>
            </a:r>
            <a:r>
              <a:rPr lang="en-GB" sz="3600" dirty="0"/>
              <a:t>in P and Q.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FF0000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D19BE-F267-4CEA-8FA8-187840EBED58}"/>
              </a:ext>
            </a:extLst>
          </p:cNvPr>
          <p:cNvSpPr txBox="1"/>
          <p:nvPr/>
        </p:nvSpPr>
        <p:spPr>
          <a:xfrm>
            <a:off x="2186609" y="530695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40AEA-D16B-4010-A01F-010751FFAA8C}"/>
              </a:ext>
            </a:extLst>
          </p:cNvPr>
          <p:cNvSpPr txBox="1"/>
          <p:nvPr/>
        </p:nvSpPr>
        <p:spPr>
          <a:xfrm>
            <a:off x="2186609" y="578065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6649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2.3 Bell Work</a:t>
            </a:r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Complete the truth table below for an OR logic gate.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B3FFF8-D502-4FDD-83B2-804243D46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581136"/>
              </p:ext>
            </p:extLst>
          </p:nvPr>
        </p:nvGraphicFramePr>
        <p:xfrm>
          <a:off x="1995351" y="23677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91D094C-1094-4FFD-BEBC-F3A54794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75" y="5215727"/>
            <a:ext cx="2726782" cy="135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FBE8D-A6A3-43F5-B226-38046782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57" y="5215727"/>
            <a:ext cx="3076993" cy="14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17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output is now based on the </a:t>
            </a:r>
            <a:r>
              <a:rPr lang="en-GB" sz="3600" dirty="0">
                <a:solidFill>
                  <a:srgbClr val="FF0000"/>
                </a:solidFill>
              </a:rPr>
              <a:t>red number </a:t>
            </a:r>
            <a:r>
              <a:rPr lang="en-GB" sz="3600" dirty="0"/>
              <a:t>in P and Q.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80220"/>
              </p:ext>
            </p:extLst>
          </p:nvPr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D19BE-F267-4CEA-8FA8-187840EBED58}"/>
              </a:ext>
            </a:extLst>
          </p:cNvPr>
          <p:cNvSpPr txBox="1"/>
          <p:nvPr/>
        </p:nvSpPr>
        <p:spPr>
          <a:xfrm>
            <a:off x="2186609" y="530695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40AEA-D16B-4010-A01F-010751FFAA8C}"/>
              </a:ext>
            </a:extLst>
          </p:cNvPr>
          <p:cNvSpPr txBox="1"/>
          <p:nvPr/>
        </p:nvSpPr>
        <p:spPr>
          <a:xfrm>
            <a:off x="2186609" y="578065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99398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output is now based on the </a:t>
            </a:r>
            <a:r>
              <a:rPr lang="en-GB" sz="3600" dirty="0">
                <a:solidFill>
                  <a:srgbClr val="FF0000"/>
                </a:solidFill>
              </a:rPr>
              <a:t>red number </a:t>
            </a:r>
            <a:r>
              <a:rPr lang="en-GB" sz="3600" dirty="0"/>
              <a:t>in P and Q.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D19BE-F267-4CEA-8FA8-187840EBED58}"/>
              </a:ext>
            </a:extLst>
          </p:cNvPr>
          <p:cNvSpPr txBox="1"/>
          <p:nvPr/>
        </p:nvSpPr>
        <p:spPr>
          <a:xfrm>
            <a:off x="2186609" y="530695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40AEA-D16B-4010-A01F-010751FFAA8C}"/>
              </a:ext>
            </a:extLst>
          </p:cNvPr>
          <p:cNvSpPr txBox="1"/>
          <p:nvPr/>
        </p:nvSpPr>
        <p:spPr>
          <a:xfrm>
            <a:off x="2186609" y="578065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42563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output is now based on the </a:t>
            </a:r>
            <a:r>
              <a:rPr lang="en-GB" sz="3600" dirty="0">
                <a:solidFill>
                  <a:srgbClr val="FF0000"/>
                </a:solidFill>
              </a:rPr>
              <a:t>red number </a:t>
            </a:r>
            <a:r>
              <a:rPr lang="en-GB" sz="3600" dirty="0"/>
              <a:t>in P and Q.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D19BE-F267-4CEA-8FA8-187840EBED58}"/>
              </a:ext>
            </a:extLst>
          </p:cNvPr>
          <p:cNvSpPr txBox="1"/>
          <p:nvPr/>
        </p:nvSpPr>
        <p:spPr>
          <a:xfrm>
            <a:off x="2186609" y="530695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40AEA-D16B-4010-A01F-010751FFAA8C}"/>
              </a:ext>
            </a:extLst>
          </p:cNvPr>
          <p:cNvSpPr txBox="1"/>
          <p:nvPr/>
        </p:nvSpPr>
        <p:spPr>
          <a:xfrm>
            <a:off x="2186609" y="578065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45094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output is now based on the </a:t>
            </a:r>
            <a:r>
              <a:rPr lang="en-GB" sz="3600" dirty="0">
                <a:solidFill>
                  <a:srgbClr val="FF0000"/>
                </a:solidFill>
              </a:rPr>
              <a:t>red number </a:t>
            </a:r>
            <a:r>
              <a:rPr lang="en-GB" sz="3600" dirty="0"/>
              <a:t>in P and Q.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8EFE53-1D6B-4B27-98CC-7FD273120A99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3580237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(NOT P) AND 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70CEEC-99A5-4B06-A26D-B618FD7B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6" y="2215317"/>
            <a:ext cx="3483056" cy="136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D7C58-61A8-44B2-9C48-387120272B05}"/>
              </a:ext>
            </a:extLst>
          </p:cNvPr>
          <p:cNvSpPr txBox="1"/>
          <p:nvPr/>
        </p:nvSpPr>
        <p:spPr>
          <a:xfrm>
            <a:off x="2186609" y="418768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13B08-9B11-464B-BA1C-ACE3B0FEDB39}"/>
              </a:ext>
            </a:extLst>
          </p:cNvPr>
          <p:cNvSpPr txBox="1"/>
          <p:nvPr/>
        </p:nvSpPr>
        <p:spPr>
          <a:xfrm>
            <a:off x="2186609" y="479513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D19BE-F267-4CEA-8FA8-187840EBED58}"/>
              </a:ext>
            </a:extLst>
          </p:cNvPr>
          <p:cNvSpPr txBox="1"/>
          <p:nvPr/>
        </p:nvSpPr>
        <p:spPr>
          <a:xfrm>
            <a:off x="2186609" y="530695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40AEA-D16B-4010-A01F-010751FFAA8C}"/>
              </a:ext>
            </a:extLst>
          </p:cNvPr>
          <p:cNvSpPr txBox="1"/>
          <p:nvPr/>
        </p:nvSpPr>
        <p:spPr>
          <a:xfrm>
            <a:off x="2186609" y="5780657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00647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would the gate below look like?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How would you start to draw it?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2206669" y="4237432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OR (NOT Z) = Q</a:t>
            </a:r>
          </a:p>
        </p:txBody>
      </p:sp>
    </p:spTree>
    <p:extLst>
      <p:ext uri="{BB962C8B-B14F-4D97-AF65-F5344CB8AC3E}">
        <p14:creationId xmlns:p14="http://schemas.microsoft.com/office/powerpoint/2010/main" val="2071937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First draw the first bracket.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2206669" y="4237432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OR (NOT Z) =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0B5E7-BE90-42C7-9EE2-A735C42FB2B3}"/>
              </a:ext>
            </a:extLst>
          </p:cNvPr>
          <p:cNvSpPr/>
          <p:nvPr/>
        </p:nvSpPr>
        <p:spPr>
          <a:xfrm>
            <a:off x="5420139" y="3697357"/>
            <a:ext cx="4837044" cy="1590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97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1846784"/>
            <a:ext cx="10397224" cy="487644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First draw the first bracket.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37734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Then draw the 2</a:t>
            </a:r>
            <a:r>
              <a:rPr lang="en-GB" sz="3600" baseline="30000" dirty="0"/>
              <a:t>nd</a:t>
            </a:r>
            <a:r>
              <a:rPr lang="en-GB" sz="3600" dirty="0"/>
              <a:t> bracket.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2206669" y="4237432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OR (NOT Z) =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0B5E7-BE90-42C7-9EE2-A735C42FB2B3}"/>
              </a:ext>
            </a:extLst>
          </p:cNvPr>
          <p:cNvSpPr/>
          <p:nvPr/>
        </p:nvSpPr>
        <p:spPr>
          <a:xfrm>
            <a:off x="1590260" y="3827022"/>
            <a:ext cx="4837044" cy="1590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79BD60-DE5C-4A52-B5A0-5E10BD1FA8E1}"/>
              </a:ext>
            </a:extLst>
          </p:cNvPr>
          <p:cNvSpPr/>
          <p:nvPr/>
        </p:nvSpPr>
        <p:spPr>
          <a:xfrm>
            <a:off x="8984170" y="3827022"/>
            <a:ext cx="2020956" cy="1590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1846784"/>
            <a:ext cx="10397224" cy="487644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Put the output of the whole question (Q here).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420912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Connect them together via the gate in the middle.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2206669" y="4237432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OR (NOT Z) =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0B5E7-BE90-42C7-9EE2-A735C42FB2B3}"/>
              </a:ext>
            </a:extLst>
          </p:cNvPr>
          <p:cNvSpPr/>
          <p:nvPr/>
        </p:nvSpPr>
        <p:spPr>
          <a:xfrm>
            <a:off x="1590260" y="3827022"/>
            <a:ext cx="3684105" cy="1590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D2D9B9-778A-45AD-970A-B04EDFBB6419}"/>
              </a:ext>
            </a:extLst>
          </p:cNvPr>
          <p:cNvSpPr/>
          <p:nvPr/>
        </p:nvSpPr>
        <p:spPr>
          <a:xfrm>
            <a:off x="6519575" y="3705711"/>
            <a:ext cx="3684105" cy="1590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3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types of logic gates.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the different types of logic gates work.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logic gates.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2.4 Learn about two-tier logic gates and truth tables.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2.4 Learn about two-tier logic gates and truth tables.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1846784"/>
            <a:ext cx="10397224" cy="487644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Put the output of the whole question (Q here).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268380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Put the output of the whole question (Q here).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2206669" y="4237432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OR (NOT Z) =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0B5E7-BE90-42C7-9EE2-A735C42FB2B3}"/>
              </a:ext>
            </a:extLst>
          </p:cNvPr>
          <p:cNvSpPr/>
          <p:nvPr/>
        </p:nvSpPr>
        <p:spPr>
          <a:xfrm>
            <a:off x="1590260" y="3827022"/>
            <a:ext cx="7381462" cy="1590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160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1846784"/>
            <a:ext cx="10397224" cy="487644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Put the output of the whole question (Q here).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72996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2084492"/>
            <a:ext cx="10397224" cy="46387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 the values were as follows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DF52-B6C5-4846-AB94-4056F53C33BB}"/>
              </a:ext>
            </a:extLst>
          </p:cNvPr>
          <p:cNvSpPr txBox="1"/>
          <p:nvPr/>
        </p:nvSpPr>
        <p:spPr>
          <a:xfrm>
            <a:off x="2154422" y="2112854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4A9E-6C2C-4144-BA30-574E16A3E6E1}"/>
              </a:ext>
            </a:extLst>
          </p:cNvPr>
          <p:cNvSpPr txBox="1"/>
          <p:nvPr/>
        </p:nvSpPr>
        <p:spPr>
          <a:xfrm>
            <a:off x="2154422" y="276915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EAFAE-26E8-4463-A5A2-27E27D3719ED}"/>
              </a:ext>
            </a:extLst>
          </p:cNvPr>
          <p:cNvSpPr txBox="1"/>
          <p:nvPr/>
        </p:nvSpPr>
        <p:spPr>
          <a:xfrm>
            <a:off x="2208456" y="536030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84147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2084492"/>
            <a:ext cx="10397224" cy="46387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 the values were as follows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DF52-B6C5-4846-AB94-4056F53C33BB}"/>
              </a:ext>
            </a:extLst>
          </p:cNvPr>
          <p:cNvSpPr txBox="1"/>
          <p:nvPr/>
        </p:nvSpPr>
        <p:spPr>
          <a:xfrm>
            <a:off x="2154422" y="2112854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4A9E-6C2C-4144-BA30-574E16A3E6E1}"/>
              </a:ext>
            </a:extLst>
          </p:cNvPr>
          <p:cNvSpPr txBox="1"/>
          <p:nvPr/>
        </p:nvSpPr>
        <p:spPr>
          <a:xfrm>
            <a:off x="2154422" y="276915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EAFAE-26E8-4463-A5A2-27E27D3719ED}"/>
              </a:ext>
            </a:extLst>
          </p:cNvPr>
          <p:cNvSpPr txBox="1"/>
          <p:nvPr/>
        </p:nvSpPr>
        <p:spPr>
          <a:xfrm>
            <a:off x="2208456" y="536030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70459-4F95-45B8-845A-BF26F2AD238A}"/>
              </a:ext>
            </a:extLst>
          </p:cNvPr>
          <p:cNvSpPr txBox="1"/>
          <p:nvPr/>
        </p:nvSpPr>
        <p:spPr>
          <a:xfrm>
            <a:off x="5983865" y="206594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96505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2084492"/>
            <a:ext cx="10397224" cy="46387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 the values were as follows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DF52-B6C5-4846-AB94-4056F53C33BB}"/>
              </a:ext>
            </a:extLst>
          </p:cNvPr>
          <p:cNvSpPr txBox="1"/>
          <p:nvPr/>
        </p:nvSpPr>
        <p:spPr>
          <a:xfrm>
            <a:off x="2154422" y="2112854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4A9E-6C2C-4144-BA30-574E16A3E6E1}"/>
              </a:ext>
            </a:extLst>
          </p:cNvPr>
          <p:cNvSpPr txBox="1"/>
          <p:nvPr/>
        </p:nvSpPr>
        <p:spPr>
          <a:xfrm>
            <a:off x="2154422" y="276915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EAFAE-26E8-4463-A5A2-27E27D3719ED}"/>
              </a:ext>
            </a:extLst>
          </p:cNvPr>
          <p:cNvSpPr txBox="1"/>
          <p:nvPr/>
        </p:nvSpPr>
        <p:spPr>
          <a:xfrm>
            <a:off x="2208456" y="536030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70459-4F95-45B8-845A-BF26F2AD238A}"/>
              </a:ext>
            </a:extLst>
          </p:cNvPr>
          <p:cNvSpPr txBox="1"/>
          <p:nvPr/>
        </p:nvSpPr>
        <p:spPr>
          <a:xfrm>
            <a:off x="5983865" y="206594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9256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2084492"/>
            <a:ext cx="10397224" cy="46387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 the values were as follows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DF52-B6C5-4846-AB94-4056F53C33BB}"/>
              </a:ext>
            </a:extLst>
          </p:cNvPr>
          <p:cNvSpPr txBox="1"/>
          <p:nvPr/>
        </p:nvSpPr>
        <p:spPr>
          <a:xfrm>
            <a:off x="2154422" y="2112854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4A9E-6C2C-4144-BA30-574E16A3E6E1}"/>
              </a:ext>
            </a:extLst>
          </p:cNvPr>
          <p:cNvSpPr txBox="1"/>
          <p:nvPr/>
        </p:nvSpPr>
        <p:spPr>
          <a:xfrm>
            <a:off x="2154422" y="276915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EAFAE-26E8-4463-A5A2-27E27D3719ED}"/>
              </a:ext>
            </a:extLst>
          </p:cNvPr>
          <p:cNvSpPr txBox="1"/>
          <p:nvPr/>
        </p:nvSpPr>
        <p:spPr>
          <a:xfrm>
            <a:off x="2208456" y="536030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70459-4F95-45B8-845A-BF26F2AD238A}"/>
              </a:ext>
            </a:extLst>
          </p:cNvPr>
          <p:cNvSpPr txBox="1"/>
          <p:nvPr/>
        </p:nvSpPr>
        <p:spPr>
          <a:xfrm>
            <a:off x="5983865" y="206594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6B1CC-DDFA-45CE-99EF-854CA7D130B0}"/>
              </a:ext>
            </a:extLst>
          </p:cNvPr>
          <p:cNvSpPr txBox="1"/>
          <p:nvPr/>
        </p:nvSpPr>
        <p:spPr>
          <a:xfrm>
            <a:off x="6085441" y="564439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49922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2084492"/>
            <a:ext cx="10397224" cy="46387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 the values were as follows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DF52-B6C5-4846-AB94-4056F53C33BB}"/>
              </a:ext>
            </a:extLst>
          </p:cNvPr>
          <p:cNvSpPr txBox="1"/>
          <p:nvPr/>
        </p:nvSpPr>
        <p:spPr>
          <a:xfrm>
            <a:off x="2154422" y="2112854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4A9E-6C2C-4144-BA30-574E16A3E6E1}"/>
              </a:ext>
            </a:extLst>
          </p:cNvPr>
          <p:cNvSpPr txBox="1"/>
          <p:nvPr/>
        </p:nvSpPr>
        <p:spPr>
          <a:xfrm>
            <a:off x="2154422" y="276915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EAFAE-26E8-4463-A5A2-27E27D3719ED}"/>
              </a:ext>
            </a:extLst>
          </p:cNvPr>
          <p:cNvSpPr txBox="1"/>
          <p:nvPr/>
        </p:nvSpPr>
        <p:spPr>
          <a:xfrm>
            <a:off x="2208456" y="536030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70459-4F95-45B8-845A-BF26F2AD238A}"/>
              </a:ext>
            </a:extLst>
          </p:cNvPr>
          <p:cNvSpPr txBox="1"/>
          <p:nvPr/>
        </p:nvSpPr>
        <p:spPr>
          <a:xfrm>
            <a:off x="5983865" y="206594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6B1CC-DDFA-45CE-99EF-854CA7D130B0}"/>
              </a:ext>
            </a:extLst>
          </p:cNvPr>
          <p:cNvSpPr txBox="1"/>
          <p:nvPr/>
        </p:nvSpPr>
        <p:spPr>
          <a:xfrm>
            <a:off x="6085441" y="564439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043E10-E3D1-4FAE-BEA7-7820F9C40378}"/>
              </a:ext>
            </a:extLst>
          </p:cNvPr>
          <p:cNvSpPr txBox="1"/>
          <p:nvPr/>
        </p:nvSpPr>
        <p:spPr>
          <a:xfrm>
            <a:off x="10640858" y="416339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38721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709374-8E9D-4CCA-BF4A-03DD3D58BB0F}"/>
              </a:ext>
            </a:extLst>
          </p:cNvPr>
          <p:cNvSpPr/>
          <p:nvPr/>
        </p:nvSpPr>
        <p:spPr>
          <a:xfrm>
            <a:off x="1039402" y="2084492"/>
            <a:ext cx="10397224" cy="46387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 the values were as follows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162EB-55BF-4D7E-9F32-DC6F7FF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664" r="78667">
                        <a14:foregroundMark x1="30514" y1="13293" x2="29607" y2="67674"/>
                        <a14:foregroundMark x1="34982" y1="79219" x2="37764" y2="85196"/>
                        <a14:foregroundMark x1="33425" y1="75876" x2="34446" y2="78069"/>
                        <a14:foregroundMark x1="29607" y1="67674" x2="33110" y2="75199"/>
                        <a14:foregroundMark x1="37764" y1="85196" x2="59819" y2="56193"/>
                        <a14:foregroundMark x1="37471" y1="21865" x2="30514" y2="11178"/>
                        <a14:foregroundMark x1="59229" y1="55287" x2="57583" y2="52758"/>
                        <a14:foregroundMark x1="59819" y1="56193" x2="59229" y2="55287"/>
                        <a14:backgroundMark x1="32175" y1="87613" x2="35801" y2="74924"/>
                        <a14:backgroundMark x1="57402" y1="51964" x2="38066" y2="24471"/>
                        <a14:backgroundMark x1="32477" y1="81571" x2="33837" y2="70997"/>
                        <a14:backgroundMark x1="58157" y1="55287" x2="58157" y2="55287"/>
                      </a14:backgroundRemoval>
                    </a14:imgEffect>
                  </a14:imgLayer>
                </a14:imgProps>
              </a:ext>
            </a:extLst>
          </a:blip>
          <a:srcRect l="14538" r="14208"/>
          <a:stretch/>
        </p:blipFill>
        <p:spPr>
          <a:xfrm>
            <a:off x="2975753" y="4705275"/>
            <a:ext cx="287572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8D7EE-C3C4-4831-9789-F06F4243D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5" b="89973" l="18952" r="92473">
                        <a14:foregroundMark x1="19086" y1="27642" x2="43280" y2="30081"/>
                        <a14:foregroundMark x1="19086" y1="63686" x2="43280" y2="64770"/>
                        <a14:foregroundMark x1="36290" y1="84282" x2="59677" y2="82114"/>
                        <a14:foregroundMark x1="59677" y1="82114" x2="69758" y2="71003"/>
                        <a14:foregroundMark x1="69758" y1="71003" x2="73387" y2="50678"/>
                        <a14:foregroundMark x1="73387" y1="50678" x2="73387" y2="45528"/>
                        <a14:foregroundMark x1="35753" y1="15447" x2="46640" y2="19241"/>
                        <a14:foregroundMark x1="46640" y1="19241" x2="57527" y2="16802"/>
                        <a14:foregroundMark x1="57527" y1="16802" x2="67473" y2="27642"/>
                        <a14:foregroundMark x1="67473" y1="27642" x2="71371" y2="36585"/>
                        <a14:foregroundMark x1="73387" y1="47154" x2="86828" y2="47696"/>
                        <a14:foregroundMark x1="90995" y1="55556" x2="92473" y2="42547"/>
                      </a14:backgroundRemoval>
                    </a14:imgEffect>
                  </a14:imgLayer>
                </a14:imgProps>
              </a:ext>
            </a:extLst>
          </a:blip>
          <a:srcRect l="17277"/>
          <a:stretch/>
        </p:blipFill>
        <p:spPr>
          <a:xfrm>
            <a:off x="7122151" y="3484508"/>
            <a:ext cx="3752152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BA5-75B8-4DC5-9225-0E51B740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2875081" y="1846784"/>
            <a:ext cx="2689686" cy="22193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183C3-29AC-40BF-AA78-CDBBC5209940}"/>
              </a:ext>
            </a:extLst>
          </p:cNvPr>
          <p:cNvCxnSpPr>
            <a:cxnSpLocks/>
          </p:cNvCxnSpPr>
          <p:nvPr/>
        </p:nvCxnSpPr>
        <p:spPr>
          <a:xfrm>
            <a:off x="5115339" y="5747379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F2A27-B00E-4DF5-9705-81E0A44D37EF}"/>
              </a:ext>
            </a:extLst>
          </p:cNvPr>
          <p:cNvCxnSpPr>
            <a:cxnSpLocks/>
          </p:cNvCxnSpPr>
          <p:nvPr/>
        </p:nvCxnSpPr>
        <p:spPr>
          <a:xfrm>
            <a:off x="5002695" y="2839753"/>
            <a:ext cx="136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9B1B79-824D-49F8-BE5E-C410706D2C6A}"/>
              </a:ext>
            </a:extLst>
          </p:cNvPr>
          <p:cNvCxnSpPr>
            <a:cxnSpLocks/>
          </p:cNvCxnSpPr>
          <p:nvPr/>
        </p:nvCxnSpPr>
        <p:spPr>
          <a:xfrm>
            <a:off x="6368622" y="2839753"/>
            <a:ext cx="0" cy="127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E35C8-FA55-48EC-8C6C-22BEE0228CB6}"/>
              </a:ext>
            </a:extLst>
          </p:cNvPr>
          <p:cNvCxnSpPr>
            <a:cxnSpLocks/>
          </p:cNvCxnSpPr>
          <p:nvPr/>
        </p:nvCxnSpPr>
        <p:spPr>
          <a:xfrm>
            <a:off x="6481266" y="4929809"/>
            <a:ext cx="0" cy="830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2E328-934C-4F32-B02D-451762EED2A0}"/>
              </a:ext>
            </a:extLst>
          </p:cNvPr>
          <p:cNvCxnSpPr/>
          <p:nvPr/>
        </p:nvCxnSpPr>
        <p:spPr>
          <a:xfrm>
            <a:off x="6368622" y="4119144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CEFED6-2AEA-47BA-9B86-498440CCE15E}"/>
              </a:ext>
            </a:extLst>
          </p:cNvPr>
          <p:cNvCxnSpPr/>
          <p:nvPr/>
        </p:nvCxnSpPr>
        <p:spPr>
          <a:xfrm>
            <a:off x="6481266" y="4907649"/>
            <a:ext cx="1847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2D7E57-76E0-4428-8A6D-734A9EB3F5FB}"/>
              </a:ext>
            </a:extLst>
          </p:cNvPr>
          <p:cNvSpPr txBox="1"/>
          <p:nvPr/>
        </p:nvSpPr>
        <p:spPr>
          <a:xfrm>
            <a:off x="2666679" y="2084493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BC12D5-C00D-4BF4-9917-63A3DBCC5581}"/>
              </a:ext>
            </a:extLst>
          </p:cNvPr>
          <p:cNvSpPr txBox="1"/>
          <p:nvPr/>
        </p:nvSpPr>
        <p:spPr>
          <a:xfrm>
            <a:off x="2654068" y="281794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E7CD5-21DF-4FE1-A827-0606223BA872}"/>
              </a:ext>
            </a:extLst>
          </p:cNvPr>
          <p:cNvSpPr txBox="1"/>
          <p:nvPr/>
        </p:nvSpPr>
        <p:spPr>
          <a:xfrm>
            <a:off x="2727898" y="539343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DF52-B6C5-4846-AB94-4056F53C33BB}"/>
              </a:ext>
            </a:extLst>
          </p:cNvPr>
          <p:cNvSpPr txBox="1"/>
          <p:nvPr/>
        </p:nvSpPr>
        <p:spPr>
          <a:xfrm>
            <a:off x="2154422" y="2112854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4A9E-6C2C-4144-BA30-574E16A3E6E1}"/>
              </a:ext>
            </a:extLst>
          </p:cNvPr>
          <p:cNvSpPr txBox="1"/>
          <p:nvPr/>
        </p:nvSpPr>
        <p:spPr>
          <a:xfrm>
            <a:off x="2154422" y="276915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EAFAE-26E8-4463-A5A2-27E27D3719ED}"/>
              </a:ext>
            </a:extLst>
          </p:cNvPr>
          <p:cNvSpPr txBox="1"/>
          <p:nvPr/>
        </p:nvSpPr>
        <p:spPr>
          <a:xfrm>
            <a:off x="2208456" y="536030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70459-4F95-45B8-845A-BF26F2AD238A}"/>
              </a:ext>
            </a:extLst>
          </p:cNvPr>
          <p:cNvSpPr txBox="1"/>
          <p:nvPr/>
        </p:nvSpPr>
        <p:spPr>
          <a:xfrm>
            <a:off x="5983865" y="206594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6B1CC-DDFA-45CE-99EF-854CA7D130B0}"/>
              </a:ext>
            </a:extLst>
          </p:cNvPr>
          <p:cNvSpPr txBox="1"/>
          <p:nvPr/>
        </p:nvSpPr>
        <p:spPr>
          <a:xfrm>
            <a:off x="6085441" y="5644396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043E10-E3D1-4FAE-BEA7-7820F9C40378}"/>
              </a:ext>
            </a:extLst>
          </p:cNvPr>
          <p:cNvSpPr txBox="1"/>
          <p:nvPr/>
        </p:nvSpPr>
        <p:spPr>
          <a:xfrm>
            <a:off x="10640858" y="4163391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FF0000"/>
                </a:solidFill>
              </a:rPr>
              <a:t>1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67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How would you begin to fill this in?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Can you still count up in binary?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674495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03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1 and 0</a:t>
            </a:r>
          </a:p>
          <a:p>
            <a:endParaRPr lang="en-GB" sz="3600" dirty="0"/>
          </a:p>
          <a:p>
            <a:r>
              <a:rPr lang="en-GB" sz="3600" dirty="0"/>
              <a:t>1 = TRUE or on</a:t>
            </a:r>
          </a:p>
          <a:p>
            <a:endParaRPr lang="en-GB" sz="3600" dirty="0"/>
          </a:p>
          <a:p>
            <a:r>
              <a:rPr lang="en-GB" sz="3600" dirty="0"/>
              <a:t>0 = FALSE or off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74994D87-1B35-4C90-9E86-B255EDF3C710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737245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Count up the first 8 digits in binary.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587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Count up the first 8 digits in binary.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0 to 7 = 8 digits.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224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Count up the first 8 digits in binary.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0 to 7 = 8 digits.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381958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108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Count up the first 8 digits in binary.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0 to 7 = 8 digits.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736979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562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Focus on 1 column at a time.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This is just the column for an AND gate.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45A79-75D4-4E98-A500-2B0D53F275E9}"/>
              </a:ext>
            </a:extLst>
          </p:cNvPr>
          <p:cNvSpPr/>
          <p:nvPr/>
        </p:nvSpPr>
        <p:spPr>
          <a:xfrm>
            <a:off x="5711687" y="1722783"/>
            <a:ext cx="1643270" cy="4068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185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Focus on 1 column at a time.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This is just the column for an AND gate.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697836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45A79-75D4-4E98-A500-2B0D53F275E9}"/>
              </a:ext>
            </a:extLst>
          </p:cNvPr>
          <p:cNvSpPr/>
          <p:nvPr/>
        </p:nvSpPr>
        <p:spPr>
          <a:xfrm>
            <a:off x="5711687" y="1722783"/>
            <a:ext cx="1643270" cy="4068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50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Focus on 1 column at a time.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This is just the column for a NOT gate.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52037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45A79-75D4-4E98-A500-2B0D53F275E9}"/>
              </a:ext>
            </a:extLst>
          </p:cNvPr>
          <p:cNvSpPr/>
          <p:nvPr/>
        </p:nvSpPr>
        <p:spPr>
          <a:xfrm>
            <a:off x="7089913" y="1722783"/>
            <a:ext cx="1643270" cy="4068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500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Focus on 1 column at a time.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Put an OR gate on the last 2 columns.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69172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45A79-75D4-4E98-A500-2B0D53F275E9}"/>
              </a:ext>
            </a:extLst>
          </p:cNvPr>
          <p:cNvSpPr/>
          <p:nvPr/>
        </p:nvSpPr>
        <p:spPr>
          <a:xfrm>
            <a:off x="8488605" y="1560684"/>
            <a:ext cx="1643270" cy="4068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71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Focus on 1 column at a time.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Put an OR gate on the last 2 columns.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FED6B-EBF3-4307-8984-AA6AC636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1" y="32658"/>
            <a:ext cx="2338128" cy="1097153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C34802E-0593-42EC-BA44-B6CB5A46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197275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AND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45A79-75D4-4E98-A500-2B0D53F275E9}"/>
              </a:ext>
            </a:extLst>
          </p:cNvPr>
          <p:cNvSpPr/>
          <p:nvPr/>
        </p:nvSpPr>
        <p:spPr>
          <a:xfrm>
            <a:off x="8488605" y="1560684"/>
            <a:ext cx="1643270" cy="4068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35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gate diagram for the expression below.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1994417" y="2682800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OR Y) AND (NOT Z) = Q</a:t>
            </a:r>
          </a:p>
        </p:txBody>
      </p:sp>
    </p:spTree>
    <p:extLst>
      <p:ext uri="{BB962C8B-B14F-4D97-AF65-F5344CB8AC3E}">
        <p14:creationId xmlns:p14="http://schemas.microsoft.com/office/powerpoint/2010/main" val="398329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D421792-FF17-44C9-87CD-00CE70732694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804135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gate diagram for the expression below.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Remember the key rules – break up the diagram and do the brackets first!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1994417" y="2682800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OR Y) AND (NOT Z) = Q</a:t>
            </a:r>
          </a:p>
        </p:txBody>
      </p:sp>
    </p:spTree>
    <p:extLst>
      <p:ext uri="{BB962C8B-B14F-4D97-AF65-F5344CB8AC3E}">
        <p14:creationId xmlns:p14="http://schemas.microsoft.com/office/powerpoint/2010/main" val="2005925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89F289-2B90-4BB8-B9FD-587ED9102728}"/>
              </a:ext>
            </a:extLst>
          </p:cNvPr>
          <p:cNvSpPr/>
          <p:nvPr/>
        </p:nvSpPr>
        <p:spPr>
          <a:xfrm>
            <a:off x="5088836" y="4505739"/>
            <a:ext cx="3644348" cy="5519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gate diagram for the expression below.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Remember the key rules – break up the diagram and do the brackets first!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1994417" y="2682800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OR Y) AND (NOT Z) = Q</a:t>
            </a:r>
          </a:p>
        </p:txBody>
      </p:sp>
    </p:spTree>
    <p:extLst>
      <p:ext uri="{BB962C8B-B14F-4D97-AF65-F5344CB8AC3E}">
        <p14:creationId xmlns:p14="http://schemas.microsoft.com/office/powerpoint/2010/main" val="10144301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204288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554812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3646802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2FFE82-33E9-4F82-9334-9900C3882170}"/>
              </a:ext>
            </a:extLst>
          </p:cNvPr>
          <p:cNvCxnSpPr>
            <a:cxnSpLocks/>
          </p:cNvCxnSpPr>
          <p:nvPr/>
        </p:nvCxnSpPr>
        <p:spPr>
          <a:xfrm flipV="1">
            <a:off x="4049354" y="4741152"/>
            <a:ext cx="2271933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DDF73-3066-4A5D-9DAC-AA1CC82E23FE}"/>
              </a:ext>
            </a:extLst>
          </p:cNvPr>
          <p:cNvCxnSpPr/>
          <p:nvPr/>
        </p:nvCxnSpPr>
        <p:spPr>
          <a:xfrm>
            <a:off x="4293704" y="2222535"/>
            <a:ext cx="2027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0B5B-0BC9-4160-969C-ACD19202FD64}"/>
              </a:ext>
            </a:extLst>
          </p:cNvPr>
          <p:cNvCxnSpPr>
            <a:cxnSpLocks/>
          </p:cNvCxnSpPr>
          <p:nvPr/>
        </p:nvCxnSpPr>
        <p:spPr>
          <a:xfrm>
            <a:off x="6321287" y="2222535"/>
            <a:ext cx="0" cy="815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C8B16-5B9E-4678-879C-E12B72D8B914}"/>
              </a:ext>
            </a:extLst>
          </p:cNvPr>
          <p:cNvCxnSpPr>
            <a:cxnSpLocks/>
          </p:cNvCxnSpPr>
          <p:nvPr/>
        </p:nvCxnSpPr>
        <p:spPr>
          <a:xfrm flipH="1">
            <a:off x="6301409" y="3738724"/>
            <a:ext cx="19878" cy="99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8CCA-2A82-40DF-8C78-1424E8ED014C}"/>
              </a:ext>
            </a:extLst>
          </p:cNvPr>
          <p:cNvCxnSpPr>
            <a:cxnSpLocks/>
          </p:cNvCxnSpPr>
          <p:nvPr/>
        </p:nvCxnSpPr>
        <p:spPr>
          <a:xfrm>
            <a:off x="6321287" y="303754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5ACA5C-D42B-441D-A444-9CC6372A69C5}"/>
              </a:ext>
            </a:extLst>
          </p:cNvPr>
          <p:cNvCxnSpPr>
            <a:cxnSpLocks/>
          </p:cNvCxnSpPr>
          <p:nvPr/>
        </p:nvCxnSpPr>
        <p:spPr>
          <a:xfrm>
            <a:off x="6321287" y="373872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762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D1B247-F9C9-40A2-92C6-9C9DB33E0D7E}"/>
              </a:ext>
            </a:extLst>
          </p:cNvPr>
          <p:cNvSpPr/>
          <p:nvPr/>
        </p:nvSpPr>
        <p:spPr>
          <a:xfrm>
            <a:off x="7646504" y="116063"/>
            <a:ext cx="1444487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2FFE82-33E9-4F82-9334-9900C3882170}"/>
              </a:ext>
            </a:extLst>
          </p:cNvPr>
          <p:cNvCxnSpPr>
            <a:cxnSpLocks/>
          </p:cNvCxnSpPr>
          <p:nvPr/>
        </p:nvCxnSpPr>
        <p:spPr>
          <a:xfrm flipV="1">
            <a:off x="4049354" y="4741152"/>
            <a:ext cx="2271933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DDF73-3066-4A5D-9DAC-AA1CC82E23FE}"/>
              </a:ext>
            </a:extLst>
          </p:cNvPr>
          <p:cNvCxnSpPr/>
          <p:nvPr/>
        </p:nvCxnSpPr>
        <p:spPr>
          <a:xfrm>
            <a:off x="4293704" y="2222535"/>
            <a:ext cx="2027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0B5B-0BC9-4160-969C-ACD19202FD64}"/>
              </a:ext>
            </a:extLst>
          </p:cNvPr>
          <p:cNvCxnSpPr>
            <a:cxnSpLocks/>
          </p:cNvCxnSpPr>
          <p:nvPr/>
        </p:nvCxnSpPr>
        <p:spPr>
          <a:xfrm>
            <a:off x="6321287" y="2222535"/>
            <a:ext cx="0" cy="815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C8B16-5B9E-4678-879C-E12B72D8B914}"/>
              </a:ext>
            </a:extLst>
          </p:cNvPr>
          <p:cNvCxnSpPr>
            <a:cxnSpLocks/>
          </p:cNvCxnSpPr>
          <p:nvPr/>
        </p:nvCxnSpPr>
        <p:spPr>
          <a:xfrm flipH="1">
            <a:off x="6301409" y="3738724"/>
            <a:ext cx="19878" cy="99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8CCA-2A82-40DF-8C78-1424E8ED014C}"/>
              </a:ext>
            </a:extLst>
          </p:cNvPr>
          <p:cNvCxnSpPr>
            <a:cxnSpLocks/>
          </p:cNvCxnSpPr>
          <p:nvPr/>
        </p:nvCxnSpPr>
        <p:spPr>
          <a:xfrm>
            <a:off x="6321287" y="303754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5ACA5C-D42B-441D-A444-9CC6372A69C5}"/>
              </a:ext>
            </a:extLst>
          </p:cNvPr>
          <p:cNvCxnSpPr>
            <a:cxnSpLocks/>
          </p:cNvCxnSpPr>
          <p:nvPr/>
        </p:nvCxnSpPr>
        <p:spPr>
          <a:xfrm>
            <a:off x="6321287" y="373872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C37924-A717-44AB-820C-D2DA689C4D06}"/>
              </a:ext>
            </a:extLst>
          </p:cNvPr>
          <p:cNvSpPr/>
          <p:nvPr/>
        </p:nvSpPr>
        <p:spPr>
          <a:xfrm>
            <a:off x="1126435" y="1316392"/>
            <a:ext cx="3738186" cy="20190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068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D1B247-F9C9-40A2-92C6-9C9DB33E0D7E}"/>
              </a:ext>
            </a:extLst>
          </p:cNvPr>
          <p:cNvSpPr/>
          <p:nvPr/>
        </p:nvSpPr>
        <p:spPr>
          <a:xfrm>
            <a:off x="9856452" y="82709"/>
            <a:ext cx="1444487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2FFE82-33E9-4F82-9334-9900C3882170}"/>
              </a:ext>
            </a:extLst>
          </p:cNvPr>
          <p:cNvCxnSpPr>
            <a:cxnSpLocks/>
          </p:cNvCxnSpPr>
          <p:nvPr/>
        </p:nvCxnSpPr>
        <p:spPr>
          <a:xfrm flipV="1">
            <a:off x="4049354" y="4741152"/>
            <a:ext cx="2271933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DDF73-3066-4A5D-9DAC-AA1CC82E23FE}"/>
              </a:ext>
            </a:extLst>
          </p:cNvPr>
          <p:cNvCxnSpPr/>
          <p:nvPr/>
        </p:nvCxnSpPr>
        <p:spPr>
          <a:xfrm>
            <a:off x="4293704" y="2222535"/>
            <a:ext cx="2027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0B5B-0BC9-4160-969C-ACD19202FD64}"/>
              </a:ext>
            </a:extLst>
          </p:cNvPr>
          <p:cNvCxnSpPr>
            <a:cxnSpLocks/>
          </p:cNvCxnSpPr>
          <p:nvPr/>
        </p:nvCxnSpPr>
        <p:spPr>
          <a:xfrm>
            <a:off x="6321287" y="2222535"/>
            <a:ext cx="0" cy="815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C8B16-5B9E-4678-879C-E12B72D8B914}"/>
              </a:ext>
            </a:extLst>
          </p:cNvPr>
          <p:cNvCxnSpPr>
            <a:cxnSpLocks/>
          </p:cNvCxnSpPr>
          <p:nvPr/>
        </p:nvCxnSpPr>
        <p:spPr>
          <a:xfrm flipH="1">
            <a:off x="6301409" y="3738724"/>
            <a:ext cx="19878" cy="99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8CCA-2A82-40DF-8C78-1424E8ED014C}"/>
              </a:ext>
            </a:extLst>
          </p:cNvPr>
          <p:cNvCxnSpPr>
            <a:cxnSpLocks/>
          </p:cNvCxnSpPr>
          <p:nvPr/>
        </p:nvCxnSpPr>
        <p:spPr>
          <a:xfrm>
            <a:off x="6321287" y="303754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5ACA5C-D42B-441D-A444-9CC6372A69C5}"/>
              </a:ext>
            </a:extLst>
          </p:cNvPr>
          <p:cNvCxnSpPr>
            <a:cxnSpLocks/>
          </p:cNvCxnSpPr>
          <p:nvPr/>
        </p:nvCxnSpPr>
        <p:spPr>
          <a:xfrm>
            <a:off x="6321287" y="373872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C37924-A717-44AB-820C-D2DA689C4D06}"/>
              </a:ext>
            </a:extLst>
          </p:cNvPr>
          <p:cNvSpPr/>
          <p:nvPr/>
        </p:nvSpPr>
        <p:spPr>
          <a:xfrm>
            <a:off x="1005602" y="3761656"/>
            <a:ext cx="3738186" cy="20190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0170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2FFE82-33E9-4F82-9334-9900C3882170}"/>
              </a:ext>
            </a:extLst>
          </p:cNvPr>
          <p:cNvCxnSpPr>
            <a:cxnSpLocks/>
          </p:cNvCxnSpPr>
          <p:nvPr/>
        </p:nvCxnSpPr>
        <p:spPr>
          <a:xfrm flipV="1">
            <a:off x="4049354" y="4741152"/>
            <a:ext cx="2271933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DDF73-3066-4A5D-9DAC-AA1CC82E23FE}"/>
              </a:ext>
            </a:extLst>
          </p:cNvPr>
          <p:cNvCxnSpPr/>
          <p:nvPr/>
        </p:nvCxnSpPr>
        <p:spPr>
          <a:xfrm>
            <a:off x="4293704" y="2222535"/>
            <a:ext cx="2027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0B5B-0BC9-4160-969C-ACD19202FD64}"/>
              </a:ext>
            </a:extLst>
          </p:cNvPr>
          <p:cNvCxnSpPr>
            <a:cxnSpLocks/>
          </p:cNvCxnSpPr>
          <p:nvPr/>
        </p:nvCxnSpPr>
        <p:spPr>
          <a:xfrm>
            <a:off x="6321287" y="2222535"/>
            <a:ext cx="0" cy="815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C8B16-5B9E-4678-879C-E12B72D8B914}"/>
              </a:ext>
            </a:extLst>
          </p:cNvPr>
          <p:cNvCxnSpPr>
            <a:cxnSpLocks/>
          </p:cNvCxnSpPr>
          <p:nvPr/>
        </p:nvCxnSpPr>
        <p:spPr>
          <a:xfrm flipH="1">
            <a:off x="6301409" y="3738724"/>
            <a:ext cx="19878" cy="99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8CCA-2A82-40DF-8C78-1424E8ED014C}"/>
              </a:ext>
            </a:extLst>
          </p:cNvPr>
          <p:cNvCxnSpPr>
            <a:cxnSpLocks/>
          </p:cNvCxnSpPr>
          <p:nvPr/>
        </p:nvCxnSpPr>
        <p:spPr>
          <a:xfrm>
            <a:off x="6321287" y="303754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5ACA5C-D42B-441D-A444-9CC6372A69C5}"/>
              </a:ext>
            </a:extLst>
          </p:cNvPr>
          <p:cNvCxnSpPr>
            <a:cxnSpLocks/>
          </p:cNvCxnSpPr>
          <p:nvPr/>
        </p:nvCxnSpPr>
        <p:spPr>
          <a:xfrm>
            <a:off x="6321287" y="373872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BE482E8-C80B-4858-ADE3-4664D3A33690}"/>
              </a:ext>
            </a:extLst>
          </p:cNvPr>
          <p:cNvSpPr txBox="1"/>
          <p:nvPr/>
        </p:nvSpPr>
        <p:spPr>
          <a:xfrm>
            <a:off x="903172" y="1609191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E23718-E2BF-46CC-897F-DA62B6C17BBC}"/>
              </a:ext>
            </a:extLst>
          </p:cNvPr>
          <p:cNvSpPr txBox="1"/>
          <p:nvPr/>
        </p:nvSpPr>
        <p:spPr>
          <a:xfrm>
            <a:off x="927389" y="2396783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EB45B-7BD7-4C2F-930E-8E438F76D7B8}"/>
              </a:ext>
            </a:extLst>
          </p:cNvPr>
          <p:cNvSpPr txBox="1"/>
          <p:nvPr/>
        </p:nvSpPr>
        <p:spPr>
          <a:xfrm>
            <a:off x="928096" y="4467382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6969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2FFE82-33E9-4F82-9334-9900C3882170}"/>
              </a:ext>
            </a:extLst>
          </p:cNvPr>
          <p:cNvCxnSpPr>
            <a:cxnSpLocks/>
          </p:cNvCxnSpPr>
          <p:nvPr/>
        </p:nvCxnSpPr>
        <p:spPr>
          <a:xfrm flipV="1">
            <a:off x="4049354" y="4741152"/>
            <a:ext cx="2271933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DDF73-3066-4A5D-9DAC-AA1CC82E23FE}"/>
              </a:ext>
            </a:extLst>
          </p:cNvPr>
          <p:cNvCxnSpPr/>
          <p:nvPr/>
        </p:nvCxnSpPr>
        <p:spPr>
          <a:xfrm>
            <a:off x="4293704" y="2222535"/>
            <a:ext cx="2027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0B5B-0BC9-4160-969C-ACD19202FD64}"/>
              </a:ext>
            </a:extLst>
          </p:cNvPr>
          <p:cNvCxnSpPr>
            <a:cxnSpLocks/>
          </p:cNvCxnSpPr>
          <p:nvPr/>
        </p:nvCxnSpPr>
        <p:spPr>
          <a:xfrm>
            <a:off x="6321287" y="2222535"/>
            <a:ext cx="0" cy="815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C8B16-5B9E-4678-879C-E12B72D8B914}"/>
              </a:ext>
            </a:extLst>
          </p:cNvPr>
          <p:cNvCxnSpPr>
            <a:cxnSpLocks/>
          </p:cNvCxnSpPr>
          <p:nvPr/>
        </p:nvCxnSpPr>
        <p:spPr>
          <a:xfrm flipH="1">
            <a:off x="6301409" y="3738724"/>
            <a:ext cx="19878" cy="99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8CCA-2A82-40DF-8C78-1424E8ED014C}"/>
              </a:ext>
            </a:extLst>
          </p:cNvPr>
          <p:cNvCxnSpPr>
            <a:cxnSpLocks/>
          </p:cNvCxnSpPr>
          <p:nvPr/>
        </p:nvCxnSpPr>
        <p:spPr>
          <a:xfrm>
            <a:off x="6321287" y="303754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5ACA5C-D42B-441D-A444-9CC6372A69C5}"/>
              </a:ext>
            </a:extLst>
          </p:cNvPr>
          <p:cNvCxnSpPr>
            <a:cxnSpLocks/>
          </p:cNvCxnSpPr>
          <p:nvPr/>
        </p:nvCxnSpPr>
        <p:spPr>
          <a:xfrm>
            <a:off x="6321287" y="373872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BE482E8-C80B-4858-ADE3-4664D3A33690}"/>
              </a:ext>
            </a:extLst>
          </p:cNvPr>
          <p:cNvSpPr txBox="1"/>
          <p:nvPr/>
        </p:nvSpPr>
        <p:spPr>
          <a:xfrm>
            <a:off x="903172" y="1609191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E23718-E2BF-46CC-897F-DA62B6C17BBC}"/>
              </a:ext>
            </a:extLst>
          </p:cNvPr>
          <p:cNvSpPr txBox="1"/>
          <p:nvPr/>
        </p:nvSpPr>
        <p:spPr>
          <a:xfrm>
            <a:off x="927389" y="2396783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EB45B-7BD7-4C2F-930E-8E438F76D7B8}"/>
              </a:ext>
            </a:extLst>
          </p:cNvPr>
          <p:cNvSpPr txBox="1"/>
          <p:nvPr/>
        </p:nvSpPr>
        <p:spPr>
          <a:xfrm>
            <a:off x="928096" y="4467382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6D80C5-B2B7-4564-BCA0-580CA3A94279}"/>
              </a:ext>
            </a:extLst>
          </p:cNvPr>
          <p:cNvSpPr txBox="1"/>
          <p:nvPr/>
        </p:nvSpPr>
        <p:spPr>
          <a:xfrm>
            <a:off x="5870712" y="1606982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03CFA-16A9-4B65-9CDA-08EF0B23CD4B}"/>
              </a:ext>
            </a:extLst>
          </p:cNvPr>
          <p:cNvSpPr txBox="1"/>
          <p:nvPr/>
        </p:nvSpPr>
        <p:spPr>
          <a:xfrm>
            <a:off x="5860773" y="4759759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64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5BE65-8927-4250-956E-43347692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9" y="2471458"/>
            <a:ext cx="4834154" cy="2219352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3E273278-B2D1-4711-82E6-D5A65929F697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6327628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47F5-3CC1-4E11-ADD2-2B85CB4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4" y="1316392"/>
            <a:ext cx="10406774" cy="465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B82F4-B594-44D9-85FF-984428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1700356" y="1179381"/>
            <a:ext cx="3242705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C614E1-9340-4C2D-A175-949D2CAEC8C4}"/>
              </a:ext>
            </a:extLst>
          </p:cNvPr>
          <p:cNvSpPr txBox="1"/>
          <p:nvPr/>
        </p:nvSpPr>
        <p:spPr>
          <a:xfrm>
            <a:off x="1391282" y="1514649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13CD-7C9B-4DD7-856A-1959405E608B}"/>
              </a:ext>
            </a:extLst>
          </p:cNvPr>
          <p:cNvSpPr txBox="1"/>
          <p:nvPr/>
        </p:nvSpPr>
        <p:spPr>
          <a:xfrm>
            <a:off x="1378671" y="2248097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6A0E-7B4B-4B59-9BBA-8C174513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27" y="3689546"/>
            <a:ext cx="2877561" cy="201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B0A26-249A-4F1D-80D6-F1AF3F7B92FE}"/>
              </a:ext>
            </a:extLst>
          </p:cNvPr>
          <p:cNvSpPr txBox="1"/>
          <p:nvPr/>
        </p:nvSpPr>
        <p:spPr>
          <a:xfrm>
            <a:off x="1378671" y="4360705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8A1B0-B736-4F70-B4AA-D3C26717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7542" r="72054"/>
                    </a14:imgEffect>
                  </a14:imgLayer>
                </a14:imgProps>
              </a:ext>
            </a:extLst>
          </a:blip>
          <a:srcRect l="21978" r="22382"/>
          <a:stretch/>
        </p:blipFill>
        <p:spPr>
          <a:xfrm>
            <a:off x="6771101" y="2387588"/>
            <a:ext cx="2689686" cy="2219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6DA0A-87C4-4D69-BFC9-209E2724B21B}"/>
              </a:ext>
            </a:extLst>
          </p:cNvPr>
          <p:cNvSpPr txBox="1"/>
          <p:nvPr/>
        </p:nvSpPr>
        <p:spPr>
          <a:xfrm>
            <a:off x="9188792" y="2959110"/>
            <a:ext cx="64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2FFE82-33E9-4F82-9334-9900C3882170}"/>
              </a:ext>
            </a:extLst>
          </p:cNvPr>
          <p:cNvCxnSpPr>
            <a:cxnSpLocks/>
          </p:cNvCxnSpPr>
          <p:nvPr/>
        </p:nvCxnSpPr>
        <p:spPr>
          <a:xfrm flipV="1">
            <a:off x="4049354" y="4741152"/>
            <a:ext cx="2271933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DDF73-3066-4A5D-9DAC-AA1CC82E23FE}"/>
              </a:ext>
            </a:extLst>
          </p:cNvPr>
          <p:cNvCxnSpPr/>
          <p:nvPr/>
        </p:nvCxnSpPr>
        <p:spPr>
          <a:xfrm>
            <a:off x="4293704" y="2222535"/>
            <a:ext cx="2027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0B5B-0BC9-4160-969C-ACD19202FD64}"/>
              </a:ext>
            </a:extLst>
          </p:cNvPr>
          <p:cNvCxnSpPr>
            <a:cxnSpLocks/>
          </p:cNvCxnSpPr>
          <p:nvPr/>
        </p:nvCxnSpPr>
        <p:spPr>
          <a:xfrm>
            <a:off x="6321287" y="2222535"/>
            <a:ext cx="0" cy="815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C8B16-5B9E-4678-879C-E12B72D8B914}"/>
              </a:ext>
            </a:extLst>
          </p:cNvPr>
          <p:cNvCxnSpPr>
            <a:cxnSpLocks/>
          </p:cNvCxnSpPr>
          <p:nvPr/>
        </p:nvCxnSpPr>
        <p:spPr>
          <a:xfrm flipH="1">
            <a:off x="6301409" y="3738724"/>
            <a:ext cx="19878" cy="99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8CCA-2A82-40DF-8C78-1424E8ED014C}"/>
              </a:ext>
            </a:extLst>
          </p:cNvPr>
          <p:cNvCxnSpPr>
            <a:cxnSpLocks/>
          </p:cNvCxnSpPr>
          <p:nvPr/>
        </p:nvCxnSpPr>
        <p:spPr>
          <a:xfrm>
            <a:off x="6321287" y="303754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5ACA5C-D42B-441D-A444-9CC6372A69C5}"/>
              </a:ext>
            </a:extLst>
          </p:cNvPr>
          <p:cNvCxnSpPr>
            <a:cxnSpLocks/>
          </p:cNvCxnSpPr>
          <p:nvPr/>
        </p:nvCxnSpPr>
        <p:spPr>
          <a:xfrm>
            <a:off x="6321287" y="3738724"/>
            <a:ext cx="10999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BE482E8-C80B-4858-ADE3-4664D3A33690}"/>
              </a:ext>
            </a:extLst>
          </p:cNvPr>
          <p:cNvSpPr txBox="1"/>
          <p:nvPr/>
        </p:nvSpPr>
        <p:spPr>
          <a:xfrm>
            <a:off x="903172" y="1609191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E23718-E2BF-46CC-897F-DA62B6C17BBC}"/>
              </a:ext>
            </a:extLst>
          </p:cNvPr>
          <p:cNvSpPr txBox="1"/>
          <p:nvPr/>
        </p:nvSpPr>
        <p:spPr>
          <a:xfrm>
            <a:off x="927389" y="2396783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EB45B-7BD7-4C2F-930E-8E438F76D7B8}"/>
              </a:ext>
            </a:extLst>
          </p:cNvPr>
          <p:cNvSpPr txBox="1"/>
          <p:nvPr/>
        </p:nvSpPr>
        <p:spPr>
          <a:xfrm>
            <a:off x="928096" y="4467382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6D80C5-B2B7-4564-BCA0-580CA3A94279}"/>
              </a:ext>
            </a:extLst>
          </p:cNvPr>
          <p:cNvSpPr txBox="1"/>
          <p:nvPr/>
        </p:nvSpPr>
        <p:spPr>
          <a:xfrm>
            <a:off x="5870712" y="1606982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03CFA-16A9-4B65-9CDA-08EF0B23CD4B}"/>
              </a:ext>
            </a:extLst>
          </p:cNvPr>
          <p:cNvSpPr txBox="1"/>
          <p:nvPr/>
        </p:nvSpPr>
        <p:spPr>
          <a:xfrm>
            <a:off x="5860773" y="4759759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CA6B73-A87F-4C5A-9032-3C45EECABDB4}"/>
              </a:ext>
            </a:extLst>
          </p:cNvPr>
          <p:cNvSpPr txBox="1"/>
          <p:nvPr/>
        </p:nvSpPr>
        <p:spPr>
          <a:xfrm>
            <a:off x="9643319" y="3032076"/>
            <a:ext cx="45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539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Complete the truth table for the logic diagram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189667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9980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Just count up in binary. 0 to 7 = 8 digits.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92597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6711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X OR Y needs to be 1 for this column to be 1.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91674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C1123-DB06-4E46-BC29-2D70288DB914}"/>
              </a:ext>
            </a:extLst>
          </p:cNvPr>
          <p:cNvSpPr/>
          <p:nvPr/>
        </p:nvSpPr>
        <p:spPr>
          <a:xfrm>
            <a:off x="5724939" y="1762538"/>
            <a:ext cx="1577009" cy="3681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7696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Invert the value at Z.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929738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C1123-DB06-4E46-BC29-2D70288DB914}"/>
              </a:ext>
            </a:extLst>
          </p:cNvPr>
          <p:cNvSpPr/>
          <p:nvPr/>
        </p:nvSpPr>
        <p:spPr>
          <a:xfrm>
            <a:off x="7089912" y="1762538"/>
            <a:ext cx="1577009" cy="3681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352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gate for the two yellow columns.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13215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C1123-DB06-4E46-BC29-2D70288DB914}"/>
              </a:ext>
            </a:extLst>
          </p:cNvPr>
          <p:cNvSpPr/>
          <p:nvPr/>
        </p:nvSpPr>
        <p:spPr>
          <a:xfrm>
            <a:off x="8441632" y="1762538"/>
            <a:ext cx="1577009" cy="3681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2609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gate for the two yellow columns.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57438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C1123-DB06-4E46-BC29-2D70288DB914}"/>
              </a:ext>
            </a:extLst>
          </p:cNvPr>
          <p:cNvSpPr/>
          <p:nvPr/>
        </p:nvSpPr>
        <p:spPr>
          <a:xfrm>
            <a:off x="8441632" y="1762538"/>
            <a:ext cx="1577009" cy="3681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780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gate for the two yellow columns.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237175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C1123-DB06-4E46-BC29-2D70288DB914}"/>
              </a:ext>
            </a:extLst>
          </p:cNvPr>
          <p:cNvSpPr/>
          <p:nvPr/>
        </p:nvSpPr>
        <p:spPr>
          <a:xfrm>
            <a:off x="8441632" y="1762538"/>
            <a:ext cx="1577009" cy="3681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8765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D56A0-F019-4ED0-B21E-29DF8AAA919D}"/>
              </a:ext>
            </a:extLst>
          </p:cNvPr>
          <p:cNvSpPr/>
          <p:nvPr/>
        </p:nvSpPr>
        <p:spPr>
          <a:xfrm>
            <a:off x="7533824" y="116063"/>
            <a:ext cx="4497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(X OR Y) AND (NOT Z) = 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gate for the two yellow columns.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96E20-C71A-4225-B53F-067B8871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64361"/>
            <a:ext cx="3048000" cy="140347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EF7AEC-58E1-406B-AADF-156B12FA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29332"/>
              </p:ext>
            </p:extLst>
          </p:nvPr>
        </p:nvGraphicFramePr>
        <p:xfrm>
          <a:off x="1787474" y="1882933"/>
          <a:ext cx="8128002" cy="342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5273518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79659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82052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62036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6348099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9154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X</a:t>
                      </a:r>
                      <a:r>
                        <a:rPr lang="en-GB" sz="2400" b="1" baseline="0" dirty="0">
                          <a:latin typeface="Tw Cen MT" panose="020B0602020104020603" pitchFamily="34" charset="0"/>
                        </a:rPr>
                        <a:t> OR Y</a:t>
                      </a:r>
                      <a:endParaRPr lang="en-GB" sz="24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NOT 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1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4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2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37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C1123-DB06-4E46-BC29-2D70288DB914}"/>
              </a:ext>
            </a:extLst>
          </p:cNvPr>
          <p:cNvSpPr/>
          <p:nvPr/>
        </p:nvSpPr>
        <p:spPr>
          <a:xfrm>
            <a:off x="6096000" y="3869634"/>
            <a:ext cx="2425148" cy="2915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820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the 3 symbols mean?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5" y="2296727"/>
            <a:ext cx="1169912" cy="41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63"/>
            <a:ext cx="1773312" cy="18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52" y="4610171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7692072" y="2136395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7692072" y="3732918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7692072" y="5463507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1709720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9B77E4-75BF-4175-9CF4-AF75DF3F9564}"/>
              </a:ext>
            </a:extLst>
          </p:cNvPr>
          <p:cNvSpPr/>
          <p:nvPr/>
        </p:nvSpPr>
        <p:spPr>
          <a:xfrm>
            <a:off x="742122" y="2239617"/>
            <a:ext cx="1166191" cy="5963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5BE65-8927-4250-956E-43347692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9" y="2471458"/>
            <a:ext cx="4834154" cy="2219352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01ACEF64-AFCC-4EE4-A0F6-755811F8AFEE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0078620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the 3 symbols mean?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5" y="2296727"/>
            <a:ext cx="1169912" cy="41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63"/>
            <a:ext cx="1773312" cy="18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52" y="4610171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7692072" y="2136395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7692072" y="3732918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7692072" y="5463507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6A803-8BA9-429F-8D21-29B06BFC85C5}"/>
              </a:ext>
            </a:extLst>
          </p:cNvPr>
          <p:cNvCxnSpPr>
            <a:endCxn id="13" idx="1"/>
          </p:cNvCxnSpPr>
          <p:nvPr/>
        </p:nvCxnSpPr>
        <p:spPr>
          <a:xfrm>
            <a:off x="1325217" y="2425148"/>
            <a:ext cx="6366855" cy="34769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8792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the 3 symbols mean?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5" y="2296727"/>
            <a:ext cx="1169912" cy="41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63"/>
            <a:ext cx="1773312" cy="18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52" y="4610171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7692072" y="2136395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7692072" y="3732918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7692072" y="5463507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6A803-8BA9-429F-8D21-29B06BFC85C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179443" y="2575022"/>
            <a:ext cx="6512629" cy="156628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1949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the 3 symbols mean?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5" y="2296727"/>
            <a:ext cx="1169912" cy="41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63"/>
            <a:ext cx="1773312" cy="18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52" y="4610171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7692072" y="2136395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7692072" y="3732918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7692072" y="5463507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6A803-8BA9-429F-8D21-29B06BFC85C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272209" y="2575022"/>
            <a:ext cx="6419863" cy="34282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4121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the 3 symbols mean?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5" y="2296727"/>
            <a:ext cx="1169912" cy="41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63"/>
            <a:ext cx="1773312" cy="18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52" y="4610171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7692072" y="2136395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7692072" y="3732918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7692072" y="5463507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6A803-8BA9-429F-8D21-29B06BFC85C5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166191" y="4171545"/>
            <a:ext cx="6525881" cy="1486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124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the 3 symbols mean?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5" y="2296727"/>
            <a:ext cx="1169912" cy="41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63"/>
            <a:ext cx="1773312" cy="18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52" y="4610171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7692072" y="2136395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7692072" y="3732918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7692072" y="5463507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6A803-8BA9-429F-8D21-29B06BFC85C5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166191" y="4171545"/>
            <a:ext cx="6525881" cy="1486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AE4262-90FA-4D88-B2A5-B9A80FA9643C}"/>
              </a:ext>
            </a:extLst>
          </p:cNvPr>
          <p:cNvCxnSpPr>
            <a:cxnSpLocks/>
          </p:cNvCxnSpPr>
          <p:nvPr/>
        </p:nvCxnSpPr>
        <p:spPr>
          <a:xfrm flipV="1">
            <a:off x="1272209" y="2575022"/>
            <a:ext cx="6419863" cy="342821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DFDB4-2F4A-44ED-804E-66655FD9B493}"/>
              </a:ext>
            </a:extLst>
          </p:cNvPr>
          <p:cNvCxnSpPr/>
          <p:nvPr/>
        </p:nvCxnSpPr>
        <p:spPr>
          <a:xfrm>
            <a:off x="1325217" y="2425148"/>
            <a:ext cx="6366855" cy="34769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9062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would you draw the logic diagram for the expression below.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B9F0D-305C-4773-B2A1-09E312EA474C}"/>
              </a:ext>
            </a:extLst>
          </p:cNvPr>
          <p:cNvSpPr txBox="1"/>
          <p:nvPr/>
        </p:nvSpPr>
        <p:spPr>
          <a:xfrm>
            <a:off x="1781808" y="2413336"/>
            <a:ext cx="765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OpenDyslexic" panose="00000500000000000000" pitchFamily="50" charset="0"/>
              </a:rPr>
              <a:t>Q =       A      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07" y="2654120"/>
            <a:ext cx="1169912" cy="419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75" y="1447944"/>
            <a:ext cx="2158426" cy="2247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84C1F-6636-4856-9AB0-A462EC83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714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would you draw the logic diagram for the expression below.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B9F0D-305C-4773-B2A1-09E312EA474C}"/>
              </a:ext>
            </a:extLst>
          </p:cNvPr>
          <p:cNvSpPr txBox="1"/>
          <p:nvPr/>
        </p:nvSpPr>
        <p:spPr>
          <a:xfrm>
            <a:off x="1781808" y="2413336"/>
            <a:ext cx="765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OpenDyslexic" panose="00000500000000000000" pitchFamily="50" charset="0"/>
              </a:rPr>
              <a:t>Q =       A      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07" y="2654120"/>
            <a:ext cx="1169912" cy="419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75" y="1447944"/>
            <a:ext cx="2158426" cy="22478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3709147" y="3231156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84C1F-6636-4856-9AB0-A462EC83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79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would you draw the logic diagram for the expression below.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B9F0D-305C-4773-B2A1-09E312EA474C}"/>
              </a:ext>
            </a:extLst>
          </p:cNvPr>
          <p:cNvSpPr txBox="1"/>
          <p:nvPr/>
        </p:nvSpPr>
        <p:spPr>
          <a:xfrm>
            <a:off x="1781808" y="2413336"/>
            <a:ext cx="765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OpenDyslexic" panose="00000500000000000000" pitchFamily="50" charset="0"/>
              </a:rPr>
              <a:t>Q =       A      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057-020A-4455-8045-81EABA28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07" y="2654120"/>
            <a:ext cx="1169912" cy="419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159F-C446-43FD-90D6-731045D1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75" y="1447944"/>
            <a:ext cx="2158426" cy="224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62193-E612-4762-8891-D25ABAB31805}"/>
              </a:ext>
            </a:extLst>
          </p:cNvPr>
          <p:cNvSpPr/>
          <p:nvPr/>
        </p:nvSpPr>
        <p:spPr>
          <a:xfrm>
            <a:off x="6148215" y="3310596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3F09-BCAC-40BD-9067-455763A73C29}"/>
              </a:ext>
            </a:extLst>
          </p:cNvPr>
          <p:cNvSpPr/>
          <p:nvPr/>
        </p:nvSpPr>
        <p:spPr>
          <a:xfrm>
            <a:off x="3709147" y="3231156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84C1F-6636-4856-9AB0-A462EC83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79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would you draw the logic diagram for the expression below.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B9F0D-305C-4773-B2A1-09E312EA474C}"/>
              </a:ext>
            </a:extLst>
          </p:cNvPr>
          <p:cNvSpPr txBox="1"/>
          <p:nvPr/>
        </p:nvSpPr>
        <p:spPr>
          <a:xfrm>
            <a:off x="1781808" y="2413336"/>
            <a:ext cx="765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OpenDyslexic" panose="00000500000000000000" pitchFamily="50" charset="0"/>
              </a:rPr>
              <a:t>Q =  A      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74" y="2093588"/>
            <a:ext cx="1773312" cy="1857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84C1F-6636-4856-9AB0-A462EC83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85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would you draw the logic diagram for the expression below.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B9F0D-305C-4773-B2A1-09E312EA474C}"/>
              </a:ext>
            </a:extLst>
          </p:cNvPr>
          <p:cNvSpPr txBox="1"/>
          <p:nvPr/>
        </p:nvSpPr>
        <p:spPr>
          <a:xfrm>
            <a:off x="1781808" y="2413336"/>
            <a:ext cx="765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OpenDyslexic" panose="00000500000000000000" pitchFamily="50" charset="0"/>
              </a:rPr>
              <a:t>Q =  A      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20185-BF1C-46BF-86EE-79E94E68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74" y="2093588"/>
            <a:ext cx="1773312" cy="18577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6D16B-BA91-4C5A-8F16-27B95EE1C520}"/>
              </a:ext>
            </a:extLst>
          </p:cNvPr>
          <p:cNvSpPr/>
          <p:nvPr/>
        </p:nvSpPr>
        <p:spPr>
          <a:xfrm>
            <a:off x="4617774" y="3428999"/>
            <a:ext cx="1828800" cy="877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84C1F-6636-4856-9AB0-A462EC83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AC11F-96F5-4C9D-81E4-85143223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90" y="2720686"/>
            <a:ext cx="4539404" cy="2248879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162358FC-87CD-413C-978F-89F502010CB6}"/>
              </a:ext>
            </a:extLst>
          </p:cNvPr>
          <p:cNvSpPr/>
          <p:nvPr/>
        </p:nvSpPr>
        <p:spPr>
          <a:xfrm rot="2144880">
            <a:off x="9765457" y="140916"/>
            <a:ext cx="2425148" cy="1351722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734573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4617</TotalTime>
  <Words>2978</Words>
  <Application>Microsoft Office PowerPoint</Application>
  <PresentationFormat>Widescreen</PresentationFormat>
  <Paragraphs>1289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341</cp:revision>
  <dcterms:created xsi:type="dcterms:W3CDTF">2018-07-29T15:48:28Z</dcterms:created>
  <dcterms:modified xsi:type="dcterms:W3CDTF">2024-10-09T13:15:10Z</dcterms:modified>
</cp:coreProperties>
</file>