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708" r:id="rId2"/>
    <p:sldId id="574" r:id="rId3"/>
    <p:sldId id="258" r:id="rId4"/>
    <p:sldId id="521" r:id="rId5"/>
    <p:sldId id="665" r:id="rId6"/>
    <p:sldId id="666" r:id="rId7"/>
    <p:sldId id="667" r:id="rId8"/>
    <p:sldId id="668" r:id="rId9"/>
    <p:sldId id="669" r:id="rId10"/>
    <p:sldId id="670" r:id="rId11"/>
    <p:sldId id="671" r:id="rId12"/>
    <p:sldId id="672" r:id="rId13"/>
    <p:sldId id="692" r:id="rId14"/>
    <p:sldId id="691" r:id="rId15"/>
    <p:sldId id="693" r:id="rId16"/>
    <p:sldId id="694" r:id="rId17"/>
    <p:sldId id="695" r:id="rId18"/>
    <p:sldId id="673" r:id="rId19"/>
    <p:sldId id="707" r:id="rId20"/>
    <p:sldId id="674" r:id="rId21"/>
    <p:sldId id="675" r:id="rId22"/>
    <p:sldId id="676" r:id="rId23"/>
    <p:sldId id="677" r:id="rId24"/>
    <p:sldId id="678" r:id="rId25"/>
    <p:sldId id="706" r:id="rId26"/>
    <p:sldId id="679" r:id="rId27"/>
    <p:sldId id="680" r:id="rId28"/>
    <p:sldId id="681" r:id="rId29"/>
    <p:sldId id="682" r:id="rId30"/>
    <p:sldId id="683" r:id="rId31"/>
    <p:sldId id="686" r:id="rId32"/>
    <p:sldId id="684" r:id="rId33"/>
    <p:sldId id="687" r:id="rId34"/>
    <p:sldId id="685" r:id="rId35"/>
    <p:sldId id="688" r:id="rId36"/>
    <p:sldId id="690" r:id="rId37"/>
    <p:sldId id="698" r:id="rId38"/>
    <p:sldId id="696" r:id="rId39"/>
    <p:sldId id="697" r:id="rId40"/>
    <p:sldId id="699" r:id="rId41"/>
    <p:sldId id="700" r:id="rId42"/>
    <p:sldId id="701" r:id="rId43"/>
    <p:sldId id="702" r:id="rId44"/>
    <p:sldId id="703" r:id="rId45"/>
    <p:sldId id="704" r:id="rId46"/>
    <p:sldId id="70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FFFF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10BBA9-2DD4-D295-ACCB-165ED588696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C6D5A-FEA2-7242-8C20-732A4FA6E393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BC7D5D-F46E-64E0-DDB6-A959320A33A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AC7B4A1-E27B-3184-7C47-5C3E0E0CF19F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8F5C30-F475-6855-A113-69FCE9D3E41D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A8D29A2-6804-F936-FF6B-80A5F226A9F8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91260-1927-B8BE-6E93-6312A77FA645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/>
              <a:t>Boolean Logic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861693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79172A-604E-4DB8-B29C-A175C677422A}"/>
              </a:ext>
            </a:extLst>
          </p:cNvPr>
          <p:cNvSpPr/>
          <p:nvPr/>
        </p:nvSpPr>
        <p:spPr>
          <a:xfrm>
            <a:off x="6967691" y="5230131"/>
            <a:ext cx="864344" cy="592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1E0A1-2C87-492B-9F60-E69C5B19D15A}"/>
              </a:ext>
            </a:extLst>
          </p:cNvPr>
          <p:cNvSpPr txBox="1"/>
          <p:nvPr/>
        </p:nvSpPr>
        <p:spPr>
          <a:xfrm>
            <a:off x="5216000" y="5187741"/>
            <a:ext cx="463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OpenDyslexic" panose="00000500000000000000" pitchFamily="50" charset="0"/>
              </a:rPr>
              <a:t>A  	    OR     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0D422-D505-471D-B4E3-AE07A9EA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83" y="2540020"/>
            <a:ext cx="4037454" cy="20187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0FB179-0F21-49C0-9C5F-224AB60FA024}"/>
              </a:ext>
            </a:extLst>
          </p:cNvPr>
          <p:cNvCxnSpPr/>
          <p:nvPr/>
        </p:nvCxnSpPr>
        <p:spPr>
          <a:xfrm>
            <a:off x="5216000" y="5230131"/>
            <a:ext cx="44267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A8BA78-BCED-4E43-85ED-1757B8135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744" y="5438896"/>
            <a:ext cx="475529" cy="1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ADF2C-C6FF-4398-B6E4-3E7CD8F78544}"/>
              </a:ext>
            </a:extLst>
          </p:cNvPr>
          <p:cNvSpPr/>
          <p:nvPr/>
        </p:nvSpPr>
        <p:spPr>
          <a:xfrm>
            <a:off x="715617" y="4744278"/>
            <a:ext cx="1179444" cy="5565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0D422-D505-471D-B4E3-AE07A9EA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83" y="2540020"/>
            <a:ext cx="4037454" cy="2018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43FDFB-0C38-4194-A67B-E675EC2C6A59}"/>
              </a:ext>
            </a:extLst>
          </p:cNvPr>
          <p:cNvSpPr/>
          <p:nvPr/>
        </p:nvSpPr>
        <p:spPr>
          <a:xfrm>
            <a:off x="6967691" y="5230131"/>
            <a:ext cx="864344" cy="592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C51F3-D8A9-42AA-9470-87CC1A62A1CA}"/>
              </a:ext>
            </a:extLst>
          </p:cNvPr>
          <p:cNvSpPr txBox="1"/>
          <p:nvPr/>
        </p:nvSpPr>
        <p:spPr>
          <a:xfrm>
            <a:off x="5216000" y="5187741"/>
            <a:ext cx="463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OpenDyslexic" panose="00000500000000000000" pitchFamily="50" charset="0"/>
              </a:rPr>
              <a:t>A  	    OR      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969CB1-7EBD-45F7-8B44-C9506D7A80CE}"/>
              </a:ext>
            </a:extLst>
          </p:cNvPr>
          <p:cNvCxnSpPr/>
          <p:nvPr/>
        </p:nvCxnSpPr>
        <p:spPr>
          <a:xfrm>
            <a:off x="5216000" y="5230131"/>
            <a:ext cx="44267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73EFB0-5DBB-4AAB-B07F-36FD879E2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744" y="5438896"/>
            <a:ext cx="475529" cy="1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01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</a:t>
            </a:r>
            <a:r>
              <a:rPr lang="en-GB" sz="3600" dirty="0">
                <a:solidFill>
                  <a:srgbClr val="CFCFCF"/>
                </a:solidFill>
              </a:rPr>
              <a:t>both input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</a:t>
            </a:r>
            <a:r>
              <a:rPr lang="en-GB" sz="3600" dirty="0">
                <a:solidFill>
                  <a:srgbClr val="CFCFCF"/>
                </a:solidFill>
              </a:rPr>
              <a:t>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</a:t>
            </a:r>
            <a:r>
              <a:rPr lang="en-GB" sz="3600" dirty="0">
                <a:solidFill>
                  <a:srgbClr val="CFCFCF"/>
                </a:solidFill>
              </a:rPr>
              <a:t>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510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</a:t>
            </a:r>
            <a:r>
              <a:rPr lang="en-GB" sz="3600" dirty="0">
                <a:solidFill>
                  <a:srgbClr val="CFCFCF"/>
                </a:solidFill>
              </a:rPr>
              <a:t>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</a:t>
            </a:r>
            <a:r>
              <a:rPr lang="en-GB" sz="3600" dirty="0">
                <a:solidFill>
                  <a:srgbClr val="CFCFCF"/>
                </a:solidFill>
              </a:rPr>
              <a:t>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8554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</a:t>
            </a:r>
            <a:r>
              <a:rPr lang="en-GB" sz="3600" dirty="0">
                <a:solidFill>
                  <a:srgbClr val="CFCFCF"/>
                </a:solidFill>
              </a:rPr>
              <a:t>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2436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if the input is TRUE, the output must be FALSE.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5992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80D0F7-EA4F-4F7C-8BC1-593F3958D2A4}"/>
              </a:ext>
            </a:extLst>
          </p:cNvPr>
          <p:cNvSpPr/>
          <p:nvPr/>
        </p:nvSpPr>
        <p:spPr>
          <a:xfrm>
            <a:off x="2562885" y="5001491"/>
            <a:ext cx="1770576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52C88-56B5-4B3D-999C-ACF1D4092BC9}"/>
              </a:ext>
            </a:extLst>
          </p:cNvPr>
          <p:cNvSpPr/>
          <p:nvPr/>
        </p:nvSpPr>
        <p:spPr>
          <a:xfrm>
            <a:off x="1577009" y="2782958"/>
            <a:ext cx="2332382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A0E04B-2CB4-467E-AE89-B61DB2AA4D5D}"/>
              </a:ext>
            </a:extLst>
          </p:cNvPr>
          <p:cNvSpPr/>
          <p:nvPr/>
        </p:nvSpPr>
        <p:spPr>
          <a:xfrm>
            <a:off x="1868556" y="1077343"/>
            <a:ext cx="2862469" cy="4201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if the input is TRUE, the output must be FALSE. It inverts the value inputted.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1523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80D0F7-EA4F-4F7C-8BC1-593F3958D2A4}"/>
              </a:ext>
            </a:extLst>
          </p:cNvPr>
          <p:cNvSpPr/>
          <p:nvPr/>
        </p:nvSpPr>
        <p:spPr>
          <a:xfrm>
            <a:off x="2562885" y="5001491"/>
            <a:ext cx="1770576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52C88-56B5-4B3D-999C-ACF1D4092BC9}"/>
              </a:ext>
            </a:extLst>
          </p:cNvPr>
          <p:cNvSpPr/>
          <p:nvPr/>
        </p:nvSpPr>
        <p:spPr>
          <a:xfrm>
            <a:off x="1577009" y="2782958"/>
            <a:ext cx="2332382" cy="512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A0E04B-2CB4-467E-AE89-B61DB2AA4D5D}"/>
              </a:ext>
            </a:extLst>
          </p:cNvPr>
          <p:cNvSpPr/>
          <p:nvPr/>
        </p:nvSpPr>
        <p:spPr>
          <a:xfrm>
            <a:off x="1868556" y="1077343"/>
            <a:ext cx="2862469" cy="4201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AND – both inputs must be TRUE (1) for the output to be TRUE (1).</a:t>
            </a:r>
          </a:p>
          <a:p>
            <a:endParaRPr lang="en-GB" sz="3600" dirty="0"/>
          </a:p>
          <a:p>
            <a:r>
              <a:rPr lang="en-GB" sz="3600" dirty="0"/>
              <a:t>OR – one input must be TRUE for the output to be TRUE. </a:t>
            </a:r>
          </a:p>
          <a:p>
            <a:endParaRPr lang="en-GB" sz="3600" dirty="0"/>
          </a:p>
          <a:p>
            <a:r>
              <a:rPr lang="en-GB" sz="3600" dirty="0"/>
              <a:t>NOT – if the input is TRUE, the output must be FALSE. It inverts the value inputted.  </a:t>
            </a:r>
          </a:p>
          <a:p>
            <a:endParaRPr lang="en-GB" sz="3600" dirty="0"/>
          </a:p>
          <a:p>
            <a:r>
              <a:rPr lang="en-GB" sz="3600" dirty="0"/>
              <a:t>* Inverts </a:t>
            </a:r>
            <a:r>
              <a:rPr lang="en-GB" sz="3600"/>
              <a:t>= reverses *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3210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581CA-566B-4EC5-A9C2-F66E5BCC1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692" y="4999075"/>
            <a:ext cx="475529" cy="167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B25D0-6F35-436E-B88B-829A0319CD9C}"/>
              </a:ext>
            </a:extLst>
          </p:cNvPr>
          <p:cNvSpPr txBox="1"/>
          <p:nvPr/>
        </p:nvSpPr>
        <p:spPr>
          <a:xfrm>
            <a:off x="5486400" y="4697956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9179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AA578-D397-438D-8037-F86C88B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2" y="2578534"/>
            <a:ext cx="4192340" cy="2096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581CA-566B-4EC5-A9C2-F66E5BCC1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92" y="4999075"/>
            <a:ext cx="475529" cy="167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B25D0-6F35-436E-B88B-829A0319CD9C}"/>
              </a:ext>
            </a:extLst>
          </p:cNvPr>
          <p:cNvSpPr txBox="1"/>
          <p:nvPr/>
        </p:nvSpPr>
        <p:spPr>
          <a:xfrm>
            <a:off x="5486400" y="4697956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0306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2.3 Bell Work</a:t>
            </a:r>
          </a:p>
          <a:p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03EA3A-5A9A-4D4A-8C09-898FC8C17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157953"/>
              </p:ext>
            </p:extLst>
          </p:nvPr>
        </p:nvGraphicFramePr>
        <p:xfrm>
          <a:off x="2010882" y="1077343"/>
          <a:ext cx="8128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6101837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2398921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5542083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393439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7401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Denary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92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8245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BAD3D9-09D1-44EF-B92A-31B57FA72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54704"/>
              </p:ext>
            </p:extLst>
          </p:nvPr>
        </p:nvGraphicFramePr>
        <p:xfrm>
          <a:off x="2021441" y="2252309"/>
          <a:ext cx="8128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6101837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2398921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5542083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393439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7401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Denary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92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8245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16D9F1A-8635-4968-B8D8-5D4250B8C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14494"/>
              </p:ext>
            </p:extLst>
          </p:nvPr>
        </p:nvGraphicFramePr>
        <p:xfrm>
          <a:off x="243928" y="3722742"/>
          <a:ext cx="1178765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739">
                  <a:extLst>
                    <a:ext uri="{9D8B030D-6E8A-4147-A177-3AD203B41FA5}">
                      <a16:colId xmlns:a16="http://schemas.microsoft.com/office/drawing/2014/main" val="1951430398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1095553842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2771301847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2601275427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401619075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1564740143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2276974839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3684999942"/>
                    </a:ext>
                  </a:extLst>
                </a:gridCol>
                <a:gridCol w="1309739">
                  <a:extLst>
                    <a:ext uri="{9D8B030D-6E8A-4147-A177-3AD203B41FA5}">
                      <a16:colId xmlns:a16="http://schemas.microsoft.com/office/drawing/2014/main" val="597062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Denary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80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26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129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74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55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AA578-D397-438D-8037-F86C88B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2" y="2578534"/>
            <a:ext cx="4192340" cy="209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7144F-6661-4B76-A47B-94E35C702D1A}"/>
              </a:ext>
            </a:extLst>
          </p:cNvPr>
          <p:cNvSpPr txBox="1"/>
          <p:nvPr/>
        </p:nvSpPr>
        <p:spPr>
          <a:xfrm>
            <a:off x="3657601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2FB89B-6201-4BFD-9B48-CDA3CF1D0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92" y="4999075"/>
            <a:ext cx="475529" cy="167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60EF7C-73AD-4C77-8965-37C54AB886A7}"/>
              </a:ext>
            </a:extLst>
          </p:cNvPr>
          <p:cNvSpPr txBox="1"/>
          <p:nvPr/>
        </p:nvSpPr>
        <p:spPr>
          <a:xfrm>
            <a:off x="5486400" y="4697956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56427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AA578-D397-438D-8037-F86C88B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2" y="2578534"/>
            <a:ext cx="4192340" cy="209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7144F-6661-4B76-A47B-94E35C702D1A}"/>
              </a:ext>
            </a:extLst>
          </p:cNvPr>
          <p:cNvSpPr txBox="1"/>
          <p:nvPr/>
        </p:nvSpPr>
        <p:spPr>
          <a:xfrm>
            <a:off x="3657601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855AC-861F-44A9-919B-EBF274F2AAF4}"/>
              </a:ext>
            </a:extLst>
          </p:cNvPr>
          <p:cNvSpPr txBox="1"/>
          <p:nvPr/>
        </p:nvSpPr>
        <p:spPr>
          <a:xfrm>
            <a:off x="6970645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4FCEBE-3203-4563-8C1E-228B9E46D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92" y="4999075"/>
            <a:ext cx="475529" cy="167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40A2DB-F1FE-4FF9-B5E1-1A3A722072C5}"/>
              </a:ext>
            </a:extLst>
          </p:cNvPr>
          <p:cNvSpPr txBox="1"/>
          <p:nvPr/>
        </p:nvSpPr>
        <p:spPr>
          <a:xfrm>
            <a:off x="5486400" y="4697956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20156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AA578-D397-438D-8037-F86C88B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2" y="2578534"/>
            <a:ext cx="4192340" cy="209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7144F-6661-4B76-A47B-94E35C702D1A}"/>
              </a:ext>
            </a:extLst>
          </p:cNvPr>
          <p:cNvSpPr txBox="1"/>
          <p:nvPr/>
        </p:nvSpPr>
        <p:spPr>
          <a:xfrm>
            <a:off x="3657601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855AC-861F-44A9-919B-EBF274F2AAF4}"/>
              </a:ext>
            </a:extLst>
          </p:cNvPr>
          <p:cNvSpPr txBox="1"/>
          <p:nvPr/>
        </p:nvSpPr>
        <p:spPr>
          <a:xfrm>
            <a:off x="6970645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6FBDC-16E6-409C-9F64-1E3A056CB81F}"/>
              </a:ext>
            </a:extLst>
          </p:cNvPr>
          <p:cNvSpPr txBox="1"/>
          <p:nvPr/>
        </p:nvSpPr>
        <p:spPr>
          <a:xfrm>
            <a:off x="3657601" y="415148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8625-6A37-471B-A2BD-8273861E4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92" y="4999075"/>
            <a:ext cx="475529" cy="167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27B132-E113-4BBB-B414-46146FEAB568}"/>
              </a:ext>
            </a:extLst>
          </p:cNvPr>
          <p:cNvSpPr txBox="1"/>
          <p:nvPr/>
        </p:nvSpPr>
        <p:spPr>
          <a:xfrm>
            <a:off x="5486400" y="4697956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06256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AA578-D397-438D-8037-F86C88B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2" y="2578534"/>
            <a:ext cx="4192340" cy="209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7144F-6661-4B76-A47B-94E35C702D1A}"/>
              </a:ext>
            </a:extLst>
          </p:cNvPr>
          <p:cNvSpPr txBox="1"/>
          <p:nvPr/>
        </p:nvSpPr>
        <p:spPr>
          <a:xfrm>
            <a:off x="3657601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855AC-861F-44A9-919B-EBF274F2AAF4}"/>
              </a:ext>
            </a:extLst>
          </p:cNvPr>
          <p:cNvSpPr txBox="1"/>
          <p:nvPr/>
        </p:nvSpPr>
        <p:spPr>
          <a:xfrm>
            <a:off x="6970645" y="273633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6FBDC-16E6-409C-9F64-1E3A056CB81F}"/>
              </a:ext>
            </a:extLst>
          </p:cNvPr>
          <p:cNvSpPr txBox="1"/>
          <p:nvPr/>
        </p:nvSpPr>
        <p:spPr>
          <a:xfrm>
            <a:off x="3657601" y="415148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0CEF7-65BB-4A6A-A9CA-E4499B5B21DE}"/>
              </a:ext>
            </a:extLst>
          </p:cNvPr>
          <p:cNvSpPr txBox="1"/>
          <p:nvPr/>
        </p:nvSpPr>
        <p:spPr>
          <a:xfrm>
            <a:off x="6970645" y="4151483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AF80D9-77CE-43FD-A734-3D3CD08A5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92" y="4999075"/>
            <a:ext cx="475529" cy="167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F7BDC5-359A-4779-9D35-C0C70AEB33CC}"/>
              </a:ext>
            </a:extLst>
          </p:cNvPr>
          <p:cNvSpPr txBox="1"/>
          <p:nvPr/>
        </p:nvSpPr>
        <p:spPr>
          <a:xfrm>
            <a:off x="5486400" y="4697956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0403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F62B2-5B64-428A-A8BF-1D5A8386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21" y="4415035"/>
            <a:ext cx="256054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1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05137-D321-498A-8D8B-A374BA0E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52" y="2469322"/>
            <a:ext cx="4796080" cy="220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F62B2-5B64-428A-A8BF-1D5A8386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021" y="4415035"/>
            <a:ext cx="256054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82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05137-D321-498A-8D8B-A374BA0E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52" y="2469322"/>
            <a:ext cx="4796080" cy="2200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44DED7-A892-4DCA-AC2D-9026E0FDCC6E}"/>
              </a:ext>
            </a:extLst>
          </p:cNvPr>
          <p:cNvSpPr txBox="1"/>
          <p:nvPr/>
        </p:nvSpPr>
        <p:spPr>
          <a:xfrm>
            <a:off x="3266662" y="3569498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48B58-08E6-40C9-AD83-7C3834827F10}"/>
              </a:ext>
            </a:extLst>
          </p:cNvPr>
          <p:cNvSpPr txBox="1"/>
          <p:nvPr/>
        </p:nvSpPr>
        <p:spPr>
          <a:xfrm>
            <a:off x="3266662" y="2905780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F4134-6BB9-48D4-9B95-BC4D6D9E5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021" y="4415035"/>
            <a:ext cx="256054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90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type of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05137-D321-498A-8D8B-A374BA0E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52" y="2469322"/>
            <a:ext cx="4796080" cy="2200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44DED7-A892-4DCA-AC2D-9026E0FDCC6E}"/>
              </a:ext>
            </a:extLst>
          </p:cNvPr>
          <p:cNvSpPr txBox="1"/>
          <p:nvPr/>
        </p:nvSpPr>
        <p:spPr>
          <a:xfrm>
            <a:off x="3266662" y="3569498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48B58-08E6-40C9-AD83-7C3834827F10}"/>
              </a:ext>
            </a:extLst>
          </p:cNvPr>
          <p:cNvSpPr txBox="1"/>
          <p:nvPr/>
        </p:nvSpPr>
        <p:spPr>
          <a:xfrm>
            <a:off x="3266662" y="2905780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E7774-1829-4FC7-B188-B12C1965AF23}"/>
              </a:ext>
            </a:extLst>
          </p:cNvPr>
          <p:cNvSpPr txBox="1"/>
          <p:nvPr/>
        </p:nvSpPr>
        <p:spPr>
          <a:xfrm>
            <a:off x="6824870" y="3203100"/>
            <a:ext cx="78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1130E-4E59-49F3-B4A8-367EB73EF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021" y="4415035"/>
            <a:ext cx="2560542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57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Complete the logic gates below.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F41C07-9567-4D5B-AED6-2BB32E3D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49" y="2767078"/>
            <a:ext cx="4156362" cy="1906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90103D-E0F9-41C4-AE95-4F31C27DA1C5}"/>
              </a:ext>
            </a:extLst>
          </p:cNvPr>
          <p:cNvSpPr txBox="1"/>
          <p:nvPr/>
        </p:nvSpPr>
        <p:spPr>
          <a:xfrm>
            <a:off x="820421" y="3074726"/>
            <a:ext cx="3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AFE5B-A913-4A11-B41A-5E05704AD204}"/>
              </a:ext>
            </a:extLst>
          </p:cNvPr>
          <p:cNvSpPr txBox="1"/>
          <p:nvPr/>
        </p:nvSpPr>
        <p:spPr>
          <a:xfrm>
            <a:off x="787648" y="3708512"/>
            <a:ext cx="3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741FE-9D61-4CE6-8A65-3B9C98C94E42}"/>
              </a:ext>
            </a:extLst>
          </p:cNvPr>
          <p:cNvSpPr txBox="1"/>
          <p:nvPr/>
        </p:nvSpPr>
        <p:spPr>
          <a:xfrm>
            <a:off x="4148853" y="3409734"/>
            <a:ext cx="3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A28D80-13AE-4871-A45C-186751A4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328" y="2782035"/>
            <a:ext cx="3882282" cy="1924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24E24C-3614-4C42-B0D6-5D23C396FC0C}"/>
              </a:ext>
            </a:extLst>
          </p:cNvPr>
          <p:cNvSpPr txBox="1"/>
          <p:nvPr/>
        </p:nvSpPr>
        <p:spPr>
          <a:xfrm>
            <a:off x="7306191" y="2790096"/>
            <a:ext cx="3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FE6E2D-3B92-4C52-8F87-2159A9F16CEA}"/>
              </a:ext>
            </a:extLst>
          </p:cNvPr>
          <p:cNvSpPr txBox="1"/>
          <p:nvPr/>
        </p:nvSpPr>
        <p:spPr>
          <a:xfrm>
            <a:off x="7306190" y="3940226"/>
            <a:ext cx="3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04DFFD-3681-4677-86A9-76F4F0C3B789}"/>
              </a:ext>
            </a:extLst>
          </p:cNvPr>
          <p:cNvSpPr txBox="1"/>
          <p:nvPr/>
        </p:nvSpPr>
        <p:spPr>
          <a:xfrm>
            <a:off x="10517632" y="3098121"/>
            <a:ext cx="3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_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E3AA1-F9C7-40CB-8620-62E31331B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390" y="4547557"/>
            <a:ext cx="2560542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B5A89-2617-4076-ACC2-3BA0B39221FE}"/>
              </a:ext>
            </a:extLst>
          </p:cNvPr>
          <p:cNvSpPr txBox="1"/>
          <p:nvPr/>
        </p:nvSpPr>
        <p:spPr>
          <a:xfrm>
            <a:off x="8052232" y="4956561"/>
            <a:ext cx="388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A  V  B</a:t>
            </a:r>
          </a:p>
        </p:txBody>
      </p:sp>
    </p:spTree>
    <p:extLst>
      <p:ext uri="{BB962C8B-B14F-4D97-AF65-F5344CB8AC3E}">
        <p14:creationId xmlns:p14="http://schemas.microsoft.com/office/powerpoint/2010/main" val="3703176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table can be used to list down all the possible inputs and outputs of a logic gate. </a:t>
            </a:r>
          </a:p>
          <a:p>
            <a:endParaRPr lang="en-GB" sz="3600" dirty="0"/>
          </a:p>
          <a:p>
            <a:r>
              <a:rPr lang="en-GB" sz="3600" dirty="0"/>
              <a:t>For the AND gate there are 4 possible scenarios.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8727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types of logic gates.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the different types of logic gates work.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based on logic gates.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2.4 Learn about Logic Gates.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2.4 Learn about Logic Gates.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table can be used to list down all the possible inputs and outputs of a logic gate.</a:t>
            </a:r>
          </a:p>
          <a:p>
            <a:endParaRPr lang="en-GB" sz="3600" dirty="0"/>
          </a:p>
          <a:p>
            <a:r>
              <a:rPr lang="en-GB" sz="3600" dirty="0"/>
              <a:t>Complete the table below for the AND gate.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74256-1B92-40DF-8B52-BF0B969A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64688"/>
              </p:ext>
            </p:extLst>
          </p:nvPr>
        </p:nvGraphicFramePr>
        <p:xfrm>
          <a:off x="2229317" y="36631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48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table can be used to list down all the possible inputs and outputs of a logic gate.</a:t>
            </a:r>
          </a:p>
          <a:p>
            <a:endParaRPr lang="en-GB" sz="3600" dirty="0"/>
          </a:p>
          <a:p>
            <a:r>
              <a:rPr lang="en-GB" sz="3600" dirty="0"/>
              <a:t>Complete the table below for the AND gate.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74256-1B92-40DF-8B52-BF0B969A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731152"/>
              </p:ext>
            </p:extLst>
          </p:nvPr>
        </p:nvGraphicFramePr>
        <p:xfrm>
          <a:off x="2229317" y="36631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409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table can be used to list down all the possible inputs and outputs of a logic gate.</a:t>
            </a:r>
          </a:p>
          <a:p>
            <a:endParaRPr lang="en-GB" sz="3600" dirty="0"/>
          </a:p>
          <a:p>
            <a:r>
              <a:rPr lang="en-GB" sz="3600" dirty="0"/>
              <a:t>Complete the table below for the OR gate.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74256-1B92-40DF-8B52-BF0B969A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5336"/>
              </p:ext>
            </p:extLst>
          </p:nvPr>
        </p:nvGraphicFramePr>
        <p:xfrm>
          <a:off x="2229317" y="36631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w Cen MT" panose="020B06020201040206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385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table can be used to list down all the possible inputs and outputs of a logic gate.</a:t>
            </a:r>
          </a:p>
          <a:p>
            <a:endParaRPr lang="en-GB" sz="3600" dirty="0"/>
          </a:p>
          <a:p>
            <a:r>
              <a:rPr lang="en-GB" sz="3600" dirty="0"/>
              <a:t>Complete the table below for the OR gate. 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74256-1B92-40DF-8B52-BF0B969A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50395"/>
              </p:ext>
            </p:extLst>
          </p:nvPr>
        </p:nvGraphicFramePr>
        <p:xfrm>
          <a:off x="2229317" y="3663108"/>
          <a:ext cx="7712247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749">
                  <a:extLst>
                    <a:ext uri="{9D8B030D-6E8A-4147-A177-3AD203B41FA5}">
                      <a16:colId xmlns:a16="http://schemas.microsoft.com/office/drawing/2014/main" val="564229945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481183104"/>
                    </a:ext>
                  </a:extLst>
                </a:gridCol>
                <a:gridCol w="2570749">
                  <a:extLst>
                    <a:ext uri="{9D8B030D-6E8A-4147-A177-3AD203B41FA5}">
                      <a16:colId xmlns:a16="http://schemas.microsoft.com/office/drawing/2014/main" val="3295772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w Cen MT" panose="020B0602020104020603" pitchFamily="34" charset="0"/>
                        </a:rPr>
                        <a:t>Q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6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52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25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4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FF0000"/>
                          </a:solidFill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62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733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does the AND </a:t>
            </a:r>
            <a:r>
              <a:rPr lang="en-GB" sz="3600" dirty="0" err="1"/>
              <a:t>and</a:t>
            </a:r>
            <a:r>
              <a:rPr lang="en-GB" sz="3600" dirty="0"/>
              <a:t> OR gate truth table differ to the NOT gate?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100D7-8508-437A-B858-33C7FD9E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95" y="2498907"/>
            <a:ext cx="5087448" cy="186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08E225-0CC8-403E-A3D9-B7720EDAB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475" y="4228263"/>
            <a:ext cx="5087448" cy="18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5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EQP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E3A9B-64C3-43FF-BD9E-DB565FE6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341" y="1386524"/>
            <a:ext cx="6426717" cy="47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5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would you answer this?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C3554-CBEC-437F-807E-2519C213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21" y="1753441"/>
            <a:ext cx="9733358" cy="38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3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are the two gates here?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85A4-0F90-4DF2-B3E8-BB9A176B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4" y="2129362"/>
            <a:ext cx="9303140" cy="364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B2B24-74EB-4A16-B114-6EE770005340}"/>
              </a:ext>
            </a:extLst>
          </p:cNvPr>
          <p:cNvSpPr txBox="1"/>
          <p:nvPr/>
        </p:nvSpPr>
        <p:spPr>
          <a:xfrm>
            <a:off x="2102276" y="2223956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FAD36-95F5-442F-8012-B7C57703C516}"/>
              </a:ext>
            </a:extLst>
          </p:cNvPr>
          <p:cNvSpPr txBox="1"/>
          <p:nvPr/>
        </p:nvSpPr>
        <p:spPr>
          <a:xfrm>
            <a:off x="2102276" y="462802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4933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Invert the 1 going into the NOT gate.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85A4-0F90-4DF2-B3E8-BB9A176B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4" y="2129362"/>
            <a:ext cx="9303140" cy="364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B2B24-74EB-4A16-B114-6EE770005340}"/>
              </a:ext>
            </a:extLst>
          </p:cNvPr>
          <p:cNvSpPr txBox="1"/>
          <p:nvPr/>
        </p:nvSpPr>
        <p:spPr>
          <a:xfrm>
            <a:off x="2102276" y="2223956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FAD36-95F5-442F-8012-B7C57703C516}"/>
              </a:ext>
            </a:extLst>
          </p:cNvPr>
          <p:cNvSpPr txBox="1"/>
          <p:nvPr/>
        </p:nvSpPr>
        <p:spPr>
          <a:xfrm>
            <a:off x="2102276" y="462802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F80A-E21D-4BE9-8CF3-73F3DC9AF99A}"/>
              </a:ext>
            </a:extLst>
          </p:cNvPr>
          <p:cNvSpPr txBox="1"/>
          <p:nvPr/>
        </p:nvSpPr>
        <p:spPr>
          <a:xfrm>
            <a:off x="4960484" y="2242414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99825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0 and 1 going into an AND gate gives a 0. 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85A4-0F90-4DF2-B3E8-BB9A176B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4" y="2129362"/>
            <a:ext cx="9303140" cy="364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B2B24-74EB-4A16-B114-6EE770005340}"/>
              </a:ext>
            </a:extLst>
          </p:cNvPr>
          <p:cNvSpPr txBox="1"/>
          <p:nvPr/>
        </p:nvSpPr>
        <p:spPr>
          <a:xfrm>
            <a:off x="2102276" y="2223956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FAD36-95F5-442F-8012-B7C57703C516}"/>
              </a:ext>
            </a:extLst>
          </p:cNvPr>
          <p:cNvSpPr txBox="1"/>
          <p:nvPr/>
        </p:nvSpPr>
        <p:spPr>
          <a:xfrm>
            <a:off x="2102276" y="462802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5AA86-4F47-4AD0-8B63-06EEACDC8128}"/>
              </a:ext>
            </a:extLst>
          </p:cNvPr>
          <p:cNvSpPr txBox="1"/>
          <p:nvPr/>
        </p:nvSpPr>
        <p:spPr>
          <a:xfrm>
            <a:off x="7895840" y="429807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F80A-E21D-4BE9-8CF3-73F3DC9AF99A}"/>
              </a:ext>
            </a:extLst>
          </p:cNvPr>
          <p:cNvSpPr txBox="1"/>
          <p:nvPr/>
        </p:nvSpPr>
        <p:spPr>
          <a:xfrm>
            <a:off x="4960484" y="2242414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0034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1 and 0</a:t>
            </a:r>
          </a:p>
          <a:p>
            <a:endParaRPr lang="en-GB" sz="3600" dirty="0"/>
          </a:p>
          <a:p>
            <a:r>
              <a:rPr lang="en-GB" sz="3600" dirty="0"/>
              <a:t>1 = TRUE or on</a:t>
            </a:r>
          </a:p>
          <a:p>
            <a:endParaRPr lang="en-GB" sz="3600" dirty="0"/>
          </a:p>
          <a:p>
            <a:r>
              <a:rPr lang="en-GB" sz="3600" dirty="0"/>
              <a:t>0 = FALSE or off</a:t>
            </a:r>
          </a:p>
        </p:txBody>
      </p:sp>
    </p:spTree>
    <p:extLst>
      <p:ext uri="{BB962C8B-B14F-4D97-AF65-F5344CB8AC3E}">
        <p14:creationId xmlns:p14="http://schemas.microsoft.com/office/powerpoint/2010/main" val="1737245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Brackets evaluated first! Order of precedence (priority) is NOT first, then AND, then OR.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85A4-0F90-4DF2-B3E8-BB9A176B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4" y="2129362"/>
            <a:ext cx="9303140" cy="364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B2B24-74EB-4A16-B114-6EE770005340}"/>
              </a:ext>
            </a:extLst>
          </p:cNvPr>
          <p:cNvSpPr txBox="1"/>
          <p:nvPr/>
        </p:nvSpPr>
        <p:spPr>
          <a:xfrm>
            <a:off x="2102276" y="2223956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FAD36-95F5-442F-8012-B7C57703C516}"/>
              </a:ext>
            </a:extLst>
          </p:cNvPr>
          <p:cNvSpPr txBox="1"/>
          <p:nvPr/>
        </p:nvSpPr>
        <p:spPr>
          <a:xfrm>
            <a:off x="2102276" y="462802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5AA86-4F47-4AD0-8B63-06EEACDC8128}"/>
              </a:ext>
            </a:extLst>
          </p:cNvPr>
          <p:cNvSpPr txBox="1"/>
          <p:nvPr/>
        </p:nvSpPr>
        <p:spPr>
          <a:xfrm>
            <a:off x="7895840" y="429807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F80A-E21D-4BE9-8CF3-73F3DC9AF99A}"/>
              </a:ext>
            </a:extLst>
          </p:cNvPr>
          <p:cNvSpPr txBox="1"/>
          <p:nvPr/>
        </p:nvSpPr>
        <p:spPr>
          <a:xfrm>
            <a:off x="4960484" y="2242414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99758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6B3784-30BE-41C6-9E60-D9F0A2B91796}"/>
              </a:ext>
            </a:extLst>
          </p:cNvPr>
          <p:cNvSpPr/>
          <p:nvPr/>
        </p:nvSpPr>
        <p:spPr>
          <a:xfrm>
            <a:off x="139303" y="1077343"/>
            <a:ext cx="6314506" cy="4914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Brackets evaluated first! Order of precedence (priority) is NOT first, then AND, then OR.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85A4-0F90-4DF2-B3E8-BB9A176B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4" y="2129362"/>
            <a:ext cx="9303140" cy="364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B2B24-74EB-4A16-B114-6EE770005340}"/>
              </a:ext>
            </a:extLst>
          </p:cNvPr>
          <p:cNvSpPr txBox="1"/>
          <p:nvPr/>
        </p:nvSpPr>
        <p:spPr>
          <a:xfrm>
            <a:off x="2102276" y="2223956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FAD36-95F5-442F-8012-B7C57703C516}"/>
              </a:ext>
            </a:extLst>
          </p:cNvPr>
          <p:cNvSpPr txBox="1"/>
          <p:nvPr/>
        </p:nvSpPr>
        <p:spPr>
          <a:xfrm>
            <a:off x="2102276" y="462802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5AA86-4F47-4AD0-8B63-06EEACDC8128}"/>
              </a:ext>
            </a:extLst>
          </p:cNvPr>
          <p:cNvSpPr txBox="1"/>
          <p:nvPr/>
        </p:nvSpPr>
        <p:spPr>
          <a:xfrm>
            <a:off x="7895840" y="4298071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0F80A-E21D-4BE9-8CF3-73F3DC9AF99A}"/>
              </a:ext>
            </a:extLst>
          </p:cNvPr>
          <p:cNvSpPr txBox="1"/>
          <p:nvPr/>
        </p:nvSpPr>
        <p:spPr>
          <a:xfrm>
            <a:off x="4960484" y="2242414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3983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Q if the value of: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 = </a:t>
            </a:r>
            <a:r>
              <a:rPr lang="en-GB" sz="3600" dirty="0">
                <a:solidFill>
                  <a:schemeClr val="tx1"/>
                </a:solidFill>
              </a:rPr>
              <a:t>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 = </a:t>
            </a:r>
            <a:r>
              <a:rPr lang="en-GB" sz="3600" dirty="0">
                <a:solidFill>
                  <a:schemeClr val="tx1"/>
                </a:solidFill>
              </a:rPr>
              <a:t>0</a:t>
            </a:r>
          </a:p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B40409-EB18-4057-B87D-D52FE818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64" y="3581134"/>
            <a:ext cx="4834154" cy="22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69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A and B if the value of Q is </a:t>
            </a:r>
            <a:r>
              <a:rPr lang="en-GB" sz="3600" dirty="0">
                <a:solidFill>
                  <a:schemeClr val="tx1"/>
                </a:solidFill>
              </a:rPr>
              <a:t>1</a:t>
            </a:r>
            <a:r>
              <a:rPr lang="en-GB" sz="3600" dirty="0"/>
              <a:t>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B40409-EB18-4057-B87D-D52FE818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64" y="3581134"/>
            <a:ext cx="4834154" cy="22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19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 = 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 = 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0B2E5-F636-4C06-B91D-AEE3D0B2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773" y="3264025"/>
            <a:ext cx="4539404" cy="22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9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Q if: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 = 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 = 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0B2E5-F636-4C06-B91D-AEE3D0B2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773" y="3264025"/>
            <a:ext cx="4539404" cy="22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25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value of </a:t>
            </a:r>
            <a:r>
              <a:rPr lang="en-GB" sz="3600"/>
              <a:t>Q if A = 1</a:t>
            </a:r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C814AB-B3EE-4C8F-8819-45B7AB97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748" y="3215881"/>
            <a:ext cx="4037454" cy="20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3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0413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1D74D8-836F-4177-9589-6D4A22C22E93}"/>
              </a:ext>
            </a:extLst>
          </p:cNvPr>
          <p:cNvSpPr/>
          <p:nvPr/>
        </p:nvSpPr>
        <p:spPr>
          <a:xfrm>
            <a:off x="6202017" y="5187741"/>
            <a:ext cx="609600" cy="592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5BE65-8927-4250-956E-433476929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9" y="2471458"/>
            <a:ext cx="4834154" cy="2219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A06B6F-2FD1-4A0A-A3C1-018216E600FD}"/>
              </a:ext>
            </a:extLst>
          </p:cNvPr>
          <p:cNvSpPr txBox="1"/>
          <p:nvPr/>
        </p:nvSpPr>
        <p:spPr>
          <a:xfrm>
            <a:off x="4632275" y="5187741"/>
            <a:ext cx="463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OpenDyslexic" panose="00000500000000000000" pitchFamily="50" charset="0"/>
              </a:rPr>
              <a:t>A . B or A    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26608-E192-43E4-94DA-0C26E5D5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369887" y="4810563"/>
            <a:ext cx="103031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850963-8688-4D8C-A385-1334E09BF6AD}"/>
              </a:ext>
            </a:extLst>
          </p:cNvPr>
          <p:cNvSpPr/>
          <p:nvPr/>
        </p:nvSpPr>
        <p:spPr>
          <a:xfrm>
            <a:off x="6202017" y="5187741"/>
            <a:ext cx="609600" cy="592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B77E4-75BF-4175-9CF4-AF75DF3F9564}"/>
              </a:ext>
            </a:extLst>
          </p:cNvPr>
          <p:cNvSpPr/>
          <p:nvPr/>
        </p:nvSpPr>
        <p:spPr>
          <a:xfrm>
            <a:off x="742122" y="2239617"/>
            <a:ext cx="1166191" cy="5963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5BE65-8927-4250-956E-433476929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9" y="2471458"/>
            <a:ext cx="4834154" cy="2219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24795-E7F5-4F01-903C-B29A13393094}"/>
              </a:ext>
            </a:extLst>
          </p:cNvPr>
          <p:cNvSpPr txBox="1"/>
          <p:nvPr/>
        </p:nvSpPr>
        <p:spPr>
          <a:xfrm>
            <a:off x="4632275" y="5187741"/>
            <a:ext cx="463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OpenDyslexic" panose="00000500000000000000" pitchFamily="50" charset="0"/>
              </a:rPr>
              <a:t>A . B or A    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100F-375B-4312-B80F-36801528E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369887" y="4810563"/>
            <a:ext cx="1030313" cy="10729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27CBD0-F2DD-4546-89DF-6136F6194D88}"/>
              </a:ext>
            </a:extLst>
          </p:cNvPr>
          <p:cNvSpPr/>
          <p:nvPr/>
        </p:nvSpPr>
        <p:spPr>
          <a:xfrm>
            <a:off x="4632275" y="5187741"/>
            <a:ext cx="1569742" cy="70788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91ABDC-4AFD-4C56-BA5C-59E384FBE59B}"/>
              </a:ext>
            </a:extLst>
          </p:cNvPr>
          <p:cNvSpPr/>
          <p:nvPr/>
        </p:nvSpPr>
        <p:spPr>
          <a:xfrm>
            <a:off x="6958307" y="5154197"/>
            <a:ext cx="1920649" cy="7078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86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385C60-F924-423E-8EAC-B480A10B4569}"/>
              </a:ext>
            </a:extLst>
          </p:cNvPr>
          <p:cNvSpPr/>
          <p:nvPr/>
        </p:nvSpPr>
        <p:spPr>
          <a:xfrm>
            <a:off x="6967691" y="5230131"/>
            <a:ext cx="718569" cy="592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AC11F-96F5-4C9D-81E4-85143223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590" y="2720686"/>
            <a:ext cx="4539404" cy="2248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7601D-BD88-4114-8317-5835EB343BF3}"/>
              </a:ext>
            </a:extLst>
          </p:cNvPr>
          <p:cNvSpPr txBox="1"/>
          <p:nvPr/>
        </p:nvSpPr>
        <p:spPr>
          <a:xfrm>
            <a:off x="5216000" y="5187741"/>
            <a:ext cx="463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OpenDyslexic" panose="00000500000000000000" pitchFamily="50" charset="0"/>
              </a:rPr>
              <a:t>A + B or A    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ADBD8-D8A2-408C-93CA-D77E8E004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10" y="5187741"/>
            <a:ext cx="898843" cy="9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ADF2C-C6FF-4398-B6E4-3E7CD8F78544}"/>
              </a:ext>
            </a:extLst>
          </p:cNvPr>
          <p:cNvSpPr/>
          <p:nvPr/>
        </p:nvSpPr>
        <p:spPr>
          <a:xfrm>
            <a:off x="715617" y="3525078"/>
            <a:ext cx="1020418" cy="5565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2.4 Computational Logic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3 different logic gates: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</a:t>
            </a:r>
          </a:p>
          <a:p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AC11F-96F5-4C9D-81E4-85143223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590" y="2720686"/>
            <a:ext cx="4539404" cy="2248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1EA3AA-3BE2-4BAF-BA60-E79DF5A509C9}"/>
              </a:ext>
            </a:extLst>
          </p:cNvPr>
          <p:cNvSpPr/>
          <p:nvPr/>
        </p:nvSpPr>
        <p:spPr>
          <a:xfrm>
            <a:off x="6967691" y="5230131"/>
            <a:ext cx="718569" cy="5929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BD8C1-08D8-40F7-A885-BAD5B0596D0A}"/>
              </a:ext>
            </a:extLst>
          </p:cNvPr>
          <p:cNvSpPr txBox="1"/>
          <p:nvPr/>
        </p:nvSpPr>
        <p:spPr>
          <a:xfrm>
            <a:off x="5216000" y="5187741"/>
            <a:ext cx="463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OpenDyslexic" panose="00000500000000000000" pitchFamily="50" charset="0"/>
              </a:rPr>
              <a:t>A + B or A     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4DB69-F152-47DD-A40C-BB5F894F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10" y="5187741"/>
            <a:ext cx="898843" cy="9360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8F885F-347D-410E-97C0-7EA17BAC83DC}"/>
              </a:ext>
            </a:extLst>
          </p:cNvPr>
          <p:cNvSpPr/>
          <p:nvPr/>
        </p:nvSpPr>
        <p:spPr>
          <a:xfrm>
            <a:off x="5115339" y="5190375"/>
            <a:ext cx="1789043" cy="70788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FEA0D5-35D1-4C90-A7CA-11AC1D7E447E}"/>
              </a:ext>
            </a:extLst>
          </p:cNvPr>
          <p:cNvSpPr/>
          <p:nvPr/>
        </p:nvSpPr>
        <p:spPr>
          <a:xfrm>
            <a:off x="7749569" y="5184562"/>
            <a:ext cx="1866151" cy="70788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509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1126</Words>
  <Application>Microsoft Office PowerPoint</Application>
  <PresentationFormat>Widescreen</PresentationFormat>
  <Paragraphs>319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335</cp:revision>
  <dcterms:created xsi:type="dcterms:W3CDTF">2018-07-29T15:48:28Z</dcterms:created>
  <dcterms:modified xsi:type="dcterms:W3CDTF">2024-10-09T13:14:48Z</dcterms:modified>
</cp:coreProperties>
</file>