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571" r:id="rId2"/>
    <p:sldId id="517" r:id="rId3"/>
    <p:sldId id="569" r:id="rId4"/>
    <p:sldId id="570" r:id="rId5"/>
    <p:sldId id="258" r:id="rId6"/>
    <p:sldId id="518" r:id="rId7"/>
    <p:sldId id="521" r:id="rId8"/>
    <p:sldId id="522" r:id="rId9"/>
    <p:sldId id="523" r:id="rId10"/>
    <p:sldId id="524" r:id="rId11"/>
    <p:sldId id="525" r:id="rId12"/>
    <p:sldId id="526" r:id="rId13"/>
    <p:sldId id="527" r:id="rId14"/>
    <p:sldId id="528" r:id="rId15"/>
    <p:sldId id="529" r:id="rId16"/>
    <p:sldId id="530" r:id="rId17"/>
    <p:sldId id="531" r:id="rId18"/>
    <p:sldId id="532" r:id="rId19"/>
    <p:sldId id="533" r:id="rId20"/>
    <p:sldId id="535" r:id="rId21"/>
    <p:sldId id="536" r:id="rId22"/>
    <p:sldId id="539" r:id="rId23"/>
    <p:sldId id="537" r:id="rId24"/>
    <p:sldId id="538" r:id="rId25"/>
    <p:sldId id="540" r:id="rId26"/>
    <p:sldId id="541" r:id="rId27"/>
    <p:sldId id="551" r:id="rId28"/>
    <p:sldId id="552" r:id="rId29"/>
    <p:sldId id="553" r:id="rId30"/>
    <p:sldId id="555" r:id="rId31"/>
    <p:sldId id="554" r:id="rId32"/>
    <p:sldId id="556" r:id="rId33"/>
    <p:sldId id="543" r:id="rId34"/>
    <p:sldId id="542" r:id="rId35"/>
    <p:sldId id="544" r:id="rId36"/>
    <p:sldId id="545" r:id="rId37"/>
    <p:sldId id="546" r:id="rId38"/>
    <p:sldId id="547" r:id="rId39"/>
    <p:sldId id="548" r:id="rId40"/>
    <p:sldId id="549" r:id="rId41"/>
    <p:sldId id="550" r:id="rId42"/>
    <p:sldId id="557" r:id="rId43"/>
    <p:sldId id="558" r:id="rId44"/>
    <p:sldId id="560" r:id="rId45"/>
    <p:sldId id="561" r:id="rId46"/>
    <p:sldId id="562" r:id="rId47"/>
    <p:sldId id="563" r:id="rId48"/>
    <p:sldId id="559" r:id="rId49"/>
    <p:sldId id="566" r:id="rId50"/>
    <p:sldId id="567" r:id="rId51"/>
    <p:sldId id="568" r:id="rId52"/>
    <p:sldId id="564" r:id="rId53"/>
    <p:sldId id="565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 Joynson" initials="BJ" lastIdx="1" clrIdx="0">
    <p:extLst>
      <p:ext uri="{19B8F6BF-5375-455C-9EA6-DF929625EA0E}">
        <p15:presenceInfo xmlns:p15="http://schemas.microsoft.com/office/powerpoint/2012/main" userId="S-1-5-21-3007840997-625823797-792107426-484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FC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1" d="100"/>
          <a:sy n="101" d="100"/>
        </p:scale>
        <p:origin x="135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52494" y="978445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6CE7BA-DB68-035D-E7B9-B945DB3B33A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F59823-C02E-121C-8A45-1100C0B5031E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156DE2-7AAE-CC53-2451-C0E166C935D5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0497CD4D-FA52-ED5D-5E83-B24810DFFE30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F9CFC81-5BE7-648E-3FDE-6F93B56ACF1A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0F07C3E-CC66-E070-BEDA-79A33DCD4F06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604887-9492-B07F-C19C-E4A9708F84B7}"/>
              </a:ext>
            </a:extLst>
          </p:cNvPr>
          <p:cNvSpPr/>
          <p:nvPr/>
        </p:nvSpPr>
        <p:spPr>
          <a:xfrm>
            <a:off x="1885950" y="2995660"/>
            <a:ext cx="842009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/>
              <a:t>Producing Robust Programs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254912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When we created our program, how did we test it? </a:t>
            </a:r>
          </a:p>
          <a:p>
            <a:endParaRPr lang="en-GB" sz="3600" dirty="0"/>
          </a:p>
          <a:p>
            <a:r>
              <a:rPr lang="en-GB" sz="3600" dirty="0">
                <a:solidFill>
                  <a:schemeClr val="tx1"/>
                </a:solidFill>
              </a:rPr>
              <a:t>While creating the program</a:t>
            </a:r>
          </a:p>
          <a:p>
            <a:endParaRPr lang="en-GB" sz="3600" dirty="0"/>
          </a:p>
          <a:p>
            <a:r>
              <a:rPr lang="en-GB" sz="3600" dirty="0">
                <a:solidFill>
                  <a:schemeClr val="tx1"/>
                </a:solidFill>
              </a:rPr>
              <a:t>At the end when it was complete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33858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When we created our program, how did we test it? </a:t>
            </a:r>
          </a:p>
          <a:p>
            <a:endParaRPr lang="en-GB" sz="3600" dirty="0"/>
          </a:p>
          <a:p>
            <a:r>
              <a:rPr lang="en-GB" sz="3600" dirty="0">
                <a:solidFill>
                  <a:schemeClr val="tx1"/>
                </a:solidFill>
              </a:rPr>
              <a:t>While creating the program</a:t>
            </a:r>
          </a:p>
          <a:p>
            <a:endParaRPr lang="en-GB" sz="3600" dirty="0"/>
          </a:p>
          <a:p>
            <a:r>
              <a:rPr lang="en-GB" sz="3600" dirty="0">
                <a:solidFill>
                  <a:schemeClr val="tx1"/>
                </a:solidFill>
              </a:rPr>
              <a:t>At the end when it was complete</a:t>
            </a:r>
          </a:p>
          <a:p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FF2F1-4481-4718-85E3-BDB30512C0E2}"/>
              </a:ext>
            </a:extLst>
          </p:cNvPr>
          <p:cNvSpPr/>
          <p:nvPr/>
        </p:nvSpPr>
        <p:spPr>
          <a:xfrm>
            <a:off x="3370830" y="5790294"/>
            <a:ext cx="4608512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Iterative Testing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FEF55A-52F8-4F18-A1AB-9A76A6B16D95}"/>
              </a:ext>
            </a:extLst>
          </p:cNvPr>
          <p:cNvSpPr/>
          <p:nvPr/>
        </p:nvSpPr>
        <p:spPr>
          <a:xfrm>
            <a:off x="3370830" y="4867923"/>
            <a:ext cx="4608512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Final Testing</a:t>
            </a:r>
          </a:p>
        </p:txBody>
      </p:sp>
    </p:spTree>
    <p:extLst>
      <p:ext uri="{BB962C8B-B14F-4D97-AF65-F5344CB8AC3E}">
        <p14:creationId xmlns:p14="http://schemas.microsoft.com/office/powerpoint/2010/main" val="3420113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When we created our program, how did we test it? </a:t>
            </a:r>
          </a:p>
          <a:p>
            <a:endParaRPr lang="en-GB" sz="3600" dirty="0"/>
          </a:p>
          <a:p>
            <a:r>
              <a:rPr lang="en-GB" sz="3600" dirty="0">
                <a:solidFill>
                  <a:schemeClr val="tx1"/>
                </a:solidFill>
              </a:rPr>
              <a:t>While creating the program</a:t>
            </a:r>
          </a:p>
          <a:p>
            <a:endParaRPr lang="en-GB" sz="3600" dirty="0"/>
          </a:p>
          <a:p>
            <a:r>
              <a:rPr lang="en-GB" sz="3600" dirty="0">
                <a:solidFill>
                  <a:schemeClr val="tx1"/>
                </a:solidFill>
              </a:rPr>
              <a:t>At the end when it was complete</a:t>
            </a:r>
          </a:p>
          <a:p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FF2F1-4481-4718-85E3-BDB30512C0E2}"/>
              </a:ext>
            </a:extLst>
          </p:cNvPr>
          <p:cNvSpPr/>
          <p:nvPr/>
        </p:nvSpPr>
        <p:spPr>
          <a:xfrm>
            <a:off x="8271163" y="2636912"/>
            <a:ext cx="3545887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Iterative Testing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FEF55A-52F8-4F18-A1AB-9A76A6B16D95}"/>
              </a:ext>
            </a:extLst>
          </p:cNvPr>
          <p:cNvSpPr/>
          <p:nvPr/>
        </p:nvSpPr>
        <p:spPr>
          <a:xfrm>
            <a:off x="8756071" y="3828833"/>
            <a:ext cx="3060979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Final Testing</a:t>
            </a:r>
          </a:p>
        </p:txBody>
      </p:sp>
    </p:spTree>
    <p:extLst>
      <p:ext uri="{BB962C8B-B14F-4D97-AF65-F5344CB8AC3E}">
        <p14:creationId xmlns:p14="http://schemas.microsoft.com/office/powerpoint/2010/main" val="1984348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Using examples, define the two types of testing. </a:t>
            </a:r>
            <a:endParaRPr lang="en-GB" sz="3600" dirty="0">
              <a:solidFill>
                <a:schemeClr val="tx1"/>
              </a:solidFill>
            </a:endParaRPr>
          </a:p>
          <a:p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FF2F1-4481-4718-85E3-BDB30512C0E2}"/>
              </a:ext>
            </a:extLst>
          </p:cNvPr>
          <p:cNvSpPr/>
          <p:nvPr/>
        </p:nvSpPr>
        <p:spPr>
          <a:xfrm>
            <a:off x="3726872" y="3190665"/>
            <a:ext cx="4622400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Iterative Testing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FEF55A-52F8-4F18-A1AB-9A76A6B16D95}"/>
              </a:ext>
            </a:extLst>
          </p:cNvPr>
          <p:cNvSpPr/>
          <p:nvPr/>
        </p:nvSpPr>
        <p:spPr>
          <a:xfrm>
            <a:off x="3726872" y="2083160"/>
            <a:ext cx="4622400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Final Testing</a:t>
            </a:r>
          </a:p>
        </p:txBody>
      </p:sp>
    </p:spTree>
    <p:extLst>
      <p:ext uri="{BB962C8B-B14F-4D97-AF65-F5344CB8AC3E}">
        <p14:creationId xmlns:p14="http://schemas.microsoft.com/office/powerpoint/2010/main" val="1159588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Testing the program once it is complete at the end. </a:t>
            </a:r>
          </a:p>
          <a:p>
            <a:endParaRPr lang="en-GB" sz="3600" dirty="0"/>
          </a:p>
          <a:p>
            <a:r>
              <a:rPr lang="en-GB" sz="3600" dirty="0"/>
              <a:t>What type of testing?</a:t>
            </a:r>
          </a:p>
          <a:p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FF2F1-4481-4718-85E3-BDB30512C0E2}"/>
              </a:ext>
            </a:extLst>
          </p:cNvPr>
          <p:cNvSpPr/>
          <p:nvPr/>
        </p:nvSpPr>
        <p:spPr>
          <a:xfrm>
            <a:off x="3598285" y="5090258"/>
            <a:ext cx="4622400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Iterative Testing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FEF55A-52F8-4F18-A1AB-9A76A6B16D95}"/>
              </a:ext>
            </a:extLst>
          </p:cNvPr>
          <p:cNvSpPr/>
          <p:nvPr/>
        </p:nvSpPr>
        <p:spPr>
          <a:xfrm>
            <a:off x="3598285" y="3982753"/>
            <a:ext cx="4622400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Final Testing</a:t>
            </a:r>
          </a:p>
        </p:txBody>
      </p:sp>
    </p:spTree>
    <p:extLst>
      <p:ext uri="{BB962C8B-B14F-4D97-AF65-F5344CB8AC3E}">
        <p14:creationId xmlns:p14="http://schemas.microsoft.com/office/powerpoint/2010/main" val="143608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Testing the program once it is complete at the end. </a:t>
            </a:r>
          </a:p>
          <a:p>
            <a:endParaRPr lang="en-GB" sz="3600" dirty="0"/>
          </a:p>
          <a:p>
            <a:r>
              <a:rPr lang="en-GB" sz="3600" dirty="0"/>
              <a:t>What type of testing?</a:t>
            </a:r>
          </a:p>
          <a:p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FF2F1-4481-4718-85E3-BDB30512C0E2}"/>
              </a:ext>
            </a:extLst>
          </p:cNvPr>
          <p:cNvSpPr/>
          <p:nvPr/>
        </p:nvSpPr>
        <p:spPr>
          <a:xfrm>
            <a:off x="3598285" y="5090258"/>
            <a:ext cx="4622400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Iterative Testing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FEF55A-52F8-4F18-A1AB-9A76A6B16D95}"/>
              </a:ext>
            </a:extLst>
          </p:cNvPr>
          <p:cNvSpPr/>
          <p:nvPr/>
        </p:nvSpPr>
        <p:spPr>
          <a:xfrm>
            <a:off x="3598285" y="3982753"/>
            <a:ext cx="4622400" cy="792088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Final Testing</a:t>
            </a:r>
          </a:p>
        </p:txBody>
      </p:sp>
    </p:spTree>
    <p:extLst>
      <p:ext uri="{BB962C8B-B14F-4D97-AF65-F5344CB8AC3E}">
        <p14:creationId xmlns:p14="http://schemas.microsoft.com/office/powerpoint/2010/main" val="929886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Testing while you are creating the program, testing a line or section at a time. </a:t>
            </a:r>
          </a:p>
          <a:p>
            <a:endParaRPr lang="en-GB" sz="3600" dirty="0"/>
          </a:p>
          <a:p>
            <a:r>
              <a:rPr lang="en-GB" sz="3600" dirty="0"/>
              <a:t>What type of testing?</a:t>
            </a:r>
          </a:p>
          <a:p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FF2F1-4481-4718-85E3-BDB30512C0E2}"/>
              </a:ext>
            </a:extLst>
          </p:cNvPr>
          <p:cNvSpPr/>
          <p:nvPr/>
        </p:nvSpPr>
        <p:spPr>
          <a:xfrm>
            <a:off x="3598285" y="5090258"/>
            <a:ext cx="4622400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Iterative Testing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FEF55A-52F8-4F18-A1AB-9A76A6B16D95}"/>
              </a:ext>
            </a:extLst>
          </p:cNvPr>
          <p:cNvSpPr/>
          <p:nvPr/>
        </p:nvSpPr>
        <p:spPr>
          <a:xfrm>
            <a:off x="3598285" y="3982753"/>
            <a:ext cx="4622400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Final Testing</a:t>
            </a:r>
          </a:p>
        </p:txBody>
      </p:sp>
    </p:spTree>
    <p:extLst>
      <p:ext uri="{BB962C8B-B14F-4D97-AF65-F5344CB8AC3E}">
        <p14:creationId xmlns:p14="http://schemas.microsoft.com/office/powerpoint/2010/main" val="3053373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Testing while you are creating the program, testing a line or section at a time. </a:t>
            </a:r>
          </a:p>
          <a:p>
            <a:endParaRPr lang="en-GB" sz="3600" dirty="0"/>
          </a:p>
          <a:p>
            <a:r>
              <a:rPr lang="en-GB" sz="3600" dirty="0"/>
              <a:t>What type of testing?</a:t>
            </a:r>
          </a:p>
          <a:p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FF2F1-4481-4718-85E3-BDB30512C0E2}"/>
              </a:ext>
            </a:extLst>
          </p:cNvPr>
          <p:cNvSpPr/>
          <p:nvPr/>
        </p:nvSpPr>
        <p:spPr>
          <a:xfrm>
            <a:off x="3598285" y="5090258"/>
            <a:ext cx="4622400" cy="792088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Iterative Testing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FEF55A-52F8-4F18-A1AB-9A76A6B16D95}"/>
              </a:ext>
            </a:extLst>
          </p:cNvPr>
          <p:cNvSpPr/>
          <p:nvPr/>
        </p:nvSpPr>
        <p:spPr>
          <a:xfrm>
            <a:off x="3598285" y="3982753"/>
            <a:ext cx="4622400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Final Testing</a:t>
            </a:r>
          </a:p>
        </p:txBody>
      </p:sp>
    </p:spTree>
    <p:extLst>
      <p:ext uri="{BB962C8B-B14F-4D97-AF65-F5344CB8AC3E}">
        <p14:creationId xmlns:p14="http://schemas.microsoft.com/office/powerpoint/2010/main" val="1269510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4D4A1E-0384-4C17-BCCC-1BAEF291E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87" y="1260763"/>
            <a:ext cx="11394375" cy="419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19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75DBB-F9EB-400D-A527-E3D64884C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81"/>
          <a:stretch/>
        </p:blipFill>
        <p:spPr>
          <a:xfrm>
            <a:off x="525271" y="2061535"/>
            <a:ext cx="11106392" cy="282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9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Complete the code below to open the </a:t>
            </a:r>
            <a:r>
              <a:rPr lang="en-GB" sz="3200" i="1" dirty="0"/>
              <a:t>Time.txt </a:t>
            </a:r>
            <a:r>
              <a:rPr lang="en-GB" sz="3200" dirty="0"/>
              <a:t>file to read and write to the file.  </a:t>
            </a:r>
          </a:p>
          <a:p>
            <a:endParaRPr lang="en-GB" sz="3200" dirty="0"/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9160F2-70DE-4DEC-BCD6-735C22528609}"/>
              </a:ext>
            </a:extLst>
          </p:cNvPr>
          <p:cNvSpPr txBox="1"/>
          <p:nvPr/>
        </p:nvSpPr>
        <p:spPr>
          <a:xfrm>
            <a:off x="1497497" y="1797279"/>
            <a:ext cx="8733182" cy="456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input date()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input time()</a:t>
            </a:r>
          </a:p>
          <a:p>
            <a:pPr>
              <a:lnSpc>
                <a:spcPct val="150000"/>
              </a:lnSpc>
            </a:pPr>
            <a:r>
              <a:rPr lang="en-GB" sz="2800" dirty="0" err="1">
                <a:latin typeface="OpenDyslexic" panose="00000500000000000000" pitchFamily="50" charset="0"/>
              </a:rPr>
              <a:t>data_from_file</a:t>
            </a:r>
            <a:r>
              <a:rPr lang="en-GB" sz="2800" dirty="0">
                <a:latin typeface="OpenDyslexic" panose="00000500000000000000" pitchFamily="50" charset="0"/>
              </a:rPr>
              <a:t> = ____________________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if time &gt; 11.59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	print “good afternoon”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else 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	print “good morning”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0DF4D1-44F3-4573-B94B-DBDCED78AB85}"/>
              </a:ext>
            </a:extLst>
          </p:cNvPr>
          <p:cNvSpPr txBox="1"/>
          <p:nvPr/>
        </p:nvSpPr>
        <p:spPr>
          <a:xfrm>
            <a:off x="4996070" y="3225823"/>
            <a:ext cx="474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FF0000"/>
              </a:solidFill>
              <a:latin typeface="OpenDyslex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035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4D4A1E-0384-4C17-BCCC-1BAEF291E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87" y="1260763"/>
            <a:ext cx="11394375" cy="4197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B7AE3F-24B1-4AE8-A571-5FC2D2C9E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017" y="3366655"/>
            <a:ext cx="12321017" cy="214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37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75DBB-F9EB-400D-A527-E3D64884C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81"/>
          <a:stretch/>
        </p:blipFill>
        <p:spPr>
          <a:xfrm>
            <a:off x="525271" y="816777"/>
            <a:ext cx="11106392" cy="2829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9C60BF-D1D3-4D1A-9A94-95C62A55F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0" y="4143769"/>
            <a:ext cx="12031579" cy="189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79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75DBB-F9EB-400D-A527-E3D64884C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81"/>
          <a:stretch/>
        </p:blipFill>
        <p:spPr>
          <a:xfrm>
            <a:off x="525271" y="816777"/>
            <a:ext cx="11106392" cy="2829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9C60BF-D1D3-4D1A-9A94-95C62A55F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0" y="4143769"/>
            <a:ext cx="12031579" cy="189745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FC2E1B-C7FD-4AEC-8B41-2121BD033594}"/>
              </a:ext>
            </a:extLst>
          </p:cNvPr>
          <p:cNvCxnSpPr/>
          <p:nvPr/>
        </p:nvCxnSpPr>
        <p:spPr>
          <a:xfrm flipH="1" flipV="1">
            <a:off x="3371268" y="2090057"/>
            <a:ext cx="2100618" cy="21916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873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75DBB-F9EB-400D-A527-E3D64884C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81"/>
          <a:stretch/>
        </p:blipFill>
        <p:spPr>
          <a:xfrm>
            <a:off x="525271" y="816777"/>
            <a:ext cx="11106392" cy="2829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9C60BF-D1D3-4D1A-9A94-95C62A55F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0" y="4143769"/>
            <a:ext cx="12031579" cy="189745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C96AB24-9A70-471C-8002-40370855FBB7}"/>
              </a:ext>
            </a:extLst>
          </p:cNvPr>
          <p:cNvCxnSpPr>
            <a:cxnSpLocks/>
          </p:cNvCxnSpPr>
          <p:nvPr/>
        </p:nvCxnSpPr>
        <p:spPr>
          <a:xfrm flipH="1" flipV="1">
            <a:off x="2971352" y="3102772"/>
            <a:ext cx="1876419" cy="18611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878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75DBB-F9EB-400D-A527-E3D64884C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81"/>
          <a:stretch/>
        </p:blipFill>
        <p:spPr>
          <a:xfrm>
            <a:off x="525271" y="816777"/>
            <a:ext cx="11106392" cy="2829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9C60BF-D1D3-4D1A-9A94-95C62A55F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0" y="4143769"/>
            <a:ext cx="12031579" cy="189745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FC2E1B-C7FD-4AEC-8B41-2121BD033594}"/>
              </a:ext>
            </a:extLst>
          </p:cNvPr>
          <p:cNvCxnSpPr/>
          <p:nvPr/>
        </p:nvCxnSpPr>
        <p:spPr>
          <a:xfrm flipH="1" flipV="1">
            <a:off x="3371268" y="2090057"/>
            <a:ext cx="2100618" cy="21916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C96AB24-9A70-471C-8002-40370855FBB7}"/>
              </a:ext>
            </a:extLst>
          </p:cNvPr>
          <p:cNvCxnSpPr>
            <a:cxnSpLocks/>
          </p:cNvCxnSpPr>
          <p:nvPr/>
        </p:nvCxnSpPr>
        <p:spPr>
          <a:xfrm flipH="1" flipV="1">
            <a:off x="2971352" y="3102772"/>
            <a:ext cx="1876419" cy="18611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950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When we create code we can have a range of different errors. </a:t>
            </a:r>
          </a:p>
          <a:p>
            <a:endParaRPr lang="en-GB" sz="3600" dirty="0"/>
          </a:p>
          <a:p>
            <a:r>
              <a:rPr lang="en-GB" sz="3600" dirty="0"/>
              <a:t>Do you remember any?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425513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Logical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Syntax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Runtime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101027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syntax?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What is meant by a syntax error?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5255834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syntax?</a:t>
            </a:r>
          </a:p>
          <a:p>
            <a:r>
              <a:rPr lang="en-GB" sz="3600" dirty="0">
                <a:solidFill>
                  <a:schemeClr val="tx1"/>
                </a:solidFill>
              </a:rPr>
              <a:t>Syntax are the codes that you need to use to follow the rules of the language. </a:t>
            </a:r>
          </a:p>
          <a:p>
            <a:endParaRPr lang="en-GB" sz="3600" dirty="0"/>
          </a:p>
          <a:p>
            <a:r>
              <a:rPr lang="en-GB" sz="3600" dirty="0"/>
              <a:t>What is meant by a syntax error?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34103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syntax?</a:t>
            </a:r>
          </a:p>
          <a:p>
            <a:r>
              <a:rPr lang="en-GB" sz="3600" dirty="0">
                <a:solidFill>
                  <a:schemeClr val="tx1"/>
                </a:solidFill>
              </a:rPr>
              <a:t>Syntax are the codes that you need to use to follow the rules of the language. </a:t>
            </a:r>
          </a:p>
          <a:p>
            <a:endParaRPr lang="en-GB" sz="3600" dirty="0"/>
          </a:p>
          <a:p>
            <a:r>
              <a:rPr lang="en-GB" sz="3600" dirty="0"/>
              <a:t>What is meant by a syntax error?</a:t>
            </a:r>
          </a:p>
          <a:p>
            <a:r>
              <a:rPr lang="en-GB" sz="3600" dirty="0">
                <a:solidFill>
                  <a:schemeClr val="tx1"/>
                </a:solidFill>
              </a:rPr>
              <a:t>A syntax error is when you break these rules. 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588354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Complete the code below to open the </a:t>
            </a:r>
            <a:r>
              <a:rPr lang="en-GB" sz="3200" i="1" dirty="0"/>
              <a:t>Time.txt </a:t>
            </a:r>
            <a:r>
              <a:rPr lang="en-GB" sz="3200" dirty="0"/>
              <a:t>file to read and write to the file.  </a:t>
            </a:r>
          </a:p>
          <a:p>
            <a:endParaRPr lang="en-GB" sz="3200" dirty="0"/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9160F2-70DE-4DEC-BCD6-735C22528609}"/>
              </a:ext>
            </a:extLst>
          </p:cNvPr>
          <p:cNvSpPr txBox="1"/>
          <p:nvPr/>
        </p:nvSpPr>
        <p:spPr>
          <a:xfrm>
            <a:off x="1497497" y="1797279"/>
            <a:ext cx="8733182" cy="456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input date()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input time()</a:t>
            </a:r>
          </a:p>
          <a:p>
            <a:pPr>
              <a:lnSpc>
                <a:spcPct val="150000"/>
              </a:lnSpc>
            </a:pPr>
            <a:r>
              <a:rPr lang="en-GB" sz="2800" dirty="0" err="1">
                <a:latin typeface="OpenDyslexic" panose="00000500000000000000" pitchFamily="50" charset="0"/>
              </a:rPr>
              <a:t>data_from_file</a:t>
            </a:r>
            <a:r>
              <a:rPr lang="en-GB" sz="2800" dirty="0">
                <a:latin typeface="OpenDyslexic" panose="00000500000000000000" pitchFamily="50" charset="0"/>
              </a:rPr>
              <a:t> = ____________________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if time &gt; 11.59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	print “good afternoon”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else 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	print “good morning”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0DF4D1-44F3-4573-B94B-DBDCED78AB85}"/>
              </a:ext>
            </a:extLst>
          </p:cNvPr>
          <p:cNvSpPr txBox="1"/>
          <p:nvPr/>
        </p:nvSpPr>
        <p:spPr>
          <a:xfrm>
            <a:off x="4996070" y="3225823"/>
            <a:ext cx="474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OpenDyslexic" panose="00000500000000000000" pitchFamily="50" charset="0"/>
              </a:rPr>
              <a:t>Open (“Time.txt”, “”)</a:t>
            </a:r>
          </a:p>
        </p:txBody>
      </p:sp>
    </p:spTree>
    <p:extLst>
      <p:ext uri="{BB962C8B-B14F-4D97-AF65-F5344CB8AC3E}">
        <p14:creationId xmlns:p14="http://schemas.microsoft.com/office/powerpoint/2010/main" val="4257256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A56021-6A6B-4BBD-944B-95F03A8EDCFE}"/>
              </a:ext>
            </a:extLst>
          </p:cNvPr>
          <p:cNvSpPr/>
          <p:nvPr/>
        </p:nvSpPr>
        <p:spPr>
          <a:xfrm>
            <a:off x="139303" y="1077343"/>
            <a:ext cx="2659315" cy="5020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Syntax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Logical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Runtime</a:t>
            </a:r>
          </a:p>
          <a:p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661038-2508-41F1-B959-9B786B729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913" y="1268760"/>
            <a:ext cx="6712632" cy="484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1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97CEDA-512C-4E0A-8232-E048ECAE2221}"/>
              </a:ext>
            </a:extLst>
          </p:cNvPr>
          <p:cNvSpPr/>
          <p:nvPr/>
        </p:nvSpPr>
        <p:spPr>
          <a:xfrm>
            <a:off x="139303" y="1077343"/>
            <a:ext cx="2659315" cy="5020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Syntax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Logical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Runtime</a:t>
            </a:r>
          </a:p>
          <a:p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661038-2508-41F1-B959-9B786B729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913" y="1268760"/>
            <a:ext cx="6712632" cy="48489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D5B22A-6A9C-4BE6-9292-1B47949EEBE5}"/>
              </a:ext>
            </a:extLst>
          </p:cNvPr>
          <p:cNvSpPr/>
          <p:nvPr/>
        </p:nvSpPr>
        <p:spPr>
          <a:xfrm>
            <a:off x="5210913" y="1268760"/>
            <a:ext cx="864096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435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46AA2A-ACE7-49FC-B870-C8343CCFB2B8}"/>
              </a:ext>
            </a:extLst>
          </p:cNvPr>
          <p:cNvSpPr/>
          <p:nvPr/>
        </p:nvSpPr>
        <p:spPr>
          <a:xfrm>
            <a:off x="139303" y="1077343"/>
            <a:ext cx="2659315" cy="5020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Syntax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Logical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Runtime</a:t>
            </a:r>
          </a:p>
          <a:p>
            <a:endParaRPr lang="en-GB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79C9B3-5F36-46D5-A570-D5506AD93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3300512"/>
            <a:ext cx="8204774" cy="10391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0B91CD-8C5C-43A2-B520-86F3B0514977}"/>
              </a:ext>
            </a:extLst>
          </p:cNvPr>
          <p:cNvSpPr/>
          <p:nvPr/>
        </p:nvSpPr>
        <p:spPr>
          <a:xfrm>
            <a:off x="4871864" y="3979640"/>
            <a:ext cx="864096" cy="3600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1044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991CD6-DAB7-4D0C-933A-EF5A8A114CD8}"/>
              </a:ext>
            </a:extLst>
          </p:cNvPr>
          <p:cNvSpPr/>
          <p:nvPr/>
        </p:nvSpPr>
        <p:spPr>
          <a:xfrm>
            <a:off x="160421" y="1700797"/>
            <a:ext cx="2659315" cy="5020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Syntax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Logical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Runtime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D98E18-B6F5-4433-A820-7F8C27557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128" y="1126293"/>
            <a:ext cx="7256404" cy="467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28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33D210-BB6A-48B0-994E-9AA7B71BCFE5}"/>
              </a:ext>
            </a:extLst>
          </p:cNvPr>
          <p:cNvSpPr/>
          <p:nvPr/>
        </p:nvSpPr>
        <p:spPr>
          <a:xfrm>
            <a:off x="160421" y="1700797"/>
            <a:ext cx="2659315" cy="5020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Syntax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Logical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Runtime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D0EAA0-B0CE-436D-A5F3-1D644ADDA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400" y="1077343"/>
            <a:ext cx="7256404" cy="46751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F724D5-F569-4D3C-8637-080BF035925D}"/>
              </a:ext>
            </a:extLst>
          </p:cNvPr>
          <p:cNvSpPr/>
          <p:nvPr/>
        </p:nvSpPr>
        <p:spPr>
          <a:xfrm>
            <a:off x="5404520" y="1869431"/>
            <a:ext cx="144016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669A80-F417-4AB3-B99E-3E297419B451}"/>
              </a:ext>
            </a:extLst>
          </p:cNvPr>
          <p:cNvSpPr/>
          <p:nvPr/>
        </p:nvSpPr>
        <p:spPr>
          <a:xfrm>
            <a:off x="5404520" y="4461719"/>
            <a:ext cx="144016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597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275F834-0808-492D-A487-E74EA3E82377}"/>
              </a:ext>
            </a:extLst>
          </p:cNvPr>
          <p:cNvSpPr/>
          <p:nvPr/>
        </p:nvSpPr>
        <p:spPr>
          <a:xfrm>
            <a:off x="160421" y="1700797"/>
            <a:ext cx="2659315" cy="5020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Syntax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Logical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Runtime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36C299-47B1-4074-BBB5-D37A957FD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443" y="1520520"/>
            <a:ext cx="7245896" cy="24482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0B8B7D-9CA3-4893-8B06-2BF85711C400}"/>
              </a:ext>
            </a:extLst>
          </p:cNvPr>
          <p:cNvSpPr/>
          <p:nvPr/>
        </p:nvSpPr>
        <p:spPr>
          <a:xfrm>
            <a:off x="4083443" y="1952568"/>
            <a:ext cx="144016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53CA71-02F5-4740-9E2D-C77929124170}"/>
              </a:ext>
            </a:extLst>
          </p:cNvPr>
          <p:cNvSpPr/>
          <p:nvPr/>
        </p:nvSpPr>
        <p:spPr>
          <a:xfrm>
            <a:off x="4083443" y="3176704"/>
            <a:ext cx="144016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ECEB4D-9CDA-4568-B43B-27413B9215DA}"/>
              </a:ext>
            </a:extLst>
          </p:cNvPr>
          <p:cNvSpPr/>
          <p:nvPr/>
        </p:nvSpPr>
        <p:spPr>
          <a:xfrm>
            <a:off x="9889179" y="3536744"/>
            <a:ext cx="144016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5980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Logical error – not an error with the code, so the program will run. </a:t>
            </a:r>
          </a:p>
          <a:p>
            <a:endParaRPr lang="en-GB" sz="3600" dirty="0"/>
          </a:p>
          <a:p>
            <a:r>
              <a:rPr lang="en-GB" sz="3600" dirty="0"/>
              <a:t>The hardest to detect. </a:t>
            </a:r>
          </a:p>
          <a:p>
            <a:endParaRPr lang="en-GB" sz="3600" dirty="0"/>
          </a:p>
          <a:p>
            <a:r>
              <a:rPr lang="en-GB" sz="3600" dirty="0"/>
              <a:t>An error with how the programmer has written the code. </a:t>
            </a:r>
          </a:p>
          <a:p>
            <a:endParaRPr lang="en-GB" sz="3600" dirty="0"/>
          </a:p>
          <a:p>
            <a:r>
              <a:rPr lang="en-GB" sz="3600" dirty="0"/>
              <a:t>Programmer error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782770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DE3CB4-6DE6-4219-9413-5CB014EAA08B}"/>
              </a:ext>
            </a:extLst>
          </p:cNvPr>
          <p:cNvSpPr/>
          <p:nvPr/>
        </p:nvSpPr>
        <p:spPr>
          <a:xfrm>
            <a:off x="3990109" y="1077343"/>
            <a:ext cx="6594764" cy="4605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Logical error – not an error with the code, so the program will run. </a:t>
            </a:r>
          </a:p>
          <a:p>
            <a:endParaRPr lang="en-GB" sz="3600" dirty="0"/>
          </a:p>
          <a:p>
            <a:r>
              <a:rPr lang="en-GB" sz="3600" dirty="0"/>
              <a:t>The hardest to detect. </a:t>
            </a:r>
          </a:p>
          <a:p>
            <a:endParaRPr lang="en-GB" sz="3600" dirty="0"/>
          </a:p>
          <a:p>
            <a:r>
              <a:rPr lang="en-GB" sz="3600" dirty="0"/>
              <a:t>An error with how the programmer has written the code. </a:t>
            </a:r>
          </a:p>
          <a:p>
            <a:endParaRPr lang="en-GB" sz="3600" dirty="0"/>
          </a:p>
          <a:p>
            <a:r>
              <a:rPr lang="en-GB" sz="3600" dirty="0"/>
              <a:t>Programmer error. 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6377036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Vehicles = [car, bus, bike]</a:t>
            </a:r>
          </a:p>
          <a:p>
            <a:r>
              <a:rPr lang="en-GB" sz="3600" dirty="0"/>
              <a:t>Print vehicle([2])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2FC9AB-4B87-4856-AAC4-5F8FADBA1401}"/>
              </a:ext>
            </a:extLst>
          </p:cNvPr>
          <p:cNvSpPr/>
          <p:nvPr/>
        </p:nvSpPr>
        <p:spPr>
          <a:xfrm>
            <a:off x="2230582" y="2964873"/>
            <a:ext cx="7245927" cy="189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We want to print out Bus. </a:t>
            </a:r>
          </a:p>
          <a:p>
            <a:pPr algn="ctr"/>
            <a:endParaRPr lang="en-GB" sz="32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What is the error here?</a:t>
            </a:r>
          </a:p>
        </p:txBody>
      </p:sp>
    </p:spTree>
    <p:extLst>
      <p:ext uri="{BB962C8B-B14F-4D97-AF65-F5344CB8AC3E}">
        <p14:creationId xmlns:p14="http://schemas.microsoft.com/office/powerpoint/2010/main" val="26384122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Vehicles = [car, bus, bike]</a:t>
            </a:r>
          </a:p>
          <a:p>
            <a:r>
              <a:rPr lang="en-GB" sz="3600" dirty="0"/>
              <a:t>Print vehicle([2])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2FC9AB-4B87-4856-AAC4-5F8FADBA1401}"/>
              </a:ext>
            </a:extLst>
          </p:cNvPr>
          <p:cNvSpPr/>
          <p:nvPr/>
        </p:nvSpPr>
        <p:spPr>
          <a:xfrm>
            <a:off x="2230582" y="2964873"/>
            <a:ext cx="7245927" cy="189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This prints out “bike”. </a:t>
            </a:r>
          </a:p>
        </p:txBody>
      </p:sp>
    </p:spTree>
    <p:extLst>
      <p:ext uri="{BB962C8B-B14F-4D97-AF65-F5344CB8AC3E}">
        <p14:creationId xmlns:p14="http://schemas.microsoft.com/office/powerpoint/2010/main" val="2870159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Complete the code below to open the </a:t>
            </a:r>
            <a:r>
              <a:rPr lang="en-GB" sz="3200" i="1" dirty="0"/>
              <a:t>Time.txt </a:t>
            </a:r>
            <a:r>
              <a:rPr lang="en-GB" sz="3200" dirty="0"/>
              <a:t>file to read and write to the file.  </a:t>
            </a:r>
          </a:p>
          <a:p>
            <a:endParaRPr lang="en-GB" sz="3200" dirty="0"/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9160F2-70DE-4DEC-BCD6-735C22528609}"/>
              </a:ext>
            </a:extLst>
          </p:cNvPr>
          <p:cNvSpPr txBox="1"/>
          <p:nvPr/>
        </p:nvSpPr>
        <p:spPr>
          <a:xfrm>
            <a:off x="1497497" y="1797279"/>
            <a:ext cx="8733182" cy="456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input date()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input time()</a:t>
            </a:r>
          </a:p>
          <a:p>
            <a:pPr>
              <a:lnSpc>
                <a:spcPct val="150000"/>
              </a:lnSpc>
            </a:pPr>
            <a:r>
              <a:rPr lang="en-GB" sz="2800" dirty="0" err="1">
                <a:latin typeface="OpenDyslexic" panose="00000500000000000000" pitchFamily="50" charset="0"/>
              </a:rPr>
              <a:t>data_from_file</a:t>
            </a:r>
            <a:r>
              <a:rPr lang="en-GB" sz="2800" dirty="0">
                <a:latin typeface="OpenDyslexic" panose="00000500000000000000" pitchFamily="50" charset="0"/>
              </a:rPr>
              <a:t> = ____________________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if time &gt; 11.59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	print “good afternoon”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else 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	print “good morning”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0DF4D1-44F3-4573-B94B-DBDCED78AB85}"/>
              </a:ext>
            </a:extLst>
          </p:cNvPr>
          <p:cNvSpPr txBox="1"/>
          <p:nvPr/>
        </p:nvSpPr>
        <p:spPr>
          <a:xfrm>
            <a:off x="4996070" y="3225823"/>
            <a:ext cx="474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OpenDyslexic" panose="00000500000000000000" pitchFamily="50" charset="0"/>
              </a:rPr>
              <a:t>Open (“Time.txt”, “r+”)</a:t>
            </a:r>
          </a:p>
        </p:txBody>
      </p:sp>
    </p:spTree>
    <p:extLst>
      <p:ext uri="{BB962C8B-B14F-4D97-AF65-F5344CB8AC3E}">
        <p14:creationId xmlns:p14="http://schemas.microsoft.com/office/powerpoint/2010/main" val="42406260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Vehicles = [car, bus, bike]</a:t>
            </a:r>
          </a:p>
          <a:p>
            <a:r>
              <a:rPr lang="en-GB" sz="3600" dirty="0"/>
              <a:t>Print vehicle([</a:t>
            </a:r>
            <a:r>
              <a:rPr lang="en-GB" sz="3600" dirty="0">
                <a:solidFill>
                  <a:srgbClr val="FF0000"/>
                </a:solidFill>
              </a:rPr>
              <a:t>2</a:t>
            </a:r>
            <a:r>
              <a:rPr lang="en-GB" sz="3600" dirty="0"/>
              <a:t>])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2FC9AB-4B87-4856-AAC4-5F8FADBA1401}"/>
              </a:ext>
            </a:extLst>
          </p:cNvPr>
          <p:cNvSpPr/>
          <p:nvPr/>
        </p:nvSpPr>
        <p:spPr>
          <a:xfrm>
            <a:off x="2230582" y="2964873"/>
            <a:ext cx="7245927" cy="189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This prints out “bike”. </a:t>
            </a:r>
          </a:p>
        </p:txBody>
      </p:sp>
    </p:spTree>
    <p:extLst>
      <p:ext uri="{BB962C8B-B14F-4D97-AF65-F5344CB8AC3E}">
        <p14:creationId xmlns:p14="http://schemas.microsoft.com/office/powerpoint/2010/main" val="17396383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Vehicles = [car, bus, bike]</a:t>
            </a:r>
          </a:p>
          <a:p>
            <a:r>
              <a:rPr lang="en-GB" sz="3600" dirty="0"/>
              <a:t>Print vehicle([</a:t>
            </a:r>
            <a:r>
              <a:rPr lang="en-GB" sz="3600" dirty="0">
                <a:solidFill>
                  <a:srgbClr val="FF0000"/>
                </a:solidFill>
              </a:rPr>
              <a:t>1</a:t>
            </a:r>
            <a:r>
              <a:rPr lang="en-GB" sz="3600" dirty="0"/>
              <a:t>])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2FC9AB-4B87-4856-AAC4-5F8FADBA1401}"/>
              </a:ext>
            </a:extLst>
          </p:cNvPr>
          <p:cNvSpPr/>
          <p:nvPr/>
        </p:nvSpPr>
        <p:spPr>
          <a:xfrm>
            <a:off x="2230582" y="2964873"/>
            <a:ext cx="7245927" cy="189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This prints out “bike”. </a:t>
            </a:r>
          </a:p>
        </p:txBody>
      </p:sp>
    </p:spTree>
    <p:extLst>
      <p:ext uri="{BB962C8B-B14F-4D97-AF65-F5344CB8AC3E}">
        <p14:creationId xmlns:p14="http://schemas.microsoft.com/office/powerpoint/2010/main" val="36163303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a key difference between a logical and a syntax error.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2731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a key difference between a logical and a syntax error.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AF1C2F6-E03F-47C4-97E2-27C37E8CC39E}"/>
              </a:ext>
            </a:extLst>
          </p:cNvPr>
          <p:cNvSpPr/>
          <p:nvPr/>
        </p:nvSpPr>
        <p:spPr>
          <a:xfrm>
            <a:off x="2230582" y="2964873"/>
            <a:ext cx="7245927" cy="189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Programmer / Identified </a:t>
            </a:r>
          </a:p>
        </p:txBody>
      </p:sp>
    </p:spTree>
    <p:extLst>
      <p:ext uri="{BB962C8B-B14F-4D97-AF65-F5344CB8AC3E}">
        <p14:creationId xmlns:p14="http://schemas.microsoft.com/office/powerpoint/2010/main" val="10797318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275F834-0808-492D-A487-E74EA3E82377}"/>
              </a:ext>
            </a:extLst>
          </p:cNvPr>
          <p:cNvSpPr/>
          <p:nvPr/>
        </p:nvSpPr>
        <p:spPr>
          <a:xfrm>
            <a:off x="160421" y="2324252"/>
            <a:ext cx="2846015" cy="5020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Syntax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Logical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Runtime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2A2732-CA0D-493C-A4CF-23D7A683452C}"/>
              </a:ext>
            </a:extLst>
          </p:cNvPr>
          <p:cNvSpPr/>
          <p:nvPr/>
        </p:nvSpPr>
        <p:spPr>
          <a:xfrm>
            <a:off x="323267" y="3086893"/>
            <a:ext cx="1139767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OpenDyslexic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A run time error occurs only once the program is complete and executed on the computer. </a:t>
            </a:r>
          </a:p>
          <a:p>
            <a:endParaRPr lang="en-GB" sz="4000" b="1" dirty="0">
              <a:solidFill>
                <a:srgbClr val="0070C0"/>
              </a:solidFill>
              <a:latin typeface="OpenDyslexic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OpenDyslexic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Why might this happen?</a:t>
            </a:r>
            <a:endParaRPr lang="en-GB" sz="3600" b="1" dirty="0">
              <a:solidFill>
                <a:srgbClr val="0070C0"/>
              </a:solidFill>
              <a:latin typeface="OpenDyslexic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3074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275F834-0808-492D-A487-E74EA3E82377}"/>
              </a:ext>
            </a:extLst>
          </p:cNvPr>
          <p:cNvSpPr/>
          <p:nvPr/>
        </p:nvSpPr>
        <p:spPr>
          <a:xfrm>
            <a:off x="160421" y="2324252"/>
            <a:ext cx="2846015" cy="5020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Syntax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Logical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Runtime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2A2732-CA0D-493C-A4CF-23D7A683452C}"/>
              </a:ext>
            </a:extLst>
          </p:cNvPr>
          <p:cNvSpPr/>
          <p:nvPr/>
        </p:nvSpPr>
        <p:spPr>
          <a:xfrm>
            <a:off x="323267" y="3086893"/>
            <a:ext cx="113976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OpenDyslexic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Because…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b="1" dirty="0">
                <a:solidFill>
                  <a:srgbClr val="0070C0"/>
                </a:solidFill>
                <a:latin typeface="OpenDyslexic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Not enough hardware (e.g. not enough memory to run the program)</a:t>
            </a:r>
          </a:p>
          <a:p>
            <a:pPr marL="742950" indent="-742950">
              <a:buFont typeface="+mj-lt"/>
              <a:buAutoNum type="arabicPeriod"/>
            </a:pPr>
            <a:endParaRPr lang="en-GB" sz="4000" b="1" dirty="0">
              <a:solidFill>
                <a:srgbClr val="0070C0"/>
              </a:solidFill>
              <a:latin typeface="OpenDyslexic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GB" sz="4000" b="1" dirty="0">
                <a:solidFill>
                  <a:srgbClr val="0070C0"/>
                </a:solidFill>
                <a:latin typeface="OpenDyslexic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Computer trying to complete code it cannot complete (infinite loop)</a:t>
            </a:r>
          </a:p>
        </p:txBody>
      </p:sp>
    </p:spTree>
    <p:extLst>
      <p:ext uri="{BB962C8B-B14F-4D97-AF65-F5344CB8AC3E}">
        <p14:creationId xmlns:p14="http://schemas.microsoft.com/office/powerpoint/2010/main" val="31379176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988940-80D7-4340-850E-0A3238C96307}"/>
              </a:ext>
            </a:extLst>
          </p:cNvPr>
          <p:cNvSpPr/>
          <p:nvPr/>
        </p:nvSpPr>
        <p:spPr>
          <a:xfrm>
            <a:off x="1080655" y="4336473"/>
            <a:ext cx="2396836" cy="6927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75F834-0808-492D-A487-E74EA3E82377}"/>
              </a:ext>
            </a:extLst>
          </p:cNvPr>
          <p:cNvSpPr/>
          <p:nvPr/>
        </p:nvSpPr>
        <p:spPr>
          <a:xfrm>
            <a:off x="160421" y="2324252"/>
            <a:ext cx="2846015" cy="5020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Syntax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Logical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Runtime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2A2732-CA0D-493C-A4CF-23D7A683452C}"/>
              </a:ext>
            </a:extLst>
          </p:cNvPr>
          <p:cNvSpPr/>
          <p:nvPr/>
        </p:nvSpPr>
        <p:spPr>
          <a:xfrm>
            <a:off x="323267" y="3086893"/>
            <a:ext cx="113976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OpenDyslexic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Because…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b="1" dirty="0">
                <a:solidFill>
                  <a:srgbClr val="0070C0"/>
                </a:solidFill>
                <a:latin typeface="OpenDyslexic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Not enough hardware (e.g. not enough memory to run the program)</a:t>
            </a:r>
          </a:p>
          <a:p>
            <a:pPr marL="742950" indent="-742950">
              <a:buFont typeface="+mj-lt"/>
              <a:buAutoNum type="arabicPeriod"/>
            </a:pPr>
            <a:endParaRPr lang="en-GB" sz="4000" b="1" dirty="0">
              <a:solidFill>
                <a:srgbClr val="0070C0"/>
              </a:solidFill>
              <a:latin typeface="OpenDyslexic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GB" sz="4000" b="1" dirty="0">
                <a:solidFill>
                  <a:srgbClr val="0070C0"/>
                </a:solidFill>
                <a:latin typeface="OpenDyslexic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Computer trying to complete code it cannot complete (infinite loop)</a:t>
            </a:r>
          </a:p>
        </p:txBody>
      </p:sp>
    </p:spTree>
    <p:extLst>
      <p:ext uri="{BB962C8B-B14F-4D97-AF65-F5344CB8AC3E}">
        <p14:creationId xmlns:p14="http://schemas.microsoft.com/office/powerpoint/2010/main" val="15344275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9E0270-E1E1-4971-A4AA-7B10A2C141BA}"/>
              </a:ext>
            </a:extLst>
          </p:cNvPr>
          <p:cNvSpPr/>
          <p:nvPr/>
        </p:nvSpPr>
        <p:spPr>
          <a:xfrm>
            <a:off x="1080655" y="6234545"/>
            <a:ext cx="4655127" cy="4886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988940-80D7-4340-850E-0A3238C96307}"/>
              </a:ext>
            </a:extLst>
          </p:cNvPr>
          <p:cNvSpPr/>
          <p:nvPr/>
        </p:nvSpPr>
        <p:spPr>
          <a:xfrm>
            <a:off x="1080655" y="4336473"/>
            <a:ext cx="2396836" cy="6927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75F834-0808-492D-A487-E74EA3E82377}"/>
              </a:ext>
            </a:extLst>
          </p:cNvPr>
          <p:cNvSpPr/>
          <p:nvPr/>
        </p:nvSpPr>
        <p:spPr>
          <a:xfrm>
            <a:off x="160421" y="2324252"/>
            <a:ext cx="2846015" cy="5020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Syntax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Logical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Runtime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2A2732-CA0D-493C-A4CF-23D7A683452C}"/>
              </a:ext>
            </a:extLst>
          </p:cNvPr>
          <p:cNvSpPr/>
          <p:nvPr/>
        </p:nvSpPr>
        <p:spPr>
          <a:xfrm>
            <a:off x="323267" y="3086893"/>
            <a:ext cx="113976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OpenDyslexic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Because…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b="1" dirty="0">
                <a:solidFill>
                  <a:srgbClr val="0070C0"/>
                </a:solidFill>
                <a:latin typeface="OpenDyslexic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Not enough hardware (e.g. not enough memory to run the program)</a:t>
            </a:r>
          </a:p>
          <a:p>
            <a:pPr marL="742950" indent="-742950">
              <a:buFont typeface="+mj-lt"/>
              <a:buAutoNum type="arabicPeriod"/>
            </a:pPr>
            <a:endParaRPr lang="en-GB" sz="4000" b="1" dirty="0">
              <a:solidFill>
                <a:srgbClr val="0070C0"/>
              </a:solidFill>
              <a:latin typeface="OpenDyslexic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GB" sz="4000" b="1" dirty="0">
                <a:solidFill>
                  <a:srgbClr val="0070C0"/>
                </a:solidFill>
                <a:latin typeface="OpenDyslexic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Computer trying to complete code it cannot complete (infinite loop)</a:t>
            </a:r>
          </a:p>
        </p:txBody>
      </p:sp>
    </p:spTree>
    <p:extLst>
      <p:ext uri="{BB962C8B-B14F-4D97-AF65-F5344CB8AC3E}">
        <p14:creationId xmlns:p14="http://schemas.microsoft.com/office/powerpoint/2010/main" val="12446550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275F834-0808-492D-A487-E74EA3E82377}"/>
              </a:ext>
            </a:extLst>
          </p:cNvPr>
          <p:cNvSpPr/>
          <p:nvPr/>
        </p:nvSpPr>
        <p:spPr>
          <a:xfrm>
            <a:off x="160421" y="2324252"/>
            <a:ext cx="2846015" cy="5020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Syntax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Logical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Runtime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F1C1A-1875-4C2E-92F9-48931824E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218" y="2214543"/>
            <a:ext cx="4031673" cy="301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283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275F834-0808-492D-A487-E74EA3E82377}"/>
              </a:ext>
            </a:extLst>
          </p:cNvPr>
          <p:cNvSpPr/>
          <p:nvPr/>
        </p:nvSpPr>
        <p:spPr>
          <a:xfrm>
            <a:off x="160421" y="2324252"/>
            <a:ext cx="2846015" cy="5020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Syntax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Logical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Runtime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67331A-0162-4CCD-85F2-B76A571E8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343"/>
            <a:ext cx="12192000" cy="422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33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how to call a file in a program.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the key terms used to edit a file.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Complete exam questions based on calling files.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Learn about error types and testing in programs.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5"/>
            <a:ext cx="5006840" cy="919628"/>
          </a:xfrm>
        </p:spPr>
        <p:txBody>
          <a:bodyPr>
            <a:normAutofit/>
          </a:bodyPr>
          <a:lstStyle/>
          <a:p>
            <a:r>
              <a:rPr lang="en-GB" u="sng" dirty="0"/>
              <a:t>2.3 - Learn about error types and testing in programs. 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275F834-0808-492D-A487-E74EA3E82377}"/>
              </a:ext>
            </a:extLst>
          </p:cNvPr>
          <p:cNvSpPr/>
          <p:nvPr/>
        </p:nvSpPr>
        <p:spPr>
          <a:xfrm>
            <a:off x="160421" y="2324252"/>
            <a:ext cx="2846015" cy="5020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Syntax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Logical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Runtime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67331A-0162-4CCD-85F2-B76A571E8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343"/>
            <a:ext cx="12192000" cy="422681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02A0CC-68F3-4143-90F2-CE203E7A7B34}"/>
              </a:ext>
            </a:extLst>
          </p:cNvPr>
          <p:cNvSpPr/>
          <p:nvPr/>
        </p:nvSpPr>
        <p:spPr>
          <a:xfrm>
            <a:off x="891061" y="2199561"/>
            <a:ext cx="1865994" cy="50207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2701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275F834-0808-492D-A487-E74EA3E82377}"/>
              </a:ext>
            </a:extLst>
          </p:cNvPr>
          <p:cNvSpPr/>
          <p:nvPr/>
        </p:nvSpPr>
        <p:spPr>
          <a:xfrm>
            <a:off x="160421" y="2324252"/>
            <a:ext cx="2846015" cy="5020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Syntax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Logical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Runtime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67331A-0162-4CCD-85F2-B76A571E8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343"/>
            <a:ext cx="12192000" cy="422681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02A0CC-68F3-4143-90F2-CE203E7A7B34}"/>
              </a:ext>
            </a:extLst>
          </p:cNvPr>
          <p:cNvSpPr/>
          <p:nvPr/>
        </p:nvSpPr>
        <p:spPr>
          <a:xfrm>
            <a:off x="891061" y="2199561"/>
            <a:ext cx="1865994" cy="50207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956C68-EC3A-4149-AD7E-E7824FCF732F}"/>
              </a:ext>
            </a:extLst>
          </p:cNvPr>
          <p:cNvSpPr/>
          <p:nvPr/>
        </p:nvSpPr>
        <p:spPr>
          <a:xfrm>
            <a:off x="0" y="1325069"/>
            <a:ext cx="1865994" cy="50207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4204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Joan has ran her program and it has informed her that she has a syntax error. Explain what a syntax error is. 						[2]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03266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Explain the difference between a logical error and a runtime error. 											[2]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Error Types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3961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testing?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Why would we test our programs?</a:t>
            </a:r>
          </a:p>
        </p:txBody>
      </p:sp>
    </p:spTree>
    <p:extLst>
      <p:ext uri="{BB962C8B-B14F-4D97-AF65-F5344CB8AC3E}">
        <p14:creationId xmlns:p14="http://schemas.microsoft.com/office/powerpoint/2010/main" val="622671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testing?</a:t>
            </a:r>
          </a:p>
          <a:p>
            <a:r>
              <a:rPr lang="en-GB" sz="3600" dirty="0">
                <a:solidFill>
                  <a:schemeClr val="tx1"/>
                </a:solidFill>
              </a:rPr>
              <a:t>Testing is checking to see if something works. We can do this by using it. </a:t>
            </a:r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Why would we test our programs?</a:t>
            </a:r>
          </a:p>
        </p:txBody>
      </p:sp>
    </p:spTree>
    <p:extLst>
      <p:ext uri="{BB962C8B-B14F-4D97-AF65-F5344CB8AC3E}">
        <p14:creationId xmlns:p14="http://schemas.microsoft.com/office/powerpoint/2010/main" val="1737245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testing?</a:t>
            </a:r>
          </a:p>
          <a:p>
            <a:r>
              <a:rPr lang="en-GB" sz="3600" dirty="0">
                <a:solidFill>
                  <a:schemeClr val="tx1"/>
                </a:solidFill>
              </a:rPr>
              <a:t>Testing is checking to see if something works. We can do this by using it. </a:t>
            </a:r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Why would we test our programs?</a:t>
            </a:r>
          </a:p>
          <a:p>
            <a:r>
              <a:rPr lang="en-GB" sz="3600" dirty="0">
                <a:solidFill>
                  <a:schemeClr val="tx1"/>
                </a:solidFill>
              </a:rPr>
              <a:t>We tested our programs to see if the program works as it should do. 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941955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When we created our program, how did we test it? 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954173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4505</TotalTime>
  <Words>1204</Words>
  <Application>Microsoft Office PowerPoint</Application>
  <PresentationFormat>Widescreen</PresentationFormat>
  <Paragraphs>254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320</cp:revision>
  <dcterms:created xsi:type="dcterms:W3CDTF">2018-07-29T15:48:28Z</dcterms:created>
  <dcterms:modified xsi:type="dcterms:W3CDTF">2024-10-09T13:13:30Z</dcterms:modified>
</cp:coreProperties>
</file>