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530" r:id="rId2"/>
    <p:sldId id="414" r:id="rId3"/>
    <p:sldId id="483" r:id="rId4"/>
    <p:sldId id="258" r:id="rId5"/>
    <p:sldId id="425" r:id="rId6"/>
    <p:sldId id="426" r:id="rId7"/>
    <p:sldId id="428" r:id="rId8"/>
    <p:sldId id="427" r:id="rId9"/>
    <p:sldId id="429" r:id="rId10"/>
    <p:sldId id="435" r:id="rId11"/>
    <p:sldId id="436" r:id="rId12"/>
    <p:sldId id="443" r:id="rId13"/>
    <p:sldId id="446" r:id="rId14"/>
    <p:sldId id="444" r:id="rId15"/>
    <p:sldId id="447" r:id="rId16"/>
    <p:sldId id="445" r:id="rId17"/>
    <p:sldId id="448" r:id="rId18"/>
    <p:sldId id="449" r:id="rId19"/>
    <p:sldId id="450" r:id="rId20"/>
    <p:sldId id="451" r:id="rId21"/>
    <p:sldId id="452" r:id="rId22"/>
    <p:sldId id="453" r:id="rId23"/>
    <p:sldId id="454" r:id="rId24"/>
    <p:sldId id="455" r:id="rId25"/>
    <p:sldId id="456" r:id="rId26"/>
    <p:sldId id="457" r:id="rId27"/>
    <p:sldId id="458" r:id="rId28"/>
    <p:sldId id="459" r:id="rId29"/>
    <p:sldId id="460" r:id="rId30"/>
    <p:sldId id="461" r:id="rId31"/>
    <p:sldId id="462" r:id="rId32"/>
    <p:sldId id="463" r:id="rId33"/>
    <p:sldId id="465" r:id="rId34"/>
    <p:sldId id="466" r:id="rId35"/>
    <p:sldId id="467" r:id="rId36"/>
    <p:sldId id="468" r:id="rId37"/>
    <p:sldId id="470" r:id="rId38"/>
    <p:sldId id="471" r:id="rId39"/>
    <p:sldId id="469" r:id="rId40"/>
    <p:sldId id="472" r:id="rId41"/>
    <p:sldId id="473" r:id="rId42"/>
    <p:sldId id="474" r:id="rId43"/>
    <p:sldId id="476" r:id="rId44"/>
    <p:sldId id="477" r:id="rId45"/>
    <p:sldId id="475" r:id="rId46"/>
    <p:sldId id="479" r:id="rId47"/>
    <p:sldId id="480" r:id="rId48"/>
    <p:sldId id="478" r:id="rId49"/>
    <p:sldId id="481" r:id="rId50"/>
    <p:sldId id="524" r:id="rId51"/>
    <p:sldId id="525" r:id="rId52"/>
    <p:sldId id="526" r:id="rId53"/>
    <p:sldId id="527" r:id="rId54"/>
    <p:sldId id="528" r:id="rId55"/>
    <p:sldId id="529" r:id="rId56"/>
    <p:sldId id="484" r:id="rId57"/>
    <p:sldId id="485" r:id="rId58"/>
    <p:sldId id="489" r:id="rId59"/>
    <p:sldId id="490" r:id="rId60"/>
    <p:sldId id="491" r:id="rId61"/>
    <p:sldId id="492" r:id="rId62"/>
    <p:sldId id="488" r:id="rId63"/>
    <p:sldId id="486" r:id="rId64"/>
    <p:sldId id="487" r:id="rId65"/>
    <p:sldId id="493" r:id="rId66"/>
    <p:sldId id="494" r:id="rId67"/>
    <p:sldId id="495" r:id="rId68"/>
    <p:sldId id="496" r:id="rId69"/>
    <p:sldId id="497" r:id="rId70"/>
    <p:sldId id="498" r:id="rId71"/>
    <p:sldId id="499" r:id="rId72"/>
    <p:sldId id="500" r:id="rId73"/>
    <p:sldId id="502" r:id="rId74"/>
    <p:sldId id="501" r:id="rId75"/>
    <p:sldId id="503" r:id="rId76"/>
    <p:sldId id="504" r:id="rId77"/>
    <p:sldId id="505" r:id="rId78"/>
    <p:sldId id="506" r:id="rId79"/>
    <p:sldId id="507" r:id="rId80"/>
    <p:sldId id="508" r:id="rId81"/>
    <p:sldId id="509" r:id="rId82"/>
    <p:sldId id="510" r:id="rId83"/>
    <p:sldId id="511" r:id="rId84"/>
    <p:sldId id="512" r:id="rId85"/>
    <p:sldId id="513" r:id="rId86"/>
    <p:sldId id="514" r:id="rId87"/>
    <p:sldId id="515" r:id="rId88"/>
    <p:sldId id="516" r:id="rId89"/>
    <p:sldId id="517" r:id="rId90"/>
    <p:sldId id="518" r:id="rId91"/>
    <p:sldId id="519" r:id="rId92"/>
    <p:sldId id="520" r:id="rId93"/>
    <p:sldId id="523" r:id="rId94"/>
    <p:sldId id="521" r:id="rId95"/>
    <p:sldId id="522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 Joynson" initials="BJ" lastIdx="1" clrIdx="0">
    <p:extLst>
      <p:ext uri="{19B8F6BF-5375-455C-9EA6-DF929625EA0E}">
        <p15:presenceInfo xmlns:p15="http://schemas.microsoft.com/office/powerpoint/2012/main" userId="S-1-5-21-3007840997-625823797-792107426-484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F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20" y="7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456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52494" y="978445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3F8A3A-6CA4-48A1-E4F7-2E6F0AC1C47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2037588"/>
            <a:ext cx="7695738" cy="3098355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3B3B68C9-4999-135D-4000-596B7C0A7C50}"/>
              </a:ext>
            </a:extLst>
          </p:cNvPr>
          <p:cNvSpPr txBox="1"/>
          <p:nvPr userDrawn="1"/>
        </p:nvSpPr>
        <p:spPr>
          <a:xfrm>
            <a:off x="4780717" y="519991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412868-3CFC-AAB7-2249-7EBF205E859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33" y="12236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5AECBD7B-3A78-893E-443D-C2104D164262}"/>
              </a:ext>
            </a:extLst>
          </p:cNvPr>
          <p:cNvSpPr txBox="1">
            <a:spLocks/>
          </p:cNvSpPr>
          <p:nvPr userDrawn="1"/>
        </p:nvSpPr>
        <p:spPr>
          <a:xfrm>
            <a:off x="2866794" y="637051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2E65B4-9227-0D1A-3928-8980DDC0C74B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D693529-F6EE-2B77-95F0-2B2B8AB2FA45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1387D9-C5AE-8F0B-6A3B-A2BCB04BC3E1}"/>
              </a:ext>
            </a:extLst>
          </p:cNvPr>
          <p:cNvSpPr/>
          <p:nvPr/>
        </p:nvSpPr>
        <p:spPr>
          <a:xfrm>
            <a:off x="1885950" y="2995660"/>
            <a:ext cx="8420099" cy="4462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300" dirty="0"/>
              <a:t>Programming Fundamentals</a:t>
            </a:r>
          </a:p>
        </p:txBody>
      </p:sp>
    </p:spTree>
    <p:extLst>
      <p:ext uri="{BB962C8B-B14F-4D97-AF65-F5344CB8AC3E}">
        <p14:creationId xmlns:p14="http://schemas.microsoft.com/office/powerpoint/2010/main" val="3814346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Is the program below a function or a procedure?</a:t>
            </a:r>
          </a:p>
          <a:p>
            <a:endParaRPr lang="en-GB" sz="4000" dirty="0"/>
          </a:p>
          <a:p>
            <a:r>
              <a:rPr lang="en-GB" sz="4000" dirty="0"/>
              <a:t>What will the sub-program do once the code is run?</a:t>
            </a:r>
          </a:p>
          <a:p>
            <a:endParaRPr lang="en-GB" sz="4000" dirty="0"/>
          </a:p>
          <a:p>
            <a:r>
              <a:rPr lang="en-GB" sz="4000" dirty="0"/>
              <a:t>10 / 2 = </a:t>
            </a:r>
          </a:p>
          <a:p>
            <a:r>
              <a:rPr lang="en-GB" sz="4000" dirty="0"/>
              <a:t>150 / 3 =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9967D-11FF-4F47-B4E5-377E0CE0D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613" y="4280882"/>
            <a:ext cx="3206774" cy="2298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9E651E-7972-488D-B13C-5DE334C8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52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Is the program below a function or a procedure?</a:t>
            </a:r>
          </a:p>
          <a:p>
            <a:endParaRPr lang="en-GB" sz="4000" dirty="0"/>
          </a:p>
          <a:p>
            <a:r>
              <a:rPr lang="en-GB" sz="4000" dirty="0"/>
              <a:t>What will the sub-program do once the code is run?</a:t>
            </a:r>
          </a:p>
          <a:p>
            <a:endParaRPr lang="en-GB" sz="4000" dirty="0"/>
          </a:p>
          <a:p>
            <a:r>
              <a:rPr lang="en-GB" sz="4000" dirty="0"/>
              <a:t>10 / 2 = 5</a:t>
            </a:r>
          </a:p>
          <a:p>
            <a:r>
              <a:rPr lang="en-GB" sz="4000" dirty="0"/>
              <a:t>150 / 3 = 5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9967D-11FF-4F47-B4E5-377E0CE0D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613" y="4280882"/>
            <a:ext cx="3206774" cy="2298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66580-DDCA-44AB-BFAE-F358276B3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92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C5DDB-2CD0-4D91-8468-230BE06DF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72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7F1C75-240A-494F-A198-D8D7C5F97F04}"/>
              </a:ext>
            </a:extLst>
          </p:cNvPr>
          <p:cNvSpPr/>
          <p:nvPr/>
        </p:nvSpPr>
        <p:spPr>
          <a:xfrm>
            <a:off x="569843" y="4903304"/>
            <a:ext cx="10296940" cy="163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First step – identify if this is a function or not. You won’t be asked to write a procedure in the exam!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C3855A-29B6-4498-8308-ECD80D2A5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62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787EE9-2DCC-40EB-BCB0-2B3C0DCD278C}"/>
              </a:ext>
            </a:extLst>
          </p:cNvPr>
          <p:cNvSpPr/>
          <p:nvPr/>
        </p:nvSpPr>
        <p:spPr>
          <a:xfrm>
            <a:off x="5247861" y="1258957"/>
            <a:ext cx="104692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49FC02-F8BE-4560-B4AF-17D4C6D40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41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787EE9-2DCC-40EB-BCB0-2B3C0DCD278C}"/>
              </a:ext>
            </a:extLst>
          </p:cNvPr>
          <p:cNvSpPr/>
          <p:nvPr/>
        </p:nvSpPr>
        <p:spPr>
          <a:xfrm>
            <a:off x="5247861" y="1258957"/>
            <a:ext cx="104692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1A55AD-928F-4A4A-B8F8-10C56899907B}"/>
              </a:ext>
            </a:extLst>
          </p:cNvPr>
          <p:cNvSpPr/>
          <p:nvPr/>
        </p:nvSpPr>
        <p:spPr>
          <a:xfrm>
            <a:off x="569843" y="4903304"/>
            <a:ext cx="10296940" cy="163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Second step – identify the name of the function. Copying this will form the basis of the first 2 marks!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214641-4E2E-4969-80C5-5BE7C25EC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66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787EE9-2DCC-40EB-BCB0-2B3C0DCD278C}"/>
              </a:ext>
            </a:extLst>
          </p:cNvPr>
          <p:cNvSpPr/>
          <p:nvPr/>
        </p:nvSpPr>
        <p:spPr>
          <a:xfrm>
            <a:off x="5247861" y="1258957"/>
            <a:ext cx="104692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AAFAC3-499F-478B-A76F-063DBDA0576A}"/>
              </a:ext>
            </a:extLst>
          </p:cNvPr>
          <p:cNvSpPr/>
          <p:nvPr/>
        </p:nvSpPr>
        <p:spPr>
          <a:xfrm>
            <a:off x="7070035" y="1258956"/>
            <a:ext cx="187518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1674BC-A067-4458-A07C-C093C8530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12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787EE9-2DCC-40EB-BCB0-2B3C0DCD278C}"/>
              </a:ext>
            </a:extLst>
          </p:cNvPr>
          <p:cNvSpPr/>
          <p:nvPr/>
        </p:nvSpPr>
        <p:spPr>
          <a:xfrm>
            <a:off x="5247861" y="1258957"/>
            <a:ext cx="104692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AAFAC3-499F-478B-A76F-063DBDA0576A}"/>
              </a:ext>
            </a:extLst>
          </p:cNvPr>
          <p:cNvSpPr/>
          <p:nvPr/>
        </p:nvSpPr>
        <p:spPr>
          <a:xfrm>
            <a:off x="7070035" y="1258956"/>
            <a:ext cx="187518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E534E5-11DE-4F01-B8B3-4DB3B1F01ABD}"/>
              </a:ext>
            </a:extLst>
          </p:cNvPr>
          <p:cNvSpPr/>
          <p:nvPr/>
        </p:nvSpPr>
        <p:spPr>
          <a:xfrm>
            <a:off x="569843" y="4903304"/>
            <a:ext cx="10296940" cy="163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Third step – work out the process. How does the example arrive at the answer £7.30?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D9CD61-4EAC-4B76-B6B4-A3D354A7B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70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787EE9-2DCC-40EB-BCB0-2B3C0DCD278C}"/>
              </a:ext>
            </a:extLst>
          </p:cNvPr>
          <p:cNvSpPr/>
          <p:nvPr/>
        </p:nvSpPr>
        <p:spPr>
          <a:xfrm>
            <a:off x="5247861" y="1258957"/>
            <a:ext cx="104692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AAFAC3-499F-478B-A76F-063DBDA0576A}"/>
              </a:ext>
            </a:extLst>
          </p:cNvPr>
          <p:cNvSpPr/>
          <p:nvPr/>
        </p:nvSpPr>
        <p:spPr>
          <a:xfrm>
            <a:off x="7070035" y="1258956"/>
            <a:ext cx="187518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E534E5-11DE-4F01-B8B3-4DB3B1F01ABD}"/>
              </a:ext>
            </a:extLst>
          </p:cNvPr>
          <p:cNvSpPr/>
          <p:nvPr/>
        </p:nvSpPr>
        <p:spPr>
          <a:xfrm>
            <a:off x="569843" y="4903304"/>
            <a:ext cx="10296940" cy="163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Third step – work out the process. How does the example arrive at the answer £7.30?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5F9B30-EB47-4BE2-BCE0-9C1B5C72E5D2}"/>
              </a:ext>
            </a:extLst>
          </p:cNvPr>
          <p:cNvCxnSpPr/>
          <p:nvPr/>
        </p:nvCxnSpPr>
        <p:spPr>
          <a:xfrm flipV="1">
            <a:off x="7553739" y="2875722"/>
            <a:ext cx="437322" cy="22263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60A55AD-9A9F-4306-B9DC-336D70791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10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787EE9-2DCC-40EB-BCB0-2B3C0DCD278C}"/>
              </a:ext>
            </a:extLst>
          </p:cNvPr>
          <p:cNvSpPr/>
          <p:nvPr/>
        </p:nvSpPr>
        <p:spPr>
          <a:xfrm>
            <a:off x="5247861" y="1258957"/>
            <a:ext cx="104692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AAFAC3-499F-478B-A76F-063DBDA0576A}"/>
              </a:ext>
            </a:extLst>
          </p:cNvPr>
          <p:cNvSpPr/>
          <p:nvPr/>
        </p:nvSpPr>
        <p:spPr>
          <a:xfrm>
            <a:off x="7070035" y="1258956"/>
            <a:ext cx="187518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E534E5-11DE-4F01-B8B3-4DB3B1F01ABD}"/>
              </a:ext>
            </a:extLst>
          </p:cNvPr>
          <p:cNvSpPr/>
          <p:nvPr/>
        </p:nvSpPr>
        <p:spPr>
          <a:xfrm>
            <a:off x="569843" y="4903304"/>
            <a:ext cx="10296940" cy="163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9.50 – 2.20 = 7.30</a:t>
            </a:r>
          </a:p>
          <a:p>
            <a:pPr algn="ctr"/>
            <a:endParaRPr lang="en-GB" sz="28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We need to replace these values with parameter names.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69BF56-24A5-4A88-9B46-C1ED8E78D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63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are the two types of sub-program? Complete the mind map below.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DC98ED-1D3D-4F09-B6FB-D563C7801FA8}"/>
              </a:ext>
            </a:extLst>
          </p:cNvPr>
          <p:cNvSpPr/>
          <p:nvPr/>
        </p:nvSpPr>
        <p:spPr>
          <a:xfrm>
            <a:off x="4240696" y="2425148"/>
            <a:ext cx="3220278" cy="715617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Sub-programs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B16733-37AC-49C1-8546-59B9EEBDA930}"/>
              </a:ext>
            </a:extLst>
          </p:cNvPr>
          <p:cNvSpPr/>
          <p:nvPr/>
        </p:nvSpPr>
        <p:spPr>
          <a:xfrm>
            <a:off x="1954696" y="3593533"/>
            <a:ext cx="3220278" cy="715617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P________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2B0561-F4BC-4582-8F31-C799FEFA410D}"/>
              </a:ext>
            </a:extLst>
          </p:cNvPr>
          <p:cNvSpPr/>
          <p:nvPr/>
        </p:nvSpPr>
        <p:spPr>
          <a:xfrm>
            <a:off x="6798366" y="3569222"/>
            <a:ext cx="3220278" cy="715617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F_______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1F287E2-65F0-43F8-8CA9-EA721132E86E}"/>
              </a:ext>
            </a:extLst>
          </p:cNvPr>
          <p:cNvSpPr/>
          <p:nvPr/>
        </p:nvSpPr>
        <p:spPr>
          <a:xfrm>
            <a:off x="6798366" y="4792809"/>
            <a:ext cx="3220278" cy="1178974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A_____ outputs a value.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E88E06-8E8D-4ED2-8393-F2B08CDC83AB}"/>
              </a:ext>
            </a:extLst>
          </p:cNvPr>
          <p:cNvSpPr/>
          <p:nvPr/>
        </p:nvSpPr>
        <p:spPr>
          <a:xfrm>
            <a:off x="1954696" y="4792809"/>
            <a:ext cx="3220278" cy="1178974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D___ n__ output a value.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DCDA05-D3A2-4055-8053-20CA9D9B9FC7}"/>
              </a:ext>
            </a:extLst>
          </p:cNvPr>
          <p:cNvSpPr/>
          <p:nvPr/>
        </p:nvSpPr>
        <p:spPr>
          <a:xfrm>
            <a:off x="8534401" y="2177743"/>
            <a:ext cx="3220278" cy="1178974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Can be user defined or p__-e_______.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ACFAF1-C8D6-4F0D-BD4A-62E938F59579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3564835" y="3140765"/>
            <a:ext cx="2286000" cy="45276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DB9F437-B87D-4790-B6BD-081B0BE03972}"/>
              </a:ext>
            </a:extLst>
          </p:cNvPr>
          <p:cNvCxnSpPr>
            <a:stCxn id="4" idx="2"/>
            <a:endCxn id="6" idx="0"/>
          </p:cNvCxnSpPr>
          <p:nvPr/>
        </p:nvCxnSpPr>
        <p:spPr>
          <a:xfrm>
            <a:off x="5850835" y="3140765"/>
            <a:ext cx="2557670" cy="42845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D08217-01F8-4D79-93EE-1CF10AA4615E}"/>
              </a:ext>
            </a:extLst>
          </p:cNvPr>
          <p:cNvCxnSpPr>
            <a:stCxn id="5" idx="2"/>
            <a:endCxn id="8" idx="0"/>
          </p:cNvCxnSpPr>
          <p:nvPr/>
        </p:nvCxnSpPr>
        <p:spPr>
          <a:xfrm>
            <a:off x="3564835" y="4309150"/>
            <a:ext cx="0" cy="4836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1BD26F-4D8F-4A71-ABEA-DD45C7C98C53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8408505" y="4284839"/>
            <a:ext cx="0" cy="5079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71F37D-DCA8-446B-B27D-5ACE6ECF9157}"/>
              </a:ext>
            </a:extLst>
          </p:cNvPr>
          <p:cNvCxnSpPr>
            <a:stCxn id="4" idx="3"/>
            <a:endCxn id="9" idx="1"/>
          </p:cNvCxnSpPr>
          <p:nvPr/>
        </p:nvCxnSpPr>
        <p:spPr>
          <a:xfrm flipV="1">
            <a:off x="7460974" y="2767230"/>
            <a:ext cx="1073427" cy="1572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773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96971-A5B2-4F0B-B3A7-8D1F8834B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BA76C4-707A-41B7-B4EF-F61D93B8865A}"/>
              </a:ext>
            </a:extLst>
          </p:cNvPr>
          <p:cNvSpPr/>
          <p:nvPr/>
        </p:nvSpPr>
        <p:spPr>
          <a:xfrm>
            <a:off x="3863752" y="1268760"/>
            <a:ext cx="3168352" cy="792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11FAF5-9C0B-40B5-842B-743A9BD79C52}"/>
              </a:ext>
            </a:extLst>
          </p:cNvPr>
          <p:cNvSpPr/>
          <p:nvPr/>
        </p:nvSpPr>
        <p:spPr>
          <a:xfrm>
            <a:off x="7320136" y="1253983"/>
            <a:ext cx="1872208" cy="7920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7ED7BA-35DC-4C35-98A6-F993BCA468C7}"/>
              </a:ext>
            </a:extLst>
          </p:cNvPr>
          <p:cNvSpPr/>
          <p:nvPr/>
        </p:nvSpPr>
        <p:spPr>
          <a:xfrm>
            <a:off x="9614235" y="1270929"/>
            <a:ext cx="936104" cy="7920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B5544-9999-4CCA-AF2E-B4FE5878D5C7}"/>
              </a:ext>
            </a:extLst>
          </p:cNvPr>
          <p:cNvSpPr/>
          <p:nvPr/>
        </p:nvSpPr>
        <p:spPr>
          <a:xfrm>
            <a:off x="5226824" y="2132856"/>
            <a:ext cx="1949295" cy="7920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90E3A2-05A1-4832-8E26-3C36C3A732DB}"/>
              </a:ext>
            </a:extLst>
          </p:cNvPr>
          <p:cNvSpPr/>
          <p:nvPr/>
        </p:nvSpPr>
        <p:spPr>
          <a:xfrm>
            <a:off x="7603089" y="2132856"/>
            <a:ext cx="1949295" cy="7920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55CC52-A4B7-42C7-91D0-0EAE6BDEFB72}"/>
              </a:ext>
            </a:extLst>
          </p:cNvPr>
          <p:cNvSpPr/>
          <p:nvPr/>
        </p:nvSpPr>
        <p:spPr>
          <a:xfrm>
            <a:off x="3876181" y="2943554"/>
            <a:ext cx="2147811" cy="792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What is the function called?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DCF658-807C-42EB-AE7C-F964BEF27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09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63D688-8522-49B4-854B-D9DB04FE8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22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96971-A5B2-4F0B-B3A7-8D1F8834B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11FAF5-9C0B-40B5-842B-743A9BD79C52}"/>
              </a:ext>
            </a:extLst>
          </p:cNvPr>
          <p:cNvSpPr/>
          <p:nvPr/>
        </p:nvSpPr>
        <p:spPr>
          <a:xfrm>
            <a:off x="7320136" y="1253983"/>
            <a:ext cx="1872208" cy="7920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7ED7BA-35DC-4C35-98A6-F993BCA468C7}"/>
              </a:ext>
            </a:extLst>
          </p:cNvPr>
          <p:cNvSpPr/>
          <p:nvPr/>
        </p:nvSpPr>
        <p:spPr>
          <a:xfrm>
            <a:off x="9614235" y="1270929"/>
            <a:ext cx="936104" cy="7920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B5544-9999-4CCA-AF2E-B4FE5878D5C7}"/>
              </a:ext>
            </a:extLst>
          </p:cNvPr>
          <p:cNvSpPr/>
          <p:nvPr/>
        </p:nvSpPr>
        <p:spPr>
          <a:xfrm>
            <a:off x="5226824" y="2132856"/>
            <a:ext cx="1949295" cy="7920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90E3A2-05A1-4832-8E26-3C36C3A732DB}"/>
              </a:ext>
            </a:extLst>
          </p:cNvPr>
          <p:cNvSpPr/>
          <p:nvPr/>
        </p:nvSpPr>
        <p:spPr>
          <a:xfrm>
            <a:off x="7603089" y="2132856"/>
            <a:ext cx="1949295" cy="7920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55CC52-A4B7-42C7-91D0-0EAE6BDEFB72}"/>
              </a:ext>
            </a:extLst>
          </p:cNvPr>
          <p:cNvSpPr/>
          <p:nvPr/>
        </p:nvSpPr>
        <p:spPr>
          <a:xfrm>
            <a:off x="3876181" y="2943554"/>
            <a:ext cx="2147811" cy="792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Now give the parameters appropriate names.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0DE82F-48C1-4884-9596-4210FB63A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21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56BBDE-C453-4B10-89B2-6CFADBBAA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51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F9F5F3-80FC-453C-A73B-85A36A0A2E1C}"/>
              </a:ext>
            </a:extLst>
          </p:cNvPr>
          <p:cNvSpPr/>
          <p:nvPr/>
        </p:nvSpPr>
        <p:spPr>
          <a:xfrm>
            <a:off x="4306957" y="3816626"/>
            <a:ext cx="1961321" cy="3180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6BF5B3-AC15-4855-9219-CD1437A5B514}"/>
              </a:ext>
            </a:extLst>
          </p:cNvPr>
          <p:cNvSpPr/>
          <p:nvPr/>
        </p:nvSpPr>
        <p:spPr>
          <a:xfrm>
            <a:off x="3094383" y="4154556"/>
            <a:ext cx="1961321" cy="3180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155B8B-C500-42AB-95CA-777C64005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8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96971-A5B2-4F0B-B3A7-8D1F8834B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B5544-9999-4CCA-AF2E-B4FE5878D5C7}"/>
              </a:ext>
            </a:extLst>
          </p:cNvPr>
          <p:cNvSpPr/>
          <p:nvPr/>
        </p:nvSpPr>
        <p:spPr>
          <a:xfrm>
            <a:off x="5226824" y="2132856"/>
            <a:ext cx="1949295" cy="7920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90E3A2-05A1-4832-8E26-3C36C3A732DB}"/>
              </a:ext>
            </a:extLst>
          </p:cNvPr>
          <p:cNvSpPr/>
          <p:nvPr/>
        </p:nvSpPr>
        <p:spPr>
          <a:xfrm>
            <a:off x="7603089" y="2132856"/>
            <a:ext cx="1949295" cy="7920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55CC52-A4B7-42C7-91D0-0EAE6BDEFB72}"/>
              </a:ext>
            </a:extLst>
          </p:cNvPr>
          <p:cNvSpPr/>
          <p:nvPr/>
        </p:nvSpPr>
        <p:spPr>
          <a:xfrm>
            <a:off x="3876181" y="2943554"/>
            <a:ext cx="2147811" cy="792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Now work out the process part.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F8CC71-AC81-4546-AC85-60EEE41DC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57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96971-A5B2-4F0B-B3A7-8D1F8834B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B5544-9999-4CCA-AF2E-B4FE5878D5C7}"/>
              </a:ext>
            </a:extLst>
          </p:cNvPr>
          <p:cNvSpPr/>
          <p:nvPr/>
        </p:nvSpPr>
        <p:spPr>
          <a:xfrm>
            <a:off x="5226824" y="2132856"/>
            <a:ext cx="1949295" cy="7920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90E3A2-05A1-4832-8E26-3C36C3A732DB}"/>
              </a:ext>
            </a:extLst>
          </p:cNvPr>
          <p:cNvSpPr/>
          <p:nvPr/>
        </p:nvSpPr>
        <p:spPr>
          <a:xfrm>
            <a:off x="7603089" y="2132856"/>
            <a:ext cx="1949295" cy="7920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55CC52-A4B7-42C7-91D0-0EAE6BDEFB72}"/>
              </a:ext>
            </a:extLst>
          </p:cNvPr>
          <p:cNvSpPr/>
          <p:nvPr/>
        </p:nvSpPr>
        <p:spPr>
          <a:xfrm>
            <a:off x="3876181" y="2943554"/>
            <a:ext cx="2147811" cy="792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Now work out the process part.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C7E0F4A-3093-4B22-AA25-E4DDB50853DD}"/>
              </a:ext>
            </a:extLst>
          </p:cNvPr>
          <p:cNvCxnSpPr/>
          <p:nvPr/>
        </p:nvCxnSpPr>
        <p:spPr>
          <a:xfrm flipH="1" flipV="1">
            <a:off x="4253948" y="2663687"/>
            <a:ext cx="1470991" cy="23191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BAC47E3-3DA8-40EA-855B-782D150318C3}"/>
              </a:ext>
            </a:extLst>
          </p:cNvPr>
          <p:cNvCxnSpPr>
            <a:cxnSpLocks/>
          </p:cNvCxnSpPr>
          <p:nvPr/>
        </p:nvCxnSpPr>
        <p:spPr>
          <a:xfrm flipV="1">
            <a:off x="6467061" y="2782957"/>
            <a:ext cx="1895061" cy="21998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EC58F16-84A8-47EF-81A3-F0B565DE8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91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96971-A5B2-4F0B-B3A7-8D1F8834B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55CC52-A4B7-42C7-91D0-0EAE6BDEFB72}"/>
              </a:ext>
            </a:extLst>
          </p:cNvPr>
          <p:cNvSpPr/>
          <p:nvPr/>
        </p:nvSpPr>
        <p:spPr>
          <a:xfrm>
            <a:off x="3876181" y="2943554"/>
            <a:ext cx="2147811" cy="792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Now output the result of the process.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89A545-E8A1-464D-A5C5-918B25B82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49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7E9E44-DB71-4574-AA3D-3B1D22190C87}"/>
              </a:ext>
            </a:extLst>
          </p:cNvPr>
          <p:cNvSpPr/>
          <p:nvPr/>
        </p:nvSpPr>
        <p:spPr>
          <a:xfrm>
            <a:off x="3829878" y="2796209"/>
            <a:ext cx="2266122" cy="6327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96971-A5B2-4F0B-B3A7-8D1F8834B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Now output the result of the process.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157C5E-C25A-436F-97D0-0A3D83CA3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92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96971-A5B2-4F0B-B3A7-8D1F8834B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Input / Process / Output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EA5B95-B485-4F74-AB04-500061313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79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are the two types of sub-program? Complete the mind map below.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DC98ED-1D3D-4F09-B6FB-D563C7801FA8}"/>
              </a:ext>
            </a:extLst>
          </p:cNvPr>
          <p:cNvSpPr/>
          <p:nvPr/>
        </p:nvSpPr>
        <p:spPr>
          <a:xfrm>
            <a:off x="4240696" y="2425148"/>
            <a:ext cx="3220278" cy="715617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Sub-programs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B16733-37AC-49C1-8546-59B9EEBDA930}"/>
              </a:ext>
            </a:extLst>
          </p:cNvPr>
          <p:cNvSpPr/>
          <p:nvPr/>
        </p:nvSpPr>
        <p:spPr>
          <a:xfrm>
            <a:off x="1954696" y="3593533"/>
            <a:ext cx="3220278" cy="715617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Procedure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2B0561-F4BC-4582-8F31-C799FEFA410D}"/>
              </a:ext>
            </a:extLst>
          </p:cNvPr>
          <p:cNvSpPr/>
          <p:nvPr/>
        </p:nvSpPr>
        <p:spPr>
          <a:xfrm>
            <a:off x="6798366" y="3569222"/>
            <a:ext cx="3220278" cy="715617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Function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1F287E2-65F0-43F8-8CA9-EA721132E86E}"/>
              </a:ext>
            </a:extLst>
          </p:cNvPr>
          <p:cNvSpPr/>
          <p:nvPr/>
        </p:nvSpPr>
        <p:spPr>
          <a:xfrm>
            <a:off x="6798366" y="4792809"/>
            <a:ext cx="3220278" cy="1178974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Always outputs a value.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E88E06-8E8D-4ED2-8393-F2B08CDC83AB}"/>
              </a:ext>
            </a:extLst>
          </p:cNvPr>
          <p:cNvSpPr/>
          <p:nvPr/>
        </p:nvSpPr>
        <p:spPr>
          <a:xfrm>
            <a:off x="1954696" y="4792809"/>
            <a:ext cx="3220278" cy="1178974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Does not output a value.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DCDA05-D3A2-4055-8053-20CA9D9B9FC7}"/>
              </a:ext>
            </a:extLst>
          </p:cNvPr>
          <p:cNvSpPr/>
          <p:nvPr/>
        </p:nvSpPr>
        <p:spPr>
          <a:xfrm>
            <a:off x="8534401" y="2177743"/>
            <a:ext cx="3220278" cy="1178974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Can be user defined or pre-existing.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ACFAF1-C8D6-4F0D-BD4A-62E938F59579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3564835" y="3140765"/>
            <a:ext cx="2286000" cy="45276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DB9F437-B87D-4790-B6BD-081B0BE03972}"/>
              </a:ext>
            </a:extLst>
          </p:cNvPr>
          <p:cNvCxnSpPr>
            <a:stCxn id="4" idx="2"/>
            <a:endCxn id="6" idx="0"/>
          </p:cNvCxnSpPr>
          <p:nvPr/>
        </p:nvCxnSpPr>
        <p:spPr>
          <a:xfrm>
            <a:off x="5850835" y="3140765"/>
            <a:ext cx="2557670" cy="42845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D08217-01F8-4D79-93EE-1CF10AA4615E}"/>
              </a:ext>
            </a:extLst>
          </p:cNvPr>
          <p:cNvCxnSpPr>
            <a:stCxn id="5" idx="2"/>
            <a:endCxn id="8" idx="0"/>
          </p:cNvCxnSpPr>
          <p:nvPr/>
        </p:nvCxnSpPr>
        <p:spPr>
          <a:xfrm>
            <a:off x="3564835" y="4309150"/>
            <a:ext cx="0" cy="4836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1BD26F-4D8F-4A71-ABEA-DD45C7C98C53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8408505" y="4284839"/>
            <a:ext cx="0" cy="5079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71F37D-DCA8-446B-B27D-5ACE6ECF9157}"/>
              </a:ext>
            </a:extLst>
          </p:cNvPr>
          <p:cNvCxnSpPr>
            <a:stCxn id="4" idx="3"/>
            <a:endCxn id="9" idx="1"/>
          </p:cNvCxnSpPr>
          <p:nvPr/>
        </p:nvCxnSpPr>
        <p:spPr>
          <a:xfrm flipV="1">
            <a:off x="7460974" y="2767230"/>
            <a:ext cx="1073427" cy="1572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691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EC821E-F0E6-48B2-B8C3-B59507F285F2}"/>
              </a:ext>
            </a:extLst>
          </p:cNvPr>
          <p:cNvSpPr/>
          <p:nvPr/>
        </p:nvSpPr>
        <p:spPr>
          <a:xfrm>
            <a:off x="1444487" y="1196752"/>
            <a:ext cx="9382539" cy="7920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96971-A5B2-4F0B-B3A7-8D1F8834B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u="sng" dirty="0">
                <a:latin typeface="OpenDyslexic" panose="00000500000000000000" pitchFamily="50" charset="0"/>
              </a:rPr>
              <a:t>Input </a:t>
            </a:r>
            <a:r>
              <a:rPr lang="en-GB" sz="3600" dirty="0">
                <a:latin typeface="OpenDyslexic" panose="00000500000000000000" pitchFamily="50" charset="0"/>
              </a:rPr>
              <a:t>/ Process / Output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6074E5-DD5D-490A-9541-BA9E7455B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87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EC821E-F0E6-48B2-B8C3-B59507F285F2}"/>
              </a:ext>
            </a:extLst>
          </p:cNvPr>
          <p:cNvSpPr/>
          <p:nvPr/>
        </p:nvSpPr>
        <p:spPr>
          <a:xfrm>
            <a:off x="2517913" y="2050880"/>
            <a:ext cx="6162261" cy="7920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Input / </a:t>
            </a:r>
            <a:r>
              <a:rPr lang="en-GB" sz="3600" u="sng" dirty="0">
                <a:latin typeface="OpenDyslexic" panose="00000500000000000000" pitchFamily="50" charset="0"/>
              </a:rPr>
              <a:t>Process</a:t>
            </a:r>
            <a:r>
              <a:rPr lang="en-GB" sz="3600" dirty="0">
                <a:latin typeface="OpenDyslexic" panose="00000500000000000000" pitchFamily="50" charset="0"/>
              </a:rPr>
              <a:t> / Output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A00425-3395-4B6F-9827-21102E369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02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EC821E-F0E6-48B2-B8C3-B59507F285F2}"/>
              </a:ext>
            </a:extLst>
          </p:cNvPr>
          <p:cNvSpPr/>
          <p:nvPr/>
        </p:nvSpPr>
        <p:spPr>
          <a:xfrm>
            <a:off x="2292627" y="2720246"/>
            <a:ext cx="3803374" cy="7920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Input / Process / </a:t>
            </a:r>
            <a:r>
              <a:rPr lang="en-GB" sz="3600" u="sng" dirty="0">
                <a:latin typeface="OpenDyslexic" panose="00000500000000000000" pitchFamily="50" charset="0"/>
              </a:rPr>
              <a:t>Output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5B2023-6B77-4604-BD5D-1AF7FD847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07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C6430-7C57-4A7F-B58B-77083A1CA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840" y="1850098"/>
            <a:ext cx="6831202" cy="1792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C9D09-A022-41F8-B977-082625851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4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Alan wants to create a sub-program that will work out the average of any 3 test scores that will be inputted.</a:t>
            </a:r>
          </a:p>
          <a:p>
            <a:endParaRPr lang="en-GB" sz="2800" dirty="0"/>
          </a:p>
          <a:p>
            <a:r>
              <a:rPr lang="en-GB" sz="2800" dirty="0"/>
              <a:t>For example, if the test scores are 3, 7 and 5, the sub-program will return 5.  </a:t>
            </a:r>
          </a:p>
          <a:p>
            <a:endParaRPr lang="en-GB" sz="2800" dirty="0"/>
          </a:p>
          <a:p>
            <a:r>
              <a:rPr lang="en-GB" sz="2800" dirty="0"/>
              <a:t>The system uses a function called </a:t>
            </a:r>
            <a:r>
              <a:rPr lang="en-GB" sz="2800" dirty="0" err="1"/>
              <a:t>TestAverage</a:t>
            </a:r>
            <a:r>
              <a:rPr lang="en-GB" sz="2800" dirty="0"/>
              <a:t>. </a:t>
            </a:r>
          </a:p>
          <a:p>
            <a:endParaRPr lang="en-GB" sz="2800" dirty="0"/>
          </a:p>
          <a:p>
            <a:r>
              <a:rPr lang="en-GB" sz="2800" dirty="0"/>
              <a:t>Write an algorithm that:</a:t>
            </a:r>
          </a:p>
          <a:p>
            <a:r>
              <a:rPr lang="en-GB" sz="2800" dirty="0"/>
              <a:t>	- takes the 3 scores as a parameter</a:t>
            </a:r>
          </a:p>
          <a:p>
            <a:r>
              <a:rPr lang="en-GB" sz="2800" dirty="0"/>
              <a:t>	- performs a calculation to work out the average</a:t>
            </a:r>
          </a:p>
          <a:p>
            <a:r>
              <a:rPr lang="en-GB" sz="2800" dirty="0"/>
              <a:t>	- outputs the average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A60A7E-FC4B-4807-9790-565D66EC2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34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6D694-8872-4F0D-B75A-15BEA6D0A033}"/>
              </a:ext>
            </a:extLst>
          </p:cNvPr>
          <p:cNvSpPr txBox="1"/>
          <p:nvPr/>
        </p:nvSpPr>
        <p:spPr>
          <a:xfrm>
            <a:off x="160421" y="1422039"/>
            <a:ext cx="1147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Function </a:t>
            </a:r>
            <a:r>
              <a:rPr lang="en-GB" sz="4800" dirty="0" err="1">
                <a:latin typeface="OpenDyslexic" panose="00000500000000000000" pitchFamily="50" charset="0"/>
              </a:rPr>
              <a:t>TestAverage</a:t>
            </a:r>
            <a:r>
              <a:rPr lang="en-GB" sz="4800" dirty="0">
                <a:latin typeface="OpenDyslexic" panose="00000500000000000000" pitchFamily="50" charset="0"/>
              </a:rPr>
              <a:t>	(A1, A2, A3)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Average = (A1 + A2 + A3) / 3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return Average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End Function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FE599C-AB60-46C8-83E0-EF9158ECDB68}"/>
              </a:ext>
            </a:extLst>
          </p:cNvPr>
          <p:cNvSpPr/>
          <p:nvPr/>
        </p:nvSpPr>
        <p:spPr>
          <a:xfrm>
            <a:off x="3167270" y="1408391"/>
            <a:ext cx="4284408" cy="8251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4998CB-F054-468B-B30D-08C4192B54BB}"/>
              </a:ext>
            </a:extLst>
          </p:cNvPr>
          <p:cNvSpPr/>
          <p:nvPr/>
        </p:nvSpPr>
        <p:spPr>
          <a:xfrm>
            <a:off x="4777409" y="2247224"/>
            <a:ext cx="6181743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A39E4-68A8-4ECB-BE1E-348184A9E1E7}"/>
              </a:ext>
            </a:extLst>
          </p:cNvPr>
          <p:cNvSpPr/>
          <p:nvPr/>
        </p:nvSpPr>
        <p:spPr>
          <a:xfrm>
            <a:off x="3334772" y="3008970"/>
            <a:ext cx="2888607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OpenDyslexic" panose="00000500000000000000" pitchFamily="50" charset="0"/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D90B9D-82C0-4C04-A291-7BEF06193F26}"/>
              </a:ext>
            </a:extLst>
          </p:cNvPr>
          <p:cNvSpPr/>
          <p:nvPr/>
        </p:nvSpPr>
        <p:spPr>
          <a:xfrm>
            <a:off x="7599424" y="1394743"/>
            <a:ext cx="4284408" cy="8251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868C75-93FC-4A1D-8DDD-FDF0980E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56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6D694-8872-4F0D-B75A-15BEA6D0A033}"/>
              </a:ext>
            </a:extLst>
          </p:cNvPr>
          <p:cNvSpPr txBox="1"/>
          <p:nvPr/>
        </p:nvSpPr>
        <p:spPr>
          <a:xfrm>
            <a:off x="160421" y="1422039"/>
            <a:ext cx="1147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Function </a:t>
            </a:r>
            <a:r>
              <a:rPr lang="en-GB" sz="4800" dirty="0" err="1">
                <a:latin typeface="OpenDyslexic" panose="00000500000000000000" pitchFamily="50" charset="0"/>
              </a:rPr>
              <a:t>TestAverage</a:t>
            </a:r>
            <a:r>
              <a:rPr lang="en-GB" sz="4800" dirty="0">
                <a:latin typeface="OpenDyslexic" panose="00000500000000000000" pitchFamily="50" charset="0"/>
              </a:rPr>
              <a:t>	(A1, A2, A3)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Average = (A1 + A2 + A3) / 3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return Average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End Function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FE599C-AB60-46C8-83E0-EF9158ECDB68}"/>
              </a:ext>
            </a:extLst>
          </p:cNvPr>
          <p:cNvSpPr/>
          <p:nvPr/>
        </p:nvSpPr>
        <p:spPr>
          <a:xfrm>
            <a:off x="3167270" y="1408391"/>
            <a:ext cx="4284408" cy="8251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4998CB-F054-468B-B30D-08C4192B54BB}"/>
              </a:ext>
            </a:extLst>
          </p:cNvPr>
          <p:cNvSpPr/>
          <p:nvPr/>
        </p:nvSpPr>
        <p:spPr>
          <a:xfrm>
            <a:off x="4777409" y="2247224"/>
            <a:ext cx="6181743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A39E4-68A8-4ECB-BE1E-348184A9E1E7}"/>
              </a:ext>
            </a:extLst>
          </p:cNvPr>
          <p:cNvSpPr/>
          <p:nvPr/>
        </p:nvSpPr>
        <p:spPr>
          <a:xfrm>
            <a:off x="3334772" y="3008970"/>
            <a:ext cx="2888607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OpenDyslexic" panose="00000500000000000000" pitchFamily="50" charset="0"/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D90B9D-82C0-4C04-A291-7BEF06193F26}"/>
              </a:ext>
            </a:extLst>
          </p:cNvPr>
          <p:cNvSpPr/>
          <p:nvPr/>
        </p:nvSpPr>
        <p:spPr>
          <a:xfrm>
            <a:off x="7599424" y="1394743"/>
            <a:ext cx="4284408" cy="8251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1FA3D-E012-4CD6-BE02-2586BE56F9EB}"/>
              </a:ext>
            </a:extLst>
          </p:cNvPr>
          <p:cNvSpPr txBox="1"/>
          <p:nvPr/>
        </p:nvSpPr>
        <p:spPr>
          <a:xfrm>
            <a:off x="308167" y="4369810"/>
            <a:ext cx="10650985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1</a:t>
            </a:r>
            <a:r>
              <a:rPr lang="en-GB" sz="3600" baseline="30000" dirty="0">
                <a:latin typeface="OpenDyslexic" panose="00000500000000000000" pitchFamily="50" charset="0"/>
              </a:rPr>
              <a:t>st</a:t>
            </a:r>
            <a:r>
              <a:rPr lang="en-GB" sz="3600" dirty="0">
                <a:latin typeface="OpenDyslexic" panose="00000500000000000000" pitchFamily="50" charset="0"/>
              </a:rPr>
              <a:t> mark for naming the function.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2</a:t>
            </a:r>
            <a:r>
              <a:rPr lang="en-GB" sz="3600" baseline="30000" dirty="0">
                <a:latin typeface="OpenDyslexic" panose="00000500000000000000" pitchFamily="50" charset="0"/>
              </a:rPr>
              <a:t>nd</a:t>
            </a:r>
            <a:r>
              <a:rPr lang="en-GB" sz="3600" dirty="0">
                <a:latin typeface="OpenDyslexic" panose="00000500000000000000" pitchFamily="50" charset="0"/>
              </a:rPr>
              <a:t> mark for creating parameters to input.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3</a:t>
            </a:r>
            <a:r>
              <a:rPr lang="en-GB" sz="3600" baseline="30000" dirty="0">
                <a:latin typeface="OpenDyslexic" panose="00000500000000000000" pitchFamily="50" charset="0"/>
              </a:rPr>
              <a:t>rd</a:t>
            </a:r>
            <a:r>
              <a:rPr lang="en-GB" sz="3600" dirty="0">
                <a:latin typeface="OpenDyslexic" panose="00000500000000000000" pitchFamily="50" charset="0"/>
              </a:rPr>
              <a:t> mark for creating the process.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4</a:t>
            </a:r>
            <a:r>
              <a:rPr lang="en-GB" sz="3600" baseline="30000" dirty="0">
                <a:latin typeface="OpenDyslexic" panose="00000500000000000000" pitchFamily="50" charset="0"/>
              </a:rPr>
              <a:t>th</a:t>
            </a:r>
            <a:r>
              <a:rPr lang="en-GB" sz="3600" dirty="0">
                <a:latin typeface="OpenDyslexic" panose="00000500000000000000" pitchFamily="50" charset="0"/>
              </a:rPr>
              <a:t> mark for outputting the result.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D521B5-152A-4761-BC5E-8100EA67B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72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Alan wants to create a sub-program that will work out the average of any 3 test scores that will be inputted.</a:t>
            </a:r>
          </a:p>
          <a:p>
            <a:endParaRPr lang="en-GB" sz="2800" dirty="0"/>
          </a:p>
          <a:p>
            <a:r>
              <a:rPr lang="en-GB" sz="2800" dirty="0"/>
              <a:t>For example, if the test scores are 3, 7 and 5, the sub-program will return 5.  </a:t>
            </a:r>
          </a:p>
          <a:p>
            <a:endParaRPr lang="en-GB" sz="2800" dirty="0"/>
          </a:p>
          <a:p>
            <a:r>
              <a:rPr lang="en-GB" sz="2800" dirty="0"/>
              <a:t>The system uses a function called </a:t>
            </a:r>
            <a:r>
              <a:rPr lang="en-GB" sz="2800" dirty="0" err="1"/>
              <a:t>TestAverage</a:t>
            </a:r>
            <a:r>
              <a:rPr lang="en-GB" sz="2800" dirty="0"/>
              <a:t>. </a:t>
            </a:r>
          </a:p>
          <a:p>
            <a:endParaRPr lang="en-GB" sz="2800" dirty="0"/>
          </a:p>
          <a:p>
            <a:r>
              <a:rPr lang="en-GB" sz="2800" dirty="0"/>
              <a:t>Write an algorithm that:</a:t>
            </a:r>
          </a:p>
          <a:p>
            <a:r>
              <a:rPr lang="en-GB" sz="2800" dirty="0"/>
              <a:t>	- takes the 3 scores as a parameter</a:t>
            </a:r>
          </a:p>
          <a:p>
            <a:r>
              <a:rPr lang="en-GB" sz="2800" dirty="0"/>
              <a:t>	- performs a calculation to work out the average</a:t>
            </a:r>
          </a:p>
          <a:p>
            <a:r>
              <a:rPr lang="en-GB" sz="2800" dirty="0"/>
              <a:t>	- outputs the average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92BA5-32EF-479E-8464-B6B6D7FF8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99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F7A48A-2BA9-4718-9C1E-0D92899C9FFA}"/>
              </a:ext>
            </a:extLst>
          </p:cNvPr>
          <p:cNvSpPr/>
          <p:nvPr/>
        </p:nvSpPr>
        <p:spPr>
          <a:xfrm>
            <a:off x="6970643" y="3816626"/>
            <a:ext cx="2637183" cy="5830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Alan wants to create a sub-program that will work out the average of any 3 test scores that will be inputted.</a:t>
            </a:r>
          </a:p>
          <a:p>
            <a:endParaRPr lang="en-GB" sz="2800" dirty="0"/>
          </a:p>
          <a:p>
            <a:r>
              <a:rPr lang="en-GB" sz="2800" dirty="0"/>
              <a:t>For example, if the test scores are 3, 7 and 5, the sub-program will return 5.  </a:t>
            </a:r>
          </a:p>
          <a:p>
            <a:endParaRPr lang="en-GB" sz="2800" dirty="0"/>
          </a:p>
          <a:p>
            <a:r>
              <a:rPr lang="en-GB" sz="2800" dirty="0"/>
              <a:t>The system uses a function called </a:t>
            </a:r>
            <a:r>
              <a:rPr lang="en-GB" sz="2800" dirty="0" err="1"/>
              <a:t>TestAverage</a:t>
            </a:r>
            <a:r>
              <a:rPr lang="en-GB" sz="2800" dirty="0"/>
              <a:t>. </a:t>
            </a:r>
          </a:p>
          <a:p>
            <a:endParaRPr lang="en-GB" sz="2800" dirty="0"/>
          </a:p>
          <a:p>
            <a:r>
              <a:rPr lang="en-GB" sz="2800" dirty="0"/>
              <a:t>Write an algorithm that:</a:t>
            </a:r>
          </a:p>
          <a:p>
            <a:r>
              <a:rPr lang="en-GB" sz="2800" dirty="0"/>
              <a:t>	- takes the 3 scores as a parameter</a:t>
            </a:r>
          </a:p>
          <a:p>
            <a:r>
              <a:rPr lang="en-GB" sz="2800" dirty="0"/>
              <a:t>	- performs a calculation to work out the average</a:t>
            </a:r>
          </a:p>
          <a:p>
            <a:r>
              <a:rPr lang="en-GB" sz="2800" dirty="0"/>
              <a:t>	- outputs the average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76FCCC-2E88-45C8-8E66-539163B55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24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6D694-8872-4F0D-B75A-15BEA6D0A033}"/>
              </a:ext>
            </a:extLst>
          </p:cNvPr>
          <p:cNvSpPr txBox="1"/>
          <p:nvPr/>
        </p:nvSpPr>
        <p:spPr>
          <a:xfrm>
            <a:off x="160421" y="1422039"/>
            <a:ext cx="1147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Function </a:t>
            </a:r>
            <a:r>
              <a:rPr lang="en-GB" sz="4800" dirty="0" err="1">
                <a:latin typeface="OpenDyslexic" panose="00000500000000000000" pitchFamily="50" charset="0"/>
              </a:rPr>
              <a:t>TestAverage</a:t>
            </a:r>
            <a:r>
              <a:rPr lang="en-GB" sz="4800" dirty="0">
                <a:latin typeface="OpenDyslexic" panose="00000500000000000000" pitchFamily="50" charset="0"/>
              </a:rPr>
              <a:t>	(A1, A2, A3)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Average = (A1 + A2 + A3) / 3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return Average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End Function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4998CB-F054-468B-B30D-08C4192B54BB}"/>
              </a:ext>
            </a:extLst>
          </p:cNvPr>
          <p:cNvSpPr/>
          <p:nvPr/>
        </p:nvSpPr>
        <p:spPr>
          <a:xfrm>
            <a:off x="4777409" y="2247224"/>
            <a:ext cx="6181743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A39E4-68A8-4ECB-BE1E-348184A9E1E7}"/>
              </a:ext>
            </a:extLst>
          </p:cNvPr>
          <p:cNvSpPr/>
          <p:nvPr/>
        </p:nvSpPr>
        <p:spPr>
          <a:xfrm>
            <a:off x="3334772" y="3008970"/>
            <a:ext cx="2888607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OpenDyslexic" panose="00000500000000000000" pitchFamily="50" charset="0"/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D90B9D-82C0-4C04-A291-7BEF06193F26}"/>
              </a:ext>
            </a:extLst>
          </p:cNvPr>
          <p:cNvSpPr/>
          <p:nvPr/>
        </p:nvSpPr>
        <p:spPr>
          <a:xfrm>
            <a:off x="7599424" y="1394743"/>
            <a:ext cx="4284408" cy="8251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1FA3D-E012-4CD6-BE02-2586BE56F9EB}"/>
              </a:ext>
            </a:extLst>
          </p:cNvPr>
          <p:cNvSpPr txBox="1"/>
          <p:nvPr/>
        </p:nvSpPr>
        <p:spPr>
          <a:xfrm>
            <a:off x="308167" y="4369810"/>
            <a:ext cx="10650985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1</a:t>
            </a:r>
            <a:r>
              <a:rPr lang="en-GB" sz="3600" baseline="30000" dirty="0">
                <a:latin typeface="OpenDyslexic" panose="00000500000000000000" pitchFamily="50" charset="0"/>
              </a:rPr>
              <a:t>st</a:t>
            </a:r>
            <a:r>
              <a:rPr lang="en-GB" sz="3600" dirty="0">
                <a:latin typeface="OpenDyslexic" panose="00000500000000000000" pitchFamily="50" charset="0"/>
              </a:rPr>
              <a:t> mark – </a:t>
            </a:r>
            <a:r>
              <a:rPr lang="en-GB" sz="3600" dirty="0" err="1">
                <a:latin typeface="OpenDyslexic" panose="00000500000000000000" pitchFamily="50" charset="0"/>
              </a:rPr>
              <a:t>TestAverage</a:t>
            </a:r>
            <a:endParaRPr lang="en-GB" sz="3600" dirty="0">
              <a:latin typeface="OpenDyslexic" panose="00000500000000000000" pitchFamily="50" charset="0"/>
            </a:endParaRPr>
          </a:p>
          <a:p>
            <a:r>
              <a:rPr lang="en-GB" sz="3600" dirty="0">
                <a:latin typeface="OpenDyslexic" panose="00000500000000000000" pitchFamily="50" charset="0"/>
              </a:rPr>
              <a:t>2</a:t>
            </a:r>
            <a:r>
              <a:rPr lang="en-GB" sz="3600" baseline="30000" dirty="0">
                <a:latin typeface="OpenDyslexic" panose="00000500000000000000" pitchFamily="50" charset="0"/>
              </a:rPr>
              <a:t>nd</a:t>
            </a:r>
            <a:r>
              <a:rPr lang="en-GB" sz="3600" dirty="0">
                <a:latin typeface="OpenDyslexic" panose="00000500000000000000" pitchFamily="50" charset="0"/>
              </a:rPr>
              <a:t> mark for creating parameters to input.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3</a:t>
            </a:r>
            <a:r>
              <a:rPr lang="en-GB" sz="3600" baseline="30000" dirty="0">
                <a:latin typeface="OpenDyslexic" panose="00000500000000000000" pitchFamily="50" charset="0"/>
              </a:rPr>
              <a:t>rd</a:t>
            </a:r>
            <a:r>
              <a:rPr lang="en-GB" sz="3600" dirty="0">
                <a:latin typeface="OpenDyslexic" panose="00000500000000000000" pitchFamily="50" charset="0"/>
              </a:rPr>
              <a:t> mark for creating the process.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4</a:t>
            </a:r>
            <a:r>
              <a:rPr lang="en-GB" sz="3600" baseline="30000" dirty="0">
                <a:latin typeface="OpenDyslexic" panose="00000500000000000000" pitchFamily="50" charset="0"/>
              </a:rPr>
              <a:t>th</a:t>
            </a:r>
            <a:r>
              <a:rPr lang="en-GB" sz="3600" dirty="0">
                <a:latin typeface="OpenDyslexic" panose="00000500000000000000" pitchFamily="50" charset="0"/>
              </a:rPr>
              <a:t> mark for outputting the result.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1A4085-1201-4833-8B58-CACC3E87C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83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how to call a file in a program.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the key terms used to edit a file.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Complete exam questions based on calling files.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Learn about calling files in a program.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919628"/>
          </a:xfrm>
        </p:spPr>
        <p:txBody>
          <a:bodyPr>
            <a:normAutofit/>
          </a:bodyPr>
          <a:lstStyle/>
          <a:p>
            <a:r>
              <a:rPr lang="en-GB" u="sng" dirty="0"/>
              <a:t>Learn </a:t>
            </a:r>
            <a:r>
              <a:rPr lang="en-GB" u="sng"/>
              <a:t>about handling </a:t>
            </a:r>
            <a:r>
              <a:rPr lang="en-GB" u="sng" dirty="0"/>
              <a:t>files in a program.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Alan wants to create a sub-program that will work out the average of any 3 test scores that will be inputted.</a:t>
            </a:r>
          </a:p>
          <a:p>
            <a:endParaRPr lang="en-GB" sz="2800" dirty="0"/>
          </a:p>
          <a:p>
            <a:r>
              <a:rPr lang="en-GB" sz="2800" dirty="0"/>
              <a:t>For example, if the test scores are 3, 7 and 5, the sub-program will return 5.  </a:t>
            </a:r>
          </a:p>
          <a:p>
            <a:endParaRPr lang="en-GB" sz="2800" dirty="0"/>
          </a:p>
          <a:p>
            <a:r>
              <a:rPr lang="en-GB" sz="2800" dirty="0"/>
              <a:t>The system uses a function called </a:t>
            </a:r>
            <a:r>
              <a:rPr lang="en-GB" sz="2800" dirty="0" err="1"/>
              <a:t>TestAverage</a:t>
            </a:r>
            <a:r>
              <a:rPr lang="en-GB" sz="2800" dirty="0"/>
              <a:t>. </a:t>
            </a:r>
          </a:p>
          <a:p>
            <a:endParaRPr lang="en-GB" sz="2800" dirty="0"/>
          </a:p>
          <a:p>
            <a:r>
              <a:rPr lang="en-GB" sz="2800" dirty="0"/>
              <a:t>Write an algorithm that:</a:t>
            </a:r>
          </a:p>
          <a:p>
            <a:r>
              <a:rPr lang="en-GB" sz="2800" dirty="0"/>
              <a:t>	- takes the 3 scores as a parameter</a:t>
            </a:r>
          </a:p>
          <a:p>
            <a:r>
              <a:rPr lang="en-GB" sz="2800" dirty="0"/>
              <a:t>	- performs a calculation to work out the average</a:t>
            </a:r>
          </a:p>
          <a:p>
            <a:r>
              <a:rPr lang="en-GB" sz="2800" dirty="0"/>
              <a:t>	- outputs the average</a:t>
            </a:r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CA4DE-65BA-4E7C-AB2A-8F27ED34A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386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F7A48A-2BA9-4718-9C1E-0D92899C9FFA}"/>
              </a:ext>
            </a:extLst>
          </p:cNvPr>
          <p:cNvSpPr/>
          <p:nvPr/>
        </p:nvSpPr>
        <p:spPr>
          <a:xfrm>
            <a:off x="3214292" y="5353878"/>
            <a:ext cx="4896038" cy="5830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Alan wants to create a sub-program that will work out the average of any 3 test scores that will be inputted.</a:t>
            </a:r>
          </a:p>
          <a:p>
            <a:endParaRPr lang="en-GB" sz="2800" dirty="0"/>
          </a:p>
          <a:p>
            <a:r>
              <a:rPr lang="en-GB" sz="2800" dirty="0"/>
              <a:t>For example, if the test scores are 3, 7 and 5, the sub-program will return 5.  </a:t>
            </a:r>
          </a:p>
          <a:p>
            <a:endParaRPr lang="en-GB" sz="2800" dirty="0"/>
          </a:p>
          <a:p>
            <a:r>
              <a:rPr lang="en-GB" sz="2800" dirty="0"/>
              <a:t>The system uses a function called </a:t>
            </a:r>
            <a:r>
              <a:rPr lang="en-GB" sz="2800" dirty="0" err="1"/>
              <a:t>TestAverage</a:t>
            </a:r>
            <a:r>
              <a:rPr lang="en-GB" sz="2800" dirty="0"/>
              <a:t>. </a:t>
            </a:r>
          </a:p>
          <a:p>
            <a:endParaRPr lang="en-GB" sz="2800" dirty="0"/>
          </a:p>
          <a:p>
            <a:r>
              <a:rPr lang="en-GB" sz="2800" dirty="0"/>
              <a:t>Write an algorithm that:</a:t>
            </a:r>
          </a:p>
          <a:p>
            <a:r>
              <a:rPr lang="en-GB" sz="2800" dirty="0"/>
              <a:t>	- takes the 3 scores as a parameter</a:t>
            </a:r>
          </a:p>
          <a:p>
            <a:r>
              <a:rPr lang="en-GB" sz="2800" dirty="0"/>
              <a:t>	- performs a calculation to work out the average</a:t>
            </a:r>
          </a:p>
          <a:p>
            <a:r>
              <a:rPr lang="en-GB" sz="2800" dirty="0"/>
              <a:t>	- outputs the average</a:t>
            </a:r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D81DF-5A21-4210-8BB1-BD7C70AAB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46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6D694-8872-4F0D-B75A-15BEA6D0A033}"/>
              </a:ext>
            </a:extLst>
          </p:cNvPr>
          <p:cNvSpPr txBox="1"/>
          <p:nvPr/>
        </p:nvSpPr>
        <p:spPr>
          <a:xfrm>
            <a:off x="160421" y="1422039"/>
            <a:ext cx="1147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Function </a:t>
            </a:r>
            <a:r>
              <a:rPr lang="en-GB" sz="4800" dirty="0" err="1">
                <a:latin typeface="OpenDyslexic" panose="00000500000000000000" pitchFamily="50" charset="0"/>
              </a:rPr>
              <a:t>TestAverage</a:t>
            </a:r>
            <a:r>
              <a:rPr lang="en-GB" sz="4800" dirty="0">
                <a:latin typeface="OpenDyslexic" panose="00000500000000000000" pitchFamily="50" charset="0"/>
              </a:rPr>
              <a:t>	(A1, A2, A3)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Average = (A1 + A2 + A3) / 3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return Average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End Function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4998CB-F054-468B-B30D-08C4192B54BB}"/>
              </a:ext>
            </a:extLst>
          </p:cNvPr>
          <p:cNvSpPr/>
          <p:nvPr/>
        </p:nvSpPr>
        <p:spPr>
          <a:xfrm>
            <a:off x="4777409" y="2247224"/>
            <a:ext cx="6181743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A39E4-68A8-4ECB-BE1E-348184A9E1E7}"/>
              </a:ext>
            </a:extLst>
          </p:cNvPr>
          <p:cNvSpPr/>
          <p:nvPr/>
        </p:nvSpPr>
        <p:spPr>
          <a:xfrm>
            <a:off x="3334772" y="3008970"/>
            <a:ext cx="2888607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OpenDyslexic" panose="00000500000000000000" pitchFamily="50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1FA3D-E012-4CD6-BE02-2586BE56F9EB}"/>
              </a:ext>
            </a:extLst>
          </p:cNvPr>
          <p:cNvSpPr txBox="1"/>
          <p:nvPr/>
        </p:nvSpPr>
        <p:spPr>
          <a:xfrm>
            <a:off x="308167" y="4369810"/>
            <a:ext cx="10650985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1</a:t>
            </a:r>
            <a:r>
              <a:rPr lang="en-GB" sz="3600" baseline="30000" dirty="0">
                <a:latin typeface="OpenDyslexic" panose="00000500000000000000" pitchFamily="50" charset="0"/>
              </a:rPr>
              <a:t>st</a:t>
            </a:r>
            <a:r>
              <a:rPr lang="en-GB" sz="3600" dirty="0">
                <a:latin typeface="OpenDyslexic" panose="00000500000000000000" pitchFamily="50" charset="0"/>
              </a:rPr>
              <a:t> mark – </a:t>
            </a:r>
            <a:r>
              <a:rPr lang="en-GB" sz="3600" dirty="0" err="1">
                <a:latin typeface="OpenDyslexic" panose="00000500000000000000" pitchFamily="50" charset="0"/>
              </a:rPr>
              <a:t>TestAverage</a:t>
            </a:r>
            <a:endParaRPr lang="en-GB" sz="3600" dirty="0">
              <a:latin typeface="OpenDyslexic" panose="00000500000000000000" pitchFamily="50" charset="0"/>
            </a:endParaRPr>
          </a:p>
          <a:p>
            <a:r>
              <a:rPr lang="en-GB" sz="3600" dirty="0">
                <a:latin typeface="OpenDyslexic" panose="00000500000000000000" pitchFamily="50" charset="0"/>
              </a:rPr>
              <a:t>2</a:t>
            </a:r>
            <a:r>
              <a:rPr lang="en-GB" sz="3600" baseline="30000" dirty="0">
                <a:latin typeface="OpenDyslexic" panose="00000500000000000000" pitchFamily="50" charset="0"/>
              </a:rPr>
              <a:t>nd</a:t>
            </a:r>
            <a:r>
              <a:rPr lang="en-GB" sz="3600" dirty="0">
                <a:latin typeface="OpenDyslexic" panose="00000500000000000000" pitchFamily="50" charset="0"/>
              </a:rPr>
              <a:t> mark – A1, A2, A3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3</a:t>
            </a:r>
            <a:r>
              <a:rPr lang="en-GB" sz="3600" baseline="30000" dirty="0">
                <a:latin typeface="OpenDyslexic" panose="00000500000000000000" pitchFamily="50" charset="0"/>
              </a:rPr>
              <a:t>rd</a:t>
            </a:r>
            <a:r>
              <a:rPr lang="en-GB" sz="3600" dirty="0">
                <a:latin typeface="OpenDyslexic" panose="00000500000000000000" pitchFamily="50" charset="0"/>
              </a:rPr>
              <a:t> mark for creating the process.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4</a:t>
            </a:r>
            <a:r>
              <a:rPr lang="en-GB" sz="3600" baseline="30000" dirty="0">
                <a:latin typeface="OpenDyslexic" panose="00000500000000000000" pitchFamily="50" charset="0"/>
              </a:rPr>
              <a:t>th</a:t>
            </a:r>
            <a:r>
              <a:rPr lang="en-GB" sz="3600" dirty="0">
                <a:latin typeface="OpenDyslexic" panose="00000500000000000000" pitchFamily="50" charset="0"/>
              </a:rPr>
              <a:t> mark for outputting the result.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42F36B-57EC-42CC-A522-94A678A35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779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Alan wants to create a sub-program that will work out the average of any 3 test scores that will be inputted.</a:t>
            </a:r>
          </a:p>
          <a:p>
            <a:endParaRPr lang="en-GB" sz="2800" dirty="0"/>
          </a:p>
          <a:p>
            <a:r>
              <a:rPr lang="en-GB" sz="2800" dirty="0"/>
              <a:t>For example, if the test scores are 3, 7 and 5, the sub-program will return 5.  </a:t>
            </a:r>
          </a:p>
          <a:p>
            <a:endParaRPr lang="en-GB" sz="2800" dirty="0"/>
          </a:p>
          <a:p>
            <a:r>
              <a:rPr lang="en-GB" sz="2800" dirty="0"/>
              <a:t>The system uses a function called </a:t>
            </a:r>
            <a:r>
              <a:rPr lang="en-GB" sz="2800" dirty="0" err="1"/>
              <a:t>TestAverage</a:t>
            </a:r>
            <a:r>
              <a:rPr lang="en-GB" sz="2800" dirty="0"/>
              <a:t>. </a:t>
            </a:r>
          </a:p>
          <a:p>
            <a:endParaRPr lang="en-GB" sz="2800" dirty="0"/>
          </a:p>
          <a:p>
            <a:r>
              <a:rPr lang="en-GB" sz="2800" dirty="0"/>
              <a:t>Write an algorithm that:</a:t>
            </a:r>
          </a:p>
          <a:p>
            <a:r>
              <a:rPr lang="en-GB" sz="2800" dirty="0"/>
              <a:t>	- takes the 3 scores as a parameter</a:t>
            </a:r>
          </a:p>
          <a:p>
            <a:r>
              <a:rPr lang="en-GB" sz="2800" dirty="0"/>
              <a:t>	- performs a calculation to work out the average</a:t>
            </a:r>
          </a:p>
          <a:p>
            <a:r>
              <a:rPr lang="en-GB" sz="2800" dirty="0"/>
              <a:t>	- outputs the average</a:t>
            </a:r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05253-03D0-476C-BC5D-A2A7B322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312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F7A48A-2BA9-4718-9C1E-0D92899C9FFA}"/>
              </a:ext>
            </a:extLst>
          </p:cNvPr>
          <p:cNvSpPr/>
          <p:nvPr/>
        </p:nvSpPr>
        <p:spPr>
          <a:xfrm>
            <a:off x="3318258" y="5936974"/>
            <a:ext cx="7323237" cy="5830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Alan wants to create a sub-program that will work out the average of any 3 test scores that will be inputted.</a:t>
            </a:r>
          </a:p>
          <a:p>
            <a:endParaRPr lang="en-GB" sz="2800" dirty="0"/>
          </a:p>
          <a:p>
            <a:r>
              <a:rPr lang="en-GB" sz="2800" dirty="0"/>
              <a:t>For example, if the test scores are 3, 7 and 5, the sub-program will return 5.  </a:t>
            </a:r>
          </a:p>
          <a:p>
            <a:endParaRPr lang="en-GB" sz="2800" dirty="0"/>
          </a:p>
          <a:p>
            <a:r>
              <a:rPr lang="en-GB" sz="2800" dirty="0"/>
              <a:t>The system uses a function called </a:t>
            </a:r>
            <a:r>
              <a:rPr lang="en-GB" sz="2800" dirty="0" err="1"/>
              <a:t>TestAverage</a:t>
            </a:r>
            <a:r>
              <a:rPr lang="en-GB" sz="2800" dirty="0"/>
              <a:t>. </a:t>
            </a:r>
          </a:p>
          <a:p>
            <a:endParaRPr lang="en-GB" sz="2800" dirty="0"/>
          </a:p>
          <a:p>
            <a:r>
              <a:rPr lang="en-GB" sz="2800" dirty="0"/>
              <a:t>Write an algorithm that:</a:t>
            </a:r>
          </a:p>
          <a:p>
            <a:r>
              <a:rPr lang="en-GB" sz="2800" dirty="0"/>
              <a:t>	- takes the 3 scores as a parameter</a:t>
            </a:r>
          </a:p>
          <a:p>
            <a:r>
              <a:rPr lang="en-GB" sz="2800" dirty="0"/>
              <a:t>	- performs a calculation to work out the average</a:t>
            </a:r>
          </a:p>
          <a:p>
            <a:r>
              <a:rPr lang="en-GB" sz="2800" dirty="0"/>
              <a:t>	- outputs the average</a:t>
            </a:r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193BF4-4B0D-452D-AD56-B23D053AD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95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6D694-8872-4F0D-B75A-15BEA6D0A033}"/>
              </a:ext>
            </a:extLst>
          </p:cNvPr>
          <p:cNvSpPr txBox="1"/>
          <p:nvPr/>
        </p:nvSpPr>
        <p:spPr>
          <a:xfrm>
            <a:off x="160421" y="1422039"/>
            <a:ext cx="1147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Function </a:t>
            </a:r>
            <a:r>
              <a:rPr lang="en-GB" sz="4800" dirty="0" err="1">
                <a:latin typeface="OpenDyslexic" panose="00000500000000000000" pitchFamily="50" charset="0"/>
              </a:rPr>
              <a:t>TestAverage</a:t>
            </a:r>
            <a:r>
              <a:rPr lang="en-GB" sz="4800" dirty="0">
                <a:latin typeface="OpenDyslexic" panose="00000500000000000000" pitchFamily="50" charset="0"/>
              </a:rPr>
              <a:t>	(A1, A2, A3)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Average = (A1 + A2 + A3) / 3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return Average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End Function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A39E4-68A8-4ECB-BE1E-348184A9E1E7}"/>
              </a:ext>
            </a:extLst>
          </p:cNvPr>
          <p:cNvSpPr/>
          <p:nvPr/>
        </p:nvSpPr>
        <p:spPr>
          <a:xfrm>
            <a:off x="3334772" y="3008970"/>
            <a:ext cx="2888607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OpenDyslexic" panose="00000500000000000000" pitchFamily="50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1FA3D-E012-4CD6-BE02-2586BE56F9EB}"/>
              </a:ext>
            </a:extLst>
          </p:cNvPr>
          <p:cNvSpPr txBox="1"/>
          <p:nvPr/>
        </p:nvSpPr>
        <p:spPr>
          <a:xfrm>
            <a:off x="308167" y="4369810"/>
            <a:ext cx="10650985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1</a:t>
            </a:r>
            <a:r>
              <a:rPr lang="en-GB" sz="3600" baseline="30000" dirty="0">
                <a:latin typeface="OpenDyslexic" panose="00000500000000000000" pitchFamily="50" charset="0"/>
              </a:rPr>
              <a:t>st</a:t>
            </a:r>
            <a:r>
              <a:rPr lang="en-GB" sz="3600" dirty="0">
                <a:latin typeface="OpenDyslexic" panose="00000500000000000000" pitchFamily="50" charset="0"/>
              </a:rPr>
              <a:t> mark – </a:t>
            </a:r>
            <a:r>
              <a:rPr lang="en-GB" sz="3600" dirty="0" err="1">
                <a:latin typeface="OpenDyslexic" panose="00000500000000000000" pitchFamily="50" charset="0"/>
              </a:rPr>
              <a:t>TestAverage</a:t>
            </a:r>
            <a:endParaRPr lang="en-GB" sz="3600" dirty="0">
              <a:latin typeface="OpenDyslexic" panose="00000500000000000000" pitchFamily="50" charset="0"/>
            </a:endParaRPr>
          </a:p>
          <a:p>
            <a:r>
              <a:rPr lang="en-GB" sz="3600" dirty="0">
                <a:latin typeface="OpenDyslexic" panose="00000500000000000000" pitchFamily="50" charset="0"/>
              </a:rPr>
              <a:t>2</a:t>
            </a:r>
            <a:r>
              <a:rPr lang="en-GB" sz="3600" baseline="30000" dirty="0">
                <a:latin typeface="OpenDyslexic" panose="00000500000000000000" pitchFamily="50" charset="0"/>
              </a:rPr>
              <a:t>nd</a:t>
            </a:r>
            <a:r>
              <a:rPr lang="en-GB" sz="3600" dirty="0">
                <a:latin typeface="OpenDyslexic" panose="00000500000000000000" pitchFamily="50" charset="0"/>
              </a:rPr>
              <a:t> mark – A1, A2, A3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3</a:t>
            </a:r>
            <a:r>
              <a:rPr lang="en-GB" sz="3600" baseline="30000" dirty="0">
                <a:latin typeface="OpenDyslexic" panose="00000500000000000000" pitchFamily="50" charset="0"/>
              </a:rPr>
              <a:t>rd</a:t>
            </a:r>
            <a:r>
              <a:rPr lang="en-GB" sz="3600" dirty="0">
                <a:latin typeface="OpenDyslexic" panose="00000500000000000000" pitchFamily="50" charset="0"/>
              </a:rPr>
              <a:t> mark – (A1 + A2 + A3) / 3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4</a:t>
            </a:r>
            <a:r>
              <a:rPr lang="en-GB" sz="3600" baseline="30000" dirty="0">
                <a:latin typeface="OpenDyslexic" panose="00000500000000000000" pitchFamily="50" charset="0"/>
              </a:rPr>
              <a:t>th</a:t>
            </a:r>
            <a:r>
              <a:rPr lang="en-GB" sz="3600" dirty="0">
                <a:latin typeface="OpenDyslexic" panose="00000500000000000000" pitchFamily="50" charset="0"/>
              </a:rPr>
              <a:t> mark for outputting the result.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A73846-4A78-470A-B27D-FA0E5945E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09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Alan wants to create a sub-program that will work out the average of any 3 test scores that will be inputted.</a:t>
            </a:r>
          </a:p>
          <a:p>
            <a:endParaRPr lang="en-GB" sz="2800" dirty="0"/>
          </a:p>
          <a:p>
            <a:r>
              <a:rPr lang="en-GB" sz="2800" dirty="0"/>
              <a:t>For example, if the test scores are 3, 7 and 5, the sub-program will return 5.  </a:t>
            </a:r>
          </a:p>
          <a:p>
            <a:endParaRPr lang="en-GB" sz="2800" dirty="0"/>
          </a:p>
          <a:p>
            <a:r>
              <a:rPr lang="en-GB" sz="2800" dirty="0"/>
              <a:t>The system uses a function called </a:t>
            </a:r>
            <a:r>
              <a:rPr lang="en-GB" sz="2800" dirty="0" err="1"/>
              <a:t>TestAverage</a:t>
            </a:r>
            <a:r>
              <a:rPr lang="en-GB" sz="2800" dirty="0"/>
              <a:t>. </a:t>
            </a:r>
          </a:p>
          <a:p>
            <a:endParaRPr lang="en-GB" sz="2800" dirty="0"/>
          </a:p>
          <a:p>
            <a:r>
              <a:rPr lang="en-GB" sz="2800" dirty="0"/>
              <a:t>Write an algorithm that:</a:t>
            </a:r>
          </a:p>
          <a:p>
            <a:r>
              <a:rPr lang="en-GB" sz="2800" dirty="0"/>
              <a:t>	- takes the 3 scores as a parameter</a:t>
            </a:r>
          </a:p>
          <a:p>
            <a:r>
              <a:rPr lang="en-GB" sz="2800" dirty="0"/>
              <a:t>	- performs a calculation to work out the average</a:t>
            </a:r>
          </a:p>
          <a:p>
            <a:r>
              <a:rPr lang="en-GB" sz="2800" dirty="0"/>
              <a:t>	- outputs the average</a:t>
            </a:r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43C4E-6A55-41FA-8B76-897B9B353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44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49FF93-CFEB-4301-9060-E87B500CE0B3}"/>
              </a:ext>
            </a:extLst>
          </p:cNvPr>
          <p:cNvSpPr/>
          <p:nvPr/>
        </p:nvSpPr>
        <p:spPr>
          <a:xfrm>
            <a:off x="1351722" y="6440557"/>
            <a:ext cx="4147930" cy="384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Alan wants to create a sub-program that will work out the average of any 3 test scores that will be inputted.</a:t>
            </a:r>
          </a:p>
          <a:p>
            <a:endParaRPr lang="en-GB" sz="2800" dirty="0"/>
          </a:p>
          <a:p>
            <a:r>
              <a:rPr lang="en-GB" sz="2800" dirty="0"/>
              <a:t>For example, if the test scores are 3, 7 and 5, the sub-program will return 5.  </a:t>
            </a:r>
          </a:p>
          <a:p>
            <a:endParaRPr lang="en-GB" sz="2800" dirty="0"/>
          </a:p>
          <a:p>
            <a:r>
              <a:rPr lang="en-GB" sz="2800" dirty="0"/>
              <a:t>The system uses a function called </a:t>
            </a:r>
            <a:r>
              <a:rPr lang="en-GB" sz="2800" dirty="0" err="1"/>
              <a:t>TestAverage</a:t>
            </a:r>
            <a:r>
              <a:rPr lang="en-GB" sz="2800" dirty="0"/>
              <a:t>. </a:t>
            </a:r>
          </a:p>
          <a:p>
            <a:endParaRPr lang="en-GB" sz="2800" dirty="0"/>
          </a:p>
          <a:p>
            <a:r>
              <a:rPr lang="en-GB" sz="2800" dirty="0"/>
              <a:t>Write an algorithm that:</a:t>
            </a:r>
          </a:p>
          <a:p>
            <a:r>
              <a:rPr lang="en-GB" sz="2800" dirty="0"/>
              <a:t>	- takes the 3 scores as a parameter</a:t>
            </a:r>
          </a:p>
          <a:p>
            <a:r>
              <a:rPr lang="en-GB" sz="2800" dirty="0"/>
              <a:t>	- performs a calculation to work out the average</a:t>
            </a:r>
          </a:p>
          <a:p>
            <a:r>
              <a:rPr lang="en-GB" sz="2800" dirty="0"/>
              <a:t>	- outputs the average</a:t>
            </a:r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C65F7-BF23-4C74-A607-4813402A2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59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6D694-8872-4F0D-B75A-15BEA6D0A033}"/>
              </a:ext>
            </a:extLst>
          </p:cNvPr>
          <p:cNvSpPr txBox="1"/>
          <p:nvPr/>
        </p:nvSpPr>
        <p:spPr>
          <a:xfrm>
            <a:off x="160421" y="1422039"/>
            <a:ext cx="1147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Function </a:t>
            </a:r>
            <a:r>
              <a:rPr lang="en-GB" sz="4800" dirty="0" err="1">
                <a:latin typeface="OpenDyslexic" panose="00000500000000000000" pitchFamily="50" charset="0"/>
              </a:rPr>
              <a:t>TestAverage</a:t>
            </a:r>
            <a:r>
              <a:rPr lang="en-GB" sz="4800" dirty="0">
                <a:latin typeface="OpenDyslexic" panose="00000500000000000000" pitchFamily="50" charset="0"/>
              </a:rPr>
              <a:t>	(A1, A2, A3)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Average = (A1 + A2 + A3) / 3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return Average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End Function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1FA3D-E012-4CD6-BE02-2586BE56F9EB}"/>
              </a:ext>
            </a:extLst>
          </p:cNvPr>
          <p:cNvSpPr txBox="1"/>
          <p:nvPr/>
        </p:nvSpPr>
        <p:spPr>
          <a:xfrm>
            <a:off x="308167" y="4369810"/>
            <a:ext cx="10650985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1</a:t>
            </a:r>
            <a:r>
              <a:rPr lang="en-GB" sz="3600" baseline="30000" dirty="0">
                <a:latin typeface="OpenDyslexic" panose="00000500000000000000" pitchFamily="50" charset="0"/>
              </a:rPr>
              <a:t>st</a:t>
            </a:r>
            <a:r>
              <a:rPr lang="en-GB" sz="3600" dirty="0">
                <a:latin typeface="OpenDyslexic" panose="00000500000000000000" pitchFamily="50" charset="0"/>
              </a:rPr>
              <a:t> mark – </a:t>
            </a:r>
            <a:r>
              <a:rPr lang="en-GB" sz="3600" dirty="0" err="1">
                <a:latin typeface="OpenDyslexic" panose="00000500000000000000" pitchFamily="50" charset="0"/>
              </a:rPr>
              <a:t>TestAverage</a:t>
            </a:r>
            <a:endParaRPr lang="en-GB" sz="3600" dirty="0">
              <a:latin typeface="OpenDyslexic" panose="00000500000000000000" pitchFamily="50" charset="0"/>
            </a:endParaRPr>
          </a:p>
          <a:p>
            <a:r>
              <a:rPr lang="en-GB" sz="3600" dirty="0">
                <a:latin typeface="OpenDyslexic" panose="00000500000000000000" pitchFamily="50" charset="0"/>
              </a:rPr>
              <a:t>2</a:t>
            </a:r>
            <a:r>
              <a:rPr lang="en-GB" sz="3600" baseline="30000" dirty="0">
                <a:latin typeface="OpenDyslexic" panose="00000500000000000000" pitchFamily="50" charset="0"/>
              </a:rPr>
              <a:t>nd</a:t>
            </a:r>
            <a:r>
              <a:rPr lang="en-GB" sz="3600" dirty="0">
                <a:latin typeface="OpenDyslexic" panose="00000500000000000000" pitchFamily="50" charset="0"/>
              </a:rPr>
              <a:t> mark – A1, A2, A3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3</a:t>
            </a:r>
            <a:r>
              <a:rPr lang="en-GB" sz="3600" baseline="30000" dirty="0">
                <a:latin typeface="OpenDyslexic" panose="00000500000000000000" pitchFamily="50" charset="0"/>
              </a:rPr>
              <a:t>rd</a:t>
            </a:r>
            <a:r>
              <a:rPr lang="en-GB" sz="3600" dirty="0">
                <a:latin typeface="OpenDyslexic" panose="00000500000000000000" pitchFamily="50" charset="0"/>
              </a:rPr>
              <a:t> mark – (A1 + A2 + A3) / 3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4</a:t>
            </a:r>
            <a:r>
              <a:rPr lang="en-GB" sz="3600" baseline="30000" dirty="0">
                <a:latin typeface="OpenDyslexic" panose="00000500000000000000" pitchFamily="50" charset="0"/>
              </a:rPr>
              <a:t>th</a:t>
            </a:r>
            <a:r>
              <a:rPr lang="en-GB" sz="3600" dirty="0">
                <a:latin typeface="OpenDyslexic" panose="00000500000000000000" pitchFamily="50" charset="0"/>
              </a:rPr>
              <a:t> mark – Output Average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B327EE-40A1-4199-B6DC-A33354EEE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68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6D694-8872-4F0D-B75A-15BEA6D0A033}"/>
              </a:ext>
            </a:extLst>
          </p:cNvPr>
          <p:cNvSpPr txBox="1"/>
          <p:nvPr/>
        </p:nvSpPr>
        <p:spPr>
          <a:xfrm>
            <a:off x="160421" y="1422039"/>
            <a:ext cx="1147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Function </a:t>
            </a:r>
            <a:r>
              <a:rPr lang="en-GB" sz="4800" dirty="0" err="1">
                <a:latin typeface="OpenDyslexic" panose="00000500000000000000" pitchFamily="50" charset="0"/>
              </a:rPr>
              <a:t>TestAverage</a:t>
            </a:r>
            <a:r>
              <a:rPr lang="en-GB" sz="4800" dirty="0">
                <a:latin typeface="OpenDyslexic" panose="00000500000000000000" pitchFamily="50" charset="0"/>
              </a:rPr>
              <a:t>	(A1, A2, A3)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Average = (A1 + A2 + A3) / 3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return Average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End Function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DA15B-8D58-4750-B79B-618F38A839A2}"/>
              </a:ext>
            </a:extLst>
          </p:cNvPr>
          <p:cNvSpPr txBox="1"/>
          <p:nvPr/>
        </p:nvSpPr>
        <p:spPr>
          <a:xfrm>
            <a:off x="335360" y="4581128"/>
            <a:ext cx="1137726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What are the parameters in this code called?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EAA274-C307-4122-BDED-BA112915FCD7}"/>
              </a:ext>
            </a:extLst>
          </p:cNvPr>
          <p:cNvSpPr txBox="1"/>
          <p:nvPr/>
        </p:nvSpPr>
        <p:spPr>
          <a:xfrm>
            <a:off x="335360" y="5661248"/>
            <a:ext cx="11377264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Why is this not a procedure?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B78558-0583-4799-BC85-5E03218AA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54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Parameters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Arguments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816D-BEB0-4195-B2F4-6BB5E65F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417" y="4608444"/>
            <a:ext cx="4118115" cy="1871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C1822A-C0B7-4B2E-8485-1FB016EA3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681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Alana uses the edges of triangles to work out the perimeter. She does this by adding up the length of each of the sides. </a:t>
            </a:r>
          </a:p>
          <a:p>
            <a:endParaRPr lang="en-GB" sz="2800" dirty="0"/>
          </a:p>
          <a:p>
            <a:r>
              <a:rPr lang="en-GB" sz="2800" dirty="0"/>
              <a:t>For example, a triangle that has sides of 11cm, 12cm and 5cm has a perimeter of 28cm. </a:t>
            </a:r>
          </a:p>
          <a:p>
            <a:endParaRPr lang="en-GB" sz="2800" dirty="0"/>
          </a:p>
          <a:p>
            <a:r>
              <a:rPr lang="en-GB" sz="2800" dirty="0"/>
              <a:t>Write a sub-program called </a:t>
            </a:r>
            <a:r>
              <a:rPr lang="en-GB" sz="2800" b="0" i="1" dirty="0"/>
              <a:t>Triangle</a:t>
            </a:r>
            <a:r>
              <a:rPr lang="en-GB" sz="2800" i="1" dirty="0"/>
              <a:t> </a:t>
            </a:r>
            <a:r>
              <a:rPr lang="en-GB" sz="2800" dirty="0"/>
              <a:t>that: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Takes each side of the triangle as a parameter.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Calculates the perimeter.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Works out the perimeter. </a:t>
            </a:r>
          </a:p>
        </p:txBody>
      </p:sp>
    </p:spTree>
    <p:extLst>
      <p:ext uri="{BB962C8B-B14F-4D97-AF65-F5344CB8AC3E}">
        <p14:creationId xmlns:p14="http://schemas.microsoft.com/office/powerpoint/2010/main" val="22442397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26D694-8872-4F0D-B75A-15BEA6D0A033}"/>
              </a:ext>
            </a:extLst>
          </p:cNvPr>
          <p:cNvSpPr txBox="1"/>
          <p:nvPr/>
        </p:nvSpPr>
        <p:spPr>
          <a:xfrm>
            <a:off x="160421" y="1422039"/>
            <a:ext cx="1147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Function Triangle	(S1, S2, S3)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Perimeter = S1 + S2 + S3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return Perimeter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End Function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4998CB-F054-468B-B30D-08C4192B54BB}"/>
              </a:ext>
            </a:extLst>
          </p:cNvPr>
          <p:cNvSpPr/>
          <p:nvPr/>
        </p:nvSpPr>
        <p:spPr>
          <a:xfrm>
            <a:off x="5234609" y="2247224"/>
            <a:ext cx="5724543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FE599C-AB60-46C8-83E0-EF9158ECDB68}"/>
              </a:ext>
            </a:extLst>
          </p:cNvPr>
          <p:cNvSpPr/>
          <p:nvPr/>
        </p:nvSpPr>
        <p:spPr>
          <a:xfrm>
            <a:off x="3167270" y="1408391"/>
            <a:ext cx="2684205" cy="8251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A39E4-68A8-4ECB-BE1E-348184A9E1E7}"/>
              </a:ext>
            </a:extLst>
          </p:cNvPr>
          <p:cNvSpPr/>
          <p:nvPr/>
        </p:nvSpPr>
        <p:spPr>
          <a:xfrm>
            <a:off x="3371268" y="2952538"/>
            <a:ext cx="3294575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OpenDyslexic" panose="00000500000000000000" pitchFamily="50" charset="0"/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D90B9D-82C0-4C04-A291-7BEF06193F26}"/>
              </a:ext>
            </a:extLst>
          </p:cNvPr>
          <p:cNvSpPr/>
          <p:nvPr/>
        </p:nvSpPr>
        <p:spPr>
          <a:xfrm>
            <a:off x="6459736" y="1422039"/>
            <a:ext cx="4284408" cy="8251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1FA3D-E012-4CD6-BE02-2586BE56F9EB}"/>
              </a:ext>
            </a:extLst>
          </p:cNvPr>
          <p:cNvSpPr txBox="1"/>
          <p:nvPr/>
        </p:nvSpPr>
        <p:spPr>
          <a:xfrm>
            <a:off x="308167" y="4369810"/>
            <a:ext cx="10650985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1</a:t>
            </a:r>
            <a:r>
              <a:rPr lang="en-GB" sz="3600" baseline="30000" dirty="0">
                <a:latin typeface="OpenDyslexic" panose="00000500000000000000" pitchFamily="50" charset="0"/>
              </a:rPr>
              <a:t>st</a:t>
            </a:r>
            <a:r>
              <a:rPr lang="en-GB" sz="3600" dirty="0">
                <a:latin typeface="OpenDyslexic" panose="00000500000000000000" pitchFamily="50" charset="0"/>
              </a:rPr>
              <a:t> mark for naming the function.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2</a:t>
            </a:r>
            <a:r>
              <a:rPr lang="en-GB" sz="3600" baseline="30000" dirty="0">
                <a:latin typeface="OpenDyslexic" panose="00000500000000000000" pitchFamily="50" charset="0"/>
              </a:rPr>
              <a:t>nd</a:t>
            </a:r>
            <a:r>
              <a:rPr lang="en-GB" sz="3600" dirty="0">
                <a:latin typeface="OpenDyslexic" panose="00000500000000000000" pitchFamily="50" charset="0"/>
              </a:rPr>
              <a:t> mark for creating parameters to input.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3</a:t>
            </a:r>
            <a:r>
              <a:rPr lang="en-GB" sz="3600" baseline="30000" dirty="0">
                <a:latin typeface="OpenDyslexic" panose="00000500000000000000" pitchFamily="50" charset="0"/>
              </a:rPr>
              <a:t>rd</a:t>
            </a:r>
            <a:r>
              <a:rPr lang="en-GB" sz="3600" dirty="0">
                <a:latin typeface="OpenDyslexic" panose="00000500000000000000" pitchFamily="50" charset="0"/>
              </a:rPr>
              <a:t> mark for creating the process.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4</a:t>
            </a:r>
            <a:r>
              <a:rPr lang="en-GB" sz="3600" baseline="30000" dirty="0">
                <a:latin typeface="OpenDyslexic" panose="00000500000000000000" pitchFamily="50" charset="0"/>
              </a:rPr>
              <a:t>th</a:t>
            </a:r>
            <a:r>
              <a:rPr lang="en-GB" sz="3600" dirty="0">
                <a:latin typeface="OpenDyslexic" panose="00000500000000000000" pitchFamily="50" charset="0"/>
              </a:rPr>
              <a:t> mark for outputting the result.</a:t>
            </a:r>
          </a:p>
        </p:txBody>
      </p:sp>
    </p:spTree>
    <p:extLst>
      <p:ext uri="{BB962C8B-B14F-4D97-AF65-F5344CB8AC3E}">
        <p14:creationId xmlns:p14="http://schemas.microsoft.com/office/powerpoint/2010/main" val="35360016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26D694-8872-4F0D-B75A-15BEA6D0A033}"/>
              </a:ext>
            </a:extLst>
          </p:cNvPr>
          <p:cNvSpPr txBox="1"/>
          <p:nvPr/>
        </p:nvSpPr>
        <p:spPr>
          <a:xfrm>
            <a:off x="160421" y="1422039"/>
            <a:ext cx="1147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Function Triangle	(S1, S2, S3)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Perimeter = S1 + S2 + S3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return Perimeter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End Function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4998CB-F054-468B-B30D-08C4192B54BB}"/>
              </a:ext>
            </a:extLst>
          </p:cNvPr>
          <p:cNvSpPr/>
          <p:nvPr/>
        </p:nvSpPr>
        <p:spPr>
          <a:xfrm>
            <a:off x="5234609" y="2233575"/>
            <a:ext cx="5724543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A39E4-68A8-4ECB-BE1E-348184A9E1E7}"/>
              </a:ext>
            </a:extLst>
          </p:cNvPr>
          <p:cNvSpPr/>
          <p:nvPr/>
        </p:nvSpPr>
        <p:spPr>
          <a:xfrm>
            <a:off x="3371268" y="2952538"/>
            <a:ext cx="3294575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OpenDyslexic" panose="00000500000000000000" pitchFamily="50" charset="0"/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D90B9D-82C0-4C04-A291-7BEF06193F26}"/>
              </a:ext>
            </a:extLst>
          </p:cNvPr>
          <p:cNvSpPr/>
          <p:nvPr/>
        </p:nvSpPr>
        <p:spPr>
          <a:xfrm>
            <a:off x="6366971" y="1335518"/>
            <a:ext cx="4284408" cy="8251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1FA3D-E012-4CD6-BE02-2586BE56F9EB}"/>
              </a:ext>
            </a:extLst>
          </p:cNvPr>
          <p:cNvSpPr txBox="1"/>
          <p:nvPr/>
        </p:nvSpPr>
        <p:spPr>
          <a:xfrm>
            <a:off x="308167" y="4369810"/>
            <a:ext cx="10650985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1</a:t>
            </a:r>
            <a:r>
              <a:rPr lang="en-GB" sz="3600" baseline="30000" dirty="0">
                <a:latin typeface="OpenDyslexic" panose="00000500000000000000" pitchFamily="50" charset="0"/>
              </a:rPr>
              <a:t>st</a:t>
            </a:r>
            <a:r>
              <a:rPr lang="en-GB" sz="3600" dirty="0">
                <a:latin typeface="OpenDyslexic" panose="00000500000000000000" pitchFamily="50" charset="0"/>
              </a:rPr>
              <a:t> mark for Triangle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2</a:t>
            </a:r>
            <a:r>
              <a:rPr lang="en-GB" sz="3600" baseline="30000" dirty="0">
                <a:latin typeface="OpenDyslexic" panose="00000500000000000000" pitchFamily="50" charset="0"/>
              </a:rPr>
              <a:t>nd</a:t>
            </a:r>
            <a:r>
              <a:rPr lang="en-GB" sz="3600" dirty="0">
                <a:latin typeface="OpenDyslexic" panose="00000500000000000000" pitchFamily="50" charset="0"/>
              </a:rPr>
              <a:t> mark for creating parameters to input.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3</a:t>
            </a:r>
            <a:r>
              <a:rPr lang="en-GB" sz="3600" baseline="30000" dirty="0">
                <a:latin typeface="OpenDyslexic" panose="00000500000000000000" pitchFamily="50" charset="0"/>
              </a:rPr>
              <a:t>rd</a:t>
            </a:r>
            <a:r>
              <a:rPr lang="en-GB" sz="3600" dirty="0">
                <a:latin typeface="OpenDyslexic" panose="00000500000000000000" pitchFamily="50" charset="0"/>
              </a:rPr>
              <a:t> mark for creating the process.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4</a:t>
            </a:r>
            <a:r>
              <a:rPr lang="en-GB" sz="3600" baseline="30000" dirty="0">
                <a:latin typeface="OpenDyslexic" panose="00000500000000000000" pitchFamily="50" charset="0"/>
              </a:rPr>
              <a:t>th</a:t>
            </a:r>
            <a:r>
              <a:rPr lang="en-GB" sz="3600" dirty="0">
                <a:latin typeface="OpenDyslexic" panose="00000500000000000000" pitchFamily="50" charset="0"/>
              </a:rPr>
              <a:t> mark for outputting the result.</a:t>
            </a:r>
          </a:p>
        </p:txBody>
      </p:sp>
    </p:spTree>
    <p:extLst>
      <p:ext uri="{BB962C8B-B14F-4D97-AF65-F5344CB8AC3E}">
        <p14:creationId xmlns:p14="http://schemas.microsoft.com/office/powerpoint/2010/main" val="20424389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26D694-8872-4F0D-B75A-15BEA6D0A033}"/>
              </a:ext>
            </a:extLst>
          </p:cNvPr>
          <p:cNvSpPr txBox="1"/>
          <p:nvPr/>
        </p:nvSpPr>
        <p:spPr>
          <a:xfrm>
            <a:off x="160421" y="1422039"/>
            <a:ext cx="1147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Function Triangle	(S1, S2, S3)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Perimeter = A1 + A2 + A3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return Perimeter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End Function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4998CB-F054-468B-B30D-08C4192B54BB}"/>
              </a:ext>
            </a:extLst>
          </p:cNvPr>
          <p:cNvSpPr/>
          <p:nvPr/>
        </p:nvSpPr>
        <p:spPr>
          <a:xfrm>
            <a:off x="5234609" y="2247224"/>
            <a:ext cx="5724543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A39E4-68A8-4ECB-BE1E-348184A9E1E7}"/>
              </a:ext>
            </a:extLst>
          </p:cNvPr>
          <p:cNvSpPr/>
          <p:nvPr/>
        </p:nvSpPr>
        <p:spPr>
          <a:xfrm>
            <a:off x="3371268" y="2952538"/>
            <a:ext cx="3294575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OpenDyslexic" panose="00000500000000000000" pitchFamily="50" charset="0"/>
              </a:rPr>
              <a:t>4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1FA3D-E012-4CD6-BE02-2586BE56F9EB}"/>
              </a:ext>
            </a:extLst>
          </p:cNvPr>
          <p:cNvSpPr txBox="1"/>
          <p:nvPr/>
        </p:nvSpPr>
        <p:spPr>
          <a:xfrm>
            <a:off x="308167" y="4369810"/>
            <a:ext cx="10650985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1</a:t>
            </a:r>
            <a:r>
              <a:rPr lang="en-GB" sz="3600" baseline="30000" dirty="0">
                <a:latin typeface="OpenDyslexic" panose="00000500000000000000" pitchFamily="50" charset="0"/>
              </a:rPr>
              <a:t>st</a:t>
            </a:r>
            <a:r>
              <a:rPr lang="en-GB" sz="3600" dirty="0">
                <a:latin typeface="OpenDyslexic" panose="00000500000000000000" pitchFamily="50" charset="0"/>
              </a:rPr>
              <a:t> mark for Triangle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2</a:t>
            </a:r>
            <a:r>
              <a:rPr lang="en-GB" sz="3600" baseline="30000" dirty="0">
                <a:latin typeface="OpenDyslexic" panose="00000500000000000000" pitchFamily="50" charset="0"/>
              </a:rPr>
              <a:t>nd</a:t>
            </a:r>
            <a:r>
              <a:rPr lang="en-GB" sz="3600" dirty="0">
                <a:latin typeface="OpenDyslexic" panose="00000500000000000000" pitchFamily="50" charset="0"/>
              </a:rPr>
              <a:t> mark for (S1, S2, S3)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3</a:t>
            </a:r>
            <a:r>
              <a:rPr lang="en-GB" sz="3600" baseline="30000" dirty="0">
                <a:latin typeface="OpenDyslexic" panose="00000500000000000000" pitchFamily="50" charset="0"/>
              </a:rPr>
              <a:t>rd</a:t>
            </a:r>
            <a:r>
              <a:rPr lang="en-GB" sz="3600" dirty="0">
                <a:latin typeface="OpenDyslexic" panose="00000500000000000000" pitchFamily="50" charset="0"/>
              </a:rPr>
              <a:t> mark for creating the process.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4</a:t>
            </a:r>
            <a:r>
              <a:rPr lang="en-GB" sz="3600" baseline="30000" dirty="0">
                <a:latin typeface="OpenDyslexic" panose="00000500000000000000" pitchFamily="50" charset="0"/>
              </a:rPr>
              <a:t>th</a:t>
            </a:r>
            <a:r>
              <a:rPr lang="en-GB" sz="3600" dirty="0">
                <a:latin typeface="OpenDyslexic" panose="00000500000000000000" pitchFamily="50" charset="0"/>
              </a:rPr>
              <a:t> mark for outputting the result.</a:t>
            </a:r>
          </a:p>
        </p:txBody>
      </p:sp>
    </p:spTree>
    <p:extLst>
      <p:ext uri="{BB962C8B-B14F-4D97-AF65-F5344CB8AC3E}">
        <p14:creationId xmlns:p14="http://schemas.microsoft.com/office/powerpoint/2010/main" val="26460118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26D694-8872-4F0D-B75A-15BEA6D0A033}"/>
              </a:ext>
            </a:extLst>
          </p:cNvPr>
          <p:cNvSpPr txBox="1"/>
          <p:nvPr/>
        </p:nvSpPr>
        <p:spPr>
          <a:xfrm>
            <a:off x="160421" y="1422039"/>
            <a:ext cx="1147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Function Triangle	(S1, S2, S3)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Perimeter = S1 + S2 + S3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return Perimeter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End Function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A39E4-68A8-4ECB-BE1E-348184A9E1E7}"/>
              </a:ext>
            </a:extLst>
          </p:cNvPr>
          <p:cNvSpPr/>
          <p:nvPr/>
        </p:nvSpPr>
        <p:spPr>
          <a:xfrm>
            <a:off x="3371268" y="2952538"/>
            <a:ext cx="3294575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OpenDyslexic" panose="00000500000000000000" pitchFamily="50" charset="0"/>
              </a:rPr>
              <a:t>4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1FA3D-E012-4CD6-BE02-2586BE56F9EB}"/>
              </a:ext>
            </a:extLst>
          </p:cNvPr>
          <p:cNvSpPr txBox="1"/>
          <p:nvPr/>
        </p:nvSpPr>
        <p:spPr>
          <a:xfrm>
            <a:off x="308167" y="4369810"/>
            <a:ext cx="10650985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1</a:t>
            </a:r>
            <a:r>
              <a:rPr lang="en-GB" sz="3600" baseline="30000" dirty="0">
                <a:latin typeface="OpenDyslexic" panose="00000500000000000000" pitchFamily="50" charset="0"/>
              </a:rPr>
              <a:t>st</a:t>
            </a:r>
            <a:r>
              <a:rPr lang="en-GB" sz="3600" dirty="0">
                <a:latin typeface="OpenDyslexic" panose="00000500000000000000" pitchFamily="50" charset="0"/>
              </a:rPr>
              <a:t> mark for Triangle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2</a:t>
            </a:r>
            <a:r>
              <a:rPr lang="en-GB" sz="3600" baseline="30000" dirty="0">
                <a:latin typeface="OpenDyslexic" panose="00000500000000000000" pitchFamily="50" charset="0"/>
              </a:rPr>
              <a:t>nd</a:t>
            </a:r>
            <a:r>
              <a:rPr lang="en-GB" sz="3600" dirty="0">
                <a:latin typeface="OpenDyslexic" panose="00000500000000000000" pitchFamily="50" charset="0"/>
              </a:rPr>
              <a:t> mark for (S1, S2, S3)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3</a:t>
            </a:r>
            <a:r>
              <a:rPr lang="en-GB" sz="3600" baseline="30000" dirty="0">
                <a:latin typeface="OpenDyslexic" panose="00000500000000000000" pitchFamily="50" charset="0"/>
              </a:rPr>
              <a:t>rd</a:t>
            </a:r>
            <a:r>
              <a:rPr lang="en-GB" sz="3600" dirty="0">
                <a:latin typeface="OpenDyslexic" panose="00000500000000000000" pitchFamily="50" charset="0"/>
              </a:rPr>
              <a:t> mark for S1 + S2 + S3 = Perimeter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4</a:t>
            </a:r>
            <a:r>
              <a:rPr lang="en-GB" sz="3600" baseline="30000" dirty="0">
                <a:latin typeface="OpenDyslexic" panose="00000500000000000000" pitchFamily="50" charset="0"/>
              </a:rPr>
              <a:t>th</a:t>
            </a:r>
            <a:r>
              <a:rPr lang="en-GB" sz="3600" dirty="0">
                <a:latin typeface="OpenDyslexic" panose="00000500000000000000" pitchFamily="50" charset="0"/>
              </a:rPr>
              <a:t> mark for outputting the result.</a:t>
            </a:r>
          </a:p>
        </p:txBody>
      </p:sp>
    </p:spTree>
    <p:extLst>
      <p:ext uri="{BB962C8B-B14F-4D97-AF65-F5344CB8AC3E}">
        <p14:creationId xmlns:p14="http://schemas.microsoft.com/office/powerpoint/2010/main" val="21600486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26D694-8872-4F0D-B75A-15BEA6D0A033}"/>
              </a:ext>
            </a:extLst>
          </p:cNvPr>
          <p:cNvSpPr txBox="1"/>
          <p:nvPr/>
        </p:nvSpPr>
        <p:spPr>
          <a:xfrm>
            <a:off x="160421" y="1422039"/>
            <a:ext cx="1147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Function Triangle	(S1, S2, S3)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Perimeter = S1 + S2 + S3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return Perimeter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End Function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1FA3D-E012-4CD6-BE02-2586BE56F9EB}"/>
              </a:ext>
            </a:extLst>
          </p:cNvPr>
          <p:cNvSpPr txBox="1"/>
          <p:nvPr/>
        </p:nvSpPr>
        <p:spPr>
          <a:xfrm>
            <a:off x="308167" y="4369810"/>
            <a:ext cx="10650985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1</a:t>
            </a:r>
            <a:r>
              <a:rPr lang="en-GB" sz="3600" baseline="30000" dirty="0">
                <a:latin typeface="OpenDyslexic" panose="00000500000000000000" pitchFamily="50" charset="0"/>
              </a:rPr>
              <a:t>st</a:t>
            </a:r>
            <a:r>
              <a:rPr lang="en-GB" sz="3600" dirty="0">
                <a:latin typeface="OpenDyslexic" panose="00000500000000000000" pitchFamily="50" charset="0"/>
              </a:rPr>
              <a:t> mark for Triangle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2</a:t>
            </a:r>
            <a:r>
              <a:rPr lang="en-GB" sz="3600" baseline="30000" dirty="0">
                <a:latin typeface="OpenDyslexic" panose="00000500000000000000" pitchFamily="50" charset="0"/>
              </a:rPr>
              <a:t>nd</a:t>
            </a:r>
            <a:r>
              <a:rPr lang="en-GB" sz="3600" dirty="0">
                <a:latin typeface="OpenDyslexic" panose="00000500000000000000" pitchFamily="50" charset="0"/>
              </a:rPr>
              <a:t> mark for (S1, S2, S3)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3</a:t>
            </a:r>
            <a:r>
              <a:rPr lang="en-GB" sz="3600" baseline="30000" dirty="0">
                <a:latin typeface="OpenDyslexic" panose="00000500000000000000" pitchFamily="50" charset="0"/>
              </a:rPr>
              <a:t>rd</a:t>
            </a:r>
            <a:r>
              <a:rPr lang="en-GB" sz="3600" dirty="0">
                <a:latin typeface="OpenDyslexic" panose="00000500000000000000" pitchFamily="50" charset="0"/>
              </a:rPr>
              <a:t> mark for S1 + S2 + S3 = Perimeter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4</a:t>
            </a:r>
            <a:r>
              <a:rPr lang="en-GB" sz="3600" baseline="30000" dirty="0">
                <a:latin typeface="OpenDyslexic" panose="00000500000000000000" pitchFamily="50" charset="0"/>
              </a:rPr>
              <a:t>th</a:t>
            </a:r>
            <a:r>
              <a:rPr lang="en-GB" sz="3600" dirty="0">
                <a:latin typeface="OpenDyslexic" panose="00000500000000000000" pitchFamily="50" charset="0"/>
              </a:rPr>
              <a:t> mark for outputting Perimeter</a:t>
            </a:r>
          </a:p>
        </p:txBody>
      </p:sp>
    </p:spTree>
    <p:extLst>
      <p:ext uri="{BB962C8B-B14F-4D97-AF65-F5344CB8AC3E}">
        <p14:creationId xmlns:p14="http://schemas.microsoft.com/office/powerpoint/2010/main" val="15485949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2" descr="Image result for text file">
            <a:extLst>
              <a:ext uri="{FF2B5EF4-FFF2-40B4-BE49-F238E27FC236}">
                <a16:creationId xmlns:a16="http://schemas.microsoft.com/office/drawing/2014/main" id="{A6E3753A-5786-4437-90AA-FB4E79EBC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991" y="1139949"/>
            <a:ext cx="6202018" cy="56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1897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F9ED7B-BD77-433A-BA37-110B6E4DA065}"/>
              </a:ext>
            </a:extLst>
          </p:cNvPr>
          <p:cNvSpPr/>
          <p:nvPr/>
        </p:nvSpPr>
        <p:spPr>
          <a:xfrm>
            <a:off x="4147930" y="2080591"/>
            <a:ext cx="2080592" cy="41081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Open the text file</a:t>
            </a:r>
          </a:p>
          <a:p>
            <a:r>
              <a:rPr lang="en-GB" sz="2800" dirty="0"/>
              <a:t>Close the text file</a:t>
            </a:r>
          </a:p>
          <a:p>
            <a:r>
              <a:rPr lang="en-GB" sz="2800" dirty="0"/>
              <a:t>Read the text file – i.e. view it</a:t>
            </a:r>
          </a:p>
          <a:p>
            <a:r>
              <a:rPr lang="en-GB" sz="2800" dirty="0"/>
              <a:t>Write to text file – i.e. edit it</a:t>
            </a:r>
          </a:p>
          <a:p>
            <a:r>
              <a:rPr lang="en-GB" sz="2800" dirty="0"/>
              <a:t>Append the text file – i.e. add text at the end. </a:t>
            </a:r>
          </a:p>
        </p:txBody>
      </p:sp>
      <p:pic>
        <p:nvPicPr>
          <p:cNvPr id="9" name="Picture 2" descr="Image result for text file">
            <a:extLst>
              <a:ext uri="{FF2B5EF4-FFF2-40B4-BE49-F238E27FC236}">
                <a16:creationId xmlns:a16="http://schemas.microsoft.com/office/drawing/2014/main" id="{A6E3753A-5786-4437-90AA-FB4E79EBC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47" y="3656454"/>
            <a:ext cx="3531354" cy="3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4F8820-85CD-475E-B1F4-01D899B3E627}"/>
              </a:ext>
            </a:extLst>
          </p:cNvPr>
          <p:cNvSpPr/>
          <p:nvPr/>
        </p:nvSpPr>
        <p:spPr>
          <a:xfrm>
            <a:off x="0" y="1457739"/>
            <a:ext cx="9939130" cy="2166057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3798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F9ED7B-BD77-433A-BA37-110B6E4DA065}"/>
              </a:ext>
            </a:extLst>
          </p:cNvPr>
          <p:cNvSpPr/>
          <p:nvPr/>
        </p:nvSpPr>
        <p:spPr>
          <a:xfrm>
            <a:off x="4147930" y="2080591"/>
            <a:ext cx="2080592" cy="41081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Open the text file</a:t>
            </a:r>
          </a:p>
          <a:p>
            <a:r>
              <a:rPr lang="en-GB" sz="2800" dirty="0"/>
              <a:t>Close the text file</a:t>
            </a:r>
          </a:p>
          <a:p>
            <a:r>
              <a:rPr lang="en-GB" sz="2800" dirty="0"/>
              <a:t>Read the text file – i.e. view it</a:t>
            </a:r>
          </a:p>
          <a:p>
            <a:r>
              <a:rPr lang="en-GB" sz="2800" dirty="0"/>
              <a:t>Write to text file – i.e. edit it</a:t>
            </a:r>
          </a:p>
          <a:p>
            <a:r>
              <a:rPr lang="en-GB" sz="2800" dirty="0"/>
              <a:t>Append the text file – i.e. add text at the end. </a:t>
            </a:r>
          </a:p>
        </p:txBody>
      </p:sp>
      <p:pic>
        <p:nvPicPr>
          <p:cNvPr id="9" name="Picture 2" descr="Image result for text file">
            <a:extLst>
              <a:ext uri="{FF2B5EF4-FFF2-40B4-BE49-F238E27FC236}">
                <a16:creationId xmlns:a16="http://schemas.microsoft.com/office/drawing/2014/main" id="{A6E3753A-5786-4437-90AA-FB4E79EBC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47" y="3656454"/>
            <a:ext cx="3531354" cy="3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4F8820-85CD-475E-B1F4-01D899B3E627}"/>
              </a:ext>
            </a:extLst>
          </p:cNvPr>
          <p:cNvSpPr/>
          <p:nvPr/>
        </p:nvSpPr>
        <p:spPr>
          <a:xfrm>
            <a:off x="0" y="1981823"/>
            <a:ext cx="9939130" cy="1641973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8597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Open the text file</a:t>
            </a:r>
          </a:p>
          <a:p>
            <a:r>
              <a:rPr lang="en-GB" sz="2800" dirty="0"/>
              <a:t>Close the text file</a:t>
            </a:r>
          </a:p>
          <a:p>
            <a:r>
              <a:rPr lang="en-GB" sz="2800" dirty="0"/>
              <a:t>Read the text file – i.e. view it</a:t>
            </a:r>
          </a:p>
          <a:p>
            <a:r>
              <a:rPr lang="en-GB" sz="2800" dirty="0"/>
              <a:t>Write to text file – i.e. edit it</a:t>
            </a:r>
          </a:p>
          <a:p>
            <a:r>
              <a:rPr lang="en-GB" sz="2800" dirty="0"/>
              <a:t>Append the text file – i.e. add text at the end.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pic>
        <p:nvPicPr>
          <p:cNvPr id="9" name="Picture 2" descr="Image result for text file">
            <a:extLst>
              <a:ext uri="{FF2B5EF4-FFF2-40B4-BE49-F238E27FC236}">
                <a16:creationId xmlns:a16="http://schemas.microsoft.com/office/drawing/2014/main" id="{A6E3753A-5786-4437-90AA-FB4E79EBC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47" y="3656454"/>
            <a:ext cx="3531354" cy="3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4F8820-85CD-475E-B1F4-01D899B3E627}"/>
              </a:ext>
            </a:extLst>
          </p:cNvPr>
          <p:cNvSpPr/>
          <p:nvPr/>
        </p:nvSpPr>
        <p:spPr>
          <a:xfrm>
            <a:off x="0" y="2491408"/>
            <a:ext cx="9939130" cy="1132388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151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Parameters – these are the names of the variable in the program. (</a:t>
            </a:r>
            <a:r>
              <a:rPr lang="en-GB" sz="3600" dirty="0" err="1"/>
              <a:t>Sum,n</a:t>
            </a:r>
            <a:r>
              <a:rPr lang="en-GB" sz="3600" dirty="0"/>
              <a:t>)</a:t>
            </a:r>
          </a:p>
          <a:p>
            <a:endParaRPr lang="en-GB" sz="3600" dirty="0"/>
          </a:p>
          <a:p>
            <a:r>
              <a:rPr lang="en-GB" sz="3600" dirty="0"/>
              <a:t>Arguments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816D-BEB0-4195-B2F4-6BB5E65F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417" y="4608444"/>
            <a:ext cx="4118115" cy="1871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7696B0-C670-48A7-B45F-96B7FC2A8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139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Open the text file</a:t>
            </a:r>
          </a:p>
          <a:p>
            <a:r>
              <a:rPr lang="en-GB" sz="2800" dirty="0"/>
              <a:t>Close the text file</a:t>
            </a:r>
          </a:p>
          <a:p>
            <a:r>
              <a:rPr lang="en-GB" sz="2800" dirty="0"/>
              <a:t>Read the text file – i.e. view it</a:t>
            </a:r>
          </a:p>
          <a:p>
            <a:r>
              <a:rPr lang="en-GB" sz="2800" dirty="0"/>
              <a:t>Write to text file – i.e. edit it</a:t>
            </a:r>
          </a:p>
          <a:p>
            <a:r>
              <a:rPr lang="en-GB" sz="2800" dirty="0"/>
              <a:t>Append the text file – i.e. add text at the end.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pic>
        <p:nvPicPr>
          <p:cNvPr id="9" name="Picture 2" descr="Image result for text file">
            <a:extLst>
              <a:ext uri="{FF2B5EF4-FFF2-40B4-BE49-F238E27FC236}">
                <a16:creationId xmlns:a16="http://schemas.microsoft.com/office/drawing/2014/main" id="{A6E3753A-5786-4437-90AA-FB4E79EBC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47" y="3656454"/>
            <a:ext cx="3531354" cy="3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4F8820-85CD-475E-B1F4-01D899B3E627}"/>
              </a:ext>
            </a:extLst>
          </p:cNvPr>
          <p:cNvSpPr/>
          <p:nvPr/>
        </p:nvSpPr>
        <p:spPr>
          <a:xfrm>
            <a:off x="0" y="3008242"/>
            <a:ext cx="9939130" cy="615553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8247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Open the text file</a:t>
            </a:r>
          </a:p>
          <a:p>
            <a:r>
              <a:rPr lang="en-GB" sz="2800" dirty="0"/>
              <a:t>Close the text file</a:t>
            </a:r>
          </a:p>
          <a:p>
            <a:r>
              <a:rPr lang="en-GB" sz="2800" dirty="0"/>
              <a:t>Read the text file – i.e. view it</a:t>
            </a:r>
          </a:p>
          <a:p>
            <a:r>
              <a:rPr lang="en-GB" sz="2800" dirty="0"/>
              <a:t>Write to text file – i.e. edit it</a:t>
            </a:r>
          </a:p>
          <a:p>
            <a:r>
              <a:rPr lang="en-GB" sz="2800" dirty="0"/>
              <a:t>Append the text file – i.e. add text at the end.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pic>
        <p:nvPicPr>
          <p:cNvPr id="9" name="Picture 2" descr="Image result for text file">
            <a:extLst>
              <a:ext uri="{FF2B5EF4-FFF2-40B4-BE49-F238E27FC236}">
                <a16:creationId xmlns:a16="http://schemas.microsoft.com/office/drawing/2014/main" id="{A6E3753A-5786-4437-90AA-FB4E79EBC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47" y="3656454"/>
            <a:ext cx="3531354" cy="3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4048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F9ED7B-BD77-433A-BA37-110B6E4DA065}"/>
              </a:ext>
            </a:extLst>
          </p:cNvPr>
          <p:cNvSpPr/>
          <p:nvPr/>
        </p:nvSpPr>
        <p:spPr>
          <a:xfrm>
            <a:off x="4147930" y="2080591"/>
            <a:ext cx="2080592" cy="41081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Open the text file</a:t>
            </a:r>
          </a:p>
          <a:p>
            <a:r>
              <a:rPr lang="en-GB" sz="2800" dirty="0"/>
              <a:t>Close the text file</a:t>
            </a:r>
          </a:p>
          <a:p>
            <a:r>
              <a:rPr lang="en-GB" sz="2800" dirty="0"/>
              <a:t>Read the text file – i.e. view it</a:t>
            </a:r>
          </a:p>
          <a:p>
            <a:r>
              <a:rPr lang="en-GB" sz="2800" dirty="0"/>
              <a:t>Write to text file – i.e. edit it</a:t>
            </a:r>
          </a:p>
          <a:p>
            <a:r>
              <a:rPr lang="en-GB" sz="2800" dirty="0"/>
              <a:t>Append the text file – i.e. add text at the end. </a:t>
            </a:r>
          </a:p>
        </p:txBody>
      </p:sp>
      <p:pic>
        <p:nvPicPr>
          <p:cNvPr id="9" name="Picture 2" descr="Image result for text file">
            <a:extLst>
              <a:ext uri="{FF2B5EF4-FFF2-40B4-BE49-F238E27FC236}">
                <a16:creationId xmlns:a16="http://schemas.microsoft.com/office/drawing/2014/main" id="{A6E3753A-5786-4437-90AA-FB4E79EBC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47" y="3656454"/>
            <a:ext cx="3531354" cy="3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6689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AC57DA-3178-4FE2-8BB4-2FB430241492}"/>
              </a:ext>
            </a:extLst>
          </p:cNvPr>
          <p:cNvSpPr/>
          <p:nvPr/>
        </p:nvSpPr>
        <p:spPr>
          <a:xfrm>
            <a:off x="4081668" y="2577546"/>
            <a:ext cx="2080592" cy="41081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F9ED7B-BD77-433A-BA37-110B6E4DA065}"/>
              </a:ext>
            </a:extLst>
          </p:cNvPr>
          <p:cNvSpPr/>
          <p:nvPr/>
        </p:nvSpPr>
        <p:spPr>
          <a:xfrm>
            <a:off x="4147930" y="2080591"/>
            <a:ext cx="2080592" cy="41081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Open the text file</a:t>
            </a:r>
          </a:p>
          <a:p>
            <a:r>
              <a:rPr lang="en-GB" sz="2800" dirty="0"/>
              <a:t>Close the text file</a:t>
            </a:r>
          </a:p>
          <a:p>
            <a:r>
              <a:rPr lang="en-GB" sz="2800" dirty="0"/>
              <a:t>Read the text file – i.e. view it</a:t>
            </a:r>
          </a:p>
          <a:p>
            <a:r>
              <a:rPr lang="en-GB" sz="2800" dirty="0"/>
              <a:t>Write to text file – i.e. edit it</a:t>
            </a:r>
          </a:p>
          <a:p>
            <a:r>
              <a:rPr lang="en-GB" sz="2800" dirty="0"/>
              <a:t>Append the text file – i.e. add text at the end. </a:t>
            </a:r>
          </a:p>
        </p:txBody>
      </p:sp>
      <p:pic>
        <p:nvPicPr>
          <p:cNvPr id="9" name="Picture 2" descr="Image result for text file">
            <a:extLst>
              <a:ext uri="{FF2B5EF4-FFF2-40B4-BE49-F238E27FC236}">
                <a16:creationId xmlns:a16="http://schemas.microsoft.com/office/drawing/2014/main" id="{A6E3753A-5786-4437-90AA-FB4E79EBC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47" y="3656454"/>
            <a:ext cx="3531354" cy="3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5738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FD4A9C-F464-4779-81EA-B18D13CA64D6}"/>
              </a:ext>
            </a:extLst>
          </p:cNvPr>
          <p:cNvSpPr/>
          <p:nvPr/>
        </p:nvSpPr>
        <p:spPr>
          <a:xfrm>
            <a:off x="4658138" y="3143504"/>
            <a:ext cx="4644887" cy="41081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AC57DA-3178-4FE2-8BB4-2FB430241492}"/>
              </a:ext>
            </a:extLst>
          </p:cNvPr>
          <p:cNvSpPr/>
          <p:nvPr/>
        </p:nvSpPr>
        <p:spPr>
          <a:xfrm>
            <a:off x="4081668" y="2577546"/>
            <a:ext cx="2080592" cy="41081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F9ED7B-BD77-433A-BA37-110B6E4DA065}"/>
              </a:ext>
            </a:extLst>
          </p:cNvPr>
          <p:cNvSpPr/>
          <p:nvPr/>
        </p:nvSpPr>
        <p:spPr>
          <a:xfrm>
            <a:off x="4147930" y="2080591"/>
            <a:ext cx="2080592" cy="41081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Open the text file</a:t>
            </a:r>
          </a:p>
          <a:p>
            <a:r>
              <a:rPr lang="en-GB" sz="2800" dirty="0"/>
              <a:t>Close the text file</a:t>
            </a:r>
          </a:p>
          <a:p>
            <a:r>
              <a:rPr lang="en-GB" sz="2800" dirty="0"/>
              <a:t>Read the text file – i.e. view it</a:t>
            </a:r>
          </a:p>
          <a:p>
            <a:r>
              <a:rPr lang="en-GB" sz="2800" dirty="0"/>
              <a:t>Write to text file – i.e. edit it</a:t>
            </a:r>
          </a:p>
          <a:p>
            <a:r>
              <a:rPr lang="en-GB" sz="2800" dirty="0"/>
              <a:t>Append the text file – i.e. add text at the end. </a:t>
            </a:r>
          </a:p>
        </p:txBody>
      </p:sp>
      <p:pic>
        <p:nvPicPr>
          <p:cNvPr id="9" name="Picture 2" descr="Image result for text file">
            <a:extLst>
              <a:ext uri="{FF2B5EF4-FFF2-40B4-BE49-F238E27FC236}">
                <a16:creationId xmlns:a16="http://schemas.microsoft.com/office/drawing/2014/main" id="{A6E3753A-5786-4437-90AA-FB4E79EBC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47" y="3656454"/>
            <a:ext cx="3531354" cy="3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3107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7200" dirty="0" err="1"/>
              <a:t>data_from_file</a:t>
            </a:r>
            <a:endParaRPr lang="en-GB" sz="7200" dirty="0"/>
          </a:p>
          <a:p>
            <a:pPr algn="ctr"/>
            <a:endParaRPr lang="en-GB" sz="7200" dirty="0"/>
          </a:p>
          <a:p>
            <a:r>
              <a:rPr lang="en-GB" sz="2800" dirty="0"/>
              <a:t>This line will be used to identify what you want to do with your file. </a:t>
            </a:r>
            <a:r>
              <a:rPr lang="en-GB" sz="7200" dirty="0"/>
              <a:t>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</p:spTree>
    <p:extLst>
      <p:ext uri="{BB962C8B-B14F-4D97-AF65-F5344CB8AC3E}">
        <p14:creationId xmlns:p14="http://schemas.microsoft.com/office/powerpoint/2010/main" val="4393264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 you think the link text below does?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98EC3D-9DD3-4910-BEC9-FD96D1479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1" y="3228974"/>
            <a:ext cx="9496847" cy="54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842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 code will open the timetable file.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73EB93-F6DE-4EC6-8CF8-C3D3C65D9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1" y="3228974"/>
            <a:ext cx="9496847" cy="54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035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F6FF8A-9B4E-4EC8-9977-7591E0DAB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1" y="3228974"/>
            <a:ext cx="9496847" cy="54789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 code will open the timetable file.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49D583-6615-4A5D-A81E-86AEDEDCFFEF}"/>
              </a:ext>
            </a:extLst>
          </p:cNvPr>
          <p:cNvSpPr/>
          <p:nvPr/>
        </p:nvSpPr>
        <p:spPr>
          <a:xfrm>
            <a:off x="980665" y="3114261"/>
            <a:ext cx="3233530" cy="71561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7563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 code will open the timetable file.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A1054-2FB5-4705-B36B-613BE007C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1" y="3228974"/>
            <a:ext cx="9496847" cy="5478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49D583-6615-4A5D-A81E-86AEDEDCFFEF}"/>
              </a:ext>
            </a:extLst>
          </p:cNvPr>
          <p:cNvSpPr/>
          <p:nvPr/>
        </p:nvSpPr>
        <p:spPr>
          <a:xfrm>
            <a:off x="4386473" y="3097695"/>
            <a:ext cx="1447180" cy="71561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123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376F44-26AD-4139-9D12-8CBBF63E41AF}"/>
              </a:ext>
            </a:extLst>
          </p:cNvPr>
          <p:cNvSpPr/>
          <p:nvPr/>
        </p:nvSpPr>
        <p:spPr>
          <a:xfrm>
            <a:off x="6281530" y="1537252"/>
            <a:ext cx="1921566" cy="5565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Parameters – these are the names of the variable in the program. (</a:t>
            </a:r>
            <a:r>
              <a:rPr lang="en-GB" sz="3600" dirty="0" err="1"/>
              <a:t>Sum,n</a:t>
            </a:r>
            <a:r>
              <a:rPr lang="en-GB" sz="3600" dirty="0"/>
              <a:t>)</a:t>
            </a:r>
          </a:p>
          <a:p>
            <a:endParaRPr lang="en-GB" sz="3600" dirty="0"/>
          </a:p>
          <a:p>
            <a:r>
              <a:rPr lang="en-GB" sz="3600" dirty="0"/>
              <a:t>Arguments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816D-BEB0-4195-B2F4-6BB5E65F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417" y="4608444"/>
            <a:ext cx="4118115" cy="1871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E599D4-F2DF-46A6-BDC6-21EC81F68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476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 code will open the timetable file.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76B242-71DA-4CB2-9FDD-7CB4C486A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51" y="3228974"/>
            <a:ext cx="9496847" cy="5478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49D583-6615-4A5D-A81E-86AEDEDCFFEF}"/>
              </a:ext>
            </a:extLst>
          </p:cNvPr>
          <p:cNvSpPr/>
          <p:nvPr/>
        </p:nvSpPr>
        <p:spPr>
          <a:xfrm>
            <a:off x="5618922" y="3097186"/>
            <a:ext cx="4980975" cy="71561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9450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will this code do?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5EE5D-CC88-4267-9976-B73135B16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608" y="3230950"/>
            <a:ext cx="7732170" cy="8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352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This code will close down any files that you have already opened.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5EE5D-CC88-4267-9976-B73135B16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608" y="3230950"/>
            <a:ext cx="7732170" cy="8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128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This code will close down any files that you have already opened.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5EE5D-CC88-4267-9976-B73135B16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608" y="3230950"/>
            <a:ext cx="7732170" cy="82534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49D583-6615-4A5D-A81E-86AEDEDCFFEF}"/>
              </a:ext>
            </a:extLst>
          </p:cNvPr>
          <p:cNvSpPr/>
          <p:nvPr/>
        </p:nvSpPr>
        <p:spPr>
          <a:xfrm>
            <a:off x="1351721" y="3285813"/>
            <a:ext cx="5115340" cy="71561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8865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This code will close down any files that you have already opened.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5EE5D-CC88-4267-9976-B73135B16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608" y="3230950"/>
            <a:ext cx="7732170" cy="82534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49D583-6615-4A5D-A81E-86AEDEDCFFEF}"/>
              </a:ext>
            </a:extLst>
          </p:cNvPr>
          <p:cNvSpPr/>
          <p:nvPr/>
        </p:nvSpPr>
        <p:spPr>
          <a:xfrm>
            <a:off x="6732103" y="3230950"/>
            <a:ext cx="2385393" cy="71561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8164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This code will close down any files that you have already opened.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5EE5D-CC88-4267-9976-B73135B16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608" y="3230950"/>
            <a:ext cx="7732170" cy="82534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49D583-6615-4A5D-A81E-86AEDEDCFFEF}"/>
              </a:ext>
            </a:extLst>
          </p:cNvPr>
          <p:cNvSpPr/>
          <p:nvPr/>
        </p:nvSpPr>
        <p:spPr>
          <a:xfrm>
            <a:off x="6732103" y="3230950"/>
            <a:ext cx="2385393" cy="71561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0452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Once we have opened a program we must specify what we want to do to that program. </a:t>
            </a:r>
          </a:p>
          <a:p>
            <a:endParaRPr lang="en-GB" sz="3600" dirty="0"/>
          </a:p>
          <a:p>
            <a:r>
              <a:rPr lang="en-GB" sz="3600" dirty="0"/>
              <a:t>If you open up a PowerPoint what can you do to it?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</p:spTree>
    <p:extLst>
      <p:ext uri="{BB962C8B-B14F-4D97-AF65-F5344CB8AC3E}">
        <p14:creationId xmlns:p14="http://schemas.microsoft.com/office/powerpoint/2010/main" val="38106379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Once we have opened a program we must specify what we want to do to that program. </a:t>
            </a:r>
          </a:p>
          <a:p>
            <a:endParaRPr lang="en-GB" sz="3600" dirty="0"/>
          </a:p>
          <a:p>
            <a:r>
              <a:rPr lang="en-GB" sz="3600" dirty="0"/>
              <a:t>If you open up a PowerPoint what can you do to it?</a:t>
            </a:r>
          </a:p>
          <a:p>
            <a:endParaRPr lang="en-GB" sz="3600" dirty="0"/>
          </a:p>
          <a:p>
            <a:r>
              <a:rPr lang="en-GB" sz="3600" dirty="0"/>
              <a:t>Read (view) it. </a:t>
            </a:r>
          </a:p>
          <a:p>
            <a:r>
              <a:rPr lang="en-GB" sz="3600" dirty="0"/>
              <a:t>Write (edit) it. </a:t>
            </a:r>
          </a:p>
          <a:p>
            <a:r>
              <a:rPr lang="en-GB" sz="3600" dirty="0"/>
              <a:t>Append (add to) it.  </a:t>
            </a:r>
          </a:p>
          <a:p>
            <a:r>
              <a:rPr lang="en-GB" sz="3600" dirty="0"/>
              <a:t>Read and write it.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</p:spTree>
    <p:extLst>
      <p:ext uri="{BB962C8B-B14F-4D97-AF65-F5344CB8AC3E}">
        <p14:creationId xmlns:p14="http://schemas.microsoft.com/office/powerpoint/2010/main" val="7673184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the code below going to let us do?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0FCA49-ED00-4288-B62F-12F3A84AC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30" y="2928730"/>
            <a:ext cx="11144859" cy="10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436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This will allow us to open the timetable file and read the file. Read it just means to view it.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0FCA49-ED00-4288-B62F-12F3A84AC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30" y="2928730"/>
            <a:ext cx="11144859" cy="10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2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376F44-26AD-4139-9D12-8CBBF63E41AF}"/>
              </a:ext>
            </a:extLst>
          </p:cNvPr>
          <p:cNvSpPr/>
          <p:nvPr/>
        </p:nvSpPr>
        <p:spPr>
          <a:xfrm>
            <a:off x="6281530" y="1537252"/>
            <a:ext cx="1921566" cy="5565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Parameters – these are the names of the variable in the program. (</a:t>
            </a:r>
            <a:r>
              <a:rPr lang="en-GB" sz="3600" dirty="0" err="1"/>
              <a:t>Sum,n</a:t>
            </a:r>
            <a:r>
              <a:rPr lang="en-GB" sz="3600" dirty="0"/>
              <a:t>)</a:t>
            </a:r>
          </a:p>
          <a:p>
            <a:endParaRPr lang="en-GB" sz="3600" dirty="0"/>
          </a:p>
          <a:p>
            <a:r>
              <a:rPr lang="en-GB" sz="3600" dirty="0"/>
              <a:t>Arguments – these are the actual data values that are “passed in” to the sub-program. (10,2)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816D-BEB0-4195-B2F4-6BB5E65F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417" y="4608444"/>
            <a:ext cx="4118115" cy="1871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43A18-1003-4554-956E-FFDFD4BF5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041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3D3142-88EE-40AD-BCEA-1AEE68C5E8B7}"/>
              </a:ext>
            </a:extLst>
          </p:cNvPr>
          <p:cNvSpPr/>
          <p:nvPr/>
        </p:nvSpPr>
        <p:spPr>
          <a:xfrm>
            <a:off x="891061" y="2054086"/>
            <a:ext cx="5403722" cy="6140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This will allow us to open the timetable file and read the file. Read it just means to view it. Can you edit this file?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0FCA49-ED00-4288-B62F-12F3A84AC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30" y="2928730"/>
            <a:ext cx="11144859" cy="10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649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600" dirty="0"/>
              <a:t>Each time we open a text file we have to specify how we want to open it, with a mode:</a:t>
            </a:r>
          </a:p>
          <a:p>
            <a:endParaRPr lang="en-GB" sz="2600" dirty="0"/>
          </a:p>
          <a:p>
            <a:r>
              <a:rPr lang="en-GB" sz="2600" dirty="0"/>
              <a:t>r - Read mode, is used when the file is only being read</a:t>
            </a:r>
          </a:p>
          <a:p>
            <a:endParaRPr lang="en-GB" sz="2600" dirty="0"/>
          </a:p>
          <a:p>
            <a:r>
              <a:rPr lang="en-GB" sz="2600" dirty="0"/>
              <a:t>w - Write mode, is used to edit any existing information or write new information to the file</a:t>
            </a:r>
          </a:p>
          <a:p>
            <a:endParaRPr lang="en-GB" sz="2600" dirty="0"/>
          </a:p>
          <a:p>
            <a:r>
              <a:rPr lang="en-GB" sz="2600" dirty="0"/>
              <a:t>a - Append mode, is used to append (add) new information to the end of the text file</a:t>
            </a:r>
          </a:p>
          <a:p>
            <a:endParaRPr lang="en-GB" sz="2600" dirty="0"/>
          </a:p>
          <a:p>
            <a:r>
              <a:rPr lang="en-GB" sz="2600" dirty="0"/>
              <a:t>r+ - Read and Write mode, is used when both reading and writing are required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</p:spTree>
    <p:extLst>
      <p:ext uri="{BB962C8B-B14F-4D97-AF65-F5344CB8AC3E}">
        <p14:creationId xmlns:p14="http://schemas.microsoft.com/office/powerpoint/2010/main" val="16569555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DDDB32-4926-403C-9D0C-D9EA2826F892}"/>
              </a:ext>
            </a:extLst>
          </p:cNvPr>
          <p:cNvSpPr/>
          <p:nvPr/>
        </p:nvSpPr>
        <p:spPr>
          <a:xfrm>
            <a:off x="139303" y="2372139"/>
            <a:ext cx="2617149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600" dirty="0"/>
              <a:t>Each time we open a text file we have to specify how we want to open it, with a mode:</a:t>
            </a:r>
          </a:p>
          <a:p>
            <a:endParaRPr lang="en-GB" sz="2600" dirty="0"/>
          </a:p>
          <a:p>
            <a:r>
              <a:rPr lang="en-GB" sz="2600" dirty="0"/>
              <a:t>r - Read mode, is used when the file is only being read</a:t>
            </a:r>
          </a:p>
          <a:p>
            <a:endParaRPr lang="en-GB" sz="2600" dirty="0"/>
          </a:p>
          <a:p>
            <a:r>
              <a:rPr lang="en-GB" sz="2600" dirty="0"/>
              <a:t>w - Write mode, is used to edit any existing information or write new information to the file</a:t>
            </a:r>
          </a:p>
          <a:p>
            <a:endParaRPr lang="en-GB" sz="2600" dirty="0"/>
          </a:p>
          <a:p>
            <a:r>
              <a:rPr lang="en-GB" sz="2600" dirty="0"/>
              <a:t>a - Append mode, is used to append (add) new information to the end of the text file</a:t>
            </a:r>
          </a:p>
          <a:p>
            <a:endParaRPr lang="en-GB" sz="2600" dirty="0"/>
          </a:p>
          <a:p>
            <a:r>
              <a:rPr lang="en-GB" sz="2600" dirty="0"/>
              <a:t>r+ - Read and Write mode, is used when both reading and writing are required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</p:spTree>
    <p:extLst>
      <p:ext uri="{BB962C8B-B14F-4D97-AF65-F5344CB8AC3E}">
        <p14:creationId xmlns:p14="http://schemas.microsoft.com/office/powerpoint/2010/main" val="38370987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A00900-0FD4-4524-899A-772A7DF5ACBA}"/>
              </a:ext>
            </a:extLst>
          </p:cNvPr>
          <p:cNvSpPr/>
          <p:nvPr/>
        </p:nvSpPr>
        <p:spPr>
          <a:xfrm>
            <a:off x="160421" y="3319669"/>
            <a:ext cx="2847822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DDDB32-4926-403C-9D0C-D9EA2826F892}"/>
              </a:ext>
            </a:extLst>
          </p:cNvPr>
          <p:cNvSpPr/>
          <p:nvPr/>
        </p:nvSpPr>
        <p:spPr>
          <a:xfrm>
            <a:off x="139303" y="2372139"/>
            <a:ext cx="2617149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600" dirty="0"/>
              <a:t>Each time we open a text file we have to specify how we want to open it, with a mode:</a:t>
            </a:r>
          </a:p>
          <a:p>
            <a:endParaRPr lang="en-GB" sz="2600" dirty="0"/>
          </a:p>
          <a:p>
            <a:r>
              <a:rPr lang="en-GB" sz="2600" dirty="0"/>
              <a:t>r - Read mode, is used when the file is only being read</a:t>
            </a:r>
          </a:p>
          <a:p>
            <a:endParaRPr lang="en-GB" sz="2600" dirty="0"/>
          </a:p>
          <a:p>
            <a:r>
              <a:rPr lang="en-GB" sz="2600" dirty="0"/>
              <a:t>w - Write mode, is used to edit any existing information or write new information to the file</a:t>
            </a:r>
          </a:p>
          <a:p>
            <a:endParaRPr lang="en-GB" sz="2600" dirty="0"/>
          </a:p>
          <a:p>
            <a:r>
              <a:rPr lang="en-GB" sz="2600" dirty="0"/>
              <a:t>a - Append mode, is used to append (add) new information to the end of the text file</a:t>
            </a:r>
          </a:p>
          <a:p>
            <a:endParaRPr lang="en-GB" sz="2600" dirty="0"/>
          </a:p>
          <a:p>
            <a:r>
              <a:rPr lang="en-GB" sz="2600" dirty="0"/>
              <a:t>r+ - Read and Write mode, is used when both reading and writing are required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</p:spTree>
    <p:extLst>
      <p:ext uri="{BB962C8B-B14F-4D97-AF65-F5344CB8AC3E}">
        <p14:creationId xmlns:p14="http://schemas.microsoft.com/office/powerpoint/2010/main" val="26718023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2D368C-787C-458D-A0C7-F12193FC5ED5}"/>
              </a:ext>
            </a:extLst>
          </p:cNvPr>
          <p:cNvSpPr/>
          <p:nvPr/>
        </p:nvSpPr>
        <p:spPr>
          <a:xfrm>
            <a:off x="139302" y="4635183"/>
            <a:ext cx="3120733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A00900-0FD4-4524-899A-772A7DF5ACBA}"/>
              </a:ext>
            </a:extLst>
          </p:cNvPr>
          <p:cNvSpPr/>
          <p:nvPr/>
        </p:nvSpPr>
        <p:spPr>
          <a:xfrm>
            <a:off x="160421" y="3319669"/>
            <a:ext cx="2847822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DDDB32-4926-403C-9D0C-D9EA2826F892}"/>
              </a:ext>
            </a:extLst>
          </p:cNvPr>
          <p:cNvSpPr/>
          <p:nvPr/>
        </p:nvSpPr>
        <p:spPr>
          <a:xfrm>
            <a:off x="139303" y="2372139"/>
            <a:ext cx="2617149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600" dirty="0"/>
              <a:t>Each time we open a text file we have to specify how we want to open it, with a mode:</a:t>
            </a:r>
          </a:p>
          <a:p>
            <a:endParaRPr lang="en-GB" sz="2600" dirty="0"/>
          </a:p>
          <a:p>
            <a:r>
              <a:rPr lang="en-GB" sz="2600" dirty="0"/>
              <a:t>r - Read mode, is used when the file is only being read</a:t>
            </a:r>
          </a:p>
          <a:p>
            <a:endParaRPr lang="en-GB" sz="2600" dirty="0"/>
          </a:p>
          <a:p>
            <a:r>
              <a:rPr lang="en-GB" sz="2600" dirty="0"/>
              <a:t>w - Write mode, is used to edit any existing information or write new information to the file</a:t>
            </a:r>
          </a:p>
          <a:p>
            <a:endParaRPr lang="en-GB" sz="2600" dirty="0"/>
          </a:p>
          <a:p>
            <a:r>
              <a:rPr lang="en-GB" sz="2600" dirty="0"/>
              <a:t>a - Append mode, is used to append (add) new information to the end of the text file</a:t>
            </a:r>
          </a:p>
          <a:p>
            <a:endParaRPr lang="en-GB" sz="2600" dirty="0"/>
          </a:p>
          <a:p>
            <a:r>
              <a:rPr lang="en-GB" sz="2600" dirty="0"/>
              <a:t>r+ - Read and Write mode, is used when both reading and writing are required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</p:spTree>
    <p:extLst>
      <p:ext uri="{BB962C8B-B14F-4D97-AF65-F5344CB8AC3E}">
        <p14:creationId xmlns:p14="http://schemas.microsoft.com/office/powerpoint/2010/main" val="6749431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DAB93E-63E3-47E7-A815-4CA0C5EE1DED}"/>
              </a:ext>
            </a:extLst>
          </p:cNvPr>
          <p:cNvSpPr/>
          <p:nvPr/>
        </p:nvSpPr>
        <p:spPr>
          <a:xfrm>
            <a:off x="139302" y="5999317"/>
            <a:ext cx="4724246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2D368C-787C-458D-A0C7-F12193FC5ED5}"/>
              </a:ext>
            </a:extLst>
          </p:cNvPr>
          <p:cNvSpPr/>
          <p:nvPr/>
        </p:nvSpPr>
        <p:spPr>
          <a:xfrm>
            <a:off x="139302" y="4635183"/>
            <a:ext cx="3120733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A00900-0FD4-4524-899A-772A7DF5ACBA}"/>
              </a:ext>
            </a:extLst>
          </p:cNvPr>
          <p:cNvSpPr/>
          <p:nvPr/>
        </p:nvSpPr>
        <p:spPr>
          <a:xfrm>
            <a:off x="160421" y="3319669"/>
            <a:ext cx="2847822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DDDB32-4926-403C-9D0C-D9EA2826F892}"/>
              </a:ext>
            </a:extLst>
          </p:cNvPr>
          <p:cNvSpPr/>
          <p:nvPr/>
        </p:nvSpPr>
        <p:spPr>
          <a:xfrm>
            <a:off x="139303" y="2372139"/>
            <a:ext cx="2617149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600" dirty="0"/>
              <a:t>Each time we open a text file we have to specify how we want to open it, with a mode:</a:t>
            </a:r>
          </a:p>
          <a:p>
            <a:endParaRPr lang="en-GB" sz="2600" dirty="0"/>
          </a:p>
          <a:p>
            <a:r>
              <a:rPr lang="en-GB" sz="2600" dirty="0"/>
              <a:t>r - Read mode, is used when the file is only being read</a:t>
            </a:r>
          </a:p>
          <a:p>
            <a:endParaRPr lang="en-GB" sz="2600" dirty="0"/>
          </a:p>
          <a:p>
            <a:r>
              <a:rPr lang="en-GB" sz="2600" dirty="0"/>
              <a:t>w - Write mode, is used to edit any existing information or write new information to the file</a:t>
            </a:r>
          </a:p>
          <a:p>
            <a:endParaRPr lang="en-GB" sz="2600" dirty="0"/>
          </a:p>
          <a:p>
            <a:r>
              <a:rPr lang="en-GB" sz="2600" dirty="0"/>
              <a:t>a - Append mode, is used to append (add) new information to the end of the text file</a:t>
            </a:r>
          </a:p>
          <a:p>
            <a:endParaRPr lang="en-GB" sz="2600" dirty="0"/>
          </a:p>
          <a:p>
            <a:r>
              <a:rPr lang="en-GB" sz="2600" dirty="0"/>
              <a:t>r+ - Read and Write mode, is used when both reading and writing are required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</p:spTree>
    <p:extLst>
      <p:ext uri="{BB962C8B-B14F-4D97-AF65-F5344CB8AC3E}">
        <p14:creationId xmlns:p14="http://schemas.microsoft.com/office/powerpoint/2010/main" val="26114679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DAB93E-63E3-47E7-A815-4CA0C5EE1DED}"/>
              </a:ext>
            </a:extLst>
          </p:cNvPr>
          <p:cNvSpPr/>
          <p:nvPr/>
        </p:nvSpPr>
        <p:spPr>
          <a:xfrm>
            <a:off x="139302" y="5999317"/>
            <a:ext cx="4724246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2D368C-787C-458D-A0C7-F12193FC5ED5}"/>
              </a:ext>
            </a:extLst>
          </p:cNvPr>
          <p:cNvSpPr/>
          <p:nvPr/>
        </p:nvSpPr>
        <p:spPr>
          <a:xfrm>
            <a:off x="139302" y="4635183"/>
            <a:ext cx="3120733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A00900-0FD4-4524-899A-772A7DF5ACBA}"/>
              </a:ext>
            </a:extLst>
          </p:cNvPr>
          <p:cNvSpPr/>
          <p:nvPr/>
        </p:nvSpPr>
        <p:spPr>
          <a:xfrm>
            <a:off x="160421" y="3319669"/>
            <a:ext cx="2847822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DDDB32-4926-403C-9D0C-D9EA2826F892}"/>
              </a:ext>
            </a:extLst>
          </p:cNvPr>
          <p:cNvSpPr/>
          <p:nvPr/>
        </p:nvSpPr>
        <p:spPr>
          <a:xfrm>
            <a:off x="139303" y="2372139"/>
            <a:ext cx="2617149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600" dirty="0"/>
              <a:t>Each time we open a text file we have to specify how we want to open it, with a mode:</a:t>
            </a:r>
          </a:p>
          <a:p>
            <a:endParaRPr lang="en-GB" sz="2600" dirty="0"/>
          </a:p>
          <a:p>
            <a:r>
              <a:rPr lang="en-GB" sz="2600" dirty="0"/>
              <a:t>r - Read mode, is used when the file is only being read</a:t>
            </a:r>
          </a:p>
          <a:p>
            <a:endParaRPr lang="en-GB" sz="2600" dirty="0"/>
          </a:p>
          <a:p>
            <a:r>
              <a:rPr lang="en-GB" sz="2600" dirty="0"/>
              <a:t>w - Write mode, is used to edit any existing information or write new information to the file</a:t>
            </a:r>
          </a:p>
          <a:p>
            <a:endParaRPr lang="en-GB" sz="2600" dirty="0"/>
          </a:p>
          <a:p>
            <a:r>
              <a:rPr lang="en-GB" sz="2600" dirty="0"/>
              <a:t>a - Append mode, is used to append (add) new information to the end of the text file</a:t>
            </a:r>
          </a:p>
          <a:p>
            <a:endParaRPr lang="en-GB" sz="2600" dirty="0"/>
          </a:p>
          <a:p>
            <a:r>
              <a:rPr lang="en-GB" sz="2600" dirty="0"/>
              <a:t>r+ - Read and Write mode, is used when both reading and writing are required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AB12F9-8800-4BE2-9AA9-350A0930350C}"/>
              </a:ext>
            </a:extLst>
          </p:cNvPr>
          <p:cNvSpPr/>
          <p:nvPr/>
        </p:nvSpPr>
        <p:spPr>
          <a:xfrm>
            <a:off x="160421" y="1077343"/>
            <a:ext cx="11435231" cy="784588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3DFEA7-A08F-4BA6-84B1-92C624442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245" y="1259140"/>
            <a:ext cx="9498391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429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DAB93E-63E3-47E7-A815-4CA0C5EE1DED}"/>
              </a:ext>
            </a:extLst>
          </p:cNvPr>
          <p:cNvSpPr/>
          <p:nvPr/>
        </p:nvSpPr>
        <p:spPr>
          <a:xfrm>
            <a:off x="139302" y="5999317"/>
            <a:ext cx="4724246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2D368C-787C-458D-A0C7-F12193FC5ED5}"/>
              </a:ext>
            </a:extLst>
          </p:cNvPr>
          <p:cNvSpPr/>
          <p:nvPr/>
        </p:nvSpPr>
        <p:spPr>
          <a:xfrm>
            <a:off x="139302" y="4635183"/>
            <a:ext cx="3120733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A00900-0FD4-4524-899A-772A7DF5ACBA}"/>
              </a:ext>
            </a:extLst>
          </p:cNvPr>
          <p:cNvSpPr/>
          <p:nvPr/>
        </p:nvSpPr>
        <p:spPr>
          <a:xfrm>
            <a:off x="160421" y="3319669"/>
            <a:ext cx="2847822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DDDB32-4926-403C-9D0C-D9EA2826F892}"/>
              </a:ext>
            </a:extLst>
          </p:cNvPr>
          <p:cNvSpPr/>
          <p:nvPr/>
        </p:nvSpPr>
        <p:spPr>
          <a:xfrm>
            <a:off x="139303" y="2372139"/>
            <a:ext cx="2617149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600" dirty="0"/>
              <a:t>Each time we open a text file we have to specify how we want to open it, with a mode:</a:t>
            </a:r>
          </a:p>
          <a:p>
            <a:endParaRPr lang="en-GB" sz="2600" dirty="0"/>
          </a:p>
          <a:p>
            <a:r>
              <a:rPr lang="en-GB" sz="2600" dirty="0"/>
              <a:t>r - Read mode, is used when the file is only being read</a:t>
            </a:r>
          </a:p>
          <a:p>
            <a:endParaRPr lang="en-GB" sz="2600" dirty="0"/>
          </a:p>
          <a:p>
            <a:r>
              <a:rPr lang="en-GB" sz="2600" dirty="0"/>
              <a:t>w - Write mode, is used to edit any existing information or write new information to the file</a:t>
            </a:r>
          </a:p>
          <a:p>
            <a:endParaRPr lang="en-GB" sz="2600" dirty="0"/>
          </a:p>
          <a:p>
            <a:r>
              <a:rPr lang="en-GB" sz="2600" dirty="0"/>
              <a:t>a - Append mode, is used to append (add) new information to the end of the text file</a:t>
            </a:r>
          </a:p>
          <a:p>
            <a:endParaRPr lang="en-GB" sz="2600" dirty="0"/>
          </a:p>
          <a:p>
            <a:r>
              <a:rPr lang="en-GB" sz="2600" dirty="0"/>
              <a:t>r+ - Read and Write mode, is used when both reading and writing are required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AB12F9-8800-4BE2-9AA9-350A0930350C}"/>
              </a:ext>
            </a:extLst>
          </p:cNvPr>
          <p:cNvSpPr/>
          <p:nvPr/>
        </p:nvSpPr>
        <p:spPr>
          <a:xfrm>
            <a:off x="160421" y="1077343"/>
            <a:ext cx="11435231" cy="784588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3DFEA7-A08F-4BA6-84B1-92C624442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245" y="1259140"/>
            <a:ext cx="9498391" cy="5486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D8FB20-9104-477E-9EE8-F562D3C3A2CB}"/>
              </a:ext>
            </a:extLst>
          </p:cNvPr>
          <p:cNvSpPr/>
          <p:nvPr/>
        </p:nvSpPr>
        <p:spPr>
          <a:xfrm>
            <a:off x="0" y="2293726"/>
            <a:ext cx="11892276" cy="784588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D8D166-1515-412E-805A-089C545F0EA7}"/>
              </a:ext>
            </a:extLst>
          </p:cNvPr>
          <p:cNvSpPr txBox="1"/>
          <p:nvPr/>
        </p:nvSpPr>
        <p:spPr>
          <a:xfrm>
            <a:off x="160421" y="2067340"/>
            <a:ext cx="11731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OpenDyslexic" panose="00000500000000000000" pitchFamily="50" charset="0"/>
              </a:rPr>
              <a:t>Create some pseudocode that opens the file </a:t>
            </a:r>
            <a:r>
              <a:rPr lang="en-GB" sz="2800" b="1" i="1" u="sng" dirty="0">
                <a:solidFill>
                  <a:srgbClr val="0070C0"/>
                </a:solidFill>
                <a:latin typeface="OpenDyslexic" panose="00000500000000000000" pitchFamily="50" charset="0"/>
              </a:rPr>
              <a:t>Presentation.txt</a:t>
            </a:r>
            <a:r>
              <a:rPr lang="en-GB" sz="2800" b="1" i="1" dirty="0">
                <a:solidFill>
                  <a:srgbClr val="0070C0"/>
                </a:solidFill>
                <a:latin typeface="OpenDyslexic" panose="00000500000000000000" pitchFamily="50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OpenDyslexic" panose="00000500000000000000" pitchFamily="50" charset="0"/>
              </a:rPr>
              <a:t>to append it. </a:t>
            </a:r>
          </a:p>
        </p:txBody>
      </p:sp>
    </p:spTree>
    <p:extLst>
      <p:ext uri="{BB962C8B-B14F-4D97-AF65-F5344CB8AC3E}">
        <p14:creationId xmlns:p14="http://schemas.microsoft.com/office/powerpoint/2010/main" val="8063704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DAB93E-63E3-47E7-A815-4CA0C5EE1DED}"/>
              </a:ext>
            </a:extLst>
          </p:cNvPr>
          <p:cNvSpPr/>
          <p:nvPr/>
        </p:nvSpPr>
        <p:spPr>
          <a:xfrm>
            <a:off x="139302" y="5999317"/>
            <a:ext cx="4724246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2D368C-787C-458D-A0C7-F12193FC5ED5}"/>
              </a:ext>
            </a:extLst>
          </p:cNvPr>
          <p:cNvSpPr/>
          <p:nvPr/>
        </p:nvSpPr>
        <p:spPr>
          <a:xfrm>
            <a:off x="139302" y="4635183"/>
            <a:ext cx="3120733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A00900-0FD4-4524-899A-772A7DF5ACBA}"/>
              </a:ext>
            </a:extLst>
          </p:cNvPr>
          <p:cNvSpPr/>
          <p:nvPr/>
        </p:nvSpPr>
        <p:spPr>
          <a:xfrm>
            <a:off x="160421" y="3319669"/>
            <a:ext cx="2847822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DDDB32-4926-403C-9D0C-D9EA2826F892}"/>
              </a:ext>
            </a:extLst>
          </p:cNvPr>
          <p:cNvSpPr/>
          <p:nvPr/>
        </p:nvSpPr>
        <p:spPr>
          <a:xfrm>
            <a:off x="139303" y="2372139"/>
            <a:ext cx="2617149" cy="4373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600" dirty="0"/>
              <a:t>Each time we open a text file we have to specify how we want to open it, with a mode:</a:t>
            </a:r>
          </a:p>
          <a:p>
            <a:endParaRPr lang="en-GB" sz="2600" dirty="0"/>
          </a:p>
          <a:p>
            <a:r>
              <a:rPr lang="en-GB" sz="2600" dirty="0"/>
              <a:t>r - Read mode, is used when the file is only being read</a:t>
            </a:r>
          </a:p>
          <a:p>
            <a:endParaRPr lang="en-GB" sz="2600" dirty="0"/>
          </a:p>
          <a:p>
            <a:r>
              <a:rPr lang="en-GB" sz="2600" dirty="0"/>
              <a:t>w - Write mode, is used to edit any existing information or write new information to the file</a:t>
            </a:r>
          </a:p>
          <a:p>
            <a:endParaRPr lang="en-GB" sz="2600" dirty="0"/>
          </a:p>
          <a:p>
            <a:r>
              <a:rPr lang="en-GB" sz="2600" dirty="0"/>
              <a:t>a - Append mode, is used to append (add) new information to the end of the text file</a:t>
            </a:r>
          </a:p>
          <a:p>
            <a:endParaRPr lang="en-GB" sz="2600" dirty="0"/>
          </a:p>
          <a:p>
            <a:r>
              <a:rPr lang="en-GB" sz="2600" dirty="0"/>
              <a:t>r+ - Read and Write mode, is used when both reading and writing are required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AB12F9-8800-4BE2-9AA9-350A0930350C}"/>
              </a:ext>
            </a:extLst>
          </p:cNvPr>
          <p:cNvSpPr/>
          <p:nvPr/>
        </p:nvSpPr>
        <p:spPr>
          <a:xfrm>
            <a:off x="160421" y="1077343"/>
            <a:ext cx="11435231" cy="784588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3DFEA7-A08F-4BA6-84B1-92C624442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245" y="1259140"/>
            <a:ext cx="9498391" cy="5486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D8FB20-9104-477E-9EE8-F562D3C3A2CB}"/>
              </a:ext>
            </a:extLst>
          </p:cNvPr>
          <p:cNvSpPr/>
          <p:nvPr/>
        </p:nvSpPr>
        <p:spPr>
          <a:xfrm>
            <a:off x="0" y="2293726"/>
            <a:ext cx="11892276" cy="784588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D8D166-1515-412E-805A-089C545F0EA7}"/>
              </a:ext>
            </a:extLst>
          </p:cNvPr>
          <p:cNvSpPr txBox="1"/>
          <p:nvPr/>
        </p:nvSpPr>
        <p:spPr>
          <a:xfrm>
            <a:off x="160421" y="2067340"/>
            <a:ext cx="11731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OpenDyslexic" panose="00000500000000000000" pitchFamily="50" charset="0"/>
              </a:rPr>
              <a:t>Create some pseudocode that opens the file </a:t>
            </a:r>
            <a:r>
              <a:rPr lang="en-GB" sz="2800" b="1" i="1" u="sng" dirty="0">
                <a:solidFill>
                  <a:srgbClr val="0070C0"/>
                </a:solidFill>
                <a:latin typeface="OpenDyslexic" panose="00000500000000000000" pitchFamily="50" charset="0"/>
              </a:rPr>
              <a:t>Scores.txt</a:t>
            </a:r>
            <a:r>
              <a:rPr lang="en-GB" sz="2800" b="1" i="1" dirty="0">
                <a:solidFill>
                  <a:srgbClr val="0070C0"/>
                </a:solidFill>
                <a:latin typeface="OpenDyslexic" panose="00000500000000000000" pitchFamily="50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OpenDyslexic" panose="00000500000000000000" pitchFamily="50" charset="0"/>
              </a:rPr>
              <a:t>to read/write it. </a:t>
            </a:r>
          </a:p>
        </p:txBody>
      </p:sp>
    </p:spTree>
    <p:extLst>
      <p:ext uri="{BB962C8B-B14F-4D97-AF65-F5344CB8AC3E}">
        <p14:creationId xmlns:p14="http://schemas.microsoft.com/office/powerpoint/2010/main" val="19232927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Complete the code below to open the </a:t>
            </a:r>
            <a:r>
              <a:rPr lang="en-GB" sz="3200" i="1" dirty="0"/>
              <a:t>Time.txt </a:t>
            </a:r>
            <a:r>
              <a:rPr lang="en-GB" sz="3200" dirty="0"/>
              <a:t>file to view it and then append it.  </a:t>
            </a:r>
          </a:p>
          <a:p>
            <a:endParaRPr lang="en-GB" sz="3200" dirty="0"/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9160F2-70DE-4DEC-BCD6-735C22528609}"/>
              </a:ext>
            </a:extLst>
          </p:cNvPr>
          <p:cNvSpPr txBox="1"/>
          <p:nvPr/>
        </p:nvSpPr>
        <p:spPr>
          <a:xfrm>
            <a:off x="1497497" y="1797279"/>
            <a:ext cx="8733182" cy="456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input time()</a:t>
            </a:r>
          </a:p>
          <a:p>
            <a:pPr>
              <a:lnSpc>
                <a:spcPct val="150000"/>
              </a:lnSpc>
            </a:pPr>
            <a:r>
              <a:rPr lang="en-GB" sz="2800" dirty="0" err="1">
                <a:latin typeface="OpenDyslexic" panose="00000500000000000000" pitchFamily="50" charset="0"/>
              </a:rPr>
              <a:t>data_from_file</a:t>
            </a:r>
            <a:r>
              <a:rPr lang="en-GB" sz="2800" dirty="0">
                <a:latin typeface="OpenDyslexic" panose="00000500000000000000" pitchFamily="50" charset="0"/>
              </a:rPr>
              <a:t> = ____________________</a:t>
            </a:r>
          </a:p>
          <a:p>
            <a:pPr>
              <a:lnSpc>
                <a:spcPct val="150000"/>
              </a:lnSpc>
            </a:pPr>
            <a:r>
              <a:rPr lang="en-GB" sz="2800" dirty="0" err="1">
                <a:latin typeface="OpenDyslexic" panose="00000500000000000000" pitchFamily="50" charset="0"/>
              </a:rPr>
              <a:t>data_from_file</a:t>
            </a:r>
            <a:r>
              <a:rPr lang="en-GB" sz="2800" dirty="0">
                <a:latin typeface="OpenDyslexic" panose="00000500000000000000" pitchFamily="50" charset="0"/>
              </a:rPr>
              <a:t> = ____________________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if time &gt; 11.59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	print “good afternoon”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else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	print “good morning”</a:t>
            </a:r>
          </a:p>
        </p:txBody>
      </p:sp>
    </p:spTree>
    <p:extLst>
      <p:ext uri="{BB962C8B-B14F-4D97-AF65-F5344CB8AC3E}">
        <p14:creationId xmlns:p14="http://schemas.microsoft.com/office/powerpoint/2010/main" val="3919035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5F4ECD4-9FD4-4959-AA07-8B101662C59C}"/>
              </a:ext>
            </a:extLst>
          </p:cNvPr>
          <p:cNvSpPr/>
          <p:nvPr/>
        </p:nvSpPr>
        <p:spPr>
          <a:xfrm>
            <a:off x="10482470" y="3299791"/>
            <a:ext cx="1391478" cy="5035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376F44-26AD-4139-9D12-8CBBF63E41AF}"/>
              </a:ext>
            </a:extLst>
          </p:cNvPr>
          <p:cNvSpPr/>
          <p:nvPr/>
        </p:nvSpPr>
        <p:spPr>
          <a:xfrm>
            <a:off x="6281530" y="1537252"/>
            <a:ext cx="1921566" cy="5565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Parameters – these are the names of the variable in the program. (</a:t>
            </a:r>
            <a:r>
              <a:rPr lang="en-GB" sz="3600" dirty="0" err="1"/>
              <a:t>Sum,n</a:t>
            </a:r>
            <a:r>
              <a:rPr lang="en-GB" sz="3600" dirty="0"/>
              <a:t>)</a:t>
            </a:r>
          </a:p>
          <a:p>
            <a:endParaRPr lang="en-GB" sz="3600" dirty="0"/>
          </a:p>
          <a:p>
            <a:r>
              <a:rPr lang="en-GB" sz="3600" dirty="0"/>
              <a:t>Arguments – these are the actual data values that are “passed in” to the sub-program. (10,2)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816D-BEB0-4195-B2F4-6BB5E65F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417" y="4608444"/>
            <a:ext cx="4118115" cy="1871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3A6CF-CE84-422E-9315-0E09ADB42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368" y="0"/>
            <a:ext cx="1837405" cy="1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189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Complete the code below to open the </a:t>
            </a:r>
            <a:r>
              <a:rPr lang="en-GB" sz="3200" i="1" dirty="0"/>
              <a:t>Time.txt </a:t>
            </a:r>
            <a:r>
              <a:rPr lang="en-GB" sz="3200" dirty="0"/>
              <a:t>file to view it and then append it.  </a:t>
            </a:r>
          </a:p>
          <a:p>
            <a:endParaRPr lang="en-GB" sz="3200" dirty="0"/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9160F2-70DE-4DEC-BCD6-735C22528609}"/>
              </a:ext>
            </a:extLst>
          </p:cNvPr>
          <p:cNvSpPr txBox="1"/>
          <p:nvPr/>
        </p:nvSpPr>
        <p:spPr>
          <a:xfrm>
            <a:off x="1497497" y="1797279"/>
            <a:ext cx="8733182" cy="456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input time()</a:t>
            </a:r>
          </a:p>
          <a:p>
            <a:pPr>
              <a:lnSpc>
                <a:spcPct val="150000"/>
              </a:lnSpc>
            </a:pPr>
            <a:r>
              <a:rPr lang="en-GB" sz="2800" dirty="0" err="1">
                <a:latin typeface="OpenDyslexic" panose="00000500000000000000" pitchFamily="50" charset="0"/>
              </a:rPr>
              <a:t>data_from_file</a:t>
            </a:r>
            <a:r>
              <a:rPr lang="en-GB" sz="2800" dirty="0">
                <a:latin typeface="OpenDyslexic" panose="00000500000000000000" pitchFamily="50" charset="0"/>
              </a:rPr>
              <a:t> = ____________________</a:t>
            </a:r>
          </a:p>
          <a:p>
            <a:pPr>
              <a:lnSpc>
                <a:spcPct val="150000"/>
              </a:lnSpc>
            </a:pPr>
            <a:r>
              <a:rPr lang="en-GB" sz="2800" dirty="0" err="1">
                <a:latin typeface="OpenDyslexic" panose="00000500000000000000" pitchFamily="50" charset="0"/>
              </a:rPr>
              <a:t>data_from_file</a:t>
            </a:r>
            <a:r>
              <a:rPr lang="en-GB" sz="2800" dirty="0">
                <a:latin typeface="OpenDyslexic" panose="00000500000000000000" pitchFamily="50" charset="0"/>
              </a:rPr>
              <a:t> = ____________________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if time &gt; 11.59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	print “good afternoon”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else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	print “good morning”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6B61F5-4159-4362-89BA-CAC10A596856}"/>
              </a:ext>
            </a:extLst>
          </p:cNvPr>
          <p:cNvSpPr txBox="1"/>
          <p:nvPr/>
        </p:nvSpPr>
        <p:spPr>
          <a:xfrm>
            <a:off x="4996070" y="2563216"/>
            <a:ext cx="47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OpenDyslexic" panose="00000500000000000000" pitchFamily="50" charset="0"/>
              </a:rPr>
              <a:t>Open (“Time.txt”, “r”)</a:t>
            </a:r>
          </a:p>
        </p:txBody>
      </p:sp>
    </p:spTree>
    <p:extLst>
      <p:ext uri="{BB962C8B-B14F-4D97-AF65-F5344CB8AC3E}">
        <p14:creationId xmlns:p14="http://schemas.microsoft.com/office/powerpoint/2010/main" val="5436612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Complete the code below to open the </a:t>
            </a:r>
            <a:r>
              <a:rPr lang="en-GB" sz="3200" i="1" dirty="0"/>
              <a:t>Time.txt </a:t>
            </a:r>
            <a:r>
              <a:rPr lang="en-GB" sz="3200" dirty="0"/>
              <a:t>file to view it and then append it.  </a:t>
            </a:r>
          </a:p>
          <a:p>
            <a:endParaRPr lang="en-GB" sz="3200" dirty="0"/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9160F2-70DE-4DEC-BCD6-735C22528609}"/>
              </a:ext>
            </a:extLst>
          </p:cNvPr>
          <p:cNvSpPr txBox="1"/>
          <p:nvPr/>
        </p:nvSpPr>
        <p:spPr>
          <a:xfrm>
            <a:off x="1497497" y="1797279"/>
            <a:ext cx="8733182" cy="456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input time()</a:t>
            </a:r>
          </a:p>
          <a:p>
            <a:pPr>
              <a:lnSpc>
                <a:spcPct val="150000"/>
              </a:lnSpc>
            </a:pPr>
            <a:r>
              <a:rPr lang="en-GB" sz="2800" dirty="0" err="1">
                <a:latin typeface="OpenDyslexic" panose="00000500000000000000" pitchFamily="50" charset="0"/>
              </a:rPr>
              <a:t>data_from_file</a:t>
            </a:r>
            <a:r>
              <a:rPr lang="en-GB" sz="2800" dirty="0">
                <a:latin typeface="OpenDyslexic" panose="00000500000000000000" pitchFamily="50" charset="0"/>
              </a:rPr>
              <a:t> = ____________________</a:t>
            </a:r>
          </a:p>
          <a:p>
            <a:pPr>
              <a:lnSpc>
                <a:spcPct val="150000"/>
              </a:lnSpc>
            </a:pPr>
            <a:r>
              <a:rPr lang="en-GB" sz="2800" dirty="0" err="1">
                <a:latin typeface="OpenDyslexic" panose="00000500000000000000" pitchFamily="50" charset="0"/>
              </a:rPr>
              <a:t>data_from_file</a:t>
            </a:r>
            <a:r>
              <a:rPr lang="en-GB" sz="2800" dirty="0">
                <a:latin typeface="OpenDyslexic" panose="00000500000000000000" pitchFamily="50" charset="0"/>
              </a:rPr>
              <a:t> = ____________________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if time &gt; 11.59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	print “good afternoon”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else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OpenDyslexic" panose="00000500000000000000" pitchFamily="50" charset="0"/>
              </a:rPr>
              <a:t>		print “good morning”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6B61F5-4159-4362-89BA-CAC10A596856}"/>
              </a:ext>
            </a:extLst>
          </p:cNvPr>
          <p:cNvSpPr txBox="1"/>
          <p:nvPr/>
        </p:nvSpPr>
        <p:spPr>
          <a:xfrm>
            <a:off x="4996070" y="2576466"/>
            <a:ext cx="47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OpenDyslexic" panose="00000500000000000000" pitchFamily="50" charset="0"/>
              </a:rPr>
              <a:t>Open (“Time.txt”, “r”)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03988-3648-4618-9FBF-517F8FF305BF}"/>
              </a:ext>
            </a:extLst>
          </p:cNvPr>
          <p:cNvSpPr txBox="1"/>
          <p:nvPr/>
        </p:nvSpPr>
        <p:spPr>
          <a:xfrm>
            <a:off x="4996070" y="3202702"/>
            <a:ext cx="474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OpenDyslexic" panose="00000500000000000000" pitchFamily="50" charset="0"/>
              </a:rPr>
              <a:t>Open (“Time.txt”, “a”)</a:t>
            </a:r>
          </a:p>
        </p:txBody>
      </p:sp>
    </p:spTree>
    <p:extLst>
      <p:ext uri="{BB962C8B-B14F-4D97-AF65-F5344CB8AC3E}">
        <p14:creationId xmlns:p14="http://schemas.microsoft.com/office/powerpoint/2010/main" val="3079257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Explain what the following codes do when attached to </a:t>
            </a:r>
            <a:r>
              <a:rPr lang="en-GB" sz="3200" i="1" dirty="0" err="1">
                <a:solidFill>
                  <a:srgbClr val="FF0000"/>
                </a:solidFill>
              </a:rPr>
              <a:t>data_from_file</a:t>
            </a:r>
            <a:endParaRPr lang="en-GB" sz="3200" i="1" dirty="0">
              <a:solidFill>
                <a:srgbClr val="FF0000"/>
              </a:solidFill>
            </a:endParaRPr>
          </a:p>
          <a:p>
            <a:endParaRPr lang="en-GB" sz="3200" dirty="0"/>
          </a:p>
          <a:p>
            <a:r>
              <a:rPr lang="en-GB" sz="3200" dirty="0"/>
              <a:t>		= close()</a:t>
            </a:r>
          </a:p>
          <a:p>
            <a:endParaRPr lang="en-GB" sz="3200" dirty="0"/>
          </a:p>
          <a:p>
            <a:r>
              <a:rPr lang="en-GB" sz="3200" dirty="0"/>
              <a:t>		= open (“timinigs.txt”, “r+”)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57CFED-AC0F-4A3B-8F17-EDB2CB91C7F3}"/>
              </a:ext>
            </a:extLst>
          </p:cNvPr>
          <p:cNvSpPr txBox="1"/>
          <p:nvPr/>
        </p:nvSpPr>
        <p:spPr>
          <a:xfrm>
            <a:off x="139303" y="2649570"/>
            <a:ext cx="75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5628C-B44E-43C4-AA31-B299AEF985F0}"/>
              </a:ext>
            </a:extLst>
          </p:cNvPr>
          <p:cNvSpPr txBox="1"/>
          <p:nvPr/>
        </p:nvSpPr>
        <p:spPr>
          <a:xfrm>
            <a:off x="139303" y="3769379"/>
            <a:ext cx="75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42508218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549F8C-8F90-4214-AA06-44D08CEBE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127"/>
          <a:stretch/>
        </p:blipFill>
        <p:spPr>
          <a:xfrm>
            <a:off x="3484525" y="1123242"/>
            <a:ext cx="6136552" cy="46547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A9D621-6B5A-4520-87E1-049278BCB08F}"/>
              </a:ext>
            </a:extLst>
          </p:cNvPr>
          <p:cNvSpPr txBox="1"/>
          <p:nvPr/>
        </p:nvSpPr>
        <p:spPr>
          <a:xfrm>
            <a:off x="4160483" y="2111710"/>
            <a:ext cx="54605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</a:rPr>
              <a:t>Data_from_file</a:t>
            </a:r>
            <a:r>
              <a:rPr lang="en-GB" sz="2400" dirty="0">
                <a:solidFill>
                  <a:srgbClr val="FF0000"/>
                </a:solidFill>
              </a:rPr>
              <a:t> = close()</a:t>
            </a:r>
          </a:p>
          <a:p>
            <a:r>
              <a:rPr lang="en-GB" sz="2400" dirty="0"/>
              <a:t>This will allow the user to… </a:t>
            </a:r>
          </a:p>
          <a:p>
            <a:endParaRPr lang="en-GB" sz="2400" dirty="0"/>
          </a:p>
          <a:p>
            <a:endParaRPr lang="en-GB" sz="2400" dirty="0">
              <a:solidFill>
                <a:srgbClr val="FF0000"/>
              </a:solidFill>
            </a:endParaRPr>
          </a:p>
          <a:p>
            <a:endParaRPr lang="en-GB" sz="2400" dirty="0">
              <a:solidFill>
                <a:srgbClr val="FF0000"/>
              </a:solidFill>
            </a:endParaRPr>
          </a:p>
          <a:p>
            <a:r>
              <a:rPr lang="en-GB" sz="2400" dirty="0" err="1">
                <a:solidFill>
                  <a:srgbClr val="FF0000"/>
                </a:solidFill>
              </a:rPr>
              <a:t>Data_from_file</a:t>
            </a:r>
            <a:r>
              <a:rPr lang="en-GB" sz="2400" dirty="0">
                <a:solidFill>
                  <a:srgbClr val="FF0000"/>
                </a:solidFill>
              </a:rPr>
              <a:t> = open(“timings.txt”, “r+”)</a:t>
            </a:r>
          </a:p>
          <a:p>
            <a:r>
              <a:rPr lang="en-GB" sz="2400" dirty="0"/>
              <a:t>This will allow the user to…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B50C5C-3F66-4518-9334-71917961E836}"/>
              </a:ext>
            </a:extLst>
          </p:cNvPr>
          <p:cNvSpPr txBox="1"/>
          <p:nvPr/>
        </p:nvSpPr>
        <p:spPr>
          <a:xfrm>
            <a:off x="3670852" y="2177970"/>
            <a:ext cx="48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EEE4C9-571B-4044-A5D2-EF68F10300C8}"/>
              </a:ext>
            </a:extLst>
          </p:cNvPr>
          <p:cNvSpPr txBox="1"/>
          <p:nvPr/>
        </p:nvSpPr>
        <p:spPr>
          <a:xfrm>
            <a:off x="3670851" y="3977959"/>
            <a:ext cx="48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8758371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Explain what the following codes do when attached to </a:t>
            </a:r>
            <a:r>
              <a:rPr lang="en-GB" sz="3200" i="1" dirty="0" err="1">
                <a:solidFill>
                  <a:srgbClr val="FF0000"/>
                </a:solidFill>
              </a:rPr>
              <a:t>data_from_file</a:t>
            </a:r>
            <a:endParaRPr lang="en-GB" sz="3200" i="1" dirty="0">
              <a:solidFill>
                <a:srgbClr val="FF0000"/>
              </a:solidFill>
            </a:endParaRPr>
          </a:p>
          <a:p>
            <a:endParaRPr lang="en-GB" sz="3200" dirty="0"/>
          </a:p>
          <a:p>
            <a:r>
              <a:rPr lang="en-GB" sz="3200" dirty="0"/>
              <a:t>		= close()</a:t>
            </a:r>
          </a:p>
          <a:p>
            <a:endParaRPr lang="en-GB" sz="3200" dirty="0"/>
          </a:p>
          <a:p>
            <a:r>
              <a:rPr lang="en-GB" sz="3200" dirty="0"/>
              <a:t>		= open (“timings.txt”, “r+”)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57CFED-AC0F-4A3B-8F17-EDB2CB91C7F3}"/>
              </a:ext>
            </a:extLst>
          </p:cNvPr>
          <p:cNvSpPr txBox="1"/>
          <p:nvPr/>
        </p:nvSpPr>
        <p:spPr>
          <a:xfrm>
            <a:off x="139303" y="2649570"/>
            <a:ext cx="75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5628C-B44E-43C4-AA31-B299AEF985F0}"/>
              </a:ext>
            </a:extLst>
          </p:cNvPr>
          <p:cNvSpPr txBox="1"/>
          <p:nvPr/>
        </p:nvSpPr>
        <p:spPr>
          <a:xfrm>
            <a:off x="139303" y="3769379"/>
            <a:ext cx="75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ED2818-53C3-48BE-B5F9-BEA821F7D5BB}"/>
              </a:ext>
            </a:extLst>
          </p:cNvPr>
          <p:cNvSpPr txBox="1"/>
          <p:nvPr/>
        </p:nvSpPr>
        <p:spPr>
          <a:xfrm>
            <a:off x="1934818" y="2942772"/>
            <a:ext cx="6334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This will close the file that is open. </a:t>
            </a:r>
          </a:p>
        </p:txBody>
      </p:sp>
    </p:spTree>
    <p:extLst>
      <p:ext uri="{BB962C8B-B14F-4D97-AF65-F5344CB8AC3E}">
        <p14:creationId xmlns:p14="http://schemas.microsoft.com/office/powerpoint/2010/main" val="8151756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Explain what the following codes do when attached to </a:t>
            </a:r>
            <a:r>
              <a:rPr lang="en-GB" sz="3200" i="1" dirty="0" err="1">
                <a:solidFill>
                  <a:srgbClr val="FF0000"/>
                </a:solidFill>
              </a:rPr>
              <a:t>data_from_file</a:t>
            </a:r>
            <a:endParaRPr lang="en-GB" sz="3200" i="1" dirty="0">
              <a:solidFill>
                <a:srgbClr val="FF0000"/>
              </a:solidFill>
            </a:endParaRPr>
          </a:p>
          <a:p>
            <a:endParaRPr lang="en-GB" sz="3200" dirty="0"/>
          </a:p>
          <a:p>
            <a:r>
              <a:rPr lang="en-GB" sz="3200" dirty="0"/>
              <a:t>		= close()</a:t>
            </a:r>
          </a:p>
          <a:p>
            <a:endParaRPr lang="en-GB" sz="3200" dirty="0"/>
          </a:p>
          <a:p>
            <a:r>
              <a:rPr lang="en-GB" sz="3200" dirty="0"/>
              <a:t>		= open (“timings.txt”, “r+”)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Programs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57CFED-AC0F-4A3B-8F17-EDB2CB91C7F3}"/>
              </a:ext>
            </a:extLst>
          </p:cNvPr>
          <p:cNvSpPr txBox="1"/>
          <p:nvPr/>
        </p:nvSpPr>
        <p:spPr>
          <a:xfrm>
            <a:off x="139303" y="2649570"/>
            <a:ext cx="75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5628C-B44E-43C4-AA31-B299AEF985F0}"/>
              </a:ext>
            </a:extLst>
          </p:cNvPr>
          <p:cNvSpPr txBox="1"/>
          <p:nvPr/>
        </p:nvSpPr>
        <p:spPr>
          <a:xfrm>
            <a:off x="139303" y="3769379"/>
            <a:ext cx="75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ED2818-53C3-48BE-B5F9-BEA821F7D5BB}"/>
              </a:ext>
            </a:extLst>
          </p:cNvPr>
          <p:cNvSpPr txBox="1"/>
          <p:nvPr/>
        </p:nvSpPr>
        <p:spPr>
          <a:xfrm>
            <a:off x="1934818" y="2942772"/>
            <a:ext cx="6334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This will close the file that is open.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67D38E-9E46-41C2-9BFC-38B659019F4F}"/>
              </a:ext>
            </a:extLst>
          </p:cNvPr>
          <p:cNvSpPr txBox="1"/>
          <p:nvPr/>
        </p:nvSpPr>
        <p:spPr>
          <a:xfrm>
            <a:off x="1934818" y="4181850"/>
            <a:ext cx="6334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This open the file timings.txt and will allow you to read it (view it) and write to it (edit it). </a:t>
            </a:r>
          </a:p>
        </p:txBody>
      </p:sp>
    </p:spTree>
    <p:extLst>
      <p:ext uri="{BB962C8B-B14F-4D97-AF65-F5344CB8AC3E}">
        <p14:creationId xmlns:p14="http://schemas.microsoft.com/office/powerpoint/2010/main" val="1821118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4369</TotalTime>
  <Words>4131</Words>
  <Application>Microsoft Office PowerPoint</Application>
  <PresentationFormat>Widescreen</PresentationFormat>
  <Paragraphs>631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5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317</cp:revision>
  <dcterms:created xsi:type="dcterms:W3CDTF">2018-07-29T15:48:28Z</dcterms:created>
  <dcterms:modified xsi:type="dcterms:W3CDTF">2024-11-15T06:13:52Z</dcterms:modified>
</cp:coreProperties>
</file>