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483" r:id="rId2"/>
    <p:sldId id="414" r:id="rId3"/>
    <p:sldId id="258" r:id="rId4"/>
    <p:sldId id="415" r:id="rId5"/>
    <p:sldId id="416" r:id="rId6"/>
    <p:sldId id="417" r:id="rId7"/>
    <p:sldId id="418" r:id="rId8"/>
    <p:sldId id="422" r:id="rId9"/>
    <p:sldId id="419" r:id="rId10"/>
    <p:sldId id="423" r:id="rId11"/>
    <p:sldId id="420" r:id="rId12"/>
    <p:sldId id="421" r:id="rId13"/>
    <p:sldId id="424" r:id="rId14"/>
    <p:sldId id="425" r:id="rId15"/>
    <p:sldId id="426" r:id="rId16"/>
    <p:sldId id="428" r:id="rId17"/>
    <p:sldId id="427" r:id="rId18"/>
    <p:sldId id="429" r:id="rId19"/>
    <p:sldId id="430" r:id="rId20"/>
    <p:sldId id="431" r:id="rId21"/>
    <p:sldId id="432" r:id="rId22"/>
    <p:sldId id="433" r:id="rId23"/>
    <p:sldId id="434" r:id="rId24"/>
    <p:sldId id="435" r:id="rId25"/>
    <p:sldId id="436" r:id="rId26"/>
    <p:sldId id="437" r:id="rId27"/>
    <p:sldId id="438" r:id="rId28"/>
    <p:sldId id="439" r:id="rId29"/>
    <p:sldId id="440" r:id="rId30"/>
    <p:sldId id="441" r:id="rId31"/>
    <p:sldId id="442" r:id="rId32"/>
    <p:sldId id="443" r:id="rId33"/>
    <p:sldId id="446" r:id="rId34"/>
    <p:sldId id="444" r:id="rId35"/>
    <p:sldId id="447" r:id="rId36"/>
    <p:sldId id="445" r:id="rId37"/>
    <p:sldId id="448" r:id="rId38"/>
    <p:sldId id="449" r:id="rId39"/>
    <p:sldId id="450" r:id="rId40"/>
    <p:sldId id="451" r:id="rId41"/>
    <p:sldId id="452" r:id="rId42"/>
    <p:sldId id="453" r:id="rId43"/>
    <p:sldId id="454" r:id="rId44"/>
    <p:sldId id="455" r:id="rId45"/>
    <p:sldId id="456" r:id="rId46"/>
    <p:sldId id="457" r:id="rId47"/>
    <p:sldId id="458" r:id="rId48"/>
    <p:sldId id="459" r:id="rId49"/>
    <p:sldId id="460" r:id="rId50"/>
    <p:sldId id="461" r:id="rId51"/>
    <p:sldId id="462" r:id="rId52"/>
    <p:sldId id="463" r:id="rId53"/>
    <p:sldId id="465" r:id="rId54"/>
    <p:sldId id="466" r:id="rId55"/>
    <p:sldId id="467" r:id="rId56"/>
    <p:sldId id="468" r:id="rId57"/>
    <p:sldId id="470" r:id="rId58"/>
    <p:sldId id="471" r:id="rId59"/>
    <p:sldId id="469" r:id="rId60"/>
    <p:sldId id="472" r:id="rId61"/>
    <p:sldId id="473" r:id="rId62"/>
    <p:sldId id="474" r:id="rId63"/>
    <p:sldId id="476" r:id="rId64"/>
    <p:sldId id="477" r:id="rId65"/>
    <p:sldId id="475" r:id="rId66"/>
    <p:sldId id="479" r:id="rId67"/>
    <p:sldId id="480" r:id="rId68"/>
    <p:sldId id="478" r:id="rId69"/>
    <p:sldId id="481" r:id="rId70"/>
    <p:sldId id="482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 Joynson" initials="BJ" lastIdx="1" clrIdx="0">
    <p:extLst>
      <p:ext uri="{19B8F6BF-5375-455C-9EA6-DF929625EA0E}">
        <p15:presenceInfo xmlns:p15="http://schemas.microsoft.com/office/powerpoint/2012/main" userId="S-1-5-21-3007840997-625823797-792107426-484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20" y="7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6600B6-FBD5-408E-ADE1-BDDE044392EE}" type="doc">
      <dgm:prSet loTypeId="urn:microsoft.com/office/officeart/2005/8/layout/orgChart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87CB2F0-D18E-4620-BB5A-7483B5885E81}">
      <dgm:prSet phldrT="[Text]"/>
      <dgm:spPr/>
      <dgm:t>
        <a:bodyPr/>
        <a:lstStyle/>
        <a:p>
          <a:r>
            <a:rPr lang="en-GB" dirty="0"/>
            <a:t>Sub-Programs</a:t>
          </a:r>
        </a:p>
      </dgm:t>
    </dgm:pt>
    <dgm:pt modelId="{083D525F-48FD-4732-B172-F45F576A7407}" type="parTrans" cxnId="{2D057C5E-94E7-4A7B-A20B-12C43EF277D9}">
      <dgm:prSet/>
      <dgm:spPr/>
      <dgm:t>
        <a:bodyPr/>
        <a:lstStyle/>
        <a:p>
          <a:endParaRPr lang="en-GB"/>
        </a:p>
      </dgm:t>
    </dgm:pt>
    <dgm:pt modelId="{C6728A49-7F97-40AE-AF4A-81FF1677F3E1}" type="sibTrans" cxnId="{2D057C5E-94E7-4A7B-A20B-12C43EF277D9}">
      <dgm:prSet/>
      <dgm:spPr/>
      <dgm:t>
        <a:bodyPr/>
        <a:lstStyle/>
        <a:p>
          <a:endParaRPr lang="en-GB"/>
        </a:p>
      </dgm:t>
    </dgm:pt>
    <dgm:pt modelId="{E36FE50D-2996-43C8-8A24-A012A3C4888F}">
      <dgm:prSet phldrT="[Text]"/>
      <dgm:spPr/>
      <dgm:t>
        <a:bodyPr/>
        <a:lstStyle/>
        <a:p>
          <a:r>
            <a:rPr lang="en-GB" dirty="0"/>
            <a:t>Procedures</a:t>
          </a:r>
        </a:p>
      </dgm:t>
    </dgm:pt>
    <dgm:pt modelId="{406716AB-1DBA-4C7A-A29F-A64D681D5315}" type="parTrans" cxnId="{0497D55C-E1FB-4A7E-8338-26B184E3C529}">
      <dgm:prSet/>
      <dgm:spPr/>
      <dgm:t>
        <a:bodyPr/>
        <a:lstStyle/>
        <a:p>
          <a:endParaRPr lang="en-GB"/>
        </a:p>
      </dgm:t>
    </dgm:pt>
    <dgm:pt modelId="{E3664F8C-C0B9-4823-9706-6C9B40FDB563}" type="sibTrans" cxnId="{0497D55C-E1FB-4A7E-8338-26B184E3C529}">
      <dgm:prSet/>
      <dgm:spPr/>
      <dgm:t>
        <a:bodyPr/>
        <a:lstStyle/>
        <a:p>
          <a:endParaRPr lang="en-GB"/>
        </a:p>
      </dgm:t>
    </dgm:pt>
    <dgm:pt modelId="{8664C8C4-6045-4074-AED6-03531F6DED4D}">
      <dgm:prSet phldrT="[Text]"/>
      <dgm:spPr/>
      <dgm:t>
        <a:bodyPr/>
        <a:lstStyle/>
        <a:p>
          <a:r>
            <a:rPr lang="en-GB" dirty="0"/>
            <a:t>Functions</a:t>
          </a:r>
        </a:p>
      </dgm:t>
    </dgm:pt>
    <dgm:pt modelId="{F6D5BEA2-4B9B-43E3-864B-B83ADAD07AA1}" type="parTrans" cxnId="{55E2215C-505B-4485-859A-A3397BE2D21F}">
      <dgm:prSet/>
      <dgm:spPr/>
      <dgm:t>
        <a:bodyPr/>
        <a:lstStyle/>
        <a:p>
          <a:endParaRPr lang="en-GB"/>
        </a:p>
      </dgm:t>
    </dgm:pt>
    <dgm:pt modelId="{C490D63F-D40C-48CD-A5F7-F915347D6734}" type="sibTrans" cxnId="{55E2215C-505B-4485-859A-A3397BE2D21F}">
      <dgm:prSet/>
      <dgm:spPr/>
      <dgm:t>
        <a:bodyPr/>
        <a:lstStyle/>
        <a:p>
          <a:endParaRPr lang="en-GB"/>
        </a:p>
      </dgm:t>
    </dgm:pt>
    <dgm:pt modelId="{EF4E72CC-B5EB-40D4-8410-74A8B54A0B6F}" type="pres">
      <dgm:prSet presAssocID="{AD6600B6-FBD5-408E-ADE1-BDDE044392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C5CB675-E749-42A4-846E-03D781664579}" type="pres">
      <dgm:prSet presAssocID="{787CB2F0-D18E-4620-BB5A-7483B5885E81}" presName="hierRoot1" presStyleCnt="0">
        <dgm:presLayoutVars>
          <dgm:hierBranch val="init"/>
        </dgm:presLayoutVars>
      </dgm:prSet>
      <dgm:spPr/>
    </dgm:pt>
    <dgm:pt modelId="{1D12EC90-3BCE-4E95-A18C-8E4911A293C9}" type="pres">
      <dgm:prSet presAssocID="{787CB2F0-D18E-4620-BB5A-7483B5885E81}" presName="rootComposite1" presStyleCnt="0"/>
      <dgm:spPr/>
    </dgm:pt>
    <dgm:pt modelId="{D7C8D8C1-8C96-466C-B82F-935F162116BA}" type="pres">
      <dgm:prSet presAssocID="{787CB2F0-D18E-4620-BB5A-7483B5885E81}" presName="rootText1" presStyleLbl="node0" presStyleIdx="0" presStyleCnt="1">
        <dgm:presLayoutVars>
          <dgm:chPref val="3"/>
        </dgm:presLayoutVars>
      </dgm:prSet>
      <dgm:spPr/>
    </dgm:pt>
    <dgm:pt modelId="{34B19E20-070E-4172-B7CB-675C04C74372}" type="pres">
      <dgm:prSet presAssocID="{787CB2F0-D18E-4620-BB5A-7483B5885E81}" presName="rootConnector1" presStyleLbl="node1" presStyleIdx="0" presStyleCnt="0"/>
      <dgm:spPr/>
    </dgm:pt>
    <dgm:pt modelId="{87999996-140E-42F4-9FC5-31795DC4C56C}" type="pres">
      <dgm:prSet presAssocID="{787CB2F0-D18E-4620-BB5A-7483B5885E81}" presName="hierChild2" presStyleCnt="0"/>
      <dgm:spPr/>
    </dgm:pt>
    <dgm:pt modelId="{6648A35C-5472-4AAE-8C70-BAC6882BB098}" type="pres">
      <dgm:prSet presAssocID="{406716AB-1DBA-4C7A-A29F-A64D681D5315}" presName="Name37" presStyleLbl="parChTrans1D2" presStyleIdx="0" presStyleCnt="2"/>
      <dgm:spPr/>
    </dgm:pt>
    <dgm:pt modelId="{A1B02258-55D5-4E42-A224-D8F272700707}" type="pres">
      <dgm:prSet presAssocID="{E36FE50D-2996-43C8-8A24-A012A3C4888F}" presName="hierRoot2" presStyleCnt="0">
        <dgm:presLayoutVars>
          <dgm:hierBranch val="init"/>
        </dgm:presLayoutVars>
      </dgm:prSet>
      <dgm:spPr/>
    </dgm:pt>
    <dgm:pt modelId="{7D391886-CB9C-4D48-88E5-1150C4AFEC03}" type="pres">
      <dgm:prSet presAssocID="{E36FE50D-2996-43C8-8A24-A012A3C4888F}" presName="rootComposite" presStyleCnt="0"/>
      <dgm:spPr/>
    </dgm:pt>
    <dgm:pt modelId="{7CBA401D-D38D-4E27-A9CE-9B0F3D470B2C}" type="pres">
      <dgm:prSet presAssocID="{E36FE50D-2996-43C8-8A24-A012A3C4888F}" presName="rootText" presStyleLbl="node2" presStyleIdx="0" presStyleCnt="2">
        <dgm:presLayoutVars>
          <dgm:chPref val="3"/>
        </dgm:presLayoutVars>
      </dgm:prSet>
      <dgm:spPr/>
    </dgm:pt>
    <dgm:pt modelId="{B114CA36-5A37-4655-A23B-FDADDBEE1270}" type="pres">
      <dgm:prSet presAssocID="{E36FE50D-2996-43C8-8A24-A012A3C4888F}" presName="rootConnector" presStyleLbl="node2" presStyleIdx="0" presStyleCnt="2"/>
      <dgm:spPr/>
    </dgm:pt>
    <dgm:pt modelId="{02AF9D34-F314-447E-894A-719715674ECE}" type="pres">
      <dgm:prSet presAssocID="{E36FE50D-2996-43C8-8A24-A012A3C4888F}" presName="hierChild4" presStyleCnt="0"/>
      <dgm:spPr/>
    </dgm:pt>
    <dgm:pt modelId="{66897D42-56CD-4E04-AA69-7DAFBE6726A3}" type="pres">
      <dgm:prSet presAssocID="{E36FE50D-2996-43C8-8A24-A012A3C4888F}" presName="hierChild5" presStyleCnt="0"/>
      <dgm:spPr/>
    </dgm:pt>
    <dgm:pt modelId="{48A3B0AA-0CB4-453C-95C4-FA30BF9F0C3C}" type="pres">
      <dgm:prSet presAssocID="{F6D5BEA2-4B9B-43E3-864B-B83ADAD07AA1}" presName="Name37" presStyleLbl="parChTrans1D2" presStyleIdx="1" presStyleCnt="2"/>
      <dgm:spPr/>
    </dgm:pt>
    <dgm:pt modelId="{E909F939-DABC-420E-8008-878C63D80FF1}" type="pres">
      <dgm:prSet presAssocID="{8664C8C4-6045-4074-AED6-03531F6DED4D}" presName="hierRoot2" presStyleCnt="0">
        <dgm:presLayoutVars>
          <dgm:hierBranch val="init"/>
        </dgm:presLayoutVars>
      </dgm:prSet>
      <dgm:spPr/>
    </dgm:pt>
    <dgm:pt modelId="{E1E51D66-E2FE-4E4D-A551-3D56942AD7C2}" type="pres">
      <dgm:prSet presAssocID="{8664C8C4-6045-4074-AED6-03531F6DED4D}" presName="rootComposite" presStyleCnt="0"/>
      <dgm:spPr/>
    </dgm:pt>
    <dgm:pt modelId="{00085AE0-38BD-4343-BB80-64EE21300B60}" type="pres">
      <dgm:prSet presAssocID="{8664C8C4-6045-4074-AED6-03531F6DED4D}" presName="rootText" presStyleLbl="node2" presStyleIdx="1" presStyleCnt="2">
        <dgm:presLayoutVars>
          <dgm:chPref val="3"/>
        </dgm:presLayoutVars>
      </dgm:prSet>
      <dgm:spPr/>
    </dgm:pt>
    <dgm:pt modelId="{0844FFE1-1BA2-4E01-BAF9-52760DEB7F4E}" type="pres">
      <dgm:prSet presAssocID="{8664C8C4-6045-4074-AED6-03531F6DED4D}" presName="rootConnector" presStyleLbl="node2" presStyleIdx="1" presStyleCnt="2"/>
      <dgm:spPr/>
    </dgm:pt>
    <dgm:pt modelId="{B5F2A68F-AD50-426D-A691-B733B0F1EAF5}" type="pres">
      <dgm:prSet presAssocID="{8664C8C4-6045-4074-AED6-03531F6DED4D}" presName="hierChild4" presStyleCnt="0"/>
      <dgm:spPr/>
    </dgm:pt>
    <dgm:pt modelId="{4F7C96FF-9235-4B03-96DF-C4806276E21C}" type="pres">
      <dgm:prSet presAssocID="{8664C8C4-6045-4074-AED6-03531F6DED4D}" presName="hierChild5" presStyleCnt="0"/>
      <dgm:spPr/>
    </dgm:pt>
    <dgm:pt modelId="{1332A334-C8A0-477A-B440-41F248AACC12}" type="pres">
      <dgm:prSet presAssocID="{787CB2F0-D18E-4620-BB5A-7483B5885E81}" presName="hierChild3" presStyleCnt="0"/>
      <dgm:spPr/>
    </dgm:pt>
  </dgm:ptLst>
  <dgm:cxnLst>
    <dgm:cxn modelId="{0E1B9823-4060-4F06-BF82-1B29AACC73AE}" type="presOf" srcId="{406716AB-1DBA-4C7A-A29F-A64D681D5315}" destId="{6648A35C-5472-4AAE-8C70-BAC6882BB098}" srcOrd="0" destOrd="0" presId="urn:microsoft.com/office/officeart/2005/8/layout/orgChart1"/>
    <dgm:cxn modelId="{0C479631-798B-4DBD-9AB9-DC2408778C96}" type="presOf" srcId="{787CB2F0-D18E-4620-BB5A-7483B5885E81}" destId="{D7C8D8C1-8C96-466C-B82F-935F162116BA}" srcOrd="0" destOrd="0" presId="urn:microsoft.com/office/officeart/2005/8/layout/orgChart1"/>
    <dgm:cxn modelId="{55E2215C-505B-4485-859A-A3397BE2D21F}" srcId="{787CB2F0-D18E-4620-BB5A-7483B5885E81}" destId="{8664C8C4-6045-4074-AED6-03531F6DED4D}" srcOrd="1" destOrd="0" parTransId="{F6D5BEA2-4B9B-43E3-864B-B83ADAD07AA1}" sibTransId="{C490D63F-D40C-48CD-A5F7-F915347D6734}"/>
    <dgm:cxn modelId="{0497D55C-E1FB-4A7E-8338-26B184E3C529}" srcId="{787CB2F0-D18E-4620-BB5A-7483B5885E81}" destId="{E36FE50D-2996-43C8-8A24-A012A3C4888F}" srcOrd="0" destOrd="0" parTransId="{406716AB-1DBA-4C7A-A29F-A64D681D5315}" sibTransId="{E3664F8C-C0B9-4823-9706-6C9B40FDB563}"/>
    <dgm:cxn modelId="{2D057C5E-94E7-4A7B-A20B-12C43EF277D9}" srcId="{AD6600B6-FBD5-408E-ADE1-BDDE044392EE}" destId="{787CB2F0-D18E-4620-BB5A-7483B5885E81}" srcOrd="0" destOrd="0" parTransId="{083D525F-48FD-4732-B172-F45F576A7407}" sibTransId="{C6728A49-7F97-40AE-AF4A-81FF1677F3E1}"/>
    <dgm:cxn modelId="{B9EDFB65-818A-4D01-B9BE-B944EDD07CA0}" type="presOf" srcId="{787CB2F0-D18E-4620-BB5A-7483B5885E81}" destId="{34B19E20-070E-4172-B7CB-675C04C74372}" srcOrd="1" destOrd="0" presId="urn:microsoft.com/office/officeart/2005/8/layout/orgChart1"/>
    <dgm:cxn modelId="{75AFFD47-5345-4A8E-9171-248154818F79}" type="presOf" srcId="{F6D5BEA2-4B9B-43E3-864B-B83ADAD07AA1}" destId="{48A3B0AA-0CB4-453C-95C4-FA30BF9F0C3C}" srcOrd="0" destOrd="0" presId="urn:microsoft.com/office/officeart/2005/8/layout/orgChart1"/>
    <dgm:cxn modelId="{11ACC155-EC15-47D7-9E8C-8AAFFF2DDD87}" type="presOf" srcId="{E36FE50D-2996-43C8-8A24-A012A3C4888F}" destId="{B114CA36-5A37-4655-A23B-FDADDBEE1270}" srcOrd="1" destOrd="0" presId="urn:microsoft.com/office/officeart/2005/8/layout/orgChart1"/>
    <dgm:cxn modelId="{413CC9A2-94A6-4038-AB4D-F0607AAC644B}" type="presOf" srcId="{E36FE50D-2996-43C8-8A24-A012A3C4888F}" destId="{7CBA401D-D38D-4E27-A9CE-9B0F3D470B2C}" srcOrd="0" destOrd="0" presId="urn:microsoft.com/office/officeart/2005/8/layout/orgChart1"/>
    <dgm:cxn modelId="{6AD2CEA2-550D-40E6-B0FB-7B089C2505B7}" type="presOf" srcId="{8664C8C4-6045-4074-AED6-03531F6DED4D}" destId="{0844FFE1-1BA2-4E01-BAF9-52760DEB7F4E}" srcOrd="1" destOrd="0" presId="urn:microsoft.com/office/officeart/2005/8/layout/orgChart1"/>
    <dgm:cxn modelId="{8DE41FB8-4A1C-46FB-94DD-3A3E933656FB}" type="presOf" srcId="{8664C8C4-6045-4074-AED6-03531F6DED4D}" destId="{00085AE0-38BD-4343-BB80-64EE21300B60}" srcOrd="0" destOrd="0" presId="urn:microsoft.com/office/officeart/2005/8/layout/orgChart1"/>
    <dgm:cxn modelId="{A64B4DB9-857B-498B-BE6A-FA671B5D42EC}" type="presOf" srcId="{AD6600B6-FBD5-408E-ADE1-BDDE044392EE}" destId="{EF4E72CC-B5EB-40D4-8410-74A8B54A0B6F}" srcOrd="0" destOrd="0" presId="urn:microsoft.com/office/officeart/2005/8/layout/orgChart1"/>
    <dgm:cxn modelId="{1B393F6D-6F64-41F7-927A-8D5A3EBE020A}" type="presParOf" srcId="{EF4E72CC-B5EB-40D4-8410-74A8B54A0B6F}" destId="{2C5CB675-E749-42A4-846E-03D781664579}" srcOrd="0" destOrd="0" presId="urn:microsoft.com/office/officeart/2005/8/layout/orgChart1"/>
    <dgm:cxn modelId="{D0088DD9-FC5E-4CB2-B4C0-76F3603CF7BB}" type="presParOf" srcId="{2C5CB675-E749-42A4-846E-03D781664579}" destId="{1D12EC90-3BCE-4E95-A18C-8E4911A293C9}" srcOrd="0" destOrd="0" presId="urn:microsoft.com/office/officeart/2005/8/layout/orgChart1"/>
    <dgm:cxn modelId="{C6913898-FD86-4152-B331-F854FB17EBD1}" type="presParOf" srcId="{1D12EC90-3BCE-4E95-A18C-8E4911A293C9}" destId="{D7C8D8C1-8C96-466C-B82F-935F162116BA}" srcOrd="0" destOrd="0" presId="urn:microsoft.com/office/officeart/2005/8/layout/orgChart1"/>
    <dgm:cxn modelId="{A6CCF861-36A9-494E-9961-782364A616E8}" type="presParOf" srcId="{1D12EC90-3BCE-4E95-A18C-8E4911A293C9}" destId="{34B19E20-070E-4172-B7CB-675C04C74372}" srcOrd="1" destOrd="0" presId="urn:microsoft.com/office/officeart/2005/8/layout/orgChart1"/>
    <dgm:cxn modelId="{291A795D-44C2-4475-A6E5-E903BFCC0A8D}" type="presParOf" srcId="{2C5CB675-E749-42A4-846E-03D781664579}" destId="{87999996-140E-42F4-9FC5-31795DC4C56C}" srcOrd="1" destOrd="0" presId="urn:microsoft.com/office/officeart/2005/8/layout/orgChart1"/>
    <dgm:cxn modelId="{B4F990A9-A7E9-416C-AAA5-7005B479D8A0}" type="presParOf" srcId="{87999996-140E-42F4-9FC5-31795DC4C56C}" destId="{6648A35C-5472-4AAE-8C70-BAC6882BB098}" srcOrd="0" destOrd="0" presId="urn:microsoft.com/office/officeart/2005/8/layout/orgChart1"/>
    <dgm:cxn modelId="{9A26520E-5601-4A3D-9ED1-276069270A85}" type="presParOf" srcId="{87999996-140E-42F4-9FC5-31795DC4C56C}" destId="{A1B02258-55D5-4E42-A224-D8F272700707}" srcOrd="1" destOrd="0" presId="urn:microsoft.com/office/officeart/2005/8/layout/orgChart1"/>
    <dgm:cxn modelId="{21311090-CEE0-4D7E-9700-B605C5A3F885}" type="presParOf" srcId="{A1B02258-55D5-4E42-A224-D8F272700707}" destId="{7D391886-CB9C-4D48-88E5-1150C4AFEC03}" srcOrd="0" destOrd="0" presId="urn:microsoft.com/office/officeart/2005/8/layout/orgChart1"/>
    <dgm:cxn modelId="{DB633F67-931C-4BEF-ACCE-8D30C99B25EA}" type="presParOf" srcId="{7D391886-CB9C-4D48-88E5-1150C4AFEC03}" destId="{7CBA401D-D38D-4E27-A9CE-9B0F3D470B2C}" srcOrd="0" destOrd="0" presId="urn:microsoft.com/office/officeart/2005/8/layout/orgChart1"/>
    <dgm:cxn modelId="{7AC6B7E6-3682-4CFA-BD72-15580A861FAE}" type="presParOf" srcId="{7D391886-CB9C-4D48-88E5-1150C4AFEC03}" destId="{B114CA36-5A37-4655-A23B-FDADDBEE1270}" srcOrd="1" destOrd="0" presId="urn:microsoft.com/office/officeart/2005/8/layout/orgChart1"/>
    <dgm:cxn modelId="{B9B2949D-4441-45F6-8410-819EE71236A8}" type="presParOf" srcId="{A1B02258-55D5-4E42-A224-D8F272700707}" destId="{02AF9D34-F314-447E-894A-719715674ECE}" srcOrd="1" destOrd="0" presId="urn:microsoft.com/office/officeart/2005/8/layout/orgChart1"/>
    <dgm:cxn modelId="{9ACD8432-14C6-4620-BDB2-7F067AA44D37}" type="presParOf" srcId="{A1B02258-55D5-4E42-A224-D8F272700707}" destId="{66897D42-56CD-4E04-AA69-7DAFBE6726A3}" srcOrd="2" destOrd="0" presId="urn:microsoft.com/office/officeart/2005/8/layout/orgChart1"/>
    <dgm:cxn modelId="{32D45FE4-D9AC-47BF-876F-DD4B590C005E}" type="presParOf" srcId="{87999996-140E-42F4-9FC5-31795DC4C56C}" destId="{48A3B0AA-0CB4-453C-95C4-FA30BF9F0C3C}" srcOrd="2" destOrd="0" presId="urn:microsoft.com/office/officeart/2005/8/layout/orgChart1"/>
    <dgm:cxn modelId="{75638B99-3793-4C6D-99A1-2E4D522123A4}" type="presParOf" srcId="{87999996-140E-42F4-9FC5-31795DC4C56C}" destId="{E909F939-DABC-420E-8008-878C63D80FF1}" srcOrd="3" destOrd="0" presId="urn:microsoft.com/office/officeart/2005/8/layout/orgChart1"/>
    <dgm:cxn modelId="{C075796E-DA0E-4DFC-97D2-F40C9B0654BF}" type="presParOf" srcId="{E909F939-DABC-420E-8008-878C63D80FF1}" destId="{E1E51D66-E2FE-4E4D-A551-3D56942AD7C2}" srcOrd="0" destOrd="0" presId="urn:microsoft.com/office/officeart/2005/8/layout/orgChart1"/>
    <dgm:cxn modelId="{FB7FF3F6-E6F1-4597-B3B7-93A16E529238}" type="presParOf" srcId="{E1E51D66-E2FE-4E4D-A551-3D56942AD7C2}" destId="{00085AE0-38BD-4343-BB80-64EE21300B60}" srcOrd="0" destOrd="0" presId="urn:microsoft.com/office/officeart/2005/8/layout/orgChart1"/>
    <dgm:cxn modelId="{5B12D717-3D5C-4447-818C-88AE31EC9FCB}" type="presParOf" srcId="{E1E51D66-E2FE-4E4D-A551-3D56942AD7C2}" destId="{0844FFE1-1BA2-4E01-BAF9-52760DEB7F4E}" srcOrd="1" destOrd="0" presId="urn:microsoft.com/office/officeart/2005/8/layout/orgChart1"/>
    <dgm:cxn modelId="{B3D0493F-8D28-4742-AF87-011A33D2253B}" type="presParOf" srcId="{E909F939-DABC-420E-8008-878C63D80FF1}" destId="{B5F2A68F-AD50-426D-A691-B733B0F1EAF5}" srcOrd="1" destOrd="0" presId="urn:microsoft.com/office/officeart/2005/8/layout/orgChart1"/>
    <dgm:cxn modelId="{11FE9D4E-1DE4-470D-98C5-F83F4CE15CB5}" type="presParOf" srcId="{E909F939-DABC-420E-8008-878C63D80FF1}" destId="{4F7C96FF-9235-4B03-96DF-C4806276E21C}" srcOrd="2" destOrd="0" presId="urn:microsoft.com/office/officeart/2005/8/layout/orgChart1"/>
    <dgm:cxn modelId="{8498C06E-BE98-495A-80C2-9452BA8CCBDD}" type="presParOf" srcId="{2C5CB675-E749-42A4-846E-03D781664579}" destId="{1332A334-C8A0-477A-B440-41F248AACC1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6600B6-FBD5-408E-ADE1-BDDE044392EE}" type="doc">
      <dgm:prSet loTypeId="urn:microsoft.com/office/officeart/2005/8/layout/orgChart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87CB2F0-D18E-4620-BB5A-7483B5885E81}">
      <dgm:prSet phldrT="[Text]"/>
      <dgm:spPr/>
      <dgm:t>
        <a:bodyPr/>
        <a:lstStyle/>
        <a:p>
          <a:r>
            <a:rPr lang="en-GB" dirty="0"/>
            <a:t>Sub-Programs</a:t>
          </a:r>
        </a:p>
      </dgm:t>
    </dgm:pt>
    <dgm:pt modelId="{083D525F-48FD-4732-B172-F45F576A7407}" type="parTrans" cxnId="{2D057C5E-94E7-4A7B-A20B-12C43EF277D9}">
      <dgm:prSet/>
      <dgm:spPr/>
      <dgm:t>
        <a:bodyPr/>
        <a:lstStyle/>
        <a:p>
          <a:endParaRPr lang="en-GB"/>
        </a:p>
      </dgm:t>
    </dgm:pt>
    <dgm:pt modelId="{C6728A49-7F97-40AE-AF4A-81FF1677F3E1}" type="sibTrans" cxnId="{2D057C5E-94E7-4A7B-A20B-12C43EF277D9}">
      <dgm:prSet/>
      <dgm:spPr/>
      <dgm:t>
        <a:bodyPr/>
        <a:lstStyle/>
        <a:p>
          <a:endParaRPr lang="en-GB"/>
        </a:p>
      </dgm:t>
    </dgm:pt>
    <dgm:pt modelId="{E36FE50D-2996-43C8-8A24-A012A3C4888F}">
      <dgm:prSet phldrT="[Text]"/>
      <dgm:spPr/>
      <dgm:t>
        <a:bodyPr/>
        <a:lstStyle/>
        <a:p>
          <a:r>
            <a:rPr lang="en-GB" dirty="0"/>
            <a:t>Procedures</a:t>
          </a:r>
        </a:p>
      </dgm:t>
    </dgm:pt>
    <dgm:pt modelId="{406716AB-1DBA-4C7A-A29F-A64D681D5315}" type="parTrans" cxnId="{0497D55C-E1FB-4A7E-8338-26B184E3C529}">
      <dgm:prSet/>
      <dgm:spPr/>
      <dgm:t>
        <a:bodyPr/>
        <a:lstStyle/>
        <a:p>
          <a:endParaRPr lang="en-GB"/>
        </a:p>
      </dgm:t>
    </dgm:pt>
    <dgm:pt modelId="{E3664F8C-C0B9-4823-9706-6C9B40FDB563}" type="sibTrans" cxnId="{0497D55C-E1FB-4A7E-8338-26B184E3C529}">
      <dgm:prSet/>
      <dgm:spPr/>
      <dgm:t>
        <a:bodyPr/>
        <a:lstStyle/>
        <a:p>
          <a:endParaRPr lang="en-GB"/>
        </a:p>
      </dgm:t>
    </dgm:pt>
    <dgm:pt modelId="{8664C8C4-6045-4074-AED6-03531F6DED4D}">
      <dgm:prSet phldrT="[Text]"/>
      <dgm:spPr/>
      <dgm:t>
        <a:bodyPr/>
        <a:lstStyle/>
        <a:p>
          <a:r>
            <a:rPr lang="en-GB" dirty="0"/>
            <a:t>Functions</a:t>
          </a:r>
        </a:p>
      </dgm:t>
    </dgm:pt>
    <dgm:pt modelId="{F6D5BEA2-4B9B-43E3-864B-B83ADAD07AA1}" type="parTrans" cxnId="{55E2215C-505B-4485-859A-A3397BE2D21F}">
      <dgm:prSet/>
      <dgm:spPr/>
      <dgm:t>
        <a:bodyPr/>
        <a:lstStyle/>
        <a:p>
          <a:endParaRPr lang="en-GB"/>
        </a:p>
      </dgm:t>
    </dgm:pt>
    <dgm:pt modelId="{C490D63F-D40C-48CD-A5F7-F915347D6734}" type="sibTrans" cxnId="{55E2215C-505B-4485-859A-A3397BE2D21F}">
      <dgm:prSet/>
      <dgm:spPr/>
      <dgm:t>
        <a:bodyPr/>
        <a:lstStyle/>
        <a:p>
          <a:endParaRPr lang="en-GB"/>
        </a:p>
      </dgm:t>
    </dgm:pt>
    <dgm:pt modelId="{3AD15AEF-B29B-4355-BBC5-29ACE8896D7E}">
      <dgm:prSet/>
      <dgm:spPr/>
      <dgm:t>
        <a:bodyPr/>
        <a:lstStyle/>
        <a:p>
          <a:r>
            <a:rPr lang="en-GB" dirty="0"/>
            <a:t>Doesn’t output a value.</a:t>
          </a:r>
        </a:p>
      </dgm:t>
    </dgm:pt>
    <dgm:pt modelId="{CD8A90DA-EF35-4CF2-82E4-FAFE65B400F6}" type="parTrans" cxnId="{6BE67297-B43B-44E2-95BB-37306B2CBE52}">
      <dgm:prSet/>
      <dgm:spPr/>
      <dgm:t>
        <a:bodyPr/>
        <a:lstStyle/>
        <a:p>
          <a:endParaRPr lang="en-GB"/>
        </a:p>
      </dgm:t>
    </dgm:pt>
    <dgm:pt modelId="{433BD808-8699-4945-B87F-0264B8F969A1}" type="sibTrans" cxnId="{6BE67297-B43B-44E2-95BB-37306B2CBE52}">
      <dgm:prSet/>
      <dgm:spPr/>
      <dgm:t>
        <a:bodyPr/>
        <a:lstStyle/>
        <a:p>
          <a:endParaRPr lang="en-GB"/>
        </a:p>
      </dgm:t>
    </dgm:pt>
    <dgm:pt modelId="{42795B31-52A1-495E-ACE2-30D4261400C7}">
      <dgm:prSet/>
      <dgm:spPr/>
      <dgm:t>
        <a:bodyPr/>
        <a:lstStyle/>
        <a:p>
          <a:r>
            <a:rPr lang="en-GB" dirty="0"/>
            <a:t>Always outputs a value. </a:t>
          </a:r>
        </a:p>
      </dgm:t>
    </dgm:pt>
    <dgm:pt modelId="{B6433528-BE2F-4B8C-B29E-132ABCDCD00D}" type="parTrans" cxnId="{DE6DF6C4-9BDE-4E73-9D1B-765E12724EF9}">
      <dgm:prSet/>
      <dgm:spPr/>
      <dgm:t>
        <a:bodyPr/>
        <a:lstStyle/>
        <a:p>
          <a:endParaRPr lang="en-GB"/>
        </a:p>
      </dgm:t>
    </dgm:pt>
    <dgm:pt modelId="{5ED79815-5A7F-4613-A310-FC35C8279D04}" type="sibTrans" cxnId="{DE6DF6C4-9BDE-4E73-9D1B-765E12724EF9}">
      <dgm:prSet/>
      <dgm:spPr/>
      <dgm:t>
        <a:bodyPr/>
        <a:lstStyle/>
        <a:p>
          <a:endParaRPr lang="en-GB"/>
        </a:p>
      </dgm:t>
    </dgm:pt>
    <dgm:pt modelId="{C40CE93B-AD3C-4F02-93BD-1DEA8CBDF834}" type="pres">
      <dgm:prSet presAssocID="{AD6600B6-FBD5-408E-ADE1-BDDE044392E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76D6B89-D1A0-4416-B8C9-8261E53342D8}" type="pres">
      <dgm:prSet presAssocID="{787CB2F0-D18E-4620-BB5A-7483B5885E81}" presName="hierRoot1" presStyleCnt="0">
        <dgm:presLayoutVars>
          <dgm:hierBranch val="init"/>
        </dgm:presLayoutVars>
      </dgm:prSet>
      <dgm:spPr/>
    </dgm:pt>
    <dgm:pt modelId="{2FBFD4E1-57BB-447A-9970-72FFEDFAB44C}" type="pres">
      <dgm:prSet presAssocID="{787CB2F0-D18E-4620-BB5A-7483B5885E81}" presName="rootComposite1" presStyleCnt="0"/>
      <dgm:spPr/>
    </dgm:pt>
    <dgm:pt modelId="{E3A6082E-0C21-4065-8A5C-648AF7624578}" type="pres">
      <dgm:prSet presAssocID="{787CB2F0-D18E-4620-BB5A-7483B5885E81}" presName="rootText1" presStyleLbl="node0" presStyleIdx="0" presStyleCnt="1">
        <dgm:presLayoutVars>
          <dgm:chPref val="3"/>
        </dgm:presLayoutVars>
      </dgm:prSet>
      <dgm:spPr/>
    </dgm:pt>
    <dgm:pt modelId="{1D833E2C-0310-4508-B166-86A1965A64FF}" type="pres">
      <dgm:prSet presAssocID="{787CB2F0-D18E-4620-BB5A-7483B5885E81}" presName="rootConnector1" presStyleLbl="node1" presStyleIdx="0" presStyleCnt="0"/>
      <dgm:spPr/>
    </dgm:pt>
    <dgm:pt modelId="{529995EA-7CC9-4165-81F5-9999379F510F}" type="pres">
      <dgm:prSet presAssocID="{787CB2F0-D18E-4620-BB5A-7483B5885E81}" presName="hierChild2" presStyleCnt="0"/>
      <dgm:spPr/>
    </dgm:pt>
    <dgm:pt modelId="{B88F1BBB-B606-4A03-A188-5E272ED59D3B}" type="pres">
      <dgm:prSet presAssocID="{406716AB-1DBA-4C7A-A29F-A64D681D5315}" presName="Name37" presStyleLbl="parChTrans1D2" presStyleIdx="0" presStyleCnt="2"/>
      <dgm:spPr/>
    </dgm:pt>
    <dgm:pt modelId="{2EF807F7-A828-4F58-93FB-FA68DAF6EF7E}" type="pres">
      <dgm:prSet presAssocID="{E36FE50D-2996-43C8-8A24-A012A3C4888F}" presName="hierRoot2" presStyleCnt="0">
        <dgm:presLayoutVars>
          <dgm:hierBranch val="init"/>
        </dgm:presLayoutVars>
      </dgm:prSet>
      <dgm:spPr/>
    </dgm:pt>
    <dgm:pt modelId="{9AE33011-8E84-4C86-B93E-36EE8A5D733D}" type="pres">
      <dgm:prSet presAssocID="{E36FE50D-2996-43C8-8A24-A012A3C4888F}" presName="rootComposite" presStyleCnt="0"/>
      <dgm:spPr/>
    </dgm:pt>
    <dgm:pt modelId="{96C3C0CD-04B4-4531-B6D1-DE40FF96EEB8}" type="pres">
      <dgm:prSet presAssocID="{E36FE50D-2996-43C8-8A24-A012A3C4888F}" presName="rootText" presStyleLbl="node2" presStyleIdx="0" presStyleCnt="2">
        <dgm:presLayoutVars>
          <dgm:chPref val="3"/>
        </dgm:presLayoutVars>
      </dgm:prSet>
      <dgm:spPr/>
    </dgm:pt>
    <dgm:pt modelId="{75901599-A356-42B7-9B30-ABDB9A2B7319}" type="pres">
      <dgm:prSet presAssocID="{E36FE50D-2996-43C8-8A24-A012A3C4888F}" presName="rootConnector" presStyleLbl="node2" presStyleIdx="0" presStyleCnt="2"/>
      <dgm:spPr/>
    </dgm:pt>
    <dgm:pt modelId="{1FA80E0A-9292-4FE8-9071-61DDBFD7B514}" type="pres">
      <dgm:prSet presAssocID="{E36FE50D-2996-43C8-8A24-A012A3C4888F}" presName="hierChild4" presStyleCnt="0"/>
      <dgm:spPr/>
    </dgm:pt>
    <dgm:pt modelId="{08ACF451-C7D3-4FE1-9F97-0E90E74B7891}" type="pres">
      <dgm:prSet presAssocID="{CD8A90DA-EF35-4CF2-82E4-FAFE65B400F6}" presName="Name37" presStyleLbl="parChTrans1D3" presStyleIdx="0" presStyleCnt="2"/>
      <dgm:spPr/>
    </dgm:pt>
    <dgm:pt modelId="{58B5258C-4C35-40AE-BE3D-9443FD5FE6FF}" type="pres">
      <dgm:prSet presAssocID="{3AD15AEF-B29B-4355-BBC5-29ACE8896D7E}" presName="hierRoot2" presStyleCnt="0">
        <dgm:presLayoutVars>
          <dgm:hierBranch val="init"/>
        </dgm:presLayoutVars>
      </dgm:prSet>
      <dgm:spPr/>
    </dgm:pt>
    <dgm:pt modelId="{903C3789-890A-4A9B-A6B2-3982FC9F0B7A}" type="pres">
      <dgm:prSet presAssocID="{3AD15AEF-B29B-4355-BBC5-29ACE8896D7E}" presName="rootComposite" presStyleCnt="0"/>
      <dgm:spPr/>
    </dgm:pt>
    <dgm:pt modelId="{2D662758-8B03-4259-A584-3A6706039474}" type="pres">
      <dgm:prSet presAssocID="{3AD15AEF-B29B-4355-BBC5-29ACE8896D7E}" presName="rootText" presStyleLbl="node3" presStyleIdx="0" presStyleCnt="2">
        <dgm:presLayoutVars>
          <dgm:chPref val="3"/>
        </dgm:presLayoutVars>
      </dgm:prSet>
      <dgm:spPr/>
    </dgm:pt>
    <dgm:pt modelId="{5204459B-E38B-4665-B619-27E505E9BFA0}" type="pres">
      <dgm:prSet presAssocID="{3AD15AEF-B29B-4355-BBC5-29ACE8896D7E}" presName="rootConnector" presStyleLbl="node3" presStyleIdx="0" presStyleCnt="2"/>
      <dgm:spPr/>
    </dgm:pt>
    <dgm:pt modelId="{DB657FE6-C04E-499F-A1A3-DFEB9C9802A0}" type="pres">
      <dgm:prSet presAssocID="{3AD15AEF-B29B-4355-BBC5-29ACE8896D7E}" presName="hierChild4" presStyleCnt="0"/>
      <dgm:spPr/>
    </dgm:pt>
    <dgm:pt modelId="{51926CBD-89DE-4757-B11C-CDD4C255CA93}" type="pres">
      <dgm:prSet presAssocID="{3AD15AEF-B29B-4355-BBC5-29ACE8896D7E}" presName="hierChild5" presStyleCnt="0"/>
      <dgm:spPr/>
    </dgm:pt>
    <dgm:pt modelId="{8B413811-D0B2-46FA-BA60-39EE80911662}" type="pres">
      <dgm:prSet presAssocID="{E36FE50D-2996-43C8-8A24-A012A3C4888F}" presName="hierChild5" presStyleCnt="0"/>
      <dgm:spPr/>
    </dgm:pt>
    <dgm:pt modelId="{CE500BFA-A6E1-43ED-81CD-14F30F0E22BF}" type="pres">
      <dgm:prSet presAssocID="{F6D5BEA2-4B9B-43E3-864B-B83ADAD07AA1}" presName="Name37" presStyleLbl="parChTrans1D2" presStyleIdx="1" presStyleCnt="2"/>
      <dgm:spPr/>
    </dgm:pt>
    <dgm:pt modelId="{56775AEE-4EDD-4126-B6BC-4B3371C4909C}" type="pres">
      <dgm:prSet presAssocID="{8664C8C4-6045-4074-AED6-03531F6DED4D}" presName="hierRoot2" presStyleCnt="0">
        <dgm:presLayoutVars>
          <dgm:hierBranch val="init"/>
        </dgm:presLayoutVars>
      </dgm:prSet>
      <dgm:spPr/>
    </dgm:pt>
    <dgm:pt modelId="{315F91ED-9ECC-4D6A-ACAE-06434E0F1FCA}" type="pres">
      <dgm:prSet presAssocID="{8664C8C4-6045-4074-AED6-03531F6DED4D}" presName="rootComposite" presStyleCnt="0"/>
      <dgm:spPr/>
    </dgm:pt>
    <dgm:pt modelId="{09AFBC8D-C344-44E3-BFF6-109F991253F6}" type="pres">
      <dgm:prSet presAssocID="{8664C8C4-6045-4074-AED6-03531F6DED4D}" presName="rootText" presStyleLbl="node2" presStyleIdx="1" presStyleCnt="2">
        <dgm:presLayoutVars>
          <dgm:chPref val="3"/>
        </dgm:presLayoutVars>
      </dgm:prSet>
      <dgm:spPr/>
    </dgm:pt>
    <dgm:pt modelId="{6A6F6584-4B75-4296-935E-8E4CDBEB572C}" type="pres">
      <dgm:prSet presAssocID="{8664C8C4-6045-4074-AED6-03531F6DED4D}" presName="rootConnector" presStyleLbl="node2" presStyleIdx="1" presStyleCnt="2"/>
      <dgm:spPr/>
    </dgm:pt>
    <dgm:pt modelId="{34A8F1B6-5B0B-4F49-96DC-9CD421528585}" type="pres">
      <dgm:prSet presAssocID="{8664C8C4-6045-4074-AED6-03531F6DED4D}" presName="hierChild4" presStyleCnt="0"/>
      <dgm:spPr/>
    </dgm:pt>
    <dgm:pt modelId="{1F3985CF-9CC1-46F4-8C85-D96084E6A47D}" type="pres">
      <dgm:prSet presAssocID="{B6433528-BE2F-4B8C-B29E-132ABCDCD00D}" presName="Name37" presStyleLbl="parChTrans1D3" presStyleIdx="1" presStyleCnt="2"/>
      <dgm:spPr/>
    </dgm:pt>
    <dgm:pt modelId="{509DD393-1DA6-4FD9-B722-9DBE7A5222E2}" type="pres">
      <dgm:prSet presAssocID="{42795B31-52A1-495E-ACE2-30D4261400C7}" presName="hierRoot2" presStyleCnt="0">
        <dgm:presLayoutVars>
          <dgm:hierBranch val="init"/>
        </dgm:presLayoutVars>
      </dgm:prSet>
      <dgm:spPr/>
    </dgm:pt>
    <dgm:pt modelId="{8A41529C-7473-4B20-9C9F-E1201E2F6E3B}" type="pres">
      <dgm:prSet presAssocID="{42795B31-52A1-495E-ACE2-30D4261400C7}" presName="rootComposite" presStyleCnt="0"/>
      <dgm:spPr/>
    </dgm:pt>
    <dgm:pt modelId="{C47B8CE1-7467-491C-8039-825E35646B10}" type="pres">
      <dgm:prSet presAssocID="{42795B31-52A1-495E-ACE2-30D4261400C7}" presName="rootText" presStyleLbl="node3" presStyleIdx="1" presStyleCnt="2" custLinFactNeighborX="8465" custLinFactNeighborY="-6584">
        <dgm:presLayoutVars>
          <dgm:chPref val="3"/>
        </dgm:presLayoutVars>
      </dgm:prSet>
      <dgm:spPr/>
    </dgm:pt>
    <dgm:pt modelId="{60206691-E2AB-4650-A7BE-501326B9A79F}" type="pres">
      <dgm:prSet presAssocID="{42795B31-52A1-495E-ACE2-30D4261400C7}" presName="rootConnector" presStyleLbl="node3" presStyleIdx="1" presStyleCnt="2"/>
      <dgm:spPr/>
    </dgm:pt>
    <dgm:pt modelId="{DFF7D348-8039-485B-859E-4B9FA131741C}" type="pres">
      <dgm:prSet presAssocID="{42795B31-52A1-495E-ACE2-30D4261400C7}" presName="hierChild4" presStyleCnt="0"/>
      <dgm:spPr/>
    </dgm:pt>
    <dgm:pt modelId="{A2A0388E-2D1A-474C-B396-4B9786A90467}" type="pres">
      <dgm:prSet presAssocID="{42795B31-52A1-495E-ACE2-30D4261400C7}" presName="hierChild5" presStyleCnt="0"/>
      <dgm:spPr/>
    </dgm:pt>
    <dgm:pt modelId="{8BF69C82-8833-41FF-96BA-863B5F29E566}" type="pres">
      <dgm:prSet presAssocID="{8664C8C4-6045-4074-AED6-03531F6DED4D}" presName="hierChild5" presStyleCnt="0"/>
      <dgm:spPr/>
    </dgm:pt>
    <dgm:pt modelId="{2DAAA4D7-8C1E-4B35-8ED3-E97A4B913A99}" type="pres">
      <dgm:prSet presAssocID="{787CB2F0-D18E-4620-BB5A-7483B5885E81}" presName="hierChild3" presStyleCnt="0"/>
      <dgm:spPr/>
    </dgm:pt>
  </dgm:ptLst>
  <dgm:cxnLst>
    <dgm:cxn modelId="{0FBCBF05-553A-4577-8787-06B7EDB949D4}" type="presOf" srcId="{AD6600B6-FBD5-408E-ADE1-BDDE044392EE}" destId="{C40CE93B-AD3C-4F02-93BD-1DEA8CBDF834}" srcOrd="0" destOrd="0" presId="urn:microsoft.com/office/officeart/2005/8/layout/orgChart1"/>
    <dgm:cxn modelId="{3CF24422-8D64-4955-91FE-654E7EA9737D}" type="presOf" srcId="{E36FE50D-2996-43C8-8A24-A012A3C4888F}" destId="{96C3C0CD-04B4-4531-B6D1-DE40FF96EEB8}" srcOrd="0" destOrd="0" presId="urn:microsoft.com/office/officeart/2005/8/layout/orgChart1"/>
    <dgm:cxn modelId="{5BF01133-FB82-401B-9256-8A97560CA8CF}" type="presOf" srcId="{3AD15AEF-B29B-4355-BBC5-29ACE8896D7E}" destId="{5204459B-E38B-4665-B619-27E505E9BFA0}" srcOrd="1" destOrd="0" presId="urn:microsoft.com/office/officeart/2005/8/layout/orgChart1"/>
    <dgm:cxn modelId="{86251F39-A746-466D-BD84-1DC4521444D3}" type="presOf" srcId="{787CB2F0-D18E-4620-BB5A-7483B5885E81}" destId="{E3A6082E-0C21-4065-8A5C-648AF7624578}" srcOrd="0" destOrd="0" presId="urn:microsoft.com/office/officeart/2005/8/layout/orgChart1"/>
    <dgm:cxn modelId="{55E2215C-505B-4485-859A-A3397BE2D21F}" srcId="{787CB2F0-D18E-4620-BB5A-7483B5885E81}" destId="{8664C8C4-6045-4074-AED6-03531F6DED4D}" srcOrd="1" destOrd="0" parTransId="{F6D5BEA2-4B9B-43E3-864B-B83ADAD07AA1}" sibTransId="{C490D63F-D40C-48CD-A5F7-F915347D6734}"/>
    <dgm:cxn modelId="{0497D55C-E1FB-4A7E-8338-26B184E3C529}" srcId="{787CB2F0-D18E-4620-BB5A-7483B5885E81}" destId="{E36FE50D-2996-43C8-8A24-A012A3C4888F}" srcOrd="0" destOrd="0" parTransId="{406716AB-1DBA-4C7A-A29F-A64D681D5315}" sibTransId="{E3664F8C-C0B9-4823-9706-6C9B40FDB563}"/>
    <dgm:cxn modelId="{2D057C5E-94E7-4A7B-A20B-12C43EF277D9}" srcId="{AD6600B6-FBD5-408E-ADE1-BDDE044392EE}" destId="{787CB2F0-D18E-4620-BB5A-7483B5885E81}" srcOrd="0" destOrd="0" parTransId="{083D525F-48FD-4732-B172-F45F576A7407}" sibTransId="{C6728A49-7F97-40AE-AF4A-81FF1677F3E1}"/>
    <dgm:cxn modelId="{88ABDE67-1AD9-469D-A0D6-61E5D78A639B}" type="presOf" srcId="{42795B31-52A1-495E-ACE2-30D4261400C7}" destId="{C47B8CE1-7467-491C-8039-825E35646B10}" srcOrd="0" destOrd="0" presId="urn:microsoft.com/office/officeart/2005/8/layout/orgChart1"/>
    <dgm:cxn modelId="{0AEA7E52-774C-4568-9FF4-D61DF1B462D1}" type="presOf" srcId="{406716AB-1DBA-4C7A-A29F-A64D681D5315}" destId="{B88F1BBB-B606-4A03-A188-5E272ED59D3B}" srcOrd="0" destOrd="0" presId="urn:microsoft.com/office/officeart/2005/8/layout/orgChart1"/>
    <dgm:cxn modelId="{19AA987F-11A9-4AF0-90FD-DF0D14562411}" type="presOf" srcId="{CD8A90DA-EF35-4CF2-82E4-FAFE65B400F6}" destId="{08ACF451-C7D3-4FE1-9F97-0E90E74B7891}" srcOrd="0" destOrd="0" presId="urn:microsoft.com/office/officeart/2005/8/layout/orgChart1"/>
    <dgm:cxn modelId="{6BE67297-B43B-44E2-95BB-37306B2CBE52}" srcId="{E36FE50D-2996-43C8-8A24-A012A3C4888F}" destId="{3AD15AEF-B29B-4355-BBC5-29ACE8896D7E}" srcOrd="0" destOrd="0" parTransId="{CD8A90DA-EF35-4CF2-82E4-FAFE65B400F6}" sibTransId="{433BD808-8699-4945-B87F-0264B8F969A1}"/>
    <dgm:cxn modelId="{CF4AF8A7-C555-40F5-AE03-A02E75CB303D}" type="presOf" srcId="{42795B31-52A1-495E-ACE2-30D4261400C7}" destId="{60206691-E2AB-4650-A7BE-501326B9A79F}" srcOrd="1" destOrd="0" presId="urn:microsoft.com/office/officeart/2005/8/layout/orgChart1"/>
    <dgm:cxn modelId="{E7C7F1BA-A68C-485A-9917-F284186D712A}" type="presOf" srcId="{8664C8C4-6045-4074-AED6-03531F6DED4D}" destId="{09AFBC8D-C344-44E3-BFF6-109F991253F6}" srcOrd="0" destOrd="0" presId="urn:microsoft.com/office/officeart/2005/8/layout/orgChart1"/>
    <dgm:cxn modelId="{06CB3CC4-C53E-4721-85B9-2F4CB55F1BB9}" type="presOf" srcId="{3AD15AEF-B29B-4355-BBC5-29ACE8896D7E}" destId="{2D662758-8B03-4259-A584-3A6706039474}" srcOrd="0" destOrd="0" presId="urn:microsoft.com/office/officeart/2005/8/layout/orgChart1"/>
    <dgm:cxn modelId="{DE6DF6C4-9BDE-4E73-9D1B-765E12724EF9}" srcId="{8664C8C4-6045-4074-AED6-03531F6DED4D}" destId="{42795B31-52A1-495E-ACE2-30D4261400C7}" srcOrd="0" destOrd="0" parTransId="{B6433528-BE2F-4B8C-B29E-132ABCDCD00D}" sibTransId="{5ED79815-5A7F-4613-A310-FC35C8279D04}"/>
    <dgm:cxn modelId="{B43E1BC7-046C-48D3-AF19-F47B0622263E}" type="presOf" srcId="{B6433528-BE2F-4B8C-B29E-132ABCDCD00D}" destId="{1F3985CF-9CC1-46F4-8C85-D96084E6A47D}" srcOrd="0" destOrd="0" presId="urn:microsoft.com/office/officeart/2005/8/layout/orgChart1"/>
    <dgm:cxn modelId="{B536FBC8-064E-4157-9B21-10F486369007}" type="presOf" srcId="{F6D5BEA2-4B9B-43E3-864B-B83ADAD07AA1}" destId="{CE500BFA-A6E1-43ED-81CD-14F30F0E22BF}" srcOrd="0" destOrd="0" presId="urn:microsoft.com/office/officeart/2005/8/layout/orgChart1"/>
    <dgm:cxn modelId="{B87D0EEB-BBF4-4BD6-AB52-308F6E409D82}" type="presOf" srcId="{8664C8C4-6045-4074-AED6-03531F6DED4D}" destId="{6A6F6584-4B75-4296-935E-8E4CDBEB572C}" srcOrd="1" destOrd="0" presId="urn:microsoft.com/office/officeart/2005/8/layout/orgChart1"/>
    <dgm:cxn modelId="{06AF5CF5-B685-4777-919E-DDEA8249760B}" type="presOf" srcId="{E36FE50D-2996-43C8-8A24-A012A3C4888F}" destId="{75901599-A356-42B7-9B30-ABDB9A2B7319}" srcOrd="1" destOrd="0" presId="urn:microsoft.com/office/officeart/2005/8/layout/orgChart1"/>
    <dgm:cxn modelId="{623D5EF9-4E22-4C36-AF0E-389EA8384AB2}" type="presOf" srcId="{787CB2F0-D18E-4620-BB5A-7483B5885E81}" destId="{1D833E2C-0310-4508-B166-86A1965A64FF}" srcOrd="1" destOrd="0" presId="urn:microsoft.com/office/officeart/2005/8/layout/orgChart1"/>
    <dgm:cxn modelId="{0FCC6D3A-E354-40B7-B85D-80D841E18CB9}" type="presParOf" srcId="{C40CE93B-AD3C-4F02-93BD-1DEA8CBDF834}" destId="{176D6B89-D1A0-4416-B8C9-8261E53342D8}" srcOrd="0" destOrd="0" presId="urn:microsoft.com/office/officeart/2005/8/layout/orgChart1"/>
    <dgm:cxn modelId="{403E4180-A447-459F-9D17-C9D99138F30E}" type="presParOf" srcId="{176D6B89-D1A0-4416-B8C9-8261E53342D8}" destId="{2FBFD4E1-57BB-447A-9970-72FFEDFAB44C}" srcOrd="0" destOrd="0" presId="urn:microsoft.com/office/officeart/2005/8/layout/orgChart1"/>
    <dgm:cxn modelId="{0469B044-7630-49A3-8BB1-764DB8C76B09}" type="presParOf" srcId="{2FBFD4E1-57BB-447A-9970-72FFEDFAB44C}" destId="{E3A6082E-0C21-4065-8A5C-648AF7624578}" srcOrd="0" destOrd="0" presId="urn:microsoft.com/office/officeart/2005/8/layout/orgChart1"/>
    <dgm:cxn modelId="{92B4DF39-4B7B-4788-8186-2E753371B063}" type="presParOf" srcId="{2FBFD4E1-57BB-447A-9970-72FFEDFAB44C}" destId="{1D833E2C-0310-4508-B166-86A1965A64FF}" srcOrd="1" destOrd="0" presId="urn:microsoft.com/office/officeart/2005/8/layout/orgChart1"/>
    <dgm:cxn modelId="{FD859B73-1EC3-44F2-90AF-7304DE581AF4}" type="presParOf" srcId="{176D6B89-D1A0-4416-B8C9-8261E53342D8}" destId="{529995EA-7CC9-4165-81F5-9999379F510F}" srcOrd="1" destOrd="0" presId="urn:microsoft.com/office/officeart/2005/8/layout/orgChart1"/>
    <dgm:cxn modelId="{E9D3C7A5-1B6D-4937-ACBC-C01D382378E6}" type="presParOf" srcId="{529995EA-7CC9-4165-81F5-9999379F510F}" destId="{B88F1BBB-B606-4A03-A188-5E272ED59D3B}" srcOrd="0" destOrd="0" presId="urn:microsoft.com/office/officeart/2005/8/layout/orgChart1"/>
    <dgm:cxn modelId="{CE2DD3F6-CC0D-460C-B1A0-5F0991609070}" type="presParOf" srcId="{529995EA-7CC9-4165-81F5-9999379F510F}" destId="{2EF807F7-A828-4F58-93FB-FA68DAF6EF7E}" srcOrd="1" destOrd="0" presId="urn:microsoft.com/office/officeart/2005/8/layout/orgChart1"/>
    <dgm:cxn modelId="{9FD2AFD3-5F92-42BB-B8FF-FD465DB4C00D}" type="presParOf" srcId="{2EF807F7-A828-4F58-93FB-FA68DAF6EF7E}" destId="{9AE33011-8E84-4C86-B93E-36EE8A5D733D}" srcOrd="0" destOrd="0" presId="urn:microsoft.com/office/officeart/2005/8/layout/orgChart1"/>
    <dgm:cxn modelId="{3B91C64F-2A0B-4B33-B7D7-A4E0E2DFB10F}" type="presParOf" srcId="{9AE33011-8E84-4C86-B93E-36EE8A5D733D}" destId="{96C3C0CD-04B4-4531-B6D1-DE40FF96EEB8}" srcOrd="0" destOrd="0" presId="urn:microsoft.com/office/officeart/2005/8/layout/orgChart1"/>
    <dgm:cxn modelId="{6DEC0A29-CCB7-4060-8355-F838D58E9485}" type="presParOf" srcId="{9AE33011-8E84-4C86-B93E-36EE8A5D733D}" destId="{75901599-A356-42B7-9B30-ABDB9A2B7319}" srcOrd="1" destOrd="0" presId="urn:microsoft.com/office/officeart/2005/8/layout/orgChart1"/>
    <dgm:cxn modelId="{A23C92FC-C7C8-4903-92F4-7B51CDFF495C}" type="presParOf" srcId="{2EF807F7-A828-4F58-93FB-FA68DAF6EF7E}" destId="{1FA80E0A-9292-4FE8-9071-61DDBFD7B514}" srcOrd="1" destOrd="0" presId="urn:microsoft.com/office/officeart/2005/8/layout/orgChart1"/>
    <dgm:cxn modelId="{639DF8E9-4A97-49AD-BC60-4BD7B70C2434}" type="presParOf" srcId="{1FA80E0A-9292-4FE8-9071-61DDBFD7B514}" destId="{08ACF451-C7D3-4FE1-9F97-0E90E74B7891}" srcOrd="0" destOrd="0" presId="urn:microsoft.com/office/officeart/2005/8/layout/orgChart1"/>
    <dgm:cxn modelId="{421FC0E2-8AD0-42C9-8FC3-C103AA7A0ED2}" type="presParOf" srcId="{1FA80E0A-9292-4FE8-9071-61DDBFD7B514}" destId="{58B5258C-4C35-40AE-BE3D-9443FD5FE6FF}" srcOrd="1" destOrd="0" presId="urn:microsoft.com/office/officeart/2005/8/layout/orgChart1"/>
    <dgm:cxn modelId="{881987C4-5874-447D-AD0F-325C1B757FF9}" type="presParOf" srcId="{58B5258C-4C35-40AE-BE3D-9443FD5FE6FF}" destId="{903C3789-890A-4A9B-A6B2-3982FC9F0B7A}" srcOrd="0" destOrd="0" presId="urn:microsoft.com/office/officeart/2005/8/layout/orgChart1"/>
    <dgm:cxn modelId="{9B84BE9A-E4D0-4F55-A7DF-F7786CD52AFA}" type="presParOf" srcId="{903C3789-890A-4A9B-A6B2-3982FC9F0B7A}" destId="{2D662758-8B03-4259-A584-3A6706039474}" srcOrd="0" destOrd="0" presId="urn:microsoft.com/office/officeart/2005/8/layout/orgChart1"/>
    <dgm:cxn modelId="{1954B7EC-3FC6-4A4E-AB1F-31AA2DB1A246}" type="presParOf" srcId="{903C3789-890A-4A9B-A6B2-3982FC9F0B7A}" destId="{5204459B-E38B-4665-B619-27E505E9BFA0}" srcOrd="1" destOrd="0" presId="urn:microsoft.com/office/officeart/2005/8/layout/orgChart1"/>
    <dgm:cxn modelId="{00FFB8FA-6446-404D-BE77-F5F3B2253573}" type="presParOf" srcId="{58B5258C-4C35-40AE-BE3D-9443FD5FE6FF}" destId="{DB657FE6-C04E-499F-A1A3-DFEB9C9802A0}" srcOrd="1" destOrd="0" presId="urn:microsoft.com/office/officeart/2005/8/layout/orgChart1"/>
    <dgm:cxn modelId="{C635833B-3F55-47F3-B3B9-58DBAFB5D400}" type="presParOf" srcId="{58B5258C-4C35-40AE-BE3D-9443FD5FE6FF}" destId="{51926CBD-89DE-4757-B11C-CDD4C255CA93}" srcOrd="2" destOrd="0" presId="urn:microsoft.com/office/officeart/2005/8/layout/orgChart1"/>
    <dgm:cxn modelId="{524BB8D3-54A9-47F1-8F2E-A61D37664C49}" type="presParOf" srcId="{2EF807F7-A828-4F58-93FB-FA68DAF6EF7E}" destId="{8B413811-D0B2-46FA-BA60-39EE80911662}" srcOrd="2" destOrd="0" presId="urn:microsoft.com/office/officeart/2005/8/layout/orgChart1"/>
    <dgm:cxn modelId="{9954478F-AB01-4892-A60C-05FBE323FD2B}" type="presParOf" srcId="{529995EA-7CC9-4165-81F5-9999379F510F}" destId="{CE500BFA-A6E1-43ED-81CD-14F30F0E22BF}" srcOrd="2" destOrd="0" presId="urn:microsoft.com/office/officeart/2005/8/layout/orgChart1"/>
    <dgm:cxn modelId="{4D3BF86C-9DDF-4C9F-884F-30ED3212249B}" type="presParOf" srcId="{529995EA-7CC9-4165-81F5-9999379F510F}" destId="{56775AEE-4EDD-4126-B6BC-4B3371C4909C}" srcOrd="3" destOrd="0" presId="urn:microsoft.com/office/officeart/2005/8/layout/orgChart1"/>
    <dgm:cxn modelId="{1485E996-AFA5-4595-B401-D7B1EC122A5A}" type="presParOf" srcId="{56775AEE-4EDD-4126-B6BC-4B3371C4909C}" destId="{315F91ED-9ECC-4D6A-ACAE-06434E0F1FCA}" srcOrd="0" destOrd="0" presId="urn:microsoft.com/office/officeart/2005/8/layout/orgChart1"/>
    <dgm:cxn modelId="{2CEDB015-8C5F-4404-A7FE-509127F134DD}" type="presParOf" srcId="{315F91ED-9ECC-4D6A-ACAE-06434E0F1FCA}" destId="{09AFBC8D-C344-44E3-BFF6-109F991253F6}" srcOrd="0" destOrd="0" presId="urn:microsoft.com/office/officeart/2005/8/layout/orgChart1"/>
    <dgm:cxn modelId="{C8560A88-B39E-4010-83C2-8D95226A10C6}" type="presParOf" srcId="{315F91ED-9ECC-4D6A-ACAE-06434E0F1FCA}" destId="{6A6F6584-4B75-4296-935E-8E4CDBEB572C}" srcOrd="1" destOrd="0" presId="urn:microsoft.com/office/officeart/2005/8/layout/orgChart1"/>
    <dgm:cxn modelId="{C1BCCF29-004B-4CA6-B113-76EC34E266E7}" type="presParOf" srcId="{56775AEE-4EDD-4126-B6BC-4B3371C4909C}" destId="{34A8F1B6-5B0B-4F49-96DC-9CD421528585}" srcOrd="1" destOrd="0" presId="urn:microsoft.com/office/officeart/2005/8/layout/orgChart1"/>
    <dgm:cxn modelId="{DBA93D5C-C76F-4E6D-A571-BF11F34D7EBF}" type="presParOf" srcId="{34A8F1B6-5B0B-4F49-96DC-9CD421528585}" destId="{1F3985CF-9CC1-46F4-8C85-D96084E6A47D}" srcOrd="0" destOrd="0" presId="urn:microsoft.com/office/officeart/2005/8/layout/orgChart1"/>
    <dgm:cxn modelId="{925BE5DC-4191-40E3-9434-4F8A72C24008}" type="presParOf" srcId="{34A8F1B6-5B0B-4F49-96DC-9CD421528585}" destId="{509DD393-1DA6-4FD9-B722-9DBE7A5222E2}" srcOrd="1" destOrd="0" presId="urn:microsoft.com/office/officeart/2005/8/layout/orgChart1"/>
    <dgm:cxn modelId="{CEB1E88E-80B1-4B54-90E5-C2A6E8239728}" type="presParOf" srcId="{509DD393-1DA6-4FD9-B722-9DBE7A5222E2}" destId="{8A41529C-7473-4B20-9C9F-E1201E2F6E3B}" srcOrd="0" destOrd="0" presId="urn:microsoft.com/office/officeart/2005/8/layout/orgChart1"/>
    <dgm:cxn modelId="{5BDAE18C-B6A1-4414-8793-337117C34543}" type="presParOf" srcId="{8A41529C-7473-4B20-9C9F-E1201E2F6E3B}" destId="{C47B8CE1-7467-491C-8039-825E35646B10}" srcOrd="0" destOrd="0" presId="urn:microsoft.com/office/officeart/2005/8/layout/orgChart1"/>
    <dgm:cxn modelId="{7E9989D9-BC4B-44BB-8805-98A00EC3986B}" type="presParOf" srcId="{8A41529C-7473-4B20-9C9F-E1201E2F6E3B}" destId="{60206691-E2AB-4650-A7BE-501326B9A79F}" srcOrd="1" destOrd="0" presId="urn:microsoft.com/office/officeart/2005/8/layout/orgChart1"/>
    <dgm:cxn modelId="{E2F60258-9444-4304-9AD7-12C2B90645CB}" type="presParOf" srcId="{509DD393-1DA6-4FD9-B722-9DBE7A5222E2}" destId="{DFF7D348-8039-485B-859E-4B9FA131741C}" srcOrd="1" destOrd="0" presId="urn:microsoft.com/office/officeart/2005/8/layout/orgChart1"/>
    <dgm:cxn modelId="{115BF448-FAB2-46E2-A22B-49B4918ED747}" type="presParOf" srcId="{509DD393-1DA6-4FD9-B722-9DBE7A5222E2}" destId="{A2A0388E-2D1A-474C-B396-4B9786A90467}" srcOrd="2" destOrd="0" presId="urn:microsoft.com/office/officeart/2005/8/layout/orgChart1"/>
    <dgm:cxn modelId="{5B85ACD9-EB10-4BFB-A114-318835B97DA4}" type="presParOf" srcId="{56775AEE-4EDD-4126-B6BC-4B3371C4909C}" destId="{8BF69C82-8833-41FF-96BA-863B5F29E566}" srcOrd="2" destOrd="0" presId="urn:microsoft.com/office/officeart/2005/8/layout/orgChart1"/>
    <dgm:cxn modelId="{DEBEBB00-3277-48C1-A3C7-C8026973BB61}" type="presParOf" srcId="{176D6B89-D1A0-4416-B8C9-8261E53342D8}" destId="{2DAAA4D7-8C1E-4B35-8ED3-E97A4B913A9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A3B0AA-0CB4-453C-95C4-FA30BF9F0C3C}">
      <dsp:nvSpPr>
        <dsp:cNvPr id="0" name=""/>
        <dsp:cNvSpPr/>
      </dsp:nvSpPr>
      <dsp:spPr>
        <a:xfrm>
          <a:off x="4064000" y="2323347"/>
          <a:ext cx="2224013" cy="7719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985"/>
              </a:lnTo>
              <a:lnTo>
                <a:pt x="2224013" y="385985"/>
              </a:lnTo>
              <a:lnTo>
                <a:pt x="2224013" y="7719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48A35C-5472-4AAE-8C70-BAC6882BB098}">
      <dsp:nvSpPr>
        <dsp:cNvPr id="0" name=""/>
        <dsp:cNvSpPr/>
      </dsp:nvSpPr>
      <dsp:spPr>
        <a:xfrm>
          <a:off x="1839986" y="2323347"/>
          <a:ext cx="2224013" cy="771971"/>
        </a:xfrm>
        <a:custGeom>
          <a:avLst/>
          <a:gdLst/>
          <a:ahLst/>
          <a:cxnLst/>
          <a:rect l="0" t="0" r="0" b="0"/>
          <a:pathLst>
            <a:path>
              <a:moveTo>
                <a:pt x="2224013" y="0"/>
              </a:moveTo>
              <a:lnTo>
                <a:pt x="2224013" y="385985"/>
              </a:lnTo>
              <a:lnTo>
                <a:pt x="0" y="385985"/>
              </a:lnTo>
              <a:lnTo>
                <a:pt x="0" y="7719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8D8C1-8C96-466C-B82F-935F162116BA}">
      <dsp:nvSpPr>
        <dsp:cNvPr id="0" name=""/>
        <dsp:cNvSpPr/>
      </dsp:nvSpPr>
      <dsp:spPr>
        <a:xfrm>
          <a:off x="2225972" y="485320"/>
          <a:ext cx="3676054" cy="18380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735" tIns="38735" rIns="38735" bIns="38735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100" kern="1200" dirty="0"/>
            <a:t>Sub-Programs</a:t>
          </a:r>
        </a:p>
      </dsp:txBody>
      <dsp:txXfrm>
        <a:off x="2225972" y="485320"/>
        <a:ext cx="3676054" cy="1838027"/>
      </dsp:txXfrm>
    </dsp:sp>
    <dsp:sp modelId="{7CBA401D-D38D-4E27-A9CE-9B0F3D470B2C}">
      <dsp:nvSpPr>
        <dsp:cNvPr id="0" name=""/>
        <dsp:cNvSpPr/>
      </dsp:nvSpPr>
      <dsp:spPr>
        <a:xfrm>
          <a:off x="1959" y="3095319"/>
          <a:ext cx="3676054" cy="18380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735" tIns="38735" rIns="38735" bIns="38735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100" kern="1200" dirty="0"/>
            <a:t>Procedures</a:t>
          </a:r>
        </a:p>
      </dsp:txBody>
      <dsp:txXfrm>
        <a:off x="1959" y="3095319"/>
        <a:ext cx="3676054" cy="1838027"/>
      </dsp:txXfrm>
    </dsp:sp>
    <dsp:sp modelId="{00085AE0-38BD-4343-BB80-64EE21300B60}">
      <dsp:nvSpPr>
        <dsp:cNvPr id="0" name=""/>
        <dsp:cNvSpPr/>
      </dsp:nvSpPr>
      <dsp:spPr>
        <a:xfrm>
          <a:off x="4449985" y="3095319"/>
          <a:ext cx="3676054" cy="18380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735" tIns="38735" rIns="38735" bIns="38735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100" kern="1200" dirty="0"/>
            <a:t>Functions</a:t>
          </a:r>
        </a:p>
      </dsp:txBody>
      <dsp:txXfrm>
        <a:off x="4449985" y="3095319"/>
        <a:ext cx="3676054" cy="18380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3985CF-9CC1-46F4-8C85-D96084E6A47D}">
      <dsp:nvSpPr>
        <dsp:cNvPr id="0" name=""/>
        <dsp:cNvSpPr/>
      </dsp:nvSpPr>
      <dsp:spPr>
        <a:xfrm>
          <a:off x="4289425" y="3413786"/>
          <a:ext cx="661199" cy="1203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3431"/>
              </a:lnTo>
              <a:lnTo>
                <a:pt x="661199" y="120343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500BFA-A6E1-43ED-81CD-14F30F0E22BF}">
      <dsp:nvSpPr>
        <dsp:cNvPr id="0" name=""/>
        <dsp:cNvSpPr/>
      </dsp:nvSpPr>
      <dsp:spPr>
        <a:xfrm>
          <a:off x="3711773" y="1413139"/>
          <a:ext cx="1704776" cy="5917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870"/>
              </a:lnTo>
              <a:lnTo>
                <a:pt x="1704776" y="295870"/>
              </a:lnTo>
              <a:lnTo>
                <a:pt x="1704776" y="5917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CF451-C7D3-4FE1-9F97-0E90E74B7891}">
      <dsp:nvSpPr>
        <dsp:cNvPr id="0" name=""/>
        <dsp:cNvSpPr/>
      </dsp:nvSpPr>
      <dsp:spPr>
        <a:xfrm>
          <a:off x="879871" y="3413786"/>
          <a:ext cx="422671" cy="12961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6193"/>
              </a:lnTo>
              <a:lnTo>
                <a:pt x="422671" y="12961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8F1BBB-B606-4A03-A188-5E272ED59D3B}">
      <dsp:nvSpPr>
        <dsp:cNvPr id="0" name=""/>
        <dsp:cNvSpPr/>
      </dsp:nvSpPr>
      <dsp:spPr>
        <a:xfrm>
          <a:off x="2006996" y="1413139"/>
          <a:ext cx="1704776" cy="591740"/>
        </a:xfrm>
        <a:custGeom>
          <a:avLst/>
          <a:gdLst/>
          <a:ahLst/>
          <a:cxnLst/>
          <a:rect l="0" t="0" r="0" b="0"/>
          <a:pathLst>
            <a:path>
              <a:moveTo>
                <a:pt x="1704776" y="0"/>
              </a:moveTo>
              <a:lnTo>
                <a:pt x="1704776" y="295870"/>
              </a:lnTo>
              <a:lnTo>
                <a:pt x="0" y="295870"/>
              </a:lnTo>
              <a:lnTo>
                <a:pt x="0" y="5917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A6082E-0C21-4065-8A5C-648AF7624578}">
      <dsp:nvSpPr>
        <dsp:cNvPr id="0" name=""/>
        <dsp:cNvSpPr/>
      </dsp:nvSpPr>
      <dsp:spPr>
        <a:xfrm>
          <a:off x="2302867" y="4233"/>
          <a:ext cx="2817812" cy="14089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Sub-Programs</a:t>
          </a:r>
        </a:p>
      </dsp:txBody>
      <dsp:txXfrm>
        <a:off x="2302867" y="4233"/>
        <a:ext cx="2817812" cy="1408906"/>
      </dsp:txXfrm>
    </dsp:sp>
    <dsp:sp modelId="{96C3C0CD-04B4-4531-B6D1-DE40FF96EEB8}">
      <dsp:nvSpPr>
        <dsp:cNvPr id="0" name=""/>
        <dsp:cNvSpPr/>
      </dsp:nvSpPr>
      <dsp:spPr>
        <a:xfrm>
          <a:off x="598090" y="2004880"/>
          <a:ext cx="2817812" cy="14089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Procedures</a:t>
          </a:r>
        </a:p>
      </dsp:txBody>
      <dsp:txXfrm>
        <a:off x="598090" y="2004880"/>
        <a:ext cx="2817812" cy="1408906"/>
      </dsp:txXfrm>
    </dsp:sp>
    <dsp:sp modelId="{2D662758-8B03-4259-A584-3A6706039474}">
      <dsp:nvSpPr>
        <dsp:cNvPr id="0" name=""/>
        <dsp:cNvSpPr/>
      </dsp:nvSpPr>
      <dsp:spPr>
        <a:xfrm>
          <a:off x="1302543" y="4005527"/>
          <a:ext cx="2817812" cy="14089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Doesn’t output a value.</a:t>
          </a:r>
        </a:p>
      </dsp:txBody>
      <dsp:txXfrm>
        <a:off x="1302543" y="4005527"/>
        <a:ext cx="2817812" cy="1408906"/>
      </dsp:txXfrm>
    </dsp:sp>
    <dsp:sp modelId="{09AFBC8D-C344-44E3-BFF6-109F991253F6}">
      <dsp:nvSpPr>
        <dsp:cNvPr id="0" name=""/>
        <dsp:cNvSpPr/>
      </dsp:nvSpPr>
      <dsp:spPr>
        <a:xfrm>
          <a:off x="4007643" y="2004880"/>
          <a:ext cx="2817812" cy="14089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Functions</a:t>
          </a:r>
        </a:p>
      </dsp:txBody>
      <dsp:txXfrm>
        <a:off x="4007643" y="2004880"/>
        <a:ext cx="2817812" cy="1408906"/>
      </dsp:txXfrm>
    </dsp:sp>
    <dsp:sp modelId="{C47B8CE1-7467-491C-8039-825E35646B10}">
      <dsp:nvSpPr>
        <dsp:cNvPr id="0" name=""/>
        <dsp:cNvSpPr/>
      </dsp:nvSpPr>
      <dsp:spPr>
        <a:xfrm>
          <a:off x="4950624" y="3912764"/>
          <a:ext cx="2817812" cy="140890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/>
            <a:t>Always outputs a value. </a:t>
          </a:r>
        </a:p>
      </dsp:txBody>
      <dsp:txXfrm>
        <a:off x="4950624" y="3912764"/>
        <a:ext cx="2817812" cy="1408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tif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5.tiff"/><Relationship Id="rId7" Type="http://schemas.openxmlformats.org/officeDocument/2006/relationships/image" Target="../media/image20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7.tiff"/><Relationship Id="rId5" Type="http://schemas.openxmlformats.org/officeDocument/2006/relationships/image" Target="../media/image6.png"/><Relationship Id="rId4" Type="http://schemas.openxmlformats.org/officeDocument/2006/relationships/image" Target="../media/image36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9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52494" y="978445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3F8A3A-6CA4-48A1-E4F7-2E6F0AC1C47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2037588"/>
            <a:ext cx="7695738" cy="3098355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3B3B68C9-4999-135D-4000-596B7C0A7C50}"/>
              </a:ext>
            </a:extLst>
          </p:cNvPr>
          <p:cNvSpPr txBox="1"/>
          <p:nvPr userDrawn="1"/>
        </p:nvSpPr>
        <p:spPr>
          <a:xfrm>
            <a:off x="4780717" y="519991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412868-3CFC-AAB7-2249-7EBF205E859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33" y="12236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5AECBD7B-3A78-893E-443D-C2104D164262}"/>
              </a:ext>
            </a:extLst>
          </p:cNvPr>
          <p:cNvSpPr txBox="1">
            <a:spLocks/>
          </p:cNvSpPr>
          <p:nvPr userDrawn="1"/>
        </p:nvSpPr>
        <p:spPr>
          <a:xfrm>
            <a:off x="2866794" y="637051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F0EE41-C7FA-B471-D933-0D63020AC798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EA03D98-9A09-521B-68B0-5BA33A3D9DBF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595524-CA6A-6242-6C0B-7A3F899FC25F}"/>
              </a:ext>
            </a:extLst>
          </p:cNvPr>
          <p:cNvSpPr/>
          <p:nvPr/>
        </p:nvSpPr>
        <p:spPr>
          <a:xfrm>
            <a:off x="1885950" y="2995660"/>
            <a:ext cx="8420099" cy="44627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2300" dirty="0"/>
              <a:t>Programming Fundamentals</a:t>
            </a:r>
          </a:p>
        </p:txBody>
      </p:sp>
    </p:spTree>
    <p:extLst>
      <p:ext uri="{BB962C8B-B14F-4D97-AF65-F5344CB8AC3E}">
        <p14:creationId xmlns:p14="http://schemas.microsoft.com/office/powerpoint/2010/main" val="1505489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To write a program the programmer must define the program. </a:t>
            </a:r>
          </a:p>
          <a:p>
            <a:endParaRPr lang="en-GB" sz="3600" dirty="0"/>
          </a:p>
          <a:p>
            <a:r>
              <a:rPr lang="en-GB" sz="3600" dirty="0"/>
              <a:t>The name is given to the sub-program.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1816D-BEB0-4195-B2F4-6BB5E65F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539" y="3429000"/>
            <a:ext cx="4118115" cy="187187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E5345C-DA5B-445D-AC13-B5A138F475AB}"/>
              </a:ext>
            </a:extLst>
          </p:cNvPr>
          <p:cNvSpPr/>
          <p:nvPr/>
        </p:nvSpPr>
        <p:spPr>
          <a:xfrm>
            <a:off x="4002157" y="3313043"/>
            <a:ext cx="1033669" cy="53008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8DB19C-9200-46A9-8B80-A882BF6EC5F3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2570923" y="3180523"/>
            <a:ext cx="1431234" cy="3975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511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Variables are then used in the program to store data. </a:t>
            </a:r>
          </a:p>
          <a:p>
            <a:endParaRPr lang="en-GB" sz="3600" dirty="0"/>
          </a:p>
          <a:p>
            <a:r>
              <a:rPr lang="en-GB" sz="3600" dirty="0"/>
              <a:t>What are the variables of this program called?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1816D-BEB0-4195-B2F4-6BB5E65F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539" y="3429000"/>
            <a:ext cx="4118115" cy="18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67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Variables are then used in the program to store data. </a:t>
            </a:r>
          </a:p>
          <a:p>
            <a:endParaRPr lang="en-GB" sz="3600" dirty="0"/>
          </a:p>
          <a:p>
            <a:r>
              <a:rPr lang="en-GB" sz="3600" dirty="0"/>
              <a:t>What are the variables of this program called?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If they are variables, what are these?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1816D-BEB0-4195-B2F4-6BB5E65F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539" y="3429000"/>
            <a:ext cx="4118115" cy="187187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E5345C-DA5B-445D-AC13-B5A138F475AB}"/>
              </a:ext>
            </a:extLst>
          </p:cNvPr>
          <p:cNvSpPr/>
          <p:nvPr/>
        </p:nvSpPr>
        <p:spPr>
          <a:xfrm>
            <a:off x="5062331" y="3313043"/>
            <a:ext cx="1417982" cy="53008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8DB19C-9200-46A9-8B80-A882BF6EC5F3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4744278" y="3180523"/>
            <a:ext cx="318053" cy="3975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E21E94-EB17-4E96-B21A-9F1081BEA3BF}"/>
              </a:ext>
            </a:extLst>
          </p:cNvPr>
          <p:cNvCxnSpPr>
            <a:cxnSpLocks/>
          </p:cNvCxnSpPr>
          <p:nvPr/>
        </p:nvCxnSpPr>
        <p:spPr>
          <a:xfrm flipH="1" flipV="1">
            <a:off x="5976731" y="4996071"/>
            <a:ext cx="1427923" cy="9833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EE4476-F78D-45E6-B3F4-FDCDED6DA5F5}"/>
              </a:ext>
            </a:extLst>
          </p:cNvPr>
          <p:cNvCxnSpPr>
            <a:cxnSpLocks/>
          </p:cNvCxnSpPr>
          <p:nvPr/>
        </p:nvCxnSpPr>
        <p:spPr>
          <a:xfrm flipH="1" flipV="1">
            <a:off x="6387549" y="4996071"/>
            <a:ext cx="1017105" cy="9833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077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In a sub-program we have the variable names and then the data that is actually “passed in” to the variables when the program is run. </a:t>
            </a:r>
          </a:p>
          <a:p>
            <a:endParaRPr lang="en-GB" sz="3600" dirty="0"/>
          </a:p>
          <a:p>
            <a:r>
              <a:rPr lang="en-GB" sz="3600" dirty="0"/>
              <a:t>This means we need two names for the data to be clear.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1816D-BEB0-4195-B2F4-6BB5E65F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417" y="4608444"/>
            <a:ext cx="4118115" cy="18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02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Parameters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Arguments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1816D-BEB0-4195-B2F4-6BB5E65F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417" y="4608444"/>
            <a:ext cx="4118115" cy="18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68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Parameters – these are the names of the variable in the program. (</a:t>
            </a:r>
            <a:r>
              <a:rPr lang="en-GB" sz="3600" dirty="0" err="1"/>
              <a:t>Sum,n</a:t>
            </a:r>
            <a:r>
              <a:rPr lang="en-GB" sz="3600" dirty="0"/>
              <a:t>)</a:t>
            </a:r>
          </a:p>
          <a:p>
            <a:endParaRPr lang="en-GB" sz="3600" dirty="0"/>
          </a:p>
          <a:p>
            <a:r>
              <a:rPr lang="en-GB" sz="3600" dirty="0"/>
              <a:t>Arguments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1816D-BEB0-4195-B2F4-6BB5E65F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417" y="4608444"/>
            <a:ext cx="4118115" cy="18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13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376F44-26AD-4139-9D12-8CBBF63E41AF}"/>
              </a:ext>
            </a:extLst>
          </p:cNvPr>
          <p:cNvSpPr/>
          <p:nvPr/>
        </p:nvSpPr>
        <p:spPr>
          <a:xfrm>
            <a:off x="6281530" y="1537252"/>
            <a:ext cx="1921566" cy="5565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Parameters – these are the names of the variable in the program. (</a:t>
            </a:r>
            <a:r>
              <a:rPr lang="en-GB" sz="3600" dirty="0" err="1"/>
              <a:t>Sum,n</a:t>
            </a:r>
            <a:r>
              <a:rPr lang="en-GB" sz="3600" dirty="0"/>
              <a:t>)</a:t>
            </a:r>
          </a:p>
          <a:p>
            <a:endParaRPr lang="en-GB" sz="3600" dirty="0"/>
          </a:p>
          <a:p>
            <a:r>
              <a:rPr lang="en-GB" sz="3600" dirty="0"/>
              <a:t>Arguments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1816D-BEB0-4195-B2F4-6BB5E65F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417" y="4608444"/>
            <a:ext cx="4118115" cy="18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47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376F44-26AD-4139-9D12-8CBBF63E41AF}"/>
              </a:ext>
            </a:extLst>
          </p:cNvPr>
          <p:cNvSpPr/>
          <p:nvPr/>
        </p:nvSpPr>
        <p:spPr>
          <a:xfrm>
            <a:off x="6281530" y="1537252"/>
            <a:ext cx="1921566" cy="5565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Parameters – these are the names of the variable in the program. (</a:t>
            </a:r>
            <a:r>
              <a:rPr lang="en-GB" sz="3600" dirty="0" err="1"/>
              <a:t>Sum,n</a:t>
            </a:r>
            <a:r>
              <a:rPr lang="en-GB" sz="3600" dirty="0"/>
              <a:t>)</a:t>
            </a:r>
          </a:p>
          <a:p>
            <a:endParaRPr lang="en-GB" sz="3600" dirty="0"/>
          </a:p>
          <a:p>
            <a:r>
              <a:rPr lang="en-GB" sz="3600" dirty="0"/>
              <a:t>Arguments – these are the actual data values that are “passed in” to the sub-program. (10,2)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1816D-BEB0-4195-B2F4-6BB5E65F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417" y="4608444"/>
            <a:ext cx="4118115" cy="18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04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5F4ECD4-9FD4-4959-AA07-8B101662C59C}"/>
              </a:ext>
            </a:extLst>
          </p:cNvPr>
          <p:cNvSpPr/>
          <p:nvPr/>
        </p:nvSpPr>
        <p:spPr>
          <a:xfrm>
            <a:off x="10482470" y="3299791"/>
            <a:ext cx="1391478" cy="5035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376F44-26AD-4139-9D12-8CBBF63E41AF}"/>
              </a:ext>
            </a:extLst>
          </p:cNvPr>
          <p:cNvSpPr/>
          <p:nvPr/>
        </p:nvSpPr>
        <p:spPr>
          <a:xfrm>
            <a:off x="6281530" y="1537252"/>
            <a:ext cx="1921566" cy="5565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Parameters – these are the names of the variable in the program. (</a:t>
            </a:r>
            <a:r>
              <a:rPr lang="en-GB" sz="3600" dirty="0" err="1"/>
              <a:t>Sum,n</a:t>
            </a:r>
            <a:r>
              <a:rPr lang="en-GB" sz="3600" dirty="0"/>
              <a:t>)</a:t>
            </a:r>
          </a:p>
          <a:p>
            <a:endParaRPr lang="en-GB" sz="3600" dirty="0"/>
          </a:p>
          <a:p>
            <a:r>
              <a:rPr lang="en-GB" sz="3600" dirty="0"/>
              <a:t>Arguments – these are the actual data values that are “passed in” to the sub-program. (10,2)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1816D-BEB0-4195-B2F4-6BB5E65F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417" y="4608444"/>
            <a:ext cx="4118115" cy="18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18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are the parameters in this program called?</a:t>
            </a:r>
          </a:p>
          <a:p>
            <a:endParaRPr lang="en-GB" sz="3600" dirty="0"/>
          </a:p>
          <a:p>
            <a:r>
              <a:rPr lang="en-GB" sz="3600" dirty="0"/>
              <a:t>What are the arguments that are passed in?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E4ABCF-E0C3-4853-BB35-45889AC01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478" y="4369616"/>
            <a:ext cx="3207925" cy="229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34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casting?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List down 3 different types of data used in a database.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What are the 3 key terms for writing SQL?</a:t>
            </a:r>
          </a:p>
        </p:txBody>
      </p:sp>
    </p:spTree>
    <p:extLst>
      <p:ext uri="{BB962C8B-B14F-4D97-AF65-F5344CB8AC3E}">
        <p14:creationId xmlns:p14="http://schemas.microsoft.com/office/powerpoint/2010/main" val="2579773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Define the terms: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Sub-program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Arguments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Parameters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E4ABCF-E0C3-4853-BB35-45889AC01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478" y="4369616"/>
            <a:ext cx="3207925" cy="229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6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544EE4B-296B-49C2-AE80-2D3C0BFC6E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215449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9044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544EE4B-296B-49C2-AE80-2D3C0BFC6E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557309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2159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Is the program below a function or a procedure?</a:t>
            </a:r>
          </a:p>
          <a:p>
            <a:endParaRPr lang="en-GB" sz="4000" dirty="0"/>
          </a:p>
          <a:p>
            <a:r>
              <a:rPr lang="en-GB" sz="4000" dirty="0"/>
              <a:t>What will the sub-program do once the code is run?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9967D-11FF-4F47-B4E5-377E0CE0D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613" y="4280882"/>
            <a:ext cx="3206774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12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Is the program below a function or a procedure?</a:t>
            </a:r>
          </a:p>
          <a:p>
            <a:endParaRPr lang="en-GB" sz="4000" dirty="0"/>
          </a:p>
          <a:p>
            <a:r>
              <a:rPr lang="en-GB" sz="4000" dirty="0"/>
              <a:t>What will the sub-program do once the code is run?</a:t>
            </a:r>
          </a:p>
          <a:p>
            <a:endParaRPr lang="en-GB" sz="4000" dirty="0"/>
          </a:p>
          <a:p>
            <a:r>
              <a:rPr lang="en-GB" sz="4000" dirty="0"/>
              <a:t>10 / 2 = </a:t>
            </a:r>
          </a:p>
          <a:p>
            <a:r>
              <a:rPr lang="en-GB" sz="4000" dirty="0"/>
              <a:t>150 / 3 =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9967D-11FF-4F47-B4E5-377E0CE0D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613" y="4280882"/>
            <a:ext cx="3206774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52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Is the program below a function or a procedure?</a:t>
            </a:r>
          </a:p>
          <a:p>
            <a:endParaRPr lang="en-GB" sz="4000" dirty="0"/>
          </a:p>
          <a:p>
            <a:r>
              <a:rPr lang="en-GB" sz="4000" dirty="0"/>
              <a:t>What will the sub-program do once the code is run?</a:t>
            </a:r>
          </a:p>
          <a:p>
            <a:endParaRPr lang="en-GB" sz="4000" dirty="0"/>
          </a:p>
          <a:p>
            <a:r>
              <a:rPr lang="en-GB" sz="4000" dirty="0"/>
              <a:t>10 / 2 = 5</a:t>
            </a:r>
          </a:p>
          <a:p>
            <a:r>
              <a:rPr lang="en-GB" sz="4000" dirty="0"/>
              <a:t>150 / 3 = 50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9967D-11FF-4F47-B4E5-377E0CE0D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613" y="4280882"/>
            <a:ext cx="3206774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92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Value is outputted. What is the sub-program that outputs a value?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9967D-11FF-4F47-B4E5-377E0CE0D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613" y="4280882"/>
            <a:ext cx="3206774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27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Sub-programs?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5E9712-EBFE-4D5B-8D73-481792314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903" y="475775"/>
            <a:ext cx="7206097" cy="66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63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Sub-programs?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5E9712-EBFE-4D5B-8D73-481792314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903" y="475775"/>
            <a:ext cx="7206097" cy="663911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0C0732-8B48-441B-97F3-2B250D2B631F}"/>
              </a:ext>
            </a:extLst>
          </p:cNvPr>
          <p:cNvCxnSpPr/>
          <p:nvPr/>
        </p:nvCxnSpPr>
        <p:spPr>
          <a:xfrm flipV="1">
            <a:off x="4214191" y="622852"/>
            <a:ext cx="1510748" cy="7553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0E69B0-DBB5-4137-BD2A-A22E844AB96A}"/>
              </a:ext>
            </a:extLst>
          </p:cNvPr>
          <p:cNvCxnSpPr>
            <a:cxnSpLocks/>
          </p:cNvCxnSpPr>
          <p:nvPr/>
        </p:nvCxnSpPr>
        <p:spPr>
          <a:xfrm flipV="1">
            <a:off x="4214191" y="816777"/>
            <a:ext cx="1510748" cy="5614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800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Sub-programs?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5E9712-EBFE-4D5B-8D73-481792314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903" y="475775"/>
            <a:ext cx="7206097" cy="663911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0C0732-8B48-441B-97F3-2B250D2B631F}"/>
              </a:ext>
            </a:extLst>
          </p:cNvPr>
          <p:cNvCxnSpPr/>
          <p:nvPr/>
        </p:nvCxnSpPr>
        <p:spPr>
          <a:xfrm flipV="1">
            <a:off x="4214191" y="622852"/>
            <a:ext cx="1510748" cy="7553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0E69B0-DBB5-4137-BD2A-A22E844AB96A}"/>
              </a:ext>
            </a:extLst>
          </p:cNvPr>
          <p:cNvCxnSpPr>
            <a:cxnSpLocks/>
          </p:cNvCxnSpPr>
          <p:nvPr/>
        </p:nvCxnSpPr>
        <p:spPr>
          <a:xfrm flipV="1">
            <a:off x="4214191" y="816777"/>
            <a:ext cx="1510748" cy="5614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F4973A6-A1DC-486B-BB13-19D6A263500A}"/>
              </a:ext>
            </a:extLst>
          </p:cNvPr>
          <p:cNvSpPr txBox="1"/>
          <p:nvPr/>
        </p:nvSpPr>
        <p:spPr>
          <a:xfrm>
            <a:off x="251791" y="2292626"/>
            <a:ext cx="43732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Do they output values?</a:t>
            </a:r>
          </a:p>
          <a:p>
            <a:endParaRPr lang="en-GB" sz="3600" dirty="0">
              <a:latin typeface="OpenDyslexic" panose="00000500000000000000" pitchFamily="50" charset="0"/>
            </a:endParaRPr>
          </a:p>
          <a:p>
            <a:r>
              <a:rPr lang="en-GB" sz="3600" dirty="0">
                <a:latin typeface="OpenDyslexic" panose="00000500000000000000" pitchFamily="50" charset="0"/>
              </a:rPr>
              <a:t>What type of sub-programs are these?</a:t>
            </a:r>
          </a:p>
        </p:txBody>
      </p:sp>
    </p:spTree>
    <p:extLst>
      <p:ext uri="{BB962C8B-B14F-4D97-AF65-F5344CB8AC3E}">
        <p14:creationId xmlns:p14="http://schemas.microsoft.com/office/powerpoint/2010/main" val="3778190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0784-94DA-4432-B808-F3221DE70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what a sub-program is.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BC2E-3B80-45DA-BBBE-F7583BF1C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sub-programs are used.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FE724-FA48-463E-809A-F06B99AC2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Write code for sub-programs.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94F2-E869-4CE5-BD1A-5FFDF03D2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Learn about sub-programs in a program.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BE7C07-5DBC-4894-92E3-38B14F9ED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978445"/>
            <a:ext cx="5006840" cy="919628"/>
          </a:xfrm>
        </p:spPr>
        <p:txBody>
          <a:bodyPr>
            <a:normAutofit/>
          </a:bodyPr>
          <a:lstStyle/>
          <a:p>
            <a:r>
              <a:rPr lang="en-GB" u="sng" dirty="0"/>
              <a:t>Learn about sub-programs in a program. </a:t>
            </a:r>
          </a:p>
        </p:txBody>
      </p:sp>
    </p:spTree>
    <p:extLst>
      <p:ext uri="{BB962C8B-B14F-4D97-AF65-F5344CB8AC3E}">
        <p14:creationId xmlns:p14="http://schemas.microsoft.com/office/powerpoint/2010/main" val="2860052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Sub-programs?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5E9712-EBFE-4D5B-8D73-481792314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903" y="475775"/>
            <a:ext cx="7206097" cy="663911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0C0732-8B48-441B-97F3-2B250D2B631F}"/>
              </a:ext>
            </a:extLst>
          </p:cNvPr>
          <p:cNvCxnSpPr/>
          <p:nvPr/>
        </p:nvCxnSpPr>
        <p:spPr>
          <a:xfrm flipV="1">
            <a:off x="4214191" y="622852"/>
            <a:ext cx="1510748" cy="7553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0E69B0-DBB5-4137-BD2A-A22E844AB96A}"/>
              </a:ext>
            </a:extLst>
          </p:cNvPr>
          <p:cNvCxnSpPr>
            <a:cxnSpLocks/>
          </p:cNvCxnSpPr>
          <p:nvPr/>
        </p:nvCxnSpPr>
        <p:spPr>
          <a:xfrm flipV="1">
            <a:off x="4214191" y="816777"/>
            <a:ext cx="1510748" cy="5614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F4973A6-A1DC-486B-BB13-19D6A263500A}"/>
              </a:ext>
            </a:extLst>
          </p:cNvPr>
          <p:cNvSpPr txBox="1"/>
          <p:nvPr/>
        </p:nvSpPr>
        <p:spPr>
          <a:xfrm>
            <a:off x="251791" y="2292626"/>
            <a:ext cx="43732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No value outputted. These are procedures. </a:t>
            </a:r>
          </a:p>
          <a:p>
            <a:endParaRPr lang="en-GB" sz="3600" dirty="0">
              <a:latin typeface="OpenDyslexic" panose="00000500000000000000" pitchFamily="50" charset="0"/>
            </a:endParaRPr>
          </a:p>
          <a:p>
            <a:r>
              <a:rPr lang="en-GB" sz="3600" dirty="0">
                <a:latin typeface="OpenDyslexic" panose="00000500000000000000" pitchFamily="50" charset="0"/>
              </a:rPr>
              <a:t>Did we make these?</a:t>
            </a:r>
          </a:p>
        </p:txBody>
      </p:sp>
    </p:spTree>
    <p:extLst>
      <p:ext uri="{BB962C8B-B14F-4D97-AF65-F5344CB8AC3E}">
        <p14:creationId xmlns:p14="http://schemas.microsoft.com/office/powerpoint/2010/main" val="1198679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FF3E61-507B-4FE9-866D-7D15DDF65DA6}"/>
              </a:ext>
            </a:extLst>
          </p:cNvPr>
          <p:cNvSpPr/>
          <p:nvPr/>
        </p:nvSpPr>
        <p:spPr>
          <a:xfrm>
            <a:off x="2955235" y="4558748"/>
            <a:ext cx="1060174" cy="51683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FA539C-0956-40DB-BC3A-FFA7D89F0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07" y="5075583"/>
            <a:ext cx="2053828" cy="5303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90D39F-0762-410D-9A28-02DDA4BCE608}"/>
              </a:ext>
            </a:extLst>
          </p:cNvPr>
          <p:cNvSpPr/>
          <p:nvPr/>
        </p:nvSpPr>
        <p:spPr>
          <a:xfrm>
            <a:off x="1099930" y="2292626"/>
            <a:ext cx="1484244" cy="5963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Sub-programs?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5E9712-EBFE-4D5B-8D73-481792314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903" y="475775"/>
            <a:ext cx="7206097" cy="663911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0C0732-8B48-441B-97F3-2B250D2B631F}"/>
              </a:ext>
            </a:extLst>
          </p:cNvPr>
          <p:cNvCxnSpPr/>
          <p:nvPr/>
        </p:nvCxnSpPr>
        <p:spPr>
          <a:xfrm flipV="1">
            <a:off x="4214191" y="622852"/>
            <a:ext cx="1510748" cy="7553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0E69B0-DBB5-4137-BD2A-A22E844AB96A}"/>
              </a:ext>
            </a:extLst>
          </p:cNvPr>
          <p:cNvCxnSpPr>
            <a:cxnSpLocks/>
          </p:cNvCxnSpPr>
          <p:nvPr/>
        </p:nvCxnSpPr>
        <p:spPr>
          <a:xfrm flipV="1">
            <a:off x="4214191" y="816777"/>
            <a:ext cx="1510748" cy="5614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F4973A6-A1DC-486B-BB13-19D6A263500A}"/>
              </a:ext>
            </a:extLst>
          </p:cNvPr>
          <p:cNvSpPr txBox="1"/>
          <p:nvPr/>
        </p:nvSpPr>
        <p:spPr>
          <a:xfrm>
            <a:off x="251791" y="2292626"/>
            <a:ext cx="43732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No “Def” in the code so we did not make them.</a:t>
            </a:r>
          </a:p>
          <a:p>
            <a:endParaRPr lang="en-GB" sz="3600" dirty="0">
              <a:latin typeface="OpenDyslexic" panose="00000500000000000000" pitchFamily="50" charset="0"/>
            </a:endParaRPr>
          </a:p>
          <a:p>
            <a:r>
              <a:rPr lang="en-GB" sz="3600" dirty="0">
                <a:latin typeface="OpenDyslexic" panose="00000500000000000000" pitchFamily="50" charset="0"/>
              </a:rPr>
              <a:t>These are pre-existing sub-programs. </a:t>
            </a:r>
          </a:p>
        </p:txBody>
      </p:sp>
    </p:spTree>
    <p:extLst>
      <p:ext uri="{BB962C8B-B14F-4D97-AF65-F5344CB8AC3E}">
        <p14:creationId xmlns:p14="http://schemas.microsoft.com/office/powerpoint/2010/main" val="562328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C021E-242D-4CFD-B244-092ED884E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3791-3D0F-4ECB-9D80-F3B5E3AD0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2A4C-0D9A-492E-B428-DFD0D37B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4" y="1077343"/>
            <a:ext cx="12028251" cy="48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72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C021E-242D-4CFD-B244-092ED884E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3791-3D0F-4ECB-9D80-F3B5E3AD0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2A4C-0D9A-492E-B428-DFD0D37B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4" y="1077343"/>
            <a:ext cx="12028251" cy="4811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7F1C75-240A-494F-A198-D8D7C5F97F04}"/>
              </a:ext>
            </a:extLst>
          </p:cNvPr>
          <p:cNvSpPr/>
          <p:nvPr/>
        </p:nvSpPr>
        <p:spPr>
          <a:xfrm>
            <a:off x="569843" y="4903304"/>
            <a:ext cx="10296940" cy="163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First step – identify if this is a function or not. You won’t be asked to write a procedure in the exam!</a:t>
            </a:r>
          </a:p>
        </p:txBody>
      </p:sp>
    </p:spTree>
    <p:extLst>
      <p:ext uri="{BB962C8B-B14F-4D97-AF65-F5344CB8AC3E}">
        <p14:creationId xmlns:p14="http://schemas.microsoft.com/office/powerpoint/2010/main" val="16025629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C021E-242D-4CFD-B244-092ED884E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3791-3D0F-4ECB-9D80-F3B5E3AD0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2A4C-0D9A-492E-B428-DFD0D37B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4" y="1077343"/>
            <a:ext cx="12028251" cy="4811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787EE9-2DCC-40EB-BCB0-2B3C0DCD278C}"/>
              </a:ext>
            </a:extLst>
          </p:cNvPr>
          <p:cNvSpPr/>
          <p:nvPr/>
        </p:nvSpPr>
        <p:spPr>
          <a:xfrm>
            <a:off x="5247861" y="1258957"/>
            <a:ext cx="1046922" cy="4108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241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C021E-242D-4CFD-B244-092ED884E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3791-3D0F-4ECB-9D80-F3B5E3AD0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2A4C-0D9A-492E-B428-DFD0D37B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4" y="1077343"/>
            <a:ext cx="12028251" cy="4811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787EE9-2DCC-40EB-BCB0-2B3C0DCD278C}"/>
              </a:ext>
            </a:extLst>
          </p:cNvPr>
          <p:cNvSpPr/>
          <p:nvPr/>
        </p:nvSpPr>
        <p:spPr>
          <a:xfrm>
            <a:off x="5247861" y="1258957"/>
            <a:ext cx="1046922" cy="4108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1A55AD-928F-4A4A-B8F8-10C56899907B}"/>
              </a:ext>
            </a:extLst>
          </p:cNvPr>
          <p:cNvSpPr/>
          <p:nvPr/>
        </p:nvSpPr>
        <p:spPr>
          <a:xfrm>
            <a:off x="569843" y="4903304"/>
            <a:ext cx="10296940" cy="163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Second step – identify the name of the function. Copying this will form the basis of the first 2 marks!</a:t>
            </a:r>
          </a:p>
        </p:txBody>
      </p:sp>
    </p:spTree>
    <p:extLst>
      <p:ext uri="{BB962C8B-B14F-4D97-AF65-F5344CB8AC3E}">
        <p14:creationId xmlns:p14="http://schemas.microsoft.com/office/powerpoint/2010/main" val="675766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C021E-242D-4CFD-B244-092ED884E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3791-3D0F-4ECB-9D80-F3B5E3AD0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2A4C-0D9A-492E-B428-DFD0D37B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4" y="1077343"/>
            <a:ext cx="12028251" cy="4811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787EE9-2DCC-40EB-BCB0-2B3C0DCD278C}"/>
              </a:ext>
            </a:extLst>
          </p:cNvPr>
          <p:cNvSpPr/>
          <p:nvPr/>
        </p:nvSpPr>
        <p:spPr>
          <a:xfrm>
            <a:off x="5247861" y="1258957"/>
            <a:ext cx="1046922" cy="4108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AAFAC3-499F-478B-A76F-063DBDA0576A}"/>
              </a:ext>
            </a:extLst>
          </p:cNvPr>
          <p:cNvSpPr/>
          <p:nvPr/>
        </p:nvSpPr>
        <p:spPr>
          <a:xfrm>
            <a:off x="7070035" y="1258956"/>
            <a:ext cx="1875182" cy="4108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612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C021E-242D-4CFD-B244-092ED884E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3791-3D0F-4ECB-9D80-F3B5E3AD0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2A4C-0D9A-492E-B428-DFD0D37B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4" y="1077343"/>
            <a:ext cx="12028251" cy="4811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787EE9-2DCC-40EB-BCB0-2B3C0DCD278C}"/>
              </a:ext>
            </a:extLst>
          </p:cNvPr>
          <p:cNvSpPr/>
          <p:nvPr/>
        </p:nvSpPr>
        <p:spPr>
          <a:xfrm>
            <a:off x="5247861" y="1258957"/>
            <a:ext cx="1046922" cy="4108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AAFAC3-499F-478B-A76F-063DBDA0576A}"/>
              </a:ext>
            </a:extLst>
          </p:cNvPr>
          <p:cNvSpPr/>
          <p:nvPr/>
        </p:nvSpPr>
        <p:spPr>
          <a:xfrm>
            <a:off x="7070035" y="1258956"/>
            <a:ext cx="1875182" cy="4108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E534E5-11DE-4F01-B8B3-4DB3B1F01ABD}"/>
              </a:ext>
            </a:extLst>
          </p:cNvPr>
          <p:cNvSpPr/>
          <p:nvPr/>
        </p:nvSpPr>
        <p:spPr>
          <a:xfrm>
            <a:off x="569843" y="4903304"/>
            <a:ext cx="10296940" cy="163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Third step – work out the process. How does the example arrive at the answer £7.30?</a:t>
            </a:r>
          </a:p>
        </p:txBody>
      </p:sp>
    </p:spTree>
    <p:extLst>
      <p:ext uri="{BB962C8B-B14F-4D97-AF65-F5344CB8AC3E}">
        <p14:creationId xmlns:p14="http://schemas.microsoft.com/office/powerpoint/2010/main" val="3634970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C021E-242D-4CFD-B244-092ED884E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3791-3D0F-4ECB-9D80-F3B5E3AD0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2A4C-0D9A-492E-B428-DFD0D37B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4" y="1077343"/>
            <a:ext cx="12028251" cy="4811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787EE9-2DCC-40EB-BCB0-2B3C0DCD278C}"/>
              </a:ext>
            </a:extLst>
          </p:cNvPr>
          <p:cNvSpPr/>
          <p:nvPr/>
        </p:nvSpPr>
        <p:spPr>
          <a:xfrm>
            <a:off x="5247861" y="1258957"/>
            <a:ext cx="1046922" cy="4108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AAFAC3-499F-478B-A76F-063DBDA0576A}"/>
              </a:ext>
            </a:extLst>
          </p:cNvPr>
          <p:cNvSpPr/>
          <p:nvPr/>
        </p:nvSpPr>
        <p:spPr>
          <a:xfrm>
            <a:off x="7070035" y="1258956"/>
            <a:ext cx="1875182" cy="4108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E534E5-11DE-4F01-B8B3-4DB3B1F01ABD}"/>
              </a:ext>
            </a:extLst>
          </p:cNvPr>
          <p:cNvSpPr/>
          <p:nvPr/>
        </p:nvSpPr>
        <p:spPr>
          <a:xfrm>
            <a:off x="569843" y="4903304"/>
            <a:ext cx="10296940" cy="163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Third step – work out the process. How does the example arrive at the answer £7.30?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5F9B30-EB47-4BE2-BCE0-9C1B5C72E5D2}"/>
              </a:ext>
            </a:extLst>
          </p:cNvPr>
          <p:cNvCxnSpPr/>
          <p:nvPr/>
        </p:nvCxnSpPr>
        <p:spPr>
          <a:xfrm flipV="1">
            <a:off x="7553739" y="2875722"/>
            <a:ext cx="437322" cy="22263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7108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C021E-242D-4CFD-B244-092ED884E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3791-3D0F-4ECB-9D80-F3B5E3AD0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2A4C-0D9A-492E-B428-DFD0D37B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4" y="1077343"/>
            <a:ext cx="12028251" cy="4811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787EE9-2DCC-40EB-BCB0-2B3C0DCD278C}"/>
              </a:ext>
            </a:extLst>
          </p:cNvPr>
          <p:cNvSpPr/>
          <p:nvPr/>
        </p:nvSpPr>
        <p:spPr>
          <a:xfrm>
            <a:off x="5247861" y="1258957"/>
            <a:ext cx="1046922" cy="4108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AAFAC3-499F-478B-A76F-063DBDA0576A}"/>
              </a:ext>
            </a:extLst>
          </p:cNvPr>
          <p:cNvSpPr/>
          <p:nvPr/>
        </p:nvSpPr>
        <p:spPr>
          <a:xfrm>
            <a:off x="7070035" y="1258956"/>
            <a:ext cx="1875182" cy="4108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E534E5-11DE-4F01-B8B3-4DB3B1F01ABD}"/>
              </a:ext>
            </a:extLst>
          </p:cNvPr>
          <p:cNvSpPr/>
          <p:nvPr/>
        </p:nvSpPr>
        <p:spPr>
          <a:xfrm>
            <a:off x="569843" y="4903304"/>
            <a:ext cx="10296940" cy="163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9.50 – 2.20 = 7.30</a:t>
            </a:r>
          </a:p>
          <a:p>
            <a:pPr algn="ctr"/>
            <a:endParaRPr lang="en-GB" sz="2800" dirty="0">
              <a:solidFill>
                <a:sysClr val="windowText" lastClr="000000"/>
              </a:solidFill>
              <a:latin typeface="OpenDyslexic" panose="00000500000000000000" pitchFamily="50" charset="0"/>
            </a:endParaRPr>
          </a:p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We need to replace these values with parameter names.</a:t>
            </a:r>
          </a:p>
        </p:txBody>
      </p:sp>
    </p:spTree>
    <p:extLst>
      <p:ext uri="{BB962C8B-B14F-4D97-AF65-F5344CB8AC3E}">
        <p14:creationId xmlns:p14="http://schemas.microsoft.com/office/powerpoint/2010/main" val="2712663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do you think is meant by the term sub-program?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Why do we have them?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How can they be used?</a:t>
            </a:r>
          </a:p>
        </p:txBody>
      </p:sp>
    </p:spTree>
    <p:extLst>
      <p:ext uri="{BB962C8B-B14F-4D97-AF65-F5344CB8AC3E}">
        <p14:creationId xmlns:p14="http://schemas.microsoft.com/office/powerpoint/2010/main" val="33488965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5817-3520-471C-9F05-5A5BC9A9C4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96971-A5B2-4F0B-B3A7-8D1F8834BA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ED3D6-3F0F-471A-BA29-544045AE5D6D}"/>
              </a:ext>
            </a:extLst>
          </p:cNvPr>
          <p:cNvSpPr txBox="1"/>
          <p:nvPr/>
        </p:nvSpPr>
        <p:spPr>
          <a:xfrm>
            <a:off x="1559496" y="1196752"/>
            <a:ext cx="9649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Function </a:t>
            </a:r>
            <a:r>
              <a:rPr lang="en-GB" sz="4800" dirty="0" err="1"/>
              <a:t>newbalance</a:t>
            </a:r>
            <a:r>
              <a:rPr lang="en-GB" sz="4800" dirty="0"/>
              <a:t>	(balance, cost)</a:t>
            </a:r>
          </a:p>
          <a:p>
            <a:r>
              <a:rPr lang="en-GB" sz="4800" dirty="0"/>
              <a:t>	</a:t>
            </a:r>
            <a:r>
              <a:rPr lang="en-GB" sz="4800" dirty="0" err="1"/>
              <a:t>newcost</a:t>
            </a:r>
            <a:r>
              <a:rPr lang="en-GB" sz="4800" dirty="0"/>
              <a:t> = balance - cost</a:t>
            </a:r>
          </a:p>
          <a:p>
            <a:r>
              <a:rPr lang="en-GB" sz="4800" dirty="0"/>
              <a:t>	print </a:t>
            </a:r>
            <a:r>
              <a:rPr lang="en-GB" sz="4800" dirty="0" err="1"/>
              <a:t>newcost</a:t>
            </a:r>
            <a:endParaRPr lang="en-GB" sz="4800" dirty="0"/>
          </a:p>
          <a:p>
            <a:r>
              <a:rPr lang="en-GB" sz="4800" dirty="0"/>
              <a:t>End Function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BA76C4-707A-41B7-B4EF-F61D93B8865A}"/>
              </a:ext>
            </a:extLst>
          </p:cNvPr>
          <p:cNvSpPr/>
          <p:nvPr/>
        </p:nvSpPr>
        <p:spPr>
          <a:xfrm>
            <a:off x="3863752" y="1268760"/>
            <a:ext cx="3168352" cy="7920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11FAF5-9C0B-40B5-842B-743A9BD79C52}"/>
              </a:ext>
            </a:extLst>
          </p:cNvPr>
          <p:cNvSpPr/>
          <p:nvPr/>
        </p:nvSpPr>
        <p:spPr>
          <a:xfrm>
            <a:off x="7320136" y="1253983"/>
            <a:ext cx="1872208" cy="7920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7ED7BA-35DC-4C35-98A6-F993BCA468C7}"/>
              </a:ext>
            </a:extLst>
          </p:cNvPr>
          <p:cNvSpPr/>
          <p:nvPr/>
        </p:nvSpPr>
        <p:spPr>
          <a:xfrm>
            <a:off x="9614235" y="1270929"/>
            <a:ext cx="936104" cy="7920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3B5544-9999-4CCA-AF2E-B4FE5878D5C7}"/>
              </a:ext>
            </a:extLst>
          </p:cNvPr>
          <p:cNvSpPr/>
          <p:nvPr/>
        </p:nvSpPr>
        <p:spPr>
          <a:xfrm>
            <a:off x="5226824" y="2132856"/>
            <a:ext cx="1949295" cy="79208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90E3A2-05A1-4832-8E26-3C36C3A732DB}"/>
              </a:ext>
            </a:extLst>
          </p:cNvPr>
          <p:cNvSpPr/>
          <p:nvPr/>
        </p:nvSpPr>
        <p:spPr>
          <a:xfrm>
            <a:off x="7603089" y="2132856"/>
            <a:ext cx="1949295" cy="79208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55CC52-A4B7-42C7-91D0-0EAE6BDEFB72}"/>
              </a:ext>
            </a:extLst>
          </p:cNvPr>
          <p:cNvSpPr/>
          <p:nvPr/>
        </p:nvSpPr>
        <p:spPr>
          <a:xfrm>
            <a:off x="3876181" y="2943554"/>
            <a:ext cx="2147811" cy="792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CF8E5-BEDA-4650-94E7-B4C486FB3E29}"/>
              </a:ext>
            </a:extLst>
          </p:cNvPr>
          <p:cNvSpPr txBox="1"/>
          <p:nvPr/>
        </p:nvSpPr>
        <p:spPr>
          <a:xfrm>
            <a:off x="911424" y="4869160"/>
            <a:ext cx="1029714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What is the function called?</a:t>
            </a:r>
          </a:p>
        </p:txBody>
      </p:sp>
    </p:spTree>
    <p:extLst>
      <p:ext uri="{BB962C8B-B14F-4D97-AF65-F5344CB8AC3E}">
        <p14:creationId xmlns:p14="http://schemas.microsoft.com/office/powerpoint/2010/main" val="1568309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C021E-242D-4CFD-B244-092ED884E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3791-3D0F-4ECB-9D80-F3B5E3AD0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2A4C-0D9A-492E-B428-DFD0D37B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4" y="1077343"/>
            <a:ext cx="12028251" cy="48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220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5817-3520-471C-9F05-5A5BC9A9C4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96971-A5B2-4F0B-B3A7-8D1F8834BA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ED3D6-3F0F-471A-BA29-544045AE5D6D}"/>
              </a:ext>
            </a:extLst>
          </p:cNvPr>
          <p:cNvSpPr txBox="1"/>
          <p:nvPr/>
        </p:nvSpPr>
        <p:spPr>
          <a:xfrm>
            <a:off x="1559496" y="1196752"/>
            <a:ext cx="9649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Function </a:t>
            </a:r>
            <a:r>
              <a:rPr lang="en-GB" sz="4800" dirty="0" err="1"/>
              <a:t>newbalance</a:t>
            </a:r>
            <a:r>
              <a:rPr lang="en-GB" sz="4800" dirty="0"/>
              <a:t>	(balance, cost)</a:t>
            </a:r>
          </a:p>
          <a:p>
            <a:r>
              <a:rPr lang="en-GB" sz="4800" dirty="0"/>
              <a:t>	</a:t>
            </a:r>
            <a:r>
              <a:rPr lang="en-GB" sz="4800" dirty="0" err="1"/>
              <a:t>newcost</a:t>
            </a:r>
            <a:r>
              <a:rPr lang="en-GB" sz="4800" dirty="0"/>
              <a:t> = balance - cost</a:t>
            </a:r>
          </a:p>
          <a:p>
            <a:r>
              <a:rPr lang="en-GB" sz="4800" dirty="0"/>
              <a:t>	print </a:t>
            </a:r>
            <a:r>
              <a:rPr lang="en-GB" sz="4800" dirty="0" err="1"/>
              <a:t>newcost</a:t>
            </a:r>
            <a:endParaRPr lang="en-GB" sz="4800" dirty="0"/>
          </a:p>
          <a:p>
            <a:r>
              <a:rPr lang="en-GB" sz="4800" dirty="0"/>
              <a:t>End Function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11FAF5-9C0B-40B5-842B-743A9BD79C52}"/>
              </a:ext>
            </a:extLst>
          </p:cNvPr>
          <p:cNvSpPr/>
          <p:nvPr/>
        </p:nvSpPr>
        <p:spPr>
          <a:xfrm>
            <a:off x="7320136" y="1253983"/>
            <a:ext cx="1872208" cy="7920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7ED7BA-35DC-4C35-98A6-F993BCA468C7}"/>
              </a:ext>
            </a:extLst>
          </p:cNvPr>
          <p:cNvSpPr/>
          <p:nvPr/>
        </p:nvSpPr>
        <p:spPr>
          <a:xfrm>
            <a:off x="9614235" y="1270929"/>
            <a:ext cx="936104" cy="7920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3B5544-9999-4CCA-AF2E-B4FE5878D5C7}"/>
              </a:ext>
            </a:extLst>
          </p:cNvPr>
          <p:cNvSpPr/>
          <p:nvPr/>
        </p:nvSpPr>
        <p:spPr>
          <a:xfrm>
            <a:off x="5226824" y="2132856"/>
            <a:ext cx="1949295" cy="79208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90E3A2-05A1-4832-8E26-3C36C3A732DB}"/>
              </a:ext>
            </a:extLst>
          </p:cNvPr>
          <p:cNvSpPr/>
          <p:nvPr/>
        </p:nvSpPr>
        <p:spPr>
          <a:xfrm>
            <a:off x="7603089" y="2132856"/>
            <a:ext cx="1949295" cy="79208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55CC52-A4B7-42C7-91D0-0EAE6BDEFB72}"/>
              </a:ext>
            </a:extLst>
          </p:cNvPr>
          <p:cNvSpPr/>
          <p:nvPr/>
        </p:nvSpPr>
        <p:spPr>
          <a:xfrm>
            <a:off x="3876181" y="2943554"/>
            <a:ext cx="2147811" cy="792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CF8E5-BEDA-4650-94E7-B4C486FB3E29}"/>
              </a:ext>
            </a:extLst>
          </p:cNvPr>
          <p:cNvSpPr txBox="1"/>
          <p:nvPr/>
        </p:nvSpPr>
        <p:spPr>
          <a:xfrm>
            <a:off x="911424" y="4869160"/>
            <a:ext cx="1029714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Now give the parameters appropriate names. </a:t>
            </a:r>
          </a:p>
        </p:txBody>
      </p:sp>
    </p:spTree>
    <p:extLst>
      <p:ext uri="{BB962C8B-B14F-4D97-AF65-F5344CB8AC3E}">
        <p14:creationId xmlns:p14="http://schemas.microsoft.com/office/powerpoint/2010/main" val="5022218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C021E-242D-4CFD-B244-092ED884E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3791-3D0F-4ECB-9D80-F3B5E3AD0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2A4C-0D9A-492E-B428-DFD0D37B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4" y="1077343"/>
            <a:ext cx="12028251" cy="48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510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C021E-242D-4CFD-B244-092ED884E7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3791-3D0F-4ECB-9D80-F3B5E3AD01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2A4C-0D9A-492E-B428-DFD0D37B9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4" y="1077343"/>
            <a:ext cx="12028251" cy="4811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F9F5F3-80FC-453C-A73B-85A36A0A2E1C}"/>
              </a:ext>
            </a:extLst>
          </p:cNvPr>
          <p:cNvSpPr/>
          <p:nvPr/>
        </p:nvSpPr>
        <p:spPr>
          <a:xfrm>
            <a:off x="4306957" y="3816626"/>
            <a:ext cx="1961321" cy="3180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6BF5B3-AC15-4855-9219-CD1437A5B514}"/>
              </a:ext>
            </a:extLst>
          </p:cNvPr>
          <p:cNvSpPr/>
          <p:nvPr/>
        </p:nvSpPr>
        <p:spPr>
          <a:xfrm>
            <a:off x="3094383" y="4154556"/>
            <a:ext cx="1961321" cy="3180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48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5817-3520-471C-9F05-5A5BC9A9C4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96971-A5B2-4F0B-B3A7-8D1F8834BA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ED3D6-3F0F-471A-BA29-544045AE5D6D}"/>
              </a:ext>
            </a:extLst>
          </p:cNvPr>
          <p:cNvSpPr txBox="1"/>
          <p:nvPr/>
        </p:nvSpPr>
        <p:spPr>
          <a:xfrm>
            <a:off x="1559496" y="1196752"/>
            <a:ext cx="9649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Function </a:t>
            </a:r>
            <a:r>
              <a:rPr lang="en-GB" sz="4800" dirty="0" err="1"/>
              <a:t>newbalance</a:t>
            </a:r>
            <a:r>
              <a:rPr lang="en-GB" sz="4800" dirty="0"/>
              <a:t>	(balance, cost)</a:t>
            </a:r>
          </a:p>
          <a:p>
            <a:r>
              <a:rPr lang="en-GB" sz="4800" dirty="0"/>
              <a:t>	</a:t>
            </a:r>
            <a:r>
              <a:rPr lang="en-GB" sz="4800" dirty="0" err="1"/>
              <a:t>newcost</a:t>
            </a:r>
            <a:r>
              <a:rPr lang="en-GB" sz="4800" dirty="0"/>
              <a:t> = balance - cost</a:t>
            </a:r>
          </a:p>
          <a:p>
            <a:r>
              <a:rPr lang="en-GB" sz="4800" dirty="0"/>
              <a:t>	print </a:t>
            </a:r>
            <a:r>
              <a:rPr lang="en-GB" sz="4800" dirty="0" err="1"/>
              <a:t>newcost</a:t>
            </a:r>
            <a:endParaRPr lang="en-GB" sz="4800" dirty="0"/>
          </a:p>
          <a:p>
            <a:r>
              <a:rPr lang="en-GB" sz="4800" dirty="0"/>
              <a:t>End Function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3B5544-9999-4CCA-AF2E-B4FE5878D5C7}"/>
              </a:ext>
            </a:extLst>
          </p:cNvPr>
          <p:cNvSpPr/>
          <p:nvPr/>
        </p:nvSpPr>
        <p:spPr>
          <a:xfrm>
            <a:off x="5226824" y="2132856"/>
            <a:ext cx="1949295" cy="79208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90E3A2-05A1-4832-8E26-3C36C3A732DB}"/>
              </a:ext>
            </a:extLst>
          </p:cNvPr>
          <p:cNvSpPr/>
          <p:nvPr/>
        </p:nvSpPr>
        <p:spPr>
          <a:xfrm>
            <a:off x="7603089" y="2132856"/>
            <a:ext cx="1949295" cy="79208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55CC52-A4B7-42C7-91D0-0EAE6BDEFB72}"/>
              </a:ext>
            </a:extLst>
          </p:cNvPr>
          <p:cNvSpPr/>
          <p:nvPr/>
        </p:nvSpPr>
        <p:spPr>
          <a:xfrm>
            <a:off x="3876181" y="2943554"/>
            <a:ext cx="2147811" cy="792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CF8E5-BEDA-4650-94E7-B4C486FB3E29}"/>
              </a:ext>
            </a:extLst>
          </p:cNvPr>
          <p:cNvSpPr txBox="1"/>
          <p:nvPr/>
        </p:nvSpPr>
        <p:spPr>
          <a:xfrm>
            <a:off x="911424" y="4869160"/>
            <a:ext cx="1029714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Now work out the process part. </a:t>
            </a:r>
          </a:p>
        </p:txBody>
      </p:sp>
    </p:spTree>
    <p:extLst>
      <p:ext uri="{BB962C8B-B14F-4D97-AF65-F5344CB8AC3E}">
        <p14:creationId xmlns:p14="http://schemas.microsoft.com/office/powerpoint/2010/main" val="32309573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5817-3520-471C-9F05-5A5BC9A9C4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96971-A5B2-4F0B-B3A7-8D1F8834BA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ED3D6-3F0F-471A-BA29-544045AE5D6D}"/>
              </a:ext>
            </a:extLst>
          </p:cNvPr>
          <p:cNvSpPr txBox="1"/>
          <p:nvPr/>
        </p:nvSpPr>
        <p:spPr>
          <a:xfrm>
            <a:off x="1559496" y="1196752"/>
            <a:ext cx="9649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Function </a:t>
            </a:r>
            <a:r>
              <a:rPr lang="en-GB" sz="4800" dirty="0" err="1"/>
              <a:t>newbalance</a:t>
            </a:r>
            <a:r>
              <a:rPr lang="en-GB" sz="4800" dirty="0"/>
              <a:t>	(balance, cost)</a:t>
            </a:r>
          </a:p>
          <a:p>
            <a:r>
              <a:rPr lang="en-GB" sz="4800" dirty="0"/>
              <a:t>	</a:t>
            </a:r>
            <a:r>
              <a:rPr lang="en-GB" sz="4800" dirty="0" err="1"/>
              <a:t>newcost</a:t>
            </a:r>
            <a:r>
              <a:rPr lang="en-GB" sz="4800" dirty="0"/>
              <a:t> = balance - cost</a:t>
            </a:r>
          </a:p>
          <a:p>
            <a:r>
              <a:rPr lang="en-GB" sz="4800" dirty="0"/>
              <a:t>	print </a:t>
            </a:r>
            <a:r>
              <a:rPr lang="en-GB" sz="4800" dirty="0" err="1"/>
              <a:t>newcost</a:t>
            </a:r>
            <a:endParaRPr lang="en-GB" sz="4800" dirty="0"/>
          </a:p>
          <a:p>
            <a:r>
              <a:rPr lang="en-GB" sz="4800" dirty="0"/>
              <a:t>End Function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3B5544-9999-4CCA-AF2E-B4FE5878D5C7}"/>
              </a:ext>
            </a:extLst>
          </p:cNvPr>
          <p:cNvSpPr/>
          <p:nvPr/>
        </p:nvSpPr>
        <p:spPr>
          <a:xfrm>
            <a:off x="5226824" y="2132856"/>
            <a:ext cx="1949295" cy="79208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90E3A2-05A1-4832-8E26-3C36C3A732DB}"/>
              </a:ext>
            </a:extLst>
          </p:cNvPr>
          <p:cNvSpPr/>
          <p:nvPr/>
        </p:nvSpPr>
        <p:spPr>
          <a:xfrm>
            <a:off x="7603089" y="2132856"/>
            <a:ext cx="1949295" cy="79208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55CC52-A4B7-42C7-91D0-0EAE6BDEFB72}"/>
              </a:ext>
            </a:extLst>
          </p:cNvPr>
          <p:cNvSpPr/>
          <p:nvPr/>
        </p:nvSpPr>
        <p:spPr>
          <a:xfrm>
            <a:off x="3876181" y="2943554"/>
            <a:ext cx="2147811" cy="792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CF8E5-BEDA-4650-94E7-B4C486FB3E29}"/>
              </a:ext>
            </a:extLst>
          </p:cNvPr>
          <p:cNvSpPr txBox="1"/>
          <p:nvPr/>
        </p:nvSpPr>
        <p:spPr>
          <a:xfrm>
            <a:off x="911424" y="4869160"/>
            <a:ext cx="1029714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Now work out the process part.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C7E0F4A-3093-4B22-AA25-E4DDB50853DD}"/>
              </a:ext>
            </a:extLst>
          </p:cNvPr>
          <p:cNvCxnSpPr/>
          <p:nvPr/>
        </p:nvCxnSpPr>
        <p:spPr>
          <a:xfrm flipH="1" flipV="1">
            <a:off x="4253948" y="2663687"/>
            <a:ext cx="1470991" cy="23191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BAC47E3-3DA8-40EA-855B-782D150318C3}"/>
              </a:ext>
            </a:extLst>
          </p:cNvPr>
          <p:cNvCxnSpPr>
            <a:cxnSpLocks/>
          </p:cNvCxnSpPr>
          <p:nvPr/>
        </p:nvCxnSpPr>
        <p:spPr>
          <a:xfrm flipV="1">
            <a:off x="6467061" y="2782957"/>
            <a:ext cx="1895061" cy="21998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6919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5817-3520-471C-9F05-5A5BC9A9C4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96971-A5B2-4F0B-B3A7-8D1F8834BA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ED3D6-3F0F-471A-BA29-544045AE5D6D}"/>
              </a:ext>
            </a:extLst>
          </p:cNvPr>
          <p:cNvSpPr txBox="1"/>
          <p:nvPr/>
        </p:nvSpPr>
        <p:spPr>
          <a:xfrm>
            <a:off x="1559496" y="1196752"/>
            <a:ext cx="9649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Function </a:t>
            </a:r>
            <a:r>
              <a:rPr lang="en-GB" sz="4800" dirty="0" err="1"/>
              <a:t>newbalance</a:t>
            </a:r>
            <a:r>
              <a:rPr lang="en-GB" sz="4800" dirty="0"/>
              <a:t>	(balance, cost)</a:t>
            </a:r>
          </a:p>
          <a:p>
            <a:r>
              <a:rPr lang="en-GB" sz="4800" dirty="0"/>
              <a:t>	</a:t>
            </a:r>
            <a:r>
              <a:rPr lang="en-GB" sz="4800" dirty="0" err="1"/>
              <a:t>newcost</a:t>
            </a:r>
            <a:r>
              <a:rPr lang="en-GB" sz="4800" dirty="0"/>
              <a:t> = balance - cost</a:t>
            </a:r>
          </a:p>
          <a:p>
            <a:r>
              <a:rPr lang="en-GB" sz="4800" dirty="0"/>
              <a:t>	print </a:t>
            </a:r>
            <a:r>
              <a:rPr lang="en-GB" sz="4800" dirty="0" err="1"/>
              <a:t>newcost</a:t>
            </a:r>
            <a:endParaRPr lang="en-GB" sz="4800" dirty="0"/>
          </a:p>
          <a:p>
            <a:r>
              <a:rPr lang="en-GB" sz="4800" dirty="0"/>
              <a:t>End Function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55CC52-A4B7-42C7-91D0-0EAE6BDEFB72}"/>
              </a:ext>
            </a:extLst>
          </p:cNvPr>
          <p:cNvSpPr/>
          <p:nvPr/>
        </p:nvSpPr>
        <p:spPr>
          <a:xfrm>
            <a:off x="3876181" y="2943554"/>
            <a:ext cx="2147811" cy="7920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CF8E5-BEDA-4650-94E7-B4C486FB3E29}"/>
              </a:ext>
            </a:extLst>
          </p:cNvPr>
          <p:cNvSpPr txBox="1"/>
          <p:nvPr/>
        </p:nvSpPr>
        <p:spPr>
          <a:xfrm>
            <a:off x="911424" y="4869160"/>
            <a:ext cx="1029714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Now output the result of the process. </a:t>
            </a:r>
          </a:p>
        </p:txBody>
      </p:sp>
    </p:spTree>
    <p:extLst>
      <p:ext uri="{BB962C8B-B14F-4D97-AF65-F5344CB8AC3E}">
        <p14:creationId xmlns:p14="http://schemas.microsoft.com/office/powerpoint/2010/main" val="40862499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7E9E44-DB71-4574-AA3D-3B1D22190C87}"/>
              </a:ext>
            </a:extLst>
          </p:cNvPr>
          <p:cNvSpPr/>
          <p:nvPr/>
        </p:nvSpPr>
        <p:spPr>
          <a:xfrm>
            <a:off x="3829878" y="2796209"/>
            <a:ext cx="2266122" cy="6327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5817-3520-471C-9F05-5A5BC9A9C4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96971-A5B2-4F0B-B3A7-8D1F8834BA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ED3D6-3F0F-471A-BA29-544045AE5D6D}"/>
              </a:ext>
            </a:extLst>
          </p:cNvPr>
          <p:cNvSpPr txBox="1"/>
          <p:nvPr/>
        </p:nvSpPr>
        <p:spPr>
          <a:xfrm>
            <a:off x="1559496" y="1196752"/>
            <a:ext cx="9649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Function </a:t>
            </a:r>
            <a:r>
              <a:rPr lang="en-GB" sz="4800" dirty="0" err="1"/>
              <a:t>newbalance</a:t>
            </a:r>
            <a:r>
              <a:rPr lang="en-GB" sz="4800" dirty="0"/>
              <a:t>	(balance, cost)</a:t>
            </a:r>
          </a:p>
          <a:p>
            <a:r>
              <a:rPr lang="en-GB" sz="4800" dirty="0"/>
              <a:t>	</a:t>
            </a:r>
            <a:r>
              <a:rPr lang="en-GB" sz="4800" dirty="0" err="1"/>
              <a:t>newcost</a:t>
            </a:r>
            <a:r>
              <a:rPr lang="en-GB" sz="4800" dirty="0"/>
              <a:t> = balance - cost</a:t>
            </a:r>
          </a:p>
          <a:p>
            <a:r>
              <a:rPr lang="en-GB" sz="4800" dirty="0"/>
              <a:t>	print </a:t>
            </a:r>
            <a:r>
              <a:rPr lang="en-GB" sz="4800" dirty="0" err="1"/>
              <a:t>newcost</a:t>
            </a:r>
            <a:endParaRPr lang="en-GB" sz="4800" dirty="0"/>
          </a:p>
          <a:p>
            <a:r>
              <a:rPr lang="en-GB" sz="4800" dirty="0"/>
              <a:t>End Function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CF8E5-BEDA-4650-94E7-B4C486FB3E29}"/>
              </a:ext>
            </a:extLst>
          </p:cNvPr>
          <p:cNvSpPr txBox="1"/>
          <p:nvPr/>
        </p:nvSpPr>
        <p:spPr>
          <a:xfrm>
            <a:off x="911424" y="4869160"/>
            <a:ext cx="1029714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Now output the result of the process. </a:t>
            </a:r>
          </a:p>
        </p:txBody>
      </p:sp>
    </p:spTree>
    <p:extLst>
      <p:ext uri="{BB962C8B-B14F-4D97-AF65-F5344CB8AC3E}">
        <p14:creationId xmlns:p14="http://schemas.microsoft.com/office/powerpoint/2010/main" val="9613925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96971-A5B2-4F0B-B3A7-8D1F8834BA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ED3D6-3F0F-471A-BA29-544045AE5D6D}"/>
              </a:ext>
            </a:extLst>
          </p:cNvPr>
          <p:cNvSpPr txBox="1"/>
          <p:nvPr/>
        </p:nvSpPr>
        <p:spPr>
          <a:xfrm>
            <a:off x="1559496" y="1196752"/>
            <a:ext cx="9649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Function </a:t>
            </a:r>
            <a:r>
              <a:rPr lang="en-GB" sz="4800" dirty="0" err="1"/>
              <a:t>newbalance</a:t>
            </a:r>
            <a:r>
              <a:rPr lang="en-GB" sz="4800" dirty="0"/>
              <a:t>	(balance, cost)</a:t>
            </a:r>
          </a:p>
          <a:p>
            <a:r>
              <a:rPr lang="en-GB" sz="4800" dirty="0"/>
              <a:t>	</a:t>
            </a:r>
            <a:r>
              <a:rPr lang="en-GB" sz="4800" dirty="0" err="1"/>
              <a:t>newcost</a:t>
            </a:r>
            <a:r>
              <a:rPr lang="en-GB" sz="4800" dirty="0"/>
              <a:t> = balance - cost</a:t>
            </a:r>
          </a:p>
          <a:p>
            <a:r>
              <a:rPr lang="en-GB" sz="4800" dirty="0"/>
              <a:t>	print </a:t>
            </a:r>
            <a:r>
              <a:rPr lang="en-GB" sz="4800" dirty="0" err="1"/>
              <a:t>newcost</a:t>
            </a:r>
            <a:endParaRPr lang="en-GB" sz="4800" dirty="0"/>
          </a:p>
          <a:p>
            <a:r>
              <a:rPr lang="en-GB" sz="4800" dirty="0"/>
              <a:t>End Function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5817-3520-471C-9F05-5A5BC9A9C4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CF8E5-BEDA-4650-94E7-B4C486FB3E29}"/>
              </a:ext>
            </a:extLst>
          </p:cNvPr>
          <p:cNvSpPr txBox="1"/>
          <p:nvPr/>
        </p:nvSpPr>
        <p:spPr>
          <a:xfrm>
            <a:off x="911424" y="4869160"/>
            <a:ext cx="1029714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Input / Process / Output</a:t>
            </a:r>
          </a:p>
        </p:txBody>
      </p:sp>
    </p:spTree>
    <p:extLst>
      <p:ext uri="{BB962C8B-B14F-4D97-AF65-F5344CB8AC3E}">
        <p14:creationId xmlns:p14="http://schemas.microsoft.com/office/powerpoint/2010/main" val="3317979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A sub-program (or sub-routine) is a program that is already written and can be used by the programmer to use in his program. </a:t>
            </a:r>
          </a:p>
        </p:txBody>
      </p:sp>
    </p:spTree>
    <p:extLst>
      <p:ext uri="{BB962C8B-B14F-4D97-AF65-F5344CB8AC3E}">
        <p14:creationId xmlns:p14="http://schemas.microsoft.com/office/powerpoint/2010/main" val="18798279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EC821E-F0E6-48B2-B8C3-B59507F285F2}"/>
              </a:ext>
            </a:extLst>
          </p:cNvPr>
          <p:cNvSpPr/>
          <p:nvPr/>
        </p:nvSpPr>
        <p:spPr>
          <a:xfrm>
            <a:off x="1444487" y="1196752"/>
            <a:ext cx="9382539" cy="7920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96971-A5B2-4F0B-B3A7-8D1F8834BA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ED3D6-3F0F-471A-BA29-544045AE5D6D}"/>
              </a:ext>
            </a:extLst>
          </p:cNvPr>
          <p:cNvSpPr txBox="1"/>
          <p:nvPr/>
        </p:nvSpPr>
        <p:spPr>
          <a:xfrm>
            <a:off x="1559496" y="1196752"/>
            <a:ext cx="9649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Function </a:t>
            </a:r>
            <a:r>
              <a:rPr lang="en-GB" sz="4800" dirty="0" err="1"/>
              <a:t>newbalance</a:t>
            </a:r>
            <a:r>
              <a:rPr lang="en-GB" sz="4800" dirty="0"/>
              <a:t>	(balance, cost)</a:t>
            </a:r>
          </a:p>
          <a:p>
            <a:r>
              <a:rPr lang="en-GB" sz="4800" dirty="0"/>
              <a:t>	</a:t>
            </a:r>
            <a:r>
              <a:rPr lang="en-GB" sz="4800" dirty="0" err="1"/>
              <a:t>newcost</a:t>
            </a:r>
            <a:r>
              <a:rPr lang="en-GB" sz="4800" dirty="0"/>
              <a:t> = balance - cost</a:t>
            </a:r>
          </a:p>
          <a:p>
            <a:r>
              <a:rPr lang="en-GB" sz="4800" dirty="0"/>
              <a:t>	print </a:t>
            </a:r>
            <a:r>
              <a:rPr lang="en-GB" sz="4800" dirty="0" err="1"/>
              <a:t>newcost</a:t>
            </a:r>
            <a:endParaRPr lang="en-GB" sz="4800" dirty="0"/>
          </a:p>
          <a:p>
            <a:r>
              <a:rPr lang="en-GB" sz="4800" dirty="0"/>
              <a:t>End Function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5817-3520-471C-9F05-5A5BC9A9C4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CF8E5-BEDA-4650-94E7-B4C486FB3E29}"/>
              </a:ext>
            </a:extLst>
          </p:cNvPr>
          <p:cNvSpPr txBox="1"/>
          <p:nvPr/>
        </p:nvSpPr>
        <p:spPr>
          <a:xfrm>
            <a:off x="911424" y="4869160"/>
            <a:ext cx="1029714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u="sng" dirty="0">
                <a:latin typeface="OpenDyslexic" panose="00000500000000000000" pitchFamily="50" charset="0"/>
              </a:rPr>
              <a:t>Input </a:t>
            </a:r>
            <a:r>
              <a:rPr lang="en-GB" sz="3600" dirty="0">
                <a:latin typeface="OpenDyslexic" panose="00000500000000000000" pitchFamily="50" charset="0"/>
              </a:rPr>
              <a:t>/ Process / Output</a:t>
            </a:r>
          </a:p>
        </p:txBody>
      </p:sp>
    </p:spTree>
    <p:extLst>
      <p:ext uri="{BB962C8B-B14F-4D97-AF65-F5344CB8AC3E}">
        <p14:creationId xmlns:p14="http://schemas.microsoft.com/office/powerpoint/2010/main" val="38337875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EC821E-F0E6-48B2-B8C3-B59507F285F2}"/>
              </a:ext>
            </a:extLst>
          </p:cNvPr>
          <p:cNvSpPr/>
          <p:nvPr/>
        </p:nvSpPr>
        <p:spPr>
          <a:xfrm>
            <a:off x="2517913" y="2050880"/>
            <a:ext cx="6162261" cy="7920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ED3D6-3F0F-471A-BA29-544045AE5D6D}"/>
              </a:ext>
            </a:extLst>
          </p:cNvPr>
          <p:cNvSpPr txBox="1"/>
          <p:nvPr/>
        </p:nvSpPr>
        <p:spPr>
          <a:xfrm>
            <a:off x="1559496" y="1196752"/>
            <a:ext cx="9649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Function </a:t>
            </a:r>
            <a:r>
              <a:rPr lang="en-GB" sz="4800" dirty="0" err="1"/>
              <a:t>newbalance</a:t>
            </a:r>
            <a:r>
              <a:rPr lang="en-GB" sz="4800" dirty="0"/>
              <a:t>	(balance, cost)</a:t>
            </a:r>
          </a:p>
          <a:p>
            <a:r>
              <a:rPr lang="en-GB" sz="4800" dirty="0"/>
              <a:t>	</a:t>
            </a:r>
            <a:r>
              <a:rPr lang="en-GB" sz="4800" dirty="0" err="1"/>
              <a:t>newcost</a:t>
            </a:r>
            <a:r>
              <a:rPr lang="en-GB" sz="4800" dirty="0"/>
              <a:t> = balance - cost</a:t>
            </a:r>
          </a:p>
          <a:p>
            <a:r>
              <a:rPr lang="en-GB" sz="4800" dirty="0"/>
              <a:t>	print </a:t>
            </a:r>
            <a:r>
              <a:rPr lang="en-GB" sz="4800" dirty="0" err="1"/>
              <a:t>newcost</a:t>
            </a:r>
            <a:endParaRPr lang="en-GB" sz="4800" dirty="0"/>
          </a:p>
          <a:p>
            <a:r>
              <a:rPr lang="en-GB" sz="4800" dirty="0"/>
              <a:t>End Function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5817-3520-471C-9F05-5A5BC9A9C4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CF8E5-BEDA-4650-94E7-B4C486FB3E29}"/>
              </a:ext>
            </a:extLst>
          </p:cNvPr>
          <p:cNvSpPr txBox="1"/>
          <p:nvPr/>
        </p:nvSpPr>
        <p:spPr>
          <a:xfrm>
            <a:off x="911424" y="4869160"/>
            <a:ext cx="1029714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Input / </a:t>
            </a:r>
            <a:r>
              <a:rPr lang="en-GB" sz="3600" u="sng" dirty="0">
                <a:latin typeface="OpenDyslexic" panose="00000500000000000000" pitchFamily="50" charset="0"/>
              </a:rPr>
              <a:t>Process</a:t>
            </a:r>
            <a:r>
              <a:rPr lang="en-GB" sz="3600" dirty="0">
                <a:latin typeface="OpenDyslexic" panose="00000500000000000000" pitchFamily="50" charset="0"/>
              </a:rPr>
              <a:t> / Output</a:t>
            </a:r>
          </a:p>
        </p:txBody>
      </p:sp>
    </p:spTree>
    <p:extLst>
      <p:ext uri="{BB962C8B-B14F-4D97-AF65-F5344CB8AC3E}">
        <p14:creationId xmlns:p14="http://schemas.microsoft.com/office/powerpoint/2010/main" val="19392029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EC821E-F0E6-48B2-B8C3-B59507F285F2}"/>
              </a:ext>
            </a:extLst>
          </p:cNvPr>
          <p:cNvSpPr/>
          <p:nvPr/>
        </p:nvSpPr>
        <p:spPr>
          <a:xfrm>
            <a:off x="2292627" y="2720246"/>
            <a:ext cx="3803374" cy="7920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E45817-3520-471C-9F05-5A5BC9A9C4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CF8E5-BEDA-4650-94E7-B4C486FB3E29}"/>
              </a:ext>
            </a:extLst>
          </p:cNvPr>
          <p:cNvSpPr txBox="1"/>
          <p:nvPr/>
        </p:nvSpPr>
        <p:spPr>
          <a:xfrm>
            <a:off x="911424" y="4869160"/>
            <a:ext cx="1029714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OpenDyslexic" panose="00000500000000000000" pitchFamily="50" charset="0"/>
              </a:rPr>
              <a:t>Input / Process / </a:t>
            </a:r>
            <a:r>
              <a:rPr lang="en-GB" sz="3600" u="sng" dirty="0">
                <a:latin typeface="OpenDyslexic" panose="00000500000000000000" pitchFamily="50" charset="0"/>
              </a:rPr>
              <a:t>Output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7ED3D6-3F0F-471A-BA29-544045AE5D6D}"/>
              </a:ext>
            </a:extLst>
          </p:cNvPr>
          <p:cNvSpPr txBox="1"/>
          <p:nvPr/>
        </p:nvSpPr>
        <p:spPr>
          <a:xfrm>
            <a:off x="1559496" y="1196752"/>
            <a:ext cx="9649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Function </a:t>
            </a:r>
            <a:r>
              <a:rPr lang="en-GB" sz="4800" dirty="0" err="1"/>
              <a:t>newbalance</a:t>
            </a:r>
            <a:r>
              <a:rPr lang="en-GB" sz="4800" dirty="0"/>
              <a:t>	(balance, cost)</a:t>
            </a:r>
          </a:p>
          <a:p>
            <a:r>
              <a:rPr lang="en-GB" sz="4800" dirty="0"/>
              <a:t>	</a:t>
            </a:r>
            <a:r>
              <a:rPr lang="en-GB" sz="4800" dirty="0" err="1"/>
              <a:t>newcost</a:t>
            </a:r>
            <a:r>
              <a:rPr lang="en-GB" sz="4800" dirty="0"/>
              <a:t> = balance - cost</a:t>
            </a:r>
          </a:p>
          <a:p>
            <a:r>
              <a:rPr lang="en-GB" sz="4800" dirty="0"/>
              <a:t>	print </a:t>
            </a:r>
            <a:r>
              <a:rPr lang="en-GB" sz="4800" dirty="0" err="1"/>
              <a:t>newcost</a:t>
            </a:r>
            <a:endParaRPr lang="en-GB" sz="4800" dirty="0"/>
          </a:p>
          <a:p>
            <a:r>
              <a:rPr lang="en-GB" sz="4800" dirty="0"/>
              <a:t>End Function</a:t>
            </a:r>
          </a:p>
        </p:txBody>
      </p:sp>
    </p:spTree>
    <p:extLst>
      <p:ext uri="{BB962C8B-B14F-4D97-AF65-F5344CB8AC3E}">
        <p14:creationId xmlns:p14="http://schemas.microsoft.com/office/powerpoint/2010/main" val="18404070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EB739-BC5E-44C0-B8CB-971FF8A74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961E-E52B-4014-910B-D0F411C542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2C6430-7C57-4A7F-B58B-77083A1CA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840" y="1850098"/>
            <a:ext cx="6831202" cy="179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47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EB739-BC5E-44C0-B8CB-971FF8A74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961E-E52B-4014-910B-D0F411C542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Alan wants to create a sub-program that will work out the average of any 3 test scores that will be inputted.</a:t>
            </a:r>
          </a:p>
          <a:p>
            <a:endParaRPr lang="en-GB" sz="2800" dirty="0"/>
          </a:p>
          <a:p>
            <a:r>
              <a:rPr lang="en-GB" sz="2800" dirty="0"/>
              <a:t>For example, if the test scores are 3, 7 and 5, the sub-program will return 5.  </a:t>
            </a:r>
          </a:p>
          <a:p>
            <a:endParaRPr lang="en-GB" sz="2800" dirty="0"/>
          </a:p>
          <a:p>
            <a:r>
              <a:rPr lang="en-GB" sz="2800" dirty="0"/>
              <a:t>The system uses a function called </a:t>
            </a:r>
            <a:r>
              <a:rPr lang="en-GB" sz="2800" dirty="0" err="1"/>
              <a:t>TestAverage</a:t>
            </a:r>
            <a:r>
              <a:rPr lang="en-GB" sz="2800" dirty="0"/>
              <a:t>. </a:t>
            </a:r>
          </a:p>
          <a:p>
            <a:endParaRPr lang="en-GB" sz="2800" dirty="0"/>
          </a:p>
          <a:p>
            <a:r>
              <a:rPr lang="en-GB" sz="2800" dirty="0"/>
              <a:t>Write an algorithm that:</a:t>
            </a:r>
          </a:p>
          <a:p>
            <a:r>
              <a:rPr lang="en-GB" sz="2800" dirty="0"/>
              <a:t>	- takes the 3 scores as a parameter</a:t>
            </a:r>
          </a:p>
          <a:p>
            <a:r>
              <a:rPr lang="en-GB" sz="2800" dirty="0"/>
              <a:t>	- performs a calculation to work out the average</a:t>
            </a:r>
          </a:p>
          <a:p>
            <a:r>
              <a:rPr lang="en-GB" sz="2800" dirty="0"/>
              <a:t>	- outputs the average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8345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6D694-8872-4F0D-B75A-15BEA6D0A033}"/>
              </a:ext>
            </a:extLst>
          </p:cNvPr>
          <p:cNvSpPr txBox="1"/>
          <p:nvPr/>
        </p:nvSpPr>
        <p:spPr>
          <a:xfrm>
            <a:off x="160421" y="1422039"/>
            <a:ext cx="114702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Function </a:t>
            </a:r>
            <a:r>
              <a:rPr lang="en-GB" sz="4800" dirty="0" err="1">
                <a:latin typeface="OpenDyslexic" panose="00000500000000000000" pitchFamily="50" charset="0"/>
              </a:rPr>
              <a:t>TestAverage</a:t>
            </a:r>
            <a:r>
              <a:rPr lang="en-GB" sz="4800" dirty="0">
                <a:latin typeface="OpenDyslexic" panose="00000500000000000000" pitchFamily="50" charset="0"/>
              </a:rPr>
              <a:t>	(A1, A2, A3)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Average = (A1 + A2 + A3) / 3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return Average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End Function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FE599C-AB60-46C8-83E0-EF9158ECDB68}"/>
              </a:ext>
            </a:extLst>
          </p:cNvPr>
          <p:cNvSpPr/>
          <p:nvPr/>
        </p:nvSpPr>
        <p:spPr>
          <a:xfrm>
            <a:off x="3167270" y="1408391"/>
            <a:ext cx="4284408" cy="8251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4998CB-F054-468B-B30D-08C4192B54BB}"/>
              </a:ext>
            </a:extLst>
          </p:cNvPr>
          <p:cNvSpPr/>
          <p:nvPr/>
        </p:nvSpPr>
        <p:spPr>
          <a:xfrm>
            <a:off x="4777409" y="2247224"/>
            <a:ext cx="6181743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A39E4-68A8-4ECB-BE1E-348184A9E1E7}"/>
              </a:ext>
            </a:extLst>
          </p:cNvPr>
          <p:cNvSpPr/>
          <p:nvPr/>
        </p:nvSpPr>
        <p:spPr>
          <a:xfrm>
            <a:off x="3334772" y="3008970"/>
            <a:ext cx="2888607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tx1"/>
                </a:solidFill>
                <a:latin typeface="OpenDyslexic" panose="00000500000000000000" pitchFamily="50" charset="0"/>
              </a:rPr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D90B9D-82C0-4C04-A291-7BEF06193F26}"/>
              </a:ext>
            </a:extLst>
          </p:cNvPr>
          <p:cNvSpPr/>
          <p:nvPr/>
        </p:nvSpPr>
        <p:spPr>
          <a:xfrm>
            <a:off x="7599424" y="1394743"/>
            <a:ext cx="4284408" cy="8251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288560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6D694-8872-4F0D-B75A-15BEA6D0A033}"/>
              </a:ext>
            </a:extLst>
          </p:cNvPr>
          <p:cNvSpPr txBox="1"/>
          <p:nvPr/>
        </p:nvSpPr>
        <p:spPr>
          <a:xfrm>
            <a:off x="160421" y="1422039"/>
            <a:ext cx="114702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Function </a:t>
            </a:r>
            <a:r>
              <a:rPr lang="en-GB" sz="4800" dirty="0" err="1">
                <a:latin typeface="OpenDyslexic" panose="00000500000000000000" pitchFamily="50" charset="0"/>
              </a:rPr>
              <a:t>TestAverage</a:t>
            </a:r>
            <a:r>
              <a:rPr lang="en-GB" sz="4800" dirty="0">
                <a:latin typeface="OpenDyslexic" panose="00000500000000000000" pitchFamily="50" charset="0"/>
              </a:rPr>
              <a:t>	(A1, A2, A3)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Average = (A1 + A2 + A3) / 3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return Average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End Function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FE599C-AB60-46C8-83E0-EF9158ECDB68}"/>
              </a:ext>
            </a:extLst>
          </p:cNvPr>
          <p:cNvSpPr/>
          <p:nvPr/>
        </p:nvSpPr>
        <p:spPr>
          <a:xfrm>
            <a:off x="3167270" y="1408391"/>
            <a:ext cx="4284408" cy="8251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4998CB-F054-468B-B30D-08C4192B54BB}"/>
              </a:ext>
            </a:extLst>
          </p:cNvPr>
          <p:cNvSpPr/>
          <p:nvPr/>
        </p:nvSpPr>
        <p:spPr>
          <a:xfrm>
            <a:off x="4777409" y="2247224"/>
            <a:ext cx="6181743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A39E4-68A8-4ECB-BE1E-348184A9E1E7}"/>
              </a:ext>
            </a:extLst>
          </p:cNvPr>
          <p:cNvSpPr/>
          <p:nvPr/>
        </p:nvSpPr>
        <p:spPr>
          <a:xfrm>
            <a:off x="3334772" y="3008970"/>
            <a:ext cx="2888607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tx1"/>
                </a:solidFill>
                <a:latin typeface="OpenDyslexic" panose="00000500000000000000" pitchFamily="50" charset="0"/>
              </a:rPr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D90B9D-82C0-4C04-A291-7BEF06193F26}"/>
              </a:ext>
            </a:extLst>
          </p:cNvPr>
          <p:cNvSpPr/>
          <p:nvPr/>
        </p:nvSpPr>
        <p:spPr>
          <a:xfrm>
            <a:off x="7599424" y="1394743"/>
            <a:ext cx="4284408" cy="8251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1FA3D-E012-4CD6-BE02-2586BE56F9EB}"/>
              </a:ext>
            </a:extLst>
          </p:cNvPr>
          <p:cNvSpPr txBox="1"/>
          <p:nvPr/>
        </p:nvSpPr>
        <p:spPr>
          <a:xfrm>
            <a:off x="308167" y="4369810"/>
            <a:ext cx="10650985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1</a:t>
            </a:r>
            <a:r>
              <a:rPr lang="en-GB" sz="3600" baseline="30000" dirty="0">
                <a:latin typeface="OpenDyslexic" panose="00000500000000000000" pitchFamily="50" charset="0"/>
              </a:rPr>
              <a:t>st</a:t>
            </a:r>
            <a:r>
              <a:rPr lang="en-GB" sz="3600" dirty="0">
                <a:latin typeface="OpenDyslexic" panose="00000500000000000000" pitchFamily="50" charset="0"/>
              </a:rPr>
              <a:t> mark for naming the function. 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2</a:t>
            </a:r>
            <a:r>
              <a:rPr lang="en-GB" sz="3600" baseline="30000" dirty="0">
                <a:latin typeface="OpenDyslexic" panose="00000500000000000000" pitchFamily="50" charset="0"/>
              </a:rPr>
              <a:t>nd</a:t>
            </a:r>
            <a:r>
              <a:rPr lang="en-GB" sz="3600" dirty="0">
                <a:latin typeface="OpenDyslexic" panose="00000500000000000000" pitchFamily="50" charset="0"/>
              </a:rPr>
              <a:t> mark for creating parameters to input. 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3</a:t>
            </a:r>
            <a:r>
              <a:rPr lang="en-GB" sz="3600" baseline="30000" dirty="0">
                <a:latin typeface="OpenDyslexic" panose="00000500000000000000" pitchFamily="50" charset="0"/>
              </a:rPr>
              <a:t>rd</a:t>
            </a:r>
            <a:r>
              <a:rPr lang="en-GB" sz="3600" dirty="0">
                <a:latin typeface="OpenDyslexic" panose="00000500000000000000" pitchFamily="50" charset="0"/>
              </a:rPr>
              <a:t> mark for creating the process. 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4</a:t>
            </a:r>
            <a:r>
              <a:rPr lang="en-GB" sz="3600" baseline="30000" dirty="0">
                <a:latin typeface="OpenDyslexic" panose="00000500000000000000" pitchFamily="50" charset="0"/>
              </a:rPr>
              <a:t>th</a:t>
            </a:r>
            <a:r>
              <a:rPr lang="en-GB" sz="3600" dirty="0">
                <a:latin typeface="OpenDyslexic" panose="00000500000000000000" pitchFamily="50" charset="0"/>
              </a:rPr>
              <a:t> mark for outputting the result.</a:t>
            </a:r>
          </a:p>
        </p:txBody>
      </p:sp>
    </p:spTree>
    <p:extLst>
      <p:ext uri="{BB962C8B-B14F-4D97-AF65-F5344CB8AC3E}">
        <p14:creationId xmlns:p14="http://schemas.microsoft.com/office/powerpoint/2010/main" val="1492372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EB739-BC5E-44C0-B8CB-971FF8A74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961E-E52B-4014-910B-D0F411C542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Alan wants to create a sub-program that will work out the average of any 3 test scores that will be inputted.</a:t>
            </a:r>
          </a:p>
          <a:p>
            <a:endParaRPr lang="en-GB" sz="2800" dirty="0"/>
          </a:p>
          <a:p>
            <a:r>
              <a:rPr lang="en-GB" sz="2800" dirty="0"/>
              <a:t>For example, if the test scores are 3, 7 and 5, the sub-program will return 5.  </a:t>
            </a:r>
          </a:p>
          <a:p>
            <a:endParaRPr lang="en-GB" sz="2800" dirty="0"/>
          </a:p>
          <a:p>
            <a:r>
              <a:rPr lang="en-GB" sz="2800" dirty="0"/>
              <a:t>The system uses a function called </a:t>
            </a:r>
            <a:r>
              <a:rPr lang="en-GB" sz="2800" dirty="0" err="1"/>
              <a:t>TestAverage</a:t>
            </a:r>
            <a:r>
              <a:rPr lang="en-GB" sz="2800" dirty="0"/>
              <a:t>. </a:t>
            </a:r>
          </a:p>
          <a:p>
            <a:endParaRPr lang="en-GB" sz="2800" dirty="0"/>
          </a:p>
          <a:p>
            <a:r>
              <a:rPr lang="en-GB" sz="2800" dirty="0"/>
              <a:t>Write an algorithm that:</a:t>
            </a:r>
          </a:p>
          <a:p>
            <a:r>
              <a:rPr lang="en-GB" sz="2800" dirty="0"/>
              <a:t>	- takes the 3 scores as a parameter</a:t>
            </a:r>
          </a:p>
          <a:p>
            <a:r>
              <a:rPr lang="en-GB" sz="2800" dirty="0"/>
              <a:t>	- performs a calculation to work out the average</a:t>
            </a:r>
          </a:p>
          <a:p>
            <a:r>
              <a:rPr lang="en-GB" sz="2800" dirty="0"/>
              <a:t>	- outputs the average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98997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F7A48A-2BA9-4718-9C1E-0D92899C9FFA}"/>
              </a:ext>
            </a:extLst>
          </p:cNvPr>
          <p:cNvSpPr/>
          <p:nvPr/>
        </p:nvSpPr>
        <p:spPr>
          <a:xfrm>
            <a:off x="6970643" y="3816626"/>
            <a:ext cx="2637183" cy="5830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EB739-BC5E-44C0-B8CB-971FF8A74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961E-E52B-4014-910B-D0F411C542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Alan wants to create a sub-program that will work out the average of any 3 test scores that will be inputted.</a:t>
            </a:r>
          </a:p>
          <a:p>
            <a:endParaRPr lang="en-GB" sz="2800" dirty="0"/>
          </a:p>
          <a:p>
            <a:r>
              <a:rPr lang="en-GB" sz="2800" dirty="0"/>
              <a:t>For example, if the test scores are 3, 7 and 5, the sub-program will return 5.  </a:t>
            </a:r>
          </a:p>
          <a:p>
            <a:endParaRPr lang="en-GB" sz="2800" dirty="0"/>
          </a:p>
          <a:p>
            <a:r>
              <a:rPr lang="en-GB" sz="2800" dirty="0"/>
              <a:t>The system uses a function called </a:t>
            </a:r>
            <a:r>
              <a:rPr lang="en-GB" sz="2800" dirty="0" err="1"/>
              <a:t>TestAverage</a:t>
            </a:r>
            <a:r>
              <a:rPr lang="en-GB" sz="2800" dirty="0"/>
              <a:t>. </a:t>
            </a:r>
          </a:p>
          <a:p>
            <a:endParaRPr lang="en-GB" sz="2800" dirty="0"/>
          </a:p>
          <a:p>
            <a:r>
              <a:rPr lang="en-GB" sz="2800" dirty="0"/>
              <a:t>Write an algorithm that:</a:t>
            </a:r>
          </a:p>
          <a:p>
            <a:r>
              <a:rPr lang="en-GB" sz="2800" dirty="0"/>
              <a:t>	- takes the 3 scores as a parameter</a:t>
            </a:r>
          </a:p>
          <a:p>
            <a:r>
              <a:rPr lang="en-GB" sz="2800" dirty="0"/>
              <a:t>	- performs a calculation to work out the average</a:t>
            </a:r>
          </a:p>
          <a:p>
            <a:r>
              <a:rPr lang="en-GB" sz="2800" dirty="0"/>
              <a:t>	- outputs the average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22249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6D694-8872-4F0D-B75A-15BEA6D0A033}"/>
              </a:ext>
            </a:extLst>
          </p:cNvPr>
          <p:cNvSpPr txBox="1"/>
          <p:nvPr/>
        </p:nvSpPr>
        <p:spPr>
          <a:xfrm>
            <a:off x="160421" y="1422039"/>
            <a:ext cx="114702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Function </a:t>
            </a:r>
            <a:r>
              <a:rPr lang="en-GB" sz="4800" dirty="0" err="1">
                <a:latin typeface="OpenDyslexic" panose="00000500000000000000" pitchFamily="50" charset="0"/>
              </a:rPr>
              <a:t>TestAverage</a:t>
            </a:r>
            <a:r>
              <a:rPr lang="en-GB" sz="4800" dirty="0">
                <a:latin typeface="OpenDyslexic" panose="00000500000000000000" pitchFamily="50" charset="0"/>
              </a:rPr>
              <a:t>	(A1, A2, A3)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Average = (A1 + A2 + A3) / 3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return Average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End Function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4998CB-F054-468B-B30D-08C4192B54BB}"/>
              </a:ext>
            </a:extLst>
          </p:cNvPr>
          <p:cNvSpPr/>
          <p:nvPr/>
        </p:nvSpPr>
        <p:spPr>
          <a:xfrm>
            <a:off x="4777409" y="2247224"/>
            <a:ext cx="6181743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A39E4-68A8-4ECB-BE1E-348184A9E1E7}"/>
              </a:ext>
            </a:extLst>
          </p:cNvPr>
          <p:cNvSpPr/>
          <p:nvPr/>
        </p:nvSpPr>
        <p:spPr>
          <a:xfrm>
            <a:off x="3334772" y="3008970"/>
            <a:ext cx="2888607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tx1"/>
                </a:solidFill>
                <a:latin typeface="OpenDyslexic" panose="00000500000000000000" pitchFamily="50" charset="0"/>
              </a:rPr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D90B9D-82C0-4C04-A291-7BEF06193F26}"/>
              </a:ext>
            </a:extLst>
          </p:cNvPr>
          <p:cNvSpPr/>
          <p:nvPr/>
        </p:nvSpPr>
        <p:spPr>
          <a:xfrm>
            <a:off x="7599424" y="1394743"/>
            <a:ext cx="4284408" cy="8251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1FA3D-E012-4CD6-BE02-2586BE56F9EB}"/>
              </a:ext>
            </a:extLst>
          </p:cNvPr>
          <p:cNvSpPr txBox="1"/>
          <p:nvPr/>
        </p:nvSpPr>
        <p:spPr>
          <a:xfrm>
            <a:off x="308167" y="4369810"/>
            <a:ext cx="10650985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1</a:t>
            </a:r>
            <a:r>
              <a:rPr lang="en-GB" sz="3600" baseline="30000" dirty="0">
                <a:latin typeface="OpenDyslexic" panose="00000500000000000000" pitchFamily="50" charset="0"/>
              </a:rPr>
              <a:t>st</a:t>
            </a:r>
            <a:r>
              <a:rPr lang="en-GB" sz="3600" dirty="0">
                <a:latin typeface="OpenDyslexic" panose="00000500000000000000" pitchFamily="50" charset="0"/>
              </a:rPr>
              <a:t> mark – </a:t>
            </a:r>
            <a:r>
              <a:rPr lang="en-GB" sz="3600" dirty="0" err="1">
                <a:latin typeface="OpenDyslexic" panose="00000500000000000000" pitchFamily="50" charset="0"/>
              </a:rPr>
              <a:t>TestAverage</a:t>
            </a:r>
            <a:endParaRPr lang="en-GB" sz="3600" dirty="0">
              <a:latin typeface="OpenDyslexic" panose="00000500000000000000" pitchFamily="50" charset="0"/>
            </a:endParaRPr>
          </a:p>
          <a:p>
            <a:r>
              <a:rPr lang="en-GB" sz="3600" dirty="0">
                <a:latin typeface="OpenDyslexic" panose="00000500000000000000" pitchFamily="50" charset="0"/>
              </a:rPr>
              <a:t>2</a:t>
            </a:r>
            <a:r>
              <a:rPr lang="en-GB" sz="3600" baseline="30000" dirty="0">
                <a:latin typeface="OpenDyslexic" panose="00000500000000000000" pitchFamily="50" charset="0"/>
              </a:rPr>
              <a:t>nd</a:t>
            </a:r>
            <a:r>
              <a:rPr lang="en-GB" sz="3600" dirty="0">
                <a:latin typeface="OpenDyslexic" panose="00000500000000000000" pitchFamily="50" charset="0"/>
              </a:rPr>
              <a:t> mark for creating parameters to input. 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3</a:t>
            </a:r>
            <a:r>
              <a:rPr lang="en-GB" sz="3600" baseline="30000" dirty="0">
                <a:latin typeface="OpenDyslexic" panose="00000500000000000000" pitchFamily="50" charset="0"/>
              </a:rPr>
              <a:t>rd</a:t>
            </a:r>
            <a:r>
              <a:rPr lang="en-GB" sz="3600" dirty="0">
                <a:latin typeface="OpenDyslexic" panose="00000500000000000000" pitchFamily="50" charset="0"/>
              </a:rPr>
              <a:t> mark for creating the process. 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4</a:t>
            </a:r>
            <a:r>
              <a:rPr lang="en-GB" sz="3600" baseline="30000" dirty="0">
                <a:latin typeface="OpenDyslexic" panose="00000500000000000000" pitchFamily="50" charset="0"/>
              </a:rPr>
              <a:t>th</a:t>
            </a:r>
            <a:r>
              <a:rPr lang="en-GB" sz="3600" dirty="0">
                <a:latin typeface="OpenDyslexic" panose="00000500000000000000" pitchFamily="50" charset="0"/>
              </a:rPr>
              <a:t> mark for outputting the result.</a:t>
            </a:r>
          </a:p>
        </p:txBody>
      </p:sp>
    </p:spTree>
    <p:extLst>
      <p:ext uri="{BB962C8B-B14F-4D97-AF65-F5344CB8AC3E}">
        <p14:creationId xmlns:p14="http://schemas.microsoft.com/office/powerpoint/2010/main" val="3300983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 sub-program is a piece of code that is created and then ‘</a:t>
            </a:r>
            <a:r>
              <a:rPr lang="en-GB" sz="3600" u="sng" dirty="0"/>
              <a:t>called</a:t>
            </a:r>
            <a:r>
              <a:rPr lang="en-GB" sz="3600" dirty="0"/>
              <a:t>’ within a program. It allows us to use the piece of code multiple times, and makes our programs more structured and efficient.</a:t>
            </a:r>
          </a:p>
          <a:p>
            <a:endParaRPr lang="en-GB" sz="3600" dirty="0"/>
          </a:p>
          <a:p>
            <a:r>
              <a:rPr lang="en-GB" sz="3600" dirty="0"/>
              <a:t>A sub-program can also be called a sub-routine, a function, and a procedure.</a:t>
            </a:r>
          </a:p>
        </p:txBody>
      </p:sp>
    </p:spTree>
    <p:extLst>
      <p:ext uri="{BB962C8B-B14F-4D97-AF65-F5344CB8AC3E}">
        <p14:creationId xmlns:p14="http://schemas.microsoft.com/office/powerpoint/2010/main" val="4278203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961E-E52B-4014-910B-D0F411C542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Alan wants to create a sub-program that will work out the average of any 3 test scores that will be inputted.</a:t>
            </a:r>
          </a:p>
          <a:p>
            <a:endParaRPr lang="en-GB" sz="2800" dirty="0"/>
          </a:p>
          <a:p>
            <a:r>
              <a:rPr lang="en-GB" sz="2800" dirty="0"/>
              <a:t>For example, if the test scores are 3, 7 and 5, the sub-program will return 5.  </a:t>
            </a:r>
          </a:p>
          <a:p>
            <a:endParaRPr lang="en-GB" sz="2800" dirty="0"/>
          </a:p>
          <a:p>
            <a:r>
              <a:rPr lang="en-GB" sz="2800" dirty="0"/>
              <a:t>The system uses a function called </a:t>
            </a:r>
            <a:r>
              <a:rPr lang="en-GB" sz="2800" dirty="0" err="1"/>
              <a:t>TestAverage</a:t>
            </a:r>
            <a:r>
              <a:rPr lang="en-GB" sz="2800" dirty="0"/>
              <a:t>. </a:t>
            </a:r>
          </a:p>
          <a:p>
            <a:endParaRPr lang="en-GB" sz="2800" dirty="0"/>
          </a:p>
          <a:p>
            <a:r>
              <a:rPr lang="en-GB" sz="2800" dirty="0"/>
              <a:t>Write an algorithm that:</a:t>
            </a:r>
          </a:p>
          <a:p>
            <a:r>
              <a:rPr lang="en-GB" sz="2800" dirty="0"/>
              <a:t>	- takes the 3 scores as a parameter</a:t>
            </a:r>
          </a:p>
          <a:p>
            <a:r>
              <a:rPr lang="en-GB" sz="2800" dirty="0"/>
              <a:t>	- performs a calculation to work out the average</a:t>
            </a:r>
          </a:p>
          <a:p>
            <a:r>
              <a:rPr lang="en-GB" sz="2800" dirty="0"/>
              <a:t>	- outputs the average</a:t>
            </a:r>
          </a:p>
          <a:p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EB739-BC5E-44C0-B8CB-971FF8A74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</p:spTree>
    <p:extLst>
      <p:ext uri="{BB962C8B-B14F-4D97-AF65-F5344CB8AC3E}">
        <p14:creationId xmlns:p14="http://schemas.microsoft.com/office/powerpoint/2010/main" val="38010386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F7A48A-2BA9-4718-9C1E-0D92899C9FFA}"/>
              </a:ext>
            </a:extLst>
          </p:cNvPr>
          <p:cNvSpPr/>
          <p:nvPr/>
        </p:nvSpPr>
        <p:spPr>
          <a:xfrm>
            <a:off x="3214292" y="5353878"/>
            <a:ext cx="4896038" cy="5830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961E-E52B-4014-910B-D0F411C542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Alan wants to create a sub-program that will work out the average of any 3 test scores that will be inputted.</a:t>
            </a:r>
          </a:p>
          <a:p>
            <a:endParaRPr lang="en-GB" sz="2800" dirty="0"/>
          </a:p>
          <a:p>
            <a:r>
              <a:rPr lang="en-GB" sz="2800" dirty="0"/>
              <a:t>For example, if the test scores are 3, 7 and 5, the sub-program will return 5.  </a:t>
            </a:r>
          </a:p>
          <a:p>
            <a:endParaRPr lang="en-GB" sz="2800" dirty="0"/>
          </a:p>
          <a:p>
            <a:r>
              <a:rPr lang="en-GB" sz="2800" dirty="0"/>
              <a:t>The system uses a function called </a:t>
            </a:r>
            <a:r>
              <a:rPr lang="en-GB" sz="2800" dirty="0" err="1"/>
              <a:t>TestAverage</a:t>
            </a:r>
            <a:r>
              <a:rPr lang="en-GB" sz="2800" dirty="0"/>
              <a:t>. </a:t>
            </a:r>
          </a:p>
          <a:p>
            <a:endParaRPr lang="en-GB" sz="2800" dirty="0"/>
          </a:p>
          <a:p>
            <a:r>
              <a:rPr lang="en-GB" sz="2800" dirty="0"/>
              <a:t>Write an algorithm that:</a:t>
            </a:r>
          </a:p>
          <a:p>
            <a:r>
              <a:rPr lang="en-GB" sz="2800" dirty="0"/>
              <a:t>	- takes the 3 scores as a parameter</a:t>
            </a:r>
          </a:p>
          <a:p>
            <a:r>
              <a:rPr lang="en-GB" sz="2800" dirty="0"/>
              <a:t>	- performs a calculation to work out the average</a:t>
            </a:r>
          </a:p>
          <a:p>
            <a:r>
              <a:rPr lang="en-GB" sz="2800" dirty="0"/>
              <a:t>	- outputs the average</a:t>
            </a:r>
          </a:p>
          <a:p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EB739-BC5E-44C0-B8CB-971FF8A74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</p:spTree>
    <p:extLst>
      <p:ext uri="{BB962C8B-B14F-4D97-AF65-F5344CB8AC3E}">
        <p14:creationId xmlns:p14="http://schemas.microsoft.com/office/powerpoint/2010/main" val="42623466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6D694-8872-4F0D-B75A-15BEA6D0A033}"/>
              </a:ext>
            </a:extLst>
          </p:cNvPr>
          <p:cNvSpPr txBox="1"/>
          <p:nvPr/>
        </p:nvSpPr>
        <p:spPr>
          <a:xfrm>
            <a:off x="160421" y="1422039"/>
            <a:ext cx="114702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Function </a:t>
            </a:r>
            <a:r>
              <a:rPr lang="en-GB" sz="4800" dirty="0" err="1">
                <a:latin typeface="OpenDyslexic" panose="00000500000000000000" pitchFamily="50" charset="0"/>
              </a:rPr>
              <a:t>TestAverage</a:t>
            </a:r>
            <a:r>
              <a:rPr lang="en-GB" sz="4800" dirty="0">
                <a:latin typeface="OpenDyslexic" panose="00000500000000000000" pitchFamily="50" charset="0"/>
              </a:rPr>
              <a:t>	(A1, A2, A3)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Average = (A1 + A2 + A3) / 3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return Average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End Function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4998CB-F054-468B-B30D-08C4192B54BB}"/>
              </a:ext>
            </a:extLst>
          </p:cNvPr>
          <p:cNvSpPr/>
          <p:nvPr/>
        </p:nvSpPr>
        <p:spPr>
          <a:xfrm>
            <a:off x="4777409" y="2247224"/>
            <a:ext cx="6181743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A39E4-68A8-4ECB-BE1E-348184A9E1E7}"/>
              </a:ext>
            </a:extLst>
          </p:cNvPr>
          <p:cNvSpPr/>
          <p:nvPr/>
        </p:nvSpPr>
        <p:spPr>
          <a:xfrm>
            <a:off x="3334772" y="3008970"/>
            <a:ext cx="2888607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tx1"/>
                </a:solidFill>
                <a:latin typeface="OpenDyslexic" panose="00000500000000000000" pitchFamily="50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1FA3D-E012-4CD6-BE02-2586BE56F9EB}"/>
              </a:ext>
            </a:extLst>
          </p:cNvPr>
          <p:cNvSpPr txBox="1"/>
          <p:nvPr/>
        </p:nvSpPr>
        <p:spPr>
          <a:xfrm>
            <a:off x="308167" y="4369810"/>
            <a:ext cx="10650985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1</a:t>
            </a:r>
            <a:r>
              <a:rPr lang="en-GB" sz="3600" baseline="30000" dirty="0">
                <a:latin typeface="OpenDyslexic" panose="00000500000000000000" pitchFamily="50" charset="0"/>
              </a:rPr>
              <a:t>st</a:t>
            </a:r>
            <a:r>
              <a:rPr lang="en-GB" sz="3600" dirty="0">
                <a:latin typeface="OpenDyslexic" panose="00000500000000000000" pitchFamily="50" charset="0"/>
              </a:rPr>
              <a:t> mark – </a:t>
            </a:r>
            <a:r>
              <a:rPr lang="en-GB" sz="3600" dirty="0" err="1">
                <a:latin typeface="OpenDyslexic" panose="00000500000000000000" pitchFamily="50" charset="0"/>
              </a:rPr>
              <a:t>TestAverage</a:t>
            </a:r>
            <a:endParaRPr lang="en-GB" sz="3600" dirty="0">
              <a:latin typeface="OpenDyslexic" panose="00000500000000000000" pitchFamily="50" charset="0"/>
            </a:endParaRPr>
          </a:p>
          <a:p>
            <a:r>
              <a:rPr lang="en-GB" sz="3600" dirty="0">
                <a:latin typeface="OpenDyslexic" panose="00000500000000000000" pitchFamily="50" charset="0"/>
              </a:rPr>
              <a:t>2</a:t>
            </a:r>
            <a:r>
              <a:rPr lang="en-GB" sz="3600" baseline="30000" dirty="0">
                <a:latin typeface="OpenDyslexic" panose="00000500000000000000" pitchFamily="50" charset="0"/>
              </a:rPr>
              <a:t>nd</a:t>
            </a:r>
            <a:r>
              <a:rPr lang="en-GB" sz="3600" dirty="0">
                <a:latin typeface="OpenDyslexic" panose="00000500000000000000" pitchFamily="50" charset="0"/>
              </a:rPr>
              <a:t> mark – A1, A2, A3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3</a:t>
            </a:r>
            <a:r>
              <a:rPr lang="en-GB" sz="3600" baseline="30000" dirty="0">
                <a:latin typeface="OpenDyslexic" panose="00000500000000000000" pitchFamily="50" charset="0"/>
              </a:rPr>
              <a:t>rd</a:t>
            </a:r>
            <a:r>
              <a:rPr lang="en-GB" sz="3600" dirty="0">
                <a:latin typeface="OpenDyslexic" panose="00000500000000000000" pitchFamily="50" charset="0"/>
              </a:rPr>
              <a:t> mark for creating the process. 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4</a:t>
            </a:r>
            <a:r>
              <a:rPr lang="en-GB" sz="3600" baseline="30000" dirty="0">
                <a:latin typeface="OpenDyslexic" panose="00000500000000000000" pitchFamily="50" charset="0"/>
              </a:rPr>
              <a:t>th</a:t>
            </a:r>
            <a:r>
              <a:rPr lang="en-GB" sz="3600" dirty="0">
                <a:latin typeface="OpenDyslexic" panose="00000500000000000000" pitchFamily="50" charset="0"/>
              </a:rPr>
              <a:t> mark for outputting the result.</a:t>
            </a:r>
          </a:p>
        </p:txBody>
      </p:sp>
    </p:spTree>
    <p:extLst>
      <p:ext uri="{BB962C8B-B14F-4D97-AF65-F5344CB8AC3E}">
        <p14:creationId xmlns:p14="http://schemas.microsoft.com/office/powerpoint/2010/main" val="42068779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961E-E52B-4014-910B-D0F411C542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Alan wants to create a sub-program that will work out the average of any 3 test scores that will be inputted.</a:t>
            </a:r>
          </a:p>
          <a:p>
            <a:endParaRPr lang="en-GB" sz="2800" dirty="0"/>
          </a:p>
          <a:p>
            <a:r>
              <a:rPr lang="en-GB" sz="2800" dirty="0"/>
              <a:t>For example, if the test scores are 3, 7 and 5, the sub-program will return 5.  </a:t>
            </a:r>
          </a:p>
          <a:p>
            <a:endParaRPr lang="en-GB" sz="2800" dirty="0"/>
          </a:p>
          <a:p>
            <a:r>
              <a:rPr lang="en-GB" sz="2800" dirty="0"/>
              <a:t>The system uses a function called </a:t>
            </a:r>
            <a:r>
              <a:rPr lang="en-GB" sz="2800" dirty="0" err="1"/>
              <a:t>TestAverage</a:t>
            </a:r>
            <a:r>
              <a:rPr lang="en-GB" sz="2800" dirty="0"/>
              <a:t>. </a:t>
            </a:r>
          </a:p>
          <a:p>
            <a:endParaRPr lang="en-GB" sz="2800" dirty="0"/>
          </a:p>
          <a:p>
            <a:r>
              <a:rPr lang="en-GB" sz="2800" dirty="0"/>
              <a:t>Write an algorithm that:</a:t>
            </a:r>
          </a:p>
          <a:p>
            <a:r>
              <a:rPr lang="en-GB" sz="2800" dirty="0"/>
              <a:t>	- takes the 3 scores as a parameter</a:t>
            </a:r>
          </a:p>
          <a:p>
            <a:r>
              <a:rPr lang="en-GB" sz="2800" dirty="0"/>
              <a:t>	- performs a calculation to work out the average</a:t>
            </a:r>
          </a:p>
          <a:p>
            <a:r>
              <a:rPr lang="en-GB" sz="2800" dirty="0"/>
              <a:t>	- outputs the average</a:t>
            </a:r>
          </a:p>
          <a:p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EB739-BC5E-44C0-B8CB-971FF8A74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</p:spTree>
    <p:extLst>
      <p:ext uri="{BB962C8B-B14F-4D97-AF65-F5344CB8AC3E}">
        <p14:creationId xmlns:p14="http://schemas.microsoft.com/office/powerpoint/2010/main" val="21935312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F7A48A-2BA9-4718-9C1E-0D92899C9FFA}"/>
              </a:ext>
            </a:extLst>
          </p:cNvPr>
          <p:cNvSpPr/>
          <p:nvPr/>
        </p:nvSpPr>
        <p:spPr>
          <a:xfrm>
            <a:off x="3318258" y="5936974"/>
            <a:ext cx="7323237" cy="5830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961E-E52B-4014-910B-D0F411C542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Alan wants to create a sub-program that will work out the average of any 3 test scores that will be inputted.</a:t>
            </a:r>
          </a:p>
          <a:p>
            <a:endParaRPr lang="en-GB" sz="2800" dirty="0"/>
          </a:p>
          <a:p>
            <a:r>
              <a:rPr lang="en-GB" sz="2800" dirty="0"/>
              <a:t>For example, if the test scores are 3, 7 and 5, the sub-program will return 5.  </a:t>
            </a:r>
          </a:p>
          <a:p>
            <a:endParaRPr lang="en-GB" sz="2800" dirty="0"/>
          </a:p>
          <a:p>
            <a:r>
              <a:rPr lang="en-GB" sz="2800" dirty="0"/>
              <a:t>The system uses a function called </a:t>
            </a:r>
            <a:r>
              <a:rPr lang="en-GB" sz="2800" dirty="0" err="1"/>
              <a:t>TestAverage</a:t>
            </a:r>
            <a:r>
              <a:rPr lang="en-GB" sz="2800" dirty="0"/>
              <a:t>. </a:t>
            </a:r>
          </a:p>
          <a:p>
            <a:endParaRPr lang="en-GB" sz="2800" dirty="0"/>
          </a:p>
          <a:p>
            <a:r>
              <a:rPr lang="en-GB" sz="2800" dirty="0"/>
              <a:t>Write an algorithm that:</a:t>
            </a:r>
          </a:p>
          <a:p>
            <a:r>
              <a:rPr lang="en-GB" sz="2800" dirty="0"/>
              <a:t>	- takes the 3 scores as a parameter</a:t>
            </a:r>
          </a:p>
          <a:p>
            <a:r>
              <a:rPr lang="en-GB" sz="2800" dirty="0"/>
              <a:t>	- performs a calculation to work out the average</a:t>
            </a:r>
          </a:p>
          <a:p>
            <a:r>
              <a:rPr lang="en-GB" sz="2800" dirty="0"/>
              <a:t>	- outputs the average</a:t>
            </a:r>
          </a:p>
          <a:p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EB739-BC5E-44C0-B8CB-971FF8A74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</p:spTree>
    <p:extLst>
      <p:ext uri="{BB962C8B-B14F-4D97-AF65-F5344CB8AC3E}">
        <p14:creationId xmlns:p14="http://schemas.microsoft.com/office/powerpoint/2010/main" val="9957095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6D694-8872-4F0D-B75A-15BEA6D0A033}"/>
              </a:ext>
            </a:extLst>
          </p:cNvPr>
          <p:cNvSpPr txBox="1"/>
          <p:nvPr/>
        </p:nvSpPr>
        <p:spPr>
          <a:xfrm>
            <a:off x="160421" y="1422039"/>
            <a:ext cx="114702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Function </a:t>
            </a:r>
            <a:r>
              <a:rPr lang="en-GB" sz="4800" dirty="0" err="1">
                <a:latin typeface="OpenDyslexic" panose="00000500000000000000" pitchFamily="50" charset="0"/>
              </a:rPr>
              <a:t>TestAverage</a:t>
            </a:r>
            <a:r>
              <a:rPr lang="en-GB" sz="4800" dirty="0">
                <a:latin typeface="OpenDyslexic" panose="00000500000000000000" pitchFamily="50" charset="0"/>
              </a:rPr>
              <a:t>	(A1, A2, A3)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Average = (A1 + A2 + A3) / 3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return Average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End Function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A39E4-68A8-4ECB-BE1E-348184A9E1E7}"/>
              </a:ext>
            </a:extLst>
          </p:cNvPr>
          <p:cNvSpPr/>
          <p:nvPr/>
        </p:nvSpPr>
        <p:spPr>
          <a:xfrm>
            <a:off x="3334772" y="3008970"/>
            <a:ext cx="2888607" cy="6983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tx1"/>
                </a:solidFill>
                <a:latin typeface="OpenDyslexic" panose="00000500000000000000" pitchFamily="50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1FA3D-E012-4CD6-BE02-2586BE56F9EB}"/>
              </a:ext>
            </a:extLst>
          </p:cNvPr>
          <p:cNvSpPr txBox="1"/>
          <p:nvPr/>
        </p:nvSpPr>
        <p:spPr>
          <a:xfrm>
            <a:off x="308167" y="4369810"/>
            <a:ext cx="10650985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1</a:t>
            </a:r>
            <a:r>
              <a:rPr lang="en-GB" sz="3600" baseline="30000" dirty="0">
                <a:latin typeface="OpenDyslexic" panose="00000500000000000000" pitchFamily="50" charset="0"/>
              </a:rPr>
              <a:t>st</a:t>
            </a:r>
            <a:r>
              <a:rPr lang="en-GB" sz="3600" dirty="0">
                <a:latin typeface="OpenDyslexic" panose="00000500000000000000" pitchFamily="50" charset="0"/>
              </a:rPr>
              <a:t> mark – </a:t>
            </a:r>
            <a:r>
              <a:rPr lang="en-GB" sz="3600" dirty="0" err="1">
                <a:latin typeface="OpenDyslexic" panose="00000500000000000000" pitchFamily="50" charset="0"/>
              </a:rPr>
              <a:t>TestAverage</a:t>
            </a:r>
            <a:endParaRPr lang="en-GB" sz="3600" dirty="0">
              <a:latin typeface="OpenDyslexic" panose="00000500000000000000" pitchFamily="50" charset="0"/>
            </a:endParaRPr>
          </a:p>
          <a:p>
            <a:r>
              <a:rPr lang="en-GB" sz="3600" dirty="0">
                <a:latin typeface="OpenDyslexic" panose="00000500000000000000" pitchFamily="50" charset="0"/>
              </a:rPr>
              <a:t>2</a:t>
            </a:r>
            <a:r>
              <a:rPr lang="en-GB" sz="3600" baseline="30000" dirty="0">
                <a:latin typeface="OpenDyslexic" panose="00000500000000000000" pitchFamily="50" charset="0"/>
              </a:rPr>
              <a:t>nd</a:t>
            </a:r>
            <a:r>
              <a:rPr lang="en-GB" sz="3600" dirty="0">
                <a:latin typeface="OpenDyslexic" panose="00000500000000000000" pitchFamily="50" charset="0"/>
              </a:rPr>
              <a:t> mark – A1, A2, A3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3</a:t>
            </a:r>
            <a:r>
              <a:rPr lang="en-GB" sz="3600" baseline="30000" dirty="0">
                <a:latin typeface="OpenDyslexic" panose="00000500000000000000" pitchFamily="50" charset="0"/>
              </a:rPr>
              <a:t>rd</a:t>
            </a:r>
            <a:r>
              <a:rPr lang="en-GB" sz="3600" dirty="0">
                <a:latin typeface="OpenDyslexic" panose="00000500000000000000" pitchFamily="50" charset="0"/>
              </a:rPr>
              <a:t> mark – (A1 + A2 + A3) / 3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4</a:t>
            </a:r>
            <a:r>
              <a:rPr lang="en-GB" sz="3600" baseline="30000" dirty="0">
                <a:latin typeface="OpenDyslexic" panose="00000500000000000000" pitchFamily="50" charset="0"/>
              </a:rPr>
              <a:t>th</a:t>
            </a:r>
            <a:r>
              <a:rPr lang="en-GB" sz="3600" dirty="0">
                <a:latin typeface="OpenDyslexic" panose="00000500000000000000" pitchFamily="50" charset="0"/>
              </a:rPr>
              <a:t> mark for outputting the result.</a:t>
            </a:r>
          </a:p>
        </p:txBody>
      </p:sp>
    </p:spTree>
    <p:extLst>
      <p:ext uri="{BB962C8B-B14F-4D97-AF65-F5344CB8AC3E}">
        <p14:creationId xmlns:p14="http://schemas.microsoft.com/office/powerpoint/2010/main" val="35838091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961E-E52B-4014-910B-D0F411C542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Alan wants to create a sub-program that will work out the average of any 3 test scores that will be inputted.</a:t>
            </a:r>
          </a:p>
          <a:p>
            <a:endParaRPr lang="en-GB" sz="2800" dirty="0"/>
          </a:p>
          <a:p>
            <a:r>
              <a:rPr lang="en-GB" sz="2800" dirty="0"/>
              <a:t>For example, if the test scores are 3, 7 and 5, the sub-program will return 5.  </a:t>
            </a:r>
          </a:p>
          <a:p>
            <a:endParaRPr lang="en-GB" sz="2800" dirty="0"/>
          </a:p>
          <a:p>
            <a:r>
              <a:rPr lang="en-GB" sz="2800" dirty="0"/>
              <a:t>The system uses a function called </a:t>
            </a:r>
            <a:r>
              <a:rPr lang="en-GB" sz="2800" dirty="0" err="1"/>
              <a:t>TestAverage</a:t>
            </a:r>
            <a:r>
              <a:rPr lang="en-GB" sz="2800" dirty="0"/>
              <a:t>. </a:t>
            </a:r>
          </a:p>
          <a:p>
            <a:endParaRPr lang="en-GB" sz="2800" dirty="0"/>
          </a:p>
          <a:p>
            <a:r>
              <a:rPr lang="en-GB" sz="2800" dirty="0"/>
              <a:t>Write an algorithm that:</a:t>
            </a:r>
          </a:p>
          <a:p>
            <a:r>
              <a:rPr lang="en-GB" sz="2800" dirty="0"/>
              <a:t>	- takes the 3 scores as a parameter</a:t>
            </a:r>
          </a:p>
          <a:p>
            <a:r>
              <a:rPr lang="en-GB" sz="2800" dirty="0"/>
              <a:t>	- performs a calculation to work out the average</a:t>
            </a:r>
          </a:p>
          <a:p>
            <a:r>
              <a:rPr lang="en-GB" sz="2800" dirty="0"/>
              <a:t>	- outputs the average</a:t>
            </a:r>
          </a:p>
          <a:p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EB739-BC5E-44C0-B8CB-971FF8A74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</p:spTree>
    <p:extLst>
      <p:ext uri="{BB962C8B-B14F-4D97-AF65-F5344CB8AC3E}">
        <p14:creationId xmlns:p14="http://schemas.microsoft.com/office/powerpoint/2010/main" val="887844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49FF93-CFEB-4301-9060-E87B500CE0B3}"/>
              </a:ext>
            </a:extLst>
          </p:cNvPr>
          <p:cNvSpPr/>
          <p:nvPr/>
        </p:nvSpPr>
        <p:spPr>
          <a:xfrm>
            <a:off x="1351722" y="6440557"/>
            <a:ext cx="4147930" cy="3847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3961E-E52B-4014-910B-D0F411C542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Alan wants to create a sub-program that will work out the average of any 3 test scores that will be inputted.</a:t>
            </a:r>
          </a:p>
          <a:p>
            <a:endParaRPr lang="en-GB" sz="2800" dirty="0"/>
          </a:p>
          <a:p>
            <a:r>
              <a:rPr lang="en-GB" sz="2800" dirty="0"/>
              <a:t>For example, if the test scores are 3, 7 and 5, the sub-program will return 5.  </a:t>
            </a:r>
          </a:p>
          <a:p>
            <a:endParaRPr lang="en-GB" sz="2800" dirty="0"/>
          </a:p>
          <a:p>
            <a:r>
              <a:rPr lang="en-GB" sz="2800" dirty="0"/>
              <a:t>The system uses a function called </a:t>
            </a:r>
            <a:r>
              <a:rPr lang="en-GB" sz="2800" dirty="0" err="1"/>
              <a:t>TestAverage</a:t>
            </a:r>
            <a:r>
              <a:rPr lang="en-GB" sz="2800" dirty="0"/>
              <a:t>. </a:t>
            </a:r>
          </a:p>
          <a:p>
            <a:endParaRPr lang="en-GB" sz="2800" dirty="0"/>
          </a:p>
          <a:p>
            <a:r>
              <a:rPr lang="en-GB" sz="2800" dirty="0"/>
              <a:t>Write an algorithm that:</a:t>
            </a:r>
          </a:p>
          <a:p>
            <a:r>
              <a:rPr lang="en-GB" sz="2800" dirty="0"/>
              <a:t>	- takes the 3 scores as a parameter</a:t>
            </a:r>
          </a:p>
          <a:p>
            <a:r>
              <a:rPr lang="en-GB" sz="2800" dirty="0"/>
              <a:t>	- performs a calculation to work out the average</a:t>
            </a:r>
          </a:p>
          <a:p>
            <a:r>
              <a:rPr lang="en-GB" sz="2800" dirty="0"/>
              <a:t>	- outputs the average</a:t>
            </a:r>
          </a:p>
          <a:p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EB739-BC5E-44C0-B8CB-971FF8A74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</p:spTree>
    <p:extLst>
      <p:ext uri="{BB962C8B-B14F-4D97-AF65-F5344CB8AC3E}">
        <p14:creationId xmlns:p14="http://schemas.microsoft.com/office/powerpoint/2010/main" val="24244599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6D694-8872-4F0D-B75A-15BEA6D0A033}"/>
              </a:ext>
            </a:extLst>
          </p:cNvPr>
          <p:cNvSpPr txBox="1"/>
          <p:nvPr/>
        </p:nvSpPr>
        <p:spPr>
          <a:xfrm>
            <a:off x="160421" y="1422039"/>
            <a:ext cx="114702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Function </a:t>
            </a:r>
            <a:r>
              <a:rPr lang="en-GB" sz="4800" dirty="0" err="1">
                <a:latin typeface="OpenDyslexic" panose="00000500000000000000" pitchFamily="50" charset="0"/>
              </a:rPr>
              <a:t>TestAverage</a:t>
            </a:r>
            <a:r>
              <a:rPr lang="en-GB" sz="4800" dirty="0">
                <a:latin typeface="OpenDyslexic" panose="00000500000000000000" pitchFamily="50" charset="0"/>
              </a:rPr>
              <a:t>	(A1, A2, A3)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Average = (A1 + A2 + A3) / 3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return Average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End Function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1FA3D-E012-4CD6-BE02-2586BE56F9EB}"/>
              </a:ext>
            </a:extLst>
          </p:cNvPr>
          <p:cNvSpPr txBox="1"/>
          <p:nvPr/>
        </p:nvSpPr>
        <p:spPr>
          <a:xfrm>
            <a:off x="308167" y="4369810"/>
            <a:ext cx="10650985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OpenDyslexic" panose="00000500000000000000" pitchFamily="50" charset="0"/>
              </a:rPr>
              <a:t>1</a:t>
            </a:r>
            <a:r>
              <a:rPr lang="en-GB" sz="3600" baseline="30000" dirty="0">
                <a:latin typeface="OpenDyslexic" panose="00000500000000000000" pitchFamily="50" charset="0"/>
              </a:rPr>
              <a:t>st</a:t>
            </a:r>
            <a:r>
              <a:rPr lang="en-GB" sz="3600" dirty="0">
                <a:latin typeface="OpenDyslexic" panose="00000500000000000000" pitchFamily="50" charset="0"/>
              </a:rPr>
              <a:t> mark – </a:t>
            </a:r>
            <a:r>
              <a:rPr lang="en-GB" sz="3600" dirty="0" err="1">
                <a:latin typeface="OpenDyslexic" panose="00000500000000000000" pitchFamily="50" charset="0"/>
              </a:rPr>
              <a:t>TestAverage</a:t>
            </a:r>
            <a:endParaRPr lang="en-GB" sz="3600" dirty="0">
              <a:latin typeface="OpenDyslexic" panose="00000500000000000000" pitchFamily="50" charset="0"/>
            </a:endParaRPr>
          </a:p>
          <a:p>
            <a:r>
              <a:rPr lang="en-GB" sz="3600" dirty="0">
                <a:latin typeface="OpenDyslexic" panose="00000500000000000000" pitchFamily="50" charset="0"/>
              </a:rPr>
              <a:t>2</a:t>
            </a:r>
            <a:r>
              <a:rPr lang="en-GB" sz="3600" baseline="30000" dirty="0">
                <a:latin typeface="OpenDyslexic" panose="00000500000000000000" pitchFamily="50" charset="0"/>
              </a:rPr>
              <a:t>nd</a:t>
            </a:r>
            <a:r>
              <a:rPr lang="en-GB" sz="3600" dirty="0">
                <a:latin typeface="OpenDyslexic" panose="00000500000000000000" pitchFamily="50" charset="0"/>
              </a:rPr>
              <a:t> mark – A1, A2, A3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3</a:t>
            </a:r>
            <a:r>
              <a:rPr lang="en-GB" sz="3600" baseline="30000" dirty="0">
                <a:latin typeface="OpenDyslexic" panose="00000500000000000000" pitchFamily="50" charset="0"/>
              </a:rPr>
              <a:t>rd</a:t>
            </a:r>
            <a:r>
              <a:rPr lang="en-GB" sz="3600" dirty="0">
                <a:latin typeface="OpenDyslexic" panose="00000500000000000000" pitchFamily="50" charset="0"/>
              </a:rPr>
              <a:t> mark – (A1 + A2 + A3) / 3</a:t>
            </a:r>
          </a:p>
          <a:p>
            <a:r>
              <a:rPr lang="en-GB" sz="3600" dirty="0">
                <a:latin typeface="OpenDyslexic" panose="00000500000000000000" pitchFamily="50" charset="0"/>
              </a:rPr>
              <a:t>4</a:t>
            </a:r>
            <a:r>
              <a:rPr lang="en-GB" sz="3600" baseline="30000" dirty="0">
                <a:latin typeface="OpenDyslexic" panose="00000500000000000000" pitchFamily="50" charset="0"/>
              </a:rPr>
              <a:t>th</a:t>
            </a:r>
            <a:r>
              <a:rPr lang="en-GB" sz="3600" dirty="0">
                <a:latin typeface="OpenDyslexic" panose="00000500000000000000" pitchFamily="50" charset="0"/>
              </a:rPr>
              <a:t> mark – Output Average</a:t>
            </a:r>
          </a:p>
        </p:txBody>
      </p:sp>
    </p:spTree>
    <p:extLst>
      <p:ext uri="{BB962C8B-B14F-4D97-AF65-F5344CB8AC3E}">
        <p14:creationId xmlns:p14="http://schemas.microsoft.com/office/powerpoint/2010/main" val="29383686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170121-96F7-4BB2-B721-2A5B13999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1286-8BA6-499A-A27C-67AF7848E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26D694-8872-4F0D-B75A-15BEA6D0A033}"/>
              </a:ext>
            </a:extLst>
          </p:cNvPr>
          <p:cNvSpPr txBox="1"/>
          <p:nvPr/>
        </p:nvSpPr>
        <p:spPr>
          <a:xfrm>
            <a:off x="160421" y="1422039"/>
            <a:ext cx="114702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OpenDyslexic" panose="00000500000000000000" pitchFamily="50" charset="0"/>
              </a:rPr>
              <a:t>Function </a:t>
            </a:r>
            <a:r>
              <a:rPr lang="en-GB" sz="4800" dirty="0" err="1">
                <a:latin typeface="OpenDyslexic" panose="00000500000000000000" pitchFamily="50" charset="0"/>
              </a:rPr>
              <a:t>TestAverage</a:t>
            </a:r>
            <a:r>
              <a:rPr lang="en-GB" sz="4800" dirty="0">
                <a:latin typeface="OpenDyslexic" panose="00000500000000000000" pitchFamily="50" charset="0"/>
              </a:rPr>
              <a:t>	(A1, A2, A3)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Average = (A1 + A2 + A3) / 3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	return Average</a:t>
            </a:r>
          </a:p>
          <a:p>
            <a:r>
              <a:rPr lang="en-GB" sz="4800" dirty="0">
                <a:latin typeface="OpenDyslexic" panose="00000500000000000000" pitchFamily="50" charset="0"/>
              </a:rPr>
              <a:t>End Function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DA15B-8D58-4750-B79B-618F38A839A2}"/>
              </a:ext>
            </a:extLst>
          </p:cNvPr>
          <p:cNvSpPr txBox="1"/>
          <p:nvPr/>
        </p:nvSpPr>
        <p:spPr>
          <a:xfrm>
            <a:off x="335360" y="4581128"/>
            <a:ext cx="1137726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What are the parameters in this code called?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EAA274-C307-4122-BDED-BA112915FCD7}"/>
              </a:ext>
            </a:extLst>
          </p:cNvPr>
          <p:cNvSpPr txBox="1"/>
          <p:nvPr/>
        </p:nvSpPr>
        <p:spPr>
          <a:xfrm>
            <a:off x="335360" y="5661248"/>
            <a:ext cx="11377264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Why is this not a procedure?</a:t>
            </a:r>
          </a:p>
        </p:txBody>
      </p:sp>
    </p:spTree>
    <p:extLst>
      <p:ext uri="{BB962C8B-B14F-4D97-AF65-F5344CB8AC3E}">
        <p14:creationId xmlns:p14="http://schemas.microsoft.com/office/powerpoint/2010/main" val="493254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To write a program the programmer must define the program. </a:t>
            </a:r>
          </a:p>
          <a:p>
            <a:endParaRPr lang="en-GB" sz="3600" dirty="0"/>
          </a:p>
          <a:p>
            <a:r>
              <a:rPr lang="en-GB" sz="3600" dirty="0"/>
              <a:t>The name is given to the sub-program.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1816D-BEB0-4195-B2F4-6BB5E65F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539" y="3429000"/>
            <a:ext cx="4118115" cy="18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671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62AE46-D46A-4D6A-B170-6B7FA2C563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EC185-58F7-466E-BD07-27AE6A9B3E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D044AD7-FD4B-468F-9AAF-45BBF223F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662180"/>
              </p:ext>
            </p:extLst>
          </p:nvPr>
        </p:nvGraphicFramePr>
        <p:xfrm>
          <a:off x="1620807" y="1701660"/>
          <a:ext cx="8127999" cy="292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2757">
                  <a:extLst>
                    <a:ext uri="{9D8B030D-6E8A-4147-A177-3AD203B41FA5}">
                      <a16:colId xmlns:a16="http://schemas.microsoft.com/office/drawing/2014/main" val="195249992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306222073"/>
                    </a:ext>
                  </a:extLst>
                </a:gridCol>
                <a:gridCol w="1203114">
                  <a:extLst>
                    <a:ext uri="{9D8B030D-6E8A-4147-A177-3AD203B41FA5}">
                      <a16:colId xmlns:a16="http://schemas.microsoft.com/office/drawing/2014/main" val="15068029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Statement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True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OpenDyslexic" panose="00000500000000000000" pitchFamily="50" charset="0"/>
                        </a:rPr>
                        <a:t>False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494646"/>
                  </a:ext>
                </a:extLst>
              </a:tr>
              <a:tr h="49798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OpenDyslexic" panose="00000500000000000000" pitchFamily="50" charset="0"/>
                        </a:rPr>
                        <a:t>A parameter</a:t>
                      </a:r>
                      <a:r>
                        <a:rPr lang="en-GB" sz="2000" baseline="0" dirty="0">
                          <a:latin typeface="OpenDyslexic" panose="00000500000000000000" pitchFamily="50" charset="0"/>
                        </a:rPr>
                        <a:t> is a variable in a sub-program. </a:t>
                      </a:r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933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OpenDyslexic" panose="00000500000000000000" pitchFamily="50" charset="0"/>
                        </a:rPr>
                        <a:t>A sub-program is a program that can be defined or selected</a:t>
                      </a:r>
                      <a:r>
                        <a:rPr lang="en-GB" sz="2000" baseline="0" dirty="0">
                          <a:latin typeface="OpenDyslexic" panose="00000500000000000000" pitchFamily="50" charset="0"/>
                        </a:rPr>
                        <a:t> from a pre-existing list. </a:t>
                      </a:r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880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OpenDyslexic" panose="00000500000000000000" pitchFamily="50" charset="0"/>
                        </a:rPr>
                        <a:t>A function is</a:t>
                      </a:r>
                      <a:r>
                        <a:rPr lang="en-GB" sz="2000" baseline="0" dirty="0">
                          <a:latin typeface="OpenDyslexic" panose="00000500000000000000" pitchFamily="50" charset="0"/>
                        </a:rPr>
                        <a:t> a sub-program that passes out a value. </a:t>
                      </a:r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559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6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To write a program the programmer must define the program. </a:t>
            </a:r>
          </a:p>
          <a:p>
            <a:endParaRPr lang="en-GB" sz="3600" dirty="0"/>
          </a:p>
          <a:p>
            <a:r>
              <a:rPr lang="en-GB" sz="3600" dirty="0"/>
              <a:t>The name is given to the sub-program.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1816D-BEB0-4195-B2F4-6BB5E65F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539" y="3429000"/>
            <a:ext cx="4118115" cy="187187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E5345C-DA5B-445D-AC13-B5A138F475AB}"/>
              </a:ext>
            </a:extLst>
          </p:cNvPr>
          <p:cNvSpPr/>
          <p:nvPr/>
        </p:nvSpPr>
        <p:spPr>
          <a:xfrm>
            <a:off x="3167270" y="3408002"/>
            <a:ext cx="1033669" cy="53008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DE1CF2-6BE2-4F96-B9EB-5251D17C70F9}"/>
              </a:ext>
            </a:extLst>
          </p:cNvPr>
          <p:cNvCxnSpPr>
            <a:cxnSpLocks/>
          </p:cNvCxnSpPr>
          <p:nvPr/>
        </p:nvCxnSpPr>
        <p:spPr>
          <a:xfrm flipH="1" flipV="1">
            <a:off x="1311965" y="1988129"/>
            <a:ext cx="2059303" cy="14408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505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2.2 Sub-Programs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To write a program the programmer must define the program. </a:t>
            </a:r>
          </a:p>
          <a:p>
            <a:endParaRPr lang="en-GB" sz="3600" dirty="0"/>
          </a:p>
          <a:p>
            <a:r>
              <a:rPr lang="en-GB" sz="3600" dirty="0"/>
              <a:t>The name is given to the sub-program.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1816D-BEB0-4195-B2F4-6BB5E65FE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539" y="3429000"/>
            <a:ext cx="4118115" cy="18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51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4382</TotalTime>
  <Words>2325</Words>
  <Application>Microsoft Office PowerPoint</Application>
  <PresentationFormat>Widescreen</PresentationFormat>
  <Paragraphs>416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0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306</cp:revision>
  <dcterms:created xsi:type="dcterms:W3CDTF">2018-07-29T15:48:28Z</dcterms:created>
  <dcterms:modified xsi:type="dcterms:W3CDTF">2024-11-15T06:13:20Z</dcterms:modified>
</cp:coreProperties>
</file>