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42" r:id="rId2"/>
    <p:sldId id="405" r:id="rId3"/>
    <p:sldId id="406" r:id="rId4"/>
    <p:sldId id="407" r:id="rId5"/>
    <p:sldId id="408" r:id="rId6"/>
    <p:sldId id="409" r:id="rId7"/>
    <p:sldId id="410" r:id="rId8"/>
    <p:sldId id="258" r:id="rId9"/>
    <p:sldId id="335" r:id="rId10"/>
    <p:sldId id="413" r:id="rId11"/>
    <p:sldId id="414" r:id="rId12"/>
    <p:sldId id="415" r:id="rId13"/>
    <p:sldId id="417" r:id="rId14"/>
    <p:sldId id="416" r:id="rId15"/>
    <p:sldId id="411" r:id="rId16"/>
    <p:sldId id="412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40" r:id="rId30"/>
    <p:sldId id="441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15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B4876B-AE81-7B65-3078-DA11B5DBCAC5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40D10C-FC5C-6C7E-3358-B4A2DA9B0697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D1B21-4247-7CEE-C1E2-5AFA8EFA0725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/>
              <a:t>Programming Fundamentals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3600495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B15E9-1EAA-4F6D-881C-C8106D743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7E5AB-F4BF-468F-A5AE-68A65B7F58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3AE59-E64D-41A7-BDB7-0C5FED2E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8" y="1034154"/>
            <a:ext cx="11508603" cy="470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4EEDC-E8D1-46E8-A587-E289E21863CA}"/>
              </a:ext>
            </a:extLst>
          </p:cNvPr>
          <p:cNvSpPr txBox="1"/>
          <p:nvPr/>
        </p:nvSpPr>
        <p:spPr>
          <a:xfrm>
            <a:off x="213968" y="4788185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How many records does this table have?		[1]</a:t>
            </a:r>
          </a:p>
        </p:txBody>
      </p:sp>
    </p:spTree>
    <p:extLst>
      <p:ext uri="{BB962C8B-B14F-4D97-AF65-F5344CB8AC3E}">
        <p14:creationId xmlns:p14="http://schemas.microsoft.com/office/powerpoint/2010/main" val="121036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D26FF-E173-4D28-9FF2-CD974F888290}"/>
              </a:ext>
            </a:extLst>
          </p:cNvPr>
          <p:cNvSpPr txBox="1"/>
          <p:nvPr/>
        </p:nvSpPr>
        <p:spPr>
          <a:xfrm>
            <a:off x="160421" y="4593437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How many fields does the database below have?											[1]</a:t>
            </a:r>
          </a:p>
        </p:txBody>
      </p:sp>
    </p:spTree>
    <p:extLst>
      <p:ext uri="{BB962C8B-B14F-4D97-AF65-F5344CB8AC3E}">
        <p14:creationId xmlns:p14="http://schemas.microsoft.com/office/powerpoint/2010/main" val="374557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Explain the difference between records and fields. 											[2]</a:t>
            </a:r>
          </a:p>
        </p:txBody>
      </p:sp>
    </p:spTree>
    <p:extLst>
      <p:ext uri="{BB962C8B-B14F-4D97-AF65-F5344CB8AC3E}">
        <p14:creationId xmlns:p14="http://schemas.microsoft.com/office/powerpoint/2010/main" val="3092446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 record is… </a:t>
            </a:r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A field is… </a:t>
            </a:r>
          </a:p>
        </p:txBody>
      </p:sp>
    </p:spTree>
    <p:extLst>
      <p:ext uri="{BB962C8B-B14F-4D97-AF65-F5344CB8AC3E}">
        <p14:creationId xmlns:p14="http://schemas.microsoft.com/office/powerpoint/2010/main" val="346776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 record is…a set of data that is relevant to one data subject within a table.</a:t>
            </a:r>
          </a:p>
          <a:p>
            <a:endParaRPr lang="en-GB" sz="4400" dirty="0"/>
          </a:p>
          <a:p>
            <a:r>
              <a:rPr lang="en-GB" sz="4400" dirty="0"/>
              <a:t>A field is… the vertical category of data in a database. </a:t>
            </a:r>
          </a:p>
        </p:txBody>
      </p:sp>
    </p:spTree>
    <p:extLst>
      <p:ext uri="{BB962C8B-B14F-4D97-AF65-F5344CB8AC3E}">
        <p14:creationId xmlns:p14="http://schemas.microsoft.com/office/powerpoint/2010/main" val="40181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Structured Query Language</a:t>
            </a:r>
          </a:p>
          <a:p>
            <a:endParaRPr lang="en-GB" sz="4400" dirty="0"/>
          </a:p>
          <a:p>
            <a:r>
              <a:rPr lang="en-GB" sz="4400" dirty="0"/>
              <a:t>Used to search for key of data in a database. </a:t>
            </a:r>
          </a:p>
        </p:txBody>
      </p:sp>
    </p:spTree>
    <p:extLst>
      <p:ext uri="{BB962C8B-B14F-4D97-AF65-F5344CB8AC3E}">
        <p14:creationId xmlns:p14="http://schemas.microsoft.com/office/powerpoint/2010/main" val="2601381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Key terms include: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SELECT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FROM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WHERE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LIKE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AND / OR / NOT</a:t>
            </a:r>
          </a:p>
        </p:txBody>
      </p:sp>
    </p:spTree>
    <p:extLst>
      <p:ext uri="{BB962C8B-B14F-4D97-AF65-F5344CB8AC3E}">
        <p14:creationId xmlns:p14="http://schemas.microsoft.com/office/powerpoint/2010/main" val="1283344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B137D7-207A-4829-92A9-9DF3B1E2C136}"/>
              </a:ext>
            </a:extLst>
          </p:cNvPr>
          <p:cNvSpPr/>
          <p:nvPr/>
        </p:nvSpPr>
        <p:spPr>
          <a:xfrm>
            <a:off x="596348" y="1749287"/>
            <a:ext cx="3034748" cy="20938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Key terms include: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SELECT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FROM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WHERE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LIKE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AND / OR / NOT</a:t>
            </a:r>
          </a:p>
        </p:txBody>
      </p:sp>
    </p:spTree>
    <p:extLst>
      <p:ext uri="{BB962C8B-B14F-4D97-AF65-F5344CB8AC3E}">
        <p14:creationId xmlns:p14="http://schemas.microsoft.com/office/powerpoint/2010/main" val="224934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51440"/>
              </p:ext>
            </p:extLst>
          </p:nvPr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553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CBE54-8334-4268-909B-DD0B7DFC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21" y="1030416"/>
            <a:ext cx="6696744" cy="4126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25EEF-79EB-4FD4-B662-A95F31490CA4}"/>
              </a:ext>
            </a:extLst>
          </p:cNvPr>
          <p:cNvSpPr txBox="1"/>
          <p:nvPr/>
        </p:nvSpPr>
        <p:spPr>
          <a:xfrm>
            <a:off x="575657" y="131844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183305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CBE54-8334-4268-909B-DD0B7DFC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21" y="1030416"/>
            <a:ext cx="6696744" cy="4126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9D094-CF55-466A-9E06-E39462FABEAD}"/>
              </a:ext>
            </a:extLst>
          </p:cNvPr>
          <p:cNvSpPr txBox="1"/>
          <p:nvPr/>
        </p:nvSpPr>
        <p:spPr>
          <a:xfrm>
            <a:off x="647665" y="5278888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* FROM Teams WHERE City = “Manchester”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25EEF-79EB-4FD4-B662-A95F31490CA4}"/>
              </a:ext>
            </a:extLst>
          </p:cNvPr>
          <p:cNvSpPr txBox="1"/>
          <p:nvPr/>
        </p:nvSpPr>
        <p:spPr>
          <a:xfrm>
            <a:off x="575657" y="131844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3606559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6C63A-E796-4F09-8DB5-52CD3A0EEB66}"/>
              </a:ext>
            </a:extLst>
          </p:cNvPr>
          <p:cNvSpPr/>
          <p:nvPr/>
        </p:nvSpPr>
        <p:spPr>
          <a:xfrm>
            <a:off x="647665" y="5278888"/>
            <a:ext cx="1910005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1B257D-7604-4833-92CE-2F0717A9CACF}"/>
              </a:ext>
            </a:extLst>
          </p:cNvPr>
          <p:cNvSpPr/>
          <p:nvPr/>
        </p:nvSpPr>
        <p:spPr>
          <a:xfrm>
            <a:off x="2951921" y="5307182"/>
            <a:ext cx="1328531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70B64-EF4E-46D6-9508-0DAFE343017F}"/>
              </a:ext>
            </a:extLst>
          </p:cNvPr>
          <p:cNvSpPr/>
          <p:nvPr/>
        </p:nvSpPr>
        <p:spPr>
          <a:xfrm>
            <a:off x="5768968" y="5317062"/>
            <a:ext cx="1625745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CBE54-8334-4268-909B-DD0B7DFC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21" y="1030416"/>
            <a:ext cx="6696744" cy="4126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9D094-CF55-466A-9E06-E39462FABEAD}"/>
              </a:ext>
            </a:extLst>
          </p:cNvPr>
          <p:cNvSpPr txBox="1"/>
          <p:nvPr/>
        </p:nvSpPr>
        <p:spPr>
          <a:xfrm>
            <a:off x="647665" y="5278888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* FROM Teams WHERE City = “Manchester”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25EEF-79EB-4FD4-B662-A95F31490CA4}"/>
              </a:ext>
            </a:extLst>
          </p:cNvPr>
          <p:cNvSpPr txBox="1"/>
          <p:nvPr/>
        </p:nvSpPr>
        <p:spPr>
          <a:xfrm>
            <a:off x="575657" y="131844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356498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6C63A-E796-4F09-8DB5-52CD3A0EEB66}"/>
              </a:ext>
            </a:extLst>
          </p:cNvPr>
          <p:cNvSpPr/>
          <p:nvPr/>
        </p:nvSpPr>
        <p:spPr>
          <a:xfrm>
            <a:off x="647665" y="5278888"/>
            <a:ext cx="1910005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1B257D-7604-4833-92CE-2F0717A9CACF}"/>
              </a:ext>
            </a:extLst>
          </p:cNvPr>
          <p:cNvSpPr/>
          <p:nvPr/>
        </p:nvSpPr>
        <p:spPr>
          <a:xfrm>
            <a:off x="2951921" y="5307182"/>
            <a:ext cx="1328531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70B64-EF4E-46D6-9508-0DAFE343017F}"/>
              </a:ext>
            </a:extLst>
          </p:cNvPr>
          <p:cNvSpPr/>
          <p:nvPr/>
        </p:nvSpPr>
        <p:spPr>
          <a:xfrm>
            <a:off x="5768968" y="5317062"/>
            <a:ext cx="1625745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CBE54-8334-4268-909B-DD0B7DFC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21" y="1030416"/>
            <a:ext cx="6696744" cy="4126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9D094-CF55-466A-9E06-E39462FABEAD}"/>
              </a:ext>
            </a:extLst>
          </p:cNvPr>
          <p:cNvSpPr txBox="1"/>
          <p:nvPr/>
        </p:nvSpPr>
        <p:spPr>
          <a:xfrm>
            <a:off x="647665" y="5278888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* FROM Teams WHERE City = “Manchester”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25EEF-79EB-4FD4-B662-A95F31490CA4}"/>
              </a:ext>
            </a:extLst>
          </p:cNvPr>
          <p:cNvSpPr txBox="1"/>
          <p:nvPr/>
        </p:nvSpPr>
        <p:spPr>
          <a:xfrm>
            <a:off x="575657" y="131844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586A4-B3FE-4436-80B4-69666058118D}"/>
              </a:ext>
            </a:extLst>
          </p:cNvPr>
          <p:cNvSpPr txBox="1"/>
          <p:nvPr/>
        </p:nvSpPr>
        <p:spPr>
          <a:xfrm>
            <a:off x="1631504" y="6093296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* = Wildcard – it will return all values. </a:t>
            </a:r>
          </a:p>
        </p:txBody>
      </p:sp>
    </p:spTree>
    <p:extLst>
      <p:ext uri="{BB962C8B-B14F-4D97-AF65-F5344CB8AC3E}">
        <p14:creationId xmlns:p14="http://schemas.microsoft.com/office/powerpoint/2010/main" val="242280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96C63A-E796-4F09-8DB5-52CD3A0EEB66}"/>
              </a:ext>
            </a:extLst>
          </p:cNvPr>
          <p:cNvSpPr/>
          <p:nvPr/>
        </p:nvSpPr>
        <p:spPr>
          <a:xfrm>
            <a:off x="647665" y="5278888"/>
            <a:ext cx="1910005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1B257D-7604-4833-92CE-2F0717A9CACF}"/>
              </a:ext>
            </a:extLst>
          </p:cNvPr>
          <p:cNvSpPr/>
          <p:nvPr/>
        </p:nvSpPr>
        <p:spPr>
          <a:xfrm>
            <a:off x="2951921" y="5307182"/>
            <a:ext cx="1328531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70B64-EF4E-46D6-9508-0DAFE343017F}"/>
              </a:ext>
            </a:extLst>
          </p:cNvPr>
          <p:cNvSpPr/>
          <p:nvPr/>
        </p:nvSpPr>
        <p:spPr>
          <a:xfrm>
            <a:off x="5768968" y="5317062"/>
            <a:ext cx="1625745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9D094-CF55-466A-9E06-E39462FABEAD}"/>
              </a:ext>
            </a:extLst>
          </p:cNvPr>
          <p:cNvSpPr txBox="1"/>
          <p:nvPr/>
        </p:nvSpPr>
        <p:spPr>
          <a:xfrm>
            <a:off x="647665" y="5278888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* FROM Teams WHERE City = “Manchester”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25EEF-79EB-4FD4-B662-A95F31490CA4}"/>
              </a:ext>
            </a:extLst>
          </p:cNvPr>
          <p:cNvSpPr txBox="1"/>
          <p:nvPr/>
        </p:nvSpPr>
        <p:spPr>
          <a:xfrm>
            <a:off x="575657" y="131844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586A4-B3FE-4436-80B4-69666058118D}"/>
              </a:ext>
            </a:extLst>
          </p:cNvPr>
          <p:cNvSpPr txBox="1"/>
          <p:nvPr/>
        </p:nvSpPr>
        <p:spPr>
          <a:xfrm>
            <a:off x="1631504" y="6093296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* = Wildcard – it will return all values.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BFCBF-E174-4EAE-9B6B-69FB8E07B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806"/>
          <a:stretch/>
        </p:blipFill>
        <p:spPr>
          <a:xfrm>
            <a:off x="2747628" y="1340738"/>
            <a:ext cx="6696744" cy="792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4D4F4F-A7E3-4979-B512-309C454A9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67" b="11008"/>
          <a:stretch/>
        </p:blipFill>
        <p:spPr>
          <a:xfrm>
            <a:off x="2747628" y="2122273"/>
            <a:ext cx="6696744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94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8FAEBA-CBA9-42EB-ACD6-6700F55F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6696744" cy="4126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0D2CDC-189A-4AF3-928B-A05B82891044}"/>
              </a:ext>
            </a:extLst>
          </p:cNvPr>
          <p:cNvSpPr txBox="1"/>
          <p:nvPr/>
        </p:nvSpPr>
        <p:spPr>
          <a:xfrm>
            <a:off x="191344" y="4916385"/>
            <a:ext cx="11665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</a:t>
            </a:r>
            <a:r>
              <a:rPr lang="en-GB" sz="4000" b="1" u="sng" dirty="0"/>
              <a:t>*</a:t>
            </a:r>
            <a:r>
              <a:rPr lang="en-GB" sz="4000" dirty="0"/>
              <a:t> FROM Teams WHERE League = “Premier League”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E4634-99D1-48F4-B217-DF0DC661AC84}"/>
              </a:ext>
            </a:extLst>
          </p:cNvPr>
          <p:cNvSpPr txBox="1"/>
          <p:nvPr/>
        </p:nvSpPr>
        <p:spPr>
          <a:xfrm>
            <a:off x="1631504" y="6093296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does this search return?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5FAB7-834C-47D7-82C8-3B82EF3B2262}"/>
              </a:ext>
            </a:extLst>
          </p:cNvPr>
          <p:cNvSpPr txBox="1"/>
          <p:nvPr/>
        </p:nvSpPr>
        <p:spPr>
          <a:xfrm>
            <a:off x="191344" y="119675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413178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D8CA8-3A43-4867-B690-C55E4BF18EC2}"/>
              </a:ext>
            </a:extLst>
          </p:cNvPr>
          <p:cNvSpPr/>
          <p:nvPr/>
        </p:nvSpPr>
        <p:spPr>
          <a:xfrm>
            <a:off x="689113" y="5035496"/>
            <a:ext cx="1703556" cy="4722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F56BB6-5F6B-4119-822B-A087C70A67CA}"/>
              </a:ext>
            </a:extLst>
          </p:cNvPr>
          <p:cNvSpPr/>
          <p:nvPr/>
        </p:nvSpPr>
        <p:spPr>
          <a:xfrm>
            <a:off x="2890438" y="5092114"/>
            <a:ext cx="1270745" cy="4722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4B00AE-8EDF-43FF-9AE3-612B5FBEF4D3}"/>
              </a:ext>
            </a:extLst>
          </p:cNvPr>
          <p:cNvSpPr/>
          <p:nvPr/>
        </p:nvSpPr>
        <p:spPr>
          <a:xfrm>
            <a:off x="5733030" y="5059921"/>
            <a:ext cx="1529161" cy="4722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8FAEBA-CBA9-42EB-ACD6-6700F55F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6696744" cy="4126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0D2CDC-189A-4AF3-928B-A05B82891044}"/>
              </a:ext>
            </a:extLst>
          </p:cNvPr>
          <p:cNvSpPr txBox="1"/>
          <p:nvPr/>
        </p:nvSpPr>
        <p:spPr>
          <a:xfrm>
            <a:off x="191344" y="4916385"/>
            <a:ext cx="11665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</a:t>
            </a:r>
            <a:r>
              <a:rPr lang="en-GB" sz="4000" b="1" u="sng" dirty="0"/>
              <a:t>*</a:t>
            </a:r>
            <a:r>
              <a:rPr lang="en-GB" sz="4000" dirty="0"/>
              <a:t> FROM Teams WHERE League = “Premier League”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E4634-99D1-48F4-B217-DF0DC661AC84}"/>
              </a:ext>
            </a:extLst>
          </p:cNvPr>
          <p:cNvSpPr txBox="1"/>
          <p:nvPr/>
        </p:nvSpPr>
        <p:spPr>
          <a:xfrm>
            <a:off x="1631504" y="6093296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does this search return?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5FAB7-834C-47D7-82C8-3B82EF3B2262}"/>
              </a:ext>
            </a:extLst>
          </p:cNvPr>
          <p:cNvSpPr txBox="1"/>
          <p:nvPr/>
        </p:nvSpPr>
        <p:spPr>
          <a:xfrm>
            <a:off x="191344" y="119675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1534044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D8CA8-3A43-4867-B690-C55E4BF18EC2}"/>
              </a:ext>
            </a:extLst>
          </p:cNvPr>
          <p:cNvSpPr/>
          <p:nvPr/>
        </p:nvSpPr>
        <p:spPr>
          <a:xfrm>
            <a:off x="689113" y="5035496"/>
            <a:ext cx="1703556" cy="4722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F56BB6-5F6B-4119-822B-A087C70A67CA}"/>
              </a:ext>
            </a:extLst>
          </p:cNvPr>
          <p:cNvSpPr/>
          <p:nvPr/>
        </p:nvSpPr>
        <p:spPr>
          <a:xfrm>
            <a:off x="2890438" y="5092114"/>
            <a:ext cx="1270745" cy="4722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4B00AE-8EDF-43FF-9AE3-612B5FBEF4D3}"/>
              </a:ext>
            </a:extLst>
          </p:cNvPr>
          <p:cNvSpPr/>
          <p:nvPr/>
        </p:nvSpPr>
        <p:spPr>
          <a:xfrm>
            <a:off x="5733030" y="5059921"/>
            <a:ext cx="1529161" cy="4722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D2CDC-189A-4AF3-928B-A05B82891044}"/>
              </a:ext>
            </a:extLst>
          </p:cNvPr>
          <p:cNvSpPr txBox="1"/>
          <p:nvPr/>
        </p:nvSpPr>
        <p:spPr>
          <a:xfrm>
            <a:off x="191344" y="4916385"/>
            <a:ext cx="11665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</a:t>
            </a:r>
            <a:r>
              <a:rPr lang="en-GB" sz="4000" b="1" u="sng" dirty="0"/>
              <a:t>*</a:t>
            </a:r>
            <a:r>
              <a:rPr lang="en-GB" sz="4000" dirty="0"/>
              <a:t> FROM Teams WHERE League = “Premier League”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E4634-99D1-48F4-B217-DF0DC661AC84}"/>
              </a:ext>
            </a:extLst>
          </p:cNvPr>
          <p:cNvSpPr txBox="1"/>
          <p:nvPr/>
        </p:nvSpPr>
        <p:spPr>
          <a:xfrm>
            <a:off x="1631504" y="6093296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does this search return?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5FAB7-834C-47D7-82C8-3B82EF3B2262}"/>
              </a:ext>
            </a:extLst>
          </p:cNvPr>
          <p:cNvSpPr txBox="1"/>
          <p:nvPr/>
        </p:nvSpPr>
        <p:spPr>
          <a:xfrm>
            <a:off x="191344" y="119675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0E565-C40E-48E0-9913-897911792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13" b="11213"/>
          <a:stretch/>
        </p:blipFill>
        <p:spPr>
          <a:xfrm>
            <a:off x="2567608" y="2206569"/>
            <a:ext cx="6696744" cy="1080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3D3253-5760-4BDB-AC48-18B6D201C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" t="406" r="-250" b="70337"/>
          <a:stretch/>
        </p:blipFill>
        <p:spPr>
          <a:xfrm>
            <a:off x="2567608" y="1077343"/>
            <a:ext cx="6696744" cy="12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28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17AAE9-7777-4925-B30A-0BA2608B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6696744" cy="41267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E91AF0-E5F2-4A33-BC1E-4C52CAFBF860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</a:t>
            </a:r>
            <a:r>
              <a:rPr lang="en-GB" sz="4000" b="1" u="sng" dirty="0"/>
              <a:t>*</a:t>
            </a:r>
            <a:r>
              <a:rPr lang="en-GB" sz="4000" dirty="0"/>
              <a:t> FROM Teams WHERE League = “Premier League” OR City = “Madrid”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30CFB-E411-48CC-A2E5-96763DAAC07E}"/>
              </a:ext>
            </a:extLst>
          </p:cNvPr>
          <p:cNvSpPr txBox="1"/>
          <p:nvPr/>
        </p:nvSpPr>
        <p:spPr>
          <a:xfrm>
            <a:off x="8976320" y="1535306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does this search return?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CB8C8-58EE-4E20-A803-6F114BBB05A3}"/>
              </a:ext>
            </a:extLst>
          </p:cNvPr>
          <p:cNvSpPr txBox="1"/>
          <p:nvPr/>
        </p:nvSpPr>
        <p:spPr>
          <a:xfrm>
            <a:off x="191344" y="119675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311803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17AAE9-7777-4925-B30A-0BA2608B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6696744" cy="41267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E91AF0-E5F2-4A33-BC1E-4C52CAFBF860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club id, city FROM Teams WHERE League = “Premier League” OR City = “Madrid”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30CFB-E411-48CC-A2E5-96763DAAC07E}"/>
              </a:ext>
            </a:extLst>
          </p:cNvPr>
          <p:cNvSpPr txBox="1"/>
          <p:nvPr/>
        </p:nvSpPr>
        <p:spPr>
          <a:xfrm>
            <a:off x="8976320" y="1535306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does this search return?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CB8C8-58EE-4E20-A803-6F114BBB05A3}"/>
              </a:ext>
            </a:extLst>
          </p:cNvPr>
          <p:cNvSpPr txBox="1"/>
          <p:nvPr/>
        </p:nvSpPr>
        <p:spPr>
          <a:xfrm>
            <a:off x="191344" y="119675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</p:spTree>
    <p:extLst>
      <p:ext uri="{BB962C8B-B14F-4D97-AF65-F5344CB8AC3E}">
        <p14:creationId xmlns:p14="http://schemas.microsoft.com/office/powerpoint/2010/main" val="141374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4381"/>
              </p:ext>
            </p:extLst>
          </p:nvPr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119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4EC1B2-E6A7-4F59-9A5C-BBE2AD167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75" t="19594" r="28570" b="70451"/>
          <a:stretch/>
        </p:blipFill>
        <p:spPr>
          <a:xfrm>
            <a:off x="5540830" y="2026250"/>
            <a:ext cx="1604213" cy="4108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17AAE9-7777-4925-B30A-0BA2608B7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50" r="84911" b="71395"/>
          <a:stretch/>
        </p:blipFill>
        <p:spPr>
          <a:xfrm>
            <a:off x="4581938" y="2026250"/>
            <a:ext cx="1010479" cy="4108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E91AF0-E5F2-4A33-BC1E-4C52CAFBF860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 club id, city FROM Teams WHERE city = “Liverpool”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30CFB-E411-48CC-A2E5-96763DAAC07E}"/>
              </a:ext>
            </a:extLst>
          </p:cNvPr>
          <p:cNvSpPr txBox="1"/>
          <p:nvPr/>
        </p:nvSpPr>
        <p:spPr>
          <a:xfrm>
            <a:off x="8976320" y="1535306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What does this search return?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CB8C8-58EE-4E20-A803-6F114BBB05A3}"/>
              </a:ext>
            </a:extLst>
          </p:cNvPr>
          <p:cNvSpPr txBox="1"/>
          <p:nvPr/>
        </p:nvSpPr>
        <p:spPr>
          <a:xfrm>
            <a:off x="191344" y="119675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Table is called Teams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03950-E2EC-4521-AD68-9AE7AAB69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911" b="87952"/>
          <a:stretch/>
        </p:blipFill>
        <p:spPr>
          <a:xfrm>
            <a:off x="4581938" y="1542305"/>
            <a:ext cx="1010479" cy="49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BB7BF-895B-4811-844D-E1DBF2D7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89" r="29351" b="87782"/>
          <a:stretch/>
        </p:blipFill>
        <p:spPr>
          <a:xfrm>
            <a:off x="5580586" y="1535306"/>
            <a:ext cx="1510747" cy="5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8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2898D-92CD-43C2-9251-705E0523B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430" y="1128338"/>
            <a:ext cx="8535140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4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8E092-7790-4F04-B31B-45F78DF22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15"/>
          <a:stretch/>
        </p:blipFill>
        <p:spPr>
          <a:xfrm>
            <a:off x="1828800" y="1077343"/>
            <a:ext cx="8534400" cy="3866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B47EC-B4F1-44B2-93FB-AC6E7A4BB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17" y="4943526"/>
            <a:ext cx="8322365" cy="13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85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457A3-61BB-4EBD-9000-B791C490F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15"/>
          <a:stretch/>
        </p:blipFill>
        <p:spPr>
          <a:xfrm>
            <a:off x="1828800" y="816777"/>
            <a:ext cx="8534400" cy="386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E2818-A52E-45D8-B092-5E56D7B8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4689887"/>
            <a:ext cx="82010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06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A52B5-1B1C-43EB-AE2E-B90E10699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15"/>
          <a:stretch/>
        </p:blipFill>
        <p:spPr>
          <a:xfrm>
            <a:off x="1828800" y="1077343"/>
            <a:ext cx="8534400" cy="3866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166F92-471F-4318-9D13-A841B63E07E2}"/>
              </a:ext>
            </a:extLst>
          </p:cNvPr>
          <p:cNvSpPr txBox="1"/>
          <p:nvPr/>
        </p:nvSpPr>
        <p:spPr>
          <a:xfrm>
            <a:off x="695400" y="5159550"/>
            <a:ext cx="10225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SELECT Name, </a:t>
            </a:r>
            <a:r>
              <a:rPr lang="en-GB" sz="3200" dirty="0" err="1"/>
              <a:t>Highscore</a:t>
            </a:r>
            <a:r>
              <a:rPr lang="en-GB" sz="3200" dirty="0"/>
              <a:t> FROM Gymnasts WHERE Competition = “Vault”</a:t>
            </a:r>
          </a:p>
        </p:txBody>
      </p:sp>
    </p:spTree>
    <p:extLst>
      <p:ext uri="{BB962C8B-B14F-4D97-AF65-F5344CB8AC3E}">
        <p14:creationId xmlns:p14="http://schemas.microsoft.com/office/powerpoint/2010/main" val="2830178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85894-FE4E-44F3-AAF6-6F63457B9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15"/>
          <a:stretch/>
        </p:blipFill>
        <p:spPr>
          <a:xfrm>
            <a:off x="1828800" y="896054"/>
            <a:ext cx="8534400" cy="386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29830-B573-4F3E-B4DE-0422C102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5482317"/>
            <a:ext cx="4419600" cy="1343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7928D-8D70-4CBE-A98B-A1E3760CD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4482192"/>
            <a:ext cx="60960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3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905B68-23B8-451C-B69A-5EDA483F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052736"/>
            <a:ext cx="5687100" cy="1728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37E2F0-5E22-44C4-9869-10B026FC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501008"/>
            <a:ext cx="8209589" cy="3155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5483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F2D8B-A391-472A-BF25-64BF9534DAB5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Name AND ID FROM Students WHERE Average &gt;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78C6F-9C21-4A47-AC09-DDF11864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6" y="1081042"/>
            <a:ext cx="8319323" cy="3848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1E0C8-FD64-46F9-980C-7FEC88599FEE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5892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54E3C-C673-43CA-B5C9-CC4762103A3F}"/>
              </a:ext>
            </a:extLst>
          </p:cNvPr>
          <p:cNvSpPr txBox="1"/>
          <p:nvPr/>
        </p:nvSpPr>
        <p:spPr>
          <a:xfrm>
            <a:off x="263352" y="4902677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ID FROM Students WHERE Test Score 1 &lt;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3E04AE-7351-41BB-A5CF-36B02A96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6" y="1081042"/>
            <a:ext cx="8319323" cy="384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D5705-2C93-4874-8B3B-91333ADBC360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1132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1C532-9FB7-4EFC-A424-0F52B632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6696744" cy="4126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E8C72-63A4-4129-BA2F-D1BFCAD34314}"/>
              </a:ext>
            </a:extLst>
          </p:cNvPr>
          <p:cNvSpPr txBox="1"/>
          <p:nvPr/>
        </p:nvSpPr>
        <p:spPr>
          <a:xfrm>
            <a:off x="263352" y="4902677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Create an SQL statement to select Bayern Munich.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4F5A5-C53A-4EDC-9F0A-0CB54E0C499F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953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66470"/>
              </p:ext>
            </p:extLst>
          </p:nvPr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15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C3DDE-7A2A-488D-A34A-9EDD2E86901D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Create an SQL statement to show only students who have scored more than 8 marks in Test 3.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25E9D-CA59-447F-80D3-99A40D634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6" y="1081042"/>
            <a:ext cx="8319323" cy="384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80BED-EAE2-4F91-8132-1441A0CD4EEF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705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/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1B493D-7AA1-4696-8006-0B283FFAEF25}"/>
              </a:ext>
            </a:extLst>
          </p:cNvPr>
          <p:cNvSpPr/>
          <p:nvPr/>
        </p:nvSpPr>
        <p:spPr>
          <a:xfrm>
            <a:off x="8587408" y="38266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70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/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1B493D-7AA1-4696-8006-0B283FFAEF25}"/>
              </a:ext>
            </a:extLst>
          </p:cNvPr>
          <p:cNvSpPr/>
          <p:nvPr/>
        </p:nvSpPr>
        <p:spPr>
          <a:xfrm>
            <a:off x="5320747" y="38266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12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08292-11D2-4EBA-8E03-41B55ADF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AA1F-9741-451B-943B-246DEE196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5AB967-DC40-4BBC-8B9B-EF325A418209}"/>
              </a:ext>
            </a:extLst>
          </p:cNvPr>
          <p:cNvGraphicFramePr>
            <a:graphicFrameLocks noGrp="1"/>
          </p:cNvGraphicFramePr>
          <p:nvPr/>
        </p:nvGraphicFramePr>
        <p:xfrm>
          <a:off x="1245703" y="1077343"/>
          <a:ext cx="9621078" cy="4951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7026">
                  <a:extLst>
                    <a:ext uri="{9D8B030D-6E8A-4147-A177-3AD203B41FA5}">
                      <a16:colId xmlns:a16="http://schemas.microsoft.com/office/drawing/2014/main" val="554366817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116879591"/>
                    </a:ext>
                  </a:extLst>
                </a:gridCol>
                <a:gridCol w="3207026">
                  <a:extLst>
                    <a:ext uri="{9D8B030D-6E8A-4147-A177-3AD203B41FA5}">
                      <a16:colId xmlns:a16="http://schemas.microsoft.com/office/drawing/2014/main" val="3847605966"/>
                    </a:ext>
                  </a:extLst>
                </a:gridCol>
              </a:tblGrid>
              <a:tr h="56592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Loop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Will Loop Infinitely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Won’t Loop Infinitely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24275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5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True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  <a:p>
                      <a:r>
                        <a:rPr lang="en-GB" dirty="0" err="1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Endwhile</a:t>
                      </a:r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0624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96413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X = 2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x = 2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8649"/>
                  </a:ext>
                </a:extLst>
              </a:tr>
              <a:tr h="100383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Y = 1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While Y &lt; 10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print Y </a:t>
                      </a:r>
                    </a:p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  <a:latin typeface="OpenDyslexic" panose="00000500000000000000" pitchFamily="50" charset="0"/>
                        </a:rPr>
                        <a:t>        Y = Y + 1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57732"/>
                  </a:ext>
                </a:extLst>
              </a:tr>
            </a:tbl>
          </a:graphicData>
        </a:graphic>
      </p:graphicFrame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9975D1F-EBE2-4472-8D06-EA36C080E078}"/>
              </a:ext>
            </a:extLst>
          </p:cNvPr>
          <p:cNvSpPr/>
          <p:nvPr/>
        </p:nvSpPr>
        <p:spPr>
          <a:xfrm>
            <a:off x="5320747" y="1754611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0DA1D6B6-66BB-42FE-B227-177E8A465BFA}"/>
              </a:ext>
            </a:extLst>
          </p:cNvPr>
          <p:cNvSpPr/>
          <p:nvPr/>
        </p:nvSpPr>
        <p:spPr>
          <a:xfrm>
            <a:off x="5320747" y="2889079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1B493D-7AA1-4696-8006-0B283FFAEF25}"/>
              </a:ext>
            </a:extLst>
          </p:cNvPr>
          <p:cNvSpPr/>
          <p:nvPr/>
        </p:nvSpPr>
        <p:spPr>
          <a:xfrm>
            <a:off x="5320747" y="38266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9FCB8949-FFAD-46FB-A114-2AB962EF473F}"/>
              </a:ext>
            </a:extLst>
          </p:cNvPr>
          <p:cNvSpPr/>
          <p:nvPr/>
        </p:nvSpPr>
        <p:spPr>
          <a:xfrm>
            <a:off x="8600660" y="4893470"/>
            <a:ext cx="1550505" cy="9144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4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 field and record is.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structure of SQL.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on different SQL.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SQL and databases.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SQL and databases.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Databases are simply organised tables of data. </a:t>
            </a:r>
          </a:p>
          <a:p>
            <a:endParaRPr lang="en-GB" sz="4400" dirty="0"/>
          </a:p>
          <a:p>
            <a:r>
              <a:rPr lang="en-GB" sz="4400" dirty="0"/>
              <a:t>They consist of fields and records. </a:t>
            </a:r>
          </a:p>
        </p:txBody>
      </p:sp>
    </p:spTree>
    <p:extLst>
      <p:ext uri="{BB962C8B-B14F-4D97-AF65-F5344CB8AC3E}">
        <p14:creationId xmlns:p14="http://schemas.microsoft.com/office/powerpoint/2010/main" val="2602445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898</Words>
  <Application>Microsoft Office PowerPoint</Application>
  <PresentationFormat>Widescreen</PresentationFormat>
  <Paragraphs>214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281</cp:revision>
  <dcterms:created xsi:type="dcterms:W3CDTF">2018-07-29T15:48:28Z</dcterms:created>
  <dcterms:modified xsi:type="dcterms:W3CDTF">2024-10-10T06:29:14Z</dcterms:modified>
</cp:coreProperties>
</file>