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508" r:id="rId2"/>
    <p:sldId id="470" r:id="rId3"/>
    <p:sldId id="258" r:id="rId4"/>
    <p:sldId id="414" r:id="rId5"/>
    <p:sldId id="471" r:id="rId6"/>
    <p:sldId id="472" r:id="rId7"/>
    <p:sldId id="473" r:id="rId8"/>
    <p:sldId id="490" r:id="rId9"/>
    <p:sldId id="474" r:id="rId10"/>
    <p:sldId id="475" r:id="rId11"/>
    <p:sldId id="476" r:id="rId12"/>
    <p:sldId id="477" r:id="rId13"/>
    <p:sldId id="478" r:id="rId14"/>
    <p:sldId id="479" r:id="rId15"/>
    <p:sldId id="480" r:id="rId16"/>
    <p:sldId id="481" r:id="rId17"/>
    <p:sldId id="482" r:id="rId18"/>
    <p:sldId id="483" r:id="rId19"/>
    <p:sldId id="484" r:id="rId20"/>
    <p:sldId id="485" r:id="rId21"/>
    <p:sldId id="486" r:id="rId22"/>
    <p:sldId id="487" r:id="rId23"/>
    <p:sldId id="489" r:id="rId24"/>
    <p:sldId id="488" r:id="rId25"/>
    <p:sldId id="491" r:id="rId26"/>
    <p:sldId id="493" r:id="rId27"/>
    <p:sldId id="494" r:id="rId28"/>
    <p:sldId id="492" r:id="rId29"/>
    <p:sldId id="495" r:id="rId30"/>
    <p:sldId id="497" r:id="rId31"/>
    <p:sldId id="498" r:id="rId32"/>
    <p:sldId id="499" r:id="rId33"/>
    <p:sldId id="500" r:id="rId34"/>
    <p:sldId id="501" r:id="rId35"/>
    <p:sldId id="502" r:id="rId36"/>
    <p:sldId id="503" r:id="rId37"/>
    <p:sldId id="504" r:id="rId38"/>
    <p:sldId id="505" r:id="rId39"/>
    <p:sldId id="506" r:id="rId40"/>
    <p:sldId id="50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8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056824" y="345026"/>
            <a:ext cx="3829259" cy="328742"/>
          </a:xfrm>
        </p:spPr>
        <p:txBody>
          <a:bodyPr>
            <a:normAutofit/>
          </a:bodyPr>
          <a:lstStyle>
            <a:lvl1pPr marL="0" indent="0" algn="l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7663133" y="1058519"/>
            <a:ext cx="3829259" cy="328742"/>
          </a:xfrm>
        </p:spPr>
        <p:txBody>
          <a:bodyPr>
            <a:normAutofit/>
          </a:bodyPr>
          <a:lstStyle>
            <a:lvl1pPr marL="0" indent="0" algn="ctr">
              <a:buNone/>
              <a:defRPr sz="1800" b="0" u="sng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1678714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C6B9C2-96C5-81B6-57DF-B91BD945DB2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C15D6B-732D-D410-9D3E-9A50A7008573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F62AD5-33AB-764B-F7CA-1F4C336CE91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CBA4628-6FAD-6FC5-AC65-FC18F360117F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1C84D4-B765-3D58-13DA-837EAE8819A6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B6009BB-758E-7BD3-D671-9EEB51BE050C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F0F45D-2756-73D6-2839-E291D1F2538F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/>
              <a:t>Programming Fundamentals</a:t>
            </a:r>
            <a:endParaRPr lang="en-GB" sz="2300" dirty="0"/>
          </a:p>
        </p:txBody>
      </p:sp>
    </p:spTree>
    <p:extLst>
      <p:ext uri="{BB962C8B-B14F-4D97-AF65-F5344CB8AC3E}">
        <p14:creationId xmlns:p14="http://schemas.microsoft.com/office/powerpoint/2010/main" val="2141580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Array week [7]</a:t>
            </a:r>
          </a:p>
          <a:p>
            <a:r>
              <a:rPr lang="en-GB" sz="3600" dirty="0"/>
              <a:t>Week [0] = “Sunday”</a:t>
            </a:r>
          </a:p>
          <a:p>
            <a:r>
              <a:rPr lang="en-GB" sz="3600" dirty="0"/>
              <a:t>Week [1] = “Monday”</a:t>
            </a:r>
          </a:p>
          <a:p>
            <a:r>
              <a:rPr lang="en-GB" sz="3600" dirty="0"/>
              <a:t>Week [2] = “Tuesday”</a:t>
            </a:r>
          </a:p>
          <a:p>
            <a:r>
              <a:rPr lang="en-GB" sz="3600" dirty="0"/>
              <a:t>Week [3] = “Wednesday”</a:t>
            </a:r>
          </a:p>
          <a:p>
            <a:r>
              <a:rPr lang="en-GB" sz="3600" dirty="0"/>
              <a:t>Week [4] = “Thursday”</a:t>
            </a:r>
          </a:p>
          <a:p>
            <a:r>
              <a:rPr lang="en-GB" sz="3600" dirty="0"/>
              <a:t>Week [5] = “Friday”</a:t>
            </a:r>
          </a:p>
          <a:p>
            <a:r>
              <a:rPr lang="en-GB" sz="3600" dirty="0"/>
              <a:t>Week [6] = “Saturday”</a:t>
            </a:r>
          </a:p>
        </p:txBody>
      </p:sp>
    </p:spTree>
    <p:extLst>
      <p:ext uri="{BB962C8B-B14F-4D97-AF65-F5344CB8AC3E}">
        <p14:creationId xmlns:p14="http://schemas.microsoft.com/office/powerpoint/2010/main" val="2517320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Array week [7]</a:t>
            </a:r>
          </a:p>
          <a:p>
            <a:r>
              <a:rPr lang="en-GB" sz="3600" dirty="0"/>
              <a:t>Week [0] = “Sunday”</a:t>
            </a:r>
          </a:p>
          <a:p>
            <a:r>
              <a:rPr lang="en-GB" sz="3600" dirty="0"/>
              <a:t>Week [1] = “Monday”</a:t>
            </a:r>
          </a:p>
          <a:p>
            <a:r>
              <a:rPr lang="en-GB" sz="3600" dirty="0"/>
              <a:t>Week [2] = “Tuesday”</a:t>
            </a:r>
          </a:p>
          <a:p>
            <a:r>
              <a:rPr lang="en-GB" sz="3600" dirty="0"/>
              <a:t>Week [3] = “Wednesday”</a:t>
            </a:r>
          </a:p>
          <a:p>
            <a:r>
              <a:rPr lang="en-GB" sz="3600" dirty="0"/>
              <a:t>Week [4] = “Thursday”</a:t>
            </a:r>
          </a:p>
          <a:p>
            <a:r>
              <a:rPr lang="en-GB" sz="3600" dirty="0"/>
              <a:t>Week [5] = “Friday”</a:t>
            </a:r>
          </a:p>
          <a:p>
            <a:r>
              <a:rPr lang="en-GB" sz="3600" dirty="0"/>
              <a:t>Week [6] = “Saturday”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4A2946-43E8-4803-A193-2DEDFB5F3944}"/>
              </a:ext>
            </a:extLst>
          </p:cNvPr>
          <p:cNvSpPr/>
          <p:nvPr/>
        </p:nvSpPr>
        <p:spPr>
          <a:xfrm>
            <a:off x="6838122" y="1391478"/>
            <a:ext cx="4333461" cy="37768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OpenDyslexic" panose="00000500000000000000" pitchFamily="50" charset="0"/>
              </a:rPr>
              <a:t>Arrays use something called zero indexing. </a:t>
            </a:r>
          </a:p>
        </p:txBody>
      </p:sp>
    </p:spTree>
    <p:extLst>
      <p:ext uri="{BB962C8B-B14F-4D97-AF65-F5344CB8AC3E}">
        <p14:creationId xmlns:p14="http://schemas.microsoft.com/office/powerpoint/2010/main" val="214754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Array week [7]</a:t>
            </a:r>
          </a:p>
          <a:p>
            <a:r>
              <a:rPr lang="en-GB" sz="3600" dirty="0"/>
              <a:t>Week [0] = “Sunday”</a:t>
            </a:r>
          </a:p>
          <a:p>
            <a:r>
              <a:rPr lang="en-GB" sz="3600" dirty="0"/>
              <a:t>Week [1] = “Monday”</a:t>
            </a:r>
          </a:p>
          <a:p>
            <a:r>
              <a:rPr lang="en-GB" sz="3600" dirty="0"/>
              <a:t>Week [2] = “Tuesday”</a:t>
            </a:r>
          </a:p>
          <a:p>
            <a:r>
              <a:rPr lang="en-GB" sz="3600" dirty="0"/>
              <a:t>Week [3] = “Wednesday”</a:t>
            </a:r>
          </a:p>
          <a:p>
            <a:r>
              <a:rPr lang="en-GB" sz="3600" dirty="0"/>
              <a:t>Week [4] = “Thursday”</a:t>
            </a:r>
          </a:p>
          <a:p>
            <a:r>
              <a:rPr lang="en-GB" sz="3600" dirty="0"/>
              <a:t>Week [5] = “Friday”</a:t>
            </a:r>
          </a:p>
          <a:p>
            <a:r>
              <a:rPr lang="en-GB" sz="3600" dirty="0"/>
              <a:t>Week [6] = “Saturday”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4A2946-43E8-4803-A193-2DEDFB5F3944}"/>
              </a:ext>
            </a:extLst>
          </p:cNvPr>
          <p:cNvSpPr/>
          <p:nvPr/>
        </p:nvSpPr>
        <p:spPr>
          <a:xfrm>
            <a:off x="6838122" y="1391478"/>
            <a:ext cx="4333461" cy="37768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OpenDyslexic" panose="00000500000000000000" pitchFamily="50" charset="0"/>
              </a:rPr>
              <a:t>This means 0 has a value. It is the first number. </a:t>
            </a:r>
          </a:p>
        </p:txBody>
      </p:sp>
    </p:spTree>
    <p:extLst>
      <p:ext uri="{BB962C8B-B14F-4D97-AF65-F5344CB8AC3E}">
        <p14:creationId xmlns:p14="http://schemas.microsoft.com/office/powerpoint/2010/main" val="3359662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4A2946-43E8-4803-A193-2DEDFB5F3944}"/>
              </a:ext>
            </a:extLst>
          </p:cNvPr>
          <p:cNvSpPr/>
          <p:nvPr/>
        </p:nvSpPr>
        <p:spPr>
          <a:xfrm>
            <a:off x="139303" y="5990455"/>
            <a:ext cx="11297323" cy="8348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4000" dirty="0">
              <a:latin typeface="OpenDyslexic" panose="00000500000000000000" pitchFamily="50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Array week [7]</a:t>
            </a:r>
          </a:p>
          <a:p>
            <a:r>
              <a:rPr lang="en-GB" sz="3600" dirty="0"/>
              <a:t>Week [0] = “Sunday”</a:t>
            </a:r>
          </a:p>
          <a:p>
            <a:r>
              <a:rPr lang="en-GB" sz="3600" dirty="0"/>
              <a:t>Week [1] = “Monday”</a:t>
            </a:r>
          </a:p>
          <a:p>
            <a:r>
              <a:rPr lang="en-GB" sz="3600" dirty="0"/>
              <a:t>Week [2] = “Tuesday”</a:t>
            </a:r>
          </a:p>
          <a:p>
            <a:r>
              <a:rPr lang="en-GB" sz="3600" dirty="0"/>
              <a:t>Week [3] = “Wednesday”</a:t>
            </a:r>
          </a:p>
          <a:p>
            <a:r>
              <a:rPr lang="en-GB" sz="3600" dirty="0"/>
              <a:t>Week [4] = “Thursday”</a:t>
            </a:r>
          </a:p>
          <a:p>
            <a:r>
              <a:rPr lang="en-GB" sz="3600" dirty="0"/>
              <a:t>Week [5] = “Friday”</a:t>
            </a:r>
          </a:p>
          <a:p>
            <a:r>
              <a:rPr lang="en-GB" sz="3600" dirty="0"/>
              <a:t>Week [6] = “Saturday”</a:t>
            </a:r>
          </a:p>
          <a:p>
            <a:r>
              <a:rPr lang="en-GB" sz="3600" dirty="0"/>
              <a:t>print(“today is ” + week[5]) – what day is it?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23878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 have a set of scores that need entering into an array. </a:t>
            </a:r>
          </a:p>
          <a:p>
            <a:endParaRPr lang="en-GB" sz="3600" dirty="0"/>
          </a:p>
          <a:p>
            <a:r>
              <a:rPr lang="en-GB" sz="3600" dirty="0"/>
              <a:t>Put the scores below into an array called “Scores”.</a:t>
            </a:r>
          </a:p>
          <a:p>
            <a:endParaRPr lang="en-GB" sz="3600" dirty="0"/>
          </a:p>
          <a:p>
            <a:r>
              <a:rPr lang="en-GB" sz="3600" dirty="0"/>
              <a:t>12, 18, 16, 10, 5, 2</a:t>
            </a:r>
          </a:p>
        </p:txBody>
      </p:sp>
    </p:spTree>
    <p:extLst>
      <p:ext uri="{BB962C8B-B14F-4D97-AF65-F5344CB8AC3E}">
        <p14:creationId xmlns:p14="http://schemas.microsoft.com/office/powerpoint/2010/main" val="309489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sz="3600" dirty="0"/>
              <a:t>Score = [“12”, “18”, “16”, “18”, “5”, “2”]</a:t>
            </a:r>
          </a:p>
        </p:txBody>
      </p:sp>
    </p:spTree>
    <p:extLst>
      <p:ext uri="{BB962C8B-B14F-4D97-AF65-F5344CB8AC3E}">
        <p14:creationId xmlns:p14="http://schemas.microsoft.com/office/powerpoint/2010/main" val="193056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sz="3600" dirty="0"/>
              <a:t>Score = [“12”, “18”, “16”, “18”, “5”, “2”]</a:t>
            </a:r>
          </a:p>
          <a:p>
            <a:endParaRPr lang="it-IT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 err="1"/>
              <a:t>Print</a:t>
            </a:r>
            <a:r>
              <a:rPr lang="fr-FR" sz="3600" dirty="0"/>
              <a:t> (Score[3])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 err="1"/>
              <a:t>Print</a:t>
            </a:r>
            <a:r>
              <a:rPr lang="fr-FR" sz="3600" dirty="0"/>
              <a:t> (Score[5])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87779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sz="3600" dirty="0"/>
              <a:t>Score = [“12”, “18”, “16”, “18”, “5”, “2”]</a:t>
            </a:r>
          </a:p>
          <a:p>
            <a:endParaRPr lang="it-IT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Print (Score[3]) – returns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Print (Score[5]) – returns 2 </a:t>
            </a:r>
          </a:p>
          <a:p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586010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sz="3600" dirty="0"/>
              <a:t>Score = [“12”, “18”, “16”, “18”, “5”, “2”]</a:t>
            </a:r>
          </a:p>
          <a:p>
            <a:endParaRPr lang="it-IT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Print (Score[3]) – returns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Print (Score[5]) – returns 2 </a:t>
            </a:r>
          </a:p>
          <a:p>
            <a:endParaRPr lang="it-IT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D96A1-0E62-47C1-A742-ED7D61CEA4A1}"/>
              </a:ext>
            </a:extLst>
          </p:cNvPr>
          <p:cNvSpPr/>
          <p:nvPr/>
        </p:nvSpPr>
        <p:spPr>
          <a:xfrm>
            <a:off x="1073425" y="4002157"/>
            <a:ext cx="10164417" cy="21998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Don’t forget – 0 has a value. It is the first number!</a:t>
            </a:r>
          </a:p>
        </p:txBody>
      </p:sp>
    </p:spTree>
    <p:extLst>
      <p:ext uri="{BB962C8B-B14F-4D97-AF65-F5344CB8AC3E}">
        <p14:creationId xmlns:p14="http://schemas.microsoft.com/office/powerpoint/2010/main" val="196163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array can be created with an array inside it. </a:t>
            </a:r>
          </a:p>
          <a:p>
            <a:endParaRPr lang="en-GB" sz="4000" dirty="0"/>
          </a:p>
          <a:p>
            <a:r>
              <a:rPr lang="en-GB" sz="4000" dirty="0"/>
              <a:t>This means that a list is stored within the list. </a:t>
            </a:r>
          </a:p>
          <a:p>
            <a:endParaRPr lang="en-GB" sz="4000" dirty="0"/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00450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D46426-33EE-471E-BC42-323BCD3560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83967-50EA-4929-A9C0-17DE872B4B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C58B8-7EE1-428A-A4AC-9C2051936ED7}"/>
              </a:ext>
            </a:extLst>
          </p:cNvPr>
          <p:cNvSpPr txBox="1"/>
          <p:nvPr/>
        </p:nvSpPr>
        <p:spPr>
          <a:xfrm>
            <a:off x="139303" y="777273"/>
            <a:ext cx="1188132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SELECT ID FROM Animal WHERE Gender = “F” AND Age &gt; “6”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D8913-9615-4CF2-AA63-2ADD16A7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50" y="1988360"/>
            <a:ext cx="10827026" cy="3598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0739C-0D65-48FB-8F64-86A8A7096A8C}"/>
              </a:ext>
            </a:extLst>
          </p:cNvPr>
          <p:cNvSpPr txBox="1"/>
          <p:nvPr/>
        </p:nvSpPr>
        <p:spPr>
          <a:xfrm>
            <a:off x="139303" y="5617232"/>
            <a:ext cx="1188132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Create an SQL statement to show only Hermes the lion. </a:t>
            </a:r>
          </a:p>
        </p:txBody>
      </p:sp>
    </p:spTree>
    <p:extLst>
      <p:ext uri="{BB962C8B-B14F-4D97-AF65-F5344CB8AC3E}">
        <p14:creationId xmlns:p14="http://schemas.microsoft.com/office/powerpoint/2010/main" val="77713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array can be created with an array inside it. </a:t>
            </a:r>
          </a:p>
          <a:p>
            <a:endParaRPr lang="en-GB" sz="4000" dirty="0"/>
          </a:p>
          <a:p>
            <a:r>
              <a:rPr lang="en-GB" sz="4000" dirty="0"/>
              <a:t>This means that a list is stored within the list. </a:t>
            </a:r>
          </a:p>
          <a:p>
            <a:endParaRPr lang="en-GB" sz="4000" dirty="0"/>
          </a:p>
          <a:p>
            <a:r>
              <a:rPr lang="en-GB" sz="4000" dirty="0"/>
              <a:t>We call this 2-dimensional arrays. </a:t>
            </a: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068575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096291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595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078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8A384C-157E-488A-BF8E-63C47D69AE16}"/>
              </a:ext>
            </a:extLst>
          </p:cNvPr>
          <p:cNvSpPr/>
          <p:nvPr/>
        </p:nvSpPr>
        <p:spPr>
          <a:xfrm>
            <a:off x="5347250" y="1647376"/>
            <a:ext cx="4822395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03836-495E-462B-AEB6-48B590A59A1E}"/>
              </a:ext>
            </a:extLst>
          </p:cNvPr>
          <p:cNvSpPr/>
          <p:nvPr/>
        </p:nvSpPr>
        <p:spPr>
          <a:xfrm>
            <a:off x="160421" y="2209196"/>
            <a:ext cx="2516518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6516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8A384C-157E-488A-BF8E-63C47D69AE16}"/>
              </a:ext>
            </a:extLst>
          </p:cNvPr>
          <p:cNvSpPr/>
          <p:nvPr/>
        </p:nvSpPr>
        <p:spPr>
          <a:xfrm>
            <a:off x="5347250" y="1647376"/>
            <a:ext cx="4822395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03836-495E-462B-AEB6-48B590A59A1E}"/>
              </a:ext>
            </a:extLst>
          </p:cNvPr>
          <p:cNvSpPr/>
          <p:nvPr/>
        </p:nvSpPr>
        <p:spPr>
          <a:xfrm>
            <a:off x="160421" y="2209196"/>
            <a:ext cx="2516518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20111E2-BE3F-4F9F-AE8E-23EAD09AB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357149"/>
              </p:ext>
            </p:extLst>
          </p:nvPr>
        </p:nvGraphicFramePr>
        <p:xfrm>
          <a:off x="2133601" y="3158997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Bob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Alex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Chris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Scott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Bruce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Steve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CCE66D3-7935-4AED-AD90-B29161E8485B}"/>
              </a:ext>
            </a:extLst>
          </p:cNvPr>
          <p:cNvSpPr/>
          <p:nvPr/>
        </p:nvSpPr>
        <p:spPr>
          <a:xfrm>
            <a:off x="516835" y="5605670"/>
            <a:ext cx="9978887" cy="100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Complete the table by filling in the blank cells. </a:t>
            </a:r>
          </a:p>
        </p:txBody>
      </p:sp>
    </p:spTree>
    <p:extLst>
      <p:ext uri="{BB962C8B-B14F-4D97-AF65-F5344CB8AC3E}">
        <p14:creationId xmlns:p14="http://schemas.microsoft.com/office/powerpoint/2010/main" val="121298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8A384C-157E-488A-BF8E-63C47D69AE16}"/>
              </a:ext>
            </a:extLst>
          </p:cNvPr>
          <p:cNvSpPr/>
          <p:nvPr/>
        </p:nvSpPr>
        <p:spPr>
          <a:xfrm>
            <a:off x="5347250" y="1647376"/>
            <a:ext cx="4822395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03836-495E-462B-AEB6-48B590A59A1E}"/>
              </a:ext>
            </a:extLst>
          </p:cNvPr>
          <p:cNvSpPr/>
          <p:nvPr/>
        </p:nvSpPr>
        <p:spPr>
          <a:xfrm>
            <a:off x="160421" y="2209196"/>
            <a:ext cx="2516518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20111E2-BE3F-4F9F-AE8E-23EAD09AB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095571"/>
              </p:ext>
            </p:extLst>
          </p:nvPr>
        </p:nvGraphicFramePr>
        <p:xfrm>
          <a:off x="2133601" y="3158997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Bob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Jim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Alex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Chris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Scott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Bruce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Steve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CCE66D3-7935-4AED-AD90-B29161E8485B}"/>
              </a:ext>
            </a:extLst>
          </p:cNvPr>
          <p:cNvSpPr/>
          <p:nvPr/>
        </p:nvSpPr>
        <p:spPr>
          <a:xfrm>
            <a:off x="516835" y="5605670"/>
            <a:ext cx="9978887" cy="100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Complete the table by filling in the blank cells. </a:t>
            </a:r>
          </a:p>
        </p:txBody>
      </p:sp>
    </p:spTree>
    <p:extLst>
      <p:ext uri="{BB962C8B-B14F-4D97-AF65-F5344CB8AC3E}">
        <p14:creationId xmlns:p14="http://schemas.microsoft.com/office/powerpoint/2010/main" val="37085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8A384C-157E-488A-BF8E-63C47D69AE16}"/>
              </a:ext>
            </a:extLst>
          </p:cNvPr>
          <p:cNvSpPr/>
          <p:nvPr/>
        </p:nvSpPr>
        <p:spPr>
          <a:xfrm>
            <a:off x="5347250" y="1647376"/>
            <a:ext cx="4822395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03836-495E-462B-AEB6-48B590A59A1E}"/>
              </a:ext>
            </a:extLst>
          </p:cNvPr>
          <p:cNvSpPr/>
          <p:nvPr/>
        </p:nvSpPr>
        <p:spPr>
          <a:xfrm>
            <a:off x="160421" y="2209196"/>
            <a:ext cx="2516518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20111E2-BE3F-4F9F-AE8E-23EAD09AB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7205"/>
              </p:ext>
            </p:extLst>
          </p:nvPr>
        </p:nvGraphicFramePr>
        <p:xfrm>
          <a:off x="2133601" y="3158997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Bob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Jim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Alex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Chris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Scott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Bruce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Bruce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Steve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CCE66D3-7935-4AED-AD90-B29161E8485B}"/>
              </a:ext>
            </a:extLst>
          </p:cNvPr>
          <p:cNvSpPr/>
          <p:nvPr/>
        </p:nvSpPr>
        <p:spPr>
          <a:xfrm>
            <a:off x="516835" y="5605670"/>
            <a:ext cx="9978887" cy="100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Complete the table by filling in the blank cells. </a:t>
            </a:r>
          </a:p>
        </p:txBody>
      </p:sp>
    </p:spTree>
    <p:extLst>
      <p:ext uri="{BB962C8B-B14F-4D97-AF65-F5344CB8AC3E}">
        <p14:creationId xmlns:p14="http://schemas.microsoft.com/office/powerpoint/2010/main" val="1171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BA854-C062-46D6-A568-5681C86F18AD}"/>
              </a:ext>
            </a:extLst>
          </p:cNvPr>
          <p:cNvSpPr/>
          <p:nvPr/>
        </p:nvSpPr>
        <p:spPr>
          <a:xfrm>
            <a:off x="9389164" y="1077342"/>
            <a:ext cx="2325758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B17A1B-249E-457E-9FF5-10DFF3BF7805}"/>
              </a:ext>
            </a:extLst>
          </p:cNvPr>
          <p:cNvSpPr/>
          <p:nvPr/>
        </p:nvSpPr>
        <p:spPr>
          <a:xfrm>
            <a:off x="160421" y="1643269"/>
            <a:ext cx="4822396" cy="5659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8A384C-157E-488A-BF8E-63C47D69AE16}"/>
              </a:ext>
            </a:extLst>
          </p:cNvPr>
          <p:cNvSpPr/>
          <p:nvPr/>
        </p:nvSpPr>
        <p:spPr>
          <a:xfrm>
            <a:off x="5347250" y="1647376"/>
            <a:ext cx="4822395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03836-495E-462B-AEB6-48B590A59A1E}"/>
              </a:ext>
            </a:extLst>
          </p:cNvPr>
          <p:cNvSpPr/>
          <p:nvPr/>
        </p:nvSpPr>
        <p:spPr>
          <a:xfrm>
            <a:off x="160421" y="2209196"/>
            <a:ext cx="2516518" cy="5659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319C4-6786-4E7E-A637-2A22912AB282}"/>
              </a:ext>
            </a:extLst>
          </p:cNvPr>
          <p:cNvSpPr/>
          <p:nvPr/>
        </p:nvSpPr>
        <p:spPr>
          <a:xfrm>
            <a:off x="3021496" y="1077343"/>
            <a:ext cx="6003234" cy="5659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Names = [[“Bob”, “Jim”, “Alex”], [“Chris”, “Scott”, “Bruce”], [“Alan”, “Shaun”, “Steve”]]</a:t>
            </a:r>
          </a:p>
          <a:p>
            <a:endParaRPr lang="it-IT" sz="4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20111E2-BE3F-4F9F-AE8E-23EAD09AB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92294"/>
              </p:ext>
            </p:extLst>
          </p:nvPr>
        </p:nvGraphicFramePr>
        <p:xfrm>
          <a:off x="2133601" y="3158997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Bob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Jim</a:t>
                      </a:r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Alex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Chris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Scott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Bruce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Alan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Bruce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" panose="00000500000000000000" pitchFamily="50" charset="0"/>
                        </a:rPr>
                        <a:t>Steve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6118904-5722-4CA0-BCD6-72F7368F2162}"/>
              </a:ext>
            </a:extLst>
          </p:cNvPr>
          <p:cNvSpPr/>
          <p:nvPr/>
        </p:nvSpPr>
        <p:spPr>
          <a:xfrm>
            <a:off x="516835" y="5605670"/>
            <a:ext cx="9978887" cy="10071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Complete the table by filling in the blank cells. </a:t>
            </a:r>
          </a:p>
        </p:txBody>
      </p:sp>
    </p:spTree>
    <p:extLst>
      <p:ext uri="{BB962C8B-B14F-4D97-AF65-F5344CB8AC3E}">
        <p14:creationId xmlns:p14="http://schemas.microsoft.com/office/powerpoint/2010/main" val="15747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BDFA4C-32FC-40E8-9CFB-48AD19435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02A02-87F8-4CD4-8E2B-94D86B1786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3E825-DD65-478E-A4CE-95CCACD32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1677130"/>
            <a:ext cx="7227328" cy="306310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CB6980-F6FC-43FB-92D4-9C04047E4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603281"/>
              </p:ext>
            </p:extLst>
          </p:nvPr>
        </p:nvGraphicFramePr>
        <p:xfrm>
          <a:off x="7471395" y="1677130"/>
          <a:ext cx="4612944" cy="21506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7648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648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648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omic Sans MS" panose="030F0702030302020204" pitchFamily="66" charset="0"/>
                        </a:rPr>
                        <a:t>Index</a:t>
                      </a:r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omic Sans MS" panose="030F0702030302020204" pitchFamily="66" charset="0"/>
                        </a:rPr>
                        <a:t>0</a:t>
                      </a:r>
                      <a:endParaRPr lang="en-US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0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Australia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24.6 million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Belgium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11.35</a:t>
                      </a:r>
                      <a:r>
                        <a:rPr lang="en-GB" baseline="0" dirty="0">
                          <a:latin typeface="Comic Sans MS" panose="030F0702030302020204" pitchFamily="66" charset="0"/>
                        </a:rPr>
                        <a:t> million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2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Spain 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46.57 million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9857B4B-3016-4B96-9699-22BFCB059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36" y="5257197"/>
            <a:ext cx="434072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8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an array is.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how arrays are used in programs.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Complete exam questions based on arrays.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arrays in programming.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about arrays in programming.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array for the list below. Call the array cities.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D7EBAA-4BCE-4517-8872-8EC50E603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01715"/>
              </p:ext>
            </p:extLst>
          </p:nvPr>
        </p:nvGraphicFramePr>
        <p:xfrm>
          <a:off x="222053" y="3250302"/>
          <a:ext cx="11726776" cy="131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3027">
                  <a:extLst>
                    <a:ext uri="{9D8B030D-6E8A-4147-A177-3AD203B41FA5}">
                      <a16:colId xmlns:a16="http://schemas.microsoft.com/office/drawing/2014/main" val="3845209691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2325092177"/>
                    </a:ext>
                  </a:extLst>
                </a:gridCol>
                <a:gridCol w="2219039">
                  <a:extLst>
                    <a:ext uri="{9D8B030D-6E8A-4147-A177-3AD203B41FA5}">
                      <a16:colId xmlns:a16="http://schemas.microsoft.com/office/drawing/2014/main" val="2229176903"/>
                    </a:ext>
                  </a:extLst>
                </a:gridCol>
                <a:gridCol w="2140926">
                  <a:extLst>
                    <a:ext uri="{9D8B030D-6E8A-4147-A177-3AD203B41FA5}">
                      <a16:colId xmlns:a16="http://schemas.microsoft.com/office/drawing/2014/main" val="855510080"/>
                    </a:ext>
                  </a:extLst>
                </a:gridCol>
                <a:gridCol w="2040835">
                  <a:extLst>
                    <a:ext uri="{9D8B030D-6E8A-4147-A177-3AD203B41FA5}">
                      <a16:colId xmlns:a16="http://schemas.microsoft.com/office/drawing/2014/main" val="3202640501"/>
                    </a:ext>
                  </a:extLst>
                </a:gridCol>
                <a:gridCol w="1681627">
                  <a:extLst>
                    <a:ext uri="{9D8B030D-6E8A-4147-A177-3AD203B41FA5}">
                      <a16:colId xmlns:a16="http://schemas.microsoft.com/office/drawing/2014/main" val="1978019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Rio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Paris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Berlin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Seoul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Suva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86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314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array for the list below. Call the array game scores.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015C4C-B412-4BD9-85A9-B20EF4B4F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957795"/>
              </p:ext>
            </p:extLst>
          </p:nvPr>
        </p:nvGraphicFramePr>
        <p:xfrm>
          <a:off x="1787474" y="3485929"/>
          <a:ext cx="812800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67763728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00782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58258482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770099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5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85361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5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464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</p:spTree>
    <p:extLst>
      <p:ext uri="{BB962C8B-B14F-4D97-AF65-F5344CB8AC3E}">
        <p14:creationId xmlns:p14="http://schemas.microsoft.com/office/powerpoint/2010/main" val="2753610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493547"/>
              </p:ext>
            </p:extLst>
          </p:nvPr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62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064241"/>
              </p:ext>
            </p:extLst>
          </p:nvPr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Europe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43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504745"/>
              </p:ext>
            </p:extLst>
          </p:nvPr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Europe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Spain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57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74279"/>
              </p:ext>
            </p:extLst>
          </p:nvPr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Europe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Spain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Africa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22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77837"/>
              </p:ext>
            </p:extLst>
          </p:nvPr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Europe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Spain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Africa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Cairo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785606"/>
              </p:ext>
            </p:extLst>
          </p:nvPr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Europe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Spain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Africa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Cairo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Asia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index table for the array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9BB3F-FD7C-4A49-BA14-5D3DB3FFB241}"/>
              </a:ext>
            </a:extLst>
          </p:cNvPr>
          <p:cNvSpPr txBox="1"/>
          <p:nvPr/>
        </p:nvSpPr>
        <p:spPr>
          <a:xfrm>
            <a:off x="139303" y="2517913"/>
            <a:ext cx="1158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World = [[Europe, Spain, Madrid], [Africa, Egypt, Cairo], [Asia, China, Beijing]]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/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Europe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Spain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Madrid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Africa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Egypt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Cairo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Asia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OpenDyslexic" panose="00000500000000000000" pitchFamily="50" charset="0"/>
                        </a:rPr>
                        <a:t>China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OpenDyslexic" panose="00000500000000000000" pitchFamily="50" charset="0"/>
                        </a:rPr>
                        <a:t>Beijing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80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 array is just a list of data in a program.</a:t>
            </a:r>
          </a:p>
          <a:p>
            <a:endParaRPr lang="en-GB" sz="3600" dirty="0"/>
          </a:p>
          <a:p>
            <a:r>
              <a:rPr lang="en-GB" sz="3600" dirty="0"/>
              <a:t>We can store data as variables, but it may be more efficient to store them as arrays.  </a:t>
            </a:r>
          </a:p>
        </p:txBody>
      </p:sp>
    </p:spTree>
    <p:extLst>
      <p:ext uri="{BB962C8B-B14F-4D97-AF65-F5344CB8AC3E}">
        <p14:creationId xmlns:p14="http://schemas.microsoft.com/office/powerpoint/2010/main" val="2579773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Create an array from the table below. </a:t>
            </a:r>
          </a:p>
          <a:p>
            <a:endParaRPr lang="it-IT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BE18A4-D288-4CA2-9D8E-6AEB54F0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210649"/>
              </p:ext>
            </p:extLst>
          </p:nvPr>
        </p:nvGraphicFramePr>
        <p:xfrm>
          <a:off x="2154119" y="4196484"/>
          <a:ext cx="6148800" cy="2150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7200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2722620251"/>
                    </a:ext>
                  </a:extLst>
                </a:gridCol>
                <a:gridCol w="1537200">
                  <a:extLst>
                    <a:ext uri="{9D8B030D-6E8A-4147-A177-3AD203B41FA5}">
                      <a16:colId xmlns:a16="http://schemas.microsoft.com/office/drawing/2014/main" val="706598230"/>
                    </a:ext>
                  </a:extLst>
                </a:gridCol>
              </a:tblGrid>
              <a:tr h="38605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OpenDyslexic" panose="00000500000000000000" pitchFamily="50" charset="0"/>
                        </a:rPr>
                        <a:t>Index</a:t>
                      </a:r>
                      <a:endParaRPr lang="en-US" sz="24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" panose="00000500000000000000" pitchFamily="50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 array is just a list of data in a program.</a:t>
            </a:r>
          </a:p>
          <a:p>
            <a:endParaRPr lang="en-GB" sz="3600" dirty="0"/>
          </a:p>
          <a:p>
            <a:r>
              <a:rPr lang="en-GB" sz="3600" dirty="0"/>
              <a:t>We can store data as variables, but it may be more efficient to store them as arrays.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BB57C-AFD9-40C6-A6AB-D019F672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3483938"/>
            <a:ext cx="5133277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2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 array is just a list of data in a program.</a:t>
            </a:r>
          </a:p>
          <a:p>
            <a:endParaRPr lang="en-GB" sz="3600" dirty="0"/>
          </a:p>
          <a:p>
            <a:r>
              <a:rPr lang="en-GB" sz="3600" dirty="0"/>
              <a:t>We can store data as variables, but it may be more efficient to store them as arrays.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BB57C-AFD9-40C6-A6AB-D019F672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3483938"/>
            <a:ext cx="5133277" cy="1524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79E6-A4AC-4A22-A8AA-08762E05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416" y="5268636"/>
            <a:ext cx="7144069" cy="11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37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Arrays are fixed in length and are only of the same data type. </a:t>
            </a:r>
          </a:p>
          <a:p>
            <a:endParaRPr lang="en-GB" sz="3600" dirty="0"/>
          </a:p>
          <a:p>
            <a:r>
              <a:rPr lang="en-GB" sz="3600" dirty="0"/>
              <a:t>This means you cannot store text and numbers in the same array.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A79E6-A4AC-4A22-A8AA-08762E05C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965" y="4831314"/>
            <a:ext cx="7144069" cy="11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Below demonstrates how we index our data in an array. Each country is assigned a value.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B013D-5A0A-43DE-9E07-CB0A719AF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" y="3192514"/>
            <a:ext cx="7227328" cy="225788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3EC703-8BC2-49CA-8082-A0D458018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414"/>
              </p:ext>
            </p:extLst>
          </p:nvPr>
        </p:nvGraphicFramePr>
        <p:xfrm>
          <a:off x="7471395" y="3192516"/>
          <a:ext cx="4612944" cy="22578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6472">
                  <a:extLst>
                    <a:ext uri="{9D8B030D-6E8A-4147-A177-3AD203B41FA5}">
                      <a16:colId xmlns:a16="http://schemas.microsoft.com/office/drawing/2014/main" val="1952972525"/>
                    </a:ext>
                  </a:extLst>
                </a:gridCol>
                <a:gridCol w="2306472">
                  <a:extLst>
                    <a:ext uri="{9D8B030D-6E8A-4147-A177-3AD203B41FA5}">
                      <a16:colId xmlns:a16="http://schemas.microsoft.com/office/drawing/2014/main" val="1058739626"/>
                    </a:ext>
                  </a:extLst>
                </a:gridCol>
              </a:tblGrid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omic Sans MS" panose="030F0702030302020204" pitchFamily="66" charset="0"/>
                        </a:rPr>
                        <a:t>Index</a:t>
                      </a:r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omic Sans MS" panose="030F0702030302020204" pitchFamily="66" charset="0"/>
                        </a:rPr>
                        <a:t>Data</a:t>
                      </a:r>
                      <a:endParaRPr lang="en-US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012266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0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Australia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462485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1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Belgium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69699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omic Sans MS" panose="030F0702030302020204" pitchFamily="66" charset="0"/>
                        </a:rPr>
                        <a:t>2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omic Sans MS" panose="030F0702030302020204" pitchFamily="66" charset="0"/>
                        </a:rPr>
                        <a:t>Spain </a:t>
                      </a:r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41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993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Arrays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Below is an array used to store days in a calendar program. </a:t>
            </a:r>
          </a:p>
          <a:p>
            <a:endParaRPr lang="en-GB" sz="3600" dirty="0"/>
          </a:p>
          <a:p>
            <a:r>
              <a:rPr lang="en-GB" sz="3600" dirty="0"/>
              <a:t>What day will be printed?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2E5C6-7F95-407E-9320-6D8EB54A8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89" y="4721855"/>
            <a:ext cx="11047422" cy="75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2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1589</Words>
  <Application>Microsoft Office PowerPoint</Application>
  <PresentationFormat>Widescreen</PresentationFormat>
  <Paragraphs>342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294</cp:revision>
  <dcterms:created xsi:type="dcterms:W3CDTF">2018-07-29T15:48:28Z</dcterms:created>
  <dcterms:modified xsi:type="dcterms:W3CDTF">2024-10-10T06:29:02Z</dcterms:modified>
</cp:coreProperties>
</file>