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51" r:id="rId2"/>
    <p:sldId id="334" r:id="rId3"/>
    <p:sldId id="336" r:id="rId4"/>
    <p:sldId id="337" r:id="rId5"/>
    <p:sldId id="338" r:id="rId6"/>
    <p:sldId id="339" r:id="rId7"/>
    <p:sldId id="335" r:id="rId8"/>
    <p:sldId id="258" r:id="rId9"/>
    <p:sldId id="304" r:id="rId10"/>
    <p:sldId id="340" r:id="rId11"/>
    <p:sldId id="341" r:id="rId12"/>
    <p:sldId id="344" r:id="rId13"/>
    <p:sldId id="342" r:id="rId14"/>
    <p:sldId id="346" r:id="rId15"/>
    <p:sldId id="345" r:id="rId16"/>
    <p:sldId id="348" r:id="rId17"/>
    <p:sldId id="349" r:id="rId18"/>
    <p:sldId id="350" r:id="rId19"/>
    <p:sldId id="347" r:id="rId20"/>
    <p:sldId id="330" r:id="rId21"/>
    <p:sldId id="33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3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7056824" y="345026"/>
            <a:ext cx="3829259" cy="328742"/>
          </a:xfrm>
        </p:spPr>
        <p:txBody>
          <a:bodyPr>
            <a:normAutofit/>
          </a:bodyPr>
          <a:lstStyle>
            <a:lvl1pPr marL="0" indent="0" algn="l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7663133" y="1058519"/>
            <a:ext cx="3829259" cy="328742"/>
          </a:xfrm>
        </p:spPr>
        <p:txBody>
          <a:bodyPr>
            <a:normAutofit/>
          </a:bodyPr>
          <a:lstStyle>
            <a:lvl1pPr marL="0" indent="0" algn="ctr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1678714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3F8A3A-6CA4-48A1-E4F7-2E6F0AC1C47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2037588"/>
            <a:ext cx="7695738" cy="3098355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3B3B68C9-4999-135D-4000-596B7C0A7C50}"/>
              </a:ext>
            </a:extLst>
          </p:cNvPr>
          <p:cNvSpPr txBox="1"/>
          <p:nvPr userDrawn="1"/>
        </p:nvSpPr>
        <p:spPr>
          <a:xfrm>
            <a:off x="4780717" y="519991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412868-3CFC-AAB7-2249-7EBF205E859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33" y="12236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5AECBD7B-3A78-893E-443D-C2104D164262}"/>
              </a:ext>
            </a:extLst>
          </p:cNvPr>
          <p:cNvSpPr txBox="1">
            <a:spLocks/>
          </p:cNvSpPr>
          <p:nvPr userDrawn="1"/>
        </p:nvSpPr>
        <p:spPr>
          <a:xfrm>
            <a:off x="2866794" y="637051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C6C3F5-D337-5460-8A4B-482A929244C4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46F090C-B4C5-B7E2-5840-7D0558EB727D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4613E9-1B25-5CE1-A5DB-9E9C46739208}"/>
              </a:ext>
            </a:extLst>
          </p:cNvPr>
          <p:cNvSpPr/>
          <p:nvPr/>
        </p:nvSpPr>
        <p:spPr>
          <a:xfrm>
            <a:off x="1885950" y="2995660"/>
            <a:ext cx="8420099" cy="44627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2300" dirty="0"/>
              <a:t>Algorithms</a:t>
            </a:r>
          </a:p>
        </p:txBody>
      </p:sp>
    </p:spTree>
    <p:extLst>
      <p:ext uri="{BB962C8B-B14F-4D97-AF65-F5344CB8AC3E}">
        <p14:creationId xmlns:p14="http://schemas.microsoft.com/office/powerpoint/2010/main" val="590918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Bubble Sort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Perform a bubble sort on the data below.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288F5-2CC2-4010-8EF7-59F258C58A64}"/>
              </a:ext>
            </a:extLst>
          </p:cNvPr>
          <p:cNvSpPr txBox="1"/>
          <p:nvPr/>
        </p:nvSpPr>
        <p:spPr>
          <a:xfrm>
            <a:off x="2308571" y="1995005"/>
            <a:ext cx="75537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6	4	5	1</a:t>
            </a:r>
          </a:p>
          <a:p>
            <a:pPr marL="742950" indent="-742950">
              <a:buAutoNum type="arabicPlain" startAt="6"/>
            </a:pPr>
            <a:endParaRPr lang="en-GB" sz="4800" dirty="0">
              <a:latin typeface="OpenDyslexic" panose="00000500000000000000" pitchFamily="50" charset="0"/>
            </a:endParaRPr>
          </a:p>
          <a:p>
            <a:r>
              <a:rPr lang="en-GB" sz="4800" dirty="0">
                <a:latin typeface="OpenDyslexic" panose="00000500000000000000" pitchFamily="50" charset="0"/>
              </a:rPr>
              <a:t>4	7	1	3	2</a:t>
            </a:r>
          </a:p>
          <a:p>
            <a:endParaRPr lang="en-GB" sz="4800" dirty="0">
              <a:latin typeface="OpenDyslexic" panose="00000500000000000000" pitchFamily="50" charset="0"/>
            </a:endParaRPr>
          </a:p>
          <a:p>
            <a:r>
              <a:rPr lang="en-GB" sz="4800" dirty="0">
                <a:latin typeface="OpenDyslexic" panose="00000500000000000000" pitchFamily="50" charset="0"/>
              </a:rPr>
              <a:t>2	1	3	2	8	6	4	7</a:t>
            </a:r>
          </a:p>
        </p:txBody>
      </p:sp>
    </p:spTree>
    <p:extLst>
      <p:ext uri="{BB962C8B-B14F-4D97-AF65-F5344CB8AC3E}">
        <p14:creationId xmlns:p14="http://schemas.microsoft.com/office/powerpoint/2010/main" val="2152446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Bubble Sort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Perform a bubble sort on the data below.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288F5-2CC2-4010-8EF7-59F258C58A64}"/>
              </a:ext>
            </a:extLst>
          </p:cNvPr>
          <p:cNvSpPr txBox="1"/>
          <p:nvPr/>
        </p:nvSpPr>
        <p:spPr>
          <a:xfrm>
            <a:off x="139303" y="1995005"/>
            <a:ext cx="118711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Rio / Jakarta / Paris / London</a:t>
            </a:r>
          </a:p>
          <a:p>
            <a:endParaRPr lang="en-GB" sz="3200" dirty="0">
              <a:latin typeface="OpenDyslexic" panose="00000500000000000000" pitchFamily="50" charset="0"/>
            </a:endParaRPr>
          </a:p>
          <a:p>
            <a:r>
              <a:rPr lang="en-GB" sz="3200" dirty="0">
                <a:latin typeface="OpenDyslexic" panose="00000500000000000000" pitchFamily="50" charset="0"/>
              </a:rPr>
              <a:t>Turin / Milan / Paris / Chester / Madrid</a:t>
            </a:r>
          </a:p>
          <a:p>
            <a:endParaRPr lang="en-GB" sz="3200" dirty="0">
              <a:latin typeface="OpenDyslexic" panose="00000500000000000000" pitchFamily="50" charset="0"/>
            </a:endParaRPr>
          </a:p>
          <a:p>
            <a:r>
              <a:rPr lang="en-GB" sz="3200" dirty="0">
                <a:latin typeface="OpenDyslexic" panose="00000500000000000000" pitchFamily="50" charset="0"/>
              </a:rPr>
              <a:t>Prague / Brussels / Koln / Tokyo / Berlin / Moscow</a:t>
            </a:r>
          </a:p>
        </p:txBody>
      </p:sp>
    </p:spTree>
    <p:extLst>
      <p:ext uri="{BB962C8B-B14F-4D97-AF65-F5344CB8AC3E}">
        <p14:creationId xmlns:p14="http://schemas.microsoft.com/office/powerpoint/2010/main" val="3905999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Linear 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Perform a linear search on the data below.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288F5-2CC2-4010-8EF7-59F258C58A64}"/>
              </a:ext>
            </a:extLst>
          </p:cNvPr>
          <p:cNvSpPr txBox="1"/>
          <p:nvPr/>
        </p:nvSpPr>
        <p:spPr>
          <a:xfrm>
            <a:off x="2308571" y="1995005"/>
            <a:ext cx="75537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6	4	5	1</a:t>
            </a:r>
          </a:p>
          <a:p>
            <a:pPr marL="742950" indent="-742950">
              <a:buAutoNum type="arabicPlain" startAt="6"/>
            </a:pPr>
            <a:endParaRPr lang="en-GB" sz="4800" dirty="0">
              <a:latin typeface="OpenDyslexic" panose="00000500000000000000" pitchFamily="50" charset="0"/>
            </a:endParaRPr>
          </a:p>
          <a:p>
            <a:r>
              <a:rPr lang="en-GB" sz="4800" dirty="0">
                <a:latin typeface="OpenDyslexic" panose="00000500000000000000" pitchFamily="50" charset="0"/>
              </a:rPr>
              <a:t>4	7	1	3	2</a:t>
            </a:r>
          </a:p>
          <a:p>
            <a:endParaRPr lang="en-GB" sz="4800" dirty="0">
              <a:latin typeface="OpenDyslexic" panose="00000500000000000000" pitchFamily="50" charset="0"/>
            </a:endParaRPr>
          </a:p>
          <a:p>
            <a:r>
              <a:rPr lang="en-GB" sz="4800" dirty="0">
                <a:latin typeface="OpenDyslexic" panose="00000500000000000000" pitchFamily="50" charset="0"/>
              </a:rPr>
              <a:t>2	1	3	2	8	6	4	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F02010-CD8C-420A-B48C-AAA862B3AAD4}"/>
              </a:ext>
            </a:extLst>
          </p:cNvPr>
          <p:cNvSpPr/>
          <p:nvPr/>
        </p:nvSpPr>
        <p:spPr>
          <a:xfrm>
            <a:off x="7222435" y="1995005"/>
            <a:ext cx="2464904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DBA31-24A2-4974-881F-45F3DD687865}"/>
              </a:ext>
            </a:extLst>
          </p:cNvPr>
          <p:cNvSpPr/>
          <p:nvPr/>
        </p:nvSpPr>
        <p:spPr>
          <a:xfrm>
            <a:off x="7865166" y="3406362"/>
            <a:ext cx="2464904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9ECAC8-0183-44D1-8E77-4957DF7B1A65}"/>
              </a:ext>
            </a:extLst>
          </p:cNvPr>
          <p:cNvSpPr/>
          <p:nvPr/>
        </p:nvSpPr>
        <p:spPr>
          <a:xfrm>
            <a:off x="9507612" y="4901099"/>
            <a:ext cx="2464904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89145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Linear 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Perform a linear search on the lists below. The target is in yellow.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288F5-2CC2-4010-8EF7-59F258C58A64}"/>
              </a:ext>
            </a:extLst>
          </p:cNvPr>
          <p:cNvSpPr txBox="1"/>
          <p:nvPr/>
        </p:nvSpPr>
        <p:spPr>
          <a:xfrm>
            <a:off x="139303" y="2869649"/>
            <a:ext cx="118711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Rio / Jakarta / Paris / London</a:t>
            </a:r>
          </a:p>
          <a:p>
            <a:endParaRPr lang="en-GB" sz="3200" dirty="0">
              <a:latin typeface="OpenDyslexic" panose="00000500000000000000" pitchFamily="50" charset="0"/>
            </a:endParaRPr>
          </a:p>
          <a:p>
            <a:r>
              <a:rPr lang="en-GB" sz="3200" dirty="0">
                <a:latin typeface="OpenDyslexic" panose="00000500000000000000" pitchFamily="50" charset="0"/>
              </a:rPr>
              <a:t>Turin / Milan / Paris / Chester / Madrid</a:t>
            </a:r>
          </a:p>
          <a:p>
            <a:endParaRPr lang="en-GB" sz="3200" dirty="0">
              <a:latin typeface="OpenDyslexic" panose="00000500000000000000" pitchFamily="50" charset="0"/>
            </a:endParaRPr>
          </a:p>
          <a:p>
            <a:r>
              <a:rPr lang="en-GB" sz="3200" dirty="0">
                <a:latin typeface="OpenDyslexic" panose="00000500000000000000" pitchFamily="50" charset="0"/>
              </a:rPr>
              <a:t>Prague / Brussels / Koln / Tokyo / Berlin / Moscow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EEB91F-01EB-45EE-BADA-3EF7CDF4C020}"/>
              </a:ext>
            </a:extLst>
          </p:cNvPr>
          <p:cNvSpPr/>
          <p:nvPr/>
        </p:nvSpPr>
        <p:spPr>
          <a:xfrm>
            <a:off x="7222435" y="2743200"/>
            <a:ext cx="2464904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Paris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8DFB13-0D58-4F99-97C7-4D97A00DD362}"/>
              </a:ext>
            </a:extLst>
          </p:cNvPr>
          <p:cNvSpPr/>
          <p:nvPr/>
        </p:nvSpPr>
        <p:spPr>
          <a:xfrm>
            <a:off x="9177131" y="3707849"/>
            <a:ext cx="2464904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Chester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8F618D-E198-410A-89A4-0DCDB4E0E5AA}"/>
              </a:ext>
            </a:extLst>
          </p:cNvPr>
          <p:cNvSpPr/>
          <p:nvPr/>
        </p:nvSpPr>
        <p:spPr>
          <a:xfrm>
            <a:off x="9505568" y="5360143"/>
            <a:ext cx="2464904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Tokyo</a:t>
            </a:r>
          </a:p>
        </p:txBody>
      </p:sp>
    </p:spTree>
    <p:extLst>
      <p:ext uri="{BB962C8B-B14F-4D97-AF65-F5344CB8AC3E}">
        <p14:creationId xmlns:p14="http://schemas.microsoft.com/office/powerpoint/2010/main" val="2278249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Merge Sort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Perform a merge sort on the data below.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288F5-2CC2-4010-8EF7-59F258C58A64}"/>
              </a:ext>
            </a:extLst>
          </p:cNvPr>
          <p:cNvSpPr txBox="1"/>
          <p:nvPr/>
        </p:nvSpPr>
        <p:spPr>
          <a:xfrm>
            <a:off x="891061" y="1995005"/>
            <a:ext cx="95516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6	4	5	1	7	3	2</a:t>
            </a:r>
          </a:p>
          <a:p>
            <a:pPr marL="742950" indent="-742950">
              <a:buAutoNum type="arabicPlain" startAt="6"/>
            </a:pPr>
            <a:endParaRPr lang="en-GB" sz="4800" dirty="0">
              <a:latin typeface="OpenDyslexic" panose="00000500000000000000" pitchFamily="50" charset="0"/>
            </a:endParaRPr>
          </a:p>
          <a:p>
            <a:r>
              <a:rPr lang="en-GB" sz="4800" dirty="0">
                <a:latin typeface="OpenDyslexic" panose="00000500000000000000" pitchFamily="50" charset="0"/>
              </a:rPr>
              <a:t>4	7	1	3	2	6	5	8</a:t>
            </a:r>
          </a:p>
          <a:p>
            <a:endParaRPr lang="en-GB" sz="4800" dirty="0">
              <a:latin typeface="OpenDyslexic" panose="00000500000000000000" pitchFamily="50" charset="0"/>
            </a:endParaRPr>
          </a:p>
          <a:p>
            <a:r>
              <a:rPr lang="en-GB" sz="4800" dirty="0">
                <a:latin typeface="OpenDyslexic" panose="00000500000000000000" pitchFamily="50" charset="0"/>
              </a:rPr>
              <a:t>2	1	3	2	8	6	4	7	9	10</a:t>
            </a:r>
          </a:p>
        </p:txBody>
      </p:sp>
    </p:spTree>
    <p:extLst>
      <p:ext uri="{BB962C8B-B14F-4D97-AF65-F5344CB8AC3E}">
        <p14:creationId xmlns:p14="http://schemas.microsoft.com/office/powerpoint/2010/main" val="263974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Merge Sort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Perform a merge sort on the lists below.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288F5-2CC2-4010-8EF7-59F258C58A64}"/>
              </a:ext>
            </a:extLst>
          </p:cNvPr>
          <p:cNvSpPr txBox="1"/>
          <p:nvPr/>
        </p:nvSpPr>
        <p:spPr>
          <a:xfrm>
            <a:off x="139303" y="2869649"/>
            <a:ext cx="118711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Rio / Jakarta / Paris / London / Sorrento </a:t>
            </a:r>
          </a:p>
          <a:p>
            <a:endParaRPr lang="en-GB" sz="3200" dirty="0">
              <a:latin typeface="OpenDyslexic" panose="00000500000000000000" pitchFamily="50" charset="0"/>
            </a:endParaRPr>
          </a:p>
          <a:p>
            <a:r>
              <a:rPr lang="en-GB" sz="3200" dirty="0">
                <a:latin typeface="OpenDyslexic" panose="00000500000000000000" pitchFamily="50" charset="0"/>
              </a:rPr>
              <a:t>Turin / Milan / Paris / Chester / Madrid / Naples</a:t>
            </a:r>
          </a:p>
          <a:p>
            <a:endParaRPr lang="en-GB" sz="3200" dirty="0">
              <a:latin typeface="OpenDyslexic" panose="00000500000000000000" pitchFamily="50" charset="0"/>
            </a:endParaRPr>
          </a:p>
          <a:p>
            <a:r>
              <a:rPr lang="en-GB" sz="3200" dirty="0">
                <a:latin typeface="OpenDyslexic" panose="00000500000000000000" pitchFamily="50" charset="0"/>
              </a:rPr>
              <a:t>Prague / Brussels / Koln / Tokyo / Berlin / Moscow</a:t>
            </a:r>
          </a:p>
        </p:txBody>
      </p:sp>
    </p:spTree>
    <p:extLst>
      <p:ext uri="{BB962C8B-B14F-4D97-AF65-F5344CB8AC3E}">
        <p14:creationId xmlns:p14="http://schemas.microsoft.com/office/powerpoint/2010/main" val="2895478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Binary 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Perform a binary search on the data below.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288F5-2CC2-4010-8EF7-59F258C58A64}"/>
              </a:ext>
            </a:extLst>
          </p:cNvPr>
          <p:cNvSpPr txBox="1"/>
          <p:nvPr/>
        </p:nvSpPr>
        <p:spPr>
          <a:xfrm>
            <a:off x="145776" y="1995005"/>
            <a:ext cx="10880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1 / 4 / 6	 / 12 / 17 / 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961F8-B9D0-41B3-A42F-B0539A9DBAD1}"/>
              </a:ext>
            </a:extLst>
          </p:cNvPr>
          <p:cNvSpPr txBox="1"/>
          <p:nvPr/>
        </p:nvSpPr>
        <p:spPr>
          <a:xfrm>
            <a:off x="132524" y="3184795"/>
            <a:ext cx="10880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2 / 3 / 6	 / 8 / 10 / 12 / 18 / 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024BA8-699F-436E-8063-3A3F69D23911}"/>
              </a:ext>
            </a:extLst>
          </p:cNvPr>
          <p:cNvSpPr txBox="1"/>
          <p:nvPr/>
        </p:nvSpPr>
        <p:spPr>
          <a:xfrm>
            <a:off x="139304" y="4371849"/>
            <a:ext cx="11628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3 / 5 / 6	 / 8 / 9 / 11 / 15 / 19 / 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0686FF-D822-498C-95B8-6951F9D65915}"/>
              </a:ext>
            </a:extLst>
          </p:cNvPr>
          <p:cNvSpPr/>
          <p:nvPr/>
        </p:nvSpPr>
        <p:spPr>
          <a:xfrm>
            <a:off x="8825947" y="2006828"/>
            <a:ext cx="1736035" cy="5433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12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085D8A-DA1C-4AB4-BC08-48B97D15D2AC}"/>
              </a:ext>
            </a:extLst>
          </p:cNvPr>
          <p:cNvSpPr/>
          <p:nvPr/>
        </p:nvSpPr>
        <p:spPr>
          <a:xfrm>
            <a:off x="10442712" y="3228888"/>
            <a:ext cx="1736035" cy="5433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16109C-79EE-4CA3-AC23-9706F1225AA5}"/>
              </a:ext>
            </a:extLst>
          </p:cNvPr>
          <p:cNvSpPr/>
          <p:nvPr/>
        </p:nvSpPr>
        <p:spPr>
          <a:xfrm>
            <a:off x="10427368" y="5027115"/>
            <a:ext cx="1736035" cy="5433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087520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Binary 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Perform a binary search on the lists below.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288F5-2CC2-4010-8EF7-59F258C58A64}"/>
              </a:ext>
            </a:extLst>
          </p:cNvPr>
          <p:cNvSpPr txBox="1"/>
          <p:nvPr/>
        </p:nvSpPr>
        <p:spPr>
          <a:xfrm>
            <a:off x="181539" y="2299805"/>
            <a:ext cx="118711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Berlin / Bern / Cairo / London / Moscow </a:t>
            </a:r>
          </a:p>
          <a:p>
            <a:endParaRPr lang="en-GB" sz="3200" dirty="0">
              <a:latin typeface="OpenDyslexic" panose="00000500000000000000" pitchFamily="50" charset="0"/>
            </a:endParaRPr>
          </a:p>
          <a:p>
            <a:r>
              <a:rPr lang="en-GB" sz="3200" dirty="0">
                <a:latin typeface="OpenDyslexic" panose="00000500000000000000" pitchFamily="50" charset="0"/>
              </a:rPr>
              <a:t>Bern / Cairo / Jakarta / London / Moscow / Rio </a:t>
            </a:r>
          </a:p>
          <a:p>
            <a:endParaRPr lang="en-GB" sz="3200" dirty="0">
              <a:latin typeface="OpenDyslexic" panose="00000500000000000000" pitchFamily="50" charset="0"/>
            </a:endParaRPr>
          </a:p>
          <a:p>
            <a:r>
              <a:rPr lang="en-GB" sz="3200" dirty="0">
                <a:latin typeface="OpenDyslexic" panose="00000500000000000000" pitchFamily="50" charset="0"/>
              </a:rPr>
              <a:t>Bern / Cairo / Jakarta / London / Naples / Moscow / Rio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9495B7-5FAD-443A-97D4-0508480EBA0A}"/>
              </a:ext>
            </a:extLst>
          </p:cNvPr>
          <p:cNvSpPr/>
          <p:nvPr/>
        </p:nvSpPr>
        <p:spPr>
          <a:xfrm>
            <a:off x="9664824" y="2298321"/>
            <a:ext cx="2345635" cy="3682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Moscow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9A5DAA-9F7D-4542-AD16-E6911BA49590}"/>
              </a:ext>
            </a:extLst>
          </p:cNvPr>
          <p:cNvSpPr/>
          <p:nvPr/>
        </p:nvSpPr>
        <p:spPr>
          <a:xfrm>
            <a:off x="9664826" y="3776870"/>
            <a:ext cx="2345635" cy="3682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Jakarta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16E01D-7C70-4395-8AEF-945FAE75EDF4}"/>
              </a:ext>
            </a:extLst>
          </p:cNvPr>
          <p:cNvSpPr/>
          <p:nvPr/>
        </p:nvSpPr>
        <p:spPr>
          <a:xfrm>
            <a:off x="9664825" y="4869621"/>
            <a:ext cx="2345635" cy="3682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Rio</a:t>
            </a:r>
          </a:p>
        </p:txBody>
      </p:sp>
    </p:spTree>
    <p:extLst>
      <p:ext uri="{BB962C8B-B14F-4D97-AF65-F5344CB8AC3E}">
        <p14:creationId xmlns:p14="http://schemas.microsoft.com/office/powerpoint/2010/main" val="3985690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Perform an insertion sort on the data below.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288F5-2CC2-4010-8EF7-59F258C58A64}"/>
              </a:ext>
            </a:extLst>
          </p:cNvPr>
          <p:cNvSpPr txBox="1"/>
          <p:nvPr/>
        </p:nvSpPr>
        <p:spPr>
          <a:xfrm>
            <a:off x="891061" y="1995005"/>
            <a:ext cx="95516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6	4	5	1	7	3	2</a:t>
            </a:r>
          </a:p>
          <a:p>
            <a:pPr marL="742950" indent="-742950">
              <a:buAutoNum type="arabicPlain" startAt="6"/>
            </a:pPr>
            <a:endParaRPr lang="en-GB" sz="4800" dirty="0">
              <a:latin typeface="OpenDyslexic" panose="00000500000000000000" pitchFamily="50" charset="0"/>
            </a:endParaRPr>
          </a:p>
          <a:p>
            <a:r>
              <a:rPr lang="en-GB" sz="4800" dirty="0">
                <a:latin typeface="OpenDyslexic" panose="00000500000000000000" pitchFamily="50" charset="0"/>
              </a:rPr>
              <a:t>4	7	1	3	2	6	5	8</a:t>
            </a:r>
          </a:p>
          <a:p>
            <a:endParaRPr lang="en-GB" sz="4800" dirty="0">
              <a:latin typeface="OpenDyslexic" panose="00000500000000000000" pitchFamily="50" charset="0"/>
            </a:endParaRPr>
          </a:p>
          <a:p>
            <a:r>
              <a:rPr lang="en-GB" sz="4800" dirty="0">
                <a:latin typeface="OpenDyslexic" panose="00000500000000000000" pitchFamily="50" charset="0"/>
              </a:rPr>
              <a:t>2	1	3	2	8	6	4	7	9	10</a:t>
            </a:r>
          </a:p>
        </p:txBody>
      </p:sp>
    </p:spTree>
    <p:extLst>
      <p:ext uri="{BB962C8B-B14F-4D97-AF65-F5344CB8AC3E}">
        <p14:creationId xmlns:p14="http://schemas.microsoft.com/office/powerpoint/2010/main" val="400645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Perform an insertion sort on the data below.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288F5-2CC2-4010-8EF7-59F258C58A64}"/>
              </a:ext>
            </a:extLst>
          </p:cNvPr>
          <p:cNvSpPr txBox="1"/>
          <p:nvPr/>
        </p:nvSpPr>
        <p:spPr>
          <a:xfrm>
            <a:off x="139303" y="2869649"/>
            <a:ext cx="118711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Rio / Jakarta / Paris / London / Sorrento </a:t>
            </a:r>
          </a:p>
          <a:p>
            <a:endParaRPr lang="en-GB" sz="3200" dirty="0">
              <a:latin typeface="OpenDyslexic" panose="00000500000000000000" pitchFamily="50" charset="0"/>
            </a:endParaRPr>
          </a:p>
          <a:p>
            <a:r>
              <a:rPr lang="en-GB" sz="3200" dirty="0">
                <a:latin typeface="OpenDyslexic" panose="00000500000000000000" pitchFamily="50" charset="0"/>
              </a:rPr>
              <a:t>Turin / Milan / Paris / Chester / Madrid / Naples</a:t>
            </a:r>
          </a:p>
          <a:p>
            <a:endParaRPr lang="en-GB" sz="3200" dirty="0">
              <a:latin typeface="OpenDyslexic" panose="00000500000000000000" pitchFamily="50" charset="0"/>
            </a:endParaRPr>
          </a:p>
          <a:p>
            <a:r>
              <a:rPr lang="en-GB" sz="3200" dirty="0">
                <a:latin typeface="OpenDyslexic" panose="00000500000000000000" pitchFamily="50" charset="0"/>
              </a:rPr>
              <a:t>Prague / Brussels / Koln / Tokyo / Berlin / Moscow</a:t>
            </a:r>
          </a:p>
        </p:txBody>
      </p:sp>
    </p:spTree>
    <p:extLst>
      <p:ext uri="{BB962C8B-B14F-4D97-AF65-F5344CB8AC3E}">
        <p14:creationId xmlns:p14="http://schemas.microsoft.com/office/powerpoint/2010/main" val="2123312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Complete the mind map below in your books </a:t>
            </a:r>
          </a:p>
          <a:p>
            <a:endParaRPr lang="en-GB" sz="3200" dirty="0"/>
          </a:p>
          <a:p>
            <a:pPr algn="ctr"/>
            <a:r>
              <a:rPr lang="en-GB" sz="3200" dirty="0"/>
              <a:t>Algorithms</a:t>
            </a:r>
          </a:p>
          <a:p>
            <a:endParaRPr lang="en-GB" sz="3200" dirty="0"/>
          </a:p>
          <a:p>
            <a:r>
              <a:rPr lang="en-GB" sz="3200" dirty="0"/>
              <a:t>		   Sorts						Searches</a:t>
            </a:r>
          </a:p>
          <a:p>
            <a:endParaRPr lang="en-GB" sz="3200" dirty="0"/>
          </a:p>
          <a:p>
            <a:r>
              <a:rPr lang="en-GB" sz="3200" dirty="0"/>
              <a:t>Bubble	  Insertion	Merge		Linear		Binary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2268FD-7A65-4404-AFBA-4DC80B5A2268}"/>
              </a:ext>
            </a:extLst>
          </p:cNvPr>
          <p:cNvCxnSpPr/>
          <p:nvPr/>
        </p:nvCxnSpPr>
        <p:spPr>
          <a:xfrm>
            <a:off x="5950226" y="2623930"/>
            <a:ext cx="0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1F01B3-2316-44A6-A72B-09519F69940A}"/>
              </a:ext>
            </a:extLst>
          </p:cNvPr>
          <p:cNvCxnSpPr>
            <a:cxnSpLocks/>
          </p:cNvCxnSpPr>
          <p:nvPr/>
        </p:nvCxnSpPr>
        <p:spPr>
          <a:xfrm flipH="1">
            <a:off x="3074504" y="3273287"/>
            <a:ext cx="2875722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80363B-DBC4-4F9C-90D4-840BC789E722}"/>
              </a:ext>
            </a:extLst>
          </p:cNvPr>
          <p:cNvCxnSpPr>
            <a:cxnSpLocks/>
          </p:cNvCxnSpPr>
          <p:nvPr/>
        </p:nvCxnSpPr>
        <p:spPr>
          <a:xfrm flipH="1">
            <a:off x="5950226" y="3273287"/>
            <a:ext cx="3445565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02F987-8C55-4973-B917-B14C03848CB2}"/>
              </a:ext>
            </a:extLst>
          </p:cNvPr>
          <p:cNvCxnSpPr/>
          <p:nvPr/>
        </p:nvCxnSpPr>
        <p:spPr>
          <a:xfrm>
            <a:off x="3187148" y="3823252"/>
            <a:ext cx="0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A61CB3-3416-493C-8649-F992F687D278}"/>
              </a:ext>
            </a:extLst>
          </p:cNvPr>
          <p:cNvCxnSpPr>
            <a:cxnSpLocks/>
          </p:cNvCxnSpPr>
          <p:nvPr/>
        </p:nvCxnSpPr>
        <p:spPr>
          <a:xfrm flipH="1">
            <a:off x="891061" y="3823252"/>
            <a:ext cx="2282835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7C98CB-DFC5-466A-B1EE-F79880BACD4C}"/>
              </a:ext>
            </a:extLst>
          </p:cNvPr>
          <p:cNvCxnSpPr>
            <a:cxnSpLocks/>
          </p:cNvCxnSpPr>
          <p:nvPr/>
        </p:nvCxnSpPr>
        <p:spPr>
          <a:xfrm>
            <a:off x="3187148" y="3823252"/>
            <a:ext cx="2259495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C01D6B-0A5E-428C-8087-1B674162AB97}"/>
              </a:ext>
            </a:extLst>
          </p:cNvPr>
          <p:cNvCxnSpPr>
            <a:cxnSpLocks/>
          </p:cNvCxnSpPr>
          <p:nvPr/>
        </p:nvCxnSpPr>
        <p:spPr>
          <a:xfrm flipH="1">
            <a:off x="8322365" y="3823252"/>
            <a:ext cx="1073426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313647-1C68-406C-AC97-43E0B62F324F}"/>
              </a:ext>
            </a:extLst>
          </p:cNvPr>
          <p:cNvCxnSpPr>
            <a:cxnSpLocks/>
          </p:cNvCxnSpPr>
          <p:nvPr/>
        </p:nvCxnSpPr>
        <p:spPr>
          <a:xfrm>
            <a:off x="9409043" y="3823252"/>
            <a:ext cx="1391479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69DC8DE-7A26-4BFE-982C-E1B7F4EEA01B}"/>
              </a:ext>
            </a:extLst>
          </p:cNvPr>
          <p:cNvSpPr/>
          <p:nvPr/>
        </p:nvSpPr>
        <p:spPr>
          <a:xfrm>
            <a:off x="2305878" y="3273287"/>
            <a:ext cx="1722782" cy="5499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32FE0A-960C-49F6-8885-7EFC5E4A9154}"/>
              </a:ext>
            </a:extLst>
          </p:cNvPr>
          <p:cNvSpPr/>
          <p:nvPr/>
        </p:nvSpPr>
        <p:spPr>
          <a:xfrm>
            <a:off x="4562061" y="4472609"/>
            <a:ext cx="1722782" cy="5499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EB00CA-B001-410B-9713-6A1F2B20A98F}"/>
              </a:ext>
            </a:extLst>
          </p:cNvPr>
          <p:cNvSpPr/>
          <p:nvPr/>
        </p:nvSpPr>
        <p:spPr>
          <a:xfrm>
            <a:off x="10062935" y="4472609"/>
            <a:ext cx="1722782" cy="5499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84943D-1AAD-4CDE-835C-B0E440BABE3E}"/>
              </a:ext>
            </a:extLst>
          </p:cNvPr>
          <p:cNvSpPr/>
          <p:nvPr/>
        </p:nvSpPr>
        <p:spPr>
          <a:xfrm>
            <a:off x="2305878" y="4472609"/>
            <a:ext cx="1988787" cy="5499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AA0FB6-AAE7-4FD8-BA00-1F8526D64712}"/>
              </a:ext>
            </a:extLst>
          </p:cNvPr>
          <p:cNvSpPr/>
          <p:nvPr/>
        </p:nvSpPr>
        <p:spPr>
          <a:xfrm>
            <a:off x="7316595" y="4458198"/>
            <a:ext cx="1722782" cy="5499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088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69624-A791-4FD1-BE95-02671A29B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FFEE7-FDA7-4FD2-9494-2D48A64788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5400" dirty="0"/>
              <a:t>Sort the data into ascending order. Show your working out. [5] </a:t>
            </a:r>
          </a:p>
          <a:p>
            <a:endParaRPr lang="en-GB" sz="5400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BEA541B-95A4-40E2-8523-C761815B06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824400"/>
              </p:ext>
            </p:extLst>
          </p:nvPr>
        </p:nvGraphicFramePr>
        <p:xfrm>
          <a:off x="1787474" y="3485929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648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69624-A791-4FD1-BE95-02671A29B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FFEE7-FDA7-4FD2-9494-2D48A64788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5400" dirty="0"/>
              <a:t>Sort the data into alphabetical order. Show your working out. [5] </a:t>
            </a:r>
          </a:p>
          <a:p>
            <a:endParaRPr lang="en-GB" sz="5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899213A-95E0-4768-9F9E-7D1BDF3FE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89817"/>
              </p:ext>
            </p:extLst>
          </p:nvPr>
        </p:nvGraphicFramePr>
        <p:xfrm>
          <a:off x="304799" y="3600822"/>
          <a:ext cx="11726776" cy="131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3027">
                  <a:extLst>
                    <a:ext uri="{9D8B030D-6E8A-4147-A177-3AD203B41FA5}">
                      <a16:colId xmlns:a16="http://schemas.microsoft.com/office/drawing/2014/main" val="3845209691"/>
                    </a:ext>
                  </a:extLst>
                </a:gridCol>
                <a:gridCol w="1961322">
                  <a:extLst>
                    <a:ext uri="{9D8B030D-6E8A-4147-A177-3AD203B41FA5}">
                      <a16:colId xmlns:a16="http://schemas.microsoft.com/office/drawing/2014/main" val="2325092177"/>
                    </a:ext>
                  </a:extLst>
                </a:gridCol>
                <a:gridCol w="2219039">
                  <a:extLst>
                    <a:ext uri="{9D8B030D-6E8A-4147-A177-3AD203B41FA5}">
                      <a16:colId xmlns:a16="http://schemas.microsoft.com/office/drawing/2014/main" val="2229176903"/>
                    </a:ext>
                  </a:extLst>
                </a:gridCol>
                <a:gridCol w="2140926">
                  <a:extLst>
                    <a:ext uri="{9D8B030D-6E8A-4147-A177-3AD203B41FA5}">
                      <a16:colId xmlns:a16="http://schemas.microsoft.com/office/drawing/2014/main" val="855510080"/>
                    </a:ext>
                  </a:extLst>
                </a:gridCol>
                <a:gridCol w="2040835">
                  <a:extLst>
                    <a:ext uri="{9D8B030D-6E8A-4147-A177-3AD203B41FA5}">
                      <a16:colId xmlns:a16="http://schemas.microsoft.com/office/drawing/2014/main" val="3202640501"/>
                    </a:ext>
                  </a:extLst>
                </a:gridCol>
                <a:gridCol w="1681627">
                  <a:extLst>
                    <a:ext uri="{9D8B030D-6E8A-4147-A177-3AD203B41FA5}">
                      <a16:colId xmlns:a16="http://schemas.microsoft.com/office/drawing/2014/main" val="19780197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Rio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Madrid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Paris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Berlin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Seoul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Suva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686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2514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Complete the mind map below in your books </a:t>
            </a:r>
          </a:p>
          <a:p>
            <a:endParaRPr lang="en-GB" sz="3200" dirty="0"/>
          </a:p>
          <a:p>
            <a:pPr algn="ctr"/>
            <a:r>
              <a:rPr lang="en-GB" sz="3200" dirty="0"/>
              <a:t>Algorithms</a:t>
            </a:r>
          </a:p>
          <a:p>
            <a:endParaRPr lang="en-GB" sz="3200" dirty="0"/>
          </a:p>
          <a:p>
            <a:r>
              <a:rPr lang="en-GB" sz="3200" dirty="0"/>
              <a:t>		   Sorts						Searches</a:t>
            </a:r>
          </a:p>
          <a:p>
            <a:endParaRPr lang="en-GB" sz="3200" dirty="0"/>
          </a:p>
          <a:p>
            <a:r>
              <a:rPr lang="en-GB" sz="3200" dirty="0"/>
              <a:t>Bubble	  Insertion	Merge		Linear		Binary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2268FD-7A65-4404-AFBA-4DC80B5A2268}"/>
              </a:ext>
            </a:extLst>
          </p:cNvPr>
          <p:cNvCxnSpPr/>
          <p:nvPr/>
        </p:nvCxnSpPr>
        <p:spPr>
          <a:xfrm>
            <a:off x="5950226" y="2623930"/>
            <a:ext cx="0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1F01B3-2316-44A6-A72B-09519F69940A}"/>
              </a:ext>
            </a:extLst>
          </p:cNvPr>
          <p:cNvCxnSpPr>
            <a:cxnSpLocks/>
          </p:cNvCxnSpPr>
          <p:nvPr/>
        </p:nvCxnSpPr>
        <p:spPr>
          <a:xfrm flipH="1">
            <a:off x="3074504" y="3273287"/>
            <a:ext cx="2875722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80363B-DBC4-4F9C-90D4-840BC789E722}"/>
              </a:ext>
            </a:extLst>
          </p:cNvPr>
          <p:cNvCxnSpPr>
            <a:cxnSpLocks/>
          </p:cNvCxnSpPr>
          <p:nvPr/>
        </p:nvCxnSpPr>
        <p:spPr>
          <a:xfrm flipH="1">
            <a:off x="5950226" y="3273287"/>
            <a:ext cx="3445565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02F987-8C55-4973-B917-B14C03848CB2}"/>
              </a:ext>
            </a:extLst>
          </p:cNvPr>
          <p:cNvCxnSpPr/>
          <p:nvPr/>
        </p:nvCxnSpPr>
        <p:spPr>
          <a:xfrm>
            <a:off x="3187148" y="3823252"/>
            <a:ext cx="0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A61CB3-3416-493C-8649-F992F687D278}"/>
              </a:ext>
            </a:extLst>
          </p:cNvPr>
          <p:cNvCxnSpPr>
            <a:cxnSpLocks/>
          </p:cNvCxnSpPr>
          <p:nvPr/>
        </p:nvCxnSpPr>
        <p:spPr>
          <a:xfrm flipH="1">
            <a:off x="891061" y="3823252"/>
            <a:ext cx="2282835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7C98CB-DFC5-466A-B1EE-F79880BACD4C}"/>
              </a:ext>
            </a:extLst>
          </p:cNvPr>
          <p:cNvCxnSpPr>
            <a:cxnSpLocks/>
          </p:cNvCxnSpPr>
          <p:nvPr/>
        </p:nvCxnSpPr>
        <p:spPr>
          <a:xfrm>
            <a:off x="3187148" y="3823252"/>
            <a:ext cx="2259495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C01D6B-0A5E-428C-8087-1B674162AB97}"/>
              </a:ext>
            </a:extLst>
          </p:cNvPr>
          <p:cNvCxnSpPr>
            <a:cxnSpLocks/>
          </p:cNvCxnSpPr>
          <p:nvPr/>
        </p:nvCxnSpPr>
        <p:spPr>
          <a:xfrm flipH="1">
            <a:off x="8322365" y="3823252"/>
            <a:ext cx="1073426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313647-1C68-406C-AC97-43E0B62F324F}"/>
              </a:ext>
            </a:extLst>
          </p:cNvPr>
          <p:cNvCxnSpPr>
            <a:cxnSpLocks/>
          </p:cNvCxnSpPr>
          <p:nvPr/>
        </p:nvCxnSpPr>
        <p:spPr>
          <a:xfrm>
            <a:off x="9409043" y="3823252"/>
            <a:ext cx="1391479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932FE0A-960C-49F6-8885-7EFC5E4A9154}"/>
              </a:ext>
            </a:extLst>
          </p:cNvPr>
          <p:cNvSpPr/>
          <p:nvPr/>
        </p:nvSpPr>
        <p:spPr>
          <a:xfrm>
            <a:off x="4562061" y="4472609"/>
            <a:ext cx="1722782" cy="5499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EB00CA-B001-410B-9713-6A1F2B20A98F}"/>
              </a:ext>
            </a:extLst>
          </p:cNvPr>
          <p:cNvSpPr/>
          <p:nvPr/>
        </p:nvSpPr>
        <p:spPr>
          <a:xfrm>
            <a:off x="10062935" y="4472609"/>
            <a:ext cx="1722782" cy="5499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84943D-1AAD-4CDE-835C-B0E440BABE3E}"/>
              </a:ext>
            </a:extLst>
          </p:cNvPr>
          <p:cNvSpPr/>
          <p:nvPr/>
        </p:nvSpPr>
        <p:spPr>
          <a:xfrm>
            <a:off x="2305878" y="4472609"/>
            <a:ext cx="1988787" cy="5499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AA312D-D779-4218-B988-4DDB3694C827}"/>
              </a:ext>
            </a:extLst>
          </p:cNvPr>
          <p:cNvSpPr/>
          <p:nvPr/>
        </p:nvSpPr>
        <p:spPr>
          <a:xfrm>
            <a:off x="7316595" y="4458198"/>
            <a:ext cx="1722782" cy="5499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557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Complete the mind map below in your books </a:t>
            </a:r>
          </a:p>
          <a:p>
            <a:endParaRPr lang="en-GB" sz="3200" dirty="0"/>
          </a:p>
          <a:p>
            <a:pPr algn="ctr"/>
            <a:r>
              <a:rPr lang="en-GB" sz="3200" dirty="0"/>
              <a:t>Algorithms</a:t>
            </a:r>
          </a:p>
          <a:p>
            <a:endParaRPr lang="en-GB" sz="3200" dirty="0"/>
          </a:p>
          <a:p>
            <a:r>
              <a:rPr lang="en-GB" sz="3200" dirty="0"/>
              <a:t>		   Sorts						Searches</a:t>
            </a:r>
          </a:p>
          <a:p>
            <a:endParaRPr lang="en-GB" sz="3200" dirty="0"/>
          </a:p>
          <a:p>
            <a:r>
              <a:rPr lang="en-GB" sz="3200" dirty="0"/>
              <a:t>Bubble	  Insertion	Merge		Linear		Binary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2268FD-7A65-4404-AFBA-4DC80B5A2268}"/>
              </a:ext>
            </a:extLst>
          </p:cNvPr>
          <p:cNvCxnSpPr/>
          <p:nvPr/>
        </p:nvCxnSpPr>
        <p:spPr>
          <a:xfrm>
            <a:off x="5950226" y="2623930"/>
            <a:ext cx="0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1F01B3-2316-44A6-A72B-09519F69940A}"/>
              </a:ext>
            </a:extLst>
          </p:cNvPr>
          <p:cNvCxnSpPr>
            <a:cxnSpLocks/>
          </p:cNvCxnSpPr>
          <p:nvPr/>
        </p:nvCxnSpPr>
        <p:spPr>
          <a:xfrm flipH="1">
            <a:off x="3074504" y="3273287"/>
            <a:ext cx="2875722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80363B-DBC4-4F9C-90D4-840BC789E722}"/>
              </a:ext>
            </a:extLst>
          </p:cNvPr>
          <p:cNvCxnSpPr>
            <a:cxnSpLocks/>
          </p:cNvCxnSpPr>
          <p:nvPr/>
        </p:nvCxnSpPr>
        <p:spPr>
          <a:xfrm flipH="1">
            <a:off x="5950226" y="3273287"/>
            <a:ext cx="3445565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02F987-8C55-4973-B917-B14C03848CB2}"/>
              </a:ext>
            </a:extLst>
          </p:cNvPr>
          <p:cNvCxnSpPr/>
          <p:nvPr/>
        </p:nvCxnSpPr>
        <p:spPr>
          <a:xfrm>
            <a:off x="3187148" y="3823252"/>
            <a:ext cx="0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A61CB3-3416-493C-8649-F992F687D278}"/>
              </a:ext>
            </a:extLst>
          </p:cNvPr>
          <p:cNvCxnSpPr>
            <a:cxnSpLocks/>
          </p:cNvCxnSpPr>
          <p:nvPr/>
        </p:nvCxnSpPr>
        <p:spPr>
          <a:xfrm flipH="1">
            <a:off x="891061" y="3823252"/>
            <a:ext cx="2282835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7C98CB-DFC5-466A-B1EE-F79880BACD4C}"/>
              </a:ext>
            </a:extLst>
          </p:cNvPr>
          <p:cNvCxnSpPr>
            <a:cxnSpLocks/>
          </p:cNvCxnSpPr>
          <p:nvPr/>
        </p:nvCxnSpPr>
        <p:spPr>
          <a:xfrm>
            <a:off x="3187148" y="3823252"/>
            <a:ext cx="2259495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C01D6B-0A5E-428C-8087-1B674162AB97}"/>
              </a:ext>
            </a:extLst>
          </p:cNvPr>
          <p:cNvCxnSpPr>
            <a:cxnSpLocks/>
          </p:cNvCxnSpPr>
          <p:nvPr/>
        </p:nvCxnSpPr>
        <p:spPr>
          <a:xfrm flipH="1">
            <a:off x="8322365" y="3823252"/>
            <a:ext cx="1073426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313647-1C68-406C-AC97-43E0B62F324F}"/>
              </a:ext>
            </a:extLst>
          </p:cNvPr>
          <p:cNvCxnSpPr>
            <a:cxnSpLocks/>
          </p:cNvCxnSpPr>
          <p:nvPr/>
        </p:nvCxnSpPr>
        <p:spPr>
          <a:xfrm>
            <a:off x="9409043" y="3823252"/>
            <a:ext cx="1391479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932FE0A-960C-49F6-8885-7EFC5E4A9154}"/>
              </a:ext>
            </a:extLst>
          </p:cNvPr>
          <p:cNvSpPr/>
          <p:nvPr/>
        </p:nvSpPr>
        <p:spPr>
          <a:xfrm>
            <a:off x="4562061" y="4472609"/>
            <a:ext cx="1722782" cy="5499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EB00CA-B001-410B-9713-6A1F2B20A98F}"/>
              </a:ext>
            </a:extLst>
          </p:cNvPr>
          <p:cNvSpPr/>
          <p:nvPr/>
        </p:nvSpPr>
        <p:spPr>
          <a:xfrm>
            <a:off x="10062935" y="4472609"/>
            <a:ext cx="1722782" cy="5499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01A3F2-A5B9-4BD1-A41B-686FD434A370}"/>
              </a:ext>
            </a:extLst>
          </p:cNvPr>
          <p:cNvSpPr/>
          <p:nvPr/>
        </p:nvSpPr>
        <p:spPr>
          <a:xfrm>
            <a:off x="7316595" y="4458198"/>
            <a:ext cx="1722782" cy="5499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334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Complete the mind map below in your books </a:t>
            </a:r>
          </a:p>
          <a:p>
            <a:endParaRPr lang="en-GB" sz="3200" dirty="0"/>
          </a:p>
          <a:p>
            <a:pPr algn="ctr"/>
            <a:r>
              <a:rPr lang="en-GB" sz="3200" dirty="0"/>
              <a:t>Algorithms</a:t>
            </a:r>
          </a:p>
          <a:p>
            <a:endParaRPr lang="en-GB" sz="3200" dirty="0"/>
          </a:p>
          <a:p>
            <a:r>
              <a:rPr lang="en-GB" sz="3200" dirty="0"/>
              <a:t>		   Sorts						Searches</a:t>
            </a:r>
          </a:p>
          <a:p>
            <a:endParaRPr lang="en-GB" sz="3200" dirty="0"/>
          </a:p>
          <a:p>
            <a:r>
              <a:rPr lang="en-GB" sz="3200" dirty="0"/>
              <a:t>Bubble	  Insertion	Merge		Linear		Binary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2268FD-7A65-4404-AFBA-4DC80B5A2268}"/>
              </a:ext>
            </a:extLst>
          </p:cNvPr>
          <p:cNvCxnSpPr/>
          <p:nvPr/>
        </p:nvCxnSpPr>
        <p:spPr>
          <a:xfrm>
            <a:off x="5950226" y="2623930"/>
            <a:ext cx="0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1F01B3-2316-44A6-A72B-09519F69940A}"/>
              </a:ext>
            </a:extLst>
          </p:cNvPr>
          <p:cNvCxnSpPr>
            <a:cxnSpLocks/>
          </p:cNvCxnSpPr>
          <p:nvPr/>
        </p:nvCxnSpPr>
        <p:spPr>
          <a:xfrm flipH="1">
            <a:off x="3074504" y="3273287"/>
            <a:ext cx="2875722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80363B-DBC4-4F9C-90D4-840BC789E722}"/>
              </a:ext>
            </a:extLst>
          </p:cNvPr>
          <p:cNvCxnSpPr>
            <a:cxnSpLocks/>
          </p:cNvCxnSpPr>
          <p:nvPr/>
        </p:nvCxnSpPr>
        <p:spPr>
          <a:xfrm flipH="1">
            <a:off x="5950226" y="3273287"/>
            <a:ext cx="3445565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02F987-8C55-4973-B917-B14C03848CB2}"/>
              </a:ext>
            </a:extLst>
          </p:cNvPr>
          <p:cNvCxnSpPr/>
          <p:nvPr/>
        </p:nvCxnSpPr>
        <p:spPr>
          <a:xfrm>
            <a:off x="3187148" y="3823252"/>
            <a:ext cx="0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A61CB3-3416-493C-8649-F992F687D278}"/>
              </a:ext>
            </a:extLst>
          </p:cNvPr>
          <p:cNvCxnSpPr>
            <a:cxnSpLocks/>
          </p:cNvCxnSpPr>
          <p:nvPr/>
        </p:nvCxnSpPr>
        <p:spPr>
          <a:xfrm flipH="1">
            <a:off x="891061" y="3823252"/>
            <a:ext cx="2282835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7C98CB-DFC5-466A-B1EE-F79880BACD4C}"/>
              </a:ext>
            </a:extLst>
          </p:cNvPr>
          <p:cNvCxnSpPr>
            <a:cxnSpLocks/>
          </p:cNvCxnSpPr>
          <p:nvPr/>
        </p:nvCxnSpPr>
        <p:spPr>
          <a:xfrm>
            <a:off x="3187148" y="3823252"/>
            <a:ext cx="2259495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C01D6B-0A5E-428C-8087-1B674162AB97}"/>
              </a:ext>
            </a:extLst>
          </p:cNvPr>
          <p:cNvCxnSpPr>
            <a:cxnSpLocks/>
          </p:cNvCxnSpPr>
          <p:nvPr/>
        </p:nvCxnSpPr>
        <p:spPr>
          <a:xfrm flipH="1">
            <a:off x="8322365" y="3823252"/>
            <a:ext cx="1073426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313647-1C68-406C-AC97-43E0B62F324F}"/>
              </a:ext>
            </a:extLst>
          </p:cNvPr>
          <p:cNvCxnSpPr>
            <a:cxnSpLocks/>
          </p:cNvCxnSpPr>
          <p:nvPr/>
        </p:nvCxnSpPr>
        <p:spPr>
          <a:xfrm>
            <a:off x="9409043" y="3823252"/>
            <a:ext cx="1391479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EEB00CA-B001-410B-9713-6A1F2B20A98F}"/>
              </a:ext>
            </a:extLst>
          </p:cNvPr>
          <p:cNvSpPr/>
          <p:nvPr/>
        </p:nvSpPr>
        <p:spPr>
          <a:xfrm>
            <a:off x="10062935" y="4472609"/>
            <a:ext cx="1722782" cy="5499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C483EE-6D8F-4B2F-87DB-36E1C15FA552}"/>
              </a:ext>
            </a:extLst>
          </p:cNvPr>
          <p:cNvSpPr/>
          <p:nvPr/>
        </p:nvSpPr>
        <p:spPr>
          <a:xfrm>
            <a:off x="7316595" y="4458198"/>
            <a:ext cx="1722782" cy="5499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108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Complete the mind map below in your books </a:t>
            </a:r>
          </a:p>
          <a:p>
            <a:endParaRPr lang="en-GB" sz="3200" dirty="0"/>
          </a:p>
          <a:p>
            <a:pPr algn="ctr"/>
            <a:r>
              <a:rPr lang="en-GB" sz="3200" dirty="0"/>
              <a:t>Algorithms</a:t>
            </a:r>
          </a:p>
          <a:p>
            <a:endParaRPr lang="en-GB" sz="3200" dirty="0"/>
          </a:p>
          <a:p>
            <a:r>
              <a:rPr lang="en-GB" sz="3200" dirty="0"/>
              <a:t>		   Sorts						Searches</a:t>
            </a:r>
          </a:p>
          <a:p>
            <a:endParaRPr lang="en-GB" sz="3200" dirty="0"/>
          </a:p>
          <a:p>
            <a:r>
              <a:rPr lang="en-GB" sz="3200" dirty="0"/>
              <a:t>Bubble	  Insertion	Merge		Linear		Binary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2268FD-7A65-4404-AFBA-4DC80B5A2268}"/>
              </a:ext>
            </a:extLst>
          </p:cNvPr>
          <p:cNvCxnSpPr/>
          <p:nvPr/>
        </p:nvCxnSpPr>
        <p:spPr>
          <a:xfrm>
            <a:off x="5950226" y="2623930"/>
            <a:ext cx="0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1F01B3-2316-44A6-A72B-09519F69940A}"/>
              </a:ext>
            </a:extLst>
          </p:cNvPr>
          <p:cNvCxnSpPr>
            <a:cxnSpLocks/>
          </p:cNvCxnSpPr>
          <p:nvPr/>
        </p:nvCxnSpPr>
        <p:spPr>
          <a:xfrm flipH="1">
            <a:off x="3074504" y="3273287"/>
            <a:ext cx="2875722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80363B-DBC4-4F9C-90D4-840BC789E722}"/>
              </a:ext>
            </a:extLst>
          </p:cNvPr>
          <p:cNvCxnSpPr>
            <a:cxnSpLocks/>
          </p:cNvCxnSpPr>
          <p:nvPr/>
        </p:nvCxnSpPr>
        <p:spPr>
          <a:xfrm flipH="1">
            <a:off x="5950226" y="3273287"/>
            <a:ext cx="3445565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02F987-8C55-4973-B917-B14C03848CB2}"/>
              </a:ext>
            </a:extLst>
          </p:cNvPr>
          <p:cNvCxnSpPr/>
          <p:nvPr/>
        </p:nvCxnSpPr>
        <p:spPr>
          <a:xfrm>
            <a:off x="3187148" y="3823252"/>
            <a:ext cx="0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A61CB3-3416-493C-8649-F992F687D278}"/>
              </a:ext>
            </a:extLst>
          </p:cNvPr>
          <p:cNvCxnSpPr>
            <a:cxnSpLocks/>
          </p:cNvCxnSpPr>
          <p:nvPr/>
        </p:nvCxnSpPr>
        <p:spPr>
          <a:xfrm flipH="1">
            <a:off x="891061" y="3823252"/>
            <a:ext cx="2282835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7C98CB-DFC5-466A-B1EE-F79880BACD4C}"/>
              </a:ext>
            </a:extLst>
          </p:cNvPr>
          <p:cNvCxnSpPr>
            <a:cxnSpLocks/>
          </p:cNvCxnSpPr>
          <p:nvPr/>
        </p:nvCxnSpPr>
        <p:spPr>
          <a:xfrm>
            <a:off x="3187148" y="3823252"/>
            <a:ext cx="2259495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C01D6B-0A5E-428C-8087-1B674162AB97}"/>
              </a:ext>
            </a:extLst>
          </p:cNvPr>
          <p:cNvCxnSpPr>
            <a:cxnSpLocks/>
          </p:cNvCxnSpPr>
          <p:nvPr/>
        </p:nvCxnSpPr>
        <p:spPr>
          <a:xfrm flipH="1">
            <a:off x="8322365" y="3823252"/>
            <a:ext cx="1073426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313647-1C68-406C-AC97-43E0B62F324F}"/>
              </a:ext>
            </a:extLst>
          </p:cNvPr>
          <p:cNvCxnSpPr>
            <a:cxnSpLocks/>
          </p:cNvCxnSpPr>
          <p:nvPr/>
        </p:nvCxnSpPr>
        <p:spPr>
          <a:xfrm>
            <a:off x="9409043" y="3823252"/>
            <a:ext cx="1391479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EEB00CA-B001-410B-9713-6A1F2B20A98F}"/>
              </a:ext>
            </a:extLst>
          </p:cNvPr>
          <p:cNvSpPr/>
          <p:nvPr/>
        </p:nvSpPr>
        <p:spPr>
          <a:xfrm>
            <a:off x="10062935" y="4472609"/>
            <a:ext cx="1722782" cy="5499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872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Complete the mind map below in your books </a:t>
            </a:r>
          </a:p>
          <a:p>
            <a:endParaRPr lang="en-GB" sz="3200" dirty="0"/>
          </a:p>
          <a:p>
            <a:pPr algn="ctr"/>
            <a:r>
              <a:rPr lang="en-GB" sz="3200" dirty="0"/>
              <a:t>Algorithms</a:t>
            </a:r>
          </a:p>
          <a:p>
            <a:endParaRPr lang="en-GB" sz="3200" dirty="0"/>
          </a:p>
          <a:p>
            <a:r>
              <a:rPr lang="en-GB" sz="3200" dirty="0"/>
              <a:t>		   Sorts						Searches</a:t>
            </a:r>
          </a:p>
          <a:p>
            <a:endParaRPr lang="en-GB" sz="3200" dirty="0"/>
          </a:p>
          <a:p>
            <a:r>
              <a:rPr lang="en-GB" sz="3200" dirty="0"/>
              <a:t>Bubble	  Insertion	Merge		Linear		Binary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2268FD-7A65-4404-AFBA-4DC80B5A2268}"/>
              </a:ext>
            </a:extLst>
          </p:cNvPr>
          <p:cNvCxnSpPr/>
          <p:nvPr/>
        </p:nvCxnSpPr>
        <p:spPr>
          <a:xfrm>
            <a:off x="5950226" y="2623930"/>
            <a:ext cx="0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1F01B3-2316-44A6-A72B-09519F69940A}"/>
              </a:ext>
            </a:extLst>
          </p:cNvPr>
          <p:cNvCxnSpPr>
            <a:cxnSpLocks/>
          </p:cNvCxnSpPr>
          <p:nvPr/>
        </p:nvCxnSpPr>
        <p:spPr>
          <a:xfrm flipH="1">
            <a:off x="3074504" y="3273287"/>
            <a:ext cx="2875722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80363B-DBC4-4F9C-90D4-840BC789E722}"/>
              </a:ext>
            </a:extLst>
          </p:cNvPr>
          <p:cNvCxnSpPr>
            <a:cxnSpLocks/>
          </p:cNvCxnSpPr>
          <p:nvPr/>
        </p:nvCxnSpPr>
        <p:spPr>
          <a:xfrm flipH="1">
            <a:off x="5950226" y="3273287"/>
            <a:ext cx="3445565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02F987-8C55-4973-B917-B14C03848CB2}"/>
              </a:ext>
            </a:extLst>
          </p:cNvPr>
          <p:cNvCxnSpPr/>
          <p:nvPr/>
        </p:nvCxnSpPr>
        <p:spPr>
          <a:xfrm>
            <a:off x="3187148" y="3823252"/>
            <a:ext cx="0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A61CB3-3416-493C-8649-F992F687D278}"/>
              </a:ext>
            </a:extLst>
          </p:cNvPr>
          <p:cNvCxnSpPr>
            <a:cxnSpLocks/>
          </p:cNvCxnSpPr>
          <p:nvPr/>
        </p:nvCxnSpPr>
        <p:spPr>
          <a:xfrm flipH="1">
            <a:off x="891061" y="3823252"/>
            <a:ext cx="2282835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7C98CB-DFC5-466A-B1EE-F79880BACD4C}"/>
              </a:ext>
            </a:extLst>
          </p:cNvPr>
          <p:cNvCxnSpPr>
            <a:cxnSpLocks/>
          </p:cNvCxnSpPr>
          <p:nvPr/>
        </p:nvCxnSpPr>
        <p:spPr>
          <a:xfrm>
            <a:off x="3187148" y="3823252"/>
            <a:ext cx="2259495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C01D6B-0A5E-428C-8087-1B674162AB97}"/>
              </a:ext>
            </a:extLst>
          </p:cNvPr>
          <p:cNvCxnSpPr>
            <a:cxnSpLocks/>
          </p:cNvCxnSpPr>
          <p:nvPr/>
        </p:nvCxnSpPr>
        <p:spPr>
          <a:xfrm flipH="1">
            <a:off x="8322365" y="3823252"/>
            <a:ext cx="1073426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313647-1C68-406C-AC97-43E0B62F324F}"/>
              </a:ext>
            </a:extLst>
          </p:cNvPr>
          <p:cNvCxnSpPr>
            <a:cxnSpLocks/>
          </p:cNvCxnSpPr>
          <p:nvPr/>
        </p:nvCxnSpPr>
        <p:spPr>
          <a:xfrm>
            <a:off x="9409043" y="3823252"/>
            <a:ext cx="1391479" cy="64935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445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0784-94DA-4432-B808-F3221DE70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how searches and sorts work. 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BC2E-3B80-45DA-BBBE-F7583BF1C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Complete sorts and searches on smaller lists.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FE724-FA48-463E-809A-F06B99AC2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Complete sorts and searches on large types of data.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94F2-E869-4CE5-BD1A-5FFDF03D2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Learn about sorts in algorithms.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BE7C07-5DBC-4894-92E3-38B14F9ED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978445"/>
            <a:ext cx="5006840" cy="668185"/>
          </a:xfrm>
        </p:spPr>
        <p:txBody>
          <a:bodyPr>
            <a:normAutofit/>
          </a:bodyPr>
          <a:lstStyle/>
          <a:p>
            <a:r>
              <a:rPr lang="en-GB" u="sng" dirty="0"/>
              <a:t>Recap sorting and searching algorithms.</a:t>
            </a:r>
          </a:p>
        </p:txBody>
      </p:sp>
    </p:spTree>
    <p:extLst>
      <p:ext uri="{BB962C8B-B14F-4D97-AF65-F5344CB8AC3E}">
        <p14:creationId xmlns:p14="http://schemas.microsoft.com/office/powerpoint/2010/main" val="2860052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Sorting and Searching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Arrange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Organise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Order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  <a:p>
            <a:r>
              <a:rPr lang="en-GB" sz="4000" dirty="0"/>
              <a:t>Searching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Looking through to find a target. </a:t>
            </a:r>
          </a:p>
        </p:txBody>
      </p:sp>
    </p:spTree>
    <p:extLst>
      <p:ext uri="{BB962C8B-B14F-4D97-AF65-F5344CB8AC3E}">
        <p14:creationId xmlns:p14="http://schemas.microsoft.com/office/powerpoint/2010/main" val="4099776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3972</TotalTime>
  <Words>858</Words>
  <Application>Microsoft Office PowerPoint</Application>
  <PresentationFormat>Widescreen</PresentationFormat>
  <Paragraphs>160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260</cp:revision>
  <dcterms:created xsi:type="dcterms:W3CDTF">2018-07-29T15:48:28Z</dcterms:created>
  <dcterms:modified xsi:type="dcterms:W3CDTF">2024-10-10T06:17:24Z</dcterms:modified>
</cp:coreProperties>
</file>