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31" r:id="rId2"/>
    <p:sldId id="256" r:id="rId3"/>
    <p:sldId id="258" r:id="rId4"/>
    <p:sldId id="259" r:id="rId5"/>
    <p:sldId id="304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4" r:id="rId16"/>
    <p:sldId id="315" r:id="rId17"/>
    <p:sldId id="316" r:id="rId18"/>
    <p:sldId id="317" r:id="rId19"/>
    <p:sldId id="318" r:id="rId20"/>
    <p:sldId id="319" r:id="rId21"/>
    <p:sldId id="320" r:id="rId22"/>
    <p:sldId id="321" r:id="rId23"/>
    <p:sldId id="322" r:id="rId24"/>
    <p:sldId id="323" r:id="rId25"/>
    <p:sldId id="324" r:id="rId26"/>
    <p:sldId id="325" r:id="rId27"/>
    <p:sldId id="326" r:id="rId28"/>
    <p:sldId id="327" r:id="rId29"/>
    <p:sldId id="328" r:id="rId30"/>
    <p:sldId id="329" r:id="rId31"/>
    <p:sldId id="33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674"/>
  </p:normalViewPr>
  <p:slideViewPr>
    <p:cSldViewPr snapToGrid="0" snapToObjects="1">
      <p:cViewPr varScale="1">
        <p:scale>
          <a:sx n="100" d="100"/>
          <a:sy n="100" d="100"/>
        </p:scale>
        <p:origin x="13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284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CC515-5715-4699-9AAD-E6138F9019C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DA078-75E0-4367-864E-4B473AB31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37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A9736-232A-4E86-BB0F-DF5424587F6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6A978-43C2-44D9-B594-0D8B3B39C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7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wmf"/><Relationship Id="rId4" Type="http://schemas.openxmlformats.org/officeDocument/2006/relationships/image" Target="../media/image3.png"/><Relationship Id="rId9" Type="http://schemas.openxmlformats.org/officeDocument/2006/relationships/image" Target="http://icons.iconarchive.com/icons/designbolts/seo/256/Target-Keywords-icon.png" TargetMode="Externa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7.xml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tif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microsoft.com/office/2007/relationships/hdphoto" Target="../media/hdphoto5.wdp"/><Relationship Id="rId4" Type="http://schemas.openxmlformats.org/officeDocument/2006/relationships/image" Target="../media/image29.png"/><Relationship Id="rId9" Type="http://schemas.microsoft.com/office/2007/relationships/hdphoto" Target="../media/hdphoto7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8.xml"/><Relationship Id="rId6" Type="http://schemas.openxmlformats.org/officeDocument/2006/relationships/image" Target="../media/image8.wmf"/><Relationship Id="rId5" Type="http://schemas.openxmlformats.org/officeDocument/2006/relationships/image" Target="../media/image34.png"/><Relationship Id="rId4" Type="http://schemas.openxmlformats.org/officeDocument/2006/relationships/image" Target="../media/image33.tiff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35.tiff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9.xml"/><Relationship Id="rId6" Type="http://schemas.openxmlformats.org/officeDocument/2006/relationships/image" Target="../media/image37.tiff"/><Relationship Id="rId5" Type="http://schemas.openxmlformats.org/officeDocument/2006/relationships/image" Target="../media/image6.png"/><Relationship Id="rId4" Type="http://schemas.openxmlformats.org/officeDocument/2006/relationships/image" Target="../media/image36.tiff"/><Relationship Id="rId9" Type="http://schemas.openxmlformats.org/officeDocument/2006/relationships/image" Target="../media/image8.w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0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9.tif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1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8.tif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wm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2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4.tif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4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5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6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301871" y="92761"/>
            <a:ext cx="4813053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Bell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2;p2" descr="Image result for mini whiteboard">
            <a:extLst>
              <a:ext uri="{FF2B5EF4-FFF2-40B4-BE49-F238E27FC236}">
                <a16:creationId xmlns:a16="http://schemas.microsoft.com/office/drawing/2014/main" id="{E768592F-7216-6343-A15C-82512243A01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3686082" y="2200277"/>
            <a:ext cx="8386856" cy="451560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8;p2">
            <a:extLst>
              <a:ext uri="{FF2B5EF4-FFF2-40B4-BE49-F238E27FC236}">
                <a16:creationId xmlns:a16="http://schemas.microsoft.com/office/drawing/2014/main" id="{4FEBA44E-06A3-8A42-BE7D-C944D8E42BE1}"/>
              </a:ext>
            </a:extLst>
          </p:cNvPr>
          <p:cNvSpPr/>
          <p:nvPr userDrawn="1"/>
        </p:nvSpPr>
        <p:spPr>
          <a:xfrm>
            <a:off x="8472488" y="121338"/>
            <a:ext cx="3600450" cy="114598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cap="none" dirty="0">
              <a:solidFill>
                <a:srgbClr val="7030A0"/>
              </a:solidFill>
              <a:latin typeface="OpenDyslexic" panose="00000500000000000000" pitchFamily="50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11" name="Google Shape;31;p2" descr="Image result for golden rules">
            <a:extLst>
              <a:ext uri="{FF2B5EF4-FFF2-40B4-BE49-F238E27FC236}">
                <a16:creationId xmlns:a16="http://schemas.microsoft.com/office/drawing/2014/main" id="{47F7E901-55FF-D24B-A649-6E321DAE3DB4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082" y="1025956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2;p2">
            <a:extLst>
              <a:ext uri="{FF2B5EF4-FFF2-40B4-BE49-F238E27FC236}">
                <a16:creationId xmlns:a16="http://schemas.microsoft.com/office/drawing/2014/main" id="{EFF46BF7-6CB1-FF4A-962F-5EA96048CA90}"/>
              </a:ext>
            </a:extLst>
          </p:cNvPr>
          <p:cNvSpPr txBox="1"/>
          <p:nvPr userDrawn="1"/>
        </p:nvSpPr>
        <p:spPr>
          <a:xfrm>
            <a:off x="4824353" y="1029979"/>
            <a:ext cx="671423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 to the computer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onto Google Classroom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Answer the questions below with your whiteboard pen, whilst logging in</a:t>
            </a:r>
            <a:endParaRPr sz="160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" name="Google Shape;33;p2" descr="Image result for whiteboard pen">
            <a:extLst>
              <a:ext uri="{FF2B5EF4-FFF2-40B4-BE49-F238E27FC236}">
                <a16:creationId xmlns:a16="http://schemas.microsoft.com/office/drawing/2014/main" id="{4F5FC21C-82DF-F64E-B3B5-C01D0AC07DC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43169">
            <a:off x="10885067" y="4627978"/>
            <a:ext cx="1307046" cy="1636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9;p2">
            <a:extLst>
              <a:ext uri="{FF2B5EF4-FFF2-40B4-BE49-F238E27FC236}">
                <a16:creationId xmlns:a16="http://schemas.microsoft.com/office/drawing/2014/main" id="{A10AEAD6-C0D0-9244-AAB7-6CA5881912F5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580" y="244490"/>
            <a:ext cx="1329916" cy="5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D796AD9-50DF-7344-8BAD-4B7C2B84FB3E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OpenDyslexic" panose="00000500000000000000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6AD4BF-0C75-9D4A-8722-CB87B6C7806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30258F-D7EC-074A-A2C9-96B64AEB69DE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9" name="Google Shape;395;p52" descr="Related image">
            <a:extLst>
              <a:ext uri="{FF2B5EF4-FFF2-40B4-BE49-F238E27FC236}">
                <a16:creationId xmlns:a16="http://schemas.microsoft.com/office/drawing/2014/main" id="{DC21A8EF-C016-E242-B6AB-93C833E46868}"/>
              </a:ext>
            </a:extLst>
          </p:cNvPr>
          <p:cNvPicPr preferRelativeResize="0"/>
          <p:nvPr userDrawn="1"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>
            <a:extLst>
              <a:ext uri="{FF2B5EF4-FFF2-40B4-BE49-F238E27FC236}">
                <a16:creationId xmlns:a16="http://schemas.microsoft.com/office/drawing/2014/main" id="{F1EB8D79-EAC6-6E4B-A996-DB764C89FE13}"/>
              </a:ext>
            </a:extLst>
          </p:cNvPr>
          <p:cNvSpPr/>
          <p:nvPr userDrawn="1"/>
        </p:nvSpPr>
        <p:spPr>
          <a:xfrm>
            <a:off x="571490" y="4541887"/>
            <a:ext cx="204311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13" hasCustomPrompt="1"/>
          </p:nvPr>
        </p:nvSpPr>
        <p:spPr>
          <a:xfrm>
            <a:off x="8614611" y="161569"/>
            <a:ext cx="3298019" cy="1105757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>
                <a:latin typeface="Questrial"/>
              </a:defRPr>
            </a:lvl2pPr>
            <a:lvl3pPr>
              <a:defRPr sz="1800">
                <a:latin typeface="Questrial"/>
              </a:defRPr>
            </a:lvl3pPr>
            <a:lvl4pPr>
              <a:defRPr sz="1800">
                <a:latin typeface="Questrial"/>
              </a:defRPr>
            </a:lvl4pPr>
            <a:lvl5pPr>
              <a:defRPr sz="1800">
                <a:latin typeface="Questrial"/>
              </a:defRPr>
            </a:lvl5pPr>
          </a:lstStyle>
          <a:p>
            <a:pPr lvl="0"/>
            <a:r>
              <a:rPr lang="en-GB" dirty="0"/>
              <a:t>Put job, how much it earns on average, and next steps up here. Link this to the topic</a:t>
            </a:r>
          </a:p>
        </p:txBody>
      </p:sp>
      <p:sp>
        <p:nvSpPr>
          <p:cNvPr id="24" name="Google Shape;22;p2">
            <a:extLst>
              <a:ext uri="{FF2B5EF4-FFF2-40B4-BE49-F238E27FC236}">
                <a16:creationId xmlns:a16="http://schemas.microsoft.com/office/drawing/2014/main" id="{101EA0D4-D97A-EC4C-9DBA-73DCFBC3B0FE}"/>
              </a:ext>
            </a:extLst>
          </p:cNvPr>
          <p:cNvSpPr/>
          <p:nvPr userDrawn="1"/>
        </p:nvSpPr>
        <p:spPr>
          <a:xfrm>
            <a:off x="585779" y="2239014"/>
            <a:ext cx="2173750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5" name="Picture 24" descr="Image result for key words">
            <a:extLst>
              <a:ext uri="{FF2B5EF4-FFF2-40B4-BE49-F238E27FC236}">
                <a16:creationId xmlns:a16="http://schemas.microsoft.com/office/drawing/2014/main" id="{D18A5497-82A4-BE47-9054-AE0C81A9CD64}"/>
              </a:ext>
            </a:extLst>
          </p:cNvPr>
          <p:cNvPicPr/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CE33C7A-CF50-4FBF-9680-59FFF5471D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3805" y="3271278"/>
            <a:ext cx="7066507" cy="294695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C34EDB-53FC-4D57-9116-C3A96F2D2714}"/>
              </a:ext>
            </a:extLst>
          </p:cNvPr>
          <p:cNvSpPr txBox="1"/>
          <p:nvPr userDrawn="1"/>
        </p:nvSpPr>
        <p:spPr>
          <a:xfrm>
            <a:off x="4493623" y="2594220"/>
            <a:ext cx="689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51" name="ShockwaveFlash1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45044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66432C31-12D4-5C41-BDC1-BBE9CF39D054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5239D1B4-7C3E-AB4E-869A-12C1653BD53D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E5B68544-722A-CF4B-910A-DF44728E1185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2113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3"/>
            <a:ext cx="11892276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742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s To Comp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pic>
        <p:nvPicPr>
          <p:cNvPr id="14338" name="Picture 2" descr="Related image">
            <a:extLst>
              <a:ext uri="{FF2B5EF4-FFF2-40B4-BE49-F238E27FC236}">
                <a16:creationId xmlns:a16="http://schemas.microsoft.com/office/drawing/2014/main" id="{605429C4-6C99-40D8-AD68-0970C38A28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" y="1123405"/>
            <a:ext cx="7950619" cy="565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EAE1EF8-8BE3-48EF-A59D-F75AED083E32}"/>
              </a:ext>
            </a:extLst>
          </p:cNvPr>
          <p:cNvSpPr/>
          <p:nvPr userDrawn="1"/>
        </p:nvSpPr>
        <p:spPr>
          <a:xfrm>
            <a:off x="8684528" y="1"/>
            <a:ext cx="3500438" cy="2279250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D1F823-A8DE-4B4F-A93E-0D9B42074342}"/>
              </a:ext>
            </a:extLst>
          </p:cNvPr>
          <p:cNvSpPr/>
          <p:nvPr userDrawn="1"/>
        </p:nvSpPr>
        <p:spPr>
          <a:xfrm>
            <a:off x="8684528" y="2295137"/>
            <a:ext cx="3500438" cy="2361725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22" name="Google Shape;395;p52" descr="Related image">
            <a:extLst>
              <a:ext uri="{FF2B5EF4-FFF2-40B4-BE49-F238E27FC236}">
                <a16:creationId xmlns:a16="http://schemas.microsoft.com/office/drawing/2014/main" id="{7704B740-B377-4270-94DE-79BF7812C01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9313" y="2279251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2;p2">
            <a:extLst>
              <a:ext uri="{FF2B5EF4-FFF2-40B4-BE49-F238E27FC236}">
                <a16:creationId xmlns:a16="http://schemas.microsoft.com/office/drawing/2014/main" id="{CB9B2DAA-0CB4-4B96-AE27-A9F2D41ED497}"/>
              </a:ext>
            </a:extLst>
          </p:cNvPr>
          <p:cNvSpPr/>
          <p:nvPr userDrawn="1"/>
        </p:nvSpPr>
        <p:spPr>
          <a:xfrm>
            <a:off x="9241730" y="236911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45">
            <a:extLst>
              <a:ext uri="{FF2B5EF4-FFF2-40B4-BE49-F238E27FC236}">
                <a16:creationId xmlns:a16="http://schemas.microsoft.com/office/drawing/2014/main" id="{86F50C77-2F52-485F-8FCD-758F18EA6E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99622" y="530112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6" name="Text Placeholder 47">
            <a:extLst>
              <a:ext uri="{FF2B5EF4-FFF2-40B4-BE49-F238E27FC236}">
                <a16:creationId xmlns:a16="http://schemas.microsoft.com/office/drawing/2014/main" id="{4F55CCA2-BB62-456A-85C1-00B891256F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0684" y="2952582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8" name="Google Shape;22;p2">
            <a:extLst>
              <a:ext uri="{FF2B5EF4-FFF2-40B4-BE49-F238E27FC236}">
                <a16:creationId xmlns:a16="http://schemas.microsoft.com/office/drawing/2014/main" id="{75468D02-D337-47BE-A273-A6014D199496}"/>
              </a:ext>
            </a:extLst>
          </p:cNvPr>
          <p:cNvSpPr/>
          <p:nvPr userDrawn="1"/>
        </p:nvSpPr>
        <p:spPr>
          <a:xfrm>
            <a:off x="9256018" y="66245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9" name="Picture 28" descr="Image result for key words">
            <a:extLst>
              <a:ext uri="{FF2B5EF4-FFF2-40B4-BE49-F238E27FC236}">
                <a16:creationId xmlns:a16="http://schemas.microsoft.com/office/drawing/2014/main" id="{29BF5E1F-FE53-4BF8-9B87-11F5FFD1BECE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2918" y="47804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7FC793F-FC54-4B72-860F-7F4E3B2D5D43}"/>
              </a:ext>
            </a:extLst>
          </p:cNvPr>
          <p:cNvSpPr/>
          <p:nvPr userDrawn="1"/>
        </p:nvSpPr>
        <p:spPr>
          <a:xfrm>
            <a:off x="8681996" y="4668461"/>
            <a:ext cx="3500438" cy="2189539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340" name="Picture 4" descr="Related image">
            <a:extLst>
              <a:ext uri="{FF2B5EF4-FFF2-40B4-BE49-F238E27FC236}">
                <a16:creationId xmlns:a16="http://schemas.microsoft.com/office/drawing/2014/main" id="{D98EF08F-A768-48DD-B733-36183810EFA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49"/>
          <a:stretch/>
        </p:blipFill>
        <p:spPr bwMode="auto">
          <a:xfrm>
            <a:off x="8769855" y="4807084"/>
            <a:ext cx="522090" cy="31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Google Shape;22;p2">
            <a:extLst>
              <a:ext uri="{FF2B5EF4-FFF2-40B4-BE49-F238E27FC236}">
                <a16:creationId xmlns:a16="http://schemas.microsoft.com/office/drawing/2014/main" id="{237911BA-E4C3-425A-A202-CCB553FC3EDB}"/>
              </a:ext>
            </a:extLst>
          </p:cNvPr>
          <p:cNvSpPr/>
          <p:nvPr userDrawn="1"/>
        </p:nvSpPr>
        <p:spPr>
          <a:xfrm>
            <a:off x="9256018" y="479903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Challenge Task: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Text Placeholder 47">
            <a:extLst>
              <a:ext uri="{FF2B5EF4-FFF2-40B4-BE49-F238E27FC236}">
                <a16:creationId xmlns:a16="http://schemas.microsoft.com/office/drawing/2014/main" id="{BB9B3415-D5C3-4249-B343-0FAF6E69A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20684" y="5196570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challenge task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774BD-0B3C-4940-A7A9-9FBF27A7D8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9300" y="1619251"/>
            <a:ext cx="6540500" cy="3187834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Enter task to complete here</a:t>
            </a:r>
            <a:endParaRPr lang="en-GB" dirty="0"/>
          </a:p>
        </p:txBody>
      </p:sp>
      <p:pic>
        <p:nvPicPr>
          <p:cNvPr id="14342" name="Picture 6" descr="Image result for loading bar gif transparent">
            <a:extLst>
              <a:ext uri="{FF2B5EF4-FFF2-40B4-BE49-F238E27FC236}">
                <a16:creationId xmlns:a16="http://schemas.microsoft.com/office/drawing/2014/main" id="{5D7CC457-D50C-4C46-8946-33DAAB8926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99" y="4993744"/>
            <a:ext cx="4192367" cy="9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656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4"/>
            <a:ext cx="6429137" cy="3865606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homework task here</a:t>
            </a:r>
            <a:endParaRPr lang="en-US" dirty="0"/>
          </a:p>
        </p:txBody>
      </p:sp>
      <p:pic>
        <p:nvPicPr>
          <p:cNvPr id="8" name="Picture 12" descr="Image result for homework">
            <a:extLst>
              <a:ext uri="{FF2B5EF4-FFF2-40B4-BE49-F238E27FC236}">
                <a16:creationId xmlns:a16="http://schemas.microsoft.com/office/drawing/2014/main" id="{9A0D1738-086B-A049-8A65-F3CB7F54D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601" y="117157"/>
            <a:ext cx="802832" cy="717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2;p2">
            <a:extLst>
              <a:ext uri="{FF2B5EF4-FFF2-40B4-BE49-F238E27FC236}">
                <a16:creationId xmlns:a16="http://schemas.microsoft.com/office/drawing/2014/main" id="{A683C79A-5CF8-F04C-AF63-CB1E3D3BC3CE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Homework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379EB0-9DEE-A448-B780-985042B303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3" b="97395" l="2077" r="95615">
                        <a14:foregroundMark x1="34000" y1="14888" x2="5923" y2="22457"/>
                        <a14:foregroundMark x1="5923" y1="22457" x2="2154" y2="26923"/>
                        <a14:foregroundMark x1="2154" y1="26923" x2="10769" y2="85360"/>
                        <a14:foregroundMark x1="10769" y1="85360" x2="13077" y2="91811"/>
                        <a14:foregroundMark x1="13077" y1="91811" x2="20385" y2="91811"/>
                        <a14:foregroundMark x1="17769" y1="80645" x2="77615" y2="62779"/>
                        <a14:foregroundMark x1="77615" y1="62779" x2="89538" y2="62035"/>
                        <a14:foregroundMark x1="89538" y1="62035" x2="93000" y2="56948"/>
                        <a14:foregroundMark x1="93000" y1="56948" x2="77000" y2="5831"/>
                        <a14:foregroundMark x1="77000" y1="5831" x2="73296" y2="2295"/>
                        <a14:foregroundMark x1="68992" y1="3248" x2="42154" y2="9677"/>
                        <a14:foregroundMark x1="72929" y1="2305" x2="70746" y2="2828"/>
                        <a14:foregroundMark x1="42154" y1="9677" x2="27000" y2="15385"/>
                        <a14:foregroundMark x1="69846" y1="28164" x2="24077" y2="57072"/>
                        <a14:foregroundMark x1="78538" y1="55335" x2="17154" y2="37841"/>
                        <a14:foregroundMark x1="17154" y1="37841" x2="40769" y2="28660"/>
                        <a14:foregroundMark x1="40769" y1="28660" x2="68000" y2="21960"/>
                        <a14:foregroundMark x1="68000" y1="21960" x2="70308" y2="30397"/>
                        <a14:foregroundMark x1="70308" y1="30397" x2="70154" y2="39578"/>
                        <a14:foregroundMark x1="70154" y1="39578" x2="67308" y2="48139"/>
                        <a14:foregroundMark x1="67308" y1="48139" x2="29385" y2="61414"/>
                        <a14:foregroundMark x1="29385" y1="61414" x2="23154" y2="61663"/>
                        <a14:foregroundMark x1="23154" y1="61663" x2="17923" y2="59429"/>
                        <a14:foregroundMark x1="17923" y1="59429" x2="11923" y2="49752"/>
                        <a14:foregroundMark x1="11923" y1="49752" x2="9692" y2="43300"/>
                        <a14:foregroundMark x1="9692" y1="43300" x2="11000" y2="33623"/>
                        <a14:foregroundMark x1="11000" y1="33623" x2="16000" y2="29653"/>
                        <a14:foregroundMark x1="16000" y1="29653" x2="72308" y2="12283"/>
                        <a14:foregroundMark x1="93385" y1="52605" x2="95846" y2="61538"/>
                        <a14:foregroundMark x1="48077" y1="83127" x2="11154" y2="97395"/>
                        <a14:foregroundMark x1="5231" y1="63524" x2="2077" y2="23945"/>
                        <a14:foregroundMark x1="73760" y1="2272" x2="71308" y2="1613"/>
                        <a14:foregroundMark x1="75923" y1="2854" x2="73830" y2="2291"/>
                        <a14:foregroundMark x1="6769" y1="21092" x2="5077" y2="21836"/>
                        <a14:backgroundMark x1="61462" y1="1985" x2="65692" y2="1613"/>
                        <a14:backgroundMark x1="70154" y1="1365" x2="66154" y2="1613"/>
                        <a14:backgroundMark x1="70000" y1="620" x2="74462" y2="496"/>
                        <a14:backgroundMark x1="74462" y1="496" x2="74538" y2="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755" y="971607"/>
            <a:ext cx="4578747" cy="2838822"/>
          </a:xfrm>
          <a:prstGeom prst="rect">
            <a:avLst/>
          </a:prstGeom>
        </p:spPr>
      </p:pic>
      <p:pic>
        <p:nvPicPr>
          <p:cNvPr id="11" name="Picture 2" descr="Related image">
            <a:extLst>
              <a:ext uri="{FF2B5EF4-FFF2-40B4-BE49-F238E27FC236}">
                <a16:creationId xmlns:a16="http://schemas.microsoft.com/office/drawing/2014/main" id="{54D294A1-6171-DC42-B741-873E6C7DA04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667" b="100000" l="37778" r="100000">
                        <a14:foregroundMark x1="91556" y1="77556" x2="93111" y2="90222"/>
                        <a14:foregroundMark x1="78667" y1="85333" x2="88444" y2="97333"/>
                        <a14:foregroundMark x1="81111" y1="81556" x2="98222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360" t="31407"/>
          <a:stretch/>
        </p:blipFill>
        <p:spPr bwMode="auto">
          <a:xfrm>
            <a:off x="10746639" y="1439360"/>
            <a:ext cx="1287418" cy="143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620BDE51-9E59-F846-896A-3FD15F0184A7}"/>
              </a:ext>
            </a:extLst>
          </p:cNvPr>
          <p:cNvSpPr/>
          <p:nvPr userDrawn="1"/>
        </p:nvSpPr>
        <p:spPr>
          <a:xfrm>
            <a:off x="8215299" y="3611646"/>
            <a:ext cx="3357929" cy="1626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this homework down in your planner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93642-CB50-D349-86C1-15668B0E377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9303" y="5044440"/>
            <a:ext cx="1681480" cy="1681480"/>
          </a:xfrm>
          <a:prstGeom prst="rect">
            <a:avLst/>
          </a:prstGeom>
        </p:spPr>
      </p:pic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8DB511DF-020C-7246-96A2-02F5EE3E80AB}"/>
              </a:ext>
            </a:extLst>
          </p:cNvPr>
          <p:cNvSpPr/>
          <p:nvPr userDrawn="1"/>
        </p:nvSpPr>
        <p:spPr>
          <a:xfrm>
            <a:off x="1705386" y="5689710"/>
            <a:ext cx="3357929" cy="63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Due: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45">
            <a:extLst>
              <a:ext uri="{FF2B5EF4-FFF2-40B4-BE49-F238E27FC236}">
                <a16:creationId xmlns:a16="http://schemas.microsoft.com/office/drawing/2014/main" id="{323DC9BA-524F-B341-AA13-9259AEEBFF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95911" y="5725160"/>
            <a:ext cx="4625969" cy="533400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149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ding Ta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1;p2">
            <a:extLst>
              <a:ext uri="{FF2B5EF4-FFF2-40B4-BE49-F238E27FC236}">
                <a16:creationId xmlns:a16="http://schemas.microsoft.com/office/drawing/2014/main" id="{B958A0CF-7014-4AD4-8809-046207B3A70C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91EDD1-5BC5-49D9-977F-5D5869F98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72839"/>
            <a:ext cx="4048348" cy="58525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A1257-72F3-4820-A287-80E9DB2853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6875" y="4597400"/>
            <a:ext cx="7824788" cy="2125663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questions here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872C36-A590-49CA-B82B-56603D840DBB}"/>
              </a:ext>
            </a:extLst>
          </p:cNvPr>
          <p:cNvSpPr txBox="1"/>
          <p:nvPr userDrawn="1"/>
        </p:nvSpPr>
        <p:spPr>
          <a:xfrm>
            <a:off x="4206875" y="1162594"/>
            <a:ext cx="78247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OpenDyslexic" panose="00000500000000000000" pitchFamily="50" charset="0"/>
              </a:rPr>
              <a:t>Silently read the piece given to you.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Highlight or underline any words you do not understand.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Once you have finished reading the text, think about these questions: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BB453B-3B6E-499A-88B0-E016DE1D82D8}"/>
              </a:ext>
            </a:extLst>
          </p:cNvPr>
          <p:cNvSpPr txBox="1"/>
          <p:nvPr userDrawn="1"/>
        </p:nvSpPr>
        <p:spPr>
          <a:xfrm>
            <a:off x="91440" y="58784"/>
            <a:ext cx="5786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OpenDyslexic" panose="00000500000000000000" pitchFamily="50" charset="0"/>
              </a:rPr>
              <a:t>Reading Task</a:t>
            </a:r>
          </a:p>
        </p:txBody>
      </p:sp>
    </p:spTree>
    <p:extLst>
      <p:ext uri="{BB962C8B-B14F-4D97-AF65-F5344CB8AC3E}">
        <p14:creationId xmlns:p14="http://schemas.microsoft.com/office/powerpoint/2010/main" val="3820044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9303" y="71437"/>
            <a:ext cx="5847160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Whole Class Feedback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E8A7AF1-28AB-2446-8859-DBD78510E632}"/>
              </a:ext>
            </a:extLst>
          </p:cNvPr>
          <p:cNvSpPr/>
          <p:nvPr userDrawn="1"/>
        </p:nvSpPr>
        <p:spPr>
          <a:xfrm>
            <a:off x="6086475" y="956858"/>
            <a:ext cx="6100763" cy="2943630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-1787" y="963271"/>
            <a:ext cx="6100763" cy="2943630"/>
          </a:xfrm>
          <a:prstGeom prst="roundRect">
            <a:avLst/>
          </a:prstGeom>
          <a:solidFill>
            <a:srgbClr val="00B05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EBEF9B9-E3FB-AD47-9F83-DCA4BD504EDA}"/>
              </a:ext>
            </a:extLst>
          </p:cNvPr>
          <p:cNvSpPr/>
          <p:nvPr userDrawn="1"/>
        </p:nvSpPr>
        <p:spPr>
          <a:xfrm>
            <a:off x="6086475" y="3909617"/>
            <a:ext cx="6100763" cy="2943630"/>
          </a:xfrm>
          <a:prstGeom prst="roundRect">
            <a:avLst/>
          </a:prstGeom>
          <a:solidFill>
            <a:srgbClr val="00B0F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9262C00-01E9-7545-8CAB-9972828A1723}"/>
              </a:ext>
            </a:extLst>
          </p:cNvPr>
          <p:cNvSpPr/>
          <p:nvPr userDrawn="1"/>
        </p:nvSpPr>
        <p:spPr>
          <a:xfrm>
            <a:off x="-1787" y="3916030"/>
            <a:ext cx="6100763" cy="2943630"/>
          </a:xfrm>
          <a:prstGeom prst="roundRect">
            <a:avLst/>
          </a:prstGeom>
          <a:solidFill>
            <a:srgbClr val="FF00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68545B-D312-F046-8E0B-70DF65C46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5034" l="5415" r="100000">
                        <a14:foregroundMark x1="24549" y1="35544" x2="21119" y2="57143"/>
                        <a14:foregroundMark x1="9567" y1="68027" x2="5596" y2="68707"/>
                        <a14:foregroundMark x1="40072" y1="38095" x2="44224" y2="48299"/>
                        <a14:foregroundMark x1="66426" y1="31633" x2="66426" y2="34184"/>
                        <a14:foregroundMark x1="69134" y1="54592" x2="69134" y2="54592"/>
                        <a14:foregroundMark x1="48917" y1="65476" x2="48917" y2="65476"/>
                        <a14:backgroundMark x1="21119" y1="4932" x2="15704" y2="20748"/>
                        <a14:backgroundMark x1="93502" y1="52041" x2="99819" y2="54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0" y="3932718"/>
            <a:ext cx="854769" cy="9068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53ADE7-9C4D-1E43-8042-03C4FB8F72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3" b="98429" l="7273" r="90101">
                        <a14:foregroundMark x1="83838" y1="34031" x2="85657" y2="36475"/>
                        <a14:foregroundMark x1="63838" y1="16056" x2="63636" y2="16056"/>
                        <a14:foregroundMark x1="79192" y1="22688" x2="76566" y2="23735"/>
                        <a14:foregroundMark x1="30505" y1="90750" x2="29697" y2="94764"/>
                        <a14:foregroundMark x1="7273" y1="48168" x2="8081" y2="59162"/>
                        <a14:foregroundMark x1="82424" y1="74695" x2="90303" y2="75393"/>
                        <a14:backgroundMark x1="52525" y1="14311" x2="54141" y2="17277"/>
                        <a14:backgroundMark x1="56364" y1="12565" x2="57172" y2="13962"/>
                        <a14:backgroundMark x1="82828" y1="28621" x2="78384" y2="29843"/>
                        <a14:backgroundMark x1="81212" y1="31588" x2="81212" y2="31588"/>
                        <a14:backgroundMark x1="80808" y1="31937" x2="80808" y2="31937"/>
                        <a14:backgroundMark x1="78384" y1="31239" x2="80808" y2="31239"/>
                        <a14:backgroundMark x1="84646" y1="30541" x2="81212" y2="31937"/>
                        <a14:backgroundMark x1="81212" y1="26876" x2="77980" y2="27225"/>
                        <a14:backgroundMark x1="72121" y1="17976" x2="74141" y2="21815"/>
                        <a14:backgroundMark x1="53333" y1="13962" x2="58384" y2="14660"/>
                        <a14:backgroundMark x1="57980" y1="13264" x2="56768" y2="16928"/>
                        <a14:backgroundMark x1="74545" y1="21640" x2="73737" y2="23037"/>
                        <a14:backgroundMark x1="76162" y1="18674" x2="74747" y2="21291"/>
                        <a14:backgroundMark x1="57980" y1="12565" x2="59596" y2="15358"/>
                        <a14:backgroundMark x1="19192" y1="98429" x2="23030" y2="98778"/>
                        <a14:backgroundMark x1="17980" y1="98080" x2="23434" y2="98080"/>
                        <a14:backgroundMark x1="25859" y1="98080" x2="23030" y2="98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728" y="942569"/>
            <a:ext cx="763930" cy="8834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BDF7E8-E2CD-A842-A9CD-DF6963D40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80" b="91971" l="0" r="93946">
                        <a14:foregroundMark x1="42797" y1="8273" x2="70355" y2="9732"/>
                        <a14:foregroundMark x1="87474" y1="33820" x2="91023" y2="61314"/>
                        <a14:foregroundMark x1="69937" y1="90998" x2="42797" y2="91971"/>
                        <a14:foregroundMark x1="89770" y1="60341" x2="94363" y2="38929"/>
                        <a14:foregroundMark x1="63883" y1="5353" x2="47182" y2="4380"/>
                        <a14:foregroundMark x1="13152" y1="74939" x2="6472" y2="76886"/>
                        <a14:backgroundMark x1="3758" y1="79319" x2="209" y2="79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3" y="4069138"/>
            <a:ext cx="739775" cy="6340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ABC547-3CE7-F641-A296-D6A69B2DF4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92" b="94005" l="2347" r="95487">
                        <a14:foregroundMark x1="61372" y1="10072" x2="42419" y2="9592"/>
                        <a14:foregroundMark x1="85740" y1="77698" x2="93682" y2="81535"/>
                        <a14:foregroundMark x1="93682" y1="82254" x2="95487" y2="83213"/>
                        <a14:foregroundMark x1="63538" y1="92566" x2="41516" y2="94005"/>
                        <a14:foregroundMark x1="10830" y1="51079" x2="5957" y2="51559"/>
                        <a14:foregroundMark x1="69856" y1="36691" x2="39350" y2="19424"/>
                        <a14:foregroundMark x1="45668" y1="88489" x2="33755" y2="75779"/>
                        <a14:foregroundMark x1="4513" y1="51079" x2="2527" y2="51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1" y="1062907"/>
            <a:ext cx="854769" cy="64273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DDA0AD86-CC1A-2E47-A0E0-157B062C0329}"/>
              </a:ext>
            </a:extLst>
          </p:cNvPr>
          <p:cNvSpPr/>
          <p:nvPr userDrawn="1"/>
        </p:nvSpPr>
        <p:spPr>
          <a:xfrm>
            <a:off x="112717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did well: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1EE2EC76-3069-9A43-A89C-A6164E48E4D2}"/>
              </a:ext>
            </a:extLst>
          </p:cNvPr>
          <p:cNvSpPr/>
          <p:nvPr userDrawn="1"/>
        </p:nvSpPr>
        <p:spPr>
          <a:xfrm>
            <a:off x="1127173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need to improve on: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DB9945AC-47C0-6143-9B17-18D8480CE3F6}"/>
              </a:ext>
            </a:extLst>
          </p:cNvPr>
          <p:cNvSpPr/>
          <p:nvPr userDrawn="1"/>
        </p:nvSpPr>
        <p:spPr>
          <a:xfrm>
            <a:off x="721703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Star examples: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C5DFE349-7622-014F-8D18-90A7A397B585}"/>
              </a:ext>
            </a:extLst>
          </p:cNvPr>
          <p:cNvSpPr/>
          <p:nvPr userDrawn="1"/>
        </p:nvSpPr>
        <p:spPr>
          <a:xfrm>
            <a:off x="7215435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&amp; Definition errors: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203031" y="1931165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ü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positives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2" hasCustomPrompt="1"/>
          </p:nvPr>
        </p:nvSpPr>
        <p:spPr>
          <a:xfrm>
            <a:off x="199901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Ø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improvements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6318212" y="1927638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v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star students here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6300663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q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</a:t>
            </a:r>
            <a:r>
              <a:rPr lang="en-GB" dirty="0" err="1"/>
              <a:t>SPaG</a:t>
            </a:r>
            <a:r>
              <a:rPr lang="en-GB" dirty="0"/>
              <a:t> and definition errors here</a:t>
            </a:r>
            <a:endParaRPr lang="en-US" dirty="0"/>
          </a:p>
        </p:txBody>
      </p:sp>
      <p:sp>
        <p:nvSpPr>
          <p:cNvPr id="30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144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Pen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057275" y="71437"/>
            <a:ext cx="4929188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Red Pen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FA1EF5-592C-DE47-837A-D5B1F1637E78}"/>
              </a:ext>
            </a:extLst>
          </p:cNvPr>
          <p:cNvSpPr/>
          <p:nvPr userDrawn="1"/>
        </p:nvSpPr>
        <p:spPr>
          <a:xfrm>
            <a:off x="0" y="5603158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01054622-2E79-984C-B53A-E8CA3C7E3F01}"/>
              </a:ext>
            </a:extLst>
          </p:cNvPr>
          <p:cNvSpPr/>
          <p:nvPr userDrawn="1"/>
        </p:nvSpPr>
        <p:spPr>
          <a:xfrm>
            <a:off x="99648" y="1051065"/>
            <a:ext cx="3357929" cy="5590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that have been ticked for you at the bottom of your sheet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 use your help and support, to make sure you get the answers correct!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sentence starters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out any definitions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pictures given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9839E9-BEF3-FE41-9350-41D8EF37A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7230" y="955396"/>
            <a:ext cx="4024769" cy="59026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AD6A7D-0083-904C-B1C4-97B5974586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29" y="57149"/>
            <a:ext cx="744537" cy="744537"/>
          </a:xfrm>
          <a:prstGeom prst="rect">
            <a:avLst/>
          </a:prstGeom>
        </p:spPr>
      </p:pic>
      <p:sp>
        <p:nvSpPr>
          <p:cNvPr id="17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628950" y="1243384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709160" y="1826041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9DD4B8-3D1B-48AF-82C4-AA41505AF2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54788" y="955396"/>
            <a:ext cx="4437829" cy="589619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0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4613" y="569130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653465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ss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0F8A691-3139-AA4A-87B4-93E34B3F4BE8}"/>
              </a:ext>
            </a:extLst>
          </p:cNvPr>
          <p:cNvGrpSpPr/>
          <p:nvPr userDrawn="1"/>
        </p:nvGrpSpPr>
        <p:grpSpPr>
          <a:xfrm>
            <a:off x="6345526" y="2694864"/>
            <a:ext cx="3874239" cy="2500496"/>
            <a:chOff x="6345526" y="2694864"/>
            <a:chExt cx="3874239" cy="25004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BABBB2-D767-0246-AD8A-A02B83BC9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5247" y="2694864"/>
              <a:ext cx="3424518" cy="223977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C2C3D3-85FC-1C45-8AA5-F925A044A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5526" y="4673913"/>
              <a:ext cx="521447" cy="521447"/>
            </a:xfrm>
            <a:prstGeom prst="rect">
              <a:avLst/>
            </a:prstGeom>
          </p:spPr>
        </p:pic>
      </p:grp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Class Discussion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5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397481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CF14AD3-4943-204A-B1C7-46C2983EF876}"/>
              </a:ext>
            </a:extLst>
          </p:cNvPr>
          <p:cNvSpPr/>
          <p:nvPr userDrawn="1"/>
        </p:nvSpPr>
        <p:spPr>
          <a:xfrm>
            <a:off x="3686145" y="1081958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F44A294-6657-1541-BD73-C7E05AB79FCA}"/>
              </a:ext>
            </a:extLst>
          </p:cNvPr>
          <p:cNvSpPr/>
          <p:nvPr userDrawn="1"/>
        </p:nvSpPr>
        <p:spPr>
          <a:xfrm>
            <a:off x="3692331" y="2290662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5DC59CA-842C-6549-B52D-F9CA6442D7C5}"/>
              </a:ext>
            </a:extLst>
          </p:cNvPr>
          <p:cNvSpPr/>
          <p:nvPr userDrawn="1"/>
        </p:nvSpPr>
        <p:spPr>
          <a:xfrm>
            <a:off x="3686146" y="3570628"/>
            <a:ext cx="2391926" cy="29243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FD7D3EE-96F5-424B-9B68-6E1E5438B78D}"/>
              </a:ext>
            </a:extLst>
          </p:cNvPr>
          <p:cNvSpPr/>
          <p:nvPr userDrawn="1"/>
        </p:nvSpPr>
        <p:spPr>
          <a:xfrm>
            <a:off x="6346834" y="5278775"/>
            <a:ext cx="2568566" cy="14145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3EED411-78BF-D046-9592-1234DB468A99}"/>
              </a:ext>
            </a:extLst>
          </p:cNvPr>
          <p:cNvSpPr/>
          <p:nvPr userDrawn="1"/>
        </p:nvSpPr>
        <p:spPr>
          <a:xfrm>
            <a:off x="9144562" y="4934637"/>
            <a:ext cx="2873753" cy="17587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E5CC1AE-D5F1-5044-84A2-E0D76FC1AA25}"/>
              </a:ext>
            </a:extLst>
          </p:cNvPr>
          <p:cNvSpPr/>
          <p:nvPr userDrawn="1"/>
        </p:nvSpPr>
        <p:spPr>
          <a:xfrm>
            <a:off x="7281477" y="309282"/>
            <a:ext cx="2381947" cy="1981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94CECBA-C7A7-3B43-B970-6E8EE3100ED7}"/>
              </a:ext>
            </a:extLst>
          </p:cNvPr>
          <p:cNvSpPr/>
          <p:nvPr userDrawn="1"/>
        </p:nvSpPr>
        <p:spPr>
          <a:xfrm>
            <a:off x="9984725" y="71437"/>
            <a:ext cx="2146284" cy="18245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8573108-459C-F94A-B4DA-EB73209BAF6B}"/>
              </a:ext>
            </a:extLst>
          </p:cNvPr>
          <p:cNvSpPr/>
          <p:nvPr userDrawn="1"/>
        </p:nvSpPr>
        <p:spPr>
          <a:xfrm>
            <a:off x="10470626" y="2039441"/>
            <a:ext cx="1660383" cy="274771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C6FFB32-A793-6B4D-BECB-27A3FB8668D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94" y="151325"/>
            <a:ext cx="1124110" cy="68424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C78E225-87E4-5D48-BEAA-41861C5969CB}"/>
              </a:ext>
            </a:extLst>
          </p:cNvPr>
          <p:cNvCxnSpPr>
            <a:cxnSpLocks/>
          </p:cNvCxnSpPr>
          <p:nvPr userDrawn="1"/>
        </p:nvCxnSpPr>
        <p:spPr>
          <a:xfrm flipV="1">
            <a:off x="8737481" y="2309570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C8D02D9-4616-EE48-B416-615A4E6F1EF8}"/>
              </a:ext>
            </a:extLst>
          </p:cNvPr>
          <p:cNvCxnSpPr>
            <a:cxnSpLocks/>
          </p:cNvCxnSpPr>
          <p:nvPr userDrawn="1"/>
        </p:nvCxnSpPr>
        <p:spPr>
          <a:xfrm flipV="1">
            <a:off x="9440337" y="1950309"/>
            <a:ext cx="779428" cy="953895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1D6341-2096-8440-9AEE-B14C2EEB1967}"/>
              </a:ext>
            </a:extLst>
          </p:cNvPr>
          <p:cNvCxnSpPr>
            <a:cxnSpLocks/>
          </p:cNvCxnSpPr>
          <p:nvPr userDrawn="1"/>
        </p:nvCxnSpPr>
        <p:spPr>
          <a:xfrm flipV="1">
            <a:off x="10026621" y="3148864"/>
            <a:ext cx="386287" cy="15954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34A39B8-01D8-D640-BFFD-811220D6C26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029208" y="4275870"/>
            <a:ext cx="271504" cy="57978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2DC612B-B5CF-B04E-A926-D1CEB8367C51}"/>
              </a:ext>
            </a:extLst>
          </p:cNvPr>
          <p:cNvCxnSpPr>
            <a:cxnSpLocks/>
          </p:cNvCxnSpPr>
          <p:nvPr userDrawn="1"/>
        </p:nvCxnSpPr>
        <p:spPr>
          <a:xfrm flipV="1">
            <a:off x="8197807" y="4818388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C38E71A-ACEA-6E45-BBB8-797E249B0EF2}"/>
              </a:ext>
            </a:extLst>
          </p:cNvPr>
          <p:cNvCxnSpPr>
            <a:cxnSpLocks/>
          </p:cNvCxnSpPr>
          <p:nvPr userDrawn="1"/>
        </p:nvCxnSpPr>
        <p:spPr>
          <a:xfrm flipH="1">
            <a:off x="6135790" y="3754003"/>
            <a:ext cx="942191" cy="39889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629341D-1C34-A748-BE6E-4BBB4666E39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91" y="2111356"/>
            <a:ext cx="928698" cy="70785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569788C-134B-2541-AD44-89A435BDC9C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12" y="2924149"/>
            <a:ext cx="432800" cy="173006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435326" y="3250158"/>
            <a:ext cx="2398152" cy="1201861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topic here</a:t>
            </a:r>
            <a:endParaRPr lang="en-US" dirty="0"/>
          </a:p>
        </p:txBody>
      </p:sp>
      <p:sp>
        <p:nvSpPr>
          <p:cNvPr id="39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0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44" name="Google Shape;22;p2">
            <a:extLst>
              <a:ext uri="{FF2B5EF4-FFF2-40B4-BE49-F238E27FC236}">
                <a16:creationId xmlns:a16="http://schemas.microsoft.com/office/drawing/2014/main" id="{E2E5545A-6477-1442-90F5-4B3DDB18C7E0}"/>
              </a:ext>
            </a:extLst>
          </p:cNvPr>
          <p:cNvSpPr/>
          <p:nvPr userDrawn="1"/>
        </p:nvSpPr>
        <p:spPr>
          <a:xfrm>
            <a:off x="585778" y="2239014"/>
            <a:ext cx="2550211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5" name="Picture 44" descr="Image result for key words">
            <a:extLst>
              <a:ext uri="{FF2B5EF4-FFF2-40B4-BE49-F238E27FC236}">
                <a16:creationId xmlns:a16="http://schemas.microsoft.com/office/drawing/2014/main" id="{DBC2C0DD-2871-324C-B93D-34C47128FCCE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41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77772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Boo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DC9710-EB4F-3D4D-B461-BF32E90D43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2782" y="0"/>
            <a:ext cx="4399218" cy="6858000"/>
          </a:xfrm>
          <a:prstGeom prst="rect">
            <a:avLst/>
          </a:prstGeom>
        </p:spPr>
      </p:pic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342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the date and title down on a new page in your book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in your book. You </a:t>
            </a:r>
            <a:r>
              <a:rPr lang="en-US" sz="2000" b="1" u="sng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do not</a:t>
            </a:r>
            <a:r>
              <a:rPr lang="en-US" sz="2000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need to write the questions out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20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886136" y="11911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377887" y="372211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570391" y="1067162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965235"/>
            <a:ext cx="7596747" cy="772449"/>
          </a:xfrm>
        </p:spPr>
        <p:txBody>
          <a:bodyPr>
            <a:normAutofit/>
          </a:bodyPr>
          <a:lstStyle>
            <a:lvl1pPr marL="0" indent="0" algn="l">
              <a:buNone/>
              <a:defRPr sz="20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8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7083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Exam Pap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3BF971-2938-934F-A66B-96EFB8469C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21893" y="0"/>
            <a:ext cx="4370107" cy="6858000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839517A7-1FDB-024D-B068-2C903354873F}"/>
              </a:ext>
            </a:extLst>
          </p:cNvPr>
          <p:cNvSpPr/>
          <p:nvPr userDrawn="1"/>
        </p:nvSpPr>
        <p:spPr>
          <a:xfrm>
            <a:off x="8848643" y="2865151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First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286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your name on the front of your assessment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 Make sure you: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in full sentences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enough to access all the marks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 you are being asked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18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902887" y="11572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FCC47C1F-EBFB-1C47-B8F6-950FDDA602D2}"/>
              </a:ext>
            </a:extLst>
          </p:cNvPr>
          <p:cNvSpPr/>
          <p:nvPr userDrawn="1"/>
        </p:nvSpPr>
        <p:spPr>
          <a:xfrm>
            <a:off x="10581125" y="2865150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Last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586550"/>
            <a:ext cx="7596747" cy="1076525"/>
          </a:xfrm>
        </p:spPr>
        <p:txBody>
          <a:bodyPr>
            <a:normAutofit/>
          </a:bodyPr>
          <a:lstStyle>
            <a:lvl1pPr marL="0" indent="0" algn="l">
              <a:buNone/>
              <a:defRPr sz="18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7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2602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21;p2">
            <a:extLst>
              <a:ext uri="{FF2B5EF4-FFF2-40B4-BE49-F238E27FC236}">
                <a16:creationId xmlns:a16="http://schemas.microsoft.com/office/drawing/2014/main" id="{1DECBBC7-82DF-4921-BFD5-AF4BF2244CE1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22;p2" descr="Image result for mini whiteboard">
            <a:extLst>
              <a:ext uri="{FF2B5EF4-FFF2-40B4-BE49-F238E27FC236}">
                <a16:creationId xmlns:a16="http://schemas.microsoft.com/office/drawing/2014/main" id="{D99D60B1-EA9C-4215-85E3-2E1A60B59F6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998494"/>
            <a:ext cx="12192000" cy="556486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6A8C1-15D2-4058-AA19-BC39084B8E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613" y="2260600"/>
            <a:ext cx="10553700" cy="3957638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05A6A-518D-49BF-A99E-B6C0D1B7B3E1}"/>
              </a:ext>
            </a:extLst>
          </p:cNvPr>
          <p:cNvSpPr txBox="1"/>
          <p:nvPr userDrawn="1"/>
        </p:nvSpPr>
        <p:spPr>
          <a:xfrm>
            <a:off x="156754" y="52250"/>
            <a:ext cx="5721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OpenDyslexic" panose="00000500000000000000" pitchFamily="50" charset="0"/>
              </a:rPr>
              <a:t>Bell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4887A6-965D-46EB-95D4-787B863A311A}"/>
              </a:ext>
            </a:extLst>
          </p:cNvPr>
          <p:cNvSpPr txBox="1"/>
          <p:nvPr userDrawn="1"/>
        </p:nvSpPr>
        <p:spPr>
          <a:xfrm>
            <a:off x="992777" y="1606731"/>
            <a:ext cx="10215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extLst>
      <p:ext uri="{BB962C8B-B14F-4D97-AF65-F5344CB8AC3E}">
        <p14:creationId xmlns:p14="http://schemas.microsoft.com/office/powerpoint/2010/main" val="3305235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nded Wr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884228" y="71437"/>
            <a:ext cx="5478535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Extended Writing [6]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1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52440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66;p8" descr="Image result for pencil clipart">
            <a:extLst>
              <a:ext uri="{FF2B5EF4-FFF2-40B4-BE49-F238E27FC236}">
                <a16:creationId xmlns:a16="http://schemas.microsoft.com/office/drawing/2014/main" id="{A38AFA55-7039-1548-A679-A10CCA4EFAE9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196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89;p41">
            <a:extLst>
              <a:ext uri="{FF2B5EF4-FFF2-40B4-BE49-F238E27FC236}">
                <a16:creationId xmlns:a16="http://schemas.microsoft.com/office/drawing/2014/main" id="{56C481FF-E07B-5C4B-B793-B84E6C3E0938}"/>
              </a:ext>
            </a:extLst>
          </p:cNvPr>
          <p:cNvSpPr/>
          <p:nvPr userDrawn="1"/>
        </p:nvSpPr>
        <p:spPr>
          <a:xfrm>
            <a:off x="3639739" y="4895669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00B050">
              <a:alpha val="40000"/>
            </a:srgbClr>
          </a:solidFill>
          <a:ln w="12700" cap="flat" cmpd="sng">
            <a:solidFill>
              <a:srgbClr val="00B05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now link your point and explanation back to the question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" name="Google Shape;290;p41">
            <a:extLst>
              <a:ext uri="{FF2B5EF4-FFF2-40B4-BE49-F238E27FC236}">
                <a16:creationId xmlns:a16="http://schemas.microsoft.com/office/drawing/2014/main" id="{662B6BA7-8BE2-F341-91D7-9EE22E983C1B}"/>
              </a:ext>
            </a:extLst>
          </p:cNvPr>
          <p:cNvSpPr/>
          <p:nvPr userDrawn="1"/>
        </p:nvSpPr>
        <p:spPr>
          <a:xfrm>
            <a:off x="3639740" y="2160055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0000">
              <a:alpha val="40000"/>
            </a:srgbClr>
          </a:solidFill>
          <a:ln w="12700" cap="flat" cmpd="sng">
            <a:solidFill>
              <a:srgbClr val="FF0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your point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" name="Google Shape;291;p41">
            <a:extLst>
              <a:ext uri="{FF2B5EF4-FFF2-40B4-BE49-F238E27FC236}">
                <a16:creationId xmlns:a16="http://schemas.microsoft.com/office/drawing/2014/main" id="{38B8756B-CAD1-AE4B-96C3-F38585004C56}"/>
              </a:ext>
            </a:extLst>
          </p:cNvPr>
          <p:cNvSpPr/>
          <p:nvPr userDrawn="1"/>
        </p:nvSpPr>
        <p:spPr>
          <a:xfrm>
            <a:off x="3639738" y="3524773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C000">
              <a:alpha val="40000"/>
            </a:srgbClr>
          </a:solidFill>
          <a:ln w="12700" cap="flat" cmpd="sng">
            <a:solidFill>
              <a:srgbClr val="FFC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explain your point (what does your point mean?)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rgbClr val="0070C0"/>
              </a:solidFill>
              <a:latin typeface="OpenDyslexic" panose="00000500000000000000" pitchFamily="50" charset="0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Dyslexic" panose="00000500000000000000" pitchFamily="50" charset="0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7BF18A93-F5B0-0D42-8FCC-7B209C4C5527}"/>
              </a:ext>
            </a:extLst>
          </p:cNvPr>
          <p:cNvSpPr/>
          <p:nvPr userDrawn="1"/>
        </p:nvSpPr>
        <p:spPr>
          <a:xfrm>
            <a:off x="7278663" y="6032474"/>
            <a:ext cx="1604079" cy="812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x3</a:t>
            </a:r>
            <a:endParaRPr sz="54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3705727" y="265203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point here e.g. One advantage to Cloud Computing is …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3705727" y="402180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explanation here e.g. This is an advantage because …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96794" y="5374857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link here e.g. This is compared to local computing which …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3629861" y="1079467"/>
            <a:ext cx="8426608" cy="833097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question here</a:t>
            </a:r>
            <a:endParaRPr lang="en-US" dirty="0"/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A136B572-8241-C945-8814-44C2F37ADD30}"/>
              </a:ext>
            </a:extLst>
          </p:cNvPr>
          <p:cNvSpPr/>
          <p:nvPr userDrawn="1"/>
        </p:nvSpPr>
        <p:spPr>
          <a:xfrm>
            <a:off x="585779" y="2239014"/>
            <a:ext cx="251011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417BAB8A-BB3D-D748-B209-9EA88041FAA8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9300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Mark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2A22BA-925F-4586-AE8B-4F2914E5E18C}"/>
              </a:ext>
            </a:extLst>
          </p:cNvPr>
          <p:cNvSpPr txBox="1"/>
          <p:nvPr userDrawn="1"/>
        </p:nvSpPr>
        <p:spPr>
          <a:xfrm>
            <a:off x="966651" y="153856"/>
            <a:ext cx="4833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OpenDyslexic" panose="00000500000000000000" pitchFamily="50" charset="0"/>
              </a:rPr>
              <a:t>8 Mark Questions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4A4992-AEB8-433B-96F9-D41F83586CEA}"/>
              </a:ext>
            </a:extLst>
          </p:cNvPr>
          <p:cNvSpPr/>
          <p:nvPr userDrawn="1"/>
        </p:nvSpPr>
        <p:spPr>
          <a:xfrm>
            <a:off x="57150" y="987319"/>
            <a:ext cx="5799909" cy="2898881"/>
          </a:xfrm>
          <a:prstGeom prst="rect">
            <a:avLst/>
          </a:prstGeom>
          <a:solidFill>
            <a:srgbClr val="FFFF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6C127C-1EC9-4EC0-BE05-A52270CD76EA}"/>
              </a:ext>
            </a:extLst>
          </p:cNvPr>
          <p:cNvSpPr/>
          <p:nvPr userDrawn="1"/>
        </p:nvSpPr>
        <p:spPr>
          <a:xfrm>
            <a:off x="57149" y="3940069"/>
            <a:ext cx="5799909" cy="2898881"/>
          </a:xfrm>
          <a:prstGeom prst="rect">
            <a:avLst/>
          </a:prstGeom>
          <a:solidFill>
            <a:srgbClr val="00B05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0CC363-680C-41E7-98E8-AD638F9CFE39}"/>
              </a:ext>
            </a:extLst>
          </p:cNvPr>
          <p:cNvSpPr/>
          <p:nvPr userDrawn="1"/>
        </p:nvSpPr>
        <p:spPr>
          <a:xfrm>
            <a:off x="6334941" y="987319"/>
            <a:ext cx="5799909" cy="2898881"/>
          </a:xfrm>
          <a:prstGeom prst="rect">
            <a:avLst/>
          </a:prstGeom>
          <a:solidFill>
            <a:srgbClr val="0070C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128F0B-043A-4A00-9F81-9B9CFE4F926E}"/>
              </a:ext>
            </a:extLst>
          </p:cNvPr>
          <p:cNvSpPr/>
          <p:nvPr userDrawn="1"/>
        </p:nvSpPr>
        <p:spPr>
          <a:xfrm>
            <a:off x="6334940" y="3940069"/>
            <a:ext cx="5799909" cy="2898881"/>
          </a:xfrm>
          <a:prstGeom prst="rect">
            <a:avLst/>
          </a:prstGeom>
          <a:solidFill>
            <a:srgbClr val="FF00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DF732E-0AC2-4FA8-B4F3-2BEFC7F8D8DE}"/>
              </a:ext>
            </a:extLst>
          </p:cNvPr>
          <p:cNvSpPr/>
          <p:nvPr userDrawn="1"/>
        </p:nvSpPr>
        <p:spPr>
          <a:xfrm>
            <a:off x="4637041" y="3183926"/>
            <a:ext cx="2917916" cy="1458418"/>
          </a:xfrm>
          <a:prstGeom prst="rect">
            <a:avLst/>
          </a:prstGeom>
          <a:solidFill>
            <a:schemeClr val="tx1">
              <a:alpha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57AE26-5304-4EF8-9420-D6509F844E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7088" y="3184525"/>
            <a:ext cx="2917825" cy="1457325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 here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EDB0769-B991-469E-BD88-EB37B95128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302" y="1090013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1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6BA5482-F9D0-4B68-9A42-F904DEC224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2002" y="1090012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2</a:t>
            </a:r>
            <a:endParaRPr lang="en-GB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4B0122D-7DCD-4A60-9056-9100E8928F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302" y="4056557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3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0895076-1EB6-4B4B-9FBA-4B2CB99560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02152" y="4056556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862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no 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18989" y="92761"/>
            <a:ext cx="6582255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12888280"/>
              </p:ext>
            </p:extLst>
          </p:nvPr>
        </p:nvGraphicFramePr>
        <p:xfrm>
          <a:off x="623392" y="2638053"/>
          <a:ext cx="10945200" cy="377703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64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458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24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136109" y="1345967"/>
            <a:ext cx="247250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32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1599191" y="2748343"/>
            <a:ext cx="2018846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2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4EEAFA1F-941C-E34C-A682-82475490F7F3}"/>
              </a:ext>
            </a:extLst>
          </p:cNvPr>
          <p:cNvSpPr/>
          <p:nvPr userDrawn="1"/>
        </p:nvSpPr>
        <p:spPr>
          <a:xfrm>
            <a:off x="5230274" y="2740183"/>
            <a:ext cx="2467589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2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2;p2">
            <a:extLst>
              <a:ext uri="{FF2B5EF4-FFF2-40B4-BE49-F238E27FC236}">
                <a16:creationId xmlns:a16="http://schemas.microsoft.com/office/drawing/2014/main" id="{249B4DA4-78C1-CF4D-B300-4B28E0D09BAA}"/>
              </a:ext>
            </a:extLst>
          </p:cNvPr>
          <p:cNvSpPr/>
          <p:nvPr userDrawn="1"/>
        </p:nvSpPr>
        <p:spPr>
          <a:xfrm>
            <a:off x="8859611" y="2740184"/>
            <a:ext cx="2309132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2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788988" y="3464718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outcome here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4418352" y="3470613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outcome here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8047716" y="3460639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outcome here</a:t>
            </a:r>
            <a:endParaRPr lang="en-US" dirty="0"/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850506" y="1345159"/>
            <a:ext cx="8482366" cy="783312"/>
          </a:xfrm>
        </p:spPr>
        <p:txBody>
          <a:bodyPr>
            <a:normAutofit/>
          </a:bodyPr>
          <a:lstStyle>
            <a:lvl1pPr marL="0" indent="0" algn="l">
              <a:buNone/>
              <a:defRPr sz="24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1482FC-7798-4342-A60E-5803E71DB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056" y="2674287"/>
            <a:ext cx="462895" cy="6124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CF8C0-72AB-084D-9001-A8A5D8C75C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049" y="2669015"/>
            <a:ext cx="622964" cy="6229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713" y="2688149"/>
            <a:ext cx="601017" cy="60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25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1" y="0"/>
            <a:ext cx="8211130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32052" y="92761"/>
            <a:ext cx="5275969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32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23844677"/>
              </p:ext>
            </p:extLst>
          </p:nvPr>
        </p:nvGraphicFramePr>
        <p:xfrm>
          <a:off x="185972" y="2538040"/>
          <a:ext cx="5853192" cy="40913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951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571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564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645" y="1352378"/>
            <a:ext cx="225063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28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655908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1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534C14-A1BD-5E4E-9115-1756B2A078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9139" y="0"/>
            <a:ext cx="5922861" cy="685800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1B46DFDD-71A0-F443-A893-19C2029D58CC}"/>
              </a:ext>
            </a:extLst>
          </p:cNvPr>
          <p:cNvSpPr/>
          <p:nvPr userDrawn="1"/>
        </p:nvSpPr>
        <p:spPr>
          <a:xfrm>
            <a:off x="2574775" y="2748342"/>
            <a:ext cx="1713793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1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A05B7078-585C-0A49-8802-03CBDD24E8D2}"/>
              </a:ext>
            </a:extLst>
          </p:cNvPr>
          <p:cNvSpPr/>
          <p:nvPr userDrawn="1"/>
        </p:nvSpPr>
        <p:spPr>
          <a:xfrm>
            <a:off x="4557732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01871" y="3439275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Endurance outcome here</a:t>
            </a:r>
            <a:endParaRPr lang="en-US" dirty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251280" y="3445170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Autonomy outcome here</a:t>
            </a:r>
            <a:endParaRPr lang="en-US" dirty="0"/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4159314" y="3435196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Mastery outcome here</a:t>
            </a:r>
            <a:endParaRPr lang="en-US" dirty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251280" y="1254974"/>
            <a:ext cx="3829259" cy="783312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7056824" y="345026"/>
            <a:ext cx="3829259" cy="328742"/>
          </a:xfrm>
        </p:spPr>
        <p:txBody>
          <a:bodyPr>
            <a:normAutofit/>
          </a:bodyPr>
          <a:lstStyle>
            <a:lvl1pPr marL="0" indent="0" algn="l">
              <a:buNone/>
              <a:defRPr sz="1800" b="0" u="sng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7663133" y="1058519"/>
            <a:ext cx="3829259" cy="328742"/>
          </a:xfrm>
        </p:spPr>
        <p:txBody>
          <a:bodyPr>
            <a:normAutofit/>
          </a:bodyPr>
          <a:lstStyle>
            <a:lvl1pPr marL="0" indent="0" algn="ctr">
              <a:buNone/>
              <a:defRPr sz="1800" b="0" u="sng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7040781" y="1678714"/>
            <a:ext cx="5006840" cy="668185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0" u="none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here:</a:t>
            </a: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9E8ED48-25F4-C446-B7BD-CD71B3970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390" y="2681496"/>
            <a:ext cx="372375" cy="4926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6F1FA72-EC9C-3149-90EA-4EAAEAA86C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89" y="2702622"/>
            <a:ext cx="501142" cy="5011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404" y="2711844"/>
            <a:ext cx="482697" cy="48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60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CD4C89A-16D2-B64B-B8E7-CFB80242B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10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7FD45F-E50F-2B4E-B251-149C7A46F90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C15266-C568-7445-A508-F64225C74FEC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94C09F-6E23-5B4A-A34C-68824EE7E00F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" name="Google Shape;395;p52" descr="Related image">
            <a:extLst>
              <a:ext uri="{FF2B5EF4-FFF2-40B4-BE49-F238E27FC236}">
                <a16:creationId xmlns:a16="http://schemas.microsoft.com/office/drawing/2014/main" id="{3EFEAB49-465C-694A-8A20-E3CEB95BA121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2;p2">
            <a:extLst>
              <a:ext uri="{FF2B5EF4-FFF2-40B4-BE49-F238E27FC236}">
                <a16:creationId xmlns:a16="http://schemas.microsoft.com/office/drawing/2014/main" id="{4BB6667A-6C6B-B94E-8AC1-107945FBEC8A}"/>
              </a:ext>
            </a:extLst>
          </p:cNvPr>
          <p:cNvSpPr/>
          <p:nvPr userDrawn="1"/>
        </p:nvSpPr>
        <p:spPr>
          <a:xfrm>
            <a:off x="571490" y="4541887"/>
            <a:ext cx="2454098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B8D99359-6D74-404B-A512-F4813DF24522}"/>
              </a:ext>
            </a:extLst>
          </p:cNvPr>
          <p:cNvSpPr/>
          <p:nvPr userDrawn="1"/>
        </p:nvSpPr>
        <p:spPr>
          <a:xfrm>
            <a:off x="585779" y="2239014"/>
            <a:ext cx="261100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8" name="Picture 27" descr="Image result for key words">
            <a:extLst>
              <a:ext uri="{FF2B5EF4-FFF2-40B4-BE49-F238E27FC236}">
                <a16:creationId xmlns:a16="http://schemas.microsoft.com/office/drawing/2014/main" id="{3BF0F8E5-6D67-0149-A764-6FAEC4A6A2C6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39771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2E904CC-F31D-5542-A359-20059E0213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CBDDA867-18BC-F341-AC2A-042E2C241042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010D54-2298-F742-9A25-3A9F70F25BBD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881EA0-49FC-7044-B11A-516501903E7B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8A24F0-0CBC-C04D-AFA3-235DAFA023B2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DE730047-68D7-F146-AB9B-BAA8FA8CCA81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922C0E6C-A81E-1C43-B8B9-6C1F18990865}"/>
              </a:ext>
            </a:extLst>
          </p:cNvPr>
          <p:cNvSpPr/>
          <p:nvPr userDrawn="1"/>
        </p:nvSpPr>
        <p:spPr>
          <a:xfrm>
            <a:off x="571490" y="4541887"/>
            <a:ext cx="237341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3F784EC3-4FAF-FF42-8CFF-26F42249E879}"/>
              </a:ext>
            </a:extLst>
          </p:cNvPr>
          <p:cNvSpPr/>
          <p:nvPr userDrawn="1"/>
        </p:nvSpPr>
        <p:spPr>
          <a:xfrm>
            <a:off x="585779" y="2239014"/>
            <a:ext cx="2453256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4D092767-4BBE-574D-B554-DDD79A75309E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098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677D16A0-44DF-AD46-9B7C-5E663B68670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5038424-8801-374C-B4C9-1745B4B46448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665C89-B798-F043-8DD7-1507DDFFFF30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637222-C655-0F47-A4A7-8636BD8145D0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733D079D-D76F-0441-B626-AD7A8B126FB6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D42704C3-F35D-7D46-98D0-94D889E2DC83}"/>
              </a:ext>
            </a:extLst>
          </p:cNvPr>
          <p:cNvSpPr/>
          <p:nvPr userDrawn="1"/>
        </p:nvSpPr>
        <p:spPr>
          <a:xfrm>
            <a:off x="571490" y="4541887"/>
            <a:ext cx="2427203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0D3AA3BC-05BD-0C4B-8311-B35D631EFF32}"/>
              </a:ext>
            </a:extLst>
          </p:cNvPr>
          <p:cNvSpPr/>
          <p:nvPr userDrawn="1"/>
        </p:nvSpPr>
        <p:spPr>
          <a:xfrm>
            <a:off x="585778" y="2239014"/>
            <a:ext cx="2412915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8AC9DD45-CA73-7E4A-97FD-ADAE4491DBEF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59175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33CFD74-5DC8-F849-8C01-D89FD1170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FDEB69B4-36DA-1640-ABC7-F02574C1334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7203C9C-CAA1-674E-81BB-ABBAF0F73564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96DEE7-72E6-7E49-81FE-D6A2D325C1D7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17CC53-0D29-6347-9E8B-39FAD19293F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4FA27154-F9F6-9740-BEC0-C44F47E90FE5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BD5CA02E-0A9E-7F45-A26D-F2B26BA41ACC}"/>
              </a:ext>
            </a:extLst>
          </p:cNvPr>
          <p:cNvSpPr/>
          <p:nvPr userDrawn="1"/>
        </p:nvSpPr>
        <p:spPr>
          <a:xfrm>
            <a:off x="571490" y="4541887"/>
            <a:ext cx="245409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8A3458BF-752D-C849-9EBB-64CC8A7E9593}"/>
              </a:ext>
            </a:extLst>
          </p:cNvPr>
          <p:cNvSpPr/>
          <p:nvPr userDrawn="1"/>
        </p:nvSpPr>
        <p:spPr>
          <a:xfrm>
            <a:off x="585778" y="2239014"/>
            <a:ext cx="2439809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B47F985A-1119-B440-AA6B-FB20540B136F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21065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42AB0F3-BA0E-654A-B8EA-1E537B0EC7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56800373-A2E0-F34F-B9CA-E8AB1567144C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AA4C8A-E877-BA4B-98F6-80FE7E463901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57F01-8C30-EA4D-B995-49D6A4FF9D51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F6D490-3263-6044-8478-86448C7B845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24A06290-A30D-3546-A03E-9AF6DDD864CC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F542B7D1-01FF-3C41-BC36-C77C19DACCAE}"/>
              </a:ext>
            </a:extLst>
          </p:cNvPr>
          <p:cNvSpPr/>
          <p:nvPr userDrawn="1"/>
        </p:nvSpPr>
        <p:spPr>
          <a:xfrm>
            <a:off x="571490" y="4541887"/>
            <a:ext cx="2359969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373FF1E5-F3AF-DB44-96B0-A4F18AE7699F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99C35E8C-05E4-304C-A67A-36CBB96F2BF1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9450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hyperlink" Target="http://www.exampaperspractice.co.uk/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EDE7BB-F17C-3C4A-B755-4C35566C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1C19-2B51-E542-8C98-86776DF91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E9487-CA6C-FB4D-97A1-8F929B199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37255-C718-7547-BF0C-745A63C8F11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7FF0A-6135-EF4B-83F7-F79A40960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EE67A-7D40-D047-866B-178A28E6A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0AA3B-7B8E-EC4F-B52E-CDDA63C28E0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3F8A3A-6CA4-48A1-E4F7-2E6F0AC1C47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2037588"/>
            <a:ext cx="7695738" cy="3098355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3B3B68C9-4999-135D-4000-596B7C0A7C50}"/>
              </a:ext>
            </a:extLst>
          </p:cNvPr>
          <p:cNvSpPr txBox="1"/>
          <p:nvPr userDrawn="1"/>
        </p:nvSpPr>
        <p:spPr>
          <a:xfrm>
            <a:off x="4780717" y="5199914"/>
            <a:ext cx="25539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2024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2412868-3CFC-AAB7-2249-7EBF205E859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433" y="122365"/>
            <a:ext cx="1352472" cy="544514"/>
          </a:xfrm>
          <a:prstGeom prst="rect">
            <a:avLst/>
          </a:prstGeom>
        </p:spPr>
      </p:pic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5AECBD7B-3A78-893E-443D-C2104D164262}"/>
              </a:ext>
            </a:extLst>
          </p:cNvPr>
          <p:cNvSpPr txBox="1">
            <a:spLocks/>
          </p:cNvSpPr>
          <p:nvPr userDrawn="1"/>
        </p:nvSpPr>
        <p:spPr>
          <a:xfrm>
            <a:off x="2866794" y="6370510"/>
            <a:ext cx="58578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8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4" r:id="rId11"/>
    <p:sldLayoutId id="2147483672" r:id="rId12"/>
    <p:sldLayoutId id="2147483665" r:id="rId13"/>
    <p:sldLayoutId id="2147483670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417D655-FAC0-06F0-452C-2065EE1A28AF}"/>
              </a:ext>
            </a:extLst>
          </p:cNvPr>
          <p:cNvSpPr txBox="1">
            <a:spLocks/>
          </p:cNvSpPr>
          <p:nvPr/>
        </p:nvSpPr>
        <p:spPr>
          <a:xfrm>
            <a:off x="1885950" y="1512656"/>
            <a:ext cx="8420100" cy="134683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PH" dirty="0"/>
              <a:t>OCR GCSE (9–1) in Computer Science (J277)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73C09CD-AB21-0C6E-3FFD-0506A495D1FF}"/>
              </a:ext>
            </a:extLst>
          </p:cNvPr>
          <p:cNvSpPr txBox="1">
            <a:spLocks/>
          </p:cNvSpPr>
          <p:nvPr/>
        </p:nvSpPr>
        <p:spPr>
          <a:xfrm>
            <a:off x="2370690" y="3685826"/>
            <a:ext cx="7429500" cy="229552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/>
              <a:t>This pack is intended for students to use once they have covered the GCSE content, either in preparation for their L1 &amp; L2 exam, or more likely </a:t>
            </a:r>
            <a:r>
              <a:rPr lang="en-GB" u="sng" dirty="0"/>
              <a:t>alongside year 2 </a:t>
            </a:r>
            <a:r>
              <a:rPr lang="en-GB" dirty="0"/>
              <a:t>of the course to improve fluency, recall and pace on GCSE topics. It could be used as </a:t>
            </a:r>
            <a:r>
              <a:rPr lang="en-GB" u="sng" dirty="0"/>
              <a:t>lesson starters</a:t>
            </a:r>
            <a:r>
              <a:rPr lang="en-GB" dirty="0"/>
              <a:t>, or supplied to students for </a:t>
            </a:r>
            <a:r>
              <a:rPr lang="en-GB" u="sng" dirty="0"/>
              <a:t>independent use.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798921-C136-0479-1915-175ED64EBE09}"/>
              </a:ext>
            </a:extLst>
          </p:cNvPr>
          <p:cNvSpPr/>
          <p:nvPr/>
        </p:nvSpPr>
        <p:spPr>
          <a:xfrm>
            <a:off x="1885950" y="2995660"/>
            <a:ext cx="8420099" cy="44627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GB" sz="2300" dirty="0"/>
              <a:t>Sorting Algorithms</a:t>
            </a:r>
          </a:p>
        </p:txBody>
      </p:sp>
    </p:spTree>
    <p:extLst>
      <p:ext uri="{BB962C8B-B14F-4D97-AF65-F5344CB8AC3E}">
        <p14:creationId xmlns:p14="http://schemas.microsoft.com/office/powerpoint/2010/main" val="4174865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Bubble Sorts 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Sort the list in ascending order.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Smallest to largest.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802F96-B6EA-4678-9379-A08999254D66}"/>
              </a:ext>
            </a:extLst>
          </p:cNvPr>
          <p:cNvGraphicFramePr>
            <a:graphicFrameLocks noGrp="1"/>
          </p:cNvGraphicFramePr>
          <p:nvPr/>
        </p:nvGraphicFramePr>
        <p:xfrm>
          <a:off x="2021441" y="2714881"/>
          <a:ext cx="8128000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84520969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2917690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85551008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958933326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720636246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7743308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43455800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3492686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686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6609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Bubble Sorts 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Sort the list in ascending order.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Is 9 the lowest number?</a:t>
            </a:r>
          </a:p>
          <a:p>
            <a:r>
              <a:rPr lang="en-GB" sz="4000" dirty="0"/>
              <a:t>Is it lower than 5?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802F96-B6EA-4678-9379-A08999254D66}"/>
              </a:ext>
            </a:extLst>
          </p:cNvPr>
          <p:cNvGraphicFramePr>
            <a:graphicFrameLocks noGrp="1"/>
          </p:cNvGraphicFramePr>
          <p:nvPr/>
        </p:nvGraphicFramePr>
        <p:xfrm>
          <a:off x="2021441" y="2714881"/>
          <a:ext cx="8128000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84520969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2917690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85551008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958933326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720636246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7743308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43455800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3492686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686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6353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Bubble Sorts 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Sort the list in ascending order.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802F96-B6EA-4678-9379-A08999254D66}"/>
              </a:ext>
            </a:extLst>
          </p:cNvPr>
          <p:cNvGraphicFramePr>
            <a:graphicFrameLocks noGrp="1"/>
          </p:cNvGraphicFramePr>
          <p:nvPr/>
        </p:nvGraphicFramePr>
        <p:xfrm>
          <a:off x="2021441" y="2714881"/>
          <a:ext cx="8128000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84520969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2917690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85551008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958933326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720636246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7743308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43455800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3492686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68642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6926598-E8B9-4DF9-845F-41D423A992DE}"/>
              </a:ext>
            </a:extLst>
          </p:cNvPr>
          <p:cNvSpPr txBox="1"/>
          <p:nvPr/>
        </p:nvSpPr>
        <p:spPr>
          <a:xfrm>
            <a:off x="2061197" y="3513927"/>
            <a:ext cx="936104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FFF00"/>
                </a:solidFill>
                <a:latin typeface="OpenDyslexic" panose="00000500000000000000" pitchFamily="50" charset="0"/>
              </a:rPr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2EA153-951A-4DD8-9CC8-DDC09D27C767}"/>
              </a:ext>
            </a:extLst>
          </p:cNvPr>
          <p:cNvSpPr txBox="1"/>
          <p:nvPr/>
        </p:nvSpPr>
        <p:spPr>
          <a:xfrm>
            <a:off x="3139831" y="3513926"/>
            <a:ext cx="936104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FFF00"/>
                </a:solidFill>
                <a:latin typeface="OpenDyslexic" panose="00000500000000000000" pitchFamily="50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963321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Bubble Sorts 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Sort the list in ascending order.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802F96-B6EA-4678-9379-A08999254D66}"/>
              </a:ext>
            </a:extLst>
          </p:cNvPr>
          <p:cNvGraphicFramePr>
            <a:graphicFrameLocks noGrp="1"/>
          </p:cNvGraphicFramePr>
          <p:nvPr/>
        </p:nvGraphicFramePr>
        <p:xfrm>
          <a:off x="2021441" y="2714881"/>
          <a:ext cx="8128000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84520969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2917690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85551008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958933326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720636246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7743308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43455800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3492686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68642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6926598-E8B9-4DF9-845F-41D423A992DE}"/>
              </a:ext>
            </a:extLst>
          </p:cNvPr>
          <p:cNvSpPr txBox="1"/>
          <p:nvPr/>
        </p:nvSpPr>
        <p:spPr>
          <a:xfrm>
            <a:off x="2061197" y="3513927"/>
            <a:ext cx="936104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FFF00"/>
                </a:solidFill>
                <a:latin typeface="OpenDyslexic" panose="00000500000000000000" pitchFamily="50" charset="0"/>
              </a:rPr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2EA153-951A-4DD8-9CC8-DDC09D27C767}"/>
              </a:ext>
            </a:extLst>
          </p:cNvPr>
          <p:cNvSpPr txBox="1"/>
          <p:nvPr/>
        </p:nvSpPr>
        <p:spPr>
          <a:xfrm>
            <a:off x="3139831" y="3513926"/>
            <a:ext cx="936104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FFF00"/>
                </a:solidFill>
                <a:latin typeface="OpenDyslexic" panose="00000500000000000000" pitchFamily="50" charset="0"/>
              </a:rPr>
              <a:t>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BB220D-4951-4BE0-8F29-244015E22728}"/>
              </a:ext>
            </a:extLst>
          </p:cNvPr>
          <p:cNvSpPr txBox="1"/>
          <p:nvPr/>
        </p:nvSpPr>
        <p:spPr>
          <a:xfrm>
            <a:off x="3139831" y="4194466"/>
            <a:ext cx="936104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FFF00"/>
                </a:solidFill>
                <a:latin typeface="OpenDyslexic" panose="00000500000000000000" pitchFamily="50" charset="0"/>
              </a:rPr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23FFE8-79B2-4836-95FD-A94CA9AC44DB}"/>
              </a:ext>
            </a:extLst>
          </p:cNvPr>
          <p:cNvSpPr txBox="1"/>
          <p:nvPr/>
        </p:nvSpPr>
        <p:spPr>
          <a:xfrm>
            <a:off x="4088370" y="4194466"/>
            <a:ext cx="936104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FFF00"/>
                </a:solidFill>
                <a:latin typeface="OpenDyslexic" panose="00000500000000000000" pitchFamily="50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197696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Bubble Sorts 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Sort the list in ascending order.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Is that correct?</a:t>
            </a:r>
          </a:p>
          <a:p>
            <a:r>
              <a:rPr lang="en-GB" sz="4000" dirty="0"/>
              <a:t>How do you know?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C782235-9490-42E5-A682-3780734E4B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385898"/>
              </p:ext>
            </p:extLst>
          </p:nvPr>
        </p:nvGraphicFramePr>
        <p:xfrm>
          <a:off x="2032000" y="2951699"/>
          <a:ext cx="8128000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84520969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2917690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85551008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958933326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720636246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7743308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43455800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3492686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686425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20D7D3D-4562-4E26-B543-105E2FF2F1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0715897"/>
              </p:ext>
            </p:extLst>
          </p:nvPr>
        </p:nvGraphicFramePr>
        <p:xfrm>
          <a:off x="2032000" y="3713966"/>
          <a:ext cx="8128000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84520969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2917690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85551008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958933326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720636246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7743308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43455800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3492686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bg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bg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bg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bg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bg1"/>
                          </a:solidFill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bg1"/>
                          </a:solidFill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bg1"/>
                          </a:solidFill>
                          <a:latin typeface="OpenDyslexic" panose="00000500000000000000" pitchFamily="50" charset="0"/>
                        </a:rPr>
                        <a:t>8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bg1"/>
                          </a:solidFill>
                          <a:latin typeface="OpenDyslexic" panose="00000500000000000000" pitchFamily="50" charset="0"/>
                        </a:rPr>
                        <a:t>9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686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2699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A01626-1D7A-4888-9E6A-D1DFEA1F69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Bubble Sorts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06FB2-8CA8-4E8B-A3C9-19C7CABA71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200" dirty="0"/>
              <a:t>Now try this one. </a:t>
            </a:r>
          </a:p>
          <a:p>
            <a:endParaRPr lang="en-GB" sz="3200" dirty="0"/>
          </a:p>
          <a:p>
            <a:r>
              <a:rPr lang="en-GB" sz="3200" dirty="0"/>
              <a:t>Can you sort it fully in your books. </a:t>
            </a:r>
          </a:p>
          <a:p>
            <a:endParaRPr lang="en-GB" sz="3200" dirty="0"/>
          </a:p>
          <a:p>
            <a:endParaRPr lang="en-GB" sz="3200" dirty="0"/>
          </a:p>
          <a:p>
            <a:endParaRPr lang="en-GB" sz="3200" dirty="0"/>
          </a:p>
          <a:p>
            <a:r>
              <a:rPr lang="en-GB" sz="3200" dirty="0"/>
              <a:t>Use your whiteboard to help you.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F2E615E-3538-406B-B095-CEB3C0BBEC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133763"/>
              </p:ext>
            </p:extLst>
          </p:nvPr>
        </p:nvGraphicFramePr>
        <p:xfrm>
          <a:off x="2032000" y="3429173"/>
          <a:ext cx="8128000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84520969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2917690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85551008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958933326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720636246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7743308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43455800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3492686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686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1711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A01626-1D7A-4888-9E6A-D1DFEA1F69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Merge Sorts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06FB2-8CA8-4E8B-A3C9-19C7CABA71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Split list into 2 lists of similar size. </a:t>
            </a:r>
          </a:p>
          <a:p>
            <a:endParaRPr lang="en-GB" sz="4000" dirty="0"/>
          </a:p>
          <a:p>
            <a:r>
              <a:rPr lang="en-GB" sz="4000" dirty="0"/>
              <a:t>Divide and conquer. </a:t>
            </a:r>
          </a:p>
          <a:p>
            <a:endParaRPr lang="en-GB" sz="4000" dirty="0"/>
          </a:p>
          <a:p>
            <a:r>
              <a:rPr lang="en-GB" sz="4000" dirty="0"/>
              <a:t>Divide the list, then conquer it by sorting it. </a:t>
            </a:r>
          </a:p>
          <a:p>
            <a:endParaRPr lang="en-GB" sz="4000" dirty="0"/>
          </a:p>
          <a:p>
            <a:r>
              <a:rPr lang="en-GB" sz="4000" dirty="0"/>
              <a:t>The combine the sub-lists into one list. </a:t>
            </a:r>
          </a:p>
        </p:txBody>
      </p:sp>
    </p:spTree>
    <p:extLst>
      <p:ext uri="{BB962C8B-B14F-4D97-AF65-F5344CB8AC3E}">
        <p14:creationId xmlns:p14="http://schemas.microsoft.com/office/powerpoint/2010/main" val="3338728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A01626-1D7A-4888-9E6A-D1DFEA1F69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Merge Sorts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258049C-D601-4574-93C0-C6B3B52A39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131933"/>
              </p:ext>
            </p:extLst>
          </p:nvPr>
        </p:nvGraphicFramePr>
        <p:xfrm>
          <a:off x="2063552" y="1196752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9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B20CE7C-031B-4D8F-A15C-206B613843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748411"/>
              </p:ext>
            </p:extLst>
          </p:nvPr>
        </p:nvGraphicFramePr>
        <p:xfrm>
          <a:off x="1271464" y="1988840"/>
          <a:ext cx="4126161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5387">
                  <a:extLst>
                    <a:ext uri="{9D8B030D-6E8A-4147-A177-3AD203B41FA5}">
                      <a16:colId xmlns:a16="http://schemas.microsoft.com/office/drawing/2014/main" val="2747954422"/>
                    </a:ext>
                  </a:extLst>
                </a:gridCol>
                <a:gridCol w="1375387">
                  <a:extLst>
                    <a:ext uri="{9D8B030D-6E8A-4147-A177-3AD203B41FA5}">
                      <a16:colId xmlns:a16="http://schemas.microsoft.com/office/drawing/2014/main" val="3159425516"/>
                    </a:ext>
                  </a:extLst>
                </a:gridCol>
                <a:gridCol w="1375387">
                  <a:extLst>
                    <a:ext uri="{9D8B030D-6E8A-4147-A177-3AD203B41FA5}">
                      <a16:colId xmlns:a16="http://schemas.microsoft.com/office/drawing/2014/main" val="24459206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435119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442CE5B-84C5-4BFB-89EB-8CB20775FB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308930"/>
              </p:ext>
            </p:extLst>
          </p:nvPr>
        </p:nvGraphicFramePr>
        <p:xfrm>
          <a:off x="6528048" y="1988167"/>
          <a:ext cx="4126161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5387">
                  <a:extLst>
                    <a:ext uri="{9D8B030D-6E8A-4147-A177-3AD203B41FA5}">
                      <a16:colId xmlns:a16="http://schemas.microsoft.com/office/drawing/2014/main" val="2747954422"/>
                    </a:ext>
                  </a:extLst>
                </a:gridCol>
                <a:gridCol w="1375387">
                  <a:extLst>
                    <a:ext uri="{9D8B030D-6E8A-4147-A177-3AD203B41FA5}">
                      <a16:colId xmlns:a16="http://schemas.microsoft.com/office/drawing/2014/main" val="3159425516"/>
                    </a:ext>
                  </a:extLst>
                </a:gridCol>
                <a:gridCol w="1375387">
                  <a:extLst>
                    <a:ext uri="{9D8B030D-6E8A-4147-A177-3AD203B41FA5}">
                      <a16:colId xmlns:a16="http://schemas.microsoft.com/office/drawing/2014/main" val="24459206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9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435119"/>
                  </a:ext>
                </a:extLst>
              </a:tr>
            </a:tbl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EE94B6C-1172-4C7F-8C66-C09C60097AE3}"/>
              </a:ext>
            </a:extLst>
          </p:cNvPr>
          <p:cNvCxnSpPr/>
          <p:nvPr/>
        </p:nvCxnSpPr>
        <p:spPr>
          <a:xfrm flipH="1">
            <a:off x="3607272" y="1722199"/>
            <a:ext cx="832544" cy="3055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8BE8E01-C0A6-4DF0-AB8B-5238EF5FDA12}"/>
              </a:ext>
            </a:extLst>
          </p:cNvPr>
          <p:cNvCxnSpPr/>
          <p:nvPr/>
        </p:nvCxnSpPr>
        <p:spPr>
          <a:xfrm>
            <a:off x="8112224" y="1709322"/>
            <a:ext cx="576064" cy="2788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7C14F12-91FA-49F7-8960-FDD148C91E60}"/>
              </a:ext>
            </a:extLst>
          </p:cNvPr>
          <p:cNvSpPr txBox="1"/>
          <p:nvPr/>
        </p:nvSpPr>
        <p:spPr>
          <a:xfrm>
            <a:off x="1127448" y="3789040"/>
            <a:ext cx="9865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latin typeface="OpenDyslexic" panose="00000500000000000000" pitchFamily="50" charset="0"/>
              </a:rPr>
              <a:t>Split the list into 2 sub-lists</a:t>
            </a:r>
          </a:p>
        </p:txBody>
      </p:sp>
    </p:spTree>
    <p:extLst>
      <p:ext uri="{BB962C8B-B14F-4D97-AF65-F5344CB8AC3E}">
        <p14:creationId xmlns:p14="http://schemas.microsoft.com/office/powerpoint/2010/main" val="3966107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A01626-1D7A-4888-9E6A-D1DFEA1F69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Merge Sorts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0C82B15-8911-4732-9360-DD5010FDD4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6888082"/>
              </p:ext>
            </p:extLst>
          </p:nvPr>
        </p:nvGraphicFramePr>
        <p:xfrm>
          <a:off x="2063552" y="1196752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9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5A1F801D-9659-4CB5-BB48-486B4CDD89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1583665"/>
              </p:ext>
            </p:extLst>
          </p:nvPr>
        </p:nvGraphicFramePr>
        <p:xfrm>
          <a:off x="1271464" y="1988840"/>
          <a:ext cx="4126161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5387">
                  <a:extLst>
                    <a:ext uri="{9D8B030D-6E8A-4147-A177-3AD203B41FA5}">
                      <a16:colId xmlns:a16="http://schemas.microsoft.com/office/drawing/2014/main" val="2747954422"/>
                    </a:ext>
                  </a:extLst>
                </a:gridCol>
                <a:gridCol w="1375387">
                  <a:extLst>
                    <a:ext uri="{9D8B030D-6E8A-4147-A177-3AD203B41FA5}">
                      <a16:colId xmlns:a16="http://schemas.microsoft.com/office/drawing/2014/main" val="3159425516"/>
                    </a:ext>
                  </a:extLst>
                </a:gridCol>
                <a:gridCol w="1375387">
                  <a:extLst>
                    <a:ext uri="{9D8B030D-6E8A-4147-A177-3AD203B41FA5}">
                      <a16:colId xmlns:a16="http://schemas.microsoft.com/office/drawing/2014/main" val="24459206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435119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AC7FD3EB-B455-4F0D-B954-4C52D6FA01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7251352"/>
              </p:ext>
            </p:extLst>
          </p:nvPr>
        </p:nvGraphicFramePr>
        <p:xfrm>
          <a:off x="6528048" y="1988167"/>
          <a:ext cx="4126161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5387">
                  <a:extLst>
                    <a:ext uri="{9D8B030D-6E8A-4147-A177-3AD203B41FA5}">
                      <a16:colId xmlns:a16="http://schemas.microsoft.com/office/drawing/2014/main" val="2747954422"/>
                    </a:ext>
                  </a:extLst>
                </a:gridCol>
                <a:gridCol w="1375387">
                  <a:extLst>
                    <a:ext uri="{9D8B030D-6E8A-4147-A177-3AD203B41FA5}">
                      <a16:colId xmlns:a16="http://schemas.microsoft.com/office/drawing/2014/main" val="3159425516"/>
                    </a:ext>
                  </a:extLst>
                </a:gridCol>
                <a:gridCol w="1375387">
                  <a:extLst>
                    <a:ext uri="{9D8B030D-6E8A-4147-A177-3AD203B41FA5}">
                      <a16:colId xmlns:a16="http://schemas.microsoft.com/office/drawing/2014/main" val="24459206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9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435119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B8D5D96B-8B51-46DA-9698-FB2B572CF2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887129"/>
              </p:ext>
            </p:extLst>
          </p:nvPr>
        </p:nvGraphicFramePr>
        <p:xfrm>
          <a:off x="870968" y="2788215"/>
          <a:ext cx="27363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242080809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64922018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771279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4B1A5248-D8E0-40B8-A8D6-02254A6D14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323380"/>
              </p:ext>
            </p:extLst>
          </p:nvPr>
        </p:nvGraphicFramePr>
        <p:xfrm>
          <a:off x="6312024" y="2779582"/>
          <a:ext cx="27363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242080809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649220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9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771279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9E14BE41-1814-4542-8F6F-940BBE5FB3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353046"/>
              </p:ext>
            </p:extLst>
          </p:nvPr>
        </p:nvGraphicFramePr>
        <p:xfrm>
          <a:off x="4151784" y="2780928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0E01E36D-AB15-4D84-B3AE-CB71FD41AC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232311"/>
              </p:ext>
            </p:extLst>
          </p:nvPr>
        </p:nvGraphicFramePr>
        <p:xfrm>
          <a:off x="9491702" y="2780928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4103591-66F9-4F2E-96B9-753EC20EE51E}"/>
              </a:ext>
            </a:extLst>
          </p:cNvPr>
          <p:cNvCxnSpPr/>
          <p:nvPr/>
        </p:nvCxnSpPr>
        <p:spPr>
          <a:xfrm flipH="1">
            <a:off x="3607272" y="1722199"/>
            <a:ext cx="832544" cy="3055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2B960D7-3B68-4326-A6E9-1784855B1F99}"/>
              </a:ext>
            </a:extLst>
          </p:cNvPr>
          <p:cNvCxnSpPr/>
          <p:nvPr/>
        </p:nvCxnSpPr>
        <p:spPr>
          <a:xfrm>
            <a:off x="8112224" y="1709322"/>
            <a:ext cx="576064" cy="2788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380B7AB-3920-4F2A-945F-16B98BED0AF3}"/>
              </a:ext>
            </a:extLst>
          </p:cNvPr>
          <p:cNvCxnSpPr>
            <a:endCxn id="16" idx="0"/>
          </p:cNvCxnSpPr>
          <p:nvPr/>
        </p:nvCxnSpPr>
        <p:spPr>
          <a:xfrm flipH="1">
            <a:off x="7680176" y="2498885"/>
            <a:ext cx="191346" cy="2806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99E935D-0630-4B13-80CC-4C08D9C50057}"/>
              </a:ext>
            </a:extLst>
          </p:cNvPr>
          <p:cNvCxnSpPr/>
          <p:nvPr/>
        </p:nvCxnSpPr>
        <p:spPr>
          <a:xfrm>
            <a:off x="9768913" y="2482886"/>
            <a:ext cx="231297" cy="2755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C51237A-2646-4BDA-A2CC-9D31D1A0AC7D}"/>
              </a:ext>
            </a:extLst>
          </p:cNvPr>
          <p:cNvSpPr txBox="1"/>
          <p:nvPr/>
        </p:nvSpPr>
        <p:spPr>
          <a:xfrm>
            <a:off x="1127448" y="3789040"/>
            <a:ext cx="9865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latin typeface="OpenDyslexic" panose="00000500000000000000" pitchFamily="50" charset="0"/>
              </a:rPr>
              <a:t>Keep dividing the list… 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BCA3507-2205-4286-ADE9-F83D287F5BD7}"/>
              </a:ext>
            </a:extLst>
          </p:cNvPr>
          <p:cNvCxnSpPr/>
          <p:nvPr/>
        </p:nvCxnSpPr>
        <p:spPr>
          <a:xfrm flipH="1">
            <a:off x="2239120" y="2512668"/>
            <a:ext cx="547697" cy="2755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C538B02-6A82-4ED9-A2E9-DDC19FEF6DD3}"/>
              </a:ext>
            </a:extLst>
          </p:cNvPr>
          <p:cNvCxnSpPr/>
          <p:nvPr/>
        </p:nvCxnSpPr>
        <p:spPr>
          <a:xfrm>
            <a:off x="4641657" y="2516119"/>
            <a:ext cx="209979" cy="2648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887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A01626-1D7A-4888-9E6A-D1DFEA1F69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Merge Sorts</a:t>
            </a: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6E89C3B0-FC06-4970-8B14-FDCA204B81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959904"/>
              </p:ext>
            </p:extLst>
          </p:nvPr>
        </p:nvGraphicFramePr>
        <p:xfrm>
          <a:off x="2063552" y="1196752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9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B5F87B62-B724-4C21-972C-72E94B86BB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3862348"/>
              </p:ext>
            </p:extLst>
          </p:nvPr>
        </p:nvGraphicFramePr>
        <p:xfrm>
          <a:off x="1271464" y="1988840"/>
          <a:ext cx="4126161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5387">
                  <a:extLst>
                    <a:ext uri="{9D8B030D-6E8A-4147-A177-3AD203B41FA5}">
                      <a16:colId xmlns:a16="http://schemas.microsoft.com/office/drawing/2014/main" val="2747954422"/>
                    </a:ext>
                  </a:extLst>
                </a:gridCol>
                <a:gridCol w="1375387">
                  <a:extLst>
                    <a:ext uri="{9D8B030D-6E8A-4147-A177-3AD203B41FA5}">
                      <a16:colId xmlns:a16="http://schemas.microsoft.com/office/drawing/2014/main" val="3159425516"/>
                    </a:ext>
                  </a:extLst>
                </a:gridCol>
                <a:gridCol w="1375387">
                  <a:extLst>
                    <a:ext uri="{9D8B030D-6E8A-4147-A177-3AD203B41FA5}">
                      <a16:colId xmlns:a16="http://schemas.microsoft.com/office/drawing/2014/main" val="24459206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435119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3F1EC0BC-1FD9-4D89-8348-527C324C33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300655"/>
              </p:ext>
            </p:extLst>
          </p:nvPr>
        </p:nvGraphicFramePr>
        <p:xfrm>
          <a:off x="6528048" y="1988167"/>
          <a:ext cx="4126161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5387">
                  <a:extLst>
                    <a:ext uri="{9D8B030D-6E8A-4147-A177-3AD203B41FA5}">
                      <a16:colId xmlns:a16="http://schemas.microsoft.com/office/drawing/2014/main" val="2747954422"/>
                    </a:ext>
                  </a:extLst>
                </a:gridCol>
                <a:gridCol w="1375387">
                  <a:extLst>
                    <a:ext uri="{9D8B030D-6E8A-4147-A177-3AD203B41FA5}">
                      <a16:colId xmlns:a16="http://schemas.microsoft.com/office/drawing/2014/main" val="3159425516"/>
                    </a:ext>
                  </a:extLst>
                </a:gridCol>
                <a:gridCol w="1375387">
                  <a:extLst>
                    <a:ext uri="{9D8B030D-6E8A-4147-A177-3AD203B41FA5}">
                      <a16:colId xmlns:a16="http://schemas.microsoft.com/office/drawing/2014/main" val="24459206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9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435119"/>
                  </a:ext>
                </a:extLst>
              </a:tr>
            </a:tbl>
          </a:graphicData>
        </a:graphic>
      </p:graphicFrame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D546ECB8-375C-4A2E-811D-5E1BE26A8B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308811"/>
              </p:ext>
            </p:extLst>
          </p:nvPr>
        </p:nvGraphicFramePr>
        <p:xfrm>
          <a:off x="870968" y="2788215"/>
          <a:ext cx="27363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242080809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64922018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771279"/>
                  </a:ext>
                </a:extLst>
              </a:tr>
            </a:tbl>
          </a:graphicData>
        </a:graphic>
      </p:graphicFrame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F01B9F5F-A5D3-4256-811F-4236235B29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2731502"/>
              </p:ext>
            </p:extLst>
          </p:nvPr>
        </p:nvGraphicFramePr>
        <p:xfrm>
          <a:off x="6312024" y="2779582"/>
          <a:ext cx="27363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242080809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649220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9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771279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5E8F0C30-E52F-4B11-A76A-C1D8595A79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716305"/>
              </p:ext>
            </p:extLst>
          </p:nvPr>
        </p:nvGraphicFramePr>
        <p:xfrm>
          <a:off x="4151784" y="2780928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86720A1E-2E33-4093-BE32-F27799FB36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577627"/>
              </p:ext>
            </p:extLst>
          </p:nvPr>
        </p:nvGraphicFramePr>
        <p:xfrm>
          <a:off x="9491702" y="2780928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D4158311-A4F5-4FBE-AFA0-4E5638F82E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881340"/>
              </p:ext>
            </p:extLst>
          </p:nvPr>
        </p:nvGraphicFramePr>
        <p:xfrm>
          <a:off x="839416" y="3573016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3829B0A6-E9B3-4458-8450-FB4A41F770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196268"/>
              </p:ext>
            </p:extLst>
          </p:nvPr>
        </p:nvGraphicFramePr>
        <p:xfrm>
          <a:off x="2423592" y="3573016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1FD6A989-43F2-4B86-AC94-C15A4F2D96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6090695"/>
              </p:ext>
            </p:extLst>
          </p:nvPr>
        </p:nvGraphicFramePr>
        <p:xfrm>
          <a:off x="4234136" y="3573016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DC74136C-ACDC-40A8-AEB8-81A13D679D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6046478"/>
              </p:ext>
            </p:extLst>
          </p:nvPr>
        </p:nvGraphicFramePr>
        <p:xfrm>
          <a:off x="6127553" y="3570997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456D26B2-66D4-405D-968B-38CE51220A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43490"/>
              </p:ext>
            </p:extLst>
          </p:nvPr>
        </p:nvGraphicFramePr>
        <p:xfrm>
          <a:off x="7729426" y="3570997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9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FADDF351-5263-41B8-B57F-0694B060FD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4351796"/>
              </p:ext>
            </p:extLst>
          </p:nvPr>
        </p:nvGraphicFramePr>
        <p:xfrm>
          <a:off x="9491702" y="3552594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79A3E92-3AEE-4AEC-AF4D-CCA79ADC5F54}"/>
              </a:ext>
            </a:extLst>
          </p:cNvPr>
          <p:cNvCxnSpPr/>
          <p:nvPr/>
        </p:nvCxnSpPr>
        <p:spPr>
          <a:xfrm flipH="1">
            <a:off x="3607272" y="1722199"/>
            <a:ext cx="832544" cy="3055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4DDF562-32BF-47C9-AFAC-3CC1E051DD1F}"/>
              </a:ext>
            </a:extLst>
          </p:cNvPr>
          <p:cNvCxnSpPr/>
          <p:nvPr/>
        </p:nvCxnSpPr>
        <p:spPr>
          <a:xfrm>
            <a:off x="8112224" y="1709322"/>
            <a:ext cx="576064" cy="2788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697056D-0343-4B6A-ADDF-BA607631218A}"/>
              </a:ext>
            </a:extLst>
          </p:cNvPr>
          <p:cNvCxnSpPr>
            <a:endCxn id="30" idx="0"/>
          </p:cNvCxnSpPr>
          <p:nvPr/>
        </p:nvCxnSpPr>
        <p:spPr>
          <a:xfrm flipH="1">
            <a:off x="7680176" y="2498885"/>
            <a:ext cx="191346" cy="2806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2B310B3-CB67-45FC-AF7C-3FA56C9BC4E4}"/>
              </a:ext>
            </a:extLst>
          </p:cNvPr>
          <p:cNvCxnSpPr/>
          <p:nvPr/>
        </p:nvCxnSpPr>
        <p:spPr>
          <a:xfrm>
            <a:off x="9768913" y="2482886"/>
            <a:ext cx="231297" cy="2755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BB9FAAC-B3BD-414C-9994-ECF084315C7B}"/>
              </a:ext>
            </a:extLst>
          </p:cNvPr>
          <p:cNvCxnSpPr>
            <a:stCxn id="32" idx="2"/>
            <a:endCxn id="38" idx="0"/>
          </p:cNvCxnSpPr>
          <p:nvPr/>
        </p:nvCxnSpPr>
        <p:spPr>
          <a:xfrm>
            <a:off x="10191554" y="3299088"/>
            <a:ext cx="0" cy="2535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8F9D79F-A616-4AE9-904A-6601A7838566}"/>
              </a:ext>
            </a:extLst>
          </p:cNvPr>
          <p:cNvCxnSpPr>
            <a:endCxn id="36" idx="0"/>
          </p:cNvCxnSpPr>
          <p:nvPr/>
        </p:nvCxnSpPr>
        <p:spPr>
          <a:xfrm flipH="1">
            <a:off x="6827405" y="3297742"/>
            <a:ext cx="819670" cy="2732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193AEED-F914-425A-9E15-61371D75C194}"/>
              </a:ext>
            </a:extLst>
          </p:cNvPr>
          <p:cNvCxnSpPr>
            <a:stCxn id="30" idx="2"/>
            <a:endCxn id="37" idx="0"/>
          </p:cNvCxnSpPr>
          <p:nvPr/>
        </p:nvCxnSpPr>
        <p:spPr>
          <a:xfrm>
            <a:off x="7680176" y="3297742"/>
            <a:ext cx="749102" cy="2732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654CB96-0061-4744-A6B0-1781806AEAA7}"/>
              </a:ext>
            </a:extLst>
          </p:cNvPr>
          <p:cNvCxnSpPr>
            <a:endCxn id="29" idx="0"/>
          </p:cNvCxnSpPr>
          <p:nvPr/>
        </p:nvCxnSpPr>
        <p:spPr>
          <a:xfrm flipH="1">
            <a:off x="2239120" y="2512668"/>
            <a:ext cx="547697" cy="2755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25CB390-BE69-49CE-A552-F9FB88775819}"/>
              </a:ext>
            </a:extLst>
          </p:cNvPr>
          <p:cNvCxnSpPr>
            <a:endCxn id="31" idx="0"/>
          </p:cNvCxnSpPr>
          <p:nvPr/>
        </p:nvCxnSpPr>
        <p:spPr>
          <a:xfrm>
            <a:off x="4641657" y="2516119"/>
            <a:ext cx="209979" cy="2648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2065F5D-CE1A-44E6-B028-9729484A72EC}"/>
              </a:ext>
            </a:extLst>
          </p:cNvPr>
          <p:cNvCxnSpPr>
            <a:endCxn id="34" idx="0"/>
          </p:cNvCxnSpPr>
          <p:nvPr/>
        </p:nvCxnSpPr>
        <p:spPr>
          <a:xfrm>
            <a:off x="2337306" y="3265146"/>
            <a:ext cx="786138" cy="3078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5C9A153-75BC-43A6-8FA8-144DD3A60CA2}"/>
              </a:ext>
            </a:extLst>
          </p:cNvPr>
          <p:cNvCxnSpPr/>
          <p:nvPr/>
        </p:nvCxnSpPr>
        <p:spPr>
          <a:xfrm flipH="1">
            <a:off x="1491938" y="3297742"/>
            <a:ext cx="699853" cy="2214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A2D0331-1F51-4916-943D-C70E3B9D4DC3}"/>
              </a:ext>
            </a:extLst>
          </p:cNvPr>
          <p:cNvCxnSpPr/>
          <p:nvPr/>
        </p:nvCxnSpPr>
        <p:spPr>
          <a:xfrm>
            <a:off x="4819208" y="3306188"/>
            <a:ext cx="209979" cy="2648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54C9D595-4248-4D3F-A186-4B9B58AD3B28}"/>
              </a:ext>
            </a:extLst>
          </p:cNvPr>
          <p:cNvSpPr txBox="1"/>
          <p:nvPr/>
        </p:nvSpPr>
        <p:spPr>
          <a:xfrm>
            <a:off x="1195005" y="4746961"/>
            <a:ext cx="9865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latin typeface="OpenDyslexic" panose="00000500000000000000" pitchFamily="50" charset="0"/>
              </a:rPr>
              <a:t>Keep dividing the list… </a:t>
            </a:r>
          </a:p>
        </p:txBody>
      </p:sp>
    </p:spTree>
    <p:extLst>
      <p:ext uri="{BB962C8B-B14F-4D97-AF65-F5344CB8AC3E}">
        <p14:creationId xmlns:p14="http://schemas.microsoft.com/office/powerpoint/2010/main" val="4083965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94C0FD-35B2-42CF-B514-4C5C9BE177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What does a linear search do?</a:t>
            </a:r>
          </a:p>
          <a:p>
            <a:endParaRPr lang="en-GB" sz="4000" dirty="0"/>
          </a:p>
          <a:p>
            <a:r>
              <a:rPr lang="en-GB" sz="4000" dirty="0"/>
              <a:t>What is the difference between a binary and linear search?</a:t>
            </a:r>
          </a:p>
          <a:p>
            <a:endParaRPr lang="en-GB" sz="4000" dirty="0"/>
          </a:p>
          <a:p>
            <a:r>
              <a:rPr lang="en-GB" sz="4000" dirty="0"/>
              <a:t>Which type of search is the quickest?</a:t>
            </a:r>
          </a:p>
          <a:p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5584811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A01626-1D7A-4888-9E6A-D1DFEA1F69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Merge Sorts</a:t>
            </a:r>
          </a:p>
        </p:txBody>
      </p:sp>
      <p:graphicFrame>
        <p:nvGraphicFramePr>
          <p:cNvPr id="90" name="Table 89">
            <a:extLst>
              <a:ext uri="{FF2B5EF4-FFF2-40B4-BE49-F238E27FC236}">
                <a16:creationId xmlns:a16="http://schemas.microsoft.com/office/drawing/2014/main" id="{EA7E0F00-5443-4E1C-B80F-CED3AFB97B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076014"/>
              </p:ext>
            </p:extLst>
          </p:nvPr>
        </p:nvGraphicFramePr>
        <p:xfrm>
          <a:off x="2063552" y="1196752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9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91" name="Table 90">
            <a:extLst>
              <a:ext uri="{FF2B5EF4-FFF2-40B4-BE49-F238E27FC236}">
                <a16:creationId xmlns:a16="http://schemas.microsoft.com/office/drawing/2014/main" id="{E7AA12B6-830D-400E-B601-A8C3033BC6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9540044"/>
              </p:ext>
            </p:extLst>
          </p:nvPr>
        </p:nvGraphicFramePr>
        <p:xfrm>
          <a:off x="1271464" y="1988840"/>
          <a:ext cx="4126161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5387">
                  <a:extLst>
                    <a:ext uri="{9D8B030D-6E8A-4147-A177-3AD203B41FA5}">
                      <a16:colId xmlns:a16="http://schemas.microsoft.com/office/drawing/2014/main" val="2747954422"/>
                    </a:ext>
                  </a:extLst>
                </a:gridCol>
                <a:gridCol w="1375387">
                  <a:extLst>
                    <a:ext uri="{9D8B030D-6E8A-4147-A177-3AD203B41FA5}">
                      <a16:colId xmlns:a16="http://schemas.microsoft.com/office/drawing/2014/main" val="3159425516"/>
                    </a:ext>
                  </a:extLst>
                </a:gridCol>
                <a:gridCol w="1375387">
                  <a:extLst>
                    <a:ext uri="{9D8B030D-6E8A-4147-A177-3AD203B41FA5}">
                      <a16:colId xmlns:a16="http://schemas.microsoft.com/office/drawing/2014/main" val="24459206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435119"/>
                  </a:ext>
                </a:extLst>
              </a:tr>
            </a:tbl>
          </a:graphicData>
        </a:graphic>
      </p:graphicFrame>
      <p:graphicFrame>
        <p:nvGraphicFramePr>
          <p:cNvPr id="92" name="Table 91">
            <a:extLst>
              <a:ext uri="{FF2B5EF4-FFF2-40B4-BE49-F238E27FC236}">
                <a16:creationId xmlns:a16="http://schemas.microsoft.com/office/drawing/2014/main" id="{51F80D5C-F477-4463-837E-7DEB910674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290873"/>
              </p:ext>
            </p:extLst>
          </p:nvPr>
        </p:nvGraphicFramePr>
        <p:xfrm>
          <a:off x="6528048" y="1988167"/>
          <a:ext cx="4126161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5387">
                  <a:extLst>
                    <a:ext uri="{9D8B030D-6E8A-4147-A177-3AD203B41FA5}">
                      <a16:colId xmlns:a16="http://schemas.microsoft.com/office/drawing/2014/main" val="2747954422"/>
                    </a:ext>
                  </a:extLst>
                </a:gridCol>
                <a:gridCol w="1375387">
                  <a:extLst>
                    <a:ext uri="{9D8B030D-6E8A-4147-A177-3AD203B41FA5}">
                      <a16:colId xmlns:a16="http://schemas.microsoft.com/office/drawing/2014/main" val="3159425516"/>
                    </a:ext>
                  </a:extLst>
                </a:gridCol>
                <a:gridCol w="1375387">
                  <a:extLst>
                    <a:ext uri="{9D8B030D-6E8A-4147-A177-3AD203B41FA5}">
                      <a16:colId xmlns:a16="http://schemas.microsoft.com/office/drawing/2014/main" val="24459206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9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435119"/>
                  </a:ext>
                </a:extLst>
              </a:tr>
            </a:tbl>
          </a:graphicData>
        </a:graphic>
      </p:graphicFrame>
      <p:graphicFrame>
        <p:nvGraphicFramePr>
          <p:cNvPr id="93" name="Table 92">
            <a:extLst>
              <a:ext uri="{FF2B5EF4-FFF2-40B4-BE49-F238E27FC236}">
                <a16:creationId xmlns:a16="http://schemas.microsoft.com/office/drawing/2014/main" id="{15C14AF2-7080-4711-B3BA-B3EFB10E3B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0179781"/>
              </p:ext>
            </p:extLst>
          </p:nvPr>
        </p:nvGraphicFramePr>
        <p:xfrm>
          <a:off x="870968" y="2788215"/>
          <a:ext cx="27363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242080809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64922018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771279"/>
                  </a:ext>
                </a:extLst>
              </a:tr>
            </a:tbl>
          </a:graphicData>
        </a:graphic>
      </p:graphicFrame>
      <p:graphicFrame>
        <p:nvGraphicFramePr>
          <p:cNvPr id="94" name="Table 93">
            <a:extLst>
              <a:ext uri="{FF2B5EF4-FFF2-40B4-BE49-F238E27FC236}">
                <a16:creationId xmlns:a16="http://schemas.microsoft.com/office/drawing/2014/main" id="{C05873E1-A102-4761-82FE-B2406CD8E5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697462"/>
              </p:ext>
            </p:extLst>
          </p:nvPr>
        </p:nvGraphicFramePr>
        <p:xfrm>
          <a:off x="6312024" y="2779582"/>
          <a:ext cx="27363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242080809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649220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9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771279"/>
                  </a:ext>
                </a:extLst>
              </a:tr>
            </a:tbl>
          </a:graphicData>
        </a:graphic>
      </p:graphicFrame>
      <p:graphicFrame>
        <p:nvGraphicFramePr>
          <p:cNvPr id="95" name="Table 94">
            <a:extLst>
              <a:ext uri="{FF2B5EF4-FFF2-40B4-BE49-F238E27FC236}">
                <a16:creationId xmlns:a16="http://schemas.microsoft.com/office/drawing/2014/main" id="{80492126-18EB-4263-9188-1EA1DDE554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032847"/>
              </p:ext>
            </p:extLst>
          </p:nvPr>
        </p:nvGraphicFramePr>
        <p:xfrm>
          <a:off x="4151784" y="2780928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96" name="Table 95">
            <a:extLst>
              <a:ext uri="{FF2B5EF4-FFF2-40B4-BE49-F238E27FC236}">
                <a16:creationId xmlns:a16="http://schemas.microsoft.com/office/drawing/2014/main" id="{F511ACAF-C6CB-4E90-A544-9BE3C67B60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299214"/>
              </p:ext>
            </p:extLst>
          </p:nvPr>
        </p:nvGraphicFramePr>
        <p:xfrm>
          <a:off x="9491702" y="2780928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97" name="Table 96">
            <a:extLst>
              <a:ext uri="{FF2B5EF4-FFF2-40B4-BE49-F238E27FC236}">
                <a16:creationId xmlns:a16="http://schemas.microsoft.com/office/drawing/2014/main" id="{EF9BCC39-FEEC-4E31-A60E-D5AB2875A9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164130"/>
              </p:ext>
            </p:extLst>
          </p:nvPr>
        </p:nvGraphicFramePr>
        <p:xfrm>
          <a:off x="839416" y="3573016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98" name="Table 97">
            <a:extLst>
              <a:ext uri="{FF2B5EF4-FFF2-40B4-BE49-F238E27FC236}">
                <a16:creationId xmlns:a16="http://schemas.microsoft.com/office/drawing/2014/main" id="{D7FA2173-29F4-4C8F-AD97-7A920DC325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361816"/>
              </p:ext>
            </p:extLst>
          </p:nvPr>
        </p:nvGraphicFramePr>
        <p:xfrm>
          <a:off x="2423592" y="3573016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99" name="Table 98">
            <a:extLst>
              <a:ext uri="{FF2B5EF4-FFF2-40B4-BE49-F238E27FC236}">
                <a16:creationId xmlns:a16="http://schemas.microsoft.com/office/drawing/2014/main" id="{FEFF0E31-4F68-47AE-A25D-B6F0744DDF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515896"/>
              </p:ext>
            </p:extLst>
          </p:nvPr>
        </p:nvGraphicFramePr>
        <p:xfrm>
          <a:off x="4234136" y="3573016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100" name="Table 99">
            <a:extLst>
              <a:ext uri="{FF2B5EF4-FFF2-40B4-BE49-F238E27FC236}">
                <a16:creationId xmlns:a16="http://schemas.microsoft.com/office/drawing/2014/main" id="{169FCDCB-F126-4260-AD2E-E9DAC68C39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8135470"/>
              </p:ext>
            </p:extLst>
          </p:nvPr>
        </p:nvGraphicFramePr>
        <p:xfrm>
          <a:off x="6127553" y="3570997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101" name="Table 100">
            <a:extLst>
              <a:ext uri="{FF2B5EF4-FFF2-40B4-BE49-F238E27FC236}">
                <a16:creationId xmlns:a16="http://schemas.microsoft.com/office/drawing/2014/main" id="{4CC89600-5B5B-4860-8975-C908A6D6B7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6242107"/>
              </p:ext>
            </p:extLst>
          </p:nvPr>
        </p:nvGraphicFramePr>
        <p:xfrm>
          <a:off x="7729426" y="3570997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9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102" name="Table 101">
            <a:extLst>
              <a:ext uri="{FF2B5EF4-FFF2-40B4-BE49-F238E27FC236}">
                <a16:creationId xmlns:a16="http://schemas.microsoft.com/office/drawing/2014/main" id="{4B9247C0-3A7B-4F2F-933D-E59A20CA51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998954"/>
              </p:ext>
            </p:extLst>
          </p:nvPr>
        </p:nvGraphicFramePr>
        <p:xfrm>
          <a:off x="9491702" y="3552594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103" name="Table 102">
            <a:extLst>
              <a:ext uri="{FF2B5EF4-FFF2-40B4-BE49-F238E27FC236}">
                <a16:creationId xmlns:a16="http://schemas.microsoft.com/office/drawing/2014/main" id="{46FF7E3F-D12F-432F-BCBE-03DDCD1012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398267"/>
              </p:ext>
            </p:extLst>
          </p:nvPr>
        </p:nvGraphicFramePr>
        <p:xfrm>
          <a:off x="849683" y="4405995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104" name="Table 103">
            <a:extLst>
              <a:ext uri="{FF2B5EF4-FFF2-40B4-BE49-F238E27FC236}">
                <a16:creationId xmlns:a16="http://schemas.microsoft.com/office/drawing/2014/main" id="{522B676B-2047-4653-9A10-772F1A5E51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5473460"/>
              </p:ext>
            </p:extLst>
          </p:nvPr>
        </p:nvGraphicFramePr>
        <p:xfrm>
          <a:off x="2279576" y="4405995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105" name="Table 104">
            <a:extLst>
              <a:ext uri="{FF2B5EF4-FFF2-40B4-BE49-F238E27FC236}">
                <a16:creationId xmlns:a16="http://schemas.microsoft.com/office/drawing/2014/main" id="{6F503590-593B-44D8-BC09-9D4521C977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166929"/>
              </p:ext>
            </p:extLst>
          </p:nvPr>
        </p:nvGraphicFramePr>
        <p:xfrm>
          <a:off x="4552280" y="4405995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80602990-4C5A-44AF-9011-6690360184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59112"/>
              </p:ext>
            </p:extLst>
          </p:nvPr>
        </p:nvGraphicFramePr>
        <p:xfrm>
          <a:off x="5951984" y="4403976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107" name="Table 106">
            <a:extLst>
              <a:ext uri="{FF2B5EF4-FFF2-40B4-BE49-F238E27FC236}">
                <a16:creationId xmlns:a16="http://schemas.microsoft.com/office/drawing/2014/main" id="{D650DC75-E4A5-4625-B165-20B0CFC084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776082"/>
              </p:ext>
            </p:extLst>
          </p:nvPr>
        </p:nvGraphicFramePr>
        <p:xfrm>
          <a:off x="9408368" y="4403976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9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108" name="Table 107">
            <a:extLst>
              <a:ext uri="{FF2B5EF4-FFF2-40B4-BE49-F238E27FC236}">
                <a16:creationId xmlns:a16="http://schemas.microsoft.com/office/drawing/2014/main" id="{95F592C0-0A72-4258-AA04-121F029A4B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9876085"/>
              </p:ext>
            </p:extLst>
          </p:nvPr>
        </p:nvGraphicFramePr>
        <p:xfrm>
          <a:off x="8008664" y="4403976"/>
          <a:ext cx="13997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704">
                  <a:extLst>
                    <a:ext uri="{9D8B030D-6E8A-4147-A177-3AD203B41FA5}">
                      <a16:colId xmlns:a16="http://schemas.microsoft.com/office/drawing/2014/main" val="500140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36914"/>
                  </a:ext>
                </a:extLst>
              </a:tr>
            </a:tbl>
          </a:graphicData>
        </a:graphic>
      </p:graphicFrame>
      <p:graphicFrame>
        <p:nvGraphicFramePr>
          <p:cNvPr id="109" name="Table 108">
            <a:extLst>
              <a:ext uri="{FF2B5EF4-FFF2-40B4-BE49-F238E27FC236}">
                <a16:creationId xmlns:a16="http://schemas.microsoft.com/office/drawing/2014/main" id="{E92BB64D-E765-415E-95A0-679F3CB541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635973"/>
              </p:ext>
            </p:extLst>
          </p:nvPr>
        </p:nvGraphicFramePr>
        <p:xfrm>
          <a:off x="7745901" y="5396847"/>
          <a:ext cx="27363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242080809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649220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9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771279"/>
                  </a:ext>
                </a:extLst>
              </a:tr>
            </a:tbl>
          </a:graphicData>
        </a:graphic>
      </p:graphicFrame>
      <p:graphicFrame>
        <p:nvGraphicFramePr>
          <p:cNvPr id="110" name="Table 109">
            <a:extLst>
              <a:ext uri="{FF2B5EF4-FFF2-40B4-BE49-F238E27FC236}">
                <a16:creationId xmlns:a16="http://schemas.microsoft.com/office/drawing/2014/main" id="{08824EDA-B0EE-4391-9B71-3DFA2B4D4E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968242"/>
              </p:ext>
            </p:extLst>
          </p:nvPr>
        </p:nvGraphicFramePr>
        <p:xfrm>
          <a:off x="675172" y="5385034"/>
          <a:ext cx="6296248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4062">
                  <a:extLst>
                    <a:ext uri="{9D8B030D-6E8A-4147-A177-3AD203B41FA5}">
                      <a16:colId xmlns:a16="http://schemas.microsoft.com/office/drawing/2014/main" val="1855929911"/>
                    </a:ext>
                  </a:extLst>
                </a:gridCol>
                <a:gridCol w="1574062">
                  <a:extLst>
                    <a:ext uri="{9D8B030D-6E8A-4147-A177-3AD203B41FA5}">
                      <a16:colId xmlns:a16="http://schemas.microsoft.com/office/drawing/2014/main" val="3386280377"/>
                    </a:ext>
                  </a:extLst>
                </a:gridCol>
                <a:gridCol w="1574062">
                  <a:extLst>
                    <a:ext uri="{9D8B030D-6E8A-4147-A177-3AD203B41FA5}">
                      <a16:colId xmlns:a16="http://schemas.microsoft.com/office/drawing/2014/main" val="1834253701"/>
                    </a:ext>
                  </a:extLst>
                </a:gridCol>
                <a:gridCol w="1574062">
                  <a:extLst>
                    <a:ext uri="{9D8B030D-6E8A-4147-A177-3AD203B41FA5}">
                      <a16:colId xmlns:a16="http://schemas.microsoft.com/office/drawing/2014/main" val="38981988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689587"/>
                  </a:ext>
                </a:extLst>
              </a:tr>
            </a:tbl>
          </a:graphicData>
        </a:graphic>
      </p:graphicFrame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1796BD91-30F8-4126-B1A5-BFAFDA7349E5}"/>
              </a:ext>
            </a:extLst>
          </p:cNvPr>
          <p:cNvCxnSpPr/>
          <p:nvPr/>
        </p:nvCxnSpPr>
        <p:spPr>
          <a:xfrm flipH="1">
            <a:off x="3607272" y="1722199"/>
            <a:ext cx="832544" cy="3055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F5B7DA47-5B35-4854-B26E-97A4E285F6A4}"/>
              </a:ext>
            </a:extLst>
          </p:cNvPr>
          <p:cNvCxnSpPr/>
          <p:nvPr/>
        </p:nvCxnSpPr>
        <p:spPr>
          <a:xfrm>
            <a:off x="8112224" y="1709322"/>
            <a:ext cx="576064" cy="2788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ABFB6AA9-B5B2-44FC-BA10-D891C0B34D63}"/>
              </a:ext>
            </a:extLst>
          </p:cNvPr>
          <p:cNvCxnSpPr>
            <a:endCxn id="94" idx="0"/>
          </p:cNvCxnSpPr>
          <p:nvPr/>
        </p:nvCxnSpPr>
        <p:spPr>
          <a:xfrm flipH="1">
            <a:off x="7680176" y="2498885"/>
            <a:ext cx="191346" cy="2806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ED3BB1EC-4DB8-4E88-AB36-84ADC6028811}"/>
              </a:ext>
            </a:extLst>
          </p:cNvPr>
          <p:cNvCxnSpPr/>
          <p:nvPr/>
        </p:nvCxnSpPr>
        <p:spPr>
          <a:xfrm>
            <a:off x="9768913" y="2482886"/>
            <a:ext cx="231297" cy="2755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55BAE83F-D617-40B5-B19C-8E7F715C76AA}"/>
              </a:ext>
            </a:extLst>
          </p:cNvPr>
          <p:cNvCxnSpPr>
            <a:stCxn id="96" idx="2"/>
            <a:endCxn id="102" idx="0"/>
          </p:cNvCxnSpPr>
          <p:nvPr/>
        </p:nvCxnSpPr>
        <p:spPr>
          <a:xfrm>
            <a:off x="10191554" y="3299088"/>
            <a:ext cx="0" cy="2535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A215B954-6B49-4DDB-8479-873C02642871}"/>
              </a:ext>
            </a:extLst>
          </p:cNvPr>
          <p:cNvCxnSpPr>
            <a:endCxn id="100" idx="0"/>
          </p:cNvCxnSpPr>
          <p:nvPr/>
        </p:nvCxnSpPr>
        <p:spPr>
          <a:xfrm flipH="1">
            <a:off x="6827405" y="3297742"/>
            <a:ext cx="819670" cy="2732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CC79660B-2D04-47D3-9637-0ADFBCA00BEE}"/>
              </a:ext>
            </a:extLst>
          </p:cNvPr>
          <p:cNvCxnSpPr>
            <a:stCxn id="94" idx="2"/>
            <a:endCxn id="101" idx="0"/>
          </p:cNvCxnSpPr>
          <p:nvPr/>
        </p:nvCxnSpPr>
        <p:spPr>
          <a:xfrm>
            <a:off x="7680176" y="3297742"/>
            <a:ext cx="749102" cy="2732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2C3ECA9F-E847-42CE-8EB5-E6CE018C563C}"/>
              </a:ext>
            </a:extLst>
          </p:cNvPr>
          <p:cNvCxnSpPr>
            <a:endCxn id="107" idx="0"/>
          </p:cNvCxnSpPr>
          <p:nvPr/>
        </p:nvCxnSpPr>
        <p:spPr>
          <a:xfrm>
            <a:off x="8773171" y="4089157"/>
            <a:ext cx="1335049" cy="3148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9F784BEF-EBE6-4579-98DC-EEA98960E6CA}"/>
              </a:ext>
            </a:extLst>
          </p:cNvPr>
          <p:cNvCxnSpPr>
            <a:stCxn id="102" idx="2"/>
          </p:cNvCxnSpPr>
          <p:nvPr/>
        </p:nvCxnSpPr>
        <p:spPr>
          <a:xfrm flipH="1">
            <a:off x="8968642" y="4070754"/>
            <a:ext cx="1222912" cy="3332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A34DB657-2693-45A0-8576-8FDFFED058F9}"/>
              </a:ext>
            </a:extLst>
          </p:cNvPr>
          <p:cNvCxnSpPr>
            <a:endCxn id="106" idx="0"/>
          </p:cNvCxnSpPr>
          <p:nvPr/>
        </p:nvCxnSpPr>
        <p:spPr>
          <a:xfrm flipH="1">
            <a:off x="6651836" y="4098951"/>
            <a:ext cx="173148" cy="3050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99C9B959-64AA-4D4D-9BA9-B6C004A27849}"/>
              </a:ext>
            </a:extLst>
          </p:cNvPr>
          <p:cNvCxnSpPr>
            <a:endCxn id="105" idx="0"/>
          </p:cNvCxnSpPr>
          <p:nvPr/>
        </p:nvCxnSpPr>
        <p:spPr>
          <a:xfrm>
            <a:off x="5024784" y="4110764"/>
            <a:ext cx="227348" cy="2952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51152A9C-C7AD-4064-9FD0-7E003CB42EB0}"/>
              </a:ext>
            </a:extLst>
          </p:cNvPr>
          <p:cNvCxnSpPr>
            <a:endCxn id="103" idx="0"/>
          </p:cNvCxnSpPr>
          <p:nvPr/>
        </p:nvCxnSpPr>
        <p:spPr>
          <a:xfrm flipH="1">
            <a:off x="1549535" y="4070754"/>
            <a:ext cx="83620" cy="3352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BC5DCDCB-82C8-4FA6-9A4E-049911EAE1E6}"/>
              </a:ext>
            </a:extLst>
          </p:cNvPr>
          <p:cNvCxnSpPr/>
          <p:nvPr/>
        </p:nvCxnSpPr>
        <p:spPr>
          <a:xfrm flipH="1">
            <a:off x="3103418" y="4059678"/>
            <a:ext cx="78252" cy="3183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FAF87FE0-0132-4593-A788-CF96F6D97AAE}"/>
              </a:ext>
            </a:extLst>
          </p:cNvPr>
          <p:cNvCxnSpPr/>
          <p:nvPr/>
        </p:nvCxnSpPr>
        <p:spPr>
          <a:xfrm>
            <a:off x="2249387" y="4830265"/>
            <a:ext cx="174205" cy="5620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706DC4AA-D9CA-428B-A57F-D7F7D7692679}"/>
              </a:ext>
            </a:extLst>
          </p:cNvPr>
          <p:cNvCxnSpPr/>
          <p:nvPr/>
        </p:nvCxnSpPr>
        <p:spPr>
          <a:xfrm flipH="1">
            <a:off x="5320369" y="4871548"/>
            <a:ext cx="631615" cy="5114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78F8FDD1-D2CF-4B99-95A7-BB6A66EFCE60}"/>
              </a:ext>
            </a:extLst>
          </p:cNvPr>
          <p:cNvCxnSpPr>
            <a:endCxn id="109" idx="0"/>
          </p:cNvCxnSpPr>
          <p:nvPr/>
        </p:nvCxnSpPr>
        <p:spPr>
          <a:xfrm flipH="1">
            <a:off x="9114053" y="4871548"/>
            <a:ext cx="330885" cy="5252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81A9B870-97AA-475B-A743-83D3985E15C8}"/>
              </a:ext>
            </a:extLst>
          </p:cNvPr>
          <p:cNvCxnSpPr/>
          <p:nvPr/>
        </p:nvCxnSpPr>
        <p:spPr>
          <a:xfrm flipH="1">
            <a:off x="2239120" y="2512668"/>
            <a:ext cx="547697" cy="2755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D529695F-3E36-4350-BCEC-152665324D02}"/>
              </a:ext>
            </a:extLst>
          </p:cNvPr>
          <p:cNvCxnSpPr/>
          <p:nvPr/>
        </p:nvCxnSpPr>
        <p:spPr>
          <a:xfrm>
            <a:off x="4641657" y="2516119"/>
            <a:ext cx="209979" cy="2648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50EB9928-AF6E-44C8-BBB1-80D21556EFC7}"/>
              </a:ext>
            </a:extLst>
          </p:cNvPr>
          <p:cNvCxnSpPr/>
          <p:nvPr/>
        </p:nvCxnSpPr>
        <p:spPr>
          <a:xfrm>
            <a:off x="2337306" y="3265146"/>
            <a:ext cx="786138" cy="3078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9C1FEE61-5FE7-4BB3-99DF-DDD67E14217E}"/>
              </a:ext>
            </a:extLst>
          </p:cNvPr>
          <p:cNvCxnSpPr/>
          <p:nvPr/>
        </p:nvCxnSpPr>
        <p:spPr>
          <a:xfrm flipH="1">
            <a:off x="1491938" y="3297742"/>
            <a:ext cx="699853" cy="2214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4F753AD0-016E-4D7D-839C-EEC82271C413}"/>
              </a:ext>
            </a:extLst>
          </p:cNvPr>
          <p:cNvCxnSpPr/>
          <p:nvPr/>
        </p:nvCxnSpPr>
        <p:spPr>
          <a:xfrm>
            <a:off x="4819208" y="3306188"/>
            <a:ext cx="209979" cy="2648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7746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A01626-1D7A-4888-9E6A-D1DFEA1F69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Merge Sorts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06FB2-8CA8-4E8B-A3C9-19C7CABA71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Above is a list of data in an algorithm. Perform a merge sort on the list. Show your working out.							[5]</a:t>
            </a:r>
          </a:p>
          <a:p>
            <a:endParaRPr lang="en-GB" sz="40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118CEA8-A6B1-4C01-8958-45B8ECAD67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215473"/>
              </p:ext>
            </p:extLst>
          </p:nvPr>
        </p:nvGraphicFramePr>
        <p:xfrm>
          <a:off x="2206239" y="3169920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8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43080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A01626-1D7A-4888-9E6A-D1DFEA1F69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Insertion Sorts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06FB2-8CA8-4E8B-A3C9-19C7CABA71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The sorted list starts off empty. </a:t>
            </a:r>
          </a:p>
          <a:p>
            <a:endParaRPr lang="en-GB" sz="4000" dirty="0"/>
          </a:p>
          <a:p>
            <a:r>
              <a:rPr lang="en-GB" sz="4000" dirty="0"/>
              <a:t>The values are moved in. </a:t>
            </a:r>
          </a:p>
          <a:p>
            <a:endParaRPr lang="en-GB" sz="4000" dirty="0"/>
          </a:p>
          <a:p>
            <a:r>
              <a:rPr lang="en-GB" sz="4000" dirty="0"/>
              <a:t>The values must be kept in an order. </a:t>
            </a:r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633478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A01626-1D7A-4888-9E6A-D1DFEA1F69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Insertion Sorts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06FB2-8CA8-4E8B-A3C9-19C7CABA71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Sort the data into ascending order. Show your working out.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2235C73-0086-40B7-991B-0B6876E0DA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8808018"/>
              </p:ext>
            </p:extLst>
          </p:nvPr>
        </p:nvGraphicFramePr>
        <p:xfrm>
          <a:off x="2245995" y="2910840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619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D69624-A791-4FD1-BE95-02671A29B3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Insertion Sorts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FFEE7-FDA7-4FD2-9494-2D48A64788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F973D66-A14C-48DB-B294-A2776C34F5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087810"/>
              </p:ext>
            </p:extLst>
          </p:nvPr>
        </p:nvGraphicFramePr>
        <p:xfrm>
          <a:off x="1787474" y="1077343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25B27B6-43A3-43D2-B070-6EDEAE1002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6197390"/>
              </p:ext>
            </p:extLst>
          </p:nvPr>
        </p:nvGraphicFramePr>
        <p:xfrm>
          <a:off x="1787474" y="1721389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55421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D69624-A791-4FD1-BE95-02671A29B3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Insertion Sorts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FFEE7-FDA7-4FD2-9494-2D48A64788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D09FD00-B7F8-401E-9A54-BB1C11C9B8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6307932"/>
              </p:ext>
            </p:extLst>
          </p:nvPr>
        </p:nvGraphicFramePr>
        <p:xfrm>
          <a:off x="1787474" y="1114228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4E30CE3-DD35-46D6-88EC-ED0C2A021C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9072790"/>
              </p:ext>
            </p:extLst>
          </p:nvPr>
        </p:nvGraphicFramePr>
        <p:xfrm>
          <a:off x="1787474" y="1758274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6189089-2176-4E90-82D3-04C9FA0E4E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5913453"/>
              </p:ext>
            </p:extLst>
          </p:nvPr>
        </p:nvGraphicFramePr>
        <p:xfrm>
          <a:off x="1787474" y="2387873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30376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D69624-A791-4FD1-BE95-02671A29B3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Insertion Sorts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FFEE7-FDA7-4FD2-9494-2D48A64788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D09FD00-B7F8-401E-9A54-BB1C11C9B83D}"/>
              </a:ext>
            </a:extLst>
          </p:cNvPr>
          <p:cNvGraphicFramePr>
            <a:graphicFrameLocks noGrp="1"/>
          </p:cNvGraphicFramePr>
          <p:nvPr/>
        </p:nvGraphicFramePr>
        <p:xfrm>
          <a:off x="1787474" y="1114228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4E30CE3-DD35-46D6-88EC-ED0C2A021C24}"/>
              </a:ext>
            </a:extLst>
          </p:cNvPr>
          <p:cNvGraphicFramePr>
            <a:graphicFrameLocks noGrp="1"/>
          </p:cNvGraphicFramePr>
          <p:nvPr/>
        </p:nvGraphicFramePr>
        <p:xfrm>
          <a:off x="1787474" y="1758274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6189089-2176-4E90-82D3-04C9FA0E4EE0}"/>
              </a:ext>
            </a:extLst>
          </p:cNvPr>
          <p:cNvGraphicFramePr>
            <a:graphicFrameLocks noGrp="1"/>
          </p:cNvGraphicFramePr>
          <p:nvPr/>
        </p:nvGraphicFramePr>
        <p:xfrm>
          <a:off x="1787474" y="2387873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19453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D69624-A791-4FD1-BE95-02671A29B3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Insertion Sorts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FFEE7-FDA7-4FD2-9494-2D48A64788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D09FD00-B7F8-401E-9A54-BB1C11C9B83D}"/>
              </a:ext>
            </a:extLst>
          </p:cNvPr>
          <p:cNvGraphicFramePr>
            <a:graphicFrameLocks noGrp="1"/>
          </p:cNvGraphicFramePr>
          <p:nvPr/>
        </p:nvGraphicFramePr>
        <p:xfrm>
          <a:off x="1787474" y="1114228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4E30CE3-DD35-46D6-88EC-ED0C2A021C24}"/>
              </a:ext>
            </a:extLst>
          </p:cNvPr>
          <p:cNvGraphicFramePr>
            <a:graphicFrameLocks noGrp="1"/>
          </p:cNvGraphicFramePr>
          <p:nvPr/>
        </p:nvGraphicFramePr>
        <p:xfrm>
          <a:off x="1787474" y="1758274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6189089-2176-4E90-82D3-04C9FA0E4EE0}"/>
              </a:ext>
            </a:extLst>
          </p:cNvPr>
          <p:cNvGraphicFramePr>
            <a:graphicFrameLocks noGrp="1"/>
          </p:cNvGraphicFramePr>
          <p:nvPr/>
        </p:nvGraphicFramePr>
        <p:xfrm>
          <a:off x="1787474" y="2387873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F967E47-12FF-42E3-8F64-32105581CF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729559"/>
              </p:ext>
            </p:extLst>
          </p:nvPr>
        </p:nvGraphicFramePr>
        <p:xfrm>
          <a:off x="1787474" y="3073882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94856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D69624-A791-4FD1-BE95-02671A29B3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Insertion Sorts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FFEE7-FDA7-4FD2-9494-2D48A64788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D09FD00-B7F8-401E-9A54-BB1C11C9B83D}"/>
              </a:ext>
            </a:extLst>
          </p:cNvPr>
          <p:cNvGraphicFramePr>
            <a:graphicFrameLocks noGrp="1"/>
          </p:cNvGraphicFramePr>
          <p:nvPr/>
        </p:nvGraphicFramePr>
        <p:xfrm>
          <a:off x="1787474" y="1114228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4E30CE3-DD35-46D6-88EC-ED0C2A021C24}"/>
              </a:ext>
            </a:extLst>
          </p:cNvPr>
          <p:cNvGraphicFramePr>
            <a:graphicFrameLocks noGrp="1"/>
          </p:cNvGraphicFramePr>
          <p:nvPr/>
        </p:nvGraphicFramePr>
        <p:xfrm>
          <a:off x="1787474" y="1758274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6189089-2176-4E90-82D3-04C9FA0E4EE0}"/>
              </a:ext>
            </a:extLst>
          </p:cNvPr>
          <p:cNvGraphicFramePr>
            <a:graphicFrameLocks noGrp="1"/>
          </p:cNvGraphicFramePr>
          <p:nvPr/>
        </p:nvGraphicFramePr>
        <p:xfrm>
          <a:off x="1787474" y="2387873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F967E47-12FF-42E3-8F64-32105581CF73}"/>
              </a:ext>
            </a:extLst>
          </p:cNvPr>
          <p:cNvGraphicFramePr>
            <a:graphicFrameLocks noGrp="1"/>
          </p:cNvGraphicFramePr>
          <p:nvPr/>
        </p:nvGraphicFramePr>
        <p:xfrm>
          <a:off x="1787474" y="3073882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3C06DFA-3971-41E3-B0C0-A82568D96C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003966"/>
              </p:ext>
            </p:extLst>
          </p:nvPr>
        </p:nvGraphicFramePr>
        <p:xfrm>
          <a:off x="1787474" y="3692262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38838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D69624-A791-4FD1-BE95-02671A29B3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Insertion Sorts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FFEE7-FDA7-4FD2-9494-2D48A64788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D09FD00-B7F8-401E-9A54-BB1C11C9B83D}"/>
              </a:ext>
            </a:extLst>
          </p:cNvPr>
          <p:cNvGraphicFramePr>
            <a:graphicFrameLocks noGrp="1"/>
          </p:cNvGraphicFramePr>
          <p:nvPr/>
        </p:nvGraphicFramePr>
        <p:xfrm>
          <a:off x="1787474" y="1114228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4E30CE3-DD35-46D6-88EC-ED0C2A021C24}"/>
              </a:ext>
            </a:extLst>
          </p:cNvPr>
          <p:cNvGraphicFramePr>
            <a:graphicFrameLocks noGrp="1"/>
          </p:cNvGraphicFramePr>
          <p:nvPr/>
        </p:nvGraphicFramePr>
        <p:xfrm>
          <a:off x="1787474" y="1758274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6189089-2176-4E90-82D3-04C9FA0E4EE0}"/>
              </a:ext>
            </a:extLst>
          </p:cNvPr>
          <p:cNvGraphicFramePr>
            <a:graphicFrameLocks noGrp="1"/>
          </p:cNvGraphicFramePr>
          <p:nvPr/>
        </p:nvGraphicFramePr>
        <p:xfrm>
          <a:off x="1787474" y="2387873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F967E47-12FF-42E3-8F64-32105581CF73}"/>
              </a:ext>
            </a:extLst>
          </p:cNvPr>
          <p:cNvGraphicFramePr>
            <a:graphicFrameLocks noGrp="1"/>
          </p:cNvGraphicFramePr>
          <p:nvPr/>
        </p:nvGraphicFramePr>
        <p:xfrm>
          <a:off x="1787474" y="3073882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3C06DFA-3971-41E3-B0C0-A82568D96C42}"/>
              </a:ext>
            </a:extLst>
          </p:cNvPr>
          <p:cNvGraphicFramePr>
            <a:graphicFrameLocks noGrp="1"/>
          </p:cNvGraphicFramePr>
          <p:nvPr/>
        </p:nvGraphicFramePr>
        <p:xfrm>
          <a:off x="1787474" y="3692262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726FFC0-18E1-4409-BAB2-54E65BA204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7415344"/>
              </p:ext>
            </p:extLst>
          </p:nvPr>
        </p:nvGraphicFramePr>
        <p:xfrm>
          <a:off x="1787474" y="4310642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6688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6B0784-94DA-4432-B808-F3221DE70A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Understand what sorts are. 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5BC2E-3B80-45DA-BBBE-F7583BF1CB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State how sorts work.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7FE724-FA48-463E-809A-F06B99AC2B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Compare different types of sorts. 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2494F2-E869-4CE5-BD1A-5FFDF03D2B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Learn about sorts in algorithms.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BE7C07-5DBC-4894-92E3-38B14F9EDE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40781" y="978445"/>
            <a:ext cx="5006840" cy="668185"/>
          </a:xfrm>
        </p:spPr>
        <p:txBody>
          <a:bodyPr/>
          <a:lstStyle/>
          <a:p>
            <a:r>
              <a:rPr lang="en-GB" u="sng" dirty="0"/>
              <a:t>Learn about sorts in algorithms. </a:t>
            </a:r>
          </a:p>
        </p:txBody>
      </p:sp>
    </p:spTree>
    <p:extLst>
      <p:ext uri="{BB962C8B-B14F-4D97-AF65-F5344CB8AC3E}">
        <p14:creationId xmlns:p14="http://schemas.microsoft.com/office/powerpoint/2010/main" val="28600529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D69624-A791-4FD1-BE95-02671A29B3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Insertion Sorts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FFEE7-FDA7-4FD2-9494-2D48A64788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D09FD00-B7F8-401E-9A54-BB1C11C9B83D}"/>
              </a:ext>
            </a:extLst>
          </p:cNvPr>
          <p:cNvGraphicFramePr>
            <a:graphicFrameLocks noGrp="1"/>
          </p:cNvGraphicFramePr>
          <p:nvPr/>
        </p:nvGraphicFramePr>
        <p:xfrm>
          <a:off x="1787474" y="1114228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4E30CE3-DD35-46D6-88EC-ED0C2A021C24}"/>
              </a:ext>
            </a:extLst>
          </p:cNvPr>
          <p:cNvGraphicFramePr>
            <a:graphicFrameLocks noGrp="1"/>
          </p:cNvGraphicFramePr>
          <p:nvPr/>
        </p:nvGraphicFramePr>
        <p:xfrm>
          <a:off x="1787474" y="1758274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6189089-2176-4E90-82D3-04C9FA0E4EE0}"/>
              </a:ext>
            </a:extLst>
          </p:cNvPr>
          <p:cNvGraphicFramePr>
            <a:graphicFrameLocks noGrp="1"/>
          </p:cNvGraphicFramePr>
          <p:nvPr/>
        </p:nvGraphicFramePr>
        <p:xfrm>
          <a:off x="1787474" y="2387873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F967E47-12FF-42E3-8F64-32105581CF73}"/>
              </a:ext>
            </a:extLst>
          </p:cNvPr>
          <p:cNvGraphicFramePr>
            <a:graphicFrameLocks noGrp="1"/>
          </p:cNvGraphicFramePr>
          <p:nvPr/>
        </p:nvGraphicFramePr>
        <p:xfrm>
          <a:off x="1787474" y="3073882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3C06DFA-3971-41E3-B0C0-A82568D96C42}"/>
              </a:ext>
            </a:extLst>
          </p:cNvPr>
          <p:cNvGraphicFramePr>
            <a:graphicFrameLocks noGrp="1"/>
          </p:cNvGraphicFramePr>
          <p:nvPr/>
        </p:nvGraphicFramePr>
        <p:xfrm>
          <a:off x="1787474" y="3692262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726FFC0-18E1-4409-BAB2-54E65BA204DE}"/>
              </a:ext>
            </a:extLst>
          </p:cNvPr>
          <p:cNvGraphicFramePr>
            <a:graphicFrameLocks noGrp="1"/>
          </p:cNvGraphicFramePr>
          <p:nvPr/>
        </p:nvGraphicFramePr>
        <p:xfrm>
          <a:off x="1787474" y="4310642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016AD78-2DC1-4F99-A257-0FFAB38DBB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7427252"/>
              </p:ext>
            </p:extLst>
          </p:nvPr>
        </p:nvGraphicFramePr>
        <p:xfrm>
          <a:off x="1787474" y="4929022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44761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D69624-A791-4FD1-BE95-02671A29B3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Insertion Sorts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FFEE7-FDA7-4FD2-9494-2D48A64788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5400" dirty="0"/>
              <a:t>Sort the data into ascending order. Show your working out. [5] </a:t>
            </a:r>
          </a:p>
          <a:p>
            <a:endParaRPr lang="en-GB" sz="5400" dirty="0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4BEA541B-95A4-40E2-8523-C761815B06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824400"/>
              </p:ext>
            </p:extLst>
          </p:nvPr>
        </p:nvGraphicFramePr>
        <p:xfrm>
          <a:off x="1787474" y="3485929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8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648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Sorting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How would you describe the word sorting?</a:t>
            </a:r>
          </a:p>
          <a:p>
            <a:endParaRPr lang="en-GB" sz="4000" dirty="0"/>
          </a:p>
          <a:p>
            <a:r>
              <a:rPr lang="en-GB" sz="4000" dirty="0"/>
              <a:t>What is a sorting office for a mail company?</a:t>
            </a:r>
          </a:p>
        </p:txBody>
      </p:sp>
    </p:spTree>
    <p:extLst>
      <p:ext uri="{BB962C8B-B14F-4D97-AF65-F5344CB8AC3E}">
        <p14:creationId xmlns:p14="http://schemas.microsoft.com/office/powerpoint/2010/main" val="1908484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Sorting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Sort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Arrange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Organise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Order</a:t>
            </a:r>
          </a:p>
        </p:txBody>
      </p:sp>
    </p:spTree>
    <p:extLst>
      <p:ext uri="{BB962C8B-B14F-4D97-AF65-F5344CB8AC3E}">
        <p14:creationId xmlns:p14="http://schemas.microsoft.com/office/powerpoint/2010/main" val="4099776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Sorting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Sort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Arrange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Organise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Order</a:t>
            </a:r>
          </a:p>
        </p:txBody>
      </p:sp>
    </p:spTree>
    <p:extLst>
      <p:ext uri="{BB962C8B-B14F-4D97-AF65-F5344CB8AC3E}">
        <p14:creationId xmlns:p14="http://schemas.microsoft.com/office/powerpoint/2010/main" val="1666852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Sorting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In Computing we sort algorithms and order them. </a:t>
            </a:r>
          </a:p>
          <a:p>
            <a:endParaRPr lang="en-GB" sz="4000" dirty="0"/>
          </a:p>
          <a:p>
            <a:r>
              <a:rPr lang="en-GB" sz="4000" dirty="0"/>
              <a:t>For example, we may have a list that is not in any particular order. </a:t>
            </a:r>
          </a:p>
          <a:p>
            <a:endParaRPr lang="en-GB" sz="4000" dirty="0"/>
          </a:p>
          <a:p>
            <a:r>
              <a:rPr lang="en-GB" sz="4000" dirty="0"/>
              <a:t>We can take the list and sort it. </a:t>
            </a:r>
          </a:p>
        </p:txBody>
      </p:sp>
    </p:spTree>
    <p:extLst>
      <p:ext uri="{BB962C8B-B14F-4D97-AF65-F5344CB8AC3E}">
        <p14:creationId xmlns:p14="http://schemas.microsoft.com/office/powerpoint/2010/main" val="3143713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Bubble Sorts 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List is given, the largest value bubble’s towards the end. </a:t>
            </a:r>
          </a:p>
          <a:p>
            <a:endParaRPr lang="en-GB" sz="4000" dirty="0"/>
          </a:p>
          <a:p>
            <a:r>
              <a:rPr lang="en-GB" sz="4000" dirty="0"/>
              <a:t>Use a comparison to see which value is greater. </a:t>
            </a:r>
          </a:p>
          <a:p>
            <a:endParaRPr lang="en-GB" sz="4000" dirty="0"/>
          </a:p>
          <a:p>
            <a:r>
              <a:rPr lang="en-GB" sz="4000" dirty="0"/>
              <a:t>You pass through the list until no values change position. </a:t>
            </a:r>
          </a:p>
        </p:txBody>
      </p:sp>
    </p:spTree>
    <p:extLst>
      <p:ext uri="{BB962C8B-B14F-4D97-AF65-F5344CB8AC3E}">
        <p14:creationId xmlns:p14="http://schemas.microsoft.com/office/powerpoint/2010/main" val="3030002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149348-9884-4BCB-A802-9ABFA39ED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Bubble Sorts 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F91A2-14D0-491A-9142-7E77FA1DF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Sort the list in ascending order.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What does the word ascending mean?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802F96-B6EA-4678-9379-A08999254D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5018116"/>
              </p:ext>
            </p:extLst>
          </p:nvPr>
        </p:nvGraphicFramePr>
        <p:xfrm>
          <a:off x="2021441" y="2714881"/>
          <a:ext cx="8128000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384520969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22917690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85551008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958933326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720636246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17743308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43455800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3492686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686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04191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3932</TotalTime>
  <Words>864</Words>
  <Application>Microsoft Office PowerPoint</Application>
  <PresentationFormat>Widescreen</PresentationFormat>
  <Paragraphs>480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Calibri</vt:lpstr>
      <vt:lpstr>Calibri Light</vt:lpstr>
      <vt:lpstr>Comic Sans MS</vt:lpstr>
      <vt:lpstr>gg sans</vt:lpstr>
      <vt:lpstr>OpenDyslexic</vt:lpstr>
      <vt:lpstr>Questrial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Barnes</dc:creator>
  <cp:lastModifiedBy>Chezka Mae Madrona</cp:lastModifiedBy>
  <cp:revision>254</cp:revision>
  <dcterms:created xsi:type="dcterms:W3CDTF">2018-07-29T15:48:28Z</dcterms:created>
  <dcterms:modified xsi:type="dcterms:W3CDTF">2024-10-10T06:17:04Z</dcterms:modified>
</cp:coreProperties>
</file>