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48" r:id="rId2"/>
    <p:sldId id="256" r:id="rId3"/>
    <p:sldId id="258" r:id="rId4"/>
    <p:sldId id="259" r:id="rId5"/>
    <p:sldId id="310" r:id="rId6"/>
    <p:sldId id="311" r:id="rId7"/>
    <p:sldId id="312" r:id="rId8"/>
    <p:sldId id="313" r:id="rId9"/>
    <p:sldId id="314" r:id="rId10"/>
    <p:sldId id="315" r:id="rId11"/>
    <p:sldId id="319" r:id="rId12"/>
    <p:sldId id="321" r:id="rId13"/>
    <p:sldId id="320" r:id="rId14"/>
    <p:sldId id="317" r:id="rId15"/>
    <p:sldId id="318" r:id="rId16"/>
    <p:sldId id="322" r:id="rId17"/>
    <p:sldId id="304" r:id="rId18"/>
    <p:sldId id="340" r:id="rId19"/>
    <p:sldId id="305" r:id="rId20"/>
    <p:sldId id="306" r:id="rId21"/>
    <p:sldId id="307" r:id="rId22"/>
    <p:sldId id="308" r:id="rId23"/>
    <p:sldId id="341" r:id="rId24"/>
    <p:sldId id="334" r:id="rId25"/>
    <p:sldId id="335" r:id="rId26"/>
    <p:sldId id="336" r:id="rId27"/>
    <p:sldId id="337" r:id="rId28"/>
    <p:sldId id="338" r:id="rId29"/>
    <p:sldId id="339" r:id="rId30"/>
    <p:sldId id="342" r:id="rId31"/>
    <p:sldId id="343" r:id="rId32"/>
    <p:sldId id="344" r:id="rId33"/>
    <p:sldId id="345" r:id="rId34"/>
    <p:sldId id="346" r:id="rId35"/>
    <p:sldId id="34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2037588"/>
            <a:ext cx="7695738" cy="309835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780717" y="519991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3" y="12236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866794" y="637051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B6A53D-22FD-E4BD-7567-7E5109740693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35EA70B-6049-E899-78E9-8F070D472ADE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75F6A-2A0C-D75D-8535-1509DB928EEE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/>
              <a:t>Searching Algorithms</a:t>
            </a:r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val="2386452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A291F3D-AE73-4DC0-B168-51E26DACD697}"/>
              </a:ext>
            </a:extLst>
          </p:cNvPr>
          <p:cNvSpPr/>
          <p:nvPr/>
        </p:nvSpPr>
        <p:spPr>
          <a:xfrm>
            <a:off x="1409974" y="2897471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A50D2827-94F8-48CC-9531-EA6EFB2C3911}"/>
              </a:ext>
            </a:extLst>
          </p:cNvPr>
          <p:cNvSpPr/>
          <p:nvPr/>
        </p:nvSpPr>
        <p:spPr>
          <a:xfrm>
            <a:off x="2384009" y="2827897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E2F5301-CE0B-4ED8-8C0A-00D3DF1238F2}"/>
              </a:ext>
            </a:extLst>
          </p:cNvPr>
          <p:cNvSpPr/>
          <p:nvPr/>
        </p:nvSpPr>
        <p:spPr>
          <a:xfrm>
            <a:off x="3443900" y="2862684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625C8223-7700-4B25-B09A-B136DBCADC90}"/>
              </a:ext>
            </a:extLst>
          </p:cNvPr>
          <p:cNvSpPr/>
          <p:nvPr/>
        </p:nvSpPr>
        <p:spPr>
          <a:xfrm>
            <a:off x="4484480" y="2862684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C48AD1-2106-4715-AB4E-B27ADE473014}"/>
              </a:ext>
            </a:extLst>
          </p:cNvPr>
          <p:cNvSpPr/>
          <p:nvPr/>
        </p:nvSpPr>
        <p:spPr>
          <a:xfrm>
            <a:off x="5544372" y="2827897"/>
            <a:ext cx="1040580" cy="96222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223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</a:t>
            </a:r>
          </a:p>
          <a:p>
            <a:endParaRPr lang="en-GB" sz="4000" dirty="0"/>
          </a:p>
          <a:p>
            <a:r>
              <a:rPr lang="en-GB" sz="4000" dirty="0"/>
              <a:t>2		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8" y="3723945"/>
            <a:ext cx="652811" cy="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39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</a:t>
            </a:r>
          </a:p>
          <a:p>
            <a:endParaRPr lang="en-GB" sz="4000" dirty="0"/>
          </a:p>
          <a:p>
            <a:r>
              <a:rPr lang="en-GB" sz="4000" dirty="0"/>
              <a:t>2		12</a:t>
            </a:r>
          </a:p>
          <a:p>
            <a:r>
              <a:rPr lang="en-GB" sz="4000" dirty="0"/>
              <a:t>3		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8" y="3723945"/>
            <a:ext cx="652811" cy="589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C8387-00B1-4F51-A4AD-B66639039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7" y="4465112"/>
            <a:ext cx="652811" cy="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31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</a:t>
            </a:r>
          </a:p>
          <a:p>
            <a:endParaRPr lang="en-GB" sz="4000" dirty="0"/>
          </a:p>
          <a:p>
            <a:r>
              <a:rPr lang="en-GB" sz="4000" dirty="0"/>
              <a:t>2		12</a:t>
            </a:r>
          </a:p>
          <a:p>
            <a:r>
              <a:rPr lang="en-GB" sz="4000" dirty="0"/>
              <a:t>3		12</a:t>
            </a:r>
          </a:p>
          <a:p>
            <a:r>
              <a:rPr lang="en-GB" sz="4000" dirty="0"/>
              <a:t>5		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8" y="3723945"/>
            <a:ext cx="652811" cy="589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C8387-00B1-4F51-A4AD-B66639039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7" y="4465112"/>
            <a:ext cx="652811" cy="589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A0CAD-FEDA-43C4-AAC4-6C52313E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0" y="5190767"/>
            <a:ext cx="652811" cy="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25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</a:t>
            </a:r>
          </a:p>
          <a:p>
            <a:endParaRPr lang="en-GB" sz="4000" dirty="0"/>
          </a:p>
          <a:p>
            <a:r>
              <a:rPr lang="en-GB" sz="4000" dirty="0"/>
              <a:t>2		12</a:t>
            </a:r>
          </a:p>
          <a:p>
            <a:r>
              <a:rPr lang="en-GB" sz="4000" dirty="0"/>
              <a:t>3		12</a:t>
            </a:r>
          </a:p>
          <a:p>
            <a:r>
              <a:rPr lang="en-GB" sz="4000" dirty="0"/>
              <a:t>5		12</a:t>
            </a:r>
          </a:p>
          <a:p>
            <a:r>
              <a:rPr lang="en-GB" sz="4000" dirty="0"/>
              <a:t>7		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8" y="3723945"/>
            <a:ext cx="652811" cy="589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C8387-00B1-4F51-A4AD-B66639039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7" y="4465112"/>
            <a:ext cx="652811" cy="589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A0CAD-FEDA-43C4-AAC4-6C52313E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0" y="5190767"/>
            <a:ext cx="652811" cy="589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9B71A5-3405-408F-9DBE-912C19F2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0" y="5859971"/>
            <a:ext cx="652811" cy="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66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</a:t>
            </a:r>
          </a:p>
          <a:p>
            <a:endParaRPr lang="en-GB" sz="4000" dirty="0"/>
          </a:p>
          <a:p>
            <a:r>
              <a:rPr lang="en-GB" sz="4000" dirty="0"/>
              <a:t>2		12</a:t>
            </a:r>
          </a:p>
          <a:p>
            <a:r>
              <a:rPr lang="en-GB" sz="4000" dirty="0"/>
              <a:t>3		12</a:t>
            </a:r>
          </a:p>
          <a:p>
            <a:r>
              <a:rPr lang="en-GB" sz="4000" dirty="0"/>
              <a:t>5		12</a:t>
            </a:r>
          </a:p>
          <a:p>
            <a:r>
              <a:rPr lang="en-GB" sz="4000" dirty="0"/>
              <a:t>7		12</a:t>
            </a:r>
          </a:p>
          <a:p>
            <a:r>
              <a:rPr lang="en-GB" sz="4000" dirty="0"/>
              <a:t>12 	=	12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8" y="3723945"/>
            <a:ext cx="652811" cy="589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C8387-00B1-4F51-A4AD-B66639039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67" y="4465112"/>
            <a:ext cx="652811" cy="589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A0CAD-FEDA-43C4-AAC4-6C52313E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0" y="5190767"/>
            <a:ext cx="652811" cy="589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9B71A5-3405-408F-9DBE-912C19F2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0" y="5859971"/>
            <a:ext cx="652811" cy="5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 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Complete a linear search on the data below. </a:t>
            </a:r>
          </a:p>
          <a:p>
            <a:r>
              <a:rPr lang="en-GB" sz="4000" dirty="0"/>
              <a:t>Target is 47.</a:t>
            </a:r>
          </a:p>
          <a:p>
            <a:endParaRPr lang="en-GB" sz="4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947546"/>
              </p:ext>
            </p:extLst>
          </p:nvPr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101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81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7A00A9-0460-4E1E-BF08-85CE2FF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646" y="4491184"/>
            <a:ext cx="2208215" cy="19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38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only type of search that can be completed on the list below?</a:t>
            </a:r>
          </a:p>
          <a:p>
            <a:endParaRPr lang="en-GB" sz="4000" dirty="0"/>
          </a:p>
          <a:p>
            <a:r>
              <a:rPr lang="en-GB" sz="4000" dirty="0"/>
              <a:t>How do you know this?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F8AF42-79A5-4461-AEB2-151AF5CC2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75203"/>
              </p:ext>
            </p:extLst>
          </p:nvPr>
        </p:nvGraphicFramePr>
        <p:xfrm>
          <a:off x="1787474" y="3806193"/>
          <a:ext cx="812800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3317629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588139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227909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536894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58288346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4586353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38667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109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Linear search. </a:t>
            </a:r>
          </a:p>
          <a:p>
            <a:endParaRPr lang="en-GB" sz="4000" dirty="0"/>
          </a:p>
          <a:p>
            <a:r>
              <a:rPr lang="en-GB" sz="4000" dirty="0"/>
              <a:t>The list is unsorted. Binary search only works on a sorted list.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F8AF42-79A5-4461-AEB2-151AF5CC2B17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806193"/>
          <a:ext cx="812800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3317629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588139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227909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536894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58288346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4586353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38667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852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Binary search divides the list into 2. </a:t>
            </a:r>
          </a:p>
          <a:p>
            <a:endParaRPr lang="en-GB" sz="4000" dirty="0"/>
          </a:p>
          <a:p>
            <a:r>
              <a:rPr lang="en-GB" sz="4000" dirty="0"/>
              <a:t>It then divides it again, and again, and again until it finds the target. </a:t>
            </a:r>
          </a:p>
          <a:p>
            <a:endParaRPr lang="en-GB" sz="4000" dirty="0"/>
          </a:p>
          <a:p>
            <a:r>
              <a:rPr lang="en-GB" sz="4000" dirty="0"/>
              <a:t>It only looks at the part of the list that the target can be in. </a:t>
            </a:r>
          </a:p>
          <a:p>
            <a:endParaRPr lang="en-GB" sz="4000" dirty="0"/>
          </a:p>
          <a:p>
            <a:r>
              <a:rPr lang="en-GB" sz="4000" dirty="0"/>
              <a:t>The list must be sorted!</a:t>
            </a:r>
          </a:p>
        </p:txBody>
      </p:sp>
    </p:spTree>
    <p:extLst>
      <p:ext uri="{BB962C8B-B14F-4D97-AF65-F5344CB8AC3E}">
        <p14:creationId xmlns:p14="http://schemas.microsoft.com/office/powerpoint/2010/main" val="539332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4C0FD-35B2-42CF-B514-4C5C9BE177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What does a linear search do?</a:t>
            </a:r>
          </a:p>
          <a:p>
            <a:endParaRPr lang="en-GB" sz="4000" dirty="0"/>
          </a:p>
          <a:p>
            <a:r>
              <a:rPr lang="en-GB" sz="4000" dirty="0"/>
              <a:t>What is the difference between a binary and linear search?</a:t>
            </a:r>
          </a:p>
          <a:p>
            <a:endParaRPr lang="en-GB" sz="4000" dirty="0"/>
          </a:p>
          <a:p>
            <a:r>
              <a:rPr lang="en-GB" sz="4000" dirty="0"/>
              <a:t>Which type of search is the quickest?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58481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Can binary search work on the list below?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Why or why not?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F8AF42-79A5-4461-AEB2-151AF5CC2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87668"/>
              </p:ext>
            </p:extLst>
          </p:nvPr>
        </p:nvGraphicFramePr>
        <p:xfrm>
          <a:off x="2021440" y="3967414"/>
          <a:ext cx="812800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3317629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588139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227909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536894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58288346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4586353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38667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800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No. </a:t>
            </a:r>
          </a:p>
          <a:p>
            <a:endParaRPr lang="en-GB" sz="4000" dirty="0"/>
          </a:p>
          <a:p>
            <a:r>
              <a:rPr lang="en-GB" sz="4000" dirty="0"/>
              <a:t>Not a sorted list – i.e. not in order.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F8AF42-79A5-4461-AEB2-151AF5CC2B17}"/>
              </a:ext>
            </a:extLst>
          </p:cNvPr>
          <p:cNvGraphicFramePr>
            <a:graphicFrameLocks noGrp="1"/>
          </p:cNvGraphicFramePr>
          <p:nvPr/>
        </p:nvGraphicFramePr>
        <p:xfrm>
          <a:off x="2021440" y="3967414"/>
          <a:ext cx="812800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3317629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588139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227909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536894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58288346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4586353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38667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4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554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or unsorted?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951816"/>
              </p:ext>
            </p:extLst>
          </p:nvPr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408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or unsorted?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So binary search can work on this right?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585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852981"/>
              </p:ext>
            </p:extLst>
          </p:nvPr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911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5 &lt; 7 so this means the number is in the first half of the list. </a:t>
            </a:r>
          </a:p>
          <a:p>
            <a:endParaRPr lang="en-GB" sz="4000" dirty="0"/>
          </a:p>
          <a:p>
            <a:r>
              <a:rPr lang="en-GB" sz="4000" dirty="0"/>
              <a:t>List is divided in half.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890717"/>
              </p:ext>
            </p:extLst>
          </p:nvPr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870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Half again…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20534"/>
              </p:ext>
            </p:extLst>
          </p:nvPr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759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And again…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14548"/>
              </p:ext>
            </p:extLst>
          </p:nvPr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655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Target is found. </a:t>
            </a:r>
          </a:p>
          <a:p>
            <a:endParaRPr lang="en-GB" sz="4000" dirty="0"/>
          </a:p>
          <a:p>
            <a:r>
              <a:rPr lang="en-GB" sz="4000" dirty="0"/>
              <a:t>What is the benefit of using this search over linear searching?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/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407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Sorted list. </a:t>
            </a:r>
          </a:p>
          <a:p>
            <a:endParaRPr lang="en-GB" sz="4000" dirty="0"/>
          </a:p>
          <a:p>
            <a:r>
              <a:rPr lang="en-GB" sz="4000" dirty="0"/>
              <a:t>Target is 5.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Only searches half the list. </a:t>
            </a:r>
          </a:p>
          <a:p>
            <a:endParaRPr lang="en-GB" sz="4000" dirty="0"/>
          </a:p>
          <a:p>
            <a:r>
              <a:rPr lang="en-GB" sz="4000" dirty="0"/>
              <a:t>Less time – especially on HUGE lists!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82589-25A2-4C16-B194-BA4259B0FF2B}"/>
              </a:ext>
            </a:extLst>
          </p:cNvPr>
          <p:cNvGraphicFramePr>
            <a:graphicFrameLocks noGrp="1"/>
          </p:cNvGraphicFramePr>
          <p:nvPr/>
        </p:nvGraphicFramePr>
        <p:xfrm>
          <a:off x="2021441" y="3538757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023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what the two types of search are.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how to complete a binary search.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the two types of searches.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Learn about searching algorithms.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668185"/>
          </a:xfrm>
        </p:spPr>
        <p:txBody>
          <a:bodyPr/>
          <a:lstStyle/>
          <a:p>
            <a:r>
              <a:rPr lang="en-GB" u="sng" dirty="0"/>
              <a:t>Learn about searching algorithms.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 the steps of a binary search on the list below.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05CC1E-D2E3-4554-B5C3-FF3FD10C9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704786"/>
              </p:ext>
            </p:extLst>
          </p:nvPr>
        </p:nvGraphicFramePr>
        <p:xfrm>
          <a:off x="2021441" y="2942836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2C3388-9C94-4F42-BA9B-6B8D6C051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101428"/>
              </p:ext>
            </p:extLst>
          </p:nvPr>
        </p:nvGraphicFramePr>
        <p:xfrm>
          <a:off x="2021441" y="3759521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894A828-1510-41E6-9976-715AD8892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516097"/>
              </p:ext>
            </p:extLst>
          </p:nvPr>
        </p:nvGraphicFramePr>
        <p:xfrm>
          <a:off x="2021441" y="4574760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7A6108-F3B8-451A-9ED8-5D454AC1A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857236"/>
              </p:ext>
            </p:extLst>
          </p:nvPr>
        </p:nvGraphicFramePr>
        <p:xfrm>
          <a:off x="605503" y="2910840"/>
          <a:ext cx="949739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739">
                  <a:extLst>
                    <a:ext uri="{9D8B030D-6E8A-4147-A177-3AD203B41FA5}">
                      <a16:colId xmlns:a16="http://schemas.microsoft.com/office/drawing/2014/main" val="4062850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24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242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51C7DFF-6732-4910-AEC4-C92AEB177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53294"/>
              </p:ext>
            </p:extLst>
          </p:nvPr>
        </p:nvGraphicFramePr>
        <p:xfrm>
          <a:off x="605503" y="3764441"/>
          <a:ext cx="949739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739">
                  <a:extLst>
                    <a:ext uri="{9D8B030D-6E8A-4147-A177-3AD203B41FA5}">
                      <a16:colId xmlns:a16="http://schemas.microsoft.com/office/drawing/2014/main" val="4062850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41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242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7604105-E91E-4996-827D-9E10D8F23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024733"/>
              </p:ext>
            </p:extLst>
          </p:nvPr>
        </p:nvGraphicFramePr>
        <p:xfrm>
          <a:off x="605502" y="4556921"/>
          <a:ext cx="949739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739">
                  <a:extLst>
                    <a:ext uri="{9D8B030D-6E8A-4147-A177-3AD203B41FA5}">
                      <a16:colId xmlns:a16="http://schemas.microsoft.com/office/drawing/2014/main" val="4062850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36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2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087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Show the steps of a binary search on the list below.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05CC1E-D2E3-4554-B5C3-FF3FD10C9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701789"/>
              </p:ext>
            </p:extLst>
          </p:nvPr>
        </p:nvGraphicFramePr>
        <p:xfrm>
          <a:off x="1391478" y="2499360"/>
          <a:ext cx="10800520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0065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Athens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Berlin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OpenDyslexic" panose="00000500000000000000" pitchFamily="50" charset="0"/>
                        </a:rPr>
                        <a:t>Cairo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Oslo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Paris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Rio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Seoul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7A6108-F3B8-451A-9ED8-5D454AC1A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698545"/>
              </p:ext>
            </p:extLst>
          </p:nvPr>
        </p:nvGraphicFramePr>
        <p:xfrm>
          <a:off x="79513" y="2400381"/>
          <a:ext cx="949739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739">
                  <a:extLst>
                    <a:ext uri="{9D8B030D-6E8A-4147-A177-3AD203B41FA5}">
                      <a16:colId xmlns:a16="http://schemas.microsoft.com/office/drawing/2014/main" val="4062850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Rio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242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10D73A8-4DC5-410F-81DE-E24E98E0D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86594"/>
              </p:ext>
            </p:extLst>
          </p:nvPr>
        </p:nvGraphicFramePr>
        <p:xfrm>
          <a:off x="1391478" y="3360340"/>
          <a:ext cx="10800520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0065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Athens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Berlin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OpenDyslexic" panose="00000500000000000000" pitchFamily="50" charset="0"/>
                        </a:rPr>
                        <a:t>Cairo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Oslo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Paris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Rio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Seoul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CFB3828-3350-48DE-9F47-0BC51622A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364078"/>
              </p:ext>
            </p:extLst>
          </p:nvPr>
        </p:nvGraphicFramePr>
        <p:xfrm>
          <a:off x="79513" y="3261361"/>
          <a:ext cx="949739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739">
                  <a:extLst>
                    <a:ext uri="{9D8B030D-6E8A-4147-A177-3AD203B41FA5}">
                      <a16:colId xmlns:a16="http://schemas.microsoft.com/office/drawing/2014/main" val="4062850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Oslo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242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500C407-807E-46B6-B4EE-5C7EC0A18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212661"/>
              </p:ext>
            </p:extLst>
          </p:nvPr>
        </p:nvGraphicFramePr>
        <p:xfrm>
          <a:off x="1391478" y="4160360"/>
          <a:ext cx="10800520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0065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350065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Athens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Berlin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OpenDyslexic" panose="00000500000000000000" pitchFamily="50" charset="0"/>
                        </a:rPr>
                        <a:t>Cairo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Oslo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Paris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Rio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Seoul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1C8A3E4-EE87-412A-8200-E6D279475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770272"/>
              </p:ext>
            </p:extLst>
          </p:nvPr>
        </p:nvGraphicFramePr>
        <p:xfrm>
          <a:off x="79513" y="4087885"/>
          <a:ext cx="949739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739">
                  <a:extLst>
                    <a:ext uri="{9D8B030D-6E8A-4147-A177-3AD203B41FA5}">
                      <a16:colId xmlns:a16="http://schemas.microsoft.com/office/drawing/2014/main" val="4062850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Paris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2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058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 binary search is considered to be more efficient than a linear search. </a:t>
            </a:r>
          </a:p>
          <a:p>
            <a:endParaRPr lang="en-GB" sz="4000" dirty="0"/>
          </a:p>
          <a:p>
            <a:r>
              <a:rPr lang="en-GB" sz="4000" dirty="0"/>
              <a:t>What does efficient mean?</a:t>
            </a:r>
          </a:p>
          <a:p>
            <a:endParaRPr lang="en-GB" sz="4000" dirty="0"/>
          </a:p>
          <a:p>
            <a:r>
              <a:rPr lang="en-GB" sz="4000" dirty="0"/>
              <a:t>Why might it be more efficient than linear search.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</p:spTree>
    <p:extLst>
      <p:ext uri="{BB962C8B-B14F-4D97-AF65-F5344CB8AC3E}">
        <p14:creationId xmlns:p14="http://schemas.microsoft.com/office/powerpoint/2010/main" val="2003629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Efficient means working quicker and using less time or energy. </a:t>
            </a:r>
          </a:p>
          <a:p>
            <a:endParaRPr lang="en-GB" sz="4000" dirty="0"/>
          </a:p>
          <a:p>
            <a:r>
              <a:rPr lang="en-GB" sz="4000" dirty="0"/>
              <a:t>Binary search cuts out half the list. On large lists this reduces the amount of steps that need to be taken to complete the search.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</p:spTree>
    <p:extLst>
      <p:ext uri="{BB962C8B-B14F-4D97-AF65-F5344CB8AC3E}">
        <p14:creationId xmlns:p14="http://schemas.microsoft.com/office/powerpoint/2010/main" val="3370811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Compare the number of steps taken if both a binary and linear search is completed on the list below.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Compare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1FBD1E-502A-40D4-AF19-546550046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269146"/>
              </p:ext>
            </p:extLst>
          </p:nvPr>
        </p:nvGraphicFramePr>
        <p:xfrm>
          <a:off x="2021441" y="3759521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EE634E-D8B5-421E-A556-443D13603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06721"/>
              </p:ext>
            </p:extLst>
          </p:nvPr>
        </p:nvGraphicFramePr>
        <p:xfrm>
          <a:off x="605503" y="3764441"/>
          <a:ext cx="949739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739">
                  <a:extLst>
                    <a:ext uri="{9D8B030D-6E8A-4147-A177-3AD203B41FA5}">
                      <a16:colId xmlns:a16="http://schemas.microsoft.com/office/drawing/2014/main" val="4062850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52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2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358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Binary takes 3 steps. </a:t>
            </a:r>
          </a:p>
          <a:p>
            <a:endParaRPr lang="en-GB" sz="4000" dirty="0"/>
          </a:p>
          <a:p>
            <a:r>
              <a:rPr lang="en-GB" sz="4000" dirty="0"/>
              <a:t>Linear takes </a:t>
            </a:r>
            <a:r>
              <a:rPr lang="en-GB" sz="4000"/>
              <a:t>7 steps. </a:t>
            </a:r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Compare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1FBD1E-502A-40D4-AF19-5465500467CD}"/>
              </a:ext>
            </a:extLst>
          </p:cNvPr>
          <p:cNvGraphicFramePr>
            <a:graphicFrameLocks noGrp="1"/>
          </p:cNvGraphicFramePr>
          <p:nvPr/>
        </p:nvGraphicFramePr>
        <p:xfrm>
          <a:off x="2021441" y="3759521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EE634E-D8B5-421E-A556-443D13603E57}"/>
              </a:ext>
            </a:extLst>
          </p:cNvPr>
          <p:cNvGraphicFramePr>
            <a:graphicFrameLocks noGrp="1"/>
          </p:cNvGraphicFramePr>
          <p:nvPr/>
        </p:nvGraphicFramePr>
        <p:xfrm>
          <a:off x="605503" y="3764441"/>
          <a:ext cx="949739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739">
                  <a:extLst>
                    <a:ext uri="{9D8B030D-6E8A-4147-A177-3AD203B41FA5}">
                      <a16:colId xmlns:a16="http://schemas.microsoft.com/office/drawing/2014/main" val="4062850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52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2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1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2 types:</a:t>
            </a:r>
          </a:p>
          <a:p>
            <a:pPr marL="1257300" lvl="1" indent="-571500"/>
            <a:r>
              <a:rPr lang="en-GB" sz="3600" dirty="0">
                <a:solidFill>
                  <a:srgbClr val="0070C0"/>
                </a:solidFill>
              </a:rPr>
              <a:t>Linear</a:t>
            </a:r>
          </a:p>
          <a:p>
            <a:pPr marL="1257300" lvl="1" indent="-571500"/>
            <a:r>
              <a:rPr lang="en-GB" sz="3600" dirty="0">
                <a:solidFill>
                  <a:srgbClr val="0070C0"/>
                </a:solidFill>
              </a:rPr>
              <a:t>Binary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r>
              <a:rPr lang="en-GB" sz="4000" dirty="0"/>
              <a:t>Linear search searches the whole list until the target is found. </a:t>
            </a:r>
          </a:p>
          <a:p>
            <a:endParaRPr lang="en-GB" sz="4000" dirty="0"/>
          </a:p>
          <a:p>
            <a:r>
              <a:rPr lang="en-GB" sz="4000" dirty="0"/>
              <a:t>Binary search searches half the list. </a:t>
            </a:r>
          </a:p>
        </p:txBody>
      </p:sp>
    </p:spTree>
    <p:extLst>
      <p:ext uri="{BB962C8B-B14F-4D97-AF65-F5344CB8AC3E}">
        <p14:creationId xmlns:p14="http://schemas.microsoft.com/office/powerpoint/2010/main" val="190848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390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244258"/>
              </p:ext>
            </p:extLst>
          </p:nvPr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A291F3D-AE73-4DC0-B168-51E26DACD697}"/>
              </a:ext>
            </a:extLst>
          </p:cNvPr>
          <p:cNvSpPr/>
          <p:nvPr/>
        </p:nvSpPr>
        <p:spPr>
          <a:xfrm>
            <a:off x="1409974" y="2897471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25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A291F3D-AE73-4DC0-B168-51E26DACD697}"/>
              </a:ext>
            </a:extLst>
          </p:cNvPr>
          <p:cNvSpPr/>
          <p:nvPr/>
        </p:nvSpPr>
        <p:spPr>
          <a:xfrm>
            <a:off x="1409974" y="2897471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A50D2827-94F8-48CC-9531-EA6EFB2C3911}"/>
              </a:ext>
            </a:extLst>
          </p:cNvPr>
          <p:cNvSpPr/>
          <p:nvPr/>
        </p:nvSpPr>
        <p:spPr>
          <a:xfrm>
            <a:off x="2384009" y="2827897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01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A291F3D-AE73-4DC0-B168-51E26DACD697}"/>
              </a:ext>
            </a:extLst>
          </p:cNvPr>
          <p:cNvSpPr/>
          <p:nvPr/>
        </p:nvSpPr>
        <p:spPr>
          <a:xfrm>
            <a:off x="1409974" y="2897471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A50D2827-94F8-48CC-9531-EA6EFB2C3911}"/>
              </a:ext>
            </a:extLst>
          </p:cNvPr>
          <p:cNvSpPr/>
          <p:nvPr/>
        </p:nvSpPr>
        <p:spPr>
          <a:xfrm>
            <a:off x="2384009" y="2827897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E2F5301-CE0B-4ED8-8C0A-00D3DF1238F2}"/>
              </a:ext>
            </a:extLst>
          </p:cNvPr>
          <p:cNvSpPr/>
          <p:nvPr/>
        </p:nvSpPr>
        <p:spPr>
          <a:xfrm>
            <a:off x="3443900" y="2862684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83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Showing a linear search. </a:t>
            </a:r>
          </a:p>
          <a:p>
            <a:endParaRPr lang="en-GB" sz="4000" dirty="0"/>
          </a:p>
          <a:p>
            <a:r>
              <a:rPr lang="en-GB" sz="4000" dirty="0"/>
              <a:t>Target is 12.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CFCC-DEA8-49B3-BFE2-7917A6BF35EC}"/>
              </a:ext>
            </a:extLst>
          </p:cNvPr>
          <p:cNvGraphicFramePr>
            <a:graphicFrameLocks noGrp="1"/>
          </p:cNvGraphicFramePr>
          <p:nvPr/>
        </p:nvGraphicFramePr>
        <p:xfrm>
          <a:off x="1502738" y="2993548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5547187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9371145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95636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777155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2084661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617567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4079747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5425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10582"/>
                  </a:ext>
                </a:extLst>
              </a:tr>
            </a:tbl>
          </a:graphicData>
        </a:graphic>
      </p:graphicFrame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A291F3D-AE73-4DC0-B168-51E26DACD697}"/>
              </a:ext>
            </a:extLst>
          </p:cNvPr>
          <p:cNvSpPr/>
          <p:nvPr/>
        </p:nvSpPr>
        <p:spPr>
          <a:xfrm>
            <a:off x="1409974" y="2897471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A50D2827-94F8-48CC-9531-EA6EFB2C3911}"/>
              </a:ext>
            </a:extLst>
          </p:cNvPr>
          <p:cNvSpPr/>
          <p:nvPr/>
        </p:nvSpPr>
        <p:spPr>
          <a:xfrm>
            <a:off x="2384009" y="2827897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E2F5301-CE0B-4ED8-8C0A-00D3DF1238F2}"/>
              </a:ext>
            </a:extLst>
          </p:cNvPr>
          <p:cNvSpPr/>
          <p:nvPr/>
        </p:nvSpPr>
        <p:spPr>
          <a:xfrm>
            <a:off x="3443900" y="2862684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625C8223-7700-4B25-B09A-B136DBCADC90}"/>
              </a:ext>
            </a:extLst>
          </p:cNvPr>
          <p:cNvSpPr/>
          <p:nvPr/>
        </p:nvSpPr>
        <p:spPr>
          <a:xfrm>
            <a:off x="4484480" y="2862684"/>
            <a:ext cx="1219200" cy="783322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244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3921</TotalTime>
  <Words>989</Words>
  <Application>Microsoft Office PowerPoint</Application>
  <PresentationFormat>Widescreen</PresentationFormat>
  <Paragraphs>451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253</cp:revision>
  <dcterms:created xsi:type="dcterms:W3CDTF">2018-07-29T15:48:28Z</dcterms:created>
  <dcterms:modified xsi:type="dcterms:W3CDTF">2024-10-10T06:17:58Z</dcterms:modified>
</cp:coreProperties>
</file>