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1100" r:id="rId2"/>
    <p:sldId id="365" r:id="rId3"/>
    <p:sldId id="257" r:id="rId4"/>
    <p:sldId id="984" r:id="rId5"/>
    <p:sldId id="989" r:id="rId6"/>
    <p:sldId id="993" r:id="rId7"/>
    <p:sldId id="1000" r:id="rId8"/>
    <p:sldId id="1005" r:id="rId9"/>
    <p:sldId id="1010" r:id="rId10"/>
    <p:sldId id="1012" r:id="rId11"/>
    <p:sldId id="1015" r:id="rId12"/>
    <p:sldId id="1019" r:id="rId13"/>
    <p:sldId id="1023" r:id="rId14"/>
    <p:sldId id="1025" r:id="rId15"/>
    <p:sldId id="1032" r:id="rId16"/>
    <p:sldId id="1047" r:id="rId17"/>
    <p:sldId id="1054" r:id="rId18"/>
    <p:sldId id="1056" r:id="rId19"/>
    <p:sldId id="1057" r:id="rId20"/>
    <p:sldId id="1058" r:id="rId21"/>
    <p:sldId id="1059" r:id="rId22"/>
    <p:sldId id="1060" r:id="rId23"/>
    <p:sldId id="1061" r:id="rId24"/>
    <p:sldId id="1062" r:id="rId25"/>
    <p:sldId id="1063" r:id="rId26"/>
    <p:sldId id="1064" r:id="rId27"/>
    <p:sldId id="1067" r:id="rId28"/>
    <p:sldId id="1066" r:id="rId29"/>
    <p:sldId id="1065" r:id="rId30"/>
    <p:sldId id="1068" r:id="rId31"/>
    <p:sldId id="1069" r:id="rId32"/>
    <p:sldId id="1070" r:id="rId33"/>
    <p:sldId id="1071" r:id="rId34"/>
    <p:sldId id="1072" r:id="rId35"/>
    <p:sldId id="1073" r:id="rId36"/>
    <p:sldId id="1074" r:id="rId37"/>
    <p:sldId id="1075" r:id="rId38"/>
    <p:sldId id="1076" r:id="rId39"/>
    <p:sldId id="1077" r:id="rId40"/>
    <p:sldId id="1078" r:id="rId41"/>
    <p:sldId id="1079" r:id="rId42"/>
    <p:sldId id="1080" r:id="rId43"/>
    <p:sldId id="1081" r:id="rId44"/>
    <p:sldId id="1082" r:id="rId45"/>
    <p:sldId id="1083" r:id="rId46"/>
    <p:sldId id="1084" r:id="rId47"/>
    <p:sldId id="1085" r:id="rId48"/>
    <p:sldId id="1086" r:id="rId49"/>
    <p:sldId id="1087" r:id="rId50"/>
    <p:sldId id="1088" r:id="rId51"/>
    <p:sldId id="1089" r:id="rId52"/>
    <p:sldId id="1090" r:id="rId53"/>
    <p:sldId id="1091" r:id="rId54"/>
    <p:sldId id="1092" r:id="rId55"/>
    <p:sldId id="1093" r:id="rId56"/>
    <p:sldId id="1094" r:id="rId57"/>
    <p:sldId id="1095" r:id="rId58"/>
    <p:sldId id="1096" r:id="rId59"/>
    <p:sldId id="1097" r:id="rId60"/>
    <p:sldId id="1098" r:id="rId61"/>
    <p:sldId id="1099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294" autoAdjust="0"/>
    <p:restoredTop sz="94674"/>
  </p:normalViewPr>
  <p:slideViewPr>
    <p:cSldViewPr snapToGrid="0" snapToObjects="1">
      <p:cViewPr varScale="1">
        <p:scale>
          <a:sx n="101" d="100"/>
          <a:sy n="101" d="100"/>
        </p:scale>
        <p:origin x="13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tif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5.tiff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7.tiff"/><Relationship Id="rId5" Type="http://schemas.openxmlformats.org/officeDocument/2006/relationships/image" Target="../media/image6.png"/><Relationship Id="rId4" Type="http://schemas.openxmlformats.org/officeDocument/2006/relationships/image" Target="../media/image36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9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8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8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993051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9A6720-34FE-B910-2F02-C9181C7545A1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DE359E-5234-28AC-7EAD-0E5F0CB471F6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2B062B-1446-C1F5-4FA4-288BD040343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3EC3D19-9EEB-A5D3-11F6-B7BE6A3A054A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1C0C288-4723-F4EB-B22D-258B4AEDCDBE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6806DBC-21ED-A4EC-7752-17091A770408}"/>
              </a:ext>
            </a:extLst>
          </p:cNvPr>
          <p:cNvSpPr txBox="1">
            <a:spLocks/>
          </p:cNvSpPr>
          <p:nvPr/>
        </p:nvSpPr>
        <p:spPr>
          <a:xfrm>
            <a:off x="2370690" y="3550301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AD5494-E1E1-A799-7667-FB547004C9E2}"/>
              </a:ext>
            </a:extLst>
          </p:cNvPr>
          <p:cNvSpPr/>
          <p:nvPr/>
        </p:nvSpPr>
        <p:spPr>
          <a:xfrm>
            <a:off x="1885950" y="2995660"/>
            <a:ext cx="8420099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dirty="0"/>
              <a:t>Ethical, Legal, Cultural and Environmental Impacts of Digital Technology 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99501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D847E-CEDF-4CDD-A685-CC8459A5A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130" y="1077343"/>
            <a:ext cx="9245740" cy="5595503"/>
          </a:xfrm>
          <a:prstGeom prst="rect">
            <a:avLst/>
          </a:prstGeom>
        </p:spPr>
      </p:pic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A123EA72-2F48-4D12-A251-645BCF7BA186}"/>
              </a:ext>
            </a:extLst>
          </p:cNvPr>
          <p:cNvSpPr/>
          <p:nvPr/>
        </p:nvSpPr>
        <p:spPr>
          <a:xfrm>
            <a:off x="4670198" y="3478214"/>
            <a:ext cx="3168352" cy="5269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EBE88F9F-8EB6-42E2-89B8-5C1522DCDD7D}"/>
              </a:ext>
            </a:extLst>
          </p:cNvPr>
          <p:cNvSpPr/>
          <p:nvPr/>
        </p:nvSpPr>
        <p:spPr>
          <a:xfrm>
            <a:off x="1357830" y="2614118"/>
            <a:ext cx="3168352" cy="13910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BD019-8AD7-4142-8C67-0DCF7A11B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19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01260-E65B-4974-818C-CC08DA5DF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961" y="1028264"/>
            <a:ext cx="9642078" cy="5797078"/>
          </a:xfrm>
          <a:prstGeom prst="rect">
            <a:avLst/>
          </a:prstGeom>
        </p:spPr>
      </p:pic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ECECE3BF-37F7-49EA-8DCA-03197285EB8C}"/>
              </a:ext>
            </a:extLst>
          </p:cNvPr>
          <p:cNvSpPr/>
          <p:nvPr/>
        </p:nvSpPr>
        <p:spPr>
          <a:xfrm>
            <a:off x="4727848" y="4997856"/>
            <a:ext cx="3168352" cy="129614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F7D6B359-8D11-4142-B195-2D0470E895DB}"/>
              </a:ext>
            </a:extLst>
          </p:cNvPr>
          <p:cNvSpPr/>
          <p:nvPr/>
        </p:nvSpPr>
        <p:spPr>
          <a:xfrm>
            <a:off x="1308983" y="2526481"/>
            <a:ext cx="3168352" cy="13910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62988D-717E-461B-BD02-5B4CF05E7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06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9C813-D66B-4A78-8087-63AF66109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831" y="1040715"/>
            <a:ext cx="9186019" cy="5612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016D99-5CD7-4D1A-A462-086064265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86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9C813-D66B-4A78-8087-63AF66109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37" t="77315" r="35222"/>
          <a:stretch/>
        </p:blipFill>
        <p:spPr>
          <a:xfrm>
            <a:off x="6659857" y="2239619"/>
            <a:ext cx="4420874" cy="2067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5E6271-9E1E-43E7-A416-0459992A9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69" t="69486"/>
          <a:stretch/>
        </p:blipFill>
        <p:spPr>
          <a:xfrm>
            <a:off x="891061" y="2239619"/>
            <a:ext cx="3263213" cy="21202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8EA71E-4285-47F8-B02E-A5E60F392F45}"/>
              </a:ext>
            </a:extLst>
          </p:cNvPr>
          <p:cNvSpPr/>
          <p:nvPr/>
        </p:nvSpPr>
        <p:spPr>
          <a:xfrm>
            <a:off x="247331" y="4630405"/>
            <a:ext cx="4550672" cy="17173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Original address location.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36099E-B550-44ED-A191-D561703F5C81}"/>
              </a:ext>
            </a:extLst>
          </p:cNvPr>
          <p:cNvSpPr/>
          <p:nvPr/>
        </p:nvSpPr>
        <p:spPr>
          <a:xfrm>
            <a:off x="6594958" y="4630405"/>
            <a:ext cx="4550672" cy="17173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Address location after defragmentation.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A4E1E6-1E8E-473C-8BDE-CF0899DBBC85}"/>
              </a:ext>
            </a:extLst>
          </p:cNvPr>
          <p:cNvSpPr/>
          <p:nvPr/>
        </p:nvSpPr>
        <p:spPr>
          <a:xfrm>
            <a:off x="768626" y="2120348"/>
            <a:ext cx="1060174" cy="224949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09FA6A-D5E6-4967-9C8A-B496BE066306}"/>
              </a:ext>
            </a:extLst>
          </p:cNvPr>
          <p:cNvSpPr/>
          <p:nvPr/>
        </p:nvSpPr>
        <p:spPr>
          <a:xfrm>
            <a:off x="6778487" y="2148542"/>
            <a:ext cx="1060174" cy="224949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748E7A-B6B9-4422-B74A-EFFDB2A05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06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B50E5-E12D-42B1-9828-5889BAA7C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707" y="1077343"/>
            <a:ext cx="9187468" cy="56027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F9A272-9D31-4071-B42F-BE9E92EB69CD}"/>
              </a:ext>
            </a:extLst>
          </p:cNvPr>
          <p:cNvSpPr/>
          <p:nvPr/>
        </p:nvSpPr>
        <p:spPr>
          <a:xfrm>
            <a:off x="697189" y="1077343"/>
            <a:ext cx="5969601" cy="376632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New files that are saved can now be kept together. </a:t>
            </a:r>
            <a:endParaRPr lang="en-GB" sz="3600" b="1" u="sng" dirty="0">
              <a:solidFill>
                <a:schemeClr val="tx1"/>
              </a:solidFill>
              <a:latin typeface="OpenDyslexic" panose="00000500000000000000" pitchFamily="50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9E670F-1C1B-4EE5-B5E4-772016DD70D8}"/>
              </a:ext>
            </a:extLst>
          </p:cNvPr>
          <p:cNvSpPr/>
          <p:nvPr/>
        </p:nvSpPr>
        <p:spPr>
          <a:xfrm>
            <a:off x="7977809" y="2067339"/>
            <a:ext cx="2701366" cy="461271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12701F-BD82-4740-9758-CE587B404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2 types of back up: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</a:rPr>
              <a:t>Full back 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</a:rPr>
              <a:t>Incremental back up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C8A24-B0FC-4DB2-AF20-17EAC0434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2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the differences between a full back up and an incremental back up.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1703E09-6B9D-43CF-8111-B9CD73D7B945}"/>
              </a:ext>
            </a:extLst>
          </p:cNvPr>
          <p:cNvGraphicFramePr>
            <a:graphicFrameLocks noGrp="1"/>
          </p:cNvGraphicFramePr>
          <p:nvPr/>
        </p:nvGraphicFramePr>
        <p:xfrm>
          <a:off x="1024613" y="2425118"/>
          <a:ext cx="9653724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6862">
                  <a:extLst>
                    <a:ext uri="{9D8B030D-6E8A-4147-A177-3AD203B41FA5}">
                      <a16:colId xmlns:a16="http://schemas.microsoft.com/office/drawing/2014/main" val="911470175"/>
                    </a:ext>
                  </a:extLst>
                </a:gridCol>
                <a:gridCol w="4826862">
                  <a:extLst>
                    <a:ext uri="{9D8B030D-6E8A-4147-A177-3AD203B41FA5}">
                      <a16:colId xmlns:a16="http://schemas.microsoft.com/office/drawing/2014/main" val="15227842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Only backs up changed files.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Backs up all data and files.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544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Faster to restore the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Takes less time to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409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Must do this type of back up first.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Small number of files will have been changed.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363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Take less space to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Safer as more past versions to revert to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631723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AC517C1B-B0EB-47CF-89A4-3567F4EEEAC0}"/>
              </a:ext>
            </a:extLst>
          </p:cNvPr>
          <p:cNvSpPr/>
          <p:nvPr/>
        </p:nvSpPr>
        <p:spPr>
          <a:xfrm>
            <a:off x="10430741" y="2570892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1180A7-9233-4D83-903A-8E7FAE640BD2}"/>
              </a:ext>
            </a:extLst>
          </p:cNvPr>
          <p:cNvSpPr/>
          <p:nvPr/>
        </p:nvSpPr>
        <p:spPr>
          <a:xfrm>
            <a:off x="160421" y="3429000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91276A-F375-4478-97E1-D40BB127F560}"/>
              </a:ext>
            </a:extLst>
          </p:cNvPr>
          <p:cNvSpPr/>
          <p:nvPr/>
        </p:nvSpPr>
        <p:spPr>
          <a:xfrm>
            <a:off x="160421" y="4469325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408248-DB2D-47FB-B3D2-45471386F6DC}"/>
              </a:ext>
            </a:extLst>
          </p:cNvPr>
          <p:cNvSpPr/>
          <p:nvPr/>
        </p:nvSpPr>
        <p:spPr>
          <a:xfrm>
            <a:off x="10430741" y="5403603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A6182E-1BEC-47A5-A773-9C8B885C60DD}"/>
              </a:ext>
            </a:extLst>
          </p:cNvPr>
          <p:cNvSpPr/>
          <p:nvPr/>
        </p:nvSpPr>
        <p:spPr>
          <a:xfrm>
            <a:off x="160421" y="2475565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I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1F5ABE-FA06-429F-A360-6D304DF93361}"/>
              </a:ext>
            </a:extLst>
          </p:cNvPr>
          <p:cNvSpPr/>
          <p:nvPr/>
        </p:nvSpPr>
        <p:spPr>
          <a:xfrm>
            <a:off x="10430741" y="3429000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B94197-54DD-44E0-904B-529CA0E94564}"/>
              </a:ext>
            </a:extLst>
          </p:cNvPr>
          <p:cNvSpPr/>
          <p:nvPr/>
        </p:nvSpPr>
        <p:spPr>
          <a:xfrm>
            <a:off x="10430741" y="4469325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I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E52350-68D9-4F91-B355-421F14646D38}"/>
              </a:ext>
            </a:extLst>
          </p:cNvPr>
          <p:cNvSpPr/>
          <p:nvPr/>
        </p:nvSpPr>
        <p:spPr>
          <a:xfrm>
            <a:off x="160421" y="5345515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00CFB6-D34D-4842-97DB-5B9A7B557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96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Encryption software – </a:t>
            </a:r>
            <a:r>
              <a:rPr lang="en-GB" sz="3600" dirty="0">
                <a:solidFill>
                  <a:schemeClr val="tx1"/>
                </a:solidFill>
              </a:rPr>
              <a:t>scrambles the data so that anyone who intercepts it cannot read it. </a:t>
            </a:r>
          </a:p>
          <a:p>
            <a:r>
              <a:rPr lang="en-GB" sz="3600" dirty="0"/>
              <a:t>Defragmentation software – </a:t>
            </a:r>
            <a:r>
              <a:rPr lang="en-GB" sz="3600" dirty="0">
                <a:solidFill>
                  <a:schemeClr val="tx1"/>
                </a:solidFill>
              </a:rPr>
              <a:t>moves files to chronological addresses. Saves time finding files.</a:t>
            </a:r>
          </a:p>
          <a:p>
            <a:r>
              <a:rPr lang="en-GB" sz="3600" dirty="0"/>
              <a:t>Compression software – </a:t>
            </a:r>
            <a:r>
              <a:rPr lang="en-GB" sz="3600" dirty="0">
                <a:solidFill>
                  <a:schemeClr val="tx1"/>
                </a:solidFill>
              </a:rPr>
              <a:t>reduces the size of files to make them take up less storage. </a:t>
            </a:r>
          </a:p>
          <a:p>
            <a:r>
              <a:rPr lang="en-GB" sz="3600" dirty="0"/>
              <a:t>Back up software – </a:t>
            </a:r>
            <a:r>
              <a:rPr lang="en-GB" sz="3600" dirty="0">
                <a:solidFill>
                  <a:schemeClr val="tx1"/>
                </a:solidFill>
              </a:rPr>
              <a:t>backs up data in case it is lost or damaged. </a:t>
            </a:r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972F7-27CB-4619-AE03-D71644E19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3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crimes can be committed on a computer?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What do these crimes involve?</a:t>
            </a:r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400186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Data Protection Act (1998)</a:t>
            </a:r>
          </a:p>
          <a:p>
            <a:endParaRPr lang="en-GB" sz="3600" dirty="0"/>
          </a:p>
          <a:p>
            <a:r>
              <a:rPr lang="en-GB" sz="3600" dirty="0"/>
              <a:t>Computer Misuse Act (1990)</a:t>
            </a:r>
          </a:p>
          <a:p>
            <a:endParaRPr lang="en-GB" sz="3600" dirty="0"/>
          </a:p>
          <a:p>
            <a:r>
              <a:rPr lang="en-GB" sz="3600" dirty="0"/>
              <a:t>Copyright Designs and Patents Act (1988)</a:t>
            </a:r>
          </a:p>
          <a:p>
            <a:endParaRPr lang="en-GB" sz="3600" dirty="0"/>
          </a:p>
          <a:p>
            <a:r>
              <a:rPr lang="en-GB" sz="3600" dirty="0"/>
              <a:t>Creative Commons Licence. </a:t>
            </a:r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757809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is the role of the operating system in a computer?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List down 1 advantage of using both a GUI and a command-line interface.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</p:spTree>
    <p:extLst>
      <p:ext uri="{BB962C8B-B14F-4D97-AF65-F5344CB8AC3E}">
        <p14:creationId xmlns:p14="http://schemas.microsoft.com/office/powerpoint/2010/main" val="3324229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do you think the Data Protection Act helps citizens in computing?</a:t>
            </a:r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27671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do you think the Data Protection Act helps citizens in computing?</a:t>
            </a:r>
          </a:p>
          <a:p>
            <a:endParaRPr lang="en-GB" sz="3600" dirty="0"/>
          </a:p>
          <a:p>
            <a:r>
              <a:rPr lang="en-GB" sz="3600" dirty="0"/>
              <a:t>8 principles. 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642731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do you think the Data Protection Act helps citizens in computing?</a:t>
            </a:r>
          </a:p>
          <a:p>
            <a:endParaRPr lang="en-GB" sz="3600" dirty="0"/>
          </a:p>
          <a:p>
            <a:r>
              <a:rPr lang="en-GB" sz="3600" dirty="0"/>
              <a:t>8 principles.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They ensure that the holder of the data (e.g. a company) has to put in place measures to protect the persons data. 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56479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do you think the Data Protection Act helps citizens in computing?</a:t>
            </a:r>
          </a:p>
          <a:p>
            <a:endParaRPr lang="en-GB" sz="3600" dirty="0"/>
          </a:p>
          <a:p>
            <a:r>
              <a:rPr lang="en-GB" sz="3600" dirty="0"/>
              <a:t>8 principles.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They ensure that the holder of the data (e.g. a company) has to put in place measures to protect the persons data.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If these are broken the company can face large sanctions. 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135662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do you think the Data Protection Act helps citizens in computing?</a:t>
            </a:r>
          </a:p>
          <a:p>
            <a:endParaRPr lang="en-GB" sz="3600" dirty="0"/>
          </a:p>
          <a:p>
            <a:r>
              <a:rPr lang="en-GB" sz="3600" dirty="0"/>
              <a:t>8 principles.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They ensure that the </a:t>
            </a:r>
            <a:r>
              <a:rPr lang="en-GB" sz="3600" dirty="0">
                <a:solidFill>
                  <a:schemeClr val="tx1"/>
                </a:solidFill>
              </a:rPr>
              <a:t>holder of the data </a:t>
            </a:r>
            <a:r>
              <a:rPr lang="en-GB" sz="3600" dirty="0"/>
              <a:t>(e.g. a company) has to put in place measures to </a:t>
            </a:r>
            <a:r>
              <a:rPr lang="en-GB" sz="3600" dirty="0">
                <a:solidFill>
                  <a:schemeClr val="tx1"/>
                </a:solidFill>
              </a:rPr>
              <a:t>protect the persons</a:t>
            </a:r>
            <a:r>
              <a:rPr lang="en-GB" sz="3600" dirty="0"/>
              <a:t> data.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If these are broken the company can face large sanctions. 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181522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do you think the Data Protection Act helps citizens in computing?</a:t>
            </a:r>
          </a:p>
          <a:p>
            <a:endParaRPr lang="en-GB" sz="3600" dirty="0"/>
          </a:p>
          <a:p>
            <a:r>
              <a:rPr lang="en-GB" sz="3600" dirty="0"/>
              <a:t>8 principles.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They ensure that the </a:t>
            </a:r>
            <a:r>
              <a:rPr lang="en-GB" sz="3600" dirty="0">
                <a:solidFill>
                  <a:schemeClr val="tx1"/>
                </a:solidFill>
              </a:rPr>
              <a:t>holder of the data </a:t>
            </a:r>
            <a:r>
              <a:rPr lang="en-GB" sz="3600" dirty="0"/>
              <a:t>(e.g. a company) has to put in place measures to </a:t>
            </a:r>
            <a:r>
              <a:rPr lang="en-GB" sz="3600" dirty="0">
                <a:solidFill>
                  <a:schemeClr val="tx1"/>
                </a:solidFill>
              </a:rPr>
              <a:t>protect the persons</a:t>
            </a:r>
            <a:r>
              <a:rPr lang="en-GB" sz="3600" dirty="0"/>
              <a:t> data.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If these are </a:t>
            </a:r>
            <a:r>
              <a:rPr lang="en-GB" sz="3600" dirty="0">
                <a:solidFill>
                  <a:schemeClr val="tx1"/>
                </a:solidFill>
              </a:rPr>
              <a:t>broken</a:t>
            </a:r>
            <a:r>
              <a:rPr lang="en-GB" sz="3600" dirty="0"/>
              <a:t> the company can face large </a:t>
            </a:r>
            <a:r>
              <a:rPr lang="en-GB" sz="3600" dirty="0">
                <a:solidFill>
                  <a:schemeClr val="tx1"/>
                </a:solidFill>
              </a:rPr>
              <a:t>sanctions</a:t>
            </a:r>
            <a:r>
              <a:rPr lang="en-GB" sz="3600" dirty="0"/>
              <a:t>. 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71394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must be kept secure;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857904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must be kept secure;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be relevant;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644273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must be kept secure;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be relevant;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be kept no longer than necessary;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381693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must be kept secure;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be relevant;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be kept no longer than necessary;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be kept accurate and up-to-date;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233209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5E23B-0326-424F-9F9D-3209757FA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Understand what the different laws are in Computing.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2C2EC-C748-4B21-B528-9FEFBC1E3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what the different laws cover in Computing.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7FA9A-43C1-47ED-AB8C-7F91E3F4C6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how the laws protect people.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566E9-85D6-4E07-8C14-68F66D51B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1.6 Develop my understanding of the different laws in Computing.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BECCA0-FADE-4755-84FA-B34BE2F095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576692"/>
            <a:ext cx="5006840" cy="1461594"/>
          </a:xfrm>
        </p:spPr>
        <p:txBody>
          <a:bodyPr>
            <a:normAutofit/>
          </a:bodyPr>
          <a:lstStyle/>
          <a:p>
            <a:r>
              <a:rPr lang="en-GB" u="sng" dirty="0"/>
              <a:t>1.6 Develop my understanding of the different laws in Computing. </a:t>
            </a:r>
          </a:p>
          <a:p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2430975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must be </a:t>
            </a:r>
            <a:r>
              <a:rPr lang="en-GB" sz="3600" dirty="0">
                <a:solidFill>
                  <a:schemeClr val="tx1"/>
                </a:solidFill>
              </a:rPr>
              <a:t>kept secure</a:t>
            </a:r>
            <a:r>
              <a:rPr lang="en-GB" sz="3600" dirty="0"/>
              <a:t>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</a:t>
            </a:r>
            <a:r>
              <a:rPr lang="en-GB" sz="3600" dirty="0">
                <a:solidFill>
                  <a:schemeClr val="tx1"/>
                </a:solidFill>
              </a:rPr>
              <a:t>be relevant</a:t>
            </a:r>
            <a:r>
              <a:rPr lang="en-GB" sz="3600" dirty="0"/>
              <a:t>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be kept </a:t>
            </a:r>
            <a:r>
              <a:rPr lang="en-GB" sz="3600" dirty="0">
                <a:solidFill>
                  <a:schemeClr val="tx1"/>
                </a:solidFill>
              </a:rPr>
              <a:t>no longer than necessary</a:t>
            </a:r>
            <a:r>
              <a:rPr lang="en-GB" sz="3600" dirty="0"/>
              <a:t>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be </a:t>
            </a:r>
            <a:r>
              <a:rPr lang="en-GB" sz="3600" dirty="0">
                <a:solidFill>
                  <a:schemeClr val="tx1"/>
                </a:solidFill>
              </a:rPr>
              <a:t>kept accurate</a:t>
            </a:r>
            <a:r>
              <a:rPr lang="en-GB" sz="3600" dirty="0"/>
              <a:t> and up-to-date;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982680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must be </a:t>
            </a:r>
            <a:r>
              <a:rPr lang="en-GB" sz="3600" dirty="0">
                <a:solidFill>
                  <a:schemeClr val="tx1"/>
                </a:solidFill>
              </a:rPr>
              <a:t>kept secure</a:t>
            </a:r>
            <a:r>
              <a:rPr lang="en-GB" sz="3600" dirty="0"/>
              <a:t>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</a:t>
            </a:r>
            <a:r>
              <a:rPr lang="en-GB" sz="3600" dirty="0">
                <a:solidFill>
                  <a:schemeClr val="tx1"/>
                </a:solidFill>
              </a:rPr>
              <a:t>be relevant</a:t>
            </a:r>
            <a:r>
              <a:rPr lang="en-GB" sz="3600" dirty="0"/>
              <a:t>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be kept </a:t>
            </a:r>
            <a:r>
              <a:rPr lang="en-GB" sz="3600" dirty="0">
                <a:solidFill>
                  <a:schemeClr val="tx1"/>
                </a:solidFill>
              </a:rPr>
              <a:t>no longer than necessary</a:t>
            </a:r>
            <a:r>
              <a:rPr lang="en-GB" sz="3600" dirty="0"/>
              <a:t>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be </a:t>
            </a:r>
            <a:r>
              <a:rPr lang="en-GB" sz="3600" dirty="0">
                <a:solidFill>
                  <a:schemeClr val="tx1"/>
                </a:solidFill>
              </a:rPr>
              <a:t>kept accurate</a:t>
            </a:r>
            <a:r>
              <a:rPr lang="en-GB" sz="3600" dirty="0"/>
              <a:t> and up-to-date;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F840C-2C53-4A2E-9119-4ED713614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297" y="1737213"/>
            <a:ext cx="7541406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67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must be </a:t>
            </a:r>
            <a:r>
              <a:rPr lang="en-GB" sz="3600" dirty="0">
                <a:solidFill>
                  <a:schemeClr val="tx1"/>
                </a:solidFill>
              </a:rPr>
              <a:t>kept secure</a:t>
            </a:r>
            <a:r>
              <a:rPr lang="en-GB" sz="3600" dirty="0"/>
              <a:t>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</a:t>
            </a:r>
            <a:r>
              <a:rPr lang="en-GB" sz="3600" dirty="0">
                <a:solidFill>
                  <a:schemeClr val="tx1"/>
                </a:solidFill>
              </a:rPr>
              <a:t>be relevant</a:t>
            </a:r>
            <a:r>
              <a:rPr lang="en-GB" sz="3600" dirty="0"/>
              <a:t>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be kept </a:t>
            </a:r>
            <a:r>
              <a:rPr lang="en-GB" sz="3600" dirty="0">
                <a:solidFill>
                  <a:schemeClr val="tx1"/>
                </a:solidFill>
              </a:rPr>
              <a:t>no longer than necessary</a:t>
            </a:r>
            <a:r>
              <a:rPr lang="en-GB" sz="3600" dirty="0"/>
              <a:t>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be </a:t>
            </a:r>
            <a:r>
              <a:rPr lang="en-GB" sz="3600" dirty="0">
                <a:solidFill>
                  <a:schemeClr val="tx1"/>
                </a:solidFill>
              </a:rPr>
              <a:t>kept accurate</a:t>
            </a:r>
            <a:r>
              <a:rPr lang="en-GB" sz="3600" dirty="0"/>
              <a:t> and up-to-date;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must not be transferred to countries without adequate data protection laws.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49378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must be </a:t>
            </a:r>
            <a:r>
              <a:rPr lang="en-GB" sz="3600" dirty="0">
                <a:solidFill>
                  <a:schemeClr val="tx1"/>
                </a:solidFill>
              </a:rPr>
              <a:t>kept secure</a:t>
            </a:r>
            <a:r>
              <a:rPr lang="en-GB" sz="3600" dirty="0"/>
              <a:t>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</a:t>
            </a:r>
            <a:r>
              <a:rPr lang="en-GB" sz="3600" dirty="0">
                <a:solidFill>
                  <a:schemeClr val="tx1"/>
                </a:solidFill>
              </a:rPr>
              <a:t>be relevant</a:t>
            </a:r>
            <a:r>
              <a:rPr lang="en-GB" sz="3600" dirty="0"/>
              <a:t>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be kept </a:t>
            </a:r>
            <a:r>
              <a:rPr lang="en-GB" sz="3600" dirty="0">
                <a:solidFill>
                  <a:schemeClr val="tx1"/>
                </a:solidFill>
              </a:rPr>
              <a:t>no longer than necessary</a:t>
            </a:r>
            <a:r>
              <a:rPr lang="en-GB" sz="3600" dirty="0"/>
              <a:t>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be </a:t>
            </a:r>
            <a:r>
              <a:rPr lang="en-GB" sz="3600" dirty="0">
                <a:solidFill>
                  <a:schemeClr val="tx1"/>
                </a:solidFill>
              </a:rPr>
              <a:t>kept accurate</a:t>
            </a:r>
            <a:r>
              <a:rPr lang="en-GB" sz="3600" dirty="0"/>
              <a:t> and up-to-date;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must not be transferred to countries </a:t>
            </a:r>
            <a:r>
              <a:rPr lang="en-GB" sz="3600" dirty="0">
                <a:solidFill>
                  <a:schemeClr val="tx1"/>
                </a:solidFill>
              </a:rPr>
              <a:t>without adequate data protection laws</a:t>
            </a:r>
            <a:r>
              <a:rPr lang="en-GB" sz="3600" dirty="0"/>
              <a:t>.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060610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must be </a:t>
            </a:r>
            <a:r>
              <a:rPr lang="en-GB" sz="3600" dirty="0">
                <a:solidFill>
                  <a:schemeClr val="tx1"/>
                </a:solidFill>
              </a:rPr>
              <a:t>kept secure</a:t>
            </a:r>
            <a:r>
              <a:rPr lang="en-GB" sz="3600" dirty="0"/>
              <a:t>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</a:t>
            </a:r>
            <a:r>
              <a:rPr lang="en-GB" sz="3600" dirty="0">
                <a:solidFill>
                  <a:schemeClr val="tx1"/>
                </a:solidFill>
              </a:rPr>
              <a:t>be relevant</a:t>
            </a:r>
            <a:r>
              <a:rPr lang="en-GB" sz="3600" dirty="0"/>
              <a:t>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be kept </a:t>
            </a:r>
            <a:r>
              <a:rPr lang="en-GB" sz="3600" dirty="0">
                <a:solidFill>
                  <a:schemeClr val="tx1"/>
                </a:solidFill>
              </a:rPr>
              <a:t>no longer than necessary</a:t>
            </a:r>
            <a:r>
              <a:rPr lang="en-GB" sz="3600" dirty="0"/>
              <a:t>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stored must be </a:t>
            </a:r>
            <a:r>
              <a:rPr lang="en-GB" sz="3600" dirty="0">
                <a:solidFill>
                  <a:schemeClr val="tx1"/>
                </a:solidFill>
              </a:rPr>
              <a:t>kept accurate</a:t>
            </a:r>
            <a:r>
              <a:rPr lang="en-GB" sz="3600" dirty="0"/>
              <a:t> and up-to-date;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Data must not be transferred to countries </a:t>
            </a:r>
            <a:r>
              <a:rPr lang="en-GB" sz="3600" dirty="0">
                <a:solidFill>
                  <a:schemeClr val="tx1"/>
                </a:solidFill>
              </a:rPr>
              <a:t>without adequate data protection laws</a:t>
            </a:r>
            <a:r>
              <a:rPr lang="en-GB" sz="3600" dirty="0"/>
              <a:t>.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2F4DB-DD2E-4329-99A0-C1E7A8EE2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297" y="1737213"/>
            <a:ext cx="7541406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05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https://www.bbc.co.uk/news/technology-44785151 </a:t>
            </a:r>
          </a:p>
          <a:p>
            <a:endParaRPr lang="en-GB" sz="3600" dirty="0"/>
          </a:p>
          <a:p>
            <a:r>
              <a:rPr lang="en-GB" sz="3600" dirty="0"/>
              <a:t>£500k fine for Facebook.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720769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https://www.bbc.co.uk/news/technology-44785151 </a:t>
            </a:r>
          </a:p>
          <a:p>
            <a:endParaRPr lang="en-GB" sz="3600" dirty="0"/>
          </a:p>
          <a:p>
            <a:r>
              <a:rPr lang="en-GB" sz="3600" dirty="0"/>
              <a:t>£500k fine for Facebook.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09805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Explain how the DPA protects people with regards to computer use. </a:t>
            </a:r>
          </a:p>
          <a:p>
            <a:endParaRPr lang="en-GB" sz="3600" dirty="0"/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88669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Explain how the DPA protects people with regards to computer use. </a:t>
            </a:r>
          </a:p>
          <a:p>
            <a:endParaRPr lang="en-GB" sz="3600" dirty="0"/>
          </a:p>
          <a:p>
            <a:pPr algn="ctr"/>
            <a:r>
              <a:rPr lang="en-GB" sz="3600" dirty="0"/>
              <a:t>Secure / Transfer / Relevant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593885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Computer Misuse Act makes it illegal to view unauthorised access. </a:t>
            </a:r>
          </a:p>
          <a:p>
            <a:endParaRPr lang="en-GB" sz="3600" dirty="0"/>
          </a:p>
          <a:p>
            <a:r>
              <a:rPr lang="en-GB" sz="3600" dirty="0"/>
              <a:t>What is the common activity does this cover?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500340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two features the operating system may provide to help protect Alana’s computer.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B8A5A57C-BCA3-43AB-916C-347C6612E5E3}"/>
              </a:ext>
            </a:extLst>
          </p:cNvPr>
          <p:cNvSpPr/>
          <p:nvPr/>
        </p:nvSpPr>
        <p:spPr>
          <a:xfrm>
            <a:off x="1606681" y="2230582"/>
            <a:ext cx="8842753" cy="4507255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Allow different user accounts, giving access to own personal data that cannot be seen by another person.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It has anti-theft measures such as password protection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It can include encryption software that allows the user to protect their files.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It may include anti-virus software or a firewall to help protect against unauthorised users or software.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62F90F-6EFD-4E7A-A79C-267EE61F5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16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31F1EA7-CA46-4D3B-8748-8C52882208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647340"/>
              </p:ext>
            </p:extLst>
          </p:nvPr>
        </p:nvGraphicFramePr>
        <p:xfrm>
          <a:off x="2021441" y="1689100"/>
          <a:ext cx="8127999" cy="435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3049">
                  <a:extLst>
                    <a:ext uri="{9D8B030D-6E8A-4147-A177-3AD203B41FA5}">
                      <a16:colId xmlns:a16="http://schemas.microsoft.com/office/drawing/2014/main" val="402823982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405121199"/>
                    </a:ext>
                  </a:extLst>
                </a:gridCol>
                <a:gridCol w="1648766">
                  <a:extLst>
                    <a:ext uri="{9D8B030D-6E8A-4147-A177-3AD203B41FA5}">
                      <a16:colId xmlns:a16="http://schemas.microsoft.com/office/drawing/2014/main" val="1615143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Statement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Crime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Not a Crime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499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Editing software that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is open-source (i.e. you have access to the source code).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453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Accessing data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that you don’t have permission to, with the intent to commit a crime with that data.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377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Modifying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a program where the source code is kept secret.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44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Accessing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data that you do not have permission to access.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180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135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A72C95E-43A3-4B77-9655-E1C685180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600737"/>
              </p:ext>
            </p:extLst>
          </p:nvPr>
        </p:nvGraphicFramePr>
        <p:xfrm>
          <a:off x="2032000" y="1689100"/>
          <a:ext cx="8127999" cy="435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3049">
                  <a:extLst>
                    <a:ext uri="{9D8B030D-6E8A-4147-A177-3AD203B41FA5}">
                      <a16:colId xmlns:a16="http://schemas.microsoft.com/office/drawing/2014/main" val="402823982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405121199"/>
                    </a:ext>
                  </a:extLst>
                </a:gridCol>
                <a:gridCol w="1648766">
                  <a:extLst>
                    <a:ext uri="{9D8B030D-6E8A-4147-A177-3AD203B41FA5}">
                      <a16:colId xmlns:a16="http://schemas.microsoft.com/office/drawing/2014/main" val="1615143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Statement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Crime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Not a Crime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499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Editing software that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is open-source (i.e. you have access to the source code).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453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Accessing data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that you don’t have permission to, with the intent to commit a crime with that data.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377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Modifying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a program where the source code is kept secret.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44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Accessing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data that you do not have permission to access.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180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0785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A72C95E-43A3-4B77-9655-E1C685180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068183"/>
              </p:ext>
            </p:extLst>
          </p:nvPr>
        </p:nvGraphicFramePr>
        <p:xfrm>
          <a:off x="2032000" y="1689100"/>
          <a:ext cx="8127999" cy="435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3049">
                  <a:extLst>
                    <a:ext uri="{9D8B030D-6E8A-4147-A177-3AD203B41FA5}">
                      <a16:colId xmlns:a16="http://schemas.microsoft.com/office/drawing/2014/main" val="402823982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405121199"/>
                    </a:ext>
                  </a:extLst>
                </a:gridCol>
                <a:gridCol w="1648766">
                  <a:extLst>
                    <a:ext uri="{9D8B030D-6E8A-4147-A177-3AD203B41FA5}">
                      <a16:colId xmlns:a16="http://schemas.microsoft.com/office/drawing/2014/main" val="1615143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Statement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Crime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Not a Crime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499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Editing software that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is open-source (i.e. you have access to the source code).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453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Accessing data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that you don’t have permission to, with the intent to commit a crime with that data.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377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Modifying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a program where the source code is kept secret.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44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Accessing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data that you do not have permission to access.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180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64356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A72C95E-43A3-4B77-9655-E1C685180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2508"/>
              </p:ext>
            </p:extLst>
          </p:nvPr>
        </p:nvGraphicFramePr>
        <p:xfrm>
          <a:off x="2032000" y="1689100"/>
          <a:ext cx="8127999" cy="435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3049">
                  <a:extLst>
                    <a:ext uri="{9D8B030D-6E8A-4147-A177-3AD203B41FA5}">
                      <a16:colId xmlns:a16="http://schemas.microsoft.com/office/drawing/2014/main" val="402823982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405121199"/>
                    </a:ext>
                  </a:extLst>
                </a:gridCol>
                <a:gridCol w="1648766">
                  <a:extLst>
                    <a:ext uri="{9D8B030D-6E8A-4147-A177-3AD203B41FA5}">
                      <a16:colId xmlns:a16="http://schemas.microsoft.com/office/drawing/2014/main" val="1615143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Statement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Crime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Not a Crime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499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Editing software that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is open-source (i.e. you have access to the source code).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453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Accessing data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that you don’t have permission to, with the intent to commit a crime with that data.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377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Modifying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a program where the source code is kept secret.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44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Accessing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data that you do not have permission to access.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180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359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A72C95E-43A3-4B77-9655-E1C685180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598705"/>
              </p:ext>
            </p:extLst>
          </p:nvPr>
        </p:nvGraphicFramePr>
        <p:xfrm>
          <a:off x="2032000" y="1689100"/>
          <a:ext cx="8127999" cy="435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3049">
                  <a:extLst>
                    <a:ext uri="{9D8B030D-6E8A-4147-A177-3AD203B41FA5}">
                      <a16:colId xmlns:a16="http://schemas.microsoft.com/office/drawing/2014/main" val="402823982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405121199"/>
                    </a:ext>
                  </a:extLst>
                </a:gridCol>
                <a:gridCol w="1648766">
                  <a:extLst>
                    <a:ext uri="{9D8B030D-6E8A-4147-A177-3AD203B41FA5}">
                      <a16:colId xmlns:a16="http://schemas.microsoft.com/office/drawing/2014/main" val="1615143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Statement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Crime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Not a Crime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499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Editing software that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is open-source (i.e. you have access to the source code).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453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Accessing data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that you don’t have permission to, with the intent to commit a crime with that data.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377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Modifying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a program where the source code is kept secret.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44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OpenDyslexic" panose="00000500000000000000" pitchFamily="50" charset="0"/>
                        </a:rPr>
                        <a:t>Accessing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data that you do not have permission to access.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180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51652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does the word unauthorised mean?</a:t>
            </a:r>
          </a:p>
          <a:p>
            <a:endParaRPr lang="en-GB" sz="3600" dirty="0"/>
          </a:p>
          <a:p>
            <a:r>
              <a:rPr lang="en-GB" sz="3600" dirty="0"/>
              <a:t>Can you think of situations where you might have unauthorised access in school?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543509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Unauthorised = not having official permission or approval.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433550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Unauthorised = </a:t>
            </a:r>
            <a:r>
              <a:rPr lang="en-GB" sz="3600" dirty="0">
                <a:solidFill>
                  <a:schemeClr val="tx1"/>
                </a:solidFill>
              </a:rPr>
              <a:t>no</a:t>
            </a:r>
            <a:r>
              <a:rPr lang="en-GB" sz="3600" dirty="0"/>
              <a:t>t having official </a:t>
            </a:r>
            <a:r>
              <a:rPr lang="en-GB" sz="3600" dirty="0">
                <a:solidFill>
                  <a:schemeClr val="tx1"/>
                </a:solidFill>
              </a:rPr>
              <a:t>permission </a:t>
            </a:r>
            <a:r>
              <a:rPr lang="en-GB" sz="3600" dirty="0"/>
              <a:t>or approval.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738677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Unauthorised = </a:t>
            </a:r>
            <a:r>
              <a:rPr lang="en-GB" sz="3600" dirty="0">
                <a:solidFill>
                  <a:schemeClr val="tx1"/>
                </a:solidFill>
              </a:rPr>
              <a:t>no</a:t>
            </a:r>
            <a:r>
              <a:rPr lang="en-GB" sz="3600" dirty="0"/>
              <a:t>t having official </a:t>
            </a:r>
            <a:r>
              <a:rPr lang="en-GB" sz="3600" dirty="0">
                <a:solidFill>
                  <a:schemeClr val="tx1"/>
                </a:solidFill>
              </a:rPr>
              <a:t>permission </a:t>
            </a:r>
            <a:r>
              <a:rPr lang="en-GB" sz="3600" dirty="0"/>
              <a:t>or approval.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915502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Alan has downloaded open office on his PC. The software is regarded as open-source software, meaning he can view and change the source code. </a:t>
            </a:r>
          </a:p>
          <a:p>
            <a:r>
              <a:rPr lang="en-GB" sz="3600" dirty="0"/>
              <a:t> </a:t>
            </a:r>
          </a:p>
          <a:p>
            <a:r>
              <a:rPr lang="en-GB" sz="3600" dirty="0"/>
              <a:t>Alan is concerned that if he changes the source code then he will be committing a crime under the CMA (1990). Advice Alan regarding his position.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462071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Describe what is meant by device drivers. 	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270BFB46-6254-4731-943F-6BB34CBC71DF}"/>
              </a:ext>
            </a:extLst>
          </p:cNvPr>
          <p:cNvSpPr/>
          <p:nvPr/>
        </p:nvSpPr>
        <p:spPr>
          <a:xfrm>
            <a:off x="1606681" y="1821497"/>
            <a:ext cx="8842753" cy="3610462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Devices drivers are pieces of software…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Dyslexic" panose="00000500000000000000" pitchFamily="50" charset="0"/>
              <a:ea typeface="+mn-ea"/>
              <a:cs typeface="+mn-cs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…that allow the OS and the hardware to communicate with each other.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B0811C-90CF-48BF-95FC-830113CCF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194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Alan has downloaded open office on his PC. The software is regarded as </a:t>
            </a:r>
            <a:r>
              <a:rPr lang="en-GB" sz="3600" dirty="0">
                <a:solidFill>
                  <a:schemeClr val="tx1"/>
                </a:solidFill>
              </a:rPr>
              <a:t>open-source software</a:t>
            </a:r>
            <a:r>
              <a:rPr lang="en-GB" sz="3600" dirty="0"/>
              <a:t>, meaning he can view and change the source code. </a:t>
            </a:r>
          </a:p>
          <a:p>
            <a:r>
              <a:rPr lang="en-GB" sz="3600" dirty="0"/>
              <a:t> </a:t>
            </a:r>
          </a:p>
          <a:p>
            <a:r>
              <a:rPr lang="en-GB" sz="3600" dirty="0"/>
              <a:t>Alan is concerned that if he changes the source code then he will be committing a crime under the CMA (1990). Advise Alan regarding his position.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099389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Alan has downloaded open office on his PC. The software is regarded as </a:t>
            </a:r>
            <a:r>
              <a:rPr lang="en-GB" sz="3600" dirty="0">
                <a:solidFill>
                  <a:schemeClr val="tx1"/>
                </a:solidFill>
              </a:rPr>
              <a:t>open-source software</a:t>
            </a:r>
            <a:r>
              <a:rPr lang="en-GB" sz="3600" dirty="0"/>
              <a:t>, meaning he can view and change the source code. </a:t>
            </a:r>
          </a:p>
          <a:p>
            <a:r>
              <a:rPr lang="en-GB" sz="3600" dirty="0"/>
              <a:t> </a:t>
            </a:r>
          </a:p>
          <a:p>
            <a:r>
              <a:rPr lang="en-GB" sz="3600" dirty="0"/>
              <a:t>Alan is concerned that if he changes the source code then he will be committing a crime under the CMA (1990). Advise Alan regarding his position.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F1ED2412-342E-480B-95C5-C6E65DE67073}"/>
              </a:ext>
            </a:extLst>
          </p:cNvPr>
          <p:cNvSpPr/>
          <p:nvPr/>
        </p:nvSpPr>
        <p:spPr>
          <a:xfrm>
            <a:off x="891061" y="1245703"/>
            <a:ext cx="10041982" cy="45349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Not a crime under CMA – the software is open-source, so the owner allows people to change it. </a:t>
            </a:r>
          </a:p>
          <a:p>
            <a:pPr algn="ctr"/>
            <a:endParaRPr lang="en-GB" sz="3600" dirty="0">
              <a:latin typeface="OpenDyslexic" panose="00000500000000000000" pitchFamily="50" charset="0"/>
            </a:endParaRPr>
          </a:p>
          <a:p>
            <a:pPr algn="ctr"/>
            <a:r>
              <a:rPr lang="en-GB" sz="3600" dirty="0">
                <a:latin typeface="OpenDyslexic" panose="00000500000000000000" pitchFamily="50" charset="0"/>
              </a:rPr>
              <a:t>Can you change MS Word source code?</a:t>
            </a:r>
          </a:p>
        </p:txBody>
      </p:sp>
    </p:spTree>
    <p:extLst>
      <p:ext uri="{BB962C8B-B14F-4D97-AF65-F5344CB8AC3E}">
        <p14:creationId xmlns:p14="http://schemas.microsoft.com/office/powerpoint/2010/main" val="3267822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Alana enjoys white-hat hacking (this is where a competition is held, and the first person to view the secret code wins). Alana is worried that she will be breaking the law by competing in the hacking competition. </a:t>
            </a:r>
          </a:p>
          <a:p>
            <a:endParaRPr lang="en-GB" sz="3600" dirty="0"/>
          </a:p>
          <a:p>
            <a:r>
              <a:rPr lang="en-GB" sz="3600" dirty="0"/>
              <a:t>Advise Alana on her position as a white hat hacker (is she breaking the law – why?).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98072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Alana enjoys </a:t>
            </a:r>
            <a:r>
              <a:rPr lang="en-GB" sz="3600" dirty="0">
                <a:solidFill>
                  <a:schemeClr val="tx1"/>
                </a:solidFill>
              </a:rPr>
              <a:t>white-hat hacking</a:t>
            </a:r>
            <a:r>
              <a:rPr lang="en-GB" sz="3600" dirty="0"/>
              <a:t> (this is where a competition is held, and the first person to view the secret code wins). Alana is worried that she will be breaking the law by competing in the </a:t>
            </a:r>
            <a:r>
              <a:rPr lang="en-GB" sz="3600" dirty="0">
                <a:solidFill>
                  <a:schemeClr val="tx1"/>
                </a:solidFill>
              </a:rPr>
              <a:t>hacking competition</a:t>
            </a:r>
            <a:r>
              <a:rPr lang="en-GB" sz="3600" dirty="0"/>
              <a:t>. </a:t>
            </a:r>
          </a:p>
          <a:p>
            <a:endParaRPr lang="en-GB" sz="3600" dirty="0"/>
          </a:p>
          <a:p>
            <a:r>
              <a:rPr lang="en-GB" sz="3600" dirty="0"/>
              <a:t>Advise Alana on her position as a white hat hacker (is she breaking the law – why?).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093879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Alana enjoys </a:t>
            </a:r>
            <a:r>
              <a:rPr lang="en-GB" sz="3600" dirty="0">
                <a:solidFill>
                  <a:schemeClr val="tx1"/>
                </a:solidFill>
              </a:rPr>
              <a:t>white-hat hacking</a:t>
            </a:r>
            <a:r>
              <a:rPr lang="en-GB" sz="3600" dirty="0"/>
              <a:t> (this is where a competition is held, and the first person to view the secret code wins). Alana is worried that she will be breaking the law by competing in the </a:t>
            </a:r>
            <a:r>
              <a:rPr lang="en-GB" sz="3600" dirty="0">
                <a:solidFill>
                  <a:schemeClr val="tx1"/>
                </a:solidFill>
              </a:rPr>
              <a:t>hacking competition</a:t>
            </a:r>
            <a:r>
              <a:rPr lang="en-GB" sz="3600" dirty="0"/>
              <a:t>. </a:t>
            </a:r>
          </a:p>
          <a:p>
            <a:endParaRPr lang="en-GB" sz="3600" dirty="0"/>
          </a:p>
          <a:p>
            <a:r>
              <a:rPr lang="en-GB" sz="3600" dirty="0"/>
              <a:t>Advise Alana on her position as a white hat hacker (is she breaking the law – why?).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B7500095-2E66-40DA-ACCF-DEFD6BEE6ACF}"/>
              </a:ext>
            </a:extLst>
          </p:cNvPr>
          <p:cNvSpPr/>
          <p:nvPr/>
        </p:nvSpPr>
        <p:spPr>
          <a:xfrm>
            <a:off x="891061" y="1431235"/>
            <a:ext cx="10015243" cy="4253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Not a crime under CMA – white hat hacking is legal as the person has permission to view the unauthorised material. </a:t>
            </a:r>
          </a:p>
        </p:txBody>
      </p:sp>
    </p:spTree>
    <p:extLst>
      <p:ext uri="{BB962C8B-B14F-4D97-AF65-F5344CB8AC3E}">
        <p14:creationId xmlns:p14="http://schemas.microsoft.com/office/powerpoint/2010/main" val="17909949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copyright?</a:t>
            </a:r>
          </a:p>
          <a:p>
            <a:endParaRPr lang="en-GB" sz="3600" dirty="0"/>
          </a:p>
          <a:p>
            <a:r>
              <a:rPr lang="en-GB" sz="3600" dirty="0"/>
              <a:t>What does copyright stop?</a:t>
            </a:r>
          </a:p>
          <a:p>
            <a:endParaRPr lang="en-GB" sz="3600" dirty="0"/>
          </a:p>
          <a:p>
            <a:r>
              <a:rPr lang="en-GB" sz="3600" dirty="0"/>
              <a:t>China and Russia have no copyright laws – is this a positive or negative?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616324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Stops others from taking the property of your mind. </a:t>
            </a:r>
          </a:p>
          <a:p>
            <a:endParaRPr lang="en-GB" sz="3600" dirty="0"/>
          </a:p>
          <a:p>
            <a:r>
              <a:rPr lang="en-GB" sz="3600" dirty="0"/>
              <a:t>You wouldn’t steal someone else’s physical property, so why should you be allowed to steal their intellectual property?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5184950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Creative Commons Licence. </a:t>
            </a:r>
          </a:p>
          <a:p>
            <a:endParaRPr lang="en-GB" sz="3600" dirty="0"/>
          </a:p>
          <a:p>
            <a:r>
              <a:rPr lang="en-GB" sz="3600" dirty="0"/>
              <a:t>A licence that allows you to distribute your work to others under copyright, allowing others to use your work free. </a:t>
            </a:r>
          </a:p>
          <a:p>
            <a:endParaRPr lang="en-GB" sz="3600" dirty="0"/>
          </a:p>
          <a:p>
            <a:r>
              <a:rPr lang="en-GB" sz="3600" dirty="0"/>
              <a:t>They cannot change or edit the work, or sell it on for money.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262919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https://www.youtube.com/watch?v=4ZvJGV6YF6Y </a:t>
            </a:r>
          </a:p>
          <a:p>
            <a:endParaRPr lang="en-GB" sz="3600" dirty="0"/>
          </a:p>
          <a:p>
            <a:r>
              <a:rPr lang="en-GB" sz="3600" dirty="0"/>
              <a:t>CCL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2740723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Write a short summary on Copyright. 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62714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3 ways an OS can aid multi-tasking.													[3]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DC32B8CE-5BBB-4ACF-A3B1-0B793672F38D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governs the movement of data from RAM and Virtual Memory.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CPU time between the running programs/apps/processes.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can prioritise CPU time for different programs in order for them to be processed efficiently.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75433F-8E4B-42FA-8622-913A7E566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967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Write a short summary on Copyright. </a:t>
            </a:r>
          </a:p>
          <a:p>
            <a:endParaRPr lang="en-GB" sz="3600" dirty="0"/>
          </a:p>
          <a:p>
            <a:pPr algn="ctr"/>
            <a:r>
              <a:rPr lang="en-GB" sz="3600" dirty="0">
                <a:solidFill>
                  <a:schemeClr val="tx1"/>
                </a:solidFill>
              </a:rPr>
              <a:t>Restrictions / Uses / CCL</a:t>
            </a:r>
          </a:p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7459255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1.6 ELCE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5993EA-BE8D-40E1-B7BA-F1354CDEF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737" y="60668"/>
            <a:ext cx="6980525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02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Utility software is software that generally comes with a computer to aid the user. </a:t>
            </a:r>
          </a:p>
          <a:p>
            <a:endParaRPr lang="en-GB" sz="3600" dirty="0"/>
          </a:p>
          <a:p>
            <a:r>
              <a:rPr lang="en-GB" sz="3600" dirty="0"/>
              <a:t>They can be built into the OS. 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Encryption software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Defragmentation software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Back up software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Compression software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F6B67F-966D-4389-BCF7-DE6DB88E7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27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4EAA29-926C-4432-B1EE-73E9CA22766D}"/>
              </a:ext>
            </a:extLst>
          </p:cNvPr>
          <p:cNvSpPr/>
          <p:nvPr/>
        </p:nvSpPr>
        <p:spPr>
          <a:xfrm>
            <a:off x="160421" y="3375990"/>
            <a:ext cx="6412657" cy="580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87C405-C19A-4DAD-B374-169046F65D8F}"/>
              </a:ext>
            </a:extLst>
          </p:cNvPr>
          <p:cNvSpPr/>
          <p:nvPr/>
        </p:nvSpPr>
        <p:spPr>
          <a:xfrm>
            <a:off x="4306957" y="5886673"/>
            <a:ext cx="4346713" cy="580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defragmentation software?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A defragmenter is a software utility that rearranges the fragments or discontinuous parts of each file stored on a computer hard disk so that the small, empty storage spaces adjacent to fragments can be used, effectively creating new storage space and possibly making file access faster.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C139A6-E8C4-4F1E-8389-CFEC5D03C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14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3D4AA-8265-4802-AC26-F14A357D9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756" y="1041262"/>
            <a:ext cx="9504488" cy="5681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00E41A-2710-49CA-9954-4D8988A2A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39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4887</TotalTime>
  <Words>2333</Words>
  <Application>Microsoft Office PowerPoint</Application>
  <PresentationFormat>Widescreen</PresentationFormat>
  <Paragraphs>322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376</cp:revision>
  <dcterms:created xsi:type="dcterms:W3CDTF">2018-07-29T15:48:28Z</dcterms:created>
  <dcterms:modified xsi:type="dcterms:W3CDTF">2024-10-09T13:12:32Z</dcterms:modified>
</cp:coreProperties>
</file>