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1055" r:id="rId2"/>
    <p:sldId id="365" r:id="rId3"/>
    <p:sldId id="257" r:id="rId4"/>
    <p:sldId id="936" r:id="rId5"/>
    <p:sldId id="998" r:id="rId6"/>
    <p:sldId id="939" r:id="rId7"/>
    <p:sldId id="941" r:id="rId8"/>
    <p:sldId id="942" r:id="rId9"/>
    <p:sldId id="947" r:id="rId10"/>
    <p:sldId id="954" r:id="rId11"/>
    <p:sldId id="956" r:id="rId12"/>
    <p:sldId id="957" r:id="rId13"/>
    <p:sldId id="958" r:id="rId14"/>
    <p:sldId id="959" r:id="rId15"/>
    <p:sldId id="960" r:id="rId16"/>
    <p:sldId id="961" r:id="rId17"/>
    <p:sldId id="953" r:id="rId18"/>
    <p:sldId id="962" r:id="rId19"/>
    <p:sldId id="963" r:id="rId20"/>
    <p:sldId id="964" r:id="rId21"/>
    <p:sldId id="965" r:id="rId22"/>
    <p:sldId id="966" r:id="rId23"/>
    <p:sldId id="967" r:id="rId24"/>
    <p:sldId id="952" r:id="rId25"/>
    <p:sldId id="968" r:id="rId26"/>
    <p:sldId id="969" r:id="rId27"/>
    <p:sldId id="951" r:id="rId28"/>
    <p:sldId id="970" r:id="rId29"/>
    <p:sldId id="971" r:id="rId30"/>
    <p:sldId id="972" r:id="rId31"/>
    <p:sldId id="973" r:id="rId32"/>
    <p:sldId id="974" r:id="rId33"/>
    <p:sldId id="975" r:id="rId34"/>
    <p:sldId id="976" r:id="rId35"/>
    <p:sldId id="977" r:id="rId36"/>
    <p:sldId id="978" r:id="rId37"/>
    <p:sldId id="979" r:id="rId38"/>
    <p:sldId id="980" r:id="rId39"/>
    <p:sldId id="950" r:id="rId40"/>
    <p:sldId id="949" r:id="rId41"/>
    <p:sldId id="981" r:id="rId42"/>
    <p:sldId id="982" r:id="rId43"/>
    <p:sldId id="983" r:id="rId44"/>
    <p:sldId id="986" r:id="rId45"/>
    <p:sldId id="985" r:id="rId46"/>
    <p:sldId id="984" r:id="rId47"/>
    <p:sldId id="987" r:id="rId48"/>
    <p:sldId id="988" r:id="rId49"/>
    <p:sldId id="989" r:id="rId50"/>
    <p:sldId id="990" r:id="rId51"/>
    <p:sldId id="992" r:id="rId52"/>
    <p:sldId id="997" r:id="rId53"/>
    <p:sldId id="996" r:id="rId54"/>
    <p:sldId id="995" r:id="rId55"/>
    <p:sldId id="994" r:id="rId56"/>
    <p:sldId id="993" r:id="rId57"/>
    <p:sldId id="999" r:id="rId58"/>
    <p:sldId id="1000" r:id="rId59"/>
    <p:sldId id="1001" r:id="rId60"/>
    <p:sldId id="1002" r:id="rId61"/>
    <p:sldId id="1004" r:id="rId62"/>
    <p:sldId id="1005" r:id="rId63"/>
    <p:sldId id="1003" r:id="rId64"/>
    <p:sldId id="1006" r:id="rId65"/>
    <p:sldId id="1007" r:id="rId66"/>
    <p:sldId id="1008" r:id="rId67"/>
    <p:sldId id="1009" r:id="rId68"/>
    <p:sldId id="1010" r:id="rId69"/>
    <p:sldId id="1011" r:id="rId70"/>
    <p:sldId id="1013" r:id="rId71"/>
    <p:sldId id="1012" r:id="rId72"/>
    <p:sldId id="1014" r:id="rId73"/>
    <p:sldId id="1015" r:id="rId74"/>
    <p:sldId id="1016" r:id="rId75"/>
    <p:sldId id="1017" r:id="rId76"/>
    <p:sldId id="1018" r:id="rId77"/>
    <p:sldId id="1019" r:id="rId78"/>
    <p:sldId id="1020" r:id="rId79"/>
    <p:sldId id="1021" r:id="rId80"/>
    <p:sldId id="1022" r:id="rId81"/>
    <p:sldId id="1023" r:id="rId82"/>
    <p:sldId id="1024" r:id="rId83"/>
    <p:sldId id="1025" r:id="rId84"/>
    <p:sldId id="1026" r:id="rId85"/>
    <p:sldId id="1027" r:id="rId86"/>
    <p:sldId id="1028" r:id="rId87"/>
    <p:sldId id="1029" r:id="rId88"/>
    <p:sldId id="1030" r:id="rId89"/>
    <p:sldId id="1031" r:id="rId90"/>
    <p:sldId id="1032" r:id="rId91"/>
    <p:sldId id="1033" r:id="rId92"/>
    <p:sldId id="1034" r:id="rId93"/>
    <p:sldId id="1035" r:id="rId94"/>
    <p:sldId id="1036" r:id="rId95"/>
    <p:sldId id="1037" r:id="rId96"/>
    <p:sldId id="1038" r:id="rId97"/>
    <p:sldId id="1039" r:id="rId98"/>
    <p:sldId id="1040" r:id="rId99"/>
    <p:sldId id="1041" r:id="rId100"/>
    <p:sldId id="1042" r:id="rId101"/>
    <p:sldId id="1043" r:id="rId102"/>
    <p:sldId id="1044" r:id="rId103"/>
    <p:sldId id="1045" r:id="rId104"/>
    <p:sldId id="1049" r:id="rId105"/>
    <p:sldId id="1046" r:id="rId106"/>
    <p:sldId id="1048" r:id="rId107"/>
    <p:sldId id="1047" r:id="rId108"/>
    <p:sldId id="1050" r:id="rId109"/>
    <p:sldId id="1052" r:id="rId110"/>
    <p:sldId id="1051" r:id="rId111"/>
    <p:sldId id="1053" r:id="rId112"/>
    <p:sldId id="1054" r:id="rId1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769C4-C2BA-357F-A806-33E9C704A7F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0D186E-F601-5A82-BB70-171B5E174384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2C5CE-72F6-392D-411D-3857683D844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103207BE-BCC8-C054-E1DB-37E8C5D968E2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2F8FA4-4B28-C0BE-2226-E702BD82F2AA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EEA7541-C503-16E4-2B98-905C064B7C85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803602-7F0F-62BE-3B5A-1FB05AA05975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Systems Software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40251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D6CC3D-3AC0-41C0-AF69-2FBF402F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711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33CAD-174F-462F-8293-A2DA5608E85E}"/>
              </a:ext>
            </a:extLst>
          </p:cNvPr>
          <p:cNvSpPr/>
          <p:nvPr/>
        </p:nvSpPr>
        <p:spPr>
          <a:xfrm>
            <a:off x="781879" y="1603513"/>
            <a:ext cx="10310192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3089A-1ED9-480D-9FA7-50B6CEB3CE66}"/>
              </a:ext>
            </a:extLst>
          </p:cNvPr>
          <p:cNvSpPr/>
          <p:nvPr/>
        </p:nvSpPr>
        <p:spPr>
          <a:xfrm>
            <a:off x="247331" y="5049078"/>
            <a:ext cx="11427834" cy="1674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What if this was a full back up?</a:t>
            </a:r>
          </a:p>
        </p:txBody>
      </p:sp>
    </p:spTree>
    <p:extLst>
      <p:ext uri="{BB962C8B-B14F-4D97-AF65-F5344CB8AC3E}">
        <p14:creationId xmlns:p14="http://schemas.microsoft.com/office/powerpoint/2010/main" val="919904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33CAD-174F-462F-8293-A2DA5608E85E}"/>
              </a:ext>
            </a:extLst>
          </p:cNvPr>
          <p:cNvSpPr/>
          <p:nvPr/>
        </p:nvSpPr>
        <p:spPr>
          <a:xfrm>
            <a:off x="781879" y="1603513"/>
            <a:ext cx="10310192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3089A-1ED9-480D-9FA7-50B6CEB3CE66}"/>
              </a:ext>
            </a:extLst>
          </p:cNvPr>
          <p:cNvSpPr/>
          <p:nvPr/>
        </p:nvSpPr>
        <p:spPr>
          <a:xfrm>
            <a:off x="247331" y="5049078"/>
            <a:ext cx="11427834" cy="1674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Which type of back up do you think is quicker at backing up data regularly?</a:t>
            </a:r>
          </a:p>
        </p:txBody>
      </p:sp>
    </p:spTree>
    <p:extLst>
      <p:ext uri="{BB962C8B-B14F-4D97-AF65-F5344CB8AC3E}">
        <p14:creationId xmlns:p14="http://schemas.microsoft.com/office/powerpoint/2010/main" val="21764109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differences between a full back up and an incremental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326251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differences between a full back up and an incremental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703E09-6B9D-43CF-8111-B9CD73D7B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566936"/>
              </p:ext>
            </p:extLst>
          </p:nvPr>
        </p:nvGraphicFramePr>
        <p:xfrm>
          <a:off x="1024613" y="2425118"/>
          <a:ext cx="9653724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6862">
                  <a:extLst>
                    <a:ext uri="{9D8B030D-6E8A-4147-A177-3AD203B41FA5}">
                      <a16:colId xmlns:a16="http://schemas.microsoft.com/office/drawing/2014/main" val="911470175"/>
                    </a:ext>
                  </a:extLst>
                </a:gridCol>
                <a:gridCol w="4826862">
                  <a:extLst>
                    <a:ext uri="{9D8B030D-6E8A-4147-A177-3AD203B41FA5}">
                      <a16:colId xmlns:a16="http://schemas.microsoft.com/office/drawing/2014/main" val="1522784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Only backs up changed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Backs up all data and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44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Faster to restore the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Takes less time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0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Must do this type of back up first.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Small number of files will have been changed.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6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 less space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Safer as more past versions to revert 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31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4643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differences between a full back up and an incremental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703E09-6B9D-43CF-8111-B9CD73D7B945}"/>
              </a:ext>
            </a:extLst>
          </p:cNvPr>
          <p:cNvGraphicFramePr>
            <a:graphicFrameLocks noGrp="1"/>
          </p:cNvGraphicFramePr>
          <p:nvPr/>
        </p:nvGraphicFramePr>
        <p:xfrm>
          <a:off x="1024613" y="2425118"/>
          <a:ext cx="9653724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6862">
                  <a:extLst>
                    <a:ext uri="{9D8B030D-6E8A-4147-A177-3AD203B41FA5}">
                      <a16:colId xmlns:a16="http://schemas.microsoft.com/office/drawing/2014/main" val="911470175"/>
                    </a:ext>
                  </a:extLst>
                </a:gridCol>
                <a:gridCol w="4826862">
                  <a:extLst>
                    <a:ext uri="{9D8B030D-6E8A-4147-A177-3AD203B41FA5}">
                      <a16:colId xmlns:a16="http://schemas.microsoft.com/office/drawing/2014/main" val="1522784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Only backs up changed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Backs up all data and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44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Faster to restore the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Takes less time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0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Must do this type of back up first.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Small number of files will have been changed.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6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 less space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Safer as more past versions to revert 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3172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AC517C1B-B0EB-47CF-89A4-3567F4EEEAC0}"/>
              </a:ext>
            </a:extLst>
          </p:cNvPr>
          <p:cNvSpPr/>
          <p:nvPr/>
        </p:nvSpPr>
        <p:spPr>
          <a:xfrm>
            <a:off x="10430741" y="2570892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A6182E-1BEC-47A5-A773-9C8B885C60DD}"/>
              </a:ext>
            </a:extLst>
          </p:cNvPr>
          <p:cNvSpPr/>
          <p:nvPr/>
        </p:nvSpPr>
        <p:spPr>
          <a:xfrm>
            <a:off x="160421" y="247556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566922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differences between a full back up and an incremental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703E09-6B9D-43CF-8111-B9CD73D7B945}"/>
              </a:ext>
            </a:extLst>
          </p:cNvPr>
          <p:cNvGraphicFramePr>
            <a:graphicFrameLocks noGrp="1"/>
          </p:cNvGraphicFramePr>
          <p:nvPr/>
        </p:nvGraphicFramePr>
        <p:xfrm>
          <a:off x="1024613" y="2425118"/>
          <a:ext cx="9653724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6862">
                  <a:extLst>
                    <a:ext uri="{9D8B030D-6E8A-4147-A177-3AD203B41FA5}">
                      <a16:colId xmlns:a16="http://schemas.microsoft.com/office/drawing/2014/main" val="911470175"/>
                    </a:ext>
                  </a:extLst>
                </a:gridCol>
                <a:gridCol w="4826862">
                  <a:extLst>
                    <a:ext uri="{9D8B030D-6E8A-4147-A177-3AD203B41FA5}">
                      <a16:colId xmlns:a16="http://schemas.microsoft.com/office/drawing/2014/main" val="1522784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Only backs up changed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Backs up all data and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44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Faster to restore the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Takes less time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0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Must do this type of back up first.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Small number of files will have been changed.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6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 less space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Safer as more past versions to revert 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3172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AC517C1B-B0EB-47CF-89A4-3567F4EEEAC0}"/>
              </a:ext>
            </a:extLst>
          </p:cNvPr>
          <p:cNvSpPr/>
          <p:nvPr/>
        </p:nvSpPr>
        <p:spPr>
          <a:xfrm>
            <a:off x="10430741" y="2570892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1180A7-9233-4D83-903A-8E7FAE640BD2}"/>
              </a:ext>
            </a:extLst>
          </p:cNvPr>
          <p:cNvSpPr/>
          <p:nvPr/>
        </p:nvSpPr>
        <p:spPr>
          <a:xfrm>
            <a:off x="16042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A6182E-1BEC-47A5-A773-9C8B885C60DD}"/>
              </a:ext>
            </a:extLst>
          </p:cNvPr>
          <p:cNvSpPr/>
          <p:nvPr/>
        </p:nvSpPr>
        <p:spPr>
          <a:xfrm>
            <a:off x="160421" y="247556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F5ABE-FA06-429F-A360-6D304DF93361}"/>
              </a:ext>
            </a:extLst>
          </p:cNvPr>
          <p:cNvSpPr/>
          <p:nvPr/>
        </p:nvSpPr>
        <p:spPr>
          <a:xfrm>
            <a:off x="1043074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249361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differences between a full back up and an incremental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703E09-6B9D-43CF-8111-B9CD73D7B945}"/>
              </a:ext>
            </a:extLst>
          </p:cNvPr>
          <p:cNvGraphicFramePr>
            <a:graphicFrameLocks noGrp="1"/>
          </p:cNvGraphicFramePr>
          <p:nvPr/>
        </p:nvGraphicFramePr>
        <p:xfrm>
          <a:off x="1024613" y="2425118"/>
          <a:ext cx="9653724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6862">
                  <a:extLst>
                    <a:ext uri="{9D8B030D-6E8A-4147-A177-3AD203B41FA5}">
                      <a16:colId xmlns:a16="http://schemas.microsoft.com/office/drawing/2014/main" val="911470175"/>
                    </a:ext>
                  </a:extLst>
                </a:gridCol>
                <a:gridCol w="4826862">
                  <a:extLst>
                    <a:ext uri="{9D8B030D-6E8A-4147-A177-3AD203B41FA5}">
                      <a16:colId xmlns:a16="http://schemas.microsoft.com/office/drawing/2014/main" val="1522784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Only backs up changed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Backs up all data and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44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Faster to restore the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Takes less time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0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Must do this type of back up first.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Small number of files will have been changed.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6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 less space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Safer as more past versions to revert 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3172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AC517C1B-B0EB-47CF-89A4-3567F4EEEAC0}"/>
              </a:ext>
            </a:extLst>
          </p:cNvPr>
          <p:cNvSpPr/>
          <p:nvPr/>
        </p:nvSpPr>
        <p:spPr>
          <a:xfrm>
            <a:off x="10430741" y="2570892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1180A7-9233-4D83-903A-8E7FAE640BD2}"/>
              </a:ext>
            </a:extLst>
          </p:cNvPr>
          <p:cNvSpPr/>
          <p:nvPr/>
        </p:nvSpPr>
        <p:spPr>
          <a:xfrm>
            <a:off x="16042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1276A-F375-4478-97E1-D40BB127F560}"/>
              </a:ext>
            </a:extLst>
          </p:cNvPr>
          <p:cNvSpPr/>
          <p:nvPr/>
        </p:nvSpPr>
        <p:spPr>
          <a:xfrm>
            <a:off x="160421" y="446932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A6182E-1BEC-47A5-A773-9C8B885C60DD}"/>
              </a:ext>
            </a:extLst>
          </p:cNvPr>
          <p:cNvSpPr/>
          <p:nvPr/>
        </p:nvSpPr>
        <p:spPr>
          <a:xfrm>
            <a:off x="160421" y="247556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F5ABE-FA06-429F-A360-6D304DF93361}"/>
              </a:ext>
            </a:extLst>
          </p:cNvPr>
          <p:cNvSpPr/>
          <p:nvPr/>
        </p:nvSpPr>
        <p:spPr>
          <a:xfrm>
            <a:off x="1043074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B94197-54DD-44E0-904B-529CA0E94564}"/>
              </a:ext>
            </a:extLst>
          </p:cNvPr>
          <p:cNvSpPr/>
          <p:nvPr/>
        </p:nvSpPr>
        <p:spPr>
          <a:xfrm>
            <a:off x="10430741" y="446932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824612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the differences between a full back up and an incremental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1703E09-6B9D-43CF-8111-B9CD73D7B945}"/>
              </a:ext>
            </a:extLst>
          </p:cNvPr>
          <p:cNvGraphicFramePr>
            <a:graphicFrameLocks noGrp="1"/>
          </p:cNvGraphicFramePr>
          <p:nvPr/>
        </p:nvGraphicFramePr>
        <p:xfrm>
          <a:off x="1024613" y="2425118"/>
          <a:ext cx="9653724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6862">
                  <a:extLst>
                    <a:ext uri="{9D8B030D-6E8A-4147-A177-3AD203B41FA5}">
                      <a16:colId xmlns:a16="http://schemas.microsoft.com/office/drawing/2014/main" val="911470175"/>
                    </a:ext>
                  </a:extLst>
                </a:gridCol>
                <a:gridCol w="4826862">
                  <a:extLst>
                    <a:ext uri="{9D8B030D-6E8A-4147-A177-3AD203B41FA5}">
                      <a16:colId xmlns:a16="http://schemas.microsoft.com/office/drawing/2014/main" val="1522784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Only backs up changed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Backs up all data and files.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544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Faster to restore the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Takes less time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40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Must do this type of back up first.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Small number of files will have been changed.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363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Take less space to back up.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Safer as more past versions to revert to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63172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AC517C1B-B0EB-47CF-89A4-3567F4EEEAC0}"/>
              </a:ext>
            </a:extLst>
          </p:cNvPr>
          <p:cNvSpPr/>
          <p:nvPr/>
        </p:nvSpPr>
        <p:spPr>
          <a:xfrm>
            <a:off x="10430741" y="2570892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1180A7-9233-4D83-903A-8E7FAE640BD2}"/>
              </a:ext>
            </a:extLst>
          </p:cNvPr>
          <p:cNvSpPr/>
          <p:nvPr/>
        </p:nvSpPr>
        <p:spPr>
          <a:xfrm>
            <a:off x="16042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1276A-F375-4478-97E1-D40BB127F560}"/>
              </a:ext>
            </a:extLst>
          </p:cNvPr>
          <p:cNvSpPr/>
          <p:nvPr/>
        </p:nvSpPr>
        <p:spPr>
          <a:xfrm>
            <a:off x="160421" y="446932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408248-DB2D-47FB-B3D2-45471386F6DC}"/>
              </a:ext>
            </a:extLst>
          </p:cNvPr>
          <p:cNvSpPr/>
          <p:nvPr/>
        </p:nvSpPr>
        <p:spPr>
          <a:xfrm>
            <a:off x="10430741" y="5403603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A6182E-1BEC-47A5-A773-9C8B885C60DD}"/>
              </a:ext>
            </a:extLst>
          </p:cNvPr>
          <p:cNvSpPr/>
          <p:nvPr/>
        </p:nvSpPr>
        <p:spPr>
          <a:xfrm>
            <a:off x="160421" y="247556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1F5ABE-FA06-429F-A360-6D304DF93361}"/>
              </a:ext>
            </a:extLst>
          </p:cNvPr>
          <p:cNvSpPr/>
          <p:nvPr/>
        </p:nvSpPr>
        <p:spPr>
          <a:xfrm>
            <a:off x="10430741" y="3429000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B94197-54DD-44E0-904B-529CA0E94564}"/>
              </a:ext>
            </a:extLst>
          </p:cNvPr>
          <p:cNvSpPr/>
          <p:nvPr/>
        </p:nvSpPr>
        <p:spPr>
          <a:xfrm>
            <a:off x="10430741" y="446932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E52350-68D9-4F91-B355-421F14646D38}"/>
              </a:ext>
            </a:extLst>
          </p:cNvPr>
          <p:cNvSpPr/>
          <p:nvPr/>
        </p:nvSpPr>
        <p:spPr>
          <a:xfrm>
            <a:off x="160421" y="5345515"/>
            <a:ext cx="1132906" cy="78187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OpenDyslexic" panose="00000500000000000000" pitchFamily="50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506960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 software – </a:t>
            </a:r>
          </a:p>
          <a:p>
            <a:endParaRPr lang="en-GB" sz="3600" dirty="0"/>
          </a:p>
          <a:p>
            <a:r>
              <a:rPr lang="en-GB" sz="3600" dirty="0"/>
              <a:t>Defragmentation software – </a:t>
            </a:r>
          </a:p>
          <a:p>
            <a:endParaRPr lang="en-GB" sz="3600" dirty="0"/>
          </a:p>
          <a:p>
            <a:r>
              <a:rPr lang="en-GB" sz="3600" dirty="0"/>
              <a:t>Compression software – </a:t>
            </a:r>
          </a:p>
          <a:p>
            <a:endParaRPr lang="en-GB" sz="3600" dirty="0"/>
          </a:p>
          <a:p>
            <a:r>
              <a:rPr lang="en-GB" sz="3600" dirty="0"/>
              <a:t>Back up software – 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006424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 software – </a:t>
            </a:r>
            <a:r>
              <a:rPr lang="en-GB" sz="3600" dirty="0">
                <a:solidFill>
                  <a:schemeClr val="tx1"/>
                </a:solidFill>
              </a:rPr>
              <a:t>scrambles the data so that anyone who intercepts it cannot read it. </a:t>
            </a:r>
          </a:p>
          <a:p>
            <a:r>
              <a:rPr lang="en-GB" sz="3600" dirty="0"/>
              <a:t>Defragmentation software –</a:t>
            </a:r>
          </a:p>
          <a:p>
            <a:endParaRPr lang="en-GB" sz="3600" dirty="0"/>
          </a:p>
          <a:p>
            <a:r>
              <a:rPr lang="en-GB" sz="3600" dirty="0"/>
              <a:t>Compression software –</a:t>
            </a:r>
          </a:p>
          <a:p>
            <a:endParaRPr lang="en-GB" sz="3600" dirty="0"/>
          </a:p>
          <a:p>
            <a:r>
              <a:rPr lang="en-GB" sz="3600" dirty="0"/>
              <a:t>Back up software –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4608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D0E441-7BD1-497D-AAC0-ABD6571E0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3B7063-F853-447E-B9E3-C4C566835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15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 software – </a:t>
            </a:r>
            <a:r>
              <a:rPr lang="en-GB" sz="3600" dirty="0">
                <a:solidFill>
                  <a:schemeClr val="tx1"/>
                </a:solidFill>
              </a:rPr>
              <a:t>scrambles the data so that anyone who intercepts it cannot read it. </a:t>
            </a:r>
          </a:p>
          <a:p>
            <a:r>
              <a:rPr lang="en-GB" sz="3600" dirty="0"/>
              <a:t>Defragmentation software – </a:t>
            </a:r>
            <a:r>
              <a:rPr lang="en-GB" sz="3600" dirty="0">
                <a:solidFill>
                  <a:schemeClr val="tx1"/>
                </a:solidFill>
              </a:rPr>
              <a:t>moves files to chronological addresses. Saves time finding files.</a:t>
            </a:r>
          </a:p>
          <a:p>
            <a:r>
              <a:rPr lang="en-GB" sz="3600" dirty="0"/>
              <a:t>Compression software – </a:t>
            </a:r>
          </a:p>
          <a:p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dirty="0"/>
              <a:t>Back up software –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927583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 software – </a:t>
            </a:r>
            <a:r>
              <a:rPr lang="en-GB" sz="3600" dirty="0">
                <a:solidFill>
                  <a:schemeClr val="tx1"/>
                </a:solidFill>
              </a:rPr>
              <a:t>scrambles the data so that anyone who intercepts it cannot read it. </a:t>
            </a:r>
          </a:p>
          <a:p>
            <a:r>
              <a:rPr lang="en-GB" sz="3600" dirty="0"/>
              <a:t>Defragmentation software – </a:t>
            </a:r>
            <a:r>
              <a:rPr lang="en-GB" sz="3600" dirty="0">
                <a:solidFill>
                  <a:schemeClr val="tx1"/>
                </a:solidFill>
              </a:rPr>
              <a:t>moves files to chronological addresses. Saves time finding files.</a:t>
            </a:r>
          </a:p>
          <a:p>
            <a:r>
              <a:rPr lang="en-GB" sz="3600" dirty="0"/>
              <a:t>Compression software – </a:t>
            </a:r>
            <a:r>
              <a:rPr lang="en-GB" sz="3600" dirty="0">
                <a:solidFill>
                  <a:schemeClr val="tx1"/>
                </a:solidFill>
              </a:rPr>
              <a:t>reduces the size of files to make them take up less storage. </a:t>
            </a:r>
          </a:p>
          <a:p>
            <a:r>
              <a:rPr lang="en-GB" sz="3600" dirty="0"/>
              <a:t>Back up software –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558555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 software – </a:t>
            </a:r>
            <a:r>
              <a:rPr lang="en-GB" sz="3600" dirty="0">
                <a:solidFill>
                  <a:schemeClr val="tx1"/>
                </a:solidFill>
              </a:rPr>
              <a:t>scrambles the data so that anyone who intercepts it cannot read it. </a:t>
            </a:r>
          </a:p>
          <a:p>
            <a:r>
              <a:rPr lang="en-GB" sz="3600" dirty="0"/>
              <a:t>Defragmentation software – </a:t>
            </a:r>
            <a:r>
              <a:rPr lang="en-GB" sz="3600" dirty="0">
                <a:solidFill>
                  <a:schemeClr val="tx1"/>
                </a:solidFill>
              </a:rPr>
              <a:t>moves files to chronological addresses. Saves time finding files.</a:t>
            </a:r>
          </a:p>
          <a:p>
            <a:r>
              <a:rPr lang="en-GB" sz="3600" dirty="0"/>
              <a:t>Compression software – </a:t>
            </a:r>
            <a:r>
              <a:rPr lang="en-GB" sz="3600" dirty="0">
                <a:solidFill>
                  <a:schemeClr val="tx1"/>
                </a:solidFill>
              </a:rPr>
              <a:t>reduces the size of files to make them take up less storage. </a:t>
            </a:r>
          </a:p>
          <a:p>
            <a:r>
              <a:rPr lang="en-GB" sz="3600" dirty="0"/>
              <a:t>Back up software – </a:t>
            </a:r>
            <a:r>
              <a:rPr lang="en-GB" sz="3600" dirty="0">
                <a:solidFill>
                  <a:schemeClr val="tx1"/>
                </a:solidFill>
              </a:rPr>
              <a:t>backs up data in case it is lost or damaged. 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983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user clicks on the icon for Google Chrome to access the internet.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08B0D-B099-4B88-8086-97C0889E0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E0ED6F-D2D7-4958-8E09-70DACE58D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3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EC13B3-647F-49D6-91CD-FF5F24970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9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102" y="31032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51FFE3-2667-43F1-A2F5-AADB24D9FBB2}"/>
              </a:ext>
            </a:extLst>
          </p:cNvPr>
          <p:cNvCxnSpPr/>
          <p:nvPr/>
        </p:nvCxnSpPr>
        <p:spPr>
          <a:xfrm flipH="1">
            <a:off x="9393382" y="2438400"/>
            <a:ext cx="1898073" cy="8035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427A96F-71B1-41F7-8140-C0F43502E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68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394" y="2274982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4EDAA-E60B-41CD-BC96-287D4F80F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1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084" y="2810817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now moves the data to the RAM so the data can be accessed by the CPU.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A2CADD-967E-4BCA-B53E-21D881A1B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1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9FFE0-FA13-456E-BEF2-5ABC86CF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59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084" y="2810817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Google Chrome is not working properly, so the user closes it down and selects internet explorer.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AE8A5-5508-4929-A488-6CBB2F7BD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16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084" y="2810817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64C595-78E5-40AD-9D63-4C2987F89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2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role of the operating system in a computer?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List down 1 advantage of using both a GUI and a command-line interface.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946" y="2288245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309336-EC13-4037-910B-F62708C43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35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0" y="2288246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A24F41-24E7-439E-B804-62416524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5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455" y="2160163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E31831-95DB-4BD4-AB6E-121B7DD17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33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OS moves Google Chrome from the RAM and places Internet Explorer there.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262E71-8525-44CC-B399-92989D764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8169A-3588-4B84-A533-6466FE0E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75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While IE is open, it’s section on the RAM cannot be overwritten. The OS makes sure of this.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56C68F-ADC1-42CB-B9D8-890F3ED7D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9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2162821" y="1870363"/>
            <a:ext cx="4846826" cy="2535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55" y="293052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While IE is open, it’s section on the RAM cannot be overwritten. The OS makes sure of this.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29F9FF-25E4-4692-B4CD-4EAAE07E567F}"/>
              </a:ext>
            </a:extLst>
          </p:cNvPr>
          <p:cNvCxnSpPr/>
          <p:nvPr/>
        </p:nvCxnSpPr>
        <p:spPr>
          <a:xfrm>
            <a:off x="3186545" y="1870364"/>
            <a:ext cx="0" cy="25308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97C0B57-DE7A-4E77-8657-6BD8EAA2F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3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6412E2-1456-45DF-9E81-ACAE67173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10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11" y="3074373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266164-BB85-4BB0-9568-3ACDF0A38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42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286" y="2313709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AA4690-A498-4C03-9574-68962DC69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what utility software is.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types of utility software.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features of different utility software.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1.5 Learn about utility software in a computer system.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1.5 Learn about utility software in a computer system.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11" y="1421137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327AE-FF41-4C69-8C41-BAE995A3F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64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152" y="2268511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118679-48E3-471B-B421-3D9B33BA4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4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88956E-107F-43A8-A574-B797ECC31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2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If the RAM is not big enough to run all the instructions being requested, the OS will create virtual memory on the storage drive.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2C9BE4EC-37F1-40E9-A095-C43FB8DEDFBB}"/>
              </a:ext>
            </a:extLst>
          </p:cNvPr>
          <p:cNvSpPr/>
          <p:nvPr/>
        </p:nvSpPr>
        <p:spPr>
          <a:xfrm>
            <a:off x="4821382" y="1330036"/>
            <a:ext cx="3075709" cy="284018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5340BC-4291-477B-B639-D791AEE18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47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will be partitioned to act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2C526A-24B6-4FCD-B507-3C3920BEE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48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will be partitioned to act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596EC9-BCFC-40A7-8608-25FFE5851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3" y="1602446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can now hold some of the instructions for RAM, and acts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06B599-75E3-4C99-B061-2EE9DA62B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19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937" y="2353179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can now hold some of the instructions for RAM, and acts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BA1869-A9EF-40B9-9C41-0AD811152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94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FDDD-AB69-4DA4-B7D1-E90FE9A7B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1C3ED7-11B6-467D-9C7E-DFAAB3444008}"/>
              </a:ext>
            </a:extLst>
          </p:cNvPr>
          <p:cNvSpPr/>
          <p:nvPr/>
        </p:nvSpPr>
        <p:spPr>
          <a:xfrm>
            <a:off x="8463616" y="2729345"/>
            <a:ext cx="619559" cy="5126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8CDF4-910E-473F-BB68-9DDA9D70C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CAEF2-8989-429B-8B40-DF678EF2B60A}"/>
              </a:ext>
            </a:extLst>
          </p:cNvPr>
          <p:cNvSpPr/>
          <p:nvPr/>
        </p:nvSpPr>
        <p:spPr>
          <a:xfrm>
            <a:off x="2424550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CPU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586BF-293D-49B5-836F-0B5F35A5F2F1}"/>
              </a:ext>
            </a:extLst>
          </p:cNvPr>
          <p:cNvSpPr/>
          <p:nvPr/>
        </p:nvSpPr>
        <p:spPr>
          <a:xfrm>
            <a:off x="5444083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RAM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09DB0-583C-4B31-8B4E-9EB36D37D41A}"/>
              </a:ext>
            </a:extLst>
          </p:cNvPr>
          <p:cNvSpPr/>
          <p:nvPr/>
        </p:nvSpPr>
        <p:spPr>
          <a:xfrm>
            <a:off x="8463616" y="1870364"/>
            <a:ext cx="1565563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SSD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EEC38-6EF5-4E00-89CD-C2162402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616" y="2729345"/>
            <a:ext cx="619559" cy="535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DCF38-8D52-4898-B8A9-95D8EDB2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378" y="2893165"/>
            <a:ext cx="645750" cy="53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2CC30-95E6-4049-889C-D4A66254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53" y="2313709"/>
            <a:ext cx="619559" cy="575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F3D5C-5001-42DB-91A9-8649024E10D9}"/>
              </a:ext>
            </a:extLst>
          </p:cNvPr>
          <p:cNvSpPr txBox="1"/>
          <p:nvPr/>
        </p:nvSpPr>
        <p:spPr>
          <a:xfrm>
            <a:off x="1704109" y="4544291"/>
            <a:ext cx="91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The SSD can now hold some of the instructions for RAM, and acts as RAM.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E6C9C6-B3E9-4467-B4BA-4CCD556E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1863" y="1925637"/>
            <a:ext cx="1138238" cy="1004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E7A3C3-5E78-46F6-845F-7E45B2D32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5F409-10A2-4FCE-B300-89B66BBEC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You phone provides a user account for you to use. </a:t>
            </a:r>
          </a:p>
          <a:p>
            <a:endParaRPr lang="en-GB" sz="3600" dirty="0"/>
          </a:p>
          <a:p>
            <a:r>
              <a:rPr lang="en-GB" sz="3600" dirty="0"/>
              <a:t>So do the computers in school. </a:t>
            </a:r>
          </a:p>
          <a:p>
            <a:endParaRPr lang="en-GB" sz="3600" dirty="0"/>
          </a:p>
          <a:p>
            <a:r>
              <a:rPr lang="en-GB" sz="3600" dirty="0"/>
              <a:t>To gain access to it you must know the password.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8600A-66B4-4E5E-B58B-63894F8A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4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can prioritise CPU time for different programs in order for them to be processed efficiently.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5CE765-6DE7-4CF5-A9AD-700CD1CF4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49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1373A1F3-5EF1-4FC8-A385-AC8C26FAFACA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can prioritise CPU time for different programs in order for them to be processed efficiently.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6002C-BF82-4830-B702-8C160C6A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79" y="0"/>
            <a:ext cx="1025784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D28E3-9470-47F6-8B16-7FF408E5D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4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80175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</p:txBody>
      </p:sp>
    </p:spTree>
    <p:extLst>
      <p:ext uri="{BB962C8B-B14F-4D97-AF65-F5344CB8AC3E}">
        <p14:creationId xmlns:p14="http://schemas.microsoft.com/office/powerpoint/2010/main" val="2020874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has anti-theft measures such as password protection</a:t>
            </a:r>
          </a:p>
        </p:txBody>
      </p:sp>
    </p:spTree>
    <p:extLst>
      <p:ext uri="{BB962C8B-B14F-4D97-AF65-F5344CB8AC3E}">
        <p14:creationId xmlns:p14="http://schemas.microsoft.com/office/powerpoint/2010/main" val="1938206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has anti-theft measures such as password protection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can include encryption software that allows the user to protect their files. </a:t>
            </a:r>
          </a:p>
        </p:txBody>
      </p:sp>
    </p:spTree>
    <p:extLst>
      <p:ext uri="{BB962C8B-B14F-4D97-AF65-F5344CB8AC3E}">
        <p14:creationId xmlns:p14="http://schemas.microsoft.com/office/powerpoint/2010/main" val="1356793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two features the operating system may provide to help protect Alana’s computer.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B8A5A57C-BCA3-43AB-916C-347C6612E5E3}"/>
              </a:ext>
            </a:extLst>
          </p:cNvPr>
          <p:cNvSpPr/>
          <p:nvPr/>
        </p:nvSpPr>
        <p:spPr>
          <a:xfrm>
            <a:off x="1606681" y="2230582"/>
            <a:ext cx="8842753" cy="4507255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Allow different user accounts, giving access to own personal data that cannot be seen by another person.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has anti-theft measures such as password protection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can include encryption software that allows the user to protect their files.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It may include anti-virus software or a firewall to help protect against unauthorised users or software. </a:t>
            </a:r>
          </a:p>
        </p:txBody>
      </p:sp>
    </p:spTree>
    <p:extLst>
      <p:ext uri="{BB962C8B-B14F-4D97-AF65-F5344CB8AC3E}">
        <p14:creationId xmlns:p14="http://schemas.microsoft.com/office/powerpoint/2010/main" val="1963116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what is meant by device drivers. 	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39014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what is meant by device drivers. 	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70BFB46-6254-4731-943F-6BB34CBC71DF}"/>
              </a:ext>
            </a:extLst>
          </p:cNvPr>
          <p:cNvSpPr/>
          <p:nvPr/>
        </p:nvSpPr>
        <p:spPr>
          <a:xfrm>
            <a:off x="1606681" y="1821497"/>
            <a:ext cx="8842753" cy="3610462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Devices drivers are pieces of software…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Dyslexic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04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what is meant by device drivers. 							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70BFB46-6254-4731-943F-6BB34CBC71DF}"/>
              </a:ext>
            </a:extLst>
          </p:cNvPr>
          <p:cNvSpPr/>
          <p:nvPr/>
        </p:nvSpPr>
        <p:spPr>
          <a:xfrm>
            <a:off x="1606681" y="1821497"/>
            <a:ext cx="8842753" cy="3610462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Devices drivers are pieces of software…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OpenDyslexic" panose="00000500000000000000" pitchFamily="50" charset="0"/>
              <a:ea typeface="+mn-ea"/>
              <a:cs typeface="+mn-cs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…that allow the OS and the hardware to communicate with each other. </a:t>
            </a:r>
          </a:p>
        </p:txBody>
      </p:sp>
    </p:spTree>
    <p:extLst>
      <p:ext uri="{BB962C8B-B14F-4D97-AF65-F5344CB8AC3E}">
        <p14:creationId xmlns:p14="http://schemas.microsoft.com/office/powerpoint/2010/main" val="196481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You phone provides a user account for you to use. </a:t>
            </a:r>
          </a:p>
          <a:p>
            <a:endParaRPr lang="en-GB" sz="3600" dirty="0"/>
          </a:p>
          <a:p>
            <a:r>
              <a:rPr lang="en-GB" sz="3600" dirty="0"/>
              <a:t>So do the computers in school. </a:t>
            </a:r>
          </a:p>
          <a:p>
            <a:endParaRPr lang="en-GB" sz="3600" dirty="0"/>
          </a:p>
          <a:p>
            <a:r>
              <a:rPr lang="en-GB" sz="3600" dirty="0"/>
              <a:t>To gain access to it you must know the password.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E5D2B-F2D3-4D77-A4A0-7290FC4ED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46" y="1094029"/>
            <a:ext cx="8065707" cy="4669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1B6E5-1E59-4998-B13D-ABC2FBDB2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9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88677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</p:txBody>
      </p:sp>
    </p:spTree>
    <p:extLst>
      <p:ext uri="{BB962C8B-B14F-4D97-AF65-F5344CB8AC3E}">
        <p14:creationId xmlns:p14="http://schemas.microsoft.com/office/powerpoint/2010/main" val="2505846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</p:txBody>
      </p:sp>
    </p:spTree>
    <p:extLst>
      <p:ext uri="{BB962C8B-B14F-4D97-AF65-F5344CB8AC3E}">
        <p14:creationId xmlns:p14="http://schemas.microsoft.com/office/powerpoint/2010/main" val="2749407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</p:txBody>
      </p:sp>
    </p:spTree>
    <p:extLst>
      <p:ext uri="{BB962C8B-B14F-4D97-AF65-F5344CB8AC3E}">
        <p14:creationId xmlns:p14="http://schemas.microsoft.com/office/powerpoint/2010/main" val="3621564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</p:txBody>
      </p:sp>
    </p:spTree>
    <p:extLst>
      <p:ext uri="{BB962C8B-B14F-4D97-AF65-F5344CB8AC3E}">
        <p14:creationId xmlns:p14="http://schemas.microsoft.com/office/powerpoint/2010/main" val="4191905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</p:txBody>
      </p:sp>
    </p:spTree>
    <p:extLst>
      <p:ext uri="{BB962C8B-B14F-4D97-AF65-F5344CB8AC3E}">
        <p14:creationId xmlns:p14="http://schemas.microsoft.com/office/powerpoint/2010/main" val="830854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3 ways an OS can aid multi-tasking.													[3]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DC32B8CE-5BBB-4ACF-A3B1-0B793672F38D}"/>
              </a:ext>
            </a:extLst>
          </p:cNvPr>
          <p:cNvSpPr/>
          <p:nvPr/>
        </p:nvSpPr>
        <p:spPr>
          <a:xfrm>
            <a:off x="551384" y="188640"/>
            <a:ext cx="11233248" cy="6549197"/>
          </a:xfrm>
          <a:prstGeom prst="roundRect">
            <a:avLst>
              <a:gd name="adj" fmla="val 5495"/>
            </a:avLst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move the necessary programs/files to RAM when they are opened by the user.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will remove the unwanted data on the RAM – positive or negative?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memory into segments, so that when a program opens more instructions it has a set space that cannot be overwritten while the program is open.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governs the movement of data from RAM and Virtual Memory.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divides CPU time between the running programs/apps/processes. 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Dyslexic" panose="00000500000000000000" pitchFamily="50" charset="0"/>
                <a:ea typeface="+mn-ea"/>
                <a:cs typeface="+mn-cs"/>
              </a:rPr>
              <a:t>The OS can prioritise CPU time for different programs in order for them to be processed efficiently.</a:t>
            </a:r>
          </a:p>
        </p:txBody>
      </p:sp>
    </p:spTree>
    <p:extLst>
      <p:ext uri="{BB962C8B-B14F-4D97-AF65-F5344CB8AC3E}">
        <p14:creationId xmlns:p14="http://schemas.microsoft.com/office/powerpoint/2010/main" val="1519496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Utility software is software that generally comes with a computer to aid the user. </a:t>
            </a:r>
          </a:p>
          <a:p>
            <a:endParaRPr lang="en-GB" sz="3600" dirty="0"/>
          </a:p>
          <a:p>
            <a:r>
              <a:rPr lang="en-GB" sz="3600" dirty="0"/>
              <a:t>They can be built into the OS. </a:t>
            </a:r>
          </a:p>
          <a:p>
            <a:endParaRPr lang="en-GB" sz="3600" dirty="0"/>
          </a:p>
          <a:p>
            <a:r>
              <a:rPr lang="en-GB" sz="3600" dirty="0"/>
              <a:t>Does anyone know any common utility programs?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911239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Utility software is software that generally comes with a computer to aid the user. </a:t>
            </a:r>
          </a:p>
          <a:p>
            <a:endParaRPr lang="en-GB" sz="3600" dirty="0"/>
          </a:p>
          <a:p>
            <a:r>
              <a:rPr lang="en-GB" sz="3600" dirty="0"/>
              <a:t>They can be built into the OS. 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Encryption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Defragmentation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Back up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Compression software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30527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Utility software is software that generally comes with a computer to aid the user. </a:t>
            </a:r>
          </a:p>
          <a:p>
            <a:endParaRPr lang="en-GB" sz="3600" dirty="0"/>
          </a:p>
          <a:p>
            <a:r>
              <a:rPr lang="en-GB" sz="3600" dirty="0"/>
              <a:t>They can be built into the OS. 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highlight>
                  <a:srgbClr val="FFFF00"/>
                </a:highlight>
              </a:rPr>
              <a:t>Encryption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Defragmentation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Back up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Compression software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6940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Encryption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Viruses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Firewall</a:t>
            </a:r>
          </a:p>
          <a:p>
            <a:endParaRPr lang="en-GB" sz="3600" dirty="0"/>
          </a:p>
          <a:p>
            <a:r>
              <a:rPr lang="en-GB" sz="3600" dirty="0"/>
              <a:t>How might the OS help?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1FA1A3-2317-47A4-8572-9FC6C4DC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32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defragmentation software?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does </a:t>
            </a:r>
            <a:r>
              <a:rPr lang="en-GB" sz="3600" dirty="0">
                <a:highlight>
                  <a:srgbClr val="FFFF00"/>
                </a:highlight>
              </a:rPr>
              <a:t>fragment</a:t>
            </a:r>
            <a:r>
              <a:rPr lang="en-GB" sz="3600" dirty="0"/>
              <a:t> mean?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does defragmentation do?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388344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defragmentation software?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A defragmenter is a software utility that rearranges the fragments or discontinuous parts of each file stored on a computer hard disk so that the small, empty storage spaces adjacent to fragments can be used, effectively creating new storage space and possibly making file access faster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0041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4EAA29-926C-4432-B1EE-73E9CA22766D}"/>
              </a:ext>
            </a:extLst>
          </p:cNvPr>
          <p:cNvSpPr/>
          <p:nvPr/>
        </p:nvSpPr>
        <p:spPr>
          <a:xfrm>
            <a:off x="160421" y="3375990"/>
            <a:ext cx="6412657" cy="580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87C405-C19A-4DAD-B374-169046F65D8F}"/>
              </a:ext>
            </a:extLst>
          </p:cNvPr>
          <p:cNvSpPr/>
          <p:nvPr/>
        </p:nvSpPr>
        <p:spPr>
          <a:xfrm>
            <a:off x="4306957" y="5886673"/>
            <a:ext cx="4346713" cy="5803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defragmentation software?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A defragmenter is a software utility that rearranges the fragments or discontinuous parts of each file stored on a computer hard disk so that the small, empty storage spaces adjacent to fragments can be used, effectively creating new storage space and possibly making file access faster.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021147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When saving documents to a hard disk drive the file is given an address. </a:t>
            </a:r>
          </a:p>
          <a:p>
            <a:endParaRPr lang="en-GB" sz="3600" dirty="0"/>
          </a:p>
          <a:p>
            <a:r>
              <a:rPr lang="en-GB" sz="3600" dirty="0"/>
              <a:t>The address is a number. </a:t>
            </a:r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67324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D4AA-8265-4802-AC26-F14A357D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1041262"/>
            <a:ext cx="9504488" cy="56819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734985-25BF-49D1-8B37-ADBAF1D6AEF1}"/>
              </a:ext>
            </a:extLst>
          </p:cNvPr>
          <p:cNvSpPr/>
          <p:nvPr/>
        </p:nvSpPr>
        <p:spPr>
          <a:xfrm>
            <a:off x="2133600" y="1550505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3C016-AA1A-4958-AF33-7CB319644FDF}"/>
              </a:ext>
            </a:extLst>
          </p:cNvPr>
          <p:cNvSpPr/>
          <p:nvPr/>
        </p:nvSpPr>
        <p:spPr>
          <a:xfrm>
            <a:off x="5530139" y="1563756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58DBB8-C1A4-4C9E-987E-965238C2D8BC}"/>
              </a:ext>
            </a:extLst>
          </p:cNvPr>
          <p:cNvSpPr/>
          <p:nvPr/>
        </p:nvSpPr>
        <p:spPr>
          <a:xfrm>
            <a:off x="8926678" y="1550504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10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D4AA-8265-4802-AC26-F14A357D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1041262"/>
            <a:ext cx="9504488" cy="56819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734985-25BF-49D1-8B37-ADBAF1D6AEF1}"/>
              </a:ext>
            </a:extLst>
          </p:cNvPr>
          <p:cNvSpPr/>
          <p:nvPr/>
        </p:nvSpPr>
        <p:spPr>
          <a:xfrm>
            <a:off x="2133600" y="2544417"/>
            <a:ext cx="1895061" cy="4152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3C016-AA1A-4958-AF33-7CB319644FDF}"/>
              </a:ext>
            </a:extLst>
          </p:cNvPr>
          <p:cNvSpPr/>
          <p:nvPr/>
        </p:nvSpPr>
        <p:spPr>
          <a:xfrm>
            <a:off x="5530139" y="1563756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58DBB8-C1A4-4C9E-987E-965238C2D8BC}"/>
              </a:ext>
            </a:extLst>
          </p:cNvPr>
          <p:cNvSpPr/>
          <p:nvPr/>
        </p:nvSpPr>
        <p:spPr>
          <a:xfrm>
            <a:off x="8926678" y="1550504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09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D4AA-8265-4802-AC26-F14A357D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1041262"/>
            <a:ext cx="9504488" cy="56819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734985-25BF-49D1-8B37-ADBAF1D6AEF1}"/>
              </a:ext>
            </a:extLst>
          </p:cNvPr>
          <p:cNvSpPr/>
          <p:nvPr/>
        </p:nvSpPr>
        <p:spPr>
          <a:xfrm>
            <a:off x="2133600" y="4015409"/>
            <a:ext cx="1895061" cy="268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3C016-AA1A-4958-AF33-7CB319644FDF}"/>
              </a:ext>
            </a:extLst>
          </p:cNvPr>
          <p:cNvSpPr/>
          <p:nvPr/>
        </p:nvSpPr>
        <p:spPr>
          <a:xfrm>
            <a:off x="5530139" y="1563756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58DBB8-C1A4-4C9E-987E-965238C2D8BC}"/>
              </a:ext>
            </a:extLst>
          </p:cNvPr>
          <p:cNvSpPr/>
          <p:nvPr/>
        </p:nvSpPr>
        <p:spPr>
          <a:xfrm>
            <a:off x="8926678" y="1550504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1489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D4AA-8265-4802-AC26-F14A357D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1041262"/>
            <a:ext cx="9504488" cy="56819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734985-25BF-49D1-8B37-ADBAF1D6AEF1}"/>
              </a:ext>
            </a:extLst>
          </p:cNvPr>
          <p:cNvSpPr/>
          <p:nvPr/>
        </p:nvSpPr>
        <p:spPr>
          <a:xfrm>
            <a:off x="2133600" y="5009322"/>
            <a:ext cx="1895061" cy="168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3C016-AA1A-4958-AF33-7CB319644FDF}"/>
              </a:ext>
            </a:extLst>
          </p:cNvPr>
          <p:cNvSpPr/>
          <p:nvPr/>
        </p:nvSpPr>
        <p:spPr>
          <a:xfrm>
            <a:off x="5530139" y="1563756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58DBB8-C1A4-4C9E-987E-965238C2D8BC}"/>
              </a:ext>
            </a:extLst>
          </p:cNvPr>
          <p:cNvSpPr/>
          <p:nvPr/>
        </p:nvSpPr>
        <p:spPr>
          <a:xfrm>
            <a:off x="8926678" y="1550504"/>
            <a:ext cx="1895061" cy="5146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837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D4AA-8265-4802-AC26-F14A357D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56" y="1041262"/>
            <a:ext cx="9504488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399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D847E-CEDF-4CDD-A685-CC8459A5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30" y="1077343"/>
            <a:ext cx="9245740" cy="55955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306199-9192-47AF-AE22-354A812AE540}"/>
              </a:ext>
            </a:extLst>
          </p:cNvPr>
          <p:cNvSpPr/>
          <p:nvPr/>
        </p:nvSpPr>
        <p:spPr>
          <a:xfrm>
            <a:off x="2623930" y="2068178"/>
            <a:ext cx="7758993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I have now decided that some of the lessons and tasks I had planned were rubbish, and need to delete them to create better ones. </a:t>
            </a:r>
          </a:p>
        </p:txBody>
      </p:sp>
    </p:spTree>
    <p:extLst>
      <p:ext uri="{BB962C8B-B14F-4D97-AF65-F5344CB8AC3E}">
        <p14:creationId xmlns:p14="http://schemas.microsoft.com/office/powerpoint/2010/main" val="206891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Allow the OS to communicate with hardware parts like memory (RAM) and the processor (CPU). </a:t>
            </a:r>
          </a:p>
          <a:p>
            <a:pPr algn="ctr"/>
            <a:endParaRPr lang="en-GB" sz="3600" dirty="0"/>
          </a:p>
          <a:p>
            <a:pPr algn="ctr"/>
            <a:r>
              <a:rPr lang="en-GB" sz="80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Software</a:t>
            </a:r>
            <a:endParaRPr lang="en-GB" sz="6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64C77-1574-45C5-88F9-EDEE728B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91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D847E-CEDF-4CDD-A685-CC8459A5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30" y="1077343"/>
            <a:ext cx="9245740" cy="559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13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D847E-CEDF-4CDD-A685-CC8459A5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30" y="1077343"/>
            <a:ext cx="9245740" cy="5595503"/>
          </a:xfrm>
          <a:prstGeom prst="rect">
            <a:avLst/>
          </a:prstGeom>
        </p:spPr>
      </p:pic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A123EA72-2F48-4D12-A251-645BCF7BA186}"/>
              </a:ext>
            </a:extLst>
          </p:cNvPr>
          <p:cNvSpPr/>
          <p:nvPr/>
        </p:nvSpPr>
        <p:spPr>
          <a:xfrm>
            <a:off x="4670198" y="3478214"/>
            <a:ext cx="3168352" cy="5269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EBE88F9F-8EB6-42E2-89B8-5C1522DCDD7D}"/>
              </a:ext>
            </a:extLst>
          </p:cNvPr>
          <p:cNvSpPr/>
          <p:nvPr/>
        </p:nvSpPr>
        <p:spPr>
          <a:xfrm>
            <a:off x="1357830" y="2614118"/>
            <a:ext cx="3168352" cy="1391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3198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D847E-CEDF-4CDD-A685-CC8459A5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30" y="1077343"/>
            <a:ext cx="9245740" cy="55955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306199-9192-47AF-AE22-354A812AE540}"/>
              </a:ext>
            </a:extLst>
          </p:cNvPr>
          <p:cNvSpPr/>
          <p:nvPr/>
        </p:nvSpPr>
        <p:spPr>
          <a:xfrm>
            <a:off x="2623930" y="2068178"/>
            <a:ext cx="7758993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I then create a new lesson and save this to my disk – </a:t>
            </a:r>
            <a:r>
              <a:rPr lang="en-GB" sz="36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this is with no defragmentation software. </a:t>
            </a:r>
          </a:p>
        </p:txBody>
      </p:sp>
    </p:spTree>
    <p:extLst>
      <p:ext uri="{BB962C8B-B14F-4D97-AF65-F5344CB8AC3E}">
        <p14:creationId xmlns:p14="http://schemas.microsoft.com/office/powerpoint/2010/main" val="36697672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01260-E65B-4974-818C-CC08DA5DF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61" y="1028264"/>
            <a:ext cx="9642078" cy="5797078"/>
          </a:xfrm>
          <a:prstGeom prst="rect">
            <a:avLst/>
          </a:prstGeom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CECE3BF-37F7-49EA-8DCA-03197285EB8C}"/>
              </a:ext>
            </a:extLst>
          </p:cNvPr>
          <p:cNvSpPr/>
          <p:nvPr/>
        </p:nvSpPr>
        <p:spPr>
          <a:xfrm>
            <a:off x="4727848" y="4997856"/>
            <a:ext cx="3168352" cy="1296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F7D6B359-8D11-4142-B195-2D0470E895DB}"/>
              </a:ext>
            </a:extLst>
          </p:cNvPr>
          <p:cNvSpPr/>
          <p:nvPr/>
        </p:nvSpPr>
        <p:spPr>
          <a:xfrm>
            <a:off x="1308983" y="2526481"/>
            <a:ext cx="3168352" cy="1391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5062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01260-E65B-4974-818C-CC08DA5DF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61" y="1028264"/>
            <a:ext cx="9642078" cy="5797078"/>
          </a:xfrm>
          <a:prstGeom prst="rect">
            <a:avLst/>
          </a:prstGeom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CECE3BF-37F7-49EA-8DCA-03197285EB8C}"/>
              </a:ext>
            </a:extLst>
          </p:cNvPr>
          <p:cNvSpPr/>
          <p:nvPr/>
        </p:nvSpPr>
        <p:spPr>
          <a:xfrm>
            <a:off x="4727848" y="4997856"/>
            <a:ext cx="3168352" cy="1296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F7D6B359-8D11-4142-B195-2D0470E895DB}"/>
              </a:ext>
            </a:extLst>
          </p:cNvPr>
          <p:cNvSpPr/>
          <p:nvPr/>
        </p:nvSpPr>
        <p:spPr>
          <a:xfrm>
            <a:off x="1308983" y="2526481"/>
            <a:ext cx="3168352" cy="1391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DA4F1D-7ADF-441E-A344-93869A41FBC8}"/>
              </a:ext>
            </a:extLst>
          </p:cNvPr>
          <p:cNvSpPr/>
          <p:nvPr/>
        </p:nvSpPr>
        <p:spPr>
          <a:xfrm>
            <a:off x="5869079" y="700187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Lesson 5 is now saved over 2 different sections of location addresses.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90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01260-E65B-4974-818C-CC08DA5DF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61" y="1028264"/>
            <a:ext cx="9642078" cy="5797078"/>
          </a:xfrm>
          <a:prstGeom prst="rect">
            <a:avLst/>
          </a:prstGeom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CECE3BF-37F7-49EA-8DCA-03197285EB8C}"/>
              </a:ext>
            </a:extLst>
          </p:cNvPr>
          <p:cNvSpPr/>
          <p:nvPr/>
        </p:nvSpPr>
        <p:spPr>
          <a:xfrm>
            <a:off x="4727848" y="4997856"/>
            <a:ext cx="3168352" cy="1296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F7D6B359-8D11-4142-B195-2D0470E895DB}"/>
              </a:ext>
            </a:extLst>
          </p:cNvPr>
          <p:cNvSpPr/>
          <p:nvPr/>
        </p:nvSpPr>
        <p:spPr>
          <a:xfrm>
            <a:off x="1308983" y="2526481"/>
            <a:ext cx="3168352" cy="1391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DA4F1D-7ADF-441E-A344-93869A41FBC8}"/>
              </a:ext>
            </a:extLst>
          </p:cNvPr>
          <p:cNvSpPr/>
          <p:nvPr/>
        </p:nvSpPr>
        <p:spPr>
          <a:xfrm>
            <a:off x="5869079" y="700187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This will take the machine longer to find the file when it is required.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537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01260-E65B-4974-818C-CC08DA5DF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61" y="1028264"/>
            <a:ext cx="9642078" cy="5797078"/>
          </a:xfrm>
          <a:prstGeom prst="rect">
            <a:avLst/>
          </a:prstGeom>
        </p:spPr>
      </p:pic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CECE3BF-37F7-49EA-8DCA-03197285EB8C}"/>
              </a:ext>
            </a:extLst>
          </p:cNvPr>
          <p:cNvSpPr/>
          <p:nvPr/>
        </p:nvSpPr>
        <p:spPr>
          <a:xfrm>
            <a:off x="4727848" y="4997856"/>
            <a:ext cx="3168352" cy="129614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F7D6B359-8D11-4142-B195-2D0470E895DB}"/>
              </a:ext>
            </a:extLst>
          </p:cNvPr>
          <p:cNvSpPr/>
          <p:nvPr/>
        </p:nvSpPr>
        <p:spPr>
          <a:xfrm>
            <a:off x="1308983" y="2526481"/>
            <a:ext cx="3168352" cy="13910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DA4F1D-7ADF-441E-A344-93869A41FBC8}"/>
              </a:ext>
            </a:extLst>
          </p:cNvPr>
          <p:cNvSpPr/>
          <p:nvPr/>
        </p:nvSpPr>
        <p:spPr>
          <a:xfrm>
            <a:off x="5869079" y="700187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How could defragmentation software help the computer be quicker?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108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9C813-D66B-4A78-8087-63AF6610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31" y="1040715"/>
            <a:ext cx="9186019" cy="56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61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9C813-D66B-4A78-8087-63AF6610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31" y="1040715"/>
            <a:ext cx="9186019" cy="56129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19DA26-C53D-42DE-A5B4-66903BA5C9E4}"/>
              </a:ext>
            </a:extLst>
          </p:cNvPr>
          <p:cNvSpPr/>
          <p:nvPr/>
        </p:nvSpPr>
        <p:spPr>
          <a:xfrm>
            <a:off x="6183589" y="2583350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What has happened to the data here?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997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9C813-D66B-4A78-8087-63AF6610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31" y="1040715"/>
            <a:ext cx="9186019" cy="56129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19DA26-C53D-42DE-A5B4-66903BA5C9E4}"/>
              </a:ext>
            </a:extLst>
          </p:cNvPr>
          <p:cNvSpPr/>
          <p:nvPr/>
        </p:nvSpPr>
        <p:spPr>
          <a:xfrm>
            <a:off x="6183589" y="2583350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Once old files are deleted, the defragmentation software has moved the saved files up in addresses.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5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works with RAM and CPU to ensure that programs/files that are open are able to work on the computer.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BF087-7672-4E87-990F-8F3BF025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263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9C813-D66B-4A78-8087-63AF6610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37" t="77315" r="35222"/>
          <a:stretch/>
        </p:blipFill>
        <p:spPr>
          <a:xfrm>
            <a:off x="6659857" y="2239619"/>
            <a:ext cx="4420874" cy="2067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E6271-9E1E-43E7-A416-0459992A9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69" t="69486"/>
          <a:stretch/>
        </p:blipFill>
        <p:spPr>
          <a:xfrm>
            <a:off x="891061" y="2239619"/>
            <a:ext cx="3263213" cy="21202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8EA71E-4285-47F8-B02E-A5E60F392F45}"/>
              </a:ext>
            </a:extLst>
          </p:cNvPr>
          <p:cNvSpPr/>
          <p:nvPr/>
        </p:nvSpPr>
        <p:spPr>
          <a:xfrm>
            <a:off x="247331" y="4630405"/>
            <a:ext cx="4550672" cy="17173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Original address location.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6099E-B550-44ED-A191-D561703F5C81}"/>
              </a:ext>
            </a:extLst>
          </p:cNvPr>
          <p:cNvSpPr/>
          <p:nvPr/>
        </p:nvSpPr>
        <p:spPr>
          <a:xfrm>
            <a:off x="6594958" y="4630405"/>
            <a:ext cx="4550672" cy="17173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Address location after defragmentation.</a:t>
            </a:r>
          </a:p>
        </p:txBody>
      </p:sp>
    </p:spTree>
    <p:extLst>
      <p:ext uri="{BB962C8B-B14F-4D97-AF65-F5344CB8AC3E}">
        <p14:creationId xmlns:p14="http://schemas.microsoft.com/office/powerpoint/2010/main" val="19414262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9C813-D66B-4A78-8087-63AF6610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37" t="77315" r="35222"/>
          <a:stretch/>
        </p:blipFill>
        <p:spPr>
          <a:xfrm>
            <a:off x="6659857" y="2239619"/>
            <a:ext cx="4420874" cy="2067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5E6271-9E1E-43E7-A416-0459992A9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69" t="69486"/>
          <a:stretch/>
        </p:blipFill>
        <p:spPr>
          <a:xfrm>
            <a:off x="891061" y="2239619"/>
            <a:ext cx="3263213" cy="21202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8EA71E-4285-47F8-B02E-A5E60F392F45}"/>
              </a:ext>
            </a:extLst>
          </p:cNvPr>
          <p:cNvSpPr/>
          <p:nvPr/>
        </p:nvSpPr>
        <p:spPr>
          <a:xfrm>
            <a:off x="247331" y="4630405"/>
            <a:ext cx="4550672" cy="17173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Original address location.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6099E-B550-44ED-A191-D561703F5C81}"/>
              </a:ext>
            </a:extLst>
          </p:cNvPr>
          <p:cNvSpPr/>
          <p:nvPr/>
        </p:nvSpPr>
        <p:spPr>
          <a:xfrm>
            <a:off x="6594958" y="4630405"/>
            <a:ext cx="4550672" cy="17173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Address location after defragmentation.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A4E1E6-1E8E-473C-8BDE-CF0899DBBC85}"/>
              </a:ext>
            </a:extLst>
          </p:cNvPr>
          <p:cNvSpPr/>
          <p:nvPr/>
        </p:nvSpPr>
        <p:spPr>
          <a:xfrm>
            <a:off x="768626" y="2120348"/>
            <a:ext cx="1060174" cy="22494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09FA6A-D5E6-4967-9C8A-B496BE066306}"/>
              </a:ext>
            </a:extLst>
          </p:cNvPr>
          <p:cNvSpPr/>
          <p:nvPr/>
        </p:nvSpPr>
        <p:spPr>
          <a:xfrm>
            <a:off x="6778487" y="2148542"/>
            <a:ext cx="1060174" cy="22494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8060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B50E5-E12D-42B1-9828-5889BAA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707" y="1077343"/>
            <a:ext cx="9187468" cy="56027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F9A272-9D31-4071-B42F-BE9E92EB69CD}"/>
              </a:ext>
            </a:extLst>
          </p:cNvPr>
          <p:cNvSpPr/>
          <p:nvPr/>
        </p:nvSpPr>
        <p:spPr>
          <a:xfrm>
            <a:off x="697189" y="1077343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New files that are saved can now be kept together.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698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B50E5-E12D-42B1-9828-5889BAA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707" y="1077343"/>
            <a:ext cx="9187468" cy="56027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F9A272-9D31-4071-B42F-BE9E92EB69CD}"/>
              </a:ext>
            </a:extLst>
          </p:cNvPr>
          <p:cNvSpPr/>
          <p:nvPr/>
        </p:nvSpPr>
        <p:spPr>
          <a:xfrm>
            <a:off x="697189" y="1077343"/>
            <a:ext cx="5969601" cy="376632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New files that are saved can now be kept together. </a:t>
            </a:r>
            <a:endParaRPr lang="en-GB" sz="3600" b="1" u="sng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9E670F-1C1B-4EE5-B5E4-772016DD70D8}"/>
              </a:ext>
            </a:extLst>
          </p:cNvPr>
          <p:cNvSpPr/>
          <p:nvPr/>
        </p:nvSpPr>
        <p:spPr>
          <a:xfrm>
            <a:off x="7977809" y="2067339"/>
            <a:ext cx="2701366" cy="461271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434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93EED0-18C3-484F-80A7-B604C430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3" y="971576"/>
            <a:ext cx="9642078" cy="5797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0B294B-475B-492B-8457-C2E3C54B885E}"/>
              </a:ext>
            </a:extLst>
          </p:cNvPr>
          <p:cNvSpPr txBox="1"/>
          <p:nvPr/>
        </p:nvSpPr>
        <p:spPr>
          <a:xfrm>
            <a:off x="9552384" y="1268760"/>
            <a:ext cx="2639615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Spaces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Documents saved at different addresses.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3650753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D8710-C7B0-4FE7-9E2D-1B3208BC0DDE}"/>
              </a:ext>
            </a:extLst>
          </p:cNvPr>
          <p:cNvSpPr txBox="1"/>
          <p:nvPr/>
        </p:nvSpPr>
        <p:spPr>
          <a:xfrm>
            <a:off x="9192344" y="1268760"/>
            <a:ext cx="2999655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All in order. No spaces between documents.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New lessons are added at the last available address.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DCBB8F-C68C-493B-A746-9FBD2D56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24744"/>
            <a:ext cx="9190781" cy="56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924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the process of defragmentation.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How does it work?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>
                <a:solidFill>
                  <a:schemeClr val="tx1"/>
                </a:solidFill>
              </a:rPr>
              <a:t>What are the benefits? What if there was no defragmentation software?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8248782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Back up software is utility software that allows the user to… 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928752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Back up software is utility software that allows the user to back up their data in case the data is removed or deleted. </a:t>
            </a:r>
          </a:p>
          <a:p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dirty="0"/>
              <a:t>The data can then be…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405858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Back up software is utility software that allows the user to back up their data in case the data is removed or deleted. </a:t>
            </a:r>
          </a:p>
          <a:p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dirty="0"/>
              <a:t>The data can then be retrieved if it is lost.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89544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ABA8D-6BCC-42CB-8305-BCC23D5C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5EB-7F30-40A1-A6A0-DD2939306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338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2 types of back up: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Full back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Incremental back 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75224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2 types of back up: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Full back 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Incremental back up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177A1A-0E71-427F-B4BE-093E59706106}"/>
              </a:ext>
            </a:extLst>
          </p:cNvPr>
          <p:cNvSpPr/>
          <p:nvPr/>
        </p:nvSpPr>
        <p:spPr>
          <a:xfrm>
            <a:off x="247331" y="4630405"/>
            <a:ext cx="11427834" cy="17173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What do you think a full back up does to the data on a computer system? </a:t>
            </a:r>
          </a:p>
        </p:txBody>
      </p:sp>
    </p:spTree>
    <p:extLst>
      <p:ext uri="{BB962C8B-B14F-4D97-AF65-F5344CB8AC3E}">
        <p14:creationId xmlns:p14="http://schemas.microsoft.com/office/powerpoint/2010/main" val="13998718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full back up backs up all of the data on the system. </a:t>
            </a:r>
          </a:p>
          <a:p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dirty="0"/>
              <a:t>So what does an incremental back up do? </a:t>
            </a:r>
          </a:p>
          <a:p>
            <a:endParaRPr lang="en-GB" sz="3600" dirty="0"/>
          </a:p>
          <a:p>
            <a:r>
              <a:rPr lang="en-GB" sz="3600" dirty="0"/>
              <a:t>What does incremental mean?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224645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full back up backs up all of the data on the system. </a:t>
            </a:r>
          </a:p>
          <a:p>
            <a:endParaRPr lang="en-GB" sz="3600" dirty="0">
              <a:solidFill>
                <a:schemeClr val="tx1"/>
              </a:solidFill>
            </a:endParaRPr>
          </a:p>
          <a:p>
            <a:r>
              <a:rPr lang="en-GB" sz="3600" dirty="0"/>
              <a:t>An incremental back up backs up any data that has been saved since the last back up.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922891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683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33CAD-174F-462F-8293-A2DA5608E85E}"/>
              </a:ext>
            </a:extLst>
          </p:cNvPr>
          <p:cNvSpPr/>
          <p:nvPr/>
        </p:nvSpPr>
        <p:spPr>
          <a:xfrm>
            <a:off x="8574157" y="1603513"/>
            <a:ext cx="2517913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1947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33CAD-174F-462F-8293-A2DA5608E85E}"/>
              </a:ext>
            </a:extLst>
          </p:cNvPr>
          <p:cNvSpPr/>
          <p:nvPr/>
        </p:nvSpPr>
        <p:spPr>
          <a:xfrm>
            <a:off x="8574157" y="1603513"/>
            <a:ext cx="2517913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3089A-1ED9-480D-9FA7-50B6CEB3CE66}"/>
              </a:ext>
            </a:extLst>
          </p:cNvPr>
          <p:cNvSpPr/>
          <p:nvPr/>
        </p:nvSpPr>
        <p:spPr>
          <a:xfrm>
            <a:off x="247331" y="5049078"/>
            <a:ext cx="11427834" cy="1674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My back up is set to back data up weekly. 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The last back up was on the </a:t>
            </a:r>
            <a:r>
              <a:rPr lang="en-GB" sz="36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12.12.2019</a:t>
            </a:r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.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What will be backed up this time?</a:t>
            </a:r>
          </a:p>
        </p:txBody>
      </p:sp>
    </p:spTree>
    <p:extLst>
      <p:ext uri="{BB962C8B-B14F-4D97-AF65-F5344CB8AC3E}">
        <p14:creationId xmlns:p14="http://schemas.microsoft.com/office/powerpoint/2010/main" val="40688241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33CAD-174F-462F-8293-A2DA5608E85E}"/>
              </a:ext>
            </a:extLst>
          </p:cNvPr>
          <p:cNvSpPr/>
          <p:nvPr/>
        </p:nvSpPr>
        <p:spPr>
          <a:xfrm>
            <a:off x="8574157" y="1603513"/>
            <a:ext cx="2517913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3089A-1ED9-480D-9FA7-50B6CEB3CE66}"/>
              </a:ext>
            </a:extLst>
          </p:cNvPr>
          <p:cNvSpPr/>
          <p:nvPr/>
        </p:nvSpPr>
        <p:spPr>
          <a:xfrm>
            <a:off x="247331" y="5049078"/>
            <a:ext cx="11427834" cy="1674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12.12.2019</a:t>
            </a:r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DB3C9E-B7E5-45A7-B763-0D1E5F92F7E0}"/>
              </a:ext>
            </a:extLst>
          </p:cNvPr>
          <p:cNvSpPr/>
          <p:nvPr/>
        </p:nvSpPr>
        <p:spPr>
          <a:xfrm>
            <a:off x="1207385" y="2305878"/>
            <a:ext cx="9606389" cy="3975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926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33CAD-174F-462F-8293-A2DA5608E85E}"/>
              </a:ext>
            </a:extLst>
          </p:cNvPr>
          <p:cNvSpPr/>
          <p:nvPr/>
        </p:nvSpPr>
        <p:spPr>
          <a:xfrm>
            <a:off x="8574157" y="1603513"/>
            <a:ext cx="2517913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3089A-1ED9-480D-9FA7-50B6CEB3CE66}"/>
              </a:ext>
            </a:extLst>
          </p:cNvPr>
          <p:cNvSpPr/>
          <p:nvPr/>
        </p:nvSpPr>
        <p:spPr>
          <a:xfrm>
            <a:off x="247331" y="5049078"/>
            <a:ext cx="11427834" cy="1674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u="sng" dirty="0">
                <a:solidFill>
                  <a:schemeClr val="tx1"/>
                </a:solidFill>
                <a:latin typeface="OpenDyslexic" panose="00000500000000000000" pitchFamily="50" charset="0"/>
              </a:rPr>
              <a:t>12.12.2019</a:t>
            </a:r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DB3C9E-B7E5-45A7-B763-0D1E5F92F7E0}"/>
              </a:ext>
            </a:extLst>
          </p:cNvPr>
          <p:cNvSpPr/>
          <p:nvPr/>
        </p:nvSpPr>
        <p:spPr>
          <a:xfrm>
            <a:off x="1207385" y="2305878"/>
            <a:ext cx="9606389" cy="3975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D53CB-F99E-4B4D-B570-1EE2BF8AE1D4}"/>
              </a:ext>
            </a:extLst>
          </p:cNvPr>
          <p:cNvSpPr/>
          <p:nvPr/>
        </p:nvSpPr>
        <p:spPr>
          <a:xfrm>
            <a:off x="1207384" y="4262342"/>
            <a:ext cx="9606389" cy="3975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7521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43467-55EA-4132-B466-D1030F80D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61" y="1696278"/>
            <a:ext cx="10093554" cy="3538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33CAD-174F-462F-8293-A2DA5608E85E}"/>
              </a:ext>
            </a:extLst>
          </p:cNvPr>
          <p:cNvSpPr/>
          <p:nvPr/>
        </p:nvSpPr>
        <p:spPr>
          <a:xfrm>
            <a:off x="8574157" y="1603513"/>
            <a:ext cx="2517913" cy="38166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3089A-1ED9-480D-9FA7-50B6CEB3CE66}"/>
              </a:ext>
            </a:extLst>
          </p:cNvPr>
          <p:cNvSpPr/>
          <p:nvPr/>
        </p:nvSpPr>
        <p:spPr>
          <a:xfrm>
            <a:off x="247331" y="5049078"/>
            <a:ext cx="11427834" cy="1674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What if this was a full back up?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DB3C9E-B7E5-45A7-B763-0D1E5F92F7E0}"/>
              </a:ext>
            </a:extLst>
          </p:cNvPr>
          <p:cNvSpPr/>
          <p:nvPr/>
        </p:nvSpPr>
        <p:spPr>
          <a:xfrm>
            <a:off x="1207385" y="2305878"/>
            <a:ext cx="9606389" cy="3975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D53CB-F99E-4B4D-B570-1EE2BF8AE1D4}"/>
              </a:ext>
            </a:extLst>
          </p:cNvPr>
          <p:cNvSpPr/>
          <p:nvPr/>
        </p:nvSpPr>
        <p:spPr>
          <a:xfrm>
            <a:off x="1207384" y="4262342"/>
            <a:ext cx="9606389" cy="3975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38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3681</Words>
  <Application>Microsoft Office PowerPoint</Application>
  <PresentationFormat>Widescreen</PresentationFormat>
  <Paragraphs>483</Paragraphs>
  <Slides>112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374</cp:revision>
  <dcterms:created xsi:type="dcterms:W3CDTF">2018-07-29T15:48:28Z</dcterms:created>
  <dcterms:modified xsi:type="dcterms:W3CDTF">2024-10-09T13:07:48Z</dcterms:modified>
</cp:coreProperties>
</file>