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998" r:id="rId2"/>
    <p:sldId id="365" r:id="rId3"/>
    <p:sldId id="257" r:id="rId4"/>
    <p:sldId id="908" r:id="rId5"/>
    <p:sldId id="909" r:id="rId6"/>
    <p:sldId id="911" r:id="rId7"/>
    <p:sldId id="913" r:id="rId8"/>
    <p:sldId id="914" r:id="rId9"/>
    <p:sldId id="918" r:id="rId10"/>
    <p:sldId id="920" r:id="rId11"/>
    <p:sldId id="922" r:id="rId12"/>
    <p:sldId id="923" r:id="rId13"/>
    <p:sldId id="925" r:id="rId14"/>
    <p:sldId id="927" r:id="rId15"/>
    <p:sldId id="930" r:id="rId16"/>
    <p:sldId id="933" r:id="rId17"/>
    <p:sldId id="934" r:id="rId18"/>
    <p:sldId id="935" r:id="rId19"/>
    <p:sldId id="936" r:id="rId20"/>
    <p:sldId id="937" r:id="rId21"/>
    <p:sldId id="938" r:id="rId22"/>
    <p:sldId id="939" r:id="rId23"/>
    <p:sldId id="940" r:id="rId24"/>
    <p:sldId id="941" r:id="rId25"/>
    <p:sldId id="942" r:id="rId26"/>
    <p:sldId id="943" r:id="rId27"/>
    <p:sldId id="944" r:id="rId28"/>
    <p:sldId id="945" r:id="rId29"/>
    <p:sldId id="946" r:id="rId30"/>
    <p:sldId id="947" r:id="rId31"/>
    <p:sldId id="948" r:id="rId32"/>
    <p:sldId id="955" r:id="rId33"/>
    <p:sldId id="954" r:id="rId34"/>
    <p:sldId id="956" r:id="rId35"/>
    <p:sldId id="957" r:id="rId36"/>
    <p:sldId id="958" r:id="rId37"/>
    <p:sldId id="959" r:id="rId38"/>
    <p:sldId id="960" r:id="rId39"/>
    <p:sldId id="961" r:id="rId40"/>
    <p:sldId id="953" r:id="rId41"/>
    <p:sldId id="962" r:id="rId42"/>
    <p:sldId id="963" r:id="rId43"/>
    <p:sldId id="964" r:id="rId44"/>
    <p:sldId id="965" r:id="rId45"/>
    <p:sldId id="966" r:id="rId46"/>
    <p:sldId id="967" r:id="rId47"/>
    <p:sldId id="952" r:id="rId48"/>
    <p:sldId id="968" r:id="rId49"/>
    <p:sldId id="969" r:id="rId50"/>
    <p:sldId id="951" r:id="rId51"/>
    <p:sldId id="970" r:id="rId52"/>
    <p:sldId id="971" r:id="rId53"/>
    <p:sldId id="972" r:id="rId54"/>
    <p:sldId id="973" r:id="rId55"/>
    <p:sldId id="974" r:id="rId56"/>
    <p:sldId id="975" r:id="rId57"/>
    <p:sldId id="976" r:id="rId58"/>
    <p:sldId id="977" r:id="rId59"/>
    <p:sldId id="978" r:id="rId60"/>
    <p:sldId id="979" r:id="rId61"/>
    <p:sldId id="980" r:id="rId62"/>
    <p:sldId id="950" r:id="rId63"/>
    <p:sldId id="949" r:id="rId64"/>
    <p:sldId id="981" r:id="rId65"/>
    <p:sldId id="982" r:id="rId66"/>
    <p:sldId id="983" r:id="rId67"/>
    <p:sldId id="986" r:id="rId68"/>
    <p:sldId id="985" r:id="rId69"/>
    <p:sldId id="984" r:id="rId70"/>
    <p:sldId id="987" r:id="rId71"/>
    <p:sldId id="988" r:id="rId72"/>
    <p:sldId id="989" r:id="rId73"/>
    <p:sldId id="990" r:id="rId74"/>
    <p:sldId id="991" r:id="rId75"/>
    <p:sldId id="992" r:id="rId76"/>
    <p:sldId id="997" r:id="rId77"/>
    <p:sldId id="996" r:id="rId78"/>
    <p:sldId id="995" r:id="rId79"/>
    <p:sldId id="994" r:id="rId80"/>
    <p:sldId id="993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C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993051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A76A68-D3F0-A4D4-3290-AA2EF741DC6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46174B-B2A6-519D-6849-C933A395ED47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86DD6A-D0BD-D93B-2B23-D8506566D9B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B3F2C012-721A-B431-B9E6-AE0BE2C4C862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52D2E-2CC7-8EA6-F1FA-F80CA5FCAE51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D76FE5-305B-73F7-C3F2-8E75ADFFBC25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736137-68B0-3F4C-5A1A-BD1CBB7BF322}"/>
              </a:ext>
            </a:extLst>
          </p:cNvPr>
          <p:cNvSpPr/>
          <p:nvPr/>
        </p:nvSpPr>
        <p:spPr>
          <a:xfrm>
            <a:off x="1885950" y="2995660"/>
            <a:ext cx="842009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/>
              <a:t>Systems Software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3433750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a user interface?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Command-line user interface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u="sng" dirty="0"/>
              <a:t>Graphical user interface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5AEBC-6DD1-475D-9160-A5563BC52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49" y="3951342"/>
            <a:ext cx="7901101" cy="2438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729732-A4A8-47B4-A141-521C1252F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11" y="632720"/>
            <a:ext cx="10705728" cy="6225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A2921D-05CB-4165-9BBF-436F7C2A1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00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Greater control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More options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Easier to use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Less resources / data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012DD7-B40A-4931-B225-002F547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528" y="816777"/>
            <a:ext cx="2383743" cy="3401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A9E5F-BA64-4C56-A27A-5DAF3A70E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06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Greater control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More options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u="sng" dirty="0">
                <a:highlight>
                  <a:srgbClr val="FFFF00"/>
                </a:highlight>
              </a:rPr>
              <a:t>Easier to use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Less resources / data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012DD7-B40A-4931-B225-002F547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528" y="816777"/>
            <a:ext cx="2383743" cy="3401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5B0FC-25B7-4EAB-8017-339AC191B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66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So what are the differences between GUI and command-line?</a:t>
            </a:r>
          </a:p>
          <a:p>
            <a:endParaRPr lang="en-GB" sz="3600" dirty="0"/>
          </a:p>
          <a:p>
            <a:pPr algn="ctr"/>
            <a:r>
              <a:rPr lang="en-GB" sz="3600" dirty="0">
                <a:highlight>
                  <a:srgbClr val="FFFF00"/>
                </a:highlight>
              </a:rPr>
              <a:t>Graphic / Images / Pointers / Windows</a:t>
            </a:r>
          </a:p>
          <a:p>
            <a:pPr algn="ctr"/>
            <a:endParaRPr lang="en-GB" sz="3600" dirty="0">
              <a:highlight>
                <a:srgbClr val="FFFF00"/>
              </a:highlight>
            </a:endParaRPr>
          </a:p>
          <a:p>
            <a:pPr algn="ctr"/>
            <a:r>
              <a:rPr lang="en-GB" sz="3600" dirty="0">
                <a:highlight>
                  <a:srgbClr val="FFFF00"/>
                </a:highlight>
              </a:rPr>
              <a:t>Commands / Typing / List</a:t>
            </a:r>
          </a:p>
          <a:p>
            <a:pPr algn="ctr"/>
            <a:endParaRPr lang="en-GB" sz="3600" dirty="0">
              <a:highlight>
                <a:srgbClr val="FFFF00"/>
              </a:highlight>
            </a:endParaRP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109817-CF49-497B-BBBB-513AF759D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88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2 functions of an operating system.													[2]</a:t>
            </a:r>
          </a:p>
          <a:p>
            <a:pPr algn="ctr"/>
            <a:endParaRPr lang="en-GB" sz="3600" dirty="0">
              <a:highlight>
                <a:srgbClr val="FFFF00"/>
              </a:highlight>
            </a:endParaRP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FB149-4373-4097-B19B-2C3BEB43B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127" y="1876486"/>
            <a:ext cx="9138696" cy="4846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6BC21-E333-46BB-8FAA-7F3BF62A5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18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Describe the purpose of a GUI.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D9B54-0723-4CAE-956A-A5E0F903F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3" y="2459652"/>
            <a:ext cx="7632854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1FB377-CFF2-41E5-9679-B6598C0A8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08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2 benefits of using a command line interface over a GUI.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23E49F-E527-4462-86CC-6CB7EF578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455" y="2459652"/>
            <a:ext cx="7395089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F16AF5-E00F-4284-BFE9-D7373FF9A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73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 OS of a computer can help protect a persons data. </a:t>
            </a:r>
          </a:p>
          <a:p>
            <a:endParaRPr lang="en-GB" sz="3600" dirty="0"/>
          </a:p>
          <a:p>
            <a:r>
              <a:rPr lang="en-GB" sz="3600" dirty="0"/>
              <a:t>Think about your phone, how does the OS help you protect what is on there?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02230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 OS of a computer can help protect a persons data. </a:t>
            </a:r>
          </a:p>
          <a:p>
            <a:endParaRPr lang="en-GB" sz="3600" dirty="0"/>
          </a:p>
          <a:p>
            <a:r>
              <a:rPr lang="en-GB" sz="3600" dirty="0"/>
              <a:t>Think about your phone, how does the OS help you protect what is on there?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BFEF1-D6CB-4A4D-93DF-F2B4A59AE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310" y="3901075"/>
            <a:ext cx="6346330" cy="282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7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You phone provides a user account for you to use. </a:t>
            </a:r>
          </a:p>
          <a:p>
            <a:endParaRPr lang="en-GB" sz="3600" dirty="0"/>
          </a:p>
          <a:p>
            <a:r>
              <a:rPr lang="en-GB" sz="3600" dirty="0"/>
              <a:t>So do the computers in school. </a:t>
            </a:r>
          </a:p>
          <a:p>
            <a:endParaRPr lang="en-GB" sz="3600" dirty="0"/>
          </a:p>
          <a:p>
            <a:r>
              <a:rPr lang="en-GB" sz="3600" dirty="0"/>
              <a:t>To gain access to it you must know the password. 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E5D2B-F2D3-4D77-A4A0-7290FC4ED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146" y="1094029"/>
            <a:ext cx="8065707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04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is an operating system?</a:t>
            </a:r>
          </a:p>
          <a:p>
            <a:endParaRPr lang="en-GB" sz="4000" dirty="0"/>
          </a:p>
          <a:p>
            <a:r>
              <a:rPr lang="en-GB" sz="4000" dirty="0"/>
              <a:t>What operating systems have you </a:t>
            </a:r>
            <a:r>
              <a:rPr lang="en-GB" sz="4000"/>
              <a:t>used before. </a:t>
            </a:r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</p:spTree>
    <p:extLst>
      <p:ext uri="{BB962C8B-B14F-4D97-AF65-F5344CB8AC3E}">
        <p14:creationId xmlns:p14="http://schemas.microsoft.com/office/powerpoint/2010/main" val="3324229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would happen if we could not create separate accounts?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What if when you logged on a computer somebody’s data was already on there? 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196672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else can we protect our data?</a:t>
            </a:r>
          </a:p>
          <a:p>
            <a:endParaRPr lang="en-GB" sz="3600" dirty="0"/>
          </a:p>
          <a:p>
            <a:r>
              <a:rPr lang="en-GB" sz="3600" dirty="0"/>
              <a:t>Think about what we covered in 1.6 (system threats). 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948452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Encryption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Viruses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Firewall</a:t>
            </a:r>
          </a:p>
          <a:p>
            <a:endParaRPr lang="en-GB" sz="3600" dirty="0"/>
          </a:p>
          <a:p>
            <a:r>
              <a:rPr lang="en-GB" sz="3600" dirty="0"/>
              <a:t>How might the OS help?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110032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 you think device drivers are?</a:t>
            </a:r>
          </a:p>
          <a:p>
            <a:endParaRPr lang="en-GB" sz="3600" dirty="0"/>
          </a:p>
          <a:p>
            <a:r>
              <a:rPr lang="en-GB" sz="3600" dirty="0"/>
              <a:t>Hardware or Software?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14539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Allow the OS to communicate with hardware parts like memory (RAM) and the processor (CPU). </a:t>
            </a:r>
          </a:p>
          <a:p>
            <a:pPr algn="ctr"/>
            <a:endParaRPr lang="en-GB" sz="3600" dirty="0"/>
          </a:p>
          <a:p>
            <a:pPr algn="ctr"/>
            <a:r>
              <a:rPr lang="en-GB" sz="3600" dirty="0">
                <a:solidFill>
                  <a:srgbClr val="FFFF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Software</a:t>
            </a:r>
            <a:endParaRPr lang="en-GB" sz="2800" dirty="0">
              <a:solidFill>
                <a:srgbClr val="FFFF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172149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 OS works with RAM and CPU to ensure that programs/files that are open are able to work on the computer. 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75426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79A373-BB6D-4C4A-B6F0-30FAC24B1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64" y="1654910"/>
            <a:ext cx="8303472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83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A6D918-8C19-45B3-9AB4-FF8377FDD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64" y="1654910"/>
            <a:ext cx="8303472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C51D3D-DFCD-490C-87B8-061A1FC7B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64" y="1654910"/>
            <a:ext cx="8303472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63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196B6-914B-449E-B4C9-52382456C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64" y="1654910"/>
            <a:ext cx="8303472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57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75E23B-0326-424F-9F9D-3209757FA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Understand the role of an OS.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2C2EC-C748-4B21-B528-9FEFBC1E3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what an OS does for a computer.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7FA9A-43C1-47ED-AB8C-7F91E3F4C6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the benefits of an OS.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566E9-85D6-4E07-8C14-68F66D51B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1.5 Learn about the operating system.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BECCA0-FADE-4755-84FA-B34BE2F095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576692"/>
            <a:ext cx="5006840" cy="1461594"/>
          </a:xfrm>
        </p:spPr>
        <p:txBody>
          <a:bodyPr>
            <a:normAutofit/>
          </a:bodyPr>
          <a:lstStyle/>
          <a:p>
            <a:r>
              <a:rPr lang="en-GB" u="sng" dirty="0"/>
              <a:t>1.5 Learn about the operating system. </a:t>
            </a:r>
          </a:p>
        </p:txBody>
      </p:sp>
    </p:spTree>
    <p:extLst>
      <p:ext uri="{BB962C8B-B14F-4D97-AF65-F5344CB8AC3E}">
        <p14:creationId xmlns:p14="http://schemas.microsoft.com/office/powerpoint/2010/main" val="2430975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ABA8D-6BCC-42CB-8305-BCC23D5C0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64" y="1654910"/>
            <a:ext cx="8303472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33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 OS is responsible for managing the memory in the computer.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What is memory?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77296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 OS is responsible for managing the memory in the computer.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What is memory?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Is memory storage – SSD/HDD?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164394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1373A1F3-5EF1-4FC8-A385-AC8C26FAFACA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</p:txBody>
      </p:sp>
    </p:spTree>
    <p:extLst>
      <p:ext uri="{BB962C8B-B14F-4D97-AF65-F5344CB8AC3E}">
        <p14:creationId xmlns:p14="http://schemas.microsoft.com/office/powerpoint/2010/main" val="2796271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102" y="31032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D0E441-7BD1-497D-AAC0-ABD6571E0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41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102" y="31032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user clicks on the icon for Google Chrome to access the internet.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B08B0D-B099-4B88-8086-97C0889E0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63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102" y="31032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OS now moves the data to the RAM so the data can be accessed by the CPU.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97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102" y="31032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OS now moves the data to the RAM so the data can be accessed by the CPU.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51FFE3-2667-43F1-A2F5-AADB24D9FBB2}"/>
              </a:ext>
            </a:extLst>
          </p:cNvPr>
          <p:cNvCxnSpPr/>
          <p:nvPr/>
        </p:nvCxnSpPr>
        <p:spPr>
          <a:xfrm flipH="1">
            <a:off x="9393382" y="2438400"/>
            <a:ext cx="1898073" cy="8035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868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394" y="2274982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OS now moves the data to the RAM so the data can be accessed by the CPU.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136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084" y="2810817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OS now moves the data to the RAM so the data can be accessed by the CPU.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17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Link between the hardware, software and the user. </a:t>
            </a:r>
          </a:p>
          <a:p>
            <a:endParaRPr lang="en-GB" sz="3600" dirty="0"/>
          </a:p>
          <a:p>
            <a:r>
              <a:rPr lang="en-GB" sz="3600" dirty="0"/>
              <a:t>Allows us to access applications and allows the CPU to communicate with peripheral devices.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94975-F2C6-4B59-931E-05AB97E55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22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1373A1F3-5EF1-4FC8-A385-AC8C26FAFACA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</p:txBody>
      </p:sp>
    </p:spTree>
    <p:extLst>
      <p:ext uri="{BB962C8B-B14F-4D97-AF65-F5344CB8AC3E}">
        <p14:creationId xmlns:p14="http://schemas.microsoft.com/office/powerpoint/2010/main" val="7792590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084" y="2810817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Google Chrome is not working properly, so the user closes it down and selects internet explorer.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168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084" y="2810817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OS moves Google Chrome from the RAM and places Internet Explorer there.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275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946" y="2288245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OS moves Google Chrome from the RAM and places Internet Explorer there.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35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911" y="30743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OS moves Google Chrome from the RAM and places Internet Explorer there.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501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911" y="30743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455" y="2160163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OS moves Google Chrome from the RAM and places Internet Explorer there.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33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911" y="30743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OS moves Google Chrome from the RAM and places Internet Explorer there.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012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1373A1F3-5EF1-4FC8-A385-AC8C26FAFACA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memory into segments, so that when a program opens more instructions it has a set space that cannot be overwritten while the program is open. </a:t>
            </a:r>
          </a:p>
        </p:txBody>
      </p:sp>
    </p:spTree>
    <p:extLst>
      <p:ext uri="{BB962C8B-B14F-4D97-AF65-F5344CB8AC3E}">
        <p14:creationId xmlns:p14="http://schemas.microsoft.com/office/powerpoint/2010/main" val="31236758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911" y="30743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While IE is open, it’s section on the RAM cannot be overwritten. The OS makes sure of this.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959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2162821" y="1870363"/>
            <a:ext cx="4846826" cy="2535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911" y="30743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655" y="293052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While IE is open, it’s section on the RAM cannot be overwritten. The OS makes sure of this.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29F9FF-25E4-4692-B4CD-4EAAE07E567F}"/>
              </a:ext>
            </a:extLst>
          </p:cNvPr>
          <p:cNvCxnSpPr/>
          <p:nvPr/>
        </p:nvCxnSpPr>
        <p:spPr>
          <a:xfrm>
            <a:off x="3186545" y="1870364"/>
            <a:ext cx="0" cy="25308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035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Windows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iOS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KitKat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Ubuntu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Linux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9A5F4C-E3D6-41B6-B561-050D2873E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782" y="1229743"/>
            <a:ext cx="3409769" cy="5046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097E93-9117-4303-BF85-988C97B68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068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1373A1F3-5EF1-4FC8-A385-AC8C26FAFACA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memory into segments, so that when a program opens more instructions it has a set space that cannot be overwritten while the program is open.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governs the movement of data from RAM and Virtual Memory. </a:t>
            </a:r>
          </a:p>
        </p:txBody>
      </p:sp>
    </p:spTree>
    <p:extLst>
      <p:ext uri="{BB962C8B-B14F-4D97-AF65-F5344CB8AC3E}">
        <p14:creationId xmlns:p14="http://schemas.microsoft.com/office/powerpoint/2010/main" val="16924108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911" y="30743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If the RAM is not big enough to run all the instructions being requested, the OS will create virtual memory on the storage drive.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427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286" y="2313709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If the RAM is not big enough to run all the instructions being requested, the OS will create virtual memory on the storage drive.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09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73" y="1602446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If the RAM is not big enough to run all the instructions being requested, the OS will create virtual memory on the storage drive.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648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73" y="1602446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152" y="2268511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If the RAM is not big enough to run all the instructions being requested, the OS will create virtual memory on the storage drive.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441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73" y="1602446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253" y="2313709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If the RAM is not big enough to run all the instructions being requested, the OS will create virtual memory on the storage drive.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123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73" y="1602446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253" y="2313709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If the RAM is not big enough to run all the instructions being requested, the OS will create virtual memory on the storage drive.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2C9BE4EC-37F1-40E9-A095-C43FB8DEDFBB}"/>
              </a:ext>
            </a:extLst>
          </p:cNvPr>
          <p:cNvSpPr/>
          <p:nvPr/>
        </p:nvSpPr>
        <p:spPr>
          <a:xfrm>
            <a:off x="4821382" y="1330036"/>
            <a:ext cx="3075709" cy="2840182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5472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73" y="1602446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253" y="2313709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SSD will be partitioned to act as RAM.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486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73" y="1602446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253" y="2313709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SSD will be partitioned to act as RAM.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1C3ED7-11B6-467D-9C7E-DFAAB3444008}"/>
              </a:ext>
            </a:extLst>
          </p:cNvPr>
          <p:cNvSpPr/>
          <p:nvPr/>
        </p:nvSpPr>
        <p:spPr>
          <a:xfrm>
            <a:off x="8463616" y="2729345"/>
            <a:ext cx="619559" cy="5126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607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73" y="1602446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253" y="2313709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SSD can now hold some of the instructions for RAM, and acts as RAM.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1C3ED7-11B6-467D-9C7E-DFAAB3444008}"/>
              </a:ext>
            </a:extLst>
          </p:cNvPr>
          <p:cNvSpPr/>
          <p:nvPr/>
        </p:nvSpPr>
        <p:spPr>
          <a:xfrm>
            <a:off x="8463616" y="2729345"/>
            <a:ext cx="619559" cy="5126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519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a user interface?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Command-line user interface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Graphical user interface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189DE-C3C4-462D-9C06-C59B26143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290" y="3951342"/>
            <a:ext cx="7901101" cy="2353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AA644E-2487-4380-BAF6-2D786C3EE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926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937" y="2353179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253" y="2313709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SSD can now hold some of the instructions for RAM, and acts as RAM.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1C3ED7-11B6-467D-9C7E-DFAAB3444008}"/>
              </a:ext>
            </a:extLst>
          </p:cNvPr>
          <p:cNvSpPr/>
          <p:nvPr/>
        </p:nvSpPr>
        <p:spPr>
          <a:xfrm>
            <a:off x="8463616" y="2729345"/>
            <a:ext cx="619559" cy="5126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948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1C3ED7-11B6-467D-9C7E-DFAAB3444008}"/>
              </a:ext>
            </a:extLst>
          </p:cNvPr>
          <p:cNvSpPr/>
          <p:nvPr/>
        </p:nvSpPr>
        <p:spPr>
          <a:xfrm>
            <a:off x="8463616" y="2729345"/>
            <a:ext cx="619559" cy="5126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616" y="2729345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253" y="2313709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SSD can now hold some of the instructions for RAM, and acts as RAM.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49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1373A1F3-5EF1-4FC8-A385-AC8C26FAFACA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memory into segments, so that when a program opens more instructions it has a set space that cannot be overwritten while the program is open.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governs the movement of data from RAM and Virtual Memory.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CPU time between the running programs/apps/processes. </a:t>
            </a:r>
          </a:p>
        </p:txBody>
      </p:sp>
    </p:spTree>
    <p:extLst>
      <p:ext uri="{BB962C8B-B14F-4D97-AF65-F5344CB8AC3E}">
        <p14:creationId xmlns:p14="http://schemas.microsoft.com/office/powerpoint/2010/main" val="217586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1373A1F3-5EF1-4FC8-A385-AC8C26FAFACA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memory into segments, so that when a program opens more instructions it has a set space that cannot be overwritten while the program is open.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governs the movement of data from RAM and Virtual Memory.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CPU time between the running programs/apps/processes.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can prioritise CPU time for different programs in order for them to be processed efficiently.</a:t>
            </a:r>
          </a:p>
        </p:txBody>
      </p:sp>
    </p:spTree>
    <p:extLst>
      <p:ext uri="{BB962C8B-B14F-4D97-AF65-F5344CB8AC3E}">
        <p14:creationId xmlns:p14="http://schemas.microsoft.com/office/powerpoint/2010/main" val="13761498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1373A1F3-5EF1-4FC8-A385-AC8C26FAFACA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memory into segments, so that when a program opens more instructions it has a set space that cannot be overwritten while the program is open.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governs the movement of data from RAM and Virtual Memory.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CPU time between the running programs/apps/processes.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can prioritise CPU time for different programs in order for them to be processed efficiently.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6002C-BF82-4830-B702-8C160C6A6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79" y="0"/>
            <a:ext cx="10257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743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two features the operating system may provide to help protect Alana’s computer.						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1801750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two features the operating system may provide to help protect Alana’s computer.						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B8A5A57C-BCA3-43AB-916C-347C6612E5E3}"/>
              </a:ext>
            </a:extLst>
          </p:cNvPr>
          <p:cNvSpPr/>
          <p:nvPr/>
        </p:nvSpPr>
        <p:spPr>
          <a:xfrm>
            <a:off x="1606681" y="2230582"/>
            <a:ext cx="8842753" cy="4507255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Allow different user accounts, giving access to own personal data that cannot be seen by another person. </a:t>
            </a:r>
          </a:p>
        </p:txBody>
      </p:sp>
    </p:spTree>
    <p:extLst>
      <p:ext uri="{BB962C8B-B14F-4D97-AF65-F5344CB8AC3E}">
        <p14:creationId xmlns:p14="http://schemas.microsoft.com/office/powerpoint/2010/main" val="20208746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two features the operating system may provide to help protect Alana’s computer.						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B8A5A57C-BCA3-43AB-916C-347C6612E5E3}"/>
              </a:ext>
            </a:extLst>
          </p:cNvPr>
          <p:cNvSpPr/>
          <p:nvPr/>
        </p:nvSpPr>
        <p:spPr>
          <a:xfrm>
            <a:off x="1606681" y="2230582"/>
            <a:ext cx="8842753" cy="4507255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Allow different user accounts, giving access to own personal data that cannot be seen by another person.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It has anti-theft measures such as password protection</a:t>
            </a:r>
          </a:p>
        </p:txBody>
      </p:sp>
    </p:spTree>
    <p:extLst>
      <p:ext uri="{BB962C8B-B14F-4D97-AF65-F5344CB8AC3E}">
        <p14:creationId xmlns:p14="http://schemas.microsoft.com/office/powerpoint/2010/main" val="19382063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two features the operating system may provide to help protect Alana’s computer.						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B8A5A57C-BCA3-43AB-916C-347C6612E5E3}"/>
              </a:ext>
            </a:extLst>
          </p:cNvPr>
          <p:cNvSpPr/>
          <p:nvPr/>
        </p:nvSpPr>
        <p:spPr>
          <a:xfrm>
            <a:off x="1606681" y="2230582"/>
            <a:ext cx="8842753" cy="4507255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Allow different user accounts, giving access to own personal data that cannot be seen by another person.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It has anti-theft measures such as password protection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It can include encryption software that allows the user to protect their files. </a:t>
            </a:r>
          </a:p>
        </p:txBody>
      </p:sp>
    </p:spTree>
    <p:extLst>
      <p:ext uri="{BB962C8B-B14F-4D97-AF65-F5344CB8AC3E}">
        <p14:creationId xmlns:p14="http://schemas.microsoft.com/office/powerpoint/2010/main" val="13567933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two features the operating system may provide to help protect Alana’s computer.						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B8A5A57C-BCA3-43AB-916C-347C6612E5E3}"/>
              </a:ext>
            </a:extLst>
          </p:cNvPr>
          <p:cNvSpPr/>
          <p:nvPr/>
        </p:nvSpPr>
        <p:spPr>
          <a:xfrm>
            <a:off x="1606681" y="2230582"/>
            <a:ext cx="8842753" cy="4507255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Allow different user accounts, giving access to own personal data that cannot be seen by another person.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It has anti-theft measures such as password protection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It can include encryption software that allows the user to protect their files.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It may include anti-virus software or a firewall to help protect against unauthorised users or software. </a:t>
            </a:r>
          </a:p>
        </p:txBody>
      </p:sp>
    </p:spTree>
    <p:extLst>
      <p:ext uri="{BB962C8B-B14F-4D97-AF65-F5344CB8AC3E}">
        <p14:creationId xmlns:p14="http://schemas.microsoft.com/office/powerpoint/2010/main" val="1963116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a user interface?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u="sng" dirty="0"/>
              <a:t>Command-line user interface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Graphical user interface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2C493-1CA7-4678-A184-E5573F7D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890" y="3951468"/>
            <a:ext cx="7901101" cy="2353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1E14D0-4967-4EB1-ACF4-36A237AED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732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Describe what is meant by device drivers. 							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9390148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Describe what is meant by device drivers. 							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270BFB46-6254-4731-943F-6BB34CBC71DF}"/>
              </a:ext>
            </a:extLst>
          </p:cNvPr>
          <p:cNvSpPr/>
          <p:nvPr/>
        </p:nvSpPr>
        <p:spPr>
          <a:xfrm>
            <a:off x="1606681" y="1821497"/>
            <a:ext cx="8842753" cy="3610462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Devices drivers are pieces of software…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Dyslexic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1042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Describe what is meant by device drivers. 							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270BFB46-6254-4731-943F-6BB34CBC71DF}"/>
              </a:ext>
            </a:extLst>
          </p:cNvPr>
          <p:cNvSpPr/>
          <p:nvPr/>
        </p:nvSpPr>
        <p:spPr>
          <a:xfrm>
            <a:off x="1606681" y="1821497"/>
            <a:ext cx="8842753" cy="3610462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Devices drivers are pieces of software…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Dyslexic" panose="00000500000000000000" pitchFamily="50" charset="0"/>
              <a:ea typeface="+mn-ea"/>
              <a:cs typeface="+mn-cs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…that allow the OS and the hardware to communicate with each other. </a:t>
            </a:r>
          </a:p>
        </p:txBody>
      </p:sp>
    </p:spTree>
    <p:extLst>
      <p:ext uri="{BB962C8B-B14F-4D97-AF65-F5344CB8AC3E}">
        <p14:creationId xmlns:p14="http://schemas.microsoft.com/office/powerpoint/2010/main" val="19648194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3 ways an OS can aid multi-tasking.													[3]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886773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3 ways an OS can aid multi-tasking.													[3]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7021481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3 ways an OS can aid multi-tasking.													[3]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DC32B8CE-5BBB-4ACF-A3B1-0B793672F38D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</p:txBody>
      </p:sp>
    </p:spTree>
    <p:extLst>
      <p:ext uri="{BB962C8B-B14F-4D97-AF65-F5344CB8AC3E}">
        <p14:creationId xmlns:p14="http://schemas.microsoft.com/office/powerpoint/2010/main" val="25058461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3 ways an OS can aid multi-tasking.													[3]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DC32B8CE-5BBB-4ACF-A3B1-0B793672F38D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</p:txBody>
      </p:sp>
    </p:spTree>
    <p:extLst>
      <p:ext uri="{BB962C8B-B14F-4D97-AF65-F5344CB8AC3E}">
        <p14:creationId xmlns:p14="http://schemas.microsoft.com/office/powerpoint/2010/main" val="27494075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3 ways an OS can aid multi-tasking.													[3]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DC32B8CE-5BBB-4ACF-A3B1-0B793672F38D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memory into segments, so that when a program opens more instructions it has a set space that cannot be overwritten while the program is open. </a:t>
            </a:r>
          </a:p>
        </p:txBody>
      </p:sp>
    </p:spTree>
    <p:extLst>
      <p:ext uri="{BB962C8B-B14F-4D97-AF65-F5344CB8AC3E}">
        <p14:creationId xmlns:p14="http://schemas.microsoft.com/office/powerpoint/2010/main" val="36215649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3 ways an OS can aid multi-tasking.													[3]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DC32B8CE-5BBB-4ACF-A3B1-0B793672F38D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memory into segments, so that when a program opens more instructions it has a set space that cannot be overwritten while the program is open.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governs the movement of data from RAM and Virtual Memory. </a:t>
            </a:r>
          </a:p>
        </p:txBody>
      </p:sp>
    </p:spTree>
    <p:extLst>
      <p:ext uri="{BB962C8B-B14F-4D97-AF65-F5344CB8AC3E}">
        <p14:creationId xmlns:p14="http://schemas.microsoft.com/office/powerpoint/2010/main" val="41919051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3 ways an OS can aid multi-tasking.													[3]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DC32B8CE-5BBB-4ACF-A3B1-0B793672F38D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memory into segments, so that when a program opens more instructions it has a set space that cannot be overwritten while the program is open.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governs the movement of data from RAM and Virtual Memory.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CPU time between the running programs/apps/processes. </a:t>
            </a:r>
          </a:p>
        </p:txBody>
      </p:sp>
    </p:spTree>
    <p:extLst>
      <p:ext uri="{BB962C8B-B14F-4D97-AF65-F5344CB8AC3E}">
        <p14:creationId xmlns:p14="http://schemas.microsoft.com/office/powerpoint/2010/main" val="83085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a user interface?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u="sng" dirty="0"/>
              <a:t>Command-line user interface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Graphical user interface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2C493-1CA7-4678-A184-E5573F7D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890" y="3951468"/>
            <a:ext cx="7901101" cy="2353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63A241-A9D0-48B8-9085-B84D0807F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235" y="1588139"/>
            <a:ext cx="7675529" cy="5090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99D010-6319-4C8D-85AD-26AA4B3E2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867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3 ways an OS can aid multi-tasking.													[3]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DC32B8CE-5BBB-4ACF-A3B1-0B793672F38D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memory into segments, so that when a program opens more instructions it has a set space that cannot be overwritten while the program is open.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governs the movement of data from RAM and Virtual Memory.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CPU time between the running programs/apps/processes.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can prioritise CPU time for different programs in order for them to be processed efficiently.</a:t>
            </a:r>
          </a:p>
        </p:txBody>
      </p:sp>
    </p:spTree>
    <p:extLst>
      <p:ext uri="{BB962C8B-B14F-4D97-AF65-F5344CB8AC3E}">
        <p14:creationId xmlns:p14="http://schemas.microsoft.com/office/powerpoint/2010/main" val="1519496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a user interface?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Command-line user interface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u="sng" dirty="0"/>
              <a:t>Graphical user interface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5AEBC-6DD1-475D-9160-A5563BC52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49" y="3951342"/>
            <a:ext cx="7901101" cy="2438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CC2966-2211-4FBC-93D8-8F174973F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09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4807</TotalTime>
  <Words>2670</Words>
  <Application>Microsoft Office PowerPoint</Application>
  <PresentationFormat>Widescreen</PresentationFormat>
  <Paragraphs>328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91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367</cp:revision>
  <dcterms:created xsi:type="dcterms:W3CDTF">2018-07-29T15:48:28Z</dcterms:created>
  <dcterms:modified xsi:type="dcterms:W3CDTF">2024-10-09T13:07:32Z</dcterms:modified>
</cp:coreProperties>
</file>