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948" r:id="rId2"/>
    <p:sldId id="365" r:id="rId3"/>
    <p:sldId id="257" r:id="rId4"/>
    <p:sldId id="727" r:id="rId5"/>
    <p:sldId id="745" r:id="rId6"/>
    <p:sldId id="744" r:id="rId7"/>
    <p:sldId id="783" r:id="rId8"/>
    <p:sldId id="798" r:id="rId9"/>
    <p:sldId id="805" r:id="rId10"/>
    <p:sldId id="823" r:id="rId11"/>
    <p:sldId id="828" r:id="rId12"/>
    <p:sldId id="831" r:id="rId13"/>
    <p:sldId id="840" r:id="rId14"/>
    <p:sldId id="845" r:id="rId15"/>
    <p:sldId id="849" r:id="rId16"/>
    <p:sldId id="851" r:id="rId17"/>
    <p:sldId id="853" r:id="rId18"/>
    <p:sldId id="858" r:id="rId19"/>
    <p:sldId id="871" r:id="rId20"/>
    <p:sldId id="862" r:id="rId21"/>
    <p:sldId id="863" r:id="rId22"/>
    <p:sldId id="864" r:id="rId23"/>
    <p:sldId id="865" r:id="rId24"/>
    <p:sldId id="866" r:id="rId25"/>
    <p:sldId id="867" r:id="rId26"/>
    <p:sldId id="868" r:id="rId27"/>
    <p:sldId id="869" r:id="rId28"/>
    <p:sldId id="870" r:id="rId29"/>
    <p:sldId id="872" r:id="rId30"/>
    <p:sldId id="883" r:id="rId31"/>
    <p:sldId id="884" r:id="rId32"/>
    <p:sldId id="873" r:id="rId33"/>
    <p:sldId id="874" r:id="rId34"/>
    <p:sldId id="875" r:id="rId35"/>
    <p:sldId id="876" r:id="rId36"/>
    <p:sldId id="877" r:id="rId37"/>
    <p:sldId id="878" r:id="rId38"/>
    <p:sldId id="879" r:id="rId39"/>
    <p:sldId id="880" r:id="rId40"/>
    <p:sldId id="881" r:id="rId41"/>
    <p:sldId id="882" r:id="rId42"/>
    <p:sldId id="887" r:id="rId43"/>
    <p:sldId id="888" r:id="rId44"/>
    <p:sldId id="893" r:id="rId45"/>
    <p:sldId id="897" r:id="rId46"/>
    <p:sldId id="894" r:id="rId47"/>
    <p:sldId id="898" r:id="rId48"/>
    <p:sldId id="895" r:id="rId49"/>
    <p:sldId id="896" r:id="rId50"/>
    <p:sldId id="899" r:id="rId51"/>
    <p:sldId id="890" r:id="rId52"/>
    <p:sldId id="901" r:id="rId53"/>
    <p:sldId id="904" r:id="rId54"/>
    <p:sldId id="902" r:id="rId55"/>
    <p:sldId id="906" r:id="rId56"/>
    <p:sldId id="908" r:id="rId57"/>
    <p:sldId id="909" r:id="rId58"/>
    <p:sldId id="910" r:id="rId59"/>
    <p:sldId id="911" r:id="rId60"/>
    <p:sldId id="912" r:id="rId61"/>
    <p:sldId id="913" r:id="rId62"/>
    <p:sldId id="914" r:id="rId63"/>
    <p:sldId id="915" r:id="rId64"/>
    <p:sldId id="916" r:id="rId65"/>
    <p:sldId id="917" r:id="rId66"/>
    <p:sldId id="918" r:id="rId67"/>
    <p:sldId id="919" r:id="rId68"/>
    <p:sldId id="920" r:id="rId69"/>
    <p:sldId id="921" r:id="rId70"/>
    <p:sldId id="922" r:id="rId71"/>
    <p:sldId id="923" r:id="rId72"/>
    <p:sldId id="924" r:id="rId73"/>
    <p:sldId id="925" r:id="rId74"/>
    <p:sldId id="926" r:id="rId75"/>
    <p:sldId id="927" r:id="rId76"/>
    <p:sldId id="928" r:id="rId77"/>
    <p:sldId id="929" r:id="rId78"/>
    <p:sldId id="930" r:id="rId79"/>
    <p:sldId id="931" r:id="rId80"/>
    <p:sldId id="932" r:id="rId81"/>
    <p:sldId id="933" r:id="rId82"/>
    <p:sldId id="934" r:id="rId83"/>
    <p:sldId id="935" r:id="rId84"/>
    <p:sldId id="936" r:id="rId85"/>
    <p:sldId id="937" r:id="rId86"/>
    <p:sldId id="938" r:id="rId87"/>
    <p:sldId id="939" r:id="rId88"/>
    <p:sldId id="940" r:id="rId89"/>
    <p:sldId id="941" r:id="rId90"/>
    <p:sldId id="942" r:id="rId91"/>
    <p:sldId id="943" r:id="rId92"/>
    <p:sldId id="944" r:id="rId93"/>
    <p:sldId id="945" r:id="rId94"/>
    <p:sldId id="946" r:id="rId95"/>
    <p:sldId id="94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F0388-8E67-0A93-7CC3-2FC6C8B48C8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E9C941-6888-1A8A-2AE3-BF55417FA26F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C6CF83-2525-AAD3-C541-1083BAD5EA0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F614375-D9A8-0462-D13E-96BEE0658F83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10" Type="http://schemas.openxmlformats.org/officeDocument/2006/relationships/image" Target="../media/image40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7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BFF87F-4A32-A2C2-B86B-7A18DC267A85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A79C765-01ED-5EA5-7BF5-E453EC391577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05F90-337F-F40E-287E-8F8722033B7D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/>
              <a:t>Systems Software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321745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Humans can be lazy, and don’t always follow the rules strictly. 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Leave computers logged 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Writing down passwords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Sharing passwords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Not updating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Opening unchecked/unsafe email attachments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F3CD2-D625-493B-912E-6EED3AD8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1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Data interception/theft is when data is intercepted from the network. </a:t>
            </a:r>
          </a:p>
          <a:p>
            <a:endParaRPr lang="en-GB" sz="3600" dirty="0"/>
          </a:p>
          <a:p>
            <a:r>
              <a:rPr lang="en-GB" sz="3600" dirty="0"/>
              <a:t>It can occur directly from the network or during transmission. </a:t>
            </a:r>
            <a:endParaRPr lang="en-GB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541ED-CFA3-43CD-973E-73328AD89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111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SQL injection is when a hacker will use code to download all of the data behind a login screen.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It only works on web pages that have data bases attached to them.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D25C8-CA8D-4296-A4A9-E1956CC4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0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5CDD3-E4D3-4AA3-B292-73196D4B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430"/>
            <a:ext cx="12192000" cy="51791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922508-C38D-48AC-9B65-423BFCEC0EBD}"/>
              </a:ext>
            </a:extLst>
          </p:cNvPr>
          <p:cNvSpPr/>
          <p:nvPr/>
        </p:nvSpPr>
        <p:spPr>
          <a:xfrm>
            <a:off x="0" y="839430"/>
            <a:ext cx="12183979" cy="517914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F48FA-D62E-4907-A98F-8E6CCF1AD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916" y="969177"/>
            <a:ext cx="9130145" cy="5690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831BC7-3591-4C3C-85BD-6E18E97FA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1" t="17766" r="37045" b="5460"/>
          <a:stretch/>
        </p:blipFill>
        <p:spPr>
          <a:xfrm>
            <a:off x="3717882" y="839430"/>
            <a:ext cx="4756236" cy="5883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94E24-197A-4930-B074-96D71885ABC2}"/>
              </a:ext>
            </a:extLst>
          </p:cNvPr>
          <p:cNvSpPr txBox="1"/>
          <p:nvPr/>
        </p:nvSpPr>
        <p:spPr>
          <a:xfrm>
            <a:off x="4197927" y="2867891"/>
            <a:ext cx="360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MrJoynson@TOAN.com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553D45-FA3C-4610-AF28-55E2E33D1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927" y="1631383"/>
            <a:ext cx="3429137" cy="39968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04D83D-859E-421E-A454-4743BD903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0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what SQL injection is.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Explain how SQL injection is used to gain information.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E2AD62-A772-4A6C-A0CC-0B454659DD59}"/>
              </a:ext>
            </a:extLst>
          </p:cNvPr>
          <p:cNvSpPr/>
          <p:nvPr/>
        </p:nvSpPr>
        <p:spPr>
          <a:xfrm>
            <a:off x="139303" y="1593274"/>
            <a:ext cx="11637061" cy="11637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SQL injection is using basic code to gain access to information from the database.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6DD22-05EA-43CA-9720-4919F021342C}"/>
              </a:ext>
            </a:extLst>
          </p:cNvPr>
          <p:cNvSpPr/>
          <p:nvPr/>
        </p:nvSpPr>
        <p:spPr>
          <a:xfrm>
            <a:off x="139302" y="3920837"/>
            <a:ext cx="11637061" cy="277768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SQL injection is used to gain information from websites by inserting basic language into the login page of a website. If the website is not protected, the code will allow hackers to gain all of the data from the database attached to the login page.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5C244-E5A9-48B6-AA01-8984136E1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59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data interception?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State two reasons why humans may be the weak point in a network.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AD5226-709A-425D-9EFD-4196A46A5AE6}"/>
              </a:ext>
            </a:extLst>
          </p:cNvPr>
          <p:cNvSpPr/>
          <p:nvPr/>
        </p:nvSpPr>
        <p:spPr>
          <a:xfrm>
            <a:off x="139303" y="1593274"/>
            <a:ext cx="11637061" cy="11637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600" dirty="0">
                <a:solidFill>
                  <a:schemeClr val="tx1"/>
                </a:solidFill>
                <a:latin typeface="OpenDyslexic" panose="00000500000000000000" pitchFamily="50" charset="0"/>
              </a:rPr>
              <a:t>Data interception is when a hacker intercepts or steals data from a network.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67976-0816-464C-8302-1D5A9A1607BD}"/>
              </a:ext>
            </a:extLst>
          </p:cNvPr>
          <p:cNvSpPr/>
          <p:nvPr/>
        </p:nvSpPr>
        <p:spPr>
          <a:xfrm>
            <a:off x="139302" y="3920837"/>
            <a:ext cx="11637061" cy="214745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3200" dirty="0">
                <a:solidFill>
                  <a:schemeClr val="tx1"/>
                </a:solidFill>
                <a:latin typeface="OpenDyslexic" panose="00000500000000000000" pitchFamily="50" charset="0"/>
              </a:rPr>
              <a:t>Humans might be the weak link in a network as they can share passwords with other people and they don’t always update software when they should.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EA5F05-C5DC-4892-A0F7-6EA75F9D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92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Prevention measures: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Anti-virus/malware software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Firewalls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Penetration testing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User Access Levels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Strong passwords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Network forensics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Network policies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6B1F1-08FF-427B-A26D-FC879965A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9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Anti-virus/malware software scans your computer.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It then removes any malware types that it recognises.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Scans can be set to happen regularly.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263A4-D60E-4A0C-BFDF-077AA247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4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Firewalls are a piece of software that </a:t>
            </a:r>
            <a:r>
              <a:rPr lang="en-GB" sz="3600" dirty="0">
                <a:solidFill>
                  <a:schemeClr val="tx1"/>
                </a:solidFill>
              </a:rPr>
              <a:t>block</a:t>
            </a:r>
            <a:r>
              <a:rPr lang="en-GB" sz="3600" dirty="0"/>
              <a:t> some </a:t>
            </a:r>
            <a:r>
              <a:rPr lang="en-GB" sz="3600" dirty="0">
                <a:solidFill>
                  <a:schemeClr val="tx1"/>
                </a:solidFill>
              </a:rPr>
              <a:t>packets</a:t>
            </a:r>
            <a:r>
              <a:rPr lang="en-GB" sz="3600" dirty="0"/>
              <a:t> of data from being received from the network or the internet.</a:t>
            </a:r>
          </a:p>
          <a:p>
            <a:endParaRPr lang="en-GB" sz="3600" dirty="0"/>
          </a:p>
          <a:p>
            <a:r>
              <a:rPr lang="en-GB" sz="3600" dirty="0"/>
              <a:t>They are the main defence against </a:t>
            </a:r>
            <a:r>
              <a:rPr lang="en-GB" sz="3600" dirty="0">
                <a:solidFill>
                  <a:schemeClr val="tx1"/>
                </a:solidFill>
              </a:rPr>
              <a:t>DoS </a:t>
            </a:r>
            <a:r>
              <a:rPr lang="en-GB" sz="3600" dirty="0"/>
              <a:t>attacks.</a:t>
            </a:r>
          </a:p>
          <a:p>
            <a:endParaRPr lang="en-GB" sz="3600" dirty="0"/>
          </a:p>
          <a:p>
            <a:r>
              <a:rPr lang="en-GB" sz="3600" dirty="0"/>
              <a:t>Packet-filter firewalls </a:t>
            </a:r>
            <a:r>
              <a:rPr lang="en-GB" sz="3600" dirty="0">
                <a:solidFill>
                  <a:schemeClr val="tx1"/>
                </a:solidFill>
              </a:rPr>
              <a:t>inspect each packet</a:t>
            </a:r>
            <a:r>
              <a:rPr lang="en-GB" sz="3600" dirty="0"/>
              <a:t> of data, and stop packets that do not meet the </a:t>
            </a:r>
            <a:r>
              <a:rPr lang="en-GB" sz="3600" dirty="0">
                <a:solidFill>
                  <a:schemeClr val="tx1"/>
                </a:solidFill>
              </a:rPr>
              <a:t>criteria</a:t>
            </a:r>
            <a:r>
              <a:rPr lang="en-GB" sz="3600" dirty="0"/>
              <a:t> set by the firewall.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515F9A-FB29-499E-9A15-3C83A60E9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95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B905A1-AB51-409F-A2E3-3F6135E6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an operating system?</a:t>
            </a:r>
          </a:p>
          <a:p>
            <a:endParaRPr lang="en-GB" sz="4000" dirty="0"/>
          </a:p>
          <a:p>
            <a:r>
              <a:rPr lang="en-GB" sz="4000" dirty="0"/>
              <a:t>What operating systems have you </a:t>
            </a:r>
            <a:r>
              <a:rPr lang="en-GB" sz="4000"/>
              <a:t>used before. </a:t>
            </a:r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6C559A-14EE-458C-99AB-713F61C6C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5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7572189" y="3188606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DBA682-6A3B-4AAA-8EB3-0CB065F54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2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83B20C-A26A-4E09-8695-B8C7A1E8E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8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482647" y="3130152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F0809C-50FB-47FD-98C6-9DE0957CB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78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97EF08-8049-4231-8629-FD60E2F1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20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7564868" y="3219464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B4239C-26A7-43FE-A34E-9C1C87482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07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4C4222-FC65-437B-BEA1-CB834B343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9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7563714" y="3146105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E0A5AA-0E42-4C80-BF33-C3531E9F2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5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11F38-8A41-4E80-B0FE-E7ABAA57B9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5520188" y="4559203"/>
            <a:ext cx="470778" cy="565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A77731-2FAE-4DEF-ADBB-64F38B04C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5608561" y="5198457"/>
            <a:ext cx="382405" cy="630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1A9543-D020-4ACF-B5E0-81273C0EE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5039495" y="5208120"/>
            <a:ext cx="422324" cy="6234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50ADF8-388D-44DB-87C0-958535959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046130" y="4568835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254389-59E6-44AC-A79F-9A723EBE7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0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441E1-19E8-486A-8C72-4C70E4DB8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94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the role of an OS.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what an OS does for a computer.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Explain the benefits of an OS.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1.5 Learn about the operating system.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1.5 Learn about the operating system.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9AD5D9-2AFA-40CD-BD6C-DCD508725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81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10249169" y="2646066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A4DD02-3196-4237-87B8-84E9C423AF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388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7522353" y="3153289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C94286-15F5-4D0C-A129-4EE36D5FA2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795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10849048" y="2590311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B7DCDA-DCE6-4CC6-851D-18E712379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6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7566712" y="3169923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B01704-E3A5-4E05-9368-6BC3410E3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36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10220343" y="1920109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F769C8-AC59-4339-90E2-E3C9BB79B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0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557A27-D432-40D6-BE26-7F4788BEA1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55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29BFB-E663-44E2-BE46-EE9DD09C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071" y="1916902"/>
            <a:ext cx="1167900" cy="9685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8DB2C3-DCD9-4E6D-AC1F-5E3E32F710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7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7594450" y="3219464"/>
            <a:ext cx="409054" cy="563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129BFB-E663-44E2-BE46-EE9DD09C3B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071" y="1916902"/>
            <a:ext cx="1167900" cy="968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37E2B4-47AB-469D-A8C0-17FE97C13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015" y="1105607"/>
            <a:ext cx="7648575" cy="5495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CC901A-9F76-40E4-B249-416D3CB01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65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10781797" y="1872121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C73B6C-8EBB-4EC6-8731-3FF9786F3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63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There are different threats to a network including: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Malware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Phishing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Brute force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DoS Attacks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People – weak point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Data interception and theft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SQL injection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200" dirty="0"/>
              <a:t>Poor network policy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E8D946-2A68-4361-9A4C-487913773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7614415" y="2994697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37268B-8BBF-4E55-A22F-72A1FCAF08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36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0E4762-9719-4349-95FA-79664E55B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54" y="1920109"/>
            <a:ext cx="8443692" cy="30177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96516F-A239-4EDC-8B1E-44E9ED02CAF3}"/>
              </a:ext>
            </a:extLst>
          </p:cNvPr>
          <p:cNvSpPr/>
          <p:nvPr/>
        </p:nvSpPr>
        <p:spPr>
          <a:xfrm>
            <a:off x="6744072" y="3429000"/>
            <a:ext cx="2592288" cy="7200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F64D2A-35E4-4382-B136-21011B7D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2856932"/>
            <a:ext cx="1282426" cy="1288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BDE3A-DBB6-4273-8FCA-8BB0D57DB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672" y="3060062"/>
            <a:ext cx="613980" cy="756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CFA6D-33B1-469E-94B8-A59D72DF7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733" y="3104758"/>
            <a:ext cx="293484" cy="294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A63EF9-CDF2-4CF8-8EBA-EB90148C7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691" y="3130152"/>
            <a:ext cx="293484" cy="2948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C8DA8F-E5A6-41B2-95E9-E104B1BDE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584" y="3664595"/>
            <a:ext cx="293484" cy="2948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E9964-31A0-479A-9F64-724772A91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4" y="3676976"/>
            <a:ext cx="293484" cy="294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E73BAA-E247-404B-85C9-F7FB371AF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819" y="3706130"/>
            <a:ext cx="293484" cy="294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B52F3-953A-4AF3-9A1C-63100961B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6353" y="1891637"/>
            <a:ext cx="993767" cy="9937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559B25-B77F-4FFB-8635-45D1422BAE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62" b="49665"/>
          <a:stretch/>
        </p:blipFill>
        <p:spPr>
          <a:xfrm>
            <a:off x="5564100" y="4814023"/>
            <a:ext cx="470778" cy="5657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4B055D-2E09-4021-95CC-189582500A7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93" t="43913" b="-1"/>
          <a:stretch/>
        </p:blipFill>
        <p:spPr>
          <a:xfrm>
            <a:off x="5564100" y="5475317"/>
            <a:ext cx="382405" cy="6304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069DD7-75FD-4881-BF33-6DB17AEF8D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35" r="49191" b="3"/>
          <a:stretch/>
        </p:blipFill>
        <p:spPr>
          <a:xfrm>
            <a:off x="5039495" y="5475317"/>
            <a:ext cx="422324" cy="6234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C7FC50-D4E9-43AF-ABDC-E98E83F3D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2" r="50787" b="48304"/>
          <a:stretch/>
        </p:blipFill>
        <p:spPr>
          <a:xfrm>
            <a:off x="5039495" y="4808748"/>
            <a:ext cx="409054" cy="563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4F71F-FEA7-4EAC-BED0-7EB1FBE38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656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is where the company pays another person to </a:t>
            </a:r>
            <a:r>
              <a:rPr lang="en-GB" sz="3600" dirty="0">
                <a:solidFill>
                  <a:schemeClr val="tx1"/>
                </a:solidFill>
              </a:rPr>
              <a:t>purposely</a:t>
            </a:r>
            <a:r>
              <a:rPr lang="en-GB" sz="3600" dirty="0"/>
              <a:t> try to break into the network.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If they are successful they </a:t>
            </a:r>
            <a:r>
              <a:rPr lang="en-GB" sz="3600" dirty="0">
                <a:solidFill>
                  <a:schemeClr val="tx1"/>
                </a:solidFill>
              </a:rPr>
              <a:t>report back </a:t>
            </a:r>
            <a:r>
              <a:rPr lang="en-GB" sz="3600" dirty="0"/>
              <a:t>on how they did it.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A2A726-374F-4FFE-A2B5-951001C5B1CF}"/>
              </a:ext>
            </a:extLst>
          </p:cNvPr>
          <p:cNvSpPr/>
          <p:nvPr/>
        </p:nvSpPr>
        <p:spPr>
          <a:xfrm>
            <a:off x="2438400" y="2770909"/>
            <a:ext cx="6442364" cy="1080655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Penetration Testing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CCCA5-AD78-414D-949F-7EE00723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59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This allows the company to fix any bugs or loopholes in their system, safely. 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They will pay the company depending on how many security flaws they have found.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A6FB5-2CBE-4EE4-B477-9B64A070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28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BE846-B4EF-4A88-B06D-D63757E5F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53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FF1760-1797-4ADB-AB05-57BD939D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6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64AB94-7082-4A48-B26A-B6F5398BFF1D}"/>
              </a:ext>
            </a:extLst>
          </p:cNvPr>
          <p:cNvSpPr/>
          <p:nvPr/>
        </p:nvSpPr>
        <p:spPr>
          <a:xfrm>
            <a:off x="139303" y="1510145"/>
            <a:ext cx="4889897" cy="52130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</p:cNvCxnSpPr>
          <p:nvPr/>
        </p:nvCxnSpPr>
        <p:spPr>
          <a:xfrm flipH="1">
            <a:off x="5029200" y="2909455"/>
            <a:ext cx="1898073" cy="55079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91248B66-1F9E-42E8-99E3-01C179A75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58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6B0296-6531-4337-8DE1-F4600889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88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64AB94-7082-4A48-B26A-B6F5398BFF1D}"/>
              </a:ext>
            </a:extLst>
          </p:cNvPr>
          <p:cNvSpPr/>
          <p:nvPr/>
        </p:nvSpPr>
        <p:spPr>
          <a:xfrm>
            <a:off x="336163" y="1898071"/>
            <a:ext cx="148974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</p:cNvCxnSpPr>
          <p:nvPr/>
        </p:nvCxnSpPr>
        <p:spPr>
          <a:xfrm flipH="1">
            <a:off x="4641273" y="4125967"/>
            <a:ext cx="1841586" cy="17152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16E5065-BCCF-4C38-82E9-DF30E2F4BF2C}"/>
              </a:ext>
            </a:extLst>
          </p:cNvPr>
          <p:cNvSpPr/>
          <p:nvPr/>
        </p:nvSpPr>
        <p:spPr>
          <a:xfrm>
            <a:off x="384274" y="4255127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B4D51E-77D8-4FC7-B66B-C2EC7CFA5FD9}"/>
              </a:ext>
            </a:extLst>
          </p:cNvPr>
          <p:cNvSpPr/>
          <p:nvPr/>
        </p:nvSpPr>
        <p:spPr>
          <a:xfrm>
            <a:off x="2370953" y="4262874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12BC8A-3B99-42D3-A1A1-38816FF6D1DF}"/>
              </a:ext>
            </a:extLst>
          </p:cNvPr>
          <p:cNvSpPr/>
          <p:nvPr/>
        </p:nvSpPr>
        <p:spPr>
          <a:xfrm>
            <a:off x="360217" y="5625194"/>
            <a:ext cx="4349569" cy="7063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77F07-8FD9-4266-BC0E-C394248E95A9}"/>
              </a:ext>
            </a:extLst>
          </p:cNvPr>
          <p:cNvCxnSpPr>
            <a:cxnSpLocks/>
          </p:cNvCxnSpPr>
          <p:nvPr/>
        </p:nvCxnSpPr>
        <p:spPr>
          <a:xfrm flipH="1">
            <a:off x="4541193" y="4096244"/>
            <a:ext cx="1898613" cy="68318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D788C08-25EE-40C9-80CC-07F45B346B44}"/>
              </a:ext>
            </a:extLst>
          </p:cNvPr>
          <p:cNvCxnSpPr>
            <a:cxnSpLocks/>
            <a:endCxn id="20" idx="7"/>
          </p:cNvCxnSpPr>
          <p:nvPr/>
        </p:nvCxnSpPr>
        <p:spPr>
          <a:xfrm flipH="1">
            <a:off x="2273898" y="4110474"/>
            <a:ext cx="4179634" cy="33764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722770-701A-462F-8388-DCEF5326BCF7}"/>
              </a:ext>
            </a:extLst>
          </p:cNvPr>
          <p:cNvCxnSpPr>
            <a:cxnSpLocks/>
          </p:cNvCxnSpPr>
          <p:nvPr/>
        </p:nvCxnSpPr>
        <p:spPr>
          <a:xfrm flipH="1" flipV="1">
            <a:off x="1676400" y="2854825"/>
            <a:ext cx="4763406" cy="120112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DA83BD4-1908-44B1-B5F0-32F634E06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72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5C3209-DB0E-472F-9332-F6C54CB3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3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Malware is </a:t>
            </a:r>
            <a:r>
              <a:rPr lang="en-GB" sz="4000" dirty="0">
                <a:solidFill>
                  <a:schemeClr val="tx1"/>
                </a:solidFill>
              </a:rPr>
              <a:t>mal</a:t>
            </a:r>
            <a:r>
              <a:rPr lang="en-GB" sz="4000" dirty="0"/>
              <a:t>icious soft</a:t>
            </a:r>
            <a:r>
              <a:rPr lang="en-GB" sz="4000" dirty="0">
                <a:solidFill>
                  <a:schemeClr val="tx1"/>
                </a:solidFill>
              </a:rPr>
              <a:t>ware</a:t>
            </a:r>
            <a:r>
              <a:rPr lang="en-GB" sz="4000" dirty="0"/>
              <a:t>.</a:t>
            </a:r>
          </a:p>
          <a:p>
            <a:endParaRPr lang="en-GB" sz="4000" dirty="0"/>
          </a:p>
          <a:p>
            <a:r>
              <a:rPr lang="en-GB" sz="4000" dirty="0"/>
              <a:t>There are different types of malware that can have devastating effects on your computer.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157E6C-BC8C-4D77-9F35-B81A81D2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34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60376B-1BE3-43CA-8019-76855B89E60C}"/>
              </a:ext>
            </a:extLst>
          </p:cNvPr>
          <p:cNvSpPr/>
          <p:nvPr/>
        </p:nvSpPr>
        <p:spPr>
          <a:xfrm>
            <a:off x="291703" y="1662545"/>
            <a:ext cx="4349570" cy="4668982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Entire network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73BD5-E03C-4E02-9CEE-0CEFB018432F}"/>
              </a:ext>
            </a:extLst>
          </p:cNvPr>
          <p:cNvSpPr/>
          <p:nvPr/>
        </p:nvSpPr>
        <p:spPr>
          <a:xfrm>
            <a:off x="581891" y="1898073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 drive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8EE5B9-35C8-4551-A63F-DCF1EAA036CD}"/>
              </a:ext>
            </a:extLst>
          </p:cNvPr>
          <p:cNvSpPr/>
          <p:nvPr/>
        </p:nvSpPr>
        <p:spPr>
          <a:xfrm>
            <a:off x="1919233" y="1898072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B drive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0E267-51FC-4709-B85A-C9263A74F5E7}"/>
              </a:ext>
            </a:extLst>
          </p:cNvPr>
          <p:cNvSpPr/>
          <p:nvPr/>
        </p:nvSpPr>
        <p:spPr>
          <a:xfrm>
            <a:off x="3303930" y="1898071"/>
            <a:ext cx="1094509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 drive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40AA52-6DA9-4932-BF24-49B0DE531F41}"/>
              </a:ext>
            </a:extLst>
          </p:cNvPr>
          <p:cNvSpPr/>
          <p:nvPr/>
        </p:nvSpPr>
        <p:spPr>
          <a:xfrm>
            <a:off x="1105467" y="3267002"/>
            <a:ext cx="2722040" cy="4710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Login accounts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B54E08-CE07-45D3-9312-7415D3C3A434}"/>
              </a:ext>
            </a:extLst>
          </p:cNvPr>
          <p:cNvSpPr/>
          <p:nvPr/>
        </p:nvSpPr>
        <p:spPr>
          <a:xfrm>
            <a:off x="519924" y="4325930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N drive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41747E-3A9D-4F65-9FB1-008C46E5A6C0}"/>
              </a:ext>
            </a:extLst>
          </p:cNvPr>
          <p:cNvSpPr/>
          <p:nvPr/>
        </p:nvSpPr>
        <p:spPr>
          <a:xfrm>
            <a:off x="2598106" y="4322868"/>
            <a:ext cx="1925782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CBT resources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86E81-008B-45A3-934C-DE0C0A9E4AC0}"/>
              </a:ext>
            </a:extLst>
          </p:cNvPr>
          <p:cNvSpPr/>
          <p:nvPr/>
        </p:nvSpPr>
        <p:spPr>
          <a:xfrm>
            <a:off x="519924" y="5753057"/>
            <a:ext cx="4003964" cy="4710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SIMS - register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D54754-4EDF-418A-A919-D3E37FE19DCE}"/>
              </a:ext>
            </a:extLst>
          </p:cNvPr>
          <p:cNvSpPr/>
          <p:nvPr/>
        </p:nvSpPr>
        <p:spPr>
          <a:xfrm>
            <a:off x="5538186" y="4921785"/>
            <a:ext cx="5240650" cy="1302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Students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2DA3CB-0363-45AE-B309-7696312F32E2}"/>
              </a:ext>
            </a:extLst>
          </p:cNvPr>
          <p:cNvSpPr/>
          <p:nvPr/>
        </p:nvSpPr>
        <p:spPr>
          <a:xfrm>
            <a:off x="6024217" y="3686395"/>
            <a:ext cx="4055708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Teaching staff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BA5AEE-B2BF-4AC0-9868-3AB13A96267B}"/>
              </a:ext>
            </a:extLst>
          </p:cNvPr>
          <p:cNvSpPr/>
          <p:nvPr/>
        </p:nvSpPr>
        <p:spPr>
          <a:xfrm>
            <a:off x="6705599" y="2364990"/>
            <a:ext cx="2826327" cy="834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IT tech team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0E052C9-A8F8-4742-9CAE-FE3D7B920A0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4523888" y="4974032"/>
            <a:ext cx="1958972" cy="60666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B16E5065-BCCF-4C38-82E9-DF30E2F4BF2C}"/>
              </a:ext>
            </a:extLst>
          </p:cNvPr>
          <p:cNvSpPr/>
          <p:nvPr/>
        </p:nvSpPr>
        <p:spPr>
          <a:xfrm>
            <a:off x="384274" y="4255127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8B4D51E-77D8-4FC7-B66B-C2EC7CFA5FD9}"/>
              </a:ext>
            </a:extLst>
          </p:cNvPr>
          <p:cNvSpPr/>
          <p:nvPr/>
        </p:nvSpPr>
        <p:spPr>
          <a:xfrm>
            <a:off x="2370953" y="4262874"/>
            <a:ext cx="2213832" cy="13178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03178F-96A2-4EBD-A6D3-E063B0ADE43D}"/>
              </a:ext>
            </a:extLst>
          </p:cNvPr>
          <p:cNvCxnSpPr>
            <a:cxnSpLocks/>
          </p:cNvCxnSpPr>
          <p:nvPr/>
        </p:nvCxnSpPr>
        <p:spPr>
          <a:xfrm flipH="1" flipV="1">
            <a:off x="2092592" y="5331071"/>
            <a:ext cx="4361933" cy="23625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6A6593B1-C221-4488-9220-2D2AC443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72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keep a network safe people must ensure they protect themselves with a strong password. </a:t>
            </a:r>
          </a:p>
          <a:p>
            <a:endParaRPr lang="en-GB" sz="3600" dirty="0"/>
          </a:p>
          <a:p>
            <a:r>
              <a:rPr lang="en-GB" sz="3600" dirty="0"/>
              <a:t>As we have already seen humans can be the weak part of the network.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3CB28A-9592-462C-B5B8-73FF922A3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47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8 characters or more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Mix of upper and lower case letters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Mix of numbers, letters and special characters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Not something that is easy to guess (i.e. pets name)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Changed often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Different passwords for different accounts.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F0721-F79E-4F0E-89B6-DD73C05D0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376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Encryption: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/>
                </a:solidFill>
              </a:rPr>
              <a:t>Scrambles</a:t>
            </a:r>
            <a:r>
              <a:rPr lang="en-GB" sz="3600" dirty="0"/>
              <a:t>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Makes it </a:t>
            </a:r>
            <a:r>
              <a:rPr lang="en-GB" sz="3600" dirty="0">
                <a:solidFill>
                  <a:schemeClr val="tx1"/>
                </a:solidFill>
              </a:rPr>
              <a:t>unreadable</a:t>
            </a:r>
            <a:r>
              <a:rPr lang="en-GB" sz="3600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If data is hacked/intercepted the hacker cannot read the data.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Protects sensitive information.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947D2-1F23-4893-BB79-5F3530D3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35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Network Forensics is the </a:t>
            </a:r>
            <a:r>
              <a:rPr lang="en-GB" sz="3600" dirty="0">
                <a:solidFill>
                  <a:schemeClr val="tx1"/>
                </a:solidFill>
              </a:rPr>
              <a:t>monitoring of the network</a:t>
            </a:r>
            <a:r>
              <a:rPr lang="en-GB" sz="3600" dirty="0"/>
              <a:t> to allow managers to see if </a:t>
            </a:r>
            <a:r>
              <a:rPr lang="en-GB" sz="3600" dirty="0">
                <a:solidFill>
                  <a:schemeClr val="tx1"/>
                </a:solidFill>
              </a:rPr>
              <a:t>misuse</a:t>
            </a:r>
            <a:r>
              <a:rPr lang="en-GB" sz="3600" dirty="0"/>
              <a:t> is happening. </a:t>
            </a:r>
          </a:p>
          <a:p>
            <a:endParaRPr lang="en-GB" sz="3600" dirty="0"/>
          </a:p>
          <a:p>
            <a:r>
              <a:rPr lang="en-GB" sz="3600" dirty="0"/>
              <a:t>This can be done using a </a:t>
            </a:r>
            <a:r>
              <a:rPr lang="en-GB" sz="3600" dirty="0">
                <a:solidFill>
                  <a:schemeClr val="tx1"/>
                </a:solidFill>
              </a:rPr>
              <a:t>spyware</a:t>
            </a:r>
            <a:r>
              <a:rPr lang="en-GB" sz="3600" dirty="0"/>
              <a:t> – this is legal as consent is usually gained. </a:t>
            </a:r>
          </a:p>
          <a:p>
            <a:endParaRPr lang="en-GB" sz="3600" dirty="0"/>
          </a:p>
          <a:p>
            <a:r>
              <a:rPr lang="en-GB" sz="3600" dirty="0"/>
              <a:t>This can help managers </a:t>
            </a:r>
            <a:r>
              <a:rPr lang="en-GB" sz="3600" dirty="0">
                <a:solidFill>
                  <a:schemeClr val="tx1"/>
                </a:solidFill>
              </a:rPr>
              <a:t>identify</a:t>
            </a:r>
            <a:r>
              <a:rPr lang="en-GB" sz="3600" dirty="0"/>
              <a:t> who might have been responsible for a network breach. 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A08A1-2763-4C7F-A16D-8B8650CD7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80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an operating system?</a:t>
            </a:r>
          </a:p>
          <a:p>
            <a:endParaRPr lang="en-GB" sz="3600" dirty="0"/>
          </a:p>
          <a:p>
            <a:r>
              <a:rPr lang="en-GB" sz="3600" dirty="0"/>
              <a:t>Can you name different operating systems?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64874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Link between the hardware, software and the user. </a:t>
            </a:r>
          </a:p>
          <a:p>
            <a:endParaRPr lang="en-GB" sz="3600" dirty="0"/>
          </a:p>
          <a:p>
            <a:r>
              <a:rPr lang="en-GB" sz="3600" dirty="0"/>
              <a:t>Allows us to access applications and allows the CPU to communicate with peripheral devices.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36222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Windows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iOS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KitKat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Ubuntu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Linux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9A5F4C-E3D6-41B6-B561-050D2873E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782" y="1229743"/>
            <a:ext cx="3409769" cy="504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068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71671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189DE-C3C4-462D-9C06-C59B2614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290" y="3951342"/>
            <a:ext cx="79011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2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Types of Malware: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Viruses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Worms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Trojan Horses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Ransomware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Spyware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Rootkits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Back doors</a:t>
            </a:r>
          </a:p>
          <a:p>
            <a:endParaRPr lang="en-GB" sz="32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A7340-8213-4514-BD2F-2EB7923C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351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00221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32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3A241-A9D0-48B8-9085-B84D0807F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235" y="1588139"/>
            <a:ext cx="7675529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86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7AD19-EF5D-4FD4-A475-6395F97E8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8612136" cy="57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408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2C493-1CA7-4678-A184-E5573F7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890" y="3951468"/>
            <a:ext cx="7901101" cy="235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7AD19-EF5D-4FD4-A475-6395F97E8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90600"/>
            <a:ext cx="8612136" cy="574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34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0352709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AEBC-6DD1-475D-9160-A5563BC5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3951342"/>
            <a:ext cx="790110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090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AEBC-6DD1-475D-9160-A5563BC5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3951342"/>
            <a:ext cx="7901101" cy="2438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A3C64-7B50-461C-95E8-ADF3127C4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086" y="778123"/>
            <a:ext cx="9522777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51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is a user interface?</a:t>
            </a:r>
          </a:p>
          <a:p>
            <a:endParaRPr lang="en-GB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Command-line user interface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/>
              <a:t>Graphical user interface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5AEBC-6DD1-475D-9160-A5563BC5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49" y="3951342"/>
            <a:ext cx="7901101" cy="2438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9732-A4A8-47B4-A141-521C1252F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1" y="632720"/>
            <a:ext cx="10705728" cy="622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0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Which one is better, graphical or command-line?</a:t>
            </a:r>
          </a:p>
          <a:p>
            <a:endParaRPr lang="en-GB" sz="3600" dirty="0"/>
          </a:p>
          <a:p>
            <a:r>
              <a:rPr lang="en-GB" sz="3600" dirty="0"/>
              <a:t>Why?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7609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>
                <a:solidFill>
                  <a:schemeClr val="tx1"/>
                </a:solidFill>
              </a:rPr>
              <a:t>Phishing</a:t>
            </a:r>
            <a:r>
              <a:rPr lang="en-GB" sz="4000" dirty="0"/>
              <a:t> – an </a:t>
            </a:r>
            <a:r>
              <a:rPr lang="en-GB" sz="4000" dirty="0">
                <a:solidFill>
                  <a:schemeClr val="tx1"/>
                </a:solidFill>
              </a:rPr>
              <a:t>email link</a:t>
            </a:r>
            <a:r>
              <a:rPr lang="en-GB" sz="4000" dirty="0"/>
              <a:t> that takes the user to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 that looks like a real website. The user is prompted to enter personal details.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Pharming</a:t>
            </a:r>
            <a:r>
              <a:rPr lang="en-GB" sz="4000" dirty="0"/>
              <a:t> – a piece of </a:t>
            </a:r>
            <a:r>
              <a:rPr lang="en-GB" sz="4000" dirty="0">
                <a:solidFill>
                  <a:schemeClr val="tx1"/>
                </a:solidFill>
              </a:rPr>
              <a:t>software</a:t>
            </a:r>
            <a:r>
              <a:rPr lang="en-GB" sz="4000" dirty="0"/>
              <a:t> that redirects the user to a </a:t>
            </a:r>
            <a:r>
              <a:rPr lang="en-GB" sz="4000" dirty="0">
                <a:solidFill>
                  <a:schemeClr val="tx1"/>
                </a:solidFill>
              </a:rPr>
              <a:t>fake website</a:t>
            </a:r>
            <a:r>
              <a:rPr lang="en-GB" sz="4000" dirty="0"/>
              <a:t>. The user is prompted to enter fake details.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0857E5-206E-4A4F-8535-310CF29E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136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Greater control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More options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Easier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Less resources / data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12DD7-B40A-4931-B225-002F547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28" y="816777"/>
            <a:ext cx="2383743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061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Greater control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More options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u="sng" dirty="0">
                <a:highlight>
                  <a:srgbClr val="FFFF00"/>
                </a:highlight>
              </a:rPr>
              <a:t>Easier to use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Less resources / data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012DD7-B40A-4931-B225-002F547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528" y="816777"/>
            <a:ext cx="2383743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66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So what are the differences between GUI and command-line?</a:t>
            </a:r>
          </a:p>
          <a:p>
            <a:endParaRPr lang="en-GB" sz="3600" dirty="0"/>
          </a:p>
          <a:p>
            <a:pPr algn="ctr"/>
            <a:r>
              <a:rPr lang="en-GB" sz="3600" dirty="0">
                <a:highlight>
                  <a:srgbClr val="FFFF00"/>
                </a:highlight>
              </a:rPr>
              <a:t>Graphic / Images / Pointers / Windows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4379093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So what are the differences between GUI and command-line?</a:t>
            </a:r>
          </a:p>
          <a:p>
            <a:endParaRPr lang="en-GB" sz="3600" dirty="0"/>
          </a:p>
          <a:p>
            <a:pPr algn="ctr"/>
            <a:r>
              <a:rPr lang="en-GB" sz="3600" dirty="0">
                <a:highlight>
                  <a:srgbClr val="FFFF00"/>
                </a:highlight>
              </a:rPr>
              <a:t>Graphic / Images / Pointers / Windows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r>
              <a:rPr lang="en-GB" sz="3600" dirty="0">
                <a:highlight>
                  <a:srgbClr val="FFFF00"/>
                </a:highlight>
              </a:rPr>
              <a:t>Commands / Typing / List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934889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2 functions of an operating system.													[2]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89839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2 functions of an operating system.													[2]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FB149-4373-4097-B19B-2C3BEB43B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7" y="1876486"/>
            <a:ext cx="9138696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183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State 2 functions of an operating system.													[2]</a:t>
            </a:r>
          </a:p>
          <a:p>
            <a:pPr algn="ctr"/>
            <a:endParaRPr lang="en-GB" sz="3600" dirty="0">
              <a:highlight>
                <a:srgbClr val="FFFF00"/>
              </a:highlight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6128CE-DB37-402A-8E5E-558235DC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27" y="1876486"/>
            <a:ext cx="9138696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13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the purpose of a GUI.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680686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the purpose of a GUI.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D9B54-0723-4CAE-956A-A5E0F903F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2459652"/>
            <a:ext cx="763285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208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Describe the purpose of a GUI.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BB5425-5016-4D61-A3A4-95D79B13E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3" y="2459652"/>
            <a:ext cx="763285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81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DDoS is an attempt by hackers to deny the service of a website. </a:t>
            </a:r>
          </a:p>
          <a:p>
            <a:endParaRPr lang="en-GB" sz="4000" dirty="0"/>
          </a:p>
          <a:p>
            <a:r>
              <a:rPr lang="en-GB" sz="4000" dirty="0"/>
              <a:t>It loads software onto a person’s computer, and that software loads up a webpage without the users knowledge.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1865F-FA67-4188-B19F-8F3EE546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4519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2 benefits of using a command line interface over a GUI.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5596059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Identify 2 benefits of using a command line interface over a GUI.						[2]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23E49F-E527-4462-86CC-6CB7EF57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455" y="2459652"/>
            <a:ext cx="7395089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736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of a computer can help protect a persons data. </a:t>
            </a:r>
          </a:p>
          <a:p>
            <a:endParaRPr lang="en-GB" sz="3600" dirty="0"/>
          </a:p>
          <a:p>
            <a:r>
              <a:rPr lang="en-GB" sz="3600" dirty="0"/>
              <a:t>Think about your phone, how does the OS help you protect what is on there?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022305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of a computer can help protect a persons data. </a:t>
            </a:r>
          </a:p>
          <a:p>
            <a:endParaRPr lang="en-GB" sz="3600" dirty="0"/>
          </a:p>
          <a:p>
            <a:r>
              <a:rPr lang="en-GB" sz="3600" dirty="0"/>
              <a:t>Think about your phone, how does the OS help you protect what is on there?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BFEF1-D6CB-4A4D-93DF-F2B4A59AE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310" y="3901075"/>
            <a:ext cx="6346330" cy="282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77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You phone provides a user account for you to use. </a:t>
            </a:r>
          </a:p>
          <a:p>
            <a:endParaRPr lang="en-GB" sz="3600" dirty="0"/>
          </a:p>
          <a:p>
            <a:r>
              <a:rPr lang="en-GB" sz="3600" dirty="0"/>
              <a:t>So do the computers in school. </a:t>
            </a:r>
          </a:p>
          <a:p>
            <a:endParaRPr lang="en-GB" sz="3600" dirty="0"/>
          </a:p>
          <a:p>
            <a:r>
              <a:rPr lang="en-GB" sz="3600" dirty="0"/>
              <a:t>To gain access to it you must know the password.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E5D2B-F2D3-4D77-A4A0-7290FC4ED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6" y="1094029"/>
            <a:ext cx="8065707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044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would happen if we could not create separate accounts?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What if when you logged on a computer somebody’s data was already on there?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966729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How else can we protect our data?</a:t>
            </a:r>
          </a:p>
          <a:p>
            <a:endParaRPr lang="en-GB" sz="3600" dirty="0"/>
          </a:p>
          <a:p>
            <a:r>
              <a:rPr lang="en-GB" sz="3600" dirty="0"/>
              <a:t>Think about what we covered in 1.6 (system threats).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484522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Encryption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Viruses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/>
              <a:t>Firewall</a:t>
            </a:r>
          </a:p>
          <a:p>
            <a:endParaRPr lang="en-GB" sz="3600" dirty="0"/>
          </a:p>
          <a:p>
            <a:r>
              <a:rPr lang="en-GB" sz="3600" dirty="0"/>
              <a:t>How might the OS help?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100325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do you think device drivers are?</a:t>
            </a:r>
          </a:p>
          <a:p>
            <a:endParaRPr lang="en-GB" sz="3600" dirty="0"/>
          </a:p>
          <a:p>
            <a:r>
              <a:rPr lang="en-GB" sz="3600" dirty="0"/>
              <a:t>Hardware or Software?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145398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Allow the OS to communicate with hardware parts like memory (RAM) and the processor (CPU). </a:t>
            </a:r>
          </a:p>
          <a:p>
            <a:pPr algn="ctr"/>
            <a:endParaRPr lang="en-GB" sz="3600" dirty="0"/>
          </a:p>
          <a:p>
            <a:pPr algn="ctr"/>
            <a:r>
              <a:rPr lang="en-GB" sz="3600" dirty="0">
                <a:solidFill>
                  <a:srgbClr val="FFFF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Software</a:t>
            </a:r>
            <a:endParaRPr lang="en-GB" sz="2800" dirty="0">
              <a:solidFill>
                <a:srgbClr val="FFFF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72149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An attack that just uses </a:t>
            </a:r>
            <a:r>
              <a:rPr lang="en-GB" sz="4000" dirty="0">
                <a:solidFill>
                  <a:schemeClr val="tx1"/>
                </a:solidFill>
              </a:rPr>
              <a:t>lots of attempts </a:t>
            </a:r>
            <a:r>
              <a:rPr lang="en-GB" sz="4000" dirty="0"/>
              <a:t>to </a:t>
            </a:r>
            <a:r>
              <a:rPr lang="en-GB" sz="4000" dirty="0">
                <a:solidFill>
                  <a:schemeClr val="tx1"/>
                </a:solidFill>
              </a:rPr>
              <a:t>gain access</a:t>
            </a:r>
            <a:r>
              <a:rPr lang="en-GB" sz="4000" dirty="0"/>
              <a:t> to your system. </a:t>
            </a:r>
          </a:p>
          <a:p>
            <a:endParaRPr lang="en-GB" sz="4000" dirty="0"/>
          </a:p>
          <a:p>
            <a:r>
              <a:rPr lang="en-GB" sz="4000" dirty="0"/>
              <a:t>It will </a:t>
            </a:r>
            <a:r>
              <a:rPr lang="en-GB" sz="4000" dirty="0">
                <a:solidFill>
                  <a:schemeClr val="tx1"/>
                </a:solidFill>
              </a:rPr>
              <a:t>keep trying</a:t>
            </a:r>
            <a:r>
              <a:rPr lang="en-GB" sz="4000" dirty="0"/>
              <a:t> different password </a:t>
            </a:r>
            <a:r>
              <a:rPr lang="en-GB" sz="4000" dirty="0">
                <a:solidFill>
                  <a:schemeClr val="tx1"/>
                </a:solidFill>
              </a:rPr>
              <a:t>combinations</a:t>
            </a:r>
            <a:r>
              <a:rPr lang="en-GB" sz="4000" dirty="0"/>
              <a:t> until the attempt is correct. </a:t>
            </a:r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1.4 Security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2A9C4-56A8-499C-BA43-73AB5AD6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40" y="4316045"/>
            <a:ext cx="509060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22BF39-8B9F-4843-979B-902CF90B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16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 OS works with RAM and CPU to ensure that programs/files that are open are able to work on the computer. </a:t>
            </a:r>
          </a:p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754263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79A373-BB6D-4C4A-B6F0-30FAC24B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34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6D918-8C19-45B3-9AB4-FF8377FDD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1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51D3D-DFCD-490C-87B8-061A1FC7B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632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E196B6-914B-449E-B4C9-52382456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73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1.5 Software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53B32A4-A9A5-4C00-8B95-FAD8D68AD3F8}"/>
              </a:ext>
            </a:extLst>
          </p:cNvPr>
          <p:cNvSpPr txBox="1">
            <a:spLocks/>
          </p:cNvSpPr>
          <p:nvPr/>
        </p:nvSpPr>
        <p:spPr>
          <a:xfrm>
            <a:off x="139303" y="1077343"/>
            <a:ext cx="11892276" cy="574799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/>
          </a:p>
          <a:p>
            <a:endParaRPr lang="en-GB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D93828F-F82F-4646-A594-FC3E82349D26}"/>
              </a:ext>
            </a:extLst>
          </p:cNvPr>
          <p:cNvSpPr txBox="1">
            <a:spLocks/>
          </p:cNvSpPr>
          <p:nvPr/>
        </p:nvSpPr>
        <p:spPr>
          <a:xfrm>
            <a:off x="-94663" y="1337909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ABA8D-6BCC-42CB-8305-BCC23D5C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264" y="1654910"/>
            <a:ext cx="8303472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33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4770</TotalTime>
  <Words>1792</Words>
  <Application>Microsoft Office PowerPoint</Application>
  <PresentationFormat>Widescreen</PresentationFormat>
  <Paragraphs>402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6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364</cp:revision>
  <dcterms:created xsi:type="dcterms:W3CDTF">2018-07-29T15:48:28Z</dcterms:created>
  <dcterms:modified xsi:type="dcterms:W3CDTF">2024-10-09T13:07:20Z</dcterms:modified>
</cp:coreProperties>
</file>