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561" r:id="rId2"/>
    <p:sldId id="365" r:id="rId3"/>
    <p:sldId id="539" r:id="rId4"/>
    <p:sldId id="540" r:id="rId5"/>
    <p:sldId id="257" r:id="rId6"/>
    <p:sldId id="500" r:id="rId7"/>
    <p:sldId id="501" r:id="rId8"/>
    <p:sldId id="502" r:id="rId9"/>
    <p:sldId id="503" r:id="rId10"/>
    <p:sldId id="504" r:id="rId11"/>
    <p:sldId id="506" r:id="rId12"/>
    <p:sldId id="507" r:id="rId13"/>
    <p:sldId id="508" r:id="rId14"/>
    <p:sldId id="505" r:id="rId15"/>
    <p:sldId id="509" r:id="rId16"/>
    <p:sldId id="510" r:id="rId17"/>
    <p:sldId id="511" r:id="rId18"/>
    <p:sldId id="512" r:id="rId19"/>
    <p:sldId id="513" r:id="rId20"/>
    <p:sldId id="514" r:id="rId21"/>
    <p:sldId id="515" r:id="rId22"/>
    <p:sldId id="520" r:id="rId23"/>
    <p:sldId id="523" r:id="rId24"/>
    <p:sldId id="525" r:id="rId25"/>
    <p:sldId id="526" r:id="rId26"/>
    <p:sldId id="528" r:id="rId27"/>
    <p:sldId id="532" r:id="rId28"/>
    <p:sldId id="534" r:id="rId29"/>
    <p:sldId id="535" r:id="rId30"/>
    <p:sldId id="541" r:id="rId31"/>
    <p:sldId id="543" r:id="rId32"/>
    <p:sldId id="542" r:id="rId33"/>
    <p:sldId id="544" r:id="rId34"/>
    <p:sldId id="536" r:id="rId35"/>
    <p:sldId id="545" r:id="rId36"/>
    <p:sldId id="546" r:id="rId37"/>
    <p:sldId id="537" r:id="rId38"/>
    <p:sldId id="547" r:id="rId39"/>
    <p:sldId id="538" r:id="rId40"/>
    <p:sldId id="548" r:id="rId41"/>
    <p:sldId id="550" r:id="rId42"/>
    <p:sldId id="549" r:id="rId43"/>
    <p:sldId id="553" r:id="rId44"/>
    <p:sldId id="554" r:id="rId45"/>
    <p:sldId id="555" r:id="rId46"/>
    <p:sldId id="552" r:id="rId47"/>
    <p:sldId id="556" r:id="rId48"/>
    <p:sldId id="557" r:id="rId49"/>
    <p:sldId id="551" r:id="rId50"/>
    <p:sldId id="558" r:id="rId51"/>
    <p:sldId id="559" r:id="rId52"/>
    <p:sldId id="560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CFC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13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4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6.tiff"/><Relationship Id="rId5" Type="http://schemas.openxmlformats.org/officeDocument/2006/relationships/image" Target="../media/image6.png"/><Relationship Id="rId4" Type="http://schemas.openxmlformats.org/officeDocument/2006/relationships/image" Target="../media/image35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7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40781" y="993051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25B171-CC40-072A-1CB5-EEDF49DCE41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2" y="2028508"/>
            <a:ext cx="7695738" cy="3098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51301C-FD6F-47E3-A298-B679E99D99AE}"/>
              </a:ext>
            </a:extLst>
          </p:cNvPr>
          <p:cNvSpPr txBox="1"/>
          <p:nvPr userDrawn="1"/>
        </p:nvSpPr>
        <p:spPr>
          <a:xfrm>
            <a:off x="4819048" y="519083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F1D2CA-DD69-BD6A-1F8C-55864D7C96C5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64" y="11328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9769E858-967B-821C-3225-9E08BF2717A8}"/>
              </a:ext>
            </a:extLst>
          </p:cNvPr>
          <p:cNvSpPr txBox="1">
            <a:spLocks/>
          </p:cNvSpPr>
          <p:nvPr userDrawn="1"/>
        </p:nvSpPr>
        <p:spPr>
          <a:xfrm>
            <a:off x="2905125" y="63614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4617C74-8BCE-8895-88E6-83320B1D0013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9F8EF39-5864-3F6E-5343-D2A0DFF856CB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52B67E-90C7-03C7-AB25-E3E2F6E4ACF1}"/>
              </a:ext>
            </a:extLst>
          </p:cNvPr>
          <p:cNvSpPr/>
          <p:nvPr/>
        </p:nvSpPr>
        <p:spPr>
          <a:xfrm>
            <a:off x="1885950" y="2995660"/>
            <a:ext cx="8420099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/>
              <a:t>Computer Networks, Connections and Protocols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2411250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7F4915-D040-447F-9DC3-26070391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4" y="3285666"/>
            <a:ext cx="2343150" cy="195262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FA43B-90EB-43FF-B039-AFDA04BD58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70" r="19616"/>
          <a:stretch/>
        </p:blipFill>
        <p:spPr>
          <a:xfrm>
            <a:off x="588818" y="1557788"/>
            <a:ext cx="1316182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0583C-499B-4E98-A68F-74D7A817A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111">
                        <a14:foregroundMark x1="8333" y1="73375" x2="40111" y2="69750"/>
                        <a14:foregroundMark x1="40111" y1="69750" x2="74333" y2="75125"/>
                        <a14:foregroundMark x1="74333" y1="75125" x2="81889" y2="73375"/>
                        <a14:foregroundMark x1="81889" y1="73375" x2="91111" y2="7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621" y="2071605"/>
            <a:ext cx="1664595" cy="1479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216FD5-EB89-4E94-A2B3-E11310418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3185" y="1229743"/>
            <a:ext cx="2619375" cy="1743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26B242-9F79-4069-9850-62FD95A250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9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7F4915-D040-447F-9DC3-26070391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4" y="3285666"/>
            <a:ext cx="2343150" cy="195262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FA43B-90EB-43FF-B039-AFDA04BD58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70" r="19616"/>
          <a:stretch/>
        </p:blipFill>
        <p:spPr>
          <a:xfrm>
            <a:off x="588818" y="1557788"/>
            <a:ext cx="1316182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0583C-499B-4E98-A68F-74D7A817A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111">
                        <a14:foregroundMark x1="8333" y1="73375" x2="40111" y2="69750"/>
                        <a14:foregroundMark x1="40111" y1="69750" x2="74333" y2="75125"/>
                        <a14:foregroundMark x1="74333" y1="75125" x2="81889" y2="73375"/>
                        <a14:foregroundMark x1="81889" y1="73375" x2="91111" y2="7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621" y="2071605"/>
            <a:ext cx="1664595" cy="1479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216FD5-EB89-4E94-A2B3-E11310418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3185" y="1229743"/>
            <a:ext cx="2619375" cy="1743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85675B-4FB3-4F8D-8BD5-44B2F964AB62}"/>
              </a:ext>
            </a:extLst>
          </p:cNvPr>
          <p:cNvSpPr txBox="1"/>
          <p:nvPr/>
        </p:nvSpPr>
        <p:spPr>
          <a:xfrm>
            <a:off x="3006435" y="5444836"/>
            <a:ext cx="6123709" cy="120032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Router is set to frequency 3.5721</a:t>
            </a:r>
          </a:p>
        </p:txBody>
      </p:sp>
    </p:spTree>
    <p:extLst>
      <p:ext uri="{BB962C8B-B14F-4D97-AF65-F5344CB8AC3E}">
        <p14:creationId xmlns:p14="http://schemas.microsoft.com/office/powerpoint/2010/main" val="3899247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7F4915-D040-447F-9DC3-26070391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4" y="3285666"/>
            <a:ext cx="2343150" cy="195262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FA43B-90EB-43FF-B039-AFDA04BD58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70" r="19616"/>
          <a:stretch/>
        </p:blipFill>
        <p:spPr>
          <a:xfrm>
            <a:off x="588818" y="1557788"/>
            <a:ext cx="1316182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0583C-499B-4E98-A68F-74D7A817A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111">
                        <a14:foregroundMark x1="8333" y1="73375" x2="40111" y2="69750"/>
                        <a14:foregroundMark x1="40111" y1="69750" x2="74333" y2="75125"/>
                        <a14:foregroundMark x1="74333" y1="75125" x2="81889" y2="73375"/>
                        <a14:foregroundMark x1="81889" y1="73375" x2="91111" y2="7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621" y="2071605"/>
            <a:ext cx="1664595" cy="1479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216FD5-EB89-4E94-A2B3-E11310418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3185" y="1229743"/>
            <a:ext cx="2619375" cy="1743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85675B-4FB3-4F8D-8BD5-44B2F964AB62}"/>
              </a:ext>
            </a:extLst>
          </p:cNvPr>
          <p:cNvSpPr txBox="1"/>
          <p:nvPr/>
        </p:nvSpPr>
        <p:spPr>
          <a:xfrm>
            <a:off x="3006435" y="5444836"/>
            <a:ext cx="6123709" cy="120032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Router is set to frequency 3.5721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E6CF0B-1911-46B2-89C5-E7BC56E0C287}"/>
              </a:ext>
            </a:extLst>
          </p:cNvPr>
          <p:cNvSpPr txBox="1"/>
          <p:nvPr/>
        </p:nvSpPr>
        <p:spPr>
          <a:xfrm>
            <a:off x="8233027" y="1140662"/>
            <a:ext cx="3531483" cy="397031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Rather than remembering the exact frequency we just give it a channel name.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72A167-177D-42A8-BA53-34891E40AE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07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7F4915-D040-447F-9DC3-26070391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4" y="3285666"/>
            <a:ext cx="2343150" cy="195262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FA43B-90EB-43FF-B039-AFDA04BD58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70" r="19616"/>
          <a:stretch/>
        </p:blipFill>
        <p:spPr>
          <a:xfrm>
            <a:off x="588818" y="1557788"/>
            <a:ext cx="1316182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0583C-499B-4E98-A68F-74D7A817A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111">
                        <a14:foregroundMark x1="8333" y1="73375" x2="40111" y2="69750"/>
                        <a14:foregroundMark x1="40111" y1="69750" x2="74333" y2="75125"/>
                        <a14:foregroundMark x1="74333" y1="75125" x2="81889" y2="73375"/>
                        <a14:foregroundMark x1="81889" y1="73375" x2="91111" y2="7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621" y="2071605"/>
            <a:ext cx="1664595" cy="1479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216FD5-EB89-4E94-A2B3-E11310418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3185" y="1229743"/>
            <a:ext cx="2619375" cy="1743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85675B-4FB3-4F8D-8BD5-44B2F964AB62}"/>
              </a:ext>
            </a:extLst>
          </p:cNvPr>
          <p:cNvSpPr txBox="1"/>
          <p:nvPr/>
        </p:nvSpPr>
        <p:spPr>
          <a:xfrm>
            <a:off x="3006435" y="5444836"/>
            <a:ext cx="6123709" cy="120032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Router is set to channel 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3010F9-64FD-4718-A467-95B74DDB00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53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7F4915-D040-447F-9DC3-26070391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4" y="3285666"/>
            <a:ext cx="2343150" cy="195262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FA43B-90EB-43FF-B039-AFDA04BD58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70" r="19616"/>
          <a:stretch/>
        </p:blipFill>
        <p:spPr>
          <a:xfrm>
            <a:off x="588818" y="1557788"/>
            <a:ext cx="1316182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0583C-499B-4E98-A68F-74D7A817A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111">
                        <a14:foregroundMark x1="8333" y1="73375" x2="40111" y2="69750"/>
                        <a14:foregroundMark x1="40111" y1="69750" x2="74333" y2="75125"/>
                        <a14:foregroundMark x1="74333" y1="75125" x2="81889" y2="73375"/>
                        <a14:foregroundMark x1="81889" y1="73375" x2="91111" y2="7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621" y="2071605"/>
            <a:ext cx="1664595" cy="1479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216FD5-EB89-4E94-A2B3-E11310418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3185" y="1229743"/>
            <a:ext cx="2619375" cy="1743075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7CACDCA-BD65-438B-9B51-E62F735979F9}"/>
              </a:ext>
            </a:extLst>
          </p:cNvPr>
          <p:cNvSpPr/>
          <p:nvPr/>
        </p:nvSpPr>
        <p:spPr>
          <a:xfrm>
            <a:off x="1620982" y="2278548"/>
            <a:ext cx="3796145" cy="1027867"/>
          </a:xfrm>
          <a:custGeom>
            <a:avLst/>
            <a:gdLst>
              <a:gd name="connsiteX0" fmla="*/ 0 w 3048000"/>
              <a:gd name="connsiteY0" fmla="*/ 478507 h 1027867"/>
              <a:gd name="connsiteX1" fmla="*/ 290946 w 3048000"/>
              <a:gd name="connsiteY1" fmla="*/ 7452 h 1027867"/>
              <a:gd name="connsiteX2" fmla="*/ 387928 w 3048000"/>
              <a:gd name="connsiteY2" fmla="*/ 811016 h 1027867"/>
              <a:gd name="connsiteX3" fmla="*/ 775855 w 3048000"/>
              <a:gd name="connsiteY3" fmla="*/ 118288 h 1027867"/>
              <a:gd name="connsiteX4" fmla="*/ 928255 w 3048000"/>
              <a:gd name="connsiteY4" fmla="*/ 852579 h 1027867"/>
              <a:gd name="connsiteX5" fmla="*/ 1385455 w 3048000"/>
              <a:gd name="connsiteY5" fmla="*/ 242979 h 1027867"/>
              <a:gd name="connsiteX6" fmla="*/ 1510146 w 3048000"/>
              <a:gd name="connsiteY6" fmla="*/ 921852 h 1027867"/>
              <a:gd name="connsiteX7" fmla="*/ 1995055 w 3048000"/>
              <a:gd name="connsiteY7" fmla="*/ 381525 h 1027867"/>
              <a:gd name="connsiteX8" fmla="*/ 2119746 w 3048000"/>
              <a:gd name="connsiteY8" fmla="*/ 935707 h 1027867"/>
              <a:gd name="connsiteX9" fmla="*/ 2549237 w 3048000"/>
              <a:gd name="connsiteY9" fmla="*/ 492361 h 1027867"/>
              <a:gd name="connsiteX10" fmla="*/ 2701637 w 3048000"/>
              <a:gd name="connsiteY10" fmla="*/ 1018834 h 1027867"/>
              <a:gd name="connsiteX11" fmla="*/ 3048000 w 3048000"/>
              <a:gd name="connsiteY11" fmla="*/ 838725 h 1027867"/>
              <a:gd name="connsiteX12" fmla="*/ 3048000 w 3048000"/>
              <a:gd name="connsiteY12" fmla="*/ 838725 h 102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0" h="1027867">
                <a:moveTo>
                  <a:pt x="0" y="478507"/>
                </a:moveTo>
                <a:cubicBezTo>
                  <a:pt x="113145" y="215270"/>
                  <a:pt x="226291" y="-47966"/>
                  <a:pt x="290946" y="7452"/>
                </a:cubicBezTo>
                <a:cubicBezTo>
                  <a:pt x="355601" y="62870"/>
                  <a:pt x="307110" y="792543"/>
                  <a:pt x="387928" y="811016"/>
                </a:cubicBezTo>
                <a:cubicBezTo>
                  <a:pt x="468746" y="829489"/>
                  <a:pt x="685800" y="111361"/>
                  <a:pt x="775855" y="118288"/>
                </a:cubicBezTo>
                <a:cubicBezTo>
                  <a:pt x="865910" y="125215"/>
                  <a:pt x="826655" y="831797"/>
                  <a:pt x="928255" y="852579"/>
                </a:cubicBezTo>
                <a:cubicBezTo>
                  <a:pt x="1029855" y="873361"/>
                  <a:pt x="1288473" y="231434"/>
                  <a:pt x="1385455" y="242979"/>
                </a:cubicBezTo>
                <a:cubicBezTo>
                  <a:pt x="1482437" y="254524"/>
                  <a:pt x="1408546" y="898761"/>
                  <a:pt x="1510146" y="921852"/>
                </a:cubicBezTo>
                <a:cubicBezTo>
                  <a:pt x="1611746" y="944943"/>
                  <a:pt x="1893455" y="379216"/>
                  <a:pt x="1995055" y="381525"/>
                </a:cubicBezTo>
                <a:cubicBezTo>
                  <a:pt x="2096655" y="383834"/>
                  <a:pt x="2027382" y="917234"/>
                  <a:pt x="2119746" y="935707"/>
                </a:cubicBezTo>
                <a:cubicBezTo>
                  <a:pt x="2212110" y="954180"/>
                  <a:pt x="2452255" y="478507"/>
                  <a:pt x="2549237" y="492361"/>
                </a:cubicBezTo>
                <a:cubicBezTo>
                  <a:pt x="2646219" y="506215"/>
                  <a:pt x="2618510" y="961107"/>
                  <a:pt x="2701637" y="1018834"/>
                </a:cubicBezTo>
                <a:cubicBezTo>
                  <a:pt x="2784764" y="1076561"/>
                  <a:pt x="3048000" y="838725"/>
                  <a:pt x="3048000" y="838725"/>
                </a:cubicBezTo>
                <a:lnTo>
                  <a:pt x="3048000" y="838725"/>
                </a:lnTo>
              </a:path>
            </a:pathLst>
          </a:cu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2BCD0D0-DD15-45BE-A9D5-193AF7114D65}"/>
              </a:ext>
            </a:extLst>
          </p:cNvPr>
          <p:cNvSpPr/>
          <p:nvPr/>
        </p:nvSpPr>
        <p:spPr>
          <a:xfrm rot="19558613">
            <a:off x="6426806" y="1947475"/>
            <a:ext cx="2907992" cy="1027867"/>
          </a:xfrm>
          <a:custGeom>
            <a:avLst/>
            <a:gdLst>
              <a:gd name="connsiteX0" fmla="*/ 0 w 3048000"/>
              <a:gd name="connsiteY0" fmla="*/ 478507 h 1027867"/>
              <a:gd name="connsiteX1" fmla="*/ 290946 w 3048000"/>
              <a:gd name="connsiteY1" fmla="*/ 7452 h 1027867"/>
              <a:gd name="connsiteX2" fmla="*/ 387928 w 3048000"/>
              <a:gd name="connsiteY2" fmla="*/ 811016 h 1027867"/>
              <a:gd name="connsiteX3" fmla="*/ 775855 w 3048000"/>
              <a:gd name="connsiteY3" fmla="*/ 118288 h 1027867"/>
              <a:gd name="connsiteX4" fmla="*/ 928255 w 3048000"/>
              <a:gd name="connsiteY4" fmla="*/ 852579 h 1027867"/>
              <a:gd name="connsiteX5" fmla="*/ 1385455 w 3048000"/>
              <a:gd name="connsiteY5" fmla="*/ 242979 h 1027867"/>
              <a:gd name="connsiteX6" fmla="*/ 1510146 w 3048000"/>
              <a:gd name="connsiteY6" fmla="*/ 921852 h 1027867"/>
              <a:gd name="connsiteX7" fmla="*/ 1995055 w 3048000"/>
              <a:gd name="connsiteY7" fmla="*/ 381525 h 1027867"/>
              <a:gd name="connsiteX8" fmla="*/ 2119746 w 3048000"/>
              <a:gd name="connsiteY8" fmla="*/ 935707 h 1027867"/>
              <a:gd name="connsiteX9" fmla="*/ 2549237 w 3048000"/>
              <a:gd name="connsiteY9" fmla="*/ 492361 h 1027867"/>
              <a:gd name="connsiteX10" fmla="*/ 2701637 w 3048000"/>
              <a:gd name="connsiteY10" fmla="*/ 1018834 h 1027867"/>
              <a:gd name="connsiteX11" fmla="*/ 3048000 w 3048000"/>
              <a:gd name="connsiteY11" fmla="*/ 838725 h 1027867"/>
              <a:gd name="connsiteX12" fmla="*/ 3048000 w 3048000"/>
              <a:gd name="connsiteY12" fmla="*/ 838725 h 102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0" h="1027867">
                <a:moveTo>
                  <a:pt x="0" y="478507"/>
                </a:moveTo>
                <a:cubicBezTo>
                  <a:pt x="113145" y="215270"/>
                  <a:pt x="226291" y="-47966"/>
                  <a:pt x="290946" y="7452"/>
                </a:cubicBezTo>
                <a:cubicBezTo>
                  <a:pt x="355601" y="62870"/>
                  <a:pt x="307110" y="792543"/>
                  <a:pt x="387928" y="811016"/>
                </a:cubicBezTo>
                <a:cubicBezTo>
                  <a:pt x="468746" y="829489"/>
                  <a:pt x="685800" y="111361"/>
                  <a:pt x="775855" y="118288"/>
                </a:cubicBezTo>
                <a:cubicBezTo>
                  <a:pt x="865910" y="125215"/>
                  <a:pt x="826655" y="831797"/>
                  <a:pt x="928255" y="852579"/>
                </a:cubicBezTo>
                <a:cubicBezTo>
                  <a:pt x="1029855" y="873361"/>
                  <a:pt x="1288473" y="231434"/>
                  <a:pt x="1385455" y="242979"/>
                </a:cubicBezTo>
                <a:cubicBezTo>
                  <a:pt x="1482437" y="254524"/>
                  <a:pt x="1408546" y="898761"/>
                  <a:pt x="1510146" y="921852"/>
                </a:cubicBezTo>
                <a:cubicBezTo>
                  <a:pt x="1611746" y="944943"/>
                  <a:pt x="1893455" y="379216"/>
                  <a:pt x="1995055" y="381525"/>
                </a:cubicBezTo>
                <a:cubicBezTo>
                  <a:pt x="2096655" y="383834"/>
                  <a:pt x="2027382" y="917234"/>
                  <a:pt x="2119746" y="935707"/>
                </a:cubicBezTo>
                <a:cubicBezTo>
                  <a:pt x="2212110" y="954180"/>
                  <a:pt x="2452255" y="478507"/>
                  <a:pt x="2549237" y="492361"/>
                </a:cubicBezTo>
                <a:cubicBezTo>
                  <a:pt x="2646219" y="506215"/>
                  <a:pt x="2618510" y="961107"/>
                  <a:pt x="2701637" y="1018834"/>
                </a:cubicBezTo>
                <a:cubicBezTo>
                  <a:pt x="2784764" y="1076561"/>
                  <a:pt x="3048000" y="838725"/>
                  <a:pt x="3048000" y="838725"/>
                </a:cubicBezTo>
                <a:lnTo>
                  <a:pt x="3048000" y="838725"/>
                </a:lnTo>
              </a:path>
            </a:pathLst>
          </a:cu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5A80D8-8950-4C00-83DE-C1E7219E391E}"/>
              </a:ext>
            </a:extLst>
          </p:cNvPr>
          <p:cNvSpPr txBox="1"/>
          <p:nvPr/>
        </p:nvSpPr>
        <p:spPr>
          <a:xfrm>
            <a:off x="3006435" y="5444836"/>
            <a:ext cx="6123709" cy="120032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Both devices are set to channel 1.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5A7B00-3FBC-49BB-8F82-24B220D10A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63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7F4915-D040-447F-9DC3-26070391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4" y="3285666"/>
            <a:ext cx="2343150" cy="195262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FA43B-90EB-43FF-B039-AFDA04BD58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70" r="19616"/>
          <a:stretch/>
        </p:blipFill>
        <p:spPr>
          <a:xfrm>
            <a:off x="588818" y="1557788"/>
            <a:ext cx="1316182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0583C-499B-4E98-A68F-74D7A817A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111">
                        <a14:foregroundMark x1="8333" y1="73375" x2="40111" y2="69750"/>
                        <a14:foregroundMark x1="40111" y1="69750" x2="74333" y2="75125"/>
                        <a14:foregroundMark x1="74333" y1="75125" x2="81889" y2="73375"/>
                        <a14:foregroundMark x1="81889" y1="73375" x2="91111" y2="7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621" y="2071605"/>
            <a:ext cx="1664595" cy="1479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216FD5-EB89-4E94-A2B3-E11310418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3185" y="1229743"/>
            <a:ext cx="2619375" cy="1743075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7CACDCA-BD65-438B-9B51-E62F735979F9}"/>
              </a:ext>
            </a:extLst>
          </p:cNvPr>
          <p:cNvSpPr/>
          <p:nvPr/>
        </p:nvSpPr>
        <p:spPr>
          <a:xfrm>
            <a:off x="1620982" y="2278548"/>
            <a:ext cx="3796145" cy="1027867"/>
          </a:xfrm>
          <a:custGeom>
            <a:avLst/>
            <a:gdLst>
              <a:gd name="connsiteX0" fmla="*/ 0 w 3048000"/>
              <a:gd name="connsiteY0" fmla="*/ 478507 h 1027867"/>
              <a:gd name="connsiteX1" fmla="*/ 290946 w 3048000"/>
              <a:gd name="connsiteY1" fmla="*/ 7452 h 1027867"/>
              <a:gd name="connsiteX2" fmla="*/ 387928 w 3048000"/>
              <a:gd name="connsiteY2" fmla="*/ 811016 h 1027867"/>
              <a:gd name="connsiteX3" fmla="*/ 775855 w 3048000"/>
              <a:gd name="connsiteY3" fmla="*/ 118288 h 1027867"/>
              <a:gd name="connsiteX4" fmla="*/ 928255 w 3048000"/>
              <a:gd name="connsiteY4" fmla="*/ 852579 h 1027867"/>
              <a:gd name="connsiteX5" fmla="*/ 1385455 w 3048000"/>
              <a:gd name="connsiteY5" fmla="*/ 242979 h 1027867"/>
              <a:gd name="connsiteX6" fmla="*/ 1510146 w 3048000"/>
              <a:gd name="connsiteY6" fmla="*/ 921852 h 1027867"/>
              <a:gd name="connsiteX7" fmla="*/ 1995055 w 3048000"/>
              <a:gd name="connsiteY7" fmla="*/ 381525 h 1027867"/>
              <a:gd name="connsiteX8" fmla="*/ 2119746 w 3048000"/>
              <a:gd name="connsiteY8" fmla="*/ 935707 h 1027867"/>
              <a:gd name="connsiteX9" fmla="*/ 2549237 w 3048000"/>
              <a:gd name="connsiteY9" fmla="*/ 492361 h 1027867"/>
              <a:gd name="connsiteX10" fmla="*/ 2701637 w 3048000"/>
              <a:gd name="connsiteY10" fmla="*/ 1018834 h 1027867"/>
              <a:gd name="connsiteX11" fmla="*/ 3048000 w 3048000"/>
              <a:gd name="connsiteY11" fmla="*/ 838725 h 1027867"/>
              <a:gd name="connsiteX12" fmla="*/ 3048000 w 3048000"/>
              <a:gd name="connsiteY12" fmla="*/ 838725 h 102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0" h="1027867">
                <a:moveTo>
                  <a:pt x="0" y="478507"/>
                </a:moveTo>
                <a:cubicBezTo>
                  <a:pt x="113145" y="215270"/>
                  <a:pt x="226291" y="-47966"/>
                  <a:pt x="290946" y="7452"/>
                </a:cubicBezTo>
                <a:cubicBezTo>
                  <a:pt x="355601" y="62870"/>
                  <a:pt x="307110" y="792543"/>
                  <a:pt x="387928" y="811016"/>
                </a:cubicBezTo>
                <a:cubicBezTo>
                  <a:pt x="468746" y="829489"/>
                  <a:pt x="685800" y="111361"/>
                  <a:pt x="775855" y="118288"/>
                </a:cubicBezTo>
                <a:cubicBezTo>
                  <a:pt x="865910" y="125215"/>
                  <a:pt x="826655" y="831797"/>
                  <a:pt x="928255" y="852579"/>
                </a:cubicBezTo>
                <a:cubicBezTo>
                  <a:pt x="1029855" y="873361"/>
                  <a:pt x="1288473" y="231434"/>
                  <a:pt x="1385455" y="242979"/>
                </a:cubicBezTo>
                <a:cubicBezTo>
                  <a:pt x="1482437" y="254524"/>
                  <a:pt x="1408546" y="898761"/>
                  <a:pt x="1510146" y="921852"/>
                </a:cubicBezTo>
                <a:cubicBezTo>
                  <a:pt x="1611746" y="944943"/>
                  <a:pt x="1893455" y="379216"/>
                  <a:pt x="1995055" y="381525"/>
                </a:cubicBezTo>
                <a:cubicBezTo>
                  <a:pt x="2096655" y="383834"/>
                  <a:pt x="2027382" y="917234"/>
                  <a:pt x="2119746" y="935707"/>
                </a:cubicBezTo>
                <a:cubicBezTo>
                  <a:pt x="2212110" y="954180"/>
                  <a:pt x="2452255" y="478507"/>
                  <a:pt x="2549237" y="492361"/>
                </a:cubicBezTo>
                <a:cubicBezTo>
                  <a:pt x="2646219" y="506215"/>
                  <a:pt x="2618510" y="961107"/>
                  <a:pt x="2701637" y="1018834"/>
                </a:cubicBezTo>
                <a:cubicBezTo>
                  <a:pt x="2784764" y="1076561"/>
                  <a:pt x="3048000" y="838725"/>
                  <a:pt x="3048000" y="838725"/>
                </a:cubicBezTo>
                <a:lnTo>
                  <a:pt x="3048000" y="838725"/>
                </a:lnTo>
              </a:path>
            </a:pathLst>
          </a:cu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2BCD0D0-DD15-45BE-A9D5-193AF7114D65}"/>
              </a:ext>
            </a:extLst>
          </p:cNvPr>
          <p:cNvSpPr/>
          <p:nvPr/>
        </p:nvSpPr>
        <p:spPr>
          <a:xfrm rot="19558613">
            <a:off x="6426806" y="1947475"/>
            <a:ext cx="2907992" cy="1027867"/>
          </a:xfrm>
          <a:custGeom>
            <a:avLst/>
            <a:gdLst>
              <a:gd name="connsiteX0" fmla="*/ 0 w 3048000"/>
              <a:gd name="connsiteY0" fmla="*/ 478507 h 1027867"/>
              <a:gd name="connsiteX1" fmla="*/ 290946 w 3048000"/>
              <a:gd name="connsiteY1" fmla="*/ 7452 h 1027867"/>
              <a:gd name="connsiteX2" fmla="*/ 387928 w 3048000"/>
              <a:gd name="connsiteY2" fmla="*/ 811016 h 1027867"/>
              <a:gd name="connsiteX3" fmla="*/ 775855 w 3048000"/>
              <a:gd name="connsiteY3" fmla="*/ 118288 h 1027867"/>
              <a:gd name="connsiteX4" fmla="*/ 928255 w 3048000"/>
              <a:gd name="connsiteY4" fmla="*/ 852579 h 1027867"/>
              <a:gd name="connsiteX5" fmla="*/ 1385455 w 3048000"/>
              <a:gd name="connsiteY5" fmla="*/ 242979 h 1027867"/>
              <a:gd name="connsiteX6" fmla="*/ 1510146 w 3048000"/>
              <a:gd name="connsiteY6" fmla="*/ 921852 h 1027867"/>
              <a:gd name="connsiteX7" fmla="*/ 1995055 w 3048000"/>
              <a:gd name="connsiteY7" fmla="*/ 381525 h 1027867"/>
              <a:gd name="connsiteX8" fmla="*/ 2119746 w 3048000"/>
              <a:gd name="connsiteY8" fmla="*/ 935707 h 1027867"/>
              <a:gd name="connsiteX9" fmla="*/ 2549237 w 3048000"/>
              <a:gd name="connsiteY9" fmla="*/ 492361 h 1027867"/>
              <a:gd name="connsiteX10" fmla="*/ 2701637 w 3048000"/>
              <a:gd name="connsiteY10" fmla="*/ 1018834 h 1027867"/>
              <a:gd name="connsiteX11" fmla="*/ 3048000 w 3048000"/>
              <a:gd name="connsiteY11" fmla="*/ 838725 h 1027867"/>
              <a:gd name="connsiteX12" fmla="*/ 3048000 w 3048000"/>
              <a:gd name="connsiteY12" fmla="*/ 838725 h 102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0" h="1027867">
                <a:moveTo>
                  <a:pt x="0" y="478507"/>
                </a:moveTo>
                <a:cubicBezTo>
                  <a:pt x="113145" y="215270"/>
                  <a:pt x="226291" y="-47966"/>
                  <a:pt x="290946" y="7452"/>
                </a:cubicBezTo>
                <a:cubicBezTo>
                  <a:pt x="355601" y="62870"/>
                  <a:pt x="307110" y="792543"/>
                  <a:pt x="387928" y="811016"/>
                </a:cubicBezTo>
                <a:cubicBezTo>
                  <a:pt x="468746" y="829489"/>
                  <a:pt x="685800" y="111361"/>
                  <a:pt x="775855" y="118288"/>
                </a:cubicBezTo>
                <a:cubicBezTo>
                  <a:pt x="865910" y="125215"/>
                  <a:pt x="826655" y="831797"/>
                  <a:pt x="928255" y="852579"/>
                </a:cubicBezTo>
                <a:cubicBezTo>
                  <a:pt x="1029855" y="873361"/>
                  <a:pt x="1288473" y="231434"/>
                  <a:pt x="1385455" y="242979"/>
                </a:cubicBezTo>
                <a:cubicBezTo>
                  <a:pt x="1482437" y="254524"/>
                  <a:pt x="1408546" y="898761"/>
                  <a:pt x="1510146" y="921852"/>
                </a:cubicBezTo>
                <a:cubicBezTo>
                  <a:pt x="1611746" y="944943"/>
                  <a:pt x="1893455" y="379216"/>
                  <a:pt x="1995055" y="381525"/>
                </a:cubicBezTo>
                <a:cubicBezTo>
                  <a:pt x="2096655" y="383834"/>
                  <a:pt x="2027382" y="917234"/>
                  <a:pt x="2119746" y="935707"/>
                </a:cubicBezTo>
                <a:cubicBezTo>
                  <a:pt x="2212110" y="954180"/>
                  <a:pt x="2452255" y="478507"/>
                  <a:pt x="2549237" y="492361"/>
                </a:cubicBezTo>
                <a:cubicBezTo>
                  <a:pt x="2646219" y="506215"/>
                  <a:pt x="2618510" y="961107"/>
                  <a:pt x="2701637" y="1018834"/>
                </a:cubicBezTo>
                <a:cubicBezTo>
                  <a:pt x="2784764" y="1076561"/>
                  <a:pt x="3048000" y="838725"/>
                  <a:pt x="3048000" y="838725"/>
                </a:cubicBezTo>
                <a:lnTo>
                  <a:pt x="3048000" y="838725"/>
                </a:lnTo>
              </a:path>
            </a:pathLst>
          </a:cu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5A80D8-8950-4C00-83DE-C1E7219E391E}"/>
              </a:ext>
            </a:extLst>
          </p:cNvPr>
          <p:cNvSpPr txBox="1"/>
          <p:nvPr/>
        </p:nvSpPr>
        <p:spPr>
          <a:xfrm>
            <a:off x="3006435" y="5444836"/>
            <a:ext cx="6123709" cy="120032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Perfect connection is established.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46A1DB-67BF-46CD-A76B-DBB13ECE60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49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7F4915-D040-447F-9DC3-26070391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4" y="3285666"/>
            <a:ext cx="2343150" cy="195262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FA43B-90EB-43FF-B039-AFDA04BD58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70" r="19616"/>
          <a:stretch/>
        </p:blipFill>
        <p:spPr>
          <a:xfrm>
            <a:off x="588818" y="1557788"/>
            <a:ext cx="1316182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0583C-499B-4E98-A68F-74D7A817A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111">
                        <a14:foregroundMark x1="8333" y1="73375" x2="40111" y2="69750"/>
                        <a14:foregroundMark x1="40111" y1="69750" x2="74333" y2="75125"/>
                        <a14:foregroundMark x1="74333" y1="75125" x2="81889" y2="73375"/>
                        <a14:foregroundMark x1="81889" y1="73375" x2="91111" y2="7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621" y="2071605"/>
            <a:ext cx="1664595" cy="1479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216FD5-EB89-4E94-A2B3-E11310418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3185" y="1229743"/>
            <a:ext cx="2619375" cy="1743075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7CACDCA-BD65-438B-9B51-E62F735979F9}"/>
              </a:ext>
            </a:extLst>
          </p:cNvPr>
          <p:cNvSpPr/>
          <p:nvPr/>
        </p:nvSpPr>
        <p:spPr>
          <a:xfrm>
            <a:off x="1620982" y="2278548"/>
            <a:ext cx="3796145" cy="1027867"/>
          </a:xfrm>
          <a:custGeom>
            <a:avLst/>
            <a:gdLst>
              <a:gd name="connsiteX0" fmla="*/ 0 w 3048000"/>
              <a:gd name="connsiteY0" fmla="*/ 478507 h 1027867"/>
              <a:gd name="connsiteX1" fmla="*/ 290946 w 3048000"/>
              <a:gd name="connsiteY1" fmla="*/ 7452 h 1027867"/>
              <a:gd name="connsiteX2" fmla="*/ 387928 w 3048000"/>
              <a:gd name="connsiteY2" fmla="*/ 811016 h 1027867"/>
              <a:gd name="connsiteX3" fmla="*/ 775855 w 3048000"/>
              <a:gd name="connsiteY3" fmla="*/ 118288 h 1027867"/>
              <a:gd name="connsiteX4" fmla="*/ 928255 w 3048000"/>
              <a:gd name="connsiteY4" fmla="*/ 852579 h 1027867"/>
              <a:gd name="connsiteX5" fmla="*/ 1385455 w 3048000"/>
              <a:gd name="connsiteY5" fmla="*/ 242979 h 1027867"/>
              <a:gd name="connsiteX6" fmla="*/ 1510146 w 3048000"/>
              <a:gd name="connsiteY6" fmla="*/ 921852 h 1027867"/>
              <a:gd name="connsiteX7" fmla="*/ 1995055 w 3048000"/>
              <a:gd name="connsiteY7" fmla="*/ 381525 h 1027867"/>
              <a:gd name="connsiteX8" fmla="*/ 2119746 w 3048000"/>
              <a:gd name="connsiteY8" fmla="*/ 935707 h 1027867"/>
              <a:gd name="connsiteX9" fmla="*/ 2549237 w 3048000"/>
              <a:gd name="connsiteY9" fmla="*/ 492361 h 1027867"/>
              <a:gd name="connsiteX10" fmla="*/ 2701637 w 3048000"/>
              <a:gd name="connsiteY10" fmla="*/ 1018834 h 1027867"/>
              <a:gd name="connsiteX11" fmla="*/ 3048000 w 3048000"/>
              <a:gd name="connsiteY11" fmla="*/ 838725 h 1027867"/>
              <a:gd name="connsiteX12" fmla="*/ 3048000 w 3048000"/>
              <a:gd name="connsiteY12" fmla="*/ 838725 h 102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0" h="1027867">
                <a:moveTo>
                  <a:pt x="0" y="478507"/>
                </a:moveTo>
                <a:cubicBezTo>
                  <a:pt x="113145" y="215270"/>
                  <a:pt x="226291" y="-47966"/>
                  <a:pt x="290946" y="7452"/>
                </a:cubicBezTo>
                <a:cubicBezTo>
                  <a:pt x="355601" y="62870"/>
                  <a:pt x="307110" y="792543"/>
                  <a:pt x="387928" y="811016"/>
                </a:cubicBezTo>
                <a:cubicBezTo>
                  <a:pt x="468746" y="829489"/>
                  <a:pt x="685800" y="111361"/>
                  <a:pt x="775855" y="118288"/>
                </a:cubicBezTo>
                <a:cubicBezTo>
                  <a:pt x="865910" y="125215"/>
                  <a:pt x="826655" y="831797"/>
                  <a:pt x="928255" y="852579"/>
                </a:cubicBezTo>
                <a:cubicBezTo>
                  <a:pt x="1029855" y="873361"/>
                  <a:pt x="1288473" y="231434"/>
                  <a:pt x="1385455" y="242979"/>
                </a:cubicBezTo>
                <a:cubicBezTo>
                  <a:pt x="1482437" y="254524"/>
                  <a:pt x="1408546" y="898761"/>
                  <a:pt x="1510146" y="921852"/>
                </a:cubicBezTo>
                <a:cubicBezTo>
                  <a:pt x="1611746" y="944943"/>
                  <a:pt x="1893455" y="379216"/>
                  <a:pt x="1995055" y="381525"/>
                </a:cubicBezTo>
                <a:cubicBezTo>
                  <a:pt x="2096655" y="383834"/>
                  <a:pt x="2027382" y="917234"/>
                  <a:pt x="2119746" y="935707"/>
                </a:cubicBezTo>
                <a:cubicBezTo>
                  <a:pt x="2212110" y="954180"/>
                  <a:pt x="2452255" y="478507"/>
                  <a:pt x="2549237" y="492361"/>
                </a:cubicBezTo>
                <a:cubicBezTo>
                  <a:pt x="2646219" y="506215"/>
                  <a:pt x="2618510" y="961107"/>
                  <a:pt x="2701637" y="1018834"/>
                </a:cubicBezTo>
                <a:cubicBezTo>
                  <a:pt x="2784764" y="1076561"/>
                  <a:pt x="3048000" y="838725"/>
                  <a:pt x="3048000" y="838725"/>
                </a:cubicBezTo>
                <a:lnTo>
                  <a:pt x="3048000" y="838725"/>
                </a:lnTo>
              </a:path>
            </a:pathLst>
          </a:cu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2BCD0D0-DD15-45BE-A9D5-193AF7114D65}"/>
              </a:ext>
            </a:extLst>
          </p:cNvPr>
          <p:cNvSpPr/>
          <p:nvPr/>
        </p:nvSpPr>
        <p:spPr>
          <a:xfrm rot="19558613">
            <a:off x="6426806" y="1947475"/>
            <a:ext cx="2907992" cy="1027867"/>
          </a:xfrm>
          <a:custGeom>
            <a:avLst/>
            <a:gdLst>
              <a:gd name="connsiteX0" fmla="*/ 0 w 3048000"/>
              <a:gd name="connsiteY0" fmla="*/ 478507 h 1027867"/>
              <a:gd name="connsiteX1" fmla="*/ 290946 w 3048000"/>
              <a:gd name="connsiteY1" fmla="*/ 7452 h 1027867"/>
              <a:gd name="connsiteX2" fmla="*/ 387928 w 3048000"/>
              <a:gd name="connsiteY2" fmla="*/ 811016 h 1027867"/>
              <a:gd name="connsiteX3" fmla="*/ 775855 w 3048000"/>
              <a:gd name="connsiteY3" fmla="*/ 118288 h 1027867"/>
              <a:gd name="connsiteX4" fmla="*/ 928255 w 3048000"/>
              <a:gd name="connsiteY4" fmla="*/ 852579 h 1027867"/>
              <a:gd name="connsiteX5" fmla="*/ 1385455 w 3048000"/>
              <a:gd name="connsiteY5" fmla="*/ 242979 h 1027867"/>
              <a:gd name="connsiteX6" fmla="*/ 1510146 w 3048000"/>
              <a:gd name="connsiteY6" fmla="*/ 921852 h 1027867"/>
              <a:gd name="connsiteX7" fmla="*/ 1995055 w 3048000"/>
              <a:gd name="connsiteY7" fmla="*/ 381525 h 1027867"/>
              <a:gd name="connsiteX8" fmla="*/ 2119746 w 3048000"/>
              <a:gd name="connsiteY8" fmla="*/ 935707 h 1027867"/>
              <a:gd name="connsiteX9" fmla="*/ 2549237 w 3048000"/>
              <a:gd name="connsiteY9" fmla="*/ 492361 h 1027867"/>
              <a:gd name="connsiteX10" fmla="*/ 2701637 w 3048000"/>
              <a:gd name="connsiteY10" fmla="*/ 1018834 h 1027867"/>
              <a:gd name="connsiteX11" fmla="*/ 3048000 w 3048000"/>
              <a:gd name="connsiteY11" fmla="*/ 838725 h 1027867"/>
              <a:gd name="connsiteX12" fmla="*/ 3048000 w 3048000"/>
              <a:gd name="connsiteY12" fmla="*/ 838725 h 102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0" h="1027867">
                <a:moveTo>
                  <a:pt x="0" y="478507"/>
                </a:moveTo>
                <a:cubicBezTo>
                  <a:pt x="113145" y="215270"/>
                  <a:pt x="226291" y="-47966"/>
                  <a:pt x="290946" y="7452"/>
                </a:cubicBezTo>
                <a:cubicBezTo>
                  <a:pt x="355601" y="62870"/>
                  <a:pt x="307110" y="792543"/>
                  <a:pt x="387928" y="811016"/>
                </a:cubicBezTo>
                <a:cubicBezTo>
                  <a:pt x="468746" y="829489"/>
                  <a:pt x="685800" y="111361"/>
                  <a:pt x="775855" y="118288"/>
                </a:cubicBezTo>
                <a:cubicBezTo>
                  <a:pt x="865910" y="125215"/>
                  <a:pt x="826655" y="831797"/>
                  <a:pt x="928255" y="852579"/>
                </a:cubicBezTo>
                <a:cubicBezTo>
                  <a:pt x="1029855" y="873361"/>
                  <a:pt x="1288473" y="231434"/>
                  <a:pt x="1385455" y="242979"/>
                </a:cubicBezTo>
                <a:cubicBezTo>
                  <a:pt x="1482437" y="254524"/>
                  <a:pt x="1408546" y="898761"/>
                  <a:pt x="1510146" y="921852"/>
                </a:cubicBezTo>
                <a:cubicBezTo>
                  <a:pt x="1611746" y="944943"/>
                  <a:pt x="1893455" y="379216"/>
                  <a:pt x="1995055" y="381525"/>
                </a:cubicBezTo>
                <a:cubicBezTo>
                  <a:pt x="2096655" y="383834"/>
                  <a:pt x="2027382" y="917234"/>
                  <a:pt x="2119746" y="935707"/>
                </a:cubicBezTo>
                <a:cubicBezTo>
                  <a:pt x="2212110" y="954180"/>
                  <a:pt x="2452255" y="478507"/>
                  <a:pt x="2549237" y="492361"/>
                </a:cubicBezTo>
                <a:cubicBezTo>
                  <a:pt x="2646219" y="506215"/>
                  <a:pt x="2618510" y="961107"/>
                  <a:pt x="2701637" y="1018834"/>
                </a:cubicBezTo>
                <a:cubicBezTo>
                  <a:pt x="2784764" y="1076561"/>
                  <a:pt x="3048000" y="838725"/>
                  <a:pt x="3048000" y="838725"/>
                </a:cubicBezTo>
                <a:lnTo>
                  <a:pt x="3048000" y="838725"/>
                </a:lnTo>
              </a:path>
            </a:pathLst>
          </a:cu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5A80D8-8950-4C00-83DE-C1E7219E391E}"/>
              </a:ext>
            </a:extLst>
          </p:cNvPr>
          <p:cNvSpPr txBox="1"/>
          <p:nvPr/>
        </p:nvSpPr>
        <p:spPr>
          <a:xfrm>
            <a:off x="3006435" y="5444836"/>
            <a:ext cx="6123709" cy="120032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What if my phone is set to channel 2?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A1B56E-4CB6-464F-AA49-5E4A52FA11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72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7F4915-D040-447F-9DC3-26070391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4" y="3285666"/>
            <a:ext cx="2343150" cy="195262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FA43B-90EB-43FF-B039-AFDA04BD58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70" r="19616"/>
          <a:stretch/>
        </p:blipFill>
        <p:spPr>
          <a:xfrm>
            <a:off x="588818" y="1557788"/>
            <a:ext cx="1316182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0583C-499B-4E98-A68F-74D7A817A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111">
                        <a14:foregroundMark x1="8333" y1="73375" x2="40111" y2="69750"/>
                        <a14:foregroundMark x1="40111" y1="69750" x2="74333" y2="75125"/>
                        <a14:foregroundMark x1="74333" y1="75125" x2="81889" y2="73375"/>
                        <a14:foregroundMark x1="81889" y1="73375" x2="91111" y2="7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621" y="2071605"/>
            <a:ext cx="1664595" cy="1479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216FD5-EB89-4E94-A2B3-E11310418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3185" y="1229743"/>
            <a:ext cx="2619375" cy="1743075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2BCD0D0-DD15-45BE-A9D5-193AF7114D65}"/>
              </a:ext>
            </a:extLst>
          </p:cNvPr>
          <p:cNvSpPr/>
          <p:nvPr/>
        </p:nvSpPr>
        <p:spPr>
          <a:xfrm rot="19558613">
            <a:off x="6426806" y="1947475"/>
            <a:ext cx="2907992" cy="1027867"/>
          </a:xfrm>
          <a:custGeom>
            <a:avLst/>
            <a:gdLst>
              <a:gd name="connsiteX0" fmla="*/ 0 w 3048000"/>
              <a:gd name="connsiteY0" fmla="*/ 478507 h 1027867"/>
              <a:gd name="connsiteX1" fmla="*/ 290946 w 3048000"/>
              <a:gd name="connsiteY1" fmla="*/ 7452 h 1027867"/>
              <a:gd name="connsiteX2" fmla="*/ 387928 w 3048000"/>
              <a:gd name="connsiteY2" fmla="*/ 811016 h 1027867"/>
              <a:gd name="connsiteX3" fmla="*/ 775855 w 3048000"/>
              <a:gd name="connsiteY3" fmla="*/ 118288 h 1027867"/>
              <a:gd name="connsiteX4" fmla="*/ 928255 w 3048000"/>
              <a:gd name="connsiteY4" fmla="*/ 852579 h 1027867"/>
              <a:gd name="connsiteX5" fmla="*/ 1385455 w 3048000"/>
              <a:gd name="connsiteY5" fmla="*/ 242979 h 1027867"/>
              <a:gd name="connsiteX6" fmla="*/ 1510146 w 3048000"/>
              <a:gd name="connsiteY6" fmla="*/ 921852 h 1027867"/>
              <a:gd name="connsiteX7" fmla="*/ 1995055 w 3048000"/>
              <a:gd name="connsiteY7" fmla="*/ 381525 h 1027867"/>
              <a:gd name="connsiteX8" fmla="*/ 2119746 w 3048000"/>
              <a:gd name="connsiteY8" fmla="*/ 935707 h 1027867"/>
              <a:gd name="connsiteX9" fmla="*/ 2549237 w 3048000"/>
              <a:gd name="connsiteY9" fmla="*/ 492361 h 1027867"/>
              <a:gd name="connsiteX10" fmla="*/ 2701637 w 3048000"/>
              <a:gd name="connsiteY10" fmla="*/ 1018834 h 1027867"/>
              <a:gd name="connsiteX11" fmla="*/ 3048000 w 3048000"/>
              <a:gd name="connsiteY11" fmla="*/ 838725 h 1027867"/>
              <a:gd name="connsiteX12" fmla="*/ 3048000 w 3048000"/>
              <a:gd name="connsiteY12" fmla="*/ 838725 h 102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0" h="1027867">
                <a:moveTo>
                  <a:pt x="0" y="478507"/>
                </a:moveTo>
                <a:cubicBezTo>
                  <a:pt x="113145" y="215270"/>
                  <a:pt x="226291" y="-47966"/>
                  <a:pt x="290946" y="7452"/>
                </a:cubicBezTo>
                <a:cubicBezTo>
                  <a:pt x="355601" y="62870"/>
                  <a:pt x="307110" y="792543"/>
                  <a:pt x="387928" y="811016"/>
                </a:cubicBezTo>
                <a:cubicBezTo>
                  <a:pt x="468746" y="829489"/>
                  <a:pt x="685800" y="111361"/>
                  <a:pt x="775855" y="118288"/>
                </a:cubicBezTo>
                <a:cubicBezTo>
                  <a:pt x="865910" y="125215"/>
                  <a:pt x="826655" y="831797"/>
                  <a:pt x="928255" y="852579"/>
                </a:cubicBezTo>
                <a:cubicBezTo>
                  <a:pt x="1029855" y="873361"/>
                  <a:pt x="1288473" y="231434"/>
                  <a:pt x="1385455" y="242979"/>
                </a:cubicBezTo>
                <a:cubicBezTo>
                  <a:pt x="1482437" y="254524"/>
                  <a:pt x="1408546" y="898761"/>
                  <a:pt x="1510146" y="921852"/>
                </a:cubicBezTo>
                <a:cubicBezTo>
                  <a:pt x="1611746" y="944943"/>
                  <a:pt x="1893455" y="379216"/>
                  <a:pt x="1995055" y="381525"/>
                </a:cubicBezTo>
                <a:cubicBezTo>
                  <a:pt x="2096655" y="383834"/>
                  <a:pt x="2027382" y="917234"/>
                  <a:pt x="2119746" y="935707"/>
                </a:cubicBezTo>
                <a:cubicBezTo>
                  <a:pt x="2212110" y="954180"/>
                  <a:pt x="2452255" y="478507"/>
                  <a:pt x="2549237" y="492361"/>
                </a:cubicBezTo>
                <a:cubicBezTo>
                  <a:pt x="2646219" y="506215"/>
                  <a:pt x="2618510" y="961107"/>
                  <a:pt x="2701637" y="1018834"/>
                </a:cubicBezTo>
                <a:cubicBezTo>
                  <a:pt x="2784764" y="1076561"/>
                  <a:pt x="3048000" y="838725"/>
                  <a:pt x="3048000" y="838725"/>
                </a:cubicBezTo>
                <a:lnTo>
                  <a:pt x="3048000" y="838725"/>
                </a:lnTo>
              </a:path>
            </a:pathLst>
          </a:cu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5A80D8-8950-4C00-83DE-C1E7219E391E}"/>
              </a:ext>
            </a:extLst>
          </p:cNvPr>
          <p:cNvSpPr txBox="1"/>
          <p:nvPr/>
        </p:nvSpPr>
        <p:spPr>
          <a:xfrm>
            <a:off x="3006435" y="5444836"/>
            <a:ext cx="6123709" cy="120032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No connection is made. Why not?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A5AC9A-83A0-4DA8-9228-65EE1CFF17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45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7F4915-D040-447F-9DC3-26070391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4" y="3285666"/>
            <a:ext cx="2343150" cy="195262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FA43B-90EB-43FF-B039-AFDA04BD58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70" r="19616"/>
          <a:stretch/>
        </p:blipFill>
        <p:spPr>
          <a:xfrm>
            <a:off x="588818" y="1557788"/>
            <a:ext cx="1316182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0583C-499B-4E98-A68F-74D7A817A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111">
                        <a14:foregroundMark x1="8333" y1="73375" x2="40111" y2="69750"/>
                        <a14:foregroundMark x1="40111" y1="69750" x2="74333" y2="75125"/>
                        <a14:foregroundMark x1="74333" y1="75125" x2="81889" y2="73375"/>
                        <a14:foregroundMark x1="81889" y1="73375" x2="91111" y2="7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621" y="2071605"/>
            <a:ext cx="1664595" cy="1479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216FD5-EB89-4E94-A2B3-E11310418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3185" y="1229743"/>
            <a:ext cx="2619375" cy="1743075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2BCD0D0-DD15-45BE-A9D5-193AF7114D65}"/>
              </a:ext>
            </a:extLst>
          </p:cNvPr>
          <p:cNvSpPr/>
          <p:nvPr/>
        </p:nvSpPr>
        <p:spPr>
          <a:xfrm rot="19558613">
            <a:off x="6426806" y="1947475"/>
            <a:ext cx="2907992" cy="1027867"/>
          </a:xfrm>
          <a:custGeom>
            <a:avLst/>
            <a:gdLst>
              <a:gd name="connsiteX0" fmla="*/ 0 w 3048000"/>
              <a:gd name="connsiteY0" fmla="*/ 478507 h 1027867"/>
              <a:gd name="connsiteX1" fmla="*/ 290946 w 3048000"/>
              <a:gd name="connsiteY1" fmla="*/ 7452 h 1027867"/>
              <a:gd name="connsiteX2" fmla="*/ 387928 w 3048000"/>
              <a:gd name="connsiteY2" fmla="*/ 811016 h 1027867"/>
              <a:gd name="connsiteX3" fmla="*/ 775855 w 3048000"/>
              <a:gd name="connsiteY3" fmla="*/ 118288 h 1027867"/>
              <a:gd name="connsiteX4" fmla="*/ 928255 w 3048000"/>
              <a:gd name="connsiteY4" fmla="*/ 852579 h 1027867"/>
              <a:gd name="connsiteX5" fmla="*/ 1385455 w 3048000"/>
              <a:gd name="connsiteY5" fmla="*/ 242979 h 1027867"/>
              <a:gd name="connsiteX6" fmla="*/ 1510146 w 3048000"/>
              <a:gd name="connsiteY6" fmla="*/ 921852 h 1027867"/>
              <a:gd name="connsiteX7" fmla="*/ 1995055 w 3048000"/>
              <a:gd name="connsiteY7" fmla="*/ 381525 h 1027867"/>
              <a:gd name="connsiteX8" fmla="*/ 2119746 w 3048000"/>
              <a:gd name="connsiteY8" fmla="*/ 935707 h 1027867"/>
              <a:gd name="connsiteX9" fmla="*/ 2549237 w 3048000"/>
              <a:gd name="connsiteY9" fmla="*/ 492361 h 1027867"/>
              <a:gd name="connsiteX10" fmla="*/ 2701637 w 3048000"/>
              <a:gd name="connsiteY10" fmla="*/ 1018834 h 1027867"/>
              <a:gd name="connsiteX11" fmla="*/ 3048000 w 3048000"/>
              <a:gd name="connsiteY11" fmla="*/ 838725 h 1027867"/>
              <a:gd name="connsiteX12" fmla="*/ 3048000 w 3048000"/>
              <a:gd name="connsiteY12" fmla="*/ 838725 h 102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0" h="1027867">
                <a:moveTo>
                  <a:pt x="0" y="478507"/>
                </a:moveTo>
                <a:cubicBezTo>
                  <a:pt x="113145" y="215270"/>
                  <a:pt x="226291" y="-47966"/>
                  <a:pt x="290946" y="7452"/>
                </a:cubicBezTo>
                <a:cubicBezTo>
                  <a:pt x="355601" y="62870"/>
                  <a:pt x="307110" y="792543"/>
                  <a:pt x="387928" y="811016"/>
                </a:cubicBezTo>
                <a:cubicBezTo>
                  <a:pt x="468746" y="829489"/>
                  <a:pt x="685800" y="111361"/>
                  <a:pt x="775855" y="118288"/>
                </a:cubicBezTo>
                <a:cubicBezTo>
                  <a:pt x="865910" y="125215"/>
                  <a:pt x="826655" y="831797"/>
                  <a:pt x="928255" y="852579"/>
                </a:cubicBezTo>
                <a:cubicBezTo>
                  <a:pt x="1029855" y="873361"/>
                  <a:pt x="1288473" y="231434"/>
                  <a:pt x="1385455" y="242979"/>
                </a:cubicBezTo>
                <a:cubicBezTo>
                  <a:pt x="1482437" y="254524"/>
                  <a:pt x="1408546" y="898761"/>
                  <a:pt x="1510146" y="921852"/>
                </a:cubicBezTo>
                <a:cubicBezTo>
                  <a:pt x="1611746" y="944943"/>
                  <a:pt x="1893455" y="379216"/>
                  <a:pt x="1995055" y="381525"/>
                </a:cubicBezTo>
                <a:cubicBezTo>
                  <a:pt x="2096655" y="383834"/>
                  <a:pt x="2027382" y="917234"/>
                  <a:pt x="2119746" y="935707"/>
                </a:cubicBezTo>
                <a:cubicBezTo>
                  <a:pt x="2212110" y="954180"/>
                  <a:pt x="2452255" y="478507"/>
                  <a:pt x="2549237" y="492361"/>
                </a:cubicBezTo>
                <a:cubicBezTo>
                  <a:pt x="2646219" y="506215"/>
                  <a:pt x="2618510" y="961107"/>
                  <a:pt x="2701637" y="1018834"/>
                </a:cubicBezTo>
                <a:cubicBezTo>
                  <a:pt x="2784764" y="1076561"/>
                  <a:pt x="3048000" y="838725"/>
                  <a:pt x="3048000" y="838725"/>
                </a:cubicBezTo>
                <a:lnTo>
                  <a:pt x="3048000" y="838725"/>
                </a:lnTo>
              </a:path>
            </a:pathLst>
          </a:cu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5A80D8-8950-4C00-83DE-C1E7219E391E}"/>
              </a:ext>
            </a:extLst>
          </p:cNvPr>
          <p:cNvSpPr txBox="1"/>
          <p:nvPr/>
        </p:nvSpPr>
        <p:spPr>
          <a:xfrm>
            <a:off x="3006435" y="5444836"/>
            <a:ext cx="6123709" cy="120032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devices are on different channels.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CFC3F1-591F-41DA-983F-D64867ADF6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0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1C9A43-14B3-4A77-8B8D-A1CEF96F1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96" y="1247295"/>
            <a:ext cx="5741504" cy="2181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289835-D0C2-4A92-8D72-2F78AE405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284" y="4304986"/>
            <a:ext cx="1353075" cy="13232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1C1297-6C50-45A5-BD05-25CCED4080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111">
                        <a14:foregroundMark x1="8333" y1="73375" x2="40111" y2="69750"/>
                        <a14:foregroundMark x1="40111" y1="69750" x2="74333" y2="75125"/>
                        <a14:foregroundMark x1="74333" y1="75125" x2="81889" y2="73375"/>
                        <a14:foregroundMark x1="81889" y1="73375" x2="91111" y2="7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7525" y="2985895"/>
            <a:ext cx="1664595" cy="1479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4C5CAC-E746-49C8-9556-FF5DA3312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40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State what encryption is.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Explain the difference between a star and mesh network topology. 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</p:spTree>
    <p:extLst>
      <p:ext uri="{BB962C8B-B14F-4D97-AF65-F5344CB8AC3E}">
        <p14:creationId xmlns:p14="http://schemas.microsoft.com/office/powerpoint/2010/main" val="3324229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1C9A43-14B3-4A77-8B8D-A1CEF96F1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96" y="1247295"/>
            <a:ext cx="5741504" cy="2181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289835-D0C2-4A92-8D72-2F78AE405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284" y="4304986"/>
            <a:ext cx="1353075" cy="13232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1C1297-6C50-45A5-BD05-25CCED4080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111">
                        <a14:foregroundMark x1="8333" y1="73375" x2="40111" y2="69750"/>
                        <a14:foregroundMark x1="40111" y1="69750" x2="74333" y2="75125"/>
                        <a14:foregroundMark x1="74333" y1="75125" x2="81889" y2="73375"/>
                        <a14:foregroundMark x1="81889" y1="73375" x2="91111" y2="7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7525" y="2985895"/>
            <a:ext cx="1664595" cy="1479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836A80-8617-4884-B6B8-8B4EE4133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614" y="2476180"/>
            <a:ext cx="1765217" cy="1249535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B971294-A1E4-4E0B-8DD4-3455EF58A0C4}"/>
              </a:ext>
            </a:extLst>
          </p:cNvPr>
          <p:cNvSpPr/>
          <p:nvPr/>
        </p:nvSpPr>
        <p:spPr>
          <a:xfrm rot="19558613">
            <a:off x="7558371" y="2915066"/>
            <a:ext cx="2907992" cy="1027867"/>
          </a:xfrm>
          <a:custGeom>
            <a:avLst/>
            <a:gdLst>
              <a:gd name="connsiteX0" fmla="*/ 0 w 3048000"/>
              <a:gd name="connsiteY0" fmla="*/ 478507 h 1027867"/>
              <a:gd name="connsiteX1" fmla="*/ 290946 w 3048000"/>
              <a:gd name="connsiteY1" fmla="*/ 7452 h 1027867"/>
              <a:gd name="connsiteX2" fmla="*/ 387928 w 3048000"/>
              <a:gd name="connsiteY2" fmla="*/ 811016 h 1027867"/>
              <a:gd name="connsiteX3" fmla="*/ 775855 w 3048000"/>
              <a:gd name="connsiteY3" fmla="*/ 118288 h 1027867"/>
              <a:gd name="connsiteX4" fmla="*/ 928255 w 3048000"/>
              <a:gd name="connsiteY4" fmla="*/ 852579 h 1027867"/>
              <a:gd name="connsiteX5" fmla="*/ 1385455 w 3048000"/>
              <a:gd name="connsiteY5" fmla="*/ 242979 h 1027867"/>
              <a:gd name="connsiteX6" fmla="*/ 1510146 w 3048000"/>
              <a:gd name="connsiteY6" fmla="*/ 921852 h 1027867"/>
              <a:gd name="connsiteX7" fmla="*/ 1995055 w 3048000"/>
              <a:gd name="connsiteY7" fmla="*/ 381525 h 1027867"/>
              <a:gd name="connsiteX8" fmla="*/ 2119746 w 3048000"/>
              <a:gd name="connsiteY8" fmla="*/ 935707 h 1027867"/>
              <a:gd name="connsiteX9" fmla="*/ 2549237 w 3048000"/>
              <a:gd name="connsiteY9" fmla="*/ 492361 h 1027867"/>
              <a:gd name="connsiteX10" fmla="*/ 2701637 w 3048000"/>
              <a:gd name="connsiteY10" fmla="*/ 1018834 h 1027867"/>
              <a:gd name="connsiteX11" fmla="*/ 3048000 w 3048000"/>
              <a:gd name="connsiteY11" fmla="*/ 838725 h 1027867"/>
              <a:gd name="connsiteX12" fmla="*/ 3048000 w 3048000"/>
              <a:gd name="connsiteY12" fmla="*/ 838725 h 102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0" h="1027867">
                <a:moveTo>
                  <a:pt x="0" y="478507"/>
                </a:moveTo>
                <a:cubicBezTo>
                  <a:pt x="113145" y="215270"/>
                  <a:pt x="226291" y="-47966"/>
                  <a:pt x="290946" y="7452"/>
                </a:cubicBezTo>
                <a:cubicBezTo>
                  <a:pt x="355601" y="62870"/>
                  <a:pt x="307110" y="792543"/>
                  <a:pt x="387928" y="811016"/>
                </a:cubicBezTo>
                <a:cubicBezTo>
                  <a:pt x="468746" y="829489"/>
                  <a:pt x="685800" y="111361"/>
                  <a:pt x="775855" y="118288"/>
                </a:cubicBezTo>
                <a:cubicBezTo>
                  <a:pt x="865910" y="125215"/>
                  <a:pt x="826655" y="831797"/>
                  <a:pt x="928255" y="852579"/>
                </a:cubicBezTo>
                <a:cubicBezTo>
                  <a:pt x="1029855" y="873361"/>
                  <a:pt x="1288473" y="231434"/>
                  <a:pt x="1385455" y="242979"/>
                </a:cubicBezTo>
                <a:cubicBezTo>
                  <a:pt x="1482437" y="254524"/>
                  <a:pt x="1408546" y="898761"/>
                  <a:pt x="1510146" y="921852"/>
                </a:cubicBezTo>
                <a:cubicBezTo>
                  <a:pt x="1611746" y="944943"/>
                  <a:pt x="1893455" y="379216"/>
                  <a:pt x="1995055" y="381525"/>
                </a:cubicBezTo>
                <a:cubicBezTo>
                  <a:pt x="2096655" y="383834"/>
                  <a:pt x="2027382" y="917234"/>
                  <a:pt x="2119746" y="935707"/>
                </a:cubicBezTo>
                <a:cubicBezTo>
                  <a:pt x="2212110" y="954180"/>
                  <a:pt x="2452255" y="478507"/>
                  <a:pt x="2549237" y="492361"/>
                </a:cubicBezTo>
                <a:cubicBezTo>
                  <a:pt x="2646219" y="506215"/>
                  <a:pt x="2618510" y="961107"/>
                  <a:pt x="2701637" y="1018834"/>
                </a:cubicBezTo>
                <a:cubicBezTo>
                  <a:pt x="2784764" y="1076561"/>
                  <a:pt x="3048000" y="838725"/>
                  <a:pt x="3048000" y="838725"/>
                </a:cubicBezTo>
                <a:lnTo>
                  <a:pt x="3048000" y="838725"/>
                </a:lnTo>
              </a:path>
            </a:pathLst>
          </a:cu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BCE8A2-3E13-452B-B4FD-668AA7376067}"/>
              </a:ext>
            </a:extLst>
          </p:cNvPr>
          <p:cNvSpPr txBox="1"/>
          <p:nvPr/>
        </p:nvSpPr>
        <p:spPr>
          <a:xfrm>
            <a:off x="88005" y="3704821"/>
            <a:ext cx="6123709" cy="286232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What will happen if both routers are set to the same channel?</a:t>
            </a:r>
          </a:p>
          <a:p>
            <a:pPr algn="ctr"/>
            <a:endParaRPr lang="en-GB" sz="3600" dirty="0">
              <a:latin typeface="OpenDyslexic" panose="00000500000000000000" pitchFamily="50" charset="0"/>
            </a:endParaRPr>
          </a:p>
          <a:p>
            <a:pPr algn="ctr"/>
            <a:r>
              <a:rPr lang="en-GB" sz="3600" dirty="0">
                <a:latin typeface="OpenDyslexic" panose="00000500000000000000" pitchFamily="50" charset="0"/>
              </a:rPr>
              <a:t>e.g. channel 5?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A2DDE0-F431-4D45-8F9D-3C82C0B6A2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88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1C9A43-14B3-4A77-8B8D-A1CEF96F1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96" y="1247295"/>
            <a:ext cx="5741504" cy="2181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289835-D0C2-4A92-8D72-2F78AE405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284" y="4304986"/>
            <a:ext cx="1353075" cy="13232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1C1297-6C50-45A5-BD05-25CCED4080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111">
                        <a14:foregroundMark x1="8333" y1="73375" x2="40111" y2="69750"/>
                        <a14:foregroundMark x1="40111" y1="69750" x2="74333" y2="75125"/>
                        <a14:foregroundMark x1="74333" y1="75125" x2="81889" y2="73375"/>
                        <a14:foregroundMark x1="81889" y1="73375" x2="91111" y2="7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7525" y="2985895"/>
            <a:ext cx="1664595" cy="1479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836A80-8617-4884-B6B8-8B4EE4133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614" y="2476180"/>
            <a:ext cx="1765217" cy="1249535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B971294-A1E4-4E0B-8DD4-3455EF58A0C4}"/>
              </a:ext>
            </a:extLst>
          </p:cNvPr>
          <p:cNvSpPr/>
          <p:nvPr/>
        </p:nvSpPr>
        <p:spPr>
          <a:xfrm rot="19558613">
            <a:off x="7558371" y="2915066"/>
            <a:ext cx="2907992" cy="1027867"/>
          </a:xfrm>
          <a:custGeom>
            <a:avLst/>
            <a:gdLst>
              <a:gd name="connsiteX0" fmla="*/ 0 w 3048000"/>
              <a:gd name="connsiteY0" fmla="*/ 478507 h 1027867"/>
              <a:gd name="connsiteX1" fmla="*/ 290946 w 3048000"/>
              <a:gd name="connsiteY1" fmla="*/ 7452 h 1027867"/>
              <a:gd name="connsiteX2" fmla="*/ 387928 w 3048000"/>
              <a:gd name="connsiteY2" fmla="*/ 811016 h 1027867"/>
              <a:gd name="connsiteX3" fmla="*/ 775855 w 3048000"/>
              <a:gd name="connsiteY3" fmla="*/ 118288 h 1027867"/>
              <a:gd name="connsiteX4" fmla="*/ 928255 w 3048000"/>
              <a:gd name="connsiteY4" fmla="*/ 852579 h 1027867"/>
              <a:gd name="connsiteX5" fmla="*/ 1385455 w 3048000"/>
              <a:gd name="connsiteY5" fmla="*/ 242979 h 1027867"/>
              <a:gd name="connsiteX6" fmla="*/ 1510146 w 3048000"/>
              <a:gd name="connsiteY6" fmla="*/ 921852 h 1027867"/>
              <a:gd name="connsiteX7" fmla="*/ 1995055 w 3048000"/>
              <a:gd name="connsiteY7" fmla="*/ 381525 h 1027867"/>
              <a:gd name="connsiteX8" fmla="*/ 2119746 w 3048000"/>
              <a:gd name="connsiteY8" fmla="*/ 935707 h 1027867"/>
              <a:gd name="connsiteX9" fmla="*/ 2549237 w 3048000"/>
              <a:gd name="connsiteY9" fmla="*/ 492361 h 1027867"/>
              <a:gd name="connsiteX10" fmla="*/ 2701637 w 3048000"/>
              <a:gd name="connsiteY10" fmla="*/ 1018834 h 1027867"/>
              <a:gd name="connsiteX11" fmla="*/ 3048000 w 3048000"/>
              <a:gd name="connsiteY11" fmla="*/ 838725 h 1027867"/>
              <a:gd name="connsiteX12" fmla="*/ 3048000 w 3048000"/>
              <a:gd name="connsiteY12" fmla="*/ 838725 h 102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0" h="1027867">
                <a:moveTo>
                  <a:pt x="0" y="478507"/>
                </a:moveTo>
                <a:cubicBezTo>
                  <a:pt x="113145" y="215270"/>
                  <a:pt x="226291" y="-47966"/>
                  <a:pt x="290946" y="7452"/>
                </a:cubicBezTo>
                <a:cubicBezTo>
                  <a:pt x="355601" y="62870"/>
                  <a:pt x="307110" y="792543"/>
                  <a:pt x="387928" y="811016"/>
                </a:cubicBezTo>
                <a:cubicBezTo>
                  <a:pt x="468746" y="829489"/>
                  <a:pt x="685800" y="111361"/>
                  <a:pt x="775855" y="118288"/>
                </a:cubicBezTo>
                <a:cubicBezTo>
                  <a:pt x="865910" y="125215"/>
                  <a:pt x="826655" y="831797"/>
                  <a:pt x="928255" y="852579"/>
                </a:cubicBezTo>
                <a:cubicBezTo>
                  <a:pt x="1029855" y="873361"/>
                  <a:pt x="1288473" y="231434"/>
                  <a:pt x="1385455" y="242979"/>
                </a:cubicBezTo>
                <a:cubicBezTo>
                  <a:pt x="1482437" y="254524"/>
                  <a:pt x="1408546" y="898761"/>
                  <a:pt x="1510146" y="921852"/>
                </a:cubicBezTo>
                <a:cubicBezTo>
                  <a:pt x="1611746" y="944943"/>
                  <a:pt x="1893455" y="379216"/>
                  <a:pt x="1995055" y="381525"/>
                </a:cubicBezTo>
                <a:cubicBezTo>
                  <a:pt x="2096655" y="383834"/>
                  <a:pt x="2027382" y="917234"/>
                  <a:pt x="2119746" y="935707"/>
                </a:cubicBezTo>
                <a:cubicBezTo>
                  <a:pt x="2212110" y="954180"/>
                  <a:pt x="2452255" y="478507"/>
                  <a:pt x="2549237" y="492361"/>
                </a:cubicBezTo>
                <a:cubicBezTo>
                  <a:pt x="2646219" y="506215"/>
                  <a:pt x="2618510" y="961107"/>
                  <a:pt x="2701637" y="1018834"/>
                </a:cubicBezTo>
                <a:cubicBezTo>
                  <a:pt x="2784764" y="1076561"/>
                  <a:pt x="3048000" y="838725"/>
                  <a:pt x="3048000" y="838725"/>
                </a:cubicBezTo>
                <a:lnTo>
                  <a:pt x="3048000" y="838725"/>
                </a:lnTo>
              </a:path>
            </a:pathLst>
          </a:cu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BCE8A2-3E13-452B-B4FD-668AA7376067}"/>
              </a:ext>
            </a:extLst>
          </p:cNvPr>
          <p:cNvSpPr txBox="1"/>
          <p:nvPr/>
        </p:nvSpPr>
        <p:spPr>
          <a:xfrm>
            <a:off x="139303" y="4903494"/>
            <a:ext cx="6123709" cy="175432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Interference!</a:t>
            </a:r>
          </a:p>
          <a:p>
            <a:pPr algn="ctr"/>
            <a:r>
              <a:rPr lang="en-GB" sz="3600" dirty="0">
                <a:latin typeface="OpenDyslexic" panose="00000500000000000000" pitchFamily="50" charset="0"/>
              </a:rPr>
              <a:t>This will slow down your WIFI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3D9648-B245-4F5D-93EE-29B5B2DB9F1D}"/>
              </a:ext>
            </a:extLst>
          </p:cNvPr>
          <p:cNvSpPr/>
          <p:nvPr/>
        </p:nvSpPr>
        <p:spPr>
          <a:xfrm rot="168295">
            <a:off x="4059306" y="1760500"/>
            <a:ext cx="6046254" cy="1027867"/>
          </a:xfrm>
          <a:custGeom>
            <a:avLst/>
            <a:gdLst>
              <a:gd name="connsiteX0" fmla="*/ 0 w 3048000"/>
              <a:gd name="connsiteY0" fmla="*/ 478507 h 1027867"/>
              <a:gd name="connsiteX1" fmla="*/ 290946 w 3048000"/>
              <a:gd name="connsiteY1" fmla="*/ 7452 h 1027867"/>
              <a:gd name="connsiteX2" fmla="*/ 387928 w 3048000"/>
              <a:gd name="connsiteY2" fmla="*/ 811016 h 1027867"/>
              <a:gd name="connsiteX3" fmla="*/ 775855 w 3048000"/>
              <a:gd name="connsiteY3" fmla="*/ 118288 h 1027867"/>
              <a:gd name="connsiteX4" fmla="*/ 928255 w 3048000"/>
              <a:gd name="connsiteY4" fmla="*/ 852579 h 1027867"/>
              <a:gd name="connsiteX5" fmla="*/ 1385455 w 3048000"/>
              <a:gd name="connsiteY5" fmla="*/ 242979 h 1027867"/>
              <a:gd name="connsiteX6" fmla="*/ 1510146 w 3048000"/>
              <a:gd name="connsiteY6" fmla="*/ 921852 h 1027867"/>
              <a:gd name="connsiteX7" fmla="*/ 1995055 w 3048000"/>
              <a:gd name="connsiteY7" fmla="*/ 381525 h 1027867"/>
              <a:gd name="connsiteX8" fmla="*/ 2119746 w 3048000"/>
              <a:gd name="connsiteY8" fmla="*/ 935707 h 1027867"/>
              <a:gd name="connsiteX9" fmla="*/ 2549237 w 3048000"/>
              <a:gd name="connsiteY9" fmla="*/ 492361 h 1027867"/>
              <a:gd name="connsiteX10" fmla="*/ 2701637 w 3048000"/>
              <a:gd name="connsiteY10" fmla="*/ 1018834 h 1027867"/>
              <a:gd name="connsiteX11" fmla="*/ 3048000 w 3048000"/>
              <a:gd name="connsiteY11" fmla="*/ 838725 h 1027867"/>
              <a:gd name="connsiteX12" fmla="*/ 3048000 w 3048000"/>
              <a:gd name="connsiteY12" fmla="*/ 838725 h 102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0" h="1027867">
                <a:moveTo>
                  <a:pt x="0" y="478507"/>
                </a:moveTo>
                <a:cubicBezTo>
                  <a:pt x="113145" y="215270"/>
                  <a:pt x="226291" y="-47966"/>
                  <a:pt x="290946" y="7452"/>
                </a:cubicBezTo>
                <a:cubicBezTo>
                  <a:pt x="355601" y="62870"/>
                  <a:pt x="307110" y="792543"/>
                  <a:pt x="387928" y="811016"/>
                </a:cubicBezTo>
                <a:cubicBezTo>
                  <a:pt x="468746" y="829489"/>
                  <a:pt x="685800" y="111361"/>
                  <a:pt x="775855" y="118288"/>
                </a:cubicBezTo>
                <a:cubicBezTo>
                  <a:pt x="865910" y="125215"/>
                  <a:pt x="826655" y="831797"/>
                  <a:pt x="928255" y="852579"/>
                </a:cubicBezTo>
                <a:cubicBezTo>
                  <a:pt x="1029855" y="873361"/>
                  <a:pt x="1288473" y="231434"/>
                  <a:pt x="1385455" y="242979"/>
                </a:cubicBezTo>
                <a:cubicBezTo>
                  <a:pt x="1482437" y="254524"/>
                  <a:pt x="1408546" y="898761"/>
                  <a:pt x="1510146" y="921852"/>
                </a:cubicBezTo>
                <a:cubicBezTo>
                  <a:pt x="1611746" y="944943"/>
                  <a:pt x="1893455" y="379216"/>
                  <a:pt x="1995055" y="381525"/>
                </a:cubicBezTo>
                <a:cubicBezTo>
                  <a:pt x="2096655" y="383834"/>
                  <a:pt x="2027382" y="917234"/>
                  <a:pt x="2119746" y="935707"/>
                </a:cubicBezTo>
                <a:cubicBezTo>
                  <a:pt x="2212110" y="954180"/>
                  <a:pt x="2452255" y="478507"/>
                  <a:pt x="2549237" y="492361"/>
                </a:cubicBezTo>
                <a:cubicBezTo>
                  <a:pt x="2646219" y="506215"/>
                  <a:pt x="2618510" y="961107"/>
                  <a:pt x="2701637" y="1018834"/>
                </a:cubicBezTo>
                <a:cubicBezTo>
                  <a:pt x="2784764" y="1076561"/>
                  <a:pt x="3048000" y="838725"/>
                  <a:pt x="3048000" y="838725"/>
                </a:cubicBezTo>
                <a:lnTo>
                  <a:pt x="3048000" y="838725"/>
                </a:lnTo>
              </a:path>
            </a:pathLst>
          </a:cu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34CE05-F280-4FB8-B045-E5E6FE279B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69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Scrambling of data, to make it harder to read your data if it is intercepted. </a:t>
            </a:r>
          </a:p>
          <a:p>
            <a:endParaRPr lang="en-GB" sz="4000" dirty="0"/>
          </a:p>
          <a:p>
            <a:r>
              <a:rPr lang="en-GB" sz="4000" dirty="0"/>
              <a:t>You can only read the data if you have the master key to unscramble it.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73043B-1624-4D5B-94E1-762CA9BAA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65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Caesar Cipher is a basic form of encryption. </a:t>
            </a:r>
          </a:p>
          <a:p>
            <a:endParaRPr lang="en-GB" sz="4000" dirty="0"/>
          </a:p>
          <a:p>
            <a:r>
              <a:rPr lang="en-GB" sz="4000" dirty="0"/>
              <a:t>It uses a key to change the message.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F8F35-73DC-4BAF-AC1A-422873374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260" y="411977"/>
            <a:ext cx="4849319" cy="5129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3A41C9-0120-4E6E-99B6-24663E7C4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67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F8F35-73DC-4BAF-AC1A-422873374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260" y="411977"/>
            <a:ext cx="4849319" cy="51296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7046068-22B5-4D2A-8C78-9420CF6C79A7}"/>
              </a:ext>
            </a:extLst>
          </p:cNvPr>
          <p:cNvGraphicFramePr>
            <a:graphicFrameLocks noGrp="1"/>
          </p:cNvGraphicFramePr>
          <p:nvPr/>
        </p:nvGraphicFramePr>
        <p:xfrm>
          <a:off x="160421" y="2708920"/>
          <a:ext cx="11871158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583">
                  <a:extLst>
                    <a:ext uri="{9D8B030D-6E8A-4147-A177-3AD203B41FA5}">
                      <a16:colId xmlns:a16="http://schemas.microsoft.com/office/drawing/2014/main" val="985302829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6824755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16945367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659555616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28794893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96171118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519604836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044840535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527158834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4040169104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64651612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194990908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79954368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116643518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58722486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28580284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319542512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07149106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61900595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4239050819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69730662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217041259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793773255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51696019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51561328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8313676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A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B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C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D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E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F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G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H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I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J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K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L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M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N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O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P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Q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R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S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T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U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V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W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X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Y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Z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443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E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F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G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H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I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J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K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L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M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N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O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P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Q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R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S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T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U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V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W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X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Y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Z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A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B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C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D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13566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DF58114-1629-4F50-9FB3-E66486BB3FA3}"/>
              </a:ext>
            </a:extLst>
          </p:cNvPr>
          <p:cNvSpPr txBox="1"/>
          <p:nvPr/>
        </p:nvSpPr>
        <p:spPr>
          <a:xfrm>
            <a:off x="1191491" y="4603092"/>
            <a:ext cx="9795164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key is 4. </a:t>
            </a:r>
          </a:p>
          <a:p>
            <a:pPr algn="ctr"/>
            <a:endParaRPr lang="en-GB" sz="3600" dirty="0">
              <a:latin typeface="OpenDyslexic" panose="00000500000000000000" pitchFamily="50" charset="0"/>
            </a:endParaRPr>
          </a:p>
          <a:p>
            <a:pPr algn="ctr"/>
            <a:r>
              <a:rPr lang="en-GB" sz="3600" dirty="0">
                <a:latin typeface="OpenDyslexic" panose="00000500000000000000" pitchFamily="50" charset="0"/>
              </a:rPr>
              <a:t>COMPUTING becomes GSQTYXMRK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FE7CF0-1B8D-4C7C-AFA2-396D979EA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39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F8F35-73DC-4BAF-AC1A-422873374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260" y="411977"/>
            <a:ext cx="4849319" cy="51296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7046068-22B5-4D2A-8C78-9420CF6C79A7}"/>
              </a:ext>
            </a:extLst>
          </p:cNvPr>
          <p:cNvGraphicFramePr>
            <a:graphicFrameLocks noGrp="1"/>
          </p:cNvGraphicFramePr>
          <p:nvPr/>
        </p:nvGraphicFramePr>
        <p:xfrm>
          <a:off x="160421" y="2708920"/>
          <a:ext cx="11871158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583">
                  <a:extLst>
                    <a:ext uri="{9D8B030D-6E8A-4147-A177-3AD203B41FA5}">
                      <a16:colId xmlns:a16="http://schemas.microsoft.com/office/drawing/2014/main" val="985302829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6824755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16945367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659555616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28794893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96171118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519604836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044840535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527158834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4040169104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64651612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194990908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79954368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116643518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58722486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28580284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319542512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07149106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61900595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4239050819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69730662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217041259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793773255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51696019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51561328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8313676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A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B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C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D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E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F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G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H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I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J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K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L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M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N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O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P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Q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R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S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T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U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V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W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X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Y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Z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443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E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F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G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H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I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J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K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L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M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N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O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P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Q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R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S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T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U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V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W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X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Y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Z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A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B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C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D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13566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DF58114-1629-4F50-9FB3-E66486BB3FA3}"/>
              </a:ext>
            </a:extLst>
          </p:cNvPr>
          <p:cNvSpPr txBox="1"/>
          <p:nvPr/>
        </p:nvSpPr>
        <p:spPr>
          <a:xfrm>
            <a:off x="1151735" y="4483824"/>
            <a:ext cx="979516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QV   NSCRWSR   MW</a:t>
            </a:r>
          </a:p>
          <a:p>
            <a:pPr algn="ctr"/>
            <a:endParaRPr lang="en-GB" sz="3600" dirty="0">
              <a:latin typeface="OpenDyslexic" panose="00000500000000000000" pitchFamily="50" charset="0"/>
            </a:endParaRPr>
          </a:p>
          <a:p>
            <a:pPr algn="ctr"/>
            <a:r>
              <a:rPr lang="en-GB" sz="3600" dirty="0">
                <a:latin typeface="OpenDyslexic" panose="00000500000000000000" pitchFamily="50" charset="0"/>
              </a:rPr>
              <a:t>XLI    KVIEXIWX</a:t>
            </a:r>
          </a:p>
          <a:p>
            <a:pPr algn="ctr"/>
            <a:endParaRPr lang="en-GB" sz="3600" dirty="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2AA509-0315-41E4-8986-DB2B7800F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27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F8F35-73DC-4BAF-AC1A-422873374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260" y="411977"/>
            <a:ext cx="4849319" cy="51296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7046068-22B5-4D2A-8C78-9420CF6C79A7}"/>
              </a:ext>
            </a:extLst>
          </p:cNvPr>
          <p:cNvGraphicFramePr>
            <a:graphicFrameLocks noGrp="1"/>
          </p:cNvGraphicFramePr>
          <p:nvPr/>
        </p:nvGraphicFramePr>
        <p:xfrm>
          <a:off x="160421" y="2708920"/>
          <a:ext cx="11871158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583">
                  <a:extLst>
                    <a:ext uri="{9D8B030D-6E8A-4147-A177-3AD203B41FA5}">
                      <a16:colId xmlns:a16="http://schemas.microsoft.com/office/drawing/2014/main" val="985302829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6824755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16945367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659555616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28794893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96171118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519604836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044840535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527158834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4040169104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64651612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194990908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79954368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116643518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58722486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285802843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319542512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07149106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61900595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4239050819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69730662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217041259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793773255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3516960197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2515613281"/>
                    </a:ext>
                  </a:extLst>
                </a:gridCol>
                <a:gridCol w="456583">
                  <a:extLst>
                    <a:ext uri="{9D8B030D-6E8A-4147-A177-3AD203B41FA5}">
                      <a16:colId xmlns:a16="http://schemas.microsoft.com/office/drawing/2014/main" val="18313676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A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B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C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D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E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F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G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H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I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J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K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L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M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N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O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P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Q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R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S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T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U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V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W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X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Y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Z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443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E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F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G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H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I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J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K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L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M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N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O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P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Q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R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S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T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U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V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W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X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Y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Z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A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B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C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D</a:t>
                      </a:r>
                      <a:endParaRPr lang="en-US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13566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DF58114-1629-4F50-9FB3-E66486BB3FA3}"/>
              </a:ext>
            </a:extLst>
          </p:cNvPr>
          <p:cNvSpPr txBox="1"/>
          <p:nvPr/>
        </p:nvSpPr>
        <p:spPr>
          <a:xfrm>
            <a:off x="1151735" y="4483824"/>
            <a:ext cx="979516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QV   NSCRWSR   MW</a:t>
            </a:r>
          </a:p>
          <a:p>
            <a:pPr algn="ctr"/>
            <a:endParaRPr lang="en-GB" sz="3600" dirty="0">
              <a:latin typeface="OpenDyslexic" panose="00000500000000000000" pitchFamily="50" charset="0"/>
            </a:endParaRPr>
          </a:p>
          <a:p>
            <a:pPr algn="ctr"/>
            <a:r>
              <a:rPr lang="en-GB" sz="3600" dirty="0">
                <a:latin typeface="OpenDyslexic" panose="00000500000000000000" pitchFamily="50" charset="0"/>
              </a:rPr>
              <a:t>XLI    KVIEXIWX</a:t>
            </a:r>
          </a:p>
          <a:p>
            <a:pPr algn="ctr"/>
            <a:endParaRPr lang="en-GB" sz="3600" dirty="0">
              <a:latin typeface="OpenDyslexic" panose="000005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565340-77C2-4BDC-B754-0D9753420287}"/>
              </a:ext>
            </a:extLst>
          </p:cNvPr>
          <p:cNvSpPr txBox="1"/>
          <p:nvPr/>
        </p:nvSpPr>
        <p:spPr>
          <a:xfrm>
            <a:off x="3498573" y="5035826"/>
            <a:ext cx="5314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OpenDyslexic" panose="00000500000000000000" pitchFamily="50" charset="0"/>
              </a:rPr>
              <a:t>MR   JOYNSON     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2903DE-C2FA-4670-9D50-01A3850551F9}"/>
              </a:ext>
            </a:extLst>
          </p:cNvPr>
          <p:cNvSpPr txBox="1"/>
          <p:nvPr/>
        </p:nvSpPr>
        <p:spPr>
          <a:xfrm>
            <a:off x="3982275" y="6076895"/>
            <a:ext cx="5314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OpenDyslexic" panose="00000500000000000000" pitchFamily="50" charset="0"/>
              </a:rPr>
              <a:t>THE   GREATEST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E88C29-768C-47C1-88B3-E85A8F643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43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Ethernet is the standard rules used to send data over a wired connection. </a:t>
            </a:r>
          </a:p>
          <a:p>
            <a:endParaRPr lang="en-GB" sz="4000" dirty="0"/>
          </a:p>
          <a:p>
            <a:r>
              <a:rPr lang="en-GB" sz="4000" dirty="0"/>
              <a:t>It is the wired version of WIFI. </a:t>
            </a:r>
          </a:p>
          <a:p>
            <a:endParaRPr lang="en-GB" sz="4000" dirty="0"/>
          </a:p>
          <a:p>
            <a:r>
              <a:rPr lang="en-GB" sz="4000" dirty="0"/>
              <a:t>In UTP cables, one of the wires is used to send data while the other receives data.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9979E-98E6-46C7-B395-1ECD04510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16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Data is sent via Ethernet in frames. </a:t>
            </a:r>
          </a:p>
          <a:p>
            <a:endParaRPr lang="en-GB" sz="4000" dirty="0"/>
          </a:p>
          <a:p>
            <a:r>
              <a:rPr lang="en-GB" sz="4000" dirty="0"/>
              <a:t>Each of these frames carries up to 1500 bytes of information. </a:t>
            </a:r>
          </a:p>
          <a:p>
            <a:endParaRPr lang="en-GB" sz="4000" dirty="0"/>
          </a:p>
          <a:p>
            <a:r>
              <a:rPr lang="en-GB" sz="4000" dirty="0"/>
              <a:t>It is like a box that contains part of the information.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10383D-AC45-4D4C-AFF1-5F15A836B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67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What is a MAC address?</a:t>
            </a:r>
          </a:p>
          <a:p>
            <a:r>
              <a:rPr lang="en-GB" sz="4000" dirty="0"/>
              <a:t>	</a:t>
            </a:r>
            <a:r>
              <a:rPr lang="en-GB" sz="4000" dirty="0">
                <a:solidFill>
                  <a:schemeClr val="tx1"/>
                </a:solidFill>
              </a:rPr>
              <a:t>- each device has 1!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What is an IP address?</a:t>
            </a:r>
          </a:p>
          <a:p>
            <a:r>
              <a:rPr lang="en-GB" sz="4000" dirty="0"/>
              <a:t>	</a:t>
            </a:r>
            <a:r>
              <a:rPr lang="en-GB" sz="4000" dirty="0">
                <a:solidFill>
                  <a:schemeClr val="tx1"/>
                </a:solidFill>
              </a:rPr>
              <a:t>- each device must have one to get on 	  internet. </a:t>
            </a:r>
          </a:p>
        </p:txBody>
      </p:sp>
    </p:spTree>
    <p:extLst>
      <p:ext uri="{BB962C8B-B14F-4D97-AF65-F5344CB8AC3E}">
        <p14:creationId xmlns:p14="http://schemas.microsoft.com/office/powerpoint/2010/main" val="3242545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0AC556-711F-468D-A045-A63A8EFB6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600" y="1014571"/>
            <a:ext cx="2826861" cy="581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79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What is a MAC address?</a:t>
            </a:r>
          </a:p>
          <a:p>
            <a:r>
              <a:rPr lang="en-GB" sz="4000" dirty="0"/>
              <a:t>	</a:t>
            </a:r>
            <a:r>
              <a:rPr lang="en-GB" sz="4000" dirty="0">
                <a:solidFill>
                  <a:schemeClr val="tx1"/>
                </a:solidFill>
              </a:rPr>
              <a:t>- each device has 1!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What is an IP address?</a:t>
            </a:r>
          </a:p>
          <a:p>
            <a:r>
              <a:rPr lang="en-GB" sz="4000" dirty="0"/>
              <a:t>	</a:t>
            </a:r>
            <a:r>
              <a:rPr lang="en-GB" sz="4000" dirty="0">
                <a:solidFill>
                  <a:schemeClr val="tx1"/>
                </a:solidFill>
              </a:rPr>
              <a:t>- each device must have one to get on 	  internet.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F7EBC3-4618-47AC-ABF9-6C58973C66F1}"/>
              </a:ext>
            </a:extLst>
          </p:cNvPr>
          <p:cNvSpPr/>
          <p:nvPr/>
        </p:nvSpPr>
        <p:spPr>
          <a:xfrm>
            <a:off x="291703" y="1722783"/>
            <a:ext cx="11277445" cy="20805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A MAC (Media Access Control) Address is specific to any piece of hardware on a network e.g. hub, router, laptop etc. E.g. F0:98:9D:45:CB:BA</a:t>
            </a:r>
          </a:p>
        </p:txBody>
      </p:sp>
    </p:spTree>
    <p:extLst>
      <p:ext uri="{BB962C8B-B14F-4D97-AF65-F5344CB8AC3E}">
        <p14:creationId xmlns:p14="http://schemas.microsoft.com/office/powerpoint/2010/main" val="472657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What is a MAC address?</a:t>
            </a:r>
          </a:p>
          <a:p>
            <a:r>
              <a:rPr lang="en-GB" sz="4000" dirty="0"/>
              <a:t>	</a:t>
            </a:r>
            <a:r>
              <a:rPr lang="en-GB" sz="4000" dirty="0">
                <a:solidFill>
                  <a:schemeClr val="tx1"/>
                </a:solidFill>
              </a:rPr>
              <a:t>- each device has 1!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What is an IP address?</a:t>
            </a:r>
          </a:p>
          <a:p>
            <a:r>
              <a:rPr lang="en-GB" sz="4000" dirty="0"/>
              <a:t>	</a:t>
            </a:r>
            <a:r>
              <a:rPr lang="en-GB" sz="4000" dirty="0">
                <a:solidFill>
                  <a:schemeClr val="tx1"/>
                </a:solidFill>
              </a:rPr>
              <a:t>- each device must have one to get on 	  internet.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F7EBC3-4618-47AC-ABF9-6C58973C66F1}"/>
              </a:ext>
            </a:extLst>
          </p:cNvPr>
          <p:cNvSpPr/>
          <p:nvPr/>
        </p:nvSpPr>
        <p:spPr>
          <a:xfrm>
            <a:off x="291703" y="1722783"/>
            <a:ext cx="11277445" cy="20805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A MAC (Media Access Control) Address is </a:t>
            </a:r>
            <a:r>
              <a:rPr lang="en-GB" sz="3200" b="1" u="sng" dirty="0">
                <a:solidFill>
                  <a:srgbClr val="0070C0"/>
                </a:solidFill>
                <a:latin typeface="OpenDyslexic" panose="00000500000000000000" pitchFamily="50" charset="0"/>
              </a:rPr>
              <a:t>specific</a:t>
            </a:r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 to any piece of </a:t>
            </a:r>
            <a:r>
              <a:rPr lang="en-GB" sz="3200" b="1" u="sng" dirty="0">
                <a:solidFill>
                  <a:srgbClr val="0070C0"/>
                </a:solidFill>
                <a:latin typeface="OpenDyslexic" panose="00000500000000000000" pitchFamily="50" charset="0"/>
              </a:rPr>
              <a:t>hardware on a network </a:t>
            </a:r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e.g. hub, router, laptop etc. E.g. F0:98:9D:45:CB:BA</a:t>
            </a:r>
          </a:p>
        </p:txBody>
      </p:sp>
    </p:spTree>
    <p:extLst>
      <p:ext uri="{BB962C8B-B14F-4D97-AF65-F5344CB8AC3E}">
        <p14:creationId xmlns:p14="http://schemas.microsoft.com/office/powerpoint/2010/main" val="557648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What is a MAC address?</a:t>
            </a:r>
          </a:p>
          <a:p>
            <a:r>
              <a:rPr lang="en-GB" sz="4000" dirty="0"/>
              <a:t>	</a:t>
            </a:r>
            <a:r>
              <a:rPr lang="en-GB" sz="4000" dirty="0">
                <a:solidFill>
                  <a:schemeClr val="tx1"/>
                </a:solidFill>
              </a:rPr>
              <a:t>- each device has 1!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What is an IP address?</a:t>
            </a:r>
          </a:p>
          <a:p>
            <a:r>
              <a:rPr lang="en-GB" sz="4000" dirty="0"/>
              <a:t>	</a:t>
            </a:r>
            <a:r>
              <a:rPr lang="en-GB" sz="4000" dirty="0">
                <a:solidFill>
                  <a:schemeClr val="tx1"/>
                </a:solidFill>
              </a:rPr>
              <a:t>- each device must have one to get on 	  internet.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547C55-FBD6-42EF-982B-FDB93E57715D}"/>
              </a:ext>
            </a:extLst>
          </p:cNvPr>
          <p:cNvSpPr/>
          <p:nvPr/>
        </p:nvSpPr>
        <p:spPr>
          <a:xfrm>
            <a:off x="291703" y="4587961"/>
            <a:ext cx="11277445" cy="20805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An IP Address is a location that is unique to each device connected to the internet. They are used to direct data around the internet from senders to receivers e.g. 192.168.0.31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9357DD-B0BB-44BA-9BE0-07755A360A33}"/>
              </a:ext>
            </a:extLst>
          </p:cNvPr>
          <p:cNvSpPr/>
          <p:nvPr/>
        </p:nvSpPr>
        <p:spPr>
          <a:xfrm>
            <a:off x="291703" y="1722783"/>
            <a:ext cx="11277445" cy="20805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A MAC (Media Access Control) Address is </a:t>
            </a:r>
            <a:r>
              <a:rPr lang="en-GB" sz="3200" b="1" u="sng" dirty="0">
                <a:solidFill>
                  <a:srgbClr val="0070C0"/>
                </a:solidFill>
                <a:latin typeface="OpenDyslexic" panose="00000500000000000000" pitchFamily="50" charset="0"/>
              </a:rPr>
              <a:t>specific</a:t>
            </a:r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 to any piece of </a:t>
            </a:r>
            <a:r>
              <a:rPr lang="en-GB" sz="3200" b="1" u="sng" dirty="0">
                <a:solidFill>
                  <a:srgbClr val="0070C0"/>
                </a:solidFill>
                <a:latin typeface="OpenDyslexic" panose="00000500000000000000" pitchFamily="50" charset="0"/>
              </a:rPr>
              <a:t>hardware on a network </a:t>
            </a:r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e.g. hub, router, laptop etc. E.g. F0:98:9D:45:CB:BA</a:t>
            </a:r>
          </a:p>
        </p:txBody>
      </p:sp>
    </p:spTree>
    <p:extLst>
      <p:ext uri="{BB962C8B-B14F-4D97-AF65-F5344CB8AC3E}">
        <p14:creationId xmlns:p14="http://schemas.microsoft.com/office/powerpoint/2010/main" val="788246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What is a MAC address?</a:t>
            </a:r>
          </a:p>
          <a:p>
            <a:r>
              <a:rPr lang="en-GB" sz="4000" dirty="0"/>
              <a:t>	</a:t>
            </a:r>
            <a:r>
              <a:rPr lang="en-GB" sz="4000" dirty="0">
                <a:solidFill>
                  <a:schemeClr val="tx1"/>
                </a:solidFill>
              </a:rPr>
              <a:t>- each device has 1!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What is an IP address?</a:t>
            </a:r>
          </a:p>
          <a:p>
            <a:r>
              <a:rPr lang="en-GB" sz="4000" dirty="0"/>
              <a:t>	</a:t>
            </a:r>
            <a:r>
              <a:rPr lang="en-GB" sz="4000" dirty="0">
                <a:solidFill>
                  <a:schemeClr val="tx1"/>
                </a:solidFill>
              </a:rPr>
              <a:t>- each device must have one to get on 	  internet.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547C55-FBD6-42EF-982B-FDB93E57715D}"/>
              </a:ext>
            </a:extLst>
          </p:cNvPr>
          <p:cNvSpPr/>
          <p:nvPr/>
        </p:nvSpPr>
        <p:spPr>
          <a:xfrm>
            <a:off x="291703" y="4587961"/>
            <a:ext cx="11277445" cy="20805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An IP Address is a </a:t>
            </a:r>
            <a:r>
              <a:rPr lang="en-GB" sz="3200" b="1" u="sng" dirty="0">
                <a:solidFill>
                  <a:srgbClr val="0070C0"/>
                </a:solidFill>
                <a:latin typeface="OpenDyslexic" panose="00000500000000000000" pitchFamily="50" charset="0"/>
              </a:rPr>
              <a:t>location</a:t>
            </a:r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 that is unique to each device </a:t>
            </a:r>
            <a:r>
              <a:rPr lang="en-GB" sz="3200" b="1" u="sng" dirty="0">
                <a:solidFill>
                  <a:srgbClr val="0070C0"/>
                </a:solidFill>
                <a:latin typeface="OpenDyslexic" panose="00000500000000000000" pitchFamily="50" charset="0"/>
              </a:rPr>
              <a:t>connected to the internet</a:t>
            </a:r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. They are used to direct data around the internet from senders to receivers e.g. 192.168.0.31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9357DD-B0BB-44BA-9BE0-07755A360A33}"/>
              </a:ext>
            </a:extLst>
          </p:cNvPr>
          <p:cNvSpPr/>
          <p:nvPr/>
        </p:nvSpPr>
        <p:spPr>
          <a:xfrm>
            <a:off x="291703" y="1722783"/>
            <a:ext cx="11277445" cy="20805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A MAC (Media Access Control) Address is </a:t>
            </a:r>
            <a:r>
              <a:rPr lang="en-GB" sz="3200" b="1" u="sng" dirty="0">
                <a:solidFill>
                  <a:srgbClr val="0070C0"/>
                </a:solidFill>
                <a:latin typeface="OpenDyslexic" panose="00000500000000000000" pitchFamily="50" charset="0"/>
              </a:rPr>
              <a:t>specific</a:t>
            </a:r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 to any piece of </a:t>
            </a:r>
            <a:r>
              <a:rPr lang="en-GB" sz="3200" b="1" u="sng" dirty="0">
                <a:solidFill>
                  <a:srgbClr val="0070C0"/>
                </a:solidFill>
                <a:latin typeface="OpenDyslexic" panose="00000500000000000000" pitchFamily="50" charset="0"/>
              </a:rPr>
              <a:t>hardware on a network </a:t>
            </a:r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e.g. hub, router, laptop etc. E.g. F0:98:9D:45:CB:BA</a:t>
            </a:r>
          </a:p>
        </p:txBody>
      </p:sp>
    </p:spTree>
    <p:extLst>
      <p:ext uri="{BB962C8B-B14F-4D97-AF65-F5344CB8AC3E}">
        <p14:creationId xmlns:p14="http://schemas.microsoft.com/office/powerpoint/2010/main" val="1737299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AB349-C912-426D-93F8-C1C365F07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313" y="968991"/>
            <a:ext cx="3336323" cy="65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8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AB349-C912-426D-93F8-C1C365F07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313" y="968991"/>
            <a:ext cx="3336323" cy="65637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0D6028-6ADB-44C2-8AB1-A692122FF34F}"/>
              </a:ext>
            </a:extLst>
          </p:cNvPr>
          <p:cNvSpPr/>
          <p:nvPr/>
        </p:nvSpPr>
        <p:spPr>
          <a:xfrm>
            <a:off x="3790122" y="3564834"/>
            <a:ext cx="4147930" cy="88789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5116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AB349-C912-426D-93F8-C1C365F07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313" y="968991"/>
            <a:ext cx="3336323" cy="65637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0D6028-6ADB-44C2-8AB1-A692122FF34F}"/>
              </a:ext>
            </a:extLst>
          </p:cNvPr>
          <p:cNvSpPr/>
          <p:nvPr/>
        </p:nvSpPr>
        <p:spPr>
          <a:xfrm>
            <a:off x="3790122" y="5001114"/>
            <a:ext cx="4147930" cy="7795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0478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9AAE80-84E0-4532-B546-4FFF574C7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313" y="985219"/>
            <a:ext cx="3336324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371835-0FC9-4691-B5D9-FB8C625575FF}"/>
              </a:ext>
            </a:extLst>
          </p:cNvPr>
          <p:cNvSpPr/>
          <p:nvPr/>
        </p:nvSpPr>
        <p:spPr>
          <a:xfrm>
            <a:off x="3777510" y="1913357"/>
            <a:ext cx="4147930" cy="8961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712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9AAE80-84E0-4532-B546-4FFF574C7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313" y="985219"/>
            <a:ext cx="3336324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371835-0FC9-4691-B5D9-FB8C625575FF}"/>
              </a:ext>
            </a:extLst>
          </p:cNvPr>
          <p:cNvSpPr/>
          <p:nvPr/>
        </p:nvSpPr>
        <p:spPr>
          <a:xfrm>
            <a:off x="3644988" y="5217439"/>
            <a:ext cx="4147930" cy="29546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0269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BA1BD0-A61E-43EC-AF15-515C5DDB1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610" y="1021009"/>
            <a:ext cx="2823729" cy="580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20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0AC556-711F-468D-A045-A63A8EFB6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444"/>
          <a:stretch/>
        </p:blipFill>
        <p:spPr>
          <a:xfrm>
            <a:off x="2491041" y="1014570"/>
            <a:ext cx="7633737" cy="416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179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Why do IP addresses need to be unique?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Can they change? 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Does your mobile phone change IP every time you log on your internet at home?</a:t>
            </a:r>
          </a:p>
        </p:txBody>
      </p:sp>
    </p:spTree>
    <p:extLst>
      <p:ext uri="{BB962C8B-B14F-4D97-AF65-F5344CB8AC3E}">
        <p14:creationId xmlns:p14="http://schemas.microsoft.com/office/powerpoint/2010/main" val="24723833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779414-D335-4FEA-9FDE-C4EE50CB6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933" y="1012815"/>
            <a:ext cx="8577815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467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So if the IP address is unique, what is the point in having a unique MAC address? 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Why do we even have MAC addresses?</a:t>
            </a:r>
          </a:p>
        </p:txBody>
      </p:sp>
    </p:spTree>
    <p:extLst>
      <p:ext uri="{BB962C8B-B14F-4D97-AF65-F5344CB8AC3E}">
        <p14:creationId xmlns:p14="http://schemas.microsoft.com/office/powerpoint/2010/main" val="17617842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MAC Addresses are assigned when hardware is born (created). Imagine this is your name (assume nobody else in the world has the same name as you)</a:t>
            </a:r>
          </a:p>
          <a:p>
            <a:endParaRPr lang="en-GB" sz="4000" dirty="0"/>
          </a:p>
          <a:p>
            <a:r>
              <a:rPr lang="en-GB" sz="4000" dirty="0"/>
              <a:t>IP Addresses are assigned depending on where you are and where you connect to the internet → Imagine this is your house address</a:t>
            </a:r>
          </a:p>
        </p:txBody>
      </p:sp>
    </p:spTree>
    <p:extLst>
      <p:ext uri="{BB962C8B-B14F-4D97-AF65-F5344CB8AC3E}">
        <p14:creationId xmlns:p14="http://schemas.microsoft.com/office/powerpoint/2010/main" val="3950016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FBFF04-8E45-400D-85BA-82321E00766C}"/>
              </a:ext>
            </a:extLst>
          </p:cNvPr>
          <p:cNvSpPr/>
          <p:nvPr/>
        </p:nvSpPr>
        <p:spPr>
          <a:xfrm>
            <a:off x="139303" y="1709530"/>
            <a:ext cx="7652975" cy="6626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MAC Addresses are assigned when hardware is born (created). Imagine this is your name (assume nobody else in the world has the same name as you).</a:t>
            </a:r>
          </a:p>
          <a:p>
            <a:endParaRPr lang="en-GB" sz="4000" dirty="0"/>
          </a:p>
          <a:p>
            <a:r>
              <a:rPr lang="en-GB" sz="4000" dirty="0"/>
              <a:t>IP Addresses are assigned depending on where you are and where you connect to the internet → Imagine this is your house address.</a:t>
            </a:r>
          </a:p>
        </p:txBody>
      </p:sp>
    </p:spTree>
    <p:extLst>
      <p:ext uri="{BB962C8B-B14F-4D97-AF65-F5344CB8AC3E}">
        <p14:creationId xmlns:p14="http://schemas.microsoft.com/office/powerpoint/2010/main" val="9037799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47C6701-1273-40CB-9AC3-FD5449A22EBC}"/>
              </a:ext>
            </a:extLst>
          </p:cNvPr>
          <p:cNvSpPr/>
          <p:nvPr/>
        </p:nvSpPr>
        <p:spPr>
          <a:xfrm>
            <a:off x="8680174" y="4837043"/>
            <a:ext cx="3061252" cy="4638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B51A62-04FD-43F2-B1CA-63077A400D0C}"/>
              </a:ext>
            </a:extLst>
          </p:cNvPr>
          <p:cNvSpPr/>
          <p:nvPr/>
        </p:nvSpPr>
        <p:spPr>
          <a:xfrm>
            <a:off x="310016" y="5380383"/>
            <a:ext cx="3360836" cy="4638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FBFF04-8E45-400D-85BA-82321E00766C}"/>
              </a:ext>
            </a:extLst>
          </p:cNvPr>
          <p:cNvSpPr/>
          <p:nvPr/>
        </p:nvSpPr>
        <p:spPr>
          <a:xfrm>
            <a:off x="139303" y="1709530"/>
            <a:ext cx="7652975" cy="6626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MAC Addresses are assigned when hardware is born (created) → Imagine this is your name (assume nobody else in the world has the same name as you).</a:t>
            </a:r>
          </a:p>
          <a:p>
            <a:endParaRPr lang="en-GB" sz="4000" dirty="0"/>
          </a:p>
          <a:p>
            <a:r>
              <a:rPr lang="en-GB" sz="4000" dirty="0"/>
              <a:t>IP Addresses are assigned depending on where you are and where you connect to the internet. Imagine this is your house address.</a:t>
            </a:r>
          </a:p>
        </p:txBody>
      </p:sp>
    </p:spTree>
    <p:extLst>
      <p:ext uri="{BB962C8B-B14F-4D97-AF65-F5344CB8AC3E}">
        <p14:creationId xmlns:p14="http://schemas.microsoft.com/office/powerpoint/2010/main" val="25119562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It is easier and quicker to send post to you knowing exactly where you live rather than by using your name</a:t>
            </a:r>
          </a:p>
          <a:p>
            <a:endParaRPr lang="en-GB" sz="4000" dirty="0"/>
          </a:p>
          <a:p>
            <a:r>
              <a:rPr lang="en-GB" sz="4000" dirty="0"/>
              <a:t>Routing data over the internet is easier when using an IP Address rather than a MAC Address</a:t>
            </a:r>
          </a:p>
        </p:txBody>
      </p:sp>
    </p:spTree>
    <p:extLst>
      <p:ext uri="{BB962C8B-B14F-4D97-AF65-F5344CB8AC3E}">
        <p14:creationId xmlns:p14="http://schemas.microsoft.com/office/powerpoint/2010/main" val="13539493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432652-26D8-434A-B089-E47EE1A8BB11}"/>
              </a:ext>
            </a:extLst>
          </p:cNvPr>
          <p:cNvSpPr/>
          <p:nvPr/>
        </p:nvSpPr>
        <p:spPr>
          <a:xfrm>
            <a:off x="6188765" y="1736035"/>
            <a:ext cx="4306957" cy="5433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It is easier and quicker to send post to you knowing exactly where you live rather than by using your name</a:t>
            </a:r>
          </a:p>
          <a:p>
            <a:endParaRPr lang="en-GB" sz="4000" dirty="0"/>
          </a:p>
          <a:p>
            <a:r>
              <a:rPr lang="en-GB" sz="4000" dirty="0"/>
              <a:t>Routing data over the internet is easier when using an IP Address rather than a MAC Address</a:t>
            </a:r>
          </a:p>
        </p:txBody>
      </p:sp>
    </p:spTree>
    <p:extLst>
      <p:ext uri="{BB962C8B-B14F-4D97-AF65-F5344CB8AC3E}">
        <p14:creationId xmlns:p14="http://schemas.microsoft.com/office/powerpoint/2010/main" val="7473875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46642E-4932-4567-959C-66B72332F97B}"/>
              </a:ext>
            </a:extLst>
          </p:cNvPr>
          <p:cNvSpPr/>
          <p:nvPr/>
        </p:nvSpPr>
        <p:spPr>
          <a:xfrm>
            <a:off x="4552122" y="2382079"/>
            <a:ext cx="4525617" cy="5433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432652-26D8-434A-B089-E47EE1A8BB11}"/>
              </a:ext>
            </a:extLst>
          </p:cNvPr>
          <p:cNvSpPr/>
          <p:nvPr/>
        </p:nvSpPr>
        <p:spPr>
          <a:xfrm>
            <a:off x="6188765" y="1736035"/>
            <a:ext cx="4306957" cy="5433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It is easier and quicker to send post to you knowing exactly where you live rather than by using your name</a:t>
            </a:r>
          </a:p>
          <a:p>
            <a:endParaRPr lang="en-GB" sz="4000" dirty="0"/>
          </a:p>
          <a:p>
            <a:r>
              <a:rPr lang="en-GB" sz="4000" dirty="0"/>
              <a:t>Routing data over the internet is easier when using an IP Address rather than a MAC Address</a:t>
            </a:r>
          </a:p>
        </p:txBody>
      </p:sp>
    </p:spTree>
    <p:extLst>
      <p:ext uri="{BB962C8B-B14F-4D97-AF65-F5344CB8AC3E}">
        <p14:creationId xmlns:p14="http://schemas.microsoft.com/office/powerpoint/2010/main" val="12532588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What is a protocol?</a:t>
            </a:r>
          </a:p>
          <a:p>
            <a:endParaRPr lang="en-GB" sz="4000" dirty="0">
              <a:solidFill>
                <a:schemeClr val="tx1"/>
              </a:solidFill>
            </a:endParaRPr>
          </a:p>
          <a:p>
            <a:endParaRPr lang="en-GB" sz="4000" dirty="0">
              <a:solidFill>
                <a:schemeClr val="tx1"/>
              </a:solidFill>
            </a:endParaRPr>
          </a:p>
          <a:p>
            <a:r>
              <a:rPr lang="en-GB" sz="4000" dirty="0">
                <a:solidFill>
                  <a:schemeClr val="tx1"/>
                </a:solidFill>
              </a:rPr>
              <a:t>Where have you heard of the term protocol before?</a:t>
            </a:r>
          </a:p>
        </p:txBody>
      </p:sp>
    </p:spTree>
    <p:extLst>
      <p:ext uri="{BB962C8B-B14F-4D97-AF65-F5344CB8AC3E}">
        <p14:creationId xmlns:p14="http://schemas.microsoft.com/office/powerpoint/2010/main" val="4202228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75E23B-0326-424F-9F9D-3209757FAC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what a MAC address is.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2C2EC-C748-4B21-B528-9FEFBC1E3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Discuss what an IP address is.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7FA9A-43C1-47ED-AB8C-7F91E3F4C6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Explain how MAC and IP addresses are different.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3566E9-85D6-4E07-8C14-68F66D51B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1.3 Learn IP and MAC addresses.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BECCA0-FADE-4755-84FA-B34BE2F095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576692"/>
            <a:ext cx="5006840" cy="1461594"/>
          </a:xfrm>
        </p:spPr>
        <p:txBody>
          <a:bodyPr>
            <a:normAutofit/>
          </a:bodyPr>
          <a:lstStyle/>
          <a:p>
            <a:r>
              <a:rPr lang="en-GB" u="sng" dirty="0"/>
              <a:t>1.3 Learn IP and MAC addresses. </a:t>
            </a:r>
          </a:p>
        </p:txBody>
      </p:sp>
    </p:spTree>
    <p:extLst>
      <p:ext uri="{BB962C8B-B14F-4D97-AF65-F5344CB8AC3E}">
        <p14:creationId xmlns:p14="http://schemas.microsoft.com/office/powerpoint/2010/main" val="24309752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A protocol is a set of rules that need to be followed. </a:t>
            </a:r>
          </a:p>
          <a:p>
            <a:endParaRPr lang="en-GB" sz="4000" dirty="0">
              <a:solidFill>
                <a:schemeClr val="tx1"/>
              </a:solidFill>
            </a:endParaRPr>
          </a:p>
          <a:p>
            <a:r>
              <a:rPr lang="en-GB" sz="4000" dirty="0">
                <a:solidFill>
                  <a:schemeClr val="tx1"/>
                </a:solidFill>
              </a:rPr>
              <a:t>There are lots of rules to follow when connecting to a network. </a:t>
            </a:r>
          </a:p>
          <a:p>
            <a:endParaRPr lang="en-GB" sz="4000" dirty="0">
              <a:solidFill>
                <a:schemeClr val="tx1"/>
              </a:solidFill>
            </a:endParaRPr>
          </a:p>
          <a:p>
            <a:endParaRPr lang="en-GB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675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TCP/IP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HTTP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HTTPS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FTP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POP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IMAP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SMTP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0432263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2429F4-64BC-4507-B688-28B7688CCAEB}"/>
              </a:ext>
            </a:extLst>
          </p:cNvPr>
          <p:cNvSpPr/>
          <p:nvPr/>
        </p:nvSpPr>
        <p:spPr>
          <a:xfrm>
            <a:off x="139303" y="1229743"/>
            <a:ext cx="3385775" cy="25471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1.3 </a:t>
            </a:r>
            <a:r>
              <a:rPr lang="en-GB" dirty="0"/>
              <a:t>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TCP/IP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HTTP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HTTPS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FTP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POP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IMAP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SMTP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98901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What is WIFI? </a:t>
            </a:r>
          </a:p>
          <a:p>
            <a:r>
              <a:rPr lang="en-GB" sz="4000" dirty="0">
                <a:solidFill>
                  <a:schemeClr val="tx1"/>
                </a:solidFill>
              </a:rPr>
              <a:t>WIFI is the rules that we use to connect to a wireless network. </a:t>
            </a:r>
          </a:p>
          <a:p>
            <a:endParaRPr lang="en-GB" sz="4000" dirty="0"/>
          </a:p>
          <a:p>
            <a:r>
              <a:rPr lang="en-GB" sz="4000" dirty="0"/>
              <a:t>We have all used WIFI before but what does it actually do?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18F55-2D33-4329-84EF-D5A50AB54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5060" y="32658"/>
            <a:ext cx="1728015" cy="1023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BB2A54-BE7B-4E2F-80F6-FE707F39E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66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It allows your device to connect to the router without a cable.</a:t>
            </a:r>
          </a:p>
          <a:p>
            <a:endParaRPr lang="en-GB" sz="4000" dirty="0"/>
          </a:p>
          <a:p>
            <a:r>
              <a:rPr lang="en-GB" sz="4000" dirty="0"/>
              <a:t>Convenient! </a:t>
            </a:r>
          </a:p>
          <a:p>
            <a:endParaRPr lang="en-GB" sz="4000" dirty="0"/>
          </a:p>
          <a:p>
            <a:r>
              <a:rPr lang="en-GB" sz="4000" dirty="0"/>
              <a:t>However, it is much more complicated than just entering a password and off you go.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5DE792-7EA1-4F43-BCD2-1B0B48479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08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WIFI uses frequencies to send data. </a:t>
            </a:r>
          </a:p>
          <a:p>
            <a:endParaRPr lang="en-GB" sz="4000" dirty="0"/>
          </a:p>
          <a:p>
            <a:r>
              <a:rPr lang="en-GB" sz="4000" dirty="0"/>
              <a:t>What do frequencies do in Science?</a:t>
            </a:r>
          </a:p>
          <a:p>
            <a:endParaRPr lang="en-GB" sz="4000" dirty="0"/>
          </a:p>
          <a:p>
            <a:r>
              <a:rPr lang="en-GB" sz="4000" dirty="0"/>
              <a:t>How are waves used in Physics?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51E012-46B0-4915-B3FC-CF1C2F3B1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75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Frequencies are used to communicate with your device. </a:t>
            </a:r>
          </a:p>
          <a:p>
            <a:endParaRPr lang="en-GB" sz="4000" dirty="0"/>
          </a:p>
          <a:p>
            <a:r>
              <a:rPr lang="en-GB" sz="4000" dirty="0"/>
              <a:t>The device and the router must be on the same frequency.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3BA-B5B1-44A5-96DB-47735801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494" y="338238"/>
            <a:ext cx="4669415" cy="441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27F73F-4EDE-4B7D-9718-F28C1ECA4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06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4335</TotalTime>
  <Words>1524</Words>
  <Application>Microsoft Office PowerPoint</Application>
  <PresentationFormat>Widescreen</PresentationFormat>
  <Paragraphs>373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303</cp:revision>
  <dcterms:created xsi:type="dcterms:W3CDTF">2018-07-29T15:48:28Z</dcterms:created>
  <dcterms:modified xsi:type="dcterms:W3CDTF">2024-10-09T13:02:03Z</dcterms:modified>
</cp:coreProperties>
</file>