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541" r:id="rId2"/>
    <p:sldId id="365" r:id="rId3"/>
    <p:sldId id="257" r:id="rId4"/>
    <p:sldId id="473" r:id="rId5"/>
    <p:sldId id="474" r:id="rId6"/>
    <p:sldId id="476" r:id="rId7"/>
    <p:sldId id="477" r:id="rId8"/>
    <p:sldId id="484" r:id="rId9"/>
    <p:sldId id="495" r:id="rId10"/>
    <p:sldId id="496" r:id="rId11"/>
    <p:sldId id="499" r:id="rId12"/>
    <p:sldId id="500" r:id="rId13"/>
    <p:sldId id="501" r:id="rId14"/>
    <p:sldId id="502" r:id="rId15"/>
    <p:sldId id="503" r:id="rId16"/>
    <p:sldId id="504" r:id="rId17"/>
    <p:sldId id="506" r:id="rId18"/>
    <p:sldId id="507" r:id="rId19"/>
    <p:sldId id="508" r:id="rId20"/>
    <p:sldId id="505" r:id="rId21"/>
    <p:sldId id="509" r:id="rId22"/>
    <p:sldId id="510" r:id="rId23"/>
    <p:sldId id="511" r:id="rId24"/>
    <p:sldId id="512" r:id="rId25"/>
    <p:sldId id="513" r:id="rId26"/>
    <p:sldId id="514" r:id="rId27"/>
    <p:sldId id="515" r:id="rId28"/>
    <p:sldId id="516" r:id="rId29"/>
    <p:sldId id="517" r:id="rId30"/>
    <p:sldId id="540" r:id="rId31"/>
    <p:sldId id="537" r:id="rId32"/>
    <p:sldId id="538" r:id="rId33"/>
    <p:sldId id="539" r:id="rId34"/>
    <p:sldId id="518" r:id="rId35"/>
    <p:sldId id="519" r:id="rId36"/>
    <p:sldId id="520" r:id="rId37"/>
    <p:sldId id="521" r:id="rId38"/>
    <p:sldId id="522" r:id="rId39"/>
    <p:sldId id="523" r:id="rId40"/>
    <p:sldId id="524" r:id="rId41"/>
    <p:sldId id="525" r:id="rId42"/>
    <p:sldId id="526" r:id="rId43"/>
    <p:sldId id="527" r:id="rId44"/>
    <p:sldId id="528" r:id="rId45"/>
    <p:sldId id="529" r:id="rId46"/>
    <p:sldId id="530" r:id="rId47"/>
    <p:sldId id="531" r:id="rId48"/>
    <p:sldId id="532" r:id="rId49"/>
    <p:sldId id="533" r:id="rId50"/>
    <p:sldId id="534" r:id="rId51"/>
    <p:sldId id="535" r:id="rId52"/>
    <p:sldId id="536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CFCF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674"/>
  </p:normalViewPr>
  <p:slideViewPr>
    <p:cSldViewPr snapToGrid="0" snapToObjects="1">
      <p:cViewPr varScale="1">
        <p:scale>
          <a:sx n="100" d="100"/>
          <a:sy n="100" d="100"/>
        </p:scale>
        <p:origin x="13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284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CC515-5715-4699-9AAD-E6138F9019C4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DA078-75E0-4367-864E-4B473AB31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37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A9736-232A-4E86-BB0F-DF5424587F6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6A978-43C2-44D9-B594-0D8B3B39C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7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wmf"/><Relationship Id="rId4" Type="http://schemas.openxmlformats.org/officeDocument/2006/relationships/image" Target="../media/image3.png"/><Relationship Id="rId9" Type="http://schemas.openxmlformats.org/officeDocument/2006/relationships/image" Target="http://icons.iconarchive.com/icons/designbolts/seo/256/Target-Keywords-icon.png" TargetMode="Externa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7.xml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tif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microsoft.com/office/2007/relationships/hdphoto" Target="../media/hdphoto5.wdp"/><Relationship Id="rId4" Type="http://schemas.openxmlformats.org/officeDocument/2006/relationships/image" Target="../media/image29.png"/><Relationship Id="rId9" Type="http://schemas.microsoft.com/office/2007/relationships/hdphoto" Target="../media/hdphoto7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8.xml"/><Relationship Id="rId6" Type="http://schemas.openxmlformats.org/officeDocument/2006/relationships/image" Target="../media/image8.wmf"/><Relationship Id="rId5" Type="http://schemas.openxmlformats.org/officeDocument/2006/relationships/image" Target="../media/image34.png"/><Relationship Id="rId4" Type="http://schemas.openxmlformats.org/officeDocument/2006/relationships/image" Target="../media/image33.tiff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35.tiff"/><Relationship Id="rId7" Type="http://schemas.openxmlformats.org/officeDocument/2006/relationships/image" Target="../media/image1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9.xml"/><Relationship Id="rId6" Type="http://schemas.openxmlformats.org/officeDocument/2006/relationships/image" Target="../media/image37.tiff"/><Relationship Id="rId5" Type="http://schemas.openxmlformats.org/officeDocument/2006/relationships/image" Target="../media/image6.png"/><Relationship Id="rId4" Type="http://schemas.openxmlformats.org/officeDocument/2006/relationships/image" Target="../media/image36.tiff"/><Relationship Id="rId9" Type="http://schemas.openxmlformats.org/officeDocument/2006/relationships/image" Target="../media/image8.w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0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9.tif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1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8.tif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wm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2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4.tif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8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3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4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5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8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6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301871" y="92761"/>
            <a:ext cx="4813053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Bell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2;p2" descr="Image result for mini whiteboard">
            <a:extLst>
              <a:ext uri="{FF2B5EF4-FFF2-40B4-BE49-F238E27FC236}">
                <a16:creationId xmlns:a16="http://schemas.microsoft.com/office/drawing/2014/main" id="{E768592F-7216-6343-A15C-82512243A01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3686082" y="2200277"/>
            <a:ext cx="8386856" cy="451560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8;p2">
            <a:extLst>
              <a:ext uri="{FF2B5EF4-FFF2-40B4-BE49-F238E27FC236}">
                <a16:creationId xmlns:a16="http://schemas.microsoft.com/office/drawing/2014/main" id="{4FEBA44E-06A3-8A42-BE7D-C944D8E42BE1}"/>
              </a:ext>
            </a:extLst>
          </p:cNvPr>
          <p:cNvSpPr/>
          <p:nvPr userDrawn="1"/>
        </p:nvSpPr>
        <p:spPr>
          <a:xfrm>
            <a:off x="8472488" y="121338"/>
            <a:ext cx="3600450" cy="114598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cap="none" dirty="0">
              <a:solidFill>
                <a:srgbClr val="7030A0"/>
              </a:solidFill>
              <a:latin typeface="OpenDyslexic" panose="00000500000000000000" pitchFamily="50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11" name="Google Shape;31;p2" descr="Image result for golden rules">
            <a:extLst>
              <a:ext uri="{FF2B5EF4-FFF2-40B4-BE49-F238E27FC236}">
                <a16:creationId xmlns:a16="http://schemas.microsoft.com/office/drawing/2014/main" id="{47F7E901-55FF-D24B-A649-6E321DAE3DB4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082" y="1025956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2;p2">
            <a:extLst>
              <a:ext uri="{FF2B5EF4-FFF2-40B4-BE49-F238E27FC236}">
                <a16:creationId xmlns:a16="http://schemas.microsoft.com/office/drawing/2014/main" id="{EFF46BF7-6CB1-FF4A-962F-5EA96048CA90}"/>
              </a:ext>
            </a:extLst>
          </p:cNvPr>
          <p:cNvSpPr txBox="1"/>
          <p:nvPr userDrawn="1"/>
        </p:nvSpPr>
        <p:spPr>
          <a:xfrm>
            <a:off x="4824353" y="1029979"/>
            <a:ext cx="671423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 to the computer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onto Google Classroom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Answer the questions below with your whiteboard pen, whilst logging in</a:t>
            </a:r>
            <a:endParaRPr sz="160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" name="Google Shape;33;p2" descr="Image result for whiteboard pen">
            <a:extLst>
              <a:ext uri="{FF2B5EF4-FFF2-40B4-BE49-F238E27FC236}">
                <a16:creationId xmlns:a16="http://schemas.microsoft.com/office/drawing/2014/main" id="{4F5FC21C-82DF-F64E-B3B5-C01D0AC07DC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43169">
            <a:off x="10885067" y="4627978"/>
            <a:ext cx="1307046" cy="1636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9;p2">
            <a:extLst>
              <a:ext uri="{FF2B5EF4-FFF2-40B4-BE49-F238E27FC236}">
                <a16:creationId xmlns:a16="http://schemas.microsoft.com/office/drawing/2014/main" id="{A10AEAD6-C0D0-9244-AAB7-6CA5881912F5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580" y="244490"/>
            <a:ext cx="1329916" cy="5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D796AD9-50DF-7344-8BAD-4B7C2B84FB3E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OpenDyslexic" panose="00000500000000000000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6AD4BF-0C75-9D4A-8722-CB87B6C7806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30258F-D7EC-074A-A2C9-96B64AEB69DE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9" name="Google Shape;395;p52" descr="Related image">
            <a:extLst>
              <a:ext uri="{FF2B5EF4-FFF2-40B4-BE49-F238E27FC236}">
                <a16:creationId xmlns:a16="http://schemas.microsoft.com/office/drawing/2014/main" id="{DC21A8EF-C016-E242-B6AB-93C833E46868}"/>
              </a:ext>
            </a:extLst>
          </p:cNvPr>
          <p:cNvPicPr preferRelativeResize="0"/>
          <p:nvPr userDrawn="1"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>
            <a:extLst>
              <a:ext uri="{FF2B5EF4-FFF2-40B4-BE49-F238E27FC236}">
                <a16:creationId xmlns:a16="http://schemas.microsoft.com/office/drawing/2014/main" id="{F1EB8D79-EAC6-6E4B-A996-DB764C89FE13}"/>
              </a:ext>
            </a:extLst>
          </p:cNvPr>
          <p:cNvSpPr/>
          <p:nvPr userDrawn="1"/>
        </p:nvSpPr>
        <p:spPr>
          <a:xfrm>
            <a:off x="571490" y="4541887"/>
            <a:ext cx="204311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13" hasCustomPrompt="1"/>
          </p:nvPr>
        </p:nvSpPr>
        <p:spPr>
          <a:xfrm>
            <a:off x="8614611" y="161569"/>
            <a:ext cx="3298019" cy="1105757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>
                <a:latin typeface="Questrial"/>
              </a:defRPr>
            </a:lvl2pPr>
            <a:lvl3pPr>
              <a:defRPr sz="1800">
                <a:latin typeface="Questrial"/>
              </a:defRPr>
            </a:lvl3pPr>
            <a:lvl4pPr>
              <a:defRPr sz="1800">
                <a:latin typeface="Questrial"/>
              </a:defRPr>
            </a:lvl4pPr>
            <a:lvl5pPr>
              <a:defRPr sz="1800">
                <a:latin typeface="Questrial"/>
              </a:defRPr>
            </a:lvl5pPr>
          </a:lstStyle>
          <a:p>
            <a:pPr lvl="0"/>
            <a:r>
              <a:rPr lang="en-GB" dirty="0"/>
              <a:t>Put job, how much it earns on average, and next steps up here. Link this to the topic</a:t>
            </a:r>
          </a:p>
        </p:txBody>
      </p:sp>
      <p:sp>
        <p:nvSpPr>
          <p:cNvPr id="24" name="Google Shape;22;p2">
            <a:extLst>
              <a:ext uri="{FF2B5EF4-FFF2-40B4-BE49-F238E27FC236}">
                <a16:creationId xmlns:a16="http://schemas.microsoft.com/office/drawing/2014/main" id="{101EA0D4-D97A-EC4C-9DBA-73DCFBC3B0FE}"/>
              </a:ext>
            </a:extLst>
          </p:cNvPr>
          <p:cNvSpPr/>
          <p:nvPr userDrawn="1"/>
        </p:nvSpPr>
        <p:spPr>
          <a:xfrm>
            <a:off x="585779" y="2239014"/>
            <a:ext cx="2173750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5" name="Picture 24" descr="Image result for key words">
            <a:extLst>
              <a:ext uri="{FF2B5EF4-FFF2-40B4-BE49-F238E27FC236}">
                <a16:creationId xmlns:a16="http://schemas.microsoft.com/office/drawing/2014/main" id="{D18A5497-82A4-BE47-9054-AE0C81A9CD64}"/>
              </a:ext>
            </a:extLst>
          </p:cNvPr>
          <p:cNvPicPr/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CE33C7A-CF50-4FBF-9680-59FFF5471D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3805" y="3271278"/>
            <a:ext cx="7066507" cy="294695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C34EDB-53FC-4D57-9116-C3A96F2D2714}"/>
              </a:ext>
            </a:extLst>
          </p:cNvPr>
          <p:cNvSpPr txBox="1"/>
          <p:nvPr userDrawn="1"/>
        </p:nvSpPr>
        <p:spPr>
          <a:xfrm>
            <a:off x="4493623" y="2594220"/>
            <a:ext cx="689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51" name="ShockwaveFlash1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45044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66432C31-12D4-5C41-BDC1-BBE9CF39D054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5239D1B4-7C3E-AB4E-869A-12C1653BD53D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E5B68544-722A-CF4B-910A-DF44728E1185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2113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3"/>
            <a:ext cx="11892276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742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s To Comp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pic>
        <p:nvPicPr>
          <p:cNvPr id="14338" name="Picture 2" descr="Related image">
            <a:extLst>
              <a:ext uri="{FF2B5EF4-FFF2-40B4-BE49-F238E27FC236}">
                <a16:creationId xmlns:a16="http://schemas.microsoft.com/office/drawing/2014/main" id="{605429C4-6C99-40D8-AD68-0970C38A28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" y="1123405"/>
            <a:ext cx="7950619" cy="565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EAE1EF8-8BE3-48EF-A59D-F75AED083E32}"/>
              </a:ext>
            </a:extLst>
          </p:cNvPr>
          <p:cNvSpPr/>
          <p:nvPr userDrawn="1"/>
        </p:nvSpPr>
        <p:spPr>
          <a:xfrm>
            <a:off x="8684528" y="1"/>
            <a:ext cx="3500438" cy="2279250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D1F823-A8DE-4B4F-A93E-0D9B42074342}"/>
              </a:ext>
            </a:extLst>
          </p:cNvPr>
          <p:cNvSpPr/>
          <p:nvPr userDrawn="1"/>
        </p:nvSpPr>
        <p:spPr>
          <a:xfrm>
            <a:off x="8684528" y="2295137"/>
            <a:ext cx="3500438" cy="2361725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22" name="Google Shape;395;p52" descr="Related image">
            <a:extLst>
              <a:ext uri="{FF2B5EF4-FFF2-40B4-BE49-F238E27FC236}">
                <a16:creationId xmlns:a16="http://schemas.microsoft.com/office/drawing/2014/main" id="{7704B740-B377-4270-94DE-79BF7812C01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9313" y="2279251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2;p2">
            <a:extLst>
              <a:ext uri="{FF2B5EF4-FFF2-40B4-BE49-F238E27FC236}">
                <a16:creationId xmlns:a16="http://schemas.microsoft.com/office/drawing/2014/main" id="{CB9B2DAA-0CB4-4B96-AE27-A9F2D41ED497}"/>
              </a:ext>
            </a:extLst>
          </p:cNvPr>
          <p:cNvSpPr/>
          <p:nvPr userDrawn="1"/>
        </p:nvSpPr>
        <p:spPr>
          <a:xfrm>
            <a:off x="9241730" y="236911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45">
            <a:extLst>
              <a:ext uri="{FF2B5EF4-FFF2-40B4-BE49-F238E27FC236}">
                <a16:creationId xmlns:a16="http://schemas.microsoft.com/office/drawing/2014/main" id="{86F50C77-2F52-485F-8FCD-758F18EA6E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99622" y="530112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6" name="Text Placeholder 47">
            <a:extLst>
              <a:ext uri="{FF2B5EF4-FFF2-40B4-BE49-F238E27FC236}">
                <a16:creationId xmlns:a16="http://schemas.microsoft.com/office/drawing/2014/main" id="{4F55CCA2-BB62-456A-85C1-00B891256F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0684" y="2952582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8" name="Google Shape;22;p2">
            <a:extLst>
              <a:ext uri="{FF2B5EF4-FFF2-40B4-BE49-F238E27FC236}">
                <a16:creationId xmlns:a16="http://schemas.microsoft.com/office/drawing/2014/main" id="{75468D02-D337-47BE-A273-A6014D199496}"/>
              </a:ext>
            </a:extLst>
          </p:cNvPr>
          <p:cNvSpPr/>
          <p:nvPr userDrawn="1"/>
        </p:nvSpPr>
        <p:spPr>
          <a:xfrm>
            <a:off x="9256018" y="66245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9" name="Picture 28" descr="Image result for key words">
            <a:extLst>
              <a:ext uri="{FF2B5EF4-FFF2-40B4-BE49-F238E27FC236}">
                <a16:creationId xmlns:a16="http://schemas.microsoft.com/office/drawing/2014/main" id="{29BF5E1F-FE53-4BF8-9B87-11F5FFD1BECE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2918" y="47804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7FC793F-FC54-4B72-860F-7F4E3B2D5D43}"/>
              </a:ext>
            </a:extLst>
          </p:cNvPr>
          <p:cNvSpPr/>
          <p:nvPr userDrawn="1"/>
        </p:nvSpPr>
        <p:spPr>
          <a:xfrm>
            <a:off x="8681996" y="4668461"/>
            <a:ext cx="3500438" cy="2189539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340" name="Picture 4" descr="Related image">
            <a:extLst>
              <a:ext uri="{FF2B5EF4-FFF2-40B4-BE49-F238E27FC236}">
                <a16:creationId xmlns:a16="http://schemas.microsoft.com/office/drawing/2014/main" id="{D98EF08F-A768-48DD-B733-36183810EFA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49"/>
          <a:stretch/>
        </p:blipFill>
        <p:spPr bwMode="auto">
          <a:xfrm>
            <a:off x="8769855" y="4807084"/>
            <a:ext cx="522090" cy="31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Google Shape;22;p2">
            <a:extLst>
              <a:ext uri="{FF2B5EF4-FFF2-40B4-BE49-F238E27FC236}">
                <a16:creationId xmlns:a16="http://schemas.microsoft.com/office/drawing/2014/main" id="{237911BA-E4C3-425A-A202-CCB553FC3EDB}"/>
              </a:ext>
            </a:extLst>
          </p:cNvPr>
          <p:cNvSpPr/>
          <p:nvPr userDrawn="1"/>
        </p:nvSpPr>
        <p:spPr>
          <a:xfrm>
            <a:off x="9256018" y="479903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Challenge Task: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Text Placeholder 47">
            <a:extLst>
              <a:ext uri="{FF2B5EF4-FFF2-40B4-BE49-F238E27FC236}">
                <a16:creationId xmlns:a16="http://schemas.microsoft.com/office/drawing/2014/main" id="{BB9B3415-D5C3-4249-B343-0FAF6E69A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20684" y="5196570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challenge task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774BD-0B3C-4940-A7A9-9FBF27A7D8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9300" y="1619251"/>
            <a:ext cx="6540500" cy="3187834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Enter task to complete here</a:t>
            </a:r>
            <a:endParaRPr lang="en-GB" dirty="0"/>
          </a:p>
        </p:txBody>
      </p:sp>
      <p:pic>
        <p:nvPicPr>
          <p:cNvPr id="14342" name="Picture 6" descr="Image result for loading bar gif transparent">
            <a:extLst>
              <a:ext uri="{FF2B5EF4-FFF2-40B4-BE49-F238E27FC236}">
                <a16:creationId xmlns:a16="http://schemas.microsoft.com/office/drawing/2014/main" id="{5D7CC457-D50C-4C46-8946-33DAAB8926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99" y="4993744"/>
            <a:ext cx="4192367" cy="9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656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4"/>
            <a:ext cx="6429137" cy="3865606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homework task here</a:t>
            </a:r>
            <a:endParaRPr lang="en-US" dirty="0"/>
          </a:p>
        </p:txBody>
      </p:sp>
      <p:pic>
        <p:nvPicPr>
          <p:cNvPr id="8" name="Picture 12" descr="Image result for homework">
            <a:extLst>
              <a:ext uri="{FF2B5EF4-FFF2-40B4-BE49-F238E27FC236}">
                <a16:creationId xmlns:a16="http://schemas.microsoft.com/office/drawing/2014/main" id="{9A0D1738-086B-A049-8A65-F3CB7F54D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601" y="117157"/>
            <a:ext cx="802832" cy="717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2;p2">
            <a:extLst>
              <a:ext uri="{FF2B5EF4-FFF2-40B4-BE49-F238E27FC236}">
                <a16:creationId xmlns:a16="http://schemas.microsoft.com/office/drawing/2014/main" id="{A683C79A-5CF8-F04C-AF63-CB1E3D3BC3CE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Homework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379EB0-9DEE-A448-B780-985042B303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3" b="97395" l="2077" r="95615">
                        <a14:foregroundMark x1="34000" y1="14888" x2="5923" y2="22457"/>
                        <a14:foregroundMark x1="5923" y1="22457" x2="2154" y2="26923"/>
                        <a14:foregroundMark x1="2154" y1="26923" x2="10769" y2="85360"/>
                        <a14:foregroundMark x1="10769" y1="85360" x2="13077" y2="91811"/>
                        <a14:foregroundMark x1="13077" y1="91811" x2="20385" y2="91811"/>
                        <a14:foregroundMark x1="17769" y1="80645" x2="77615" y2="62779"/>
                        <a14:foregroundMark x1="77615" y1="62779" x2="89538" y2="62035"/>
                        <a14:foregroundMark x1="89538" y1="62035" x2="93000" y2="56948"/>
                        <a14:foregroundMark x1="93000" y1="56948" x2="77000" y2="5831"/>
                        <a14:foregroundMark x1="77000" y1="5831" x2="73296" y2="2295"/>
                        <a14:foregroundMark x1="68992" y1="3248" x2="42154" y2="9677"/>
                        <a14:foregroundMark x1="72929" y1="2305" x2="70746" y2="2828"/>
                        <a14:foregroundMark x1="42154" y1="9677" x2="27000" y2="15385"/>
                        <a14:foregroundMark x1="69846" y1="28164" x2="24077" y2="57072"/>
                        <a14:foregroundMark x1="78538" y1="55335" x2="17154" y2="37841"/>
                        <a14:foregroundMark x1="17154" y1="37841" x2="40769" y2="28660"/>
                        <a14:foregroundMark x1="40769" y1="28660" x2="68000" y2="21960"/>
                        <a14:foregroundMark x1="68000" y1="21960" x2="70308" y2="30397"/>
                        <a14:foregroundMark x1="70308" y1="30397" x2="70154" y2="39578"/>
                        <a14:foregroundMark x1="70154" y1="39578" x2="67308" y2="48139"/>
                        <a14:foregroundMark x1="67308" y1="48139" x2="29385" y2="61414"/>
                        <a14:foregroundMark x1="29385" y1="61414" x2="23154" y2="61663"/>
                        <a14:foregroundMark x1="23154" y1="61663" x2="17923" y2="59429"/>
                        <a14:foregroundMark x1="17923" y1="59429" x2="11923" y2="49752"/>
                        <a14:foregroundMark x1="11923" y1="49752" x2="9692" y2="43300"/>
                        <a14:foregroundMark x1="9692" y1="43300" x2="11000" y2="33623"/>
                        <a14:foregroundMark x1="11000" y1="33623" x2="16000" y2="29653"/>
                        <a14:foregroundMark x1="16000" y1="29653" x2="72308" y2="12283"/>
                        <a14:foregroundMark x1="93385" y1="52605" x2="95846" y2="61538"/>
                        <a14:foregroundMark x1="48077" y1="83127" x2="11154" y2="97395"/>
                        <a14:foregroundMark x1="5231" y1="63524" x2="2077" y2="23945"/>
                        <a14:foregroundMark x1="73760" y1="2272" x2="71308" y2="1613"/>
                        <a14:foregroundMark x1="75923" y1="2854" x2="73830" y2="2291"/>
                        <a14:foregroundMark x1="6769" y1="21092" x2="5077" y2="21836"/>
                        <a14:backgroundMark x1="61462" y1="1985" x2="65692" y2="1613"/>
                        <a14:backgroundMark x1="70154" y1="1365" x2="66154" y2="1613"/>
                        <a14:backgroundMark x1="70000" y1="620" x2="74462" y2="496"/>
                        <a14:backgroundMark x1="74462" y1="496" x2="74538" y2="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755" y="971607"/>
            <a:ext cx="4578747" cy="2838822"/>
          </a:xfrm>
          <a:prstGeom prst="rect">
            <a:avLst/>
          </a:prstGeom>
        </p:spPr>
      </p:pic>
      <p:pic>
        <p:nvPicPr>
          <p:cNvPr id="11" name="Picture 2" descr="Related image">
            <a:extLst>
              <a:ext uri="{FF2B5EF4-FFF2-40B4-BE49-F238E27FC236}">
                <a16:creationId xmlns:a16="http://schemas.microsoft.com/office/drawing/2014/main" id="{54D294A1-6171-DC42-B741-873E6C7DA04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667" b="100000" l="37778" r="100000">
                        <a14:foregroundMark x1="91556" y1="77556" x2="93111" y2="90222"/>
                        <a14:foregroundMark x1="78667" y1="85333" x2="88444" y2="97333"/>
                        <a14:foregroundMark x1="81111" y1="81556" x2="98222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360" t="31407"/>
          <a:stretch/>
        </p:blipFill>
        <p:spPr bwMode="auto">
          <a:xfrm>
            <a:off x="10746639" y="1439360"/>
            <a:ext cx="1287418" cy="143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620BDE51-9E59-F846-896A-3FD15F0184A7}"/>
              </a:ext>
            </a:extLst>
          </p:cNvPr>
          <p:cNvSpPr/>
          <p:nvPr userDrawn="1"/>
        </p:nvSpPr>
        <p:spPr>
          <a:xfrm>
            <a:off x="8215299" y="3611646"/>
            <a:ext cx="3357929" cy="1626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this homework down in your planner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93642-CB50-D349-86C1-15668B0E377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9303" y="5044440"/>
            <a:ext cx="1681480" cy="1681480"/>
          </a:xfrm>
          <a:prstGeom prst="rect">
            <a:avLst/>
          </a:prstGeom>
        </p:spPr>
      </p:pic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8DB511DF-020C-7246-96A2-02F5EE3E80AB}"/>
              </a:ext>
            </a:extLst>
          </p:cNvPr>
          <p:cNvSpPr/>
          <p:nvPr userDrawn="1"/>
        </p:nvSpPr>
        <p:spPr>
          <a:xfrm>
            <a:off x="1705386" y="5689710"/>
            <a:ext cx="3357929" cy="63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Due: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45">
            <a:extLst>
              <a:ext uri="{FF2B5EF4-FFF2-40B4-BE49-F238E27FC236}">
                <a16:creationId xmlns:a16="http://schemas.microsoft.com/office/drawing/2014/main" id="{323DC9BA-524F-B341-AA13-9259AEEBFF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95911" y="5725160"/>
            <a:ext cx="4625969" cy="533400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149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ding Ta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1;p2">
            <a:extLst>
              <a:ext uri="{FF2B5EF4-FFF2-40B4-BE49-F238E27FC236}">
                <a16:creationId xmlns:a16="http://schemas.microsoft.com/office/drawing/2014/main" id="{B958A0CF-7014-4AD4-8809-046207B3A70C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91EDD1-5BC5-49D9-977F-5D5869F98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72839"/>
            <a:ext cx="4048348" cy="58525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A1257-72F3-4820-A287-80E9DB2853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6875" y="4597400"/>
            <a:ext cx="7824788" cy="2125663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questions here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872C36-A590-49CA-B82B-56603D840DBB}"/>
              </a:ext>
            </a:extLst>
          </p:cNvPr>
          <p:cNvSpPr txBox="1"/>
          <p:nvPr userDrawn="1"/>
        </p:nvSpPr>
        <p:spPr>
          <a:xfrm>
            <a:off x="4206875" y="1162594"/>
            <a:ext cx="78247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OpenDyslexic" panose="00000500000000000000" pitchFamily="50" charset="0"/>
              </a:rPr>
              <a:t>Silently read the piece given to you.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Highlight or underline any words you do not understand.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Once you have finished reading the text, think about these questions: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BB453B-3B6E-499A-88B0-E016DE1D82D8}"/>
              </a:ext>
            </a:extLst>
          </p:cNvPr>
          <p:cNvSpPr txBox="1"/>
          <p:nvPr userDrawn="1"/>
        </p:nvSpPr>
        <p:spPr>
          <a:xfrm>
            <a:off x="91440" y="58784"/>
            <a:ext cx="5786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OpenDyslexic" panose="00000500000000000000" pitchFamily="50" charset="0"/>
              </a:rPr>
              <a:t>Reading Task</a:t>
            </a:r>
          </a:p>
        </p:txBody>
      </p:sp>
    </p:spTree>
    <p:extLst>
      <p:ext uri="{BB962C8B-B14F-4D97-AF65-F5344CB8AC3E}">
        <p14:creationId xmlns:p14="http://schemas.microsoft.com/office/powerpoint/2010/main" val="3820044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9303" y="71437"/>
            <a:ext cx="5847160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Whole Class Feedback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E8A7AF1-28AB-2446-8859-DBD78510E632}"/>
              </a:ext>
            </a:extLst>
          </p:cNvPr>
          <p:cNvSpPr/>
          <p:nvPr userDrawn="1"/>
        </p:nvSpPr>
        <p:spPr>
          <a:xfrm>
            <a:off x="6086475" y="956858"/>
            <a:ext cx="6100763" cy="2943630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-1787" y="963271"/>
            <a:ext cx="6100763" cy="2943630"/>
          </a:xfrm>
          <a:prstGeom prst="roundRect">
            <a:avLst/>
          </a:prstGeom>
          <a:solidFill>
            <a:srgbClr val="00B05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EBEF9B9-E3FB-AD47-9F83-DCA4BD504EDA}"/>
              </a:ext>
            </a:extLst>
          </p:cNvPr>
          <p:cNvSpPr/>
          <p:nvPr userDrawn="1"/>
        </p:nvSpPr>
        <p:spPr>
          <a:xfrm>
            <a:off x="6086475" y="3909617"/>
            <a:ext cx="6100763" cy="2943630"/>
          </a:xfrm>
          <a:prstGeom prst="roundRect">
            <a:avLst/>
          </a:prstGeom>
          <a:solidFill>
            <a:srgbClr val="00B0F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9262C00-01E9-7545-8CAB-9972828A1723}"/>
              </a:ext>
            </a:extLst>
          </p:cNvPr>
          <p:cNvSpPr/>
          <p:nvPr userDrawn="1"/>
        </p:nvSpPr>
        <p:spPr>
          <a:xfrm>
            <a:off x="-1787" y="3916030"/>
            <a:ext cx="6100763" cy="2943630"/>
          </a:xfrm>
          <a:prstGeom prst="roundRect">
            <a:avLst/>
          </a:prstGeom>
          <a:solidFill>
            <a:srgbClr val="FF00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68545B-D312-F046-8E0B-70DF65C46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5034" l="5415" r="100000">
                        <a14:foregroundMark x1="24549" y1="35544" x2="21119" y2="57143"/>
                        <a14:foregroundMark x1="9567" y1="68027" x2="5596" y2="68707"/>
                        <a14:foregroundMark x1="40072" y1="38095" x2="44224" y2="48299"/>
                        <a14:foregroundMark x1="66426" y1="31633" x2="66426" y2="34184"/>
                        <a14:foregroundMark x1="69134" y1="54592" x2="69134" y2="54592"/>
                        <a14:foregroundMark x1="48917" y1="65476" x2="48917" y2="65476"/>
                        <a14:backgroundMark x1="21119" y1="4932" x2="15704" y2="20748"/>
                        <a14:backgroundMark x1="93502" y1="52041" x2="99819" y2="54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0" y="3932718"/>
            <a:ext cx="854769" cy="9068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53ADE7-9C4D-1E43-8042-03C4FB8F72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3" b="98429" l="7273" r="90101">
                        <a14:foregroundMark x1="83838" y1="34031" x2="85657" y2="36475"/>
                        <a14:foregroundMark x1="63838" y1="16056" x2="63636" y2="16056"/>
                        <a14:foregroundMark x1="79192" y1="22688" x2="76566" y2="23735"/>
                        <a14:foregroundMark x1="30505" y1="90750" x2="29697" y2="94764"/>
                        <a14:foregroundMark x1="7273" y1="48168" x2="8081" y2="59162"/>
                        <a14:foregroundMark x1="82424" y1="74695" x2="90303" y2="75393"/>
                        <a14:backgroundMark x1="52525" y1="14311" x2="54141" y2="17277"/>
                        <a14:backgroundMark x1="56364" y1="12565" x2="57172" y2="13962"/>
                        <a14:backgroundMark x1="82828" y1="28621" x2="78384" y2="29843"/>
                        <a14:backgroundMark x1="81212" y1="31588" x2="81212" y2="31588"/>
                        <a14:backgroundMark x1="80808" y1="31937" x2="80808" y2="31937"/>
                        <a14:backgroundMark x1="78384" y1="31239" x2="80808" y2="31239"/>
                        <a14:backgroundMark x1="84646" y1="30541" x2="81212" y2="31937"/>
                        <a14:backgroundMark x1="81212" y1="26876" x2="77980" y2="27225"/>
                        <a14:backgroundMark x1="72121" y1="17976" x2="74141" y2="21815"/>
                        <a14:backgroundMark x1="53333" y1="13962" x2="58384" y2="14660"/>
                        <a14:backgroundMark x1="57980" y1="13264" x2="56768" y2="16928"/>
                        <a14:backgroundMark x1="74545" y1="21640" x2="73737" y2="23037"/>
                        <a14:backgroundMark x1="76162" y1="18674" x2="74747" y2="21291"/>
                        <a14:backgroundMark x1="57980" y1="12565" x2="59596" y2="15358"/>
                        <a14:backgroundMark x1="19192" y1="98429" x2="23030" y2="98778"/>
                        <a14:backgroundMark x1="17980" y1="98080" x2="23434" y2="98080"/>
                        <a14:backgroundMark x1="25859" y1="98080" x2="23030" y2="98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728" y="942569"/>
            <a:ext cx="763930" cy="8834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BDF7E8-E2CD-A842-A9CD-DF6963D40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80" b="91971" l="0" r="93946">
                        <a14:foregroundMark x1="42797" y1="8273" x2="70355" y2="9732"/>
                        <a14:foregroundMark x1="87474" y1="33820" x2="91023" y2="61314"/>
                        <a14:foregroundMark x1="69937" y1="90998" x2="42797" y2="91971"/>
                        <a14:foregroundMark x1="89770" y1="60341" x2="94363" y2="38929"/>
                        <a14:foregroundMark x1="63883" y1="5353" x2="47182" y2="4380"/>
                        <a14:foregroundMark x1="13152" y1="74939" x2="6472" y2="76886"/>
                        <a14:backgroundMark x1="3758" y1="79319" x2="209" y2="79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3" y="4069138"/>
            <a:ext cx="739775" cy="6340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ABC547-3CE7-F641-A296-D6A69B2DF4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92" b="94005" l="2347" r="95487">
                        <a14:foregroundMark x1="61372" y1="10072" x2="42419" y2="9592"/>
                        <a14:foregroundMark x1="85740" y1="77698" x2="93682" y2="81535"/>
                        <a14:foregroundMark x1="93682" y1="82254" x2="95487" y2="83213"/>
                        <a14:foregroundMark x1="63538" y1="92566" x2="41516" y2="94005"/>
                        <a14:foregroundMark x1="10830" y1="51079" x2="5957" y2="51559"/>
                        <a14:foregroundMark x1="69856" y1="36691" x2="39350" y2="19424"/>
                        <a14:foregroundMark x1="45668" y1="88489" x2="33755" y2="75779"/>
                        <a14:foregroundMark x1="4513" y1="51079" x2="2527" y2="51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1" y="1062907"/>
            <a:ext cx="854769" cy="64273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DDA0AD86-CC1A-2E47-A0E0-157B062C0329}"/>
              </a:ext>
            </a:extLst>
          </p:cNvPr>
          <p:cNvSpPr/>
          <p:nvPr userDrawn="1"/>
        </p:nvSpPr>
        <p:spPr>
          <a:xfrm>
            <a:off x="112717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did well: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1EE2EC76-3069-9A43-A89C-A6164E48E4D2}"/>
              </a:ext>
            </a:extLst>
          </p:cNvPr>
          <p:cNvSpPr/>
          <p:nvPr userDrawn="1"/>
        </p:nvSpPr>
        <p:spPr>
          <a:xfrm>
            <a:off x="1127173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need to improve on: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DB9945AC-47C0-6143-9B17-18D8480CE3F6}"/>
              </a:ext>
            </a:extLst>
          </p:cNvPr>
          <p:cNvSpPr/>
          <p:nvPr userDrawn="1"/>
        </p:nvSpPr>
        <p:spPr>
          <a:xfrm>
            <a:off x="721703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Star examples: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C5DFE349-7622-014F-8D18-90A7A397B585}"/>
              </a:ext>
            </a:extLst>
          </p:cNvPr>
          <p:cNvSpPr/>
          <p:nvPr userDrawn="1"/>
        </p:nvSpPr>
        <p:spPr>
          <a:xfrm>
            <a:off x="7215435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&amp; Definition errors: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203031" y="1931165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ü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positives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2" hasCustomPrompt="1"/>
          </p:nvPr>
        </p:nvSpPr>
        <p:spPr>
          <a:xfrm>
            <a:off x="199901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Ø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improvements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6318212" y="1927638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v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star students here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6300663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q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</a:t>
            </a:r>
            <a:r>
              <a:rPr lang="en-GB" dirty="0" err="1"/>
              <a:t>SPaG</a:t>
            </a:r>
            <a:r>
              <a:rPr lang="en-GB" dirty="0"/>
              <a:t> and definition errors here</a:t>
            </a:r>
            <a:endParaRPr lang="en-US" dirty="0"/>
          </a:p>
        </p:txBody>
      </p:sp>
      <p:sp>
        <p:nvSpPr>
          <p:cNvPr id="30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144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Pen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057275" y="71437"/>
            <a:ext cx="4929188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Red Pen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FA1EF5-592C-DE47-837A-D5B1F1637E78}"/>
              </a:ext>
            </a:extLst>
          </p:cNvPr>
          <p:cNvSpPr/>
          <p:nvPr userDrawn="1"/>
        </p:nvSpPr>
        <p:spPr>
          <a:xfrm>
            <a:off x="0" y="5603158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01054622-2E79-984C-B53A-E8CA3C7E3F01}"/>
              </a:ext>
            </a:extLst>
          </p:cNvPr>
          <p:cNvSpPr/>
          <p:nvPr userDrawn="1"/>
        </p:nvSpPr>
        <p:spPr>
          <a:xfrm>
            <a:off x="99648" y="1051065"/>
            <a:ext cx="3357929" cy="5590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that have been ticked for you at the bottom of your sheet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 use your help and support, to make sure you get the answers correct!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sentence starters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out any definitions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pictures given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9839E9-BEF3-FE41-9350-41D8EF37A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7230" y="955396"/>
            <a:ext cx="4024769" cy="59026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AD6A7D-0083-904C-B1C4-97B5974586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29" y="57149"/>
            <a:ext cx="744537" cy="744537"/>
          </a:xfrm>
          <a:prstGeom prst="rect">
            <a:avLst/>
          </a:prstGeom>
        </p:spPr>
      </p:pic>
      <p:sp>
        <p:nvSpPr>
          <p:cNvPr id="17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628950" y="1243384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709160" y="1826041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9DD4B8-3D1B-48AF-82C4-AA41505AF2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54788" y="955396"/>
            <a:ext cx="4437829" cy="589619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0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4613" y="569130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653465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ss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0F8A691-3139-AA4A-87B4-93E34B3F4BE8}"/>
              </a:ext>
            </a:extLst>
          </p:cNvPr>
          <p:cNvGrpSpPr/>
          <p:nvPr userDrawn="1"/>
        </p:nvGrpSpPr>
        <p:grpSpPr>
          <a:xfrm>
            <a:off x="6345526" y="2694864"/>
            <a:ext cx="3874239" cy="2500496"/>
            <a:chOff x="6345526" y="2694864"/>
            <a:chExt cx="3874239" cy="25004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BABBB2-D767-0246-AD8A-A02B83BC9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5247" y="2694864"/>
              <a:ext cx="3424518" cy="223977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C2C3D3-85FC-1C45-8AA5-F925A044A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5526" y="4673913"/>
              <a:ext cx="521447" cy="521447"/>
            </a:xfrm>
            <a:prstGeom prst="rect">
              <a:avLst/>
            </a:prstGeom>
          </p:spPr>
        </p:pic>
      </p:grp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Class Discussion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5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397481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CF14AD3-4943-204A-B1C7-46C2983EF876}"/>
              </a:ext>
            </a:extLst>
          </p:cNvPr>
          <p:cNvSpPr/>
          <p:nvPr userDrawn="1"/>
        </p:nvSpPr>
        <p:spPr>
          <a:xfrm>
            <a:off x="3686145" y="1081958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F44A294-6657-1541-BD73-C7E05AB79FCA}"/>
              </a:ext>
            </a:extLst>
          </p:cNvPr>
          <p:cNvSpPr/>
          <p:nvPr userDrawn="1"/>
        </p:nvSpPr>
        <p:spPr>
          <a:xfrm>
            <a:off x="3692331" y="2290662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5DC59CA-842C-6549-B52D-F9CA6442D7C5}"/>
              </a:ext>
            </a:extLst>
          </p:cNvPr>
          <p:cNvSpPr/>
          <p:nvPr userDrawn="1"/>
        </p:nvSpPr>
        <p:spPr>
          <a:xfrm>
            <a:off x="3686146" y="3570628"/>
            <a:ext cx="2391926" cy="29243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FD7D3EE-96F5-424B-9B68-6E1E5438B78D}"/>
              </a:ext>
            </a:extLst>
          </p:cNvPr>
          <p:cNvSpPr/>
          <p:nvPr userDrawn="1"/>
        </p:nvSpPr>
        <p:spPr>
          <a:xfrm>
            <a:off x="6346834" y="5278775"/>
            <a:ext cx="2568566" cy="14145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3EED411-78BF-D046-9592-1234DB468A99}"/>
              </a:ext>
            </a:extLst>
          </p:cNvPr>
          <p:cNvSpPr/>
          <p:nvPr userDrawn="1"/>
        </p:nvSpPr>
        <p:spPr>
          <a:xfrm>
            <a:off x="9144562" y="4934637"/>
            <a:ext cx="2873753" cy="17587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E5CC1AE-D5F1-5044-84A2-E0D76FC1AA25}"/>
              </a:ext>
            </a:extLst>
          </p:cNvPr>
          <p:cNvSpPr/>
          <p:nvPr userDrawn="1"/>
        </p:nvSpPr>
        <p:spPr>
          <a:xfrm>
            <a:off x="7281477" y="309282"/>
            <a:ext cx="2381947" cy="1981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94CECBA-C7A7-3B43-B970-6E8EE3100ED7}"/>
              </a:ext>
            </a:extLst>
          </p:cNvPr>
          <p:cNvSpPr/>
          <p:nvPr userDrawn="1"/>
        </p:nvSpPr>
        <p:spPr>
          <a:xfrm>
            <a:off x="9984725" y="71437"/>
            <a:ext cx="2146284" cy="18245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8573108-459C-F94A-B4DA-EB73209BAF6B}"/>
              </a:ext>
            </a:extLst>
          </p:cNvPr>
          <p:cNvSpPr/>
          <p:nvPr userDrawn="1"/>
        </p:nvSpPr>
        <p:spPr>
          <a:xfrm>
            <a:off x="10470626" y="2039441"/>
            <a:ext cx="1660383" cy="274771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C6FFB32-A793-6B4D-BECB-27A3FB8668D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94" y="151325"/>
            <a:ext cx="1124110" cy="68424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C78E225-87E4-5D48-BEAA-41861C5969CB}"/>
              </a:ext>
            </a:extLst>
          </p:cNvPr>
          <p:cNvCxnSpPr>
            <a:cxnSpLocks/>
          </p:cNvCxnSpPr>
          <p:nvPr userDrawn="1"/>
        </p:nvCxnSpPr>
        <p:spPr>
          <a:xfrm flipV="1">
            <a:off x="8737481" y="2309570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C8D02D9-4616-EE48-B416-615A4E6F1EF8}"/>
              </a:ext>
            </a:extLst>
          </p:cNvPr>
          <p:cNvCxnSpPr>
            <a:cxnSpLocks/>
          </p:cNvCxnSpPr>
          <p:nvPr userDrawn="1"/>
        </p:nvCxnSpPr>
        <p:spPr>
          <a:xfrm flipV="1">
            <a:off x="9440337" y="1950309"/>
            <a:ext cx="779428" cy="953895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1D6341-2096-8440-9AEE-B14C2EEB1967}"/>
              </a:ext>
            </a:extLst>
          </p:cNvPr>
          <p:cNvCxnSpPr>
            <a:cxnSpLocks/>
          </p:cNvCxnSpPr>
          <p:nvPr userDrawn="1"/>
        </p:nvCxnSpPr>
        <p:spPr>
          <a:xfrm flipV="1">
            <a:off x="10026621" y="3148864"/>
            <a:ext cx="386287" cy="15954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34A39B8-01D8-D640-BFFD-811220D6C26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029208" y="4275870"/>
            <a:ext cx="271504" cy="57978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2DC612B-B5CF-B04E-A926-D1CEB8367C51}"/>
              </a:ext>
            </a:extLst>
          </p:cNvPr>
          <p:cNvCxnSpPr>
            <a:cxnSpLocks/>
          </p:cNvCxnSpPr>
          <p:nvPr userDrawn="1"/>
        </p:nvCxnSpPr>
        <p:spPr>
          <a:xfrm flipV="1">
            <a:off x="8197807" y="4818388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C38E71A-ACEA-6E45-BBB8-797E249B0EF2}"/>
              </a:ext>
            </a:extLst>
          </p:cNvPr>
          <p:cNvCxnSpPr>
            <a:cxnSpLocks/>
          </p:cNvCxnSpPr>
          <p:nvPr userDrawn="1"/>
        </p:nvCxnSpPr>
        <p:spPr>
          <a:xfrm flipH="1">
            <a:off x="6135790" y="3754003"/>
            <a:ext cx="942191" cy="39889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629341D-1C34-A748-BE6E-4BBB4666E39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91" y="2111356"/>
            <a:ext cx="928698" cy="70785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569788C-134B-2541-AD44-89A435BDC9C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12" y="2924149"/>
            <a:ext cx="432800" cy="173006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435326" y="3250158"/>
            <a:ext cx="2398152" cy="1201861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topic here</a:t>
            </a:r>
            <a:endParaRPr lang="en-US" dirty="0"/>
          </a:p>
        </p:txBody>
      </p:sp>
      <p:sp>
        <p:nvSpPr>
          <p:cNvPr id="39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0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44" name="Google Shape;22;p2">
            <a:extLst>
              <a:ext uri="{FF2B5EF4-FFF2-40B4-BE49-F238E27FC236}">
                <a16:creationId xmlns:a16="http://schemas.microsoft.com/office/drawing/2014/main" id="{E2E5545A-6477-1442-90F5-4B3DDB18C7E0}"/>
              </a:ext>
            </a:extLst>
          </p:cNvPr>
          <p:cNvSpPr/>
          <p:nvPr userDrawn="1"/>
        </p:nvSpPr>
        <p:spPr>
          <a:xfrm>
            <a:off x="585778" y="2239014"/>
            <a:ext cx="2550211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5" name="Picture 44" descr="Image result for key words">
            <a:extLst>
              <a:ext uri="{FF2B5EF4-FFF2-40B4-BE49-F238E27FC236}">
                <a16:creationId xmlns:a16="http://schemas.microsoft.com/office/drawing/2014/main" id="{DBC2C0DD-2871-324C-B93D-34C47128FCCE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41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77772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Boo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DC9710-EB4F-3D4D-B461-BF32E90D43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2782" y="0"/>
            <a:ext cx="4399218" cy="6858000"/>
          </a:xfrm>
          <a:prstGeom prst="rect">
            <a:avLst/>
          </a:prstGeom>
        </p:spPr>
      </p:pic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342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the date and title down on a new page in your book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in your book. You </a:t>
            </a:r>
            <a:r>
              <a:rPr lang="en-US" sz="2000" b="1" u="sng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do not</a:t>
            </a:r>
            <a:r>
              <a:rPr lang="en-US" sz="2000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need to write the questions out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20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886136" y="11911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377887" y="372211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570391" y="1067162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965235"/>
            <a:ext cx="7596747" cy="772449"/>
          </a:xfrm>
        </p:spPr>
        <p:txBody>
          <a:bodyPr>
            <a:normAutofit/>
          </a:bodyPr>
          <a:lstStyle>
            <a:lvl1pPr marL="0" indent="0" algn="l">
              <a:buNone/>
              <a:defRPr sz="20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8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7083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Exam Pap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3BF971-2938-934F-A66B-96EFB8469C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21893" y="0"/>
            <a:ext cx="4370107" cy="6858000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839517A7-1FDB-024D-B068-2C903354873F}"/>
              </a:ext>
            </a:extLst>
          </p:cNvPr>
          <p:cNvSpPr/>
          <p:nvPr userDrawn="1"/>
        </p:nvSpPr>
        <p:spPr>
          <a:xfrm>
            <a:off x="8848643" y="2865151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First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286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your name on the front of your assessment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 Make sure you: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in full sentences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enough to access all the marks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 you are being asked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18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902887" y="11572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FCC47C1F-EBFB-1C47-B8F6-950FDDA602D2}"/>
              </a:ext>
            </a:extLst>
          </p:cNvPr>
          <p:cNvSpPr/>
          <p:nvPr userDrawn="1"/>
        </p:nvSpPr>
        <p:spPr>
          <a:xfrm>
            <a:off x="10581125" y="2865150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Last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586550"/>
            <a:ext cx="7596747" cy="1076525"/>
          </a:xfrm>
        </p:spPr>
        <p:txBody>
          <a:bodyPr>
            <a:normAutofit/>
          </a:bodyPr>
          <a:lstStyle>
            <a:lvl1pPr marL="0" indent="0" algn="l">
              <a:buNone/>
              <a:defRPr sz="18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7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2602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21;p2">
            <a:extLst>
              <a:ext uri="{FF2B5EF4-FFF2-40B4-BE49-F238E27FC236}">
                <a16:creationId xmlns:a16="http://schemas.microsoft.com/office/drawing/2014/main" id="{1DECBBC7-82DF-4921-BFD5-AF4BF2244CE1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22;p2" descr="Image result for mini whiteboard">
            <a:extLst>
              <a:ext uri="{FF2B5EF4-FFF2-40B4-BE49-F238E27FC236}">
                <a16:creationId xmlns:a16="http://schemas.microsoft.com/office/drawing/2014/main" id="{D99D60B1-EA9C-4215-85E3-2E1A60B59F6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998494"/>
            <a:ext cx="12192000" cy="58595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6A8C1-15D2-4058-AA19-BC39084B8E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613" y="2260600"/>
            <a:ext cx="10553700" cy="3957638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05A6A-518D-49BF-A99E-B6C0D1B7B3E1}"/>
              </a:ext>
            </a:extLst>
          </p:cNvPr>
          <p:cNvSpPr txBox="1"/>
          <p:nvPr userDrawn="1"/>
        </p:nvSpPr>
        <p:spPr>
          <a:xfrm>
            <a:off x="156754" y="52250"/>
            <a:ext cx="5721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OpenDyslexic" panose="00000500000000000000" pitchFamily="50" charset="0"/>
              </a:rPr>
              <a:t>Bell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4887A6-965D-46EB-95D4-787B863A311A}"/>
              </a:ext>
            </a:extLst>
          </p:cNvPr>
          <p:cNvSpPr txBox="1"/>
          <p:nvPr userDrawn="1"/>
        </p:nvSpPr>
        <p:spPr>
          <a:xfrm>
            <a:off x="992777" y="1606731"/>
            <a:ext cx="10215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extLst>
      <p:ext uri="{BB962C8B-B14F-4D97-AF65-F5344CB8AC3E}">
        <p14:creationId xmlns:p14="http://schemas.microsoft.com/office/powerpoint/2010/main" val="3305235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nded Wr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884228" y="71437"/>
            <a:ext cx="5478535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Extended Writing [6]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1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52440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66;p8" descr="Image result for pencil clipart">
            <a:extLst>
              <a:ext uri="{FF2B5EF4-FFF2-40B4-BE49-F238E27FC236}">
                <a16:creationId xmlns:a16="http://schemas.microsoft.com/office/drawing/2014/main" id="{A38AFA55-7039-1548-A679-A10CCA4EFAE9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196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89;p41">
            <a:extLst>
              <a:ext uri="{FF2B5EF4-FFF2-40B4-BE49-F238E27FC236}">
                <a16:creationId xmlns:a16="http://schemas.microsoft.com/office/drawing/2014/main" id="{56C481FF-E07B-5C4B-B793-B84E6C3E0938}"/>
              </a:ext>
            </a:extLst>
          </p:cNvPr>
          <p:cNvSpPr/>
          <p:nvPr userDrawn="1"/>
        </p:nvSpPr>
        <p:spPr>
          <a:xfrm>
            <a:off x="3639739" y="4895669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00B050">
              <a:alpha val="40000"/>
            </a:srgbClr>
          </a:solidFill>
          <a:ln w="12700" cap="flat" cmpd="sng">
            <a:solidFill>
              <a:srgbClr val="00B05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now link your point and explanation back to the question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" name="Google Shape;290;p41">
            <a:extLst>
              <a:ext uri="{FF2B5EF4-FFF2-40B4-BE49-F238E27FC236}">
                <a16:creationId xmlns:a16="http://schemas.microsoft.com/office/drawing/2014/main" id="{662B6BA7-8BE2-F341-91D7-9EE22E983C1B}"/>
              </a:ext>
            </a:extLst>
          </p:cNvPr>
          <p:cNvSpPr/>
          <p:nvPr userDrawn="1"/>
        </p:nvSpPr>
        <p:spPr>
          <a:xfrm>
            <a:off x="3639740" y="2160055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0000">
              <a:alpha val="40000"/>
            </a:srgbClr>
          </a:solidFill>
          <a:ln w="12700" cap="flat" cmpd="sng">
            <a:solidFill>
              <a:srgbClr val="FF0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your point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" name="Google Shape;291;p41">
            <a:extLst>
              <a:ext uri="{FF2B5EF4-FFF2-40B4-BE49-F238E27FC236}">
                <a16:creationId xmlns:a16="http://schemas.microsoft.com/office/drawing/2014/main" id="{38B8756B-CAD1-AE4B-96C3-F38585004C56}"/>
              </a:ext>
            </a:extLst>
          </p:cNvPr>
          <p:cNvSpPr/>
          <p:nvPr userDrawn="1"/>
        </p:nvSpPr>
        <p:spPr>
          <a:xfrm>
            <a:off x="3639738" y="3524773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C000">
              <a:alpha val="40000"/>
            </a:srgbClr>
          </a:solidFill>
          <a:ln w="12700" cap="flat" cmpd="sng">
            <a:solidFill>
              <a:srgbClr val="FFC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explain your point (what does your point mean?)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rgbClr val="0070C0"/>
              </a:solidFill>
              <a:latin typeface="OpenDyslexic" panose="00000500000000000000" pitchFamily="50" charset="0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Dyslexic" panose="00000500000000000000" pitchFamily="50" charset="0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7BF18A93-F5B0-0D42-8FCC-7B209C4C5527}"/>
              </a:ext>
            </a:extLst>
          </p:cNvPr>
          <p:cNvSpPr/>
          <p:nvPr userDrawn="1"/>
        </p:nvSpPr>
        <p:spPr>
          <a:xfrm>
            <a:off x="7278663" y="6032474"/>
            <a:ext cx="1604079" cy="812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x3</a:t>
            </a:r>
            <a:endParaRPr sz="54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3705727" y="265203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point here e.g. One advantage to Cloud Computing is …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3705727" y="402180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explanation here e.g. This is an advantage because …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96794" y="5374857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link here e.g. This is compared to local computing which …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3629861" y="1079467"/>
            <a:ext cx="8426608" cy="833097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question here</a:t>
            </a:r>
            <a:endParaRPr lang="en-US" dirty="0"/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A136B572-8241-C945-8814-44C2F37ADD30}"/>
              </a:ext>
            </a:extLst>
          </p:cNvPr>
          <p:cNvSpPr/>
          <p:nvPr userDrawn="1"/>
        </p:nvSpPr>
        <p:spPr>
          <a:xfrm>
            <a:off x="585779" y="2239014"/>
            <a:ext cx="251011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417BAB8A-BB3D-D748-B209-9EA88041FAA8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9300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Mark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2A22BA-925F-4586-AE8B-4F2914E5E18C}"/>
              </a:ext>
            </a:extLst>
          </p:cNvPr>
          <p:cNvSpPr txBox="1"/>
          <p:nvPr userDrawn="1"/>
        </p:nvSpPr>
        <p:spPr>
          <a:xfrm>
            <a:off x="966651" y="153856"/>
            <a:ext cx="4833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OpenDyslexic" panose="00000500000000000000" pitchFamily="50" charset="0"/>
              </a:rPr>
              <a:t>8 Mark Questions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4A4992-AEB8-433B-96F9-D41F83586CEA}"/>
              </a:ext>
            </a:extLst>
          </p:cNvPr>
          <p:cNvSpPr/>
          <p:nvPr userDrawn="1"/>
        </p:nvSpPr>
        <p:spPr>
          <a:xfrm>
            <a:off x="57150" y="987319"/>
            <a:ext cx="5799909" cy="2898881"/>
          </a:xfrm>
          <a:prstGeom prst="rect">
            <a:avLst/>
          </a:prstGeom>
          <a:solidFill>
            <a:srgbClr val="FFFF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6C127C-1EC9-4EC0-BE05-A52270CD76EA}"/>
              </a:ext>
            </a:extLst>
          </p:cNvPr>
          <p:cNvSpPr/>
          <p:nvPr userDrawn="1"/>
        </p:nvSpPr>
        <p:spPr>
          <a:xfrm>
            <a:off x="57149" y="3940069"/>
            <a:ext cx="5799909" cy="2898881"/>
          </a:xfrm>
          <a:prstGeom prst="rect">
            <a:avLst/>
          </a:prstGeom>
          <a:solidFill>
            <a:srgbClr val="00B05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0CC363-680C-41E7-98E8-AD638F9CFE39}"/>
              </a:ext>
            </a:extLst>
          </p:cNvPr>
          <p:cNvSpPr/>
          <p:nvPr userDrawn="1"/>
        </p:nvSpPr>
        <p:spPr>
          <a:xfrm>
            <a:off x="6334941" y="987319"/>
            <a:ext cx="5799909" cy="2898881"/>
          </a:xfrm>
          <a:prstGeom prst="rect">
            <a:avLst/>
          </a:prstGeom>
          <a:solidFill>
            <a:srgbClr val="0070C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128F0B-043A-4A00-9F81-9B9CFE4F926E}"/>
              </a:ext>
            </a:extLst>
          </p:cNvPr>
          <p:cNvSpPr/>
          <p:nvPr userDrawn="1"/>
        </p:nvSpPr>
        <p:spPr>
          <a:xfrm>
            <a:off x="6334940" y="3940069"/>
            <a:ext cx="5799909" cy="2898881"/>
          </a:xfrm>
          <a:prstGeom prst="rect">
            <a:avLst/>
          </a:prstGeom>
          <a:solidFill>
            <a:srgbClr val="FF00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DF732E-0AC2-4FA8-B4F3-2BEFC7F8D8DE}"/>
              </a:ext>
            </a:extLst>
          </p:cNvPr>
          <p:cNvSpPr/>
          <p:nvPr userDrawn="1"/>
        </p:nvSpPr>
        <p:spPr>
          <a:xfrm>
            <a:off x="4637041" y="3183926"/>
            <a:ext cx="2917916" cy="1458418"/>
          </a:xfrm>
          <a:prstGeom prst="rect">
            <a:avLst/>
          </a:prstGeom>
          <a:solidFill>
            <a:schemeClr val="tx1">
              <a:alpha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57AE26-5304-4EF8-9420-D6509F844E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7088" y="3184525"/>
            <a:ext cx="2917825" cy="1457325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 here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EDB0769-B991-469E-BD88-EB37B95128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302" y="1090013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1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6BA5482-F9D0-4B68-9A42-F904DEC224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2002" y="1090012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2</a:t>
            </a:r>
            <a:endParaRPr lang="en-GB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4B0122D-7DCD-4A60-9056-9100E8928F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302" y="4056557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3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0895076-1EB6-4B4B-9FBA-4B2CB99560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02152" y="4056556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862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no 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18989" y="92761"/>
            <a:ext cx="6582255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12888280"/>
              </p:ext>
            </p:extLst>
          </p:nvPr>
        </p:nvGraphicFramePr>
        <p:xfrm>
          <a:off x="623392" y="2638053"/>
          <a:ext cx="10945200" cy="377703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64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458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24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136109" y="1345967"/>
            <a:ext cx="247250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32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1599191" y="2748343"/>
            <a:ext cx="2018846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2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4EEAFA1F-941C-E34C-A682-82475490F7F3}"/>
              </a:ext>
            </a:extLst>
          </p:cNvPr>
          <p:cNvSpPr/>
          <p:nvPr userDrawn="1"/>
        </p:nvSpPr>
        <p:spPr>
          <a:xfrm>
            <a:off x="5230274" y="2740183"/>
            <a:ext cx="2467589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2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2;p2">
            <a:extLst>
              <a:ext uri="{FF2B5EF4-FFF2-40B4-BE49-F238E27FC236}">
                <a16:creationId xmlns:a16="http://schemas.microsoft.com/office/drawing/2014/main" id="{249B4DA4-78C1-CF4D-B300-4B28E0D09BAA}"/>
              </a:ext>
            </a:extLst>
          </p:cNvPr>
          <p:cNvSpPr/>
          <p:nvPr userDrawn="1"/>
        </p:nvSpPr>
        <p:spPr>
          <a:xfrm>
            <a:off x="8859611" y="2740184"/>
            <a:ext cx="2309132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2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788988" y="3464718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outcome here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4418352" y="3470613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outcome here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8047716" y="3460639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outcome here</a:t>
            </a:r>
            <a:endParaRPr lang="en-US" dirty="0"/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850506" y="1345159"/>
            <a:ext cx="8482366" cy="783312"/>
          </a:xfrm>
        </p:spPr>
        <p:txBody>
          <a:bodyPr>
            <a:normAutofit/>
          </a:bodyPr>
          <a:lstStyle>
            <a:lvl1pPr marL="0" indent="0" algn="l">
              <a:buNone/>
              <a:defRPr sz="24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1482FC-7798-4342-A60E-5803E71DB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056" y="2674287"/>
            <a:ext cx="462895" cy="6124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CF8C0-72AB-084D-9001-A8A5D8C75C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049" y="2669015"/>
            <a:ext cx="622964" cy="6229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713" y="2688149"/>
            <a:ext cx="601017" cy="60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25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1" y="0"/>
            <a:ext cx="8211130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32052" y="92761"/>
            <a:ext cx="5275969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32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23844677"/>
              </p:ext>
            </p:extLst>
          </p:nvPr>
        </p:nvGraphicFramePr>
        <p:xfrm>
          <a:off x="185972" y="2538040"/>
          <a:ext cx="5853192" cy="40913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951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571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564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645" y="1352378"/>
            <a:ext cx="225063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28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655908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1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534C14-A1BD-5E4E-9115-1756B2A078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9139" y="0"/>
            <a:ext cx="5922861" cy="685800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1B46DFDD-71A0-F443-A893-19C2029D58CC}"/>
              </a:ext>
            </a:extLst>
          </p:cNvPr>
          <p:cNvSpPr/>
          <p:nvPr userDrawn="1"/>
        </p:nvSpPr>
        <p:spPr>
          <a:xfrm>
            <a:off x="2574775" y="2748342"/>
            <a:ext cx="1713793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1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A05B7078-585C-0A49-8802-03CBDD24E8D2}"/>
              </a:ext>
            </a:extLst>
          </p:cNvPr>
          <p:cNvSpPr/>
          <p:nvPr userDrawn="1"/>
        </p:nvSpPr>
        <p:spPr>
          <a:xfrm>
            <a:off x="4557732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01871" y="3439275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Endurance outcome here</a:t>
            </a:r>
            <a:endParaRPr lang="en-US" dirty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251280" y="3445170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Autonomy outcome here</a:t>
            </a:r>
            <a:endParaRPr lang="en-US" dirty="0"/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4159314" y="3435196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Mastery outcome here</a:t>
            </a:r>
            <a:endParaRPr lang="en-US" dirty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251280" y="1254974"/>
            <a:ext cx="3829259" cy="783312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7040781" y="993051"/>
            <a:ext cx="5006840" cy="668185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0" u="none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here:</a:t>
            </a: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9E8ED48-25F4-C446-B7BD-CD71B3970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390" y="2681496"/>
            <a:ext cx="372375" cy="4926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6F1FA72-EC9C-3149-90EA-4EAAEAA86C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89" y="2702622"/>
            <a:ext cx="501142" cy="5011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404" y="2711844"/>
            <a:ext cx="482697" cy="48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60228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CD4C89A-16D2-B64B-B8E7-CFB80242B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10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7FD45F-E50F-2B4E-B251-149C7A46F90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C15266-C568-7445-A508-F64225C74FEC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94C09F-6E23-5B4A-A34C-68824EE7E00F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" name="Google Shape;395;p52" descr="Related image">
            <a:extLst>
              <a:ext uri="{FF2B5EF4-FFF2-40B4-BE49-F238E27FC236}">
                <a16:creationId xmlns:a16="http://schemas.microsoft.com/office/drawing/2014/main" id="{3EFEAB49-465C-694A-8A20-E3CEB95BA121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2;p2">
            <a:extLst>
              <a:ext uri="{FF2B5EF4-FFF2-40B4-BE49-F238E27FC236}">
                <a16:creationId xmlns:a16="http://schemas.microsoft.com/office/drawing/2014/main" id="{4BB6667A-6C6B-B94E-8AC1-107945FBEC8A}"/>
              </a:ext>
            </a:extLst>
          </p:cNvPr>
          <p:cNvSpPr/>
          <p:nvPr userDrawn="1"/>
        </p:nvSpPr>
        <p:spPr>
          <a:xfrm>
            <a:off x="571490" y="4541887"/>
            <a:ext cx="2454098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B8D99359-6D74-404B-A512-F4813DF24522}"/>
              </a:ext>
            </a:extLst>
          </p:cNvPr>
          <p:cNvSpPr/>
          <p:nvPr userDrawn="1"/>
        </p:nvSpPr>
        <p:spPr>
          <a:xfrm>
            <a:off x="585779" y="2239014"/>
            <a:ext cx="261100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8" name="Picture 27" descr="Image result for key words">
            <a:extLst>
              <a:ext uri="{FF2B5EF4-FFF2-40B4-BE49-F238E27FC236}">
                <a16:creationId xmlns:a16="http://schemas.microsoft.com/office/drawing/2014/main" id="{3BF0F8E5-6D67-0149-A764-6FAEC4A6A2C6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39771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2E904CC-F31D-5542-A359-20059E0213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CBDDA867-18BC-F341-AC2A-042E2C241042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010D54-2298-F742-9A25-3A9F70F25BBD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881EA0-49FC-7044-B11A-516501903E7B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8A24F0-0CBC-C04D-AFA3-235DAFA023B2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DE730047-68D7-F146-AB9B-BAA8FA8CCA81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922C0E6C-A81E-1C43-B8B9-6C1F18990865}"/>
              </a:ext>
            </a:extLst>
          </p:cNvPr>
          <p:cNvSpPr/>
          <p:nvPr userDrawn="1"/>
        </p:nvSpPr>
        <p:spPr>
          <a:xfrm>
            <a:off x="571490" y="4541887"/>
            <a:ext cx="237341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3F784EC3-4FAF-FF42-8CFF-26F42249E879}"/>
              </a:ext>
            </a:extLst>
          </p:cNvPr>
          <p:cNvSpPr/>
          <p:nvPr userDrawn="1"/>
        </p:nvSpPr>
        <p:spPr>
          <a:xfrm>
            <a:off x="585779" y="2239014"/>
            <a:ext cx="2453256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4D092767-4BBE-574D-B554-DDD79A75309E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098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677D16A0-44DF-AD46-9B7C-5E663B68670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5038424-8801-374C-B4C9-1745B4B46448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665C89-B798-F043-8DD7-1507DDFFFF30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637222-C655-0F47-A4A7-8636BD8145D0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733D079D-D76F-0441-B626-AD7A8B126FB6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D42704C3-F35D-7D46-98D0-94D889E2DC83}"/>
              </a:ext>
            </a:extLst>
          </p:cNvPr>
          <p:cNvSpPr/>
          <p:nvPr userDrawn="1"/>
        </p:nvSpPr>
        <p:spPr>
          <a:xfrm>
            <a:off x="571490" y="4541887"/>
            <a:ext cx="2427203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0D3AA3BC-05BD-0C4B-8311-B35D631EFF32}"/>
              </a:ext>
            </a:extLst>
          </p:cNvPr>
          <p:cNvSpPr/>
          <p:nvPr userDrawn="1"/>
        </p:nvSpPr>
        <p:spPr>
          <a:xfrm>
            <a:off x="585778" y="2239014"/>
            <a:ext cx="2412915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8AC9DD45-CA73-7E4A-97FD-ADAE4491DBEF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59175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33CFD74-5DC8-F849-8C01-D89FD1170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FDEB69B4-36DA-1640-ABC7-F02574C1334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7203C9C-CAA1-674E-81BB-ABBAF0F73564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96DEE7-72E6-7E49-81FE-D6A2D325C1D7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17CC53-0D29-6347-9E8B-39FAD19293F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4FA27154-F9F6-9740-BEC0-C44F47E90FE5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BD5CA02E-0A9E-7F45-A26D-F2B26BA41ACC}"/>
              </a:ext>
            </a:extLst>
          </p:cNvPr>
          <p:cNvSpPr/>
          <p:nvPr userDrawn="1"/>
        </p:nvSpPr>
        <p:spPr>
          <a:xfrm>
            <a:off x="571490" y="4541887"/>
            <a:ext cx="245409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8A3458BF-752D-C849-9EBB-64CC8A7E9593}"/>
              </a:ext>
            </a:extLst>
          </p:cNvPr>
          <p:cNvSpPr/>
          <p:nvPr userDrawn="1"/>
        </p:nvSpPr>
        <p:spPr>
          <a:xfrm>
            <a:off x="585778" y="2239014"/>
            <a:ext cx="2439809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B47F985A-1119-B440-AA6B-FB20540B136F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21065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42AB0F3-BA0E-654A-B8EA-1E537B0EC7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56800373-A2E0-F34F-B9CA-E8AB1567144C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AA4C8A-E877-BA4B-98F6-80FE7E463901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57F01-8C30-EA4D-B995-49D6A4FF9D51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F6D490-3263-6044-8478-86448C7B845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24A06290-A30D-3546-A03E-9AF6DDD864CC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F542B7D1-01FF-3C41-BC36-C77C19DACCAE}"/>
              </a:ext>
            </a:extLst>
          </p:cNvPr>
          <p:cNvSpPr/>
          <p:nvPr userDrawn="1"/>
        </p:nvSpPr>
        <p:spPr>
          <a:xfrm>
            <a:off x="571490" y="4541887"/>
            <a:ext cx="2359969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373FF1E5-F3AF-DB44-96B0-A4F18AE7699F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99C35E8C-05E4-304C-A67A-36CBB96F2BF1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9450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hyperlink" Target="http://www.exampaperspractice.co.uk/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EDE7BB-F17C-3C4A-B755-4C35566C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1C19-2B51-E542-8C98-86776DF91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E9487-CA6C-FB4D-97A1-8F929B199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37255-C718-7547-BF0C-745A63C8F11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7FF0A-6135-EF4B-83F7-F79A40960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EE67A-7D40-D047-866B-178A28E6A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0AA3B-7B8E-EC4F-B52E-CDDA63C28E0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3867A4-EB4F-8BD3-04E3-8CED1BE74F78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62" y="2028508"/>
            <a:ext cx="7695738" cy="30983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FC111C-80F3-225C-5CAE-8C2AA2324BFD}"/>
              </a:ext>
            </a:extLst>
          </p:cNvPr>
          <p:cNvSpPr txBox="1"/>
          <p:nvPr userDrawn="1"/>
        </p:nvSpPr>
        <p:spPr>
          <a:xfrm>
            <a:off x="4819048" y="5190834"/>
            <a:ext cx="25539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2024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C1A6696-73F8-A288-D8BE-BE94409E2D45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764" y="113285"/>
            <a:ext cx="1352472" cy="544514"/>
          </a:xfrm>
          <a:prstGeom prst="rect">
            <a:avLst/>
          </a:prstGeom>
        </p:spPr>
      </p:pic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A1D21E43-4B1B-2D31-F4D8-58A4C2A09A17}"/>
              </a:ext>
            </a:extLst>
          </p:cNvPr>
          <p:cNvSpPr txBox="1">
            <a:spLocks/>
          </p:cNvSpPr>
          <p:nvPr userDrawn="1"/>
        </p:nvSpPr>
        <p:spPr>
          <a:xfrm>
            <a:off x="2905125" y="6361430"/>
            <a:ext cx="58578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8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4" r:id="rId11"/>
    <p:sldLayoutId id="2147483672" r:id="rId12"/>
    <p:sldLayoutId id="2147483665" r:id="rId13"/>
    <p:sldLayoutId id="2147483670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8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8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8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8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8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8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8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8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8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8.wdp"/><Relationship Id="rId5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8.wdp"/><Relationship Id="rId5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8.wdp"/><Relationship Id="rId5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6FF8DE-1897-3CF2-A197-A623A1CA1D92}"/>
              </a:ext>
            </a:extLst>
          </p:cNvPr>
          <p:cNvSpPr txBox="1">
            <a:spLocks/>
          </p:cNvSpPr>
          <p:nvPr/>
        </p:nvSpPr>
        <p:spPr>
          <a:xfrm>
            <a:off x="1885950" y="1512656"/>
            <a:ext cx="8420100" cy="134683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PH" dirty="0"/>
              <a:t>OCR GCSE (9–1) in Computer Science (J277)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F1BD98E-3319-9DCD-7947-3F5DAA9538EA}"/>
              </a:ext>
            </a:extLst>
          </p:cNvPr>
          <p:cNvSpPr txBox="1">
            <a:spLocks/>
          </p:cNvSpPr>
          <p:nvPr/>
        </p:nvSpPr>
        <p:spPr>
          <a:xfrm>
            <a:off x="2370690" y="3685826"/>
            <a:ext cx="7429500" cy="229552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/>
              <a:t>This pack is intended for students to use once they have covered the GCSE content, either in preparation for their L1 &amp; L2 exam, or more likely </a:t>
            </a:r>
            <a:r>
              <a:rPr lang="en-GB" u="sng" dirty="0"/>
              <a:t>alongside year 2 </a:t>
            </a:r>
            <a:r>
              <a:rPr lang="en-GB" dirty="0"/>
              <a:t>of the course to improve fluency, recall and pace on GCSE topics. It could be used as </a:t>
            </a:r>
            <a:r>
              <a:rPr lang="en-GB" u="sng" dirty="0"/>
              <a:t>lesson starters</a:t>
            </a:r>
            <a:r>
              <a:rPr lang="en-GB" dirty="0"/>
              <a:t>, or supplied to students for </a:t>
            </a:r>
            <a:r>
              <a:rPr lang="en-GB" u="sng" dirty="0"/>
              <a:t>independent use.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B9426A-98CF-7565-04F1-960F6AFB9C38}"/>
              </a:ext>
            </a:extLst>
          </p:cNvPr>
          <p:cNvSpPr/>
          <p:nvPr/>
        </p:nvSpPr>
        <p:spPr>
          <a:xfrm>
            <a:off x="1885950" y="2995660"/>
            <a:ext cx="8420099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/>
              <a:t>Computer Networks, Connections and Protocols</a:t>
            </a: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4281815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2897D4-D66B-4B45-A458-5276A8FD7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9476" y="134774"/>
            <a:ext cx="4081463" cy="4095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89D8CB-C45F-46E1-A515-DEBEE892F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3001" y="361528"/>
            <a:ext cx="569398" cy="5503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2C3D00-7FAB-40D9-A3DE-99318CFEE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2399" y="332230"/>
            <a:ext cx="628540" cy="608899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56B9F2-37A9-4207-B410-4EDB6BB688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061" y="1043531"/>
            <a:ext cx="10076886" cy="56962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75D512-A3F2-4A41-9E2B-101C9F7CDA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56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What is WIFI? 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We have all used WIFI before but what does it actually do?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518F55-2D33-4329-84EF-D5A50AB54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3460" y="1927925"/>
            <a:ext cx="3039340" cy="180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85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What is WIFI? </a:t>
            </a:r>
          </a:p>
          <a:p>
            <a:r>
              <a:rPr lang="en-GB" sz="4000" dirty="0">
                <a:solidFill>
                  <a:schemeClr val="tx1"/>
                </a:solidFill>
              </a:rPr>
              <a:t>WIFI is the rules that we use to connect to a wireless network. </a:t>
            </a:r>
          </a:p>
          <a:p>
            <a:endParaRPr lang="en-GB" sz="4000" dirty="0"/>
          </a:p>
          <a:p>
            <a:r>
              <a:rPr lang="en-GB" sz="4000" dirty="0"/>
              <a:t>We have all used WIFI before but what does it actually do?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518F55-2D33-4329-84EF-D5A50AB54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5060" y="32658"/>
            <a:ext cx="1728015" cy="102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366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It allows your device to connect to the router without a cable.</a:t>
            </a:r>
          </a:p>
          <a:p>
            <a:endParaRPr lang="en-GB" sz="4000" dirty="0"/>
          </a:p>
          <a:p>
            <a:r>
              <a:rPr lang="en-GB" sz="4000" dirty="0"/>
              <a:t>Convenient! </a:t>
            </a:r>
          </a:p>
          <a:p>
            <a:endParaRPr lang="en-GB" sz="4000" dirty="0"/>
          </a:p>
          <a:p>
            <a:r>
              <a:rPr lang="en-GB" sz="4000" dirty="0"/>
              <a:t>However, it is much more complicated than just entering a password and off you go.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2C3BA-B5B1-44A5-96DB-477358017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494" y="338238"/>
            <a:ext cx="4669415" cy="44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08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WIFI uses frequencies to send data. </a:t>
            </a:r>
          </a:p>
          <a:p>
            <a:endParaRPr lang="en-GB" sz="4000" dirty="0"/>
          </a:p>
          <a:p>
            <a:r>
              <a:rPr lang="en-GB" sz="4000" dirty="0"/>
              <a:t>What do frequencies do in Science?</a:t>
            </a:r>
          </a:p>
          <a:p>
            <a:endParaRPr lang="en-GB" sz="4000" dirty="0"/>
          </a:p>
          <a:p>
            <a:r>
              <a:rPr lang="en-GB" sz="4000" dirty="0"/>
              <a:t>How are waves used in Physics?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2C3BA-B5B1-44A5-96DB-477358017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494" y="338238"/>
            <a:ext cx="4669415" cy="44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75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Frequencies are used to communicate with your device. </a:t>
            </a:r>
          </a:p>
          <a:p>
            <a:endParaRPr lang="en-GB" sz="4000" dirty="0"/>
          </a:p>
          <a:p>
            <a:r>
              <a:rPr lang="en-GB" sz="4000" dirty="0"/>
              <a:t>The device and the router must be on the same frequency.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2C3BA-B5B1-44A5-96DB-477358017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494" y="338238"/>
            <a:ext cx="4669415" cy="44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206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A7F4915-D040-447F-9DC3-260703914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344" y="3285666"/>
            <a:ext cx="2343150" cy="195262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2C3BA-B5B1-44A5-96DB-477358017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494" y="338238"/>
            <a:ext cx="4669415" cy="4419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FFA43B-90EB-43FF-B039-AFDA04BD58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70" r="19616"/>
          <a:stretch/>
        </p:blipFill>
        <p:spPr>
          <a:xfrm>
            <a:off x="588818" y="1557788"/>
            <a:ext cx="1316182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50583C-499B-4E98-A68F-74D7A817A6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1111">
                        <a14:foregroundMark x1="8333" y1="73375" x2="40111" y2="69750"/>
                        <a14:foregroundMark x1="40111" y1="69750" x2="74333" y2="75125"/>
                        <a14:foregroundMark x1="74333" y1="75125" x2="81889" y2="73375"/>
                        <a14:foregroundMark x1="81889" y1="73375" x2="91111" y2="7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1621" y="2071605"/>
            <a:ext cx="1664595" cy="1479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216FD5-EB89-4E94-A2B3-E113104185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3185" y="1229743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9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A7F4915-D040-447F-9DC3-260703914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344" y="3285666"/>
            <a:ext cx="2343150" cy="195262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2C3BA-B5B1-44A5-96DB-477358017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494" y="338238"/>
            <a:ext cx="4669415" cy="4419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FFA43B-90EB-43FF-B039-AFDA04BD58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70" r="19616"/>
          <a:stretch/>
        </p:blipFill>
        <p:spPr>
          <a:xfrm>
            <a:off x="588818" y="1557788"/>
            <a:ext cx="1316182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50583C-499B-4E98-A68F-74D7A817A6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1111">
                        <a14:foregroundMark x1="8333" y1="73375" x2="40111" y2="69750"/>
                        <a14:foregroundMark x1="40111" y1="69750" x2="74333" y2="75125"/>
                        <a14:foregroundMark x1="74333" y1="75125" x2="81889" y2="73375"/>
                        <a14:foregroundMark x1="81889" y1="73375" x2="91111" y2="7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1621" y="2071605"/>
            <a:ext cx="1664595" cy="1479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216FD5-EB89-4E94-A2B3-E113104185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3185" y="1229743"/>
            <a:ext cx="2619375" cy="17430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85675B-4FB3-4F8D-8BD5-44B2F964AB62}"/>
              </a:ext>
            </a:extLst>
          </p:cNvPr>
          <p:cNvSpPr txBox="1"/>
          <p:nvPr/>
        </p:nvSpPr>
        <p:spPr>
          <a:xfrm>
            <a:off x="3006435" y="5444836"/>
            <a:ext cx="6123709" cy="1200329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Router is set to frequency 3.5721</a:t>
            </a:r>
          </a:p>
        </p:txBody>
      </p:sp>
    </p:spTree>
    <p:extLst>
      <p:ext uri="{BB962C8B-B14F-4D97-AF65-F5344CB8AC3E}">
        <p14:creationId xmlns:p14="http://schemas.microsoft.com/office/powerpoint/2010/main" val="3899247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A7F4915-D040-447F-9DC3-260703914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344" y="3285666"/>
            <a:ext cx="2343150" cy="195262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2C3BA-B5B1-44A5-96DB-477358017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494" y="338238"/>
            <a:ext cx="4669415" cy="4419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FFA43B-90EB-43FF-B039-AFDA04BD58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70" r="19616"/>
          <a:stretch/>
        </p:blipFill>
        <p:spPr>
          <a:xfrm>
            <a:off x="588818" y="1557788"/>
            <a:ext cx="1316182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50583C-499B-4E98-A68F-74D7A817A6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1111">
                        <a14:foregroundMark x1="8333" y1="73375" x2="40111" y2="69750"/>
                        <a14:foregroundMark x1="40111" y1="69750" x2="74333" y2="75125"/>
                        <a14:foregroundMark x1="74333" y1="75125" x2="81889" y2="73375"/>
                        <a14:foregroundMark x1="81889" y1="73375" x2="91111" y2="7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1621" y="2071605"/>
            <a:ext cx="1664595" cy="1479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216FD5-EB89-4E94-A2B3-E113104185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3185" y="1229743"/>
            <a:ext cx="2619375" cy="17430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85675B-4FB3-4F8D-8BD5-44B2F964AB62}"/>
              </a:ext>
            </a:extLst>
          </p:cNvPr>
          <p:cNvSpPr txBox="1"/>
          <p:nvPr/>
        </p:nvSpPr>
        <p:spPr>
          <a:xfrm>
            <a:off x="3006435" y="5444836"/>
            <a:ext cx="6123709" cy="1200329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Router is set to frequency 3.5721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E6CF0B-1911-46B2-89C5-E7BC56E0C287}"/>
              </a:ext>
            </a:extLst>
          </p:cNvPr>
          <p:cNvSpPr txBox="1"/>
          <p:nvPr/>
        </p:nvSpPr>
        <p:spPr>
          <a:xfrm>
            <a:off x="8233027" y="1140662"/>
            <a:ext cx="3531483" cy="397031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Rather than remembering the exact frequency we just give it a channel name. </a:t>
            </a:r>
          </a:p>
        </p:txBody>
      </p:sp>
    </p:spTree>
    <p:extLst>
      <p:ext uri="{BB962C8B-B14F-4D97-AF65-F5344CB8AC3E}">
        <p14:creationId xmlns:p14="http://schemas.microsoft.com/office/powerpoint/2010/main" val="1785207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A7F4915-D040-447F-9DC3-260703914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344" y="3285666"/>
            <a:ext cx="2343150" cy="195262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2C3BA-B5B1-44A5-96DB-477358017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494" y="338238"/>
            <a:ext cx="4669415" cy="4419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FFA43B-90EB-43FF-B039-AFDA04BD58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70" r="19616"/>
          <a:stretch/>
        </p:blipFill>
        <p:spPr>
          <a:xfrm>
            <a:off x="588818" y="1557788"/>
            <a:ext cx="1316182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50583C-499B-4E98-A68F-74D7A817A6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1111">
                        <a14:foregroundMark x1="8333" y1="73375" x2="40111" y2="69750"/>
                        <a14:foregroundMark x1="40111" y1="69750" x2="74333" y2="75125"/>
                        <a14:foregroundMark x1="74333" y1="75125" x2="81889" y2="73375"/>
                        <a14:foregroundMark x1="81889" y1="73375" x2="91111" y2="7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1621" y="2071605"/>
            <a:ext cx="1664595" cy="1479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216FD5-EB89-4E94-A2B3-E113104185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3185" y="1229743"/>
            <a:ext cx="2619375" cy="17430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85675B-4FB3-4F8D-8BD5-44B2F964AB62}"/>
              </a:ext>
            </a:extLst>
          </p:cNvPr>
          <p:cNvSpPr txBox="1"/>
          <p:nvPr/>
        </p:nvSpPr>
        <p:spPr>
          <a:xfrm>
            <a:off x="3006435" y="5444836"/>
            <a:ext cx="6123709" cy="1200329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Router is set to channel 1</a:t>
            </a:r>
          </a:p>
        </p:txBody>
      </p:sp>
    </p:spTree>
    <p:extLst>
      <p:ext uri="{BB962C8B-B14F-4D97-AF65-F5344CB8AC3E}">
        <p14:creationId xmlns:p14="http://schemas.microsoft.com/office/powerpoint/2010/main" val="2748153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State the benefits of cloud computing. 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Explain the role of the DNS. </a:t>
            </a:r>
          </a:p>
          <a:p>
            <a:endParaRPr lang="en-GB" sz="4000" dirty="0"/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Bell Work</a:t>
            </a:r>
          </a:p>
        </p:txBody>
      </p:sp>
    </p:spTree>
    <p:extLst>
      <p:ext uri="{BB962C8B-B14F-4D97-AF65-F5344CB8AC3E}">
        <p14:creationId xmlns:p14="http://schemas.microsoft.com/office/powerpoint/2010/main" val="3324229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A7F4915-D040-447F-9DC3-260703914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344" y="3285666"/>
            <a:ext cx="2343150" cy="195262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2C3BA-B5B1-44A5-96DB-477358017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494" y="338238"/>
            <a:ext cx="4669415" cy="4419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FFA43B-90EB-43FF-B039-AFDA04BD58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70" r="19616"/>
          <a:stretch/>
        </p:blipFill>
        <p:spPr>
          <a:xfrm>
            <a:off x="588818" y="1557788"/>
            <a:ext cx="1316182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50583C-499B-4E98-A68F-74D7A817A6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1111">
                        <a14:foregroundMark x1="8333" y1="73375" x2="40111" y2="69750"/>
                        <a14:foregroundMark x1="40111" y1="69750" x2="74333" y2="75125"/>
                        <a14:foregroundMark x1="74333" y1="75125" x2="81889" y2="73375"/>
                        <a14:foregroundMark x1="81889" y1="73375" x2="91111" y2="7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1621" y="2071605"/>
            <a:ext cx="1664595" cy="1479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216FD5-EB89-4E94-A2B3-E113104185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3185" y="1229743"/>
            <a:ext cx="2619375" cy="1743075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7CACDCA-BD65-438B-9B51-E62F735979F9}"/>
              </a:ext>
            </a:extLst>
          </p:cNvPr>
          <p:cNvSpPr/>
          <p:nvPr/>
        </p:nvSpPr>
        <p:spPr>
          <a:xfrm>
            <a:off x="1620982" y="2278548"/>
            <a:ext cx="3796145" cy="1027867"/>
          </a:xfrm>
          <a:custGeom>
            <a:avLst/>
            <a:gdLst>
              <a:gd name="connsiteX0" fmla="*/ 0 w 3048000"/>
              <a:gd name="connsiteY0" fmla="*/ 478507 h 1027867"/>
              <a:gd name="connsiteX1" fmla="*/ 290946 w 3048000"/>
              <a:gd name="connsiteY1" fmla="*/ 7452 h 1027867"/>
              <a:gd name="connsiteX2" fmla="*/ 387928 w 3048000"/>
              <a:gd name="connsiteY2" fmla="*/ 811016 h 1027867"/>
              <a:gd name="connsiteX3" fmla="*/ 775855 w 3048000"/>
              <a:gd name="connsiteY3" fmla="*/ 118288 h 1027867"/>
              <a:gd name="connsiteX4" fmla="*/ 928255 w 3048000"/>
              <a:gd name="connsiteY4" fmla="*/ 852579 h 1027867"/>
              <a:gd name="connsiteX5" fmla="*/ 1385455 w 3048000"/>
              <a:gd name="connsiteY5" fmla="*/ 242979 h 1027867"/>
              <a:gd name="connsiteX6" fmla="*/ 1510146 w 3048000"/>
              <a:gd name="connsiteY6" fmla="*/ 921852 h 1027867"/>
              <a:gd name="connsiteX7" fmla="*/ 1995055 w 3048000"/>
              <a:gd name="connsiteY7" fmla="*/ 381525 h 1027867"/>
              <a:gd name="connsiteX8" fmla="*/ 2119746 w 3048000"/>
              <a:gd name="connsiteY8" fmla="*/ 935707 h 1027867"/>
              <a:gd name="connsiteX9" fmla="*/ 2549237 w 3048000"/>
              <a:gd name="connsiteY9" fmla="*/ 492361 h 1027867"/>
              <a:gd name="connsiteX10" fmla="*/ 2701637 w 3048000"/>
              <a:gd name="connsiteY10" fmla="*/ 1018834 h 1027867"/>
              <a:gd name="connsiteX11" fmla="*/ 3048000 w 3048000"/>
              <a:gd name="connsiteY11" fmla="*/ 838725 h 1027867"/>
              <a:gd name="connsiteX12" fmla="*/ 3048000 w 3048000"/>
              <a:gd name="connsiteY12" fmla="*/ 838725 h 102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48000" h="1027867">
                <a:moveTo>
                  <a:pt x="0" y="478507"/>
                </a:moveTo>
                <a:cubicBezTo>
                  <a:pt x="113145" y="215270"/>
                  <a:pt x="226291" y="-47966"/>
                  <a:pt x="290946" y="7452"/>
                </a:cubicBezTo>
                <a:cubicBezTo>
                  <a:pt x="355601" y="62870"/>
                  <a:pt x="307110" y="792543"/>
                  <a:pt x="387928" y="811016"/>
                </a:cubicBezTo>
                <a:cubicBezTo>
                  <a:pt x="468746" y="829489"/>
                  <a:pt x="685800" y="111361"/>
                  <a:pt x="775855" y="118288"/>
                </a:cubicBezTo>
                <a:cubicBezTo>
                  <a:pt x="865910" y="125215"/>
                  <a:pt x="826655" y="831797"/>
                  <a:pt x="928255" y="852579"/>
                </a:cubicBezTo>
                <a:cubicBezTo>
                  <a:pt x="1029855" y="873361"/>
                  <a:pt x="1288473" y="231434"/>
                  <a:pt x="1385455" y="242979"/>
                </a:cubicBezTo>
                <a:cubicBezTo>
                  <a:pt x="1482437" y="254524"/>
                  <a:pt x="1408546" y="898761"/>
                  <a:pt x="1510146" y="921852"/>
                </a:cubicBezTo>
                <a:cubicBezTo>
                  <a:pt x="1611746" y="944943"/>
                  <a:pt x="1893455" y="379216"/>
                  <a:pt x="1995055" y="381525"/>
                </a:cubicBezTo>
                <a:cubicBezTo>
                  <a:pt x="2096655" y="383834"/>
                  <a:pt x="2027382" y="917234"/>
                  <a:pt x="2119746" y="935707"/>
                </a:cubicBezTo>
                <a:cubicBezTo>
                  <a:pt x="2212110" y="954180"/>
                  <a:pt x="2452255" y="478507"/>
                  <a:pt x="2549237" y="492361"/>
                </a:cubicBezTo>
                <a:cubicBezTo>
                  <a:pt x="2646219" y="506215"/>
                  <a:pt x="2618510" y="961107"/>
                  <a:pt x="2701637" y="1018834"/>
                </a:cubicBezTo>
                <a:cubicBezTo>
                  <a:pt x="2784764" y="1076561"/>
                  <a:pt x="3048000" y="838725"/>
                  <a:pt x="3048000" y="838725"/>
                </a:cubicBezTo>
                <a:lnTo>
                  <a:pt x="3048000" y="838725"/>
                </a:lnTo>
              </a:path>
            </a:pathLst>
          </a:cu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2BCD0D0-DD15-45BE-A9D5-193AF7114D65}"/>
              </a:ext>
            </a:extLst>
          </p:cNvPr>
          <p:cNvSpPr/>
          <p:nvPr/>
        </p:nvSpPr>
        <p:spPr>
          <a:xfrm rot="19558613">
            <a:off x="6426806" y="1947475"/>
            <a:ext cx="2907992" cy="1027867"/>
          </a:xfrm>
          <a:custGeom>
            <a:avLst/>
            <a:gdLst>
              <a:gd name="connsiteX0" fmla="*/ 0 w 3048000"/>
              <a:gd name="connsiteY0" fmla="*/ 478507 h 1027867"/>
              <a:gd name="connsiteX1" fmla="*/ 290946 w 3048000"/>
              <a:gd name="connsiteY1" fmla="*/ 7452 h 1027867"/>
              <a:gd name="connsiteX2" fmla="*/ 387928 w 3048000"/>
              <a:gd name="connsiteY2" fmla="*/ 811016 h 1027867"/>
              <a:gd name="connsiteX3" fmla="*/ 775855 w 3048000"/>
              <a:gd name="connsiteY3" fmla="*/ 118288 h 1027867"/>
              <a:gd name="connsiteX4" fmla="*/ 928255 w 3048000"/>
              <a:gd name="connsiteY4" fmla="*/ 852579 h 1027867"/>
              <a:gd name="connsiteX5" fmla="*/ 1385455 w 3048000"/>
              <a:gd name="connsiteY5" fmla="*/ 242979 h 1027867"/>
              <a:gd name="connsiteX6" fmla="*/ 1510146 w 3048000"/>
              <a:gd name="connsiteY6" fmla="*/ 921852 h 1027867"/>
              <a:gd name="connsiteX7" fmla="*/ 1995055 w 3048000"/>
              <a:gd name="connsiteY7" fmla="*/ 381525 h 1027867"/>
              <a:gd name="connsiteX8" fmla="*/ 2119746 w 3048000"/>
              <a:gd name="connsiteY8" fmla="*/ 935707 h 1027867"/>
              <a:gd name="connsiteX9" fmla="*/ 2549237 w 3048000"/>
              <a:gd name="connsiteY9" fmla="*/ 492361 h 1027867"/>
              <a:gd name="connsiteX10" fmla="*/ 2701637 w 3048000"/>
              <a:gd name="connsiteY10" fmla="*/ 1018834 h 1027867"/>
              <a:gd name="connsiteX11" fmla="*/ 3048000 w 3048000"/>
              <a:gd name="connsiteY11" fmla="*/ 838725 h 1027867"/>
              <a:gd name="connsiteX12" fmla="*/ 3048000 w 3048000"/>
              <a:gd name="connsiteY12" fmla="*/ 838725 h 102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48000" h="1027867">
                <a:moveTo>
                  <a:pt x="0" y="478507"/>
                </a:moveTo>
                <a:cubicBezTo>
                  <a:pt x="113145" y="215270"/>
                  <a:pt x="226291" y="-47966"/>
                  <a:pt x="290946" y="7452"/>
                </a:cubicBezTo>
                <a:cubicBezTo>
                  <a:pt x="355601" y="62870"/>
                  <a:pt x="307110" y="792543"/>
                  <a:pt x="387928" y="811016"/>
                </a:cubicBezTo>
                <a:cubicBezTo>
                  <a:pt x="468746" y="829489"/>
                  <a:pt x="685800" y="111361"/>
                  <a:pt x="775855" y="118288"/>
                </a:cubicBezTo>
                <a:cubicBezTo>
                  <a:pt x="865910" y="125215"/>
                  <a:pt x="826655" y="831797"/>
                  <a:pt x="928255" y="852579"/>
                </a:cubicBezTo>
                <a:cubicBezTo>
                  <a:pt x="1029855" y="873361"/>
                  <a:pt x="1288473" y="231434"/>
                  <a:pt x="1385455" y="242979"/>
                </a:cubicBezTo>
                <a:cubicBezTo>
                  <a:pt x="1482437" y="254524"/>
                  <a:pt x="1408546" y="898761"/>
                  <a:pt x="1510146" y="921852"/>
                </a:cubicBezTo>
                <a:cubicBezTo>
                  <a:pt x="1611746" y="944943"/>
                  <a:pt x="1893455" y="379216"/>
                  <a:pt x="1995055" y="381525"/>
                </a:cubicBezTo>
                <a:cubicBezTo>
                  <a:pt x="2096655" y="383834"/>
                  <a:pt x="2027382" y="917234"/>
                  <a:pt x="2119746" y="935707"/>
                </a:cubicBezTo>
                <a:cubicBezTo>
                  <a:pt x="2212110" y="954180"/>
                  <a:pt x="2452255" y="478507"/>
                  <a:pt x="2549237" y="492361"/>
                </a:cubicBezTo>
                <a:cubicBezTo>
                  <a:pt x="2646219" y="506215"/>
                  <a:pt x="2618510" y="961107"/>
                  <a:pt x="2701637" y="1018834"/>
                </a:cubicBezTo>
                <a:cubicBezTo>
                  <a:pt x="2784764" y="1076561"/>
                  <a:pt x="3048000" y="838725"/>
                  <a:pt x="3048000" y="838725"/>
                </a:cubicBezTo>
                <a:lnTo>
                  <a:pt x="3048000" y="838725"/>
                </a:lnTo>
              </a:path>
            </a:pathLst>
          </a:cu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5A80D8-8950-4C00-83DE-C1E7219E391E}"/>
              </a:ext>
            </a:extLst>
          </p:cNvPr>
          <p:cNvSpPr txBox="1"/>
          <p:nvPr/>
        </p:nvSpPr>
        <p:spPr>
          <a:xfrm>
            <a:off x="3006435" y="5444836"/>
            <a:ext cx="6123709" cy="1200329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Both devices are set to channel 1. </a:t>
            </a:r>
          </a:p>
        </p:txBody>
      </p:sp>
    </p:spTree>
    <p:extLst>
      <p:ext uri="{BB962C8B-B14F-4D97-AF65-F5344CB8AC3E}">
        <p14:creationId xmlns:p14="http://schemas.microsoft.com/office/powerpoint/2010/main" val="11142638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A7F4915-D040-447F-9DC3-260703914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344" y="3285666"/>
            <a:ext cx="2343150" cy="195262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2C3BA-B5B1-44A5-96DB-477358017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494" y="338238"/>
            <a:ext cx="4669415" cy="4419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FFA43B-90EB-43FF-B039-AFDA04BD58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70" r="19616"/>
          <a:stretch/>
        </p:blipFill>
        <p:spPr>
          <a:xfrm>
            <a:off x="588818" y="1557788"/>
            <a:ext cx="1316182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50583C-499B-4E98-A68F-74D7A817A6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1111">
                        <a14:foregroundMark x1="8333" y1="73375" x2="40111" y2="69750"/>
                        <a14:foregroundMark x1="40111" y1="69750" x2="74333" y2="75125"/>
                        <a14:foregroundMark x1="74333" y1="75125" x2="81889" y2="73375"/>
                        <a14:foregroundMark x1="81889" y1="73375" x2="91111" y2="7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1621" y="2071605"/>
            <a:ext cx="1664595" cy="1479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216FD5-EB89-4E94-A2B3-E113104185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3185" y="1229743"/>
            <a:ext cx="2619375" cy="1743075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7CACDCA-BD65-438B-9B51-E62F735979F9}"/>
              </a:ext>
            </a:extLst>
          </p:cNvPr>
          <p:cNvSpPr/>
          <p:nvPr/>
        </p:nvSpPr>
        <p:spPr>
          <a:xfrm>
            <a:off x="1620982" y="2278548"/>
            <a:ext cx="3796145" cy="1027867"/>
          </a:xfrm>
          <a:custGeom>
            <a:avLst/>
            <a:gdLst>
              <a:gd name="connsiteX0" fmla="*/ 0 w 3048000"/>
              <a:gd name="connsiteY0" fmla="*/ 478507 h 1027867"/>
              <a:gd name="connsiteX1" fmla="*/ 290946 w 3048000"/>
              <a:gd name="connsiteY1" fmla="*/ 7452 h 1027867"/>
              <a:gd name="connsiteX2" fmla="*/ 387928 w 3048000"/>
              <a:gd name="connsiteY2" fmla="*/ 811016 h 1027867"/>
              <a:gd name="connsiteX3" fmla="*/ 775855 w 3048000"/>
              <a:gd name="connsiteY3" fmla="*/ 118288 h 1027867"/>
              <a:gd name="connsiteX4" fmla="*/ 928255 w 3048000"/>
              <a:gd name="connsiteY4" fmla="*/ 852579 h 1027867"/>
              <a:gd name="connsiteX5" fmla="*/ 1385455 w 3048000"/>
              <a:gd name="connsiteY5" fmla="*/ 242979 h 1027867"/>
              <a:gd name="connsiteX6" fmla="*/ 1510146 w 3048000"/>
              <a:gd name="connsiteY6" fmla="*/ 921852 h 1027867"/>
              <a:gd name="connsiteX7" fmla="*/ 1995055 w 3048000"/>
              <a:gd name="connsiteY7" fmla="*/ 381525 h 1027867"/>
              <a:gd name="connsiteX8" fmla="*/ 2119746 w 3048000"/>
              <a:gd name="connsiteY8" fmla="*/ 935707 h 1027867"/>
              <a:gd name="connsiteX9" fmla="*/ 2549237 w 3048000"/>
              <a:gd name="connsiteY9" fmla="*/ 492361 h 1027867"/>
              <a:gd name="connsiteX10" fmla="*/ 2701637 w 3048000"/>
              <a:gd name="connsiteY10" fmla="*/ 1018834 h 1027867"/>
              <a:gd name="connsiteX11" fmla="*/ 3048000 w 3048000"/>
              <a:gd name="connsiteY11" fmla="*/ 838725 h 1027867"/>
              <a:gd name="connsiteX12" fmla="*/ 3048000 w 3048000"/>
              <a:gd name="connsiteY12" fmla="*/ 838725 h 102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48000" h="1027867">
                <a:moveTo>
                  <a:pt x="0" y="478507"/>
                </a:moveTo>
                <a:cubicBezTo>
                  <a:pt x="113145" y="215270"/>
                  <a:pt x="226291" y="-47966"/>
                  <a:pt x="290946" y="7452"/>
                </a:cubicBezTo>
                <a:cubicBezTo>
                  <a:pt x="355601" y="62870"/>
                  <a:pt x="307110" y="792543"/>
                  <a:pt x="387928" y="811016"/>
                </a:cubicBezTo>
                <a:cubicBezTo>
                  <a:pt x="468746" y="829489"/>
                  <a:pt x="685800" y="111361"/>
                  <a:pt x="775855" y="118288"/>
                </a:cubicBezTo>
                <a:cubicBezTo>
                  <a:pt x="865910" y="125215"/>
                  <a:pt x="826655" y="831797"/>
                  <a:pt x="928255" y="852579"/>
                </a:cubicBezTo>
                <a:cubicBezTo>
                  <a:pt x="1029855" y="873361"/>
                  <a:pt x="1288473" y="231434"/>
                  <a:pt x="1385455" y="242979"/>
                </a:cubicBezTo>
                <a:cubicBezTo>
                  <a:pt x="1482437" y="254524"/>
                  <a:pt x="1408546" y="898761"/>
                  <a:pt x="1510146" y="921852"/>
                </a:cubicBezTo>
                <a:cubicBezTo>
                  <a:pt x="1611746" y="944943"/>
                  <a:pt x="1893455" y="379216"/>
                  <a:pt x="1995055" y="381525"/>
                </a:cubicBezTo>
                <a:cubicBezTo>
                  <a:pt x="2096655" y="383834"/>
                  <a:pt x="2027382" y="917234"/>
                  <a:pt x="2119746" y="935707"/>
                </a:cubicBezTo>
                <a:cubicBezTo>
                  <a:pt x="2212110" y="954180"/>
                  <a:pt x="2452255" y="478507"/>
                  <a:pt x="2549237" y="492361"/>
                </a:cubicBezTo>
                <a:cubicBezTo>
                  <a:pt x="2646219" y="506215"/>
                  <a:pt x="2618510" y="961107"/>
                  <a:pt x="2701637" y="1018834"/>
                </a:cubicBezTo>
                <a:cubicBezTo>
                  <a:pt x="2784764" y="1076561"/>
                  <a:pt x="3048000" y="838725"/>
                  <a:pt x="3048000" y="838725"/>
                </a:cubicBezTo>
                <a:lnTo>
                  <a:pt x="3048000" y="838725"/>
                </a:lnTo>
              </a:path>
            </a:pathLst>
          </a:cu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2BCD0D0-DD15-45BE-A9D5-193AF7114D65}"/>
              </a:ext>
            </a:extLst>
          </p:cNvPr>
          <p:cNvSpPr/>
          <p:nvPr/>
        </p:nvSpPr>
        <p:spPr>
          <a:xfrm rot="19558613">
            <a:off x="6426806" y="1947475"/>
            <a:ext cx="2907992" cy="1027867"/>
          </a:xfrm>
          <a:custGeom>
            <a:avLst/>
            <a:gdLst>
              <a:gd name="connsiteX0" fmla="*/ 0 w 3048000"/>
              <a:gd name="connsiteY0" fmla="*/ 478507 h 1027867"/>
              <a:gd name="connsiteX1" fmla="*/ 290946 w 3048000"/>
              <a:gd name="connsiteY1" fmla="*/ 7452 h 1027867"/>
              <a:gd name="connsiteX2" fmla="*/ 387928 w 3048000"/>
              <a:gd name="connsiteY2" fmla="*/ 811016 h 1027867"/>
              <a:gd name="connsiteX3" fmla="*/ 775855 w 3048000"/>
              <a:gd name="connsiteY3" fmla="*/ 118288 h 1027867"/>
              <a:gd name="connsiteX4" fmla="*/ 928255 w 3048000"/>
              <a:gd name="connsiteY4" fmla="*/ 852579 h 1027867"/>
              <a:gd name="connsiteX5" fmla="*/ 1385455 w 3048000"/>
              <a:gd name="connsiteY5" fmla="*/ 242979 h 1027867"/>
              <a:gd name="connsiteX6" fmla="*/ 1510146 w 3048000"/>
              <a:gd name="connsiteY6" fmla="*/ 921852 h 1027867"/>
              <a:gd name="connsiteX7" fmla="*/ 1995055 w 3048000"/>
              <a:gd name="connsiteY7" fmla="*/ 381525 h 1027867"/>
              <a:gd name="connsiteX8" fmla="*/ 2119746 w 3048000"/>
              <a:gd name="connsiteY8" fmla="*/ 935707 h 1027867"/>
              <a:gd name="connsiteX9" fmla="*/ 2549237 w 3048000"/>
              <a:gd name="connsiteY9" fmla="*/ 492361 h 1027867"/>
              <a:gd name="connsiteX10" fmla="*/ 2701637 w 3048000"/>
              <a:gd name="connsiteY10" fmla="*/ 1018834 h 1027867"/>
              <a:gd name="connsiteX11" fmla="*/ 3048000 w 3048000"/>
              <a:gd name="connsiteY11" fmla="*/ 838725 h 1027867"/>
              <a:gd name="connsiteX12" fmla="*/ 3048000 w 3048000"/>
              <a:gd name="connsiteY12" fmla="*/ 838725 h 102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48000" h="1027867">
                <a:moveTo>
                  <a:pt x="0" y="478507"/>
                </a:moveTo>
                <a:cubicBezTo>
                  <a:pt x="113145" y="215270"/>
                  <a:pt x="226291" y="-47966"/>
                  <a:pt x="290946" y="7452"/>
                </a:cubicBezTo>
                <a:cubicBezTo>
                  <a:pt x="355601" y="62870"/>
                  <a:pt x="307110" y="792543"/>
                  <a:pt x="387928" y="811016"/>
                </a:cubicBezTo>
                <a:cubicBezTo>
                  <a:pt x="468746" y="829489"/>
                  <a:pt x="685800" y="111361"/>
                  <a:pt x="775855" y="118288"/>
                </a:cubicBezTo>
                <a:cubicBezTo>
                  <a:pt x="865910" y="125215"/>
                  <a:pt x="826655" y="831797"/>
                  <a:pt x="928255" y="852579"/>
                </a:cubicBezTo>
                <a:cubicBezTo>
                  <a:pt x="1029855" y="873361"/>
                  <a:pt x="1288473" y="231434"/>
                  <a:pt x="1385455" y="242979"/>
                </a:cubicBezTo>
                <a:cubicBezTo>
                  <a:pt x="1482437" y="254524"/>
                  <a:pt x="1408546" y="898761"/>
                  <a:pt x="1510146" y="921852"/>
                </a:cubicBezTo>
                <a:cubicBezTo>
                  <a:pt x="1611746" y="944943"/>
                  <a:pt x="1893455" y="379216"/>
                  <a:pt x="1995055" y="381525"/>
                </a:cubicBezTo>
                <a:cubicBezTo>
                  <a:pt x="2096655" y="383834"/>
                  <a:pt x="2027382" y="917234"/>
                  <a:pt x="2119746" y="935707"/>
                </a:cubicBezTo>
                <a:cubicBezTo>
                  <a:pt x="2212110" y="954180"/>
                  <a:pt x="2452255" y="478507"/>
                  <a:pt x="2549237" y="492361"/>
                </a:cubicBezTo>
                <a:cubicBezTo>
                  <a:pt x="2646219" y="506215"/>
                  <a:pt x="2618510" y="961107"/>
                  <a:pt x="2701637" y="1018834"/>
                </a:cubicBezTo>
                <a:cubicBezTo>
                  <a:pt x="2784764" y="1076561"/>
                  <a:pt x="3048000" y="838725"/>
                  <a:pt x="3048000" y="838725"/>
                </a:cubicBezTo>
                <a:lnTo>
                  <a:pt x="3048000" y="838725"/>
                </a:lnTo>
              </a:path>
            </a:pathLst>
          </a:cu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5A80D8-8950-4C00-83DE-C1E7219E391E}"/>
              </a:ext>
            </a:extLst>
          </p:cNvPr>
          <p:cNvSpPr txBox="1"/>
          <p:nvPr/>
        </p:nvSpPr>
        <p:spPr>
          <a:xfrm>
            <a:off x="3006435" y="5444836"/>
            <a:ext cx="6123709" cy="1200329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Perfect connection is established. </a:t>
            </a:r>
          </a:p>
        </p:txBody>
      </p:sp>
    </p:spTree>
    <p:extLst>
      <p:ext uri="{BB962C8B-B14F-4D97-AF65-F5344CB8AC3E}">
        <p14:creationId xmlns:p14="http://schemas.microsoft.com/office/powerpoint/2010/main" val="1672949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A7F4915-D040-447F-9DC3-260703914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344" y="3285666"/>
            <a:ext cx="2343150" cy="195262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2C3BA-B5B1-44A5-96DB-477358017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494" y="338238"/>
            <a:ext cx="4669415" cy="4419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FFA43B-90EB-43FF-B039-AFDA04BD58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70" r="19616"/>
          <a:stretch/>
        </p:blipFill>
        <p:spPr>
          <a:xfrm>
            <a:off x="588818" y="1557788"/>
            <a:ext cx="1316182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50583C-499B-4E98-A68F-74D7A817A6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1111">
                        <a14:foregroundMark x1="8333" y1="73375" x2="40111" y2="69750"/>
                        <a14:foregroundMark x1="40111" y1="69750" x2="74333" y2="75125"/>
                        <a14:foregroundMark x1="74333" y1="75125" x2="81889" y2="73375"/>
                        <a14:foregroundMark x1="81889" y1="73375" x2="91111" y2="7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1621" y="2071605"/>
            <a:ext cx="1664595" cy="1479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216FD5-EB89-4E94-A2B3-E113104185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3185" y="1229743"/>
            <a:ext cx="2619375" cy="1743075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7CACDCA-BD65-438B-9B51-E62F735979F9}"/>
              </a:ext>
            </a:extLst>
          </p:cNvPr>
          <p:cNvSpPr/>
          <p:nvPr/>
        </p:nvSpPr>
        <p:spPr>
          <a:xfrm>
            <a:off x="1620982" y="2278548"/>
            <a:ext cx="3796145" cy="1027867"/>
          </a:xfrm>
          <a:custGeom>
            <a:avLst/>
            <a:gdLst>
              <a:gd name="connsiteX0" fmla="*/ 0 w 3048000"/>
              <a:gd name="connsiteY0" fmla="*/ 478507 h 1027867"/>
              <a:gd name="connsiteX1" fmla="*/ 290946 w 3048000"/>
              <a:gd name="connsiteY1" fmla="*/ 7452 h 1027867"/>
              <a:gd name="connsiteX2" fmla="*/ 387928 w 3048000"/>
              <a:gd name="connsiteY2" fmla="*/ 811016 h 1027867"/>
              <a:gd name="connsiteX3" fmla="*/ 775855 w 3048000"/>
              <a:gd name="connsiteY3" fmla="*/ 118288 h 1027867"/>
              <a:gd name="connsiteX4" fmla="*/ 928255 w 3048000"/>
              <a:gd name="connsiteY4" fmla="*/ 852579 h 1027867"/>
              <a:gd name="connsiteX5" fmla="*/ 1385455 w 3048000"/>
              <a:gd name="connsiteY5" fmla="*/ 242979 h 1027867"/>
              <a:gd name="connsiteX6" fmla="*/ 1510146 w 3048000"/>
              <a:gd name="connsiteY6" fmla="*/ 921852 h 1027867"/>
              <a:gd name="connsiteX7" fmla="*/ 1995055 w 3048000"/>
              <a:gd name="connsiteY7" fmla="*/ 381525 h 1027867"/>
              <a:gd name="connsiteX8" fmla="*/ 2119746 w 3048000"/>
              <a:gd name="connsiteY8" fmla="*/ 935707 h 1027867"/>
              <a:gd name="connsiteX9" fmla="*/ 2549237 w 3048000"/>
              <a:gd name="connsiteY9" fmla="*/ 492361 h 1027867"/>
              <a:gd name="connsiteX10" fmla="*/ 2701637 w 3048000"/>
              <a:gd name="connsiteY10" fmla="*/ 1018834 h 1027867"/>
              <a:gd name="connsiteX11" fmla="*/ 3048000 w 3048000"/>
              <a:gd name="connsiteY11" fmla="*/ 838725 h 1027867"/>
              <a:gd name="connsiteX12" fmla="*/ 3048000 w 3048000"/>
              <a:gd name="connsiteY12" fmla="*/ 838725 h 102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48000" h="1027867">
                <a:moveTo>
                  <a:pt x="0" y="478507"/>
                </a:moveTo>
                <a:cubicBezTo>
                  <a:pt x="113145" y="215270"/>
                  <a:pt x="226291" y="-47966"/>
                  <a:pt x="290946" y="7452"/>
                </a:cubicBezTo>
                <a:cubicBezTo>
                  <a:pt x="355601" y="62870"/>
                  <a:pt x="307110" y="792543"/>
                  <a:pt x="387928" y="811016"/>
                </a:cubicBezTo>
                <a:cubicBezTo>
                  <a:pt x="468746" y="829489"/>
                  <a:pt x="685800" y="111361"/>
                  <a:pt x="775855" y="118288"/>
                </a:cubicBezTo>
                <a:cubicBezTo>
                  <a:pt x="865910" y="125215"/>
                  <a:pt x="826655" y="831797"/>
                  <a:pt x="928255" y="852579"/>
                </a:cubicBezTo>
                <a:cubicBezTo>
                  <a:pt x="1029855" y="873361"/>
                  <a:pt x="1288473" y="231434"/>
                  <a:pt x="1385455" y="242979"/>
                </a:cubicBezTo>
                <a:cubicBezTo>
                  <a:pt x="1482437" y="254524"/>
                  <a:pt x="1408546" y="898761"/>
                  <a:pt x="1510146" y="921852"/>
                </a:cubicBezTo>
                <a:cubicBezTo>
                  <a:pt x="1611746" y="944943"/>
                  <a:pt x="1893455" y="379216"/>
                  <a:pt x="1995055" y="381525"/>
                </a:cubicBezTo>
                <a:cubicBezTo>
                  <a:pt x="2096655" y="383834"/>
                  <a:pt x="2027382" y="917234"/>
                  <a:pt x="2119746" y="935707"/>
                </a:cubicBezTo>
                <a:cubicBezTo>
                  <a:pt x="2212110" y="954180"/>
                  <a:pt x="2452255" y="478507"/>
                  <a:pt x="2549237" y="492361"/>
                </a:cubicBezTo>
                <a:cubicBezTo>
                  <a:pt x="2646219" y="506215"/>
                  <a:pt x="2618510" y="961107"/>
                  <a:pt x="2701637" y="1018834"/>
                </a:cubicBezTo>
                <a:cubicBezTo>
                  <a:pt x="2784764" y="1076561"/>
                  <a:pt x="3048000" y="838725"/>
                  <a:pt x="3048000" y="838725"/>
                </a:cubicBezTo>
                <a:lnTo>
                  <a:pt x="3048000" y="838725"/>
                </a:lnTo>
              </a:path>
            </a:pathLst>
          </a:cu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2BCD0D0-DD15-45BE-A9D5-193AF7114D65}"/>
              </a:ext>
            </a:extLst>
          </p:cNvPr>
          <p:cNvSpPr/>
          <p:nvPr/>
        </p:nvSpPr>
        <p:spPr>
          <a:xfrm rot="19558613">
            <a:off x="6426806" y="1947475"/>
            <a:ext cx="2907992" cy="1027867"/>
          </a:xfrm>
          <a:custGeom>
            <a:avLst/>
            <a:gdLst>
              <a:gd name="connsiteX0" fmla="*/ 0 w 3048000"/>
              <a:gd name="connsiteY0" fmla="*/ 478507 h 1027867"/>
              <a:gd name="connsiteX1" fmla="*/ 290946 w 3048000"/>
              <a:gd name="connsiteY1" fmla="*/ 7452 h 1027867"/>
              <a:gd name="connsiteX2" fmla="*/ 387928 w 3048000"/>
              <a:gd name="connsiteY2" fmla="*/ 811016 h 1027867"/>
              <a:gd name="connsiteX3" fmla="*/ 775855 w 3048000"/>
              <a:gd name="connsiteY3" fmla="*/ 118288 h 1027867"/>
              <a:gd name="connsiteX4" fmla="*/ 928255 w 3048000"/>
              <a:gd name="connsiteY4" fmla="*/ 852579 h 1027867"/>
              <a:gd name="connsiteX5" fmla="*/ 1385455 w 3048000"/>
              <a:gd name="connsiteY5" fmla="*/ 242979 h 1027867"/>
              <a:gd name="connsiteX6" fmla="*/ 1510146 w 3048000"/>
              <a:gd name="connsiteY6" fmla="*/ 921852 h 1027867"/>
              <a:gd name="connsiteX7" fmla="*/ 1995055 w 3048000"/>
              <a:gd name="connsiteY7" fmla="*/ 381525 h 1027867"/>
              <a:gd name="connsiteX8" fmla="*/ 2119746 w 3048000"/>
              <a:gd name="connsiteY8" fmla="*/ 935707 h 1027867"/>
              <a:gd name="connsiteX9" fmla="*/ 2549237 w 3048000"/>
              <a:gd name="connsiteY9" fmla="*/ 492361 h 1027867"/>
              <a:gd name="connsiteX10" fmla="*/ 2701637 w 3048000"/>
              <a:gd name="connsiteY10" fmla="*/ 1018834 h 1027867"/>
              <a:gd name="connsiteX11" fmla="*/ 3048000 w 3048000"/>
              <a:gd name="connsiteY11" fmla="*/ 838725 h 1027867"/>
              <a:gd name="connsiteX12" fmla="*/ 3048000 w 3048000"/>
              <a:gd name="connsiteY12" fmla="*/ 838725 h 102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48000" h="1027867">
                <a:moveTo>
                  <a:pt x="0" y="478507"/>
                </a:moveTo>
                <a:cubicBezTo>
                  <a:pt x="113145" y="215270"/>
                  <a:pt x="226291" y="-47966"/>
                  <a:pt x="290946" y="7452"/>
                </a:cubicBezTo>
                <a:cubicBezTo>
                  <a:pt x="355601" y="62870"/>
                  <a:pt x="307110" y="792543"/>
                  <a:pt x="387928" y="811016"/>
                </a:cubicBezTo>
                <a:cubicBezTo>
                  <a:pt x="468746" y="829489"/>
                  <a:pt x="685800" y="111361"/>
                  <a:pt x="775855" y="118288"/>
                </a:cubicBezTo>
                <a:cubicBezTo>
                  <a:pt x="865910" y="125215"/>
                  <a:pt x="826655" y="831797"/>
                  <a:pt x="928255" y="852579"/>
                </a:cubicBezTo>
                <a:cubicBezTo>
                  <a:pt x="1029855" y="873361"/>
                  <a:pt x="1288473" y="231434"/>
                  <a:pt x="1385455" y="242979"/>
                </a:cubicBezTo>
                <a:cubicBezTo>
                  <a:pt x="1482437" y="254524"/>
                  <a:pt x="1408546" y="898761"/>
                  <a:pt x="1510146" y="921852"/>
                </a:cubicBezTo>
                <a:cubicBezTo>
                  <a:pt x="1611746" y="944943"/>
                  <a:pt x="1893455" y="379216"/>
                  <a:pt x="1995055" y="381525"/>
                </a:cubicBezTo>
                <a:cubicBezTo>
                  <a:pt x="2096655" y="383834"/>
                  <a:pt x="2027382" y="917234"/>
                  <a:pt x="2119746" y="935707"/>
                </a:cubicBezTo>
                <a:cubicBezTo>
                  <a:pt x="2212110" y="954180"/>
                  <a:pt x="2452255" y="478507"/>
                  <a:pt x="2549237" y="492361"/>
                </a:cubicBezTo>
                <a:cubicBezTo>
                  <a:pt x="2646219" y="506215"/>
                  <a:pt x="2618510" y="961107"/>
                  <a:pt x="2701637" y="1018834"/>
                </a:cubicBezTo>
                <a:cubicBezTo>
                  <a:pt x="2784764" y="1076561"/>
                  <a:pt x="3048000" y="838725"/>
                  <a:pt x="3048000" y="838725"/>
                </a:cubicBezTo>
                <a:lnTo>
                  <a:pt x="3048000" y="838725"/>
                </a:lnTo>
              </a:path>
            </a:pathLst>
          </a:cu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5A80D8-8950-4C00-83DE-C1E7219E391E}"/>
              </a:ext>
            </a:extLst>
          </p:cNvPr>
          <p:cNvSpPr txBox="1"/>
          <p:nvPr/>
        </p:nvSpPr>
        <p:spPr>
          <a:xfrm>
            <a:off x="3006435" y="5444836"/>
            <a:ext cx="6123709" cy="1200329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What if my phone is set to channel 2?</a:t>
            </a:r>
          </a:p>
        </p:txBody>
      </p:sp>
    </p:spTree>
    <p:extLst>
      <p:ext uri="{BB962C8B-B14F-4D97-AF65-F5344CB8AC3E}">
        <p14:creationId xmlns:p14="http://schemas.microsoft.com/office/powerpoint/2010/main" val="41654726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A7F4915-D040-447F-9DC3-260703914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344" y="3285666"/>
            <a:ext cx="2343150" cy="195262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2C3BA-B5B1-44A5-96DB-477358017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494" y="338238"/>
            <a:ext cx="4669415" cy="4419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FFA43B-90EB-43FF-B039-AFDA04BD58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70" r="19616"/>
          <a:stretch/>
        </p:blipFill>
        <p:spPr>
          <a:xfrm>
            <a:off x="588818" y="1557788"/>
            <a:ext cx="1316182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50583C-499B-4E98-A68F-74D7A817A6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1111">
                        <a14:foregroundMark x1="8333" y1="73375" x2="40111" y2="69750"/>
                        <a14:foregroundMark x1="40111" y1="69750" x2="74333" y2="75125"/>
                        <a14:foregroundMark x1="74333" y1="75125" x2="81889" y2="73375"/>
                        <a14:foregroundMark x1="81889" y1="73375" x2="91111" y2="7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1621" y="2071605"/>
            <a:ext cx="1664595" cy="1479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216FD5-EB89-4E94-A2B3-E113104185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3185" y="1229743"/>
            <a:ext cx="2619375" cy="1743075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2BCD0D0-DD15-45BE-A9D5-193AF7114D65}"/>
              </a:ext>
            </a:extLst>
          </p:cNvPr>
          <p:cNvSpPr/>
          <p:nvPr/>
        </p:nvSpPr>
        <p:spPr>
          <a:xfrm rot="19558613">
            <a:off x="6426806" y="1947475"/>
            <a:ext cx="2907992" cy="1027867"/>
          </a:xfrm>
          <a:custGeom>
            <a:avLst/>
            <a:gdLst>
              <a:gd name="connsiteX0" fmla="*/ 0 w 3048000"/>
              <a:gd name="connsiteY0" fmla="*/ 478507 h 1027867"/>
              <a:gd name="connsiteX1" fmla="*/ 290946 w 3048000"/>
              <a:gd name="connsiteY1" fmla="*/ 7452 h 1027867"/>
              <a:gd name="connsiteX2" fmla="*/ 387928 w 3048000"/>
              <a:gd name="connsiteY2" fmla="*/ 811016 h 1027867"/>
              <a:gd name="connsiteX3" fmla="*/ 775855 w 3048000"/>
              <a:gd name="connsiteY3" fmla="*/ 118288 h 1027867"/>
              <a:gd name="connsiteX4" fmla="*/ 928255 w 3048000"/>
              <a:gd name="connsiteY4" fmla="*/ 852579 h 1027867"/>
              <a:gd name="connsiteX5" fmla="*/ 1385455 w 3048000"/>
              <a:gd name="connsiteY5" fmla="*/ 242979 h 1027867"/>
              <a:gd name="connsiteX6" fmla="*/ 1510146 w 3048000"/>
              <a:gd name="connsiteY6" fmla="*/ 921852 h 1027867"/>
              <a:gd name="connsiteX7" fmla="*/ 1995055 w 3048000"/>
              <a:gd name="connsiteY7" fmla="*/ 381525 h 1027867"/>
              <a:gd name="connsiteX8" fmla="*/ 2119746 w 3048000"/>
              <a:gd name="connsiteY8" fmla="*/ 935707 h 1027867"/>
              <a:gd name="connsiteX9" fmla="*/ 2549237 w 3048000"/>
              <a:gd name="connsiteY9" fmla="*/ 492361 h 1027867"/>
              <a:gd name="connsiteX10" fmla="*/ 2701637 w 3048000"/>
              <a:gd name="connsiteY10" fmla="*/ 1018834 h 1027867"/>
              <a:gd name="connsiteX11" fmla="*/ 3048000 w 3048000"/>
              <a:gd name="connsiteY11" fmla="*/ 838725 h 1027867"/>
              <a:gd name="connsiteX12" fmla="*/ 3048000 w 3048000"/>
              <a:gd name="connsiteY12" fmla="*/ 838725 h 102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48000" h="1027867">
                <a:moveTo>
                  <a:pt x="0" y="478507"/>
                </a:moveTo>
                <a:cubicBezTo>
                  <a:pt x="113145" y="215270"/>
                  <a:pt x="226291" y="-47966"/>
                  <a:pt x="290946" y="7452"/>
                </a:cubicBezTo>
                <a:cubicBezTo>
                  <a:pt x="355601" y="62870"/>
                  <a:pt x="307110" y="792543"/>
                  <a:pt x="387928" y="811016"/>
                </a:cubicBezTo>
                <a:cubicBezTo>
                  <a:pt x="468746" y="829489"/>
                  <a:pt x="685800" y="111361"/>
                  <a:pt x="775855" y="118288"/>
                </a:cubicBezTo>
                <a:cubicBezTo>
                  <a:pt x="865910" y="125215"/>
                  <a:pt x="826655" y="831797"/>
                  <a:pt x="928255" y="852579"/>
                </a:cubicBezTo>
                <a:cubicBezTo>
                  <a:pt x="1029855" y="873361"/>
                  <a:pt x="1288473" y="231434"/>
                  <a:pt x="1385455" y="242979"/>
                </a:cubicBezTo>
                <a:cubicBezTo>
                  <a:pt x="1482437" y="254524"/>
                  <a:pt x="1408546" y="898761"/>
                  <a:pt x="1510146" y="921852"/>
                </a:cubicBezTo>
                <a:cubicBezTo>
                  <a:pt x="1611746" y="944943"/>
                  <a:pt x="1893455" y="379216"/>
                  <a:pt x="1995055" y="381525"/>
                </a:cubicBezTo>
                <a:cubicBezTo>
                  <a:pt x="2096655" y="383834"/>
                  <a:pt x="2027382" y="917234"/>
                  <a:pt x="2119746" y="935707"/>
                </a:cubicBezTo>
                <a:cubicBezTo>
                  <a:pt x="2212110" y="954180"/>
                  <a:pt x="2452255" y="478507"/>
                  <a:pt x="2549237" y="492361"/>
                </a:cubicBezTo>
                <a:cubicBezTo>
                  <a:pt x="2646219" y="506215"/>
                  <a:pt x="2618510" y="961107"/>
                  <a:pt x="2701637" y="1018834"/>
                </a:cubicBezTo>
                <a:cubicBezTo>
                  <a:pt x="2784764" y="1076561"/>
                  <a:pt x="3048000" y="838725"/>
                  <a:pt x="3048000" y="838725"/>
                </a:cubicBezTo>
                <a:lnTo>
                  <a:pt x="3048000" y="838725"/>
                </a:lnTo>
              </a:path>
            </a:pathLst>
          </a:cu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5A80D8-8950-4C00-83DE-C1E7219E391E}"/>
              </a:ext>
            </a:extLst>
          </p:cNvPr>
          <p:cNvSpPr txBox="1"/>
          <p:nvPr/>
        </p:nvSpPr>
        <p:spPr>
          <a:xfrm>
            <a:off x="3006435" y="5444836"/>
            <a:ext cx="6123709" cy="1200329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No connection is made. Why not?</a:t>
            </a:r>
          </a:p>
        </p:txBody>
      </p:sp>
    </p:spTree>
    <p:extLst>
      <p:ext uri="{BB962C8B-B14F-4D97-AF65-F5344CB8AC3E}">
        <p14:creationId xmlns:p14="http://schemas.microsoft.com/office/powerpoint/2010/main" val="22850452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A7F4915-D040-447F-9DC3-260703914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344" y="3285666"/>
            <a:ext cx="2343150" cy="195262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2C3BA-B5B1-44A5-96DB-477358017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494" y="338238"/>
            <a:ext cx="4669415" cy="4419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FFA43B-90EB-43FF-B039-AFDA04BD58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70" r="19616"/>
          <a:stretch/>
        </p:blipFill>
        <p:spPr>
          <a:xfrm>
            <a:off x="588818" y="1557788"/>
            <a:ext cx="1316182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50583C-499B-4E98-A68F-74D7A817A6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1111">
                        <a14:foregroundMark x1="8333" y1="73375" x2="40111" y2="69750"/>
                        <a14:foregroundMark x1="40111" y1="69750" x2="74333" y2="75125"/>
                        <a14:foregroundMark x1="74333" y1="75125" x2="81889" y2="73375"/>
                        <a14:foregroundMark x1="81889" y1="73375" x2="91111" y2="7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1621" y="2071605"/>
            <a:ext cx="1664595" cy="1479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216FD5-EB89-4E94-A2B3-E113104185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3185" y="1229743"/>
            <a:ext cx="2619375" cy="1743075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2BCD0D0-DD15-45BE-A9D5-193AF7114D65}"/>
              </a:ext>
            </a:extLst>
          </p:cNvPr>
          <p:cNvSpPr/>
          <p:nvPr/>
        </p:nvSpPr>
        <p:spPr>
          <a:xfrm rot="19558613">
            <a:off x="6426806" y="1947475"/>
            <a:ext cx="2907992" cy="1027867"/>
          </a:xfrm>
          <a:custGeom>
            <a:avLst/>
            <a:gdLst>
              <a:gd name="connsiteX0" fmla="*/ 0 w 3048000"/>
              <a:gd name="connsiteY0" fmla="*/ 478507 h 1027867"/>
              <a:gd name="connsiteX1" fmla="*/ 290946 w 3048000"/>
              <a:gd name="connsiteY1" fmla="*/ 7452 h 1027867"/>
              <a:gd name="connsiteX2" fmla="*/ 387928 w 3048000"/>
              <a:gd name="connsiteY2" fmla="*/ 811016 h 1027867"/>
              <a:gd name="connsiteX3" fmla="*/ 775855 w 3048000"/>
              <a:gd name="connsiteY3" fmla="*/ 118288 h 1027867"/>
              <a:gd name="connsiteX4" fmla="*/ 928255 w 3048000"/>
              <a:gd name="connsiteY4" fmla="*/ 852579 h 1027867"/>
              <a:gd name="connsiteX5" fmla="*/ 1385455 w 3048000"/>
              <a:gd name="connsiteY5" fmla="*/ 242979 h 1027867"/>
              <a:gd name="connsiteX6" fmla="*/ 1510146 w 3048000"/>
              <a:gd name="connsiteY6" fmla="*/ 921852 h 1027867"/>
              <a:gd name="connsiteX7" fmla="*/ 1995055 w 3048000"/>
              <a:gd name="connsiteY7" fmla="*/ 381525 h 1027867"/>
              <a:gd name="connsiteX8" fmla="*/ 2119746 w 3048000"/>
              <a:gd name="connsiteY8" fmla="*/ 935707 h 1027867"/>
              <a:gd name="connsiteX9" fmla="*/ 2549237 w 3048000"/>
              <a:gd name="connsiteY9" fmla="*/ 492361 h 1027867"/>
              <a:gd name="connsiteX10" fmla="*/ 2701637 w 3048000"/>
              <a:gd name="connsiteY10" fmla="*/ 1018834 h 1027867"/>
              <a:gd name="connsiteX11" fmla="*/ 3048000 w 3048000"/>
              <a:gd name="connsiteY11" fmla="*/ 838725 h 1027867"/>
              <a:gd name="connsiteX12" fmla="*/ 3048000 w 3048000"/>
              <a:gd name="connsiteY12" fmla="*/ 838725 h 102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48000" h="1027867">
                <a:moveTo>
                  <a:pt x="0" y="478507"/>
                </a:moveTo>
                <a:cubicBezTo>
                  <a:pt x="113145" y="215270"/>
                  <a:pt x="226291" y="-47966"/>
                  <a:pt x="290946" y="7452"/>
                </a:cubicBezTo>
                <a:cubicBezTo>
                  <a:pt x="355601" y="62870"/>
                  <a:pt x="307110" y="792543"/>
                  <a:pt x="387928" y="811016"/>
                </a:cubicBezTo>
                <a:cubicBezTo>
                  <a:pt x="468746" y="829489"/>
                  <a:pt x="685800" y="111361"/>
                  <a:pt x="775855" y="118288"/>
                </a:cubicBezTo>
                <a:cubicBezTo>
                  <a:pt x="865910" y="125215"/>
                  <a:pt x="826655" y="831797"/>
                  <a:pt x="928255" y="852579"/>
                </a:cubicBezTo>
                <a:cubicBezTo>
                  <a:pt x="1029855" y="873361"/>
                  <a:pt x="1288473" y="231434"/>
                  <a:pt x="1385455" y="242979"/>
                </a:cubicBezTo>
                <a:cubicBezTo>
                  <a:pt x="1482437" y="254524"/>
                  <a:pt x="1408546" y="898761"/>
                  <a:pt x="1510146" y="921852"/>
                </a:cubicBezTo>
                <a:cubicBezTo>
                  <a:pt x="1611746" y="944943"/>
                  <a:pt x="1893455" y="379216"/>
                  <a:pt x="1995055" y="381525"/>
                </a:cubicBezTo>
                <a:cubicBezTo>
                  <a:pt x="2096655" y="383834"/>
                  <a:pt x="2027382" y="917234"/>
                  <a:pt x="2119746" y="935707"/>
                </a:cubicBezTo>
                <a:cubicBezTo>
                  <a:pt x="2212110" y="954180"/>
                  <a:pt x="2452255" y="478507"/>
                  <a:pt x="2549237" y="492361"/>
                </a:cubicBezTo>
                <a:cubicBezTo>
                  <a:pt x="2646219" y="506215"/>
                  <a:pt x="2618510" y="961107"/>
                  <a:pt x="2701637" y="1018834"/>
                </a:cubicBezTo>
                <a:cubicBezTo>
                  <a:pt x="2784764" y="1076561"/>
                  <a:pt x="3048000" y="838725"/>
                  <a:pt x="3048000" y="838725"/>
                </a:cubicBezTo>
                <a:lnTo>
                  <a:pt x="3048000" y="838725"/>
                </a:lnTo>
              </a:path>
            </a:pathLst>
          </a:cu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5A80D8-8950-4C00-83DE-C1E7219E391E}"/>
              </a:ext>
            </a:extLst>
          </p:cNvPr>
          <p:cNvSpPr txBox="1"/>
          <p:nvPr/>
        </p:nvSpPr>
        <p:spPr>
          <a:xfrm>
            <a:off x="3006435" y="5444836"/>
            <a:ext cx="6123709" cy="1200329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The devices are on different channels.</a:t>
            </a:r>
          </a:p>
        </p:txBody>
      </p:sp>
    </p:spTree>
    <p:extLst>
      <p:ext uri="{BB962C8B-B14F-4D97-AF65-F5344CB8AC3E}">
        <p14:creationId xmlns:p14="http://schemas.microsoft.com/office/powerpoint/2010/main" val="40223904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2C3BA-B5B1-44A5-96DB-477358017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494" y="338238"/>
            <a:ext cx="4669415" cy="441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1C9A43-14B3-4A77-8B8D-A1CEF96F1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96" y="1247295"/>
            <a:ext cx="5741504" cy="2181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289835-D0C2-4A92-8D72-2F78AE4057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284" y="4304986"/>
            <a:ext cx="1353075" cy="13232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1C1297-6C50-45A5-BD05-25CCED4080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1111">
                        <a14:foregroundMark x1="8333" y1="73375" x2="40111" y2="69750"/>
                        <a14:foregroundMark x1="40111" y1="69750" x2="74333" y2="75125"/>
                        <a14:foregroundMark x1="74333" y1="75125" x2="81889" y2="73375"/>
                        <a14:foregroundMark x1="81889" y1="73375" x2="91111" y2="7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7525" y="2985895"/>
            <a:ext cx="1664595" cy="147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409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2C3BA-B5B1-44A5-96DB-477358017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494" y="338238"/>
            <a:ext cx="4669415" cy="441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1C9A43-14B3-4A77-8B8D-A1CEF96F1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96" y="1247295"/>
            <a:ext cx="5741504" cy="2181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289835-D0C2-4A92-8D72-2F78AE4057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284" y="4304986"/>
            <a:ext cx="1353075" cy="13232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1C1297-6C50-45A5-BD05-25CCED4080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1111">
                        <a14:foregroundMark x1="8333" y1="73375" x2="40111" y2="69750"/>
                        <a14:foregroundMark x1="40111" y1="69750" x2="74333" y2="75125"/>
                        <a14:foregroundMark x1="74333" y1="75125" x2="81889" y2="73375"/>
                        <a14:foregroundMark x1="81889" y1="73375" x2="91111" y2="7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7525" y="2985895"/>
            <a:ext cx="1664595" cy="14796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836A80-8617-4884-B6B8-8B4EE41335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614" y="2476180"/>
            <a:ext cx="1765217" cy="1249535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B971294-A1E4-4E0B-8DD4-3455EF58A0C4}"/>
              </a:ext>
            </a:extLst>
          </p:cNvPr>
          <p:cNvSpPr/>
          <p:nvPr/>
        </p:nvSpPr>
        <p:spPr>
          <a:xfrm rot="19558613">
            <a:off x="7558371" y="2915066"/>
            <a:ext cx="2907992" cy="1027867"/>
          </a:xfrm>
          <a:custGeom>
            <a:avLst/>
            <a:gdLst>
              <a:gd name="connsiteX0" fmla="*/ 0 w 3048000"/>
              <a:gd name="connsiteY0" fmla="*/ 478507 h 1027867"/>
              <a:gd name="connsiteX1" fmla="*/ 290946 w 3048000"/>
              <a:gd name="connsiteY1" fmla="*/ 7452 h 1027867"/>
              <a:gd name="connsiteX2" fmla="*/ 387928 w 3048000"/>
              <a:gd name="connsiteY2" fmla="*/ 811016 h 1027867"/>
              <a:gd name="connsiteX3" fmla="*/ 775855 w 3048000"/>
              <a:gd name="connsiteY3" fmla="*/ 118288 h 1027867"/>
              <a:gd name="connsiteX4" fmla="*/ 928255 w 3048000"/>
              <a:gd name="connsiteY4" fmla="*/ 852579 h 1027867"/>
              <a:gd name="connsiteX5" fmla="*/ 1385455 w 3048000"/>
              <a:gd name="connsiteY5" fmla="*/ 242979 h 1027867"/>
              <a:gd name="connsiteX6" fmla="*/ 1510146 w 3048000"/>
              <a:gd name="connsiteY6" fmla="*/ 921852 h 1027867"/>
              <a:gd name="connsiteX7" fmla="*/ 1995055 w 3048000"/>
              <a:gd name="connsiteY7" fmla="*/ 381525 h 1027867"/>
              <a:gd name="connsiteX8" fmla="*/ 2119746 w 3048000"/>
              <a:gd name="connsiteY8" fmla="*/ 935707 h 1027867"/>
              <a:gd name="connsiteX9" fmla="*/ 2549237 w 3048000"/>
              <a:gd name="connsiteY9" fmla="*/ 492361 h 1027867"/>
              <a:gd name="connsiteX10" fmla="*/ 2701637 w 3048000"/>
              <a:gd name="connsiteY10" fmla="*/ 1018834 h 1027867"/>
              <a:gd name="connsiteX11" fmla="*/ 3048000 w 3048000"/>
              <a:gd name="connsiteY11" fmla="*/ 838725 h 1027867"/>
              <a:gd name="connsiteX12" fmla="*/ 3048000 w 3048000"/>
              <a:gd name="connsiteY12" fmla="*/ 838725 h 102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48000" h="1027867">
                <a:moveTo>
                  <a:pt x="0" y="478507"/>
                </a:moveTo>
                <a:cubicBezTo>
                  <a:pt x="113145" y="215270"/>
                  <a:pt x="226291" y="-47966"/>
                  <a:pt x="290946" y="7452"/>
                </a:cubicBezTo>
                <a:cubicBezTo>
                  <a:pt x="355601" y="62870"/>
                  <a:pt x="307110" y="792543"/>
                  <a:pt x="387928" y="811016"/>
                </a:cubicBezTo>
                <a:cubicBezTo>
                  <a:pt x="468746" y="829489"/>
                  <a:pt x="685800" y="111361"/>
                  <a:pt x="775855" y="118288"/>
                </a:cubicBezTo>
                <a:cubicBezTo>
                  <a:pt x="865910" y="125215"/>
                  <a:pt x="826655" y="831797"/>
                  <a:pt x="928255" y="852579"/>
                </a:cubicBezTo>
                <a:cubicBezTo>
                  <a:pt x="1029855" y="873361"/>
                  <a:pt x="1288473" y="231434"/>
                  <a:pt x="1385455" y="242979"/>
                </a:cubicBezTo>
                <a:cubicBezTo>
                  <a:pt x="1482437" y="254524"/>
                  <a:pt x="1408546" y="898761"/>
                  <a:pt x="1510146" y="921852"/>
                </a:cubicBezTo>
                <a:cubicBezTo>
                  <a:pt x="1611746" y="944943"/>
                  <a:pt x="1893455" y="379216"/>
                  <a:pt x="1995055" y="381525"/>
                </a:cubicBezTo>
                <a:cubicBezTo>
                  <a:pt x="2096655" y="383834"/>
                  <a:pt x="2027382" y="917234"/>
                  <a:pt x="2119746" y="935707"/>
                </a:cubicBezTo>
                <a:cubicBezTo>
                  <a:pt x="2212110" y="954180"/>
                  <a:pt x="2452255" y="478507"/>
                  <a:pt x="2549237" y="492361"/>
                </a:cubicBezTo>
                <a:cubicBezTo>
                  <a:pt x="2646219" y="506215"/>
                  <a:pt x="2618510" y="961107"/>
                  <a:pt x="2701637" y="1018834"/>
                </a:cubicBezTo>
                <a:cubicBezTo>
                  <a:pt x="2784764" y="1076561"/>
                  <a:pt x="3048000" y="838725"/>
                  <a:pt x="3048000" y="838725"/>
                </a:cubicBezTo>
                <a:lnTo>
                  <a:pt x="3048000" y="838725"/>
                </a:lnTo>
              </a:path>
            </a:pathLst>
          </a:cu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BCE8A2-3E13-452B-B4FD-668AA7376067}"/>
              </a:ext>
            </a:extLst>
          </p:cNvPr>
          <p:cNvSpPr txBox="1"/>
          <p:nvPr/>
        </p:nvSpPr>
        <p:spPr>
          <a:xfrm>
            <a:off x="88005" y="3704821"/>
            <a:ext cx="6123709" cy="2862322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What will happen if both routers are set to the same channel?</a:t>
            </a:r>
          </a:p>
          <a:p>
            <a:pPr algn="ctr"/>
            <a:endParaRPr lang="en-GB" sz="3600" dirty="0">
              <a:latin typeface="OpenDyslexic" panose="00000500000000000000" pitchFamily="50" charset="0"/>
            </a:endParaRPr>
          </a:p>
          <a:p>
            <a:pPr algn="ctr"/>
            <a:r>
              <a:rPr lang="en-GB" sz="3600" dirty="0">
                <a:latin typeface="OpenDyslexic" panose="00000500000000000000" pitchFamily="50" charset="0"/>
              </a:rPr>
              <a:t>e.g. channel 5?</a:t>
            </a:r>
          </a:p>
        </p:txBody>
      </p:sp>
    </p:spTree>
    <p:extLst>
      <p:ext uri="{BB962C8B-B14F-4D97-AF65-F5344CB8AC3E}">
        <p14:creationId xmlns:p14="http://schemas.microsoft.com/office/powerpoint/2010/main" val="6100880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2C3BA-B5B1-44A5-96DB-477358017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494" y="338238"/>
            <a:ext cx="4669415" cy="441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1C9A43-14B3-4A77-8B8D-A1CEF96F1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96" y="1247295"/>
            <a:ext cx="5741504" cy="2181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289835-D0C2-4A92-8D72-2F78AE4057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284" y="4304986"/>
            <a:ext cx="1353075" cy="13232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1C1297-6C50-45A5-BD05-25CCED4080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1111">
                        <a14:foregroundMark x1="8333" y1="73375" x2="40111" y2="69750"/>
                        <a14:foregroundMark x1="40111" y1="69750" x2="74333" y2="75125"/>
                        <a14:foregroundMark x1="74333" y1="75125" x2="81889" y2="73375"/>
                        <a14:foregroundMark x1="81889" y1="73375" x2="91111" y2="7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7525" y="2985895"/>
            <a:ext cx="1664595" cy="14796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836A80-8617-4884-B6B8-8B4EE41335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614" y="2476180"/>
            <a:ext cx="1765217" cy="1249535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B971294-A1E4-4E0B-8DD4-3455EF58A0C4}"/>
              </a:ext>
            </a:extLst>
          </p:cNvPr>
          <p:cNvSpPr/>
          <p:nvPr/>
        </p:nvSpPr>
        <p:spPr>
          <a:xfrm rot="19558613">
            <a:off x="7558371" y="2915066"/>
            <a:ext cx="2907992" cy="1027867"/>
          </a:xfrm>
          <a:custGeom>
            <a:avLst/>
            <a:gdLst>
              <a:gd name="connsiteX0" fmla="*/ 0 w 3048000"/>
              <a:gd name="connsiteY0" fmla="*/ 478507 h 1027867"/>
              <a:gd name="connsiteX1" fmla="*/ 290946 w 3048000"/>
              <a:gd name="connsiteY1" fmla="*/ 7452 h 1027867"/>
              <a:gd name="connsiteX2" fmla="*/ 387928 w 3048000"/>
              <a:gd name="connsiteY2" fmla="*/ 811016 h 1027867"/>
              <a:gd name="connsiteX3" fmla="*/ 775855 w 3048000"/>
              <a:gd name="connsiteY3" fmla="*/ 118288 h 1027867"/>
              <a:gd name="connsiteX4" fmla="*/ 928255 w 3048000"/>
              <a:gd name="connsiteY4" fmla="*/ 852579 h 1027867"/>
              <a:gd name="connsiteX5" fmla="*/ 1385455 w 3048000"/>
              <a:gd name="connsiteY5" fmla="*/ 242979 h 1027867"/>
              <a:gd name="connsiteX6" fmla="*/ 1510146 w 3048000"/>
              <a:gd name="connsiteY6" fmla="*/ 921852 h 1027867"/>
              <a:gd name="connsiteX7" fmla="*/ 1995055 w 3048000"/>
              <a:gd name="connsiteY7" fmla="*/ 381525 h 1027867"/>
              <a:gd name="connsiteX8" fmla="*/ 2119746 w 3048000"/>
              <a:gd name="connsiteY8" fmla="*/ 935707 h 1027867"/>
              <a:gd name="connsiteX9" fmla="*/ 2549237 w 3048000"/>
              <a:gd name="connsiteY9" fmla="*/ 492361 h 1027867"/>
              <a:gd name="connsiteX10" fmla="*/ 2701637 w 3048000"/>
              <a:gd name="connsiteY10" fmla="*/ 1018834 h 1027867"/>
              <a:gd name="connsiteX11" fmla="*/ 3048000 w 3048000"/>
              <a:gd name="connsiteY11" fmla="*/ 838725 h 1027867"/>
              <a:gd name="connsiteX12" fmla="*/ 3048000 w 3048000"/>
              <a:gd name="connsiteY12" fmla="*/ 838725 h 102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48000" h="1027867">
                <a:moveTo>
                  <a:pt x="0" y="478507"/>
                </a:moveTo>
                <a:cubicBezTo>
                  <a:pt x="113145" y="215270"/>
                  <a:pt x="226291" y="-47966"/>
                  <a:pt x="290946" y="7452"/>
                </a:cubicBezTo>
                <a:cubicBezTo>
                  <a:pt x="355601" y="62870"/>
                  <a:pt x="307110" y="792543"/>
                  <a:pt x="387928" y="811016"/>
                </a:cubicBezTo>
                <a:cubicBezTo>
                  <a:pt x="468746" y="829489"/>
                  <a:pt x="685800" y="111361"/>
                  <a:pt x="775855" y="118288"/>
                </a:cubicBezTo>
                <a:cubicBezTo>
                  <a:pt x="865910" y="125215"/>
                  <a:pt x="826655" y="831797"/>
                  <a:pt x="928255" y="852579"/>
                </a:cubicBezTo>
                <a:cubicBezTo>
                  <a:pt x="1029855" y="873361"/>
                  <a:pt x="1288473" y="231434"/>
                  <a:pt x="1385455" y="242979"/>
                </a:cubicBezTo>
                <a:cubicBezTo>
                  <a:pt x="1482437" y="254524"/>
                  <a:pt x="1408546" y="898761"/>
                  <a:pt x="1510146" y="921852"/>
                </a:cubicBezTo>
                <a:cubicBezTo>
                  <a:pt x="1611746" y="944943"/>
                  <a:pt x="1893455" y="379216"/>
                  <a:pt x="1995055" y="381525"/>
                </a:cubicBezTo>
                <a:cubicBezTo>
                  <a:pt x="2096655" y="383834"/>
                  <a:pt x="2027382" y="917234"/>
                  <a:pt x="2119746" y="935707"/>
                </a:cubicBezTo>
                <a:cubicBezTo>
                  <a:pt x="2212110" y="954180"/>
                  <a:pt x="2452255" y="478507"/>
                  <a:pt x="2549237" y="492361"/>
                </a:cubicBezTo>
                <a:cubicBezTo>
                  <a:pt x="2646219" y="506215"/>
                  <a:pt x="2618510" y="961107"/>
                  <a:pt x="2701637" y="1018834"/>
                </a:cubicBezTo>
                <a:cubicBezTo>
                  <a:pt x="2784764" y="1076561"/>
                  <a:pt x="3048000" y="838725"/>
                  <a:pt x="3048000" y="838725"/>
                </a:cubicBezTo>
                <a:lnTo>
                  <a:pt x="3048000" y="838725"/>
                </a:lnTo>
              </a:path>
            </a:pathLst>
          </a:cu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BCE8A2-3E13-452B-B4FD-668AA7376067}"/>
              </a:ext>
            </a:extLst>
          </p:cNvPr>
          <p:cNvSpPr txBox="1"/>
          <p:nvPr/>
        </p:nvSpPr>
        <p:spPr>
          <a:xfrm>
            <a:off x="139303" y="4903494"/>
            <a:ext cx="6123709" cy="1754326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Interference!</a:t>
            </a:r>
          </a:p>
          <a:p>
            <a:pPr algn="ctr"/>
            <a:r>
              <a:rPr lang="en-GB" sz="3600" dirty="0">
                <a:latin typeface="OpenDyslexic" panose="00000500000000000000" pitchFamily="50" charset="0"/>
              </a:rPr>
              <a:t>This will slow down your WIFI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3D9648-B245-4F5D-93EE-29B5B2DB9F1D}"/>
              </a:ext>
            </a:extLst>
          </p:cNvPr>
          <p:cNvSpPr/>
          <p:nvPr/>
        </p:nvSpPr>
        <p:spPr>
          <a:xfrm rot="168295">
            <a:off x="4059306" y="1760500"/>
            <a:ext cx="6046254" cy="1027867"/>
          </a:xfrm>
          <a:custGeom>
            <a:avLst/>
            <a:gdLst>
              <a:gd name="connsiteX0" fmla="*/ 0 w 3048000"/>
              <a:gd name="connsiteY0" fmla="*/ 478507 h 1027867"/>
              <a:gd name="connsiteX1" fmla="*/ 290946 w 3048000"/>
              <a:gd name="connsiteY1" fmla="*/ 7452 h 1027867"/>
              <a:gd name="connsiteX2" fmla="*/ 387928 w 3048000"/>
              <a:gd name="connsiteY2" fmla="*/ 811016 h 1027867"/>
              <a:gd name="connsiteX3" fmla="*/ 775855 w 3048000"/>
              <a:gd name="connsiteY3" fmla="*/ 118288 h 1027867"/>
              <a:gd name="connsiteX4" fmla="*/ 928255 w 3048000"/>
              <a:gd name="connsiteY4" fmla="*/ 852579 h 1027867"/>
              <a:gd name="connsiteX5" fmla="*/ 1385455 w 3048000"/>
              <a:gd name="connsiteY5" fmla="*/ 242979 h 1027867"/>
              <a:gd name="connsiteX6" fmla="*/ 1510146 w 3048000"/>
              <a:gd name="connsiteY6" fmla="*/ 921852 h 1027867"/>
              <a:gd name="connsiteX7" fmla="*/ 1995055 w 3048000"/>
              <a:gd name="connsiteY7" fmla="*/ 381525 h 1027867"/>
              <a:gd name="connsiteX8" fmla="*/ 2119746 w 3048000"/>
              <a:gd name="connsiteY8" fmla="*/ 935707 h 1027867"/>
              <a:gd name="connsiteX9" fmla="*/ 2549237 w 3048000"/>
              <a:gd name="connsiteY9" fmla="*/ 492361 h 1027867"/>
              <a:gd name="connsiteX10" fmla="*/ 2701637 w 3048000"/>
              <a:gd name="connsiteY10" fmla="*/ 1018834 h 1027867"/>
              <a:gd name="connsiteX11" fmla="*/ 3048000 w 3048000"/>
              <a:gd name="connsiteY11" fmla="*/ 838725 h 1027867"/>
              <a:gd name="connsiteX12" fmla="*/ 3048000 w 3048000"/>
              <a:gd name="connsiteY12" fmla="*/ 838725 h 102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48000" h="1027867">
                <a:moveTo>
                  <a:pt x="0" y="478507"/>
                </a:moveTo>
                <a:cubicBezTo>
                  <a:pt x="113145" y="215270"/>
                  <a:pt x="226291" y="-47966"/>
                  <a:pt x="290946" y="7452"/>
                </a:cubicBezTo>
                <a:cubicBezTo>
                  <a:pt x="355601" y="62870"/>
                  <a:pt x="307110" y="792543"/>
                  <a:pt x="387928" y="811016"/>
                </a:cubicBezTo>
                <a:cubicBezTo>
                  <a:pt x="468746" y="829489"/>
                  <a:pt x="685800" y="111361"/>
                  <a:pt x="775855" y="118288"/>
                </a:cubicBezTo>
                <a:cubicBezTo>
                  <a:pt x="865910" y="125215"/>
                  <a:pt x="826655" y="831797"/>
                  <a:pt x="928255" y="852579"/>
                </a:cubicBezTo>
                <a:cubicBezTo>
                  <a:pt x="1029855" y="873361"/>
                  <a:pt x="1288473" y="231434"/>
                  <a:pt x="1385455" y="242979"/>
                </a:cubicBezTo>
                <a:cubicBezTo>
                  <a:pt x="1482437" y="254524"/>
                  <a:pt x="1408546" y="898761"/>
                  <a:pt x="1510146" y="921852"/>
                </a:cubicBezTo>
                <a:cubicBezTo>
                  <a:pt x="1611746" y="944943"/>
                  <a:pt x="1893455" y="379216"/>
                  <a:pt x="1995055" y="381525"/>
                </a:cubicBezTo>
                <a:cubicBezTo>
                  <a:pt x="2096655" y="383834"/>
                  <a:pt x="2027382" y="917234"/>
                  <a:pt x="2119746" y="935707"/>
                </a:cubicBezTo>
                <a:cubicBezTo>
                  <a:pt x="2212110" y="954180"/>
                  <a:pt x="2452255" y="478507"/>
                  <a:pt x="2549237" y="492361"/>
                </a:cubicBezTo>
                <a:cubicBezTo>
                  <a:pt x="2646219" y="506215"/>
                  <a:pt x="2618510" y="961107"/>
                  <a:pt x="2701637" y="1018834"/>
                </a:cubicBezTo>
                <a:cubicBezTo>
                  <a:pt x="2784764" y="1076561"/>
                  <a:pt x="3048000" y="838725"/>
                  <a:pt x="3048000" y="838725"/>
                </a:cubicBezTo>
                <a:lnTo>
                  <a:pt x="3048000" y="838725"/>
                </a:lnTo>
              </a:path>
            </a:pathLst>
          </a:cu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1694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So WIFI frequencies (channels) must be set to… </a:t>
            </a:r>
          </a:p>
          <a:p>
            <a:endParaRPr lang="en-GB" sz="4000" dirty="0"/>
          </a:p>
          <a:p>
            <a:endParaRPr lang="en-GB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2C3BA-B5B1-44A5-96DB-477358017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494" y="338238"/>
            <a:ext cx="4669415" cy="44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5299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So WIFI frequencies (channels) must be set to… </a:t>
            </a:r>
          </a:p>
          <a:p>
            <a:endParaRPr lang="en-GB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chemeClr val="tx1"/>
                </a:solidFill>
              </a:rPr>
              <a:t>Device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chemeClr val="tx1"/>
                </a:solidFill>
              </a:rPr>
              <a:t>Interference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2C3BA-B5B1-44A5-96DB-477358017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494" y="338238"/>
            <a:ext cx="4669415" cy="44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90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75E23B-0326-424F-9F9D-3209757FAC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State what a WIFI is.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82C2EC-C748-4B21-B528-9FEFBC1E31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Discuss the features of WIFI and Ethernet.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C7FA9A-43C1-47ED-AB8C-7F91E3F4C6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Explain how WIFI and Ethernet work.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3566E9-85D6-4E07-8C14-68F66D51B3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dirty="0"/>
              <a:t>1.3 Learn about WIFI and Ethernet.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7BECCA0-FADE-4755-84FA-B34BE2F095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40781" y="576692"/>
            <a:ext cx="5006840" cy="1461594"/>
          </a:xfrm>
        </p:spPr>
        <p:txBody>
          <a:bodyPr>
            <a:normAutofit/>
          </a:bodyPr>
          <a:lstStyle/>
          <a:p>
            <a:r>
              <a:rPr lang="en-GB" u="sng" dirty="0"/>
              <a:t>1.3 Learn about WIFI and Ethernet. </a:t>
            </a:r>
          </a:p>
        </p:txBody>
      </p:sp>
    </p:spTree>
    <p:extLst>
      <p:ext uri="{BB962C8B-B14F-4D97-AF65-F5344CB8AC3E}">
        <p14:creationId xmlns:p14="http://schemas.microsoft.com/office/powerpoint/2010/main" val="24309752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2C3BA-B5B1-44A5-96DB-477358017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494" y="338238"/>
            <a:ext cx="4669415" cy="4419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15126E-01FE-4965-B66B-8239B7A49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137" y="969177"/>
            <a:ext cx="2873407" cy="590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9977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2C3BA-B5B1-44A5-96DB-477358017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494" y="338238"/>
            <a:ext cx="4669415" cy="441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27CA39-01B0-4273-B246-3B7044AE9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215" y="1037632"/>
            <a:ext cx="2832520" cy="581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6943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2C3BA-B5B1-44A5-96DB-477358017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494" y="338238"/>
            <a:ext cx="4669415" cy="441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27CA39-01B0-4273-B246-3B7044AE9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215" y="1037632"/>
            <a:ext cx="2832520" cy="58198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3482AA-61EF-49FC-A62A-B355A6DBAE79}"/>
              </a:ext>
            </a:extLst>
          </p:cNvPr>
          <p:cNvSpPr/>
          <p:nvPr/>
        </p:nvSpPr>
        <p:spPr>
          <a:xfrm>
            <a:off x="4532243" y="2014330"/>
            <a:ext cx="2544418" cy="45057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58830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2C3BA-B5B1-44A5-96DB-477358017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494" y="338238"/>
            <a:ext cx="4669415" cy="441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27CA39-01B0-4273-B246-3B7044AE9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215" y="1037632"/>
            <a:ext cx="2832520" cy="581989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964B818-5E0A-4679-B562-A1EE322CD339}"/>
              </a:ext>
            </a:extLst>
          </p:cNvPr>
          <p:cNvSpPr/>
          <p:nvPr/>
        </p:nvSpPr>
        <p:spPr>
          <a:xfrm>
            <a:off x="4435215" y="5042451"/>
            <a:ext cx="2544418" cy="58580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6083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The problem with wireless networks is that they are relatively easy to break into. </a:t>
            </a:r>
          </a:p>
          <a:p>
            <a:endParaRPr lang="en-GB" sz="4000" dirty="0"/>
          </a:p>
          <a:p>
            <a:r>
              <a:rPr lang="en-GB" sz="4000" dirty="0"/>
              <a:t>They allow other people to get access to your network. What can we do to stop them seeing our data?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2C3BA-B5B1-44A5-96DB-477358017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494" y="338238"/>
            <a:ext cx="4669415" cy="44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485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Encryption. </a:t>
            </a:r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What is encryption?</a:t>
            </a:r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Why would we have it?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2C3BA-B5B1-44A5-96DB-477358017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494" y="338238"/>
            <a:ext cx="4669415" cy="44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624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Scrambling of data, to make it harder to read your data if it is intercepted. </a:t>
            </a:r>
          </a:p>
          <a:p>
            <a:endParaRPr lang="en-GB" sz="4000" dirty="0"/>
          </a:p>
          <a:p>
            <a:r>
              <a:rPr lang="en-GB" sz="4000" dirty="0"/>
              <a:t>You can only read the data if you have the master key to unscramble it.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2C3BA-B5B1-44A5-96DB-477358017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494" y="338238"/>
            <a:ext cx="4669415" cy="44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658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Scrambling of data, makes it harder to read your data if it is intercepted.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73C5B6-4E21-4E86-ACBD-E44F39479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2489702"/>
            <a:ext cx="4710545" cy="42116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C5F374-FE04-4F41-BB1C-573857E05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2260" y="411977"/>
            <a:ext cx="4849319" cy="51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5522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B92CA4-D20C-4841-BC9D-353368A8E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072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Caesar Cipher is a basic form of encryption. </a:t>
            </a:r>
          </a:p>
          <a:p>
            <a:endParaRPr lang="en-GB" sz="4000" dirty="0"/>
          </a:p>
          <a:p>
            <a:r>
              <a:rPr lang="en-GB" sz="4000" dirty="0"/>
              <a:t>It uses a key to change the message.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DF8F35-73DC-4BAF-AC1A-422873374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2260" y="411977"/>
            <a:ext cx="4849319" cy="51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67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4000" dirty="0"/>
              <a:t>A network topology is the arrangements of nodes of a network. </a:t>
            </a:r>
          </a:p>
          <a:p>
            <a:endParaRPr lang="en-GB" sz="4000" dirty="0"/>
          </a:p>
          <a:p>
            <a:r>
              <a:rPr lang="en-GB" sz="4000" dirty="0"/>
              <a:t>What is a node?</a:t>
            </a:r>
          </a:p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86B604-C6A7-4F7C-96F5-3F2996D89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52595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4195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DF8F35-73DC-4BAF-AC1A-422873374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2260" y="411977"/>
            <a:ext cx="4849319" cy="512966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7046068-22B5-4D2A-8C78-9420CF6C79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057434"/>
              </p:ext>
            </p:extLst>
          </p:nvPr>
        </p:nvGraphicFramePr>
        <p:xfrm>
          <a:off x="160421" y="2708920"/>
          <a:ext cx="11871158" cy="140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6583">
                  <a:extLst>
                    <a:ext uri="{9D8B030D-6E8A-4147-A177-3AD203B41FA5}">
                      <a16:colId xmlns:a16="http://schemas.microsoft.com/office/drawing/2014/main" val="985302829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68247551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1169453673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1659555616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287948933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961711181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519604836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044840535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527158834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4040169104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1646516123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194990908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799543683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116643518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1587224867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285802843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319542512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071491067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1619005951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4239050819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697306627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217041259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793773255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516960197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515613281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18313676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A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B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C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D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E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F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G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H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I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J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K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L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M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N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O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P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Q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R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S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T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U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V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W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X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Y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Z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443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E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F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G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H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I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J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K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L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M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N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O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P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Q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R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S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T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U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V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W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X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Y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Z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A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B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C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D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13566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49BF366-D278-4921-B95C-D8D1D8220B35}"/>
              </a:ext>
            </a:extLst>
          </p:cNvPr>
          <p:cNvSpPr txBox="1"/>
          <p:nvPr/>
        </p:nvSpPr>
        <p:spPr>
          <a:xfrm>
            <a:off x="1579418" y="4547052"/>
            <a:ext cx="8271164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OpenDyslexic" panose="00000500000000000000" pitchFamily="50" charset="0"/>
              </a:rPr>
              <a:t>This is Caesar Cipher encryption. Is uses a key to change letters. </a:t>
            </a:r>
          </a:p>
          <a:p>
            <a:pPr algn="ctr"/>
            <a:endParaRPr lang="en-GB" sz="3200" dirty="0">
              <a:latin typeface="OpenDyslexic" panose="00000500000000000000" pitchFamily="50" charset="0"/>
            </a:endParaRPr>
          </a:p>
          <a:p>
            <a:pPr algn="ctr"/>
            <a:r>
              <a:rPr lang="en-GB" sz="3200" dirty="0">
                <a:latin typeface="OpenDyslexic" panose="00000500000000000000" pitchFamily="50" charset="0"/>
              </a:rPr>
              <a:t>What is the key?</a:t>
            </a:r>
            <a:endParaRPr lang="en-US" sz="3200" dirty="0">
              <a:latin typeface="OpenDyslexic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3853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DF8F35-73DC-4BAF-AC1A-422873374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2260" y="411977"/>
            <a:ext cx="4849319" cy="512966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7046068-22B5-4D2A-8C78-9420CF6C79A7}"/>
              </a:ext>
            </a:extLst>
          </p:cNvPr>
          <p:cNvGraphicFramePr>
            <a:graphicFrameLocks noGrp="1"/>
          </p:cNvGraphicFramePr>
          <p:nvPr/>
        </p:nvGraphicFramePr>
        <p:xfrm>
          <a:off x="160421" y="2708920"/>
          <a:ext cx="11871158" cy="140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6583">
                  <a:extLst>
                    <a:ext uri="{9D8B030D-6E8A-4147-A177-3AD203B41FA5}">
                      <a16:colId xmlns:a16="http://schemas.microsoft.com/office/drawing/2014/main" val="985302829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68247551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1169453673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1659555616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287948933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961711181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519604836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044840535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527158834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4040169104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1646516123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194990908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799543683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116643518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1587224867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285802843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319542512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071491067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1619005951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4239050819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697306627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217041259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793773255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516960197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515613281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18313676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A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B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C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D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E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F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G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H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I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J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K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L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M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N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O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P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Q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R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S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T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U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V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W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X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Y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Z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443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E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F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G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H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I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J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K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L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M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N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O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P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Q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R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S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T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U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V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W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X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Y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Z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A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B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C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D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13566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DF58114-1629-4F50-9FB3-E66486BB3FA3}"/>
              </a:ext>
            </a:extLst>
          </p:cNvPr>
          <p:cNvSpPr txBox="1"/>
          <p:nvPr/>
        </p:nvSpPr>
        <p:spPr>
          <a:xfrm>
            <a:off x="1191491" y="4603092"/>
            <a:ext cx="9795164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The key is 4. </a:t>
            </a:r>
          </a:p>
          <a:p>
            <a:pPr algn="ctr"/>
            <a:endParaRPr lang="en-GB" sz="3600" dirty="0">
              <a:latin typeface="OpenDyslexic" panose="00000500000000000000" pitchFamily="50" charset="0"/>
            </a:endParaRPr>
          </a:p>
          <a:p>
            <a:pPr algn="ctr"/>
            <a:r>
              <a:rPr lang="en-GB" sz="3600" dirty="0">
                <a:latin typeface="OpenDyslexic" panose="00000500000000000000" pitchFamily="50" charset="0"/>
              </a:rPr>
              <a:t>COMPUTING becomes GSQTYXMRK</a:t>
            </a:r>
          </a:p>
        </p:txBody>
      </p:sp>
    </p:spTree>
    <p:extLst>
      <p:ext uri="{BB962C8B-B14F-4D97-AF65-F5344CB8AC3E}">
        <p14:creationId xmlns:p14="http://schemas.microsoft.com/office/powerpoint/2010/main" val="38343399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DF8F35-73DC-4BAF-AC1A-422873374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2260" y="411977"/>
            <a:ext cx="4849319" cy="512966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7046068-22B5-4D2A-8C78-9420CF6C79A7}"/>
              </a:ext>
            </a:extLst>
          </p:cNvPr>
          <p:cNvGraphicFramePr>
            <a:graphicFrameLocks noGrp="1"/>
          </p:cNvGraphicFramePr>
          <p:nvPr/>
        </p:nvGraphicFramePr>
        <p:xfrm>
          <a:off x="160421" y="2708920"/>
          <a:ext cx="11871158" cy="140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6583">
                  <a:extLst>
                    <a:ext uri="{9D8B030D-6E8A-4147-A177-3AD203B41FA5}">
                      <a16:colId xmlns:a16="http://schemas.microsoft.com/office/drawing/2014/main" val="985302829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68247551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1169453673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1659555616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287948933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961711181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519604836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044840535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527158834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4040169104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1646516123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194990908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799543683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116643518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1587224867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285802843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319542512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071491067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1619005951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4239050819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697306627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217041259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793773255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516960197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515613281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18313676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A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B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C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D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E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F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G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H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I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J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K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L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M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N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O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P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Q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R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S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T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U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V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W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X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Y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Z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443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E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F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G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H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I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J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K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L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M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N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O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P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Q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R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S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T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U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V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W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X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Y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Z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A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B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C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D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13566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DF58114-1629-4F50-9FB3-E66486BB3FA3}"/>
              </a:ext>
            </a:extLst>
          </p:cNvPr>
          <p:cNvSpPr txBox="1"/>
          <p:nvPr/>
        </p:nvSpPr>
        <p:spPr>
          <a:xfrm>
            <a:off x="1151735" y="4483824"/>
            <a:ext cx="9795164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QV   NSCRWSR   MW</a:t>
            </a:r>
          </a:p>
          <a:p>
            <a:pPr algn="ctr"/>
            <a:endParaRPr lang="en-GB" sz="3600" dirty="0">
              <a:latin typeface="OpenDyslexic" panose="00000500000000000000" pitchFamily="50" charset="0"/>
            </a:endParaRPr>
          </a:p>
          <a:p>
            <a:pPr algn="ctr"/>
            <a:r>
              <a:rPr lang="en-GB" sz="3600" dirty="0">
                <a:latin typeface="OpenDyslexic" panose="00000500000000000000" pitchFamily="50" charset="0"/>
              </a:rPr>
              <a:t>XLI    KVIEXIWX</a:t>
            </a:r>
          </a:p>
          <a:p>
            <a:pPr algn="ctr"/>
            <a:endParaRPr lang="en-GB" sz="3600" dirty="0">
              <a:latin typeface="OpenDyslexic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5278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DF8F35-73DC-4BAF-AC1A-422873374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2260" y="411977"/>
            <a:ext cx="4849319" cy="512966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7046068-22B5-4D2A-8C78-9420CF6C79A7}"/>
              </a:ext>
            </a:extLst>
          </p:cNvPr>
          <p:cNvGraphicFramePr>
            <a:graphicFrameLocks noGrp="1"/>
          </p:cNvGraphicFramePr>
          <p:nvPr/>
        </p:nvGraphicFramePr>
        <p:xfrm>
          <a:off x="160421" y="2708920"/>
          <a:ext cx="11871158" cy="140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6583">
                  <a:extLst>
                    <a:ext uri="{9D8B030D-6E8A-4147-A177-3AD203B41FA5}">
                      <a16:colId xmlns:a16="http://schemas.microsoft.com/office/drawing/2014/main" val="985302829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68247551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1169453673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1659555616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287948933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961711181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519604836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044840535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527158834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4040169104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1646516123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194990908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799543683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116643518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1587224867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285802843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319542512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071491067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1619005951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4239050819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697306627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217041259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793773255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516960197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515613281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18313676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A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B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C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D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E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F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G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H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I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J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K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L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M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N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O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P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Q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R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S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T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U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V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W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X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Y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Z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443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E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F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G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H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I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J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K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L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M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N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O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P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Q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R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S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T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U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V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W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X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Y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Z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A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B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C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D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13566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DF58114-1629-4F50-9FB3-E66486BB3FA3}"/>
              </a:ext>
            </a:extLst>
          </p:cNvPr>
          <p:cNvSpPr txBox="1"/>
          <p:nvPr/>
        </p:nvSpPr>
        <p:spPr>
          <a:xfrm>
            <a:off x="1151735" y="4483824"/>
            <a:ext cx="9795164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QV   NSCRWSR   MW</a:t>
            </a:r>
          </a:p>
          <a:p>
            <a:pPr algn="ctr"/>
            <a:endParaRPr lang="en-GB" sz="3600" dirty="0">
              <a:latin typeface="OpenDyslexic" panose="00000500000000000000" pitchFamily="50" charset="0"/>
            </a:endParaRPr>
          </a:p>
          <a:p>
            <a:pPr algn="ctr"/>
            <a:r>
              <a:rPr lang="en-GB" sz="3600" dirty="0">
                <a:latin typeface="OpenDyslexic" panose="00000500000000000000" pitchFamily="50" charset="0"/>
              </a:rPr>
              <a:t>XLI    KVIEXIWX</a:t>
            </a:r>
          </a:p>
          <a:p>
            <a:pPr algn="ctr"/>
            <a:endParaRPr lang="en-GB" sz="3600" dirty="0">
              <a:latin typeface="OpenDyslexic" panose="00000500000000000000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565340-77C2-4BDC-B754-0D9753420287}"/>
              </a:ext>
            </a:extLst>
          </p:cNvPr>
          <p:cNvSpPr txBox="1"/>
          <p:nvPr/>
        </p:nvSpPr>
        <p:spPr>
          <a:xfrm>
            <a:off x="3498573" y="5035826"/>
            <a:ext cx="5314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  <a:latin typeface="OpenDyslexic" panose="00000500000000000000" pitchFamily="50" charset="0"/>
              </a:rPr>
              <a:t>MR   JOYNSON     IS</a:t>
            </a:r>
          </a:p>
        </p:txBody>
      </p:sp>
    </p:spTree>
    <p:extLst>
      <p:ext uri="{BB962C8B-B14F-4D97-AF65-F5344CB8AC3E}">
        <p14:creationId xmlns:p14="http://schemas.microsoft.com/office/powerpoint/2010/main" val="9470187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DF8F35-73DC-4BAF-AC1A-422873374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2260" y="411977"/>
            <a:ext cx="4849319" cy="512966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7046068-22B5-4D2A-8C78-9420CF6C79A7}"/>
              </a:ext>
            </a:extLst>
          </p:cNvPr>
          <p:cNvGraphicFramePr>
            <a:graphicFrameLocks noGrp="1"/>
          </p:cNvGraphicFramePr>
          <p:nvPr/>
        </p:nvGraphicFramePr>
        <p:xfrm>
          <a:off x="160421" y="2708920"/>
          <a:ext cx="11871158" cy="140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6583">
                  <a:extLst>
                    <a:ext uri="{9D8B030D-6E8A-4147-A177-3AD203B41FA5}">
                      <a16:colId xmlns:a16="http://schemas.microsoft.com/office/drawing/2014/main" val="985302829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68247551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1169453673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1659555616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287948933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961711181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519604836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044840535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527158834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4040169104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1646516123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194990908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799543683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116643518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1587224867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285802843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319542512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071491067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1619005951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4239050819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697306627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217041259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793773255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516960197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515613281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18313676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A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B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C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D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E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F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G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H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I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J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K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L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M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N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O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P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Q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R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S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T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U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V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W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X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Y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Z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443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E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F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G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H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I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J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K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L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M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N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O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P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Q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R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S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T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U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V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W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X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Y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Z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A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B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C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D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13566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DF58114-1629-4F50-9FB3-E66486BB3FA3}"/>
              </a:ext>
            </a:extLst>
          </p:cNvPr>
          <p:cNvSpPr txBox="1"/>
          <p:nvPr/>
        </p:nvSpPr>
        <p:spPr>
          <a:xfrm>
            <a:off x="1151735" y="4483824"/>
            <a:ext cx="9795164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QV   NSCRWSR   MW</a:t>
            </a:r>
          </a:p>
          <a:p>
            <a:pPr algn="ctr"/>
            <a:endParaRPr lang="en-GB" sz="3600" dirty="0">
              <a:latin typeface="OpenDyslexic" panose="00000500000000000000" pitchFamily="50" charset="0"/>
            </a:endParaRPr>
          </a:p>
          <a:p>
            <a:pPr algn="ctr"/>
            <a:r>
              <a:rPr lang="en-GB" sz="3600" dirty="0">
                <a:latin typeface="OpenDyslexic" panose="00000500000000000000" pitchFamily="50" charset="0"/>
              </a:rPr>
              <a:t>XLI    KVIEXIWX</a:t>
            </a:r>
          </a:p>
          <a:p>
            <a:pPr algn="ctr"/>
            <a:endParaRPr lang="en-GB" sz="3600" dirty="0">
              <a:latin typeface="OpenDyslexic" panose="00000500000000000000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565340-77C2-4BDC-B754-0D9753420287}"/>
              </a:ext>
            </a:extLst>
          </p:cNvPr>
          <p:cNvSpPr txBox="1"/>
          <p:nvPr/>
        </p:nvSpPr>
        <p:spPr>
          <a:xfrm>
            <a:off x="3498573" y="5035826"/>
            <a:ext cx="5314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  <a:latin typeface="OpenDyslexic" panose="00000500000000000000" pitchFamily="50" charset="0"/>
              </a:rPr>
              <a:t>MR   JOYNSON     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2903DE-C2FA-4670-9D50-01A3850551F9}"/>
              </a:ext>
            </a:extLst>
          </p:cNvPr>
          <p:cNvSpPr txBox="1"/>
          <p:nvPr/>
        </p:nvSpPr>
        <p:spPr>
          <a:xfrm>
            <a:off x="3982275" y="6076895"/>
            <a:ext cx="5314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  <a:latin typeface="OpenDyslexic" panose="00000500000000000000" pitchFamily="50" charset="0"/>
              </a:rPr>
              <a:t>THE   GREATEST</a:t>
            </a:r>
          </a:p>
        </p:txBody>
      </p:sp>
    </p:spTree>
    <p:extLst>
      <p:ext uri="{BB962C8B-B14F-4D97-AF65-F5344CB8AC3E}">
        <p14:creationId xmlns:p14="http://schemas.microsoft.com/office/powerpoint/2010/main" val="27779439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Shaun has not encrypted his data before sending it via email. </a:t>
            </a:r>
          </a:p>
          <a:p>
            <a:endParaRPr lang="en-GB" sz="4000" dirty="0"/>
          </a:p>
          <a:p>
            <a:r>
              <a:rPr lang="en-GB" sz="4000" dirty="0"/>
              <a:t>Explain to Shaun what is meant by the term encryption.					[2]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501299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Explain how encryption works to protect data. 										[2]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7567717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What is an Ethernet cable?</a:t>
            </a:r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Is Ethernet the same as the internet? 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5262258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Ethernet is the standard rules used to send data over a wired connection. </a:t>
            </a:r>
          </a:p>
          <a:p>
            <a:endParaRPr lang="en-GB" sz="4000" dirty="0"/>
          </a:p>
          <a:p>
            <a:r>
              <a:rPr lang="en-GB" sz="4000" dirty="0"/>
              <a:t>It is the wired version of WIFI. </a:t>
            </a:r>
          </a:p>
          <a:p>
            <a:endParaRPr lang="en-GB" sz="4000" dirty="0"/>
          </a:p>
          <a:p>
            <a:r>
              <a:rPr lang="en-GB" sz="4000" dirty="0"/>
              <a:t>In UTP cables, one of the wires is used to send data while the other receives data. </a:t>
            </a:r>
          </a:p>
        </p:txBody>
      </p:sp>
    </p:spTree>
    <p:extLst>
      <p:ext uri="{BB962C8B-B14F-4D97-AF65-F5344CB8AC3E}">
        <p14:creationId xmlns:p14="http://schemas.microsoft.com/office/powerpoint/2010/main" val="13992168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FA6CF0-A547-47DF-BDA4-C2890579F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6452" y="1558853"/>
            <a:ext cx="6019564" cy="337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0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423AC1-D3E1-4452-9299-B748C0B95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487" y="2357328"/>
            <a:ext cx="4000273" cy="38686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80D906-92C2-44FE-B0F3-C16534371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476" y="134774"/>
            <a:ext cx="4081463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011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Data is sent via Ethernet in frames. </a:t>
            </a:r>
          </a:p>
          <a:p>
            <a:endParaRPr lang="en-GB" sz="4000" dirty="0"/>
          </a:p>
          <a:p>
            <a:r>
              <a:rPr lang="en-GB" sz="4000" dirty="0"/>
              <a:t>Each of these frames carries up to 1500 bytes of information. </a:t>
            </a:r>
          </a:p>
          <a:p>
            <a:endParaRPr lang="en-GB" sz="4000" dirty="0"/>
          </a:p>
          <a:p>
            <a:r>
              <a:rPr lang="en-GB" sz="4000" dirty="0"/>
              <a:t>It is like a box that contains part of the information. </a:t>
            </a:r>
          </a:p>
        </p:txBody>
      </p:sp>
    </p:spTree>
    <p:extLst>
      <p:ext uri="{BB962C8B-B14F-4D97-AF65-F5344CB8AC3E}">
        <p14:creationId xmlns:p14="http://schemas.microsoft.com/office/powerpoint/2010/main" val="39988675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Each frame contains a wealth of information that is useful to the computer.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Mac Addresses of sender and receiver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CRC checking for errors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The data being sent/received</a:t>
            </a:r>
          </a:p>
        </p:txBody>
      </p:sp>
    </p:spTree>
    <p:extLst>
      <p:ext uri="{BB962C8B-B14F-4D97-AF65-F5344CB8AC3E}">
        <p14:creationId xmlns:p14="http://schemas.microsoft.com/office/powerpoint/2010/main" val="32425453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6CBE46-6DD9-4CDC-BD0E-0F940A2F5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235" y="1229743"/>
            <a:ext cx="10310534" cy="403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617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423AC1-D3E1-4452-9299-B748C0B95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487" y="2357328"/>
            <a:ext cx="4000273" cy="3868618"/>
          </a:xfrm>
          <a:prstGeom prst="rect">
            <a:avLst/>
          </a:prstGeom>
        </p:spPr>
      </p:pic>
      <p:cxnSp>
        <p:nvCxnSpPr>
          <p:cNvPr id="5" name="Google Shape;358;p26">
            <a:extLst>
              <a:ext uri="{FF2B5EF4-FFF2-40B4-BE49-F238E27FC236}">
                <a16:creationId xmlns:a16="http://schemas.microsoft.com/office/drawing/2014/main" id="{3F39FE68-5DAE-4CA0-A7ED-BE15ACB6804F}"/>
              </a:ext>
            </a:extLst>
          </p:cNvPr>
          <p:cNvCxnSpPr>
            <a:cxnSpLocks/>
          </p:cNvCxnSpPr>
          <p:nvPr/>
        </p:nvCxnSpPr>
        <p:spPr>
          <a:xfrm flipH="1" flipV="1">
            <a:off x="7010400" y="4505739"/>
            <a:ext cx="2071542" cy="151525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" name="Google Shape;359;p26">
            <a:extLst>
              <a:ext uri="{FF2B5EF4-FFF2-40B4-BE49-F238E27FC236}">
                <a16:creationId xmlns:a16="http://schemas.microsoft.com/office/drawing/2014/main" id="{8C52305D-8181-4CBA-8EF9-78CD0EE3BE6B}"/>
              </a:ext>
            </a:extLst>
          </p:cNvPr>
          <p:cNvSpPr txBox="1"/>
          <p:nvPr/>
        </p:nvSpPr>
        <p:spPr>
          <a:xfrm>
            <a:off x="9081942" y="4491818"/>
            <a:ext cx="2842936" cy="33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lang="en-GB" sz="2800" b="1" i="0" u="none" strike="noStrike" cap="none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Switch / Hub</a:t>
            </a:r>
            <a:endParaRPr sz="2800" b="1" i="0" u="none" strike="noStrike" cap="none" dirty="0">
              <a:solidFill>
                <a:srgbClr val="007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9CEAEF-4067-4ED1-B98C-ED1D3D452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476" y="134774"/>
            <a:ext cx="4081463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17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423AC1-D3E1-4452-9299-B748C0B95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487" y="2357328"/>
            <a:ext cx="4000273" cy="3868618"/>
          </a:xfrm>
          <a:prstGeom prst="rect">
            <a:avLst/>
          </a:prstGeom>
        </p:spPr>
      </p:pic>
      <p:cxnSp>
        <p:nvCxnSpPr>
          <p:cNvPr id="5" name="Google Shape;358;p26">
            <a:extLst>
              <a:ext uri="{FF2B5EF4-FFF2-40B4-BE49-F238E27FC236}">
                <a16:creationId xmlns:a16="http://schemas.microsoft.com/office/drawing/2014/main" id="{3F39FE68-5DAE-4CA0-A7ED-BE15ACB6804F}"/>
              </a:ext>
            </a:extLst>
          </p:cNvPr>
          <p:cNvCxnSpPr>
            <a:cxnSpLocks/>
          </p:cNvCxnSpPr>
          <p:nvPr/>
        </p:nvCxnSpPr>
        <p:spPr>
          <a:xfrm flipH="1" flipV="1">
            <a:off x="7010400" y="4505739"/>
            <a:ext cx="2071542" cy="151525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" name="Google Shape;359;p26">
            <a:extLst>
              <a:ext uri="{FF2B5EF4-FFF2-40B4-BE49-F238E27FC236}">
                <a16:creationId xmlns:a16="http://schemas.microsoft.com/office/drawing/2014/main" id="{8C52305D-8181-4CBA-8EF9-78CD0EE3BE6B}"/>
              </a:ext>
            </a:extLst>
          </p:cNvPr>
          <p:cNvSpPr txBox="1"/>
          <p:nvPr/>
        </p:nvSpPr>
        <p:spPr>
          <a:xfrm>
            <a:off x="9081942" y="4491818"/>
            <a:ext cx="2842936" cy="33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lang="en-GB" sz="2800" b="1" i="0" u="none" strike="noStrike" cap="none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Switch / Hub</a:t>
            </a:r>
            <a:endParaRPr sz="2800" b="1" i="0" u="none" strike="noStrike" cap="none" dirty="0">
              <a:solidFill>
                <a:srgbClr val="007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4D0286-67CC-4769-8C48-FF33402384CB}"/>
              </a:ext>
            </a:extLst>
          </p:cNvPr>
          <p:cNvSpPr/>
          <p:nvPr/>
        </p:nvSpPr>
        <p:spPr>
          <a:xfrm>
            <a:off x="463826" y="2357328"/>
            <a:ext cx="2849217" cy="386861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Hubs and switches connect devices together.</a:t>
            </a:r>
          </a:p>
          <a:p>
            <a:pPr algn="ctr"/>
            <a:endParaRPr lang="en-GB" sz="3200" dirty="0">
              <a:solidFill>
                <a:sysClr val="windowText" lastClr="000000"/>
              </a:solidFill>
              <a:latin typeface="OpenDyslexic" panose="00000500000000000000" pitchFamily="50" charset="0"/>
            </a:endParaRPr>
          </a:p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Are they nodes?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A0C963-894E-432A-89EC-808B2BF80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476" y="134774"/>
            <a:ext cx="4081463" cy="4095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2C5368-5492-49E4-9579-6A50647A0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856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2C3D00-7FAB-40D9-A3DE-99318CFEE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185" y="2071647"/>
            <a:ext cx="4801629" cy="46515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2897D4-D66B-4B45-A458-5276A8FD7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476" y="134774"/>
            <a:ext cx="4081463" cy="4095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C4ABFE9-D961-4147-824F-8D27D205C722}"/>
              </a:ext>
            </a:extLst>
          </p:cNvPr>
          <p:cNvSpPr/>
          <p:nvPr/>
        </p:nvSpPr>
        <p:spPr>
          <a:xfrm>
            <a:off x="463826" y="1077343"/>
            <a:ext cx="2849217" cy="514860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In a Mesh topology, each device (node) is connected to as many other devices (nodes) as possible.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CDA537-3D45-4F6E-A788-E7A47E3C0D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41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2897D4-D66B-4B45-A458-5276A8FD7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9476" y="134774"/>
            <a:ext cx="4081463" cy="4095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89D8CB-C45F-46E1-A515-DEBEE892F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3001" y="361528"/>
            <a:ext cx="569398" cy="5503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2C3D00-7FAB-40D9-A3DE-99318CFEE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2399" y="332230"/>
            <a:ext cx="628540" cy="608899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Compare the positives and negatives of the star and mesh network topologies.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Cost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Data traffic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Node failure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Hub/switch failure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20FA2C-06B2-4B48-8975-6E45692F05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4858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4302</TotalTime>
  <Words>1147</Words>
  <Application>Microsoft Office PowerPoint</Application>
  <PresentationFormat>Widescreen</PresentationFormat>
  <Paragraphs>440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2" baseType="lpstr">
      <vt:lpstr>Arial</vt:lpstr>
      <vt:lpstr>Calibri</vt:lpstr>
      <vt:lpstr>Calibri Light</vt:lpstr>
      <vt:lpstr>Comic Sans MS</vt:lpstr>
      <vt:lpstr>gg sans</vt:lpstr>
      <vt:lpstr>OpenDyslexic</vt:lpstr>
      <vt:lpstr>Questrial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Barnes</dc:creator>
  <cp:lastModifiedBy>Chezka Mae Madrona</cp:lastModifiedBy>
  <cp:revision>298</cp:revision>
  <dcterms:created xsi:type="dcterms:W3CDTF">2018-07-29T15:48:28Z</dcterms:created>
  <dcterms:modified xsi:type="dcterms:W3CDTF">2024-10-09T13:01:30Z</dcterms:modified>
</cp:coreProperties>
</file>