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416" r:id="rId2"/>
    <p:sldId id="365" r:id="rId3"/>
    <p:sldId id="257" r:id="rId4"/>
    <p:sldId id="284" r:id="rId5"/>
    <p:sldId id="369" r:id="rId6"/>
    <p:sldId id="325" r:id="rId7"/>
    <p:sldId id="333" r:id="rId8"/>
    <p:sldId id="367" r:id="rId9"/>
    <p:sldId id="368" r:id="rId10"/>
    <p:sldId id="338" r:id="rId11"/>
    <p:sldId id="339" r:id="rId12"/>
    <p:sldId id="340" r:id="rId13"/>
    <p:sldId id="341" r:id="rId14"/>
    <p:sldId id="370" r:id="rId15"/>
    <p:sldId id="371" r:id="rId16"/>
    <p:sldId id="372" r:id="rId17"/>
    <p:sldId id="377" r:id="rId18"/>
    <p:sldId id="378" r:id="rId19"/>
    <p:sldId id="373" r:id="rId20"/>
    <p:sldId id="376" r:id="rId21"/>
    <p:sldId id="375" r:id="rId22"/>
    <p:sldId id="374" r:id="rId23"/>
    <p:sldId id="381" r:id="rId24"/>
    <p:sldId id="379" r:id="rId25"/>
    <p:sldId id="380" r:id="rId26"/>
    <p:sldId id="382" r:id="rId27"/>
    <p:sldId id="383" r:id="rId28"/>
    <p:sldId id="384" r:id="rId29"/>
    <p:sldId id="386" r:id="rId30"/>
    <p:sldId id="385" r:id="rId31"/>
    <p:sldId id="387" r:id="rId32"/>
    <p:sldId id="388" r:id="rId33"/>
    <p:sldId id="403" r:id="rId34"/>
    <p:sldId id="404" r:id="rId35"/>
    <p:sldId id="405" r:id="rId36"/>
    <p:sldId id="406" r:id="rId37"/>
    <p:sldId id="407" r:id="rId38"/>
    <p:sldId id="408" r:id="rId39"/>
    <p:sldId id="389" r:id="rId40"/>
    <p:sldId id="390" r:id="rId41"/>
    <p:sldId id="391" r:id="rId42"/>
    <p:sldId id="392" r:id="rId43"/>
    <p:sldId id="393" r:id="rId44"/>
    <p:sldId id="394" r:id="rId45"/>
    <p:sldId id="395" r:id="rId46"/>
    <p:sldId id="409" r:id="rId47"/>
    <p:sldId id="410" r:id="rId48"/>
    <p:sldId id="411" r:id="rId49"/>
    <p:sldId id="412" r:id="rId50"/>
    <p:sldId id="413" r:id="rId51"/>
    <p:sldId id="414" r:id="rId52"/>
    <p:sldId id="415" r:id="rId53"/>
    <p:sldId id="396" r:id="rId54"/>
    <p:sldId id="397" r:id="rId55"/>
    <p:sldId id="400" r:id="rId56"/>
    <p:sldId id="399" r:id="rId57"/>
    <p:sldId id="398" r:id="rId58"/>
    <p:sldId id="401" r:id="rId59"/>
    <p:sldId id="40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FC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74"/>
  </p:normalViewPr>
  <p:slideViewPr>
    <p:cSldViewPr snapToGrid="0" snapToObjects="1">
      <p:cViewPr varScale="1">
        <p:scale>
          <a:sx n="100" d="100"/>
          <a:sy n="100" d="100"/>
        </p:scale>
        <p:origin x="1356" y="90"/>
      </p:cViewPr>
      <p:guideLst/>
    </p:cSldViewPr>
  </p:slideViewPr>
  <p:notesTextViewPr>
    <p:cViewPr>
      <p:scale>
        <a:sx n="1" d="1"/>
        <a:sy n="1" d="1"/>
      </p:scale>
      <p:origin x="0" y="0"/>
    </p:cViewPr>
  </p:notesTextViewPr>
  <p:notesViewPr>
    <p:cSldViewPr snapToGrid="0" snapToObjects="1">
      <p:cViewPr varScale="1">
        <p:scale>
          <a:sx n="53" d="100"/>
          <a:sy n="53" d="100"/>
        </p:scale>
        <p:origin x="284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CCC515-5715-4699-9AAD-E6138F9019C4}" type="datetimeFigureOut">
              <a:rPr lang="en-US" smtClean="0"/>
              <a:t>10/9/2024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0DA078-75E0-4367-864E-4B473AB314B9}" type="slidenum">
              <a:rPr lang="en-US" smtClean="0"/>
              <a:t>‹#›</a:t>
            </a:fld>
            <a:endParaRPr lang="en-US"/>
          </a:p>
        </p:txBody>
      </p:sp>
    </p:spTree>
    <p:extLst>
      <p:ext uri="{BB962C8B-B14F-4D97-AF65-F5344CB8AC3E}">
        <p14:creationId xmlns:p14="http://schemas.microsoft.com/office/powerpoint/2010/main" val="2985237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A9736-232A-4E86-BB0F-DF5424587F67}"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A978-43C2-44D9-B594-0D8B3B39C2B9}" type="slidenum">
              <a:rPr lang="en-US" smtClean="0"/>
              <a:t>‹#›</a:t>
            </a:fld>
            <a:endParaRPr lang="en-US"/>
          </a:p>
        </p:txBody>
      </p:sp>
    </p:spTree>
    <p:extLst>
      <p:ext uri="{BB962C8B-B14F-4D97-AF65-F5344CB8AC3E}">
        <p14:creationId xmlns:p14="http://schemas.microsoft.com/office/powerpoint/2010/main" val="168117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control" Target="../activeX/activeX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http://icons.iconarchive.com/icons/designbolts/seo/256/Target-Keywords-icon.png" TargetMode="External"/></Relationships>
</file>

<file path=ppt/slideLayouts/_rels/slideLayout10.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control" Target="../activeX/activeX7.xml"/><Relationship Id="rId6" Type="http://schemas.openxmlformats.org/officeDocument/2006/relationships/image" Target="../media/image6.png"/><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8.w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1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tiff"/><Relationship Id="rId2" Type="http://schemas.openxmlformats.org/officeDocument/2006/relationships/image" Target="../media/image23.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 Id="rId9" Type="http://schemas.microsoft.com/office/2007/relationships/hdphoto" Target="../media/hdphoto7.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slideMaster" Target="../slideMasters/slideMaster1.xml"/><Relationship Id="rId1" Type="http://schemas.openxmlformats.org/officeDocument/2006/relationships/control" Target="../activeX/activeX8.xml"/><Relationship Id="rId6" Type="http://schemas.openxmlformats.org/officeDocument/2006/relationships/image" Target="../media/image8.wmf"/><Relationship Id="rId5" Type="http://schemas.openxmlformats.org/officeDocument/2006/relationships/image" Target="../media/image34.png"/><Relationship Id="rId4" Type="http://schemas.openxmlformats.org/officeDocument/2006/relationships/image" Target="../media/image33.tiff"/></Relationships>
</file>

<file path=ppt/slideLayouts/_rels/slideLayout1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35.tiff"/><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control" Target="../activeX/activeX9.xml"/><Relationship Id="rId6" Type="http://schemas.openxmlformats.org/officeDocument/2006/relationships/image" Target="../media/image37.tiff"/><Relationship Id="rId5" Type="http://schemas.openxmlformats.org/officeDocument/2006/relationships/image" Target="../media/image6.png"/><Relationship Id="rId4" Type="http://schemas.openxmlformats.org/officeDocument/2006/relationships/image" Target="../media/image36.tiff"/><Relationship Id="rId9" Type="http://schemas.openxmlformats.org/officeDocument/2006/relationships/image" Target="../media/image8.w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slideMaster" Target="../slideMasters/slideMaster1.xml"/><Relationship Id="rId1" Type="http://schemas.openxmlformats.org/officeDocument/2006/relationships/control" Target="../activeX/activeX10.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9.tif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1.xml"/><Relationship Id="rId1" Type="http://schemas.openxmlformats.org/officeDocument/2006/relationships/control" Target="../activeX/activeX11.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8.tif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wmf"/><Relationship Id="rId2" Type="http://schemas.openxmlformats.org/officeDocument/2006/relationships/slideMaster" Target="../slideMasters/slideMaster1.xml"/><Relationship Id="rId1" Type="http://schemas.openxmlformats.org/officeDocument/2006/relationships/control" Target="../activeX/activeX12.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4.tif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8.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3.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control" Target="../activeX/activeX4.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8.w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5.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8.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6.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ll 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F7646FFB-3C0D-6945-BD71-41AAE6BE0436}"/>
              </a:ext>
            </a:extLst>
          </p:cNvPr>
          <p:cNvSpPr/>
          <p:nvPr userDrawn="1"/>
        </p:nvSpPr>
        <p:spPr>
          <a:xfrm>
            <a:off x="301871" y="92761"/>
            <a:ext cx="4813053"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Bell Work</a:t>
            </a:r>
            <a:endParaRPr sz="3600" b="1" dirty="0">
              <a:solidFill>
                <a:schemeClr val="lt1"/>
              </a:solidFill>
              <a:latin typeface="OpenDyslexic" panose="00000500000000000000" pitchFamily="50" charset="0"/>
              <a:ea typeface="Calibri"/>
              <a:cs typeface="Calibri"/>
              <a:sym typeface="Calibri"/>
            </a:endParaRPr>
          </a:p>
        </p:txBody>
      </p:sp>
      <p:pic>
        <p:nvPicPr>
          <p:cNvPr id="9" name="Google Shape;22;p2" descr="Image result for mini whiteboard">
            <a:extLst>
              <a:ext uri="{FF2B5EF4-FFF2-40B4-BE49-F238E27FC236}">
                <a16:creationId xmlns:a16="http://schemas.microsoft.com/office/drawing/2014/main" id="{E768592F-7216-6343-A15C-82512243A01E}"/>
              </a:ext>
            </a:extLst>
          </p:cNvPr>
          <p:cNvPicPr preferRelativeResize="0"/>
          <p:nvPr userDrawn="1"/>
        </p:nvPicPr>
        <p:blipFill rotWithShape="1">
          <a:blip r:embed="rId3">
            <a:alphaModFix/>
          </a:blip>
          <a:srcRect/>
          <a:stretch/>
        </p:blipFill>
        <p:spPr>
          <a:xfrm>
            <a:off x="3686082" y="2200277"/>
            <a:ext cx="8386856" cy="4515607"/>
          </a:xfrm>
          <a:prstGeom prst="rect">
            <a:avLst/>
          </a:prstGeom>
          <a:noFill/>
          <a:ln>
            <a:noFill/>
          </a:ln>
        </p:spPr>
      </p:pic>
      <p:sp>
        <p:nvSpPr>
          <p:cNvPr id="10" name="Google Shape;28;p2">
            <a:extLst>
              <a:ext uri="{FF2B5EF4-FFF2-40B4-BE49-F238E27FC236}">
                <a16:creationId xmlns:a16="http://schemas.microsoft.com/office/drawing/2014/main" id="{4FEBA44E-06A3-8A42-BE7D-C944D8E42BE1}"/>
              </a:ext>
            </a:extLst>
          </p:cNvPr>
          <p:cNvSpPr/>
          <p:nvPr userDrawn="1"/>
        </p:nvSpPr>
        <p:spPr>
          <a:xfrm>
            <a:off x="8472488" y="121338"/>
            <a:ext cx="3600450" cy="1145988"/>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cap="none" dirty="0">
              <a:solidFill>
                <a:srgbClr val="7030A0"/>
              </a:solidFill>
              <a:latin typeface="OpenDyslexic" panose="00000500000000000000" pitchFamily="50" charset="0"/>
              <a:ea typeface="Questrial"/>
              <a:cs typeface="Questrial"/>
              <a:sym typeface="Questrial"/>
            </a:endParaRPr>
          </a:p>
        </p:txBody>
      </p:sp>
      <p:pic>
        <p:nvPicPr>
          <p:cNvPr id="11" name="Google Shape;31;p2" descr="Image result for golden rules">
            <a:extLst>
              <a:ext uri="{FF2B5EF4-FFF2-40B4-BE49-F238E27FC236}">
                <a16:creationId xmlns:a16="http://schemas.microsoft.com/office/drawing/2014/main" id="{47F7E901-55FF-D24B-A649-6E321DAE3DB4}"/>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3686082" y="1025956"/>
            <a:ext cx="981202" cy="981202"/>
          </a:xfrm>
          <a:prstGeom prst="rect">
            <a:avLst/>
          </a:prstGeom>
          <a:noFill/>
          <a:ln>
            <a:noFill/>
          </a:ln>
        </p:spPr>
      </p:pic>
      <p:sp>
        <p:nvSpPr>
          <p:cNvPr id="12" name="Google Shape;32;p2">
            <a:extLst>
              <a:ext uri="{FF2B5EF4-FFF2-40B4-BE49-F238E27FC236}">
                <a16:creationId xmlns:a16="http://schemas.microsoft.com/office/drawing/2014/main" id="{EFF46BF7-6CB1-FF4A-962F-5EA96048CA90}"/>
              </a:ext>
            </a:extLst>
          </p:cNvPr>
          <p:cNvSpPr txBox="1"/>
          <p:nvPr userDrawn="1"/>
        </p:nvSpPr>
        <p:spPr>
          <a:xfrm>
            <a:off x="4824353" y="1029979"/>
            <a:ext cx="6714238"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 to the computer</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onto Google Classroom</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Answer the questions below with your whiteboard pen, whilst logging in</a:t>
            </a:r>
            <a:endParaRPr sz="1600" dirty="0">
              <a:solidFill>
                <a:srgbClr val="FF0000"/>
              </a:solidFill>
              <a:latin typeface="OpenDyslexic" panose="00000500000000000000" pitchFamily="50" charset="0"/>
              <a:ea typeface="Comic Sans MS"/>
              <a:cs typeface="Comic Sans MS"/>
              <a:sym typeface="Comic Sans MS"/>
            </a:endParaRPr>
          </a:p>
        </p:txBody>
      </p:sp>
      <p:pic>
        <p:nvPicPr>
          <p:cNvPr id="13" name="Google Shape;33;p2" descr="Image result for whiteboard pen">
            <a:extLst>
              <a:ext uri="{FF2B5EF4-FFF2-40B4-BE49-F238E27FC236}">
                <a16:creationId xmlns:a16="http://schemas.microsoft.com/office/drawing/2014/main" id="{4F5FC21C-82DF-F64E-B3B5-C01D0AC07DC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rot="20443169">
            <a:off x="10885067" y="4627978"/>
            <a:ext cx="1307046" cy="1636437"/>
          </a:xfrm>
          <a:prstGeom prst="rect">
            <a:avLst/>
          </a:prstGeom>
          <a:noFill/>
          <a:ln>
            <a:noFill/>
          </a:ln>
        </p:spPr>
      </p:pic>
      <p:pic>
        <p:nvPicPr>
          <p:cNvPr id="14" name="Google Shape;29;p2">
            <a:extLst>
              <a:ext uri="{FF2B5EF4-FFF2-40B4-BE49-F238E27FC236}">
                <a16:creationId xmlns:a16="http://schemas.microsoft.com/office/drawing/2014/main" id="{A10AEAD6-C0D0-9244-AAB7-6CA5881912F5}"/>
              </a:ext>
            </a:extLst>
          </p:cNvPr>
          <p:cNvPicPr preferRelativeResize="0"/>
          <p:nvPr userDrawn="1"/>
        </p:nvPicPr>
        <p:blipFill rotWithShape="1">
          <a:blip r:embed="rId6" cstate="screen">
            <a:alphaModFix/>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6934580" y="244490"/>
            <a:ext cx="1329916" cy="546600"/>
          </a:xfrm>
          <a:prstGeom prst="rect">
            <a:avLst/>
          </a:prstGeom>
          <a:noFill/>
          <a:ln>
            <a:noFill/>
          </a:ln>
        </p:spPr>
      </p:pic>
      <p:sp>
        <p:nvSpPr>
          <p:cNvPr id="16" name="Rectangle 15">
            <a:extLst>
              <a:ext uri="{FF2B5EF4-FFF2-40B4-BE49-F238E27FC236}">
                <a16:creationId xmlns:a16="http://schemas.microsoft.com/office/drawing/2014/main" id="{7D796AD9-50DF-7344-8BAD-4B7C2B84FB3E}"/>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sp>
        <p:nvSpPr>
          <p:cNvPr id="17" name="Rectangle 16">
            <a:extLst>
              <a:ext uri="{FF2B5EF4-FFF2-40B4-BE49-F238E27FC236}">
                <a16:creationId xmlns:a16="http://schemas.microsoft.com/office/drawing/2014/main" id="{F36AD4BF-0C75-9D4A-8722-CB87B6C7806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8" name="Rectangle 17">
            <a:extLst>
              <a:ext uri="{FF2B5EF4-FFF2-40B4-BE49-F238E27FC236}">
                <a16:creationId xmlns:a16="http://schemas.microsoft.com/office/drawing/2014/main" id="{5F30258F-D7EC-074A-A2C9-96B64AEB69DE}"/>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9" name="Google Shape;395;p52" descr="Related image">
            <a:extLst>
              <a:ext uri="{FF2B5EF4-FFF2-40B4-BE49-F238E27FC236}">
                <a16:creationId xmlns:a16="http://schemas.microsoft.com/office/drawing/2014/main" id="{DC21A8EF-C016-E242-B6AB-93C833E46868}"/>
              </a:ext>
            </a:extLst>
          </p:cNvPr>
          <p:cNvPicPr preferRelativeResize="0"/>
          <p:nvPr userDrawn="1"/>
        </p:nvPicPr>
        <p:blipFill rotWithShape="1">
          <a:blip r:embed="rId7"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22" name="Google Shape;22;p2">
            <a:extLst>
              <a:ext uri="{FF2B5EF4-FFF2-40B4-BE49-F238E27FC236}">
                <a16:creationId xmlns:a16="http://schemas.microsoft.com/office/drawing/2014/main" id="{F1EB8D79-EAC6-6E4B-A996-DB764C89FE13}"/>
              </a:ext>
            </a:extLst>
          </p:cNvPr>
          <p:cNvSpPr/>
          <p:nvPr userDrawn="1"/>
        </p:nvSpPr>
        <p:spPr>
          <a:xfrm>
            <a:off x="571490" y="4541887"/>
            <a:ext cx="204311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Expert Support:</a:t>
            </a:r>
            <a:endParaRPr sz="1600" b="1" dirty="0">
              <a:latin typeface="OpenDyslexic" panose="00000500000000000000" pitchFamily="50" charset="0"/>
              <a:ea typeface="Calibri"/>
              <a:cs typeface="Calibri"/>
              <a:sym typeface="Calibri"/>
            </a:endParaRPr>
          </a:p>
        </p:txBody>
      </p:sp>
      <p:sp>
        <p:nvSpPr>
          <p:cNvPr id="46"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2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2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50" name="Text Placeholder 49"/>
          <p:cNvSpPr>
            <a:spLocks noGrp="1"/>
          </p:cNvSpPr>
          <p:nvPr>
            <p:ph type="body" sz="quarter" idx="13" hasCustomPrompt="1"/>
          </p:nvPr>
        </p:nvSpPr>
        <p:spPr>
          <a:xfrm>
            <a:off x="8614611" y="161569"/>
            <a:ext cx="3298019" cy="1105757"/>
          </a:xfrm>
        </p:spPr>
        <p:txBody>
          <a:bodyPr>
            <a:noAutofit/>
          </a:bodyPr>
          <a:lstStyle>
            <a:lvl1pPr marL="0" indent="0" algn="ctr">
              <a:buNone/>
              <a:defRPr sz="1600" b="0" baseline="0">
                <a:solidFill>
                  <a:srgbClr val="7030A0"/>
                </a:solidFill>
                <a:latin typeface="OpenDyslexic" panose="00000500000000000000" pitchFamily="50" charset="0"/>
              </a:defRPr>
            </a:lvl1pPr>
            <a:lvl2pPr>
              <a:defRPr sz="1800">
                <a:latin typeface="Questrial"/>
              </a:defRPr>
            </a:lvl2pPr>
            <a:lvl3pPr>
              <a:defRPr sz="1800">
                <a:latin typeface="Questrial"/>
              </a:defRPr>
            </a:lvl3pPr>
            <a:lvl4pPr>
              <a:defRPr sz="1800">
                <a:latin typeface="Questrial"/>
              </a:defRPr>
            </a:lvl4pPr>
            <a:lvl5pPr>
              <a:defRPr sz="1800">
                <a:latin typeface="Questrial"/>
              </a:defRPr>
            </a:lvl5pPr>
          </a:lstStyle>
          <a:p>
            <a:pPr lvl="0"/>
            <a:r>
              <a:rPr lang="en-GB" dirty="0"/>
              <a:t>Put job, how much it earns on average, and next steps up here. Link this to the topic</a:t>
            </a:r>
          </a:p>
        </p:txBody>
      </p:sp>
      <p:sp>
        <p:nvSpPr>
          <p:cNvPr id="24" name="Google Shape;22;p2">
            <a:extLst>
              <a:ext uri="{FF2B5EF4-FFF2-40B4-BE49-F238E27FC236}">
                <a16:creationId xmlns:a16="http://schemas.microsoft.com/office/drawing/2014/main" id="{101EA0D4-D97A-EC4C-9DBA-73DCFBC3B0FE}"/>
              </a:ext>
            </a:extLst>
          </p:cNvPr>
          <p:cNvSpPr/>
          <p:nvPr userDrawn="1"/>
        </p:nvSpPr>
        <p:spPr>
          <a:xfrm>
            <a:off x="585779" y="2239014"/>
            <a:ext cx="2173750"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Technical Terms:</a:t>
            </a:r>
            <a:endParaRPr sz="1600" b="1" dirty="0">
              <a:latin typeface="OpenDyslexic" panose="00000500000000000000" pitchFamily="50" charset="0"/>
              <a:ea typeface="Calibri"/>
              <a:cs typeface="Calibri"/>
              <a:sym typeface="Calibri"/>
            </a:endParaRPr>
          </a:p>
        </p:txBody>
      </p:sp>
      <p:pic>
        <p:nvPicPr>
          <p:cNvPr id="25" name="Picture 24" descr="Image result for key words">
            <a:extLst>
              <a:ext uri="{FF2B5EF4-FFF2-40B4-BE49-F238E27FC236}">
                <a16:creationId xmlns:a16="http://schemas.microsoft.com/office/drawing/2014/main" id="{D18A5497-82A4-BE47-9054-AE0C81A9CD64}"/>
              </a:ext>
            </a:extLst>
          </p:cNvPr>
          <p:cNvPicPr/>
          <p:nvPr userDrawn="1"/>
        </p:nvPicPr>
        <p:blipFill>
          <a:blip r:embed="rId8" r:link="rId9"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
        <p:nvSpPr>
          <p:cNvPr id="23" name="Text Placeholder 2">
            <a:extLst>
              <a:ext uri="{FF2B5EF4-FFF2-40B4-BE49-F238E27FC236}">
                <a16:creationId xmlns:a16="http://schemas.microsoft.com/office/drawing/2014/main" id="{ECE33C7A-CF50-4FBF-9680-59FFF5471D22}"/>
              </a:ext>
            </a:extLst>
          </p:cNvPr>
          <p:cNvSpPr>
            <a:spLocks noGrp="1"/>
          </p:cNvSpPr>
          <p:nvPr>
            <p:ph type="body" sz="quarter" idx="14" hasCustomPrompt="1"/>
          </p:nvPr>
        </p:nvSpPr>
        <p:spPr>
          <a:xfrm>
            <a:off x="4323805" y="3271278"/>
            <a:ext cx="7066507" cy="2946959"/>
          </a:xfrm>
        </p:spPr>
        <p:txBody>
          <a:bodyPr>
            <a:normAutofit/>
          </a:bodyPr>
          <a:lstStyle>
            <a:lvl1pPr marL="0" indent="0">
              <a:buNone/>
              <a:defRPr sz="2000">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2" name="TextBox 1">
            <a:extLst>
              <a:ext uri="{FF2B5EF4-FFF2-40B4-BE49-F238E27FC236}">
                <a16:creationId xmlns:a16="http://schemas.microsoft.com/office/drawing/2014/main" id="{ECC34EDB-53FC-4D57-9116-C3A96F2D2714}"/>
              </a:ext>
            </a:extLst>
          </p:cNvPr>
          <p:cNvSpPr txBox="1"/>
          <p:nvPr userDrawn="1"/>
        </p:nvSpPr>
        <p:spPr>
          <a:xfrm>
            <a:off x="4493623" y="2594220"/>
            <a:ext cx="6896689" cy="461665"/>
          </a:xfrm>
          <a:prstGeom prst="rect">
            <a:avLst/>
          </a:prstGeom>
          <a:noFill/>
        </p:spPr>
        <p:txBody>
          <a:bodyPr wrap="square" rtlCol="0">
            <a:spAutoFit/>
          </a:bodyPr>
          <a:lstStyle/>
          <a:p>
            <a:r>
              <a:rPr lang="en-GB" sz="2400" b="1" dirty="0">
                <a:solidFill>
                  <a:srgbClr val="FF0000"/>
                </a:solidFill>
                <a:latin typeface="OpenDyslexic" panose="00000500000000000000" pitchFamily="50" charset="0"/>
              </a:rPr>
              <a:t>On the desk with your whiteboard pen:</a:t>
            </a:r>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51" name="ShockwaveFlash1"/>
                <p:cNvPicPr>
                  <a:picLocks/>
                </p:cNvPicPr>
                <p:nvPr/>
              </p:nvPicPr>
              <p:blipFill>
                <a:blip r:embed="rId10"/>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64504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ing Task (Screensho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66432C31-12D4-5C41-BDC1-BBE9CF39D054}"/>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29CA86B3-5FCF-1442-B5D0-68A6A9A19542}"/>
              </a:ext>
            </a:extLst>
          </p:cNvPr>
          <p:cNvSpPr/>
          <p:nvPr userDrawn="1"/>
        </p:nvSpPr>
        <p:spPr>
          <a:xfrm>
            <a:off x="571490" y="4541887"/>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5239D1B4-7C3E-AB4E-869A-12C1653BD53D}"/>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E5B68544-722A-CF4B-910A-DF44728E1185}"/>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211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139303" y="1077343"/>
            <a:ext cx="11892276"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Tree>
    <p:extLst>
      <p:ext uri="{BB962C8B-B14F-4D97-AF65-F5344CB8AC3E}">
        <p14:creationId xmlns:p14="http://schemas.microsoft.com/office/powerpoint/2010/main" val="143074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sks To Complet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pic>
        <p:nvPicPr>
          <p:cNvPr id="14338" name="Picture 2" descr="Related image">
            <a:extLst>
              <a:ext uri="{FF2B5EF4-FFF2-40B4-BE49-F238E27FC236}">
                <a16:creationId xmlns:a16="http://schemas.microsoft.com/office/drawing/2014/main" id="{605429C4-6C99-40D8-AD68-0970C38A28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4" y="1123405"/>
            <a:ext cx="7950619" cy="56562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EAE1EF8-8BE3-48EF-A59D-F75AED083E32}"/>
              </a:ext>
            </a:extLst>
          </p:cNvPr>
          <p:cNvSpPr/>
          <p:nvPr userDrawn="1"/>
        </p:nvSpPr>
        <p:spPr>
          <a:xfrm>
            <a:off x="8684528" y="1"/>
            <a:ext cx="3500438" cy="2279250"/>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0" name="Rectangle 19">
            <a:extLst>
              <a:ext uri="{FF2B5EF4-FFF2-40B4-BE49-F238E27FC236}">
                <a16:creationId xmlns:a16="http://schemas.microsoft.com/office/drawing/2014/main" id="{E1D1F823-A8DE-4B4F-A93E-0D9B42074342}"/>
              </a:ext>
            </a:extLst>
          </p:cNvPr>
          <p:cNvSpPr/>
          <p:nvPr userDrawn="1"/>
        </p:nvSpPr>
        <p:spPr>
          <a:xfrm>
            <a:off x="8684528" y="2295137"/>
            <a:ext cx="3500438" cy="2361725"/>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22" name="Google Shape;395;p52" descr="Related image">
            <a:extLst>
              <a:ext uri="{FF2B5EF4-FFF2-40B4-BE49-F238E27FC236}">
                <a16:creationId xmlns:a16="http://schemas.microsoft.com/office/drawing/2014/main" id="{7704B740-B377-4270-94DE-79BF7812C01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719313" y="2279251"/>
            <a:ext cx="570582" cy="599351"/>
          </a:xfrm>
          <a:prstGeom prst="rect">
            <a:avLst/>
          </a:prstGeom>
          <a:noFill/>
          <a:ln>
            <a:noFill/>
          </a:ln>
        </p:spPr>
      </p:pic>
      <p:sp>
        <p:nvSpPr>
          <p:cNvPr id="23" name="Google Shape;22;p2">
            <a:extLst>
              <a:ext uri="{FF2B5EF4-FFF2-40B4-BE49-F238E27FC236}">
                <a16:creationId xmlns:a16="http://schemas.microsoft.com/office/drawing/2014/main" id="{CB9B2DAA-0CB4-4B96-AE27-A9F2D41ED497}"/>
              </a:ext>
            </a:extLst>
          </p:cNvPr>
          <p:cNvSpPr/>
          <p:nvPr userDrawn="1"/>
        </p:nvSpPr>
        <p:spPr>
          <a:xfrm>
            <a:off x="9241730" y="236911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4" name="Text Placeholder 45">
            <a:extLst>
              <a:ext uri="{FF2B5EF4-FFF2-40B4-BE49-F238E27FC236}">
                <a16:creationId xmlns:a16="http://schemas.microsoft.com/office/drawing/2014/main" id="{86F50C77-2F52-485F-8FCD-758F18EA6E46}"/>
              </a:ext>
            </a:extLst>
          </p:cNvPr>
          <p:cNvSpPr>
            <a:spLocks noGrp="1"/>
          </p:cNvSpPr>
          <p:nvPr>
            <p:ph type="body" sz="quarter" idx="11" hasCustomPrompt="1"/>
          </p:nvPr>
        </p:nvSpPr>
        <p:spPr>
          <a:xfrm>
            <a:off x="8799622" y="530112"/>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6" name="Text Placeholder 47">
            <a:extLst>
              <a:ext uri="{FF2B5EF4-FFF2-40B4-BE49-F238E27FC236}">
                <a16:creationId xmlns:a16="http://schemas.microsoft.com/office/drawing/2014/main" id="{4F55CCA2-BB62-456A-85C1-00B891256F9F}"/>
              </a:ext>
            </a:extLst>
          </p:cNvPr>
          <p:cNvSpPr>
            <a:spLocks noGrp="1"/>
          </p:cNvSpPr>
          <p:nvPr>
            <p:ph type="body" sz="quarter" idx="12" hasCustomPrompt="1"/>
          </p:nvPr>
        </p:nvSpPr>
        <p:spPr>
          <a:xfrm>
            <a:off x="8820684" y="2952582"/>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8" name="Google Shape;22;p2">
            <a:extLst>
              <a:ext uri="{FF2B5EF4-FFF2-40B4-BE49-F238E27FC236}">
                <a16:creationId xmlns:a16="http://schemas.microsoft.com/office/drawing/2014/main" id="{75468D02-D337-47BE-A273-A6014D199496}"/>
              </a:ext>
            </a:extLst>
          </p:cNvPr>
          <p:cNvSpPr/>
          <p:nvPr userDrawn="1"/>
        </p:nvSpPr>
        <p:spPr>
          <a:xfrm>
            <a:off x="9256018" y="66245"/>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9" name="Picture 28" descr="Image result for key words">
            <a:extLst>
              <a:ext uri="{FF2B5EF4-FFF2-40B4-BE49-F238E27FC236}">
                <a16:creationId xmlns:a16="http://schemas.microsoft.com/office/drawing/2014/main" id="{29BF5E1F-FE53-4BF8-9B87-11F5FFD1BECE}"/>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8782918" y="47804"/>
            <a:ext cx="453186" cy="453186"/>
          </a:xfrm>
          <a:prstGeom prst="rect">
            <a:avLst/>
          </a:prstGeom>
          <a:noFill/>
          <a:ln>
            <a:noFill/>
          </a:ln>
        </p:spPr>
      </p:pic>
      <p:sp>
        <p:nvSpPr>
          <p:cNvPr id="30" name="Rectangle 29">
            <a:extLst>
              <a:ext uri="{FF2B5EF4-FFF2-40B4-BE49-F238E27FC236}">
                <a16:creationId xmlns:a16="http://schemas.microsoft.com/office/drawing/2014/main" id="{D7FC793F-FC54-4B72-860F-7F4E3B2D5D43}"/>
              </a:ext>
            </a:extLst>
          </p:cNvPr>
          <p:cNvSpPr/>
          <p:nvPr userDrawn="1"/>
        </p:nvSpPr>
        <p:spPr>
          <a:xfrm>
            <a:off x="8681996" y="4668461"/>
            <a:ext cx="3500438" cy="2189539"/>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4340" name="Picture 4" descr="Related image">
            <a:extLst>
              <a:ext uri="{FF2B5EF4-FFF2-40B4-BE49-F238E27FC236}">
                <a16:creationId xmlns:a16="http://schemas.microsoft.com/office/drawing/2014/main" id="{D98EF08F-A768-48DD-B733-36183810EFA4}"/>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r="16349"/>
          <a:stretch/>
        </p:blipFill>
        <p:spPr bwMode="auto">
          <a:xfrm>
            <a:off x="8769855" y="4807084"/>
            <a:ext cx="522090" cy="312065"/>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22;p2">
            <a:extLst>
              <a:ext uri="{FF2B5EF4-FFF2-40B4-BE49-F238E27FC236}">
                <a16:creationId xmlns:a16="http://schemas.microsoft.com/office/drawing/2014/main" id="{237911BA-E4C3-425A-A202-CCB553FC3EDB}"/>
              </a:ext>
            </a:extLst>
          </p:cNvPr>
          <p:cNvSpPr/>
          <p:nvPr userDrawn="1"/>
        </p:nvSpPr>
        <p:spPr>
          <a:xfrm>
            <a:off x="9256018" y="479903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Challenge Task:</a:t>
            </a:r>
            <a:endParaRPr b="1" dirty="0">
              <a:latin typeface="OpenDyslexic" panose="00000500000000000000" pitchFamily="50" charset="0"/>
              <a:ea typeface="Calibri"/>
              <a:cs typeface="Calibri"/>
              <a:sym typeface="Calibri"/>
            </a:endParaRPr>
          </a:p>
        </p:txBody>
      </p:sp>
      <p:sp>
        <p:nvSpPr>
          <p:cNvPr id="32" name="Text Placeholder 47">
            <a:extLst>
              <a:ext uri="{FF2B5EF4-FFF2-40B4-BE49-F238E27FC236}">
                <a16:creationId xmlns:a16="http://schemas.microsoft.com/office/drawing/2014/main" id="{BB9B3415-D5C3-4249-B343-0FAF6E69A13F}"/>
              </a:ext>
            </a:extLst>
          </p:cNvPr>
          <p:cNvSpPr>
            <a:spLocks noGrp="1"/>
          </p:cNvSpPr>
          <p:nvPr>
            <p:ph type="body" sz="quarter" idx="14" hasCustomPrompt="1"/>
          </p:nvPr>
        </p:nvSpPr>
        <p:spPr>
          <a:xfrm>
            <a:off x="8820684" y="5196570"/>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challenge task here</a:t>
            </a:r>
            <a:endParaRPr lang="en-US" dirty="0"/>
          </a:p>
        </p:txBody>
      </p:sp>
      <p:sp>
        <p:nvSpPr>
          <p:cNvPr id="3" name="Text Placeholder 2">
            <a:extLst>
              <a:ext uri="{FF2B5EF4-FFF2-40B4-BE49-F238E27FC236}">
                <a16:creationId xmlns:a16="http://schemas.microsoft.com/office/drawing/2014/main" id="{D22774BD-0B3C-4940-A7A9-9FBF27A7D8E0}"/>
              </a:ext>
            </a:extLst>
          </p:cNvPr>
          <p:cNvSpPr>
            <a:spLocks noGrp="1"/>
          </p:cNvSpPr>
          <p:nvPr>
            <p:ph type="body" sz="quarter" idx="15" hasCustomPrompt="1"/>
          </p:nvPr>
        </p:nvSpPr>
        <p:spPr>
          <a:xfrm>
            <a:off x="749300" y="1619251"/>
            <a:ext cx="6540500" cy="3187834"/>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Enter task to complete here</a:t>
            </a:r>
            <a:endParaRPr lang="en-GB" dirty="0"/>
          </a:p>
        </p:txBody>
      </p:sp>
      <p:pic>
        <p:nvPicPr>
          <p:cNvPr id="14342" name="Picture 6" descr="Image result for loading bar gif transparent">
            <a:extLst>
              <a:ext uri="{FF2B5EF4-FFF2-40B4-BE49-F238E27FC236}">
                <a16:creationId xmlns:a16="http://schemas.microsoft.com/office/drawing/2014/main" id="{5D7CC457-D50C-4C46-8946-33DAAB8926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97199" y="4993744"/>
            <a:ext cx="4192367" cy="93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65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me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27" name="Text Placeholder 45"/>
          <p:cNvSpPr>
            <a:spLocks noGrp="1"/>
          </p:cNvSpPr>
          <p:nvPr>
            <p:ph type="body" sz="quarter" idx="15" hasCustomPrompt="1"/>
          </p:nvPr>
        </p:nvSpPr>
        <p:spPr>
          <a:xfrm>
            <a:off x="139303" y="1077344"/>
            <a:ext cx="6429137" cy="3865606"/>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homework task here</a:t>
            </a:r>
            <a:endParaRPr lang="en-US" dirty="0"/>
          </a:p>
        </p:txBody>
      </p:sp>
      <p:pic>
        <p:nvPicPr>
          <p:cNvPr id="8" name="Picture 12" descr="Image result for homework">
            <a:extLst>
              <a:ext uri="{FF2B5EF4-FFF2-40B4-BE49-F238E27FC236}">
                <a16:creationId xmlns:a16="http://schemas.microsoft.com/office/drawing/2014/main" id="{9A0D1738-086B-A049-8A65-F3CB7F54DC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1" y="117157"/>
            <a:ext cx="802832" cy="71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Google Shape;22;p2">
            <a:extLst>
              <a:ext uri="{FF2B5EF4-FFF2-40B4-BE49-F238E27FC236}">
                <a16:creationId xmlns:a16="http://schemas.microsoft.com/office/drawing/2014/main" id="{A683C79A-5CF8-F04C-AF63-CB1E3D3BC3CE}"/>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Homework</a:t>
            </a:r>
            <a:endParaRPr sz="4000" b="1" dirty="0">
              <a:solidFill>
                <a:schemeClr val="lt1"/>
              </a:solidFill>
              <a:latin typeface="OpenDyslexic" panose="00000500000000000000" pitchFamily="50" charset="0"/>
              <a:ea typeface="Calibri"/>
              <a:cs typeface="Calibri"/>
              <a:sym typeface="Calibri"/>
            </a:endParaRPr>
          </a:p>
        </p:txBody>
      </p:sp>
      <p:pic>
        <p:nvPicPr>
          <p:cNvPr id="2" name="Picture 1">
            <a:extLst>
              <a:ext uri="{FF2B5EF4-FFF2-40B4-BE49-F238E27FC236}">
                <a16:creationId xmlns:a16="http://schemas.microsoft.com/office/drawing/2014/main" id="{5D379EB0-9DEE-A448-B780-985042B3033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233" b="97395" l="2077" r="95615">
                        <a14:foregroundMark x1="34000" y1="14888" x2="5923" y2="22457"/>
                        <a14:foregroundMark x1="5923" y1="22457" x2="2154" y2="26923"/>
                        <a14:foregroundMark x1="2154" y1="26923" x2="10769" y2="85360"/>
                        <a14:foregroundMark x1="10769" y1="85360" x2="13077" y2="91811"/>
                        <a14:foregroundMark x1="13077" y1="91811" x2="20385" y2="91811"/>
                        <a14:foregroundMark x1="17769" y1="80645" x2="77615" y2="62779"/>
                        <a14:foregroundMark x1="77615" y1="62779" x2="89538" y2="62035"/>
                        <a14:foregroundMark x1="89538" y1="62035" x2="93000" y2="56948"/>
                        <a14:foregroundMark x1="93000" y1="56948" x2="77000" y2="5831"/>
                        <a14:foregroundMark x1="77000" y1="5831" x2="73296" y2="2295"/>
                        <a14:foregroundMark x1="68992" y1="3248" x2="42154" y2="9677"/>
                        <a14:foregroundMark x1="72929" y1="2305" x2="70746" y2="2828"/>
                        <a14:foregroundMark x1="42154" y1="9677" x2="27000" y2="15385"/>
                        <a14:foregroundMark x1="69846" y1="28164" x2="24077" y2="57072"/>
                        <a14:foregroundMark x1="78538" y1="55335" x2="17154" y2="37841"/>
                        <a14:foregroundMark x1="17154" y1="37841" x2="40769" y2="28660"/>
                        <a14:foregroundMark x1="40769" y1="28660" x2="68000" y2="21960"/>
                        <a14:foregroundMark x1="68000" y1="21960" x2="70308" y2="30397"/>
                        <a14:foregroundMark x1="70308" y1="30397" x2="70154" y2="39578"/>
                        <a14:foregroundMark x1="70154" y1="39578" x2="67308" y2="48139"/>
                        <a14:foregroundMark x1="67308" y1="48139" x2="29385" y2="61414"/>
                        <a14:foregroundMark x1="29385" y1="61414" x2="23154" y2="61663"/>
                        <a14:foregroundMark x1="23154" y1="61663" x2="17923" y2="59429"/>
                        <a14:foregroundMark x1="17923" y1="59429" x2="11923" y2="49752"/>
                        <a14:foregroundMark x1="11923" y1="49752" x2="9692" y2="43300"/>
                        <a14:foregroundMark x1="9692" y1="43300" x2="11000" y2="33623"/>
                        <a14:foregroundMark x1="11000" y1="33623" x2="16000" y2="29653"/>
                        <a14:foregroundMark x1="16000" y1="29653" x2="72308" y2="12283"/>
                        <a14:foregroundMark x1="93385" y1="52605" x2="95846" y2="61538"/>
                        <a14:foregroundMark x1="48077" y1="83127" x2="11154" y2="97395"/>
                        <a14:foregroundMark x1="5231" y1="63524" x2="2077" y2="23945"/>
                        <a14:foregroundMark x1="73760" y1="2272" x2="71308" y2="1613"/>
                        <a14:foregroundMark x1="75923" y1="2854" x2="73830" y2="2291"/>
                        <a14:foregroundMark x1="6769" y1="21092" x2="5077" y2="21836"/>
                        <a14:backgroundMark x1="61462" y1="1985" x2="65692" y2="1613"/>
                        <a14:backgroundMark x1="70154" y1="1365" x2="66154" y2="1613"/>
                        <a14:backgroundMark x1="70000" y1="620" x2="74462" y2="496"/>
                        <a14:backgroundMark x1="74462" y1="496" x2="74538" y2="496"/>
                      </a14:backgroundRemoval>
                    </a14:imgEffect>
                  </a14:imgLayer>
                </a14:imgProps>
              </a:ext>
              <a:ext uri="{28A0092B-C50C-407E-A947-70E740481C1C}">
                <a14:useLocalDpi xmlns:a14="http://schemas.microsoft.com/office/drawing/2010/main"/>
              </a:ext>
            </a:extLst>
          </a:blip>
          <a:stretch>
            <a:fillRect/>
          </a:stretch>
        </p:blipFill>
        <p:spPr>
          <a:xfrm>
            <a:off x="7194755" y="971607"/>
            <a:ext cx="4578747" cy="2838822"/>
          </a:xfrm>
          <a:prstGeom prst="rect">
            <a:avLst/>
          </a:prstGeom>
        </p:spPr>
      </p:pic>
      <p:pic>
        <p:nvPicPr>
          <p:cNvPr id="11" name="Picture 2" descr="Related image">
            <a:extLst>
              <a:ext uri="{FF2B5EF4-FFF2-40B4-BE49-F238E27FC236}">
                <a16:creationId xmlns:a16="http://schemas.microsoft.com/office/drawing/2014/main" id="{54D294A1-6171-DC42-B741-873E6C7DA043}"/>
              </a:ext>
            </a:extLst>
          </p:cNvPr>
          <p:cNvPicPr>
            <a:picLocks noChangeAspect="1" noChangeArrowheads="1"/>
          </p:cNvPicPr>
          <p:nvPr userDrawn="1"/>
        </p:nvPicPr>
        <p:blipFill rotWithShape="1">
          <a:blip r:embed="rId5" cstate="screen">
            <a:extLst>
              <a:ext uri="{BEBA8EAE-BF5A-486C-A8C5-ECC9F3942E4B}">
                <a14:imgProps xmlns:a14="http://schemas.microsoft.com/office/drawing/2010/main">
                  <a14:imgLayer r:embed="rId6">
                    <a14:imgEffect>
                      <a14:backgroundRemoval t="30667" b="100000" l="37778" r="100000">
                        <a14:foregroundMark x1="91556" y1="77556" x2="93111" y2="90222"/>
                        <a14:foregroundMark x1="78667" y1="85333" x2="88444" y2="97333"/>
                        <a14:foregroundMark x1="81111" y1="81556" x2="98222" y2="68889"/>
                      </a14:backgroundRemoval>
                    </a14:imgEffect>
                  </a14:imgLayer>
                </a14:imgProps>
              </a:ext>
              <a:ext uri="{28A0092B-C50C-407E-A947-70E740481C1C}">
                <a14:useLocalDpi xmlns:a14="http://schemas.microsoft.com/office/drawing/2010/main"/>
              </a:ext>
            </a:extLst>
          </a:blip>
          <a:srcRect l="38360" t="31407"/>
          <a:stretch/>
        </p:blipFill>
        <p:spPr bwMode="auto">
          <a:xfrm>
            <a:off x="10746639" y="1439360"/>
            <a:ext cx="1287418" cy="1432625"/>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2;p2">
            <a:extLst>
              <a:ext uri="{FF2B5EF4-FFF2-40B4-BE49-F238E27FC236}">
                <a16:creationId xmlns:a16="http://schemas.microsoft.com/office/drawing/2014/main" id="{620BDE51-9E59-F846-896A-3FD15F0184A7}"/>
              </a:ext>
            </a:extLst>
          </p:cNvPr>
          <p:cNvSpPr/>
          <p:nvPr userDrawn="1"/>
        </p:nvSpPr>
        <p:spPr>
          <a:xfrm>
            <a:off x="8215299" y="3611646"/>
            <a:ext cx="3357929" cy="1626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Write this homework down in your planner</a:t>
            </a:r>
            <a:endParaRPr sz="3200" b="1" dirty="0">
              <a:solidFill>
                <a:srgbClr val="0070C0"/>
              </a:solidFill>
              <a:latin typeface="OpenDyslexic" panose="00000500000000000000" pitchFamily="50" charset="0"/>
              <a:ea typeface="Calibri"/>
              <a:cs typeface="Calibri"/>
              <a:sym typeface="Calibri"/>
            </a:endParaRPr>
          </a:p>
        </p:txBody>
      </p:sp>
      <p:pic>
        <p:nvPicPr>
          <p:cNvPr id="4" name="Picture 3">
            <a:extLst>
              <a:ext uri="{FF2B5EF4-FFF2-40B4-BE49-F238E27FC236}">
                <a16:creationId xmlns:a16="http://schemas.microsoft.com/office/drawing/2014/main" id="{49593642-CB50-D349-86C1-15668B0E3771}"/>
              </a:ext>
            </a:extLst>
          </p:cNvPr>
          <p:cNvPicPr>
            <a:picLocks noChangeAspect="1"/>
          </p:cNvPicPr>
          <p:nvPr userDrawn="1"/>
        </p:nvPicPr>
        <p:blipFill>
          <a:blip r:embed="rId7"/>
          <a:stretch>
            <a:fillRect/>
          </a:stretch>
        </p:blipFill>
        <p:spPr>
          <a:xfrm>
            <a:off x="139303" y="5044440"/>
            <a:ext cx="1681480" cy="1681480"/>
          </a:xfrm>
          <a:prstGeom prst="rect">
            <a:avLst/>
          </a:prstGeom>
        </p:spPr>
      </p:pic>
      <p:sp>
        <p:nvSpPr>
          <p:cNvPr id="15" name="Google Shape;22;p2">
            <a:extLst>
              <a:ext uri="{FF2B5EF4-FFF2-40B4-BE49-F238E27FC236}">
                <a16:creationId xmlns:a16="http://schemas.microsoft.com/office/drawing/2014/main" id="{8DB511DF-020C-7246-96A2-02F5EE3E80AB}"/>
              </a:ext>
            </a:extLst>
          </p:cNvPr>
          <p:cNvSpPr/>
          <p:nvPr userDrawn="1"/>
        </p:nvSpPr>
        <p:spPr>
          <a:xfrm>
            <a:off x="1705386" y="5689710"/>
            <a:ext cx="3357929" cy="634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Due:</a:t>
            </a:r>
            <a:endParaRPr sz="3200" b="1" dirty="0">
              <a:solidFill>
                <a:srgbClr val="0070C0"/>
              </a:solidFill>
              <a:latin typeface="OpenDyslexic" panose="00000500000000000000" pitchFamily="50" charset="0"/>
              <a:ea typeface="Calibri"/>
              <a:cs typeface="Calibri"/>
              <a:sym typeface="Calibri"/>
            </a:endParaRPr>
          </a:p>
        </p:txBody>
      </p:sp>
      <p:sp>
        <p:nvSpPr>
          <p:cNvPr id="16" name="Text Placeholder 45">
            <a:extLst>
              <a:ext uri="{FF2B5EF4-FFF2-40B4-BE49-F238E27FC236}">
                <a16:creationId xmlns:a16="http://schemas.microsoft.com/office/drawing/2014/main" id="{323DC9BA-524F-B341-AA13-9259AEEBFF49}"/>
              </a:ext>
            </a:extLst>
          </p:cNvPr>
          <p:cNvSpPr>
            <a:spLocks noGrp="1"/>
          </p:cNvSpPr>
          <p:nvPr>
            <p:ph type="body" sz="quarter" idx="16" hasCustomPrompt="1"/>
          </p:nvPr>
        </p:nvSpPr>
        <p:spPr>
          <a:xfrm>
            <a:off x="2795911" y="5725160"/>
            <a:ext cx="4625969" cy="533400"/>
          </a:xfrm>
        </p:spPr>
        <p:txBody>
          <a:bodyPr>
            <a:noAutofit/>
          </a:bodyPr>
          <a:lstStyle>
            <a:lvl1pPr marL="0" indent="0">
              <a:buNone/>
              <a:defRPr sz="32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date here</a:t>
            </a:r>
            <a:endParaRPr lang="en-US" dirty="0"/>
          </a:p>
        </p:txBody>
      </p:sp>
    </p:spTree>
    <p:extLst>
      <p:ext uri="{BB962C8B-B14F-4D97-AF65-F5344CB8AC3E}">
        <p14:creationId xmlns:p14="http://schemas.microsoft.com/office/powerpoint/2010/main" val="2855149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ading Task">
    <p:spTree>
      <p:nvGrpSpPr>
        <p:cNvPr id="1" name=""/>
        <p:cNvGrpSpPr/>
        <p:nvPr/>
      </p:nvGrpSpPr>
      <p:grpSpPr>
        <a:xfrm>
          <a:off x="0" y="0"/>
          <a:ext cx="0" cy="0"/>
          <a:chOff x="0" y="0"/>
          <a:chExt cx="0" cy="0"/>
        </a:xfrm>
      </p:grpSpPr>
      <p:sp>
        <p:nvSpPr>
          <p:cNvPr id="18" name="Google Shape;21;p2">
            <a:extLst>
              <a:ext uri="{FF2B5EF4-FFF2-40B4-BE49-F238E27FC236}">
                <a16:creationId xmlns:a16="http://schemas.microsoft.com/office/drawing/2014/main" id="{B958A0CF-7014-4AD4-8809-046207B3A70C}"/>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7" name="Picture 16">
            <a:extLst>
              <a:ext uri="{FF2B5EF4-FFF2-40B4-BE49-F238E27FC236}">
                <a16:creationId xmlns:a16="http://schemas.microsoft.com/office/drawing/2014/main" id="{D591EDD1-5BC5-49D9-977F-5D5869F98D85}"/>
              </a:ext>
            </a:extLst>
          </p:cNvPr>
          <p:cNvPicPr>
            <a:picLocks noChangeAspect="1"/>
          </p:cNvPicPr>
          <p:nvPr userDrawn="1"/>
        </p:nvPicPr>
        <p:blipFill>
          <a:blip r:embed="rId2"/>
          <a:stretch>
            <a:fillRect/>
          </a:stretch>
        </p:blipFill>
        <p:spPr>
          <a:xfrm>
            <a:off x="0" y="972839"/>
            <a:ext cx="4048348" cy="5852503"/>
          </a:xfrm>
          <a:prstGeom prst="rect">
            <a:avLst/>
          </a:prstGeom>
          <a:ln>
            <a:solidFill>
              <a:schemeClr val="tx1"/>
            </a:solidFill>
          </a:ln>
        </p:spPr>
      </p:pic>
      <p:sp>
        <p:nvSpPr>
          <p:cNvPr id="5" name="Text Placeholder 4">
            <a:extLst>
              <a:ext uri="{FF2B5EF4-FFF2-40B4-BE49-F238E27FC236}">
                <a16:creationId xmlns:a16="http://schemas.microsoft.com/office/drawing/2014/main" id="{4C1A1257-72F3-4820-A287-80E9DB28532D}"/>
              </a:ext>
            </a:extLst>
          </p:cNvPr>
          <p:cNvSpPr>
            <a:spLocks noGrp="1"/>
          </p:cNvSpPr>
          <p:nvPr>
            <p:ph type="body" sz="quarter" idx="16" hasCustomPrompt="1"/>
          </p:nvPr>
        </p:nvSpPr>
        <p:spPr>
          <a:xfrm>
            <a:off x="4206875" y="4597400"/>
            <a:ext cx="7824788" cy="2125663"/>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questions here</a:t>
            </a:r>
            <a:endParaRPr lang="en-GB" dirty="0"/>
          </a:p>
        </p:txBody>
      </p:sp>
      <p:sp>
        <p:nvSpPr>
          <p:cNvPr id="6" name="TextBox 5">
            <a:extLst>
              <a:ext uri="{FF2B5EF4-FFF2-40B4-BE49-F238E27FC236}">
                <a16:creationId xmlns:a16="http://schemas.microsoft.com/office/drawing/2014/main" id="{18872C36-A590-49CA-B82B-56603D840DBB}"/>
              </a:ext>
            </a:extLst>
          </p:cNvPr>
          <p:cNvSpPr txBox="1"/>
          <p:nvPr userDrawn="1"/>
        </p:nvSpPr>
        <p:spPr>
          <a:xfrm>
            <a:off x="4206875" y="1162594"/>
            <a:ext cx="7824788" cy="3108543"/>
          </a:xfrm>
          <a:prstGeom prst="rect">
            <a:avLst/>
          </a:prstGeom>
          <a:noFill/>
        </p:spPr>
        <p:txBody>
          <a:bodyPr wrap="square" rtlCol="0">
            <a:spAutoFit/>
          </a:bodyPr>
          <a:lstStyle/>
          <a:p>
            <a:r>
              <a:rPr lang="en-GB" sz="2800" dirty="0">
                <a:latin typeface="OpenDyslexic" panose="00000500000000000000" pitchFamily="50" charset="0"/>
              </a:rPr>
              <a:t>Silently read the piece given to you.</a:t>
            </a:r>
          </a:p>
          <a:p>
            <a:endParaRPr lang="en-GB" sz="2800" dirty="0">
              <a:latin typeface="OpenDyslexic" panose="00000500000000000000" pitchFamily="50" charset="0"/>
            </a:endParaRPr>
          </a:p>
          <a:p>
            <a:r>
              <a:rPr lang="en-GB" sz="2800" dirty="0">
                <a:latin typeface="OpenDyslexic" panose="00000500000000000000" pitchFamily="50" charset="0"/>
              </a:rPr>
              <a:t>Highlight or underline any words you do not understand.</a:t>
            </a:r>
          </a:p>
          <a:p>
            <a:endParaRPr lang="en-GB" sz="2800" dirty="0">
              <a:latin typeface="OpenDyslexic" panose="00000500000000000000" pitchFamily="50" charset="0"/>
            </a:endParaRPr>
          </a:p>
          <a:p>
            <a:r>
              <a:rPr lang="en-GB" sz="2800" dirty="0">
                <a:latin typeface="OpenDyslexic" panose="00000500000000000000" pitchFamily="50" charset="0"/>
              </a:rPr>
              <a:t>Once you have finished reading the text, think about these questions:</a:t>
            </a:r>
          </a:p>
        </p:txBody>
      </p:sp>
      <p:sp>
        <p:nvSpPr>
          <p:cNvPr id="9" name="TextBox 8">
            <a:extLst>
              <a:ext uri="{FF2B5EF4-FFF2-40B4-BE49-F238E27FC236}">
                <a16:creationId xmlns:a16="http://schemas.microsoft.com/office/drawing/2014/main" id="{C7BB453B-3B6E-499A-88B0-E016DE1D82D8}"/>
              </a:ext>
            </a:extLst>
          </p:cNvPr>
          <p:cNvSpPr txBox="1"/>
          <p:nvPr userDrawn="1"/>
        </p:nvSpPr>
        <p:spPr>
          <a:xfrm>
            <a:off x="91440" y="58784"/>
            <a:ext cx="5786846" cy="830997"/>
          </a:xfrm>
          <a:prstGeom prst="rect">
            <a:avLst/>
          </a:prstGeom>
          <a:noFill/>
        </p:spPr>
        <p:txBody>
          <a:bodyPr wrap="square" rtlCol="0">
            <a:spAutoFit/>
          </a:bodyPr>
          <a:lstStyle/>
          <a:p>
            <a:r>
              <a:rPr lang="en-GB" sz="4800" b="1" dirty="0">
                <a:solidFill>
                  <a:schemeClr val="bg1"/>
                </a:solidFill>
                <a:latin typeface="OpenDyslexic" panose="00000500000000000000" pitchFamily="50" charset="0"/>
              </a:rPr>
              <a:t>Reading Task</a:t>
            </a:r>
          </a:p>
        </p:txBody>
      </p:sp>
    </p:spTree>
    <p:extLst>
      <p:ext uri="{BB962C8B-B14F-4D97-AF65-F5344CB8AC3E}">
        <p14:creationId xmlns:p14="http://schemas.microsoft.com/office/powerpoint/2010/main" val="382004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le Class Feedbac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39303" y="71437"/>
            <a:ext cx="5847160"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Whole Class Feedback</a:t>
            </a:r>
            <a:endParaRPr sz="3600" b="1" dirty="0">
              <a:solidFill>
                <a:schemeClr val="lt1"/>
              </a:solidFill>
              <a:latin typeface="OpenDyslexic" panose="00000500000000000000" pitchFamily="50" charset="0"/>
              <a:ea typeface="Calibri"/>
              <a:cs typeface="Calibri"/>
              <a:sym typeface="Calibri"/>
            </a:endParaRPr>
          </a:p>
        </p:txBody>
      </p:sp>
      <p:sp>
        <p:nvSpPr>
          <p:cNvPr id="10" name="Rounded Rectangle 9">
            <a:extLst>
              <a:ext uri="{FF2B5EF4-FFF2-40B4-BE49-F238E27FC236}">
                <a16:creationId xmlns:a16="http://schemas.microsoft.com/office/drawing/2014/main" id="{AE8A7AF1-28AB-2446-8859-DBD78510E632}"/>
              </a:ext>
            </a:extLst>
          </p:cNvPr>
          <p:cNvSpPr/>
          <p:nvPr userDrawn="1"/>
        </p:nvSpPr>
        <p:spPr>
          <a:xfrm>
            <a:off x="6086475" y="956858"/>
            <a:ext cx="6100763" cy="2943630"/>
          </a:xfrm>
          <a:prstGeom prst="roundRect">
            <a:avLst/>
          </a:prstGeom>
          <a:solidFill>
            <a:srgbClr val="FFFF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1" name="Rounded Rectangle 10">
            <a:extLst>
              <a:ext uri="{FF2B5EF4-FFF2-40B4-BE49-F238E27FC236}">
                <a16:creationId xmlns:a16="http://schemas.microsoft.com/office/drawing/2014/main" id="{D9938DFA-A6AF-FC49-A5FC-FED3D9DC2D2F}"/>
              </a:ext>
            </a:extLst>
          </p:cNvPr>
          <p:cNvSpPr/>
          <p:nvPr userDrawn="1"/>
        </p:nvSpPr>
        <p:spPr>
          <a:xfrm>
            <a:off x="-1787" y="963271"/>
            <a:ext cx="6100763" cy="2943630"/>
          </a:xfrm>
          <a:prstGeom prst="roundRect">
            <a:avLst/>
          </a:prstGeom>
          <a:solidFill>
            <a:srgbClr val="00B05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Rounded Rectangle 11">
            <a:extLst>
              <a:ext uri="{FF2B5EF4-FFF2-40B4-BE49-F238E27FC236}">
                <a16:creationId xmlns:a16="http://schemas.microsoft.com/office/drawing/2014/main" id="{1EBEF9B9-E3FB-AD47-9F83-DCA4BD504EDA}"/>
              </a:ext>
            </a:extLst>
          </p:cNvPr>
          <p:cNvSpPr/>
          <p:nvPr userDrawn="1"/>
        </p:nvSpPr>
        <p:spPr>
          <a:xfrm>
            <a:off x="6086475" y="3909617"/>
            <a:ext cx="6100763" cy="2943630"/>
          </a:xfrm>
          <a:prstGeom prst="roundRect">
            <a:avLst/>
          </a:prstGeom>
          <a:solidFill>
            <a:srgbClr val="00B0F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3" name="Rounded Rectangle 12">
            <a:extLst>
              <a:ext uri="{FF2B5EF4-FFF2-40B4-BE49-F238E27FC236}">
                <a16:creationId xmlns:a16="http://schemas.microsoft.com/office/drawing/2014/main" id="{A9262C00-01E9-7545-8CAB-9972828A1723}"/>
              </a:ext>
            </a:extLst>
          </p:cNvPr>
          <p:cNvSpPr/>
          <p:nvPr userDrawn="1"/>
        </p:nvSpPr>
        <p:spPr>
          <a:xfrm>
            <a:off x="-1787" y="3916030"/>
            <a:ext cx="6100763" cy="2943630"/>
          </a:xfrm>
          <a:prstGeom prst="roundRect">
            <a:avLst/>
          </a:prstGeom>
          <a:solidFill>
            <a:srgbClr val="FF00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4" name="Picture 13">
            <a:extLst>
              <a:ext uri="{FF2B5EF4-FFF2-40B4-BE49-F238E27FC236}">
                <a16:creationId xmlns:a16="http://schemas.microsoft.com/office/drawing/2014/main" id="{AA68545B-D312-F046-8E0B-70DF65C4635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ackgroundRemoval t="0" b="85034" l="5415" r="100000">
                        <a14:foregroundMark x1="24549" y1="35544" x2="21119" y2="57143"/>
                        <a14:foregroundMark x1="9567" y1="68027" x2="5596" y2="68707"/>
                        <a14:foregroundMark x1="40072" y1="38095" x2="44224" y2="48299"/>
                        <a14:foregroundMark x1="66426" y1="31633" x2="66426" y2="34184"/>
                        <a14:foregroundMark x1="69134" y1="54592" x2="69134" y2="54592"/>
                        <a14:foregroundMark x1="48917" y1="65476" x2="48917" y2="65476"/>
                        <a14:backgroundMark x1="21119" y1="4932" x2="15704" y2="20748"/>
                        <a14:backgroundMark x1="93502" y1="52041" x2="99819" y2="54932"/>
                      </a14:backgroundRemoval>
                    </a14:imgEffect>
                  </a14:imgLayer>
                </a14:imgProps>
              </a:ext>
              <a:ext uri="{28A0092B-C50C-407E-A947-70E740481C1C}">
                <a14:useLocalDpi xmlns:a14="http://schemas.microsoft.com/office/drawing/2010/main"/>
              </a:ext>
            </a:extLst>
          </a:blip>
          <a:srcRect/>
          <a:stretch/>
        </p:blipFill>
        <p:spPr>
          <a:xfrm>
            <a:off x="6178150" y="3932718"/>
            <a:ext cx="854769" cy="906876"/>
          </a:xfrm>
          <a:prstGeom prst="rect">
            <a:avLst/>
          </a:prstGeom>
        </p:spPr>
      </p:pic>
      <p:pic>
        <p:nvPicPr>
          <p:cNvPr id="15" name="Picture 14">
            <a:extLst>
              <a:ext uri="{FF2B5EF4-FFF2-40B4-BE49-F238E27FC236}">
                <a16:creationId xmlns:a16="http://schemas.microsoft.com/office/drawing/2014/main" id="{E853ADE7-9C4D-1E43-8042-03C4FB8F7216}"/>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ackgroundRemoval t="9773" b="98429" l="7273" r="90101">
                        <a14:foregroundMark x1="83838" y1="34031" x2="85657" y2="36475"/>
                        <a14:foregroundMark x1="63838" y1="16056" x2="63636" y2="16056"/>
                        <a14:foregroundMark x1="79192" y1="22688" x2="76566" y2="23735"/>
                        <a14:foregroundMark x1="30505" y1="90750" x2="29697" y2="94764"/>
                        <a14:foregroundMark x1="7273" y1="48168" x2="8081" y2="59162"/>
                        <a14:foregroundMark x1="82424" y1="74695" x2="90303" y2="75393"/>
                        <a14:backgroundMark x1="52525" y1="14311" x2="54141" y2="17277"/>
                        <a14:backgroundMark x1="56364" y1="12565" x2="57172" y2="13962"/>
                        <a14:backgroundMark x1="82828" y1="28621" x2="78384" y2="29843"/>
                        <a14:backgroundMark x1="81212" y1="31588" x2="81212" y2="31588"/>
                        <a14:backgroundMark x1="80808" y1="31937" x2="80808" y2="31937"/>
                        <a14:backgroundMark x1="78384" y1="31239" x2="80808" y2="31239"/>
                        <a14:backgroundMark x1="84646" y1="30541" x2="81212" y2="31937"/>
                        <a14:backgroundMark x1="81212" y1="26876" x2="77980" y2="27225"/>
                        <a14:backgroundMark x1="72121" y1="17976" x2="74141" y2="21815"/>
                        <a14:backgroundMark x1="53333" y1="13962" x2="58384" y2="14660"/>
                        <a14:backgroundMark x1="57980" y1="13264" x2="56768" y2="16928"/>
                        <a14:backgroundMark x1="74545" y1="21640" x2="73737" y2="23037"/>
                        <a14:backgroundMark x1="76162" y1="18674" x2="74747" y2="21291"/>
                        <a14:backgroundMark x1="57980" y1="12565" x2="59596" y2="15358"/>
                        <a14:backgroundMark x1="19192" y1="98429" x2="23030" y2="98778"/>
                        <a14:backgroundMark x1="17980" y1="98080" x2="23434" y2="98080"/>
                        <a14:backgroundMark x1="25859" y1="98080" x2="23030" y2="98429"/>
                      </a14:backgroundRemoval>
                    </a14:imgEffect>
                  </a14:imgLayer>
                </a14:imgProps>
              </a:ext>
              <a:ext uri="{28A0092B-C50C-407E-A947-70E740481C1C}">
                <a14:useLocalDpi xmlns:a14="http://schemas.microsoft.com/office/drawing/2010/main"/>
              </a:ext>
            </a:extLst>
          </a:blip>
          <a:srcRect/>
          <a:stretch/>
        </p:blipFill>
        <p:spPr>
          <a:xfrm>
            <a:off x="180728" y="942569"/>
            <a:ext cx="763930" cy="883406"/>
          </a:xfrm>
          <a:prstGeom prst="rect">
            <a:avLst/>
          </a:prstGeom>
        </p:spPr>
      </p:pic>
      <p:pic>
        <p:nvPicPr>
          <p:cNvPr id="16" name="Picture 15">
            <a:extLst>
              <a:ext uri="{FF2B5EF4-FFF2-40B4-BE49-F238E27FC236}">
                <a16:creationId xmlns:a16="http://schemas.microsoft.com/office/drawing/2014/main" id="{2DBDF7E8-E2CD-A842-A9CD-DF6963D40DC3}"/>
              </a:ext>
            </a:extLst>
          </p:cNvPr>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backgroundRemoval t="4380" b="91971" l="0" r="93946">
                        <a14:foregroundMark x1="42797" y1="8273" x2="70355" y2="9732"/>
                        <a14:foregroundMark x1="87474" y1="33820" x2="91023" y2="61314"/>
                        <a14:foregroundMark x1="69937" y1="90998" x2="42797" y2="91971"/>
                        <a14:foregroundMark x1="89770" y1="60341" x2="94363" y2="38929"/>
                        <a14:foregroundMark x1="63883" y1="5353" x2="47182" y2="4380"/>
                        <a14:foregroundMark x1="13152" y1="74939" x2="6472" y2="76886"/>
                        <a14:backgroundMark x1="3758" y1="79319" x2="209" y2="79805"/>
                      </a14:backgroundRemoval>
                    </a14:imgEffect>
                  </a14:imgLayer>
                </a14:imgProps>
              </a:ext>
              <a:ext uri="{28A0092B-C50C-407E-A947-70E740481C1C}">
                <a14:useLocalDpi xmlns:a14="http://schemas.microsoft.com/office/drawing/2010/main"/>
              </a:ext>
            </a:extLst>
          </a:blip>
          <a:srcRect/>
          <a:stretch/>
        </p:blipFill>
        <p:spPr>
          <a:xfrm>
            <a:off x="139303" y="4069138"/>
            <a:ext cx="739775" cy="634035"/>
          </a:xfrm>
          <a:prstGeom prst="rect">
            <a:avLst/>
          </a:prstGeom>
        </p:spPr>
      </p:pic>
      <p:pic>
        <p:nvPicPr>
          <p:cNvPr id="17" name="Picture 16">
            <a:extLst>
              <a:ext uri="{FF2B5EF4-FFF2-40B4-BE49-F238E27FC236}">
                <a16:creationId xmlns:a16="http://schemas.microsoft.com/office/drawing/2014/main" id="{FDABC547-3CE7-F641-A296-D6A69B2DF4EC}"/>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backgroundRemoval t="9592" b="94005" l="2347" r="95487">
                        <a14:foregroundMark x1="61372" y1="10072" x2="42419" y2="9592"/>
                        <a14:foregroundMark x1="85740" y1="77698" x2="93682" y2="81535"/>
                        <a14:foregroundMark x1="93682" y1="82254" x2="95487" y2="83213"/>
                        <a14:foregroundMark x1="63538" y1="92566" x2="41516" y2="94005"/>
                        <a14:foregroundMark x1="10830" y1="51079" x2="5957" y2="51559"/>
                        <a14:foregroundMark x1="69856" y1="36691" x2="39350" y2="19424"/>
                        <a14:foregroundMark x1="45668" y1="88489" x2="33755" y2="75779"/>
                        <a14:foregroundMark x1="4513" y1="51079" x2="2527" y2="51559"/>
                      </a14:backgroundRemoval>
                    </a14:imgEffect>
                  </a14:imgLayer>
                </a14:imgProps>
              </a:ext>
              <a:ext uri="{28A0092B-C50C-407E-A947-70E740481C1C}">
                <a14:useLocalDpi xmlns:a14="http://schemas.microsoft.com/office/drawing/2010/main"/>
              </a:ext>
            </a:extLst>
          </a:blip>
          <a:srcRect/>
          <a:stretch/>
        </p:blipFill>
        <p:spPr>
          <a:xfrm>
            <a:off x="6178151" y="1062907"/>
            <a:ext cx="854769" cy="642730"/>
          </a:xfrm>
          <a:prstGeom prst="rect">
            <a:avLst/>
          </a:prstGeom>
        </p:spPr>
      </p:pic>
      <p:sp>
        <p:nvSpPr>
          <p:cNvPr id="18" name="Google Shape;22;p2">
            <a:extLst>
              <a:ext uri="{FF2B5EF4-FFF2-40B4-BE49-F238E27FC236}">
                <a16:creationId xmlns:a16="http://schemas.microsoft.com/office/drawing/2014/main" id="{DDA0AD86-CC1A-2E47-A0E0-157B062C0329}"/>
              </a:ext>
            </a:extLst>
          </p:cNvPr>
          <p:cNvSpPr/>
          <p:nvPr userDrawn="1"/>
        </p:nvSpPr>
        <p:spPr>
          <a:xfrm>
            <a:off x="112717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did well:</a:t>
            </a:r>
            <a:endParaRPr sz="1600" b="1" dirty="0">
              <a:latin typeface="OpenDyslexic" panose="00000500000000000000" pitchFamily="50" charset="0"/>
              <a:ea typeface="Calibri"/>
              <a:cs typeface="Calibri"/>
              <a:sym typeface="Calibri"/>
            </a:endParaRPr>
          </a:p>
        </p:txBody>
      </p:sp>
      <p:sp>
        <p:nvSpPr>
          <p:cNvPr id="19" name="Google Shape;22;p2">
            <a:extLst>
              <a:ext uri="{FF2B5EF4-FFF2-40B4-BE49-F238E27FC236}">
                <a16:creationId xmlns:a16="http://schemas.microsoft.com/office/drawing/2014/main" id="{1EE2EC76-3069-9A43-A89C-A6164E48E4D2}"/>
              </a:ext>
            </a:extLst>
          </p:cNvPr>
          <p:cNvSpPr/>
          <p:nvPr userDrawn="1"/>
        </p:nvSpPr>
        <p:spPr>
          <a:xfrm>
            <a:off x="1127173"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need to improve on:</a:t>
            </a:r>
            <a:endParaRPr sz="1600" b="1" dirty="0">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DB9945AC-47C0-6143-9B17-18D8480CE3F6}"/>
              </a:ext>
            </a:extLst>
          </p:cNvPr>
          <p:cNvSpPr/>
          <p:nvPr userDrawn="1"/>
        </p:nvSpPr>
        <p:spPr>
          <a:xfrm>
            <a:off x="721703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Star examples:</a:t>
            </a:r>
            <a:endParaRPr sz="1600" b="1" dirty="0">
              <a:latin typeface="OpenDyslexic" panose="00000500000000000000" pitchFamily="50" charset="0"/>
              <a:ea typeface="Calibri"/>
              <a:cs typeface="Calibri"/>
              <a:sym typeface="Calibri"/>
            </a:endParaRPr>
          </a:p>
        </p:txBody>
      </p:sp>
      <p:sp>
        <p:nvSpPr>
          <p:cNvPr id="21" name="Google Shape;22;p2">
            <a:extLst>
              <a:ext uri="{FF2B5EF4-FFF2-40B4-BE49-F238E27FC236}">
                <a16:creationId xmlns:a16="http://schemas.microsoft.com/office/drawing/2014/main" id="{C5DFE349-7622-014F-8D18-90A7A397B585}"/>
              </a:ext>
            </a:extLst>
          </p:cNvPr>
          <p:cNvSpPr/>
          <p:nvPr userDrawn="1"/>
        </p:nvSpPr>
        <p:spPr>
          <a:xfrm>
            <a:off x="7215435"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err="1">
                <a:latin typeface="OpenDyslexic" panose="00000500000000000000" pitchFamily="50" charset="0"/>
                <a:ea typeface="Calibri"/>
                <a:cs typeface="Calibri"/>
                <a:sym typeface="Calibri"/>
              </a:rPr>
              <a:t>SPaG</a:t>
            </a:r>
            <a:r>
              <a:rPr lang="en-US" sz="1600" b="1" i="0" u="none" strike="noStrike" cap="none" dirty="0">
                <a:latin typeface="OpenDyslexic" panose="00000500000000000000" pitchFamily="50" charset="0"/>
                <a:ea typeface="Calibri"/>
                <a:cs typeface="Calibri"/>
                <a:sym typeface="Calibri"/>
              </a:rPr>
              <a:t> &amp; Definition errors:</a:t>
            </a:r>
            <a:endParaRPr sz="1600" b="1" dirty="0">
              <a:latin typeface="OpenDyslexic" panose="00000500000000000000" pitchFamily="50" charset="0"/>
              <a:ea typeface="Calibri"/>
              <a:cs typeface="Calibri"/>
              <a:sym typeface="Calibri"/>
            </a:endParaRPr>
          </a:p>
        </p:txBody>
      </p:sp>
      <p:sp>
        <p:nvSpPr>
          <p:cNvPr id="26" name="Text Placeholder 45"/>
          <p:cNvSpPr>
            <a:spLocks noGrp="1"/>
          </p:cNvSpPr>
          <p:nvPr>
            <p:ph type="body" sz="quarter" idx="11" hasCustomPrompt="1"/>
          </p:nvPr>
        </p:nvSpPr>
        <p:spPr>
          <a:xfrm>
            <a:off x="203031" y="1931165"/>
            <a:ext cx="5684887" cy="1783399"/>
          </a:xfrm>
        </p:spPr>
        <p:txBody>
          <a:bodyPr>
            <a:noAutofit/>
          </a:bodyPr>
          <a:lstStyle>
            <a:lvl1pPr marL="285750" indent="-285750">
              <a:buFont typeface="Wingdings" panose="05000000000000000000" pitchFamily="2" charset="2"/>
              <a:buChar char="ü"/>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positives here</a:t>
            </a:r>
            <a:endParaRPr lang="en-US" dirty="0"/>
          </a:p>
        </p:txBody>
      </p:sp>
      <p:sp>
        <p:nvSpPr>
          <p:cNvPr id="27" name="Text Placeholder 45"/>
          <p:cNvSpPr>
            <a:spLocks noGrp="1"/>
          </p:cNvSpPr>
          <p:nvPr>
            <p:ph type="body" sz="quarter" idx="12" hasCustomPrompt="1"/>
          </p:nvPr>
        </p:nvSpPr>
        <p:spPr>
          <a:xfrm>
            <a:off x="199901" y="4858251"/>
            <a:ext cx="5684887" cy="1783399"/>
          </a:xfrm>
        </p:spPr>
        <p:txBody>
          <a:bodyPr>
            <a:noAutofit/>
          </a:bodyPr>
          <a:lstStyle>
            <a:lvl1pPr marL="285750" indent="-285750">
              <a:buFont typeface="Wingdings" panose="05000000000000000000" pitchFamily="2" charset="2"/>
              <a:buChar char="Ø"/>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improvements here</a:t>
            </a:r>
            <a:endParaRPr lang="en-US" dirty="0"/>
          </a:p>
        </p:txBody>
      </p:sp>
      <p:sp>
        <p:nvSpPr>
          <p:cNvPr id="28" name="Text Placeholder 45"/>
          <p:cNvSpPr>
            <a:spLocks noGrp="1"/>
          </p:cNvSpPr>
          <p:nvPr>
            <p:ph type="body" sz="quarter" idx="13" hasCustomPrompt="1"/>
          </p:nvPr>
        </p:nvSpPr>
        <p:spPr>
          <a:xfrm>
            <a:off x="6318212" y="1927638"/>
            <a:ext cx="5684887" cy="1783399"/>
          </a:xfrm>
        </p:spPr>
        <p:txBody>
          <a:bodyPr>
            <a:noAutofit/>
          </a:bodyPr>
          <a:lstStyle>
            <a:lvl1pPr marL="285750" indent="-285750">
              <a:buFont typeface="Wingdings" panose="05000000000000000000" pitchFamily="2" charset="2"/>
              <a:buChar char="v"/>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star students here</a:t>
            </a:r>
            <a:endParaRPr lang="en-US" dirty="0"/>
          </a:p>
        </p:txBody>
      </p:sp>
      <p:sp>
        <p:nvSpPr>
          <p:cNvPr id="29" name="Text Placeholder 45"/>
          <p:cNvSpPr>
            <a:spLocks noGrp="1"/>
          </p:cNvSpPr>
          <p:nvPr>
            <p:ph type="body" sz="quarter" idx="14" hasCustomPrompt="1"/>
          </p:nvPr>
        </p:nvSpPr>
        <p:spPr>
          <a:xfrm>
            <a:off x="6300663" y="4858251"/>
            <a:ext cx="5684887" cy="1783399"/>
          </a:xfrm>
        </p:spPr>
        <p:txBody>
          <a:bodyPr>
            <a:noAutofit/>
          </a:bodyPr>
          <a:lstStyle>
            <a:lvl1pPr marL="285750" indent="-285750">
              <a:buFont typeface="Wingdings" panose="05000000000000000000" pitchFamily="2" charset="2"/>
              <a:buChar char="q"/>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a:t>
            </a:r>
            <a:r>
              <a:rPr lang="en-GB" dirty="0" err="1"/>
              <a:t>SPaG</a:t>
            </a:r>
            <a:r>
              <a:rPr lang="en-GB" dirty="0"/>
              <a:t> and definition errors here</a:t>
            </a:r>
            <a:endParaRPr lang="en-US" dirty="0"/>
          </a:p>
        </p:txBody>
      </p:sp>
      <p:sp>
        <p:nvSpPr>
          <p:cNvPr id="30" name="Text Placeholder 45"/>
          <p:cNvSpPr>
            <a:spLocks noGrp="1"/>
          </p:cNvSpPr>
          <p:nvPr>
            <p:ph type="body" sz="quarter" idx="15"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spTree>
    <p:extLst>
      <p:ext uri="{BB962C8B-B14F-4D97-AF65-F5344CB8AC3E}">
        <p14:creationId xmlns:p14="http://schemas.microsoft.com/office/powerpoint/2010/main" val="1087144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Pen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057275" y="71437"/>
            <a:ext cx="4929188"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Red Pen Work</a:t>
            </a:r>
            <a:endParaRPr sz="3600" b="1" dirty="0">
              <a:solidFill>
                <a:schemeClr val="lt1"/>
              </a:solidFill>
              <a:latin typeface="OpenDyslexic" panose="00000500000000000000" pitchFamily="50" charset="0"/>
              <a:ea typeface="Calibri"/>
              <a:cs typeface="Calibri"/>
              <a:sym typeface="Calibri"/>
            </a:endParaRPr>
          </a:p>
        </p:txBody>
      </p:sp>
      <p:sp>
        <p:nvSpPr>
          <p:cNvPr id="10" name="Rectangle 9">
            <a:extLst>
              <a:ext uri="{FF2B5EF4-FFF2-40B4-BE49-F238E27FC236}">
                <a16:creationId xmlns:a16="http://schemas.microsoft.com/office/drawing/2014/main" id="{5DFA1EF5-592C-DE47-837A-D5B1F1637E78}"/>
              </a:ext>
            </a:extLst>
          </p:cNvPr>
          <p:cNvSpPr/>
          <p:nvPr userDrawn="1"/>
        </p:nvSpPr>
        <p:spPr>
          <a:xfrm>
            <a:off x="0" y="5603158"/>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Google Shape;22;p2">
            <a:extLst>
              <a:ext uri="{FF2B5EF4-FFF2-40B4-BE49-F238E27FC236}">
                <a16:creationId xmlns:a16="http://schemas.microsoft.com/office/drawing/2014/main" id="{01054622-2E79-984C-B53A-E8CA3C7E3F01}"/>
              </a:ext>
            </a:extLst>
          </p:cNvPr>
          <p:cNvSpPr/>
          <p:nvPr userDrawn="1"/>
        </p:nvSpPr>
        <p:spPr>
          <a:xfrm>
            <a:off x="99648" y="1051065"/>
            <a:ext cx="3357929" cy="55905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Answer the questions that have been ticked for you at the bottom of your sheet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 use your help and support, to make sure you get the answers correct!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sentence starters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Write out any definitions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pictures given</a:t>
            </a:r>
          </a:p>
        </p:txBody>
      </p:sp>
      <p:pic>
        <p:nvPicPr>
          <p:cNvPr id="13" name="Picture 12">
            <a:extLst>
              <a:ext uri="{FF2B5EF4-FFF2-40B4-BE49-F238E27FC236}">
                <a16:creationId xmlns:a16="http://schemas.microsoft.com/office/drawing/2014/main" id="{909839E9-BEF3-FE41-9350-41D8EF37A3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67230" y="955396"/>
            <a:ext cx="4024769" cy="5902604"/>
          </a:xfrm>
          <a:prstGeom prst="rect">
            <a:avLst/>
          </a:prstGeom>
        </p:spPr>
      </p:pic>
      <p:pic>
        <p:nvPicPr>
          <p:cNvPr id="16" name="Picture 15">
            <a:extLst>
              <a:ext uri="{FF2B5EF4-FFF2-40B4-BE49-F238E27FC236}">
                <a16:creationId xmlns:a16="http://schemas.microsoft.com/office/drawing/2014/main" id="{CCAD6A7D-0083-904C-B1C4-97B5974586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329" y="57149"/>
            <a:ext cx="744537" cy="744537"/>
          </a:xfrm>
          <a:prstGeom prst="rect">
            <a:avLst/>
          </a:prstGeom>
        </p:spPr>
      </p:pic>
      <p:sp>
        <p:nvSpPr>
          <p:cNvPr id="17" name="Text Placeholder 20"/>
          <p:cNvSpPr>
            <a:spLocks noGrp="1"/>
          </p:cNvSpPr>
          <p:nvPr>
            <p:ph type="body" sz="quarter" idx="14" hasCustomPrompt="1"/>
          </p:nvPr>
        </p:nvSpPr>
        <p:spPr>
          <a:xfrm>
            <a:off x="8628950" y="1243384"/>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8" name="Text Placeholder 20"/>
          <p:cNvSpPr>
            <a:spLocks noGrp="1"/>
          </p:cNvSpPr>
          <p:nvPr>
            <p:ph type="body" sz="quarter" idx="15" hasCustomPrompt="1"/>
          </p:nvPr>
        </p:nvSpPr>
        <p:spPr>
          <a:xfrm>
            <a:off x="8709160" y="1826041"/>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45"/>
          <p:cNvSpPr>
            <a:spLocks noGrp="1"/>
          </p:cNvSpPr>
          <p:nvPr>
            <p:ph type="body" sz="quarter" idx="16"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pic>
        <p:nvPicPr>
          <p:cNvPr id="2" name="Picture 1">
            <a:extLst>
              <a:ext uri="{FF2B5EF4-FFF2-40B4-BE49-F238E27FC236}">
                <a16:creationId xmlns:a16="http://schemas.microsoft.com/office/drawing/2014/main" id="{E49DD4B8-3D1B-48AF-82C4-AA41505AF247}"/>
              </a:ext>
            </a:extLst>
          </p:cNvPr>
          <p:cNvPicPr>
            <a:picLocks noChangeAspect="1"/>
          </p:cNvPicPr>
          <p:nvPr userDrawn="1"/>
        </p:nvPicPr>
        <p:blipFill>
          <a:blip r:embed="rId5"/>
          <a:stretch>
            <a:fillRect/>
          </a:stretch>
        </p:blipFill>
        <p:spPr>
          <a:xfrm>
            <a:off x="3654788" y="955396"/>
            <a:ext cx="4437829" cy="5896191"/>
          </a:xfrm>
          <a:prstGeom prst="rect">
            <a:avLst/>
          </a:prstGeom>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0" name="ShockwaveFlash1"/>
                <p:cNvPicPr>
                  <a:picLocks/>
                </p:cNvPicPr>
                <p:nvPr/>
              </p:nvPicPr>
              <p:blipFill>
                <a:blip r:embed="rId6"/>
                <a:stretch>
                  <a:fillRect/>
                </a:stretch>
              </p:blipFill>
              <p:spPr>
                <a:xfrm>
                  <a:off x="74613" y="5691308"/>
                  <a:ext cx="3351212" cy="1065212"/>
                </a:xfrm>
                <a:prstGeom prst="rect">
                  <a:avLst/>
                </a:prstGeom>
              </p:spPr>
            </p:pic>
          </p:control>
        </mc:Fallback>
      </mc:AlternateContent>
    </p:controls>
    <p:extLst>
      <p:ext uri="{BB962C8B-B14F-4D97-AF65-F5344CB8AC3E}">
        <p14:creationId xmlns:p14="http://schemas.microsoft.com/office/powerpoint/2010/main" val="2653465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ass Discuss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F8A691-3139-AA4A-87B4-93E34B3F4BE8}"/>
              </a:ext>
            </a:extLst>
          </p:cNvPr>
          <p:cNvGrpSpPr/>
          <p:nvPr userDrawn="1"/>
        </p:nvGrpSpPr>
        <p:grpSpPr>
          <a:xfrm>
            <a:off x="6345526" y="2694864"/>
            <a:ext cx="3874239" cy="2500496"/>
            <a:chOff x="6345526" y="2694864"/>
            <a:chExt cx="3874239" cy="2500496"/>
          </a:xfrm>
        </p:grpSpPr>
        <p:pic>
          <p:nvPicPr>
            <p:cNvPr id="7" name="Picture 6">
              <a:extLst>
                <a:ext uri="{FF2B5EF4-FFF2-40B4-BE49-F238E27FC236}">
                  <a16:creationId xmlns:a16="http://schemas.microsoft.com/office/drawing/2014/main" id="{59BABBB2-D767-0246-AD8A-A02B83BC9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247" y="2694864"/>
              <a:ext cx="3424518" cy="2239773"/>
            </a:xfrm>
            <a:prstGeom prst="rect">
              <a:avLst/>
            </a:prstGeom>
          </p:spPr>
        </p:pic>
        <p:pic>
          <p:nvPicPr>
            <p:cNvPr id="8" name="Picture 7">
              <a:extLst>
                <a:ext uri="{FF2B5EF4-FFF2-40B4-BE49-F238E27FC236}">
                  <a16:creationId xmlns:a16="http://schemas.microsoft.com/office/drawing/2014/main" id="{CFC2C3D3-85FC-1C45-8AA5-F925A044A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5526" y="4673913"/>
              <a:ext cx="521447" cy="521447"/>
            </a:xfrm>
            <a:prstGeom prst="rect">
              <a:avLst/>
            </a:prstGeom>
          </p:spPr>
        </p:pic>
      </p:grpSp>
      <p:sp>
        <p:nvSpPr>
          <p:cNvPr id="9"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11"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Class Discussion</a:t>
            </a:r>
            <a:endParaRPr sz="3600" b="1" dirty="0">
              <a:solidFill>
                <a:schemeClr val="lt1"/>
              </a:solidFill>
              <a:latin typeface="OpenDyslexic" panose="00000500000000000000" pitchFamily="50" charset="0"/>
              <a:ea typeface="Calibri"/>
              <a:cs typeface="Calibri"/>
              <a:sym typeface="Calibri"/>
            </a:endParaRPr>
          </a:p>
        </p:txBody>
      </p:sp>
      <p:sp>
        <p:nvSpPr>
          <p:cNvPr id="12" name="Rectangle 11">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3" name="Rectangle 12">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4" name="Rectangle 13">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5"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8" name="Google Shape;22;p2">
            <a:extLst>
              <a:ext uri="{FF2B5EF4-FFF2-40B4-BE49-F238E27FC236}">
                <a16:creationId xmlns:a16="http://schemas.microsoft.com/office/drawing/2014/main" id="{29CA86B3-5FCF-1442-B5D0-68A6A9A19542}"/>
              </a:ext>
            </a:extLst>
          </p:cNvPr>
          <p:cNvSpPr/>
          <p:nvPr userDrawn="1"/>
        </p:nvSpPr>
        <p:spPr>
          <a:xfrm>
            <a:off x="571490" y="4541887"/>
            <a:ext cx="2397481"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1" name="Rounded Rectangle 20">
            <a:extLst>
              <a:ext uri="{FF2B5EF4-FFF2-40B4-BE49-F238E27FC236}">
                <a16:creationId xmlns:a16="http://schemas.microsoft.com/office/drawing/2014/main" id="{4CF14AD3-4943-204A-B1C7-46C2983EF876}"/>
              </a:ext>
            </a:extLst>
          </p:cNvPr>
          <p:cNvSpPr/>
          <p:nvPr userDrawn="1"/>
        </p:nvSpPr>
        <p:spPr>
          <a:xfrm>
            <a:off x="3686145" y="1081958"/>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2" name="Rounded Rectangle 21">
            <a:extLst>
              <a:ext uri="{FF2B5EF4-FFF2-40B4-BE49-F238E27FC236}">
                <a16:creationId xmlns:a16="http://schemas.microsoft.com/office/drawing/2014/main" id="{0F44A294-6657-1541-BD73-C7E05AB79FCA}"/>
              </a:ext>
            </a:extLst>
          </p:cNvPr>
          <p:cNvSpPr/>
          <p:nvPr userDrawn="1"/>
        </p:nvSpPr>
        <p:spPr>
          <a:xfrm>
            <a:off x="3692331" y="2290662"/>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3" name="Rounded Rectangle 22">
            <a:extLst>
              <a:ext uri="{FF2B5EF4-FFF2-40B4-BE49-F238E27FC236}">
                <a16:creationId xmlns:a16="http://schemas.microsoft.com/office/drawing/2014/main" id="{55DC59CA-842C-6549-B52D-F9CA6442D7C5}"/>
              </a:ext>
            </a:extLst>
          </p:cNvPr>
          <p:cNvSpPr/>
          <p:nvPr userDrawn="1"/>
        </p:nvSpPr>
        <p:spPr>
          <a:xfrm>
            <a:off x="3686146" y="3570628"/>
            <a:ext cx="2391926" cy="29243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4" name="Rounded Rectangle 23">
            <a:extLst>
              <a:ext uri="{FF2B5EF4-FFF2-40B4-BE49-F238E27FC236}">
                <a16:creationId xmlns:a16="http://schemas.microsoft.com/office/drawing/2014/main" id="{0FD7D3EE-96F5-424B-9B68-6E1E5438B78D}"/>
              </a:ext>
            </a:extLst>
          </p:cNvPr>
          <p:cNvSpPr/>
          <p:nvPr userDrawn="1"/>
        </p:nvSpPr>
        <p:spPr>
          <a:xfrm>
            <a:off x="6346834" y="5278775"/>
            <a:ext cx="2568566" cy="14145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5" name="Rounded Rectangle 24">
            <a:extLst>
              <a:ext uri="{FF2B5EF4-FFF2-40B4-BE49-F238E27FC236}">
                <a16:creationId xmlns:a16="http://schemas.microsoft.com/office/drawing/2014/main" id="{D3EED411-78BF-D046-9592-1234DB468A99}"/>
              </a:ext>
            </a:extLst>
          </p:cNvPr>
          <p:cNvSpPr/>
          <p:nvPr userDrawn="1"/>
        </p:nvSpPr>
        <p:spPr>
          <a:xfrm>
            <a:off x="9144562" y="4934637"/>
            <a:ext cx="2873753" cy="175870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6" name="Rounded Rectangle 25">
            <a:extLst>
              <a:ext uri="{FF2B5EF4-FFF2-40B4-BE49-F238E27FC236}">
                <a16:creationId xmlns:a16="http://schemas.microsoft.com/office/drawing/2014/main" id="{FE5CC1AE-D5F1-5044-84A2-E0D76FC1AA25}"/>
              </a:ext>
            </a:extLst>
          </p:cNvPr>
          <p:cNvSpPr/>
          <p:nvPr userDrawn="1"/>
        </p:nvSpPr>
        <p:spPr>
          <a:xfrm>
            <a:off x="7281477" y="309282"/>
            <a:ext cx="2381947" cy="19813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7" name="Rounded Rectangle 26">
            <a:extLst>
              <a:ext uri="{FF2B5EF4-FFF2-40B4-BE49-F238E27FC236}">
                <a16:creationId xmlns:a16="http://schemas.microsoft.com/office/drawing/2014/main" id="{894CECBA-C7A7-3B43-B970-6E8EE3100ED7}"/>
              </a:ext>
            </a:extLst>
          </p:cNvPr>
          <p:cNvSpPr/>
          <p:nvPr userDrawn="1"/>
        </p:nvSpPr>
        <p:spPr>
          <a:xfrm>
            <a:off x="9984725" y="71437"/>
            <a:ext cx="2146284" cy="182459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8" name="Rounded Rectangle 27">
            <a:extLst>
              <a:ext uri="{FF2B5EF4-FFF2-40B4-BE49-F238E27FC236}">
                <a16:creationId xmlns:a16="http://schemas.microsoft.com/office/drawing/2014/main" id="{B8573108-459C-F94A-B4DA-EB73209BAF6B}"/>
              </a:ext>
            </a:extLst>
          </p:cNvPr>
          <p:cNvSpPr/>
          <p:nvPr userDrawn="1"/>
        </p:nvSpPr>
        <p:spPr>
          <a:xfrm>
            <a:off x="10470626" y="2039441"/>
            <a:ext cx="1660383" cy="27477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29" name="Picture 28">
            <a:extLst>
              <a:ext uri="{FF2B5EF4-FFF2-40B4-BE49-F238E27FC236}">
                <a16:creationId xmlns:a16="http://schemas.microsoft.com/office/drawing/2014/main" id="{AC6FFB32-A793-6B4D-BECB-27A3FB8668D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494" y="151325"/>
            <a:ext cx="1124110" cy="684241"/>
          </a:xfrm>
          <a:prstGeom prst="rect">
            <a:avLst/>
          </a:prstGeom>
        </p:spPr>
      </p:pic>
      <p:cxnSp>
        <p:nvCxnSpPr>
          <p:cNvPr id="30" name="Straight Connector 29">
            <a:extLst>
              <a:ext uri="{FF2B5EF4-FFF2-40B4-BE49-F238E27FC236}">
                <a16:creationId xmlns:a16="http://schemas.microsoft.com/office/drawing/2014/main" id="{AC78E225-87E4-5D48-BEAA-41861C5969CB}"/>
              </a:ext>
            </a:extLst>
          </p:cNvPr>
          <p:cNvCxnSpPr>
            <a:cxnSpLocks/>
          </p:cNvCxnSpPr>
          <p:nvPr userDrawn="1"/>
        </p:nvCxnSpPr>
        <p:spPr>
          <a:xfrm flipV="1">
            <a:off x="8737481" y="2309570"/>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3C8D02D9-4616-EE48-B416-615A4E6F1EF8}"/>
              </a:ext>
            </a:extLst>
          </p:cNvPr>
          <p:cNvCxnSpPr>
            <a:cxnSpLocks/>
          </p:cNvCxnSpPr>
          <p:nvPr userDrawn="1"/>
        </p:nvCxnSpPr>
        <p:spPr>
          <a:xfrm flipV="1">
            <a:off x="9440337" y="1950309"/>
            <a:ext cx="779428" cy="953895"/>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AF1D6341-2096-8440-9AEE-B14C2EEB1967}"/>
              </a:ext>
            </a:extLst>
          </p:cNvPr>
          <p:cNvCxnSpPr>
            <a:cxnSpLocks/>
          </p:cNvCxnSpPr>
          <p:nvPr userDrawn="1"/>
        </p:nvCxnSpPr>
        <p:spPr>
          <a:xfrm flipV="1">
            <a:off x="10026621" y="3148864"/>
            <a:ext cx="386287" cy="15954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E34A39B8-01D8-D640-BFFD-811220D6C260}"/>
              </a:ext>
            </a:extLst>
          </p:cNvPr>
          <p:cNvCxnSpPr>
            <a:cxnSpLocks/>
          </p:cNvCxnSpPr>
          <p:nvPr userDrawn="1"/>
        </p:nvCxnSpPr>
        <p:spPr>
          <a:xfrm flipH="1" flipV="1">
            <a:off x="10029208" y="4275870"/>
            <a:ext cx="271504" cy="57978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02DC612B-B5CF-B04E-A926-D1CEB8367C51}"/>
              </a:ext>
            </a:extLst>
          </p:cNvPr>
          <p:cNvCxnSpPr>
            <a:cxnSpLocks/>
          </p:cNvCxnSpPr>
          <p:nvPr userDrawn="1"/>
        </p:nvCxnSpPr>
        <p:spPr>
          <a:xfrm flipV="1">
            <a:off x="8197807" y="4818388"/>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7C38E71A-ACEA-6E45-BBB8-797E249B0EF2}"/>
              </a:ext>
            </a:extLst>
          </p:cNvPr>
          <p:cNvCxnSpPr>
            <a:cxnSpLocks/>
          </p:cNvCxnSpPr>
          <p:nvPr userDrawn="1"/>
        </p:nvCxnSpPr>
        <p:spPr>
          <a:xfrm flipH="1">
            <a:off x="6135790" y="3754003"/>
            <a:ext cx="942191" cy="39889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E629341D-1C34-A748-BE6E-4BBB4666E394}"/>
              </a:ext>
            </a:extLst>
          </p:cNvPr>
          <p:cNvCxnSpPr>
            <a:cxnSpLocks/>
          </p:cNvCxnSpPr>
          <p:nvPr userDrawn="1"/>
        </p:nvCxnSpPr>
        <p:spPr>
          <a:xfrm flipH="1" flipV="1">
            <a:off x="6953991" y="2111356"/>
            <a:ext cx="928698" cy="70785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C569788C-134B-2541-AD44-89A435BDC9CE}"/>
              </a:ext>
            </a:extLst>
          </p:cNvPr>
          <p:cNvCxnSpPr>
            <a:cxnSpLocks/>
          </p:cNvCxnSpPr>
          <p:nvPr userDrawn="1"/>
        </p:nvCxnSpPr>
        <p:spPr>
          <a:xfrm flipH="1" flipV="1">
            <a:off x="6953912" y="2924149"/>
            <a:ext cx="432800" cy="173006"/>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Text Placeholder 45"/>
          <p:cNvSpPr>
            <a:spLocks noGrp="1"/>
          </p:cNvSpPr>
          <p:nvPr>
            <p:ph type="body" sz="quarter" idx="16" hasCustomPrompt="1"/>
          </p:nvPr>
        </p:nvSpPr>
        <p:spPr>
          <a:xfrm>
            <a:off x="7435326" y="3250158"/>
            <a:ext cx="2398152" cy="1201861"/>
          </a:xfrm>
        </p:spPr>
        <p:txBody>
          <a:bodyPr>
            <a:noAutofit/>
          </a:bodyPr>
          <a:lstStyle>
            <a:lvl1pPr marL="0" indent="0" algn="ctr">
              <a:buFontTx/>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topic here</a:t>
            </a:r>
            <a:endParaRPr lang="en-US" dirty="0"/>
          </a:p>
        </p:txBody>
      </p:sp>
      <p:sp>
        <p:nvSpPr>
          <p:cNvPr id="39"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0"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44" name="Google Shape;22;p2">
            <a:extLst>
              <a:ext uri="{FF2B5EF4-FFF2-40B4-BE49-F238E27FC236}">
                <a16:creationId xmlns:a16="http://schemas.microsoft.com/office/drawing/2014/main" id="{E2E5545A-6477-1442-90F5-4B3DDB18C7E0}"/>
              </a:ext>
            </a:extLst>
          </p:cNvPr>
          <p:cNvSpPr/>
          <p:nvPr userDrawn="1"/>
        </p:nvSpPr>
        <p:spPr>
          <a:xfrm>
            <a:off x="585778" y="2239014"/>
            <a:ext cx="2550211"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45" name="Picture 44" descr="Image result for key words">
            <a:extLst>
              <a:ext uri="{FF2B5EF4-FFF2-40B4-BE49-F238E27FC236}">
                <a16:creationId xmlns:a16="http://schemas.microsoft.com/office/drawing/2014/main" id="{DBC2C0DD-2871-324C-B93D-34C47128FCCE}"/>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41"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77772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ssessment (Boo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9" name="Picture 8">
            <a:extLst>
              <a:ext uri="{FF2B5EF4-FFF2-40B4-BE49-F238E27FC236}">
                <a16:creationId xmlns:a16="http://schemas.microsoft.com/office/drawing/2014/main" id="{FAE9F278-D7D4-C44E-AFF8-F107C4B110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pic>
        <p:nvPicPr>
          <p:cNvPr id="10" name="Picture 9">
            <a:extLst>
              <a:ext uri="{FF2B5EF4-FFF2-40B4-BE49-F238E27FC236}">
                <a16:creationId xmlns:a16="http://schemas.microsoft.com/office/drawing/2014/main" id="{C7DC9710-EB4F-3D4D-B461-BF32E90D439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792782" y="0"/>
            <a:ext cx="4399218" cy="6858000"/>
          </a:xfrm>
          <a:prstGeom prst="rect">
            <a:avLst/>
          </a:prstGeom>
        </p:spPr>
      </p:pic>
      <p:sp>
        <p:nvSpPr>
          <p:cNvPr id="13" name="Google Shape;22;p2">
            <a:extLst>
              <a:ext uri="{FF2B5EF4-FFF2-40B4-BE49-F238E27FC236}">
                <a16:creationId xmlns:a16="http://schemas.microsoft.com/office/drawing/2014/main" id="{4D030593-AE5D-9649-9648-16234683A2B2}"/>
              </a:ext>
            </a:extLst>
          </p:cNvPr>
          <p:cNvSpPr/>
          <p:nvPr userDrawn="1"/>
        </p:nvSpPr>
        <p:spPr>
          <a:xfrm>
            <a:off x="68077" y="2369505"/>
            <a:ext cx="7596747" cy="34216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Write the date and title down on a new page in your book</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the questions in your book. You </a:t>
            </a:r>
            <a:r>
              <a:rPr lang="en-US" sz="2000" b="1" u="sng" dirty="0">
                <a:solidFill>
                  <a:srgbClr val="0070C0"/>
                </a:solidFill>
                <a:latin typeface="OpenDyslexic" panose="00000500000000000000" pitchFamily="50" charset="0"/>
                <a:ea typeface="Calibri"/>
                <a:cs typeface="Calibri"/>
                <a:sym typeface="Calibri"/>
              </a:rPr>
              <a:t>do not</a:t>
            </a:r>
            <a:r>
              <a:rPr lang="en-US" sz="2000" dirty="0">
                <a:solidFill>
                  <a:srgbClr val="0070C0"/>
                </a:solidFill>
                <a:latin typeface="OpenDyslexic" panose="00000500000000000000" pitchFamily="50" charset="0"/>
                <a:ea typeface="Calibri"/>
                <a:cs typeface="Calibri"/>
                <a:sym typeface="Calibri"/>
              </a:rPr>
              <a:t> </a:t>
            </a:r>
            <a:r>
              <a:rPr lang="en-US" sz="2000" b="1" dirty="0">
                <a:solidFill>
                  <a:srgbClr val="0070C0"/>
                </a:solidFill>
                <a:latin typeface="OpenDyslexic" panose="00000500000000000000" pitchFamily="50" charset="0"/>
                <a:ea typeface="Calibri"/>
                <a:cs typeface="Calibri"/>
                <a:sym typeface="Calibri"/>
              </a:rPr>
              <a:t>need to write the questions out</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all questions!</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Once you have finished, check your answers and </a:t>
            </a:r>
            <a:r>
              <a:rPr lang="en-US" sz="2000" b="1" dirty="0" err="1">
                <a:solidFill>
                  <a:srgbClr val="0070C0"/>
                </a:solidFill>
                <a:latin typeface="OpenDyslexic" panose="00000500000000000000" pitchFamily="50" charset="0"/>
                <a:ea typeface="Calibri"/>
                <a:cs typeface="Calibri"/>
                <a:sym typeface="Calibri"/>
              </a:rPr>
              <a:t>SPaG</a:t>
            </a: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p:txBody>
      </p:sp>
      <p:pic>
        <p:nvPicPr>
          <p:cNvPr id="14"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5" name="Google Shape;32;p2">
            <a:extLst>
              <a:ext uri="{FF2B5EF4-FFF2-40B4-BE49-F238E27FC236}">
                <a16:creationId xmlns:a16="http://schemas.microsoft.com/office/drawing/2014/main" id="{13722367-7FD1-D842-A88D-83824FF8F300}"/>
              </a:ext>
            </a:extLst>
          </p:cNvPr>
          <p:cNvSpPr txBox="1"/>
          <p:nvPr userDrawn="1"/>
        </p:nvSpPr>
        <p:spPr>
          <a:xfrm>
            <a:off x="4886136" y="11911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6" name="Text Placeholder 20"/>
          <p:cNvSpPr>
            <a:spLocks noGrp="1"/>
          </p:cNvSpPr>
          <p:nvPr>
            <p:ph type="body" sz="quarter" idx="14" hasCustomPrompt="1"/>
          </p:nvPr>
        </p:nvSpPr>
        <p:spPr>
          <a:xfrm>
            <a:off x="8377887" y="372211"/>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7" name="Text Placeholder 20"/>
          <p:cNvSpPr>
            <a:spLocks noGrp="1"/>
          </p:cNvSpPr>
          <p:nvPr>
            <p:ph type="body" sz="quarter" idx="15" hasCustomPrompt="1"/>
          </p:nvPr>
        </p:nvSpPr>
        <p:spPr>
          <a:xfrm>
            <a:off x="8570391" y="1067162"/>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20"/>
          <p:cNvSpPr>
            <a:spLocks noGrp="1"/>
          </p:cNvSpPr>
          <p:nvPr>
            <p:ph type="body" sz="quarter" idx="16" hasCustomPrompt="1"/>
          </p:nvPr>
        </p:nvSpPr>
        <p:spPr>
          <a:xfrm>
            <a:off x="68077" y="5965235"/>
            <a:ext cx="7596747" cy="772449"/>
          </a:xfrm>
        </p:spPr>
        <p:txBody>
          <a:bodyPr>
            <a:normAutofit/>
          </a:bodyPr>
          <a:lstStyle>
            <a:lvl1pPr marL="0" indent="0" algn="l">
              <a:buNone/>
              <a:defRPr sz="20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8"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7083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ssessment (Exam Pap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BF971-2938-934F-A66B-96EFB8469C10}"/>
              </a:ext>
            </a:extLst>
          </p:cNvPr>
          <p:cNvPicPr>
            <a:picLocks noChangeAspect="1"/>
          </p:cNvPicPr>
          <p:nvPr userDrawn="1"/>
        </p:nvPicPr>
        <p:blipFill>
          <a:blip r:embed="rId3"/>
          <a:stretch>
            <a:fillRect/>
          </a:stretch>
        </p:blipFill>
        <p:spPr>
          <a:xfrm>
            <a:off x="7821893" y="0"/>
            <a:ext cx="4370107" cy="6858000"/>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0" name="Picture 9">
            <a:extLst>
              <a:ext uri="{FF2B5EF4-FFF2-40B4-BE49-F238E27FC236}">
                <a16:creationId xmlns:a16="http://schemas.microsoft.com/office/drawing/2014/main" id="{FAE9F278-D7D4-C44E-AFF8-F107C4B110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sp>
        <p:nvSpPr>
          <p:cNvPr id="11" name="Google Shape;22;p2">
            <a:extLst>
              <a:ext uri="{FF2B5EF4-FFF2-40B4-BE49-F238E27FC236}">
                <a16:creationId xmlns:a16="http://schemas.microsoft.com/office/drawing/2014/main" id="{839517A7-1FDB-024D-B068-2C903354873F}"/>
              </a:ext>
            </a:extLst>
          </p:cNvPr>
          <p:cNvSpPr/>
          <p:nvPr userDrawn="1"/>
        </p:nvSpPr>
        <p:spPr>
          <a:xfrm>
            <a:off x="8848643" y="2865151"/>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First name</a:t>
            </a:r>
            <a:endParaRPr sz="1400" u="sng" dirty="0">
              <a:solidFill>
                <a:srgbClr val="FF0000"/>
              </a:solidFill>
              <a:latin typeface="OpenDyslexic" panose="00000500000000000000" pitchFamily="50" charset="0"/>
              <a:ea typeface="Calibri"/>
              <a:cs typeface="Calibri"/>
              <a:sym typeface="Calibri"/>
            </a:endParaRPr>
          </a:p>
        </p:txBody>
      </p:sp>
      <p:sp>
        <p:nvSpPr>
          <p:cNvPr id="12" name="Google Shape;22;p2">
            <a:extLst>
              <a:ext uri="{FF2B5EF4-FFF2-40B4-BE49-F238E27FC236}">
                <a16:creationId xmlns:a16="http://schemas.microsoft.com/office/drawing/2014/main" id="{4D030593-AE5D-9649-9648-16234683A2B2}"/>
              </a:ext>
            </a:extLst>
          </p:cNvPr>
          <p:cNvSpPr/>
          <p:nvPr userDrawn="1"/>
        </p:nvSpPr>
        <p:spPr>
          <a:xfrm>
            <a:off x="68077" y="2369505"/>
            <a:ext cx="7596747" cy="28602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Write your name on the front of your assessment</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Answer all questions! Make sure you:</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in full sentences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enough to access all the marks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Answer the question you are being asked</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Once you have finished, check your answers and </a:t>
            </a:r>
            <a:r>
              <a:rPr lang="en-US" sz="1800" b="1" dirty="0" err="1">
                <a:solidFill>
                  <a:srgbClr val="0070C0"/>
                </a:solidFill>
                <a:latin typeface="OpenDyslexic" panose="00000500000000000000" pitchFamily="50" charset="0"/>
                <a:ea typeface="Calibri"/>
                <a:cs typeface="Calibri"/>
                <a:sym typeface="Calibri"/>
              </a:rPr>
              <a:t>SPaG</a:t>
            </a: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7030A0"/>
              </a:solidFill>
              <a:latin typeface="OpenDyslexic" panose="00000500000000000000" pitchFamily="50" charset="0"/>
              <a:ea typeface="Calibri"/>
              <a:cs typeface="Calibri"/>
              <a:sym typeface="Calibri"/>
            </a:endParaRPr>
          </a:p>
        </p:txBody>
      </p:sp>
      <p:pic>
        <p:nvPicPr>
          <p:cNvPr id="13"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4" name="Google Shape;32;p2">
            <a:extLst>
              <a:ext uri="{FF2B5EF4-FFF2-40B4-BE49-F238E27FC236}">
                <a16:creationId xmlns:a16="http://schemas.microsoft.com/office/drawing/2014/main" id="{13722367-7FD1-D842-A88D-83824FF8F300}"/>
              </a:ext>
            </a:extLst>
          </p:cNvPr>
          <p:cNvSpPr txBox="1"/>
          <p:nvPr userDrawn="1"/>
        </p:nvSpPr>
        <p:spPr>
          <a:xfrm>
            <a:off x="4902887" y="11572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5" name="Google Shape;22;p2">
            <a:extLst>
              <a:ext uri="{FF2B5EF4-FFF2-40B4-BE49-F238E27FC236}">
                <a16:creationId xmlns:a16="http://schemas.microsoft.com/office/drawing/2014/main" id="{FCC47C1F-EBFB-1C47-B8F6-950FDDA602D2}"/>
              </a:ext>
            </a:extLst>
          </p:cNvPr>
          <p:cNvSpPr/>
          <p:nvPr userDrawn="1"/>
        </p:nvSpPr>
        <p:spPr>
          <a:xfrm>
            <a:off x="10581125" y="2865150"/>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Last name</a:t>
            </a:r>
            <a:endParaRPr sz="1400" u="sng" dirty="0">
              <a:solidFill>
                <a:srgbClr val="FF0000"/>
              </a:solidFill>
              <a:latin typeface="OpenDyslexic" panose="00000500000000000000" pitchFamily="50" charset="0"/>
              <a:ea typeface="Calibri"/>
              <a:cs typeface="Calibri"/>
              <a:sym typeface="Calibri"/>
            </a:endParaRPr>
          </a:p>
        </p:txBody>
      </p:sp>
      <p:sp>
        <p:nvSpPr>
          <p:cNvPr id="16" name="Text Placeholder 20"/>
          <p:cNvSpPr>
            <a:spLocks noGrp="1"/>
          </p:cNvSpPr>
          <p:nvPr>
            <p:ph type="body" sz="quarter" idx="16" hasCustomPrompt="1"/>
          </p:nvPr>
        </p:nvSpPr>
        <p:spPr>
          <a:xfrm>
            <a:off x="68077" y="5586550"/>
            <a:ext cx="7596747" cy="1076525"/>
          </a:xfrm>
        </p:spPr>
        <p:txBody>
          <a:bodyPr>
            <a:normAutofit/>
          </a:bodyPr>
          <a:lstStyle>
            <a:lvl1pPr marL="0" indent="0" algn="l">
              <a:buNone/>
              <a:defRPr sz="18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7"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52602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ll Work">
    <p:spTree>
      <p:nvGrpSpPr>
        <p:cNvPr id="1" name=""/>
        <p:cNvGrpSpPr/>
        <p:nvPr/>
      </p:nvGrpSpPr>
      <p:grpSpPr>
        <a:xfrm>
          <a:off x="0" y="0"/>
          <a:ext cx="0" cy="0"/>
          <a:chOff x="0" y="0"/>
          <a:chExt cx="0" cy="0"/>
        </a:xfrm>
      </p:grpSpPr>
      <p:sp>
        <p:nvSpPr>
          <p:cNvPr id="34" name="Google Shape;21;p2">
            <a:extLst>
              <a:ext uri="{FF2B5EF4-FFF2-40B4-BE49-F238E27FC236}">
                <a16:creationId xmlns:a16="http://schemas.microsoft.com/office/drawing/2014/main" id="{1DECBBC7-82DF-4921-BFD5-AF4BF2244CE1}"/>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 name="Google Shape;22;p2" descr="Image result for mini whiteboard">
            <a:extLst>
              <a:ext uri="{FF2B5EF4-FFF2-40B4-BE49-F238E27FC236}">
                <a16:creationId xmlns:a16="http://schemas.microsoft.com/office/drawing/2014/main" id="{D99D60B1-EA9C-4215-85E3-2E1A60B59F6F}"/>
              </a:ext>
            </a:extLst>
          </p:cNvPr>
          <p:cNvPicPr preferRelativeResize="0"/>
          <p:nvPr userDrawn="1"/>
        </p:nvPicPr>
        <p:blipFill rotWithShape="1">
          <a:blip r:embed="rId2">
            <a:alphaModFix/>
          </a:blip>
          <a:srcRect/>
          <a:stretch/>
        </p:blipFill>
        <p:spPr>
          <a:xfrm>
            <a:off x="0" y="998494"/>
            <a:ext cx="12192000" cy="5859506"/>
          </a:xfrm>
          <a:prstGeom prst="rect">
            <a:avLst/>
          </a:prstGeom>
          <a:noFill/>
          <a:ln>
            <a:noFill/>
          </a:ln>
        </p:spPr>
      </p:pic>
      <p:sp>
        <p:nvSpPr>
          <p:cNvPr id="3" name="Text Placeholder 2">
            <a:extLst>
              <a:ext uri="{FF2B5EF4-FFF2-40B4-BE49-F238E27FC236}">
                <a16:creationId xmlns:a16="http://schemas.microsoft.com/office/drawing/2014/main" id="{FE46A8C1-15D2-4058-AA19-BC39084B8E72}"/>
              </a:ext>
            </a:extLst>
          </p:cNvPr>
          <p:cNvSpPr>
            <a:spLocks noGrp="1"/>
          </p:cNvSpPr>
          <p:nvPr>
            <p:ph type="body" sz="quarter" idx="14" hasCustomPrompt="1"/>
          </p:nvPr>
        </p:nvSpPr>
        <p:spPr>
          <a:xfrm>
            <a:off x="836613" y="2260600"/>
            <a:ext cx="10553700" cy="3957638"/>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4" name="TextBox 3">
            <a:extLst>
              <a:ext uri="{FF2B5EF4-FFF2-40B4-BE49-F238E27FC236}">
                <a16:creationId xmlns:a16="http://schemas.microsoft.com/office/drawing/2014/main" id="{20705A6A-518D-49BF-A99E-B6C0D1B7B3E1}"/>
              </a:ext>
            </a:extLst>
          </p:cNvPr>
          <p:cNvSpPr txBox="1"/>
          <p:nvPr userDrawn="1"/>
        </p:nvSpPr>
        <p:spPr>
          <a:xfrm>
            <a:off x="156754" y="52250"/>
            <a:ext cx="5721532" cy="923330"/>
          </a:xfrm>
          <a:prstGeom prst="rect">
            <a:avLst/>
          </a:prstGeom>
          <a:noFill/>
        </p:spPr>
        <p:txBody>
          <a:bodyPr wrap="square" rtlCol="0">
            <a:spAutoFit/>
          </a:bodyPr>
          <a:lstStyle/>
          <a:p>
            <a:r>
              <a:rPr lang="en-GB" sz="5400" b="1" dirty="0">
                <a:solidFill>
                  <a:schemeClr val="bg1"/>
                </a:solidFill>
                <a:latin typeface="OpenDyslexic" panose="00000500000000000000" pitchFamily="50" charset="0"/>
              </a:rPr>
              <a:t>Bell Work</a:t>
            </a:r>
          </a:p>
        </p:txBody>
      </p:sp>
      <p:sp>
        <p:nvSpPr>
          <p:cNvPr id="5" name="TextBox 4">
            <a:extLst>
              <a:ext uri="{FF2B5EF4-FFF2-40B4-BE49-F238E27FC236}">
                <a16:creationId xmlns:a16="http://schemas.microsoft.com/office/drawing/2014/main" id="{AD4887A6-965D-46EB-95D4-787B863A311A}"/>
              </a:ext>
            </a:extLst>
          </p:cNvPr>
          <p:cNvSpPr txBox="1"/>
          <p:nvPr userDrawn="1"/>
        </p:nvSpPr>
        <p:spPr>
          <a:xfrm>
            <a:off x="992777" y="1606731"/>
            <a:ext cx="10215154" cy="523220"/>
          </a:xfrm>
          <a:prstGeom prst="rect">
            <a:avLst/>
          </a:prstGeom>
          <a:noFill/>
        </p:spPr>
        <p:txBody>
          <a:bodyPr wrap="square" rtlCol="0">
            <a:spAutoFit/>
          </a:bodyPr>
          <a:lstStyle/>
          <a:p>
            <a:pPr algn="ctr"/>
            <a:r>
              <a:rPr lang="en-GB" sz="2800" dirty="0">
                <a:solidFill>
                  <a:srgbClr val="FF0000"/>
                </a:solidFill>
                <a:latin typeface="OpenDyslexic" panose="00000500000000000000" pitchFamily="50" charset="0"/>
              </a:rPr>
              <a:t>On the desk with your whiteboard pen:</a:t>
            </a:r>
          </a:p>
        </p:txBody>
      </p:sp>
    </p:spTree>
    <p:extLst>
      <p:ext uri="{BB962C8B-B14F-4D97-AF65-F5344CB8AC3E}">
        <p14:creationId xmlns:p14="http://schemas.microsoft.com/office/powerpoint/2010/main" val="3305235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tended Writing">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884228" y="71437"/>
            <a:ext cx="5478535"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Extended Writing [6]</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9" name="Rectangle 8">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0" name="Rectangle 9">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1"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4" name="Google Shape;22;p2">
            <a:extLst>
              <a:ext uri="{FF2B5EF4-FFF2-40B4-BE49-F238E27FC236}">
                <a16:creationId xmlns:a16="http://schemas.microsoft.com/office/drawing/2014/main" id="{29CA86B3-5FCF-1442-B5D0-68A6A9A19542}"/>
              </a:ext>
            </a:extLst>
          </p:cNvPr>
          <p:cNvSpPr/>
          <p:nvPr userDrawn="1"/>
        </p:nvSpPr>
        <p:spPr>
          <a:xfrm>
            <a:off x="571490" y="4541887"/>
            <a:ext cx="252440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17" name="Google Shape;66;p8" descr="Image result for pencil clipart">
            <a:extLst>
              <a:ext uri="{FF2B5EF4-FFF2-40B4-BE49-F238E27FC236}">
                <a16:creationId xmlns:a16="http://schemas.microsoft.com/office/drawing/2014/main" id="{A38AFA55-7039-1548-A679-A10CCA4EFAE9}"/>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66196" y="153856"/>
            <a:ext cx="609579" cy="593324"/>
          </a:xfrm>
          <a:prstGeom prst="rect">
            <a:avLst/>
          </a:prstGeom>
          <a:noFill/>
          <a:ln>
            <a:noFill/>
          </a:ln>
        </p:spPr>
      </p:pic>
      <p:sp>
        <p:nvSpPr>
          <p:cNvPr id="18" name="Google Shape;289;p41">
            <a:extLst>
              <a:ext uri="{FF2B5EF4-FFF2-40B4-BE49-F238E27FC236}">
                <a16:creationId xmlns:a16="http://schemas.microsoft.com/office/drawing/2014/main" id="{56C481FF-E07B-5C4B-B793-B84E6C3E0938}"/>
              </a:ext>
            </a:extLst>
          </p:cNvPr>
          <p:cNvSpPr/>
          <p:nvPr userDrawn="1"/>
        </p:nvSpPr>
        <p:spPr>
          <a:xfrm>
            <a:off x="3639739" y="4895669"/>
            <a:ext cx="8384645" cy="1123406"/>
          </a:xfrm>
          <a:prstGeom prst="roundRect">
            <a:avLst>
              <a:gd name="adj" fmla="val 16667"/>
            </a:avLst>
          </a:prstGeom>
          <a:solidFill>
            <a:srgbClr val="00B050">
              <a:alpha val="40000"/>
            </a:srgbClr>
          </a:solidFill>
          <a:ln w="12700" cap="flat" cmpd="sng">
            <a:solidFill>
              <a:srgbClr val="00B05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now link your point and explanation back to the question</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19" name="Google Shape;290;p41">
            <a:extLst>
              <a:ext uri="{FF2B5EF4-FFF2-40B4-BE49-F238E27FC236}">
                <a16:creationId xmlns:a16="http://schemas.microsoft.com/office/drawing/2014/main" id="{662B6BA7-8BE2-F341-91D7-9EE22E983C1B}"/>
              </a:ext>
            </a:extLst>
          </p:cNvPr>
          <p:cNvSpPr/>
          <p:nvPr userDrawn="1"/>
        </p:nvSpPr>
        <p:spPr>
          <a:xfrm>
            <a:off x="3639740" y="2160055"/>
            <a:ext cx="8384645" cy="1123406"/>
          </a:xfrm>
          <a:prstGeom prst="roundRect">
            <a:avLst>
              <a:gd name="adj" fmla="val 16667"/>
            </a:avLst>
          </a:prstGeom>
          <a:solidFill>
            <a:srgbClr val="FF0000">
              <a:alpha val="40000"/>
            </a:srgbClr>
          </a:solidFill>
          <a:ln w="12700" cap="flat" cmpd="sng">
            <a:solidFill>
              <a:srgbClr val="FF0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your point</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20" name="Google Shape;291;p41">
            <a:extLst>
              <a:ext uri="{FF2B5EF4-FFF2-40B4-BE49-F238E27FC236}">
                <a16:creationId xmlns:a16="http://schemas.microsoft.com/office/drawing/2014/main" id="{38B8756B-CAD1-AE4B-96C3-F38585004C56}"/>
              </a:ext>
            </a:extLst>
          </p:cNvPr>
          <p:cNvSpPr/>
          <p:nvPr userDrawn="1"/>
        </p:nvSpPr>
        <p:spPr>
          <a:xfrm>
            <a:off x="3639738" y="3524773"/>
            <a:ext cx="8384645" cy="1123406"/>
          </a:xfrm>
          <a:prstGeom prst="roundRect">
            <a:avLst>
              <a:gd name="adj" fmla="val 16667"/>
            </a:avLst>
          </a:prstGeom>
          <a:solidFill>
            <a:srgbClr val="FFC000">
              <a:alpha val="40000"/>
            </a:srgbClr>
          </a:solidFill>
          <a:ln w="12700" cap="flat" cmpd="sng">
            <a:solidFill>
              <a:srgbClr val="FFC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explain your point (what does your point mean?)</a:t>
            </a:r>
          </a:p>
          <a:p>
            <a:pPr marL="0" marR="0" lvl="0" indent="0" algn="ctr" rtl="0">
              <a:spcBef>
                <a:spcPts val="0"/>
              </a:spcBef>
              <a:spcAft>
                <a:spcPts val="0"/>
              </a:spcAft>
              <a:buNone/>
            </a:pPr>
            <a:endParaRPr lang="en-GB" sz="1800" dirty="0">
              <a:solidFill>
                <a:srgbClr val="0070C0"/>
              </a:solidFill>
              <a:latin typeface="OpenDyslexic" panose="00000500000000000000" pitchFamily="50" charset="0"/>
              <a:sym typeface="Comic Sans MS"/>
            </a:endParaRPr>
          </a:p>
          <a:p>
            <a:pPr marL="0" marR="0" lvl="0" indent="0" algn="ctr" rtl="0">
              <a:spcBef>
                <a:spcPts val="0"/>
              </a:spcBef>
              <a:spcAft>
                <a:spcPts val="0"/>
              </a:spcAft>
              <a:buNone/>
            </a:pPr>
            <a:endParaRPr dirty="0">
              <a:latin typeface="OpenDyslexic" panose="00000500000000000000" pitchFamily="50" charset="0"/>
            </a:endParaRPr>
          </a:p>
        </p:txBody>
      </p:sp>
      <p:sp>
        <p:nvSpPr>
          <p:cNvPr id="21" name="Google Shape;22;p2">
            <a:extLst>
              <a:ext uri="{FF2B5EF4-FFF2-40B4-BE49-F238E27FC236}">
                <a16:creationId xmlns:a16="http://schemas.microsoft.com/office/drawing/2014/main" id="{7BF18A93-F5B0-0D42-8FCC-7B209C4C5527}"/>
              </a:ext>
            </a:extLst>
          </p:cNvPr>
          <p:cNvSpPr/>
          <p:nvPr userDrawn="1"/>
        </p:nvSpPr>
        <p:spPr>
          <a:xfrm>
            <a:off x="7278663" y="6032474"/>
            <a:ext cx="1604079" cy="8120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dirty="0">
                <a:latin typeface="OpenDyslexic" panose="00000500000000000000" pitchFamily="50" charset="0"/>
                <a:ea typeface="Calibri"/>
                <a:cs typeface="Calibri"/>
                <a:sym typeface="Calibri"/>
              </a:rPr>
              <a:t>x3</a:t>
            </a:r>
            <a:endParaRPr sz="5400"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3705727" y="265203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point here e.g. One advantage to Cloud Computing is …</a:t>
            </a:r>
            <a:endParaRPr lang="en-US" dirty="0"/>
          </a:p>
        </p:txBody>
      </p:sp>
      <p:sp>
        <p:nvSpPr>
          <p:cNvPr id="27" name="Text Placeholder 45"/>
          <p:cNvSpPr>
            <a:spLocks noGrp="1"/>
          </p:cNvSpPr>
          <p:nvPr>
            <p:ph type="body" sz="quarter" idx="14" hasCustomPrompt="1"/>
          </p:nvPr>
        </p:nvSpPr>
        <p:spPr>
          <a:xfrm>
            <a:off x="3705727" y="402180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explanation here e.g. This is an advantage because …</a:t>
            </a:r>
            <a:endParaRPr lang="en-US" dirty="0"/>
          </a:p>
        </p:txBody>
      </p:sp>
      <p:sp>
        <p:nvSpPr>
          <p:cNvPr id="28" name="Text Placeholder 45"/>
          <p:cNvSpPr>
            <a:spLocks noGrp="1"/>
          </p:cNvSpPr>
          <p:nvPr>
            <p:ph type="body" sz="quarter" idx="15" hasCustomPrompt="1"/>
          </p:nvPr>
        </p:nvSpPr>
        <p:spPr>
          <a:xfrm>
            <a:off x="3696794" y="5374857"/>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link here e.g. This is compared to local computing which …</a:t>
            </a:r>
            <a:endParaRPr lang="en-US" dirty="0"/>
          </a:p>
        </p:txBody>
      </p:sp>
      <p:sp>
        <p:nvSpPr>
          <p:cNvPr id="29" name="Text Placeholder 45"/>
          <p:cNvSpPr>
            <a:spLocks noGrp="1"/>
          </p:cNvSpPr>
          <p:nvPr>
            <p:ph type="body" sz="quarter" idx="16" hasCustomPrompt="1"/>
          </p:nvPr>
        </p:nvSpPr>
        <p:spPr>
          <a:xfrm>
            <a:off x="3629861" y="1079467"/>
            <a:ext cx="8426608" cy="833097"/>
          </a:xfrm>
        </p:spPr>
        <p:txBody>
          <a:bodyPr>
            <a:noAutofit/>
          </a:bodyPr>
          <a:lstStyle>
            <a:lvl1pPr marL="0" indent="0" algn="ctr">
              <a:buNone/>
              <a:defRPr sz="16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question here</a:t>
            </a:r>
            <a:endParaRPr lang="en-US" dirty="0"/>
          </a:p>
        </p:txBody>
      </p:sp>
      <p:sp>
        <p:nvSpPr>
          <p:cNvPr id="32" name="Google Shape;22;p2">
            <a:extLst>
              <a:ext uri="{FF2B5EF4-FFF2-40B4-BE49-F238E27FC236}">
                <a16:creationId xmlns:a16="http://schemas.microsoft.com/office/drawing/2014/main" id="{A136B572-8241-C945-8814-44C2F37ADD30}"/>
              </a:ext>
            </a:extLst>
          </p:cNvPr>
          <p:cNvSpPr/>
          <p:nvPr userDrawn="1"/>
        </p:nvSpPr>
        <p:spPr>
          <a:xfrm>
            <a:off x="585779" y="2239014"/>
            <a:ext cx="251011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417BAB8A-BB3D-D748-B209-9EA88041FAA8}"/>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7"/>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930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Mark Questions">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 name="TextBox 1">
            <a:extLst>
              <a:ext uri="{FF2B5EF4-FFF2-40B4-BE49-F238E27FC236}">
                <a16:creationId xmlns:a16="http://schemas.microsoft.com/office/drawing/2014/main" id="{112A22BA-925F-4586-AE8B-4F2914E5E18C}"/>
              </a:ext>
            </a:extLst>
          </p:cNvPr>
          <p:cNvSpPr txBox="1"/>
          <p:nvPr userDrawn="1"/>
        </p:nvSpPr>
        <p:spPr>
          <a:xfrm>
            <a:off x="966651" y="153856"/>
            <a:ext cx="4833258" cy="646331"/>
          </a:xfrm>
          <a:prstGeom prst="rect">
            <a:avLst/>
          </a:prstGeom>
          <a:noFill/>
        </p:spPr>
        <p:txBody>
          <a:bodyPr wrap="square" rtlCol="0">
            <a:spAutoFit/>
          </a:bodyPr>
          <a:lstStyle/>
          <a:p>
            <a:r>
              <a:rPr lang="en-GB" sz="3600" b="1" dirty="0">
                <a:solidFill>
                  <a:schemeClr val="bg1"/>
                </a:solidFill>
                <a:latin typeface="OpenDyslexic" panose="00000500000000000000" pitchFamily="50" charset="0"/>
              </a:rPr>
              <a:t>8 Mark Questions</a:t>
            </a:r>
          </a:p>
        </p:txBody>
      </p:sp>
      <p:sp>
        <p:nvSpPr>
          <p:cNvPr id="3" name="Rectangle 2">
            <a:extLst>
              <a:ext uri="{FF2B5EF4-FFF2-40B4-BE49-F238E27FC236}">
                <a16:creationId xmlns:a16="http://schemas.microsoft.com/office/drawing/2014/main" id="{A64A4992-AEB8-433B-96F9-D41F83586CEA}"/>
              </a:ext>
            </a:extLst>
          </p:cNvPr>
          <p:cNvSpPr/>
          <p:nvPr userDrawn="1"/>
        </p:nvSpPr>
        <p:spPr>
          <a:xfrm>
            <a:off x="57150" y="987319"/>
            <a:ext cx="5799909" cy="2898881"/>
          </a:xfrm>
          <a:prstGeom prst="rect">
            <a:avLst/>
          </a:prstGeom>
          <a:solidFill>
            <a:srgbClr val="FFFF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A6C127C-1EC9-4EC0-BE05-A52270CD76EA}"/>
              </a:ext>
            </a:extLst>
          </p:cNvPr>
          <p:cNvSpPr/>
          <p:nvPr userDrawn="1"/>
        </p:nvSpPr>
        <p:spPr>
          <a:xfrm>
            <a:off x="57149" y="3940069"/>
            <a:ext cx="5799909" cy="2898881"/>
          </a:xfrm>
          <a:prstGeom prst="rect">
            <a:avLst/>
          </a:prstGeom>
          <a:solidFill>
            <a:srgbClr val="00B05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0CC363-680C-41E7-98E8-AD638F9CFE39}"/>
              </a:ext>
            </a:extLst>
          </p:cNvPr>
          <p:cNvSpPr/>
          <p:nvPr userDrawn="1"/>
        </p:nvSpPr>
        <p:spPr>
          <a:xfrm>
            <a:off x="6334941" y="987319"/>
            <a:ext cx="5799909" cy="2898881"/>
          </a:xfrm>
          <a:prstGeom prst="rect">
            <a:avLst/>
          </a:prstGeom>
          <a:solidFill>
            <a:srgbClr val="0070C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1128F0B-043A-4A00-9F81-9B9CFE4F926E}"/>
              </a:ext>
            </a:extLst>
          </p:cNvPr>
          <p:cNvSpPr/>
          <p:nvPr userDrawn="1"/>
        </p:nvSpPr>
        <p:spPr>
          <a:xfrm>
            <a:off x="6334940" y="3940069"/>
            <a:ext cx="5799909" cy="2898881"/>
          </a:xfrm>
          <a:prstGeom prst="rect">
            <a:avLst/>
          </a:prstGeom>
          <a:solidFill>
            <a:srgbClr val="FF00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DF732E-0AC2-4FA8-B4F3-2BEFC7F8D8DE}"/>
              </a:ext>
            </a:extLst>
          </p:cNvPr>
          <p:cNvSpPr/>
          <p:nvPr userDrawn="1"/>
        </p:nvSpPr>
        <p:spPr>
          <a:xfrm>
            <a:off x="4637041" y="3183926"/>
            <a:ext cx="2917916" cy="1458418"/>
          </a:xfrm>
          <a:prstGeom prst="rect">
            <a:avLst/>
          </a:prstGeom>
          <a:solidFill>
            <a:schemeClr val="tx1">
              <a:alpha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257AE26-5304-4EF8-9420-D6509F844E18}"/>
              </a:ext>
            </a:extLst>
          </p:cNvPr>
          <p:cNvSpPr>
            <a:spLocks noGrp="1"/>
          </p:cNvSpPr>
          <p:nvPr>
            <p:ph type="body" sz="quarter" idx="10" hasCustomPrompt="1"/>
          </p:nvPr>
        </p:nvSpPr>
        <p:spPr>
          <a:xfrm>
            <a:off x="4637088" y="3184525"/>
            <a:ext cx="2917825" cy="1457325"/>
          </a:xfrm>
        </p:spPr>
        <p:txBody>
          <a:bodyPr>
            <a:noAutofit/>
          </a:bodyPr>
          <a:lstStyle>
            <a:lvl1pPr marL="0" indent="0" algn="ctr">
              <a:buNone/>
              <a:defRPr sz="2000">
                <a:solidFill>
                  <a:schemeClr val="bg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Write question here</a:t>
            </a:r>
            <a:endParaRPr lang="en-GB" dirty="0"/>
          </a:p>
        </p:txBody>
      </p:sp>
      <p:sp>
        <p:nvSpPr>
          <p:cNvPr id="15" name="Text Placeholder 4">
            <a:extLst>
              <a:ext uri="{FF2B5EF4-FFF2-40B4-BE49-F238E27FC236}">
                <a16:creationId xmlns:a16="http://schemas.microsoft.com/office/drawing/2014/main" id="{7EDB0769-B991-469E-BD88-EB37B9512820}"/>
              </a:ext>
            </a:extLst>
          </p:cNvPr>
          <p:cNvSpPr>
            <a:spLocks noGrp="1"/>
          </p:cNvSpPr>
          <p:nvPr>
            <p:ph type="body" sz="quarter" idx="11" hasCustomPrompt="1"/>
          </p:nvPr>
        </p:nvSpPr>
        <p:spPr>
          <a:xfrm>
            <a:off x="139302" y="1090013"/>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1</a:t>
            </a:r>
            <a:endParaRPr lang="en-GB" dirty="0"/>
          </a:p>
        </p:txBody>
      </p:sp>
      <p:sp>
        <p:nvSpPr>
          <p:cNvPr id="16" name="Text Placeholder 4">
            <a:extLst>
              <a:ext uri="{FF2B5EF4-FFF2-40B4-BE49-F238E27FC236}">
                <a16:creationId xmlns:a16="http://schemas.microsoft.com/office/drawing/2014/main" id="{66BA5482-F9D0-4B68-9A42-F904DEC22496}"/>
              </a:ext>
            </a:extLst>
          </p:cNvPr>
          <p:cNvSpPr>
            <a:spLocks noGrp="1"/>
          </p:cNvSpPr>
          <p:nvPr>
            <p:ph type="body" sz="quarter" idx="12" hasCustomPrompt="1"/>
          </p:nvPr>
        </p:nvSpPr>
        <p:spPr>
          <a:xfrm>
            <a:off x="6502002" y="1090012"/>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2</a:t>
            </a:r>
            <a:endParaRPr lang="en-GB" dirty="0"/>
          </a:p>
        </p:txBody>
      </p:sp>
      <p:sp>
        <p:nvSpPr>
          <p:cNvPr id="17" name="Text Placeholder 4">
            <a:extLst>
              <a:ext uri="{FF2B5EF4-FFF2-40B4-BE49-F238E27FC236}">
                <a16:creationId xmlns:a16="http://schemas.microsoft.com/office/drawing/2014/main" id="{E4B0122D-7DCD-4A60-9056-9100E8928FA8}"/>
              </a:ext>
            </a:extLst>
          </p:cNvPr>
          <p:cNvSpPr>
            <a:spLocks noGrp="1"/>
          </p:cNvSpPr>
          <p:nvPr>
            <p:ph type="body" sz="quarter" idx="13" hasCustomPrompt="1"/>
          </p:nvPr>
        </p:nvSpPr>
        <p:spPr>
          <a:xfrm>
            <a:off x="139302" y="4056557"/>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3</a:t>
            </a:r>
            <a:endParaRPr lang="en-GB" dirty="0"/>
          </a:p>
        </p:txBody>
      </p:sp>
      <p:sp>
        <p:nvSpPr>
          <p:cNvPr id="18" name="Text Placeholder 4">
            <a:extLst>
              <a:ext uri="{FF2B5EF4-FFF2-40B4-BE49-F238E27FC236}">
                <a16:creationId xmlns:a16="http://schemas.microsoft.com/office/drawing/2014/main" id="{80895076-1EB6-4B4B-9FBA-4B2CB99560D8}"/>
              </a:ext>
            </a:extLst>
          </p:cNvPr>
          <p:cNvSpPr>
            <a:spLocks noGrp="1"/>
          </p:cNvSpPr>
          <p:nvPr>
            <p:ph type="body" sz="quarter" idx="14" hasCustomPrompt="1"/>
          </p:nvPr>
        </p:nvSpPr>
        <p:spPr>
          <a:xfrm>
            <a:off x="7702152" y="4056556"/>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4</a:t>
            </a:r>
            <a:endParaRPr lang="en-GB" dirty="0"/>
          </a:p>
        </p:txBody>
      </p:sp>
    </p:spTree>
    <p:extLst>
      <p:ext uri="{BB962C8B-B14F-4D97-AF65-F5344CB8AC3E}">
        <p14:creationId xmlns:p14="http://schemas.microsoft.com/office/powerpoint/2010/main" val="20386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T &amp; WILF (no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18989" y="92761"/>
            <a:ext cx="6582255"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Objective &amp; Outcomes</a:t>
            </a:r>
            <a:endParaRPr sz="40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1612888280"/>
              </p:ext>
            </p:extLst>
          </p:nvPr>
        </p:nvGraphicFramePr>
        <p:xfrm>
          <a:off x="623392" y="2638053"/>
          <a:ext cx="10945200" cy="3777035"/>
        </p:xfrm>
        <a:graphic>
          <a:graphicData uri="http://schemas.openxmlformats.org/drawingml/2006/table">
            <a:tbl>
              <a:tblPr firstRow="1" bandRow="1">
                <a:tableStyleId>{616DA210-FB5B-4158-B5E0-FEB733F419BA}</a:tableStyleId>
              </a:tblPr>
              <a:tblGrid>
                <a:gridCol w="3648400">
                  <a:extLst>
                    <a:ext uri="{9D8B030D-6E8A-4147-A177-3AD203B41FA5}">
                      <a16:colId xmlns:a16="http://schemas.microsoft.com/office/drawing/2014/main" val="20000"/>
                    </a:ext>
                  </a:extLst>
                </a:gridCol>
                <a:gridCol w="3648400">
                  <a:extLst>
                    <a:ext uri="{9D8B030D-6E8A-4147-A177-3AD203B41FA5}">
                      <a16:colId xmlns:a16="http://schemas.microsoft.com/office/drawing/2014/main" val="20001"/>
                    </a:ext>
                  </a:extLst>
                </a:gridCol>
                <a:gridCol w="3648400">
                  <a:extLst>
                    <a:ext uri="{9D8B030D-6E8A-4147-A177-3AD203B41FA5}">
                      <a16:colId xmlns:a16="http://schemas.microsoft.com/office/drawing/2014/main" val="20002"/>
                    </a:ext>
                  </a:extLst>
                </a:gridCol>
              </a:tblGrid>
              <a:tr h="734583">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042452">
                <a:tc>
                  <a:txBody>
                    <a:bodyPr/>
                    <a:lstStyle/>
                    <a:p>
                      <a:pPr marL="0" marR="0" lvl="0" indent="0" algn="l" rtl="0">
                        <a:spcBef>
                          <a:spcPts val="0"/>
                        </a:spcBef>
                        <a:spcAft>
                          <a:spcPts val="0"/>
                        </a:spcAft>
                        <a:buNone/>
                      </a:pPr>
                      <a:endParaRPr sz="1800" b="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136109" y="1345967"/>
            <a:ext cx="247250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1" i="0" dirty="0">
                <a:solidFill>
                  <a:srgbClr val="FF0000"/>
                </a:solidFill>
                <a:latin typeface="OpenDyslexic" panose="00000500000000000000" pitchFamily="50" charset="0"/>
                <a:ea typeface="Comic Sans MS"/>
                <a:cs typeface="Comic Sans MS"/>
                <a:sym typeface="Comic Sans MS"/>
              </a:rPr>
              <a:t>Objective:</a:t>
            </a:r>
            <a:endParaRPr sz="3200" b="1" i="0" dirty="0">
              <a:solidFill>
                <a:srgbClr val="FF0000"/>
              </a:solidFill>
              <a:latin typeface="OpenDyslexic" panose="00000500000000000000" pitchFamily="50" charset="0"/>
              <a:ea typeface="Comic Sans MS"/>
              <a:cs typeface="Comic Sans MS"/>
              <a:sym typeface="Comic Sans MS"/>
            </a:endParaRPr>
          </a:p>
        </p:txBody>
      </p:sp>
      <p:sp>
        <p:nvSpPr>
          <p:cNvPr id="14" name="Google Shape;22;p2">
            <a:extLst>
              <a:ext uri="{FF2B5EF4-FFF2-40B4-BE49-F238E27FC236}">
                <a16:creationId xmlns:a16="http://schemas.microsoft.com/office/drawing/2014/main" id="{A055C9E7-AE16-2F4F-B8B2-B25BE5C78CFF}"/>
              </a:ext>
            </a:extLst>
          </p:cNvPr>
          <p:cNvSpPr/>
          <p:nvPr userDrawn="1"/>
        </p:nvSpPr>
        <p:spPr>
          <a:xfrm>
            <a:off x="1599191" y="2748343"/>
            <a:ext cx="2018846"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00B050"/>
                </a:solidFill>
                <a:latin typeface="OpenDyslexic" panose="00000500000000000000" pitchFamily="50" charset="0"/>
                <a:ea typeface="Calibri"/>
                <a:cs typeface="Calibri"/>
                <a:sym typeface="Calibri"/>
              </a:rPr>
              <a:t>Emerging</a:t>
            </a:r>
            <a:endParaRPr sz="2800" b="1" dirty="0">
              <a:solidFill>
                <a:srgbClr val="00B050"/>
              </a:solidFill>
              <a:latin typeface="OpenDyslexic" panose="00000500000000000000" pitchFamily="50" charset="0"/>
              <a:ea typeface="Calibri"/>
              <a:cs typeface="Calibri"/>
              <a:sym typeface="Calibri"/>
            </a:endParaRPr>
          </a:p>
        </p:txBody>
      </p:sp>
      <p:sp>
        <p:nvSpPr>
          <p:cNvPr id="15" name="Google Shape;22;p2">
            <a:extLst>
              <a:ext uri="{FF2B5EF4-FFF2-40B4-BE49-F238E27FC236}">
                <a16:creationId xmlns:a16="http://schemas.microsoft.com/office/drawing/2014/main" id="{4EEAFA1F-941C-E34C-A682-82475490F7F3}"/>
              </a:ext>
            </a:extLst>
          </p:cNvPr>
          <p:cNvSpPr/>
          <p:nvPr userDrawn="1"/>
        </p:nvSpPr>
        <p:spPr>
          <a:xfrm>
            <a:off x="5230274" y="2740183"/>
            <a:ext cx="2467589"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chemeClr val="accent2"/>
                </a:solidFill>
                <a:latin typeface="OpenDyslexic" panose="00000500000000000000" pitchFamily="50" charset="0"/>
                <a:ea typeface="Calibri"/>
                <a:cs typeface="Calibri"/>
                <a:sym typeface="Calibri"/>
              </a:rPr>
              <a:t>Developing</a:t>
            </a:r>
            <a:endParaRPr sz="2800" b="1" dirty="0">
              <a:solidFill>
                <a:schemeClr val="accent2"/>
              </a:solidFill>
              <a:latin typeface="OpenDyslexic" panose="00000500000000000000" pitchFamily="50" charset="0"/>
              <a:ea typeface="Calibri"/>
              <a:cs typeface="Calibri"/>
              <a:sym typeface="Calibri"/>
            </a:endParaRPr>
          </a:p>
        </p:txBody>
      </p:sp>
      <p:sp>
        <p:nvSpPr>
          <p:cNvPr id="16" name="Google Shape;22;p2">
            <a:extLst>
              <a:ext uri="{FF2B5EF4-FFF2-40B4-BE49-F238E27FC236}">
                <a16:creationId xmlns:a16="http://schemas.microsoft.com/office/drawing/2014/main" id="{249B4DA4-78C1-CF4D-B300-4B28E0D09BAA}"/>
              </a:ext>
            </a:extLst>
          </p:cNvPr>
          <p:cNvSpPr/>
          <p:nvPr userDrawn="1"/>
        </p:nvSpPr>
        <p:spPr>
          <a:xfrm>
            <a:off x="8859611" y="2740184"/>
            <a:ext cx="2309132"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7030A0"/>
                </a:solidFill>
                <a:latin typeface="OpenDyslexic" panose="00000500000000000000" pitchFamily="50" charset="0"/>
                <a:ea typeface="Calibri"/>
                <a:cs typeface="Calibri"/>
                <a:sym typeface="Calibri"/>
              </a:rPr>
              <a:t>Mastering</a:t>
            </a:r>
            <a:endParaRPr sz="2800" b="1" dirty="0">
              <a:solidFill>
                <a:srgbClr val="7030A0"/>
              </a:solidFill>
              <a:latin typeface="OpenDyslexic" panose="00000500000000000000" pitchFamily="50" charset="0"/>
              <a:ea typeface="Calibri"/>
              <a:cs typeface="Calibri"/>
              <a:sym typeface="Calibri"/>
            </a:endParaRPr>
          </a:p>
        </p:txBody>
      </p:sp>
      <p:sp>
        <p:nvSpPr>
          <p:cNvPr id="21" name="Text Placeholder 20"/>
          <p:cNvSpPr>
            <a:spLocks noGrp="1"/>
          </p:cNvSpPr>
          <p:nvPr>
            <p:ph type="body" sz="quarter" idx="10" hasCustomPrompt="1"/>
          </p:nvPr>
        </p:nvSpPr>
        <p:spPr>
          <a:xfrm>
            <a:off x="788988" y="3464718"/>
            <a:ext cx="3354388"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Emerging outcome here</a:t>
            </a:r>
            <a:endParaRPr lang="en-US" dirty="0"/>
          </a:p>
        </p:txBody>
      </p:sp>
      <p:sp>
        <p:nvSpPr>
          <p:cNvPr id="22" name="Text Placeholder 20"/>
          <p:cNvSpPr>
            <a:spLocks noGrp="1"/>
          </p:cNvSpPr>
          <p:nvPr>
            <p:ph type="body" sz="quarter" idx="11" hasCustomPrompt="1"/>
          </p:nvPr>
        </p:nvSpPr>
        <p:spPr>
          <a:xfrm>
            <a:off x="4418352" y="3470613"/>
            <a:ext cx="3354388"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Developing outcome here</a:t>
            </a:r>
            <a:endParaRPr lang="en-US" dirty="0"/>
          </a:p>
        </p:txBody>
      </p:sp>
      <p:sp>
        <p:nvSpPr>
          <p:cNvPr id="23" name="Text Placeholder 20"/>
          <p:cNvSpPr>
            <a:spLocks noGrp="1"/>
          </p:cNvSpPr>
          <p:nvPr>
            <p:ph type="body" sz="quarter" idx="12" hasCustomPrompt="1"/>
          </p:nvPr>
        </p:nvSpPr>
        <p:spPr>
          <a:xfrm>
            <a:off x="8047716" y="3460639"/>
            <a:ext cx="3354388"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Mastering outcome here</a:t>
            </a:r>
            <a:endParaRPr lang="en-US" dirty="0"/>
          </a:p>
        </p:txBody>
      </p:sp>
      <p:sp>
        <p:nvSpPr>
          <p:cNvPr id="24" name="Text Placeholder 20"/>
          <p:cNvSpPr>
            <a:spLocks noGrp="1"/>
          </p:cNvSpPr>
          <p:nvPr>
            <p:ph type="body" sz="quarter" idx="13" hasCustomPrompt="1"/>
          </p:nvPr>
        </p:nvSpPr>
        <p:spPr>
          <a:xfrm>
            <a:off x="2850506" y="1345159"/>
            <a:ext cx="8482366" cy="783312"/>
          </a:xfrm>
        </p:spPr>
        <p:txBody>
          <a:bodyPr>
            <a:normAutofit/>
          </a:bodyPr>
          <a:lstStyle>
            <a:lvl1pPr marL="0" indent="0" algn="l">
              <a:buNone/>
              <a:defRPr sz="24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20" name="Picture 19">
            <a:extLst>
              <a:ext uri="{FF2B5EF4-FFF2-40B4-BE49-F238E27FC236}">
                <a16:creationId xmlns:a16="http://schemas.microsoft.com/office/drawing/2014/main" id="{121482FC-7798-4342-A60E-5803E71DBB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9056" y="2674287"/>
            <a:ext cx="462895" cy="612421"/>
          </a:xfrm>
          <a:prstGeom prst="rect">
            <a:avLst/>
          </a:prstGeom>
        </p:spPr>
      </p:pic>
      <p:pic>
        <p:nvPicPr>
          <p:cNvPr id="3" name="Picture 2">
            <a:extLst>
              <a:ext uri="{FF2B5EF4-FFF2-40B4-BE49-F238E27FC236}">
                <a16:creationId xmlns:a16="http://schemas.microsoft.com/office/drawing/2014/main" id="{7C4CF8C0-72AB-084D-9001-A8A5D8C75C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8049" y="2669015"/>
            <a:ext cx="622964" cy="622964"/>
          </a:xfrm>
          <a:prstGeom prst="rect">
            <a:avLst/>
          </a:prstGeom>
        </p:spPr>
      </p:pic>
      <p:pic>
        <p:nvPicPr>
          <p:cNvPr id="17" name="Picture 16">
            <a:extLst>
              <a:ext uri="{FF2B5EF4-FFF2-40B4-BE49-F238E27FC236}">
                <a16:creationId xmlns:a16="http://schemas.microsoft.com/office/drawing/2014/main" id="{7A0C308D-D1D1-044A-81F3-2365CB3D6CB1}"/>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8097713" y="2688149"/>
            <a:ext cx="601017" cy="601017"/>
          </a:xfrm>
          <a:prstGeom prst="rect">
            <a:avLst/>
          </a:prstGeom>
        </p:spPr>
      </p:pic>
    </p:spTree>
    <p:extLst>
      <p:ext uri="{BB962C8B-B14F-4D97-AF65-F5344CB8AC3E}">
        <p14:creationId xmlns:p14="http://schemas.microsoft.com/office/powerpoint/2010/main" val="245002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ALT &amp; WILF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1" y="0"/>
            <a:ext cx="8211130"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32052" y="92761"/>
            <a:ext cx="5275969"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0" u="none" strike="noStrike" cap="none" dirty="0">
                <a:solidFill>
                  <a:schemeClr val="lt1"/>
                </a:solidFill>
                <a:latin typeface="OpenDyslexic" panose="00000500000000000000" pitchFamily="50" charset="0"/>
                <a:ea typeface="Calibri"/>
                <a:cs typeface="Calibri"/>
                <a:sym typeface="Calibri"/>
              </a:rPr>
              <a:t>Objective &amp; Outcomes</a:t>
            </a:r>
            <a:endParaRPr sz="32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3723844677"/>
              </p:ext>
            </p:extLst>
          </p:nvPr>
        </p:nvGraphicFramePr>
        <p:xfrm>
          <a:off x="185972" y="2538040"/>
          <a:ext cx="5853192" cy="4091360"/>
        </p:xfrm>
        <a:graphic>
          <a:graphicData uri="http://schemas.openxmlformats.org/drawingml/2006/table">
            <a:tbl>
              <a:tblPr firstRow="1" bandRow="1">
                <a:tableStyleId>{616DA210-FB5B-4158-B5E0-FEB733F419BA}</a:tableStyleId>
              </a:tblPr>
              <a:tblGrid>
                <a:gridCol w="1951064">
                  <a:extLst>
                    <a:ext uri="{9D8B030D-6E8A-4147-A177-3AD203B41FA5}">
                      <a16:colId xmlns:a16="http://schemas.microsoft.com/office/drawing/2014/main" val="20000"/>
                    </a:ext>
                  </a:extLst>
                </a:gridCol>
                <a:gridCol w="1951064">
                  <a:extLst>
                    <a:ext uri="{9D8B030D-6E8A-4147-A177-3AD203B41FA5}">
                      <a16:colId xmlns:a16="http://schemas.microsoft.com/office/drawing/2014/main" val="20001"/>
                    </a:ext>
                  </a:extLst>
                </a:gridCol>
                <a:gridCol w="1951064">
                  <a:extLst>
                    <a:ext uri="{9D8B030D-6E8A-4147-A177-3AD203B41FA5}">
                      <a16:colId xmlns:a16="http://schemas.microsoft.com/office/drawing/2014/main" val="20002"/>
                    </a:ext>
                  </a:extLst>
                </a:gridCol>
              </a:tblGrid>
              <a:tr h="795715">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295645">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645" y="1352378"/>
            <a:ext cx="225063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b="1" i="0" dirty="0">
                <a:solidFill>
                  <a:srgbClr val="FF0000"/>
                </a:solidFill>
                <a:latin typeface="OpenDyslexic" panose="00000500000000000000" pitchFamily="50" charset="0"/>
                <a:ea typeface="Comic Sans MS"/>
                <a:cs typeface="Comic Sans MS"/>
                <a:sym typeface="Comic Sans MS"/>
              </a:rPr>
              <a:t>Objective:</a:t>
            </a:r>
            <a:endParaRPr sz="2800" b="1" i="0" dirty="0">
              <a:solidFill>
                <a:srgbClr val="FF0000"/>
              </a:solidFill>
              <a:latin typeface="OpenDyslexic" panose="00000500000000000000" pitchFamily="50" charset="0"/>
              <a:ea typeface="Comic Sans MS"/>
              <a:cs typeface="Comic Sans MS"/>
              <a:sym typeface="Comic Sans MS"/>
            </a:endParaRPr>
          </a:p>
        </p:txBody>
      </p:sp>
      <p:sp>
        <p:nvSpPr>
          <p:cNvPr id="12" name="Google Shape;22;p2">
            <a:extLst>
              <a:ext uri="{FF2B5EF4-FFF2-40B4-BE49-F238E27FC236}">
                <a16:creationId xmlns:a16="http://schemas.microsoft.com/office/drawing/2014/main" id="{A055C9E7-AE16-2F4F-B8B2-B25BE5C78CFF}"/>
              </a:ext>
            </a:extLst>
          </p:cNvPr>
          <p:cNvSpPr/>
          <p:nvPr userDrawn="1"/>
        </p:nvSpPr>
        <p:spPr>
          <a:xfrm>
            <a:off x="655908"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00B050"/>
                </a:solidFill>
                <a:latin typeface="OpenDyslexic" panose="00000500000000000000" pitchFamily="50" charset="0"/>
                <a:ea typeface="Calibri"/>
                <a:cs typeface="Calibri"/>
                <a:sym typeface="Calibri"/>
              </a:rPr>
              <a:t>Emerging</a:t>
            </a:r>
            <a:endParaRPr sz="1800" b="1" dirty="0">
              <a:solidFill>
                <a:srgbClr val="00B050"/>
              </a:solidFill>
              <a:latin typeface="OpenDyslexic" panose="00000500000000000000" pitchFamily="50" charset="0"/>
              <a:ea typeface="Calibri"/>
              <a:cs typeface="Calibri"/>
              <a:sym typeface="Calibri"/>
            </a:endParaRPr>
          </a:p>
        </p:txBody>
      </p:sp>
      <p:pic>
        <p:nvPicPr>
          <p:cNvPr id="13" name="Picture 12">
            <a:extLst>
              <a:ext uri="{FF2B5EF4-FFF2-40B4-BE49-F238E27FC236}">
                <a16:creationId xmlns:a16="http://schemas.microsoft.com/office/drawing/2014/main" id="{A3534C14-A1BD-5E4E-9115-1756B2A078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69139" y="0"/>
            <a:ext cx="5922861" cy="6858000"/>
          </a:xfrm>
          <a:prstGeom prst="rect">
            <a:avLst/>
          </a:prstGeom>
        </p:spPr>
      </p:pic>
      <p:sp>
        <p:nvSpPr>
          <p:cNvPr id="18" name="Google Shape;22;p2">
            <a:extLst>
              <a:ext uri="{FF2B5EF4-FFF2-40B4-BE49-F238E27FC236}">
                <a16:creationId xmlns:a16="http://schemas.microsoft.com/office/drawing/2014/main" id="{1B46DFDD-71A0-F443-A893-19C2029D58CC}"/>
              </a:ext>
            </a:extLst>
          </p:cNvPr>
          <p:cNvSpPr/>
          <p:nvPr userDrawn="1"/>
        </p:nvSpPr>
        <p:spPr>
          <a:xfrm>
            <a:off x="2574775" y="2748342"/>
            <a:ext cx="1713793"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chemeClr val="accent2"/>
                </a:solidFill>
                <a:latin typeface="OpenDyslexic" panose="00000500000000000000" pitchFamily="50" charset="0"/>
                <a:ea typeface="Calibri"/>
                <a:cs typeface="Calibri"/>
                <a:sym typeface="Calibri"/>
              </a:rPr>
              <a:t>Developing</a:t>
            </a:r>
            <a:endParaRPr sz="1800" b="1" dirty="0">
              <a:solidFill>
                <a:schemeClr val="accent2"/>
              </a:solidFill>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A05B7078-585C-0A49-8802-03CBDD24E8D2}"/>
              </a:ext>
            </a:extLst>
          </p:cNvPr>
          <p:cNvSpPr/>
          <p:nvPr userDrawn="1"/>
        </p:nvSpPr>
        <p:spPr>
          <a:xfrm>
            <a:off x="4557732"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7030A0"/>
                </a:solidFill>
                <a:latin typeface="OpenDyslexic" panose="00000500000000000000" pitchFamily="50" charset="0"/>
                <a:ea typeface="Calibri"/>
                <a:cs typeface="Calibri"/>
                <a:sym typeface="Calibri"/>
              </a:rPr>
              <a:t>Mastering</a:t>
            </a:r>
            <a:endParaRPr sz="1800" b="1" dirty="0">
              <a:solidFill>
                <a:srgbClr val="7030A0"/>
              </a:solidFill>
              <a:latin typeface="OpenDyslexic" panose="00000500000000000000" pitchFamily="50" charset="0"/>
              <a:ea typeface="Calibri"/>
              <a:cs typeface="Calibri"/>
              <a:sym typeface="Calibri"/>
            </a:endParaRPr>
          </a:p>
        </p:txBody>
      </p:sp>
      <p:sp>
        <p:nvSpPr>
          <p:cNvPr id="24" name="Text Placeholder 20"/>
          <p:cNvSpPr>
            <a:spLocks noGrp="1"/>
          </p:cNvSpPr>
          <p:nvPr>
            <p:ph type="body" sz="quarter" idx="10" hasCustomPrompt="1"/>
          </p:nvPr>
        </p:nvSpPr>
        <p:spPr>
          <a:xfrm>
            <a:off x="301871" y="3439275"/>
            <a:ext cx="1719434"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Endurance outcome here</a:t>
            </a:r>
            <a:endParaRPr lang="en-US" dirty="0"/>
          </a:p>
        </p:txBody>
      </p:sp>
      <p:sp>
        <p:nvSpPr>
          <p:cNvPr id="25" name="Text Placeholder 20"/>
          <p:cNvSpPr>
            <a:spLocks noGrp="1"/>
          </p:cNvSpPr>
          <p:nvPr>
            <p:ph type="body" sz="quarter" idx="11" hasCustomPrompt="1"/>
          </p:nvPr>
        </p:nvSpPr>
        <p:spPr>
          <a:xfrm>
            <a:off x="2251280" y="3445170"/>
            <a:ext cx="1719434"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Autonomy outcome here</a:t>
            </a:r>
            <a:endParaRPr lang="en-US" dirty="0"/>
          </a:p>
        </p:txBody>
      </p:sp>
      <p:sp>
        <p:nvSpPr>
          <p:cNvPr id="26" name="Text Placeholder 20"/>
          <p:cNvSpPr>
            <a:spLocks noGrp="1"/>
          </p:cNvSpPr>
          <p:nvPr>
            <p:ph type="body" sz="quarter" idx="12" hasCustomPrompt="1"/>
          </p:nvPr>
        </p:nvSpPr>
        <p:spPr>
          <a:xfrm>
            <a:off x="4159314" y="3435196"/>
            <a:ext cx="1719434"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Mastery outcome here</a:t>
            </a:r>
            <a:endParaRPr lang="en-US" dirty="0"/>
          </a:p>
        </p:txBody>
      </p:sp>
      <p:sp>
        <p:nvSpPr>
          <p:cNvPr id="27" name="Text Placeholder 20"/>
          <p:cNvSpPr>
            <a:spLocks noGrp="1"/>
          </p:cNvSpPr>
          <p:nvPr>
            <p:ph type="body" sz="quarter" idx="13" hasCustomPrompt="1"/>
          </p:nvPr>
        </p:nvSpPr>
        <p:spPr>
          <a:xfrm>
            <a:off x="2251280" y="1254974"/>
            <a:ext cx="3829259" cy="783312"/>
          </a:xfrm>
        </p:spPr>
        <p:txBody>
          <a:bodyPr>
            <a:normAutofit/>
          </a:bodyPr>
          <a:lstStyle>
            <a:lvl1pPr marL="0" indent="0" algn="l">
              <a:buNone/>
              <a:defRPr sz="18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sp>
        <p:nvSpPr>
          <p:cNvPr id="30" name="Text Placeholder 20"/>
          <p:cNvSpPr>
            <a:spLocks noGrp="1"/>
          </p:cNvSpPr>
          <p:nvPr>
            <p:ph type="body" sz="quarter" idx="16" hasCustomPrompt="1"/>
          </p:nvPr>
        </p:nvSpPr>
        <p:spPr>
          <a:xfrm>
            <a:off x="7040781" y="993051"/>
            <a:ext cx="5006840" cy="668185"/>
          </a:xfrm>
        </p:spPr>
        <p:txBody>
          <a:bodyPr>
            <a:normAutofit/>
          </a:bodyPr>
          <a:lstStyle>
            <a:lvl1pPr marL="0" indent="0" algn="l">
              <a:lnSpc>
                <a:spcPct val="150000"/>
              </a:lnSpc>
              <a:buNone/>
              <a:defRPr sz="1800" b="0" u="none" baseline="0">
                <a:solidFill>
                  <a:schemeClr val="tx1"/>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31" name="Picture 30">
            <a:extLst>
              <a:ext uri="{FF2B5EF4-FFF2-40B4-BE49-F238E27FC236}">
                <a16:creationId xmlns:a16="http://schemas.microsoft.com/office/drawing/2014/main" id="{D9E8ED48-25F4-C446-B7BD-CD71B39700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59390" y="2681496"/>
            <a:ext cx="372375" cy="492661"/>
          </a:xfrm>
          <a:prstGeom prst="rect">
            <a:avLst/>
          </a:prstGeom>
        </p:spPr>
      </p:pic>
      <p:pic>
        <p:nvPicPr>
          <p:cNvPr id="32" name="Picture 31">
            <a:extLst>
              <a:ext uri="{FF2B5EF4-FFF2-40B4-BE49-F238E27FC236}">
                <a16:creationId xmlns:a16="http://schemas.microsoft.com/office/drawing/2014/main" id="{46F1FA72-EC9C-3149-90EA-4EAAEAA86C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52689" y="2702622"/>
            <a:ext cx="501142" cy="501142"/>
          </a:xfrm>
          <a:prstGeom prst="rect">
            <a:avLst/>
          </a:prstGeom>
        </p:spPr>
      </p:pic>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4148404" y="2711844"/>
            <a:ext cx="482697" cy="482697"/>
          </a:xfrm>
          <a:prstGeom prst="rect">
            <a:avLst/>
          </a:prstGeom>
        </p:spPr>
      </p:pic>
    </p:spTree>
    <p:extLst>
      <p:ext uri="{BB962C8B-B14F-4D97-AF65-F5344CB8AC3E}">
        <p14:creationId xmlns:p14="http://schemas.microsoft.com/office/powerpoint/2010/main" val="1536660228"/>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erging Task (Writte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D4C89A-16D2-B64B-B8E7-CFB80242B0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10"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E47FD45F-E50F-2B4E-B251-149C7A46F90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2" name="Rectangle 11">
            <a:extLst>
              <a:ext uri="{FF2B5EF4-FFF2-40B4-BE49-F238E27FC236}">
                <a16:creationId xmlns:a16="http://schemas.microsoft.com/office/drawing/2014/main" id="{21C15266-C568-7445-A508-F64225C74FEC}"/>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3" name="Rectangle 12">
            <a:extLst>
              <a:ext uri="{FF2B5EF4-FFF2-40B4-BE49-F238E27FC236}">
                <a16:creationId xmlns:a16="http://schemas.microsoft.com/office/drawing/2014/main" id="{D894C09F-6E23-5B4A-A34C-68824EE7E00F}"/>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4" name="Google Shape;395;p52" descr="Related image">
            <a:extLst>
              <a:ext uri="{FF2B5EF4-FFF2-40B4-BE49-F238E27FC236}">
                <a16:creationId xmlns:a16="http://schemas.microsoft.com/office/drawing/2014/main" id="{3EFEAB49-465C-694A-8A20-E3CEB95BA121}"/>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7" name="Google Shape;22;p2">
            <a:extLst>
              <a:ext uri="{FF2B5EF4-FFF2-40B4-BE49-F238E27FC236}">
                <a16:creationId xmlns:a16="http://schemas.microsoft.com/office/drawing/2014/main" id="{4BB6667A-6C6B-B94E-8AC1-107945FBEC8A}"/>
              </a:ext>
            </a:extLst>
          </p:cNvPr>
          <p:cNvSpPr/>
          <p:nvPr userDrawn="1"/>
        </p:nvSpPr>
        <p:spPr>
          <a:xfrm>
            <a:off x="571490" y="4541887"/>
            <a:ext cx="2454098"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6"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0" name="Google Shape;22;p2">
            <a:extLst>
              <a:ext uri="{FF2B5EF4-FFF2-40B4-BE49-F238E27FC236}">
                <a16:creationId xmlns:a16="http://schemas.microsoft.com/office/drawing/2014/main" id="{B8D99359-6D74-404B-A512-F4813DF24522}"/>
              </a:ext>
            </a:extLst>
          </p:cNvPr>
          <p:cNvSpPr/>
          <p:nvPr userDrawn="1"/>
        </p:nvSpPr>
        <p:spPr>
          <a:xfrm>
            <a:off x="585779" y="2239014"/>
            <a:ext cx="261100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8" name="Picture 27" descr="Image result for key words">
            <a:extLst>
              <a:ext uri="{FF2B5EF4-FFF2-40B4-BE49-F238E27FC236}">
                <a16:creationId xmlns:a16="http://schemas.microsoft.com/office/drawing/2014/main" id="{3BF0F8E5-6D67-0149-A764-6FAEC4A6A2C6}"/>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43977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velop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E904CC-F31D-5542-A359-20059E0213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CBDDA867-18BC-F341-AC2A-042E2C241042}"/>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DB010D54-2298-F742-9A25-3A9F70F25BBD}"/>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FB881EA0-49FC-7044-B11A-516501903E7B}"/>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1A8A24F0-0CBC-C04D-AFA3-235DAFA023B2}"/>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DE730047-68D7-F146-AB9B-BAA8FA8CCA81}"/>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922C0E6C-A81E-1C43-B8B9-6C1F18990865}"/>
              </a:ext>
            </a:extLst>
          </p:cNvPr>
          <p:cNvSpPr/>
          <p:nvPr userDrawn="1"/>
        </p:nvSpPr>
        <p:spPr>
          <a:xfrm>
            <a:off x="571490" y="4541887"/>
            <a:ext cx="237341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8"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9" name="Google Shape;22;p2">
            <a:extLst>
              <a:ext uri="{FF2B5EF4-FFF2-40B4-BE49-F238E27FC236}">
                <a16:creationId xmlns:a16="http://schemas.microsoft.com/office/drawing/2014/main" id="{3F784EC3-4FAF-FF42-8CFF-26F42249E879}"/>
              </a:ext>
            </a:extLst>
          </p:cNvPr>
          <p:cNvSpPr/>
          <p:nvPr userDrawn="1"/>
        </p:nvSpPr>
        <p:spPr>
          <a:xfrm>
            <a:off x="585779" y="2239014"/>
            <a:ext cx="2453256"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4D092767-4BBE-574D-B554-DDD79A75309E}"/>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209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677D16A0-44DF-AD46-9B7C-5E663B68670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05038424-8801-374C-B4C9-1745B4B46448}"/>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62665C89-B798-F043-8DD7-1507DDFFFF30}"/>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5B637222-C655-0F47-A4A7-8636BD8145D0}"/>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733D079D-D76F-0441-B626-AD7A8B126FB6}"/>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D42704C3-F35D-7D46-98D0-94D889E2DC83}"/>
              </a:ext>
            </a:extLst>
          </p:cNvPr>
          <p:cNvSpPr/>
          <p:nvPr userDrawn="1"/>
        </p:nvSpPr>
        <p:spPr>
          <a:xfrm>
            <a:off x="571490" y="4541887"/>
            <a:ext cx="2427203"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9" name="Google Shape;22;p2">
            <a:extLst>
              <a:ext uri="{FF2B5EF4-FFF2-40B4-BE49-F238E27FC236}">
                <a16:creationId xmlns:a16="http://schemas.microsoft.com/office/drawing/2014/main" id="{0D3AA3BC-05BD-0C4B-8311-B35D631EFF32}"/>
              </a:ext>
            </a:extLst>
          </p:cNvPr>
          <p:cNvSpPr/>
          <p:nvPr userDrawn="1"/>
        </p:nvSpPr>
        <p:spPr>
          <a:xfrm>
            <a:off x="585778" y="2239014"/>
            <a:ext cx="2412915"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8AC9DD45-CA73-7E4A-97FD-ADAE4491DBEF}"/>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5917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erging Task (Screensho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33CFD74-5DC8-F849-8C01-D89FD1170ED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9"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FDEB69B4-36DA-1640-ABC7-F02574C1334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7203C9C-CAA1-674E-81BB-ABBAF0F73564}"/>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2396DEE7-72E6-7E49-81FE-D6A2D325C1D7}"/>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7D17CC53-0D29-6347-9E8B-39FAD19293F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4FA27154-F9F6-9740-BEC0-C44F47E90FE5}"/>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BD5CA02E-0A9E-7F45-A26D-F2B26BA41ACC}"/>
              </a:ext>
            </a:extLst>
          </p:cNvPr>
          <p:cNvSpPr/>
          <p:nvPr userDrawn="1"/>
        </p:nvSpPr>
        <p:spPr>
          <a:xfrm>
            <a:off x="571490" y="4541887"/>
            <a:ext cx="245409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2" name="Google Shape;22;p2">
            <a:extLst>
              <a:ext uri="{FF2B5EF4-FFF2-40B4-BE49-F238E27FC236}">
                <a16:creationId xmlns:a16="http://schemas.microsoft.com/office/drawing/2014/main" id="{8A3458BF-752D-C849-9EBB-64CC8A7E9593}"/>
              </a:ext>
            </a:extLst>
          </p:cNvPr>
          <p:cNvSpPr/>
          <p:nvPr userDrawn="1"/>
        </p:nvSpPr>
        <p:spPr>
          <a:xfrm>
            <a:off x="585778" y="2239014"/>
            <a:ext cx="2439809"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B47F985A-1119-B440-AA6B-FB20540B136F}"/>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12106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veloping Task (Screensho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42AB0F3-BA0E-654A-B8EA-1E537B0EC7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56800373-A2E0-F34F-B9CA-E8AB1567144C}"/>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4AA4C8A-E877-BA4B-98F6-80FE7E463901}"/>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82157F01-8C30-EA4D-B995-49D6A4FF9D51}"/>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5" name="Rectangle 14">
            <a:extLst>
              <a:ext uri="{FF2B5EF4-FFF2-40B4-BE49-F238E27FC236}">
                <a16:creationId xmlns:a16="http://schemas.microsoft.com/office/drawing/2014/main" id="{32F6D490-3263-6044-8478-86448C7B845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24A06290-A30D-3546-A03E-9AF6DDD864CC}"/>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F542B7D1-01FF-3C41-BC36-C77C19DACCAE}"/>
              </a:ext>
            </a:extLst>
          </p:cNvPr>
          <p:cNvSpPr/>
          <p:nvPr userDrawn="1"/>
        </p:nvSpPr>
        <p:spPr>
          <a:xfrm>
            <a:off x="571490" y="4541887"/>
            <a:ext cx="2359969"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373FF1E5-F3AF-DB44-96B0-A4F18AE7699F}"/>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99C35E8C-05E4-304C-A67A-36CBB96F2BF1}"/>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945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www.exampaperspractice.co.uk/"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DE7BB-F17C-3C4A-B755-4C35566C6A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F21C19-2B51-E542-8C98-86776DF91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E9487-CA6C-FB4D-97A1-8F929B199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37255-C718-7547-BF0C-745A63C8F11A}" type="datetimeFigureOut">
              <a:rPr lang="en-US" smtClean="0"/>
              <a:t>10/9/2024</a:t>
            </a:fld>
            <a:endParaRPr lang="en-US"/>
          </a:p>
        </p:txBody>
      </p:sp>
      <p:sp>
        <p:nvSpPr>
          <p:cNvPr id="5" name="Footer Placeholder 4">
            <a:extLst>
              <a:ext uri="{FF2B5EF4-FFF2-40B4-BE49-F238E27FC236}">
                <a16:creationId xmlns:a16="http://schemas.microsoft.com/office/drawing/2014/main" id="{D267FF0A-6135-EF4B-83F7-F79A4096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5EE67A-7D40-D047-866B-178A28E6A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0AA3B-7B8E-EC4F-B52E-CDDA63C28E02}" type="slidenum">
              <a:rPr lang="en-US" smtClean="0"/>
              <a:t>‹#›</a:t>
            </a:fld>
            <a:endParaRPr lang="en-US"/>
          </a:p>
        </p:txBody>
      </p:sp>
      <p:pic>
        <p:nvPicPr>
          <p:cNvPr id="11" name="Picture 10">
            <a:extLst>
              <a:ext uri="{FF2B5EF4-FFF2-40B4-BE49-F238E27FC236}">
                <a16:creationId xmlns:a16="http://schemas.microsoft.com/office/drawing/2014/main" id="{8C290C3A-0E05-203A-2265-FBD6F19413B7}"/>
              </a:ext>
            </a:extLst>
          </p:cNvPr>
          <p:cNvPicPr>
            <a:picLocks noChangeAspect="1"/>
          </p:cNvPicPr>
          <p:nvPr userDrawn="1"/>
        </p:nvPicPr>
        <p:blipFill>
          <a:blip r:embed="rId23">
            <a:alphaModFix amt="5000"/>
            <a:extLst>
              <a:ext uri="{28A0092B-C50C-407E-A947-70E740481C1C}">
                <a14:useLocalDpi xmlns:a14="http://schemas.microsoft.com/office/drawing/2010/main" val="0"/>
              </a:ext>
            </a:extLst>
          </a:blip>
          <a:stretch>
            <a:fillRect/>
          </a:stretch>
        </p:blipFill>
        <p:spPr>
          <a:xfrm>
            <a:off x="2286462" y="2028508"/>
            <a:ext cx="7695738" cy="3098355"/>
          </a:xfrm>
          <a:prstGeom prst="rect">
            <a:avLst/>
          </a:prstGeom>
        </p:spPr>
      </p:pic>
      <p:sp>
        <p:nvSpPr>
          <p:cNvPr id="12" name="TextBox 11">
            <a:extLst>
              <a:ext uri="{FF2B5EF4-FFF2-40B4-BE49-F238E27FC236}">
                <a16:creationId xmlns:a16="http://schemas.microsoft.com/office/drawing/2014/main" id="{FAEDC873-4FD4-3F1C-6357-A8EC940B6BDD}"/>
              </a:ext>
            </a:extLst>
          </p:cNvPr>
          <p:cNvSpPr txBox="1"/>
          <p:nvPr userDrawn="1"/>
        </p:nvSpPr>
        <p:spPr>
          <a:xfrm>
            <a:off x="4819048" y="5190834"/>
            <a:ext cx="2553904" cy="230832"/>
          </a:xfrm>
          <a:prstGeom prst="rect">
            <a:avLst/>
          </a:prstGeom>
          <a:noFill/>
        </p:spPr>
        <p:txBody>
          <a:bodyPr wrap="square" rtlCol="0">
            <a:spAutoFit/>
          </a:bodyPr>
          <a:lstStyle/>
          <a:p>
            <a:r>
              <a:rPr lang="en-US" sz="900" b="0" i="0" dirty="0">
                <a:solidFill>
                  <a:schemeClr val="bg2">
                    <a:lumMod val="75000"/>
                  </a:schemeClr>
                </a:solidFill>
                <a:effectLst/>
                <a:latin typeface="gg sans"/>
              </a:rPr>
              <a:t>© 2024 Exams Papers Practice. All Rights Reserved</a:t>
            </a:r>
            <a:endParaRPr lang="en-PH" sz="900" dirty="0">
              <a:solidFill>
                <a:schemeClr val="bg2">
                  <a:lumMod val="75000"/>
                </a:schemeClr>
              </a:solidFill>
            </a:endParaRPr>
          </a:p>
        </p:txBody>
      </p:sp>
      <p:pic>
        <p:nvPicPr>
          <p:cNvPr id="13" name="Picture 12">
            <a:extLst>
              <a:ext uri="{FF2B5EF4-FFF2-40B4-BE49-F238E27FC236}">
                <a16:creationId xmlns:a16="http://schemas.microsoft.com/office/drawing/2014/main" id="{EC989944-3A61-B01B-19AF-C4E30271F324}"/>
              </a:ext>
            </a:extLst>
          </p:cNvPr>
          <p:cNvPicPr>
            <a:picLocks noChangeAspect="1"/>
          </p:cNvPicPr>
          <p:nvPr userDrawn="1"/>
        </p:nvPicPr>
        <p:blipFill>
          <a:blip r:embed="rId23">
            <a:alphaModFix amt="85000"/>
            <a:extLst>
              <a:ext uri="{28A0092B-C50C-407E-A947-70E740481C1C}">
                <a14:useLocalDpi xmlns:a14="http://schemas.microsoft.com/office/drawing/2010/main" val="0"/>
              </a:ext>
            </a:extLst>
          </a:blip>
          <a:stretch>
            <a:fillRect/>
          </a:stretch>
        </p:blipFill>
        <p:spPr>
          <a:xfrm>
            <a:off x="5419764" y="113285"/>
            <a:ext cx="1352472" cy="544514"/>
          </a:xfrm>
          <a:prstGeom prst="rect">
            <a:avLst/>
          </a:prstGeom>
        </p:spPr>
      </p:pic>
      <p:sp>
        <p:nvSpPr>
          <p:cNvPr id="14" name="Footer Placeholder 2">
            <a:extLst>
              <a:ext uri="{FF2B5EF4-FFF2-40B4-BE49-F238E27FC236}">
                <a16:creationId xmlns:a16="http://schemas.microsoft.com/office/drawing/2014/main" id="{0ADDD9E6-6416-E216-E4E1-97C284DD7AE9}"/>
              </a:ext>
            </a:extLst>
          </p:cNvPr>
          <p:cNvSpPr txBox="1">
            <a:spLocks/>
          </p:cNvSpPr>
          <p:nvPr userDrawn="1"/>
        </p:nvSpPr>
        <p:spPr>
          <a:xfrm>
            <a:off x="2905125" y="6361430"/>
            <a:ext cx="585787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383613"/>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4" r:id="rId11"/>
    <p:sldLayoutId id="2147483672" r:id="rId12"/>
    <p:sldLayoutId id="2147483665" r:id="rId13"/>
    <p:sldLayoutId id="2147483670" r:id="rId14"/>
    <p:sldLayoutId id="2147483658" r:id="rId15"/>
    <p:sldLayoutId id="2147483659" r:id="rId16"/>
    <p:sldLayoutId id="2147483660" r:id="rId17"/>
    <p:sldLayoutId id="2147483661" r:id="rId18"/>
    <p:sldLayoutId id="2147483662" r:id="rId19"/>
    <p:sldLayoutId id="2147483663"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9.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9.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8CB0EB-C852-AF80-A59A-DB2D38D82B05}"/>
              </a:ext>
            </a:extLst>
          </p:cNvPr>
          <p:cNvSpPr txBox="1">
            <a:spLocks/>
          </p:cNvSpPr>
          <p:nvPr/>
        </p:nvSpPr>
        <p:spPr>
          <a:xfrm>
            <a:off x="1885950" y="1512656"/>
            <a:ext cx="8420100" cy="1346836"/>
          </a:xfrm>
          <a:prstGeom prst="rect">
            <a:avLst/>
          </a:prstGeom>
        </p:spPr>
        <p:style>
          <a:lnRef idx="0">
            <a:schemeClr val="accent2"/>
          </a:lnRef>
          <a:fillRef idx="3">
            <a:schemeClr val="accent2"/>
          </a:fillRef>
          <a:effectRef idx="3">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PH" dirty="0"/>
              <a:t>OCR GCSE (9–1) in Computer Science (J277)</a:t>
            </a:r>
            <a:endParaRPr lang="en-GB" dirty="0"/>
          </a:p>
        </p:txBody>
      </p:sp>
      <p:sp>
        <p:nvSpPr>
          <p:cNvPr id="5" name="Subtitle 2">
            <a:extLst>
              <a:ext uri="{FF2B5EF4-FFF2-40B4-BE49-F238E27FC236}">
                <a16:creationId xmlns:a16="http://schemas.microsoft.com/office/drawing/2014/main" id="{E4381B05-F79B-E525-5520-C5114E731C75}"/>
              </a:ext>
            </a:extLst>
          </p:cNvPr>
          <p:cNvSpPr txBox="1">
            <a:spLocks/>
          </p:cNvSpPr>
          <p:nvPr/>
        </p:nvSpPr>
        <p:spPr>
          <a:xfrm>
            <a:off x="2370690" y="3685826"/>
            <a:ext cx="7429500" cy="22955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This pack is intended for students to use once they have covered the GCSE content, either in preparation for their L1 &amp; L2 exam, or more likely </a:t>
            </a:r>
            <a:r>
              <a:rPr lang="en-GB" u="sng" dirty="0"/>
              <a:t>alongside year 2 </a:t>
            </a:r>
            <a:r>
              <a:rPr lang="en-GB" dirty="0"/>
              <a:t>of the course to improve fluency, recall and pace on GCSE topics. It could be used as </a:t>
            </a:r>
            <a:r>
              <a:rPr lang="en-GB" u="sng" dirty="0"/>
              <a:t>lesson starters</a:t>
            </a:r>
            <a:r>
              <a:rPr lang="en-GB" dirty="0"/>
              <a:t>, or supplied to students for </a:t>
            </a:r>
            <a:r>
              <a:rPr lang="en-GB" u="sng" dirty="0"/>
              <a:t>independent use.</a:t>
            </a:r>
          </a:p>
        </p:txBody>
      </p:sp>
      <p:sp>
        <p:nvSpPr>
          <p:cNvPr id="6" name="Rectangle 5">
            <a:extLst>
              <a:ext uri="{FF2B5EF4-FFF2-40B4-BE49-F238E27FC236}">
                <a16:creationId xmlns:a16="http://schemas.microsoft.com/office/drawing/2014/main" id="{C9BB3279-E741-7FF8-343E-514344AF824F}"/>
              </a:ext>
            </a:extLst>
          </p:cNvPr>
          <p:cNvSpPr/>
          <p:nvPr/>
        </p:nvSpPr>
        <p:spPr>
          <a:xfrm>
            <a:off x="1885950" y="2995660"/>
            <a:ext cx="8420099"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3200" dirty="0"/>
              <a:t>Computer Networks, Connections and Protocols</a:t>
            </a:r>
            <a:endParaRPr lang="en-GB" sz="3000" dirty="0"/>
          </a:p>
        </p:txBody>
      </p:sp>
    </p:spTree>
    <p:extLst>
      <p:ext uri="{BB962C8B-B14F-4D97-AF65-F5344CB8AC3E}">
        <p14:creationId xmlns:p14="http://schemas.microsoft.com/office/powerpoint/2010/main" val="3818942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endParaRPr lang="en-GB" sz="4800" dirty="0"/>
          </a:p>
          <a:p>
            <a:endParaRPr lang="en-GB" sz="4800" dirty="0"/>
          </a:p>
          <a:p>
            <a:endParaRPr lang="en-GB" sz="4800" dirty="0"/>
          </a:p>
          <a:p>
            <a:endParaRPr lang="en-GB" sz="4800" dirty="0"/>
          </a:p>
        </p:txBody>
      </p:sp>
      <p:pic>
        <p:nvPicPr>
          <p:cNvPr id="5" name="Picture 4">
            <a:extLst>
              <a:ext uri="{FF2B5EF4-FFF2-40B4-BE49-F238E27FC236}">
                <a16:creationId xmlns:a16="http://schemas.microsoft.com/office/drawing/2014/main" id="{A1CFF403-9482-4EEC-A89C-3D6B490A6E46}"/>
              </a:ext>
            </a:extLst>
          </p:cNvPr>
          <p:cNvPicPr>
            <a:picLocks noChangeAspect="1"/>
          </p:cNvPicPr>
          <p:nvPr/>
        </p:nvPicPr>
        <p:blipFill>
          <a:blip r:embed="rId2"/>
          <a:stretch>
            <a:fillRect/>
          </a:stretch>
        </p:blipFill>
        <p:spPr>
          <a:xfrm>
            <a:off x="1669256" y="2239112"/>
            <a:ext cx="8364437" cy="2731245"/>
          </a:xfrm>
          <a:prstGeom prst="rect">
            <a:avLst/>
          </a:prstGeom>
        </p:spPr>
      </p:pic>
      <p:pic>
        <p:nvPicPr>
          <p:cNvPr id="6" name="Picture 5">
            <a:extLst>
              <a:ext uri="{FF2B5EF4-FFF2-40B4-BE49-F238E27FC236}">
                <a16:creationId xmlns:a16="http://schemas.microsoft.com/office/drawing/2014/main" id="{7FAEEAE1-0CFF-4E96-B212-F0D33AAC1BAC}"/>
              </a:ext>
            </a:extLst>
          </p:cNvPr>
          <p:cNvPicPr>
            <a:picLocks noChangeAspect="1"/>
          </p:cNvPicPr>
          <p:nvPr/>
        </p:nvPicPr>
        <p:blipFill>
          <a:blip r:embed="rId3"/>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41414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endParaRPr lang="en-GB" sz="4800" dirty="0"/>
          </a:p>
          <a:p>
            <a:endParaRPr lang="en-GB" sz="4800" dirty="0"/>
          </a:p>
          <a:p>
            <a:endParaRPr lang="en-GB" sz="4800" dirty="0"/>
          </a:p>
          <a:p>
            <a:endParaRPr lang="en-GB" sz="4800" dirty="0"/>
          </a:p>
        </p:txBody>
      </p:sp>
      <p:pic>
        <p:nvPicPr>
          <p:cNvPr id="4" name="Picture 3">
            <a:extLst>
              <a:ext uri="{FF2B5EF4-FFF2-40B4-BE49-F238E27FC236}">
                <a16:creationId xmlns:a16="http://schemas.microsoft.com/office/drawing/2014/main" id="{A64E2D7D-E5A4-4F70-98DE-D5A8CBCD65F3}"/>
              </a:ext>
            </a:extLst>
          </p:cNvPr>
          <p:cNvPicPr>
            <a:picLocks noChangeAspect="1"/>
          </p:cNvPicPr>
          <p:nvPr/>
        </p:nvPicPr>
        <p:blipFill rotWithShape="1">
          <a:blip r:embed="rId2"/>
          <a:srcRect r="18885"/>
          <a:stretch/>
        </p:blipFill>
        <p:spPr>
          <a:xfrm>
            <a:off x="4314976" y="2180990"/>
            <a:ext cx="3562048" cy="4114265"/>
          </a:xfrm>
          <a:prstGeom prst="rect">
            <a:avLst/>
          </a:prstGeom>
        </p:spPr>
      </p:pic>
      <p:pic>
        <p:nvPicPr>
          <p:cNvPr id="5" name="Picture 4">
            <a:extLst>
              <a:ext uri="{FF2B5EF4-FFF2-40B4-BE49-F238E27FC236}">
                <a16:creationId xmlns:a16="http://schemas.microsoft.com/office/drawing/2014/main" id="{1BF281A7-01D6-405F-9933-4E2A72C71518}"/>
              </a:ext>
            </a:extLst>
          </p:cNvPr>
          <p:cNvPicPr>
            <a:picLocks noChangeAspect="1"/>
          </p:cNvPicPr>
          <p:nvPr/>
        </p:nvPicPr>
        <p:blipFill>
          <a:blip r:embed="rId3"/>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3365761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3600" dirty="0"/>
              <a:t>How the Client-Server model works:</a:t>
            </a:r>
          </a:p>
          <a:p>
            <a:endParaRPr lang="en-GB" sz="3600" dirty="0"/>
          </a:p>
          <a:p>
            <a:r>
              <a:rPr lang="en-GB" sz="3600" dirty="0"/>
              <a:t>1) The client makes a service request to the server (e.g. using a web browser for a website)</a:t>
            </a:r>
          </a:p>
          <a:p>
            <a:endParaRPr lang="en-GB" sz="3600" dirty="0"/>
          </a:p>
          <a:p>
            <a:r>
              <a:rPr lang="en-GB" sz="3600" dirty="0"/>
              <a:t>2) The server receives the request, processes it, and sends all the requested information back to the client</a:t>
            </a:r>
          </a:p>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789FD9B0-10D7-4C54-8C1A-90D3217E96B3}"/>
              </a:ext>
            </a:extLst>
          </p:cNvPr>
          <p:cNvPicPr>
            <a:picLocks noChangeAspect="1"/>
          </p:cNvPicPr>
          <p:nvPr/>
        </p:nvPicPr>
        <p:blipFill>
          <a:blip r:embed="rId2"/>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2912002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3600" dirty="0"/>
              <a:t>1) The client makes a service request (e.g. using a web browser for a website).</a:t>
            </a:r>
          </a:p>
          <a:p>
            <a:endParaRPr lang="en-GB" sz="3600" dirty="0"/>
          </a:p>
          <a:p>
            <a:endParaRPr lang="en-GB" sz="3600" dirty="0"/>
          </a:p>
          <a:p>
            <a:r>
              <a:rPr lang="en-GB" sz="3600" dirty="0"/>
              <a:t>2) This will be passed to the first device, which will check its files and storage to see if it has the information. If it does, it will send it back. If it doesn’t, it will pass the request on to the next device, and so on.</a:t>
            </a:r>
          </a:p>
          <a:p>
            <a:endParaRPr lang="en-GB" sz="3600" dirty="0"/>
          </a:p>
          <a:p>
            <a:endParaRPr lang="en-GB" sz="3600" dirty="0"/>
          </a:p>
          <a:p>
            <a:endParaRPr lang="en-GB" sz="3600" dirty="0"/>
          </a:p>
        </p:txBody>
      </p:sp>
      <p:pic>
        <p:nvPicPr>
          <p:cNvPr id="4" name="Picture 3">
            <a:extLst>
              <a:ext uri="{FF2B5EF4-FFF2-40B4-BE49-F238E27FC236}">
                <a16:creationId xmlns:a16="http://schemas.microsoft.com/office/drawing/2014/main" id="{10A5564C-4B58-4DEB-BF9A-0A099AEF5C55}"/>
              </a:ext>
            </a:extLst>
          </p:cNvPr>
          <p:cNvPicPr>
            <a:picLocks noChangeAspect="1"/>
          </p:cNvPicPr>
          <p:nvPr/>
        </p:nvPicPr>
        <p:blipFill>
          <a:blip r:embed="rId2"/>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3440175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What is the internet?</a:t>
            </a:r>
          </a:p>
          <a:p>
            <a:r>
              <a:rPr lang="en-GB" sz="4000" dirty="0">
                <a:solidFill>
                  <a:srgbClr val="CFCFCF"/>
                </a:solidFill>
              </a:rPr>
              <a:t>The internet is a collection of LANs all connected together. The worlds biggest network.</a:t>
            </a:r>
          </a:p>
          <a:p>
            <a:r>
              <a:rPr lang="en-GB" sz="4000" dirty="0"/>
              <a:t>Is the WWW different from the internet? </a:t>
            </a:r>
          </a:p>
          <a:p>
            <a:r>
              <a:rPr lang="en-GB" sz="4000" dirty="0">
                <a:solidFill>
                  <a:srgbClr val="CFCFCF"/>
                </a:solidFill>
              </a:rPr>
              <a:t>The WWW is the service that runs on the network. Kind of like a bus on a road</a:t>
            </a:r>
          </a:p>
          <a:p>
            <a:r>
              <a:rPr lang="en-GB" sz="4000" dirty="0"/>
              <a:t>How would you explain the two?</a:t>
            </a:r>
          </a:p>
          <a:p>
            <a:endParaRPr lang="en-GB" sz="4000" dirty="0"/>
          </a:p>
          <a:p>
            <a:endParaRPr lang="en-GB" sz="4000" dirty="0"/>
          </a:p>
          <a:p>
            <a:endParaRPr lang="en-GB" sz="4000" dirty="0"/>
          </a:p>
        </p:txBody>
      </p:sp>
      <p:sp>
        <p:nvSpPr>
          <p:cNvPr id="4" name="Rectangle 3">
            <a:extLst>
              <a:ext uri="{FF2B5EF4-FFF2-40B4-BE49-F238E27FC236}">
                <a16:creationId xmlns:a16="http://schemas.microsoft.com/office/drawing/2014/main" id="{1FD69232-3B98-4321-97CF-72077DBD551D}"/>
              </a:ext>
            </a:extLst>
          </p:cNvPr>
          <p:cNvSpPr/>
          <p:nvPr/>
        </p:nvSpPr>
        <p:spPr>
          <a:xfrm>
            <a:off x="139303" y="1643271"/>
            <a:ext cx="11892276" cy="1683026"/>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C7FC8F1-40A8-4C70-BDB1-202C521BF575}"/>
              </a:ext>
            </a:extLst>
          </p:cNvPr>
          <p:cNvSpPr/>
          <p:nvPr/>
        </p:nvSpPr>
        <p:spPr>
          <a:xfrm>
            <a:off x="0" y="4320208"/>
            <a:ext cx="11892276" cy="1093305"/>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8400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What is the internet?</a:t>
            </a:r>
          </a:p>
          <a:p>
            <a:r>
              <a:rPr lang="en-GB" sz="4000" dirty="0">
                <a:solidFill>
                  <a:schemeClr val="tx1"/>
                </a:solidFill>
              </a:rPr>
              <a:t>The internet is a collection of LANs all connected together. The worlds biggest network.</a:t>
            </a:r>
          </a:p>
          <a:p>
            <a:r>
              <a:rPr lang="en-GB" sz="4000" dirty="0"/>
              <a:t>Is the WWW different from the internet? </a:t>
            </a:r>
          </a:p>
          <a:p>
            <a:r>
              <a:rPr lang="en-GB" sz="4000" dirty="0">
                <a:solidFill>
                  <a:srgbClr val="CFCFCF"/>
                </a:solidFill>
              </a:rPr>
              <a:t>The WWW is the service that runs on the network. Kind of like a bus on a road</a:t>
            </a:r>
          </a:p>
          <a:p>
            <a:r>
              <a:rPr lang="en-GB" sz="4000" dirty="0"/>
              <a:t>How would you explain the two?</a:t>
            </a:r>
          </a:p>
          <a:p>
            <a:endParaRPr lang="en-GB" sz="4000" dirty="0"/>
          </a:p>
          <a:p>
            <a:endParaRPr lang="en-GB" sz="4000" dirty="0"/>
          </a:p>
          <a:p>
            <a:endParaRPr lang="en-GB" sz="4000" dirty="0"/>
          </a:p>
        </p:txBody>
      </p:sp>
      <p:sp>
        <p:nvSpPr>
          <p:cNvPr id="4" name="Rectangle 3">
            <a:extLst>
              <a:ext uri="{FF2B5EF4-FFF2-40B4-BE49-F238E27FC236}">
                <a16:creationId xmlns:a16="http://schemas.microsoft.com/office/drawing/2014/main" id="{647A99FA-64E2-42D2-B7F3-857A4F36A09D}"/>
              </a:ext>
            </a:extLst>
          </p:cNvPr>
          <p:cNvSpPr/>
          <p:nvPr/>
        </p:nvSpPr>
        <p:spPr>
          <a:xfrm>
            <a:off x="139303" y="4097630"/>
            <a:ext cx="11892276" cy="1242995"/>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040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What is the internet?</a:t>
            </a:r>
          </a:p>
          <a:p>
            <a:r>
              <a:rPr lang="en-GB" sz="4000" dirty="0">
                <a:solidFill>
                  <a:schemeClr val="tx1"/>
                </a:solidFill>
              </a:rPr>
              <a:t>The internet is a collection of LANs all connected together. The worlds biggest network.</a:t>
            </a:r>
          </a:p>
          <a:p>
            <a:r>
              <a:rPr lang="en-GB" sz="4000" dirty="0"/>
              <a:t>Is the WWW different from the internet? </a:t>
            </a:r>
          </a:p>
          <a:p>
            <a:r>
              <a:rPr lang="en-GB" sz="4000" dirty="0">
                <a:solidFill>
                  <a:schemeClr val="tx1"/>
                </a:solidFill>
              </a:rPr>
              <a:t>The WWW is the service that runs on the network. Kind of like a bus on a road.</a:t>
            </a:r>
          </a:p>
          <a:p>
            <a:r>
              <a:rPr lang="en-GB" sz="4000" dirty="0"/>
              <a:t>How would you explain the two?</a:t>
            </a:r>
          </a:p>
          <a:p>
            <a:endParaRPr lang="en-GB" sz="4000" dirty="0"/>
          </a:p>
          <a:p>
            <a:endParaRPr lang="en-GB" sz="4000" dirty="0"/>
          </a:p>
          <a:p>
            <a:endParaRPr lang="en-GB" sz="4000" dirty="0"/>
          </a:p>
        </p:txBody>
      </p:sp>
    </p:spTree>
    <p:extLst>
      <p:ext uri="{BB962C8B-B14F-4D97-AF65-F5344CB8AC3E}">
        <p14:creationId xmlns:p14="http://schemas.microsoft.com/office/powerpoint/2010/main" val="3925261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04A352-1477-4D50-AB31-0748D6A3A0DE}"/>
              </a:ext>
            </a:extLst>
          </p:cNvPr>
          <p:cNvPicPr>
            <a:picLocks noChangeAspect="1"/>
          </p:cNvPicPr>
          <p:nvPr/>
        </p:nvPicPr>
        <p:blipFill>
          <a:blip r:embed="rId2"/>
          <a:stretch>
            <a:fillRect/>
          </a:stretch>
        </p:blipFill>
        <p:spPr>
          <a:xfrm>
            <a:off x="357809" y="816776"/>
            <a:ext cx="10552050" cy="5909148"/>
          </a:xfrm>
          <a:prstGeom prst="rect">
            <a:avLst/>
          </a:prstGeom>
        </p:spPr>
      </p:pic>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4000" dirty="0"/>
          </a:p>
          <a:p>
            <a:endParaRPr lang="en-GB" sz="4000" dirty="0"/>
          </a:p>
          <a:p>
            <a:endParaRPr lang="en-GB" sz="4000" dirty="0"/>
          </a:p>
        </p:txBody>
      </p:sp>
    </p:spTree>
    <p:extLst>
      <p:ext uri="{BB962C8B-B14F-4D97-AF65-F5344CB8AC3E}">
        <p14:creationId xmlns:p14="http://schemas.microsoft.com/office/powerpoint/2010/main" val="2846740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04A352-1477-4D50-AB31-0748D6A3A0DE}"/>
              </a:ext>
            </a:extLst>
          </p:cNvPr>
          <p:cNvPicPr>
            <a:picLocks noChangeAspect="1"/>
          </p:cNvPicPr>
          <p:nvPr/>
        </p:nvPicPr>
        <p:blipFill>
          <a:blip r:embed="rId2"/>
          <a:stretch>
            <a:fillRect/>
          </a:stretch>
        </p:blipFill>
        <p:spPr>
          <a:xfrm>
            <a:off x="357809" y="816776"/>
            <a:ext cx="10552050" cy="5909148"/>
          </a:xfrm>
          <a:prstGeom prst="rect">
            <a:avLst/>
          </a:prstGeom>
        </p:spPr>
      </p:pic>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4000" dirty="0"/>
          </a:p>
          <a:p>
            <a:endParaRPr lang="en-GB" sz="4000" dirty="0"/>
          </a:p>
          <a:p>
            <a:endParaRPr lang="en-GB" sz="4000" dirty="0"/>
          </a:p>
        </p:txBody>
      </p:sp>
      <p:sp>
        <p:nvSpPr>
          <p:cNvPr id="4" name="Rectangle 3">
            <a:extLst>
              <a:ext uri="{FF2B5EF4-FFF2-40B4-BE49-F238E27FC236}">
                <a16:creationId xmlns:a16="http://schemas.microsoft.com/office/drawing/2014/main" id="{3D6F32C3-25C1-413A-A778-C95C1120D56D}"/>
              </a:ext>
            </a:extLst>
          </p:cNvPr>
          <p:cNvSpPr/>
          <p:nvPr/>
        </p:nvSpPr>
        <p:spPr>
          <a:xfrm>
            <a:off x="-3165" y="816777"/>
            <a:ext cx="2107095" cy="8348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Dyslexic" panose="00000500000000000000" pitchFamily="50" charset="0"/>
              </a:rPr>
              <a:t>The internet</a:t>
            </a:r>
          </a:p>
        </p:txBody>
      </p:sp>
    </p:spTree>
    <p:extLst>
      <p:ext uri="{BB962C8B-B14F-4D97-AF65-F5344CB8AC3E}">
        <p14:creationId xmlns:p14="http://schemas.microsoft.com/office/powerpoint/2010/main" val="124018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04A352-1477-4D50-AB31-0748D6A3A0DE}"/>
              </a:ext>
            </a:extLst>
          </p:cNvPr>
          <p:cNvPicPr>
            <a:picLocks noChangeAspect="1"/>
          </p:cNvPicPr>
          <p:nvPr/>
        </p:nvPicPr>
        <p:blipFill>
          <a:blip r:embed="rId2"/>
          <a:stretch>
            <a:fillRect/>
          </a:stretch>
        </p:blipFill>
        <p:spPr>
          <a:xfrm>
            <a:off x="357809" y="816776"/>
            <a:ext cx="10552050" cy="5909148"/>
          </a:xfrm>
          <a:prstGeom prst="rect">
            <a:avLst/>
          </a:prstGeom>
        </p:spPr>
      </p:pic>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4000" dirty="0"/>
          </a:p>
          <a:p>
            <a:endParaRPr lang="en-GB" sz="4000" dirty="0"/>
          </a:p>
          <a:p>
            <a:endParaRPr lang="en-GB" sz="4000" dirty="0"/>
          </a:p>
        </p:txBody>
      </p:sp>
      <p:pic>
        <p:nvPicPr>
          <p:cNvPr id="7" name="Picture 6">
            <a:extLst>
              <a:ext uri="{FF2B5EF4-FFF2-40B4-BE49-F238E27FC236}">
                <a16:creationId xmlns:a16="http://schemas.microsoft.com/office/drawing/2014/main" id="{49362AD7-4A7E-4B33-9F0F-4EA4F9CF97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89437" l="9859" r="90986">
                        <a14:foregroundMark x1="41690" y1="46479" x2="11831" y2="47887"/>
                        <a14:foregroundMark x1="11831" y1="47887" x2="12113" y2="36620"/>
                        <a14:foregroundMark x1="29296" y1="59155" x2="10704" y2="60563"/>
                        <a14:foregroundMark x1="59718" y1="21831" x2="12958" y2="21831"/>
                        <a14:foregroundMark x1="89859" y1="39437" x2="90986" y2="61268"/>
                      </a14:backgroundRemoval>
                    </a14:imgEffect>
                  </a14:imgLayer>
                </a14:imgProps>
              </a:ext>
            </a:extLst>
          </a:blip>
          <a:stretch>
            <a:fillRect/>
          </a:stretch>
        </p:blipFill>
        <p:spPr>
          <a:xfrm>
            <a:off x="6864502" y="1828530"/>
            <a:ext cx="2976025" cy="1190410"/>
          </a:xfrm>
          <a:prstGeom prst="rect">
            <a:avLst/>
          </a:prstGeom>
        </p:spPr>
      </p:pic>
      <p:sp>
        <p:nvSpPr>
          <p:cNvPr id="10" name="Rectangle 9">
            <a:extLst>
              <a:ext uri="{FF2B5EF4-FFF2-40B4-BE49-F238E27FC236}">
                <a16:creationId xmlns:a16="http://schemas.microsoft.com/office/drawing/2014/main" id="{01D79E60-83A1-41E9-822D-04BD16124845}"/>
              </a:ext>
            </a:extLst>
          </p:cNvPr>
          <p:cNvSpPr/>
          <p:nvPr/>
        </p:nvSpPr>
        <p:spPr>
          <a:xfrm>
            <a:off x="-3165" y="816777"/>
            <a:ext cx="2107095" cy="8348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Dyslexic" panose="00000500000000000000" pitchFamily="50" charset="0"/>
              </a:rPr>
              <a:t>The internet</a:t>
            </a:r>
          </a:p>
        </p:txBody>
      </p:sp>
    </p:spTree>
    <p:extLst>
      <p:ext uri="{BB962C8B-B14F-4D97-AF65-F5344CB8AC3E}">
        <p14:creationId xmlns:p14="http://schemas.microsoft.com/office/powerpoint/2010/main" val="4292391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r>
              <a:rPr lang="en-GB" sz="4000" dirty="0"/>
              <a:t>State what a server is and what it’s role is in a client-server network. </a:t>
            </a:r>
          </a:p>
        </p:txBody>
      </p:sp>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Bell Work</a:t>
            </a:r>
          </a:p>
        </p:txBody>
      </p:sp>
    </p:spTree>
    <p:extLst>
      <p:ext uri="{BB962C8B-B14F-4D97-AF65-F5344CB8AC3E}">
        <p14:creationId xmlns:p14="http://schemas.microsoft.com/office/powerpoint/2010/main" val="3324229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04A352-1477-4D50-AB31-0748D6A3A0DE}"/>
              </a:ext>
            </a:extLst>
          </p:cNvPr>
          <p:cNvPicPr>
            <a:picLocks noChangeAspect="1"/>
          </p:cNvPicPr>
          <p:nvPr/>
        </p:nvPicPr>
        <p:blipFill>
          <a:blip r:embed="rId2"/>
          <a:stretch>
            <a:fillRect/>
          </a:stretch>
        </p:blipFill>
        <p:spPr>
          <a:xfrm>
            <a:off x="357809" y="816776"/>
            <a:ext cx="10552050" cy="5909148"/>
          </a:xfrm>
          <a:prstGeom prst="rect">
            <a:avLst/>
          </a:prstGeom>
        </p:spPr>
      </p:pic>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4000" dirty="0"/>
          </a:p>
          <a:p>
            <a:endParaRPr lang="en-GB" sz="4000" dirty="0"/>
          </a:p>
          <a:p>
            <a:endParaRPr lang="en-GB" sz="4000" dirty="0"/>
          </a:p>
        </p:txBody>
      </p:sp>
      <p:pic>
        <p:nvPicPr>
          <p:cNvPr id="5" name="Picture 4">
            <a:extLst>
              <a:ext uri="{FF2B5EF4-FFF2-40B4-BE49-F238E27FC236}">
                <a16:creationId xmlns:a16="http://schemas.microsoft.com/office/drawing/2014/main" id="{FFCB3FDB-A635-4860-991B-E18E5223D7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117028" y="1667897"/>
            <a:ext cx="2619375" cy="1743075"/>
          </a:xfrm>
          <a:prstGeom prst="rect">
            <a:avLst/>
          </a:prstGeom>
        </p:spPr>
      </p:pic>
      <p:pic>
        <p:nvPicPr>
          <p:cNvPr id="7" name="Picture 6">
            <a:extLst>
              <a:ext uri="{FF2B5EF4-FFF2-40B4-BE49-F238E27FC236}">
                <a16:creationId xmlns:a16="http://schemas.microsoft.com/office/drawing/2014/main" id="{49362AD7-4A7E-4B33-9F0F-4EA4F9CF97E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59" b="89437" l="9859" r="90986">
                        <a14:foregroundMark x1="41690" y1="46479" x2="11831" y2="47887"/>
                        <a14:foregroundMark x1="11831" y1="47887" x2="12113" y2="36620"/>
                        <a14:foregroundMark x1="29296" y1="59155" x2="10704" y2="60563"/>
                        <a14:foregroundMark x1="59718" y1="21831" x2="12958" y2="21831"/>
                        <a14:foregroundMark x1="89859" y1="39437" x2="90986" y2="61268"/>
                      </a14:backgroundRemoval>
                    </a14:imgEffect>
                  </a14:imgLayer>
                </a14:imgProps>
              </a:ext>
            </a:extLst>
          </a:blip>
          <a:stretch>
            <a:fillRect/>
          </a:stretch>
        </p:blipFill>
        <p:spPr>
          <a:xfrm>
            <a:off x="6864502" y="1828530"/>
            <a:ext cx="2976025" cy="1190410"/>
          </a:xfrm>
          <a:prstGeom prst="rect">
            <a:avLst/>
          </a:prstGeom>
        </p:spPr>
      </p:pic>
      <p:sp>
        <p:nvSpPr>
          <p:cNvPr id="9" name="Rectangle 8">
            <a:extLst>
              <a:ext uri="{FF2B5EF4-FFF2-40B4-BE49-F238E27FC236}">
                <a16:creationId xmlns:a16="http://schemas.microsoft.com/office/drawing/2014/main" id="{00199601-74EC-40CD-9350-1FA11C64916D}"/>
              </a:ext>
            </a:extLst>
          </p:cNvPr>
          <p:cNvSpPr/>
          <p:nvPr/>
        </p:nvSpPr>
        <p:spPr>
          <a:xfrm>
            <a:off x="-3165" y="816777"/>
            <a:ext cx="2107095" cy="8348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Dyslexic" panose="00000500000000000000" pitchFamily="50" charset="0"/>
              </a:rPr>
              <a:t>The internet</a:t>
            </a:r>
          </a:p>
        </p:txBody>
      </p:sp>
    </p:spTree>
    <p:extLst>
      <p:ext uri="{BB962C8B-B14F-4D97-AF65-F5344CB8AC3E}">
        <p14:creationId xmlns:p14="http://schemas.microsoft.com/office/powerpoint/2010/main" val="1703722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04A352-1477-4D50-AB31-0748D6A3A0DE}"/>
              </a:ext>
            </a:extLst>
          </p:cNvPr>
          <p:cNvPicPr>
            <a:picLocks noChangeAspect="1"/>
          </p:cNvPicPr>
          <p:nvPr/>
        </p:nvPicPr>
        <p:blipFill>
          <a:blip r:embed="rId2"/>
          <a:stretch>
            <a:fillRect/>
          </a:stretch>
        </p:blipFill>
        <p:spPr>
          <a:xfrm>
            <a:off x="357809" y="816776"/>
            <a:ext cx="10552050" cy="5909148"/>
          </a:xfrm>
          <a:prstGeom prst="rect">
            <a:avLst/>
          </a:prstGeom>
        </p:spPr>
      </p:pic>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4000" dirty="0"/>
          </a:p>
          <a:p>
            <a:endParaRPr lang="en-GB" sz="4000" dirty="0"/>
          </a:p>
          <a:p>
            <a:endParaRPr lang="en-GB" sz="4000" dirty="0"/>
          </a:p>
        </p:txBody>
      </p:sp>
      <p:pic>
        <p:nvPicPr>
          <p:cNvPr id="5" name="Picture 4">
            <a:extLst>
              <a:ext uri="{FF2B5EF4-FFF2-40B4-BE49-F238E27FC236}">
                <a16:creationId xmlns:a16="http://schemas.microsoft.com/office/drawing/2014/main" id="{FFCB3FDB-A635-4860-991B-E18E5223D7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117028" y="1667897"/>
            <a:ext cx="2619375" cy="1743075"/>
          </a:xfrm>
          <a:prstGeom prst="rect">
            <a:avLst/>
          </a:prstGeom>
        </p:spPr>
      </p:pic>
      <p:pic>
        <p:nvPicPr>
          <p:cNvPr id="6" name="Picture 5">
            <a:extLst>
              <a:ext uri="{FF2B5EF4-FFF2-40B4-BE49-F238E27FC236}">
                <a16:creationId xmlns:a16="http://schemas.microsoft.com/office/drawing/2014/main" id="{2ACB059B-4289-4ED0-A39C-CF1707131B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3556" r="94667">
                        <a14:foregroundMark x1="74222" y1="49333" x2="4889" y2="48444"/>
                        <a14:foregroundMark x1="51111" y1="60889" x2="3556" y2="60889"/>
                        <a14:foregroundMark x1="63556" y1="51111" x2="86667" y2="52444"/>
                        <a14:foregroundMark x1="86667" y1="52444" x2="92889" y2="56889"/>
                        <a14:foregroundMark x1="90222" y1="67111" x2="90222" y2="67111"/>
                        <a14:foregroundMark x1="92889" y1="70222" x2="87556" y2="64000"/>
                        <a14:foregroundMark x1="30667" y1="70222" x2="30222" y2="58667"/>
                        <a14:foregroundMark x1="93333" y1="49333" x2="94667" y2="41333"/>
                      </a14:backgroundRemoval>
                    </a14:imgEffect>
                  </a14:imgLayer>
                </a14:imgProps>
              </a:ext>
            </a:extLst>
          </a:blip>
          <a:stretch>
            <a:fillRect/>
          </a:stretch>
        </p:blipFill>
        <p:spPr>
          <a:xfrm>
            <a:off x="2117028" y="3951342"/>
            <a:ext cx="2143125" cy="2143125"/>
          </a:xfrm>
          <a:prstGeom prst="rect">
            <a:avLst/>
          </a:prstGeom>
        </p:spPr>
      </p:pic>
      <p:pic>
        <p:nvPicPr>
          <p:cNvPr id="7" name="Picture 6">
            <a:extLst>
              <a:ext uri="{FF2B5EF4-FFF2-40B4-BE49-F238E27FC236}">
                <a16:creationId xmlns:a16="http://schemas.microsoft.com/office/drawing/2014/main" id="{49362AD7-4A7E-4B33-9F0F-4EA4F9CF97E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59" b="89437" l="9859" r="90986">
                        <a14:foregroundMark x1="41690" y1="46479" x2="11831" y2="47887"/>
                        <a14:foregroundMark x1="11831" y1="47887" x2="12113" y2="36620"/>
                        <a14:foregroundMark x1="29296" y1="59155" x2="10704" y2="60563"/>
                        <a14:foregroundMark x1="59718" y1="21831" x2="12958" y2="21831"/>
                        <a14:foregroundMark x1="89859" y1="39437" x2="90986" y2="61268"/>
                      </a14:backgroundRemoval>
                    </a14:imgEffect>
                  </a14:imgLayer>
                </a14:imgProps>
              </a:ext>
            </a:extLst>
          </a:blip>
          <a:stretch>
            <a:fillRect/>
          </a:stretch>
        </p:blipFill>
        <p:spPr>
          <a:xfrm>
            <a:off x="6864502" y="1828530"/>
            <a:ext cx="2976025" cy="1190410"/>
          </a:xfrm>
          <a:prstGeom prst="rect">
            <a:avLst/>
          </a:prstGeom>
        </p:spPr>
      </p:pic>
      <p:sp>
        <p:nvSpPr>
          <p:cNvPr id="9" name="Rectangle 8">
            <a:extLst>
              <a:ext uri="{FF2B5EF4-FFF2-40B4-BE49-F238E27FC236}">
                <a16:creationId xmlns:a16="http://schemas.microsoft.com/office/drawing/2014/main" id="{EAE838DB-E182-419E-9DB0-BFD6C3062F21}"/>
              </a:ext>
            </a:extLst>
          </p:cNvPr>
          <p:cNvSpPr/>
          <p:nvPr/>
        </p:nvSpPr>
        <p:spPr>
          <a:xfrm>
            <a:off x="-3165" y="816777"/>
            <a:ext cx="2107095" cy="8348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Dyslexic" panose="00000500000000000000" pitchFamily="50" charset="0"/>
              </a:rPr>
              <a:t>The internet</a:t>
            </a:r>
          </a:p>
        </p:txBody>
      </p:sp>
    </p:spTree>
    <p:extLst>
      <p:ext uri="{BB962C8B-B14F-4D97-AF65-F5344CB8AC3E}">
        <p14:creationId xmlns:p14="http://schemas.microsoft.com/office/powerpoint/2010/main" val="4270760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04A352-1477-4D50-AB31-0748D6A3A0DE}"/>
              </a:ext>
            </a:extLst>
          </p:cNvPr>
          <p:cNvPicPr>
            <a:picLocks noChangeAspect="1"/>
          </p:cNvPicPr>
          <p:nvPr/>
        </p:nvPicPr>
        <p:blipFill>
          <a:blip r:embed="rId2"/>
          <a:stretch>
            <a:fillRect/>
          </a:stretch>
        </p:blipFill>
        <p:spPr>
          <a:xfrm>
            <a:off x="357809" y="816776"/>
            <a:ext cx="10552050" cy="5909148"/>
          </a:xfrm>
          <a:prstGeom prst="rect">
            <a:avLst/>
          </a:prstGeom>
        </p:spPr>
      </p:pic>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4000" dirty="0"/>
          </a:p>
          <a:p>
            <a:endParaRPr lang="en-GB" sz="4000" dirty="0"/>
          </a:p>
          <a:p>
            <a:endParaRPr lang="en-GB" sz="4000" dirty="0"/>
          </a:p>
        </p:txBody>
      </p:sp>
      <p:pic>
        <p:nvPicPr>
          <p:cNvPr id="5" name="Picture 4">
            <a:extLst>
              <a:ext uri="{FF2B5EF4-FFF2-40B4-BE49-F238E27FC236}">
                <a16:creationId xmlns:a16="http://schemas.microsoft.com/office/drawing/2014/main" id="{FFCB3FDB-A635-4860-991B-E18E5223D7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117028" y="1667897"/>
            <a:ext cx="2619375" cy="1743075"/>
          </a:xfrm>
          <a:prstGeom prst="rect">
            <a:avLst/>
          </a:prstGeom>
        </p:spPr>
      </p:pic>
      <p:pic>
        <p:nvPicPr>
          <p:cNvPr id="6" name="Picture 5">
            <a:extLst>
              <a:ext uri="{FF2B5EF4-FFF2-40B4-BE49-F238E27FC236}">
                <a16:creationId xmlns:a16="http://schemas.microsoft.com/office/drawing/2014/main" id="{2ACB059B-4289-4ED0-A39C-CF1707131B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3556" r="94667">
                        <a14:foregroundMark x1="74222" y1="49333" x2="4889" y2="48444"/>
                        <a14:foregroundMark x1="51111" y1="60889" x2="3556" y2="60889"/>
                        <a14:foregroundMark x1="63556" y1="51111" x2="86667" y2="52444"/>
                        <a14:foregroundMark x1="86667" y1="52444" x2="92889" y2="56889"/>
                        <a14:foregroundMark x1="90222" y1="67111" x2="90222" y2="67111"/>
                        <a14:foregroundMark x1="92889" y1="70222" x2="87556" y2="64000"/>
                        <a14:foregroundMark x1="30667" y1="70222" x2="30222" y2="58667"/>
                        <a14:foregroundMark x1="93333" y1="49333" x2="94667" y2="41333"/>
                      </a14:backgroundRemoval>
                    </a14:imgEffect>
                  </a14:imgLayer>
                </a14:imgProps>
              </a:ext>
            </a:extLst>
          </a:blip>
          <a:stretch>
            <a:fillRect/>
          </a:stretch>
        </p:blipFill>
        <p:spPr>
          <a:xfrm>
            <a:off x="2117028" y="3951342"/>
            <a:ext cx="2143125" cy="2143125"/>
          </a:xfrm>
          <a:prstGeom prst="rect">
            <a:avLst/>
          </a:prstGeom>
        </p:spPr>
      </p:pic>
      <p:pic>
        <p:nvPicPr>
          <p:cNvPr id="7" name="Picture 6">
            <a:extLst>
              <a:ext uri="{FF2B5EF4-FFF2-40B4-BE49-F238E27FC236}">
                <a16:creationId xmlns:a16="http://schemas.microsoft.com/office/drawing/2014/main" id="{49362AD7-4A7E-4B33-9F0F-4EA4F9CF97E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59" b="89437" l="9859" r="90986">
                        <a14:foregroundMark x1="41690" y1="46479" x2="11831" y2="47887"/>
                        <a14:foregroundMark x1="11831" y1="47887" x2="12113" y2="36620"/>
                        <a14:foregroundMark x1="29296" y1="59155" x2="10704" y2="60563"/>
                        <a14:foregroundMark x1="59718" y1="21831" x2="12958" y2="21831"/>
                        <a14:foregroundMark x1="89859" y1="39437" x2="90986" y2="61268"/>
                      </a14:backgroundRemoval>
                    </a14:imgEffect>
                  </a14:imgLayer>
                </a14:imgProps>
              </a:ext>
            </a:extLst>
          </a:blip>
          <a:stretch>
            <a:fillRect/>
          </a:stretch>
        </p:blipFill>
        <p:spPr>
          <a:xfrm>
            <a:off x="6864502" y="1828530"/>
            <a:ext cx="2976025" cy="1190410"/>
          </a:xfrm>
          <a:prstGeom prst="rect">
            <a:avLst/>
          </a:prstGeom>
        </p:spPr>
      </p:pic>
      <p:sp>
        <p:nvSpPr>
          <p:cNvPr id="9" name="Rectangle 8">
            <a:extLst>
              <a:ext uri="{FF2B5EF4-FFF2-40B4-BE49-F238E27FC236}">
                <a16:creationId xmlns:a16="http://schemas.microsoft.com/office/drawing/2014/main" id="{587A142E-AE24-476B-B07A-D48389F5BD40}"/>
              </a:ext>
            </a:extLst>
          </p:cNvPr>
          <p:cNvSpPr/>
          <p:nvPr/>
        </p:nvSpPr>
        <p:spPr>
          <a:xfrm>
            <a:off x="8957597" y="1729112"/>
            <a:ext cx="1765859" cy="51871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OpenDyslexic" panose="00000500000000000000" pitchFamily="50" charset="0"/>
              </a:rPr>
              <a:t>The WWW</a:t>
            </a:r>
          </a:p>
        </p:txBody>
      </p:sp>
      <p:sp>
        <p:nvSpPr>
          <p:cNvPr id="10" name="Rectangle 9">
            <a:extLst>
              <a:ext uri="{FF2B5EF4-FFF2-40B4-BE49-F238E27FC236}">
                <a16:creationId xmlns:a16="http://schemas.microsoft.com/office/drawing/2014/main" id="{C58C1861-0657-4040-AE1C-C585A33581EB}"/>
              </a:ext>
            </a:extLst>
          </p:cNvPr>
          <p:cNvSpPr/>
          <p:nvPr/>
        </p:nvSpPr>
        <p:spPr>
          <a:xfrm>
            <a:off x="-3165" y="816777"/>
            <a:ext cx="2107095" cy="8348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penDyslexic" panose="00000500000000000000" pitchFamily="50" charset="0"/>
              </a:rPr>
              <a:t>The internet</a:t>
            </a:r>
          </a:p>
        </p:txBody>
      </p:sp>
    </p:spTree>
    <p:extLst>
      <p:ext uri="{BB962C8B-B14F-4D97-AF65-F5344CB8AC3E}">
        <p14:creationId xmlns:p14="http://schemas.microsoft.com/office/powerpoint/2010/main" val="4221011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How do you access the internet?</a:t>
            </a:r>
          </a:p>
          <a:p>
            <a:r>
              <a:rPr lang="en-GB" sz="4000" dirty="0">
                <a:solidFill>
                  <a:srgbClr val="CFCFCF"/>
                </a:solidFill>
              </a:rPr>
              <a:t>You access the internet via a connection to your ISP.</a:t>
            </a:r>
          </a:p>
          <a:p>
            <a:r>
              <a:rPr lang="en-GB" sz="4000" dirty="0"/>
              <a:t>Who provides it to you?</a:t>
            </a:r>
          </a:p>
          <a:p>
            <a:r>
              <a:rPr lang="en-GB" sz="4000" dirty="0">
                <a:solidFill>
                  <a:srgbClr val="CFCFCF"/>
                </a:solidFill>
              </a:rPr>
              <a:t>You ISP provides you with a connection. They maintain your connection to their network. </a:t>
            </a:r>
          </a:p>
          <a:p>
            <a:endParaRPr lang="en-GB" sz="4000" dirty="0"/>
          </a:p>
          <a:p>
            <a:endParaRPr lang="en-GB" sz="4000" dirty="0"/>
          </a:p>
        </p:txBody>
      </p:sp>
      <p:sp>
        <p:nvSpPr>
          <p:cNvPr id="4" name="Rectangle 3">
            <a:extLst>
              <a:ext uri="{FF2B5EF4-FFF2-40B4-BE49-F238E27FC236}">
                <a16:creationId xmlns:a16="http://schemas.microsoft.com/office/drawing/2014/main" id="{C236C2BB-8C20-4D40-B7A2-191DA7BB8AA2}"/>
              </a:ext>
            </a:extLst>
          </p:cNvPr>
          <p:cNvSpPr/>
          <p:nvPr/>
        </p:nvSpPr>
        <p:spPr>
          <a:xfrm>
            <a:off x="139303" y="1643271"/>
            <a:ext cx="11892276" cy="1192694"/>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CAFA044-6F84-4762-B809-F286B8B6FC1C}"/>
              </a:ext>
            </a:extLst>
          </p:cNvPr>
          <p:cNvSpPr/>
          <p:nvPr/>
        </p:nvSpPr>
        <p:spPr>
          <a:xfrm>
            <a:off x="160421" y="3531702"/>
            <a:ext cx="11892276" cy="2378767"/>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3536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How do you access the internet?</a:t>
            </a:r>
          </a:p>
          <a:p>
            <a:r>
              <a:rPr lang="en-GB" sz="4000" dirty="0">
                <a:solidFill>
                  <a:schemeClr val="tx1"/>
                </a:solidFill>
              </a:rPr>
              <a:t>You access the internet via a connection to your ISP.</a:t>
            </a:r>
          </a:p>
          <a:p>
            <a:r>
              <a:rPr lang="en-GB" sz="4000" dirty="0"/>
              <a:t>Who provides it to you?</a:t>
            </a:r>
          </a:p>
          <a:p>
            <a:r>
              <a:rPr lang="en-GB" sz="4000" dirty="0">
                <a:solidFill>
                  <a:srgbClr val="CFCFCF"/>
                </a:solidFill>
              </a:rPr>
              <a:t>You ISP provides you with a connection. They maintain your connection to their network. </a:t>
            </a:r>
          </a:p>
          <a:p>
            <a:endParaRPr lang="en-GB" sz="4000" dirty="0"/>
          </a:p>
          <a:p>
            <a:endParaRPr lang="en-GB" sz="4000" dirty="0"/>
          </a:p>
        </p:txBody>
      </p:sp>
      <p:sp>
        <p:nvSpPr>
          <p:cNvPr id="4" name="Rectangle 3">
            <a:extLst>
              <a:ext uri="{FF2B5EF4-FFF2-40B4-BE49-F238E27FC236}">
                <a16:creationId xmlns:a16="http://schemas.microsoft.com/office/drawing/2014/main" id="{9B9741FD-E3F6-4326-95AA-3F73088FF364}"/>
              </a:ext>
            </a:extLst>
          </p:cNvPr>
          <p:cNvSpPr/>
          <p:nvPr/>
        </p:nvSpPr>
        <p:spPr>
          <a:xfrm>
            <a:off x="160421" y="3601279"/>
            <a:ext cx="11892276" cy="2388704"/>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1682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How do you access the internet?</a:t>
            </a:r>
          </a:p>
          <a:p>
            <a:r>
              <a:rPr lang="en-GB" sz="4000" dirty="0">
                <a:solidFill>
                  <a:schemeClr val="tx1"/>
                </a:solidFill>
              </a:rPr>
              <a:t>You access the internet via a connection to your ISP.</a:t>
            </a:r>
          </a:p>
          <a:p>
            <a:r>
              <a:rPr lang="en-GB" sz="4000" dirty="0"/>
              <a:t>Who provides it to you?</a:t>
            </a:r>
          </a:p>
          <a:p>
            <a:r>
              <a:rPr lang="en-GB" sz="4000" dirty="0">
                <a:solidFill>
                  <a:schemeClr val="tx1"/>
                </a:solidFill>
              </a:rPr>
              <a:t>You ISP provides you with a connection. They maintain your connection to their network. </a:t>
            </a:r>
          </a:p>
          <a:p>
            <a:endParaRPr lang="en-GB" sz="4000" dirty="0"/>
          </a:p>
          <a:p>
            <a:endParaRPr lang="en-GB" sz="4000" dirty="0"/>
          </a:p>
        </p:txBody>
      </p:sp>
    </p:spTree>
    <p:extLst>
      <p:ext uri="{BB962C8B-B14F-4D97-AF65-F5344CB8AC3E}">
        <p14:creationId xmlns:p14="http://schemas.microsoft.com/office/powerpoint/2010/main" val="3365881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State the difference between the internet and the WWW. </a:t>
            </a:r>
          </a:p>
          <a:p>
            <a:r>
              <a:rPr lang="en-GB" sz="4000" dirty="0">
                <a:solidFill>
                  <a:srgbClr val="CFCFCF"/>
                </a:solidFill>
              </a:rPr>
              <a:t>The internet is a collection of LANs connected together, the WWW is a service that runs on the internet. </a:t>
            </a:r>
          </a:p>
          <a:p>
            <a:endParaRPr lang="en-GB" sz="4000" dirty="0"/>
          </a:p>
          <a:p>
            <a:endParaRPr lang="en-GB" sz="4000" dirty="0"/>
          </a:p>
        </p:txBody>
      </p:sp>
      <p:sp>
        <p:nvSpPr>
          <p:cNvPr id="4" name="Rectangle 3">
            <a:extLst>
              <a:ext uri="{FF2B5EF4-FFF2-40B4-BE49-F238E27FC236}">
                <a16:creationId xmlns:a16="http://schemas.microsoft.com/office/drawing/2014/main" id="{B78B79D4-DB17-4942-B892-B1B227DF6C61}"/>
              </a:ext>
            </a:extLst>
          </p:cNvPr>
          <p:cNvSpPr/>
          <p:nvPr/>
        </p:nvSpPr>
        <p:spPr>
          <a:xfrm>
            <a:off x="139303" y="2289313"/>
            <a:ext cx="12031579" cy="2279374"/>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4739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State the difference between the internet and the WWW. </a:t>
            </a:r>
          </a:p>
          <a:p>
            <a:r>
              <a:rPr lang="en-GB" sz="4000" dirty="0">
                <a:solidFill>
                  <a:schemeClr val="tx1"/>
                </a:solidFill>
              </a:rPr>
              <a:t>The internet is a collection of LANs connected together, the WWW is a service that runs on the internet. </a:t>
            </a:r>
          </a:p>
          <a:p>
            <a:endParaRPr lang="en-GB" sz="4000" dirty="0"/>
          </a:p>
          <a:p>
            <a:endParaRPr lang="en-GB" sz="4000" dirty="0"/>
          </a:p>
        </p:txBody>
      </p:sp>
    </p:spTree>
    <p:extLst>
      <p:ext uri="{BB962C8B-B14F-4D97-AF65-F5344CB8AC3E}">
        <p14:creationId xmlns:p14="http://schemas.microsoft.com/office/powerpoint/2010/main" val="474969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What does the word virtual mean?</a:t>
            </a:r>
          </a:p>
          <a:p>
            <a:r>
              <a:rPr lang="en-GB" sz="4000" dirty="0">
                <a:solidFill>
                  <a:srgbClr val="CFCFCF"/>
                </a:solidFill>
              </a:rPr>
              <a:t>Virtual means it does not exist physically but appears to exist. </a:t>
            </a:r>
          </a:p>
          <a:p>
            <a:endParaRPr lang="en-GB" sz="4000" dirty="0">
              <a:solidFill>
                <a:schemeClr val="tx1"/>
              </a:solidFill>
            </a:endParaRPr>
          </a:p>
          <a:p>
            <a:r>
              <a:rPr lang="en-GB" sz="4000" dirty="0"/>
              <a:t>What is virtual reality?</a:t>
            </a:r>
          </a:p>
          <a:p>
            <a:r>
              <a:rPr lang="en-GB" sz="4000" dirty="0">
                <a:solidFill>
                  <a:srgbClr val="CFCFCF"/>
                </a:solidFill>
              </a:rPr>
              <a:t>Virtual reality is a life within a game or computer. </a:t>
            </a:r>
          </a:p>
          <a:p>
            <a:endParaRPr lang="en-GB" sz="4000" dirty="0"/>
          </a:p>
        </p:txBody>
      </p:sp>
      <p:sp>
        <p:nvSpPr>
          <p:cNvPr id="4" name="Rectangle 3">
            <a:extLst>
              <a:ext uri="{FF2B5EF4-FFF2-40B4-BE49-F238E27FC236}">
                <a16:creationId xmlns:a16="http://schemas.microsoft.com/office/drawing/2014/main" id="{951A7778-5EC4-4D67-83DB-A3FE52C03834}"/>
              </a:ext>
            </a:extLst>
          </p:cNvPr>
          <p:cNvSpPr/>
          <p:nvPr/>
        </p:nvSpPr>
        <p:spPr>
          <a:xfrm>
            <a:off x="0" y="1671968"/>
            <a:ext cx="12031579" cy="1757032"/>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EA273A1-9C79-4B02-B3E4-8EBB090B40B7}"/>
              </a:ext>
            </a:extLst>
          </p:cNvPr>
          <p:cNvSpPr/>
          <p:nvPr/>
        </p:nvSpPr>
        <p:spPr>
          <a:xfrm>
            <a:off x="139303" y="4307516"/>
            <a:ext cx="12031579" cy="1757032"/>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8443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What does the word virtual mean?</a:t>
            </a:r>
          </a:p>
          <a:p>
            <a:r>
              <a:rPr lang="en-GB" sz="4000" dirty="0">
                <a:solidFill>
                  <a:schemeClr val="tx1"/>
                </a:solidFill>
              </a:rPr>
              <a:t>Virtual means it does not exist physically but appears to exist. </a:t>
            </a:r>
          </a:p>
          <a:p>
            <a:endParaRPr lang="en-GB" sz="4000" dirty="0">
              <a:solidFill>
                <a:schemeClr val="tx1"/>
              </a:solidFill>
            </a:endParaRPr>
          </a:p>
          <a:p>
            <a:r>
              <a:rPr lang="en-GB" sz="4000" dirty="0"/>
              <a:t>What is virtual reality?</a:t>
            </a:r>
          </a:p>
          <a:p>
            <a:r>
              <a:rPr lang="en-GB" sz="4000" dirty="0">
                <a:solidFill>
                  <a:srgbClr val="CFCFCF"/>
                </a:solidFill>
              </a:rPr>
              <a:t>Virtual reality is a life within a game or computer. </a:t>
            </a:r>
          </a:p>
          <a:p>
            <a:endParaRPr lang="en-GB" sz="4000" dirty="0"/>
          </a:p>
        </p:txBody>
      </p:sp>
      <p:sp>
        <p:nvSpPr>
          <p:cNvPr id="4" name="Rectangle 3">
            <a:extLst>
              <a:ext uri="{FF2B5EF4-FFF2-40B4-BE49-F238E27FC236}">
                <a16:creationId xmlns:a16="http://schemas.microsoft.com/office/drawing/2014/main" id="{A5D974DE-668E-4B66-A183-2AAEBAE25A66}"/>
              </a:ext>
            </a:extLst>
          </p:cNvPr>
          <p:cNvSpPr/>
          <p:nvPr/>
        </p:nvSpPr>
        <p:spPr>
          <a:xfrm>
            <a:off x="0" y="4295898"/>
            <a:ext cx="12031579" cy="1757032"/>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1200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5E23B-0326-424F-9F9D-3209757FAC58}"/>
              </a:ext>
            </a:extLst>
          </p:cNvPr>
          <p:cNvSpPr>
            <a:spLocks noGrp="1"/>
          </p:cNvSpPr>
          <p:nvPr>
            <p:ph type="body" sz="quarter" idx="10"/>
          </p:nvPr>
        </p:nvSpPr>
        <p:spPr/>
        <p:txBody>
          <a:bodyPr/>
          <a:lstStyle/>
          <a:p>
            <a:r>
              <a:rPr lang="en-GB" dirty="0">
                <a:solidFill>
                  <a:schemeClr val="tx1"/>
                </a:solidFill>
              </a:rPr>
              <a:t>State what the internet and WWW are. </a:t>
            </a:r>
          </a:p>
        </p:txBody>
      </p:sp>
      <p:sp>
        <p:nvSpPr>
          <p:cNvPr id="3" name="Text Placeholder 2">
            <a:extLst>
              <a:ext uri="{FF2B5EF4-FFF2-40B4-BE49-F238E27FC236}">
                <a16:creationId xmlns:a16="http://schemas.microsoft.com/office/drawing/2014/main" id="{A782C2EC-C748-4B21-B528-9FEFBC1E31CB}"/>
              </a:ext>
            </a:extLst>
          </p:cNvPr>
          <p:cNvSpPr>
            <a:spLocks noGrp="1"/>
          </p:cNvSpPr>
          <p:nvPr>
            <p:ph type="body" sz="quarter" idx="11"/>
          </p:nvPr>
        </p:nvSpPr>
        <p:spPr/>
        <p:txBody>
          <a:bodyPr/>
          <a:lstStyle/>
          <a:p>
            <a:r>
              <a:rPr lang="en-GB" dirty="0">
                <a:solidFill>
                  <a:schemeClr val="tx1"/>
                </a:solidFill>
              </a:rPr>
              <a:t>Explain what a VPN is. </a:t>
            </a:r>
          </a:p>
          <a:p>
            <a:endParaRPr lang="en-GB" dirty="0"/>
          </a:p>
        </p:txBody>
      </p:sp>
      <p:sp>
        <p:nvSpPr>
          <p:cNvPr id="4" name="Text Placeholder 3">
            <a:extLst>
              <a:ext uri="{FF2B5EF4-FFF2-40B4-BE49-F238E27FC236}">
                <a16:creationId xmlns:a16="http://schemas.microsoft.com/office/drawing/2014/main" id="{49C7FA9A-43C1-47ED-AB8C-7F91E3F4C672}"/>
              </a:ext>
            </a:extLst>
          </p:cNvPr>
          <p:cNvSpPr>
            <a:spLocks noGrp="1"/>
          </p:cNvSpPr>
          <p:nvPr>
            <p:ph type="body" sz="quarter" idx="12"/>
          </p:nvPr>
        </p:nvSpPr>
        <p:spPr/>
        <p:txBody>
          <a:bodyPr/>
          <a:lstStyle/>
          <a:p>
            <a:r>
              <a:rPr lang="en-GB" dirty="0">
                <a:solidFill>
                  <a:schemeClr val="tx1"/>
                </a:solidFill>
              </a:rPr>
              <a:t>Compare the internet, WWW and VPNs. </a:t>
            </a:r>
          </a:p>
        </p:txBody>
      </p:sp>
      <p:sp>
        <p:nvSpPr>
          <p:cNvPr id="5" name="Text Placeholder 4">
            <a:extLst>
              <a:ext uri="{FF2B5EF4-FFF2-40B4-BE49-F238E27FC236}">
                <a16:creationId xmlns:a16="http://schemas.microsoft.com/office/drawing/2014/main" id="{043566E9-85D6-4E07-8C14-68F66D51B3D3}"/>
              </a:ext>
            </a:extLst>
          </p:cNvPr>
          <p:cNvSpPr>
            <a:spLocks noGrp="1"/>
          </p:cNvSpPr>
          <p:nvPr>
            <p:ph type="body" sz="quarter" idx="13"/>
          </p:nvPr>
        </p:nvSpPr>
        <p:spPr/>
        <p:txBody>
          <a:bodyPr>
            <a:normAutofit/>
          </a:bodyPr>
          <a:lstStyle/>
          <a:p>
            <a:r>
              <a:rPr lang="en-GB" dirty="0"/>
              <a:t>1.3 Learn about the internet, the WWW and VPNs. </a:t>
            </a:r>
          </a:p>
        </p:txBody>
      </p:sp>
      <p:sp>
        <p:nvSpPr>
          <p:cNvPr id="8" name="Text Placeholder 7">
            <a:extLst>
              <a:ext uri="{FF2B5EF4-FFF2-40B4-BE49-F238E27FC236}">
                <a16:creationId xmlns:a16="http://schemas.microsoft.com/office/drawing/2014/main" id="{87BECCA0-FADE-4755-84FA-B34BE2F095F4}"/>
              </a:ext>
            </a:extLst>
          </p:cNvPr>
          <p:cNvSpPr>
            <a:spLocks noGrp="1"/>
          </p:cNvSpPr>
          <p:nvPr>
            <p:ph type="body" sz="quarter" idx="16"/>
          </p:nvPr>
        </p:nvSpPr>
        <p:spPr>
          <a:xfrm>
            <a:off x="7040781" y="576692"/>
            <a:ext cx="5006840" cy="1461594"/>
          </a:xfrm>
        </p:spPr>
        <p:txBody>
          <a:bodyPr>
            <a:normAutofit/>
          </a:bodyPr>
          <a:lstStyle/>
          <a:p>
            <a:r>
              <a:rPr lang="en-GB" u="sng" dirty="0"/>
              <a:t>1.3 Learn about the internet, the WWW and VPNs. </a:t>
            </a:r>
          </a:p>
        </p:txBody>
      </p:sp>
    </p:spTree>
    <p:extLst>
      <p:ext uri="{BB962C8B-B14F-4D97-AF65-F5344CB8AC3E}">
        <p14:creationId xmlns:p14="http://schemas.microsoft.com/office/powerpoint/2010/main" val="2430975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What does the word virtual mean?</a:t>
            </a:r>
          </a:p>
          <a:p>
            <a:r>
              <a:rPr lang="en-GB" sz="4000" dirty="0">
                <a:solidFill>
                  <a:schemeClr val="tx1"/>
                </a:solidFill>
              </a:rPr>
              <a:t>Virtual means it does not exist physically but appears to exist. </a:t>
            </a:r>
          </a:p>
          <a:p>
            <a:endParaRPr lang="en-GB" sz="4000" dirty="0">
              <a:solidFill>
                <a:schemeClr val="tx1"/>
              </a:solidFill>
            </a:endParaRPr>
          </a:p>
          <a:p>
            <a:r>
              <a:rPr lang="en-GB" sz="4000" dirty="0"/>
              <a:t>What is virtual reality?</a:t>
            </a:r>
          </a:p>
          <a:p>
            <a:r>
              <a:rPr lang="en-GB" sz="4000" dirty="0">
                <a:solidFill>
                  <a:schemeClr val="tx1"/>
                </a:solidFill>
              </a:rPr>
              <a:t>Virtual reality is a life within a game or computer. </a:t>
            </a:r>
          </a:p>
          <a:p>
            <a:endParaRPr lang="en-GB" sz="4000" dirty="0"/>
          </a:p>
        </p:txBody>
      </p:sp>
    </p:spTree>
    <p:extLst>
      <p:ext uri="{BB962C8B-B14F-4D97-AF65-F5344CB8AC3E}">
        <p14:creationId xmlns:p14="http://schemas.microsoft.com/office/powerpoint/2010/main" val="2676189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So what is a virtual network then? </a:t>
            </a:r>
          </a:p>
          <a:p>
            <a:r>
              <a:rPr lang="en-GB" sz="4000" dirty="0">
                <a:solidFill>
                  <a:srgbClr val="CFCFCF"/>
                </a:solidFill>
              </a:rPr>
              <a:t>A Virtual Network is when the logical structure is applied to a network independent of the physical structure. Sometimes these are called VPNs. </a:t>
            </a:r>
          </a:p>
          <a:p>
            <a:endParaRPr lang="en-GB" sz="4000" dirty="0">
              <a:solidFill>
                <a:schemeClr val="tx1"/>
              </a:solidFill>
            </a:endParaRPr>
          </a:p>
          <a:p>
            <a:r>
              <a:rPr lang="en-GB" sz="4000" dirty="0"/>
              <a:t>What does a virtual network look like?</a:t>
            </a:r>
          </a:p>
          <a:p>
            <a:endParaRPr lang="en-GB" sz="4000" dirty="0"/>
          </a:p>
        </p:txBody>
      </p:sp>
      <p:sp>
        <p:nvSpPr>
          <p:cNvPr id="4" name="Rectangle 3">
            <a:extLst>
              <a:ext uri="{FF2B5EF4-FFF2-40B4-BE49-F238E27FC236}">
                <a16:creationId xmlns:a16="http://schemas.microsoft.com/office/drawing/2014/main" id="{A732A463-3249-417F-B676-ADEDCE724C87}"/>
              </a:ext>
            </a:extLst>
          </p:cNvPr>
          <p:cNvSpPr/>
          <p:nvPr/>
        </p:nvSpPr>
        <p:spPr>
          <a:xfrm>
            <a:off x="21118" y="1671967"/>
            <a:ext cx="12031579" cy="2820519"/>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9647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So what is a virtual network then? </a:t>
            </a:r>
          </a:p>
          <a:p>
            <a:r>
              <a:rPr lang="en-GB" sz="4000" dirty="0">
                <a:solidFill>
                  <a:schemeClr val="tx1"/>
                </a:solidFill>
              </a:rPr>
              <a:t>A Virtual Network is when the logical structure is applied to a network independent of the physical structure. Sometimes these are called VPNs. </a:t>
            </a:r>
          </a:p>
          <a:p>
            <a:endParaRPr lang="en-GB" sz="4000" dirty="0">
              <a:solidFill>
                <a:schemeClr val="tx1"/>
              </a:solidFill>
            </a:endParaRPr>
          </a:p>
          <a:p>
            <a:r>
              <a:rPr lang="en-GB" sz="4000" dirty="0"/>
              <a:t>What does a virtual network look like?</a:t>
            </a:r>
          </a:p>
          <a:p>
            <a:endParaRPr lang="en-GB" sz="4000" dirty="0"/>
          </a:p>
        </p:txBody>
      </p:sp>
    </p:spTree>
    <p:extLst>
      <p:ext uri="{BB962C8B-B14F-4D97-AF65-F5344CB8AC3E}">
        <p14:creationId xmlns:p14="http://schemas.microsoft.com/office/powerpoint/2010/main" val="2401028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Definition </a:t>
            </a:r>
          </a:p>
          <a:p>
            <a:endParaRPr lang="en-GB" sz="4000" dirty="0"/>
          </a:p>
          <a:p>
            <a:r>
              <a:rPr lang="en-GB" sz="4000" dirty="0">
                <a:solidFill>
                  <a:srgbClr val="CFCFCF"/>
                </a:solidFill>
              </a:rPr>
              <a:t>A virtual private network extends a private network across a public network, and enables users to send and receive data across shared or public networks as if their computing devices were directly connected to the private network</a:t>
            </a:r>
          </a:p>
          <a:p>
            <a:endParaRPr lang="en-GB" sz="4000" dirty="0"/>
          </a:p>
        </p:txBody>
      </p:sp>
      <p:sp>
        <p:nvSpPr>
          <p:cNvPr id="4" name="Rectangle 3">
            <a:extLst>
              <a:ext uri="{FF2B5EF4-FFF2-40B4-BE49-F238E27FC236}">
                <a16:creationId xmlns:a16="http://schemas.microsoft.com/office/drawing/2014/main" id="{EC7270BF-A28E-4B22-99A6-E17EBE2D60BA}"/>
              </a:ext>
            </a:extLst>
          </p:cNvPr>
          <p:cNvSpPr/>
          <p:nvPr/>
        </p:nvSpPr>
        <p:spPr>
          <a:xfrm>
            <a:off x="0" y="1671967"/>
            <a:ext cx="12031579" cy="4530049"/>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9860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Definition </a:t>
            </a:r>
          </a:p>
          <a:p>
            <a:endParaRPr lang="en-GB" sz="4000" dirty="0"/>
          </a:p>
          <a:p>
            <a:r>
              <a:rPr lang="en-GB" sz="4000" dirty="0">
                <a:solidFill>
                  <a:schemeClr val="tx1"/>
                </a:solidFill>
              </a:rPr>
              <a:t>A virtual private network extends a private network across a public network, and enables users to send and receive data across shared or public networks as if their computing devices were directly connected to the private network</a:t>
            </a:r>
          </a:p>
          <a:p>
            <a:endParaRPr lang="en-GB" sz="4000" dirty="0">
              <a:solidFill>
                <a:schemeClr val="tx1"/>
              </a:solidFill>
            </a:endParaRPr>
          </a:p>
          <a:p>
            <a:pPr algn="ctr"/>
            <a:endParaRPr lang="en-GB" sz="3600" dirty="0">
              <a:solidFill>
                <a:schemeClr val="tx1"/>
              </a:solidFill>
            </a:endParaRPr>
          </a:p>
          <a:p>
            <a:endParaRPr lang="en-GB" sz="4000" dirty="0"/>
          </a:p>
        </p:txBody>
      </p:sp>
      <p:sp>
        <p:nvSpPr>
          <p:cNvPr id="4" name="Rectangle 3">
            <a:extLst>
              <a:ext uri="{FF2B5EF4-FFF2-40B4-BE49-F238E27FC236}">
                <a16:creationId xmlns:a16="http://schemas.microsoft.com/office/drawing/2014/main" id="{29823BC9-04B8-4C77-AE5E-46F86C3D1137}"/>
              </a:ext>
            </a:extLst>
          </p:cNvPr>
          <p:cNvSpPr/>
          <p:nvPr/>
        </p:nvSpPr>
        <p:spPr>
          <a:xfrm>
            <a:off x="7248939" y="2968487"/>
            <a:ext cx="176253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588A8AB-70E9-4D2A-8D15-2A857E1C3CB3}"/>
              </a:ext>
            </a:extLst>
          </p:cNvPr>
          <p:cNvSpPr/>
          <p:nvPr/>
        </p:nvSpPr>
        <p:spPr>
          <a:xfrm>
            <a:off x="139303" y="4027542"/>
            <a:ext cx="1371446"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7044DCE-960E-47DD-877F-07901895B910}"/>
              </a:ext>
            </a:extLst>
          </p:cNvPr>
          <p:cNvSpPr/>
          <p:nvPr/>
        </p:nvSpPr>
        <p:spPr>
          <a:xfrm>
            <a:off x="9144154" y="4650394"/>
            <a:ext cx="215994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8583846-115A-4A56-94C9-4A7A523170AC}"/>
              </a:ext>
            </a:extLst>
          </p:cNvPr>
          <p:cNvSpPr/>
          <p:nvPr/>
        </p:nvSpPr>
        <p:spPr>
          <a:xfrm>
            <a:off x="5102242" y="5171057"/>
            <a:ext cx="215994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E66E1B6-2E8A-4A8E-8D96-A0BA3BF0CE84}"/>
              </a:ext>
            </a:extLst>
          </p:cNvPr>
          <p:cNvSpPr/>
          <p:nvPr/>
        </p:nvSpPr>
        <p:spPr>
          <a:xfrm>
            <a:off x="1683026" y="5976730"/>
            <a:ext cx="8825948" cy="6820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OpenDyslexic" panose="00000500000000000000" pitchFamily="50" charset="0"/>
              </a:rPr>
              <a:t>Private   /   Data   /   Directly /  Public</a:t>
            </a:r>
          </a:p>
        </p:txBody>
      </p:sp>
    </p:spTree>
    <p:extLst>
      <p:ext uri="{BB962C8B-B14F-4D97-AF65-F5344CB8AC3E}">
        <p14:creationId xmlns:p14="http://schemas.microsoft.com/office/powerpoint/2010/main" val="2799424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23BC9-04B8-4C77-AE5E-46F86C3D1137}"/>
              </a:ext>
            </a:extLst>
          </p:cNvPr>
          <p:cNvSpPr/>
          <p:nvPr/>
        </p:nvSpPr>
        <p:spPr>
          <a:xfrm>
            <a:off x="7248939" y="2968487"/>
            <a:ext cx="176253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Definition </a:t>
            </a:r>
          </a:p>
          <a:p>
            <a:endParaRPr lang="en-GB" sz="4000" dirty="0"/>
          </a:p>
          <a:p>
            <a:r>
              <a:rPr lang="en-GB" sz="4000" dirty="0">
                <a:solidFill>
                  <a:schemeClr val="tx1"/>
                </a:solidFill>
              </a:rPr>
              <a:t>A virtual private network extends a private network across a public network, and enables users to send and receive data across shared or public networks as if their computing devices were directly connected to the private network</a:t>
            </a:r>
          </a:p>
          <a:p>
            <a:endParaRPr lang="en-GB" sz="4000" dirty="0">
              <a:solidFill>
                <a:schemeClr val="tx1"/>
              </a:solidFill>
            </a:endParaRPr>
          </a:p>
          <a:p>
            <a:pPr algn="ctr"/>
            <a:endParaRPr lang="en-GB" sz="3600" dirty="0">
              <a:solidFill>
                <a:schemeClr val="tx1"/>
              </a:solidFill>
            </a:endParaRPr>
          </a:p>
          <a:p>
            <a:endParaRPr lang="en-GB" sz="4000" dirty="0"/>
          </a:p>
        </p:txBody>
      </p:sp>
      <p:sp>
        <p:nvSpPr>
          <p:cNvPr id="5" name="Rectangle 4">
            <a:extLst>
              <a:ext uri="{FF2B5EF4-FFF2-40B4-BE49-F238E27FC236}">
                <a16:creationId xmlns:a16="http://schemas.microsoft.com/office/drawing/2014/main" id="{E588A8AB-70E9-4D2A-8D15-2A857E1C3CB3}"/>
              </a:ext>
            </a:extLst>
          </p:cNvPr>
          <p:cNvSpPr/>
          <p:nvPr/>
        </p:nvSpPr>
        <p:spPr>
          <a:xfrm>
            <a:off x="139303" y="4027542"/>
            <a:ext cx="1371446"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7044DCE-960E-47DD-877F-07901895B910}"/>
              </a:ext>
            </a:extLst>
          </p:cNvPr>
          <p:cNvSpPr/>
          <p:nvPr/>
        </p:nvSpPr>
        <p:spPr>
          <a:xfrm>
            <a:off x="9144154" y="4650394"/>
            <a:ext cx="215994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8583846-115A-4A56-94C9-4A7A523170AC}"/>
              </a:ext>
            </a:extLst>
          </p:cNvPr>
          <p:cNvSpPr/>
          <p:nvPr/>
        </p:nvSpPr>
        <p:spPr>
          <a:xfrm>
            <a:off x="5102242" y="5171057"/>
            <a:ext cx="215994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E66E1B6-2E8A-4A8E-8D96-A0BA3BF0CE84}"/>
              </a:ext>
            </a:extLst>
          </p:cNvPr>
          <p:cNvSpPr/>
          <p:nvPr/>
        </p:nvSpPr>
        <p:spPr>
          <a:xfrm>
            <a:off x="1683026" y="5976730"/>
            <a:ext cx="8825948" cy="6820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OpenDyslexic" panose="00000500000000000000" pitchFamily="50" charset="0"/>
              </a:rPr>
              <a:t>Private   /   Data   /   Directly /  Public</a:t>
            </a:r>
          </a:p>
        </p:txBody>
      </p:sp>
    </p:spTree>
    <p:extLst>
      <p:ext uri="{BB962C8B-B14F-4D97-AF65-F5344CB8AC3E}">
        <p14:creationId xmlns:p14="http://schemas.microsoft.com/office/powerpoint/2010/main" val="2654085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88A8AB-70E9-4D2A-8D15-2A857E1C3CB3}"/>
              </a:ext>
            </a:extLst>
          </p:cNvPr>
          <p:cNvSpPr/>
          <p:nvPr/>
        </p:nvSpPr>
        <p:spPr>
          <a:xfrm>
            <a:off x="139303" y="4027542"/>
            <a:ext cx="1371446"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9823BC9-04B8-4C77-AE5E-46F86C3D1137}"/>
              </a:ext>
            </a:extLst>
          </p:cNvPr>
          <p:cNvSpPr/>
          <p:nvPr/>
        </p:nvSpPr>
        <p:spPr>
          <a:xfrm>
            <a:off x="7248939" y="2968487"/>
            <a:ext cx="176253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Definition </a:t>
            </a:r>
          </a:p>
          <a:p>
            <a:endParaRPr lang="en-GB" sz="4000" dirty="0"/>
          </a:p>
          <a:p>
            <a:r>
              <a:rPr lang="en-GB" sz="4000" dirty="0">
                <a:solidFill>
                  <a:schemeClr val="tx1"/>
                </a:solidFill>
              </a:rPr>
              <a:t>A virtual private network extends a private network across a public network, and enables users to send and receive data across shared or public networks as if their computing devices were directly connected to the private network</a:t>
            </a:r>
          </a:p>
          <a:p>
            <a:endParaRPr lang="en-GB" sz="4000" dirty="0">
              <a:solidFill>
                <a:schemeClr val="tx1"/>
              </a:solidFill>
            </a:endParaRPr>
          </a:p>
          <a:p>
            <a:pPr algn="ctr"/>
            <a:endParaRPr lang="en-GB" sz="3600" dirty="0">
              <a:solidFill>
                <a:schemeClr val="tx1"/>
              </a:solidFill>
            </a:endParaRPr>
          </a:p>
          <a:p>
            <a:endParaRPr lang="en-GB" sz="4000" dirty="0"/>
          </a:p>
        </p:txBody>
      </p:sp>
      <p:sp>
        <p:nvSpPr>
          <p:cNvPr id="6" name="Rectangle 5">
            <a:extLst>
              <a:ext uri="{FF2B5EF4-FFF2-40B4-BE49-F238E27FC236}">
                <a16:creationId xmlns:a16="http://schemas.microsoft.com/office/drawing/2014/main" id="{17044DCE-960E-47DD-877F-07901895B910}"/>
              </a:ext>
            </a:extLst>
          </p:cNvPr>
          <p:cNvSpPr/>
          <p:nvPr/>
        </p:nvSpPr>
        <p:spPr>
          <a:xfrm>
            <a:off x="9144154" y="4650394"/>
            <a:ext cx="215994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8583846-115A-4A56-94C9-4A7A523170AC}"/>
              </a:ext>
            </a:extLst>
          </p:cNvPr>
          <p:cNvSpPr/>
          <p:nvPr/>
        </p:nvSpPr>
        <p:spPr>
          <a:xfrm>
            <a:off x="5102242" y="5171057"/>
            <a:ext cx="215994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E66E1B6-2E8A-4A8E-8D96-A0BA3BF0CE84}"/>
              </a:ext>
            </a:extLst>
          </p:cNvPr>
          <p:cNvSpPr/>
          <p:nvPr/>
        </p:nvSpPr>
        <p:spPr>
          <a:xfrm>
            <a:off x="1683026" y="5976730"/>
            <a:ext cx="8825948" cy="6820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OpenDyslexic" panose="00000500000000000000" pitchFamily="50" charset="0"/>
              </a:rPr>
              <a:t>Private   /   Data   /   Directly /  Public</a:t>
            </a:r>
          </a:p>
        </p:txBody>
      </p:sp>
    </p:spTree>
    <p:extLst>
      <p:ext uri="{BB962C8B-B14F-4D97-AF65-F5344CB8AC3E}">
        <p14:creationId xmlns:p14="http://schemas.microsoft.com/office/powerpoint/2010/main" val="3789997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044DCE-960E-47DD-877F-07901895B910}"/>
              </a:ext>
            </a:extLst>
          </p:cNvPr>
          <p:cNvSpPr/>
          <p:nvPr/>
        </p:nvSpPr>
        <p:spPr>
          <a:xfrm>
            <a:off x="9144154" y="4650394"/>
            <a:ext cx="215994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588A8AB-70E9-4D2A-8D15-2A857E1C3CB3}"/>
              </a:ext>
            </a:extLst>
          </p:cNvPr>
          <p:cNvSpPr/>
          <p:nvPr/>
        </p:nvSpPr>
        <p:spPr>
          <a:xfrm>
            <a:off x="139303" y="4027542"/>
            <a:ext cx="1371446"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9823BC9-04B8-4C77-AE5E-46F86C3D1137}"/>
              </a:ext>
            </a:extLst>
          </p:cNvPr>
          <p:cNvSpPr/>
          <p:nvPr/>
        </p:nvSpPr>
        <p:spPr>
          <a:xfrm>
            <a:off x="7248939" y="2968487"/>
            <a:ext cx="176253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Definition </a:t>
            </a:r>
          </a:p>
          <a:p>
            <a:endParaRPr lang="en-GB" sz="4000" dirty="0"/>
          </a:p>
          <a:p>
            <a:r>
              <a:rPr lang="en-GB" sz="4000" dirty="0">
                <a:solidFill>
                  <a:schemeClr val="tx1"/>
                </a:solidFill>
              </a:rPr>
              <a:t>A virtual private network extends a private network across a public network, and enables users to send and receive data across shared or public networks as if their computing devices were directly connected to the private network</a:t>
            </a:r>
          </a:p>
          <a:p>
            <a:endParaRPr lang="en-GB" sz="4000" dirty="0">
              <a:solidFill>
                <a:schemeClr val="tx1"/>
              </a:solidFill>
            </a:endParaRPr>
          </a:p>
          <a:p>
            <a:pPr algn="ctr"/>
            <a:endParaRPr lang="en-GB" sz="3600" dirty="0">
              <a:solidFill>
                <a:schemeClr val="tx1"/>
              </a:solidFill>
            </a:endParaRPr>
          </a:p>
          <a:p>
            <a:endParaRPr lang="en-GB" sz="4000" dirty="0"/>
          </a:p>
        </p:txBody>
      </p:sp>
      <p:sp>
        <p:nvSpPr>
          <p:cNvPr id="7" name="Rectangle 6">
            <a:extLst>
              <a:ext uri="{FF2B5EF4-FFF2-40B4-BE49-F238E27FC236}">
                <a16:creationId xmlns:a16="http://schemas.microsoft.com/office/drawing/2014/main" id="{28583846-115A-4A56-94C9-4A7A523170AC}"/>
              </a:ext>
            </a:extLst>
          </p:cNvPr>
          <p:cNvSpPr/>
          <p:nvPr/>
        </p:nvSpPr>
        <p:spPr>
          <a:xfrm>
            <a:off x="5102242" y="5171057"/>
            <a:ext cx="215994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E66E1B6-2E8A-4A8E-8D96-A0BA3BF0CE84}"/>
              </a:ext>
            </a:extLst>
          </p:cNvPr>
          <p:cNvSpPr/>
          <p:nvPr/>
        </p:nvSpPr>
        <p:spPr>
          <a:xfrm>
            <a:off x="1683026" y="5976730"/>
            <a:ext cx="8825948" cy="6820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OpenDyslexic" panose="00000500000000000000" pitchFamily="50" charset="0"/>
              </a:rPr>
              <a:t>Private   /   Data   /   Directly /  Public</a:t>
            </a:r>
          </a:p>
        </p:txBody>
      </p:sp>
    </p:spTree>
    <p:extLst>
      <p:ext uri="{BB962C8B-B14F-4D97-AF65-F5344CB8AC3E}">
        <p14:creationId xmlns:p14="http://schemas.microsoft.com/office/powerpoint/2010/main" val="2001492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583846-115A-4A56-94C9-4A7A523170AC}"/>
              </a:ext>
            </a:extLst>
          </p:cNvPr>
          <p:cNvSpPr/>
          <p:nvPr/>
        </p:nvSpPr>
        <p:spPr>
          <a:xfrm>
            <a:off x="5102242" y="5171057"/>
            <a:ext cx="215994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7044DCE-960E-47DD-877F-07901895B910}"/>
              </a:ext>
            </a:extLst>
          </p:cNvPr>
          <p:cNvSpPr/>
          <p:nvPr/>
        </p:nvSpPr>
        <p:spPr>
          <a:xfrm>
            <a:off x="9144154" y="4650394"/>
            <a:ext cx="215994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588A8AB-70E9-4D2A-8D15-2A857E1C3CB3}"/>
              </a:ext>
            </a:extLst>
          </p:cNvPr>
          <p:cNvSpPr/>
          <p:nvPr/>
        </p:nvSpPr>
        <p:spPr>
          <a:xfrm>
            <a:off x="139303" y="4027542"/>
            <a:ext cx="1371446"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9823BC9-04B8-4C77-AE5E-46F86C3D1137}"/>
              </a:ext>
            </a:extLst>
          </p:cNvPr>
          <p:cNvSpPr/>
          <p:nvPr/>
        </p:nvSpPr>
        <p:spPr>
          <a:xfrm>
            <a:off x="7248939" y="2968487"/>
            <a:ext cx="1762539" cy="6228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4000" dirty="0"/>
              <a:t>Definition </a:t>
            </a:r>
          </a:p>
          <a:p>
            <a:endParaRPr lang="en-GB" sz="4000" dirty="0"/>
          </a:p>
          <a:p>
            <a:r>
              <a:rPr lang="en-GB" sz="4000" dirty="0">
                <a:solidFill>
                  <a:schemeClr val="tx1"/>
                </a:solidFill>
              </a:rPr>
              <a:t>A virtual private network extends a private network across a public network, and enables users to send and receive data across shared or public networks as if their computing devices were directly connected to the private network</a:t>
            </a:r>
          </a:p>
          <a:p>
            <a:endParaRPr lang="en-GB" sz="4000" dirty="0">
              <a:solidFill>
                <a:schemeClr val="tx1"/>
              </a:solidFill>
            </a:endParaRPr>
          </a:p>
          <a:p>
            <a:pPr algn="ctr"/>
            <a:endParaRPr lang="en-GB" sz="3600" dirty="0">
              <a:solidFill>
                <a:schemeClr val="tx1"/>
              </a:solidFill>
            </a:endParaRPr>
          </a:p>
          <a:p>
            <a:endParaRPr lang="en-GB" sz="4000" dirty="0"/>
          </a:p>
        </p:txBody>
      </p:sp>
      <p:sp>
        <p:nvSpPr>
          <p:cNvPr id="8" name="Rectangle 7">
            <a:extLst>
              <a:ext uri="{FF2B5EF4-FFF2-40B4-BE49-F238E27FC236}">
                <a16:creationId xmlns:a16="http://schemas.microsoft.com/office/drawing/2014/main" id="{DE66E1B6-2E8A-4A8E-8D96-A0BA3BF0CE84}"/>
              </a:ext>
            </a:extLst>
          </p:cNvPr>
          <p:cNvSpPr/>
          <p:nvPr/>
        </p:nvSpPr>
        <p:spPr>
          <a:xfrm>
            <a:off x="1683026" y="5976730"/>
            <a:ext cx="8825948" cy="6820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OpenDyslexic" panose="00000500000000000000" pitchFamily="50" charset="0"/>
              </a:rPr>
              <a:t>Private   /   Data   /   Directly /  Public</a:t>
            </a:r>
          </a:p>
        </p:txBody>
      </p:sp>
    </p:spTree>
    <p:extLst>
      <p:ext uri="{BB962C8B-B14F-4D97-AF65-F5344CB8AC3E}">
        <p14:creationId xmlns:p14="http://schemas.microsoft.com/office/powerpoint/2010/main" val="229499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3600" dirty="0"/>
              <a:t>Below we have an example of two separate LANs in a company connected together</a:t>
            </a:r>
          </a:p>
          <a:p>
            <a:r>
              <a:rPr lang="en-GB" sz="3600" dirty="0"/>
              <a:t>The </a:t>
            </a:r>
            <a:r>
              <a:rPr lang="en-GB" sz="3600" dirty="0">
                <a:solidFill>
                  <a:srgbClr val="FF0000"/>
                </a:solidFill>
              </a:rPr>
              <a:t>red</a:t>
            </a:r>
            <a:r>
              <a:rPr lang="en-GB" sz="3600" dirty="0"/>
              <a:t> lines show a LAN for a sales team</a:t>
            </a:r>
          </a:p>
          <a:p>
            <a:r>
              <a:rPr lang="en-GB" sz="3600" dirty="0"/>
              <a:t>The </a:t>
            </a:r>
            <a:r>
              <a:rPr lang="en-GB" sz="3600" dirty="0">
                <a:solidFill>
                  <a:srgbClr val="00B0F0"/>
                </a:solidFill>
              </a:rPr>
              <a:t>blue</a:t>
            </a:r>
            <a:r>
              <a:rPr lang="en-GB" sz="3600" dirty="0"/>
              <a:t> lines show a LAN for a customer services team</a:t>
            </a:r>
          </a:p>
          <a:p>
            <a:r>
              <a:rPr lang="en-GB" sz="3600" dirty="0"/>
              <a:t>Both LANs are then connected together so data and files can be shared</a:t>
            </a:r>
          </a:p>
          <a:p>
            <a:r>
              <a:rPr lang="en-GB" sz="3600" dirty="0"/>
              <a:t>Both LANs are independent, but are connected together so they can communicate</a:t>
            </a:r>
          </a:p>
          <a:p>
            <a:endParaRPr lang="en-GB" sz="3600" dirty="0"/>
          </a:p>
        </p:txBody>
      </p:sp>
    </p:spTree>
    <p:extLst>
      <p:ext uri="{BB962C8B-B14F-4D97-AF65-F5344CB8AC3E}">
        <p14:creationId xmlns:p14="http://schemas.microsoft.com/office/powerpoint/2010/main" val="1037741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r>
              <a:rPr lang="en-GB" sz="4800" dirty="0"/>
              <a:t>What is a network? </a:t>
            </a:r>
          </a:p>
          <a:p>
            <a:endParaRPr lang="en-GB" sz="4800" dirty="0"/>
          </a:p>
          <a:p>
            <a:endParaRPr lang="en-GB" sz="4800" dirty="0"/>
          </a:p>
          <a:p>
            <a:endParaRPr lang="en-GB" sz="4800" dirty="0"/>
          </a:p>
          <a:p>
            <a:endParaRPr lang="en-GB" sz="4800" dirty="0"/>
          </a:p>
        </p:txBody>
      </p:sp>
      <p:sp>
        <p:nvSpPr>
          <p:cNvPr id="5" name="TextBox 4">
            <a:extLst>
              <a:ext uri="{FF2B5EF4-FFF2-40B4-BE49-F238E27FC236}">
                <a16:creationId xmlns:a16="http://schemas.microsoft.com/office/drawing/2014/main" id="{03D38876-238B-4968-97D4-1B056E2BC59E}"/>
              </a:ext>
            </a:extLst>
          </p:cNvPr>
          <p:cNvSpPr txBox="1"/>
          <p:nvPr/>
        </p:nvSpPr>
        <p:spPr>
          <a:xfrm>
            <a:off x="160421" y="1806773"/>
            <a:ext cx="10296939" cy="1077218"/>
          </a:xfrm>
          <a:prstGeom prst="rect">
            <a:avLst/>
          </a:prstGeom>
          <a:noFill/>
        </p:spPr>
        <p:txBody>
          <a:bodyPr wrap="square" rtlCol="0">
            <a:spAutoFit/>
          </a:bodyPr>
          <a:lstStyle/>
          <a:p>
            <a:r>
              <a:rPr lang="en-GB" sz="3200" dirty="0">
                <a:solidFill>
                  <a:srgbClr val="CFCFCF"/>
                </a:solidFill>
                <a:latin typeface="OpenDyslexic" panose="00000500000000000000" pitchFamily="50" charset="0"/>
              </a:rPr>
              <a:t>A computer network is </a:t>
            </a:r>
            <a:r>
              <a:rPr lang="en-GB" sz="3200" b="1" u="sng" dirty="0">
                <a:solidFill>
                  <a:srgbClr val="CFCFCF"/>
                </a:solidFill>
                <a:latin typeface="OpenDyslexic" panose="00000500000000000000" pitchFamily="50" charset="0"/>
              </a:rPr>
              <a:t>two or more</a:t>
            </a:r>
            <a:r>
              <a:rPr lang="en-GB" sz="3200" dirty="0">
                <a:solidFill>
                  <a:srgbClr val="CFCFCF"/>
                </a:solidFill>
                <a:latin typeface="OpenDyslexic" panose="00000500000000000000" pitchFamily="50" charset="0"/>
              </a:rPr>
              <a:t> devices connected together so they can communicate</a:t>
            </a:r>
          </a:p>
        </p:txBody>
      </p:sp>
      <p:pic>
        <p:nvPicPr>
          <p:cNvPr id="7" name="Picture 6">
            <a:extLst>
              <a:ext uri="{FF2B5EF4-FFF2-40B4-BE49-F238E27FC236}">
                <a16:creationId xmlns:a16="http://schemas.microsoft.com/office/drawing/2014/main" id="{330367BE-7083-40A9-B9BC-BC503F227200}"/>
              </a:ext>
            </a:extLst>
          </p:cNvPr>
          <p:cNvPicPr>
            <a:picLocks noChangeAspect="1"/>
          </p:cNvPicPr>
          <p:nvPr/>
        </p:nvPicPr>
        <p:blipFill>
          <a:blip r:embed="rId2"/>
          <a:stretch>
            <a:fillRect/>
          </a:stretch>
        </p:blipFill>
        <p:spPr>
          <a:xfrm>
            <a:off x="10001411" y="-166450"/>
            <a:ext cx="2365479" cy="2154275"/>
          </a:xfrm>
          <a:prstGeom prst="rect">
            <a:avLst/>
          </a:prstGeom>
        </p:spPr>
      </p:pic>
      <p:sp>
        <p:nvSpPr>
          <p:cNvPr id="4" name="Rectangle 3">
            <a:extLst>
              <a:ext uri="{FF2B5EF4-FFF2-40B4-BE49-F238E27FC236}">
                <a16:creationId xmlns:a16="http://schemas.microsoft.com/office/drawing/2014/main" id="{204664B4-02D8-4AFC-91C3-0ADB8F5A47E0}"/>
              </a:ext>
            </a:extLst>
          </p:cNvPr>
          <p:cNvSpPr/>
          <p:nvPr/>
        </p:nvSpPr>
        <p:spPr>
          <a:xfrm>
            <a:off x="139303" y="1643270"/>
            <a:ext cx="11892276" cy="3763617"/>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6646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p:txBody>
      </p:sp>
      <p:pic>
        <p:nvPicPr>
          <p:cNvPr id="4" name="Picture 3">
            <a:extLst>
              <a:ext uri="{FF2B5EF4-FFF2-40B4-BE49-F238E27FC236}">
                <a16:creationId xmlns:a16="http://schemas.microsoft.com/office/drawing/2014/main" id="{78539A14-60CF-4596-AEE3-8EC56B8710B2}"/>
              </a:ext>
            </a:extLst>
          </p:cNvPr>
          <p:cNvPicPr>
            <a:picLocks noChangeAspect="1"/>
          </p:cNvPicPr>
          <p:nvPr/>
        </p:nvPicPr>
        <p:blipFill>
          <a:blip r:embed="rId2"/>
          <a:stretch>
            <a:fillRect/>
          </a:stretch>
        </p:blipFill>
        <p:spPr>
          <a:xfrm>
            <a:off x="2093842" y="1178258"/>
            <a:ext cx="7341705" cy="4948059"/>
          </a:xfrm>
          <a:prstGeom prst="rect">
            <a:avLst/>
          </a:prstGeom>
        </p:spPr>
      </p:pic>
    </p:spTree>
    <p:extLst>
      <p:ext uri="{BB962C8B-B14F-4D97-AF65-F5344CB8AC3E}">
        <p14:creationId xmlns:p14="http://schemas.microsoft.com/office/powerpoint/2010/main" val="3628483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p:txBody>
      </p:sp>
      <p:pic>
        <p:nvPicPr>
          <p:cNvPr id="4" name="Picture 3">
            <a:extLst>
              <a:ext uri="{FF2B5EF4-FFF2-40B4-BE49-F238E27FC236}">
                <a16:creationId xmlns:a16="http://schemas.microsoft.com/office/drawing/2014/main" id="{78539A14-60CF-4596-AEE3-8EC56B8710B2}"/>
              </a:ext>
            </a:extLst>
          </p:cNvPr>
          <p:cNvPicPr>
            <a:picLocks noChangeAspect="1"/>
          </p:cNvPicPr>
          <p:nvPr/>
        </p:nvPicPr>
        <p:blipFill>
          <a:blip r:embed="rId2"/>
          <a:stretch>
            <a:fillRect/>
          </a:stretch>
        </p:blipFill>
        <p:spPr>
          <a:xfrm>
            <a:off x="2093842" y="1178258"/>
            <a:ext cx="7341705" cy="4948059"/>
          </a:xfrm>
          <a:prstGeom prst="rect">
            <a:avLst/>
          </a:prstGeom>
        </p:spPr>
      </p:pic>
      <p:sp>
        <p:nvSpPr>
          <p:cNvPr id="7" name="Freeform: Shape 6">
            <a:extLst>
              <a:ext uri="{FF2B5EF4-FFF2-40B4-BE49-F238E27FC236}">
                <a16:creationId xmlns:a16="http://schemas.microsoft.com/office/drawing/2014/main" id="{E0948FC5-AD80-4020-A7F2-941AD6CCEAA5}"/>
              </a:ext>
            </a:extLst>
          </p:cNvPr>
          <p:cNvSpPr/>
          <p:nvPr/>
        </p:nvSpPr>
        <p:spPr>
          <a:xfrm>
            <a:off x="1643270" y="1285461"/>
            <a:ext cx="5022573" cy="3233530"/>
          </a:xfrm>
          <a:custGeom>
            <a:avLst/>
            <a:gdLst>
              <a:gd name="connsiteX0" fmla="*/ 795130 w 5022573"/>
              <a:gd name="connsiteY0" fmla="*/ 318052 h 3233530"/>
              <a:gd name="connsiteX1" fmla="*/ 728869 w 5022573"/>
              <a:gd name="connsiteY1" fmla="*/ 304800 h 3233530"/>
              <a:gd name="connsiteX2" fmla="*/ 410817 w 5022573"/>
              <a:gd name="connsiteY2" fmla="*/ 344556 h 3233530"/>
              <a:gd name="connsiteX3" fmla="*/ 371060 w 5022573"/>
              <a:gd name="connsiteY3" fmla="*/ 371061 h 3233530"/>
              <a:gd name="connsiteX4" fmla="*/ 344556 w 5022573"/>
              <a:gd name="connsiteY4" fmla="*/ 410817 h 3233530"/>
              <a:gd name="connsiteX5" fmla="*/ 291547 w 5022573"/>
              <a:gd name="connsiteY5" fmla="*/ 463826 h 3233530"/>
              <a:gd name="connsiteX6" fmla="*/ 225287 w 5022573"/>
              <a:gd name="connsiteY6" fmla="*/ 543339 h 3233530"/>
              <a:gd name="connsiteX7" fmla="*/ 185530 w 5022573"/>
              <a:gd name="connsiteY7" fmla="*/ 569843 h 3233530"/>
              <a:gd name="connsiteX8" fmla="*/ 159026 w 5022573"/>
              <a:gd name="connsiteY8" fmla="*/ 609600 h 3233530"/>
              <a:gd name="connsiteX9" fmla="*/ 106017 w 5022573"/>
              <a:gd name="connsiteY9" fmla="*/ 781878 h 3233530"/>
              <a:gd name="connsiteX10" fmla="*/ 53008 w 5022573"/>
              <a:gd name="connsiteY10" fmla="*/ 954156 h 3233530"/>
              <a:gd name="connsiteX11" fmla="*/ 26504 w 5022573"/>
              <a:gd name="connsiteY11" fmla="*/ 1126435 h 3233530"/>
              <a:gd name="connsiteX12" fmla="*/ 0 w 5022573"/>
              <a:gd name="connsiteY12" fmla="*/ 1179443 h 3233530"/>
              <a:gd name="connsiteX13" fmla="*/ 13252 w 5022573"/>
              <a:gd name="connsiteY13" fmla="*/ 1524000 h 3233530"/>
              <a:gd name="connsiteX14" fmla="*/ 53008 w 5022573"/>
              <a:gd name="connsiteY14" fmla="*/ 1696278 h 3233530"/>
              <a:gd name="connsiteX15" fmla="*/ 92765 w 5022573"/>
              <a:gd name="connsiteY15" fmla="*/ 1802296 h 3233530"/>
              <a:gd name="connsiteX16" fmla="*/ 106017 w 5022573"/>
              <a:gd name="connsiteY16" fmla="*/ 1948069 h 3233530"/>
              <a:gd name="connsiteX17" fmla="*/ 119269 w 5022573"/>
              <a:gd name="connsiteY17" fmla="*/ 1987826 h 3233530"/>
              <a:gd name="connsiteX18" fmla="*/ 145773 w 5022573"/>
              <a:gd name="connsiteY18" fmla="*/ 2093843 h 3233530"/>
              <a:gd name="connsiteX19" fmla="*/ 159026 w 5022573"/>
              <a:gd name="connsiteY19" fmla="*/ 2146852 h 3233530"/>
              <a:gd name="connsiteX20" fmla="*/ 185530 w 5022573"/>
              <a:gd name="connsiteY20" fmla="*/ 2239617 h 3233530"/>
              <a:gd name="connsiteX21" fmla="*/ 198782 w 5022573"/>
              <a:gd name="connsiteY21" fmla="*/ 2319130 h 3233530"/>
              <a:gd name="connsiteX22" fmla="*/ 212034 w 5022573"/>
              <a:gd name="connsiteY22" fmla="*/ 2451652 h 3233530"/>
              <a:gd name="connsiteX23" fmla="*/ 238539 w 5022573"/>
              <a:gd name="connsiteY23" fmla="*/ 2491409 h 3233530"/>
              <a:gd name="connsiteX24" fmla="*/ 278295 w 5022573"/>
              <a:gd name="connsiteY24" fmla="*/ 2623930 h 3233530"/>
              <a:gd name="connsiteX25" fmla="*/ 291547 w 5022573"/>
              <a:gd name="connsiteY25" fmla="*/ 2676939 h 3233530"/>
              <a:gd name="connsiteX26" fmla="*/ 357808 w 5022573"/>
              <a:gd name="connsiteY26" fmla="*/ 2782956 h 3233530"/>
              <a:gd name="connsiteX27" fmla="*/ 397565 w 5022573"/>
              <a:gd name="connsiteY27" fmla="*/ 2902226 h 3233530"/>
              <a:gd name="connsiteX28" fmla="*/ 463826 w 5022573"/>
              <a:gd name="connsiteY28" fmla="*/ 2968487 h 3233530"/>
              <a:gd name="connsiteX29" fmla="*/ 530087 w 5022573"/>
              <a:gd name="connsiteY29" fmla="*/ 3074504 h 3233530"/>
              <a:gd name="connsiteX30" fmla="*/ 556591 w 5022573"/>
              <a:gd name="connsiteY30" fmla="*/ 3114261 h 3233530"/>
              <a:gd name="connsiteX31" fmla="*/ 675860 w 5022573"/>
              <a:gd name="connsiteY31" fmla="*/ 3180522 h 3233530"/>
              <a:gd name="connsiteX32" fmla="*/ 715617 w 5022573"/>
              <a:gd name="connsiteY32" fmla="*/ 3207026 h 3233530"/>
              <a:gd name="connsiteX33" fmla="*/ 914400 w 5022573"/>
              <a:gd name="connsiteY33" fmla="*/ 3233530 h 3233530"/>
              <a:gd name="connsiteX34" fmla="*/ 1298713 w 5022573"/>
              <a:gd name="connsiteY34" fmla="*/ 3220278 h 3233530"/>
              <a:gd name="connsiteX35" fmla="*/ 1378226 w 5022573"/>
              <a:gd name="connsiteY35" fmla="*/ 3193774 h 3233530"/>
              <a:gd name="connsiteX36" fmla="*/ 1444487 w 5022573"/>
              <a:gd name="connsiteY36" fmla="*/ 3180522 h 3233530"/>
              <a:gd name="connsiteX37" fmla="*/ 1497495 w 5022573"/>
              <a:gd name="connsiteY37" fmla="*/ 3167269 h 3233530"/>
              <a:gd name="connsiteX38" fmla="*/ 1762539 w 5022573"/>
              <a:gd name="connsiteY38" fmla="*/ 3140765 h 3233530"/>
              <a:gd name="connsiteX39" fmla="*/ 1908313 w 5022573"/>
              <a:gd name="connsiteY39" fmla="*/ 3074504 h 3233530"/>
              <a:gd name="connsiteX40" fmla="*/ 1961321 w 5022573"/>
              <a:gd name="connsiteY40" fmla="*/ 3048000 h 3233530"/>
              <a:gd name="connsiteX41" fmla="*/ 1987826 w 5022573"/>
              <a:gd name="connsiteY41" fmla="*/ 3021496 h 3233530"/>
              <a:gd name="connsiteX42" fmla="*/ 2040834 w 5022573"/>
              <a:gd name="connsiteY42" fmla="*/ 2994991 h 3233530"/>
              <a:gd name="connsiteX43" fmla="*/ 2067339 w 5022573"/>
              <a:gd name="connsiteY43" fmla="*/ 2968487 h 3233530"/>
              <a:gd name="connsiteX44" fmla="*/ 2120347 w 5022573"/>
              <a:gd name="connsiteY44" fmla="*/ 2941982 h 3233530"/>
              <a:gd name="connsiteX45" fmla="*/ 2160104 w 5022573"/>
              <a:gd name="connsiteY45" fmla="*/ 2902226 h 3233530"/>
              <a:gd name="connsiteX46" fmla="*/ 2199860 w 5022573"/>
              <a:gd name="connsiteY46" fmla="*/ 2849217 h 3233530"/>
              <a:gd name="connsiteX47" fmla="*/ 2252869 w 5022573"/>
              <a:gd name="connsiteY47" fmla="*/ 2835965 h 3233530"/>
              <a:gd name="connsiteX48" fmla="*/ 2319130 w 5022573"/>
              <a:gd name="connsiteY48" fmla="*/ 2756452 h 3233530"/>
              <a:gd name="connsiteX49" fmla="*/ 2358887 w 5022573"/>
              <a:gd name="connsiteY49" fmla="*/ 2729948 h 3233530"/>
              <a:gd name="connsiteX50" fmla="*/ 2398643 w 5022573"/>
              <a:gd name="connsiteY50" fmla="*/ 2690191 h 3233530"/>
              <a:gd name="connsiteX51" fmla="*/ 2451652 w 5022573"/>
              <a:gd name="connsiteY51" fmla="*/ 2676939 h 3233530"/>
              <a:gd name="connsiteX52" fmla="*/ 2504660 w 5022573"/>
              <a:gd name="connsiteY52" fmla="*/ 2623930 h 3233530"/>
              <a:gd name="connsiteX53" fmla="*/ 2544417 w 5022573"/>
              <a:gd name="connsiteY53" fmla="*/ 2597426 h 3233530"/>
              <a:gd name="connsiteX54" fmla="*/ 2610678 w 5022573"/>
              <a:gd name="connsiteY54" fmla="*/ 2544417 h 3233530"/>
              <a:gd name="connsiteX55" fmla="*/ 2690191 w 5022573"/>
              <a:gd name="connsiteY55" fmla="*/ 2478156 h 3233530"/>
              <a:gd name="connsiteX56" fmla="*/ 2729947 w 5022573"/>
              <a:gd name="connsiteY56" fmla="*/ 2411896 h 3233530"/>
              <a:gd name="connsiteX57" fmla="*/ 2809460 w 5022573"/>
              <a:gd name="connsiteY57" fmla="*/ 2332382 h 3233530"/>
              <a:gd name="connsiteX58" fmla="*/ 2835965 w 5022573"/>
              <a:gd name="connsiteY58" fmla="*/ 2279374 h 3233530"/>
              <a:gd name="connsiteX59" fmla="*/ 2902226 w 5022573"/>
              <a:gd name="connsiteY59" fmla="*/ 2199861 h 3233530"/>
              <a:gd name="connsiteX60" fmla="*/ 2928730 w 5022573"/>
              <a:gd name="connsiteY60" fmla="*/ 2160104 h 3233530"/>
              <a:gd name="connsiteX61" fmla="*/ 3021495 w 5022573"/>
              <a:gd name="connsiteY61" fmla="*/ 2107096 h 3233530"/>
              <a:gd name="connsiteX62" fmla="*/ 3048000 w 5022573"/>
              <a:gd name="connsiteY62" fmla="*/ 2080591 h 3233530"/>
              <a:gd name="connsiteX63" fmla="*/ 3140765 w 5022573"/>
              <a:gd name="connsiteY63" fmla="*/ 2040835 h 3233530"/>
              <a:gd name="connsiteX64" fmla="*/ 3193773 w 5022573"/>
              <a:gd name="connsiteY64" fmla="*/ 2014330 h 3233530"/>
              <a:gd name="connsiteX65" fmla="*/ 3313043 w 5022573"/>
              <a:gd name="connsiteY65" fmla="*/ 2001078 h 3233530"/>
              <a:gd name="connsiteX66" fmla="*/ 3445565 w 5022573"/>
              <a:gd name="connsiteY66" fmla="*/ 1974574 h 3233530"/>
              <a:gd name="connsiteX67" fmla="*/ 3485321 w 5022573"/>
              <a:gd name="connsiteY67" fmla="*/ 1961322 h 3233530"/>
              <a:gd name="connsiteX68" fmla="*/ 3631095 w 5022573"/>
              <a:gd name="connsiteY68" fmla="*/ 1948069 h 3233530"/>
              <a:gd name="connsiteX69" fmla="*/ 3803373 w 5022573"/>
              <a:gd name="connsiteY69" fmla="*/ 1908313 h 3233530"/>
              <a:gd name="connsiteX70" fmla="*/ 3909391 w 5022573"/>
              <a:gd name="connsiteY70" fmla="*/ 1881809 h 3233530"/>
              <a:gd name="connsiteX71" fmla="*/ 4134678 w 5022573"/>
              <a:gd name="connsiteY71" fmla="*/ 1855304 h 3233530"/>
              <a:gd name="connsiteX72" fmla="*/ 4214191 w 5022573"/>
              <a:gd name="connsiteY72" fmla="*/ 1828800 h 3233530"/>
              <a:gd name="connsiteX73" fmla="*/ 4479234 w 5022573"/>
              <a:gd name="connsiteY73" fmla="*/ 1802296 h 3233530"/>
              <a:gd name="connsiteX74" fmla="*/ 4545495 w 5022573"/>
              <a:gd name="connsiteY74" fmla="*/ 1749287 h 3233530"/>
              <a:gd name="connsiteX75" fmla="*/ 4625008 w 5022573"/>
              <a:gd name="connsiteY75" fmla="*/ 1656522 h 3233530"/>
              <a:gd name="connsiteX76" fmla="*/ 4651513 w 5022573"/>
              <a:gd name="connsiteY76" fmla="*/ 1550504 h 3233530"/>
              <a:gd name="connsiteX77" fmla="*/ 4678017 w 5022573"/>
              <a:gd name="connsiteY77" fmla="*/ 1510748 h 3233530"/>
              <a:gd name="connsiteX78" fmla="*/ 4744278 w 5022573"/>
              <a:gd name="connsiteY78" fmla="*/ 1391478 h 3233530"/>
              <a:gd name="connsiteX79" fmla="*/ 4810539 w 5022573"/>
              <a:gd name="connsiteY79" fmla="*/ 1258956 h 3233530"/>
              <a:gd name="connsiteX80" fmla="*/ 4837043 w 5022573"/>
              <a:gd name="connsiteY80" fmla="*/ 1192696 h 3233530"/>
              <a:gd name="connsiteX81" fmla="*/ 4916556 w 5022573"/>
              <a:gd name="connsiteY81" fmla="*/ 1086678 h 3233530"/>
              <a:gd name="connsiteX82" fmla="*/ 4956313 w 5022573"/>
              <a:gd name="connsiteY82" fmla="*/ 927652 h 3233530"/>
              <a:gd name="connsiteX83" fmla="*/ 4969565 w 5022573"/>
              <a:gd name="connsiteY83" fmla="*/ 861391 h 3233530"/>
              <a:gd name="connsiteX84" fmla="*/ 5022573 w 5022573"/>
              <a:gd name="connsiteY84" fmla="*/ 768626 h 3233530"/>
              <a:gd name="connsiteX85" fmla="*/ 4969565 w 5022573"/>
              <a:gd name="connsiteY85" fmla="*/ 463826 h 3233530"/>
              <a:gd name="connsiteX86" fmla="*/ 4956313 w 5022573"/>
              <a:gd name="connsiteY86" fmla="*/ 410817 h 3233530"/>
              <a:gd name="connsiteX87" fmla="*/ 4916556 w 5022573"/>
              <a:gd name="connsiteY87" fmla="*/ 371061 h 3233530"/>
              <a:gd name="connsiteX88" fmla="*/ 4876800 w 5022573"/>
              <a:gd name="connsiteY88" fmla="*/ 304800 h 3233530"/>
              <a:gd name="connsiteX89" fmla="*/ 4823791 w 5022573"/>
              <a:gd name="connsiteY89" fmla="*/ 265043 h 3233530"/>
              <a:gd name="connsiteX90" fmla="*/ 4770782 w 5022573"/>
              <a:gd name="connsiteY90" fmla="*/ 238539 h 3233530"/>
              <a:gd name="connsiteX91" fmla="*/ 4625008 w 5022573"/>
              <a:gd name="connsiteY91" fmla="*/ 185530 h 3233530"/>
              <a:gd name="connsiteX92" fmla="*/ 4439478 w 5022573"/>
              <a:gd name="connsiteY92" fmla="*/ 132522 h 3233530"/>
              <a:gd name="connsiteX93" fmla="*/ 4359965 w 5022573"/>
              <a:gd name="connsiteY93" fmla="*/ 119269 h 3233530"/>
              <a:gd name="connsiteX94" fmla="*/ 4267200 w 5022573"/>
              <a:gd name="connsiteY94" fmla="*/ 106017 h 3233530"/>
              <a:gd name="connsiteX95" fmla="*/ 4028660 w 5022573"/>
              <a:gd name="connsiteY95" fmla="*/ 66261 h 3233530"/>
              <a:gd name="connsiteX96" fmla="*/ 3922643 w 5022573"/>
              <a:gd name="connsiteY96" fmla="*/ 39756 h 3233530"/>
              <a:gd name="connsiteX97" fmla="*/ 3750365 w 5022573"/>
              <a:gd name="connsiteY97" fmla="*/ 26504 h 3233530"/>
              <a:gd name="connsiteX98" fmla="*/ 3631095 w 5022573"/>
              <a:gd name="connsiteY98" fmla="*/ 13252 h 3233530"/>
              <a:gd name="connsiteX99" fmla="*/ 3061252 w 5022573"/>
              <a:gd name="connsiteY99" fmla="*/ 0 h 3233530"/>
              <a:gd name="connsiteX100" fmla="*/ 2305878 w 5022573"/>
              <a:gd name="connsiteY100" fmla="*/ 39756 h 3233530"/>
              <a:gd name="connsiteX101" fmla="*/ 2080591 w 5022573"/>
              <a:gd name="connsiteY101" fmla="*/ 79513 h 3233530"/>
              <a:gd name="connsiteX102" fmla="*/ 1987826 w 5022573"/>
              <a:gd name="connsiteY102" fmla="*/ 92765 h 3233530"/>
              <a:gd name="connsiteX103" fmla="*/ 1855304 w 5022573"/>
              <a:gd name="connsiteY103" fmla="*/ 132522 h 3233530"/>
              <a:gd name="connsiteX104" fmla="*/ 1789043 w 5022573"/>
              <a:gd name="connsiteY104" fmla="*/ 145774 h 3233530"/>
              <a:gd name="connsiteX105" fmla="*/ 1736034 w 5022573"/>
              <a:gd name="connsiteY105" fmla="*/ 159026 h 3233530"/>
              <a:gd name="connsiteX106" fmla="*/ 1616765 w 5022573"/>
              <a:gd name="connsiteY106" fmla="*/ 185530 h 3233530"/>
              <a:gd name="connsiteX107" fmla="*/ 1524000 w 5022573"/>
              <a:gd name="connsiteY107" fmla="*/ 238539 h 3233530"/>
              <a:gd name="connsiteX108" fmla="*/ 1470991 w 5022573"/>
              <a:gd name="connsiteY108" fmla="*/ 251791 h 3233530"/>
              <a:gd name="connsiteX109" fmla="*/ 1364973 w 5022573"/>
              <a:gd name="connsiteY109" fmla="*/ 278296 h 3233530"/>
              <a:gd name="connsiteX110" fmla="*/ 1232452 w 5022573"/>
              <a:gd name="connsiteY110" fmla="*/ 344556 h 3233530"/>
              <a:gd name="connsiteX111" fmla="*/ 795130 w 5022573"/>
              <a:gd name="connsiteY111" fmla="*/ 318052 h 323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022573" h="3233530">
                <a:moveTo>
                  <a:pt x="795130" y="318052"/>
                </a:moveTo>
                <a:cubicBezTo>
                  <a:pt x="711200" y="311426"/>
                  <a:pt x="751393" y="304800"/>
                  <a:pt x="728869" y="304800"/>
                </a:cubicBezTo>
                <a:cubicBezTo>
                  <a:pt x="584296" y="304800"/>
                  <a:pt x="518043" y="290943"/>
                  <a:pt x="410817" y="344556"/>
                </a:cubicBezTo>
                <a:cubicBezTo>
                  <a:pt x="396571" y="351679"/>
                  <a:pt x="384312" y="362226"/>
                  <a:pt x="371060" y="371061"/>
                </a:cubicBezTo>
                <a:cubicBezTo>
                  <a:pt x="362225" y="384313"/>
                  <a:pt x="354921" y="398724"/>
                  <a:pt x="344556" y="410817"/>
                </a:cubicBezTo>
                <a:cubicBezTo>
                  <a:pt x="328294" y="429790"/>
                  <a:pt x="305408" y="443034"/>
                  <a:pt x="291547" y="463826"/>
                </a:cubicBezTo>
                <a:cubicBezTo>
                  <a:pt x="265488" y="502915"/>
                  <a:pt x="263549" y="511454"/>
                  <a:pt x="225287" y="543339"/>
                </a:cubicBezTo>
                <a:cubicBezTo>
                  <a:pt x="213051" y="553535"/>
                  <a:pt x="198782" y="561008"/>
                  <a:pt x="185530" y="569843"/>
                </a:cubicBezTo>
                <a:cubicBezTo>
                  <a:pt x="176695" y="583095"/>
                  <a:pt x="165495" y="595046"/>
                  <a:pt x="159026" y="609600"/>
                </a:cubicBezTo>
                <a:cubicBezTo>
                  <a:pt x="147237" y="636124"/>
                  <a:pt x="111550" y="758362"/>
                  <a:pt x="106017" y="781878"/>
                </a:cubicBezTo>
                <a:cubicBezTo>
                  <a:pt x="68309" y="942138"/>
                  <a:pt x="107359" y="872633"/>
                  <a:pt x="53008" y="954156"/>
                </a:cubicBezTo>
                <a:cubicBezTo>
                  <a:pt x="51501" y="964704"/>
                  <a:pt x="31519" y="1109719"/>
                  <a:pt x="26504" y="1126435"/>
                </a:cubicBezTo>
                <a:cubicBezTo>
                  <a:pt x="20828" y="1145357"/>
                  <a:pt x="8835" y="1161774"/>
                  <a:pt x="0" y="1179443"/>
                </a:cubicBezTo>
                <a:cubicBezTo>
                  <a:pt x="4417" y="1294295"/>
                  <a:pt x="3707" y="1409460"/>
                  <a:pt x="13252" y="1524000"/>
                </a:cubicBezTo>
                <a:cubicBezTo>
                  <a:pt x="23629" y="1648530"/>
                  <a:pt x="31360" y="1620510"/>
                  <a:pt x="53008" y="1696278"/>
                </a:cubicBezTo>
                <a:cubicBezTo>
                  <a:pt x="77066" y="1780481"/>
                  <a:pt x="51591" y="1719949"/>
                  <a:pt x="92765" y="1802296"/>
                </a:cubicBezTo>
                <a:cubicBezTo>
                  <a:pt x="97182" y="1850887"/>
                  <a:pt x="99117" y="1899768"/>
                  <a:pt x="106017" y="1948069"/>
                </a:cubicBezTo>
                <a:cubicBezTo>
                  <a:pt x="107993" y="1961898"/>
                  <a:pt x="115594" y="1974349"/>
                  <a:pt x="119269" y="1987826"/>
                </a:cubicBezTo>
                <a:cubicBezTo>
                  <a:pt x="128853" y="2022969"/>
                  <a:pt x="136938" y="2058504"/>
                  <a:pt x="145773" y="2093843"/>
                </a:cubicBezTo>
                <a:cubicBezTo>
                  <a:pt x="150190" y="2111513"/>
                  <a:pt x="153267" y="2129573"/>
                  <a:pt x="159026" y="2146852"/>
                </a:cubicBezTo>
                <a:cubicBezTo>
                  <a:pt x="171656" y="2184742"/>
                  <a:pt x="177210" y="2198019"/>
                  <a:pt x="185530" y="2239617"/>
                </a:cubicBezTo>
                <a:cubicBezTo>
                  <a:pt x="190800" y="2265965"/>
                  <a:pt x="195449" y="2292468"/>
                  <a:pt x="198782" y="2319130"/>
                </a:cubicBezTo>
                <a:cubicBezTo>
                  <a:pt x="204288" y="2363182"/>
                  <a:pt x="202051" y="2408395"/>
                  <a:pt x="212034" y="2451652"/>
                </a:cubicBezTo>
                <a:cubicBezTo>
                  <a:pt x="215615" y="2467171"/>
                  <a:pt x="229704" y="2478157"/>
                  <a:pt x="238539" y="2491409"/>
                </a:cubicBezTo>
                <a:cubicBezTo>
                  <a:pt x="264711" y="2622267"/>
                  <a:pt x="234708" y="2493167"/>
                  <a:pt x="278295" y="2623930"/>
                </a:cubicBezTo>
                <a:cubicBezTo>
                  <a:pt x="284055" y="2641209"/>
                  <a:pt x="283402" y="2660648"/>
                  <a:pt x="291547" y="2676939"/>
                </a:cubicBezTo>
                <a:cubicBezTo>
                  <a:pt x="359826" y="2813497"/>
                  <a:pt x="306517" y="2649600"/>
                  <a:pt x="357808" y="2782956"/>
                </a:cubicBezTo>
                <a:cubicBezTo>
                  <a:pt x="372852" y="2822070"/>
                  <a:pt x="367932" y="2872593"/>
                  <a:pt x="397565" y="2902226"/>
                </a:cubicBezTo>
                <a:lnTo>
                  <a:pt x="463826" y="2968487"/>
                </a:lnTo>
                <a:cubicBezTo>
                  <a:pt x="546692" y="3134222"/>
                  <a:pt x="466807" y="2995404"/>
                  <a:pt x="530087" y="3074504"/>
                </a:cubicBezTo>
                <a:cubicBezTo>
                  <a:pt x="540037" y="3086941"/>
                  <a:pt x="544498" y="3103896"/>
                  <a:pt x="556591" y="3114261"/>
                </a:cubicBezTo>
                <a:cubicBezTo>
                  <a:pt x="589691" y="3142632"/>
                  <a:pt x="638240" y="3159025"/>
                  <a:pt x="675860" y="3180522"/>
                </a:cubicBezTo>
                <a:cubicBezTo>
                  <a:pt x="689689" y="3188424"/>
                  <a:pt x="700361" y="3202449"/>
                  <a:pt x="715617" y="3207026"/>
                </a:cubicBezTo>
                <a:cubicBezTo>
                  <a:pt x="728681" y="3210945"/>
                  <a:pt x="908460" y="3232788"/>
                  <a:pt x="914400" y="3233530"/>
                </a:cubicBezTo>
                <a:cubicBezTo>
                  <a:pt x="1042504" y="3229113"/>
                  <a:pt x="1171001" y="3231225"/>
                  <a:pt x="1298713" y="3220278"/>
                </a:cubicBezTo>
                <a:cubicBezTo>
                  <a:pt x="1326549" y="3217892"/>
                  <a:pt x="1351272" y="3201125"/>
                  <a:pt x="1378226" y="3193774"/>
                </a:cubicBezTo>
                <a:cubicBezTo>
                  <a:pt x="1399957" y="3187848"/>
                  <a:pt x="1422499" y="3185408"/>
                  <a:pt x="1444487" y="3180522"/>
                </a:cubicBezTo>
                <a:cubicBezTo>
                  <a:pt x="1462266" y="3176571"/>
                  <a:pt x="1479422" y="3169528"/>
                  <a:pt x="1497495" y="3167269"/>
                </a:cubicBezTo>
                <a:cubicBezTo>
                  <a:pt x="1585598" y="3156256"/>
                  <a:pt x="1674191" y="3149600"/>
                  <a:pt x="1762539" y="3140765"/>
                </a:cubicBezTo>
                <a:cubicBezTo>
                  <a:pt x="1839778" y="3115019"/>
                  <a:pt x="1789801" y="3133760"/>
                  <a:pt x="1908313" y="3074504"/>
                </a:cubicBezTo>
                <a:cubicBezTo>
                  <a:pt x="1925982" y="3065669"/>
                  <a:pt x="1947352" y="3061969"/>
                  <a:pt x="1961321" y="3048000"/>
                </a:cubicBezTo>
                <a:cubicBezTo>
                  <a:pt x="1970156" y="3039165"/>
                  <a:pt x="1977430" y="3028427"/>
                  <a:pt x="1987826" y="3021496"/>
                </a:cubicBezTo>
                <a:cubicBezTo>
                  <a:pt x="2004263" y="3010538"/>
                  <a:pt x="2024397" y="3005949"/>
                  <a:pt x="2040834" y="2994991"/>
                </a:cubicBezTo>
                <a:cubicBezTo>
                  <a:pt x="2051230" y="2988060"/>
                  <a:pt x="2056943" y="2975418"/>
                  <a:pt x="2067339" y="2968487"/>
                </a:cubicBezTo>
                <a:cubicBezTo>
                  <a:pt x="2083776" y="2957529"/>
                  <a:pt x="2104272" y="2953464"/>
                  <a:pt x="2120347" y="2941982"/>
                </a:cubicBezTo>
                <a:cubicBezTo>
                  <a:pt x="2135597" y="2931089"/>
                  <a:pt x="2147907" y="2916456"/>
                  <a:pt x="2160104" y="2902226"/>
                </a:cubicBezTo>
                <a:cubicBezTo>
                  <a:pt x="2174478" y="2885456"/>
                  <a:pt x="2181887" y="2862055"/>
                  <a:pt x="2199860" y="2849217"/>
                </a:cubicBezTo>
                <a:cubicBezTo>
                  <a:pt x="2214681" y="2838631"/>
                  <a:pt x="2235199" y="2840382"/>
                  <a:pt x="2252869" y="2835965"/>
                </a:cubicBezTo>
                <a:cubicBezTo>
                  <a:pt x="2278929" y="2796874"/>
                  <a:pt x="2280866" y="2788338"/>
                  <a:pt x="2319130" y="2756452"/>
                </a:cubicBezTo>
                <a:cubicBezTo>
                  <a:pt x="2331366" y="2746256"/>
                  <a:pt x="2346651" y="2740144"/>
                  <a:pt x="2358887" y="2729948"/>
                </a:cubicBezTo>
                <a:cubicBezTo>
                  <a:pt x="2373285" y="2717950"/>
                  <a:pt x="2382371" y="2699489"/>
                  <a:pt x="2398643" y="2690191"/>
                </a:cubicBezTo>
                <a:cubicBezTo>
                  <a:pt x="2414457" y="2681155"/>
                  <a:pt x="2433982" y="2681356"/>
                  <a:pt x="2451652" y="2676939"/>
                </a:cubicBezTo>
                <a:cubicBezTo>
                  <a:pt x="2469321" y="2659269"/>
                  <a:pt x="2485687" y="2640192"/>
                  <a:pt x="2504660" y="2623930"/>
                </a:cubicBezTo>
                <a:cubicBezTo>
                  <a:pt x="2516753" y="2613565"/>
                  <a:pt x="2531675" y="2606982"/>
                  <a:pt x="2544417" y="2597426"/>
                </a:cubicBezTo>
                <a:cubicBezTo>
                  <a:pt x="2567045" y="2580455"/>
                  <a:pt x="2588050" y="2561388"/>
                  <a:pt x="2610678" y="2544417"/>
                </a:cubicBezTo>
                <a:cubicBezTo>
                  <a:pt x="2649160" y="2515555"/>
                  <a:pt x="2659021" y="2519716"/>
                  <a:pt x="2690191" y="2478156"/>
                </a:cubicBezTo>
                <a:cubicBezTo>
                  <a:pt x="2705645" y="2457550"/>
                  <a:pt x="2713637" y="2431831"/>
                  <a:pt x="2729947" y="2411896"/>
                </a:cubicBezTo>
                <a:cubicBezTo>
                  <a:pt x="2753683" y="2382886"/>
                  <a:pt x="2792697" y="2365908"/>
                  <a:pt x="2809460" y="2332382"/>
                </a:cubicBezTo>
                <a:cubicBezTo>
                  <a:pt x="2818295" y="2314713"/>
                  <a:pt x="2825495" y="2296126"/>
                  <a:pt x="2835965" y="2279374"/>
                </a:cubicBezTo>
                <a:cubicBezTo>
                  <a:pt x="2900416" y="2176254"/>
                  <a:pt x="2850374" y="2264676"/>
                  <a:pt x="2902226" y="2199861"/>
                </a:cubicBezTo>
                <a:cubicBezTo>
                  <a:pt x="2912176" y="2187424"/>
                  <a:pt x="2917468" y="2171366"/>
                  <a:pt x="2928730" y="2160104"/>
                </a:cubicBezTo>
                <a:cubicBezTo>
                  <a:pt x="2955839" y="2132995"/>
                  <a:pt x="2990317" y="2127882"/>
                  <a:pt x="3021495" y="2107096"/>
                </a:cubicBezTo>
                <a:cubicBezTo>
                  <a:pt x="3031891" y="2100165"/>
                  <a:pt x="3037604" y="2087522"/>
                  <a:pt x="3048000" y="2080591"/>
                </a:cubicBezTo>
                <a:cubicBezTo>
                  <a:pt x="3100745" y="2045427"/>
                  <a:pt x="3091288" y="2062040"/>
                  <a:pt x="3140765" y="2040835"/>
                </a:cubicBezTo>
                <a:cubicBezTo>
                  <a:pt x="3158923" y="2033053"/>
                  <a:pt x="3174524" y="2018772"/>
                  <a:pt x="3193773" y="2014330"/>
                </a:cubicBezTo>
                <a:cubicBezTo>
                  <a:pt x="3232750" y="2005335"/>
                  <a:pt x="3273393" y="2006365"/>
                  <a:pt x="3313043" y="2001078"/>
                </a:cubicBezTo>
                <a:cubicBezTo>
                  <a:pt x="3361854" y="1994570"/>
                  <a:pt x="3399477" y="1987742"/>
                  <a:pt x="3445565" y="1974574"/>
                </a:cubicBezTo>
                <a:cubicBezTo>
                  <a:pt x="3458996" y="1970737"/>
                  <a:pt x="3471493" y="1963298"/>
                  <a:pt x="3485321" y="1961322"/>
                </a:cubicBezTo>
                <a:cubicBezTo>
                  <a:pt x="3533622" y="1954422"/>
                  <a:pt x="3582504" y="1952487"/>
                  <a:pt x="3631095" y="1948069"/>
                </a:cubicBezTo>
                <a:cubicBezTo>
                  <a:pt x="3733077" y="1927673"/>
                  <a:pt x="3675501" y="1940281"/>
                  <a:pt x="3803373" y="1908313"/>
                </a:cubicBezTo>
                <a:cubicBezTo>
                  <a:pt x="3838712" y="1899478"/>
                  <a:pt x="3873245" y="1886327"/>
                  <a:pt x="3909391" y="1881809"/>
                </a:cubicBezTo>
                <a:cubicBezTo>
                  <a:pt x="4055100" y="1863594"/>
                  <a:pt x="3980012" y="1872489"/>
                  <a:pt x="4134678" y="1855304"/>
                </a:cubicBezTo>
                <a:cubicBezTo>
                  <a:pt x="4161182" y="1846469"/>
                  <a:pt x="4186578" y="1833048"/>
                  <a:pt x="4214191" y="1828800"/>
                </a:cubicBezTo>
                <a:cubicBezTo>
                  <a:pt x="4301947" y="1815299"/>
                  <a:pt x="4479234" y="1802296"/>
                  <a:pt x="4479234" y="1802296"/>
                </a:cubicBezTo>
                <a:cubicBezTo>
                  <a:pt x="4546118" y="1780000"/>
                  <a:pt x="4497541" y="1805234"/>
                  <a:pt x="4545495" y="1749287"/>
                </a:cubicBezTo>
                <a:cubicBezTo>
                  <a:pt x="4641901" y="1636814"/>
                  <a:pt x="4564161" y="1747792"/>
                  <a:pt x="4625008" y="1656522"/>
                </a:cubicBezTo>
                <a:cubicBezTo>
                  <a:pt x="4630050" y="1631314"/>
                  <a:pt x="4637928" y="1577674"/>
                  <a:pt x="4651513" y="1550504"/>
                </a:cubicBezTo>
                <a:cubicBezTo>
                  <a:pt x="4658636" y="1536259"/>
                  <a:pt x="4670282" y="1524671"/>
                  <a:pt x="4678017" y="1510748"/>
                </a:cubicBezTo>
                <a:cubicBezTo>
                  <a:pt x="4756146" y="1370114"/>
                  <a:pt x="4684539" y="1481086"/>
                  <a:pt x="4744278" y="1391478"/>
                </a:cubicBezTo>
                <a:cubicBezTo>
                  <a:pt x="4770807" y="1285360"/>
                  <a:pt x="4737718" y="1392461"/>
                  <a:pt x="4810539" y="1258956"/>
                </a:cubicBezTo>
                <a:cubicBezTo>
                  <a:pt x="4821930" y="1238073"/>
                  <a:pt x="4824576" y="1212955"/>
                  <a:pt x="4837043" y="1192696"/>
                </a:cubicBezTo>
                <a:cubicBezTo>
                  <a:pt x="4860194" y="1155075"/>
                  <a:pt x="4916556" y="1086678"/>
                  <a:pt x="4916556" y="1086678"/>
                </a:cubicBezTo>
                <a:cubicBezTo>
                  <a:pt x="4929808" y="1033669"/>
                  <a:pt x="4943798" y="980840"/>
                  <a:pt x="4956313" y="927652"/>
                </a:cubicBezTo>
                <a:cubicBezTo>
                  <a:pt x="4961472" y="905726"/>
                  <a:pt x="4960902" y="882183"/>
                  <a:pt x="4969565" y="861391"/>
                </a:cubicBezTo>
                <a:cubicBezTo>
                  <a:pt x="4983263" y="828517"/>
                  <a:pt x="5004904" y="799548"/>
                  <a:pt x="5022573" y="768626"/>
                </a:cubicBezTo>
                <a:cubicBezTo>
                  <a:pt x="4967224" y="242809"/>
                  <a:pt x="5040079" y="651866"/>
                  <a:pt x="4969565" y="463826"/>
                </a:cubicBezTo>
                <a:cubicBezTo>
                  <a:pt x="4963170" y="446772"/>
                  <a:pt x="4965349" y="426631"/>
                  <a:pt x="4956313" y="410817"/>
                </a:cubicBezTo>
                <a:cubicBezTo>
                  <a:pt x="4947015" y="394545"/>
                  <a:pt x="4927801" y="386054"/>
                  <a:pt x="4916556" y="371061"/>
                </a:cubicBezTo>
                <a:cubicBezTo>
                  <a:pt x="4901101" y="350455"/>
                  <a:pt x="4893761" y="324185"/>
                  <a:pt x="4876800" y="304800"/>
                </a:cubicBezTo>
                <a:cubicBezTo>
                  <a:pt x="4862256" y="288178"/>
                  <a:pt x="4842521" y="276749"/>
                  <a:pt x="4823791" y="265043"/>
                </a:cubicBezTo>
                <a:cubicBezTo>
                  <a:pt x="4807039" y="254573"/>
                  <a:pt x="4788835" y="246562"/>
                  <a:pt x="4770782" y="238539"/>
                </a:cubicBezTo>
                <a:cubicBezTo>
                  <a:pt x="4727015" y="219087"/>
                  <a:pt x="4670205" y="199089"/>
                  <a:pt x="4625008" y="185530"/>
                </a:cubicBezTo>
                <a:cubicBezTo>
                  <a:pt x="4563403" y="167048"/>
                  <a:pt x="4502921" y="143096"/>
                  <a:pt x="4439478" y="132522"/>
                </a:cubicBezTo>
                <a:lnTo>
                  <a:pt x="4359965" y="119269"/>
                </a:lnTo>
                <a:cubicBezTo>
                  <a:pt x="4329093" y="114519"/>
                  <a:pt x="4298043" y="110952"/>
                  <a:pt x="4267200" y="106017"/>
                </a:cubicBezTo>
                <a:cubicBezTo>
                  <a:pt x="4187602" y="93282"/>
                  <a:pt x="4106863" y="85812"/>
                  <a:pt x="4028660" y="66261"/>
                </a:cubicBezTo>
                <a:cubicBezTo>
                  <a:pt x="3993321" y="57426"/>
                  <a:pt x="3958704" y="44908"/>
                  <a:pt x="3922643" y="39756"/>
                </a:cubicBezTo>
                <a:cubicBezTo>
                  <a:pt x="3865626" y="31611"/>
                  <a:pt x="3807724" y="31718"/>
                  <a:pt x="3750365" y="26504"/>
                </a:cubicBezTo>
                <a:cubicBezTo>
                  <a:pt x="3710528" y="22883"/>
                  <a:pt x="3671067" y="14789"/>
                  <a:pt x="3631095" y="13252"/>
                </a:cubicBezTo>
                <a:cubicBezTo>
                  <a:pt x="3441236" y="5950"/>
                  <a:pt x="3251200" y="4417"/>
                  <a:pt x="3061252" y="0"/>
                </a:cubicBezTo>
                <a:cubicBezTo>
                  <a:pt x="2875870" y="8426"/>
                  <a:pt x="2537385" y="17707"/>
                  <a:pt x="2305878" y="39756"/>
                </a:cubicBezTo>
                <a:cubicBezTo>
                  <a:pt x="2155997" y="54031"/>
                  <a:pt x="2238573" y="49892"/>
                  <a:pt x="2080591" y="79513"/>
                </a:cubicBezTo>
                <a:cubicBezTo>
                  <a:pt x="2049890" y="85269"/>
                  <a:pt x="2018748" y="88348"/>
                  <a:pt x="1987826" y="92765"/>
                </a:cubicBezTo>
                <a:cubicBezTo>
                  <a:pt x="1943652" y="106017"/>
                  <a:pt x="1899866" y="120639"/>
                  <a:pt x="1855304" y="132522"/>
                </a:cubicBezTo>
                <a:cubicBezTo>
                  <a:pt x="1833540" y="138326"/>
                  <a:pt x="1811031" y="140888"/>
                  <a:pt x="1789043" y="145774"/>
                </a:cubicBezTo>
                <a:cubicBezTo>
                  <a:pt x="1771263" y="149725"/>
                  <a:pt x="1753781" y="154931"/>
                  <a:pt x="1736034" y="159026"/>
                </a:cubicBezTo>
                <a:lnTo>
                  <a:pt x="1616765" y="185530"/>
                </a:lnTo>
                <a:cubicBezTo>
                  <a:pt x="1585843" y="203200"/>
                  <a:pt x="1556422" y="223802"/>
                  <a:pt x="1524000" y="238539"/>
                </a:cubicBezTo>
                <a:cubicBezTo>
                  <a:pt x="1507419" y="246076"/>
                  <a:pt x="1488504" y="246787"/>
                  <a:pt x="1470991" y="251791"/>
                </a:cubicBezTo>
                <a:cubicBezTo>
                  <a:pt x="1375901" y="278959"/>
                  <a:pt x="1499697" y="251349"/>
                  <a:pt x="1364973" y="278296"/>
                </a:cubicBezTo>
                <a:cubicBezTo>
                  <a:pt x="1315160" y="344713"/>
                  <a:pt x="1334800" y="344556"/>
                  <a:pt x="1232452" y="344556"/>
                </a:cubicBezTo>
                <a:cubicBezTo>
                  <a:pt x="1095441" y="344556"/>
                  <a:pt x="879060" y="324678"/>
                  <a:pt x="795130" y="318052"/>
                </a:cubicBezTo>
                <a:close/>
              </a:path>
            </a:pathLst>
          </a:cu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91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p:txBody>
      </p:sp>
      <p:pic>
        <p:nvPicPr>
          <p:cNvPr id="4" name="Picture 3">
            <a:extLst>
              <a:ext uri="{FF2B5EF4-FFF2-40B4-BE49-F238E27FC236}">
                <a16:creationId xmlns:a16="http://schemas.microsoft.com/office/drawing/2014/main" id="{78539A14-60CF-4596-AEE3-8EC56B8710B2}"/>
              </a:ext>
            </a:extLst>
          </p:cNvPr>
          <p:cNvPicPr>
            <a:picLocks noChangeAspect="1"/>
          </p:cNvPicPr>
          <p:nvPr/>
        </p:nvPicPr>
        <p:blipFill>
          <a:blip r:embed="rId2"/>
          <a:stretch>
            <a:fillRect/>
          </a:stretch>
        </p:blipFill>
        <p:spPr>
          <a:xfrm>
            <a:off x="2093842" y="1178258"/>
            <a:ext cx="7341705" cy="4948059"/>
          </a:xfrm>
          <a:prstGeom prst="rect">
            <a:avLst/>
          </a:prstGeom>
        </p:spPr>
      </p:pic>
      <p:sp>
        <p:nvSpPr>
          <p:cNvPr id="7" name="Freeform: Shape 6">
            <a:extLst>
              <a:ext uri="{FF2B5EF4-FFF2-40B4-BE49-F238E27FC236}">
                <a16:creationId xmlns:a16="http://schemas.microsoft.com/office/drawing/2014/main" id="{E0948FC5-AD80-4020-A7F2-941AD6CCEAA5}"/>
              </a:ext>
            </a:extLst>
          </p:cNvPr>
          <p:cNvSpPr/>
          <p:nvPr/>
        </p:nvSpPr>
        <p:spPr>
          <a:xfrm>
            <a:off x="1643270" y="1285461"/>
            <a:ext cx="5022573" cy="3233530"/>
          </a:xfrm>
          <a:custGeom>
            <a:avLst/>
            <a:gdLst>
              <a:gd name="connsiteX0" fmla="*/ 795130 w 5022573"/>
              <a:gd name="connsiteY0" fmla="*/ 318052 h 3233530"/>
              <a:gd name="connsiteX1" fmla="*/ 728869 w 5022573"/>
              <a:gd name="connsiteY1" fmla="*/ 304800 h 3233530"/>
              <a:gd name="connsiteX2" fmla="*/ 410817 w 5022573"/>
              <a:gd name="connsiteY2" fmla="*/ 344556 h 3233530"/>
              <a:gd name="connsiteX3" fmla="*/ 371060 w 5022573"/>
              <a:gd name="connsiteY3" fmla="*/ 371061 h 3233530"/>
              <a:gd name="connsiteX4" fmla="*/ 344556 w 5022573"/>
              <a:gd name="connsiteY4" fmla="*/ 410817 h 3233530"/>
              <a:gd name="connsiteX5" fmla="*/ 291547 w 5022573"/>
              <a:gd name="connsiteY5" fmla="*/ 463826 h 3233530"/>
              <a:gd name="connsiteX6" fmla="*/ 225287 w 5022573"/>
              <a:gd name="connsiteY6" fmla="*/ 543339 h 3233530"/>
              <a:gd name="connsiteX7" fmla="*/ 185530 w 5022573"/>
              <a:gd name="connsiteY7" fmla="*/ 569843 h 3233530"/>
              <a:gd name="connsiteX8" fmla="*/ 159026 w 5022573"/>
              <a:gd name="connsiteY8" fmla="*/ 609600 h 3233530"/>
              <a:gd name="connsiteX9" fmla="*/ 106017 w 5022573"/>
              <a:gd name="connsiteY9" fmla="*/ 781878 h 3233530"/>
              <a:gd name="connsiteX10" fmla="*/ 53008 w 5022573"/>
              <a:gd name="connsiteY10" fmla="*/ 954156 h 3233530"/>
              <a:gd name="connsiteX11" fmla="*/ 26504 w 5022573"/>
              <a:gd name="connsiteY11" fmla="*/ 1126435 h 3233530"/>
              <a:gd name="connsiteX12" fmla="*/ 0 w 5022573"/>
              <a:gd name="connsiteY12" fmla="*/ 1179443 h 3233530"/>
              <a:gd name="connsiteX13" fmla="*/ 13252 w 5022573"/>
              <a:gd name="connsiteY13" fmla="*/ 1524000 h 3233530"/>
              <a:gd name="connsiteX14" fmla="*/ 53008 w 5022573"/>
              <a:gd name="connsiteY14" fmla="*/ 1696278 h 3233530"/>
              <a:gd name="connsiteX15" fmla="*/ 92765 w 5022573"/>
              <a:gd name="connsiteY15" fmla="*/ 1802296 h 3233530"/>
              <a:gd name="connsiteX16" fmla="*/ 106017 w 5022573"/>
              <a:gd name="connsiteY16" fmla="*/ 1948069 h 3233530"/>
              <a:gd name="connsiteX17" fmla="*/ 119269 w 5022573"/>
              <a:gd name="connsiteY17" fmla="*/ 1987826 h 3233530"/>
              <a:gd name="connsiteX18" fmla="*/ 145773 w 5022573"/>
              <a:gd name="connsiteY18" fmla="*/ 2093843 h 3233530"/>
              <a:gd name="connsiteX19" fmla="*/ 159026 w 5022573"/>
              <a:gd name="connsiteY19" fmla="*/ 2146852 h 3233530"/>
              <a:gd name="connsiteX20" fmla="*/ 185530 w 5022573"/>
              <a:gd name="connsiteY20" fmla="*/ 2239617 h 3233530"/>
              <a:gd name="connsiteX21" fmla="*/ 198782 w 5022573"/>
              <a:gd name="connsiteY21" fmla="*/ 2319130 h 3233530"/>
              <a:gd name="connsiteX22" fmla="*/ 212034 w 5022573"/>
              <a:gd name="connsiteY22" fmla="*/ 2451652 h 3233530"/>
              <a:gd name="connsiteX23" fmla="*/ 238539 w 5022573"/>
              <a:gd name="connsiteY23" fmla="*/ 2491409 h 3233530"/>
              <a:gd name="connsiteX24" fmla="*/ 278295 w 5022573"/>
              <a:gd name="connsiteY24" fmla="*/ 2623930 h 3233530"/>
              <a:gd name="connsiteX25" fmla="*/ 291547 w 5022573"/>
              <a:gd name="connsiteY25" fmla="*/ 2676939 h 3233530"/>
              <a:gd name="connsiteX26" fmla="*/ 357808 w 5022573"/>
              <a:gd name="connsiteY26" fmla="*/ 2782956 h 3233530"/>
              <a:gd name="connsiteX27" fmla="*/ 397565 w 5022573"/>
              <a:gd name="connsiteY27" fmla="*/ 2902226 h 3233530"/>
              <a:gd name="connsiteX28" fmla="*/ 463826 w 5022573"/>
              <a:gd name="connsiteY28" fmla="*/ 2968487 h 3233530"/>
              <a:gd name="connsiteX29" fmla="*/ 530087 w 5022573"/>
              <a:gd name="connsiteY29" fmla="*/ 3074504 h 3233530"/>
              <a:gd name="connsiteX30" fmla="*/ 556591 w 5022573"/>
              <a:gd name="connsiteY30" fmla="*/ 3114261 h 3233530"/>
              <a:gd name="connsiteX31" fmla="*/ 675860 w 5022573"/>
              <a:gd name="connsiteY31" fmla="*/ 3180522 h 3233530"/>
              <a:gd name="connsiteX32" fmla="*/ 715617 w 5022573"/>
              <a:gd name="connsiteY32" fmla="*/ 3207026 h 3233530"/>
              <a:gd name="connsiteX33" fmla="*/ 914400 w 5022573"/>
              <a:gd name="connsiteY33" fmla="*/ 3233530 h 3233530"/>
              <a:gd name="connsiteX34" fmla="*/ 1298713 w 5022573"/>
              <a:gd name="connsiteY34" fmla="*/ 3220278 h 3233530"/>
              <a:gd name="connsiteX35" fmla="*/ 1378226 w 5022573"/>
              <a:gd name="connsiteY35" fmla="*/ 3193774 h 3233530"/>
              <a:gd name="connsiteX36" fmla="*/ 1444487 w 5022573"/>
              <a:gd name="connsiteY36" fmla="*/ 3180522 h 3233530"/>
              <a:gd name="connsiteX37" fmla="*/ 1497495 w 5022573"/>
              <a:gd name="connsiteY37" fmla="*/ 3167269 h 3233530"/>
              <a:gd name="connsiteX38" fmla="*/ 1762539 w 5022573"/>
              <a:gd name="connsiteY38" fmla="*/ 3140765 h 3233530"/>
              <a:gd name="connsiteX39" fmla="*/ 1908313 w 5022573"/>
              <a:gd name="connsiteY39" fmla="*/ 3074504 h 3233530"/>
              <a:gd name="connsiteX40" fmla="*/ 1961321 w 5022573"/>
              <a:gd name="connsiteY40" fmla="*/ 3048000 h 3233530"/>
              <a:gd name="connsiteX41" fmla="*/ 1987826 w 5022573"/>
              <a:gd name="connsiteY41" fmla="*/ 3021496 h 3233530"/>
              <a:gd name="connsiteX42" fmla="*/ 2040834 w 5022573"/>
              <a:gd name="connsiteY42" fmla="*/ 2994991 h 3233530"/>
              <a:gd name="connsiteX43" fmla="*/ 2067339 w 5022573"/>
              <a:gd name="connsiteY43" fmla="*/ 2968487 h 3233530"/>
              <a:gd name="connsiteX44" fmla="*/ 2120347 w 5022573"/>
              <a:gd name="connsiteY44" fmla="*/ 2941982 h 3233530"/>
              <a:gd name="connsiteX45" fmla="*/ 2160104 w 5022573"/>
              <a:gd name="connsiteY45" fmla="*/ 2902226 h 3233530"/>
              <a:gd name="connsiteX46" fmla="*/ 2199860 w 5022573"/>
              <a:gd name="connsiteY46" fmla="*/ 2849217 h 3233530"/>
              <a:gd name="connsiteX47" fmla="*/ 2252869 w 5022573"/>
              <a:gd name="connsiteY47" fmla="*/ 2835965 h 3233530"/>
              <a:gd name="connsiteX48" fmla="*/ 2319130 w 5022573"/>
              <a:gd name="connsiteY48" fmla="*/ 2756452 h 3233530"/>
              <a:gd name="connsiteX49" fmla="*/ 2358887 w 5022573"/>
              <a:gd name="connsiteY49" fmla="*/ 2729948 h 3233530"/>
              <a:gd name="connsiteX50" fmla="*/ 2398643 w 5022573"/>
              <a:gd name="connsiteY50" fmla="*/ 2690191 h 3233530"/>
              <a:gd name="connsiteX51" fmla="*/ 2451652 w 5022573"/>
              <a:gd name="connsiteY51" fmla="*/ 2676939 h 3233530"/>
              <a:gd name="connsiteX52" fmla="*/ 2504660 w 5022573"/>
              <a:gd name="connsiteY52" fmla="*/ 2623930 h 3233530"/>
              <a:gd name="connsiteX53" fmla="*/ 2544417 w 5022573"/>
              <a:gd name="connsiteY53" fmla="*/ 2597426 h 3233530"/>
              <a:gd name="connsiteX54" fmla="*/ 2610678 w 5022573"/>
              <a:gd name="connsiteY54" fmla="*/ 2544417 h 3233530"/>
              <a:gd name="connsiteX55" fmla="*/ 2690191 w 5022573"/>
              <a:gd name="connsiteY55" fmla="*/ 2478156 h 3233530"/>
              <a:gd name="connsiteX56" fmla="*/ 2729947 w 5022573"/>
              <a:gd name="connsiteY56" fmla="*/ 2411896 h 3233530"/>
              <a:gd name="connsiteX57" fmla="*/ 2809460 w 5022573"/>
              <a:gd name="connsiteY57" fmla="*/ 2332382 h 3233530"/>
              <a:gd name="connsiteX58" fmla="*/ 2835965 w 5022573"/>
              <a:gd name="connsiteY58" fmla="*/ 2279374 h 3233530"/>
              <a:gd name="connsiteX59" fmla="*/ 2902226 w 5022573"/>
              <a:gd name="connsiteY59" fmla="*/ 2199861 h 3233530"/>
              <a:gd name="connsiteX60" fmla="*/ 2928730 w 5022573"/>
              <a:gd name="connsiteY60" fmla="*/ 2160104 h 3233530"/>
              <a:gd name="connsiteX61" fmla="*/ 3021495 w 5022573"/>
              <a:gd name="connsiteY61" fmla="*/ 2107096 h 3233530"/>
              <a:gd name="connsiteX62" fmla="*/ 3048000 w 5022573"/>
              <a:gd name="connsiteY62" fmla="*/ 2080591 h 3233530"/>
              <a:gd name="connsiteX63" fmla="*/ 3140765 w 5022573"/>
              <a:gd name="connsiteY63" fmla="*/ 2040835 h 3233530"/>
              <a:gd name="connsiteX64" fmla="*/ 3193773 w 5022573"/>
              <a:gd name="connsiteY64" fmla="*/ 2014330 h 3233530"/>
              <a:gd name="connsiteX65" fmla="*/ 3313043 w 5022573"/>
              <a:gd name="connsiteY65" fmla="*/ 2001078 h 3233530"/>
              <a:gd name="connsiteX66" fmla="*/ 3445565 w 5022573"/>
              <a:gd name="connsiteY66" fmla="*/ 1974574 h 3233530"/>
              <a:gd name="connsiteX67" fmla="*/ 3485321 w 5022573"/>
              <a:gd name="connsiteY67" fmla="*/ 1961322 h 3233530"/>
              <a:gd name="connsiteX68" fmla="*/ 3631095 w 5022573"/>
              <a:gd name="connsiteY68" fmla="*/ 1948069 h 3233530"/>
              <a:gd name="connsiteX69" fmla="*/ 3803373 w 5022573"/>
              <a:gd name="connsiteY69" fmla="*/ 1908313 h 3233530"/>
              <a:gd name="connsiteX70" fmla="*/ 3909391 w 5022573"/>
              <a:gd name="connsiteY70" fmla="*/ 1881809 h 3233530"/>
              <a:gd name="connsiteX71" fmla="*/ 4134678 w 5022573"/>
              <a:gd name="connsiteY71" fmla="*/ 1855304 h 3233530"/>
              <a:gd name="connsiteX72" fmla="*/ 4214191 w 5022573"/>
              <a:gd name="connsiteY72" fmla="*/ 1828800 h 3233530"/>
              <a:gd name="connsiteX73" fmla="*/ 4479234 w 5022573"/>
              <a:gd name="connsiteY73" fmla="*/ 1802296 h 3233530"/>
              <a:gd name="connsiteX74" fmla="*/ 4545495 w 5022573"/>
              <a:gd name="connsiteY74" fmla="*/ 1749287 h 3233530"/>
              <a:gd name="connsiteX75" fmla="*/ 4625008 w 5022573"/>
              <a:gd name="connsiteY75" fmla="*/ 1656522 h 3233530"/>
              <a:gd name="connsiteX76" fmla="*/ 4651513 w 5022573"/>
              <a:gd name="connsiteY76" fmla="*/ 1550504 h 3233530"/>
              <a:gd name="connsiteX77" fmla="*/ 4678017 w 5022573"/>
              <a:gd name="connsiteY77" fmla="*/ 1510748 h 3233530"/>
              <a:gd name="connsiteX78" fmla="*/ 4744278 w 5022573"/>
              <a:gd name="connsiteY78" fmla="*/ 1391478 h 3233530"/>
              <a:gd name="connsiteX79" fmla="*/ 4810539 w 5022573"/>
              <a:gd name="connsiteY79" fmla="*/ 1258956 h 3233530"/>
              <a:gd name="connsiteX80" fmla="*/ 4837043 w 5022573"/>
              <a:gd name="connsiteY80" fmla="*/ 1192696 h 3233530"/>
              <a:gd name="connsiteX81" fmla="*/ 4916556 w 5022573"/>
              <a:gd name="connsiteY81" fmla="*/ 1086678 h 3233530"/>
              <a:gd name="connsiteX82" fmla="*/ 4956313 w 5022573"/>
              <a:gd name="connsiteY82" fmla="*/ 927652 h 3233530"/>
              <a:gd name="connsiteX83" fmla="*/ 4969565 w 5022573"/>
              <a:gd name="connsiteY83" fmla="*/ 861391 h 3233530"/>
              <a:gd name="connsiteX84" fmla="*/ 5022573 w 5022573"/>
              <a:gd name="connsiteY84" fmla="*/ 768626 h 3233530"/>
              <a:gd name="connsiteX85" fmla="*/ 4969565 w 5022573"/>
              <a:gd name="connsiteY85" fmla="*/ 463826 h 3233530"/>
              <a:gd name="connsiteX86" fmla="*/ 4956313 w 5022573"/>
              <a:gd name="connsiteY86" fmla="*/ 410817 h 3233530"/>
              <a:gd name="connsiteX87" fmla="*/ 4916556 w 5022573"/>
              <a:gd name="connsiteY87" fmla="*/ 371061 h 3233530"/>
              <a:gd name="connsiteX88" fmla="*/ 4876800 w 5022573"/>
              <a:gd name="connsiteY88" fmla="*/ 304800 h 3233530"/>
              <a:gd name="connsiteX89" fmla="*/ 4823791 w 5022573"/>
              <a:gd name="connsiteY89" fmla="*/ 265043 h 3233530"/>
              <a:gd name="connsiteX90" fmla="*/ 4770782 w 5022573"/>
              <a:gd name="connsiteY90" fmla="*/ 238539 h 3233530"/>
              <a:gd name="connsiteX91" fmla="*/ 4625008 w 5022573"/>
              <a:gd name="connsiteY91" fmla="*/ 185530 h 3233530"/>
              <a:gd name="connsiteX92" fmla="*/ 4439478 w 5022573"/>
              <a:gd name="connsiteY92" fmla="*/ 132522 h 3233530"/>
              <a:gd name="connsiteX93" fmla="*/ 4359965 w 5022573"/>
              <a:gd name="connsiteY93" fmla="*/ 119269 h 3233530"/>
              <a:gd name="connsiteX94" fmla="*/ 4267200 w 5022573"/>
              <a:gd name="connsiteY94" fmla="*/ 106017 h 3233530"/>
              <a:gd name="connsiteX95" fmla="*/ 4028660 w 5022573"/>
              <a:gd name="connsiteY95" fmla="*/ 66261 h 3233530"/>
              <a:gd name="connsiteX96" fmla="*/ 3922643 w 5022573"/>
              <a:gd name="connsiteY96" fmla="*/ 39756 h 3233530"/>
              <a:gd name="connsiteX97" fmla="*/ 3750365 w 5022573"/>
              <a:gd name="connsiteY97" fmla="*/ 26504 h 3233530"/>
              <a:gd name="connsiteX98" fmla="*/ 3631095 w 5022573"/>
              <a:gd name="connsiteY98" fmla="*/ 13252 h 3233530"/>
              <a:gd name="connsiteX99" fmla="*/ 3061252 w 5022573"/>
              <a:gd name="connsiteY99" fmla="*/ 0 h 3233530"/>
              <a:gd name="connsiteX100" fmla="*/ 2305878 w 5022573"/>
              <a:gd name="connsiteY100" fmla="*/ 39756 h 3233530"/>
              <a:gd name="connsiteX101" fmla="*/ 2080591 w 5022573"/>
              <a:gd name="connsiteY101" fmla="*/ 79513 h 3233530"/>
              <a:gd name="connsiteX102" fmla="*/ 1987826 w 5022573"/>
              <a:gd name="connsiteY102" fmla="*/ 92765 h 3233530"/>
              <a:gd name="connsiteX103" fmla="*/ 1855304 w 5022573"/>
              <a:gd name="connsiteY103" fmla="*/ 132522 h 3233530"/>
              <a:gd name="connsiteX104" fmla="*/ 1789043 w 5022573"/>
              <a:gd name="connsiteY104" fmla="*/ 145774 h 3233530"/>
              <a:gd name="connsiteX105" fmla="*/ 1736034 w 5022573"/>
              <a:gd name="connsiteY105" fmla="*/ 159026 h 3233530"/>
              <a:gd name="connsiteX106" fmla="*/ 1616765 w 5022573"/>
              <a:gd name="connsiteY106" fmla="*/ 185530 h 3233530"/>
              <a:gd name="connsiteX107" fmla="*/ 1524000 w 5022573"/>
              <a:gd name="connsiteY107" fmla="*/ 238539 h 3233530"/>
              <a:gd name="connsiteX108" fmla="*/ 1470991 w 5022573"/>
              <a:gd name="connsiteY108" fmla="*/ 251791 h 3233530"/>
              <a:gd name="connsiteX109" fmla="*/ 1364973 w 5022573"/>
              <a:gd name="connsiteY109" fmla="*/ 278296 h 3233530"/>
              <a:gd name="connsiteX110" fmla="*/ 1232452 w 5022573"/>
              <a:gd name="connsiteY110" fmla="*/ 344556 h 3233530"/>
              <a:gd name="connsiteX111" fmla="*/ 795130 w 5022573"/>
              <a:gd name="connsiteY111" fmla="*/ 318052 h 323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022573" h="3233530">
                <a:moveTo>
                  <a:pt x="795130" y="318052"/>
                </a:moveTo>
                <a:cubicBezTo>
                  <a:pt x="711200" y="311426"/>
                  <a:pt x="751393" y="304800"/>
                  <a:pt x="728869" y="304800"/>
                </a:cubicBezTo>
                <a:cubicBezTo>
                  <a:pt x="584296" y="304800"/>
                  <a:pt x="518043" y="290943"/>
                  <a:pt x="410817" y="344556"/>
                </a:cubicBezTo>
                <a:cubicBezTo>
                  <a:pt x="396571" y="351679"/>
                  <a:pt x="384312" y="362226"/>
                  <a:pt x="371060" y="371061"/>
                </a:cubicBezTo>
                <a:cubicBezTo>
                  <a:pt x="362225" y="384313"/>
                  <a:pt x="354921" y="398724"/>
                  <a:pt x="344556" y="410817"/>
                </a:cubicBezTo>
                <a:cubicBezTo>
                  <a:pt x="328294" y="429790"/>
                  <a:pt x="305408" y="443034"/>
                  <a:pt x="291547" y="463826"/>
                </a:cubicBezTo>
                <a:cubicBezTo>
                  <a:pt x="265488" y="502915"/>
                  <a:pt x="263549" y="511454"/>
                  <a:pt x="225287" y="543339"/>
                </a:cubicBezTo>
                <a:cubicBezTo>
                  <a:pt x="213051" y="553535"/>
                  <a:pt x="198782" y="561008"/>
                  <a:pt x="185530" y="569843"/>
                </a:cubicBezTo>
                <a:cubicBezTo>
                  <a:pt x="176695" y="583095"/>
                  <a:pt x="165495" y="595046"/>
                  <a:pt x="159026" y="609600"/>
                </a:cubicBezTo>
                <a:cubicBezTo>
                  <a:pt x="147237" y="636124"/>
                  <a:pt x="111550" y="758362"/>
                  <a:pt x="106017" y="781878"/>
                </a:cubicBezTo>
                <a:cubicBezTo>
                  <a:pt x="68309" y="942138"/>
                  <a:pt x="107359" y="872633"/>
                  <a:pt x="53008" y="954156"/>
                </a:cubicBezTo>
                <a:cubicBezTo>
                  <a:pt x="51501" y="964704"/>
                  <a:pt x="31519" y="1109719"/>
                  <a:pt x="26504" y="1126435"/>
                </a:cubicBezTo>
                <a:cubicBezTo>
                  <a:pt x="20828" y="1145357"/>
                  <a:pt x="8835" y="1161774"/>
                  <a:pt x="0" y="1179443"/>
                </a:cubicBezTo>
                <a:cubicBezTo>
                  <a:pt x="4417" y="1294295"/>
                  <a:pt x="3707" y="1409460"/>
                  <a:pt x="13252" y="1524000"/>
                </a:cubicBezTo>
                <a:cubicBezTo>
                  <a:pt x="23629" y="1648530"/>
                  <a:pt x="31360" y="1620510"/>
                  <a:pt x="53008" y="1696278"/>
                </a:cubicBezTo>
                <a:cubicBezTo>
                  <a:pt x="77066" y="1780481"/>
                  <a:pt x="51591" y="1719949"/>
                  <a:pt x="92765" y="1802296"/>
                </a:cubicBezTo>
                <a:cubicBezTo>
                  <a:pt x="97182" y="1850887"/>
                  <a:pt x="99117" y="1899768"/>
                  <a:pt x="106017" y="1948069"/>
                </a:cubicBezTo>
                <a:cubicBezTo>
                  <a:pt x="107993" y="1961898"/>
                  <a:pt x="115594" y="1974349"/>
                  <a:pt x="119269" y="1987826"/>
                </a:cubicBezTo>
                <a:cubicBezTo>
                  <a:pt x="128853" y="2022969"/>
                  <a:pt x="136938" y="2058504"/>
                  <a:pt x="145773" y="2093843"/>
                </a:cubicBezTo>
                <a:cubicBezTo>
                  <a:pt x="150190" y="2111513"/>
                  <a:pt x="153267" y="2129573"/>
                  <a:pt x="159026" y="2146852"/>
                </a:cubicBezTo>
                <a:cubicBezTo>
                  <a:pt x="171656" y="2184742"/>
                  <a:pt x="177210" y="2198019"/>
                  <a:pt x="185530" y="2239617"/>
                </a:cubicBezTo>
                <a:cubicBezTo>
                  <a:pt x="190800" y="2265965"/>
                  <a:pt x="195449" y="2292468"/>
                  <a:pt x="198782" y="2319130"/>
                </a:cubicBezTo>
                <a:cubicBezTo>
                  <a:pt x="204288" y="2363182"/>
                  <a:pt x="202051" y="2408395"/>
                  <a:pt x="212034" y="2451652"/>
                </a:cubicBezTo>
                <a:cubicBezTo>
                  <a:pt x="215615" y="2467171"/>
                  <a:pt x="229704" y="2478157"/>
                  <a:pt x="238539" y="2491409"/>
                </a:cubicBezTo>
                <a:cubicBezTo>
                  <a:pt x="264711" y="2622267"/>
                  <a:pt x="234708" y="2493167"/>
                  <a:pt x="278295" y="2623930"/>
                </a:cubicBezTo>
                <a:cubicBezTo>
                  <a:pt x="284055" y="2641209"/>
                  <a:pt x="283402" y="2660648"/>
                  <a:pt x="291547" y="2676939"/>
                </a:cubicBezTo>
                <a:cubicBezTo>
                  <a:pt x="359826" y="2813497"/>
                  <a:pt x="306517" y="2649600"/>
                  <a:pt x="357808" y="2782956"/>
                </a:cubicBezTo>
                <a:cubicBezTo>
                  <a:pt x="372852" y="2822070"/>
                  <a:pt x="367932" y="2872593"/>
                  <a:pt x="397565" y="2902226"/>
                </a:cubicBezTo>
                <a:lnTo>
                  <a:pt x="463826" y="2968487"/>
                </a:lnTo>
                <a:cubicBezTo>
                  <a:pt x="546692" y="3134222"/>
                  <a:pt x="466807" y="2995404"/>
                  <a:pt x="530087" y="3074504"/>
                </a:cubicBezTo>
                <a:cubicBezTo>
                  <a:pt x="540037" y="3086941"/>
                  <a:pt x="544498" y="3103896"/>
                  <a:pt x="556591" y="3114261"/>
                </a:cubicBezTo>
                <a:cubicBezTo>
                  <a:pt x="589691" y="3142632"/>
                  <a:pt x="638240" y="3159025"/>
                  <a:pt x="675860" y="3180522"/>
                </a:cubicBezTo>
                <a:cubicBezTo>
                  <a:pt x="689689" y="3188424"/>
                  <a:pt x="700361" y="3202449"/>
                  <a:pt x="715617" y="3207026"/>
                </a:cubicBezTo>
                <a:cubicBezTo>
                  <a:pt x="728681" y="3210945"/>
                  <a:pt x="908460" y="3232788"/>
                  <a:pt x="914400" y="3233530"/>
                </a:cubicBezTo>
                <a:cubicBezTo>
                  <a:pt x="1042504" y="3229113"/>
                  <a:pt x="1171001" y="3231225"/>
                  <a:pt x="1298713" y="3220278"/>
                </a:cubicBezTo>
                <a:cubicBezTo>
                  <a:pt x="1326549" y="3217892"/>
                  <a:pt x="1351272" y="3201125"/>
                  <a:pt x="1378226" y="3193774"/>
                </a:cubicBezTo>
                <a:cubicBezTo>
                  <a:pt x="1399957" y="3187848"/>
                  <a:pt x="1422499" y="3185408"/>
                  <a:pt x="1444487" y="3180522"/>
                </a:cubicBezTo>
                <a:cubicBezTo>
                  <a:pt x="1462266" y="3176571"/>
                  <a:pt x="1479422" y="3169528"/>
                  <a:pt x="1497495" y="3167269"/>
                </a:cubicBezTo>
                <a:cubicBezTo>
                  <a:pt x="1585598" y="3156256"/>
                  <a:pt x="1674191" y="3149600"/>
                  <a:pt x="1762539" y="3140765"/>
                </a:cubicBezTo>
                <a:cubicBezTo>
                  <a:pt x="1839778" y="3115019"/>
                  <a:pt x="1789801" y="3133760"/>
                  <a:pt x="1908313" y="3074504"/>
                </a:cubicBezTo>
                <a:cubicBezTo>
                  <a:pt x="1925982" y="3065669"/>
                  <a:pt x="1947352" y="3061969"/>
                  <a:pt x="1961321" y="3048000"/>
                </a:cubicBezTo>
                <a:cubicBezTo>
                  <a:pt x="1970156" y="3039165"/>
                  <a:pt x="1977430" y="3028427"/>
                  <a:pt x="1987826" y="3021496"/>
                </a:cubicBezTo>
                <a:cubicBezTo>
                  <a:pt x="2004263" y="3010538"/>
                  <a:pt x="2024397" y="3005949"/>
                  <a:pt x="2040834" y="2994991"/>
                </a:cubicBezTo>
                <a:cubicBezTo>
                  <a:pt x="2051230" y="2988060"/>
                  <a:pt x="2056943" y="2975418"/>
                  <a:pt x="2067339" y="2968487"/>
                </a:cubicBezTo>
                <a:cubicBezTo>
                  <a:pt x="2083776" y="2957529"/>
                  <a:pt x="2104272" y="2953464"/>
                  <a:pt x="2120347" y="2941982"/>
                </a:cubicBezTo>
                <a:cubicBezTo>
                  <a:pt x="2135597" y="2931089"/>
                  <a:pt x="2147907" y="2916456"/>
                  <a:pt x="2160104" y="2902226"/>
                </a:cubicBezTo>
                <a:cubicBezTo>
                  <a:pt x="2174478" y="2885456"/>
                  <a:pt x="2181887" y="2862055"/>
                  <a:pt x="2199860" y="2849217"/>
                </a:cubicBezTo>
                <a:cubicBezTo>
                  <a:pt x="2214681" y="2838631"/>
                  <a:pt x="2235199" y="2840382"/>
                  <a:pt x="2252869" y="2835965"/>
                </a:cubicBezTo>
                <a:cubicBezTo>
                  <a:pt x="2278929" y="2796874"/>
                  <a:pt x="2280866" y="2788338"/>
                  <a:pt x="2319130" y="2756452"/>
                </a:cubicBezTo>
                <a:cubicBezTo>
                  <a:pt x="2331366" y="2746256"/>
                  <a:pt x="2346651" y="2740144"/>
                  <a:pt x="2358887" y="2729948"/>
                </a:cubicBezTo>
                <a:cubicBezTo>
                  <a:pt x="2373285" y="2717950"/>
                  <a:pt x="2382371" y="2699489"/>
                  <a:pt x="2398643" y="2690191"/>
                </a:cubicBezTo>
                <a:cubicBezTo>
                  <a:pt x="2414457" y="2681155"/>
                  <a:pt x="2433982" y="2681356"/>
                  <a:pt x="2451652" y="2676939"/>
                </a:cubicBezTo>
                <a:cubicBezTo>
                  <a:pt x="2469321" y="2659269"/>
                  <a:pt x="2485687" y="2640192"/>
                  <a:pt x="2504660" y="2623930"/>
                </a:cubicBezTo>
                <a:cubicBezTo>
                  <a:pt x="2516753" y="2613565"/>
                  <a:pt x="2531675" y="2606982"/>
                  <a:pt x="2544417" y="2597426"/>
                </a:cubicBezTo>
                <a:cubicBezTo>
                  <a:pt x="2567045" y="2580455"/>
                  <a:pt x="2588050" y="2561388"/>
                  <a:pt x="2610678" y="2544417"/>
                </a:cubicBezTo>
                <a:cubicBezTo>
                  <a:pt x="2649160" y="2515555"/>
                  <a:pt x="2659021" y="2519716"/>
                  <a:pt x="2690191" y="2478156"/>
                </a:cubicBezTo>
                <a:cubicBezTo>
                  <a:pt x="2705645" y="2457550"/>
                  <a:pt x="2713637" y="2431831"/>
                  <a:pt x="2729947" y="2411896"/>
                </a:cubicBezTo>
                <a:cubicBezTo>
                  <a:pt x="2753683" y="2382886"/>
                  <a:pt x="2792697" y="2365908"/>
                  <a:pt x="2809460" y="2332382"/>
                </a:cubicBezTo>
                <a:cubicBezTo>
                  <a:pt x="2818295" y="2314713"/>
                  <a:pt x="2825495" y="2296126"/>
                  <a:pt x="2835965" y="2279374"/>
                </a:cubicBezTo>
                <a:cubicBezTo>
                  <a:pt x="2900416" y="2176254"/>
                  <a:pt x="2850374" y="2264676"/>
                  <a:pt x="2902226" y="2199861"/>
                </a:cubicBezTo>
                <a:cubicBezTo>
                  <a:pt x="2912176" y="2187424"/>
                  <a:pt x="2917468" y="2171366"/>
                  <a:pt x="2928730" y="2160104"/>
                </a:cubicBezTo>
                <a:cubicBezTo>
                  <a:pt x="2955839" y="2132995"/>
                  <a:pt x="2990317" y="2127882"/>
                  <a:pt x="3021495" y="2107096"/>
                </a:cubicBezTo>
                <a:cubicBezTo>
                  <a:pt x="3031891" y="2100165"/>
                  <a:pt x="3037604" y="2087522"/>
                  <a:pt x="3048000" y="2080591"/>
                </a:cubicBezTo>
                <a:cubicBezTo>
                  <a:pt x="3100745" y="2045427"/>
                  <a:pt x="3091288" y="2062040"/>
                  <a:pt x="3140765" y="2040835"/>
                </a:cubicBezTo>
                <a:cubicBezTo>
                  <a:pt x="3158923" y="2033053"/>
                  <a:pt x="3174524" y="2018772"/>
                  <a:pt x="3193773" y="2014330"/>
                </a:cubicBezTo>
                <a:cubicBezTo>
                  <a:pt x="3232750" y="2005335"/>
                  <a:pt x="3273393" y="2006365"/>
                  <a:pt x="3313043" y="2001078"/>
                </a:cubicBezTo>
                <a:cubicBezTo>
                  <a:pt x="3361854" y="1994570"/>
                  <a:pt x="3399477" y="1987742"/>
                  <a:pt x="3445565" y="1974574"/>
                </a:cubicBezTo>
                <a:cubicBezTo>
                  <a:pt x="3458996" y="1970737"/>
                  <a:pt x="3471493" y="1963298"/>
                  <a:pt x="3485321" y="1961322"/>
                </a:cubicBezTo>
                <a:cubicBezTo>
                  <a:pt x="3533622" y="1954422"/>
                  <a:pt x="3582504" y="1952487"/>
                  <a:pt x="3631095" y="1948069"/>
                </a:cubicBezTo>
                <a:cubicBezTo>
                  <a:pt x="3733077" y="1927673"/>
                  <a:pt x="3675501" y="1940281"/>
                  <a:pt x="3803373" y="1908313"/>
                </a:cubicBezTo>
                <a:cubicBezTo>
                  <a:pt x="3838712" y="1899478"/>
                  <a:pt x="3873245" y="1886327"/>
                  <a:pt x="3909391" y="1881809"/>
                </a:cubicBezTo>
                <a:cubicBezTo>
                  <a:pt x="4055100" y="1863594"/>
                  <a:pt x="3980012" y="1872489"/>
                  <a:pt x="4134678" y="1855304"/>
                </a:cubicBezTo>
                <a:cubicBezTo>
                  <a:pt x="4161182" y="1846469"/>
                  <a:pt x="4186578" y="1833048"/>
                  <a:pt x="4214191" y="1828800"/>
                </a:cubicBezTo>
                <a:cubicBezTo>
                  <a:pt x="4301947" y="1815299"/>
                  <a:pt x="4479234" y="1802296"/>
                  <a:pt x="4479234" y="1802296"/>
                </a:cubicBezTo>
                <a:cubicBezTo>
                  <a:pt x="4546118" y="1780000"/>
                  <a:pt x="4497541" y="1805234"/>
                  <a:pt x="4545495" y="1749287"/>
                </a:cubicBezTo>
                <a:cubicBezTo>
                  <a:pt x="4641901" y="1636814"/>
                  <a:pt x="4564161" y="1747792"/>
                  <a:pt x="4625008" y="1656522"/>
                </a:cubicBezTo>
                <a:cubicBezTo>
                  <a:pt x="4630050" y="1631314"/>
                  <a:pt x="4637928" y="1577674"/>
                  <a:pt x="4651513" y="1550504"/>
                </a:cubicBezTo>
                <a:cubicBezTo>
                  <a:pt x="4658636" y="1536259"/>
                  <a:pt x="4670282" y="1524671"/>
                  <a:pt x="4678017" y="1510748"/>
                </a:cubicBezTo>
                <a:cubicBezTo>
                  <a:pt x="4756146" y="1370114"/>
                  <a:pt x="4684539" y="1481086"/>
                  <a:pt x="4744278" y="1391478"/>
                </a:cubicBezTo>
                <a:cubicBezTo>
                  <a:pt x="4770807" y="1285360"/>
                  <a:pt x="4737718" y="1392461"/>
                  <a:pt x="4810539" y="1258956"/>
                </a:cubicBezTo>
                <a:cubicBezTo>
                  <a:pt x="4821930" y="1238073"/>
                  <a:pt x="4824576" y="1212955"/>
                  <a:pt x="4837043" y="1192696"/>
                </a:cubicBezTo>
                <a:cubicBezTo>
                  <a:pt x="4860194" y="1155075"/>
                  <a:pt x="4916556" y="1086678"/>
                  <a:pt x="4916556" y="1086678"/>
                </a:cubicBezTo>
                <a:cubicBezTo>
                  <a:pt x="4929808" y="1033669"/>
                  <a:pt x="4943798" y="980840"/>
                  <a:pt x="4956313" y="927652"/>
                </a:cubicBezTo>
                <a:cubicBezTo>
                  <a:pt x="4961472" y="905726"/>
                  <a:pt x="4960902" y="882183"/>
                  <a:pt x="4969565" y="861391"/>
                </a:cubicBezTo>
                <a:cubicBezTo>
                  <a:pt x="4983263" y="828517"/>
                  <a:pt x="5004904" y="799548"/>
                  <a:pt x="5022573" y="768626"/>
                </a:cubicBezTo>
                <a:cubicBezTo>
                  <a:pt x="4967224" y="242809"/>
                  <a:pt x="5040079" y="651866"/>
                  <a:pt x="4969565" y="463826"/>
                </a:cubicBezTo>
                <a:cubicBezTo>
                  <a:pt x="4963170" y="446772"/>
                  <a:pt x="4965349" y="426631"/>
                  <a:pt x="4956313" y="410817"/>
                </a:cubicBezTo>
                <a:cubicBezTo>
                  <a:pt x="4947015" y="394545"/>
                  <a:pt x="4927801" y="386054"/>
                  <a:pt x="4916556" y="371061"/>
                </a:cubicBezTo>
                <a:cubicBezTo>
                  <a:pt x="4901101" y="350455"/>
                  <a:pt x="4893761" y="324185"/>
                  <a:pt x="4876800" y="304800"/>
                </a:cubicBezTo>
                <a:cubicBezTo>
                  <a:pt x="4862256" y="288178"/>
                  <a:pt x="4842521" y="276749"/>
                  <a:pt x="4823791" y="265043"/>
                </a:cubicBezTo>
                <a:cubicBezTo>
                  <a:pt x="4807039" y="254573"/>
                  <a:pt x="4788835" y="246562"/>
                  <a:pt x="4770782" y="238539"/>
                </a:cubicBezTo>
                <a:cubicBezTo>
                  <a:pt x="4727015" y="219087"/>
                  <a:pt x="4670205" y="199089"/>
                  <a:pt x="4625008" y="185530"/>
                </a:cubicBezTo>
                <a:cubicBezTo>
                  <a:pt x="4563403" y="167048"/>
                  <a:pt x="4502921" y="143096"/>
                  <a:pt x="4439478" y="132522"/>
                </a:cubicBezTo>
                <a:lnTo>
                  <a:pt x="4359965" y="119269"/>
                </a:lnTo>
                <a:cubicBezTo>
                  <a:pt x="4329093" y="114519"/>
                  <a:pt x="4298043" y="110952"/>
                  <a:pt x="4267200" y="106017"/>
                </a:cubicBezTo>
                <a:cubicBezTo>
                  <a:pt x="4187602" y="93282"/>
                  <a:pt x="4106863" y="85812"/>
                  <a:pt x="4028660" y="66261"/>
                </a:cubicBezTo>
                <a:cubicBezTo>
                  <a:pt x="3993321" y="57426"/>
                  <a:pt x="3958704" y="44908"/>
                  <a:pt x="3922643" y="39756"/>
                </a:cubicBezTo>
                <a:cubicBezTo>
                  <a:pt x="3865626" y="31611"/>
                  <a:pt x="3807724" y="31718"/>
                  <a:pt x="3750365" y="26504"/>
                </a:cubicBezTo>
                <a:cubicBezTo>
                  <a:pt x="3710528" y="22883"/>
                  <a:pt x="3671067" y="14789"/>
                  <a:pt x="3631095" y="13252"/>
                </a:cubicBezTo>
                <a:cubicBezTo>
                  <a:pt x="3441236" y="5950"/>
                  <a:pt x="3251200" y="4417"/>
                  <a:pt x="3061252" y="0"/>
                </a:cubicBezTo>
                <a:cubicBezTo>
                  <a:pt x="2875870" y="8426"/>
                  <a:pt x="2537385" y="17707"/>
                  <a:pt x="2305878" y="39756"/>
                </a:cubicBezTo>
                <a:cubicBezTo>
                  <a:pt x="2155997" y="54031"/>
                  <a:pt x="2238573" y="49892"/>
                  <a:pt x="2080591" y="79513"/>
                </a:cubicBezTo>
                <a:cubicBezTo>
                  <a:pt x="2049890" y="85269"/>
                  <a:pt x="2018748" y="88348"/>
                  <a:pt x="1987826" y="92765"/>
                </a:cubicBezTo>
                <a:cubicBezTo>
                  <a:pt x="1943652" y="106017"/>
                  <a:pt x="1899866" y="120639"/>
                  <a:pt x="1855304" y="132522"/>
                </a:cubicBezTo>
                <a:cubicBezTo>
                  <a:pt x="1833540" y="138326"/>
                  <a:pt x="1811031" y="140888"/>
                  <a:pt x="1789043" y="145774"/>
                </a:cubicBezTo>
                <a:cubicBezTo>
                  <a:pt x="1771263" y="149725"/>
                  <a:pt x="1753781" y="154931"/>
                  <a:pt x="1736034" y="159026"/>
                </a:cubicBezTo>
                <a:lnTo>
                  <a:pt x="1616765" y="185530"/>
                </a:lnTo>
                <a:cubicBezTo>
                  <a:pt x="1585843" y="203200"/>
                  <a:pt x="1556422" y="223802"/>
                  <a:pt x="1524000" y="238539"/>
                </a:cubicBezTo>
                <a:cubicBezTo>
                  <a:pt x="1507419" y="246076"/>
                  <a:pt x="1488504" y="246787"/>
                  <a:pt x="1470991" y="251791"/>
                </a:cubicBezTo>
                <a:cubicBezTo>
                  <a:pt x="1375901" y="278959"/>
                  <a:pt x="1499697" y="251349"/>
                  <a:pt x="1364973" y="278296"/>
                </a:cubicBezTo>
                <a:cubicBezTo>
                  <a:pt x="1315160" y="344713"/>
                  <a:pt x="1334800" y="344556"/>
                  <a:pt x="1232452" y="344556"/>
                </a:cubicBezTo>
                <a:cubicBezTo>
                  <a:pt x="1095441" y="344556"/>
                  <a:pt x="879060" y="324678"/>
                  <a:pt x="795130" y="318052"/>
                </a:cubicBezTo>
                <a:close/>
              </a:path>
            </a:pathLst>
          </a:cu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9E05D94E-7662-4F25-8502-05E710867EF8}"/>
              </a:ext>
            </a:extLst>
          </p:cNvPr>
          <p:cNvSpPr/>
          <p:nvPr/>
        </p:nvSpPr>
        <p:spPr>
          <a:xfrm>
            <a:off x="5433391" y="2875722"/>
            <a:ext cx="4042684" cy="3366052"/>
          </a:xfrm>
          <a:custGeom>
            <a:avLst/>
            <a:gdLst>
              <a:gd name="connsiteX0" fmla="*/ 4041913 w 4042684"/>
              <a:gd name="connsiteY0" fmla="*/ 225287 h 3366052"/>
              <a:gd name="connsiteX1" fmla="*/ 3922644 w 4042684"/>
              <a:gd name="connsiteY1" fmla="*/ 185530 h 3366052"/>
              <a:gd name="connsiteX2" fmla="*/ 3776870 w 4042684"/>
              <a:gd name="connsiteY2" fmla="*/ 159026 h 3366052"/>
              <a:gd name="connsiteX3" fmla="*/ 3737113 w 4042684"/>
              <a:gd name="connsiteY3" fmla="*/ 132521 h 3366052"/>
              <a:gd name="connsiteX4" fmla="*/ 3551583 w 4042684"/>
              <a:gd name="connsiteY4" fmla="*/ 66261 h 3366052"/>
              <a:gd name="connsiteX5" fmla="*/ 3498574 w 4042684"/>
              <a:gd name="connsiteY5" fmla="*/ 53008 h 3366052"/>
              <a:gd name="connsiteX6" fmla="*/ 3352800 w 4042684"/>
              <a:gd name="connsiteY6" fmla="*/ 0 h 3366052"/>
              <a:gd name="connsiteX7" fmla="*/ 3008244 w 4042684"/>
              <a:gd name="connsiteY7" fmla="*/ 13252 h 3366052"/>
              <a:gd name="connsiteX8" fmla="*/ 2915479 w 4042684"/>
              <a:gd name="connsiteY8" fmla="*/ 26504 h 3366052"/>
              <a:gd name="connsiteX9" fmla="*/ 2663687 w 4042684"/>
              <a:gd name="connsiteY9" fmla="*/ 39756 h 3366052"/>
              <a:gd name="connsiteX10" fmla="*/ 2517913 w 4042684"/>
              <a:gd name="connsiteY10" fmla="*/ 79513 h 3366052"/>
              <a:gd name="connsiteX11" fmla="*/ 2398644 w 4042684"/>
              <a:gd name="connsiteY11" fmla="*/ 119269 h 3366052"/>
              <a:gd name="connsiteX12" fmla="*/ 2332383 w 4042684"/>
              <a:gd name="connsiteY12" fmla="*/ 132521 h 3366052"/>
              <a:gd name="connsiteX13" fmla="*/ 2266122 w 4042684"/>
              <a:gd name="connsiteY13" fmla="*/ 159026 h 3366052"/>
              <a:gd name="connsiteX14" fmla="*/ 2226366 w 4042684"/>
              <a:gd name="connsiteY14" fmla="*/ 185530 h 3366052"/>
              <a:gd name="connsiteX15" fmla="*/ 2014331 w 4042684"/>
              <a:gd name="connsiteY15" fmla="*/ 238539 h 3366052"/>
              <a:gd name="connsiteX16" fmla="*/ 1987826 w 4042684"/>
              <a:gd name="connsiteY16" fmla="*/ 265043 h 3366052"/>
              <a:gd name="connsiteX17" fmla="*/ 1948070 w 4042684"/>
              <a:gd name="connsiteY17" fmla="*/ 278295 h 3366052"/>
              <a:gd name="connsiteX18" fmla="*/ 1881809 w 4042684"/>
              <a:gd name="connsiteY18" fmla="*/ 304800 h 3366052"/>
              <a:gd name="connsiteX19" fmla="*/ 1802296 w 4042684"/>
              <a:gd name="connsiteY19" fmla="*/ 331304 h 3366052"/>
              <a:gd name="connsiteX20" fmla="*/ 1736035 w 4042684"/>
              <a:gd name="connsiteY20" fmla="*/ 357808 h 3366052"/>
              <a:gd name="connsiteX21" fmla="*/ 1616766 w 4042684"/>
              <a:gd name="connsiteY21" fmla="*/ 397565 h 3366052"/>
              <a:gd name="connsiteX22" fmla="*/ 1524000 w 4042684"/>
              <a:gd name="connsiteY22" fmla="*/ 477078 h 3366052"/>
              <a:gd name="connsiteX23" fmla="*/ 1431235 w 4042684"/>
              <a:gd name="connsiteY23" fmla="*/ 609600 h 3366052"/>
              <a:gd name="connsiteX24" fmla="*/ 1378226 w 4042684"/>
              <a:gd name="connsiteY24" fmla="*/ 662608 h 3366052"/>
              <a:gd name="connsiteX25" fmla="*/ 1298713 w 4042684"/>
              <a:gd name="connsiteY25" fmla="*/ 702365 h 3366052"/>
              <a:gd name="connsiteX26" fmla="*/ 1258957 w 4042684"/>
              <a:gd name="connsiteY26" fmla="*/ 742121 h 3366052"/>
              <a:gd name="connsiteX27" fmla="*/ 1179444 w 4042684"/>
              <a:gd name="connsiteY27" fmla="*/ 781878 h 3366052"/>
              <a:gd name="connsiteX28" fmla="*/ 1126435 w 4042684"/>
              <a:gd name="connsiteY28" fmla="*/ 834887 h 3366052"/>
              <a:gd name="connsiteX29" fmla="*/ 1046922 w 4042684"/>
              <a:gd name="connsiteY29" fmla="*/ 874643 h 3366052"/>
              <a:gd name="connsiteX30" fmla="*/ 1020418 w 4042684"/>
              <a:gd name="connsiteY30" fmla="*/ 914400 h 3366052"/>
              <a:gd name="connsiteX31" fmla="*/ 954157 w 4042684"/>
              <a:gd name="connsiteY31" fmla="*/ 967408 h 3366052"/>
              <a:gd name="connsiteX32" fmla="*/ 914400 w 4042684"/>
              <a:gd name="connsiteY32" fmla="*/ 980661 h 3366052"/>
              <a:gd name="connsiteX33" fmla="*/ 821635 w 4042684"/>
              <a:gd name="connsiteY33" fmla="*/ 1073426 h 3366052"/>
              <a:gd name="connsiteX34" fmla="*/ 768626 w 4042684"/>
              <a:gd name="connsiteY34" fmla="*/ 1099930 h 3366052"/>
              <a:gd name="connsiteX35" fmla="*/ 675861 w 4042684"/>
              <a:gd name="connsiteY35" fmla="*/ 1166191 h 3366052"/>
              <a:gd name="connsiteX36" fmla="*/ 596348 w 4042684"/>
              <a:gd name="connsiteY36" fmla="*/ 1219200 h 3366052"/>
              <a:gd name="connsiteX37" fmla="*/ 556592 w 4042684"/>
              <a:gd name="connsiteY37" fmla="*/ 1272208 h 3366052"/>
              <a:gd name="connsiteX38" fmla="*/ 530087 w 4042684"/>
              <a:gd name="connsiteY38" fmla="*/ 1311965 h 3366052"/>
              <a:gd name="connsiteX39" fmla="*/ 490331 w 4042684"/>
              <a:gd name="connsiteY39" fmla="*/ 1351721 h 3366052"/>
              <a:gd name="connsiteX40" fmla="*/ 463826 w 4042684"/>
              <a:gd name="connsiteY40" fmla="*/ 1404730 h 3366052"/>
              <a:gd name="connsiteX41" fmla="*/ 437322 w 4042684"/>
              <a:gd name="connsiteY41" fmla="*/ 1444487 h 3366052"/>
              <a:gd name="connsiteX42" fmla="*/ 424070 w 4042684"/>
              <a:gd name="connsiteY42" fmla="*/ 1497495 h 3366052"/>
              <a:gd name="connsiteX43" fmla="*/ 344557 w 4042684"/>
              <a:gd name="connsiteY43" fmla="*/ 1603513 h 3366052"/>
              <a:gd name="connsiteX44" fmla="*/ 304800 w 4042684"/>
              <a:gd name="connsiteY44" fmla="*/ 1696278 h 3366052"/>
              <a:gd name="connsiteX45" fmla="*/ 291548 w 4042684"/>
              <a:gd name="connsiteY45" fmla="*/ 1736035 h 3366052"/>
              <a:gd name="connsiteX46" fmla="*/ 265044 w 4042684"/>
              <a:gd name="connsiteY46" fmla="*/ 1789043 h 3366052"/>
              <a:gd name="connsiteX47" fmla="*/ 225287 w 4042684"/>
              <a:gd name="connsiteY47" fmla="*/ 1895061 h 3366052"/>
              <a:gd name="connsiteX48" fmla="*/ 159026 w 4042684"/>
              <a:gd name="connsiteY48" fmla="*/ 2027582 h 3366052"/>
              <a:gd name="connsiteX49" fmla="*/ 132522 w 4042684"/>
              <a:gd name="connsiteY49" fmla="*/ 2093843 h 3366052"/>
              <a:gd name="connsiteX50" fmla="*/ 106018 w 4042684"/>
              <a:gd name="connsiteY50" fmla="*/ 2146852 h 3366052"/>
              <a:gd name="connsiteX51" fmla="*/ 92766 w 4042684"/>
              <a:gd name="connsiteY51" fmla="*/ 2199861 h 3366052"/>
              <a:gd name="connsiteX52" fmla="*/ 53009 w 4042684"/>
              <a:gd name="connsiteY52" fmla="*/ 2319130 h 3366052"/>
              <a:gd name="connsiteX53" fmla="*/ 39757 w 4042684"/>
              <a:gd name="connsiteY53" fmla="*/ 2372139 h 3366052"/>
              <a:gd name="connsiteX54" fmla="*/ 26505 w 4042684"/>
              <a:gd name="connsiteY54" fmla="*/ 2438400 h 3366052"/>
              <a:gd name="connsiteX55" fmla="*/ 13252 w 4042684"/>
              <a:gd name="connsiteY55" fmla="*/ 2478156 h 3366052"/>
              <a:gd name="connsiteX56" fmla="*/ 0 w 4042684"/>
              <a:gd name="connsiteY56" fmla="*/ 2531165 h 3366052"/>
              <a:gd name="connsiteX57" fmla="*/ 13252 w 4042684"/>
              <a:gd name="connsiteY57" fmla="*/ 2809461 h 3366052"/>
              <a:gd name="connsiteX58" fmla="*/ 39757 w 4042684"/>
              <a:gd name="connsiteY58" fmla="*/ 2875721 h 3366052"/>
              <a:gd name="connsiteX59" fmla="*/ 53009 w 4042684"/>
              <a:gd name="connsiteY59" fmla="*/ 2955235 h 3366052"/>
              <a:gd name="connsiteX60" fmla="*/ 66261 w 4042684"/>
              <a:gd name="connsiteY60" fmla="*/ 2994991 h 3366052"/>
              <a:gd name="connsiteX61" fmla="*/ 106018 w 4042684"/>
              <a:gd name="connsiteY61" fmla="*/ 3008243 h 3366052"/>
              <a:gd name="connsiteX62" fmla="*/ 132522 w 4042684"/>
              <a:gd name="connsiteY62" fmla="*/ 3034748 h 3366052"/>
              <a:gd name="connsiteX63" fmla="*/ 225287 w 4042684"/>
              <a:gd name="connsiteY63" fmla="*/ 3061252 h 3366052"/>
              <a:gd name="connsiteX64" fmla="*/ 318052 w 4042684"/>
              <a:gd name="connsiteY64" fmla="*/ 3140765 h 3366052"/>
              <a:gd name="connsiteX65" fmla="*/ 384313 w 4042684"/>
              <a:gd name="connsiteY65" fmla="*/ 3167269 h 3366052"/>
              <a:gd name="connsiteX66" fmla="*/ 503583 w 4042684"/>
              <a:gd name="connsiteY66" fmla="*/ 3193774 h 3366052"/>
              <a:gd name="connsiteX67" fmla="*/ 583096 w 4042684"/>
              <a:gd name="connsiteY67" fmla="*/ 3233530 h 3366052"/>
              <a:gd name="connsiteX68" fmla="*/ 742122 w 4042684"/>
              <a:gd name="connsiteY68" fmla="*/ 3260035 h 3366052"/>
              <a:gd name="connsiteX69" fmla="*/ 781879 w 4042684"/>
              <a:gd name="connsiteY69" fmla="*/ 3273287 h 3366052"/>
              <a:gd name="connsiteX70" fmla="*/ 821635 w 4042684"/>
              <a:gd name="connsiteY70" fmla="*/ 3299791 h 3366052"/>
              <a:gd name="connsiteX71" fmla="*/ 1020418 w 4042684"/>
              <a:gd name="connsiteY71" fmla="*/ 3326295 h 3366052"/>
              <a:gd name="connsiteX72" fmla="*/ 1258957 w 4042684"/>
              <a:gd name="connsiteY72" fmla="*/ 3366052 h 3366052"/>
              <a:gd name="connsiteX73" fmla="*/ 1643270 w 4042684"/>
              <a:gd name="connsiteY73" fmla="*/ 3352800 h 3366052"/>
              <a:gd name="connsiteX74" fmla="*/ 1749287 w 4042684"/>
              <a:gd name="connsiteY74" fmla="*/ 3326295 h 3366052"/>
              <a:gd name="connsiteX75" fmla="*/ 1815548 w 4042684"/>
              <a:gd name="connsiteY75" fmla="*/ 3299791 h 3366052"/>
              <a:gd name="connsiteX76" fmla="*/ 1895061 w 4042684"/>
              <a:gd name="connsiteY76" fmla="*/ 3273287 h 3366052"/>
              <a:gd name="connsiteX77" fmla="*/ 1934818 w 4042684"/>
              <a:gd name="connsiteY77" fmla="*/ 3260035 h 3366052"/>
              <a:gd name="connsiteX78" fmla="*/ 1974574 w 4042684"/>
              <a:gd name="connsiteY78" fmla="*/ 3246782 h 3366052"/>
              <a:gd name="connsiteX79" fmla="*/ 2120348 w 4042684"/>
              <a:gd name="connsiteY79" fmla="*/ 3233530 h 3366052"/>
              <a:gd name="connsiteX80" fmla="*/ 2332383 w 4042684"/>
              <a:gd name="connsiteY80" fmla="*/ 3180521 h 3366052"/>
              <a:gd name="connsiteX81" fmla="*/ 2451652 w 4042684"/>
              <a:gd name="connsiteY81" fmla="*/ 3140765 h 3366052"/>
              <a:gd name="connsiteX82" fmla="*/ 2531166 w 4042684"/>
              <a:gd name="connsiteY82" fmla="*/ 3127513 h 3366052"/>
              <a:gd name="connsiteX83" fmla="*/ 2690192 w 4042684"/>
              <a:gd name="connsiteY83" fmla="*/ 3061252 h 3366052"/>
              <a:gd name="connsiteX84" fmla="*/ 2769705 w 4042684"/>
              <a:gd name="connsiteY84" fmla="*/ 3008243 h 3366052"/>
              <a:gd name="connsiteX85" fmla="*/ 2849218 w 4042684"/>
              <a:gd name="connsiteY85" fmla="*/ 2955235 h 3366052"/>
              <a:gd name="connsiteX86" fmla="*/ 2888974 w 4042684"/>
              <a:gd name="connsiteY86" fmla="*/ 2928730 h 3366052"/>
              <a:gd name="connsiteX87" fmla="*/ 2941983 w 4042684"/>
              <a:gd name="connsiteY87" fmla="*/ 2915478 h 3366052"/>
              <a:gd name="connsiteX88" fmla="*/ 3034748 w 4042684"/>
              <a:gd name="connsiteY88" fmla="*/ 2888974 h 3366052"/>
              <a:gd name="connsiteX89" fmla="*/ 3074505 w 4042684"/>
              <a:gd name="connsiteY89" fmla="*/ 2875721 h 3366052"/>
              <a:gd name="connsiteX90" fmla="*/ 3167270 w 4042684"/>
              <a:gd name="connsiteY90" fmla="*/ 2796208 h 3366052"/>
              <a:gd name="connsiteX91" fmla="*/ 3207026 w 4042684"/>
              <a:gd name="connsiteY91" fmla="*/ 2729948 h 3366052"/>
              <a:gd name="connsiteX92" fmla="*/ 3233531 w 4042684"/>
              <a:gd name="connsiteY92" fmla="*/ 2703443 h 3366052"/>
              <a:gd name="connsiteX93" fmla="*/ 3260035 w 4042684"/>
              <a:gd name="connsiteY93" fmla="*/ 2663687 h 3366052"/>
              <a:gd name="connsiteX94" fmla="*/ 3299792 w 4042684"/>
              <a:gd name="connsiteY94" fmla="*/ 2597426 h 3366052"/>
              <a:gd name="connsiteX95" fmla="*/ 3326296 w 4042684"/>
              <a:gd name="connsiteY95" fmla="*/ 2531165 h 3366052"/>
              <a:gd name="connsiteX96" fmla="*/ 3379305 w 4042684"/>
              <a:gd name="connsiteY96" fmla="*/ 2464904 h 3366052"/>
              <a:gd name="connsiteX97" fmla="*/ 3405809 w 4042684"/>
              <a:gd name="connsiteY97" fmla="*/ 2398643 h 3366052"/>
              <a:gd name="connsiteX98" fmla="*/ 3419061 w 4042684"/>
              <a:gd name="connsiteY98" fmla="*/ 2332382 h 3366052"/>
              <a:gd name="connsiteX99" fmla="*/ 3445566 w 4042684"/>
              <a:gd name="connsiteY99" fmla="*/ 2279374 h 3366052"/>
              <a:gd name="connsiteX100" fmla="*/ 3458818 w 4042684"/>
              <a:gd name="connsiteY100" fmla="*/ 2226365 h 3366052"/>
              <a:gd name="connsiteX101" fmla="*/ 3432313 w 4042684"/>
              <a:gd name="connsiteY101" fmla="*/ 2027582 h 3366052"/>
              <a:gd name="connsiteX102" fmla="*/ 3405809 w 4042684"/>
              <a:gd name="connsiteY102" fmla="*/ 1974574 h 3366052"/>
              <a:gd name="connsiteX103" fmla="*/ 3405809 w 4042684"/>
              <a:gd name="connsiteY103" fmla="*/ 1709530 h 3366052"/>
              <a:gd name="connsiteX104" fmla="*/ 3419061 w 4042684"/>
              <a:gd name="connsiteY104" fmla="*/ 1656521 h 3366052"/>
              <a:gd name="connsiteX105" fmla="*/ 3458818 w 4042684"/>
              <a:gd name="connsiteY105" fmla="*/ 1603513 h 3366052"/>
              <a:gd name="connsiteX106" fmla="*/ 3511826 w 4042684"/>
              <a:gd name="connsiteY106" fmla="*/ 1524000 h 3366052"/>
              <a:gd name="connsiteX107" fmla="*/ 3538331 w 4042684"/>
              <a:gd name="connsiteY107" fmla="*/ 1470991 h 3366052"/>
              <a:gd name="connsiteX108" fmla="*/ 3617844 w 4042684"/>
              <a:gd name="connsiteY108" fmla="*/ 1431235 h 3366052"/>
              <a:gd name="connsiteX109" fmla="*/ 3644348 w 4042684"/>
              <a:gd name="connsiteY109" fmla="*/ 1404730 h 3366052"/>
              <a:gd name="connsiteX110" fmla="*/ 3737113 w 4042684"/>
              <a:gd name="connsiteY110" fmla="*/ 1351721 h 3366052"/>
              <a:gd name="connsiteX111" fmla="*/ 3776870 w 4042684"/>
              <a:gd name="connsiteY111" fmla="*/ 1338469 h 3366052"/>
              <a:gd name="connsiteX112" fmla="*/ 3816626 w 4042684"/>
              <a:gd name="connsiteY112" fmla="*/ 1298713 h 3366052"/>
              <a:gd name="connsiteX113" fmla="*/ 3856383 w 4042684"/>
              <a:gd name="connsiteY113" fmla="*/ 1285461 h 3366052"/>
              <a:gd name="connsiteX114" fmla="*/ 3909392 w 4042684"/>
              <a:gd name="connsiteY114" fmla="*/ 1205948 h 3366052"/>
              <a:gd name="connsiteX115" fmla="*/ 3935896 w 4042684"/>
              <a:gd name="connsiteY115" fmla="*/ 1166191 h 3366052"/>
              <a:gd name="connsiteX116" fmla="*/ 3962400 w 4042684"/>
              <a:gd name="connsiteY116" fmla="*/ 1060174 h 3366052"/>
              <a:gd name="connsiteX117" fmla="*/ 3975652 w 4042684"/>
              <a:gd name="connsiteY117" fmla="*/ 1007165 h 3366052"/>
              <a:gd name="connsiteX118" fmla="*/ 4002157 w 4042684"/>
              <a:gd name="connsiteY118" fmla="*/ 980661 h 3366052"/>
              <a:gd name="connsiteX119" fmla="*/ 4015409 w 4042684"/>
              <a:gd name="connsiteY119" fmla="*/ 887895 h 3366052"/>
              <a:gd name="connsiteX120" fmla="*/ 4028661 w 4042684"/>
              <a:gd name="connsiteY120" fmla="*/ 848139 h 3366052"/>
              <a:gd name="connsiteX121" fmla="*/ 4015409 w 4042684"/>
              <a:gd name="connsiteY121" fmla="*/ 569843 h 3366052"/>
              <a:gd name="connsiteX122" fmla="*/ 3975652 w 4042684"/>
              <a:gd name="connsiteY122" fmla="*/ 490330 h 3366052"/>
              <a:gd name="connsiteX123" fmla="*/ 3975652 w 4042684"/>
              <a:gd name="connsiteY123" fmla="*/ 238539 h 3366052"/>
              <a:gd name="connsiteX124" fmla="*/ 4041913 w 4042684"/>
              <a:gd name="connsiteY124" fmla="*/ 225287 h 336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042684" h="3366052">
                <a:moveTo>
                  <a:pt x="4041913" y="225287"/>
                </a:moveTo>
                <a:cubicBezTo>
                  <a:pt x="4033078" y="216452"/>
                  <a:pt x="3974954" y="195041"/>
                  <a:pt x="3922644" y="185530"/>
                </a:cubicBezTo>
                <a:cubicBezTo>
                  <a:pt x="3748533" y="153874"/>
                  <a:pt x="3897101" y="189083"/>
                  <a:pt x="3776870" y="159026"/>
                </a:cubicBezTo>
                <a:cubicBezTo>
                  <a:pt x="3763618" y="150191"/>
                  <a:pt x="3751613" y="139112"/>
                  <a:pt x="3737113" y="132521"/>
                </a:cubicBezTo>
                <a:cubicBezTo>
                  <a:pt x="3706567" y="118637"/>
                  <a:pt x="3591671" y="78287"/>
                  <a:pt x="3551583" y="66261"/>
                </a:cubicBezTo>
                <a:cubicBezTo>
                  <a:pt x="3534138" y="61027"/>
                  <a:pt x="3516019" y="58242"/>
                  <a:pt x="3498574" y="53008"/>
                </a:cubicBezTo>
                <a:cubicBezTo>
                  <a:pt x="3430516" y="32590"/>
                  <a:pt x="3416032" y="25292"/>
                  <a:pt x="3352800" y="0"/>
                </a:cubicBezTo>
                <a:cubicBezTo>
                  <a:pt x="3237948" y="4417"/>
                  <a:pt x="3122970" y="6299"/>
                  <a:pt x="3008244" y="13252"/>
                </a:cubicBezTo>
                <a:cubicBezTo>
                  <a:pt x="2977066" y="15142"/>
                  <a:pt x="2946623" y="24108"/>
                  <a:pt x="2915479" y="26504"/>
                </a:cubicBezTo>
                <a:cubicBezTo>
                  <a:pt x="2831680" y="32950"/>
                  <a:pt x="2747618" y="35339"/>
                  <a:pt x="2663687" y="39756"/>
                </a:cubicBezTo>
                <a:cubicBezTo>
                  <a:pt x="2552299" y="95452"/>
                  <a:pt x="2678369" y="39400"/>
                  <a:pt x="2517913" y="79513"/>
                </a:cubicBezTo>
                <a:cubicBezTo>
                  <a:pt x="2477257" y="89677"/>
                  <a:pt x="2438400" y="106017"/>
                  <a:pt x="2398644" y="119269"/>
                </a:cubicBezTo>
                <a:cubicBezTo>
                  <a:pt x="2377275" y="126392"/>
                  <a:pt x="2354470" y="128104"/>
                  <a:pt x="2332383" y="132521"/>
                </a:cubicBezTo>
                <a:cubicBezTo>
                  <a:pt x="2310296" y="141356"/>
                  <a:pt x="2287399" y="148387"/>
                  <a:pt x="2266122" y="159026"/>
                </a:cubicBezTo>
                <a:cubicBezTo>
                  <a:pt x="2251877" y="166149"/>
                  <a:pt x="2241068" y="179404"/>
                  <a:pt x="2226366" y="185530"/>
                </a:cubicBezTo>
                <a:cubicBezTo>
                  <a:pt x="2122780" y="228691"/>
                  <a:pt x="2114805" y="224186"/>
                  <a:pt x="2014331" y="238539"/>
                </a:cubicBezTo>
                <a:cubicBezTo>
                  <a:pt x="2005496" y="247374"/>
                  <a:pt x="1998540" y="258615"/>
                  <a:pt x="1987826" y="265043"/>
                </a:cubicBezTo>
                <a:cubicBezTo>
                  <a:pt x="1975848" y="272230"/>
                  <a:pt x="1961149" y="273390"/>
                  <a:pt x="1948070" y="278295"/>
                </a:cubicBezTo>
                <a:cubicBezTo>
                  <a:pt x="1925796" y="286648"/>
                  <a:pt x="1904165" y="296670"/>
                  <a:pt x="1881809" y="304800"/>
                </a:cubicBezTo>
                <a:cubicBezTo>
                  <a:pt x="1855553" y="314348"/>
                  <a:pt x="1828236" y="320928"/>
                  <a:pt x="1802296" y="331304"/>
                </a:cubicBezTo>
                <a:cubicBezTo>
                  <a:pt x="1780209" y="340139"/>
                  <a:pt x="1758603" y="350285"/>
                  <a:pt x="1736035" y="357808"/>
                </a:cubicBezTo>
                <a:cubicBezTo>
                  <a:pt x="1564849" y="414871"/>
                  <a:pt x="1824143" y="314614"/>
                  <a:pt x="1616766" y="397565"/>
                </a:cubicBezTo>
                <a:cubicBezTo>
                  <a:pt x="1552495" y="461836"/>
                  <a:pt x="1584549" y="436713"/>
                  <a:pt x="1524000" y="477078"/>
                </a:cubicBezTo>
                <a:cubicBezTo>
                  <a:pt x="1485896" y="572340"/>
                  <a:pt x="1514316" y="526519"/>
                  <a:pt x="1431235" y="609600"/>
                </a:cubicBezTo>
                <a:cubicBezTo>
                  <a:pt x="1413565" y="627269"/>
                  <a:pt x="1401932" y="654705"/>
                  <a:pt x="1378226" y="662608"/>
                </a:cubicBezTo>
                <a:cubicBezTo>
                  <a:pt x="1338383" y="675890"/>
                  <a:pt x="1332964" y="673822"/>
                  <a:pt x="1298713" y="702365"/>
                </a:cubicBezTo>
                <a:cubicBezTo>
                  <a:pt x="1284316" y="714363"/>
                  <a:pt x="1274551" y="731725"/>
                  <a:pt x="1258957" y="742121"/>
                </a:cubicBezTo>
                <a:cubicBezTo>
                  <a:pt x="1153141" y="812665"/>
                  <a:pt x="1288913" y="688048"/>
                  <a:pt x="1179444" y="781878"/>
                </a:cubicBezTo>
                <a:cubicBezTo>
                  <a:pt x="1160471" y="798140"/>
                  <a:pt x="1150141" y="826985"/>
                  <a:pt x="1126435" y="834887"/>
                </a:cubicBezTo>
                <a:cubicBezTo>
                  <a:pt x="1071569" y="853176"/>
                  <a:pt x="1098302" y="840391"/>
                  <a:pt x="1046922" y="874643"/>
                </a:cubicBezTo>
                <a:cubicBezTo>
                  <a:pt x="1038087" y="887895"/>
                  <a:pt x="1030368" y="901963"/>
                  <a:pt x="1020418" y="914400"/>
                </a:cubicBezTo>
                <a:cubicBezTo>
                  <a:pt x="1003984" y="934942"/>
                  <a:pt x="977114" y="955929"/>
                  <a:pt x="954157" y="967408"/>
                </a:cubicBezTo>
                <a:cubicBezTo>
                  <a:pt x="941663" y="973655"/>
                  <a:pt x="927652" y="976243"/>
                  <a:pt x="914400" y="980661"/>
                </a:cubicBezTo>
                <a:cubicBezTo>
                  <a:pt x="883478" y="1011583"/>
                  <a:pt x="860748" y="1053870"/>
                  <a:pt x="821635" y="1073426"/>
                </a:cubicBezTo>
                <a:cubicBezTo>
                  <a:pt x="803965" y="1082261"/>
                  <a:pt x="785778" y="1090129"/>
                  <a:pt x="768626" y="1099930"/>
                </a:cubicBezTo>
                <a:cubicBezTo>
                  <a:pt x="735131" y="1119070"/>
                  <a:pt x="707445" y="1144082"/>
                  <a:pt x="675861" y="1166191"/>
                </a:cubicBezTo>
                <a:cubicBezTo>
                  <a:pt x="649765" y="1184458"/>
                  <a:pt x="615461" y="1193717"/>
                  <a:pt x="596348" y="1219200"/>
                </a:cubicBezTo>
                <a:cubicBezTo>
                  <a:pt x="583096" y="1236869"/>
                  <a:pt x="569430" y="1254235"/>
                  <a:pt x="556592" y="1272208"/>
                </a:cubicBezTo>
                <a:cubicBezTo>
                  <a:pt x="547334" y="1285169"/>
                  <a:pt x="540283" y="1299729"/>
                  <a:pt x="530087" y="1311965"/>
                </a:cubicBezTo>
                <a:cubicBezTo>
                  <a:pt x="518089" y="1326362"/>
                  <a:pt x="501224" y="1336471"/>
                  <a:pt x="490331" y="1351721"/>
                </a:cubicBezTo>
                <a:cubicBezTo>
                  <a:pt x="478848" y="1367797"/>
                  <a:pt x="473627" y="1387578"/>
                  <a:pt x="463826" y="1404730"/>
                </a:cubicBezTo>
                <a:cubicBezTo>
                  <a:pt x="455924" y="1418559"/>
                  <a:pt x="446157" y="1431235"/>
                  <a:pt x="437322" y="1444487"/>
                </a:cubicBezTo>
                <a:cubicBezTo>
                  <a:pt x="432905" y="1462156"/>
                  <a:pt x="432215" y="1481205"/>
                  <a:pt x="424070" y="1497495"/>
                </a:cubicBezTo>
                <a:cubicBezTo>
                  <a:pt x="394101" y="1557432"/>
                  <a:pt x="381829" y="1566239"/>
                  <a:pt x="344557" y="1603513"/>
                </a:cubicBezTo>
                <a:cubicBezTo>
                  <a:pt x="313555" y="1758523"/>
                  <a:pt x="355719" y="1611414"/>
                  <a:pt x="304800" y="1696278"/>
                </a:cubicBezTo>
                <a:cubicBezTo>
                  <a:pt x="297613" y="1708256"/>
                  <a:pt x="297051" y="1723195"/>
                  <a:pt x="291548" y="1736035"/>
                </a:cubicBezTo>
                <a:cubicBezTo>
                  <a:pt x="283766" y="1754193"/>
                  <a:pt x="272826" y="1770885"/>
                  <a:pt x="265044" y="1789043"/>
                </a:cubicBezTo>
                <a:cubicBezTo>
                  <a:pt x="206456" y="1925750"/>
                  <a:pt x="321374" y="1689162"/>
                  <a:pt x="225287" y="1895061"/>
                </a:cubicBezTo>
                <a:cubicBezTo>
                  <a:pt x="204401" y="1939815"/>
                  <a:pt x="177368" y="1981727"/>
                  <a:pt x="159026" y="2027582"/>
                </a:cubicBezTo>
                <a:cubicBezTo>
                  <a:pt x="150191" y="2049669"/>
                  <a:pt x="142183" y="2072105"/>
                  <a:pt x="132522" y="2093843"/>
                </a:cubicBezTo>
                <a:cubicBezTo>
                  <a:pt x="124499" y="2111896"/>
                  <a:pt x="112954" y="2128355"/>
                  <a:pt x="106018" y="2146852"/>
                </a:cubicBezTo>
                <a:cubicBezTo>
                  <a:pt x="99623" y="2163906"/>
                  <a:pt x="98122" y="2182453"/>
                  <a:pt x="92766" y="2199861"/>
                </a:cubicBezTo>
                <a:cubicBezTo>
                  <a:pt x="80442" y="2239915"/>
                  <a:pt x="63173" y="2278474"/>
                  <a:pt x="53009" y="2319130"/>
                </a:cubicBezTo>
                <a:cubicBezTo>
                  <a:pt x="48592" y="2336800"/>
                  <a:pt x="43708" y="2354359"/>
                  <a:pt x="39757" y="2372139"/>
                </a:cubicBezTo>
                <a:cubicBezTo>
                  <a:pt x="34871" y="2394127"/>
                  <a:pt x="31968" y="2416548"/>
                  <a:pt x="26505" y="2438400"/>
                </a:cubicBezTo>
                <a:cubicBezTo>
                  <a:pt x="23117" y="2451952"/>
                  <a:pt x="17090" y="2464725"/>
                  <a:pt x="13252" y="2478156"/>
                </a:cubicBezTo>
                <a:cubicBezTo>
                  <a:pt x="8248" y="2495669"/>
                  <a:pt x="4417" y="2513495"/>
                  <a:pt x="0" y="2531165"/>
                </a:cubicBezTo>
                <a:cubicBezTo>
                  <a:pt x="4417" y="2623930"/>
                  <a:pt x="2607" y="2717203"/>
                  <a:pt x="13252" y="2809461"/>
                </a:cubicBezTo>
                <a:cubicBezTo>
                  <a:pt x="15979" y="2833092"/>
                  <a:pt x="33498" y="2852771"/>
                  <a:pt x="39757" y="2875721"/>
                </a:cubicBezTo>
                <a:cubicBezTo>
                  <a:pt x="46827" y="2901644"/>
                  <a:pt x="47180" y="2929005"/>
                  <a:pt x="53009" y="2955235"/>
                </a:cubicBezTo>
                <a:cubicBezTo>
                  <a:pt x="56039" y="2968871"/>
                  <a:pt x="56383" y="2985114"/>
                  <a:pt x="66261" y="2994991"/>
                </a:cubicBezTo>
                <a:cubicBezTo>
                  <a:pt x="76139" y="3004869"/>
                  <a:pt x="92766" y="3003826"/>
                  <a:pt x="106018" y="3008243"/>
                </a:cubicBezTo>
                <a:cubicBezTo>
                  <a:pt x="114853" y="3017078"/>
                  <a:pt x="121808" y="3028320"/>
                  <a:pt x="132522" y="3034748"/>
                </a:cubicBezTo>
                <a:cubicBezTo>
                  <a:pt x="146100" y="3042895"/>
                  <a:pt x="215387" y="3058777"/>
                  <a:pt x="225287" y="3061252"/>
                </a:cubicBezTo>
                <a:cubicBezTo>
                  <a:pt x="255001" y="3090965"/>
                  <a:pt x="280050" y="3117964"/>
                  <a:pt x="318052" y="3140765"/>
                </a:cubicBezTo>
                <a:cubicBezTo>
                  <a:pt x="338450" y="3153004"/>
                  <a:pt x="362039" y="3158916"/>
                  <a:pt x="384313" y="3167269"/>
                </a:cubicBezTo>
                <a:cubicBezTo>
                  <a:pt x="436510" y="3186843"/>
                  <a:pt x="435395" y="3182409"/>
                  <a:pt x="503583" y="3193774"/>
                </a:cubicBezTo>
                <a:cubicBezTo>
                  <a:pt x="530087" y="3207026"/>
                  <a:pt x="555247" y="3223403"/>
                  <a:pt x="583096" y="3233530"/>
                </a:cubicBezTo>
                <a:cubicBezTo>
                  <a:pt x="608170" y="3242648"/>
                  <a:pt x="726650" y="3257825"/>
                  <a:pt x="742122" y="3260035"/>
                </a:cubicBezTo>
                <a:cubicBezTo>
                  <a:pt x="755374" y="3264452"/>
                  <a:pt x="769385" y="3267040"/>
                  <a:pt x="781879" y="3273287"/>
                </a:cubicBezTo>
                <a:cubicBezTo>
                  <a:pt x="796125" y="3280410"/>
                  <a:pt x="806087" y="3296336"/>
                  <a:pt x="821635" y="3299791"/>
                </a:cubicBezTo>
                <a:cubicBezTo>
                  <a:pt x="886891" y="3314292"/>
                  <a:pt x="954410" y="3315734"/>
                  <a:pt x="1020418" y="3326295"/>
                </a:cubicBezTo>
                <a:cubicBezTo>
                  <a:pt x="1379231" y="3383705"/>
                  <a:pt x="956946" y="3328301"/>
                  <a:pt x="1258957" y="3366052"/>
                </a:cubicBezTo>
                <a:cubicBezTo>
                  <a:pt x="1387061" y="3361635"/>
                  <a:pt x="1515311" y="3360327"/>
                  <a:pt x="1643270" y="3352800"/>
                </a:cubicBezTo>
                <a:cubicBezTo>
                  <a:pt x="1674545" y="3350960"/>
                  <a:pt x="1718355" y="3337895"/>
                  <a:pt x="1749287" y="3326295"/>
                </a:cubicBezTo>
                <a:cubicBezTo>
                  <a:pt x="1771561" y="3317942"/>
                  <a:pt x="1793192" y="3307920"/>
                  <a:pt x="1815548" y="3299791"/>
                </a:cubicBezTo>
                <a:cubicBezTo>
                  <a:pt x="1841804" y="3290244"/>
                  <a:pt x="1868557" y="3282122"/>
                  <a:pt x="1895061" y="3273287"/>
                </a:cubicBezTo>
                <a:lnTo>
                  <a:pt x="1934818" y="3260035"/>
                </a:lnTo>
                <a:cubicBezTo>
                  <a:pt x="1948070" y="3255618"/>
                  <a:pt x="1960662" y="3248047"/>
                  <a:pt x="1974574" y="3246782"/>
                </a:cubicBezTo>
                <a:lnTo>
                  <a:pt x="2120348" y="3233530"/>
                </a:lnTo>
                <a:cubicBezTo>
                  <a:pt x="2208798" y="3145082"/>
                  <a:pt x="2116936" y="3219693"/>
                  <a:pt x="2332383" y="3180521"/>
                </a:cubicBezTo>
                <a:cubicBezTo>
                  <a:pt x="2373614" y="3173024"/>
                  <a:pt x="2410315" y="3147654"/>
                  <a:pt x="2451652" y="3140765"/>
                </a:cubicBezTo>
                <a:lnTo>
                  <a:pt x="2531166" y="3127513"/>
                </a:lnTo>
                <a:cubicBezTo>
                  <a:pt x="2584175" y="3105426"/>
                  <a:pt x="2649586" y="3101859"/>
                  <a:pt x="2690192" y="3061252"/>
                </a:cubicBezTo>
                <a:cubicBezTo>
                  <a:pt x="2739826" y="3011617"/>
                  <a:pt x="2712168" y="3027421"/>
                  <a:pt x="2769705" y="3008243"/>
                </a:cubicBezTo>
                <a:cubicBezTo>
                  <a:pt x="2845072" y="2932876"/>
                  <a:pt x="2772501" y="2993594"/>
                  <a:pt x="2849218" y="2955235"/>
                </a:cubicBezTo>
                <a:cubicBezTo>
                  <a:pt x="2863464" y="2948112"/>
                  <a:pt x="2874335" y="2935004"/>
                  <a:pt x="2888974" y="2928730"/>
                </a:cubicBezTo>
                <a:cubicBezTo>
                  <a:pt x="2905715" y="2921555"/>
                  <a:pt x="2924411" y="2920270"/>
                  <a:pt x="2941983" y="2915478"/>
                </a:cubicBezTo>
                <a:cubicBezTo>
                  <a:pt x="2973009" y="2907017"/>
                  <a:pt x="3003945" y="2898215"/>
                  <a:pt x="3034748" y="2888974"/>
                </a:cubicBezTo>
                <a:cubicBezTo>
                  <a:pt x="3048128" y="2884960"/>
                  <a:pt x="3062011" y="2881968"/>
                  <a:pt x="3074505" y="2875721"/>
                </a:cubicBezTo>
                <a:cubicBezTo>
                  <a:pt x="3102995" y="2861476"/>
                  <a:pt x="3153296" y="2819498"/>
                  <a:pt x="3167270" y="2796208"/>
                </a:cubicBezTo>
                <a:cubicBezTo>
                  <a:pt x="3180522" y="2774121"/>
                  <a:pt x="3192055" y="2750908"/>
                  <a:pt x="3207026" y="2729948"/>
                </a:cubicBezTo>
                <a:cubicBezTo>
                  <a:pt x="3214288" y="2719781"/>
                  <a:pt x="3225726" y="2713200"/>
                  <a:pt x="3233531" y="2703443"/>
                </a:cubicBezTo>
                <a:cubicBezTo>
                  <a:pt x="3243480" y="2691006"/>
                  <a:pt x="3251200" y="2676939"/>
                  <a:pt x="3260035" y="2663687"/>
                </a:cubicBezTo>
                <a:cubicBezTo>
                  <a:pt x="3301643" y="2538859"/>
                  <a:pt x="3241580" y="2699296"/>
                  <a:pt x="3299792" y="2597426"/>
                </a:cubicBezTo>
                <a:cubicBezTo>
                  <a:pt x="3311594" y="2576772"/>
                  <a:pt x="3315658" y="2552442"/>
                  <a:pt x="3326296" y="2531165"/>
                </a:cubicBezTo>
                <a:cubicBezTo>
                  <a:pt x="3343015" y="2497727"/>
                  <a:pt x="3354651" y="2489557"/>
                  <a:pt x="3379305" y="2464904"/>
                </a:cubicBezTo>
                <a:cubicBezTo>
                  <a:pt x="3388140" y="2442817"/>
                  <a:pt x="3398974" y="2421428"/>
                  <a:pt x="3405809" y="2398643"/>
                </a:cubicBezTo>
                <a:cubicBezTo>
                  <a:pt x="3412281" y="2377069"/>
                  <a:pt x="3411938" y="2353750"/>
                  <a:pt x="3419061" y="2332382"/>
                </a:cubicBezTo>
                <a:cubicBezTo>
                  <a:pt x="3425308" y="2313641"/>
                  <a:pt x="3436731" y="2297043"/>
                  <a:pt x="3445566" y="2279374"/>
                </a:cubicBezTo>
                <a:cubicBezTo>
                  <a:pt x="3449983" y="2261704"/>
                  <a:pt x="3458818" y="2244578"/>
                  <a:pt x="3458818" y="2226365"/>
                </a:cubicBezTo>
                <a:cubicBezTo>
                  <a:pt x="3458818" y="2191783"/>
                  <a:pt x="3451838" y="2079648"/>
                  <a:pt x="3432313" y="2027582"/>
                </a:cubicBezTo>
                <a:cubicBezTo>
                  <a:pt x="3425376" y="2009085"/>
                  <a:pt x="3414644" y="1992243"/>
                  <a:pt x="3405809" y="1974574"/>
                </a:cubicBezTo>
                <a:cubicBezTo>
                  <a:pt x="3386876" y="1842038"/>
                  <a:pt x="3385619" y="1881151"/>
                  <a:pt x="3405809" y="1709530"/>
                </a:cubicBezTo>
                <a:cubicBezTo>
                  <a:pt x="3407937" y="1691441"/>
                  <a:pt x="3410916" y="1672812"/>
                  <a:pt x="3419061" y="1656521"/>
                </a:cubicBezTo>
                <a:cubicBezTo>
                  <a:pt x="3428939" y="1636766"/>
                  <a:pt x="3445566" y="1621182"/>
                  <a:pt x="3458818" y="1603513"/>
                </a:cubicBezTo>
                <a:cubicBezTo>
                  <a:pt x="3487893" y="1487210"/>
                  <a:pt x="3446457" y="1602443"/>
                  <a:pt x="3511826" y="1524000"/>
                </a:cubicBezTo>
                <a:cubicBezTo>
                  <a:pt x="3524473" y="1508824"/>
                  <a:pt x="3525684" y="1486167"/>
                  <a:pt x="3538331" y="1470991"/>
                </a:cubicBezTo>
                <a:cubicBezTo>
                  <a:pt x="3558093" y="1447277"/>
                  <a:pt x="3590708" y="1440280"/>
                  <a:pt x="3617844" y="1431235"/>
                </a:cubicBezTo>
                <a:cubicBezTo>
                  <a:pt x="3626679" y="1422400"/>
                  <a:pt x="3634592" y="1412535"/>
                  <a:pt x="3644348" y="1404730"/>
                </a:cubicBezTo>
                <a:cubicBezTo>
                  <a:pt x="3669938" y="1384258"/>
                  <a:pt x="3707820" y="1364276"/>
                  <a:pt x="3737113" y="1351721"/>
                </a:cubicBezTo>
                <a:cubicBezTo>
                  <a:pt x="3749953" y="1346218"/>
                  <a:pt x="3763618" y="1342886"/>
                  <a:pt x="3776870" y="1338469"/>
                </a:cubicBezTo>
                <a:cubicBezTo>
                  <a:pt x="3790122" y="1325217"/>
                  <a:pt x="3801032" y="1309109"/>
                  <a:pt x="3816626" y="1298713"/>
                </a:cubicBezTo>
                <a:cubicBezTo>
                  <a:pt x="3828249" y="1290964"/>
                  <a:pt x="3846505" y="1295339"/>
                  <a:pt x="3856383" y="1285461"/>
                </a:cubicBezTo>
                <a:cubicBezTo>
                  <a:pt x="3878908" y="1262937"/>
                  <a:pt x="3891722" y="1232452"/>
                  <a:pt x="3909392" y="1205948"/>
                </a:cubicBezTo>
                <a:lnTo>
                  <a:pt x="3935896" y="1166191"/>
                </a:lnTo>
                <a:lnTo>
                  <a:pt x="3962400" y="1060174"/>
                </a:lnTo>
                <a:cubicBezTo>
                  <a:pt x="3966817" y="1042504"/>
                  <a:pt x="3962773" y="1020044"/>
                  <a:pt x="3975652" y="1007165"/>
                </a:cubicBezTo>
                <a:lnTo>
                  <a:pt x="4002157" y="980661"/>
                </a:lnTo>
                <a:cubicBezTo>
                  <a:pt x="4006574" y="949739"/>
                  <a:pt x="4009283" y="918524"/>
                  <a:pt x="4015409" y="887895"/>
                </a:cubicBezTo>
                <a:cubicBezTo>
                  <a:pt x="4018148" y="874197"/>
                  <a:pt x="4028661" y="862108"/>
                  <a:pt x="4028661" y="848139"/>
                </a:cubicBezTo>
                <a:cubicBezTo>
                  <a:pt x="4028661" y="755269"/>
                  <a:pt x="4022815" y="662418"/>
                  <a:pt x="4015409" y="569843"/>
                </a:cubicBezTo>
                <a:cubicBezTo>
                  <a:pt x="4011161" y="516748"/>
                  <a:pt x="4006779" y="521457"/>
                  <a:pt x="3975652" y="490330"/>
                </a:cubicBezTo>
                <a:cubicBezTo>
                  <a:pt x="3945240" y="399094"/>
                  <a:pt x="3934993" y="384910"/>
                  <a:pt x="3975652" y="238539"/>
                </a:cubicBezTo>
                <a:cubicBezTo>
                  <a:pt x="3980939" y="219505"/>
                  <a:pt x="4050748" y="234122"/>
                  <a:pt x="4041913" y="225287"/>
                </a:cubicBezTo>
                <a:close/>
              </a:path>
            </a:pathLst>
          </a:cu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3358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p:txBody>
      </p:sp>
      <p:pic>
        <p:nvPicPr>
          <p:cNvPr id="4" name="Picture 3">
            <a:extLst>
              <a:ext uri="{FF2B5EF4-FFF2-40B4-BE49-F238E27FC236}">
                <a16:creationId xmlns:a16="http://schemas.microsoft.com/office/drawing/2014/main" id="{78539A14-60CF-4596-AEE3-8EC56B8710B2}"/>
              </a:ext>
            </a:extLst>
          </p:cNvPr>
          <p:cNvPicPr>
            <a:picLocks noChangeAspect="1"/>
          </p:cNvPicPr>
          <p:nvPr/>
        </p:nvPicPr>
        <p:blipFill>
          <a:blip r:embed="rId2"/>
          <a:stretch>
            <a:fillRect/>
          </a:stretch>
        </p:blipFill>
        <p:spPr>
          <a:xfrm>
            <a:off x="2093842" y="1178258"/>
            <a:ext cx="7341705" cy="4948059"/>
          </a:xfrm>
          <a:prstGeom prst="rect">
            <a:avLst/>
          </a:prstGeom>
        </p:spPr>
      </p:pic>
      <p:sp>
        <p:nvSpPr>
          <p:cNvPr id="7" name="Freeform: Shape 6">
            <a:extLst>
              <a:ext uri="{FF2B5EF4-FFF2-40B4-BE49-F238E27FC236}">
                <a16:creationId xmlns:a16="http://schemas.microsoft.com/office/drawing/2014/main" id="{E0948FC5-AD80-4020-A7F2-941AD6CCEAA5}"/>
              </a:ext>
            </a:extLst>
          </p:cNvPr>
          <p:cNvSpPr/>
          <p:nvPr/>
        </p:nvSpPr>
        <p:spPr>
          <a:xfrm>
            <a:off x="1643270" y="1285461"/>
            <a:ext cx="5022573" cy="3233530"/>
          </a:xfrm>
          <a:custGeom>
            <a:avLst/>
            <a:gdLst>
              <a:gd name="connsiteX0" fmla="*/ 795130 w 5022573"/>
              <a:gd name="connsiteY0" fmla="*/ 318052 h 3233530"/>
              <a:gd name="connsiteX1" fmla="*/ 728869 w 5022573"/>
              <a:gd name="connsiteY1" fmla="*/ 304800 h 3233530"/>
              <a:gd name="connsiteX2" fmla="*/ 410817 w 5022573"/>
              <a:gd name="connsiteY2" fmla="*/ 344556 h 3233530"/>
              <a:gd name="connsiteX3" fmla="*/ 371060 w 5022573"/>
              <a:gd name="connsiteY3" fmla="*/ 371061 h 3233530"/>
              <a:gd name="connsiteX4" fmla="*/ 344556 w 5022573"/>
              <a:gd name="connsiteY4" fmla="*/ 410817 h 3233530"/>
              <a:gd name="connsiteX5" fmla="*/ 291547 w 5022573"/>
              <a:gd name="connsiteY5" fmla="*/ 463826 h 3233530"/>
              <a:gd name="connsiteX6" fmla="*/ 225287 w 5022573"/>
              <a:gd name="connsiteY6" fmla="*/ 543339 h 3233530"/>
              <a:gd name="connsiteX7" fmla="*/ 185530 w 5022573"/>
              <a:gd name="connsiteY7" fmla="*/ 569843 h 3233530"/>
              <a:gd name="connsiteX8" fmla="*/ 159026 w 5022573"/>
              <a:gd name="connsiteY8" fmla="*/ 609600 h 3233530"/>
              <a:gd name="connsiteX9" fmla="*/ 106017 w 5022573"/>
              <a:gd name="connsiteY9" fmla="*/ 781878 h 3233530"/>
              <a:gd name="connsiteX10" fmla="*/ 53008 w 5022573"/>
              <a:gd name="connsiteY10" fmla="*/ 954156 h 3233530"/>
              <a:gd name="connsiteX11" fmla="*/ 26504 w 5022573"/>
              <a:gd name="connsiteY11" fmla="*/ 1126435 h 3233530"/>
              <a:gd name="connsiteX12" fmla="*/ 0 w 5022573"/>
              <a:gd name="connsiteY12" fmla="*/ 1179443 h 3233530"/>
              <a:gd name="connsiteX13" fmla="*/ 13252 w 5022573"/>
              <a:gd name="connsiteY13" fmla="*/ 1524000 h 3233530"/>
              <a:gd name="connsiteX14" fmla="*/ 53008 w 5022573"/>
              <a:gd name="connsiteY14" fmla="*/ 1696278 h 3233530"/>
              <a:gd name="connsiteX15" fmla="*/ 92765 w 5022573"/>
              <a:gd name="connsiteY15" fmla="*/ 1802296 h 3233530"/>
              <a:gd name="connsiteX16" fmla="*/ 106017 w 5022573"/>
              <a:gd name="connsiteY16" fmla="*/ 1948069 h 3233530"/>
              <a:gd name="connsiteX17" fmla="*/ 119269 w 5022573"/>
              <a:gd name="connsiteY17" fmla="*/ 1987826 h 3233530"/>
              <a:gd name="connsiteX18" fmla="*/ 145773 w 5022573"/>
              <a:gd name="connsiteY18" fmla="*/ 2093843 h 3233530"/>
              <a:gd name="connsiteX19" fmla="*/ 159026 w 5022573"/>
              <a:gd name="connsiteY19" fmla="*/ 2146852 h 3233530"/>
              <a:gd name="connsiteX20" fmla="*/ 185530 w 5022573"/>
              <a:gd name="connsiteY20" fmla="*/ 2239617 h 3233530"/>
              <a:gd name="connsiteX21" fmla="*/ 198782 w 5022573"/>
              <a:gd name="connsiteY21" fmla="*/ 2319130 h 3233530"/>
              <a:gd name="connsiteX22" fmla="*/ 212034 w 5022573"/>
              <a:gd name="connsiteY22" fmla="*/ 2451652 h 3233530"/>
              <a:gd name="connsiteX23" fmla="*/ 238539 w 5022573"/>
              <a:gd name="connsiteY23" fmla="*/ 2491409 h 3233530"/>
              <a:gd name="connsiteX24" fmla="*/ 278295 w 5022573"/>
              <a:gd name="connsiteY24" fmla="*/ 2623930 h 3233530"/>
              <a:gd name="connsiteX25" fmla="*/ 291547 w 5022573"/>
              <a:gd name="connsiteY25" fmla="*/ 2676939 h 3233530"/>
              <a:gd name="connsiteX26" fmla="*/ 357808 w 5022573"/>
              <a:gd name="connsiteY26" fmla="*/ 2782956 h 3233530"/>
              <a:gd name="connsiteX27" fmla="*/ 397565 w 5022573"/>
              <a:gd name="connsiteY27" fmla="*/ 2902226 h 3233530"/>
              <a:gd name="connsiteX28" fmla="*/ 463826 w 5022573"/>
              <a:gd name="connsiteY28" fmla="*/ 2968487 h 3233530"/>
              <a:gd name="connsiteX29" fmla="*/ 530087 w 5022573"/>
              <a:gd name="connsiteY29" fmla="*/ 3074504 h 3233530"/>
              <a:gd name="connsiteX30" fmla="*/ 556591 w 5022573"/>
              <a:gd name="connsiteY30" fmla="*/ 3114261 h 3233530"/>
              <a:gd name="connsiteX31" fmla="*/ 675860 w 5022573"/>
              <a:gd name="connsiteY31" fmla="*/ 3180522 h 3233530"/>
              <a:gd name="connsiteX32" fmla="*/ 715617 w 5022573"/>
              <a:gd name="connsiteY32" fmla="*/ 3207026 h 3233530"/>
              <a:gd name="connsiteX33" fmla="*/ 914400 w 5022573"/>
              <a:gd name="connsiteY33" fmla="*/ 3233530 h 3233530"/>
              <a:gd name="connsiteX34" fmla="*/ 1298713 w 5022573"/>
              <a:gd name="connsiteY34" fmla="*/ 3220278 h 3233530"/>
              <a:gd name="connsiteX35" fmla="*/ 1378226 w 5022573"/>
              <a:gd name="connsiteY35" fmla="*/ 3193774 h 3233530"/>
              <a:gd name="connsiteX36" fmla="*/ 1444487 w 5022573"/>
              <a:gd name="connsiteY36" fmla="*/ 3180522 h 3233530"/>
              <a:gd name="connsiteX37" fmla="*/ 1497495 w 5022573"/>
              <a:gd name="connsiteY37" fmla="*/ 3167269 h 3233530"/>
              <a:gd name="connsiteX38" fmla="*/ 1762539 w 5022573"/>
              <a:gd name="connsiteY38" fmla="*/ 3140765 h 3233530"/>
              <a:gd name="connsiteX39" fmla="*/ 1908313 w 5022573"/>
              <a:gd name="connsiteY39" fmla="*/ 3074504 h 3233530"/>
              <a:gd name="connsiteX40" fmla="*/ 1961321 w 5022573"/>
              <a:gd name="connsiteY40" fmla="*/ 3048000 h 3233530"/>
              <a:gd name="connsiteX41" fmla="*/ 1987826 w 5022573"/>
              <a:gd name="connsiteY41" fmla="*/ 3021496 h 3233530"/>
              <a:gd name="connsiteX42" fmla="*/ 2040834 w 5022573"/>
              <a:gd name="connsiteY42" fmla="*/ 2994991 h 3233530"/>
              <a:gd name="connsiteX43" fmla="*/ 2067339 w 5022573"/>
              <a:gd name="connsiteY43" fmla="*/ 2968487 h 3233530"/>
              <a:gd name="connsiteX44" fmla="*/ 2120347 w 5022573"/>
              <a:gd name="connsiteY44" fmla="*/ 2941982 h 3233530"/>
              <a:gd name="connsiteX45" fmla="*/ 2160104 w 5022573"/>
              <a:gd name="connsiteY45" fmla="*/ 2902226 h 3233530"/>
              <a:gd name="connsiteX46" fmla="*/ 2199860 w 5022573"/>
              <a:gd name="connsiteY46" fmla="*/ 2849217 h 3233530"/>
              <a:gd name="connsiteX47" fmla="*/ 2252869 w 5022573"/>
              <a:gd name="connsiteY47" fmla="*/ 2835965 h 3233530"/>
              <a:gd name="connsiteX48" fmla="*/ 2319130 w 5022573"/>
              <a:gd name="connsiteY48" fmla="*/ 2756452 h 3233530"/>
              <a:gd name="connsiteX49" fmla="*/ 2358887 w 5022573"/>
              <a:gd name="connsiteY49" fmla="*/ 2729948 h 3233530"/>
              <a:gd name="connsiteX50" fmla="*/ 2398643 w 5022573"/>
              <a:gd name="connsiteY50" fmla="*/ 2690191 h 3233530"/>
              <a:gd name="connsiteX51" fmla="*/ 2451652 w 5022573"/>
              <a:gd name="connsiteY51" fmla="*/ 2676939 h 3233530"/>
              <a:gd name="connsiteX52" fmla="*/ 2504660 w 5022573"/>
              <a:gd name="connsiteY52" fmla="*/ 2623930 h 3233530"/>
              <a:gd name="connsiteX53" fmla="*/ 2544417 w 5022573"/>
              <a:gd name="connsiteY53" fmla="*/ 2597426 h 3233530"/>
              <a:gd name="connsiteX54" fmla="*/ 2610678 w 5022573"/>
              <a:gd name="connsiteY54" fmla="*/ 2544417 h 3233530"/>
              <a:gd name="connsiteX55" fmla="*/ 2690191 w 5022573"/>
              <a:gd name="connsiteY55" fmla="*/ 2478156 h 3233530"/>
              <a:gd name="connsiteX56" fmla="*/ 2729947 w 5022573"/>
              <a:gd name="connsiteY56" fmla="*/ 2411896 h 3233530"/>
              <a:gd name="connsiteX57" fmla="*/ 2809460 w 5022573"/>
              <a:gd name="connsiteY57" fmla="*/ 2332382 h 3233530"/>
              <a:gd name="connsiteX58" fmla="*/ 2835965 w 5022573"/>
              <a:gd name="connsiteY58" fmla="*/ 2279374 h 3233530"/>
              <a:gd name="connsiteX59" fmla="*/ 2902226 w 5022573"/>
              <a:gd name="connsiteY59" fmla="*/ 2199861 h 3233530"/>
              <a:gd name="connsiteX60" fmla="*/ 2928730 w 5022573"/>
              <a:gd name="connsiteY60" fmla="*/ 2160104 h 3233530"/>
              <a:gd name="connsiteX61" fmla="*/ 3021495 w 5022573"/>
              <a:gd name="connsiteY61" fmla="*/ 2107096 h 3233530"/>
              <a:gd name="connsiteX62" fmla="*/ 3048000 w 5022573"/>
              <a:gd name="connsiteY62" fmla="*/ 2080591 h 3233530"/>
              <a:gd name="connsiteX63" fmla="*/ 3140765 w 5022573"/>
              <a:gd name="connsiteY63" fmla="*/ 2040835 h 3233530"/>
              <a:gd name="connsiteX64" fmla="*/ 3193773 w 5022573"/>
              <a:gd name="connsiteY64" fmla="*/ 2014330 h 3233530"/>
              <a:gd name="connsiteX65" fmla="*/ 3313043 w 5022573"/>
              <a:gd name="connsiteY65" fmla="*/ 2001078 h 3233530"/>
              <a:gd name="connsiteX66" fmla="*/ 3445565 w 5022573"/>
              <a:gd name="connsiteY66" fmla="*/ 1974574 h 3233530"/>
              <a:gd name="connsiteX67" fmla="*/ 3485321 w 5022573"/>
              <a:gd name="connsiteY67" fmla="*/ 1961322 h 3233530"/>
              <a:gd name="connsiteX68" fmla="*/ 3631095 w 5022573"/>
              <a:gd name="connsiteY68" fmla="*/ 1948069 h 3233530"/>
              <a:gd name="connsiteX69" fmla="*/ 3803373 w 5022573"/>
              <a:gd name="connsiteY69" fmla="*/ 1908313 h 3233530"/>
              <a:gd name="connsiteX70" fmla="*/ 3909391 w 5022573"/>
              <a:gd name="connsiteY70" fmla="*/ 1881809 h 3233530"/>
              <a:gd name="connsiteX71" fmla="*/ 4134678 w 5022573"/>
              <a:gd name="connsiteY71" fmla="*/ 1855304 h 3233530"/>
              <a:gd name="connsiteX72" fmla="*/ 4214191 w 5022573"/>
              <a:gd name="connsiteY72" fmla="*/ 1828800 h 3233530"/>
              <a:gd name="connsiteX73" fmla="*/ 4479234 w 5022573"/>
              <a:gd name="connsiteY73" fmla="*/ 1802296 h 3233530"/>
              <a:gd name="connsiteX74" fmla="*/ 4545495 w 5022573"/>
              <a:gd name="connsiteY74" fmla="*/ 1749287 h 3233530"/>
              <a:gd name="connsiteX75" fmla="*/ 4625008 w 5022573"/>
              <a:gd name="connsiteY75" fmla="*/ 1656522 h 3233530"/>
              <a:gd name="connsiteX76" fmla="*/ 4651513 w 5022573"/>
              <a:gd name="connsiteY76" fmla="*/ 1550504 h 3233530"/>
              <a:gd name="connsiteX77" fmla="*/ 4678017 w 5022573"/>
              <a:gd name="connsiteY77" fmla="*/ 1510748 h 3233530"/>
              <a:gd name="connsiteX78" fmla="*/ 4744278 w 5022573"/>
              <a:gd name="connsiteY78" fmla="*/ 1391478 h 3233530"/>
              <a:gd name="connsiteX79" fmla="*/ 4810539 w 5022573"/>
              <a:gd name="connsiteY79" fmla="*/ 1258956 h 3233530"/>
              <a:gd name="connsiteX80" fmla="*/ 4837043 w 5022573"/>
              <a:gd name="connsiteY80" fmla="*/ 1192696 h 3233530"/>
              <a:gd name="connsiteX81" fmla="*/ 4916556 w 5022573"/>
              <a:gd name="connsiteY81" fmla="*/ 1086678 h 3233530"/>
              <a:gd name="connsiteX82" fmla="*/ 4956313 w 5022573"/>
              <a:gd name="connsiteY82" fmla="*/ 927652 h 3233530"/>
              <a:gd name="connsiteX83" fmla="*/ 4969565 w 5022573"/>
              <a:gd name="connsiteY83" fmla="*/ 861391 h 3233530"/>
              <a:gd name="connsiteX84" fmla="*/ 5022573 w 5022573"/>
              <a:gd name="connsiteY84" fmla="*/ 768626 h 3233530"/>
              <a:gd name="connsiteX85" fmla="*/ 4969565 w 5022573"/>
              <a:gd name="connsiteY85" fmla="*/ 463826 h 3233530"/>
              <a:gd name="connsiteX86" fmla="*/ 4956313 w 5022573"/>
              <a:gd name="connsiteY86" fmla="*/ 410817 h 3233530"/>
              <a:gd name="connsiteX87" fmla="*/ 4916556 w 5022573"/>
              <a:gd name="connsiteY87" fmla="*/ 371061 h 3233530"/>
              <a:gd name="connsiteX88" fmla="*/ 4876800 w 5022573"/>
              <a:gd name="connsiteY88" fmla="*/ 304800 h 3233530"/>
              <a:gd name="connsiteX89" fmla="*/ 4823791 w 5022573"/>
              <a:gd name="connsiteY89" fmla="*/ 265043 h 3233530"/>
              <a:gd name="connsiteX90" fmla="*/ 4770782 w 5022573"/>
              <a:gd name="connsiteY90" fmla="*/ 238539 h 3233530"/>
              <a:gd name="connsiteX91" fmla="*/ 4625008 w 5022573"/>
              <a:gd name="connsiteY91" fmla="*/ 185530 h 3233530"/>
              <a:gd name="connsiteX92" fmla="*/ 4439478 w 5022573"/>
              <a:gd name="connsiteY92" fmla="*/ 132522 h 3233530"/>
              <a:gd name="connsiteX93" fmla="*/ 4359965 w 5022573"/>
              <a:gd name="connsiteY93" fmla="*/ 119269 h 3233530"/>
              <a:gd name="connsiteX94" fmla="*/ 4267200 w 5022573"/>
              <a:gd name="connsiteY94" fmla="*/ 106017 h 3233530"/>
              <a:gd name="connsiteX95" fmla="*/ 4028660 w 5022573"/>
              <a:gd name="connsiteY95" fmla="*/ 66261 h 3233530"/>
              <a:gd name="connsiteX96" fmla="*/ 3922643 w 5022573"/>
              <a:gd name="connsiteY96" fmla="*/ 39756 h 3233530"/>
              <a:gd name="connsiteX97" fmla="*/ 3750365 w 5022573"/>
              <a:gd name="connsiteY97" fmla="*/ 26504 h 3233530"/>
              <a:gd name="connsiteX98" fmla="*/ 3631095 w 5022573"/>
              <a:gd name="connsiteY98" fmla="*/ 13252 h 3233530"/>
              <a:gd name="connsiteX99" fmla="*/ 3061252 w 5022573"/>
              <a:gd name="connsiteY99" fmla="*/ 0 h 3233530"/>
              <a:gd name="connsiteX100" fmla="*/ 2305878 w 5022573"/>
              <a:gd name="connsiteY100" fmla="*/ 39756 h 3233530"/>
              <a:gd name="connsiteX101" fmla="*/ 2080591 w 5022573"/>
              <a:gd name="connsiteY101" fmla="*/ 79513 h 3233530"/>
              <a:gd name="connsiteX102" fmla="*/ 1987826 w 5022573"/>
              <a:gd name="connsiteY102" fmla="*/ 92765 h 3233530"/>
              <a:gd name="connsiteX103" fmla="*/ 1855304 w 5022573"/>
              <a:gd name="connsiteY103" fmla="*/ 132522 h 3233530"/>
              <a:gd name="connsiteX104" fmla="*/ 1789043 w 5022573"/>
              <a:gd name="connsiteY104" fmla="*/ 145774 h 3233530"/>
              <a:gd name="connsiteX105" fmla="*/ 1736034 w 5022573"/>
              <a:gd name="connsiteY105" fmla="*/ 159026 h 3233530"/>
              <a:gd name="connsiteX106" fmla="*/ 1616765 w 5022573"/>
              <a:gd name="connsiteY106" fmla="*/ 185530 h 3233530"/>
              <a:gd name="connsiteX107" fmla="*/ 1524000 w 5022573"/>
              <a:gd name="connsiteY107" fmla="*/ 238539 h 3233530"/>
              <a:gd name="connsiteX108" fmla="*/ 1470991 w 5022573"/>
              <a:gd name="connsiteY108" fmla="*/ 251791 h 3233530"/>
              <a:gd name="connsiteX109" fmla="*/ 1364973 w 5022573"/>
              <a:gd name="connsiteY109" fmla="*/ 278296 h 3233530"/>
              <a:gd name="connsiteX110" fmla="*/ 1232452 w 5022573"/>
              <a:gd name="connsiteY110" fmla="*/ 344556 h 3233530"/>
              <a:gd name="connsiteX111" fmla="*/ 795130 w 5022573"/>
              <a:gd name="connsiteY111" fmla="*/ 318052 h 323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5022573" h="3233530">
                <a:moveTo>
                  <a:pt x="795130" y="318052"/>
                </a:moveTo>
                <a:cubicBezTo>
                  <a:pt x="711200" y="311426"/>
                  <a:pt x="751393" y="304800"/>
                  <a:pt x="728869" y="304800"/>
                </a:cubicBezTo>
                <a:cubicBezTo>
                  <a:pt x="584296" y="304800"/>
                  <a:pt x="518043" y="290943"/>
                  <a:pt x="410817" y="344556"/>
                </a:cubicBezTo>
                <a:cubicBezTo>
                  <a:pt x="396571" y="351679"/>
                  <a:pt x="384312" y="362226"/>
                  <a:pt x="371060" y="371061"/>
                </a:cubicBezTo>
                <a:cubicBezTo>
                  <a:pt x="362225" y="384313"/>
                  <a:pt x="354921" y="398724"/>
                  <a:pt x="344556" y="410817"/>
                </a:cubicBezTo>
                <a:cubicBezTo>
                  <a:pt x="328294" y="429790"/>
                  <a:pt x="305408" y="443034"/>
                  <a:pt x="291547" y="463826"/>
                </a:cubicBezTo>
                <a:cubicBezTo>
                  <a:pt x="265488" y="502915"/>
                  <a:pt x="263549" y="511454"/>
                  <a:pt x="225287" y="543339"/>
                </a:cubicBezTo>
                <a:cubicBezTo>
                  <a:pt x="213051" y="553535"/>
                  <a:pt x="198782" y="561008"/>
                  <a:pt x="185530" y="569843"/>
                </a:cubicBezTo>
                <a:cubicBezTo>
                  <a:pt x="176695" y="583095"/>
                  <a:pt x="165495" y="595046"/>
                  <a:pt x="159026" y="609600"/>
                </a:cubicBezTo>
                <a:cubicBezTo>
                  <a:pt x="147237" y="636124"/>
                  <a:pt x="111550" y="758362"/>
                  <a:pt x="106017" y="781878"/>
                </a:cubicBezTo>
                <a:cubicBezTo>
                  <a:pt x="68309" y="942138"/>
                  <a:pt x="107359" y="872633"/>
                  <a:pt x="53008" y="954156"/>
                </a:cubicBezTo>
                <a:cubicBezTo>
                  <a:pt x="51501" y="964704"/>
                  <a:pt x="31519" y="1109719"/>
                  <a:pt x="26504" y="1126435"/>
                </a:cubicBezTo>
                <a:cubicBezTo>
                  <a:pt x="20828" y="1145357"/>
                  <a:pt x="8835" y="1161774"/>
                  <a:pt x="0" y="1179443"/>
                </a:cubicBezTo>
                <a:cubicBezTo>
                  <a:pt x="4417" y="1294295"/>
                  <a:pt x="3707" y="1409460"/>
                  <a:pt x="13252" y="1524000"/>
                </a:cubicBezTo>
                <a:cubicBezTo>
                  <a:pt x="23629" y="1648530"/>
                  <a:pt x="31360" y="1620510"/>
                  <a:pt x="53008" y="1696278"/>
                </a:cubicBezTo>
                <a:cubicBezTo>
                  <a:pt x="77066" y="1780481"/>
                  <a:pt x="51591" y="1719949"/>
                  <a:pt x="92765" y="1802296"/>
                </a:cubicBezTo>
                <a:cubicBezTo>
                  <a:pt x="97182" y="1850887"/>
                  <a:pt x="99117" y="1899768"/>
                  <a:pt x="106017" y="1948069"/>
                </a:cubicBezTo>
                <a:cubicBezTo>
                  <a:pt x="107993" y="1961898"/>
                  <a:pt x="115594" y="1974349"/>
                  <a:pt x="119269" y="1987826"/>
                </a:cubicBezTo>
                <a:cubicBezTo>
                  <a:pt x="128853" y="2022969"/>
                  <a:pt x="136938" y="2058504"/>
                  <a:pt x="145773" y="2093843"/>
                </a:cubicBezTo>
                <a:cubicBezTo>
                  <a:pt x="150190" y="2111513"/>
                  <a:pt x="153267" y="2129573"/>
                  <a:pt x="159026" y="2146852"/>
                </a:cubicBezTo>
                <a:cubicBezTo>
                  <a:pt x="171656" y="2184742"/>
                  <a:pt x="177210" y="2198019"/>
                  <a:pt x="185530" y="2239617"/>
                </a:cubicBezTo>
                <a:cubicBezTo>
                  <a:pt x="190800" y="2265965"/>
                  <a:pt x="195449" y="2292468"/>
                  <a:pt x="198782" y="2319130"/>
                </a:cubicBezTo>
                <a:cubicBezTo>
                  <a:pt x="204288" y="2363182"/>
                  <a:pt x="202051" y="2408395"/>
                  <a:pt x="212034" y="2451652"/>
                </a:cubicBezTo>
                <a:cubicBezTo>
                  <a:pt x="215615" y="2467171"/>
                  <a:pt x="229704" y="2478157"/>
                  <a:pt x="238539" y="2491409"/>
                </a:cubicBezTo>
                <a:cubicBezTo>
                  <a:pt x="264711" y="2622267"/>
                  <a:pt x="234708" y="2493167"/>
                  <a:pt x="278295" y="2623930"/>
                </a:cubicBezTo>
                <a:cubicBezTo>
                  <a:pt x="284055" y="2641209"/>
                  <a:pt x="283402" y="2660648"/>
                  <a:pt x="291547" y="2676939"/>
                </a:cubicBezTo>
                <a:cubicBezTo>
                  <a:pt x="359826" y="2813497"/>
                  <a:pt x="306517" y="2649600"/>
                  <a:pt x="357808" y="2782956"/>
                </a:cubicBezTo>
                <a:cubicBezTo>
                  <a:pt x="372852" y="2822070"/>
                  <a:pt x="367932" y="2872593"/>
                  <a:pt x="397565" y="2902226"/>
                </a:cubicBezTo>
                <a:lnTo>
                  <a:pt x="463826" y="2968487"/>
                </a:lnTo>
                <a:cubicBezTo>
                  <a:pt x="546692" y="3134222"/>
                  <a:pt x="466807" y="2995404"/>
                  <a:pt x="530087" y="3074504"/>
                </a:cubicBezTo>
                <a:cubicBezTo>
                  <a:pt x="540037" y="3086941"/>
                  <a:pt x="544498" y="3103896"/>
                  <a:pt x="556591" y="3114261"/>
                </a:cubicBezTo>
                <a:cubicBezTo>
                  <a:pt x="589691" y="3142632"/>
                  <a:pt x="638240" y="3159025"/>
                  <a:pt x="675860" y="3180522"/>
                </a:cubicBezTo>
                <a:cubicBezTo>
                  <a:pt x="689689" y="3188424"/>
                  <a:pt x="700361" y="3202449"/>
                  <a:pt x="715617" y="3207026"/>
                </a:cubicBezTo>
                <a:cubicBezTo>
                  <a:pt x="728681" y="3210945"/>
                  <a:pt x="908460" y="3232788"/>
                  <a:pt x="914400" y="3233530"/>
                </a:cubicBezTo>
                <a:cubicBezTo>
                  <a:pt x="1042504" y="3229113"/>
                  <a:pt x="1171001" y="3231225"/>
                  <a:pt x="1298713" y="3220278"/>
                </a:cubicBezTo>
                <a:cubicBezTo>
                  <a:pt x="1326549" y="3217892"/>
                  <a:pt x="1351272" y="3201125"/>
                  <a:pt x="1378226" y="3193774"/>
                </a:cubicBezTo>
                <a:cubicBezTo>
                  <a:pt x="1399957" y="3187848"/>
                  <a:pt x="1422499" y="3185408"/>
                  <a:pt x="1444487" y="3180522"/>
                </a:cubicBezTo>
                <a:cubicBezTo>
                  <a:pt x="1462266" y="3176571"/>
                  <a:pt x="1479422" y="3169528"/>
                  <a:pt x="1497495" y="3167269"/>
                </a:cubicBezTo>
                <a:cubicBezTo>
                  <a:pt x="1585598" y="3156256"/>
                  <a:pt x="1674191" y="3149600"/>
                  <a:pt x="1762539" y="3140765"/>
                </a:cubicBezTo>
                <a:cubicBezTo>
                  <a:pt x="1839778" y="3115019"/>
                  <a:pt x="1789801" y="3133760"/>
                  <a:pt x="1908313" y="3074504"/>
                </a:cubicBezTo>
                <a:cubicBezTo>
                  <a:pt x="1925982" y="3065669"/>
                  <a:pt x="1947352" y="3061969"/>
                  <a:pt x="1961321" y="3048000"/>
                </a:cubicBezTo>
                <a:cubicBezTo>
                  <a:pt x="1970156" y="3039165"/>
                  <a:pt x="1977430" y="3028427"/>
                  <a:pt x="1987826" y="3021496"/>
                </a:cubicBezTo>
                <a:cubicBezTo>
                  <a:pt x="2004263" y="3010538"/>
                  <a:pt x="2024397" y="3005949"/>
                  <a:pt x="2040834" y="2994991"/>
                </a:cubicBezTo>
                <a:cubicBezTo>
                  <a:pt x="2051230" y="2988060"/>
                  <a:pt x="2056943" y="2975418"/>
                  <a:pt x="2067339" y="2968487"/>
                </a:cubicBezTo>
                <a:cubicBezTo>
                  <a:pt x="2083776" y="2957529"/>
                  <a:pt x="2104272" y="2953464"/>
                  <a:pt x="2120347" y="2941982"/>
                </a:cubicBezTo>
                <a:cubicBezTo>
                  <a:pt x="2135597" y="2931089"/>
                  <a:pt x="2147907" y="2916456"/>
                  <a:pt x="2160104" y="2902226"/>
                </a:cubicBezTo>
                <a:cubicBezTo>
                  <a:pt x="2174478" y="2885456"/>
                  <a:pt x="2181887" y="2862055"/>
                  <a:pt x="2199860" y="2849217"/>
                </a:cubicBezTo>
                <a:cubicBezTo>
                  <a:pt x="2214681" y="2838631"/>
                  <a:pt x="2235199" y="2840382"/>
                  <a:pt x="2252869" y="2835965"/>
                </a:cubicBezTo>
                <a:cubicBezTo>
                  <a:pt x="2278929" y="2796874"/>
                  <a:pt x="2280866" y="2788338"/>
                  <a:pt x="2319130" y="2756452"/>
                </a:cubicBezTo>
                <a:cubicBezTo>
                  <a:pt x="2331366" y="2746256"/>
                  <a:pt x="2346651" y="2740144"/>
                  <a:pt x="2358887" y="2729948"/>
                </a:cubicBezTo>
                <a:cubicBezTo>
                  <a:pt x="2373285" y="2717950"/>
                  <a:pt x="2382371" y="2699489"/>
                  <a:pt x="2398643" y="2690191"/>
                </a:cubicBezTo>
                <a:cubicBezTo>
                  <a:pt x="2414457" y="2681155"/>
                  <a:pt x="2433982" y="2681356"/>
                  <a:pt x="2451652" y="2676939"/>
                </a:cubicBezTo>
                <a:cubicBezTo>
                  <a:pt x="2469321" y="2659269"/>
                  <a:pt x="2485687" y="2640192"/>
                  <a:pt x="2504660" y="2623930"/>
                </a:cubicBezTo>
                <a:cubicBezTo>
                  <a:pt x="2516753" y="2613565"/>
                  <a:pt x="2531675" y="2606982"/>
                  <a:pt x="2544417" y="2597426"/>
                </a:cubicBezTo>
                <a:cubicBezTo>
                  <a:pt x="2567045" y="2580455"/>
                  <a:pt x="2588050" y="2561388"/>
                  <a:pt x="2610678" y="2544417"/>
                </a:cubicBezTo>
                <a:cubicBezTo>
                  <a:pt x="2649160" y="2515555"/>
                  <a:pt x="2659021" y="2519716"/>
                  <a:pt x="2690191" y="2478156"/>
                </a:cubicBezTo>
                <a:cubicBezTo>
                  <a:pt x="2705645" y="2457550"/>
                  <a:pt x="2713637" y="2431831"/>
                  <a:pt x="2729947" y="2411896"/>
                </a:cubicBezTo>
                <a:cubicBezTo>
                  <a:pt x="2753683" y="2382886"/>
                  <a:pt x="2792697" y="2365908"/>
                  <a:pt x="2809460" y="2332382"/>
                </a:cubicBezTo>
                <a:cubicBezTo>
                  <a:pt x="2818295" y="2314713"/>
                  <a:pt x="2825495" y="2296126"/>
                  <a:pt x="2835965" y="2279374"/>
                </a:cubicBezTo>
                <a:cubicBezTo>
                  <a:pt x="2900416" y="2176254"/>
                  <a:pt x="2850374" y="2264676"/>
                  <a:pt x="2902226" y="2199861"/>
                </a:cubicBezTo>
                <a:cubicBezTo>
                  <a:pt x="2912176" y="2187424"/>
                  <a:pt x="2917468" y="2171366"/>
                  <a:pt x="2928730" y="2160104"/>
                </a:cubicBezTo>
                <a:cubicBezTo>
                  <a:pt x="2955839" y="2132995"/>
                  <a:pt x="2990317" y="2127882"/>
                  <a:pt x="3021495" y="2107096"/>
                </a:cubicBezTo>
                <a:cubicBezTo>
                  <a:pt x="3031891" y="2100165"/>
                  <a:pt x="3037604" y="2087522"/>
                  <a:pt x="3048000" y="2080591"/>
                </a:cubicBezTo>
                <a:cubicBezTo>
                  <a:pt x="3100745" y="2045427"/>
                  <a:pt x="3091288" y="2062040"/>
                  <a:pt x="3140765" y="2040835"/>
                </a:cubicBezTo>
                <a:cubicBezTo>
                  <a:pt x="3158923" y="2033053"/>
                  <a:pt x="3174524" y="2018772"/>
                  <a:pt x="3193773" y="2014330"/>
                </a:cubicBezTo>
                <a:cubicBezTo>
                  <a:pt x="3232750" y="2005335"/>
                  <a:pt x="3273393" y="2006365"/>
                  <a:pt x="3313043" y="2001078"/>
                </a:cubicBezTo>
                <a:cubicBezTo>
                  <a:pt x="3361854" y="1994570"/>
                  <a:pt x="3399477" y="1987742"/>
                  <a:pt x="3445565" y="1974574"/>
                </a:cubicBezTo>
                <a:cubicBezTo>
                  <a:pt x="3458996" y="1970737"/>
                  <a:pt x="3471493" y="1963298"/>
                  <a:pt x="3485321" y="1961322"/>
                </a:cubicBezTo>
                <a:cubicBezTo>
                  <a:pt x="3533622" y="1954422"/>
                  <a:pt x="3582504" y="1952487"/>
                  <a:pt x="3631095" y="1948069"/>
                </a:cubicBezTo>
                <a:cubicBezTo>
                  <a:pt x="3733077" y="1927673"/>
                  <a:pt x="3675501" y="1940281"/>
                  <a:pt x="3803373" y="1908313"/>
                </a:cubicBezTo>
                <a:cubicBezTo>
                  <a:pt x="3838712" y="1899478"/>
                  <a:pt x="3873245" y="1886327"/>
                  <a:pt x="3909391" y="1881809"/>
                </a:cubicBezTo>
                <a:cubicBezTo>
                  <a:pt x="4055100" y="1863594"/>
                  <a:pt x="3980012" y="1872489"/>
                  <a:pt x="4134678" y="1855304"/>
                </a:cubicBezTo>
                <a:cubicBezTo>
                  <a:pt x="4161182" y="1846469"/>
                  <a:pt x="4186578" y="1833048"/>
                  <a:pt x="4214191" y="1828800"/>
                </a:cubicBezTo>
                <a:cubicBezTo>
                  <a:pt x="4301947" y="1815299"/>
                  <a:pt x="4479234" y="1802296"/>
                  <a:pt x="4479234" y="1802296"/>
                </a:cubicBezTo>
                <a:cubicBezTo>
                  <a:pt x="4546118" y="1780000"/>
                  <a:pt x="4497541" y="1805234"/>
                  <a:pt x="4545495" y="1749287"/>
                </a:cubicBezTo>
                <a:cubicBezTo>
                  <a:pt x="4641901" y="1636814"/>
                  <a:pt x="4564161" y="1747792"/>
                  <a:pt x="4625008" y="1656522"/>
                </a:cubicBezTo>
                <a:cubicBezTo>
                  <a:pt x="4630050" y="1631314"/>
                  <a:pt x="4637928" y="1577674"/>
                  <a:pt x="4651513" y="1550504"/>
                </a:cubicBezTo>
                <a:cubicBezTo>
                  <a:pt x="4658636" y="1536259"/>
                  <a:pt x="4670282" y="1524671"/>
                  <a:pt x="4678017" y="1510748"/>
                </a:cubicBezTo>
                <a:cubicBezTo>
                  <a:pt x="4756146" y="1370114"/>
                  <a:pt x="4684539" y="1481086"/>
                  <a:pt x="4744278" y="1391478"/>
                </a:cubicBezTo>
                <a:cubicBezTo>
                  <a:pt x="4770807" y="1285360"/>
                  <a:pt x="4737718" y="1392461"/>
                  <a:pt x="4810539" y="1258956"/>
                </a:cubicBezTo>
                <a:cubicBezTo>
                  <a:pt x="4821930" y="1238073"/>
                  <a:pt x="4824576" y="1212955"/>
                  <a:pt x="4837043" y="1192696"/>
                </a:cubicBezTo>
                <a:cubicBezTo>
                  <a:pt x="4860194" y="1155075"/>
                  <a:pt x="4916556" y="1086678"/>
                  <a:pt x="4916556" y="1086678"/>
                </a:cubicBezTo>
                <a:cubicBezTo>
                  <a:pt x="4929808" y="1033669"/>
                  <a:pt x="4943798" y="980840"/>
                  <a:pt x="4956313" y="927652"/>
                </a:cubicBezTo>
                <a:cubicBezTo>
                  <a:pt x="4961472" y="905726"/>
                  <a:pt x="4960902" y="882183"/>
                  <a:pt x="4969565" y="861391"/>
                </a:cubicBezTo>
                <a:cubicBezTo>
                  <a:pt x="4983263" y="828517"/>
                  <a:pt x="5004904" y="799548"/>
                  <a:pt x="5022573" y="768626"/>
                </a:cubicBezTo>
                <a:cubicBezTo>
                  <a:pt x="4967224" y="242809"/>
                  <a:pt x="5040079" y="651866"/>
                  <a:pt x="4969565" y="463826"/>
                </a:cubicBezTo>
                <a:cubicBezTo>
                  <a:pt x="4963170" y="446772"/>
                  <a:pt x="4965349" y="426631"/>
                  <a:pt x="4956313" y="410817"/>
                </a:cubicBezTo>
                <a:cubicBezTo>
                  <a:pt x="4947015" y="394545"/>
                  <a:pt x="4927801" y="386054"/>
                  <a:pt x="4916556" y="371061"/>
                </a:cubicBezTo>
                <a:cubicBezTo>
                  <a:pt x="4901101" y="350455"/>
                  <a:pt x="4893761" y="324185"/>
                  <a:pt x="4876800" y="304800"/>
                </a:cubicBezTo>
                <a:cubicBezTo>
                  <a:pt x="4862256" y="288178"/>
                  <a:pt x="4842521" y="276749"/>
                  <a:pt x="4823791" y="265043"/>
                </a:cubicBezTo>
                <a:cubicBezTo>
                  <a:pt x="4807039" y="254573"/>
                  <a:pt x="4788835" y="246562"/>
                  <a:pt x="4770782" y="238539"/>
                </a:cubicBezTo>
                <a:cubicBezTo>
                  <a:pt x="4727015" y="219087"/>
                  <a:pt x="4670205" y="199089"/>
                  <a:pt x="4625008" y="185530"/>
                </a:cubicBezTo>
                <a:cubicBezTo>
                  <a:pt x="4563403" y="167048"/>
                  <a:pt x="4502921" y="143096"/>
                  <a:pt x="4439478" y="132522"/>
                </a:cubicBezTo>
                <a:lnTo>
                  <a:pt x="4359965" y="119269"/>
                </a:lnTo>
                <a:cubicBezTo>
                  <a:pt x="4329093" y="114519"/>
                  <a:pt x="4298043" y="110952"/>
                  <a:pt x="4267200" y="106017"/>
                </a:cubicBezTo>
                <a:cubicBezTo>
                  <a:pt x="4187602" y="93282"/>
                  <a:pt x="4106863" y="85812"/>
                  <a:pt x="4028660" y="66261"/>
                </a:cubicBezTo>
                <a:cubicBezTo>
                  <a:pt x="3993321" y="57426"/>
                  <a:pt x="3958704" y="44908"/>
                  <a:pt x="3922643" y="39756"/>
                </a:cubicBezTo>
                <a:cubicBezTo>
                  <a:pt x="3865626" y="31611"/>
                  <a:pt x="3807724" y="31718"/>
                  <a:pt x="3750365" y="26504"/>
                </a:cubicBezTo>
                <a:cubicBezTo>
                  <a:pt x="3710528" y="22883"/>
                  <a:pt x="3671067" y="14789"/>
                  <a:pt x="3631095" y="13252"/>
                </a:cubicBezTo>
                <a:cubicBezTo>
                  <a:pt x="3441236" y="5950"/>
                  <a:pt x="3251200" y="4417"/>
                  <a:pt x="3061252" y="0"/>
                </a:cubicBezTo>
                <a:cubicBezTo>
                  <a:pt x="2875870" y="8426"/>
                  <a:pt x="2537385" y="17707"/>
                  <a:pt x="2305878" y="39756"/>
                </a:cubicBezTo>
                <a:cubicBezTo>
                  <a:pt x="2155997" y="54031"/>
                  <a:pt x="2238573" y="49892"/>
                  <a:pt x="2080591" y="79513"/>
                </a:cubicBezTo>
                <a:cubicBezTo>
                  <a:pt x="2049890" y="85269"/>
                  <a:pt x="2018748" y="88348"/>
                  <a:pt x="1987826" y="92765"/>
                </a:cubicBezTo>
                <a:cubicBezTo>
                  <a:pt x="1943652" y="106017"/>
                  <a:pt x="1899866" y="120639"/>
                  <a:pt x="1855304" y="132522"/>
                </a:cubicBezTo>
                <a:cubicBezTo>
                  <a:pt x="1833540" y="138326"/>
                  <a:pt x="1811031" y="140888"/>
                  <a:pt x="1789043" y="145774"/>
                </a:cubicBezTo>
                <a:cubicBezTo>
                  <a:pt x="1771263" y="149725"/>
                  <a:pt x="1753781" y="154931"/>
                  <a:pt x="1736034" y="159026"/>
                </a:cubicBezTo>
                <a:lnTo>
                  <a:pt x="1616765" y="185530"/>
                </a:lnTo>
                <a:cubicBezTo>
                  <a:pt x="1585843" y="203200"/>
                  <a:pt x="1556422" y="223802"/>
                  <a:pt x="1524000" y="238539"/>
                </a:cubicBezTo>
                <a:cubicBezTo>
                  <a:pt x="1507419" y="246076"/>
                  <a:pt x="1488504" y="246787"/>
                  <a:pt x="1470991" y="251791"/>
                </a:cubicBezTo>
                <a:cubicBezTo>
                  <a:pt x="1375901" y="278959"/>
                  <a:pt x="1499697" y="251349"/>
                  <a:pt x="1364973" y="278296"/>
                </a:cubicBezTo>
                <a:cubicBezTo>
                  <a:pt x="1315160" y="344713"/>
                  <a:pt x="1334800" y="344556"/>
                  <a:pt x="1232452" y="344556"/>
                </a:cubicBezTo>
                <a:cubicBezTo>
                  <a:pt x="1095441" y="344556"/>
                  <a:pt x="879060" y="324678"/>
                  <a:pt x="795130" y="318052"/>
                </a:cubicBezTo>
                <a:close/>
              </a:path>
            </a:pathLst>
          </a:cu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9E05D94E-7662-4F25-8502-05E710867EF8}"/>
              </a:ext>
            </a:extLst>
          </p:cNvPr>
          <p:cNvSpPr/>
          <p:nvPr/>
        </p:nvSpPr>
        <p:spPr>
          <a:xfrm>
            <a:off x="5433391" y="2875722"/>
            <a:ext cx="4042684" cy="3366052"/>
          </a:xfrm>
          <a:custGeom>
            <a:avLst/>
            <a:gdLst>
              <a:gd name="connsiteX0" fmla="*/ 4041913 w 4042684"/>
              <a:gd name="connsiteY0" fmla="*/ 225287 h 3366052"/>
              <a:gd name="connsiteX1" fmla="*/ 3922644 w 4042684"/>
              <a:gd name="connsiteY1" fmla="*/ 185530 h 3366052"/>
              <a:gd name="connsiteX2" fmla="*/ 3776870 w 4042684"/>
              <a:gd name="connsiteY2" fmla="*/ 159026 h 3366052"/>
              <a:gd name="connsiteX3" fmla="*/ 3737113 w 4042684"/>
              <a:gd name="connsiteY3" fmla="*/ 132521 h 3366052"/>
              <a:gd name="connsiteX4" fmla="*/ 3551583 w 4042684"/>
              <a:gd name="connsiteY4" fmla="*/ 66261 h 3366052"/>
              <a:gd name="connsiteX5" fmla="*/ 3498574 w 4042684"/>
              <a:gd name="connsiteY5" fmla="*/ 53008 h 3366052"/>
              <a:gd name="connsiteX6" fmla="*/ 3352800 w 4042684"/>
              <a:gd name="connsiteY6" fmla="*/ 0 h 3366052"/>
              <a:gd name="connsiteX7" fmla="*/ 3008244 w 4042684"/>
              <a:gd name="connsiteY7" fmla="*/ 13252 h 3366052"/>
              <a:gd name="connsiteX8" fmla="*/ 2915479 w 4042684"/>
              <a:gd name="connsiteY8" fmla="*/ 26504 h 3366052"/>
              <a:gd name="connsiteX9" fmla="*/ 2663687 w 4042684"/>
              <a:gd name="connsiteY9" fmla="*/ 39756 h 3366052"/>
              <a:gd name="connsiteX10" fmla="*/ 2517913 w 4042684"/>
              <a:gd name="connsiteY10" fmla="*/ 79513 h 3366052"/>
              <a:gd name="connsiteX11" fmla="*/ 2398644 w 4042684"/>
              <a:gd name="connsiteY11" fmla="*/ 119269 h 3366052"/>
              <a:gd name="connsiteX12" fmla="*/ 2332383 w 4042684"/>
              <a:gd name="connsiteY12" fmla="*/ 132521 h 3366052"/>
              <a:gd name="connsiteX13" fmla="*/ 2266122 w 4042684"/>
              <a:gd name="connsiteY13" fmla="*/ 159026 h 3366052"/>
              <a:gd name="connsiteX14" fmla="*/ 2226366 w 4042684"/>
              <a:gd name="connsiteY14" fmla="*/ 185530 h 3366052"/>
              <a:gd name="connsiteX15" fmla="*/ 2014331 w 4042684"/>
              <a:gd name="connsiteY15" fmla="*/ 238539 h 3366052"/>
              <a:gd name="connsiteX16" fmla="*/ 1987826 w 4042684"/>
              <a:gd name="connsiteY16" fmla="*/ 265043 h 3366052"/>
              <a:gd name="connsiteX17" fmla="*/ 1948070 w 4042684"/>
              <a:gd name="connsiteY17" fmla="*/ 278295 h 3366052"/>
              <a:gd name="connsiteX18" fmla="*/ 1881809 w 4042684"/>
              <a:gd name="connsiteY18" fmla="*/ 304800 h 3366052"/>
              <a:gd name="connsiteX19" fmla="*/ 1802296 w 4042684"/>
              <a:gd name="connsiteY19" fmla="*/ 331304 h 3366052"/>
              <a:gd name="connsiteX20" fmla="*/ 1736035 w 4042684"/>
              <a:gd name="connsiteY20" fmla="*/ 357808 h 3366052"/>
              <a:gd name="connsiteX21" fmla="*/ 1616766 w 4042684"/>
              <a:gd name="connsiteY21" fmla="*/ 397565 h 3366052"/>
              <a:gd name="connsiteX22" fmla="*/ 1524000 w 4042684"/>
              <a:gd name="connsiteY22" fmla="*/ 477078 h 3366052"/>
              <a:gd name="connsiteX23" fmla="*/ 1431235 w 4042684"/>
              <a:gd name="connsiteY23" fmla="*/ 609600 h 3366052"/>
              <a:gd name="connsiteX24" fmla="*/ 1378226 w 4042684"/>
              <a:gd name="connsiteY24" fmla="*/ 662608 h 3366052"/>
              <a:gd name="connsiteX25" fmla="*/ 1298713 w 4042684"/>
              <a:gd name="connsiteY25" fmla="*/ 702365 h 3366052"/>
              <a:gd name="connsiteX26" fmla="*/ 1258957 w 4042684"/>
              <a:gd name="connsiteY26" fmla="*/ 742121 h 3366052"/>
              <a:gd name="connsiteX27" fmla="*/ 1179444 w 4042684"/>
              <a:gd name="connsiteY27" fmla="*/ 781878 h 3366052"/>
              <a:gd name="connsiteX28" fmla="*/ 1126435 w 4042684"/>
              <a:gd name="connsiteY28" fmla="*/ 834887 h 3366052"/>
              <a:gd name="connsiteX29" fmla="*/ 1046922 w 4042684"/>
              <a:gd name="connsiteY29" fmla="*/ 874643 h 3366052"/>
              <a:gd name="connsiteX30" fmla="*/ 1020418 w 4042684"/>
              <a:gd name="connsiteY30" fmla="*/ 914400 h 3366052"/>
              <a:gd name="connsiteX31" fmla="*/ 954157 w 4042684"/>
              <a:gd name="connsiteY31" fmla="*/ 967408 h 3366052"/>
              <a:gd name="connsiteX32" fmla="*/ 914400 w 4042684"/>
              <a:gd name="connsiteY32" fmla="*/ 980661 h 3366052"/>
              <a:gd name="connsiteX33" fmla="*/ 821635 w 4042684"/>
              <a:gd name="connsiteY33" fmla="*/ 1073426 h 3366052"/>
              <a:gd name="connsiteX34" fmla="*/ 768626 w 4042684"/>
              <a:gd name="connsiteY34" fmla="*/ 1099930 h 3366052"/>
              <a:gd name="connsiteX35" fmla="*/ 675861 w 4042684"/>
              <a:gd name="connsiteY35" fmla="*/ 1166191 h 3366052"/>
              <a:gd name="connsiteX36" fmla="*/ 596348 w 4042684"/>
              <a:gd name="connsiteY36" fmla="*/ 1219200 h 3366052"/>
              <a:gd name="connsiteX37" fmla="*/ 556592 w 4042684"/>
              <a:gd name="connsiteY37" fmla="*/ 1272208 h 3366052"/>
              <a:gd name="connsiteX38" fmla="*/ 530087 w 4042684"/>
              <a:gd name="connsiteY38" fmla="*/ 1311965 h 3366052"/>
              <a:gd name="connsiteX39" fmla="*/ 490331 w 4042684"/>
              <a:gd name="connsiteY39" fmla="*/ 1351721 h 3366052"/>
              <a:gd name="connsiteX40" fmla="*/ 463826 w 4042684"/>
              <a:gd name="connsiteY40" fmla="*/ 1404730 h 3366052"/>
              <a:gd name="connsiteX41" fmla="*/ 437322 w 4042684"/>
              <a:gd name="connsiteY41" fmla="*/ 1444487 h 3366052"/>
              <a:gd name="connsiteX42" fmla="*/ 424070 w 4042684"/>
              <a:gd name="connsiteY42" fmla="*/ 1497495 h 3366052"/>
              <a:gd name="connsiteX43" fmla="*/ 344557 w 4042684"/>
              <a:gd name="connsiteY43" fmla="*/ 1603513 h 3366052"/>
              <a:gd name="connsiteX44" fmla="*/ 304800 w 4042684"/>
              <a:gd name="connsiteY44" fmla="*/ 1696278 h 3366052"/>
              <a:gd name="connsiteX45" fmla="*/ 291548 w 4042684"/>
              <a:gd name="connsiteY45" fmla="*/ 1736035 h 3366052"/>
              <a:gd name="connsiteX46" fmla="*/ 265044 w 4042684"/>
              <a:gd name="connsiteY46" fmla="*/ 1789043 h 3366052"/>
              <a:gd name="connsiteX47" fmla="*/ 225287 w 4042684"/>
              <a:gd name="connsiteY47" fmla="*/ 1895061 h 3366052"/>
              <a:gd name="connsiteX48" fmla="*/ 159026 w 4042684"/>
              <a:gd name="connsiteY48" fmla="*/ 2027582 h 3366052"/>
              <a:gd name="connsiteX49" fmla="*/ 132522 w 4042684"/>
              <a:gd name="connsiteY49" fmla="*/ 2093843 h 3366052"/>
              <a:gd name="connsiteX50" fmla="*/ 106018 w 4042684"/>
              <a:gd name="connsiteY50" fmla="*/ 2146852 h 3366052"/>
              <a:gd name="connsiteX51" fmla="*/ 92766 w 4042684"/>
              <a:gd name="connsiteY51" fmla="*/ 2199861 h 3366052"/>
              <a:gd name="connsiteX52" fmla="*/ 53009 w 4042684"/>
              <a:gd name="connsiteY52" fmla="*/ 2319130 h 3366052"/>
              <a:gd name="connsiteX53" fmla="*/ 39757 w 4042684"/>
              <a:gd name="connsiteY53" fmla="*/ 2372139 h 3366052"/>
              <a:gd name="connsiteX54" fmla="*/ 26505 w 4042684"/>
              <a:gd name="connsiteY54" fmla="*/ 2438400 h 3366052"/>
              <a:gd name="connsiteX55" fmla="*/ 13252 w 4042684"/>
              <a:gd name="connsiteY55" fmla="*/ 2478156 h 3366052"/>
              <a:gd name="connsiteX56" fmla="*/ 0 w 4042684"/>
              <a:gd name="connsiteY56" fmla="*/ 2531165 h 3366052"/>
              <a:gd name="connsiteX57" fmla="*/ 13252 w 4042684"/>
              <a:gd name="connsiteY57" fmla="*/ 2809461 h 3366052"/>
              <a:gd name="connsiteX58" fmla="*/ 39757 w 4042684"/>
              <a:gd name="connsiteY58" fmla="*/ 2875721 h 3366052"/>
              <a:gd name="connsiteX59" fmla="*/ 53009 w 4042684"/>
              <a:gd name="connsiteY59" fmla="*/ 2955235 h 3366052"/>
              <a:gd name="connsiteX60" fmla="*/ 66261 w 4042684"/>
              <a:gd name="connsiteY60" fmla="*/ 2994991 h 3366052"/>
              <a:gd name="connsiteX61" fmla="*/ 106018 w 4042684"/>
              <a:gd name="connsiteY61" fmla="*/ 3008243 h 3366052"/>
              <a:gd name="connsiteX62" fmla="*/ 132522 w 4042684"/>
              <a:gd name="connsiteY62" fmla="*/ 3034748 h 3366052"/>
              <a:gd name="connsiteX63" fmla="*/ 225287 w 4042684"/>
              <a:gd name="connsiteY63" fmla="*/ 3061252 h 3366052"/>
              <a:gd name="connsiteX64" fmla="*/ 318052 w 4042684"/>
              <a:gd name="connsiteY64" fmla="*/ 3140765 h 3366052"/>
              <a:gd name="connsiteX65" fmla="*/ 384313 w 4042684"/>
              <a:gd name="connsiteY65" fmla="*/ 3167269 h 3366052"/>
              <a:gd name="connsiteX66" fmla="*/ 503583 w 4042684"/>
              <a:gd name="connsiteY66" fmla="*/ 3193774 h 3366052"/>
              <a:gd name="connsiteX67" fmla="*/ 583096 w 4042684"/>
              <a:gd name="connsiteY67" fmla="*/ 3233530 h 3366052"/>
              <a:gd name="connsiteX68" fmla="*/ 742122 w 4042684"/>
              <a:gd name="connsiteY68" fmla="*/ 3260035 h 3366052"/>
              <a:gd name="connsiteX69" fmla="*/ 781879 w 4042684"/>
              <a:gd name="connsiteY69" fmla="*/ 3273287 h 3366052"/>
              <a:gd name="connsiteX70" fmla="*/ 821635 w 4042684"/>
              <a:gd name="connsiteY70" fmla="*/ 3299791 h 3366052"/>
              <a:gd name="connsiteX71" fmla="*/ 1020418 w 4042684"/>
              <a:gd name="connsiteY71" fmla="*/ 3326295 h 3366052"/>
              <a:gd name="connsiteX72" fmla="*/ 1258957 w 4042684"/>
              <a:gd name="connsiteY72" fmla="*/ 3366052 h 3366052"/>
              <a:gd name="connsiteX73" fmla="*/ 1643270 w 4042684"/>
              <a:gd name="connsiteY73" fmla="*/ 3352800 h 3366052"/>
              <a:gd name="connsiteX74" fmla="*/ 1749287 w 4042684"/>
              <a:gd name="connsiteY74" fmla="*/ 3326295 h 3366052"/>
              <a:gd name="connsiteX75" fmla="*/ 1815548 w 4042684"/>
              <a:gd name="connsiteY75" fmla="*/ 3299791 h 3366052"/>
              <a:gd name="connsiteX76" fmla="*/ 1895061 w 4042684"/>
              <a:gd name="connsiteY76" fmla="*/ 3273287 h 3366052"/>
              <a:gd name="connsiteX77" fmla="*/ 1934818 w 4042684"/>
              <a:gd name="connsiteY77" fmla="*/ 3260035 h 3366052"/>
              <a:gd name="connsiteX78" fmla="*/ 1974574 w 4042684"/>
              <a:gd name="connsiteY78" fmla="*/ 3246782 h 3366052"/>
              <a:gd name="connsiteX79" fmla="*/ 2120348 w 4042684"/>
              <a:gd name="connsiteY79" fmla="*/ 3233530 h 3366052"/>
              <a:gd name="connsiteX80" fmla="*/ 2332383 w 4042684"/>
              <a:gd name="connsiteY80" fmla="*/ 3180521 h 3366052"/>
              <a:gd name="connsiteX81" fmla="*/ 2451652 w 4042684"/>
              <a:gd name="connsiteY81" fmla="*/ 3140765 h 3366052"/>
              <a:gd name="connsiteX82" fmla="*/ 2531166 w 4042684"/>
              <a:gd name="connsiteY82" fmla="*/ 3127513 h 3366052"/>
              <a:gd name="connsiteX83" fmla="*/ 2690192 w 4042684"/>
              <a:gd name="connsiteY83" fmla="*/ 3061252 h 3366052"/>
              <a:gd name="connsiteX84" fmla="*/ 2769705 w 4042684"/>
              <a:gd name="connsiteY84" fmla="*/ 3008243 h 3366052"/>
              <a:gd name="connsiteX85" fmla="*/ 2849218 w 4042684"/>
              <a:gd name="connsiteY85" fmla="*/ 2955235 h 3366052"/>
              <a:gd name="connsiteX86" fmla="*/ 2888974 w 4042684"/>
              <a:gd name="connsiteY86" fmla="*/ 2928730 h 3366052"/>
              <a:gd name="connsiteX87" fmla="*/ 2941983 w 4042684"/>
              <a:gd name="connsiteY87" fmla="*/ 2915478 h 3366052"/>
              <a:gd name="connsiteX88" fmla="*/ 3034748 w 4042684"/>
              <a:gd name="connsiteY88" fmla="*/ 2888974 h 3366052"/>
              <a:gd name="connsiteX89" fmla="*/ 3074505 w 4042684"/>
              <a:gd name="connsiteY89" fmla="*/ 2875721 h 3366052"/>
              <a:gd name="connsiteX90" fmla="*/ 3167270 w 4042684"/>
              <a:gd name="connsiteY90" fmla="*/ 2796208 h 3366052"/>
              <a:gd name="connsiteX91" fmla="*/ 3207026 w 4042684"/>
              <a:gd name="connsiteY91" fmla="*/ 2729948 h 3366052"/>
              <a:gd name="connsiteX92" fmla="*/ 3233531 w 4042684"/>
              <a:gd name="connsiteY92" fmla="*/ 2703443 h 3366052"/>
              <a:gd name="connsiteX93" fmla="*/ 3260035 w 4042684"/>
              <a:gd name="connsiteY93" fmla="*/ 2663687 h 3366052"/>
              <a:gd name="connsiteX94" fmla="*/ 3299792 w 4042684"/>
              <a:gd name="connsiteY94" fmla="*/ 2597426 h 3366052"/>
              <a:gd name="connsiteX95" fmla="*/ 3326296 w 4042684"/>
              <a:gd name="connsiteY95" fmla="*/ 2531165 h 3366052"/>
              <a:gd name="connsiteX96" fmla="*/ 3379305 w 4042684"/>
              <a:gd name="connsiteY96" fmla="*/ 2464904 h 3366052"/>
              <a:gd name="connsiteX97" fmla="*/ 3405809 w 4042684"/>
              <a:gd name="connsiteY97" fmla="*/ 2398643 h 3366052"/>
              <a:gd name="connsiteX98" fmla="*/ 3419061 w 4042684"/>
              <a:gd name="connsiteY98" fmla="*/ 2332382 h 3366052"/>
              <a:gd name="connsiteX99" fmla="*/ 3445566 w 4042684"/>
              <a:gd name="connsiteY99" fmla="*/ 2279374 h 3366052"/>
              <a:gd name="connsiteX100" fmla="*/ 3458818 w 4042684"/>
              <a:gd name="connsiteY100" fmla="*/ 2226365 h 3366052"/>
              <a:gd name="connsiteX101" fmla="*/ 3432313 w 4042684"/>
              <a:gd name="connsiteY101" fmla="*/ 2027582 h 3366052"/>
              <a:gd name="connsiteX102" fmla="*/ 3405809 w 4042684"/>
              <a:gd name="connsiteY102" fmla="*/ 1974574 h 3366052"/>
              <a:gd name="connsiteX103" fmla="*/ 3405809 w 4042684"/>
              <a:gd name="connsiteY103" fmla="*/ 1709530 h 3366052"/>
              <a:gd name="connsiteX104" fmla="*/ 3419061 w 4042684"/>
              <a:gd name="connsiteY104" fmla="*/ 1656521 h 3366052"/>
              <a:gd name="connsiteX105" fmla="*/ 3458818 w 4042684"/>
              <a:gd name="connsiteY105" fmla="*/ 1603513 h 3366052"/>
              <a:gd name="connsiteX106" fmla="*/ 3511826 w 4042684"/>
              <a:gd name="connsiteY106" fmla="*/ 1524000 h 3366052"/>
              <a:gd name="connsiteX107" fmla="*/ 3538331 w 4042684"/>
              <a:gd name="connsiteY107" fmla="*/ 1470991 h 3366052"/>
              <a:gd name="connsiteX108" fmla="*/ 3617844 w 4042684"/>
              <a:gd name="connsiteY108" fmla="*/ 1431235 h 3366052"/>
              <a:gd name="connsiteX109" fmla="*/ 3644348 w 4042684"/>
              <a:gd name="connsiteY109" fmla="*/ 1404730 h 3366052"/>
              <a:gd name="connsiteX110" fmla="*/ 3737113 w 4042684"/>
              <a:gd name="connsiteY110" fmla="*/ 1351721 h 3366052"/>
              <a:gd name="connsiteX111" fmla="*/ 3776870 w 4042684"/>
              <a:gd name="connsiteY111" fmla="*/ 1338469 h 3366052"/>
              <a:gd name="connsiteX112" fmla="*/ 3816626 w 4042684"/>
              <a:gd name="connsiteY112" fmla="*/ 1298713 h 3366052"/>
              <a:gd name="connsiteX113" fmla="*/ 3856383 w 4042684"/>
              <a:gd name="connsiteY113" fmla="*/ 1285461 h 3366052"/>
              <a:gd name="connsiteX114" fmla="*/ 3909392 w 4042684"/>
              <a:gd name="connsiteY114" fmla="*/ 1205948 h 3366052"/>
              <a:gd name="connsiteX115" fmla="*/ 3935896 w 4042684"/>
              <a:gd name="connsiteY115" fmla="*/ 1166191 h 3366052"/>
              <a:gd name="connsiteX116" fmla="*/ 3962400 w 4042684"/>
              <a:gd name="connsiteY116" fmla="*/ 1060174 h 3366052"/>
              <a:gd name="connsiteX117" fmla="*/ 3975652 w 4042684"/>
              <a:gd name="connsiteY117" fmla="*/ 1007165 h 3366052"/>
              <a:gd name="connsiteX118" fmla="*/ 4002157 w 4042684"/>
              <a:gd name="connsiteY118" fmla="*/ 980661 h 3366052"/>
              <a:gd name="connsiteX119" fmla="*/ 4015409 w 4042684"/>
              <a:gd name="connsiteY119" fmla="*/ 887895 h 3366052"/>
              <a:gd name="connsiteX120" fmla="*/ 4028661 w 4042684"/>
              <a:gd name="connsiteY120" fmla="*/ 848139 h 3366052"/>
              <a:gd name="connsiteX121" fmla="*/ 4015409 w 4042684"/>
              <a:gd name="connsiteY121" fmla="*/ 569843 h 3366052"/>
              <a:gd name="connsiteX122" fmla="*/ 3975652 w 4042684"/>
              <a:gd name="connsiteY122" fmla="*/ 490330 h 3366052"/>
              <a:gd name="connsiteX123" fmla="*/ 3975652 w 4042684"/>
              <a:gd name="connsiteY123" fmla="*/ 238539 h 3366052"/>
              <a:gd name="connsiteX124" fmla="*/ 4041913 w 4042684"/>
              <a:gd name="connsiteY124" fmla="*/ 225287 h 336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042684" h="3366052">
                <a:moveTo>
                  <a:pt x="4041913" y="225287"/>
                </a:moveTo>
                <a:cubicBezTo>
                  <a:pt x="4033078" y="216452"/>
                  <a:pt x="3974954" y="195041"/>
                  <a:pt x="3922644" y="185530"/>
                </a:cubicBezTo>
                <a:cubicBezTo>
                  <a:pt x="3748533" y="153874"/>
                  <a:pt x="3897101" y="189083"/>
                  <a:pt x="3776870" y="159026"/>
                </a:cubicBezTo>
                <a:cubicBezTo>
                  <a:pt x="3763618" y="150191"/>
                  <a:pt x="3751613" y="139112"/>
                  <a:pt x="3737113" y="132521"/>
                </a:cubicBezTo>
                <a:cubicBezTo>
                  <a:pt x="3706567" y="118637"/>
                  <a:pt x="3591671" y="78287"/>
                  <a:pt x="3551583" y="66261"/>
                </a:cubicBezTo>
                <a:cubicBezTo>
                  <a:pt x="3534138" y="61027"/>
                  <a:pt x="3516019" y="58242"/>
                  <a:pt x="3498574" y="53008"/>
                </a:cubicBezTo>
                <a:cubicBezTo>
                  <a:pt x="3430516" y="32590"/>
                  <a:pt x="3416032" y="25292"/>
                  <a:pt x="3352800" y="0"/>
                </a:cubicBezTo>
                <a:cubicBezTo>
                  <a:pt x="3237948" y="4417"/>
                  <a:pt x="3122970" y="6299"/>
                  <a:pt x="3008244" y="13252"/>
                </a:cubicBezTo>
                <a:cubicBezTo>
                  <a:pt x="2977066" y="15142"/>
                  <a:pt x="2946623" y="24108"/>
                  <a:pt x="2915479" y="26504"/>
                </a:cubicBezTo>
                <a:cubicBezTo>
                  <a:pt x="2831680" y="32950"/>
                  <a:pt x="2747618" y="35339"/>
                  <a:pt x="2663687" y="39756"/>
                </a:cubicBezTo>
                <a:cubicBezTo>
                  <a:pt x="2552299" y="95452"/>
                  <a:pt x="2678369" y="39400"/>
                  <a:pt x="2517913" y="79513"/>
                </a:cubicBezTo>
                <a:cubicBezTo>
                  <a:pt x="2477257" y="89677"/>
                  <a:pt x="2438400" y="106017"/>
                  <a:pt x="2398644" y="119269"/>
                </a:cubicBezTo>
                <a:cubicBezTo>
                  <a:pt x="2377275" y="126392"/>
                  <a:pt x="2354470" y="128104"/>
                  <a:pt x="2332383" y="132521"/>
                </a:cubicBezTo>
                <a:cubicBezTo>
                  <a:pt x="2310296" y="141356"/>
                  <a:pt x="2287399" y="148387"/>
                  <a:pt x="2266122" y="159026"/>
                </a:cubicBezTo>
                <a:cubicBezTo>
                  <a:pt x="2251877" y="166149"/>
                  <a:pt x="2241068" y="179404"/>
                  <a:pt x="2226366" y="185530"/>
                </a:cubicBezTo>
                <a:cubicBezTo>
                  <a:pt x="2122780" y="228691"/>
                  <a:pt x="2114805" y="224186"/>
                  <a:pt x="2014331" y="238539"/>
                </a:cubicBezTo>
                <a:cubicBezTo>
                  <a:pt x="2005496" y="247374"/>
                  <a:pt x="1998540" y="258615"/>
                  <a:pt x="1987826" y="265043"/>
                </a:cubicBezTo>
                <a:cubicBezTo>
                  <a:pt x="1975848" y="272230"/>
                  <a:pt x="1961149" y="273390"/>
                  <a:pt x="1948070" y="278295"/>
                </a:cubicBezTo>
                <a:cubicBezTo>
                  <a:pt x="1925796" y="286648"/>
                  <a:pt x="1904165" y="296670"/>
                  <a:pt x="1881809" y="304800"/>
                </a:cubicBezTo>
                <a:cubicBezTo>
                  <a:pt x="1855553" y="314348"/>
                  <a:pt x="1828236" y="320928"/>
                  <a:pt x="1802296" y="331304"/>
                </a:cubicBezTo>
                <a:cubicBezTo>
                  <a:pt x="1780209" y="340139"/>
                  <a:pt x="1758603" y="350285"/>
                  <a:pt x="1736035" y="357808"/>
                </a:cubicBezTo>
                <a:cubicBezTo>
                  <a:pt x="1564849" y="414871"/>
                  <a:pt x="1824143" y="314614"/>
                  <a:pt x="1616766" y="397565"/>
                </a:cubicBezTo>
                <a:cubicBezTo>
                  <a:pt x="1552495" y="461836"/>
                  <a:pt x="1584549" y="436713"/>
                  <a:pt x="1524000" y="477078"/>
                </a:cubicBezTo>
                <a:cubicBezTo>
                  <a:pt x="1485896" y="572340"/>
                  <a:pt x="1514316" y="526519"/>
                  <a:pt x="1431235" y="609600"/>
                </a:cubicBezTo>
                <a:cubicBezTo>
                  <a:pt x="1413565" y="627269"/>
                  <a:pt x="1401932" y="654705"/>
                  <a:pt x="1378226" y="662608"/>
                </a:cubicBezTo>
                <a:cubicBezTo>
                  <a:pt x="1338383" y="675890"/>
                  <a:pt x="1332964" y="673822"/>
                  <a:pt x="1298713" y="702365"/>
                </a:cubicBezTo>
                <a:cubicBezTo>
                  <a:pt x="1284316" y="714363"/>
                  <a:pt x="1274551" y="731725"/>
                  <a:pt x="1258957" y="742121"/>
                </a:cubicBezTo>
                <a:cubicBezTo>
                  <a:pt x="1153141" y="812665"/>
                  <a:pt x="1288913" y="688048"/>
                  <a:pt x="1179444" y="781878"/>
                </a:cubicBezTo>
                <a:cubicBezTo>
                  <a:pt x="1160471" y="798140"/>
                  <a:pt x="1150141" y="826985"/>
                  <a:pt x="1126435" y="834887"/>
                </a:cubicBezTo>
                <a:cubicBezTo>
                  <a:pt x="1071569" y="853176"/>
                  <a:pt x="1098302" y="840391"/>
                  <a:pt x="1046922" y="874643"/>
                </a:cubicBezTo>
                <a:cubicBezTo>
                  <a:pt x="1038087" y="887895"/>
                  <a:pt x="1030368" y="901963"/>
                  <a:pt x="1020418" y="914400"/>
                </a:cubicBezTo>
                <a:cubicBezTo>
                  <a:pt x="1003984" y="934942"/>
                  <a:pt x="977114" y="955929"/>
                  <a:pt x="954157" y="967408"/>
                </a:cubicBezTo>
                <a:cubicBezTo>
                  <a:pt x="941663" y="973655"/>
                  <a:pt x="927652" y="976243"/>
                  <a:pt x="914400" y="980661"/>
                </a:cubicBezTo>
                <a:cubicBezTo>
                  <a:pt x="883478" y="1011583"/>
                  <a:pt x="860748" y="1053870"/>
                  <a:pt x="821635" y="1073426"/>
                </a:cubicBezTo>
                <a:cubicBezTo>
                  <a:pt x="803965" y="1082261"/>
                  <a:pt x="785778" y="1090129"/>
                  <a:pt x="768626" y="1099930"/>
                </a:cubicBezTo>
                <a:cubicBezTo>
                  <a:pt x="735131" y="1119070"/>
                  <a:pt x="707445" y="1144082"/>
                  <a:pt x="675861" y="1166191"/>
                </a:cubicBezTo>
                <a:cubicBezTo>
                  <a:pt x="649765" y="1184458"/>
                  <a:pt x="615461" y="1193717"/>
                  <a:pt x="596348" y="1219200"/>
                </a:cubicBezTo>
                <a:cubicBezTo>
                  <a:pt x="583096" y="1236869"/>
                  <a:pt x="569430" y="1254235"/>
                  <a:pt x="556592" y="1272208"/>
                </a:cubicBezTo>
                <a:cubicBezTo>
                  <a:pt x="547334" y="1285169"/>
                  <a:pt x="540283" y="1299729"/>
                  <a:pt x="530087" y="1311965"/>
                </a:cubicBezTo>
                <a:cubicBezTo>
                  <a:pt x="518089" y="1326362"/>
                  <a:pt x="501224" y="1336471"/>
                  <a:pt x="490331" y="1351721"/>
                </a:cubicBezTo>
                <a:cubicBezTo>
                  <a:pt x="478848" y="1367797"/>
                  <a:pt x="473627" y="1387578"/>
                  <a:pt x="463826" y="1404730"/>
                </a:cubicBezTo>
                <a:cubicBezTo>
                  <a:pt x="455924" y="1418559"/>
                  <a:pt x="446157" y="1431235"/>
                  <a:pt x="437322" y="1444487"/>
                </a:cubicBezTo>
                <a:cubicBezTo>
                  <a:pt x="432905" y="1462156"/>
                  <a:pt x="432215" y="1481205"/>
                  <a:pt x="424070" y="1497495"/>
                </a:cubicBezTo>
                <a:cubicBezTo>
                  <a:pt x="394101" y="1557432"/>
                  <a:pt x="381829" y="1566239"/>
                  <a:pt x="344557" y="1603513"/>
                </a:cubicBezTo>
                <a:cubicBezTo>
                  <a:pt x="313555" y="1758523"/>
                  <a:pt x="355719" y="1611414"/>
                  <a:pt x="304800" y="1696278"/>
                </a:cubicBezTo>
                <a:cubicBezTo>
                  <a:pt x="297613" y="1708256"/>
                  <a:pt x="297051" y="1723195"/>
                  <a:pt x="291548" y="1736035"/>
                </a:cubicBezTo>
                <a:cubicBezTo>
                  <a:pt x="283766" y="1754193"/>
                  <a:pt x="272826" y="1770885"/>
                  <a:pt x="265044" y="1789043"/>
                </a:cubicBezTo>
                <a:cubicBezTo>
                  <a:pt x="206456" y="1925750"/>
                  <a:pt x="321374" y="1689162"/>
                  <a:pt x="225287" y="1895061"/>
                </a:cubicBezTo>
                <a:cubicBezTo>
                  <a:pt x="204401" y="1939815"/>
                  <a:pt x="177368" y="1981727"/>
                  <a:pt x="159026" y="2027582"/>
                </a:cubicBezTo>
                <a:cubicBezTo>
                  <a:pt x="150191" y="2049669"/>
                  <a:pt x="142183" y="2072105"/>
                  <a:pt x="132522" y="2093843"/>
                </a:cubicBezTo>
                <a:cubicBezTo>
                  <a:pt x="124499" y="2111896"/>
                  <a:pt x="112954" y="2128355"/>
                  <a:pt x="106018" y="2146852"/>
                </a:cubicBezTo>
                <a:cubicBezTo>
                  <a:pt x="99623" y="2163906"/>
                  <a:pt x="98122" y="2182453"/>
                  <a:pt x="92766" y="2199861"/>
                </a:cubicBezTo>
                <a:cubicBezTo>
                  <a:pt x="80442" y="2239915"/>
                  <a:pt x="63173" y="2278474"/>
                  <a:pt x="53009" y="2319130"/>
                </a:cubicBezTo>
                <a:cubicBezTo>
                  <a:pt x="48592" y="2336800"/>
                  <a:pt x="43708" y="2354359"/>
                  <a:pt x="39757" y="2372139"/>
                </a:cubicBezTo>
                <a:cubicBezTo>
                  <a:pt x="34871" y="2394127"/>
                  <a:pt x="31968" y="2416548"/>
                  <a:pt x="26505" y="2438400"/>
                </a:cubicBezTo>
                <a:cubicBezTo>
                  <a:pt x="23117" y="2451952"/>
                  <a:pt x="17090" y="2464725"/>
                  <a:pt x="13252" y="2478156"/>
                </a:cubicBezTo>
                <a:cubicBezTo>
                  <a:pt x="8248" y="2495669"/>
                  <a:pt x="4417" y="2513495"/>
                  <a:pt x="0" y="2531165"/>
                </a:cubicBezTo>
                <a:cubicBezTo>
                  <a:pt x="4417" y="2623930"/>
                  <a:pt x="2607" y="2717203"/>
                  <a:pt x="13252" y="2809461"/>
                </a:cubicBezTo>
                <a:cubicBezTo>
                  <a:pt x="15979" y="2833092"/>
                  <a:pt x="33498" y="2852771"/>
                  <a:pt x="39757" y="2875721"/>
                </a:cubicBezTo>
                <a:cubicBezTo>
                  <a:pt x="46827" y="2901644"/>
                  <a:pt x="47180" y="2929005"/>
                  <a:pt x="53009" y="2955235"/>
                </a:cubicBezTo>
                <a:cubicBezTo>
                  <a:pt x="56039" y="2968871"/>
                  <a:pt x="56383" y="2985114"/>
                  <a:pt x="66261" y="2994991"/>
                </a:cubicBezTo>
                <a:cubicBezTo>
                  <a:pt x="76139" y="3004869"/>
                  <a:pt x="92766" y="3003826"/>
                  <a:pt x="106018" y="3008243"/>
                </a:cubicBezTo>
                <a:cubicBezTo>
                  <a:pt x="114853" y="3017078"/>
                  <a:pt x="121808" y="3028320"/>
                  <a:pt x="132522" y="3034748"/>
                </a:cubicBezTo>
                <a:cubicBezTo>
                  <a:pt x="146100" y="3042895"/>
                  <a:pt x="215387" y="3058777"/>
                  <a:pt x="225287" y="3061252"/>
                </a:cubicBezTo>
                <a:cubicBezTo>
                  <a:pt x="255001" y="3090965"/>
                  <a:pt x="280050" y="3117964"/>
                  <a:pt x="318052" y="3140765"/>
                </a:cubicBezTo>
                <a:cubicBezTo>
                  <a:pt x="338450" y="3153004"/>
                  <a:pt x="362039" y="3158916"/>
                  <a:pt x="384313" y="3167269"/>
                </a:cubicBezTo>
                <a:cubicBezTo>
                  <a:pt x="436510" y="3186843"/>
                  <a:pt x="435395" y="3182409"/>
                  <a:pt x="503583" y="3193774"/>
                </a:cubicBezTo>
                <a:cubicBezTo>
                  <a:pt x="530087" y="3207026"/>
                  <a:pt x="555247" y="3223403"/>
                  <a:pt x="583096" y="3233530"/>
                </a:cubicBezTo>
                <a:cubicBezTo>
                  <a:pt x="608170" y="3242648"/>
                  <a:pt x="726650" y="3257825"/>
                  <a:pt x="742122" y="3260035"/>
                </a:cubicBezTo>
                <a:cubicBezTo>
                  <a:pt x="755374" y="3264452"/>
                  <a:pt x="769385" y="3267040"/>
                  <a:pt x="781879" y="3273287"/>
                </a:cubicBezTo>
                <a:cubicBezTo>
                  <a:pt x="796125" y="3280410"/>
                  <a:pt x="806087" y="3296336"/>
                  <a:pt x="821635" y="3299791"/>
                </a:cubicBezTo>
                <a:cubicBezTo>
                  <a:pt x="886891" y="3314292"/>
                  <a:pt x="954410" y="3315734"/>
                  <a:pt x="1020418" y="3326295"/>
                </a:cubicBezTo>
                <a:cubicBezTo>
                  <a:pt x="1379231" y="3383705"/>
                  <a:pt x="956946" y="3328301"/>
                  <a:pt x="1258957" y="3366052"/>
                </a:cubicBezTo>
                <a:cubicBezTo>
                  <a:pt x="1387061" y="3361635"/>
                  <a:pt x="1515311" y="3360327"/>
                  <a:pt x="1643270" y="3352800"/>
                </a:cubicBezTo>
                <a:cubicBezTo>
                  <a:pt x="1674545" y="3350960"/>
                  <a:pt x="1718355" y="3337895"/>
                  <a:pt x="1749287" y="3326295"/>
                </a:cubicBezTo>
                <a:cubicBezTo>
                  <a:pt x="1771561" y="3317942"/>
                  <a:pt x="1793192" y="3307920"/>
                  <a:pt x="1815548" y="3299791"/>
                </a:cubicBezTo>
                <a:cubicBezTo>
                  <a:pt x="1841804" y="3290244"/>
                  <a:pt x="1868557" y="3282122"/>
                  <a:pt x="1895061" y="3273287"/>
                </a:cubicBezTo>
                <a:lnTo>
                  <a:pt x="1934818" y="3260035"/>
                </a:lnTo>
                <a:cubicBezTo>
                  <a:pt x="1948070" y="3255618"/>
                  <a:pt x="1960662" y="3248047"/>
                  <a:pt x="1974574" y="3246782"/>
                </a:cubicBezTo>
                <a:lnTo>
                  <a:pt x="2120348" y="3233530"/>
                </a:lnTo>
                <a:cubicBezTo>
                  <a:pt x="2208798" y="3145082"/>
                  <a:pt x="2116936" y="3219693"/>
                  <a:pt x="2332383" y="3180521"/>
                </a:cubicBezTo>
                <a:cubicBezTo>
                  <a:pt x="2373614" y="3173024"/>
                  <a:pt x="2410315" y="3147654"/>
                  <a:pt x="2451652" y="3140765"/>
                </a:cubicBezTo>
                <a:lnTo>
                  <a:pt x="2531166" y="3127513"/>
                </a:lnTo>
                <a:cubicBezTo>
                  <a:pt x="2584175" y="3105426"/>
                  <a:pt x="2649586" y="3101859"/>
                  <a:pt x="2690192" y="3061252"/>
                </a:cubicBezTo>
                <a:cubicBezTo>
                  <a:pt x="2739826" y="3011617"/>
                  <a:pt x="2712168" y="3027421"/>
                  <a:pt x="2769705" y="3008243"/>
                </a:cubicBezTo>
                <a:cubicBezTo>
                  <a:pt x="2845072" y="2932876"/>
                  <a:pt x="2772501" y="2993594"/>
                  <a:pt x="2849218" y="2955235"/>
                </a:cubicBezTo>
                <a:cubicBezTo>
                  <a:pt x="2863464" y="2948112"/>
                  <a:pt x="2874335" y="2935004"/>
                  <a:pt x="2888974" y="2928730"/>
                </a:cubicBezTo>
                <a:cubicBezTo>
                  <a:pt x="2905715" y="2921555"/>
                  <a:pt x="2924411" y="2920270"/>
                  <a:pt x="2941983" y="2915478"/>
                </a:cubicBezTo>
                <a:cubicBezTo>
                  <a:pt x="2973009" y="2907017"/>
                  <a:pt x="3003945" y="2898215"/>
                  <a:pt x="3034748" y="2888974"/>
                </a:cubicBezTo>
                <a:cubicBezTo>
                  <a:pt x="3048128" y="2884960"/>
                  <a:pt x="3062011" y="2881968"/>
                  <a:pt x="3074505" y="2875721"/>
                </a:cubicBezTo>
                <a:cubicBezTo>
                  <a:pt x="3102995" y="2861476"/>
                  <a:pt x="3153296" y="2819498"/>
                  <a:pt x="3167270" y="2796208"/>
                </a:cubicBezTo>
                <a:cubicBezTo>
                  <a:pt x="3180522" y="2774121"/>
                  <a:pt x="3192055" y="2750908"/>
                  <a:pt x="3207026" y="2729948"/>
                </a:cubicBezTo>
                <a:cubicBezTo>
                  <a:pt x="3214288" y="2719781"/>
                  <a:pt x="3225726" y="2713200"/>
                  <a:pt x="3233531" y="2703443"/>
                </a:cubicBezTo>
                <a:cubicBezTo>
                  <a:pt x="3243480" y="2691006"/>
                  <a:pt x="3251200" y="2676939"/>
                  <a:pt x="3260035" y="2663687"/>
                </a:cubicBezTo>
                <a:cubicBezTo>
                  <a:pt x="3301643" y="2538859"/>
                  <a:pt x="3241580" y="2699296"/>
                  <a:pt x="3299792" y="2597426"/>
                </a:cubicBezTo>
                <a:cubicBezTo>
                  <a:pt x="3311594" y="2576772"/>
                  <a:pt x="3315658" y="2552442"/>
                  <a:pt x="3326296" y="2531165"/>
                </a:cubicBezTo>
                <a:cubicBezTo>
                  <a:pt x="3343015" y="2497727"/>
                  <a:pt x="3354651" y="2489557"/>
                  <a:pt x="3379305" y="2464904"/>
                </a:cubicBezTo>
                <a:cubicBezTo>
                  <a:pt x="3388140" y="2442817"/>
                  <a:pt x="3398974" y="2421428"/>
                  <a:pt x="3405809" y="2398643"/>
                </a:cubicBezTo>
                <a:cubicBezTo>
                  <a:pt x="3412281" y="2377069"/>
                  <a:pt x="3411938" y="2353750"/>
                  <a:pt x="3419061" y="2332382"/>
                </a:cubicBezTo>
                <a:cubicBezTo>
                  <a:pt x="3425308" y="2313641"/>
                  <a:pt x="3436731" y="2297043"/>
                  <a:pt x="3445566" y="2279374"/>
                </a:cubicBezTo>
                <a:cubicBezTo>
                  <a:pt x="3449983" y="2261704"/>
                  <a:pt x="3458818" y="2244578"/>
                  <a:pt x="3458818" y="2226365"/>
                </a:cubicBezTo>
                <a:cubicBezTo>
                  <a:pt x="3458818" y="2191783"/>
                  <a:pt x="3451838" y="2079648"/>
                  <a:pt x="3432313" y="2027582"/>
                </a:cubicBezTo>
                <a:cubicBezTo>
                  <a:pt x="3425376" y="2009085"/>
                  <a:pt x="3414644" y="1992243"/>
                  <a:pt x="3405809" y="1974574"/>
                </a:cubicBezTo>
                <a:cubicBezTo>
                  <a:pt x="3386876" y="1842038"/>
                  <a:pt x="3385619" y="1881151"/>
                  <a:pt x="3405809" y="1709530"/>
                </a:cubicBezTo>
                <a:cubicBezTo>
                  <a:pt x="3407937" y="1691441"/>
                  <a:pt x="3410916" y="1672812"/>
                  <a:pt x="3419061" y="1656521"/>
                </a:cubicBezTo>
                <a:cubicBezTo>
                  <a:pt x="3428939" y="1636766"/>
                  <a:pt x="3445566" y="1621182"/>
                  <a:pt x="3458818" y="1603513"/>
                </a:cubicBezTo>
                <a:cubicBezTo>
                  <a:pt x="3487893" y="1487210"/>
                  <a:pt x="3446457" y="1602443"/>
                  <a:pt x="3511826" y="1524000"/>
                </a:cubicBezTo>
                <a:cubicBezTo>
                  <a:pt x="3524473" y="1508824"/>
                  <a:pt x="3525684" y="1486167"/>
                  <a:pt x="3538331" y="1470991"/>
                </a:cubicBezTo>
                <a:cubicBezTo>
                  <a:pt x="3558093" y="1447277"/>
                  <a:pt x="3590708" y="1440280"/>
                  <a:pt x="3617844" y="1431235"/>
                </a:cubicBezTo>
                <a:cubicBezTo>
                  <a:pt x="3626679" y="1422400"/>
                  <a:pt x="3634592" y="1412535"/>
                  <a:pt x="3644348" y="1404730"/>
                </a:cubicBezTo>
                <a:cubicBezTo>
                  <a:pt x="3669938" y="1384258"/>
                  <a:pt x="3707820" y="1364276"/>
                  <a:pt x="3737113" y="1351721"/>
                </a:cubicBezTo>
                <a:cubicBezTo>
                  <a:pt x="3749953" y="1346218"/>
                  <a:pt x="3763618" y="1342886"/>
                  <a:pt x="3776870" y="1338469"/>
                </a:cubicBezTo>
                <a:cubicBezTo>
                  <a:pt x="3790122" y="1325217"/>
                  <a:pt x="3801032" y="1309109"/>
                  <a:pt x="3816626" y="1298713"/>
                </a:cubicBezTo>
                <a:cubicBezTo>
                  <a:pt x="3828249" y="1290964"/>
                  <a:pt x="3846505" y="1295339"/>
                  <a:pt x="3856383" y="1285461"/>
                </a:cubicBezTo>
                <a:cubicBezTo>
                  <a:pt x="3878908" y="1262937"/>
                  <a:pt x="3891722" y="1232452"/>
                  <a:pt x="3909392" y="1205948"/>
                </a:cubicBezTo>
                <a:lnTo>
                  <a:pt x="3935896" y="1166191"/>
                </a:lnTo>
                <a:lnTo>
                  <a:pt x="3962400" y="1060174"/>
                </a:lnTo>
                <a:cubicBezTo>
                  <a:pt x="3966817" y="1042504"/>
                  <a:pt x="3962773" y="1020044"/>
                  <a:pt x="3975652" y="1007165"/>
                </a:cubicBezTo>
                <a:lnTo>
                  <a:pt x="4002157" y="980661"/>
                </a:lnTo>
                <a:cubicBezTo>
                  <a:pt x="4006574" y="949739"/>
                  <a:pt x="4009283" y="918524"/>
                  <a:pt x="4015409" y="887895"/>
                </a:cubicBezTo>
                <a:cubicBezTo>
                  <a:pt x="4018148" y="874197"/>
                  <a:pt x="4028661" y="862108"/>
                  <a:pt x="4028661" y="848139"/>
                </a:cubicBezTo>
                <a:cubicBezTo>
                  <a:pt x="4028661" y="755269"/>
                  <a:pt x="4022815" y="662418"/>
                  <a:pt x="4015409" y="569843"/>
                </a:cubicBezTo>
                <a:cubicBezTo>
                  <a:pt x="4011161" y="516748"/>
                  <a:pt x="4006779" y="521457"/>
                  <a:pt x="3975652" y="490330"/>
                </a:cubicBezTo>
                <a:cubicBezTo>
                  <a:pt x="3945240" y="399094"/>
                  <a:pt x="3934993" y="384910"/>
                  <a:pt x="3975652" y="238539"/>
                </a:cubicBezTo>
                <a:cubicBezTo>
                  <a:pt x="3980939" y="219505"/>
                  <a:pt x="4050748" y="234122"/>
                  <a:pt x="4041913" y="225287"/>
                </a:cubicBezTo>
                <a:close/>
              </a:path>
            </a:pathLst>
          </a:cu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56A6201B-302C-4B78-8BE5-72054D6905F3}"/>
              </a:ext>
            </a:extLst>
          </p:cNvPr>
          <p:cNvCxnSpPr/>
          <p:nvPr/>
        </p:nvCxnSpPr>
        <p:spPr>
          <a:xfrm flipH="1">
            <a:off x="6228522" y="1537252"/>
            <a:ext cx="2782956" cy="189174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868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3600" dirty="0"/>
          </a:p>
        </p:txBody>
      </p:sp>
      <p:pic>
        <p:nvPicPr>
          <p:cNvPr id="4" name="Picture 3">
            <a:extLst>
              <a:ext uri="{FF2B5EF4-FFF2-40B4-BE49-F238E27FC236}">
                <a16:creationId xmlns:a16="http://schemas.microsoft.com/office/drawing/2014/main" id="{78539A14-60CF-4596-AEE3-8EC56B8710B2}"/>
              </a:ext>
            </a:extLst>
          </p:cNvPr>
          <p:cNvPicPr>
            <a:picLocks noChangeAspect="1"/>
          </p:cNvPicPr>
          <p:nvPr/>
        </p:nvPicPr>
        <p:blipFill>
          <a:blip r:embed="rId2"/>
          <a:stretch>
            <a:fillRect/>
          </a:stretch>
        </p:blipFill>
        <p:spPr>
          <a:xfrm>
            <a:off x="2093842" y="1178258"/>
            <a:ext cx="7341705" cy="4948059"/>
          </a:xfrm>
          <a:prstGeom prst="rect">
            <a:avLst/>
          </a:prstGeom>
        </p:spPr>
      </p:pic>
      <p:sp>
        <p:nvSpPr>
          <p:cNvPr id="5" name="Rectangle: Rounded Corners 4">
            <a:extLst>
              <a:ext uri="{FF2B5EF4-FFF2-40B4-BE49-F238E27FC236}">
                <a16:creationId xmlns:a16="http://schemas.microsoft.com/office/drawing/2014/main" id="{1CB7A91C-B118-47AA-83B0-C114D934CC4B}"/>
              </a:ext>
            </a:extLst>
          </p:cNvPr>
          <p:cNvSpPr/>
          <p:nvPr/>
        </p:nvSpPr>
        <p:spPr>
          <a:xfrm>
            <a:off x="1722783" y="1178258"/>
            <a:ext cx="8256104" cy="5341812"/>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081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2400" dirty="0"/>
              <a:t>Below we have an example of a Virtual Network</a:t>
            </a:r>
          </a:p>
          <a:p>
            <a:r>
              <a:rPr lang="en-GB" sz="2400" dirty="0"/>
              <a:t>The </a:t>
            </a:r>
            <a:r>
              <a:rPr lang="en-GB" sz="2400" dirty="0">
                <a:solidFill>
                  <a:srgbClr val="FF0000"/>
                </a:solidFill>
              </a:rPr>
              <a:t>red</a:t>
            </a:r>
            <a:r>
              <a:rPr lang="en-GB" sz="2400" dirty="0"/>
              <a:t> lines show a LAN for a sales team</a:t>
            </a:r>
          </a:p>
          <a:p>
            <a:r>
              <a:rPr lang="en-GB" sz="2400" dirty="0"/>
              <a:t>The </a:t>
            </a:r>
            <a:r>
              <a:rPr lang="en-GB" sz="2400" dirty="0">
                <a:solidFill>
                  <a:srgbClr val="00B0F0"/>
                </a:solidFill>
              </a:rPr>
              <a:t>blue</a:t>
            </a:r>
            <a:r>
              <a:rPr lang="en-GB" sz="2400" dirty="0"/>
              <a:t> lines show a LAN for a customer services team</a:t>
            </a:r>
          </a:p>
          <a:p>
            <a:r>
              <a:rPr lang="en-GB" sz="2400" dirty="0"/>
              <a:t>However although it appears as it is one LAN using one switch, the logic of two networks is still maintained</a:t>
            </a:r>
          </a:p>
          <a:p>
            <a:r>
              <a:rPr lang="en-GB" sz="2400" dirty="0"/>
              <a:t>For example, the sales team would not be able to access confidential files the customer services team can access despite being connected by the same switch</a:t>
            </a:r>
          </a:p>
          <a:p>
            <a:endParaRPr lang="en-GB" sz="2400" dirty="0"/>
          </a:p>
        </p:txBody>
      </p:sp>
      <p:pic>
        <p:nvPicPr>
          <p:cNvPr id="6" name="Picture 5">
            <a:extLst>
              <a:ext uri="{FF2B5EF4-FFF2-40B4-BE49-F238E27FC236}">
                <a16:creationId xmlns:a16="http://schemas.microsoft.com/office/drawing/2014/main" id="{A46D1FEA-9B58-423C-9916-6F59318F7F6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41733" y="3791120"/>
            <a:ext cx="4515757" cy="2932106"/>
          </a:xfrm>
          <a:prstGeom prst="rect">
            <a:avLst/>
          </a:prstGeom>
        </p:spPr>
      </p:pic>
    </p:spTree>
    <p:extLst>
      <p:ext uri="{BB962C8B-B14F-4D97-AF65-F5344CB8AC3E}">
        <p14:creationId xmlns:p14="http://schemas.microsoft.com/office/powerpoint/2010/main" val="1961552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2400" dirty="0"/>
          </a:p>
        </p:txBody>
      </p:sp>
      <p:pic>
        <p:nvPicPr>
          <p:cNvPr id="7" name="Picture 6">
            <a:extLst>
              <a:ext uri="{FF2B5EF4-FFF2-40B4-BE49-F238E27FC236}">
                <a16:creationId xmlns:a16="http://schemas.microsoft.com/office/drawing/2014/main" id="{7F367068-9C12-465B-A285-85757B7BE32F}"/>
              </a:ext>
            </a:extLst>
          </p:cNvPr>
          <p:cNvPicPr>
            <a:picLocks noChangeAspect="1"/>
          </p:cNvPicPr>
          <p:nvPr/>
        </p:nvPicPr>
        <p:blipFill>
          <a:blip r:embed="rId2"/>
          <a:stretch>
            <a:fillRect/>
          </a:stretch>
        </p:blipFill>
        <p:spPr>
          <a:xfrm>
            <a:off x="583096" y="2930216"/>
            <a:ext cx="4531829" cy="3895126"/>
          </a:xfrm>
          <a:prstGeom prst="rect">
            <a:avLst/>
          </a:prstGeom>
        </p:spPr>
      </p:pic>
      <p:pic>
        <p:nvPicPr>
          <p:cNvPr id="8" name="Picture 7">
            <a:extLst>
              <a:ext uri="{FF2B5EF4-FFF2-40B4-BE49-F238E27FC236}">
                <a16:creationId xmlns:a16="http://schemas.microsoft.com/office/drawing/2014/main" id="{EB7F31E5-329A-4EEE-B453-0AB4956756A4}"/>
              </a:ext>
            </a:extLst>
          </p:cNvPr>
          <p:cNvPicPr>
            <a:picLocks noChangeAspect="1"/>
          </p:cNvPicPr>
          <p:nvPr/>
        </p:nvPicPr>
        <p:blipFill>
          <a:blip r:embed="rId3"/>
          <a:stretch>
            <a:fillRect/>
          </a:stretch>
        </p:blipFill>
        <p:spPr>
          <a:xfrm>
            <a:off x="4409142" y="5317046"/>
            <a:ext cx="1406180" cy="1406180"/>
          </a:xfrm>
          <a:prstGeom prst="rect">
            <a:avLst/>
          </a:prstGeom>
        </p:spPr>
      </p:pic>
    </p:spTree>
    <p:extLst>
      <p:ext uri="{BB962C8B-B14F-4D97-AF65-F5344CB8AC3E}">
        <p14:creationId xmlns:p14="http://schemas.microsoft.com/office/powerpoint/2010/main" val="2675093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2400" dirty="0"/>
          </a:p>
        </p:txBody>
      </p:sp>
      <p:pic>
        <p:nvPicPr>
          <p:cNvPr id="4" name="Picture 3">
            <a:extLst>
              <a:ext uri="{FF2B5EF4-FFF2-40B4-BE49-F238E27FC236}">
                <a16:creationId xmlns:a16="http://schemas.microsoft.com/office/drawing/2014/main" id="{74F195EE-FDAB-486D-85C5-95C727EF05A8}"/>
              </a:ext>
            </a:extLst>
          </p:cNvPr>
          <p:cNvPicPr>
            <a:picLocks noChangeAspect="1"/>
          </p:cNvPicPr>
          <p:nvPr/>
        </p:nvPicPr>
        <p:blipFill>
          <a:blip r:embed="rId2"/>
          <a:stretch>
            <a:fillRect/>
          </a:stretch>
        </p:blipFill>
        <p:spPr>
          <a:xfrm>
            <a:off x="583096" y="2930216"/>
            <a:ext cx="4531829" cy="3895126"/>
          </a:xfrm>
          <a:prstGeom prst="rect">
            <a:avLst/>
          </a:prstGeom>
        </p:spPr>
      </p:pic>
      <p:sp>
        <p:nvSpPr>
          <p:cNvPr id="5" name="Rectangle 4">
            <a:extLst>
              <a:ext uri="{FF2B5EF4-FFF2-40B4-BE49-F238E27FC236}">
                <a16:creationId xmlns:a16="http://schemas.microsoft.com/office/drawing/2014/main" id="{49744730-CCE7-42DE-912F-032638EAF18E}"/>
              </a:ext>
            </a:extLst>
          </p:cNvPr>
          <p:cNvSpPr/>
          <p:nvPr/>
        </p:nvSpPr>
        <p:spPr>
          <a:xfrm>
            <a:off x="0" y="3140765"/>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TOAN</a:t>
            </a:r>
          </a:p>
        </p:txBody>
      </p:sp>
      <p:pic>
        <p:nvPicPr>
          <p:cNvPr id="6" name="Picture 5">
            <a:extLst>
              <a:ext uri="{FF2B5EF4-FFF2-40B4-BE49-F238E27FC236}">
                <a16:creationId xmlns:a16="http://schemas.microsoft.com/office/drawing/2014/main" id="{9D5280B2-0C90-4591-8A6A-78B300613364}"/>
              </a:ext>
            </a:extLst>
          </p:cNvPr>
          <p:cNvPicPr>
            <a:picLocks noChangeAspect="1"/>
          </p:cNvPicPr>
          <p:nvPr/>
        </p:nvPicPr>
        <p:blipFill>
          <a:blip r:embed="rId3"/>
          <a:stretch>
            <a:fillRect/>
          </a:stretch>
        </p:blipFill>
        <p:spPr>
          <a:xfrm>
            <a:off x="4409142" y="5317046"/>
            <a:ext cx="1406180" cy="1406180"/>
          </a:xfrm>
          <a:prstGeom prst="rect">
            <a:avLst/>
          </a:prstGeom>
        </p:spPr>
      </p:pic>
    </p:spTree>
    <p:extLst>
      <p:ext uri="{BB962C8B-B14F-4D97-AF65-F5344CB8AC3E}">
        <p14:creationId xmlns:p14="http://schemas.microsoft.com/office/powerpoint/2010/main" val="987026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2400" dirty="0"/>
          </a:p>
        </p:txBody>
      </p:sp>
      <p:pic>
        <p:nvPicPr>
          <p:cNvPr id="4" name="Picture 3">
            <a:extLst>
              <a:ext uri="{FF2B5EF4-FFF2-40B4-BE49-F238E27FC236}">
                <a16:creationId xmlns:a16="http://schemas.microsoft.com/office/drawing/2014/main" id="{74F195EE-FDAB-486D-85C5-95C727EF05A8}"/>
              </a:ext>
            </a:extLst>
          </p:cNvPr>
          <p:cNvPicPr>
            <a:picLocks noChangeAspect="1"/>
          </p:cNvPicPr>
          <p:nvPr/>
        </p:nvPicPr>
        <p:blipFill>
          <a:blip r:embed="rId2"/>
          <a:stretch>
            <a:fillRect/>
          </a:stretch>
        </p:blipFill>
        <p:spPr>
          <a:xfrm>
            <a:off x="583096" y="2930216"/>
            <a:ext cx="4531829" cy="3895126"/>
          </a:xfrm>
          <a:prstGeom prst="rect">
            <a:avLst/>
          </a:prstGeom>
        </p:spPr>
      </p:pic>
      <p:sp>
        <p:nvSpPr>
          <p:cNvPr id="5" name="Rectangle 4">
            <a:extLst>
              <a:ext uri="{FF2B5EF4-FFF2-40B4-BE49-F238E27FC236}">
                <a16:creationId xmlns:a16="http://schemas.microsoft.com/office/drawing/2014/main" id="{49744730-CCE7-42DE-912F-032638EAF18E}"/>
              </a:ext>
            </a:extLst>
          </p:cNvPr>
          <p:cNvSpPr/>
          <p:nvPr/>
        </p:nvSpPr>
        <p:spPr>
          <a:xfrm>
            <a:off x="0" y="3140765"/>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TOAN</a:t>
            </a:r>
          </a:p>
        </p:txBody>
      </p:sp>
      <p:pic>
        <p:nvPicPr>
          <p:cNvPr id="7" name="Picture 6">
            <a:extLst>
              <a:ext uri="{FF2B5EF4-FFF2-40B4-BE49-F238E27FC236}">
                <a16:creationId xmlns:a16="http://schemas.microsoft.com/office/drawing/2014/main" id="{7407DE78-91F2-41D2-8E58-DB3D44327D6A}"/>
              </a:ext>
            </a:extLst>
          </p:cNvPr>
          <p:cNvPicPr>
            <a:picLocks noChangeAspect="1"/>
          </p:cNvPicPr>
          <p:nvPr/>
        </p:nvPicPr>
        <p:blipFill>
          <a:blip r:embed="rId3"/>
          <a:stretch>
            <a:fillRect/>
          </a:stretch>
        </p:blipFill>
        <p:spPr>
          <a:xfrm>
            <a:off x="8878957" y="1377604"/>
            <a:ext cx="2438400" cy="1876425"/>
          </a:xfrm>
          <a:prstGeom prst="rect">
            <a:avLst/>
          </a:prstGeom>
        </p:spPr>
      </p:pic>
      <p:sp>
        <p:nvSpPr>
          <p:cNvPr id="9" name="Rectangle 8">
            <a:extLst>
              <a:ext uri="{FF2B5EF4-FFF2-40B4-BE49-F238E27FC236}">
                <a16:creationId xmlns:a16="http://schemas.microsoft.com/office/drawing/2014/main" id="{1265FAA5-C9F6-4E3B-8BE0-ABE28EE1F3EB}"/>
              </a:ext>
            </a:extLst>
          </p:cNvPr>
          <p:cNvSpPr/>
          <p:nvPr/>
        </p:nvSpPr>
        <p:spPr>
          <a:xfrm>
            <a:off x="9238348" y="635634"/>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My house</a:t>
            </a:r>
          </a:p>
        </p:txBody>
      </p:sp>
      <p:pic>
        <p:nvPicPr>
          <p:cNvPr id="10" name="Picture 9">
            <a:extLst>
              <a:ext uri="{FF2B5EF4-FFF2-40B4-BE49-F238E27FC236}">
                <a16:creationId xmlns:a16="http://schemas.microsoft.com/office/drawing/2014/main" id="{307BDD1C-BEB6-4F9D-96CB-A255BE1EFE7F}"/>
              </a:ext>
            </a:extLst>
          </p:cNvPr>
          <p:cNvPicPr>
            <a:picLocks noChangeAspect="1"/>
          </p:cNvPicPr>
          <p:nvPr/>
        </p:nvPicPr>
        <p:blipFill>
          <a:blip r:embed="rId4"/>
          <a:stretch>
            <a:fillRect/>
          </a:stretch>
        </p:blipFill>
        <p:spPr>
          <a:xfrm>
            <a:off x="4409142" y="5317046"/>
            <a:ext cx="1406180" cy="1406180"/>
          </a:xfrm>
          <a:prstGeom prst="rect">
            <a:avLst/>
          </a:prstGeom>
        </p:spPr>
      </p:pic>
      <p:pic>
        <p:nvPicPr>
          <p:cNvPr id="11" name="Picture 10">
            <a:extLst>
              <a:ext uri="{FF2B5EF4-FFF2-40B4-BE49-F238E27FC236}">
                <a16:creationId xmlns:a16="http://schemas.microsoft.com/office/drawing/2014/main" id="{78A21C46-9B0E-4398-B5C5-04CFFC292A20}"/>
              </a:ext>
            </a:extLst>
          </p:cNvPr>
          <p:cNvPicPr>
            <a:picLocks noChangeAspect="1"/>
          </p:cNvPicPr>
          <p:nvPr/>
        </p:nvPicPr>
        <p:blipFill>
          <a:blip r:embed="rId5"/>
          <a:stretch>
            <a:fillRect/>
          </a:stretch>
        </p:blipFill>
        <p:spPr>
          <a:xfrm>
            <a:off x="11208649" y="1463122"/>
            <a:ext cx="868184" cy="723487"/>
          </a:xfrm>
          <a:prstGeom prst="rect">
            <a:avLst/>
          </a:prstGeom>
        </p:spPr>
      </p:pic>
    </p:spTree>
    <p:extLst>
      <p:ext uri="{BB962C8B-B14F-4D97-AF65-F5344CB8AC3E}">
        <p14:creationId xmlns:p14="http://schemas.microsoft.com/office/powerpoint/2010/main" val="1986503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2400" dirty="0"/>
          </a:p>
        </p:txBody>
      </p:sp>
      <p:pic>
        <p:nvPicPr>
          <p:cNvPr id="4" name="Picture 3">
            <a:extLst>
              <a:ext uri="{FF2B5EF4-FFF2-40B4-BE49-F238E27FC236}">
                <a16:creationId xmlns:a16="http://schemas.microsoft.com/office/drawing/2014/main" id="{74F195EE-FDAB-486D-85C5-95C727EF05A8}"/>
              </a:ext>
            </a:extLst>
          </p:cNvPr>
          <p:cNvPicPr>
            <a:picLocks noChangeAspect="1"/>
          </p:cNvPicPr>
          <p:nvPr/>
        </p:nvPicPr>
        <p:blipFill>
          <a:blip r:embed="rId2"/>
          <a:stretch>
            <a:fillRect/>
          </a:stretch>
        </p:blipFill>
        <p:spPr>
          <a:xfrm>
            <a:off x="583096" y="2930216"/>
            <a:ext cx="4531829" cy="3895126"/>
          </a:xfrm>
          <a:prstGeom prst="rect">
            <a:avLst/>
          </a:prstGeom>
        </p:spPr>
      </p:pic>
      <p:sp>
        <p:nvSpPr>
          <p:cNvPr id="5" name="Rectangle 4">
            <a:extLst>
              <a:ext uri="{FF2B5EF4-FFF2-40B4-BE49-F238E27FC236}">
                <a16:creationId xmlns:a16="http://schemas.microsoft.com/office/drawing/2014/main" id="{49744730-CCE7-42DE-912F-032638EAF18E}"/>
              </a:ext>
            </a:extLst>
          </p:cNvPr>
          <p:cNvSpPr/>
          <p:nvPr/>
        </p:nvSpPr>
        <p:spPr>
          <a:xfrm>
            <a:off x="0" y="3140765"/>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TOAN</a:t>
            </a:r>
          </a:p>
        </p:txBody>
      </p:sp>
      <p:pic>
        <p:nvPicPr>
          <p:cNvPr id="7" name="Picture 6">
            <a:extLst>
              <a:ext uri="{FF2B5EF4-FFF2-40B4-BE49-F238E27FC236}">
                <a16:creationId xmlns:a16="http://schemas.microsoft.com/office/drawing/2014/main" id="{7407DE78-91F2-41D2-8E58-DB3D44327D6A}"/>
              </a:ext>
            </a:extLst>
          </p:cNvPr>
          <p:cNvPicPr>
            <a:picLocks noChangeAspect="1"/>
          </p:cNvPicPr>
          <p:nvPr/>
        </p:nvPicPr>
        <p:blipFill>
          <a:blip r:embed="rId3"/>
          <a:stretch>
            <a:fillRect/>
          </a:stretch>
        </p:blipFill>
        <p:spPr>
          <a:xfrm>
            <a:off x="8878957" y="1377604"/>
            <a:ext cx="2438400" cy="1876425"/>
          </a:xfrm>
          <a:prstGeom prst="rect">
            <a:avLst/>
          </a:prstGeom>
        </p:spPr>
      </p:pic>
      <p:pic>
        <p:nvPicPr>
          <p:cNvPr id="14338" name="Picture 2" descr="Image result for router clipart">
            <a:extLst>
              <a:ext uri="{FF2B5EF4-FFF2-40B4-BE49-F238E27FC236}">
                <a16:creationId xmlns:a16="http://schemas.microsoft.com/office/drawing/2014/main" id="{5E300495-E8A3-402B-A5EE-2DDC7CEA6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719" y="2315816"/>
            <a:ext cx="1122715" cy="90715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2313A15-CFEE-4781-9955-485C0486A054}"/>
              </a:ext>
            </a:extLst>
          </p:cNvPr>
          <p:cNvCxnSpPr>
            <a:cxnSpLocks/>
          </p:cNvCxnSpPr>
          <p:nvPr/>
        </p:nvCxnSpPr>
        <p:spPr>
          <a:xfrm flipH="1">
            <a:off x="7487478" y="2315816"/>
            <a:ext cx="1934818" cy="4273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ACB7976-7250-4010-8E49-87A9F8EFFBED}"/>
              </a:ext>
            </a:extLst>
          </p:cNvPr>
          <p:cNvSpPr/>
          <p:nvPr/>
        </p:nvSpPr>
        <p:spPr>
          <a:xfrm>
            <a:off x="9238348" y="635634"/>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My house</a:t>
            </a:r>
          </a:p>
        </p:txBody>
      </p:sp>
      <p:pic>
        <p:nvPicPr>
          <p:cNvPr id="12" name="Picture 11">
            <a:extLst>
              <a:ext uri="{FF2B5EF4-FFF2-40B4-BE49-F238E27FC236}">
                <a16:creationId xmlns:a16="http://schemas.microsoft.com/office/drawing/2014/main" id="{D9E1C921-56E7-41E9-88E3-EF885B3480A6}"/>
              </a:ext>
            </a:extLst>
          </p:cNvPr>
          <p:cNvPicPr>
            <a:picLocks noChangeAspect="1"/>
          </p:cNvPicPr>
          <p:nvPr/>
        </p:nvPicPr>
        <p:blipFill>
          <a:blip r:embed="rId5"/>
          <a:stretch>
            <a:fillRect/>
          </a:stretch>
        </p:blipFill>
        <p:spPr>
          <a:xfrm>
            <a:off x="4409142" y="5317046"/>
            <a:ext cx="1406180" cy="1406180"/>
          </a:xfrm>
          <a:prstGeom prst="rect">
            <a:avLst/>
          </a:prstGeom>
        </p:spPr>
      </p:pic>
      <p:pic>
        <p:nvPicPr>
          <p:cNvPr id="13" name="Picture 12">
            <a:extLst>
              <a:ext uri="{FF2B5EF4-FFF2-40B4-BE49-F238E27FC236}">
                <a16:creationId xmlns:a16="http://schemas.microsoft.com/office/drawing/2014/main" id="{2A49E3A9-0833-47FC-AEE5-9C1D1F4A7C2A}"/>
              </a:ext>
            </a:extLst>
          </p:cNvPr>
          <p:cNvPicPr>
            <a:picLocks noChangeAspect="1"/>
          </p:cNvPicPr>
          <p:nvPr/>
        </p:nvPicPr>
        <p:blipFill>
          <a:blip r:embed="rId6"/>
          <a:stretch>
            <a:fillRect/>
          </a:stretch>
        </p:blipFill>
        <p:spPr>
          <a:xfrm>
            <a:off x="11208649" y="1463122"/>
            <a:ext cx="868184" cy="723487"/>
          </a:xfrm>
          <a:prstGeom prst="rect">
            <a:avLst/>
          </a:prstGeom>
        </p:spPr>
      </p:pic>
    </p:spTree>
    <p:extLst>
      <p:ext uri="{BB962C8B-B14F-4D97-AF65-F5344CB8AC3E}">
        <p14:creationId xmlns:p14="http://schemas.microsoft.com/office/powerpoint/2010/main" val="1306653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r>
              <a:rPr lang="en-GB" sz="4800" dirty="0"/>
              <a:t>What is a network? </a:t>
            </a:r>
          </a:p>
          <a:p>
            <a:endParaRPr lang="en-GB" sz="4800" dirty="0"/>
          </a:p>
          <a:p>
            <a:endParaRPr lang="en-GB" sz="4800" dirty="0"/>
          </a:p>
          <a:p>
            <a:endParaRPr lang="en-GB" sz="4800" dirty="0"/>
          </a:p>
          <a:p>
            <a:endParaRPr lang="en-GB" sz="4800" dirty="0"/>
          </a:p>
        </p:txBody>
      </p:sp>
      <p:sp>
        <p:nvSpPr>
          <p:cNvPr id="5" name="TextBox 4">
            <a:extLst>
              <a:ext uri="{FF2B5EF4-FFF2-40B4-BE49-F238E27FC236}">
                <a16:creationId xmlns:a16="http://schemas.microsoft.com/office/drawing/2014/main" id="{03D38876-238B-4968-97D4-1B056E2BC59E}"/>
              </a:ext>
            </a:extLst>
          </p:cNvPr>
          <p:cNvSpPr txBox="1"/>
          <p:nvPr/>
        </p:nvSpPr>
        <p:spPr>
          <a:xfrm>
            <a:off x="160421" y="1806773"/>
            <a:ext cx="10296939" cy="1077218"/>
          </a:xfrm>
          <a:prstGeom prst="rect">
            <a:avLst/>
          </a:prstGeom>
          <a:noFill/>
        </p:spPr>
        <p:txBody>
          <a:bodyPr wrap="square" rtlCol="0">
            <a:spAutoFit/>
          </a:bodyPr>
          <a:lstStyle/>
          <a:p>
            <a:r>
              <a:rPr lang="en-GB" sz="3200" dirty="0">
                <a:latin typeface="OpenDyslexic" panose="00000500000000000000" pitchFamily="50" charset="0"/>
              </a:rPr>
              <a:t>A computer network is </a:t>
            </a:r>
            <a:r>
              <a:rPr lang="en-GB" sz="3200" b="1" u="sng" dirty="0">
                <a:latin typeface="OpenDyslexic" panose="00000500000000000000" pitchFamily="50" charset="0"/>
              </a:rPr>
              <a:t>two or more</a:t>
            </a:r>
            <a:r>
              <a:rPr lang="en-GB" sz="3200" dirty="0">
                <a:latin typeface="OpenDyslexic" panose="00000500000000000000" pitchFamily="50" charset="0"/>
              </a:rPr>
              <a:t> devices connected together so they can communicate</a:t>
            </a:r>
          </a:p>
        </p:txBody>
      </p:sp>
      <p:pic>
        <p:nvPicPr>
          <p:cNvPr id="6" name="Picture 5">
            <a:extLst>
              <a:ext uri="{FF2B5EF4-FFF2-40B4-BE49-F238E27FC236}">
                <a16:creationId xmlns:a16="http://schemas.microsoft.com/office/drawing/2014/main" id="{E527EDD6-A124-4D8A-A38E-879C8B89AAF0}"/>
              </a:ext>
            </a:extLst>
          </p:cNvPr>
          <p:cNvPicPr>
            <a:picLocks noChangeAspect="1"/>
          </p:cNvPicPr>
          <p:nvPr/>
        </p:nvPicPr>
        <p:blipFill>
          <a:blip r:embed="rId2"/>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1160880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2400" dirty="0"/>
          </a:p>
        </p:txBody>
      </p:sp>
      <p:pic>
        <p:nvPicPr>
          <p:cNvPr id="4" name="Picture 3">
            <a:extLst>
              <a:ext uri="{FF2B5EF4-FFF2-40B4-BE49-F238E27FC236}">
                <a16:creationId xmlns:a16="http://schemas.microsoft.com/office/drawing/2014/main" id="{74F195EE-FDAB-486D-85C5-95C727EF05A8}"/>
              </a:ext>
            </a:extLst>
          </p:cNvPr>
          <p:cNvPicPr>
            <a:picLocks noChangeAspect="1"/>
          </p:cNvPicPr>
          <p:nvPr/>
        </p:nvPicPr>
        <p:blipFill>
          <a:blip r:embed="rId2"/>
          <a:stretch>
            <a:fillRect/>
          </a:stretch>
        </p:blipFill>
        <p:spPr>
          <a:xfrm>
            <a:off x="583096" y="2930216"/>
            <a:ext cx="4531829" cy="3895126"/>
          </a:xfrm>
          <a:prstGeom prst="rect">
            <a:avLst/>
          </a:prstGeom>
        </p:spPr>
      </p:pic>
      <p:sp>
        <p:nvSpPr>
          <p:cNvPr id="5" name="Rectangle 4">
            <a:extLst>
              <a:ext uri="{FF2B5EF4-FFF2-40B4-BE49-F238E27FC236}">
                <a16:creationId xmlns:a16="http://schemas.microsoft.com/office/drawing/2014/main" id="{49744730-CCE7-42DE-912F-032638EAF18E}"/>
              </a:ext>
            </a:extLst>
          </p:cNvPr>
          <p:cNvSpPr/>
          <p:nvPr/>
        </p:nvSpPr>
        <p:spPr>
          <a:xfrm>
            <a:off x="0" y="3140765"/>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TOAN</a:t>
            </a:r>
          </a:p>
        </p:txBody>
      </p:sp>
      <p:pic>
        <p:nvPicPr>
          <p:cNvPr id="7" name="Picture 6">
            <a:extLst>
              <a:ext uri="{FF2B5EF4-FFF2-40B4-BE49-F238E27FC236}">
                <a16:creationId xmlns:a16="http://schemas.microsoft.com/office/drawing/2014/main" id="{7407DE78-91F2-41D2-8E58-DB3D44327D6A}"/>
              </a:ext>
            </a:extLst>
          </p:cNvPr>
          <p:cNvPicPr>
            <a:picLocks noChangeAspect="1"/>
          </p:cNvPicPr>
          <p:nvPr/>
        </p:nvPicPr>
        <p:blipFill>
          <a:blip r:embed="rId3"/>
          <a:stretch>
            <a:fillRect/>
          </a:stretch>
        </p:blipFill>
        <p:spPr>
          <a:xfrm>
            <a:off x="8878957" y="1377604"/>
            <a:ext cx="2438400" cy="1876425"/>
          </a:xfrm>
          <a:prstGeom prst="rect">
            <a:avLst/>
          </a:prstGeom>
        </p:spPr>
      </p:pic>
      <p:pic>
        <p:nvPicPr>
          <p:cNvPr id="14338" name="Picture 2" descr="Image result for router clipart">
            <a:extLst>
              <a:ext uri="{FF2B5EF4-FFF2-40B4-BE49-F238E27FC236}">
                <a16:creationId xmlns:a16="http://schemas.microsoft.com/office/drawing/2014/main" id="{5E300495-E8A3-402B-A5EE-2DDC7CEA6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719" y="2315816"/>
            <a:ext cx="1122715" cy="90715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2313A15-CFEE-4781-9955-485C0486A054}"/>
              </a:ext>
            </a:extLst>
          </p:cNvPr>
          <p:cNvCxnSpPr>
            <a:cxnSpLocks/>
          </p:cNvCxnSpPr>
          <p:nvPr/>
        </p:nvCxnSpPr>
        <p:spPr>
          <a:xfrm flipH="1">
            <a:off x="7487478" y="2315816"/>
            <a:ext cx="1934818" cy="4273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ACB7976-7250-4010-8E49-87A9F8EFFBED}"/>
              </a:ext>
            </a:extLst>
          </p:cNvPr>
          <p:cNvSpPr/>
          <p:nvPr/>
        </p:nvSpPr>
        <p:spPr>
          <a:xfrm>
            <a:off x="9238348" y="635634"/>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My house</a:t>
            </a:r>
          </a:p>
        </p:txBody>
      </p:sp>
      <p:sp>
        <p:nvSpPr>
          <p:cNvPr id="10" name="Rectangle 9">
            <a:extLst>
              <a:ext uri="{FF2B5EF4-FFF2-40B4-BE49-F238E27FC236}">
                <a16:creationId xmlns:a16="http://schemas.microsoft.com/office/drawing/2014/main" id="{20A8B0F2-EBBF-4F5C-A858-751C2359E6D2}"/>
              </a:ext>
            </a:extLst>
          </p:cNvPr>
          <p:cNvSpPr/>
          <p:nvPr/>
        </p:nvSpPr>
        <p:spPr>
          <a:xfrm>
            <a:off x="8746436" y="3553667"/>
            <a:ext cx="3048000" cy="3112175"/>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Currently I cannot access the files I have saved at school on their private network. </a:t>
            </a:r>
          </a:p>
        </p:txBody>
      </p:sp>
      <p:pic>
        <p:nvPicPr>
          <p:cNvPr id="13" name="Picture 12">
            <a:extLst>
              <a:ext uri="{FF2B5EF4-FFF2-40B4-BE49-F238E27FC236}">
                <a16:creationId xmlns:a16="http://schemas.microsoft.com/office/drawing/2014/main" id="{213B0B2E-EB5A-4B95-8F86-3230850C9653}"/>
              </a:ext>
            </a:extLst>
          </p:cNvPr>
          <p:cNvPicPr>
            <a:picLocks noChangeAspect="1"/>
          </p:cNvPicPr>
          <p:nvPr/>
        </p:nvPicPr>
        <p:blipFill>
          <a:blip r:embed="rId5"/>
          <a:stretch>
            <a:fillRect/>
          </a:stretch>
        </p:blipFill>
        <p:spPr>
          <a:xfrm>
            <a:off x="4409142" y="5317046"/>
            <a:ext cx="1406180" cy="1406180"/>
          </a:xfrm>
          <a:prstGeom prst="rect">
            <a:avLst/>
          </a:prstGeom>
        </p:spPr>
      </p:pic>
      <p:pic>
        <p:nvPicPr>
          <p:cNvPr id="14" name="Picture 13">
            <a:extLst>
              <a:ext uri="{FF2B5EF4-FFF2-40B4-BE49-F238E27FC236}">
                <a16:creationId xmlns:a16="http://schemas.microsoft.com/office/drawing/2014/main" id="{E6D1F893-531A-46F0-AB81-F686CB987FBC}"/>
              </a:ext>
            </a:extLst>
          </p:cNvPr>
          <p:cNvPicPr>
            <a:picLocks noChangeAspect="1"/>
          </p:cNvPicPr>
          <p:nvPr/>
        </p:nvPicPr>
        <p:blipFill>
          <a:blip r:embed="rId6"/>
          <a:stretch>
            <a:fillRect/>
          </a:stretch>
        </p:blipFill>
        <p:spPr>
          <a:xfrm>
            <a:off x="11208649" y="1463122"/>
            <a:ext cx="868184" cy="723487"/>
          </a:xfrm>
          <a:prstGeom prst="rect">
            <a:avLst/>
          </a:prstGeom>
        </p:spPr>
      </p:pic>
    </p:spTree>
    <p:extLst>
      <p:ext uri="{BB962C8B-B14F-4D97-AF65-F5344CB8AC3E}">
        <p14:creationId xmlns:p14="http://schemas.microsoft.com/office/powerpoint/2010/main" val="3435049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2400" dirty="0"/>
          </a:p>
        </p:txBody>
      </p:sp>
      <p:pic>
        <p:nvPicPr>
          <p:cNvPr id="4" name="Picture 3">
            <a:extLst>
              <a:ext uri="{FF2B5EF4-FFF2-40B4-BE49-F238E27FC236}">
                <a16:creationId xmlns:a16="http://schemas.microsoft.com/office/drawing/2014/main" id="{74F195EE-FDAB-486D-85C5-95C727EF05A8}"/>
              </a:ext>
            </a:extLst>
          </p:cNvPr>
          <p:cNvPicPr>
            <a:picLocks noChangeAspect="1"/>
          </p:cNvPicPr>
          <p:nvPr/>
        </p:nvPicPr>
        <p:blipFill>
          <a:blip r:embed="rId2"/>
          <a:stretch>
            <a:fillRect/>
          </a:stretch>
        </p:blipFill>
        <p:spPr>
          <a:xfrm>
            <a:off x="583096" y="2930216"/>
            <a:ext cx="4531829" cy="3895126"/>
          </a:xfrm>
          <a:prstGeom prst="rect">
            <a:avLst/>
          </a:prstGeom>
        </p:spPr>
      </p:pic>
      <p:sp>
        <p:nvSpPr>
          <p:cNvPr id="5" name="Rectangle 4">
            <a:extLst>
              <a:ext uri="{FF2B5EF4-FFF2-40B4-BE49-F238E27FC236}">
                <a16:creationId xmlns:a16="http://schemas.microsoft.com/office/drawing/2014/main" id="{49744730-CCE7-42DE-912F-032638EAF18E}"/>
              </a:ext>
            </a:extLst>
          </p:cNvPr>
          <p:cNvSpPr/>
          <p:nvPr/>
        </p:nvSpPr>
        <p:spPr>
          <a:xfrm>
            <a:off x="0" y="3140765"/>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TOAN</a:t>
            </a:r>
          </a:p>
        </p:txBody>
      </p:sp>
      <p:pic>
        <p:nvPicPr>
          <p:cNvPr id="7" name="Picture 6">
            <a:extLst>
              <a:ext uri="{FF2B5EF4-FFF2-40B4-BE49-F238E27FC236}">
                <a16:creationId xmlns:a16="http://schemas.microsoft.com/office/drawing/2014/main" id="{7407DE78-91F2-41D2-8E58-DB3D44327D6A}"/>
              </a:ext>
            </a:extLst>
          </p:cNvPr>
          <p:cNvPicPr>
            <a:picLocks noChangeAspect="1"/>
          </p:cNvPicPr>
          <p:nvPr/>
        </p:nvPicPr>
        <p:blipFill>
          <a:blip r:embed="rId3"/>
          <a:stretch>
            <a:fillRect/>
          </a:stretch>
        </p:blipFill>
        <p:spPr>
          <a:xfrm>
            <a:off x="8878957" y="1377604"/>
            <a:ext cx="2438400" cy="1876425"/>
          </a:xfrm>
          <a:prstGeom prst="rect">
            <a:avLst/>
          </a:prstGeom>
        </p:spPr>
      </p:pic>
      <p:pic>
        <p:nvPicPr>
          <p:cNvPr id="14338" name="Picture 2" descr="Image result for router clipart">
            <a:extLst>
              <a:ext uri="{FF2B5EF4-FFF2-40B4-BE49-F238E27FC236}">
                <a16:creationId xmlns:a16="http://schemas.microsoft.com/office/drawing/2014/main" id="{5E300495-E8A3-402B-A5EE-2DDC7CEA6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719" y="2315816"/>
            <a:ext cx="1122715" cy="90715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2313A15-CFEE-4781-9955-485C0486A054}"/>
              </a:ext>
            </a:extLst>
          </p:cNvPr>
          <p:cNvCxnSpPr>
            <a:cxnSpLocks/>
          </p:cNvCxnSpPr>
          <p:nvPr/>
        </p:nvCxnSpPr>
        <p:spPr>
          <a:xfrm flipH="1">
            <a:off x="7487478" y="2315816"/>
            <a:ext cx="1934818" cy="4273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ACB7976-7250-4010-8E49-87A9F8EFFBED}"/>
              </a:ext>
            </a:extLst>
          </p:cNvPr>
          <p:cNvSpPr/>
          <p:nvPr/>
        </p:nvSpPr>
        <p:spPr>
          <a:xfrm>
            <a:off x="9238348" y="635634"/>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My house</a:t>
            </a:r>
          </a:p>
        </p:txBody>
      </p:sp>
      <p:sp>
        <p:nvSpPr>
          <p:cNvPr id="10" name="Rectangle 9">
            <a:extLst>
              <a:ext uri="{FF2B5EF4-FFF2-40B4-BE49-F238E27FC236}">
                <a16:creationId xmlns:a16="http://schemas.microsoft.com/office/drawing/2014/main" id="{20A8B0F2-EBBF-4F5C-A858-751C2359E6D2}"/>
              </a:ext>
            </a:extLst>
          </p:cNvPr>
          <p:cNvSpPr/>
          <p:nvPr/>
        </p:nvSpPr>
        <p:spPr>
          <a:xfrm>
            <a:off x="8746436" y="3553667"/>
            <a:ext cx="3048000" cy="3112175"/>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Make a connection to the private network. </a:t>
            </a:r>
          </a:p>
        </p:txBody>
      </p:sp>
      <p:cxnSp>
        <p:nvCxnSpPr>
          <p:cNvPr id="9" name="Straight Connector 8">
            <a:extLst>
              <a:ext uri="{FF2B5EF4-FFF2-40B4-BE49-F238E27FC236}">
                <a16:creationId xmlns:a16="http://schemas.microsoft.com/office/drawing/2014/main" id="{7C63AD36-D1C7-42CF-96B4-67EB73290903}"/>
              </a:ext>
            </a:extLst>
          </p:cNvPr>
          <p:cNvCxnSpPr/>
          <p:nvPr/>
        </p:nvCxnSpPr>
        <p:spPr>
          <a:xfrm flipV="1">
            <a:off x="2928730" y="2930216"/>
            <a:ext cx="3909392" cy="18592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F1191A0-E99D-4A0B-960B-A1D6D6FFC15D}"/>
              </a:ext>
            </a:extLst>
          </p:cNvPr>
          <p:cNvPicPr>
            <a:picLocks noChangeAspect="1"/>
          </p:cNvPicPr>
          <p:nvPr/>
        </p:nvPicPr>
        <p:blipFill>
          <a:blip r:embed="rId5"/>
          <a:stretch>
            <a:fillRect/>
          </a:stretch>
        </p:blipFill>
        <p:spPr>
          <a:xfrm>
            <a:off x="4409142" y="5317046"/>
            <a:ext cx="1406180" cy="1406180"/>
          </a:xfrm>
          <a:prstGeom prst="rect">
            <a:avLst/>
          </a:prstGeom>
        </p:spPr>
      </p:pic>
      <p:pic>
        <p:nvPicPr>
          <p:cNvPr id="13" name="Picture 12">
            <a:extLst>
              <a:ext uri="{FF2B5EF4-FFF2-40B4-BE49-F238E27FC236}">
                <a16:creationId xmlns:a16="http://schemas.microsoft.com/office/drawing/2014/main" id="{4F8BF00C-97F3-4567-A980-9F10869F103B}"/>
              </a:ext>
            </a:extLst>
          </p:cNvPr>
          <p:cNvPicPr>
            <a:picLocks noChangeAspect="1"/>
          </p:cNvPicPr>
          <p:nvPr/>
        </p:nvPicPr>
        <p:blipFill>
          <a:blip r:embed="rId6"/>
          <a:stretch>
            <a:fillRect/>
          </a:stretch>
        </p:blipFill>
        <p:spPr>
          <a:xfrm>
            <a:off x="11208649" y="1463122"/>
            <a:ext cx="868184" cy="723487"/>
          </a:xfrm>
          <a:prstGeom prst="rect">
            <a:avLst/>
          </a:prstGeom>
        </p:spPr>
      </p:pic>
    </p:spTree>
    <p:extLst>
      <p:ext uri="{BB962C8B-B14F-4D97-AF65-F5344CB8AC3E}">
        <p14:creationId xmlns:p14="http://schemas.microsoft.com/office/powerpoint/2010/main" val="760323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endParaRPr lang="en-GB" sz="2400" dirty="0"/>
          </a:p>
        </p:txBody>
      </p:sp>
      <p:pic>
        <p:nvPicPr>
          <p:cNvPr id="4" name="Picture 3">
            <a:extLst>
              <a:ext uri="{FF2B5EF4-FFF2-40B4-BE49-F238E27FC236}">
                <a16:creationId xmlns:a16="http://schemas.microsoft.com/office/drawing/2014/main" id="{74F195EE-FDAB-486D-85C5-95C727EF05A8}"/>
              </a:ext>
            </a:extLst>
          </p:cNvPr>
          <p:cNvPicPr>
            <a:picLocks noChangeAspect="1"/>
          </p:cNvPicPr>
          <p:nvPr/>
        </p:nvPicPr>
        <p:blipFill>
          <a:blip r:embed="rId2"/>
          <a:stretch>
            <a:fillRect/>
          </a:stretch>
        </p:blipFill>
        <p:spPr>
          <a:xfrm>
            <a:off x="583096" y="2930216"/>
            <a:ext cx="4531829" cy="3895126"/>
          </a:xfrm>
          <a:prstGeom prst="rect">
            <a:avLst/>
          </a:prstGeom>
        </p:spPr>
      </p:pic>
      <p:sp>
        <p:nvSpPr>
          <p:cNvPr id="5" name="Rectangle 4">
            <a:extLst>
              <a:ext uri="{FF2B5EF4-FFF2-40B4-BE49-F238E27FC236}">
                <a16:creationId xmlns:a16="http://schemas.microsoft.com/office/drawing/2014/main" id="{49744730-CCE7-42DE-912F-032638EAF18E}"/>
              </a:ext>
            </a:extLst>
          </p:cNvPr>
          <p:cNvSpPr/>
          <p:nvPr/>
        </p:nvSpPr>
        <p:spPr>
          <a:xfrm>
            <a:off x="0" y="3140765"/>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TOAN</a:t>
            </a:r>
          </a:p>
        </p:txBody>
      </p:sp>
      <p:pic>
        <p:nvPicPr>
          <p:cNvPr id="7" name="Picture 6">
            <a:extLst>
              <a:ext uri="{FF2B5EF4-FFF2-40B4-BE49-F238E27FC236}">
                <a16:creationId xmlns:a16="http://schemas.microsoft.com/office/drawing/2014/main" id="{7407DE78-91F2-41D2-8E58-DB3D44327D6A}"/>
              </a:ext>
            </a:extLst>
          </p:cNvPr>
          <p:cNvPicPr>
            <a:picLocks noChangeAspect="1"/>
          </p:cNvPicPr>
          <p:nvPr/>
        </p:nvPicPr>
        <p:blipFill>
          <a:blip r:embed="rId3"/>
          <a:stretch>
            <a:fillRect/>
          </a:stretch>
        </p:blipFill>
        <p:spPr>
          <a:xfrm>
            <a:off x="8878957" y="1377604"/>
            <a:ext cx="2438400" cy="1876425"/>
          </a:xfrm>
          <a:prstGeom prst="rect">
            <a:avLst/>
          </a:prstGeom>
        </p:spPr>
      </p:pic>
      <p:pic>
        <p:nvPicPr>
          <p:cNvPr id="14338" name="Picture 2" descr="Image result for router clipart">
            <a:extLst>
              <a:ext uri="{FF2B5EF4-FFF2-40B4-BE49-F238E27FC236}">
                <a16:creationId xmlns:a16="http://schemas.microsoft.com/office/drawing/2014/main" id="{5E300495-E8A3-402B-A5EE-2DDC7CEA6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719" y="2315816"/>
            <a:ext cx="1122715" cy="90715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2313A15-CFEE-4781-9955-485C0486A054}"/>
              </a:ext>
            </a:extLst>
          </p:cNvPr>
          <p:cNvCxnSpPr>
            <a:cxnSpLocks/>
          </p:cNvCxnSpPr>
          <p:nvPr/>
        </p:nvCxnSpPr>
        <p:spPr>
          <a:xfrm flipH="1">
            <a:off x="7487478" y="2315816"/>
            <a:ext cx="1934818" cy="4273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ACB7976-7250-4010-8E49-87A9F8EFFBED}"/>
              </a:ext>
            </a:extLst>
          </p:cNvPr>
          <p:cNvSpPr/>
          <p:nvPr/>
        </p:nvSpPr>
        <p:spPr>
          <a:xfrm>
            <a:off x="9238348" y="635634"/>
            <a:ext cx="1719617" cy="622852"/>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My house</a:t>
            </a:r>
          </a:p>
        </p:txBody>
      </p:sp>
      <p:sp>
        <p:nvSpPr>
          <p:cNvPr id="10" name="Rectangle 9">
            <a:extLst>
              <a:ext uri="{FF2B5EF4-FFF2-40B4-BE49-F238E27FC236}">
                <a16:creationId xmlns:a16="http://schemas.microsoft.com/office/drawing/2014/main" id="{20A8B0F2-EBBF-4F5C-A858-751C2359E6D2}"/>
              </a:ext>
            </a:extLst>
          </p:cNvPr>
          <p:cNvSpPr/>
          <p:nvPr/>
        </p:nvSpPr>
        <p:spPr>
          <a:xfrm>
            <a:off x="8746436" y="3553667"/>
            <a:ext cx="3048000" cy="3112175"/>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Now I can access their network as though I am actually in school. </a:t>
            </a:r>
          </a:p>
        </p:txBody>
      </p:sp>
      <p:cxnSp>
        <p:nvCxnSpPr>
          <p:cNvPr id="9" name="Straight Connector 8">
            <a:extLst>
              <a:ext uri="{FF2B5EF4-FFF2-40B4-BE49-F238E27FC236}">
                <a16:creationId xmlns:a16="http://schemas.microsoft.com/office/drawing/2014/main" id="{7C63AD36-D1C7-42CF-96B4-67EB73290903}"/>
              </a:ext>
            </a:extLst>
          </p:cNvPr>
          <p:cNvCxnSpPr/>
          <p:nvPr/>
        </p:nvCxnSpPr>
        <p:spPr>
          <a:xfrm flipV="1">
            <a:off x="2928730" y="2930216"/>
            <a:ext cx="3909392" cy="18592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4E16EB7-8EB5-4DDF-BAA3-A0DED6221046}"/>
              </a:ext>
            </a:extLst>
          </p:cNvPr>
          <p:cNvPicPr>
            <a:picLocks noChangeAspect="1"/>
          </p:cNvPicPr>
          <p:nvPr/>
        </p:nvPicPr>
        <p:blipFill>
          <a:blip r:embed="rId5"/>
          <a:stretch>
            <a:fillRect/>
          </a:stretch>
        </p:blipFill>
        <p:spPr>
          <a:xfrm>
            <a:off x="4409142" y="5317046"/>
            <a:ext cx="1406180" cy="1406180"/>
          </a:xfrm>
          <a:prstGeom prst="rect">
            <a:avLst/>
          </a:prstGeom>
        </p:spPr>
      </p:pic>
      <p:pic>
        <p:nvPicPr>
          <p:cNvPr id="12" name="Picture 11">
            <a:extLst>
              <a:ext uri="{FF2B5EF4-FFF2-40B4-BE49-F238E27FC236}">
                <a16:creationId xmlns:a16="http://schemas.microsoft.com/office/drawing/2014/main" id="{D5727837-4891-4D6A-ABE5-B6D78C649413}"/>
              </a:ext>
            </a:extLst>
          </p:cNvPr>
          <p:cNvPicPr>
            <a:picLocks noChangeAspect="1"/>
          </p:cNvPicPr>
          <p:nvPr/>
        </p:nvPicPr>
        <p:blipFill>
          <a:blip r:embed="rId6"/>
          <a:stretch>
            <a:fillRect/>
          </a:stretch>
        </p:blipFill>
        <p:spPr>
          <a:xfrm>
            <a:off x="11208649" y="1463122"/>
            <a:ext cx="868184" cy="723487"/>
          </a:xfrm>
          <a:prstGeom prst="rect">
            <a:avLst/>
          </a:prstGeom>
        </p:spPr>
      </p:pic>
    </p:spTree>
    <p:extLst>
      <p:ext uri="{BB962C8B-B14F-4D97-AF65-F5344CB8AC3E}">
        <p14:creationId xmlns:p14="http://schemas.microsoft.com/office/powerpoint/2010/main" val="3337814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p:txBody>
          <a:bodyPr/>
          <a:lstStyle/>
          <a:p>
            <a:r>
              <a:rPr lang="en-GB" sz="3200" dirty="0"/>
              <a:t>So what’s the point of a VPN?</a:t>
            </a:r>
          </a:p>
          <a:p>
            <a:endParaRPr lang="en-GB" sz="3200" dirty="0"/>
          </a:p>
        </p:txBody>
      </p:sp>
    </p:spTree>
    <p:extLst>
      <p:ext uri="{BB962C8B-B14F-4D97-AF65-F5344CB8AC3E}">
        <p14:creationId xmlns:p14="http://schemas.microsoft.com/office/powerpoint/2010/main" val="1650670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r>
              <a:rPr lang="en-GB" sz="3200" dirty="0"/>
              <a:t>So what’s the point of a VPN?</a:t>
            </a:r>
          </a:p>
          <a:p>
            <a:endParaRPr lang="en-GB" sz="3200" dirty="0"/>
          </a:p>
          <a:p>
            <a:r>
              <a:rPr lang="en-GB" sz="3200" dirty="0"/>
              <a:t>Scalability – </a:t>
            </a:r>
            <a:r>
              <a:rPr lang="en-GB" sz="3200" dirty="0">
                <a:solidFill>
                  <a:srgbClr val="CFCFCF"/>
                </a:solidFill>
              </a:rPr>
              <a:t>Users can be connected to different switches but appear on the same network, meaning bandwidth is used more efficiently</a:t>
            </a:r>
          </a:p>
          <a:p>
            <a:r>
              <a:rPr lang="en-GB" sz="3200" dirty="0"/>
              <a:t>Security – </a:t>
            </a:r>
            <a:r>
              <a:rPr lang="en-GB" sz="3200" dirty="0">
                <a:solidFill>
                  <a:srgbClr val="CFCFCF"/>
                </a:solidFill>
              </a:rPr>
              <a:t>Users cannot access secure files even if they are connected to the same switch</a:t>
            </a:r>
          </a:p>
          <a:p>
            <a:r>
              <a:rPr lang="en-GB" sz="3200" dirty="0"/>
              <a:t>Cost – </a:t>
            </a:r>
            <a:r>
              <a:rPr lang="en-GB" sz="3200" dirty="0">
                <a:solidFill>
                  <a:srgbClr val="CFCFCF"/>
                </a:solidFill>
              </a:rPr>
              <a:t>As the business changes you don’t need to change the network infrastructure, you just add additional VLANs </a:t>
            </a:r>
          </a:p>
          <a:p>
            <a:endParaRPr lang="en-GB" sz="3200" dirty="0"/>
          </a:p>
          <a:p>
            <a:endParaRPr lang="en-GB" sz="3200" dirty="0"/>
          </a:p>
        </p:txBody>
      </p:sp>
      <p:sp>
        <p:nvSpPr>
          <p:cNvPr id="4" name="Rectangle 3">
            <a:extLst>
              <a:ext uri="{FF2B5EF4-FFF2-40B4-BE49-F238E27FC236}">
                <a16:creationId xmlns:a16="http://schemas.microsoft.com/office/drawing/2014/main" id="{397885F1-E407-4E1C-90C7-34DBE8CD28C0}"/>
              </a:ext>
            </a:extLst>
          </p:cNvPr>
          <p:cNvSpPr/>
          <p:nvPr/>
        </p:nvSpPr>
        <p:spPr>
          <a:xfrm>
            <a:off x="3109937" y="2090529"/>
            <a:ext cx="8942760" cy="1338471"/>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FBC1902-F277-44A4-9FEC-D15B20BFF352}"/>
              </a:ext>
            </a:extLst>
          </p:cNvPr>
          <p:cNvSpPr/>
          <p:nvPr/>
        </p:nvSpPr>
        <p:spPr>
          <a:xfrm>
            <a:off x="160421" y="2759764"/>
            <a:ext cx="8942760" cy="669236"/>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8FC8A6D-4832-4D09-9262-68C7330BC180}"/>
              </a:ext>
            </a:extLst>
          </p:cNvPr>
          <p:cNvSpPr/>
          <p:nvPr/>
        </p:nvSpPr>
        <p:spPr>
          <a:xfrm>
            <a:off x="2751221" y="3581400"/>
            <a:ext cx="8942760" cy="669236"/>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29BCE3C-45FA-4D61-9039-8491EBAB7BC5}"/>
              </a:ext>
            </a:extLst>
          </p:cNvPr>
          <p:cNvSpPr/>
          <p:nvPr/>
        </p:nvSpPr>
        <p:spPr>
          <a:xfrm>
            <a:off x="2001078" y="4266081"/>
            <a:ext cx="9915331" cy="1127553"/>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71E4F1B-1B8E-42C8-8FF1-82530A10B49E}"/>
              </a:ext>
            </a:extLst>
          </p:cNvPr>
          <p:cNvSpPr/>
          <p:nvPr/>
        </p:nvSpPr>
        <p:spPr>
          <a:xfrm>
            <a:off x="275591" y="4098235"/>
            <a:ext cx="9915331" cy="486971"/>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7630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r>
              <a:rPr lang="en-GB" sz="3200" dirty="0"/>
              <a:t>So what’s the point of a VPN?</a:t>
            </a:r>
          </a:p>
          <a:p>
            <a:endParaRPr lang="en-GB" sz="3200" dirty="0"/>
          </a:p>
          <a:p>
            <a:r>
              <a:rPr lang="en-GB" sz="3200" dirty="0"/>
              <a:t>Scalability – </a:t>
            </a:r>
            <a:r>
              <a:rPr lang="en-GB" sz="3200" dirty="0">
                <a:solidFill>
                  <a:schemeClr val="tx1"/>
                </a:solidFill>
              </a:rPr>
              <a:t>Users can be connected to different switches but appear on the same network, meaning bandwidth is used more efficiently</a:t>
            </a:r>
          </a:p>
          <a:p>
            <a:r>
              <a:rPr lang="en-GB" sz="3200" dirty="0"/>
              <a:t>Security – </a:t>
            </a:r>
            <a:r>
              <a:rPr lang="en-GB" sz="3200" dirty="0">
                <a:solidFill>
                  <a:srgbClr val="CFCFCF"/>
                </a:solidFill>
              </a:rPr>
              <a:t>Users cannot access secure files even if they are connected to the same switch</a:t>
            </a:r>
          </a:p>
          <a:p>
            <a:r>
              <a:rPr lang="en-GB" sz="3200" dirty="0"/>
              <a:t>Cost – </a:t>
            </a:r>
            <a:r>
              <a:rPr lang="en-GB" sz="3200" dirty="0">
                <a:solidFill>
                  <a:srgbClr val="CFCFCF"/>
                </a:solidFill>
              </a:rPr>
              <a:t>As the business changes you don’t need to change the network infrastructure, you just add additional VLANs </a:t>
            </a:r>
          </a:p>
          <a:p>
            <a:endParaRPr lang="en-GB" sz="3200" dirty="0"/>
          </a:p>
          <a:p>
            <a:endParaRPr lang="en-GB" sz="3200" dirty="0"/>
          </a:p>
        </p:txBody>
      </p:sp>
      <p:sp>
        <p:nvSpPr>
          <p:cNvPr id="4" name="Rectangle 3">
            <a:extLst>
              <a:ext uri="{FF2B5EF4-FFF2-40B4-BE49-F238E27FC236}">
                <a16:creationId xmlns:a16="http://schemas.microsoft.com/office/drawing/2014/main" id="{065C32BC-449F-433A-AA4D-A47289CCB75D}"/>
              </a:ext>
            </a:extLst>
          </p:cNvPr>
          <p:cNvSpPr/>
          <p:nvPr/>
        </p:nvSpPr>
        <p:spPr>
          <a:xfrm>
            <a:off x="2517913" y="3702304"/>
            <a:ext cx="9356035" cy="2078353"/>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88A2DDB-6122-4F4A-B1B4-B7F6F87CE80A}"/>
              </a:ext>
            </a:extLst>
          </p:cNvPr>
          <p:cNvSpPr/>
          <p:nvPr/>
        </p:nvSpPr>
        <p:spPr>
          <a:xfrm>
            <a:off x="139303" y="4116949"/>
            <a:ext cx="9356035" cy="468303"/>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2E2CCA0-364D-4046-A764-7DA0DB97C560}"/>
              </a:ext>
            </a:extLst>
          </p:cNvPr>
          <p:cNvSpPr/>
          <p:nvPr/>
        </p:nvSpPr>
        <p:spPr>
          <a:xfrm>
            <a:off x="139302" y="5221738"/>
            <a:ext cx="9356035" cy="715236"/>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0924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r>
              <a:rPr lang="en-GB" sz="3200" dirty="0"/>
              <a:t>So what’s the point of a VPN?</a:t>
            </a:r>
          </a:p>
          <a:p>
            <a:endParaRPr lang="en-GB" sz="3200" dirty="0"/>
          </a:p>
          <a:p>
            <a:r>
              <a:rPr lang="en-GB" sz="3200" dirty="0"/>
              <a:t>Scalability – </a:t>
            </a:r>
            <a:r>
              <a:rPr lang="en-GB" sz="3200" dirty="0">
                <a:solidFill>
                  <a:schemeClr val="tx1"/>
                </a:solidFill>
              </a:rPr>
              <a:t>Users can be connected to different switches but appear on the same network, meaning bandwidth is used more efficiently</a:t>
            </a:r>
          </a:p>
          <a:p>
            <a:r>
              <a:rPr lang="en-GB" sz="3200" dirty="0"/>
              <a:t>Security – </a:t>
            </a:r>
            <a:r>
              <a:rPr lang="en-GB" sz="3200" dirty="0">
                <a:solidFill>
                  <a:schemeClr val="tx1"/>
                </a:solidFill>
              </a:rPr>
              <a:t>Users cannot access secure files even if they are connected to the same switch</a:t>
            </a:r>
          </a:p>
          <a:p>
            <a:r>
              <a:rPr lang="en-GB" sz="3200" dirty="0"/>
              <a:t>Cost – </a:t>
            </a:r>
            <a:r>
              <a:rPr lang="en-GB" sz="3200" dirty="0">
                <a:solidFill>
                  <a:srgbClr val="CFCFCF"/>
                </a:solidFill>
              </a:rPr>
              <a:t>As the business changes you don’t need to change the network infrastructure, you just add additional VLANs </a:t>
            </a:r>
          </a:p>
          <a:p>
            <a:endParaRPr lang="en-GB" sz="3200" dirty="0"/>
          </a:p>
          <a:p>
            <a:endParaRPr lang="en-GB" sz="3200" dirty="0"/>
          </a:p>
        </p:txBody>
      </p:sp>
      <p:sp>
        <p:nvSpPr>
          <p:cNvPr id="4" name="Rectangle 3">
            <a:extLst>
              <a:ext uri="{FF2B5EF4-FFF2-40B4-BE49-F238E27FC236}">
                <a16:creationId xmlns:a16="http://schemas.microsoft.com/office/drawing/2014/main" id="{3F2AF304-018A-4577-A1B7-FEB554EBEE30}"/>
              </a:ext>
            </a:extLst>
          </p:cNvPr>
          <p:cNvSpPr/>
          <p:nvPr/>
        </p:nvSpPr>
        <p:spPr>
          <a:xfrm>
            <a:off x="1901842" y="4806062"/>
            <a:ext cx="9945601" cy="1541729"/>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457EF17-5480-4CC6-AE70-861F62C91331}"/>
              </a:ext>
            </a:extLst>
          </p:cNvPr>
          <p:cNvSpPr/>
          <p:nvPr/>
        </p:nvSpPr>
        <p:spPr>
          <a:xfrm>
            <a:off x="344557" y="5162797"/>
            <a:ext cx="9945601" cy="1012716"/>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0281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r>
              <a:rPr lang="en-GB" sz="3200" dirty="0"/>
              <a:t>So what’s the point of a VPN?</a:t>
            </a:r>
          </a:p>
          <a:p>
            <a:endParaRPr lang="en-GB" sz="3200" dirty="0"/>
          </a:p>
          <a:p>
            <a:r>
              <a:rPr lang="en-GB" sz="3200" dirty="0"/>
              <a:t>Scalability – </a:t>
            </a:r>
            <a:r>
              <a:rPr lang="en-GB" sz="3200" dirty="0">
                <a:solidFill>
                  <a:schemeClr val="tx1"/>
                </a:solidFill>
              </a:rPr>
              <a:t>Users can be connected to different switches but appear on the same network, meaning bandwidth is used more efficiently</a:t>
            </a:r>
          </a:p>
          <a:p>
            <a:r>
              <a:rPr lang="en-GB" sz="3200" dirty="0"/>
              <a:t>Security – </a:t>
            </a:r>
            <a:r>
              <a:rPr lang="en-GB" sz="3200" dirty="0">
                <a:solidFill>
                  <a:schemeClr val="tx1"/>
                </a:solidFill>
              </a:rPr>
              <a:t>Users cannot access secure files even if they are connected to the same switch</a:t>
            </a:r>
          </a:p>
          <a:p>
            <a:r>
              <a:rPr lang="en-GB" sz="3200" dirty="0"/>
              <a:t>Cost – </a:t>
            </a:r>
            <a:r>
              <a:rPr lang="en-GB" sz="3200" dirty="0">
                <a:solidFill>
                  <a:schemeClr val="tx1"/>
                </a:solidFill>
              </a:rPr>
              <a:t>As the business changes you don’t need to change the network infrastructure, you just add additional VLANs </a:t>
            </a:r>
          </a:p>
          <a:p>
            <a:endParaRPr lang="en-GB" sz="3200" dirty="0"/>
          </a:p>
          <a:p>
            <a:endParaRPr lang="en-GB" sz="3200" dirty="0"/>
          </a:p>
        </p:txBody>
      </p:sp>
    </p:spTree>
    <p:extLst>
      <p:ext uri="{BB962C8B-B14F-4D97-AF65-F5344CB8AC3E}">
        <p14:creationId xmlns:p14="http://schemas.microsoft.com/office/powerpoint/2010/main" val="380405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dirty="0"/>
              <a:t>1.3 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r>
              <a:rPr lang="en-GB" sz="3200" dirty="0"/>
              <a:t>TOAN uses a virtual network.</a:t>
            </a:r>
          </a:p>
          <a:p>
            <a:endParaRPr lang="en-GB" sz="3200" dirty="0"/>
          </a:p>
          <a:p>
            <a:r>
              <a:rPr lang="en-GB" sz="3200" dirty="0"/>
              <a:t>When staff go home and turn on their laptops, they can still connect to all the schools drives. It appears like they are in school, when actually they are not.</a:t>
            </a:r>
          </a:p>
          <a:p>
            <a:endParaRPr lang="en-GB" sz="3200" dirty="0"/>
          </a:p>
          <a:p>
            <a:r>
              <a:rPr lang="en-GB" sz="3200" dirty="0"/>
              <a:t>A virtual network has been created, independent of the physical structure (which in this case does not exist). </a:t>
            </a:r>
          </a:p>
          <a:p>
            <a:endParaRPr lang="en-GB" sz="3200" dirty="0"/>
          </a:p>
          <a:p>
            <a:endParaRPr lang="en-GB" sz="3200" dirty="0"/>
          </a:p>
        </p:txBody>
      </p:sp>
    </p:spTree>
    <p:extLst>
      <p:ext uri="{BB962C8B-B14F-4D97-AF65-F5344CB8AC3E}">
        <p14:creationId xmlns:p14="http://schemas.microsoft.com/office/powerpoint/2010/main" val="24506739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3E64CD-EDBB-4528-BDDF-AC9F9C691A25}"/>
              </a:ext>
            </a:extLst>
          </p:cNvPr>
          <p:cNvSpPr>
            <a:spLocks noGrp="1"/>
          </p:cNvSpPr>
          <p:nvPr>
            <p:ph type="body" sz="quarter" idx="13"/>
          </p:nvPr>
        </p:nvSpPr>
        <p:spPr/>
        <p:txBody>
          <a:bodyPr/>
          <a:lstStyle/>
          <a:p>
            <a:r>
              <a:rPr lang="en-GB"/>
              <a:t>1.3 </a:t>
            </a:r>
            <a:r>
              <a:rPr lang="en-GB" dirty="0"/>
              <a:t>Networks</a:t>
            </a:r>
          </a:p>
        </p:txBody>
      </p:sp>
      <p:sp>
        <p:nvSpPr>
          <p:cNvPr id="3" name="Text Placeholder 2">
            <a:extLst>
              <a:ext uri="{FF2B5EF4-FFF2-40B4-BE49-F238E27FC236}">
                <a16:creationId xmlns:a16="http://schemas.microsoft.com/office/drawing/2014/main" id="{DF70B192-E903-41E7-A332-96A7F4D1CD2A}"/>
              </a:ext>
            </a:extLst>
          </p:cNvPr>
          <p:cNvSpPr>
            <a:spLocks noGrp="1"/>
          </p:cNvSpPr>
          <p:nvPr>
            <p:ph type="body" sz="quarter" idx="15"/>
          </p:nvPr>
        </p:nvSpPr>
        <p:spPr>
          <a:xfrm>
            <a:off x="139303" y="1077343"/>
            <a:ext cx="11892276" cy="5747999"/>
          </a:xfrm>
        </p:spPr>
        <p:txBody>
          <a:bodyPr/>
          <a:lstStyle/>
          <a:p>
            <a:r>
              <a:rPr lang="en-GB" sz="3200" dirty="0"/>
              <a:t>State what a VPN is. </a:t>
            </a:r>
          </a:p>
          <a:p>
            <a:endParaRPr lang="en-GB" sz="3200" dirty="0"/>
          </a:p>
          <a:p>
            <a:endParaRPr lang="en-GB" sz="3200" dirty="0"/>
          </a:p>
        </p:txBody>
      </p:sp>
    </p:spTree>
    <p:extLst>
      <p:ext uri="{BB962C8B-B14F-4D97-AF65-F5344CB8AC3E}">
        <p14:creationId xmlns:p14="http://schemas.microsoft.com/office/powerpoint/2010/main" val="1114871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pPr marL="685800" indent="-685800">
              <a:buFont typeface="Arial" panose="020B0604020202020204" pitchFamily="34" charset="0"/>
              <a:buChar char="•"/>
            </a:pPr>
            <a:endParaRPr lang="en-GB" sz="3600" dirty="0"/>
          </a:p>
          <a:p>
            <a:pPr marL="685800" indent="-685800">
              <a:buFont typeface="Arial" panose="020B0604020202020204" pitchFamily="34" charset="0"/>
              <a:buChar char="•"/>
            </a:pPr>
            <a:endParaRPr lang="en-GB" sz="3600" dirty="0"/>
          </a:p>
        </p:txBody>
      </p:sp>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pic>
        <p:nvPicPr>
          <p:cNvPr id="5" name="Picture 4">
            <a:extLst>
              <a:ext uri="{FF2B5EF4-FFF2-40B4-BE49-F238E27FC236}">
                <a16:creationId xmlns:a16="http://schemas.microsoft.com/office/drawing/2014/main" id="{52BAE995-169D-4EFA-AA02-982D4FA62C3C}"/>
              </a:ext>
            </a:extLst>
          </p:cNvPr>
          <p:cNvPicPr>
            <a:picLocks noChangeAspect="1"/>
          </p:cNvPicPr>
          <p:nvPr/>
        </p:nvPicPr>
        <p:blipFill>
          <a:blip r:embed="rId2"/>
          <a:stretch>
            <a:fillRect/>
          </a:stretch>
        </p:blipFill>
        <p:spPr>
          <a:xfrm>
            <a:off x="7140643" y="1235143"/>
            <a:ext cx="3805652" cy="3420270"/>
          </a:xfrm>
          <a:prstGeom prst="rect">
            <a:avLst/>
          </a:prstGeom>
        </p:spPr>
      </p:pic>
      <p:pic>
        <p:nvPicPr>
          <p:cNvPr id="6" name="Picture 5">
            <a:extLst>
              <a:ext uri="{FF2B5EF4-FFF2-40B4-BE49-F238E27FC236}">
                <a16:creationId xmlns:a16="http://schemas.microsoft.com/office/drawing/2014/main" id="{5C4DE284-909E-42AC-962B-683D6BD4B1A2}"/>
              </a:ext>
            </a:extLst>
          </p:cNvPr>
          <p:cNvPicPr>
            <a:picLocks noChangeAspect="1"/>
          </p:cNvPicPr>
          <p:nvPr/>
        </p:nvPicPr>
        <p:blipFill>
          <a:blip r:embed="rId3"/>
          <a:stretch>
            <a:fillRect/>
          </a:stretch>
        </p:blipFill>
        <p:spPr>
          <a:xfrm>
            <a:off x="1547957" y="2481262"/>
            <a:ext cx="3871148" cy="3044895"/>
          </a:xfrm>
          <a:prstGeom prst="rect">
            <a:avLst/>
          </a:prstGeom>
        </p:spPr>
      </p:pic>
      <p:pic>
        <p:nvPicPr>
          <p:cNvPr id="7" name="Picture 6">
            <a:extLst>
              <a:ext uri="{FF2B5EF4-FFF2-40B4-BE49-F238E27FC236}">
                <a16:creationId xmlns:a16="http://schemas.microsoft.com/office/drawing/2014/main" id="{DDD1D03C-2F34-4813-8E71-379E0B65A919}"/>
              </a:ext>
            </a:extLst>
          </p:cNvPr>
          <p:cNvPicPr>
            <a:picLocks noChangeAspect="1"/>
          </p:cNvPicPr>
          <p:nvPr/>
        </p:nvPicPr>
        <p:blipFill>
          <a:blip r:embed="rId4"/>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3568873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pPr marL="685800" indent="-685800">
              <a:buFont typeface="Arial" panose="020B0604020202020204" pitchFamily="34" charset="0"/>
              <a:buChar char="•"/>
            </a:pPr>
            <a:endParaRPr lang="en-GB" sz="3600" dirty="0"/>
          </a:p>
        </p:txBody>
      </p:sp>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5" name="Google Shape;413;p31">
            <a:extLst>
              <a:ext uri="{FF2B5EF4-FFF2-40B4-BE49-F238E27FC236}">
                <a16:creationId xmlns:a16="http://schemas.microsoft.com/office/drawing/2014/main" id="{E1E01BF8-8519-4FDB-96A3-BE1579FE2DFE}"/>
              </a:ext>
            </a:extLst>
          </p:cNvPr>
          <p:cNvSpPr txBox="1"/>
          <p:nvPr/>
        </p:nvSpPr>
        <p:spPr>
          <a:xfrm>
            <a:off x="-120544" y="1211377"/>
            <a:ext cx="3446842" cy="39921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0C0"/>
              </a:buClr>
              <a:buSzPts val="2000"/>
              <a:buFont typeface="Arial"/>
              <a:buNone/>
            </a:pPr>
            <a:r>
              <a:rPr lang="en-GB" sz="2400" b="1" i="0" u="none" strike="noStrike" cap="none" dirty="0">
                <a:solidFill>
                  <a:srgbClr val="0070C0"/>
                </a:solidFill>
                <a:latin typeface="OpenDyslexic" panose="00000500000000000000" pitchFamily="50" charset="0"/>
                <a:ea typeface="Comic Sans MS"/>
                <a:cs typeface="Comic Sans MS"/>
                <a:sym typeface="Comic Sans MS"/>
              </a:rPr>
              <a:t>Bandwidth</a:t>
            </a:r>
            <a:endParaRPr sz="2400" b="1" i="0" u="none" strike="noStrike" cap="none" dirty="0">
              <a:solidFill>
                <a:srgbClr val="0070C0"/>
              </a:solidFill>
              <a:latin typeface="OpenDyslexic" panose="00000500000000000000" pitchFamily="50" charset="0"/>
              <a:ea typeface="Comic Sans MS"/>
              <a:cs typeface="Comic Sans MS"/>
              <a:sym typeface="Comic Sans MS"/>
            </a:endParaRPr>
          </a:p>
        </p:txBody>
      </p:sp>
      <p:sp>
        <p:nvSpPr>
          <p:cNvPr id="6" name="Google Shape;414;p31">
            <a:extLst>
              <a:ext uri="{FF2B5EF4-FFF2-40B4-BE49-F238E27FC236}">
                <a16:creationId xmlns:a16="http://schemas.microsoft.com/office/drawing/2014/main" id="{2F29AB4C-4ACD-4428-9053-BD97C8262D19}"/>
              </a:ext>
            </a:extLst>
          </p:cNvPr>
          <p:cNvSpPr txBox="1"/>
          <p:nvPr/>
        </p:nvSpPr>
        <p:spPr>
          <a:xfrm>
            <a:off x="-120545" y="2169963"/>
            <a:ext cx="3446842" cy="61607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0C0"/>
              </a:buClr>
              <a:buSzPts val="2000"/>
              <a:buFont typeface="Arial"/>
              <a:buNone/>
            </a:pPr>
            <a:r>
              <a:rPr lang="en-GB" sz="2400" b="1" i="0" u="none" strike="noStrike" cap="none" dirty="0">
                <a:solidFill>
                  <a:srgbClr val="0070C0"/>
                </a:solidFill>
                <a:latin typeface="OpenDyslexic" panose="00000500000000000000" pitchFamily="50" charset="0"/>
                <a:ea typeface="Comic Sans MS"/>
                <a:cs typeface="Comic Sans MS"/>
                <a:sym typeface="Comic Sans MS"/>
              </a:rPr>
              <a:t>Number of Users</a:t>
            </a:r>
            <a:endParaRPr sz="2400" b="1" i="0" u="none" strike="noStrike" cap="none" dirty="0">
              <a:solidFill>
                <a:srgbClr val="0070C0"/>
              </a:solidFill>
              <a:latin typeface="OpenDyslexic" panose="00000500000000000000" pitchFamily="50" charset="0"/>
              <a:ea typeface="Comic Sans MS"/>
              <a:cs typeface="Comic Sans MS"/>
              <a:sym typeface="Comic Sans MS"/>
            </a:endParaRPr>
          </a:p>
        </p:txBody>
      </p:sp>
      <p:sp>
        <p:nvSpPr>
          <p:cNvPr id="7" name="Google Shape;415;p31">
            <a:extLst>
              <a:ext uri="{FF2B5EF4-FFF2-40B4-BE49-F238E27FC236}">
                <a16:creationId xmlns:a16="http://schemas.microsoft.com/office/drawing/2014/main" id="{C777AE6D-D318-4069-AB46-45538B8905A1}"/>
              </a:ext>
            </a:extLst>
          </p:cNvPr>
          <p:cNvSpPr txBox="1"/>
          <p:nvPr/>
        </p:nvSpPr>
        <p:spPr>
          <a:xfrm>
            <a:off x="-120544" y="3428912"/>
            <a:ext cx="3446842" cy="61607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0C0"/>
              </a:buClr>
              <a:buSzPts val="2000"/>
              <a:buFont typeface="Arial"/>
              <a:buNone/>
            </a:pPr>
            <a:r>
              <a:rPr lang="en-GB" sz="2400" b="1" i="0" u="none" strike="noStrike" cap="none">
                <a:solidFill>
                  <a:srgbClr val="0070C0"/>
                </a:solidFill>
                <a:latin typeface="OpenDyslexic" panose="00000500000000000000" pitchFamily="50" charset="0"/>
                <a:ea typeface="Comic Sans MS"/>
                <a:cs typeface="Comic Sans MS"/>
                <a:sym typeface="Comic Sans MS"/>
              </a:rPr>
              <a:t>Transmission Media</a:t>
            </a:r>
            <a:endParaRPr sz="2400" b="1" i="0" u="none" strike="noStrike" cap="none">
              <a:solidFill>
                <a:srgbClr val="0070C0"/>
              </a:solidFill>
              <a:latin typeface="OpenDyslexic" panose="00000500000000000000" pitchFamily="50" charset="0"/>
              <a:ea typeface="Comic Sans MS"/>
              <a:cs typeface="Comic Sans MS"/>
              <a:sym typeface="Comic Sans MS"/>
            </a:endParaRPr>
          </a:p>
        </p:txBody>
      </p:sp>
      <p:sp>
        <p:nvSpPr>
          <p:cNvPr id="8" name="Google Shape;416;p31">
            <a:extLst>
              <a:ext uri="{FF2B5EF4-FFF2-40B4-BE49-F238E27FC236}">
                <a16:creationId xmlns:a16="http://schemas.microsoft.com/office/drawing/2014/main" id="{4F5F9CD8-FE14-4C71-BCB6-282B3A90D710}"/>
              </a:ext>
            </a:extLst>
          </p:cNvPr>
          <p:cNvSpPr txBox="1"/>
          <p:nvPr/>
        </p:nvSpPr>
        <p:spPr>
          <a:xfrm>
            <a:off x="-120544" y="4730721"/>
            <a:ext cx="3446842" cy="43878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0C0"/>
              </a:buClr>
              <a:buSzPts val="2000"/>
              <a:buFont typeface="Arial"/>
              <a:buNone/>
            </a:pPr>
            <a:r>
              <a:rPr lang="en-GB" sz="2400" b="1" i="0" u="none" strike="noStrike" cap="none" dirty="0">
                <a:solidFill>
                  <a:srgbClr val="0070C0"/>
                </a:solidFill>
                <a:latin typeface="OpenDyslexic" panose="00000500000000000000" pitchFamily="50" charset="0"/>
                <a:ea typeface="Comic Sans MS"/>
                <a:cs typeface="Comic Sans MS"/>
                <a:sym typeface="Comic Sans MS"/>
              </a:rPr>
              <a:t>Error Rate</a:t>
            </a:r>
            <a:endParaRPr sz="2400" b="1" i="0" u="none" strike="noStrike" cap="none" dirty="0">
              <a:solidFill>
                <a:srgbClr val="0070C0"/>
              </a:solidFill>
              <a:latin typeface="OpenDyslexic" panose="00000500000000000000" pitchFamily="50" charset="0"/>
              <a:ea typeface="Comic Sans MS"/>
              <a:cs typeface="Comic Sans MS"/>
              <a:sym typeface="Comic Sans MS"/>
            </a:endParaRPr>
          </a:p>
        </p:txBody>
      </p:sp>
      <p:sp>
        <p:nvSpPr>
          <p:cNvPr id="9" name="Google Shape;417;p31">
            <a:extLst>
              <a:ext uri="{FF2B5EF4-FFF2-40B4-BE49-F238E27FC236}">
                <a16:creationId xmlns:a16="http://schemas.microsoft.com/office/drawing/2014/main" id="{EBDE6411-284C-4F85-950F-9218A545BEAE}"/>
              </a:ext>
            </a:extLst>
          </p:cNvPr>
          <p:cNvSpPr txBox="1"/>
          <p:nvPr/>
        </p:nvSpPr>
        <p:spPr>
          <a:xfrm>
            <a:off x="-120546" y="5869534"/>
            <a:ext cx="3446842" cy="4286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0C0"/>
              </a:buClr>
              <a:buSzPts val="2000"/>
              <a:buFont typeface="Arial"/>
              <a:buNone/>
            </a:pPr>
            <a:r>
              <a:rPr lang="en-GB" sz="2400" b="1" i="0" u="none" strike="noStrike" cap="none">
                <a:solidFill>
                  <a:srgbClr val="0070C0"/>
                </a:solidFill>
                <a:latin typeface="OpenDyslexic" panose="00000500000000000000" pitchFamily="50" charset="0"/>
                <a:ea typeface="Comic Sans MS"/>
                <a:cs typeface="Comic Sans MS"/>
                <a:sym typeface="Comic Sans MS"/>
              </a:rPr>
              <a:t>Latency</a:t>
            </a:r>
            <a:endParaRPr sz="2400" b="1" i="0" u="none" strike="noStrike" cap="none">
              <a:solidFill>
                <a:srgbClr val="0070C0"/>
              </a:solidFill>
              <a:latin typeface="OpenDyslexic" panose="00000500000000000000" pitchFamily="50" charset="0"/>
              <a:ea typeface="Comic Sans MS"/>
              <a:cs typeface="Comic Sans MS"/>
              <a:sym typeface="Comic Sans MS"/>
            </a:endParaRPr>
          </a:p>
        </p:txBody>
      </p:sp>
      <p:sp>
        <p:nvSpPr>
          <p:cNvPr id="10" name="Google Shape;412;p31">
            <a:extLst>
              <a:ext uri="{FF2B5EF4-FFF2-40B4-BE49-F238E27FC236}">
                <a16:creationId xmlns:a16="http://schemas.microsoft.com/office/drawing/2014/main" id="{A0132A67-DB1D-40EC-9F9C-F8C147FE3AF9}"/>
              </a:ext>
            </a:extLst>
          </p:cNvPr>
          <p:cNvSpPr/>
          <p:nvPr/>
        </p:nvSpPr>
        <p:spPr>
          <a:xfrm>
            <a:off x="4333461" y="1168094"/>
            <a:ext cx="7610889" cy="760718"/>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0" i="0" u="none" strike="noStrike" cap="none">
                <a:solidFill>
                  <a:schemeClr val="dk1"/>
                </a:solidFill>
                <a:latin typeface="OpenDyslexic" panose="00000500000000000000" pitchFamily="50" charset="0"/>
                <a:ea typeface="Comic Sans MS"/>
                <a:cs typeface="Comic Sans MS"/>
                <a:sym typeface="Comic Sans MS"/>
              </a:rPr>
              <a:t>The </a:t>
            </a:r>
            <a:r>
              <a:rPr lang="en-GB" b="0" i="0" u="none" strike="noStrike" cap="none">
                <a:solidFill>
                  <a:srgbClr val="FF0000"/>
                </a:solidFill>
                <a:latin typeface="OpenDyslexic" panose="00000500000000000000" pitchFamily="50" charset="0"/>
                <a:ea typeface="Comic Sans MS"/>
                <a:cs typeface="Comic Sans MS"/>
                <a:sym typeface="Comic Sans MS"/>
              </a:rPr>
              <a:t>number of errors </a:t>
            </a:r>
            <a:r>
              <a:rPr lang="en-GB" b="0" i="0" u="none" strike="noStrike" cap="none">
                <a:solidFill>
                  <a:schemeClr val="dk1"/>
                </a:solidFill>
                <a:latin typeface="OpenDyslexic" panose="00000500000000000000" pitchFamily="50" charset="0"/>
                <a:ea typeface="Comic Sans MS"/>
                <a:cs typeface="Comic Sans MS"/>
                <a:sym typeface="Comic Sans MS"/>
              </a:rPr>
              <a:t>that occur when data is transferred. The higher this is, the more frequently data has to be resent before arriving safely</a:t>
            </a:r>
            <a:endParaRPr b="0" i="0" u="none" strike="noStrike" cap="none">
              <a:solidFill>
                <a:schemeClr val="dk1"/>
              </a:solidFill>
              <a:latin typeface="OpenDyslexic" panose="00000500000000000000" pitchFamily="50" charset="0"/>
              <a:ea typeface="Comic Sans MS"/>
              <a:cs typeface="Comic Sans MS"/>
              <a:sym typeface="Comic Sans MS"/>
            </a:endParaRPr>
          </a:p>
        </p:txBody>
      </p:sp>
      <p:sp>
        <p:nvSpPr>
          <p:cNvPr id="11" name="Google Shape;418;p31">
            <a:extLst>
              <a:ext uri="{FF2B5EF4-FFF2-40B4-BE49-F238E27FC236}">
                <a16:creationId xmlns:a16="http://schemas.microsoft.com/office/drawing/2014/main" id="{0ECD1CBE-95D3-4690-B3AC-604DA1AA50CD}"/>
              </a:ext>
            </a:extLst>
          </p:cNvPr>
          <p:cNvSpPr/>
          <p:nvPr/>
        </p:nvSpPr>
        <p:spPr>
          <a:xfrm>
            <a:off x="4333461" y="2265370"/>
            <a:ext cx="7610889" cy="760718"/>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0" i="0" u="none" strike="noStrike" cap="none">
                <a:solidFill>
                  <a:schemeClr val="dk1"/>
                </a:solidFill>
                <a:latin typeface="OpenDyslexic" panose="00000500000000000000" pitchFamily="50" charset="0"/>
                <a:ea typeface="Comic Sans MS"/>
                <a:cs typeface="Comic Sans MS"/>
                <a:sym typeface="Comic Sans MS"/>
              </a:rPr>
              <a:t>The </a:t>
            </a:r>
            <a:r>
              <a:rPr lang="en-GB" b="0" i="0" u="none" strike="noStrike" cap="none">
                <a:solidFill>
                  <a:srgbClr val="FF0000"/>
                </a:solidFill>
                <a:latin typeface="OpenDyslexic" panose="00000500000000000000" pitchFamily="50" charset="0"/>
                <a:ea typeface="Comic Sans MS"/>
                <a:cs typeface="Comic Sans MS"/>
                <a:sym typeface="Comic Sans MS"/>
              </a:rPr>
              <a:t>amount of data</a:t>
            </a:r>
            <a:r>
              <a:rPr lang="en-GB" b="0" i="0" u="none" strike="noStrike" cap="none">
                <a:solidFill>
                  <a:schemeClr val="dk1"/>
                </a:solidFill>
                <a:latin typeface="OpenDyslexic" panose="00000500000000000000" pitchFamily="50" charset="0"/>
                <a:ea typeface="Comic Sans MS"/>
                <a:cs typeface="Comic Sans MS"/>
                <a:sym typeface="Comic Sans MS"/>
              </a:rPr>
              <a:t> that can be sent and received successfully in a given time. Measured in </a:t>
            </a:r>
            <a:r>
              <a:rPr lang="en-GB" b="0" i="0" u="none" strike="noStrike" cap="none">
                <a:solidFill>
                  <a:srgbClr val="FF0000"/>
                </a:solidFill>
                <a:latin typeface="OpenDyslexic" panose="00000500000000000000" pitchFamily="50" charset="0"/>
                <a:ea typeface="Comic Sans MS"/>
                <a:cs typeface="Comic Sans MS"/>
                <a:sym typeface="Comic Sans MS"/>
              </a:rPr>
              <a:t>Mbps</a:t>
            </a:r>
            <a:endParaRPr b="0" i="0" u="none" strike="noStrike" cap="none">
              <a:solidFill>
                <a:srgbClr val="FF0000"/>
              </a:solidFill>
              <a:latin typeface="OpenDyslexic" panose="00000500000000000000" pitchFamily="50" charset="0"/>
              <a:ea typeface="Comic Sans MS"/>
              <a:cs typeface="Comic Sans MS"/>
              <a:sym typeface="Comic Sans MS"/>
            </a:endParaRPr>
          </a:p>
        </p:txBody>
      </p:sp>
      <p:sp>
        <p:nvSpPr>
          <p:cNvPr id="12" name="Google Shape;419;p31">
            <a:extLst>
              <a:ext uri="{FF2B5EF4-FFF2-40B4-BE49-F238E27FC236}">
                <a16:creationId xmlns:a16="http://schemas.microsoft.com/office/drawing/2014/main" id="{B701DC11-AB2C-4ADD-ACA5-04CA18D84917}"/>
              </a:ext>
            </a:extLst>
          </p:cNvPr>
          <p:cNvSpPr/>
          <p:nvPr/>
        </p:nvSpPr>
        <p:spPr>
          <a:xfrm>
            <a:off x="4333461" y="3364939"/>
            <a:ext cx="7610889" cy="907978"/>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0" i="0" u="none" strike="noStrike" cap="none">
                <a:solidFill>
                  <a:schemeClr val="dk1"/>
                </a:solidFill>
                <a:latin typeface="OpenDyslexic" panose="00000500000000000000" pitchFamily="50" charset="0"/>
                <a:ea typeface="Comic Sans MS"/>
                <a:cs typeface="Comic Sans MS"/>
                <a:sym typeface="Comic Sans MS"/>
              </a:rPr>
              <a:t>This is the </a:t>
            </a:r>
            <a:r>
              <a:rPr lang="en-GB" b="0" i="0" u="none" strike="noStrike" cap="none">
                <a:solidFill>
                  <a:srgbClr val="FF0000"/>
                </a:solidFill>
                <a:latin typeface="OpenDyslexic" panose="00000500000000000000" pitchFamily="50" charset="0"/>
                <a:ea typeface="Comic Sans MS"/>
                <a:cs typeface="Comic Sans MS"/>
                <a:sym typeface="Comic Sans MS"/>
              </a:rPr>
              <a:t>delay</a:t>
            </a:r>
            <a:r>
              <a:rPr lang="en-GB" b="0" i="0" u="none" strike="noStrike" cap="none">
                <a:solidFill>
                  <a:schemeClr val="dk1"/>
                </a:solidFill>
                <a:latin typeface="OpenDyslexic" panose="00000500000000000000" pitchFamily="50" charset="0"/>
                <a:ea typeface="Comic Sans MS"/>
                <a:cs typeface="Comic Sans MS"/>
                <a:sym typeface="Comic Sans MS"/>
              </a:rPr>
              <a:t> between sending data and receiving data. This can be increased by not having sufficient hardware to direct traffic around the network correctly</a:t>
            </a:r>
            <a:endParaRPr b="0" i="0" u="none" strike="noStrike" cap="none">
              <a:solidFill>
                <a:schemeClr val="dk1"/>
              </a:solidFill>
              <a:latin typeface="OpenDyslexic" panose="00000500000000000000" pitchFamily="50" charset="0"/>
              <a:ea typeface="Comic Sans MS"/>
              <a:cs typeface="Comic Sans MS"/>
              <a:sym typeface="Comic Sans MS"/>
            </a:endParaRPr>
          </a:p>
        </p:txBody>
      </p:sp>
      <p:sp>
        <p:nvSpPr>
          <p:cNvPr id="13" name="Google Shape;420;p31">
            <a:extLst>
              <a:ext uri="{FF2B5EF4-FFF2-40B4-BE49-F238E27FC236}">
                <a16:creationId xmlns:a16="http://schemas.microsoft.com/office/drawing/2014/main" id="{E49F94C1-DE4A-4F53-8FD9-BBDEBB25D1D6}"/>
              </a:ext>
            </a:extLst>
          </p:cNvPr>
          <p:cNvSpPr/>
          <p:nvPr/>
        </p:nvSpPr>
        <p:spPr>
          <a:xfrm>
            <a:off x="4333461" y="4611768"/>
            <a:ext cx="7610889" cy="931780"/>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0" i="0" u="none" strike="noStrike" cap="none">
                <a:solidFill>
                  <a:schemeClr val="dk1"/>
                </a:solidFill>
                <a:latin typeface="OpenDyslexic" panose="00000500000000000000" pitchFamily="50" charset="0"/>
                <a:ea typeface="Comic Sans MS"/>
                <a:cs typeface="Comic Sans MS"/>
                <a:sym typeface="Comic Sans MS"/>
              </a:rPr>
              <a:t>This is the </a:t>
            </a:r>
            <a:r>
              <a:rPr lang="en-GB" b="0" i="0" u="none" strike="noStrike" cap="none">
                <a:solidFill>
                  <a:srgbClr val="FF0000"/>
                </a:solidFill>
                <a:latin typeface="OpenDyslexic" panose="00000500000000000000" pitchFamily="50" charset="0"/>
                <a:ea typeface="Comic Sans MS"/>
                <a:cs typeface="Comic Sans MS"/>
                <a:sym typeface="Comic Sans MS"/>
              </a:rPr>
              <a:t>number of people </a:t>
            </a:r>
            <a:r>
              <a:rPr lang="en-GB" b="0" i="0" u="none" strike="noStrike" cap="none">
                <a:solidFill>
                  <a:schemeClr val="dk1"/>
                </a:solidFill>
                <a:latin typeface="OpenDyslexic" panose="00000500000000000000" pitchFamily="50" charset="0"/>
                <a:ea typeface="Comic Sans MS"/>
                <a:cs typeface="Comic Sans MS"/>
                <a:sym typeface="Comic Sans MS"/>
              </a:rPr>
              <a:t>using the network at one time. The higher this is, the more traffic on the network and the more bandwidth being used, the slower the network will be</a:t>
            </a:r>
            <a:endParaRPr b="0" i="0" u="none" strike="noStrike" cap="none">
              <a:solidFill>
                <a:schemeClr val="dk1"/>
              </a:solidFill>
              <a:latin typeface="OpenDyslexic" panose="00000500000000000000" pitchFamily="50" charset="0"/>
              <a:ea typeface="Comic Sans MS"/>
              <a:cs typeface="Comic Sans MS"/>
              <a:sym typeface="Comic Sans MS"/>
            </a:endParaRPr>
          </a:p>
        </p:txBody>
      </p:sp>
      <p:sp>
        <p:nvSpPr>
          <p:cNvPr id="14" name="Google Shape;421;p31">
            <a:extLst>
              <a:ext uri="{FF2B5EF4-FFF2-40B4-BE49-F238E27FC236}">
                <a16:creationId xmlns:a16="http://schemas.microsoft.com/office/drawing/2014/main" id="{6D270B23-9B68-4C8A-937B-6F9DE13D883B}"/>
              </a:ext>
            </a:extLst>
          </p:cNvPr>
          <p:cNvSpPr/>
          <p:nvPr/>
        </p:nvSpPr>
        <p:spPr>
          <a:xfrm>
            <a:off x="4333461" y="5869246"/>
            <a:ext cx="7610889" cy="760718"/>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0" i="0" u="none" strike="noStrike" cap="none">
                <a:solidFill>
                  <a:schemeClr val="dk1"/>
                </a:solidFill>
                <a:latin typeface="OpenDyslexic" panose="00000500000000000000" pitchFamily="50" charset="0"/>
                <a:ea typeface="Comic Sans MS"/>
                <a:cs typeface="Comic Sans MS"/>
                <a:sym typeface="Comic Sans MS"/>
              </a:rPr>
              <a:t>This is the </a:t>
            </a:r>
            <a:r>
              <a:rPr lang="en-GB" b="0" i="0" u="none" strike="noStrike" cap="none">
                <a:solidFill>
                  <a:srgbClr val="FF0000"/>
                </a:solidFill>
                <a:latin typeface="OpenDyslexic" panose="00000500000000000000" pitchFamily="50" charset="0"/>
                <a:ea typeface="Comic Sans MS"/>
                <a:cs typeface="Comic Sans MS"/>
                <a:sym typeface="Comic Sans MS"/>
              </a:rPr>
              <a:t>media/hardware you choose to use </a:t>
            </a:r>
            <a:r>
              <a:rPr lang="en-GB" b="0" i="0" u="none" strike="noStrike" cap="none">
                <a:solidFill>
                  <a:schemeClr val="dk1"/>
                </a:solidFill>
                <a:latin typeface="OpenDyslexic" panose="00000500000000000000" pitchFamily="50" charset="0"/>
                <a:ea typeface="Comic Sans MS"/>
                <a:cs typeface="Comic Sans MS"/>
                <a:sym typeface="Comic Sans MS"/>
              </a:rPr>
              <a:t>on your network. The better this is, the better your network will perform </a:t>
            </a:r>
            <a:endParaRPr b="0" i="0" u="none" strike="noStrike" cap="none">
              <a:solidFill>
                <a:schemeClr val="dk1"/>
              </a:solidFill>
              <a:latin typeface="OpenDyslexic" panose="00000500000000000000" pitchFamily="50" charset="0"/>
              <a:ea typeface="Comic Sans MS"/>
              <a:cs typeface="Comic Sans MS"/>
              <a:sym typeface="Comic Sans MS"/>
            </a:endParaRPr>
          </a:p>
        </p:txBody>
      </p:sp>
      <p:pic>
        <p:nvPicPr>
          <p:cNvPr id="15" name="Picture 14">
            <a:extLst>
              <a:ext uri="{FF2B5EF4-FFF2-40B4-BE49-F238E27FC236}">
                <a16:creationId xmlns:a16="http://schemas.microsoft.com/office/drawing/2014/main" id="{5A736809-B576-4E54-8A2F-73E700BDFE34}"/>
              </a:ext>
            </a:extLst>
          </p:cNvPr>
          <p:cNvPicPr>
            <a:picLocks noChangeAspect="1"/>
          </p:cNvPicPr>
          <p:nvPr/>
        </p:nvPicPr>
        <p:blipFill>
          <a:blip r:embed="rId2"/>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196186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endParaRPr lang="en-GB" sz="4800" dirty="0"/>
          </a:p>
          <a:p>
            <a:endParaRPr lang="en-GB" sz="4800" dirty="0"/>
          </a:p>
          <a:p>
            <a:pPr marL="685800" indent="-685800">
              <a:buFont typeface="Arial" panose="020B0604020202020204" pitchFamily="34" charset="0"/>
              <a:buChar char="•"/>
            </a:pPr>
            <a:r>
              <a:rPr lang="en-GB" sz="3200" dirty="0"/>
              <a:t>Router</a:t>
            </a:r>
          </a:p>
          <a:p>
            <a:pPr marL="685800" indent="-685800">
              <a:buFont typeface="Arial" panose="020B0604020202020204" pitchFamily="34" charset="0"/>
              <a:buChar char="•"/>
            </a:pPr>
            <a:r>
              <a:rPr lang="en-GB" sz="3200" dirty="0"/>
              <a:t>Switch</a:t>
            </a:r>
          </a:p>
          <a:p>
            <a:pPr marL="685800" indent="-685800">
              <a:buFont typeface="Arial" panose="020B0604020202020204" pitchFamily="34" charset="0"/>
              <a:buChar char="•"/>
            </a:pPr>
            <a:r>
              <a:rPr lang="en-GB" sz="3200" dirty="0"/>
              <a:t>Hub</a:t>
            </a:r>
          </a:p>
          <a:p>
            <a:endParaRPr lang="en-GB" sz="4800" dirty="0"/>
          </a:p>
          <a:p>
            <a:endParaRPr lang="en-GB" sz="4800" dirty="0"/>
          </a:p>
          <a:p>
            <a:endParaRPr lang="en-GB" sz="4800" dirty="0"/>
          </a:p>
          <a:p>
            <a:endParaRPr lang="en-GB" sz="4800" dirty="0"/>
          </a:p>
        </p:txBody>
      </p:sp>
      <p:sp>
        <p:nvSpPr>
          <p:cNvPr id="8" name="Google Shape;462;p33">
            <a:extLst>
              <a:ext uri="{FF2B5EF4-FFF2-40B4-BE49-F238E27FC236}">
                <a16:creationId xmlns:a16="http://schemas.microsoft.com/office/drawing/2014/main" id="{53EF981B-31D3-462A-B4BA-175AEC97F722}"/>
              </a:ext>
            </a:extLst>
          </p:cNvPr>
          <p:cNvSpPr/>
          <p:nvPr/>
        </p:nvSpPr>
        <p:spPr>
          <a:xfrm>
            <a:off x="3929682" y="2867732"/>
            <a:ext cx="7944264" cy="1448817"/>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chemeClr val="dk1"/>
                </a:solidFill>
                <a:latin typeface="Comic Sans MS"/>
                <a:ea typeface="Comic Sans MS"/>
                <a:cs typeface="Comic Sans MS"/>
                <a:sym typeface="Comic Sans MS"/>
              </a:rPr>
              <a:t>Used to send data between multiple networks. You cannot access the internet without one of these. Uses IP Addresses to direct data</a:t>
            </a:r>
            <a:endParaRPr sz="2400" b="0" i="0" u="none" strike="noStrike" cap="none">
              <a:solidFill>
                <a:schemeClr val="dk1"/>
              </a:solidFill>
              <a:latin typeface="Comic Sans MS"/>
              <a:ea typeface="Comic Sans MS"/>
              <a:cs typeface="Comic Sans MS"/>
              <a:sym typeface="Comic Sans MS"/>
            </a:endParaRPr>
          </a:p>
        </p:txBody>
      </p:sp>
      <p:sp>
        <p:nvSpPr>
          <p:cNvPr id="9" name="Google Shape;464;p33">
            <a:extLst>
              <a:ext uri="{FF2B5EF4-FFF2-40B4-BE49-F238E27FC236}">
                <a16:creationId xmlns:a16="http://schemas.microsoft.com/office/drawing/2014/main" id="{0835D5DD-8031-4E01-8211-54AE97A77F2E}"/>
              </a:ext>
            </a:extLst>
          </p:cNvPr>
          <p:cNvSpPr/>
          <p:nvPr/>
        </p:nvSpPr>
        <p:spPr>
          <a:xfrm>
            <a:off x="4008499" y="1158349"/>
            <a:ext cx="7944264" cy="1448817"/>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Comic Sans MS"/>
                <a:ea typeface="Comic Sans MS"/>
                <a:cs typeface="Comic Sans MS"/>
                <a:sym typeface="Comic Sans MS"/>
              </a:rPr>
              <a:t>Used to send data around a network. It sends data to all devices on the network, not just to the correct recipient</a:t>
            </a:r>
            <a:endParaRPr sz="2400" b="0" i="0" u="none" strike="noStrike" cap="none" dirty="0">
              <a:solidFill>
                <a:schemeClr val="dk1"/>
              </a:solidFill>
              <a:latin typeface="Comic Sans MS"/>
              <a:ea typeface="Comic Sans MS"/>
              <a:cs typeface="Comic Sans MS"/>
              <a:sym typeface="Comic Sans MS"/>
            </a:endParaRPr>
          </a:p>
        </p:txBody>
      </p:sp>
      <p:sp>
        <p:nvSpPr>
          <p:cNvPr id="10" name="Google Shape;465;p33">
            <a:extLst>
              <a:ext uri="{FF2B5EF4-FFF2-40B4-BE49-F238E27FC236}">
                <a16:creationId xmlns:a16="http://schemas.microsoft.com/office/drawing/2014/main" id="{5D1CD8EC-E5A6-4DF0-8B56-54B4E3700BC2}"/>
              </a:ext>
            </a:extLst>
          </p:cNvPr>
          <p:cNvSpPr/>
          <p:nvPr/>
        </p:nvSpPr>
        <p:spPr>
          <a:xfrm>
            <a:off x="3929682" y="4577115"/>
            <a:ext cx="7944264" cy="1448817"/>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Comic Sans MS"/>
                <a:ea typeface="Comic Sans MS"/>
                <a:cs typeface="Comic Sans MS"/>
                <a:sym typeface="Comic Sans MS"/>
              </a:rPr>
              <a:t>Used to send data around a network. It sends data to just the correct recipient, not all devices on the network</a:t>
            </a:r>
            <a:endParaRPr sz="2400" b="0" i="0" u="none" strike="noStrike" cap="none" dirty="0">
              <a:solidFill>
                <a:schemeClr val="dk1"/>
              </a:solidFill>
              <a:latin typeface="Comic Sans MS"/>
              <a:ea typeface="Comic Sans MS"/>
              <a:cs typeface="Comic Sans MS"/>
              <a:sym typeface="Comic Sans MS"/>
            </a:endParaRPr>
          </a:p>
        </p:txBody>
      </p:sp>
      <p:cxnSp>
        <p:nvCxnSpPr>
          <p:cNvPr id="12" name="Straight Connector 11">
            <a:extLst>
              <a:ext uri="{FF2B5EF4-FFF2-40B4-BE49-F238E27FC236}">
                <a16:creationId xmlns:a16="http://schemas.microsoft.com/office/drawing/2014/main" id="{8B36FF5E-EB5C-495E-ADB2-D17672FD86EF}"/>
              </a:ext>
            </a:extLst>
          </p:cNvPr>
          <p:cNvCxnSpPr>
            <a:cxnSpLocks/>
            <a:endCxn id="10" idx="1"/>
          </p:cNvCxnSpPr>
          <p:nvPr/>
        </p:nvCxnSpPr>
        <p:spPr>
          <a:xfrm>
            <a:off x="2332383" y="3429000"/>
            <a:ext cx="1597299" cy="18725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106914-331B-462C-9BF3-191362EC3D92}"/>
              </a:ext>
            </a:extLst>
          </p:cNvPr>
          <p:cNvCxnSpPr>
            <a:cxnSpLocks/>
            <a:endCxn id="9" idx="1"/>
          </p:cNvCxnSpPr>
          <p:nvPr/>
        </p:nvCxnSpPr>
        <p:spPr>
          <a:xfrm flipV="1">
            <a:off x="2160104" y="1882758"/>
            <a:ext cx="1848395" cy="20685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5C7496-6E03-4717-85F0-5C0AED8E2AF6}"/>
              </a:ext>
            </a:extLst>
          </p:cNvPr>
          <p:cNvCxnSpPr>
            <a:cxnSpLocks/>
            <a:endCxn id="8" idx="1"/>
          </p:cNvCxnSpPr>
          <p:nvPr/>
        </p:nvCxnSpPr>
        <p:spPr>
          <a:xfrm>
            <a:off x="2332383" y="2968487"/>
            <a:ext cx="1597299" cy="623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35D6E97-9DAD-4E2E-AD53-D8B534C25C9C}"/>
              </a:ext>
            </a:extLst>
          </p:cNvPr>
          <p:cNvPicPr>
            <a:picLocks noChangeAspect="1"/>
          </p:cNvPicPr>
          <p:nvPr/>
        </p:nvPicPr>
        <p:blipFill>
          <a:blip r:embed="rId2"/>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342431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7E6A15-741E-4BD5-AF6D-C93C68D19AD7}"/>
              </a:ext>
            </a:extLst>
          </p:cNvPr>
          <p:cNvSpPr>
            <a:spLocks noGrp="1"/>
          </p:cNvSpPr>
          <p:nvPr>
            <p:ph type="body" sz="quarter" idx="13"/>
          </p:nvPr>
        </p:nvSpPr>
        <p:spPr/>
        <p:txBody>
          <a:bodyPr/>
          <a:lstStyle/>
          <a:p>
            <a:r>
              <a:rPr lang="en-GB" dirty="0"/>
              <a:t>1.3 Networks </a:t>
            </a:r>
          </a:p>
        </p:txBody>
      </p:sp>
      <p:sp>
        <p:nvSpPr>
          <p:cNvPr id="3" name="Text Placeholder 2">
            <a:extLst>
              <a:ext uri="{FF2B5EF4-FFF2-40B4-BE49-F238E27FC236}">
                <a16:creationId xmlns:a16="http://schemas.microsoft.com/office/drawing/2014/main" id="{CD69B181-4F4F-4F55-9C16-B4D0A59DF2E5}"/>
              </a:ext>
            </a:extLst>
          </p:cNvPr>
          <p:cNvSpPr>
            <a:spLocks noGrp="1"/>
          </p:cNvSpPr>
          <p:nvPr>
            <p:ph type="body" sz="quarter" idx="15"/>
          </p:nvPr>
        </p:nvSpPr>
        <p:spPr/>
        <p:txBody>
          <a:bodyPr/>
          <a:lstStyle/>
          <a:p>
            <a:endParaRPr lang="en-GB" sz="4800" dirty="0"/>
          </a:p>
          <a:p>
            <a:endParaRPr lang="en-GB" sz="4800" dirty="0"/>
          </a:p>
          <a:p>
            <a:pPr marL="685800" indent="-685800">
              <a:buFont typeface="Arial" panose="020B0604020202020204" pitchFamily="34" charset="0"/>
              <a:buChar char="•"/>
            </a:pPr>
            <a:r>
              <a:rPr lang="en-GB" sz="3200" dirty="0"/>
              <a:t>NIC </a:t>
            </a:r>
          </a:p>
          <a:p>
            <a:pPr marL="685800" indent="-685800">
              <a:buFont typeface="Arial" panose="020B0604020202020204" pitchFamily="34" charset="0"/>
              <a:buChar char="•"/>
            </a:pPr>
            <a:r>
              <a:rPr lang="en-GB" sz="3200" dirty="0"/>
              <a:t>WAP</a:t>
            </a:r>
          </a:p>
          <a:p>
            <a:pPr marL="685800" indent="-685800">
              <a:buFont typeface="Arial" panose="020B0604020202020204" pitchFamily="34" charset="0"/>
              <a:buChar char="•"/>
            </a:pPr>
            <a:r>
              <a:rPr lang="en-GB" sz="3200" dirty="0"/>
              <a:t>Cable </a:t>
            </a:r>
          </a:p>
          <a:p>
            <a:endParaRPr lang="en-GB" sz="4800" dirty="0"/>
          </a:p>
          <a:p>
            <a:endParaRPr lang="en-GB" sz="4800" dirty="0"/>
          </a:p>
          <a:p>
            <a:endParaRPr lang="en-GB" sz="4800" dirty="0"/>
          </a:p>
          <a:p>
            <a:endParaRPr lang="en-GB" sz="4800" dirty="0"/>
          </a:p>
        </p:txBody>
      </p:sp>
      <p:sp>
        <p:nvSpPr>
          <p:cNvPr id="4" name="Google Shape;463;p33">
            <a:extLst>
              <a:ext uri="{FF2B5EF4-FFF2-40B4-BE49-F238E27FC236}">
                <a16:creationId xmlns:a16="http://schemas.microsoft.com/office/drawing/2014/main" id="{EDB999C2-737B-4D77-B35A-EAAC844DDB5B}"/>
              </a:ext>
            </a:extLst>
          </p:cNvPr>
          <p:cNvSpPr/>
          <p:nvPr/>
        </p:nvSpPr>
        <p:spPr>
          <a:xfrm>
            <a:off x="4406758" y="1182602"/>
            <a:ext cx="6543675" cy="1540305"/>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chemeClr val="dk1"/>
                </a:solidFill>
                <a:latin typeface="Comic Sans MS"/>
                <a:ea typeface="Comic Sans MS"/>
                <a:cs typeface="Comic Sans MS"/>
                <a:sym typeface="Comic Sans MS"/>
              </a:rPr>
              <a:t>Connects a device to a wired or wireless network. It is built into the device. It uses protocols to ensure communication is consistent</a:t>
            </a:r>
            <a:endParaRPr sz="2400" b="0" i="0" u="none" strike="noStrike" cap="none">
              <a:solidFill>
                <a:schemeClr val="dk1"/>
              </a:solidFill>
              <a:latin typeface="Comic Sans MS"/>
              <a:ea typeface="Comic Sans MS"/>
              <a:cs typeface="Comic Sans MS"/>
              <a:sym typeface="Comic Sans MS"/>
            </a:endParaRPr>
          </a:p>
        </p:txBody>
      </p:sp>
      <p:sp>
        <p:nvSpPr>
          <p:cNvPr id="5" name="Google Shape;466;p33">
            <a:extLst>
              <a:ext uri="{FF2B5EF4-FFF2-40B4-BE49-F238E27FC236}">
                <a16:creationId xmlns:a16="http://schemas.microsoft.com/office/drawing/2014/main" id="{A4CB648C-37FE-4D4C-B3E2-4FDD6AFE568D}"/>
              </a:ext>
            </a:extLst>
          </p:cNvPr>
          <p:cNvSpPr/>
          <p:nvPr/>
        </p:nvSpPr>
        <p:spPr>
          <a:xfrm>
            <a:off x="4406760" y="2983473"/>
            <a:ext cx="6543675" cy="1540305"/>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dirty="0">
                <a:solidFill>
                  <a:schemeClr val="dk1"/>
                </a:solidFill>
                <a:latin typeface="Comic Sans MS"/>
                <a:ea typeface="Comic Sans MS"/>
                <a:cs typeface="Comic Sans MS"/>
                <a:sym typeface="Comic Sans MS"/>
              </a:rPr>
              <a:t>Used to create a wired network. There are two main types: Copper Cables, and Fibre Optic</a:t>
            </a:r>
            <a:endParaRPr sz="2400" b="0" i="0" u="none" strike="noStrike" cap="none" dirty="0">
              <a:solidFill>
                <a:schemeClr val="dk1"/>
              </a:solidFill>
              <a:latin typeface="Comic Sans MS"/>
              <a:ea typeface="Comic Sans MS"/>
              <a:cs typeface="Comic Sans MS"/>
              <a:sym typeface="Comic Sans MS"/>
            </a:endParaRPr>
          </a:p>
        </p:txBody>
      </p:sp>
      <p:sp>
        <p:nvSpPr>
          <p:cNvPr id="6" name="Google Shape;467;p33">
            <a:extLst>
              <a:ext uri="{FF2B5EF4-FFF2-40B4-BE49-F238E27FC236}">
                <a16:creationId xmlns:a16="http://schemas.microsoft.com/office/drawing/2014/main" id="{38770197-E054-44EB-AA15-F970A4253317}"/>
              </a:ext>
            </a:extLst>
          </p:cNvPr>
          <p:cNvSpPr/>
          <p:nvPr/>
        </p:nvSpPr>
        <p:spPr>
          <a:xfrm>
            <a:off x="4406760" y="4784344"/>
            <a:ext cx="6543675" cy="1540305"/>
          </a:xfrm>
          <a:prstGeom prst="roundRect">
            <a:avLst>
              <a:gd name="adj" fmla="val 16667"/>
            </a:avLst>
          </a:prstGeom>
          <a:solidFill>
            <a:srgbClr val="FFC000">
              <a:alpha val="49803"/>
            </a:srgbClr>
          </a:solidFill>
          <a:ln w="12700" cap="flat" cmpd="sng">
            <a:solidFill>
              <a:srgbClr val="FFC000">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chemeClr val="dk1"/>
                </a:solidFill>
                <a:latin typeface="Comic Sans MS"/>
                <a:ea typeface="Comic Sans MS"/>
                <a:cs typeface="Comic Sans MS"/>
                <a:sym typeface="Comic Sans MS"/>
              </a:rPr>
              <a:t>Used to connect a device to a network wirelessly, without any cables</a:t>
            </a:r>
            <a:endParaRPr sz="2400" b="0" i="0" u="none" strike="noStrike" cap="none">
              <a:solidFill>
                <a:schemeClr val="dk1"/>
              </a:solidFill>
              <a:latin typeface="Comic Sans MS"/>
              <a:ea typeface="Comic Sans MS"/>
              <a:cs typeface="Comic Sans MS"/>
              <a:sym typeface="Comic Sans MS"/>
            </a:endParaRPr>
          </a:p>
        </p:txBody>
      </p:sp>
      <p:cxnSp>
        <p:nvCxnSpPr>
          <p:cNvPr id="8" name="Straight Connector 7">
            <a:extLst>
              <a:ext uri="{FF2B5EF4-FFF2-40B4-BE49-F238E27FC236}">
                <a16:creationId xmlns:a16="http://schemas.microsoft.com/office/drawing/2014/main" id="{EC6E7D1D-C058-4697-B7BF-D88E43B4E521}"/>
              </a:ext>
            </a:extLst>
          </p:cNvPr>
          <p:cNvCxnSpPr>
            <a:cxnSpLocks/>
            <a:endCxn id="5" idx="1"/>
          </p:cNvCxnSpPr>
          <p:nvPr/>
        </p:nvCxnSpPr>
        <p:spPr>
          <a:xfrm flipV="1">
            <a:off x="2108792" y="3753626"/>
            <a:ext cx="2297968" cy="1977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6B362A-6665-41EE-B7DE-EF97DF0A382B}"/>
              </a:ext>
            </a:extLst>
          </p:cNvPr>
          <p:cNvCxnSpPr>
            <a:cxnSpLocks/>
            <a:endCxn id="4" idx="1"/>
          </p:cNvCxnSpPr>
          <p:nvPr/>
        </p:nvCxnSpPr>
        <p:spPr>
          <a:xfrm flipV="1">
            <a:off x="1669774" y="1952755"/>
            <a:ext cx="2736984" cy="845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71D817-F400-4877-A47B-DAF61CADFBC4}"/>
              </a:ext>
            </a:extLst>
          </p:cNvPr>
          <p:cNvCxnSpPr>
            <a:cxnSpLocks/>
            <a:endCxn id="6" idx="1"/>
          </p:cNvCxnSpPr>
          <p:nvPr/>
        </p:nvCxnSpPr>
        <p:spPr>
          <a:xfrm>
            <a:off x="1957120" y="3506824"/>
            <a:ext cx="2449640" cy="204767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077D9EC-05CA-4444-95AE-46AF445064BC}"/>
              </a:ext>
            </a:extLst>
          </p:cNvPr>
          <p:cNvPicPr>
            <a:picLocks noChangeAspect="1"/>
          </p:cNvPicPr>
          <p:nvPr/>
        </p:nvPicPr>
        <p:blipFill>
          <a:blip r:embed="rId2"/>
          <a:stretch>
            <a:fillRect/>
          </a:stretch>
        </p:blipFill>
        <p:spPr>
          <a:xfrm>
            <a:off x="10001411" y="-166450"/>
            <a:ext cx="2365479" cy="2154275"/>
          </a:xfrm>
          <a:prstGeom prst="rect">
            <a:avLst/>
          </a:prstGeom>
        </p:spPr>
      </p:pic>
    </p:spTree>
    <p:extLst>
      <p:ext uri="{BB962C8B-B14F-4D97-AF65-F5344CB8AC3E}">
        <p14:creationId xmlns:p14="http://schemas.microsoft.com/office/powerpoint/2010/main" val="1149201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4167</TotalTime>
  <Words>2043</Words>
  <Application>Microsoft Office PowerPoint</Application>
  <PresentationFormat>Widescreen</PresentationFormat>
  <Paragraphs>267</Paragraphs>
  <Slides>59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Arial</vt:lpstr>
      <vt:lpstr>Calibri</vt:lpstr>
      <vt:lpstr>Calibri Light</vt:lpstr>
      <vt:lpstr>Comic Sans MS</vt:lpstr>
      <vt:lpstr>gg sans</vt:lpstr>
      <vt:lpstr>OpenDyslexic</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Barnes</dc:creator>
  <cp:lastModifiedBy>Chezka Mae Madrona</cp:lastModifiedBy>
  <cp:revision>279</cp:revision>
  <dcterms:created xsi:type="dcterms:W3CDTF">2018-07-29T15:48:28Z</dcterms:created>
  <dcterms:modified xsi:type="dcterms:W3CDTF">2024-10-09T13:00:15Z</dcterms:modified>
</cp:coreProperties>
</file>