
<file path=[Content_Types].xml><?xml version="1.0" encoding="utf-8"?>
<Types xmlns="http://schemas.openxmlformats.org/package/2006/content-types">
  <Default Extension="bin" ContentType="application/vnd.ms-office.activeX"/>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369" r:id="rId2"/>
    <p:sldId id="365" r:id="rId3"/>
    <p:sldId id="366" r:id="rId4"/>
    <p:sldId id="257" r:id="rId5"/>
    <p:sldId id="284" r:id="rId6"/>
    <p:sldId id="325" r:id="rId7"/>
    <p:sldId id="333" r:id="rId8"/>
    <p:sldId id="367" r:id="rId9"/>
    <p:sldId id="368" r:id="rId10"/>
    <p:sldId id="334" r:id="rId11"/>
    <p:sldId id="335" r:id="rId12"/>
    <p:sldId id="336" r:id="rId13"/>
    <p:sldId id="337" r:id="rId14"/>
    <p:sldId id="338" r:id="rId15"/>
    <p:sldId id="339" r:id="rId16"/>
    <p:sldId id="340" r:id="rId17"/>
    <p:sldId id="341" r:id="rId18"/>
    <p:sldId id="342" r:id="rId19"/>
    <p:sldId id="344" r:id="rId20"/>
    <p:sldId id="345" r:id="rId21"/>
    <p:sldId id="347" r:id="rId22"/>
    <p:sldId id="346" r:id="rId23"/>
    <p:sldId id="348" r:id="rId24"/>
    <p:sldId id="349" r:id="rId25"/>
    <p:sldId id="350" r:id="rId26"/>
    <p:sldId id="351" r:id="rId27"/>
    <p:sldId id="352" r:id="rId28"/>
    <p:sldId id="353" r:id="rId29"/>
    <p:sldId id="354" r:id="rId30"/>
    <p:sldId id="355" r:id="rId31"/>
    <p:sldId id="356" r:id="rId32"/>
    <p:sldId id="357" r:id="rId33"/>
    <p:sldId id="358" r:id="rId34"/>
    <p:sldId id="359" r:id="rId35"/>
    <p:sldId id="360" r:id="rId36"/>
    <p:sldId id="36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674"/>
  </p:normalViewPr>
  <p:slideViewPr>
    <p:cSldViewPr snapToGrid="0" snapToObjects="1">
      <p:cViewPr varScale="1">
        <p:scale>
          <a:sx n="100" d="100"/>
          <a:sy n="100" d="100"/>
        </p:scale>
        <p:origin x="1356" y="90"/>
      </p:cViewPr>
      <p:guideLst/>
    </p:cSldViewPr>
  </p:slideViewPr>
  <p:notesTextViewPr>
    <p:cViewPr>
      <p:scale>
        <a:sx n="1" d="1"/>
        <a:sy n="1" d="1"/>
      </p:scale>
      <p:origin x="0" y="0"/>
    </p:cViewPr>
  </p:notesTextViewPr>
  <p:notesViewPr>
    <p:cSldViewPr snapToGrid="0" snapToObjects="1">
      <p:cViewPr varScale="1">
        <p:scale>
          <a:sx n="76" d="100"/>
          <a:sy n="76" d="100"/>
        </p:scale>
        <p:origin x="456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11.xml><?xml version="1.0" encoding="utf-8"?>
<ax:ocx xmlns:ax="http://schemas.microsoft.com/office/2006/activeX" xmlns:r="http://schemas.openxmlformats.org/officeDocument/2006/relationships" ax:classid="{D27CDB6E-AE6D-11CF-96B8-444553540000}" ax:persistence="persistStorage" r:id="rId1"/>
</file>

<file path=ppt/activeX/activeX12.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CCC515-5715-4699-9AAD-E6138F9019C4}" type="datetimeFigureOut">
              <a:rPr lang="en-US" smtClean="0"/>
              <a:t>10/9/2024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0DA078-75E0-4367-864E-4B473AB314B9}" type="slidenum">
              <a:rPr lang="en-US" smtClean="0"/>
              <a:t>‹#›</a:t>
            </a:fld>
            <a:endParaRPr lang="en-US"/>
          </a:p>
        </p:txBody>
      </p:sp>
    </p:spTree>
    <p:extLst>
      <p:ext uri="{BB962C8B-B14F-4D97-AF65-F5344CB8AC3E}">
        <p14:creationId xmlns:p14="http://schemas.microsoft.com/office/powerpoint/2010/main" val="2985237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A9736-232A-4E86-BB0F-DF5424587F67}"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A978-43C2-44D9-B594-0D8B3B39C2B9}" type="slidenum">
              <a:rPr lang="en-US" smtClean="0"/>
              <a:t>‹#›</a:t>
            </a:fld>
            <a:endParaRPr lang="en-US"/>
          </a:p>
        </p:txBody>
      </p:sp>
    </p:spTree>
    <p:extLst>
      <p:ext uri="{BB962C8B-B14F-4D97-AF65-F5344CB8AC3E}">
        <p14:creationId xmlns:p14="http://schemas.microsoft.com/office/powerpoint/2010/main" val="1681178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control" Target="../activeX/activeX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wmf"/><Relationship Id="rId4" Type="http://schemas.openxmlformats.org/officeDocument/2006/relationships/image" Target="../media/image3.png"/><Relationship Id="rId9" Type="http://schemas.openxmlformats.org/officeDocument/2006/relationships/image" Target="http://icons.iconarchive.com/icons/designbolts/seo/256/Target-Keywords-icon.png" TargetMode="External"/></Relationships>
</file>

<file path=ppt/slideLayouts/_rels/slideLayout10.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control" Target="../activeX/activeX7.xml"/><Relationship Id="rId6" Type="http://schemas.openxmlformats.org/officeDocument/2006/relationships/image" Target="../media/image6.png"/><Relationship Id="rId5"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8.w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http://icons.iconarchive.com/icons/designbolts/seo/256/Target-Keywords-icon.png" TargetMode="External"/><Relationship Id="rId5" Type="http://schemas.openxmlformats.org/officeDocument/2006/relationships/image" Target="../media/image1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tiff"/><Relationship Id="rId2" Type="http://schemas.openxmlformats.org/officeDocument/2006/relationships/image" Target="../media/image23.jpe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 Id="rId9" Type="http://schemas.microsoft.com/office/2007/relationships/hdphoto" Target="../media/hdphoto7.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slideMaster" Target="../slideMasters/slideMaster1.xml"/><Relationship Id="rId1" Type="http://schemas.openxmlformats.org/officeDocument/2006/relationships/control" Target="../activeX/activeX8.xml"/><Relationship Id="rId6" Type="http://schemas.openxmlformats.org/officeDocument/2006/relationships/image" Target="../media/image8.wmf"/><Relationship Id="rId5" Type="http://schemas.openxmlformats.org/officeDocument/2006/relationships/image" Target="../media/image34.png"/><Relationship Id="rId4" Type="http://schemas.openxmlformats.org/officeDocument/2006/relationships/image" Target="../media/image33.tiff"/></Relationships>
</file>

<file path=ppt/slideLayouts/_rels/slideLayout17.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35.tiff"/><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control" Target="../activeX/activeX9.xml"/><Relationship Id="rId6" Type="http://schemas.openxmlformats.org/officeDocument/2006/relationships/image" Target="../media/image37.tiff"/><Relationship Id="rId5" Type="http://schemas.openxmlformats.org/officeDocument/2006/relationships/image" Target="../media/image6.png"/><Relationship Id="rId4" Type="http://schemas.openxmlformats.org/officeDocument/2006/relationships/image" Target="../media/image36.tiff"/><Relationship Id="rId9" Type="http://schemas.openxmlformats.org/officeDocument/2006/relationships/image" Target="../media/image8.w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slideMaster" Target="../slideMasters/slideMaster1.xml"/><Relationship Id="rId1" Type="http://schemas.openxmlformats.org/officeDocument/2006/relationships/control" Target="../activeX/activeX10.xml"/><Relationship Id="rId6" Type="http://schemas.openxmlformats.org/officeDocument/2006/relationships/image" Target="../media/image8.wmf"/><Relationship Id="rId5" Type="http://schemas.openxmlformats.org/officeDocument/2006/relationships/image" Target="../media/image3.png"/><Relationship Id="rId4" Type="http://schemas.openxmlformats.org/officeDocument/2006/relationships/image" Target="../media/image39.tif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1.xml"/><Relationship Id="rId1" Type="http://schemas.openxmlformats.org/officeDocument/2006/relationships/control" Target="../activeX/activeX11.xml"/><Relationship Id="rId6" Type="http://schemas.openxmlformats.org/officeDocument/2006/relationships/image" Target="../media/image8.wmf"/><Relationship Id="rId5" Type="http://schemas.openxmlformats.org/officeDocument/2006/relationships/image" Target="../media/image3.png"/><Relationship Id="rId4" Type="http://schemas.openxmlformats.org/officeDocument/2006/relationships/image" Target="../media/image38.tif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wmf"/><Relationship Id="rId2" Type="http://schemas.openxmlformats.org/officeDocument/2006/relationships/slideMaster" Target="../slideMasters/slideMaster1.xml"/><Relationship Id="rId1" Type="http://schemas.openxmlformats.org/officeDocument/2006/relationships/control" Target="../activeX/activeX12.xml"/><Relationship Id="rId6" Type="http://schemas.openxmlformats.org/officeDocument/2006/relationships/image" Target="http://icons.iconarchive.com/icons/designbolts/seo/256/Target-Keywords-icon.png" TargetMode="Externa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4.tif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5.png"/><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8.tiff"/><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3.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control" Target="../activeX/activeX4.xml"/><Relationship Id="rId6" Type="http://schemas.openxmlformats.org/officeDocument/2006/relationships/image" Target="../media/image6.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8.w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5.png"/><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5.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8.tiff"/><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6.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ll Work">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2;p2">
            <a:extLst>
              <a:ext uri="{FF2B5EF4-FFF2-40B4-BE49-F238E27FC236}">
                <a16:creationId xmlns:a16="http://schemas.microsoft.com/office/drawing/2014/main" id="{F7646FFB-3C0D-6945-BD71-41AAE6BE0436}"/>
              </a:ext>
            </a:extLst>
          </p:cNvPr>
          <p:cNvSpPr/>
          <p:nvPr userDrawn="1"/>
        </p:nvSpPr>
        <p:spPr>
          <a:xfrm>
            <a:off x="301871" y="92761"/>
            <a:ext cx="4813053"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Bell Work</a:t>
            </a:r>
            <a:endParaRPr sz="3600" b="1" dirty="0">
              <a:solidFill>
                <a:schemeClr val="lt1"/>
              </a:solidFill>
              <a:latin typeface="OpenDyslexic" panose="00000500000000000000" pitchFamily="50" charset="0"/>
              <a:ea typeface="Calibri"/>
              <a:cs typeface="Calibri"/>
              <a:sym typeface="Calibri"/>
            </a:endParaRPr>
          </a:p>
        </p:txBody>
      </p:sp>
      <p:pic>
        <p:nvPicPr>
          <p:cNvPr id="9" name="Google Shape;22;p2" descr="Image result for mini whiteboard">
            <a:extLst>
              <a:ext uri="{FF2B5EF4-FFF2-40B4-BE49-F238E27FC236}">
                <a16:creationId xmlns:a16="http://schemas.microsoft.com/office/drawing/2014/main" id="{E768592F-7216-6343-A15C-82512243A01E}"/>
              </a:ext>
            </a:extLst>
          </p:cNvPr>
          <p:cNvPicPr preferRelativeResize="0"/>
          <p:nvPr userDrawn="1"/>
        </p:nvPicPr>
        <p:blipFill rotWithShape="1">
          <a:blip r:embed="rId3">
            <a:alphaModFix/>
          </a:blip>
          <a:srcRect/>
          <a:stretch/>
        </p:blipFill>
        <p:spPr>
          <a:xfrm>
            <a:off x="3686082" y="2200277"/>
            <a:ext cx="8386856" cy="4515607"/>
          </a:xfrm>
          <a:prstGeom prst="rect">
            <a:avLst/>
          </a:prstGeom>
          <a:noFill/>
          <a:ln>
            <a:noFill/>
          </a:ln>
        </p:spPr>
      </p:pic>
      <p:sp>
        <p:nvSpPr>
          <p:cNvPr id="10" name="Google Shape;28;p2">
            <a:extLst>
              <a:ext uri="{FF2B5EF4-FFF2-40B4-BE49-F238E27FC236}">
                <a16:creationId xmlns:a16="http://schemas.microsoft.com/office/drawing/2014/main" id="{4FEBA44E-06A3-8A42-BE7D-C944D8E42BE1}"/>
              </a:ext>
            </a:extLst>
          </p:cNvPr>
          <p:cNvSpPr/>
          <p:nvPr userDrawn="1"/>
        </p:nvSpPr>
        <p:spPr>
          <a:xfrm>
            <a:off x="8472488" y="121338"/>
            <a:ext cx="3600450" cy="1145988"/>
          </a:xfrm>
          <a:prstGeom prst="roundRect">
            <a:avLst>
              <a:gd name="adj" fmla="val 16667"/>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cap="none" dirty="0">
              <a:solidFill>
                <a:srgbClr val="7030A0"/>
              </a:solidFill>
              <a:latin typeface="OpenDyslexic" panose="00000500000000000000" pitchFamily="50" charset="0"/>
              <a:ea typeface="Questrial"/>
              <a:cs typeface="Questrial"/>
              <a:sym typeface="Questrial"/>
            </a:endParaRPr>
          </a:p>
        </p:txBody>
      </p:sp>
      <p:pic>
        <p:nvPicPr>
          <p:cNvPr id="11" name="Google Shape;31;p2" descr="Image result for golden rules">
            <a:extLst>
              <a:ext uri="{FF2B5EF4-FFF2-40B4-BE49-F238E27FC236}">
                <a16:creationId xmlns:a16="http://schemas.microsoft.com/office/drawing/2014/main" id="{47F7E901-55FF-D24B-A649-6E321DAE3DB4}"/>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3686082" y="1025956"/>
            <a:ext cx="981202" cy="981202"/>
          </a:xfrm>
          <a:prstGeom prst="rect">
            <a:avLst/>
          </a:prstGeom>
          <a:noFill/>
          <a:ln>
            <a:noFill/>
          </a:ln>
        </p:spPr>
      </p:pic>
      <p:sp>
        <p:nvSpPr>
          <p:cNvPr id="12" name="Google Shape;32;p2">
            <a:extLst>
              <a:ext uri="{FF2B5EF4-FFF2-40B4-BE49-F238E27FC236}">
                <a16:creationId xmlns:a16="http://schemas.microsoft.com/office/drawing/2014/main" id="{EFF46BF7-6CB1-FF4A-962F-5EA96048CA90}"/>
              </a:ext>
            </a:extLst>
          </p:cNvPr>
          <p:cNvSpPr txBox="1"/>
          <p:nvPr userDrawn="1"/>
        </p:nvSpPr>
        <p:spPr>
          <a:xfrm>
            <a:off x="4824353" y="1029979"/>
            <a:ext cx="6714238"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Log on to the computer</a:t>
            </a:r>
            <a:endParaRPr sz="1600" dirty="0">
              <a:latin typeface="OpenDyslexic" panose="00000500000000000000" pitchFamily="50" charset="0"/>
            </a:endParaRP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Log onto Google Classroom</a:t>
            </a:r>
            <a:endParaRPr sz="1600" dirty="0">
              <a:latin typeface="OpenDyslexic" panose="00000500000000000000" pitchFamily="50" charset="0"/>
            </a:endParaRP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Answer the questions below with your whiteboard pen, whilst logging in</a:t>
            </a:r>
            <a:endParaRPr sz="1600" dirty="0">
              <a:solidFill>
                <a:srgbClr val="FF0000"/>
              </a:solidFill>
              <a:latin typeface="OpenDyslexic" panose="00000500000000000000" pitchFamily="50" charset="0"/>
              <a:ea typeface="Comic Sans MS"/>
              <a:cs typeface="Comic Sans MS"/>
              <a:sym typeface="Comic Sans MS"/>
            </a:endParaRPr>
          </a:p>
        </p:txBody>
      </p:sp>
      <p:pic>
        <p:nvPicPr>
          <p:cNvPr id="13" name="Google Shape;33;p2" descr="Image result for whiteboard pen">
            <a:extLst>
              <a:ext uri="{FF2B5EF4-FFF2-40B4-BE49-F238E27FC236}">
                <a16:creationId xmlns:a16="http://schemas.microsoft.com/office/drawing/2014/main" id="{4F5FC21C-82DF-F64E-B3B5-C01D0AC07DCB}"/>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rot="20443169">
            <a:off x="10885067" y="4627978"/>
            <a:ext cx="1307046" cy="1636437"/>
          </a:xfrm>
          <a:prstGeom prst="rect">
            <a:avLst/>
          </a:prstGeom>
          <a:noFill/>
          <a:ln>
            <a:noFill/>
          </a:ln>
        </p:spPr>
      </p:pic>
      <p:pic>
        <p:nvPicPr>
          <p:cNvPr id="14" name="Google Shape;29;p2">
            <a:extLst>
              <a:ext uri="{FF2B5EF4-FFF2-40B4-BE49-F238E27FC236}">
                <a16:creationId xmlns:a16="http://schemas.microsoft.com/office/drawing/2014/main" id="{A10AEAD6-C0D0-9244-AAB7-6CA5881912F5}"/>
              </a:ext>
            </a:extLst>
          </p:cNvPr>
          <p:cNvPicPr preferRelativeResize="0"/>
          <p:nvPr userDrawn="1"/>
        </p:nvPicPr>
        <p:blipFill rotWithShape="1">
          <a:blip r:embed="rId6" cstate="screen">
            <a:alphaModFix/>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6934580" y="244490"/>
            <a:ext cx="1329916" cy="546600"/>
          </a:xfrm>
          <a:prstGeom prst="rect">
            <a:avLst/>
          </a:prstGeom>
          <a:noFill/>
          <a:ln>
            <a:noFill/>
          </a:ln>
        </p:spPr>
      </p:pic>
      <p:sp>
        <p:nvSpPr>
          <p:cNvPr id="16" name="Rectangle 15">
            <a:extLst>
              <a:ext uri="{FF2B5EF4-FFF2-40B4-BE49-F238E27FC236}">
                <a16:creationId xmlns:a16="http://schemas.microsoft.com/office/drawing/2014/main" id="{7D796AD9-50DF-7344-8BAD-4B7C2B84FB3E}"/>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OpenDyslexic" panose="00000500000000000000" pitchFamily="50" charset="0"/>
            </a:endParaRPr>
          </a:p>
        </p:txBody>
      </p:sp>
      <p:sp>
        <p:nvSpPr>
          <p:cNvPr id="17" name="Rectangle 16">
            <a:extLst>
              <a:ext uri="{FF2B5EF4-FFF2-40B4-BE49-F238E27FC236}">
                <a16:creationId xmlns:a16="http://schemas.microsoft.com/office/drawing/2014/main" id="{F36AD4BF-0C75-9D4A-8722-CB87B6C7806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8" name="Rectangle 17">
            <a:extLst>
              <a:ext uri="{FF2B5EF4-FFF2-40B4-BE49-F238E27FC236}">
                <a16:creationId xmlns:a16="http://schemas.microsoft.com/office/drawing/2014/main" id="{5F30258F-D7EC-074A-A2C9-96B64AEB69DE}"/>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19" name="Google Shape;395;p52" descr="Related image">
            <a:extLst>
              <a:ext uri="{FF2B5EF4-FFF2-40B4-BE49-F238E27FC236}">
                <a16:creationId xmlns:a16="http://schemas.microsoft.com/office/drawing/2014/main" id="{DC21A8EF-C016-E242-B6AB-93C833E46868}"/>
              </a:ext>
            </a:extLst>
          </p:cNvPr>
          <p:cNvPicPr preferRelativeResize="0"/>
          <p:nvPr userDrawn="1"/>
        </p:nvPicPr>
        <p:blipFill rotWithShape="1">
          <a:blip r:embed="rId7"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22" name="Google Shape;22;p2">
            <a:extLst>
              <a:ext uri="{FF2B5EF4-FFF2-40B4-BE49-F238E27FC236}">
                <a16:creationId xmlns:a16="http://schemas.microsoft.com/office/drawing/2014/main" id="{F1EB8D79-EAC6-6E4B-A996-DB764C89FE13}"/>
              </a:ext>
            </a:extLst>
          </p:cNvPr>
          <p:cNvSpPr/>
          <p:nvPr userDrawn="1"/>
        </p:nvSpPr>
        <p:spPr>
          <a:xfrm>
            <a:off x="571490" y="4541887"/>
            <a:ext cx="204311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Expert Support:</a:t>
            </a:r>
            <a:endParaRPr sz="1600" b="1" dirty="0">
              <a:latin typeface="OpenDyslexic" panose="00000500000000000000" pitchFamily="50" charset="0"/>
              <a:ea typeface="Calibri"/>
              <a:cs typeface="Calibri"/>
              <a:sym typeface="Calibri"/>
            </a:endParaRPr>
          </a:p>
        </p:txBody>
      </p:sp>
      <p:sp>
        <p:nvSpPr>
          <p:cNvPr id="46"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2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48"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2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50" name="Text Placeholder 49"/>
          <p:cNvSpPr>
            <a:spLocks noGrp="1"/>
          </p:cNvSpPr>
          <p:nvPr>
            <p:ph type="body" sz="quarter" idx="13" hasCustomPrompt="1"/>
          </p:nvPr>
        </p:nvSpPr>
        <p:spPr>
          <a:xfrm>
            <a:off x="8614611" y="161569"/>
            <a:ext cx="3298019" cy="1105757"/>
          </a:xfrm>
        </p:spPr>
        <p:txBody>
          <a:bodyPr>
            <a:noAutofit/>
          </a:bodyPr>
          <a:lstStyle>
            <a:lvl1pPr marL="0" indent="0" algn="ctr">
              <a:buNone/>
              <a:defRPr sz="1600" b="0" baseline="0">
                <a:solidFill>
                  <a:srgbClr val="7030A0"/>
                </a:solidFill>
                <a:latin typeface="OpenDyslexic" panose="00000500000000000000" pitchFamily="50" charset="0"/>
              </a:defRPr>
            </a:lvl1pPr>
            <a:lvl2pPr>
              <a:defRPr sz="1800">
                <a:latin typeface="Questrial"/>
              </a:defRPr>
            </a:lvl2pPr>
            <a:lvl3pPr>
              <a:defRPr sz="1800">
                <a:latin typeface="Questrial"/>
              </a:defRPr>
            </a:lvl3pPr>
            <a:lvl4pPr>
              <a:defRPr sz="1800">
                <a:latin typeface="Questrial"/>
              </a:defRPr>
            </a:lvl4pPr>
            <a:lvl5pPr>
              <a:defRPr sz="1800">
                <a:latin typeface="Questrial"/>
              </a:defRPr>
            </a:lvl5pPr>
          </a:lstStyle>
          <a:p>
            <a:pPr lvl="0"/>
            <a:r>
              <a:rPr lang="en-GB" dirty="0"/>
              <a:t>Put job, how much it earns on average, and next steps up here. Link this to the topic</a:t>
            </a:r>
          </a:p>
        </p:txBody>
      </p:sp>
      <p:sp>
        <p:nvSpPr>
          <p:cNvPr id="24" name="Google Shape;22;p2">
            <a:extLst>
              <a:ext uri="{FF2B5EF4-FFF2-40B4-BE49-F238E27FC236}">
                <a16:creationId xmlns:a16="http://schemas.microsoft.com/office/drawing/2014/main" id="{101EA0D4-D97A-EC4C-9DBA-73DCFBC3B0FE}"/>
              </a:ext>
            </a:extLst>
          </p:cNvPr>
          <p:cNvSpPr/>
          <p:nvPr userDrawn="1"/>
        </p:nvSpPr>
        <p:spPr>
          <a:xfrm>
            <a:off x="585779" y="2239014"/>
            <a:ext cx="2173750"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Technical Terms:</a:t>
            </a:r>
            <a:endParaRPr sz="1600" b="1" dirty="0">
              <a:latin typeface="OpenDyslexic" panose="00000500000000000000" pitchFamily="50" charset="0"/>
              <a:ea typeface="Calibri"/>
              <a:cs typeface="Calibri"/>
              <a:sym typeface="Calibri"/>
            </a:endParaRPr>
          </a:p>
        </p:txBody>
      </p:sp>
      <p:pic>
        <p:nvPicPr>
          <p:cNvPr id="25" name="Picture 24" descr="Image result for key words">
            <a:extLst>
              <a:ext uri="{FF2B5EF4-FFF2-40B4-BE49-F238E27FC236}">
                <a16:creationId xmlns:a16="http://schemas.microsoft.com/office/drawing/2014/main" id="{D18A5497-82A4-BE47-9054-AE0C81A9CD64}"/>
              </a:ext>
            </a:extLst>
          </p:cNvPr>
          <p:cNvPicPr/>
          <p:nvPr userDrawn="1"/>
        </p:nvPicPr>
        <p:blipFill>
          <a:blip r:embed="rId8" r:link="rId9"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
        <p:nvSpPr>
          <p:cNvPr id="23" name="Text Placeholder 2">
            <a:extLst>
              <a:ext uri="{FF2B5EF4-FFF2-40B4-BE49-F238E27FC236}">
                <a16:creationId xmlns:a16="http://schemas.microsoft.com/office/drawing/2014/main" id="{ECE33C7A-CF50-4FBF-9680-59FFF5471D22}"/>
              </a:ext>
            </a:extLst>
          </p:cNvPr>
          <p:cNvSpPr>
            <a:spLocks noGrp="1"/>
          </p:cNvSpPr>
          <p:nvPr>
            <p:ph type="body" sz="quarter" idx="14" hasCustomPrompt="1"/>
          </p:nvPr>
        </p:nvSpPr>
        <p:spPr>
          <a:xfrm>
            <a:off x="4323805" y="3271278"/>
            <a:ext cx="7066507" cy="2946959"/>
          </a:xfrm>
        </p:spPr>
        <p:txBody>
          <a:bodyPr>
            <a:normAutofit/>
          </a:bodyPr>
          <a:lstStyle>
            <a:lvl1pPr marL="0" indent="0">
              <a:buNone/>
              <a:defRPr sz="2000">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text here</a:t>
            </a:r>
            <a:endParaRPr lang="en-GB" dirty="0"/>
          </a:p>
        </p:txBody>
      </p:sp>
      <p:sp>
        <p:nvSpPr>
          <p:cNvPr id="2" name="TextBox 1">
            <a:extLst>
              <a:ext uri="{FF2B5EF4-FFF2-40B4-BE49-F238E27FC236}">
                <a16:creationId xmlns:a16="http://schemas.microsoft.com/office/drawing/2014/main" id="{ECC34EDB-53FC-4D57-9116-C3A96F2D2714}"/>
              </a:ext>
            </a:extLst>
          </p:cNvPr>
          <p:cNvSpPr txBox="1"/>
          <p:nvPr userDrawn="1"/>
        </p:nvSpPr>
        <p:spPr>
          <a:xfrm>
            <a:off x="4493623" y="2594220"/>
            <a:ext cx="6896689" cy="461665"/>
          </a:xfrm>
          <a:prstGeom prst="rect">
            <a:avLst/>
          </a:prstGeom>
          <a:noFill/>
        </p:spPr>
        <p:txBody>
          <a:bodyPr wrap="square" rtlCol="0">
            <a:spAutoFit/>
          </a:bodyPr>
          <a:lstStyle/>
          <a:p>
            <a:r>
              <a:rPr lang="en-GB" sz="2400" b="1" dirty="0">
                <a:solidFill>
                  <a:srgbClr val="FF0000"/>
                </a:solidFill>
                <a:latin typeface="OpenDyslexic" panose="00000500000000000000" pitchFamily="50" charset="0"/>
              </a:rPr>
              <a:t>On the desk with your whiteboard pen:</a:t>
            </a:r>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51" name="ShockwaveFlash1"/>
                <p:cNvPicPr>
                  <a:picLocks/>
                </p:cNvPicPr>
                <p:nvPr/>
              </p:nvPicPr>
              <p:blipFill>
                <a:blip r:embed="rId10"/>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645044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ing Task (Screensho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A0C308D-D1D1-044A-81F3-2365CB3D6CB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11488614" y="173784"/>
            <a:ext cx="633047" cy="633047"/>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7030A0">
              <a:alpha val="50000"/>
            </a:srgbClr>
          </a:solidFill>
          <a:ln w="12700" cap="flat" cmpd="sng">
            <a:solidFill>
              <a:srgbClr val="7030A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66432C31-12D4-5C41-BDC1-BBE9CF39D054}"/>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6"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29CA86B3-5FCF-1442-B5D0-68A6A9A19542}"/>
              </a:ext>
            </a:extLst>
          </p:cNvPr>
          <p:cNvSpPr/>
          <p:nvPr userDrawn="1"/>
        </p:nvSpPr>
        <p:spPr>
          <a:xfrm>
            <a:off x="571490" y="4541887"/>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Mastering objective here</a:t>
            </a:r>
            <a:endParaRPr lang="en-US" dirty="0"/>
          </a:p>
        </p:txBody>
      </p:sp>
      <p:sp>
        <p:nvSpPr>
          <p:cNvPr id="28"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0" name="Google Shape;22;p2">
            <a:extLst>
              <a:ext uri="{FF2B5EF4-FFF2-40B4-BE49-F238E27FC236}">
                <a16:creationId xmlns:a16="http://schemas.microsoft.com/office/drawing/2014/main" id="{5239D1B4-7C3E-AB4E-869A-12C1653BD53D}"/>
              </a:ext>
            </a:extLst>
          </p:cNvPr>
          <p:cNvSpPr/>
          <p:nvPr userDrawn="1"/>
        </p:nvSpPr>
        <p:spPr>
          <a:xfrm>
            <a:off x="585778" y="2239014"/>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1" name="Picture 30" descr="Image result for key words">
            <a:extLst>
              <a:ext uri="{FF2B5EF4-FFF2-40B4-BE49-F238E27FC236}">
                <a16:creationId xmlns:a16="http://schemas.microsoft.com/office/drawing/2014/main" id="{E5B68544-722A-CF4B-910A-DF44728E1185}"/>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64211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139303" y="1077343"/>
            <a:ext cx="11892276"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Tree>
    <p:extLst>
      <p:ext uri="{BB962C8B-B14F-4D97-AF65-F5344CB8AC3E}">
        <p14:creationId xmlns:p14="http://schemas.microsoft.com/office/powerpoint/2010/main" val="143074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sks To Complete">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pic>
        <p:nvPicPr>
          <p:cNvPr id="14338" name="Picture 2" descr="Related image">
            <a:extLst>
              <a:ext uri="{FF2B5EF4-FFF2-40B4-BE49-F238E27FC236}">
                <a16:creationId xmlns:a16="http://schemas.microsoft.com/office/drawing/2014/main" id="{605429C4-6C99-40D8-AD68-0970C38A28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34" y="1123405"/>
            <a:ext cx="7950619" cy="565621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EAE1EF8-8BE3-48EF-A59D-F75AED083E32}"/>
              </a:ext>
            </a:extLst>
          </p:cNvPr>
          <p:cNvSpPr/>
          <p:nvPr userDrawn="1"/>
        </p:nvSpPr>
        <p:spPr>
          <a:xfrm>
            <a:off x="8684528" y="1"/>
            <a:ext cx="3500438" cy="2279250"/>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0" name="Rectangle 19">
            <a:extLst>
              <a:ext uri="{FF2B5EF4-FFF2-40B4-BE49-F238E27FC236}">
                <a16:creationId xmlns:a16="http://schemas.microsoft.com/office/drawing/2014/main" id="{E1D1F823-A8DE-4B4F-A93E-0D9B42074342}"/>
              </a:ext>
            </a:extLst>
          </p:cNvPr>
          <p:cNvSpPr/>
          <p:nvPr userDrawn="1"/>
        </p:nvSpPr>
        <p:spPr>
          <a:xfrm>
            <a:off x="8684528" y="2295137"/>
            <a:ext cx="3500438" cy="2361725"/>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22" name="Google Shape;395;p52" descr="Related image">
            <a:extLst>
              <a:ext uri="{FF2B5EF4-FFF2-40B4-BE49-F238E27FC236}">
                <a16:creationId xmlns:a16="http://schemas.microsoft.com/office/drawing/2014/main" id="{7704B740-B377-4270-94DE-79BF7812C01D}"/>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8719313" y="2279251"/>
            <a:ext cx="570582" cy="599351"/>
          </a:xfrm>
          <a:prstGeom prst="rect">
            <a:avLst/>
          </a:prstGeom>
          <a:noFill/>
          <a:ln>
            <a:noFill/>
          </a:ln>
        </p:spPr>
      </p:pic>
      <p:sp>
        <p:nvSpPr>
          <p:cNvPr id="23" name="Google Shape;22;p2">
            <a:extLst>
              <a:ext uri="{FF2B5EF4-FFF2-40B4-BE49-F238E27FC236}">
                <a16:creationId xmlns:a16="http://schemas.microsoft.com/office/drawing/2014/main" id="{CB9B2DAA-0CB4-4B96-AE27-A9F2D41ED497}"/>
              </a:ext>
            </a:extLst>
          </p:cNvPr>
          <p:cNvSpPr/>
          <p:nvPr userDrawn="1"/>
        </p:nvSpPr>
        <p:spPr>
          <a:xfrm>
            <a:off x="9241730" y="2369118"/>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4" name="Text Placeholder 45">
            <a:extLst>
              <a:ext uri="{FF2B5EF4-FFF2-40B4-BE49-F238E27FC236}">
                <a16:creationId xmlns:a16="http://schemas.microsoft.com/office/drawing/2014/main" id="{86F50C77-2F52-485F-8FCD-758F18EA6E46}"/>
              </a:ext>
            </a:extLst>
          </p:cNvPr>
          <p:cNvSpPr>
            <a:spLocks noGrp="1"/>
          </p:cNvSpPr>
          <p:nvPr>
            <p:ph type="body" sz="quarter" idx="11" hasCustomPrompt="1"/>
          </p:nvPr>
        </p:nvSpPr>
        <p:spPr>
          <a:xfrm>
            <a:off x="8799622" y="530112"/>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6" name="Text Placeholder 47">
            <a:extLst>
              <a:ext uri="{FF2B5EF4-FFF2-40B4-BE49-F238E27FC236}">
                <a16:creationId xmlns:a16="http://schemas.microsoft.com/office/drawing/2014/main" id="{4F55CCA2-BB62-456A-85C1-00B891256F9F}"/>
              </a:ext>
            </a:extLst>
          </p:cNvPr>
          <p:cNvSpPr>
            <a:spLocks noGrp="1"/>
          </p:cNvSpPr>
          <p:nvPr>
            <p:ph type="body" sz="quarter" idx="12" hasCustomPrompt="1"/>
          </p:nvPr>
        </p:nvSpPr>
        <p:spPr>
          <a:xfrm>
            <a:off x="8820684" y="2952582"/>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8" name="Google Shape;22;p2">
            <a:extLst>
              <a:ext uri="{FF2B5EF4-FFF2-40B4-BE49-F238E27FC236}">
                <a16:creationId xmlns:a16="http://schemas.microsoft.com/office/drawing/2014/main" id="{75468D02-D337-47BE-A273-A6014D199496}"/>
              </a:ext>
            </a:extLst>
          </p:cNvPr>
          <p:cNvSpPr/>
          <p:nvPr userDrawn="1"/>
        </p:nvSpPr>
        <p:spPr>
          <a:xfrm>
            <a:off x="9256018" y="66245"/>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29" name="Picture 28" descr="Image result for key words">
            <a:extLst>
              <a:ext uri="{FF2B5EF4-FFF2-40B4-BE49-F238E27FC236}">
                <a16:creationId xmlns:a16="http://schemas.microsoft.com/office/drawing/2014/main" id="{29BF5E1F-FE53-4BF8-9B87-11F5FFD1BECE}"/>
              </a:ext>
            </a:extLst>
          </p:cNvPr>
          <p:cNvPicPr/>
          <p:nvPr userDrawn="1"/>
        </p:nvPicPr>
        <p:blipFill>
          <a:blip r:embed="rId5" r:link="rId6" cstate="screen">
            <a:extLst>
              <a:ext uri="{28A0092B-C50C-407E-A947-70E740481C1C}">
                <a14:useLocalDpi xmlns:a14="http://schemas.microsoft.com/office/drawing/2010/main"/>
              </a:ext>
            </a:extLst>
          </a:blip>
          <a:srcRect/>
          <a:stretch>
            <a:fillRect/>
          </a:stretch>
        </p:blipFill>
        <p:spPr bwMode="auto">
          <a:xfrm>
            <a:off x="8782918" y="47804"/>
            <a:ext cx="453186" cy="453186"/>
          </a:xfrm>
          <a:prstGeom prst="rect">
            <a:avLst/>
          </a:prstGeom>
          <a:noFill/>
          <a:ln>
            <a:noFill/>
          </a:ln>
        </p:spPr>
      </p:pic>
      <p:sp>
        <p:nvSpPr>
          <p:cNvPr id="30" name="Rectangle 29">
            <a:extLst>
              <a:ext uri="{FF2B5EF4-FFF2-40B4-BE49-F238E27FC236}">
                <a16:creationId xmlns:a16="http://schemas.microsoft.com/office/drawing/2014/main" id="{D7FC793F-FC54-4B72-860F-7F4E3B2D5D43}"/>
              </a:ext>
            </a:extLst>
          </p:cNvPr>
          <p:cNvSpPr/>
          <p:nvPr userDrawn="1"/>
        </p:nvSpPr>
        <p:spPr>
          <a:xfrm>
            <a:off x="8681996" y="4668461"/>
            <a:ext cx="3500438" cy="2189539"/>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4340" name="Picture 4" descr="Related image">
            <a:extLst>
              <a:ext uri="{FF2B5EF4-FFF2-40B4-BE49-F238E27FC236}">
                <a16:creationId xmlns:a16="http://schemas.microsoft.com/office/drawing/2014/main" id="{D98EF08F-A768-48DD-B733-36183810EFA4}"/>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r="16349"/>
          <a:stretch/>
        </p:blipFill>
        <p:spPr bwMode="auto">
          <a:xfrm>
            <a:off x="8769855" y="4807084"/>
            <a:ext cx="522090" cy="312065"/>
          </a:xfrm>
          <a:prstGeom prst="rect">
            <a:avLst/>
          </a:prstGeom>
          <a:noFill/>
          <a:extLst>
            <a:ext uri="{909E8E84-426E-40DD-AFC4-6F175D3DCCD1}">
              <a14:hiddenFill xmlns:a14="http://schemas.microsoft.com/office/drawing/2010/main">
                <a:solidFill>
                  <a:srgbClr val="FFFFFF"/>
                </a:solidFill>
              </a14:hiddenFill>
            </a:ext>
          </a:extLst>
        </p:spPr>
      </p:pic>
      <p:sp>
        <p:nvSpPr>
          <p:cNvPr id="31" name="Google Shape;22;p2">
            <a:extLst>
              <a:ext uri="{FF2B5EF4-FFF2-40B4-BE49-F238E27FC236}">
                <a16:creationId xmlns:a16="http://schemas.microsoft.com/office/drawing/2014/main" id="{237911BA-E4C3-425A-A202-CCB553FC3EDB}"/>
              </a:ext>
            </a:extLst>
          </p:cNvPr>
          <p:cNvSpPr/>
          <p:nvPr userDrawn="1"/>
        </p:nvSpPr>
        <p:spPr>
          <a:xfrm>
            <a:off x="9256018" y="4799038"/>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Challenge Task:</a:t>
            </a:r>
            <a:endParaRPr b="1" dirty="0">
              <a:latin typeface="OpenDyslexic" panose="00000500000000000000" pitchFamily="50" charset="0"/>
              <a:ea typeface="Calibri"/>
              <a:cs typeface="Calibri"/>
              <a:sym typeface="Calibri"/>
            </a:endParaRPr>
          </a:p>
        </p:txBody>
      </p:sp>
      <p:sp>
        <p:nvSpPr>
          <p:cNvPr id="32" name="Text Placeholder 47">
            <a:extLst>
              <a:ext uri="{FF2B5EF4-FFF2-40B4-BE49-F238E27FC236}">
                <a16:creationId xmlns:a16="http://schemas.microsoft.com/office/drawing/2014/main" id="{BB9B3415-D5C3-4249-B343-0FAF6E69A13F}"/>
              </a:ext>
            </a:extLst>
          </p:cNvPr>
          <p:cNvSpPr>
            <a:spLocks noGrp="1"/>
          </p:cNvSpPr>
          <p:nvPr>
            <p:ph type="body" sz="quarter" idx="14" hasCustomPrompt="1"/>
          </p:nvPr>
        </p:nvSpPr>
        <p:spPr>
          <a:xfrm>
            <a:off x="8820684" y="5196570"/>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challenge task here</a:t>
            </a:r>
            <a:endParaRPr lang="en-US" dirty="0"/>
          </a:p>
        </p:txBody>
      </p:sp>
      <p:sp>
        <p:nvSpPr>
          <p:cNvPr id="3" name="Text Placeholder 2">
            <a:extLst>
              <a:ext uri="{FF2B5EF4-FFF2-40B4-BE49-F238E27FC236}">
                <a16:creationId xmlns:a16="http://schemas.microsoft.com/office/drawing/2014/main" id="{D22774BD-0B3C-4940-A7A9-9FBF27A7D8E0}"/>
              </a:ext>
            </a:extLst>
          </p:cNvPr>
          <p:cNvSpPr>
            <a:spLocks noGrp="1"/>
          </p:cNvSpPr>
          <p:nvPr>
            <p:ph type="body" sz="quarter" idx="15" hasCustomPrompt="1"/>
          </p:nvPr>
        </p:nvSpPr>
        <p:spPr>
          <a:xfrm>
            <a:off x="749300" y="1619251"/>
            <a:ext cx="6540500" cy="3187834"/>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Enter task to complete here</a:t>
            </a:r>
            <a:endParaRPr lang="en-GB" dirty="0"/>
          </a:p>
        </p:txBody>
      </p:sp>
      <p:pic>
        <p:nvPicPr>
          <p:cNvPr id="14342" name="Picture 6" descr="Image result for loading bar gif transparent">
            <a:extLst>
              <a:ext uri="{FF2B5EF4-FFF2-40B4-BE49-F238E27FC236}">
                <a16:creationId xmlns:a16="http://schemas.microsoft.com/office/drawing/2014/main" id="{5D7CC457-D50C-4C46-8946-33DAAB8926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97199" y="4993744"/>
            <a:ext cx="4192367" cy="93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656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mework">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27" name="Text Placeholder 45"/>
          <p:cNvSpPr>
            <a:spLocks noGrp="1"/>
          </p:cNvSpPr>
          <p:nvPr>
            <p:ph type="body" sz="quarter" idx="15" hasCustomPrompt="1"/>
          </p:nvPr>
        </p:nvSpPr>
        <p:spPr>
          <a:xfrm>
            <a:off x="139303" y="1077344"/>
            <a:ext cx="6429137" cy="3865606"/>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homework task here</a:t>
            </a:r>
            <a:endParaRPr lang="en-US" dirty="0"/>
          </a:p>
        </p:txBody>
      </p:sp>
      <p:pic>
        <p:nvPicPr>
          <p:cNvPr id="8" name="Picture 12" descr="Image result for homework">
            <a:extLst>
              <a:ext uri="{FF2B5EF4-FFF2-40B4-BE49-F238E27FC236}">
                <a16:creationId xmlns:a16="http://schemas.microsoft.com/office/drawing/2014/main" id="{9A0D1738-086B-A049-8A65-F3CB7F54DC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3601" y="117157"/>
            <a:ext cx="802832" cy="717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Google Shape;22;p2">
            <a:extLst>
              <a:ext uri="{FF2B5EF4-FFF2-40B4-BE49-F238E27FC236}">
                <a16:creationId xmlns:a16="http://schemas.microsoft.com/office/drawing/2014/main" id="{A683C79A-5CF8-F04C-AF63-CB1E3D3BC3CE}"/>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OpenDyslexic" panose="00000500000000000000" pitchFamily="50" charset="0"/>
                <a:ea typeface="Calibri"/>
                <a:cs typeface="Calibri"/>
                <a:sym typeface="Calibri"/>
              </a:rPr>
              <a:t>Homework</a:t>
            </a:r>
            <a:endParaRPr sz="4000" b="1" dirty="0">
              <a:solidFill>
                <a:schemeClr val="lt1"/>
              </a:solidFill>
              <a:latin typeface="OpenDyslexic" panose="00000500000000000000" pitchFamily="50" charset="0"/>
              <a:ea typeface="Calibri"/>
              <a:cs typeface="Calibri"/>
              <a:sym typeface="Calibri"/>
            </a:endParaRPr>
          </a:p>
        </p:txBody>
      </p:sp>
      <p:pic>
        <p:nvPicPr>
          <p:cNvPr id="2" name="Picture 1">
            <a:extLst>
              <a:ext uri="{FF2B5EF4-FFF2-40B4-BE49-F238E27FC236}">
                <a16:creationId xmlns:a16="http://schemas.microsoft.com/office/drawing/2014/main" id="{5D379EB0-9DEE-A448-B780-985042B30334}"/>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233" b="97395" l="2077" r="95615">
                        <a14:foregroundMark x1="34000" y1="14888" x2="5923" y2="22457"/>
                        <a14:foregroundMark x1="5923" y1="22457" x2="2154" y2="26923"/>
                        <a14:foregroundMark x1="2154" y1="26923" x2="10769" y2="85360"/>
                        <a14:foregroundMark x1="10769" y1="85360" x2="13077" y2="91811"/>
                        <a14:foregroundMark x1="13077" y1="91811" x2="20385" y2="91811"/>
                        <a14:foregroundMark x1="17769" y1="80645" x2="77615" y2="62779"/>
                        <a14:foregroundMark x1="77615" y1="62779" x2="89538" y2="62035"/>
                        <a14:foregroundMark x1="89538" y1="62035" x2="93000" y2="56948"/>
                        <a14:foregroundMark x1="93000" y1="56948" x2="77000" y2="5831"/>
                        <a14:foregroundMark x1="77000" y1="5831" x2="73296" y2="2295"/>
                        <a14:foregroundMark x1="68992" y1="3248" x2="42154" y2="9677"/>
                        <a14:foregroundMark x1="72929" y1="2305" x2="70746" y2="2828"/>
                        <a14:foregroundMark x1="42154" y1="9677" x2="27000" y2="15385"/>
                        <a14:foregroundMark x1="69846" y1="28164" x2="24077" y2="57072"/>
                        <a14:foregroundMark x1="78538" y1="55335" x2="17154" y2="37841"/>
                        <a14:foregroundMark x1="17154" y1="37841" x2="40769" y2="28660"/>
                        <a14:foregroundMark x1="40769" y1="28660" x2="68000" y2="21960"/>
                        <a14:foregroundMark x1="68000" y1="21960" x2="70308" y2="30397"/>
                        <a14:foregroundMark x1="70308" y1="30397" x2="70154" y2="39578"/>
                        <a14:foregroundMark x1="70154" y1="39578" x2="67308" y2="48139"/>
                        <a14:foregroundMark x1="67308" y1="48139" x2="29385" y2="61414"/>
                        <a14:foregroundMark x1="29385" y1="61414" x2="23154" y2="61663"/>
                        <a14:foregroundMark x1="23154" y1="61663" x2="17923" y2="59429"/>
                        <a14:foregroundMark x1="17923" y1="59429" x2="11923" y2="49752"/>
                        <a14:foregroundMark x1="11923" y1="49752" x2="9692" y2="43300"/>
                        <a14:foregroundMark x1="9692" y1="43300" x2="11000" y2="33623"/>
                        <a14:foregroundMark x1="11000" y1="33623" x2="16000" y2="29653"/>
                        <a14:foregroundMark x1="16000" y1="29653" x2="72308" y2="12283"/>
                        <a14:foregroundMark x1="93385" y1="52605" x2="95846" y2="61538"/>
                        <a14:foregroundMark x1="48077" y1="83127" x2="11154" y2="97395"/>
                        <a14:foregroundMark x1="5231" y1="63524" x2="2077" y2="23945"/>
                        <a14:foregroundMark x1="73760" y1="2272" x2="71308" y2="1613"/>
                        <a14:foregroundMark x1="75923" y1="2854" x2="73830" y2="2291"/>
                        <a14:foregroundMark x1="6769" y1="21092" x2="5077" y2="21836"/>
                        <a14:backgroundMark x1="61462" y1="1985" x2="65692" y2="1613"/>
                        <a14:backgroundMark x1="70154" y1="1365" x2="66154" y2="1613"/>
                        <a14:backgroundMark x1="70000" y1="620" x2="74462" y2="496"/>
                        <a14:backgroundMark x1="74462" y1="496" x2="74538" y2="496"/>
                      </a14:backgroundRemoval>
                    </a14:imgEffect>
                  </a14:imgLayer>
                </a14:imgProps>
              </a:ext>
              <a:ext uri="{28A0092B-C50C-407E-A947-70E740481C1C}">
                <a14:useLocalDpi xmlns:a14="http://schemas.microsoft.com/office/drawing/2010/main"/>
              </a:ext>
            </a:extLst>
          </a:blip>
          <a:stretch>
            <a:fillRect/>
          </a:stretch>
        </p:blipFill>
        <p:spPr>
          <a:xfrm>
            <a:off x="7194755" y="971607"/>
            <a:ext cx="4578747" cy="2838822"/>
          </a:xfrm>
          <a:prstGeom prst="rect">
            <a:avLst/>
          </a:prstGeom>
        </p:spPr>
      </p:pic>
      <p:pic>
        <p:nvPicPr>
          <p:cNvPr id="11" name="Picture 2" descr="Related image">
            <a:extLst>
              <a:ext uri="{FF2B5EF4-FFF2-40B4-BE49-F238E27FC236}">
                <a16:creationId xmlns:a16="http://schemas.microsoft.com/office/drawing/2014/main" id="{54D294A1-6171-DC42-B741-873E6C7DA043}"/>
              </a:ext>
            </a:extLst>
          </p:cNvPr>
          <p:cNvPicPr>
            <a:picLocks noChangeAspect="1" noChangeArrowheads="1"/>
          </p:cNvPicPr>
          <p:nvPr userDrawn="1"/>
        </p:nvPicPr>
        <p:blipFill rotWithShape="1">
          <a:blip r:embed="rId5" cstate="screen">
            <a:extLst>
              <a:ext uri="{BEBA8EAE-BF5A-486C-A8C5-ECC9F3942E4B}">
                <a14:imgProps xmlns:a14="http://schemas.microsoft.com/office/drawing/2010/main">
                  <a14:imgLayer r:embed="rId6">
                    <a14:imgEffect>
                      <a14:backgroundRemoval t="30667" b="100000" l="37778" r="100000">
                        <a14:foregroundMark x1="91556" y1="77556" x2="93111" y2="90222"/>
                        <a14:foregroundMark x1="78667" y1="85333" x2="88444" y2="97333"/>
                        <a14:foregroundMark x1="81111" y1="81556" x2="98222" y2="68889"/>
                      </a14:backgroundRemoval>
                    </a14:imgEffect>
                  </a14:imgLayer>
                </a14:imgProps>
              </a:ext>
              <a:ext uri="{28A0092B-C50C-407E-A947-70E740481C1C}">
                <a14:useLocalDpi xmlns:a14="http://schemas.microsoft.com/office/drawing/2010/main"/>
              </a:ext>
            </a:extLst>
          </a:blip>
          <a:srcRect l="38360" t="31407"/>
          <a:stretch/>
        </p:blipFill>
        <p:spPr bwMode="auto">
          <a:xfrm>
            <a:off x="10746639" y="1439360"/>
            <a:ext cx="1287418" cy="1432625"/>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2;p2">
            <a:extLst>
              <a:ext uri="{FF2B5EF4-FFF2-40B4-BE49-F238E27FC236}">
                <a16:creationId xmlns:a16="http://schemas.microsoft.com/office/drawing/2014/main" id="{620BDE51-9E59-F846-896A-3FD15F0184A7}"/>
              </a:ext>
            </a:extLst>
          </p:cNvPr>
          <p:cNvSpPr/>
          <p:nvPr userDrawn="1"/>
        </p:nvSpPr>
        <p:spPr>
          <a:xfrm>
            <a:off x="8215299" y="3611646"/>
            <a:ext cx="3357929" cy="1626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rgbClr val="0070C0"/>
                </a:solidFill>
                <a:latin typeface="OpenDyslexic" panose="00000500000000000000" pitchFamily="50" charset="0"/>
                <a:ea typeface="Calibri"/>
                <a:cs typeface="Calibri"/>
                <a:sym typeface="Calibri"/>
              </a:rPr>
              <a:t>Write this homework down in your planner</a:t>
            </a:r>
            <a:endParaRPr sz="3200" b="1" dirty="0">
              <a:solidFill>
                <a:srgbClr val="0070C0"/>
              </a:solidFill>
              <a:latin typeface="OpenDyslexic" panose="00000500000000000000" pitchFamily="50" charset="0"/>
              <a:ea typeface="Calibri"/>
              <a:cs typeface="Calibri"/>
              <a:sym typeface="Calibri"/>
            </a:endParaRPr>
          </a:p>
        </p:txBody>
      </p:sp>
      <p:pic>
        <p:nvPicPr>
          <p:cNvPr id="4" name="Picture 3">
            <a:extLst>
              <a:ext uri="{FF2B5EF4-FFF2-40B4-BE49-F238E27FC236}">
                <a16:creationId xmlns:a16="http://schemas.microsoft.com/office/drawing/2014/main" id="{49593642-CB50-D349-86C1-15668B0E3771}"/>
              </a:ext>
            </a:extLst>
          </p:cNvPr>
          <p:cNvPicPr>
            <a:picLocks noChangeAspect="1"/>
          </p:cNvPicPr>
          <p:nvPr userDrawn="1"/>
        </p:nvPicPr>
        <p:blipFill>
          <a:blip r:embed="rId7"/>
          <a:stretch>
            <a:fillRect/>
          </a:stretch>
        </p:blipFill>
        <p:spPr>
          <a:xfrm>
            <a:off x="139303" y="5044440"/>
            <a:ext cx="1681480" cy="1681480"/>
          </a:xfrm>
          <a:prstGeom prst="rect">
            <a:avLst/>
          </a:prstGeom>
        </p:spPr>
      </p:pic>
      <p:sp>
        <p:nvSpPr>
          <p:cNvPr id="15" name="Google Shape;22;p2">
            <a:extLst>
              <a:ext uri="{FF2B5EF4-FFF2-40B4-BE49-F238E27FC236}">
                <a16:creationId xmlns:a16="http://schemas.microsoft.com/office/drawing/2014/main" id="{8DB511DF-020C-7246-96A2-02F5EE3E80AB}"/>
              </a:ext>
            </a:extLst>
          </p:cNvPr>
          <p:cNvSpPr/>
          <p:nvPr userDrawn="1"/>
        </p:nvSpPr>
        <p:spPr>
          <a:xfrm>
            <a:off x="1705386" y="5689710"/>
            <a:ext cx="3357929" cy="634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0070C0"/>
                </a:solidFill>
                <a:latin typeface="OpenDyslexic" panose="00000500000000000000" pitchFamily="50" charset="0"/>
                <a:ea typeface="Calibri"/>
                <a:cs typeface="Calibri"/>
                <a:sym typeface="Calibri"/>
              </a:rPr>
              <a:t>Due:</a:t>
            </a:r>
            <a:endParaRPr sz="3200" b="1" dirty="0">
              <a:solidFill>
                <a:srgbClr val="0070C0"/>
              </a:solidFill>
              <a:latin typeface="OpenDyslexic" panose="00000500000000000000" pitchFamily="50" charset="0"/>
              <a:ea typeface="Calibri"/>
              <a:cs typeface="Calibri"/>
              <a:sym typeface="Calibri"/>
            </a:endParaRPr>
          </a:p>
        </p:txBody>
      </p:sp>
      <p:sp>
        <p:nvSpPr>
          <p:cNvPr id="16" name="Text Placeholder 45">
            <a:extLst>
              <a:ext uri="{FF2B5EF4-FFF2-40B4-BE49-F238E27FC236}">
                <a16:creationId xmlns:a16="http://schemas.microsoft.com/office/drawing/2014/main" id="{323DC9BA-524F-B341-AA13-9259AEEBFF49}"/>
              </a:ext>
            </a:extLst>
          </p:cNvPr>
          <p:cNvSpPr>
            <a:spLocks noGrp="1"/>
          </p:cNvSpPr>
          <p:nvPr>
            <p:ph type="body" sz="quarter" idx="16" hasCustomPrompt="1"/>
          </p:nvPr>
        </p:nvSpPr>
        <p:spPr>
          <a:xfrm>
            <a:off x="2795911" y="5725160"/>
            <a:ext cx="4625969" cy="533400"/>
          </a:xfrm>
        </p:spPr>
        <p:txBody>
          <a:bodyPr>
            <a:noAutofit/>
          </a:bodyPr>
          <a:lstStyle>
            <a:lvl1pPr marL="0" indent="0">
              <a:buNone/>
              <a:defRPr sz="32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date here</a:t>
            </a:r>
            <a:endParaRPr lang="en-US" dirty="0"/>
          </a:p>
        </p:txBody>
      </p:sp>
    </p:spTree>
    <p:extLst>
      <p:ext uri="{BB962C8B-B14F-4D97-AF65-F5344CB8AC3E}">
        <p14:creationId xmlns:p14="http://schemas.microsoft.com/office/powerpoint/2010/main" val="2855149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ading Task">
    <p:spTree>
      <p:nvGrpSpPr>
        <p:cNvPr id="1" name=""/>
        <p:cNvGrpSpPr/>
        <p:nvPr/>
      </p:nvGrpSpPr>
      <p:grpSpPr>
        <a:xfrm>
          <a:off x="0" y="0"/>
          <a:ext cx="0" cy="0"/>
          <a:chOff x="0" y="0"/>
          <a:chExt cx="0" cy="0"/>
        </a:xfrm>
      </p:grpSpPr>
      <p:sp>
        <p:nvSpPr>
          <p:cNvPr id="18" name="Google Shape;21;p2">
            <a:extLst>
              <a:ext uri="{FF2B5EF4-FFF2-40B4-BE49-F238E27FC236}">
                <a16:creationId xmlns:a16="http://schemas.microsoft.com/office/drawing/2014/main" id="{B958A0CF-7014-4AD4-8809-046207B3A70C}"/>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17" name="Picture 16">
            <a:extLst>
              <a:ext uri="{FF2B5EF4-FFF2-40B4-BE49-F238E27FC236}">
                <a16:creationId xmlns:a16="http://schemas.microsoft.com/office/drawing/2014/main" id="{D591EDD1-5BC5-49D9-977F-5D5869F98D85}"/>
              </a:ext>
            </a:extLst>
          </p:cNvPr>
          <p:cNvPicPr>
            <a:picLocks noChangeAspect="1"/>
          </p:cNvPicPr>
          <p:nvPr userDrawn="1"/>
        </p:nvPicPr>
        <p:blipFill>
          <a:blip r:embed="rId2"/>
          <a:stretch>
            <a:fillRect/>
          </a:stretch>
        </p:blipFill>
        <p:spPr>
          <a:xfrm>
            <a:off x="0" y="972839"/>
            <a:ext cx="4048348" cy="5852503"/>
          </a:xfrm>
          <a:prstGeom prst="rect">
            <a:avLst/>
          </a:prstGeom>
          <a:ln>
            <a:solidFill>
              <a:schemeClr val="tx1"/>
            </a:solidFill>
          </a:ln>
        </p:spPr>
      </p:pic>
      <p:sp>
        <p:nvSpPr>
          <p:cNvPr id="5" name="Text Placeholder 4">
            <a:extLst>
              <a:ext uri="{FF2B5EF4-FFF2-40B4-BE49-F238E27FC236}">
                <a16:creationId xmlns:a16="http://schemas.microsoft.com/office/drawing/2014/main" id="{4C1A1257-72F3-4820-A287-80E9DB28532D}"/>
              </a:ext>
            </a:extLst>
          </p:cNvPr>
          <p:cNvSpPr>
            <a:spLocks noGrp="1"/>
          </p:cNvSpPr>
          <p:nvPr>
            <p:ph type="body" sz="quarter" idx="16" hasCustomPrompt="1"/>
          </p:nvPr>
        </p:nvSpPr>
        <p:spPr>
          <a:xfrm>
            <a:off x="4206875" y="4597400"/>
            <a:ext cx="7824788" cy="2125663"/>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questions here</a:t>
            </a:r>
            <a:endParaRPr lang="en-GB" dirty="0"/>
          </a:p>
        </p:txBody>
      </p:sp>
      <p:sp>
        <p:nvSpPr>
          <p:cNvPr id="6" name="TextBox 5">
            <a:extLst>
              <a:ext uri="{FF2B5EF4-FFF2-40B4-BE49-F238E27FC236}">
                <a16:creationId xmlns:a16="http://schemas.microsoft.com/office/drawing/2014/main" id="{18872C36-A590-49CA-B82B-56603D840DBB}"/>
              </a:ext>
            </a:extLst>
          </p:cNvPr>
          <p:cNvSpPr txBox="1"/>
          <p:nvPr userDrawn="1"/>
        </p:nvSpPr>
        <p:spPr>
          <a:xfrm>
            <a:off x="4206875" y="1162594"/>
            <a:ext cx="7824788" cy="3108543"/>
          </a:xfrm>
          <a:prstGeom prst="rect">
            <a:avLst/>
          </a:prstGeom>
          <a:noFill/>
        </p:spPr>
        <p:txBody>
          <a:bodyPr wrap="square" rtlCol="0">
            <a:spAutoFit/>
          </a:bodyPr>
          <a:lstStyle/>
          <a:p>
            <a:r>
              <a:rPr lang="en-GB" sz="2800" dirty="0">
                <a:latin typeface="OpenDyslexic" panose="00000500000000000000" pitchFamily="50" charset="0"/>
              </a:rPr>
              <a:t>Silently read the piece given to you.</a:t>
            </a:r>
          </a:p>
          <a:p>
            <a:endParaRPr lang="en-GB" sz="2800" dirty="0">
              <a:latin typeface="OpenDyslexic" panose="00000500000000000000" pitchFamily="50" charset="0"/>
            </a:endParaRPr>
          </a:p>
          <a:p>
            <a:r>
              <a:rPr lang="en-GB" sz="2800" dirty="0">
                <a:latin typeface="OpenDyslexic" panose="00000500000000000000" pitchFamily="50" charset="0"/>
              </a:rPr>
              <a:t>Highlight or underline any words you do not understand.</a:t>
            </a:r>
          </a:p>
          <a:p>
            <a:endParaRPr lang="en-GB" sz="2800" dirty="0">
              <a:latin typeface="OpenDyslexic" panose="00000500000000000000" pitchFamily="50" charset="0"/>
            </a:endParaRPr>
          </a:p>
          <a:p>
            <a:r>
              <a:rPr lang="en-GB" sz="2800" dirty="0">
                <a:latin typeface="OpenDyslexic" panose="00000500000000000000" pitchFamily="50" charset="0"/>
              </a:rPr>
              <a:t>Once you have finished reading the text, think about these questions:</a:t>
            </a:r>
          </a:p>
        </p:txBody>
      </p:sp>
      <p:sp>
        <p:nvSpPr>
          <p:cNvPr id="9" name="TextBox 8">
            <a:extLst>
              <a:ext uri="{FF2B5EF4-FFF2-40B4-BE49-F238E27FC236}">
                <a16:creationId xmlns:a16="http://schemas.microsoft.com/office/drawing/2014/main" id="{C7BB453B-3B6E-499A-88B0-E016DE1D82D8}"/>
              </a:ext>
            </a:extLst>
          </p:cNvPr>
          <p:cNvSpPr txBox="1"/>
          <p:nvPr userDrawn="1"/>
        </p:nvSpPr>
        <p:spPr>
          <a:xfrm>
            <a:off x="91440" y="58784"/>
            <a:ext cx="5786846" cy="830997"/>
          </a:xfrm>
          <a:prstGeom prst="rect">
            <a:avLst/>
          </a:prstGeom>
          <a:noFill/>
        </p:spPr>
        <p:txBody>
          <a:bodyPr wrap="square" rtlCol="0">
            <a:spAutoFit/>
          </a:bodyPr>
          <a:lstStyle/>
          <a:p>
            <a:r>
              <a:rPr lang="en-GB" sz="4800" b="1" dirty="0">
                <a:solidFill>
                  <a:schemeClr val="bg1"/>
                </a:solidFill>
                <a:latin typeface="OpenDyslexic" panose="00000500000000000000" pitchFamily="50" charset="0"/>
              </a:rPr>
              <a:t>Reading Task</a:t>
            </a:r>
          </a:p>
        </p:txBody>
      </p:sp>
    </p:spTree>
    <p:extLst>
      <p:ext uri="{BB962C8B-B14F-4D97-AF65-F5344CB8AC3E}">
        <p14:creationId xmlns:p14="http://schemas.microsoft.com/office/powerpoint/2010/main" val="3820044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ole Class Feedbac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chemeClr val="bg1">
              <a:lumMod val="65000"/>
              <a:alpha val="50000"/>
            </a:schemeClr>
          </a:solidFill>
          <a:ln w="12700" cap="flat" cmpd="sng">
            <a:solidFill>
              <a:schemeClr val="bg1">
                <a:lumMod val="75000"/>
                <a:alpha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dirty="0">
              <a:solidFill>
                <a:schemeClr val="lt1"/>
              </a:solidFill>
              <a:latin typeface="OpenDyslexic" panose="00000500000000000000" pitchFamily="50" charset="0"/>
              <a:ea typeface="Calibri"/>
              <a:cs typeface="Calibri"/>
              <a:sym typeface="Calibri"/>
            </a:endParaRPr>
          </a:p>
        </p:txBody>
      </p:sp>
      <p:sp>
        <p:nvSpPr>
          <p:cNvPr id="9" name="Google Shape;22;p2">
            <a:extLst>
              <a:ext uri="{FF2B5EF4-FFF2-40B4-BE49-F238E27FC236}">
                <a16:creationId xmlns:a16="http://schemas.microsoft.com/office/drawing/2014/main" id="{99BB1BFA-FCE3-5A42-B8D1-BA6A4A046D17}"/>
              </a:ext>
            </a:extLst>
          </p:cNvPr>
          <p:cNvSpPr/>
          <p:nvPr userDrawn="1"/>
        </p:nvSpPr>
        <p:spPr>
          <a:xfrm>
            <a:off x="139303" y="71437"/>
            <a:ext cx="5847160"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Whole Class Feedback</a:t>
            </a:r>
            <a:endParaRPr sz="3600" b="1" dirty="0">
              <a:solidFill>
                <a:schemeClr val="lt1"/>
              </a:solidFill>
              <a:latin typeface="OpenDyslexic" panose="00000500000000000000" pitchFamily="50" charset="0"/>
              <a:ea typeface="Calibri"/>
              <a:cs typeface="Calibri"/>
              <a:sym typeface="Calibri"/>
            </a:endParaRPr>
          </a:p>
        </p:txBody>
      </p:sp>
      <p:sp>
        <p:nvSpPr>
          <p:cNvPr id="10" name="Rounded Rectangle 9">
            <a:extLst>
              <a:ext uri="{FF2B5EF4-FFF2-40B4-BE49-F238E27FC236}">
                <a16:creationId xmlns:a16="http://schemas.microsoft.com/office/drawing/2014/main" id="{AE8A7AF1-28AB-2446-8859-DBD78510E632}"/>
              </a:ext>
            </a:extLst>
          </p:cNvPr>
          <p:cNvSpPr/>
          <p:nvPr userDrawn="1"/>
        </p:nvSpPr>
        <p:spPr>
          <a:xfrm>
            <a:off x="6086475" y="956858"/>
            <a:ext cx="6100763" cy="2943630"/>
          </a:xfrm>
          <a:prstGeom prst="roundRect">
            <a:avLst/>
          </a:prstGeom>
          <a:solidFill>
            <a:srgbClr val="FFFF0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1" name="Rounded Rectangle 10">
            <a:extLst>
              <a:ext uri="{FF2B5EF4-FFF2-40B4-BE49-F238E27FC236}">
                <a16:creationId xmlns:a16="http://schemas.microsoft.com/office/drawing/2014/main" id="{D9938DFA-A6AF-FC49-A5FC-FED3D9DC2D2F}"/>
              </a:ext>
            </a:extLst>
          </p:cNvPr>
          <p:cNvSpPr/>
          <p:nvPr userDrawn="1"/>
        </p:nvSpPr>
        <p:spPr>
          <a:xfrm>
            <a:off x="-1787" y="963271"/>
            <a:ext cx="6100763" cy="2943630"/>
          </a:xfrm>
          <a:prstGeom prst="roundRect">
            <a:avLst/>
          </a:prstGeom>
          <a:solidFill>
            <a:srgbClr val="00B05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2" name="Rounded Rectangle 11">
            <a:extLst>
              <a:ext uri="{FF2B5EF4-FFF2-40B4-BE49-F238E27FC236}">
                <a16:creationId xmlns:a16="http://schemas.microsoft.com/office/drawing/2014/main" id="{1EBEF9B9-E3FB-AD47-9F83-DCA4BD504EDA}"/>
              </a:ext>
            </a:extLst>
          </p:cNvPr>
          <p:cNvSpPr/>
          <p:nvPr userDrawn="1"/>
        </p:nvSpPr>
        <p:spPr>
          <a:xfrm>
            <a:off x="6086475" y="3909617"/>
            <a:ext cx="6100763" cy="2943630"/>
          </a:xfrm>
          <a:prstGeom prst="roundRect">
            <a:avLst/>
          </a:prstGeom>
          <a:solidFill>
            <a:srgbClr val="00B0F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3" name="Rounded Rectangle 12">
            <a:extLst>
              <a:ext uri="{FF2B5EF4-FFF2-40B4-BE49-F238E27FC236}">
                <a16:creationId xmlns:a16="http://schemas.microsoft.com/office/drawing/2014/main" id="{A9262C00-01E9-7545-8CAB-9972828A1723}"/>
              </a:ext>
            </a:extLst>
          </p:cNvPr>
          <p:cNvSpPr/>
          <p:nvPr userDrawn="1"/>
        </p:nvSpPr>
        <p:spPr>
          <a:xfrm>
            <a:off x="-1787" y="3916030"/>
            <a:ext cx="6100763" cy="2943630"/>
          </a:xfrm>
          <a:prstGeom prst="roundRect">
            <a:avLst/>
          </a:prstGeom>
          <a:solidFill>
            <a:srgbClr val="FF000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14" name="Picture 13">
            <a:extLst>
              <a:ext uri="{FF2B5EF4-FFF2-40B4-BE49-F238E27FC236}">
                <a16:creationId xmlns:a16="http://schemas.microsoft.com/office/drawing/2014/main" id="{AA68545B-D312-F046-8E0B-70DF65C4635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ackgroundRemoval t="0" b="85034" l="5415" r="100000">
                        <a14:foregroundMark x1="24549" y1="35544" x2="21119" y2="57143"/>
                        <a14:foregroundMark x1="9567" y1="68027" x2="5596" y2="68707"/>
                        <a14:foregroundMark x1="40072" y1="38095" x2="44224" y2="48299"/>
                        <a14:foregroundMark x1="66426" y1="31633" x2="66426" y2="34184"/>
                        <a14:foregroundMark x1="69134" y1="54592" x2="69134" y2="54592"/>
                        <a14:foregroundMark x1="48917" y1="65476" x2="48917" y2="65476"/>
                        <a14:backgroundMark x1="21119" y1="4932" x2="15704" y2="20748"/>
                        <a14:backgroundMark x1="93502" y1="52041" x2="99819" y2="54932"/>
                      </a14:backgroundRemoval>
                    </a14:imgEffect>
                  </a14:imgLayer>
                </a14:imgProps>
              </a:ext>
              <a:ext uri="{28A0092B-C50C-407E-A947-70E740481C1C}">
                <a14:useLocalDpi xmlns:a14="http://schemas.microsoft.com/office/drawing/2010/main"/>
              </a:ext>
            </a:extLst>
          </a:blip>
          <a:srcRect/>
          <a:stretch/>
        </p:blipFill>
        <p:spPr>
          <a:xfrm>
            <a:off x="6178150" y="3932718"/>
            <a:ext cx="854769" cy="906876"/>
          </a:xfrm>
          <a:prstGeom prst="rect">
            <a:avLst/>
          </a:prstGeom>
        </p:spPr>
      </p:pic>
      <p:pic>
        <p:nvPicPr>
          <p:cNvPr id="15" name="Picture 14">
            <a:extLst>
              <a:ext uri="{FF2B5EF4-FFF2-40B4-BE49-F238E27FC236}">
                <a16:creationId xmlns:a16="http://schemas.microsoft.com/office/drawing/2014/main" id="{E853ADE7-9C4D-1E43-8042-03C4FB8F7216}"/>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backgroundRemoval t="9773" b="98429" l="7273" r="90101">
                        <a14:foregroundMark x1="83838" y1="34031" x2="85657" y2="36475"/>
                        <a14:foregroundMark x1="63838" y1="16056" x2="63636" y2="16056"/>
                        <a14:foregroundMark x1="79192" y1="22688" x2="76566" y2="23735"/>
                        <a14:foregroundMark x1="30505" y1="90750" x2="29697" y2="94764"/>
                        <a14:foregroundMark x1="7273" y1="48168" x2="8081" y2="59162"/>
                        <a14:foregroundMark x1="82424" y1="74695" x2="90303" y2="75393"/>
                        <a14:backgroundMark x1="52525" y1="14311" x2="54141" y2="17277"/>
                        <a14:backgroundMark x1="56364" y1="12565" x2="57172" y2="13962"/>
                        <a14:backgroundMark x1="82828" y1="28621" x2="78384" y2="29843"/>
                        <a14:backgroundMark x1="81212" y1="31588" x2="81212" y2="31588"/>
                        <a14:backgroundMark x1="80808" y1="31937" x2="80808" y2="31937"/>
                        <a14:backgroundMark x1="78384" y1="31239" x2="80808" y2="31239"/>
                        <a14:backgroundMark x1="84646" y1="30541" x2="81212" y2="31937"/>
                        <a14:backgroundMark x1="81212" y1="26876" x2="77980" y2="27225"/>
                        <a14:backgroundMark x1="72121" y1="17976" x2="74141" y2="21815"/>
                        <a14:backgroundMark x1="53333" y1="13962" x2="58384" y2="14660"/>
                        <a14:backgroundMark x1="57980" y1="13264" x2="56768" y2="16928"/>
                        <a14:backgroundMark x1="74545" y1="21640" x2="73737" y2="23037"/>
                        <a14:backgroundMark x1="76162" y1="18674" x2="74747" y2="21291"/>
                        <a14:backgroundMark x1="57980" y1="12565" x2="59596" y2="15358"/>
                        <a14:backgroundMark x1="19192" y1="98429" x2="23030" y2="98778"/>
                        <a14:backgroundMark x1="17980" y1="98080" x2="23434" y2="98080"/>
                        <a14:backgroundMark x1="25859" y1="98080" x2="23030" y2="98429"/>
                      </a14:backgroundRemoval>
                    </a14:imgEffect>
                  </a14:imgLayer>
                </a14:imgProps>
              </a:ext>
              <a:ext uri="{28A0092B-C50C-407E-A947-70E740481C1C}">
                <a14:useLocalDpi xmlns:a14="http://schemas.microsoft.com/office/drawing/2010/main"/>
              </a:ext>
            </a:extLst>
          </a:blip>
          <a:srcRect/>
          <a:stretch/>
        </p:blipFill>
        <p:spPr>
          <a:xfrm>
            <a:off x="180728" y="942569"/>
            <a:ext cx="763930" cy="883406"/>
          </a:xfrm>
          <a:prstGeom prst="rect">
            <a:avLst/>
          </a:prstGeom>
        </p:spPr>
      </p:pic>
      <p:pic>
        <p:nvPicPr>
          <p:cNvPr id="16" name="Picture 15">
            <a:extLst>
              <a:ext uri="{FF2B5EF4-FFF2-40B4-BE49-F238E27FC236}">
                <a16:creationId xmlns:a16="http://schemas.microsoft.com/office/drawing/2014/main" id="{2DBDF7E8-E2CD-A842-A9CD-DF6963D40DC3}"/>
              </a:ext>
            </a:extLst>
          </p:cNvPr>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backgroundRemoval t="4380" b="91971" l="0" r="93946">
                        <a14:foregroundMark x1="42797" y1="8273" x2="70355" y2="9732"/>
                        <a14:foregroundMark x1="87474" y1="33820" x2="91023" y2="61314"/>
                        <a14:foregroundMark x1="69937" y1="90998" x2="42797" y2="91971"/>
                        <a14:foregroundMark x1="89770" y1="60341" x2="94363" y2="38929"/>
                        <a14:foregroundMark x1="63883" y1="5353" x2="47182" y2="4380"/>
                        <a14:foregroundMark x1="13152" y1="74939" x2="6472" y2="76886"/>
                        <a14:backgroundMark x1="3758" y1="79319" x2="209" y2="79805"/>
                      </a14:backgroundRemoval>
                    </a14:imgEffect>
                  </a14:imgLayer>
                </a14:imgProps>
              </a:ext>
              <a:ext uri="{28A0092B-C50C-407E-A947-70E740481C1C}">
                <a14:useLocalDpi xmlns:a14="http://schemas.microsoft.com/office/drawing/2010/main"/>
              </a:ext>
            </a:extLst>
          </a:blip>
          <a:srcRect/>
          <a:stretch/>
        </p:blipFill>
        <p:spPr>
          <a:xfrm>
            <a:off x="139303" y="4069138"/>
            <a:ext cx="739775" cy="634035"/>
          </a:xfrm>
          <a:prstGeom prst="rect">
            <a:avLst/>
          </a:prstGeom>
        </p:spPr>
      </p:pic>
      <p:pic>
        <p:nvPicPr>
          <p:cNvPr id="17" name="Picture 16">
            <a:extLst>
              <a:ext uri="{FF2B5EF4-FFF2-40B4-BE49-F238E27FC236}">
                <a16:creationId xmlns:a16="http://schemas.microsoft.com/office/drawing/2014/main" id="{FDABC547-3CE7-F641-A296-D6A69B2DF4EC}"/>
              </a:ext>
            </a:extLst>
          </p:cNvPr>
          <p:cNvPicPr>
            <a:picLocks noChangeAspect="1"/>
          </p:cNvPicPr>
          <p:nvPr userDrawn="1"/>
        </p:nvPicPr>
        <p:blipFill rotWithShape="1">
          <a:blip r:embed="rId8" cstate="screen">
            <a:extLst>
              <a:ext uri="{BEBA8EAE-BF5A-486C-A8C5-ECC9F3942E4B}">
                <a14:imgProps xmlns:a14="http://schemas.microsoft.com/office/drawing/2010/main">
                  <a14:imgLayer r:embed="rId9">
                    <a14:imgEffect>
                      <a14:backgroundRemoval t="9592" b="94005" l="2347" r="95487">
                        <a14:foregroundMark x1="61372" y1="10072" x2="42419" y2="9592"/>
                        <a14:foregroundMark x1="85740" y1="77698" x2="93682" y2="81535"/>
                        <a14:foregroundMark x1="93682" y1="82254" x2="95487" y2="83213"/>
                        <a14:foregroundMark x1="63538" y1="92566" x2="41516" y2="94005"/>
                        <a14:foregroundMark x1="10830" y1="51079" x2="5957" y2="51559"/>
                        <a14:foregroundMark x1="69856" y1="36691" x2="39350" y2="19424"/>
                        <a14:foregroundMark x1="45668" y1="88489" x2="33755" y2="75779"/>
                        <a14:foregroundMark x1="4513" y1="51079" x2="2527" y2="51559"/>
                      </a14:backgroundRemoval>
                    </a14:imgEffect>
                  </a14:imgLayer>
                </a14:imgProps>
              </a:ext>
              <a:ext uri="{28A0092B-C50C-407E-A947-70E740481C1C}">
                <a14:useLocalDpi xmlns:a14="http://schemas.microsoft.com/office/drawing/2010/main"/>
              </a:ext>
            </a:extLst>
          </a:blip>
          <a:srcRect/>
          <a:stretch/>
        </p:blipFill>
        <p:spPr>
          <a:xfrm>
            <a:off x="6178151" y="1062907"/>
            <a:ext cx="854769" cy="642730"/>
          </a:xfrm>
          <a:prstGeom prst="rect">
            <a:avLst/>
          </a:prstGeom>
        </p:spPr>
      </p:pic>
      <p:sp>
        <p:nvSpPr>
          <p:cNvPr id="18" name="Google Shape;22;p2">
            <a:extLst>
              <a:ext uri="{FF2B5EF4-FFF2-40B4-BE49-F238E27FC236}">
                <a16:creationId xmlns:a16="http://schemas.microsoft.com/office/drawing/2014/main" id="{DDA0AD86-CC1A-2E47-A0E0-157B062C0329}"/>
              </a:ext>
            </a:extLst>
          </p:cNvPr>
          <p:cNvSpPr/>
          <p:nvPr userDrawn="1"/>
        </p:nvSpPr>
        <p:spPr>
          <a:xfrm>
            <a:off x="1127173" y="120684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Things we did well:</a:t>
            </a:r>
            <a:endParaRPr sz="1600" b="1" dirty="0">
              <a:latin typeface="OpenDyslexic" panose="00000500000000000000" pitchFamily="50" charset="0"/>
              <a:ea typeface="Calibri"/>
              <a:cs typeface="Calibri"/>
              <a:sym typeface="Calibri"/>
            </a:endParaRPr>
          </a:p>
        </p:txBody>
      </p:sp>
      <p:sp>
        <p:nvSpPr>
          <p:cNvPr id="19" name="Google Shape;22;p2">
            <a:extLst>
              <a:ext uri="{FF2B5EF4-FFF2-40B4-BE49-F238E27FC236}">
                <a16:creationId xmlns:a16="http://schemas.microsoft.com/office/drawing/2014/main" id="{1EE2EC76-3069-9A43-A89C-A6164E48E4D2}"/>
              </a:ext>
            </a:extLst>
          </p:cNvPr>
          <p:cNvSpPr/>
          <p:nvPr userDrawn="1"/>
        </p:nvSpPr>
        <p:spPr>
          <a:xfrm>
            <a:off x="1127173" y="415047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Things we need to improve on:</a:t>
            </a:r>
            <a:endParaRPr sz="1600" b="1" dirty="0">
              <a:latin typeface="OpenDyslexic" panose="00000500000000000000" pitchFamily="50" charset="0"/>
              <a:ea typeface="Calibri"/>
              <a:cs typeface="Calibri"/>
              <a:sym typeface="Calibri"/>
            </a:endParaRPr>
          </a:p>
        </p:txBody>
      </p:sp>
      <p:sp>
        <p:nvSpPr>
          <p:cNvPr id="20" name="Google Shape;22;p2">
            <a:extLst>
              <a:ext uri="{FF2B5EF4-FFF2-40B4-BE49-F238E27FC236}">
                <a16:creationId xmlns:a16="http://schemas.microsoft.com/office/drawing/2014/main" id="{DB9945AC-47C0-6143-9B17-18D8480CE3F6}"/>
              </a:ext>
            </a:extLst>
          </p:cNvPr>
          <p:cNvSpPr/>
          <p:nvPr userDrawn="1"/>
        </p:nvSpPr>
        <p:spPr>
          <a:xfrm>
            <a:off x="7217033" y="120684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Star examples:</a:t>
            </a:r>
            <a:endParaRPr sz="1600" b="1" dirty="0">
              <a:latin typeface="OpenDyslexic" panose="00000500000000000000" pitchFamily="50" charset="0"/>
              <a:ea typeface="Calibri"/>
              <a:cs typeface="Calibri"/>
              <a:sym typeface="Calibri"/>
            </a:endParaRPr>
          </a:p>
        </p:txBody>
      </p:sp>
      <p:sp>
        <p:nvSpPr>
          <p:cNvPr id="21" name="Google Shape;22;p2">
            <a:extLst>
              <a:ext uri="{FF2B5EF4-FFF2-40B4-BE49-F238E27FC236}">
                <a16:creationId xmlns:a16="http://schemas.microsoft.com/office/drawing/2014/main" id="{C5DFE349-7622-014F-8D18-90A7A397B585}"/>
              </a:ext>
            </a:extLst>
          </p:cNvPr>
          <p:cNvSpPr/>
          <p:nvPr userDrawn="1"/>
        </p:nvSpPr>
        <p:spPr>
          <a:xfrm>
            <a:off x="7215435" y="415047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err="1">
                <a:latin typeface="OpenDyslexic" panose="00000500000000000000" pitchFamily="50" charset="0"/>
                <a:ea typeface="Calibri"/>
                <a:cs typeface="Calibri"/>
                <a:sym typeface="Calibri"/>
              </a:rPr>
              <a:t>SPaG</a:t>
            </a:r>
            <a:r>
              <a:rPr lang="en-US" sz="1600" b="1" i="0" u="none" strike="noStrike" cap="none" dirty="0">
                <a:latin typeface="OpenDyslexic" panose="00000500000000000000" pitchFamily="50" charset="0"/>
                <a:ea typeface="Calibri"/>
                <a:cs typeface="Calibri"/>
                <a:sym typeface="Calibri"/>
              </a:rPr>
              <a:t> &amp; Definition errors:</a:t>
            </a:r>
            <a:endParaRPr sz="1600" b="1" dirty="0">
              <a:latin typeface="OpenDyslexic" panose="00000500000000000000" pitchFamily="50" charset="0"/>
              <a:ea typeface="Calibri"/>
              <a:cs typeface="Calibri"/>
              <a:sym typeface="Calibri"/>
            </a:endParaRPr>
          </a:p>
        </p:txBody>
      </p:sp>
      <p:sp>
        <p:nvSpPr>
          <p:cNvPr id="26" name="Text Placeholder 45"/>
          <p:cNvSpPr>
            <a:spLocks noGrp="1"/>
          </p:cNvSpPr>
          <p:nvPr>
            <p:ph type="body" sz="quarter" idx="11" hasCustomPrompt="1"/>
          </p:nvPr>
        </p:nvSpPr>
        <p:spPr>
          <a:xfrm>
            <a:off x="203031" y="1931165"/>
            <a:ext cx="5684887" cy="1783399"/>
          </a:xfrm>
        </p:spPr>
        <p:txBody>
          <a:bodyPr>
            <a:noAutofit/>
          </a:bodyPr>
          <a:lstStyle>
            <a:lvl1pPr marL="285750" indent="-285750">
              <a:buFont typeface="Wingdings" panose="05000000000000000000" pitchFamily="2" charset="2"/>
              <a:buChar char="ü"/>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positives here</a:t>
            </a:r>
            <a:endParaRPr lang="en-US" dirty="0"/>
          </a:p>
        </p:txBody>
      </p:sp>
      <p:sp>
        <p:nvSpPr>
          <p:cNvPr id="27" name="Text Placeholder 45"/>
          <p:cNvSpPr>
            <a:spLocks noGrp="1"/>
          </p:cNvSpPr>
          <p:nvPr>
            <p:ph type="body" sz="quarter" idx="12" hasCustomPrompt="1"/>
          </p:nvPr>
        </p:nvSpPr>
        <p:spPr>
          <a:xfrm>
            <a:off x="199901" y="4858251"/>
            <a:ext cx="5684887" cy="1783399"/>
          </a:xfrm>
        </p:spPr>
        <p:txBody>
          <a:bodyPr>
            <a:noAutofit/>
          </a:bodyPr>
          <a:lstStyle>
            <a:lvl1pPr marL="285750" indent="-285750">
              <a:buFont typeface="Wingdings" panose="05000000000000000000" pitchFamily="2" charset="2"/>
              <a:buChar char="Ø"/>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improvements here</a:t>
            </a:r>
            <a:endParaRPr lang="en-US" dirty="0"/>
          </a:p>
        </p:txBody>
      </p:sp>
      <p:sp>
        <p:nvSpPr>
          <p:cNvPr id="28" name="Text Placeholder 45"/>
          <p:cNvSpPr>
            <a:spLocks noGrp="1"/>
          </p:cNvSpPr>
          <p:nvPr>
            <p:ph type="body" sz="quarter" idx="13" hasCustomPrompt="1"/>
          </p:nvPr>
        </p:nvSpPr>
        <p:spPr>
          <a:xfrm>
            <a:off x="6318212" y="1927638"/>
            <a:ext cx="5684887" cy="1783399"/>
          </a:xfrm>
        </p:spPr>
        <p:txBody>
          <a:bodyPr>
            <a:noAutofit/>
          </a:bodyPr>
          <a:lstStyle>
            <a:lvl1pPr marL="285750" indent="-285750">
              <a:buFont typeface="Wingdings" panose="05000000000000000000" pitchFamily="2" charset="2"/>
              <a:buChar char="v"/>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star students here</a:t>
            </a:r>
            <a:endParaRPr lang="en-US" dirty="0"/>
          </a:p>
        </p:txBody>
      </p:sp>
      <p:sp>
        <p:nvSpPr>
          <p:cNvPr id="29" name="Text Placeholder 45"/>
          <p:cNvSpPr>
            <a:spLocks noGrp="1"/>
          </p:cNvSpPr>
          <p:nvPr>
            <p:ph type="body" sz="quarter" idx="14" hasCustomPrompt="1"/>
          </p:nvPr>
        </p:nvSpPr>
        <p:spPr>
          <a:xfrm>
            <a:off x="6300663" y="4858251"/>
            <a:ext cx="5684887" cy="1783399"/>
          </a:xfrm>
        </p:spPr>
        <p:txBody>
          <a:bodyPr>
            <a:noAutofit/>
          </a:bodyPr>
          <a:lstStyle>
            <a:lvl1pPr marL="285750" indent="-285750">
              <a:buFont typeface="Wingdings" panose="05000000000000000000" pitchFamily="2" charset="2"/>
              <a:buChar char="q"/>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a:t>
            </a:r>
            <a:r>
              <a:rPr lang="en-GB" dirty="0" err="1"/>
              <a:t>SPaG</a:t>
            </a:r>
            <a:r>
              <a:rPr lang="en-GB" dirty="0"/>
              <a:t> and definition errors here</a:t>
            </a:r>
            <a:endParaRPr lang="en-US" dirty="0"/>
          </a:p>
        </p:txBody>
      </p:sp>
      <p:sp>
        <p:nvSpPr>
          <p:cNvPr id="30" name="Text Placeholder 45"/>
          <p:cNvSpPr>
            <a:spLocks noGrp="1"/>
          </p:cNvSpPr>
          <p:nvPr>
            <p:ph type="body" sz="quarter" idx="15" hasCustomPrompt="1"/>
          </p:nvPr>
        </p:nvSpPr>
        <p:spPr>
          <a:xfrm>
            <a:off x="7521248" y="171208"/>
            <a:ext cx="4481852" cy="744248"/>
          </a:xfrm>
        </p:spPr>
        <p:txBody>
          <a:bodyPr>
            <a:noAutofit/>
          </a:bodyPr>
          <a:lstStyle>
            <a:lvl1pPr marL="0" indent="0">
              <a:buFontTx/>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task that was completed here</a:t>
            </a:r>
            <a:endParaRPr lang="en-US" dirty="0"/>
          </a:p>
        </p:txBody>
      </p:sp>
    </p:spTree>
    <p:extLst>
      <p:ext uri="{BB962C8B-B14F-4D97-AF65-F5344CB8AC3E}">
        <p14:creationId xmlns:p14="http://schemas.microsoft.com/office/powerpoint/2010/main" val="1087144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 Pen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chemeClr val="bg1">
              <a:lumMod val="65000"/>
              <a:alpha val="50000"/>
            </a:schemeClr>
          </a:solidFill>
          <a:ln w="12700" cap="flat" cmpd="sng">
            <a:solidFill>
              <a:schemeClr val="bg1">
                <a:lumMod val="75000"/>
                <a:alpha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dirty="0">
              <a:solidFill>
                <a:schemeClr val="lt1"/>
              </a:solidFill>
              <a:latin typeface="OpenDyslexic" panose="00000500000000000000" pitchFamily="50" charset="0"/>
              <a:ea typeface="Calibri"/>
              <a:cs typeface="Calibri"/>
              <a:sym typeface="Calibri"/>
            </a:endParaRPr>
          </a:p>
        </p:txBody>
      </p:sp>
      <p:sp>
        <p:nvSpPr>
          <p:cNvPr id="9" name="Google Shape;22;p2">
            <a:extLst>
              <a:ext uri="{FF2B5EF4-FFF2-40B4-BE49-F238E27FC236}">
                <a16:creationId xmlns:a16="http://schemas.microsoft.com/office/drawing/2014/main" id="{99BB1BFA-FCE3-5A42-B8D1-BA6A4A046D17}"/>
              </a:ext>
            </a:extLst>
          </p:cNvPr>
          <p:cNvSpPr/>
          <p:nvPr userDrawn="1"/>
        </p:nvSpPr>
        <p:spPr>
          <a:xfrm>
            <a:off x="1057275" y="71437"/>
            <a:ext cx="4929188"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Red Pen Work</a:t>
            </a:r>
            <a:endParaRPr sz="3600" b="1" dirty="0">
              <a:solidFill>
                <a:schemeClr val="lt1"/>
              </a:solidFill>
              <a:latin typeface="OpenDyslexic" panose="00000500000000000000" pitchFamily="50" charset="0"/>
              <a:ea typeface="Calibri"/>
              <a:cs typeface="Calibri"/>
              <a:sym typeface="Calibri"/>
            </a:endParaRPr>
          </a:p>
        </p:txBody>
      </p:sp>
      <p:sp>
        <p:nvSpPr>
          <p:cNvPr id="10" name="Rectangle 9">
            <a:extLst>
              <a:ext uri="{FF2B5EF4-FFF2-40B4-BE49-F238E27FC236}">
                <a16:creationId xmlns:a16="http://schemas.microsoft.com/office/drawing/2014/main" id="{5DFA1EF5-592C-DE47-837A-D5B1F1637E78}"/>
              </a:ext>
            </a:extLst>
          </p:cNvPr>
          <p:cNvSpPr/>
          <p:nvPr userDrawn="1"/>
        </p:nvSpPr>
        <p:spPr>
          <a:xfrm>
            <a:off x="0" y="5603158"/>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2" name="Google Shape;22;p2">
            <a:extLst>
              <a:ext uri="{FF2B5EF4-FFF2-40B4-BE49-F238E27FC236}">
                <a16:creationId xmlns:a16="http://schemas.microsoft.com/office/drawing/2014/main" id="{01054622-2E79-984C-B53A-E8CA3C7E3F01}"/>
              </a:ext>
            </a:extLst>
          </p:cNvPr>
          <p:cNvSpPr/>
          <p:nvPr userDrawn="1"/>
        </p:nvSpPr>
        <p:spPr>
          <a:xfrm>
            <a:off x="99648" y="1051065"/>
            <a:ext cx="3357929" cy="559054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Answer the questions that have been ticked for you at the bottom of your sheet</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Make sure you use your help and support, to make sure you get the answers correct!</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Make sure you:</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Use any sentence starters given</a:t>
            </a: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Write out any definitions given</a:t>
            </a: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Use any pictures given</a:t>
            </a:r>
          </a:p>
        </p:txBody>
      </p:sp>
      <p:pic>
        <p:nvPicPr>
          <p:cNvPr id="13" name="Picture 12">
            <a:extLst>
              <a:ext uri="{FF2B5EF4-FFF2-40B4-BE49-F238E27FC236}">
                <a16:creationId xmlns:a16="http://schemas.microsoft.com/office/drawing/2014/main" id="{909839E9-BEF3-FE41-9350-41D8EF37A3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67230" y="955396"/>
            <a:ext cx="4024769" cy="5902604"/>
          </a:xfrm>
          <a:prstGeom prst="rect">
            <a:avLst/>
          </a:prstGeom>
        </p:spPr>
      </p:pic>
      <p:pic>
        <p:nvPicPr>
          <p:cNvPr id="16" name="Picture 15">
            <a:extLst>
              <a:ext uri="{FF2B5EF4-FFF2-40B4-BE49-F238E27FC236}">
                <a16:creationId xmlns:a16="http://schemas.microsoft.com/office/drawing/2014/main" id="{CCAD6A7D-0083-904C-B1C4-97B5974586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329" y="57149"/>
            <a:ext cx="744537" cy="744537"/>
          </a:xfrm>
          <a:prstGeom prst="rect">
            <a:avLst/>
          </a:prstGeom>
        </p:spPr>
      </p:pic>
      <p:sp>
        <p:nvSpPr>
          <p:cNvPr id="17" name="Text Placeholder 20"/>
          <p:cNvSpPr>
            <a:spLocks noGrp="1"/>
          </p:cNvSpPr>
          <p:nvPr>
            <p:ph type="body" sz="quarter" idx="14" hasCustomPrompt="1"/>
          </p:nvPr>
        </p:nvSpPr>
        <p:spPr>
          <a:xfrm>
            <a:off x="8628950" y="1243384"/>
            <a:ext cx="3563049" cy="328742"/>
          </a:xfrm>
        </p:spPr>
        <p:txBody>
          <a:bodyPr>
            <a:normAutofit/>
          </a:bodyPr>
          <a:lstStyle>
            <a:lvl1pPr marL="0" indent="0" algn="l">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date here</a:t>
            </a:r>
            <a:endParaRPr lang="en-US" dirty="0"/>
          </a:p>
        </p:txBody>
      </p:sp>
      <p:sp>
        <p:nvSpPr>
          <p:cNvPr id="18" name="Text Placeholder 20"/>
          <p:cNvSpPr>
            <a:spLocks noGrp="1"/>
          </p:cNvSpPr>
          <p:nvPr>
            <p:ph type="body" sz="quarter" idx="15" hasCustomPrompt="1"/>
          </p:nvPr>
        </p:nvSpPr>
        <p:spPr>
          <a:xfrm>
            <a:off x="8709160" y="1826041"/>
            <a:ext cx="3434713" cy="328742"/>
          </a:xfrm>
        </p:spPr>
        <p:txBody>
          <a:bodyPr>
            <a:normAutofit/>
          </a:bodyPr>
          <a:lstStyle>
            <a:lvl1pPr marL="0" indent="0" algn="ctr">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title here</a:t>
            </a:r>
            <a:endParaRPr lang="en-US" dirty="0"/>
          </a:p>
        </p:txBody>
      </p:sp>
      <p:sp>
        <p:nvSpPr>
          <p:cNvPr id="19" name="Text Placeholder 45"/>
          <p:cNvSpPr>
            <a:spLocks noGrp="1"/>
          </p:cNvSpPr>
          <p:nvPr>
            <p:ph type="body" sz="quarter" idx="16" hasCustomPrompt="1"/>
          </p:nvPr>
        </p:nvSpPr>
        <p:spPr>
          <a:xfrm>
            <a:off x="7521248" y="171208"/>
            <a:ext cx="4481852" cy="744248"/>
          </a:xfrm>
        </p:spPr>
        <p:txBody>
          <a:bodyPr>
            <a:noAutofit/>
          </a:bodyPr>
          <a:lstStyle>
            <a:lvl1pPr marL="0" indent="0">
              <a:buFontTx/>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task that was completed here</a:t>
            </a:r>
            <a:endParaRPr lang="en-US" dirty="0"/>
          </a:p>
        </p:txBody>
      </p:sp>
      <p:pic>
        <p:nvPicPr>
          <p:cNvPr id="2" name="Picture 1">
            <a:extLst>
              <a:ext uri="{FF2B5EF4-FFF2-40B4-BE49-F238E27FC236}">
                <a16:creationId xmlns:a16="http://schemas.microsoft.com/office/drawing/2014/main" id="{E49DD4B8-3D1B-48AF-82C4-AA41505AF247}"/>
              </a:ext>
            </a:extLst>
          </p:cNvPr>
          <p:cNvPicPr>
            <a:picLocks noChangeAspect="1"/>
          </p:cNvPicPr>
          <p:nvPr userDrawn="1"/>
        </p:nvPicPr>
        <p:blipFill>
          <a:blip r:embed="rId5"/>
          <a:stretch>
            <a:fillRect/>
          </a:stretch>
        </p:blipFill>
        <p:spPr>
          <a:xfrm>
            <a:off x="3654788" y="955396"/>
            <a:ext cx="4437829" cy="5896191"/>
          </a:xfrm>
          <a:prstGeom prst="rect">
            <a:avLst/>
          </a:prstGeom>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0" name="ShockwaveFlash1"/>
                <p:cNvPicPr>
                  <a:picLocks/>
                </p:cNvPicPr>
                <p:nvPr/>
              </p:nvPicPr>
              <p:blipFill>
                <a:blip r:embed="rId6"/>
                <a:stretch>
                  <a:fillRect/>
                </a:stretch>
              </p:blipFill>
              <p:spPr>
                <a:xfrm>
                  <a:off x="74613" y="5691308"/>
                  <a:ext cx="3351212" cy="1065212"/>
                </a:xfrm>
                <a:prstGeom prst="rect">
                  <a:avLst/>
                </a:prstGeom>
              </p:spPr>
            </p:pic>
          </p:control>
        </mc:Fallback>
      </mc:AlternateContent>
    </p:controls>
    <p:extLst>
      <p:ext uri="{BB962C8B-B14F-4D97-AF65-F5344CB8AC3E}">
        <p14:creationId xmlns:p14="http://schemas.microsoft.com/office/powerpoint/2010/main" val="2653465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ass Discussio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0F8A691-3139-AA4A-87B4-93E34B3F4BE8}"/>
              </a:ext>
            </a:extLst>
          </p:cNvPr>
          <p:cNvGrpSpPr/>
          <p:nvPr userDrawn="1"/>
        </p:nvGrpSpPr>
        <p:grpSpPr>
          <a:xfrm>
            <a:off x="6345526" y="2694864"/>
            <a:ext cx="3874239" cy="2500496"/>
            <a:chOff x="6345526" y="2694864"/>
            <a:chExt cx="3874239" cy="2500496"/>
          </a:xfrm>
        </p:grpSpPr>
        <p:pic>
          <p:nvPicPr>
            <p:cNvPr id="7" name="Picture 6">
              <a:extLst>
                <a:ext uri="{FF2B5EF4-FFF2-40B4-BE49-F238E27FC236}">
                  <a16:creationId xmlns:a16="http://schemas.microsoft.com/office/drawing/2014/main" id="{59BABBB2-D767-0246-AD8A-A02B83BC9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5247" y="2694864"/>
              <a:ext cx="3424518" cy="2239773"/>
            </a:xfrm>
            <a:prstGeom prst="rect">
              <a:avLst/>
            </a:prstGeom>
          </p:spPr>
        </p:pic>
        <p:pic>
          <p:nvPicPr>
            <p:cNvPr id="8" name="Picture 7">
              <a:extLst>
                <a:ext uri="{FF2B5EF4-FFF2-40B4-BE49-F238E27FC236}">
                  <a16:creationId xmlns:a16="http://schemas.microsoft.com/office/drawing/2014/main" id="{CFC2C3D3-85FC-1C45-8AA5-F925A044AF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5526" y="4673913"/>
              <a:ext cx="521447" cy="521447"/>
            </a:xfrm>
            <a:prstGeom prst="rect">
              <a:avLst/>
            </a:prstGeom>
          </p:spPr>
        </p:pic>
      </p:grpSp>
      <p:sp>
        <p:nvSpPr>
          <p:cNvPr id="9"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11"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Class Discussion</a:t>
            </a:r>
            <a:endParaRPr sz="3600" b="1" dirty="0">
              <a:solidFill>
                <a:schemeClr val="lt1"/>
              </a:solidFill>
              <a:latin typeface="OpenDyslexic" panose="00000500000000000000" pitchFamily="50" charset="0"/>
              <a:ea typeface="Calibri"/>
              <a:cs typeface="Calibri"/>
              <a:sym typeface="Calibri"/>
            </a:endParaRPr>
          </a:p>
        </p:txBody>
      </p:sp>
      <p:sp>
        <p:nvSpPr>
          <p:cNvPr id="12" name="Rectangle 11">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3" name="Rectangle 12">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4" name="Rectangle 13">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5"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8" name="Google Shape;22;p2">
            <a:extLst>
              <a:ext uri="{FF2B5EF4-FFF2-40B4-BE49-F238E27FC236}">
                <a16:creationId xmlns:a16="http://schemas.microsoft.com/office/drawing/2014/main" id="{29CA86B3-5FCF-1442-B5D0-68A6A9A19542}"/>
              </a:ext>
            </a:extLst>
          </p:cNvPr>
          <p:cNvSpPr/>
          <p:nvPr userDrawn="1"/>
        </p:nvSpPr>
        <p:spPr>
          <a:xfrm>
            <a:off x="571490" y="4541887"/>
            <a:ext cx="2397481"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1" name="Rounded Rectangle 20">
            <a:extLst>
              <a:ext uri="{FF2B5EF4-FFF2-40B4-BE49-F238E27FC236}">
                <a16:creationId xmlns:a16="http://schemas.microsoft.com/office/drawing/2014/main" id="{4CF14AD3-4943-204A-B1C7-46C2983EF876}"/>
              </a:ext>
            </a:extLst>
          </p:cNvPr>
          <p:cNvSpPr/>
          <p:nvPr userDrawn="1"/>
        </p:nvSpPr>
        <p:spPr>
          <a:xfrm>
            <a:off x="3686145" y="1081958"/>
            <a:ext cx="3267845" cy="957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2" name="Rounded Rectangle 21">
            <a:extLst>
              <a:ext uri="{FF2B5EF4-FFF2-40B4-BE49-F238E27FC236}">
                <a16:creationId xmlns:a16="http://schemas.microsoft.com/office/drawing/2014/main" id="{0F44A294-6657-1541-BD73-C7E05AB79FCA}"/>
              </a:ext>
            </a:extLst>
          </p:cNvPr>
          <p:cNvSpPr/>
          <p:nvPr userDrawn="1"/>
        </p:nvSpPr>
        <p:spPr>
          <a:xfrm>
            <a:off x="3692331" y="2290662"/>
            <a:ext cx="3267845" cy="957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3" name="Rounded Rectangle 22">
            <a:extLst>
              <a:ext uri="{FF2B5EF4-FFF2-40B4-BE49-F238E27FC236}">
                <a16:creationId xmlns:a16="http://schemas.microsoft.com/office/drawing/2014/main" id="{55DC59CA-842C-6549-B52D-F9CA6442D7C5}"/>
              </a:ext>
            </a:extLst>
          </p:cNvPr>
          <p:cNvSpPr/>
          <p:nvPr userDrawn="1"/>
        </p:nvSpPr>
        <p:spPr>
          <a:xfrm>
            <a:off x="3686146" y="3570628"/>
            <a:ext cx="2391926" cy="292430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4" name="Rounded Rectangle 23">
            <a:extLst>
              <a:ext uri="{FF2B5EF4-FFF2-40B4-BE49-F238E27FC236}">
                <a16:creationId xmlns:a16="http://schemas.microsoft.com/office/drawing/2014/main" id="{0FD7D3EE-96F5-424B-9B68-6E1E5438B78D}"/>
              </a:ext>
            </a:extLst>
          </p:cNvPr>
          <p:cNvSpPr/>
          <p:nvPr userDrawn="1"/>
        </p:nvSpPr>
        <p:spPr>
          <a:xfrm>
            <a:off x="6346834" y="5278775"/>
            <a:ext cx="2568566" cy="141456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5" name="Rounded Rectangle 24">
            <a:extLst>
              <a:ext uri="{FF2B5EF4-FFF2-40B4-BE49-F238E27FC236}">
                <a16:creationId xmlns:a16="http://schemas.microsoft.com/office/drawing/2014/main" id="{D3EED411-78BF-D046-9592-1234DB468A99}"/>
              </a:ext>
            </a:extLst>
          </p:cNvPr>
          <p:cNvSpPr/>
          <p:nvPr userDrawn="1"/>
        </p:nvSpPr>
        <p:spPr>
          <a:xfrm>
            <a:off x="9144562" y="4934637"/>
            <a:ext cx="2873753" cy="175870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6" name="Rounded Rectangle 25">
            <a:extLst>
              <a:ext uri="{FF2B5EF4-FFF2-40B4-BE49-F238E27FC236}">
                <a16:creationId xmlns:a16="http://schemas.microsoft.com/office/drawing/2014/main" id="{FE5CC1AE-D5F1-5044-84A2-E0D76FC1AA25}"/>
              </a:ext>
            </a:extLst>
          </p:cNvPr>
          <p:cNvSpPr/>
          <p:nvPr userDrawn="1"/>
        </p:nvSpPr>
        <p:spPr>
          <a:xfrm>
            <a:off x="7281477" y="309282"/>
            <a:ext cx="2381947" cy="198138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7" name="Rounded Rectangle 26">
            <a:extLst>
              <a:ext uri="{FF2B5EF4-FFF2-40B4-BE49-F238E27FC236}">
                <a16:creationId xmlns:a16="http://schemas.microsoft.com/office/drawing/2014/main" id="{894CECBA-C7A7-3B43-B970-6E8EE3100ED7}"/>
              </a:ext>
            </a:extLst>
          </p:cNvPr>
          <p:cNvSpPr/>
          <p:nvPr userDrawn="1"/>
        </p:nvSpPr>
        <p:spPr>
          <a:xfrm>
            <a:off x="9984725" y="71437"/>
            <a:ext cx="2146284" cy="182459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8" name="Rounded Rectangle 27">
            <a:extLst>
              <a:ext uri="{FF2B5EF4-FFF2-40B4-BE49-F238E27FC236}">
                <a16:creationId xmlns:a16="http://schemas.microsoft.com/office/drawing/2014/main" id="{B8573108-459C-F94A-B4DA-EB73209BAF6B}"/>
              </a:ext>
            </a:extLst>
          </p:cNvPr>
          <p:cNvSpPr/>
          <p:nvPr userDrawn="1"/>
        </p:nvSpPr>
        <p:spPr>
          <a:xfrm>
            <a:off x="10470626" y="2039441"/>
            <a:ext cx="1660383" cy="27477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pic>
        <p:nvPicPr>
          <p:cNvPr id="29" name="Picture 28">
            <a:extLst>
              <a:ext uri="{FF2B5EF4-FFF2-40B4-BE49-F238E27FC236}">
                <a16:creationId xmlns:a16="http://schemas.microsoft.com/office/drawing/2014/main" id="{AC6FFB32-A793-6B4D-BECB-27A3FB8668D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494" y="151325"/>
            <a:ext cx="1124110" cy="684241"/>
          </a:xfrm>
          <a:prstGeom prst="rect">
            <a:avLst/>
          </a:prstGeom>
        </p:spPr>
      </p:pic>
      <p:cxnSp>
        <p:nvCxnSpPr>
          <p:cNvPr id="30" name="Straight Connector 29">
            <a:extLst>
              <a:ext uri="{FF2B5EF4-FFF2-40B4-BE49-F238E27FC236}">
                <a16:creationId xmlns:a16="http://schemas.microsoft.com/office/drawing/2014/main" id="{AC78E225-87E4-5D48-BEAA-41861C5969CB}"/>
              </a:ext>
            </a:extLst>
          </p:cNvPr>
          <p:cNvCxnSpPr>
            <a:cxnSpLocks/>
          </p:cNvCxnSpPr>
          <p:nvPr userDrawn="1"/>
        </p:nvCxnSpPr>
        <p:spPr>
          <a:xfrm flipV="1">
            <a:off x="8737481" y="2309570"/>
            <a:ext cx="88966" cy="41867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3C8D02D9-4616-EE48-B416-615A4E6F1EF8}"/>
              </a:ext>
            </a:extLst>
          </p:cNvPr>
          <p:cNvCxnSpPr>
            <a:cxnSpLocks/>
          </p:cNvCxnSpPr>
          <p:nvPr userDrawn="1"/>
        </p:nvCxnSpPr>
        <p:spPr>
          <a:xfrm flipV="1">
            <a:off x="9440337" y="1950309"/>
            <a:ext cx="779428" cy="953895"/>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AF1D6341-2096-8440-9AEE-B14C2EEB1967}"/>
              </a:ext>
            </a:extLst>
          </p:cNvPr>
          <p:cNvCxnSpPr>
            <a:cxnSpLocks/>
          </p:cNvCxnSpPr>
          <p:nvPr userDrawn="1"/>
        </p:nvCxnSpPr>
        <p:spPr>
          <a:xfrm flipV="1">
            <a:off x="10026621" y="3148864"/>
            <a:ext cx="386287" cy="159542"/>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E34A39B8-01D8-D640-BFFD-811220D6C260}"/>
              </a:ext>
            </a:extLst>
          </p:cNvPr>
          <p:cNvCxnSpPr>
            <a:cxnSpLocks/>
          </p:cNvCxnSpPr>
          <p:nvPr userDrawn="1"/>
        </p:nvCxnSpPr>
        <p:spPr>
          <a:xfrm flipH="1" flipV="1">
            <a:off x="10029208" y="4275870"/>
            <a:ext cx="271504" cy="57978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02DC612B-B5CF-B04E-A926-D1CEB8367C51}"/>
              </a:ext>
            </a:extLst>
          </p:cNvPr>
          <p:cNvCxnSpPr>
            <a:cxnSpLocks/>
          </p:cNvCxnSpPr>
          <p:nvPr userDrawn="1"/>
        </p:nvCxnSpPr>
        <p:spPr>
          <a:xfrm flipV="1">
            <a:off x="8197807" y="4818388"/>
            <a:ext cx="88966" cy="41867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7C38E71A-ACEA-6E45-BBB8-797E249B0EF2}"/>
              </a:ext>
            </a:extLst>
          </p:cNvPr>
          <p:cNvCxnSpPr>
            <a:cxnSpLocks/>
          </p:cNvCxnSpPr>
          <p:nvPr userDrawn="1"/>
        </p:nvCxnSpPr>
        <p:spPr>
          <a:xfrm flipH="1">
            <a:off x="6135790" y="3754003"/>
            <a:ext cx="942191" cy="39889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E629341D-1C34-A748-BE6E-4BBB4666E394}"/>
              </a:ext>
            </a:extLst>
          </p:cNvPr>
          <p:cNvCxnSpPr>
            <a:cxnSpLocks/>
          </p:cNvCxnSpPr>
          <p:nvPr userDrawn="1"/>
        </p:nvCxnSpPr>
        <p:spPr>
          <a:xfrm flipH="1" flipV="1">
            <a:off x="6953991" y="2111356"/>
            <a:ext cx="928698" cy="707852"/>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C569788C-134B-2541-AD44-89A435BDC9CE}"/>
              </a:ext>
            </a:extLst>
          </p:cNvPr>
          <p:cNvCxnSpPr>
            <a:cxnSpLocks/>
          </p:cNvCxnSpPr>
          <p:nvPr userDrawn="1"/>
        </p:nvCxnSpPr>
        <p:spPr>
          <a:xfrm flipH="1" flipV="1">
            <a:off x="6953912" y="2924149"/>
            <a:ext cx="432800" cy="173006"/>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Text Placeholder 45"/>
          <p:cNvSpPr>
            <a:spLocks noGrp="1"/>
          </p:cNvSpPr>
          <p:nvPr>
            <p:ph type="body" sz="quarter" idx="16" hasCustomPrompt="1"/>
          </p:nvPr>
        </p:nvSpPr>
        <p:spPr>
          <a:xfrm>
            <a:off x="7435326" y="3250158"/>
            <a:ext cx="2398152" cy="1201861"/>
          </a:xfrm>
        </p:spPr>
        <p:txBody>
          <a:bodyPr>
            <a:noAutofit/>
          </a:bodyPr>
          <a:lstStyle>
            <a:lvl1pPr marL="0" indent="0" algn="ctr">
              <a:buFontTx/>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topic here</a:t>
            </a:r>
            <a:endParaRPr lang="en-US" dirty="0"/>
          </a:p>
        </p:txBody>
      </p:sp>
      <p:sp>
        <p:nvSpPr>
          <p:cNvPr id="39"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40"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44" name="Google Shape;22;p2">
            <a:extLst>
              <a:ext uri="{FF2B5EF4-FFF2-40B4-BE49-F238E27FC236}">
                <a16:creationId xmlns:a16="http://schemas.microsoft.com/office/drawing/2014/main" id="{E2E5545A-6477-1442-90F5-4B3DDB18C7E0}"/>
              </a:ext>
            </a:extLst>
          </p:cNvPr>
          <p:cNvSpPr/>
          <p:nvPr userDrawn="1"/>
        </p:nvSpPr>
        <p:spPr>
          <a:xfrm>
            <a:off x="585778" y="2239014"/>
            <a:ext cx="2550211"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45" name="Picture 44" descr="Image result for key words">
            <a:extLst>
              <a:ext uri="{FF2B5EF4-FFF2-40B4-BE49-F238E27FC236}">
                <a16:creationId xmlns:a16="http://schemas.microsoft.com/office/drawing/2014/main" id="{DBC2C0DD-2871-324C-B93D-34C47128FCCE}"/>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41"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077772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ssessment (Boo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Assessment</a:t>
            </a:r>
            <a:endParaRPr sz="3600" b="1" dirty="0">
              <a:solidFill>
                <a:schemeClr val="lt1"/>
              </a:solidFill>
              <a:latin typeface="OpenDyslexic" panose="00000500000000000000" pitchFamily="50" charset="0"/>
              <a:ea typeface="Calibri"/>
              <a:cs typeface="Calibri"/>
              <a:sym typeface="Calibri"/>
            </a:endParaRPr>
          </a:p>
        </p:txBody>
      </p:sp>
      <p:sp>
        <p:nvSpPr>
          <p:cNvPr id="8" name="Rectangle 7">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9" name="Picture 8">
            <a:extLst>
              <a:ext uri="{FF2B5EF4-FFF2-40B4-BE49-F238E27FC236}">
                <a16:creationId xmlns:a16="http://schemas.microsoft.com/office/drawing/2014/main" id="{FAE9F278-D7D4-C44E-AFF8-F107C4B110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4638" y="180956"/>
            <a:ext cx="558426" cy="558426"/>
          </a:xfrm>
          <a:prstGeom prst="rect">
            <a:avLst/>
          </a:prstGeom>
        </p:spPr>
      </p:pic>
      <p:pic>
        <p:nvPicPr>
          <p:cNvPr id="10" name="Picture 9">
            <a:extLst>
              <a:ext uri="{FF2B5EF4-FFF2-40B4-BE49-F238E27FC236}">
                <a16:creationId xmlns:a16="http://schemas.microsoft.com/office/drawing/2014/main" id="{C7DC9710-EB4F-3D4D-B461-BF32E90D439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792782" y="0"/>
            <a:ext cx="4399218" cy="6858000"/>
          </a:xfrm>
          <a:prstGeom prst="rect">
            <a:avLst/>
          </a:prstGeom>
        </p:spPr>
      </p:pic>
      <p:sp>
        <p:nvSpPr>
          <p:cNvPr id="13" name="Google Shape;22;p2">
            <a:extLst>
              <a:ext uri="{FF2B5EF4-FFF2-40B4-BE49-F238E27FC236}">
                <a16:creationId xmlns:a16="http://schemas.microsoft.com/office/drawing/2014/main" id="{4D030593-AE5D-9649-9648-16234683A2B2}"/>
              </a:ext>
            </a:extLst>
          </p:cNvPr>
          <p:cNvSpPr/>
          <p:nvPr userDrawn="1"/>
        </p:nvSpPr>
        <p:spPr>
          <a:xfrm>
            <a:off x="68077" y="2369505"/>
            <a:ext cx="7596747" cy="34216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Write the date and title down on a new page in your book</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Answer the questions in your book. You </a:t>
            </a:r>
            <a:r>
              <a:rPr lang="en-US" sz="2000" b="1" u="sng" dirty="0">
                <a:solidFill>
                  <a:srgbClr val="0070C0"/>
                </a:solidFill>
                <a:latin typeface="OpenDyslexic" panose="00000500000000000000" pitchFamily="50" charset="0"/>
                <a:ea typeface="Calibri"/>
                <a:cs typeface="Calibri"/>
                <a:sym typeface="Calibri"/>
              </a:rPr>
              <a:t>do not</a:t>
            </a:r>
            <a:r>
              <a:rPr lang="en-US" sz="2000" dirty="0">
                <a:solidFill>
                  <a:srgbClr val="0070C0"/>
                </a:solidFill>
                <a:latin typeface="OpenDyslexic" panose="00000500000000000000" pitchFamily="50" charset="0"/>
                <a:ea typeface="Calibri"/>
                <a:cs typeface="Calibri"/>
                <a:sym typeface="Calibri"/>
              </a:rPr>
              <a:t> </a:t>
            </a:r>
            <a:r>
              <a:rPr lang="en-US" sz="2000" b="1" dirty="0">
                <a:solidFill>
                  <a:srgbClr val="0070C0"/>
                </a:solidFill>
                <a:latin typeface="OpenDyslexic" panose="00000500000000000000" pitchFamily="50" charset="0"/>
                <a:ea typeface="Calibri"/>
                <a:cs typeface="Calibri"/>
                <a:sym typeface="Calibri"/>
              </a:rPr>
              <a:t>need to write the questions out</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Answer all questions!</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Once you have finished, check your answers and </a:t>
            </a:r>
            <a:r>
              <a:rPr lang="en-US" sz="2000" b="1" dirty="0" err="1">
                <a:solidFill>
                  <a:srgbClr val="0070C0"/>
                </a:solidFill>
                <a:latin typeface="OpenDyslexic" panose="00000500000000000000" pitchFamily="50" charset="0"/>
                <a:ea typeface="Calibri"/>
                <a:cs typeface="Calibri"/>
                <a:sym typeface="Calibri"/>
              </a:rPr>
              <a:t>SPaG</a:t>
            </a: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p:txBody>
      </p:sp>
      <p:pic>
        <p:nvPicPr>
          <p:cNvPr id="14" name="Google Shape;31;p2" descr="Image result for golden rules">
            <a:extLst>
              <a:ext uri="{FF2B5EF4-FFF2-40B4-BE49-F238E27FC236}">
                <a16:creationId xmlns:a16="http://schemas.microsoft.com/office/drawing/2014/main" id="{D216F672-7D18-AC4A-9FF3-EFB73EF546A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3811895" y="1085329"/>
            <a:ext cx="981202" cy="981202"/>
          </a:xfrm>
          <a:prstGeom prst="rect">
            <a:avLst/>
          </a:prstGeom>
          <a:noFill/>
          <a:ln>
            <a:noFill/>
          </a:ln>
        </p:spPr>
      </p:pic>
      <p:sp>
        <p:nvSpPr>
          <p:cNvPr id="15" name="Google Shape;32;p2">
            <a:extLst>
              <a:ext uri="{FF2B5EF4-FFF2-40B4-BE49-F238E27FC236}">
                <a16:creationId xmlns:a16="http://schemas.microsoft.com/office/drawing/2014/main" id="{13722367-7FD1-D842-A88D-83824FF8F300}"/>
              </a:ext>
            </a:extLst>
          </p:cNvPr>
          <p:cNvSpPr txBox="1"/>
          <p:nvPr userDrawn="1"/>
        </p:nvSpPr>
        <p:spPr>
          <a:xfrm>
            <a:off x="4886136" y="1191166"/>
            <a:ext cx="2840471"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talking</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Independent work</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distractions</a:t>
            </a:r>
          </a:p>
        </p:txBody>
      </p:sp>
      <p:sp>
        <p:nvSpPr>
          <p:cNvPr id="16" name="Text Placeholder 20"/>
          <p:cNvSpPr>
            <a:spLocks noGrp="1"/>
          </p:cNvSpPr>
          <p:nvPr>
            <p:ph type="body" sz="quarter" idx="14" hasCustomPrompt="1"/>
          </p:nvPr>
        </p:nvSpPr>
        <p:spPr>
          <a:xfrm>
            <a:off x="8377887" y="372211"/>
            <a:ext cx="3563049" cy="328742"/>
          </a:xfrm>
        </p:spPr>
        <p:txBody>
          <a:bodyPr>
            <a:normAutofit/>
          </a:bodyPr>
          <a:lstStyle>
            <a:lvl1pPr marL="0" indent="0" algn="l">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date here</a:t>
            </a:r>
            <a:endParaRPr lang="en-US" dirty="0"/>
          </a:p>
        </p:txBody>
      </p:sp>
      <p:sp>
        <p:nvSpPr>
          <p:cNvPr id="17" name="Text Placeholder 20"/>
          <p:cNvSpPr>
            <a:spLocks noGrp="1"/>
          </p:cNvSpPr>
          <p:nvPr>
            <p:ph type="body" sz="quarter" idx="15" hasCustomPrompt="1"/>
          </p:nvPr>
        </p:nvSpPr>
        <p:spPr>
          <a:xfrm>
            <a:off x="8570391" y="1067162"/>
            <a:ext cx="3434713" cy="328742"/>
          </a:xfrm>
        </p:spPr>
        <p:txBody>
          <a:bodyPr>
            <a:normAutofit/>
          </a:bodyPr>
          <a:lstStyle>
            <a:lvl1pPr marL="0" indent="0" algn="ctr">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title here</a:t>
            </a:r>
            <a:endParaRPr lang="en-US" dirty="0"/>
          </a:p>
        </p:txBody>
      </p:sp>
      <p:sp>
        <p:nvSpPr>
          <p:cNvPr id="19" name="Text Placeholder 20"/>
          <p:cNvSpPr>
            <a:spLocks noGrp="1"/>
          </p:cNvSpPr>
          <p:nvPr>
            <p:ph type="body" sz="quarter" idx="16" hasCustomPrompt="1"/>
          </p:nvPr>
        </p:nvSpPr>
        <p:spPr>
          <a:xfrm>
            <a:off x="68077" y="5965235"/>
            <a:ext cx="7596747" cy="772449"/>
          </a:xfrm>
        </p:spPr>
        <p:txBody>
          <a:bodyPr>
            <a:normAutofit/>
          </a:bodyPr>
          <a:lstStyle>
            <a:lvl1pPr marL="0" indent="0" algn="l">
              <a:buNone/>
              <a:defRPr sz="2000" b="1" u="none"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an extension task here for once students have completed the assessment</a:t>
            </a:r>
            <a:endParaRPr lang="en-US" dirty="0"/>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18" name="ShockwaveFlash1"/>
                <p:cNvPicPr>
                  <a:picLocks/>
                </p:cNvPicPr>
                <p:nvPr/>
              </p:nvPicPr>
              <p:blipFill>
                <a:blip r:embed="rId6"/>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187083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ssessment (Exam Pap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3BF971-2938-934F-A66B-96EFB8469C10}"/>
              </a:ext>
            </a:extLst>
          </p:cNvPr>
          <p:cNvPicPr>
            <a:picLocks noChangeAspect="1"/>
          </p:cNvPicPr>
          <p:nvPr userDrawn="1"/>
        </p:nvPicPr>
        <p:blipFill>
          <a:blip r:embed="rId3"/>
          <a:stretch>
            <a:fillRect/>
          </a:stretch>
        </p:blipFill>
        <p:spPr>
          <a:xfrm>
            <a:off x="7821893" y="0"/>
            <a:ext cx="4370107" cy="6858000"/>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Assessment</a:t>
            </a:r>
            <a:endParaRPr sz="3600" b="1" dirty="0">
              <a:solidFill>
                <a:schemeClr val="lt1"/>
              </a:solidFill>
              <a:latin typeface="OpenDyslexic" panose="00000500000000000000" pitchFamily="50" charset="0"/>
              <a:ea typeface="Calibri"/>
              <a:cs typeface="Calibri"/>
              <a:sym typeface="Calibri"/>
            </a:endParaRPr>
          </a:p>
        </p:txBody>
      </p:sp>
      <p:sp>
        <p:nvSpPr>
          <p:cNvPr id="9" name="Rectangle 8">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10" name="Picture 9">
            <a:extLst>
              <a:ext uri="{FF2B5EF4-FFF2-40B4-BE49-F238E27FC236}">
                <a16:creationId xmlns:a16="http://schemas.microsoft.com/office/drawing/2014/main" id="{FAE9F278-D7D4-C44E-AFF8-F107C4B110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4638" y="180956"/>
            <a:ext cx="558426" cy="558426"/>
          </a:xfrm>
          <a:prstGeom prst="rect">
            <a:avLst/>
          </a:prstGeom>
        </p:spPr>
      </p:pic>
      <p:sp>
        <p:nvSpPr>
          <p:cNvPr id="11" name="Google Shape;22;p2">
            <a:extLst>
              <a:ext uri="{FF2B5EF4-FFF2-40B4-BE49-F238E27FC236}">
                <a16:creationId xmlns:a16="http://schemas.microsoft.com/office/drawing/2014/main" id="{839517A7-1FDB-024D-B068-2C903354873F}"/>
              </a:ext>
            </a:extLst>
          </p:cNvPr>
          <p:cNvSpPr/>
          <p:nvPr userDrawn="1"/>
        </p:nvSpPr>
        <p:spPr>
          <a:xfrm>
            <a:off x="8848643" y="2865151"/>
            <a:ext cx="1411464" cy="3826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i="0" u="sng" strike="noStrike" cap="none" dirty="0">
                <a:solidFill>
                  <a:srgbClr val="FF0000"/>
                </a:solidFill>
                <a:latin typeface="OpenDyslexic" panose="00000500000000000000" pitchFamily="50" charset="0"/>
                <a:ea typeface="Calibri"/>
                <a:cs typeface="Calibri"/>
                <a:sym typeface="Calibri"/>
              </a:rPr>
              <a:t>First name</a:t>
            </a:r>
            <a:endParaRPr sz="1400" u="sng" dirty="0">
              <a:solidFill>
                <a:srgbClr val="FF0000"/>
              </a:solidFill>
              <a:latin typeface="OpenDyslexic" panose="00000500000000000000" pitchFamily="50" charset="0"/>
              <a:ea typeface="Calibri"/>
              <a:cs typeface="Calibri"/>
              <a:sym typeface="Calibri"/>
            </a:endParaRPr>
          </a:p>
        </p:txBody>
      </p:sp>
      <p:sp>
        <p:nvSpPr>
          <p:cNvPr id="12" name="Google Shape;22;p2">
            <a:extLst>
              <a:ext uri="{FF2B5EF4-FFF2-40B4-BE49-F238E27FC236}">
                <a16:creationId xmlns:a16="http://schemas.microsoft.com/office/drawing/2014/main" id="{4D030593-AE5D-9649-9648-16234683A2B2}"/>
              </a:ext>
            </a:extLst>
          </p:cNvPr>
          <p:cNvSpPr/>
          <p:nvPr userDrawn="1"/>
        </p:nvSpPr>
        <p:spPr>
          <a:xfrm>
            <a:off x="68077" y="2369505"/>
            <a:ext cx="7596747" cy="28602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Write your name on the front of your assessment</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Answer all questions! Make sure you:</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Write in full sentences</a:t>
            </a: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Write enough to access all the marks</a:t>
            </a: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Answer the question you are being asked</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Once you have finished, check your answers and </a:t>
            </a:r>
            <a:r>
              <a:rPr lang="en-US" sz="1800" b="1" dirty="0" err="1">
                <a:solidFill>
                  <a:srgbClr val="0070C0"/>
                </a:solidFill>
                <a:latin typeface="OpenDyslexic" panose="00000500000000000000" pitchFamily="50" charset="0"/>
                <a:ea typeface="Calibri"/>
                <a:cs typeface="Calibri"/>
                <a:sym typeface="Calibri"/>
              </a:rPr>
              <a:t>SPaG</a:t>
            </a: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1800" b="1" dirty="0">
              <a:solidFill>
                <a:srgbClr val="7030A0"/>
              </a:solidFill>
              <a:latin typeface="OpenDyslexic" panose="00000500000000000000" pitchFamily="50" charset="0"/>
              <a:ea typeface="Calibri"/>
              <a:cs typeface="Calibri"/>
              <a:sym typeface="Calibri"/>
            </a:endParaRPr>
          </a:p>
        </p:txBody>
      </p:sp>
      <p:pic>
        <p:nvPicPr>
          <p:cNvPr id="13" name="Google Shape;31;p2" descr="Image result for golden rules">
            <a:extLst>
              <a:ext uri="{FF2B5EF4-FFF2-40B4-BE49-F238E27FC236}">
                <a16:creationId xmlns:a16="http://schemas.microsoft.com/office/drawing/2014/main" id="{D216F672-7D18-AC4A-9FF3-EFB73EF546A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3811895" y="1085329"/>
            <a:ext cx="981202" cy="981202"/>
          </a:xfrm>
          <a:prstGeom prst="rect">
            <a:avLst/>
          </a:prstGeom>
          <a:noFill/>
          <a:ln>
            <a:noFill/>
          </a:ln>
        </p:spPr>
      </p:pic>
      <p:sp>
        <p:nvSpPr>
          <p:cNvPr id="14" name="Google Shape;32;p2">
            <a:extLst>
              <a:ext uri="{FF2B5EF4-FFF2-40B4-BE49-F238E27FC236}">
                <a16:creationId xmlns:a16="http://schemas.microsoft.com/office/drawing/2014/main" id="{13722367-7FD1-D842-A88D-83824FF8F300}"/>
              </a:ext>
            </a:extLst>
          </p:cNvPr>
          <p:cNvSpPr txBox="1"/>
          <p:nvPr userDrawn="1"/>
        </p:nvSpPr>
        <p:spPr>
          <a:xfrm>
            <a:off x="4902887" y="1157266"/>
            <a:ext cx="2840471"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talking</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Independent work</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distractions</a:t>
            </a:r>
          </a:p>
        </p:txBody>
      </p:sp>
      <p:sp>
        <p:nvSpPr>
          <p:cNvPr id="15" name="Google Shape;22;p2">
            <a:extLst>
              <a:ext uri="{FF2B5EF4-FFF2-40B4-BE49-F238E27FC236}">
                <a16:creationId xmlns:a16="http://schemas.microsoft.com/office/drawing/2014/main" id="{FCC47C1F-EBFB-1C47-B8F6-950FDDA602D2}"/>
              </a:ext>
            </a:extLst>
          </p:cNvPr>
          <p:cNvSpPr/>
          <p:nvPr userDrawn="1"/>
        </p:nvSpPr>
        <p:spPr>
          <a:xfrm>
            <a:off x="10581125" y="2865150"/>
            <a:ext cx="1411464" cy="3826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i="0" u="sng" strike="noStrike" cap="none" dirty="0">
                <a:solidFill>
                  <a:srgbClr val="FF0000"/>
                </a:solidFill>
                <a:latin typeface="OpenDyslexic" panose="00000500000000000000" pitchFamily="50" charset="0"/>
                <a:ea typeface="Calibri"/>
                <a:cs typeface="Calibri"/>
                <a:sym typeface="Calibri"/>
              </a:rPr>
              <a:t>Last name</a:t>
            </a:r>
            <a:endParaRPr sz="1400" u="sng" dirty="0">
              <a:solidFill>
                <a:srgbClr val="FF0000"/>
              </a:solidFill>
              <a:latin typeface="OpenDyslexic" panose="00000500000000000000" pitchFamily="50" charset="0"/>
              <a:ea typeface="Calibri"/>
              <a:cs typeface="Calibri"/>
              <a:sym typeface="Calibri"/>
            </a:endParaRPr>
          </a:p>
        </p:txBody>
      </p:sp>
      <p:sp>
        <p:nvSpPr>
          <p:cNvPr id="16" name="Text Placeholder 20"/>
          <p:cNvSpPr>
            <a:spLocks noGrp="1"/>
          </p:cNvSpPr>
          <p:nvPr>
            <p:ph type="body" sz="quarter" idx="16" hasCustomPrompt="1"/>
          </p:nvPr>
        </p:nvSpPr>
        <p:spPr>
          <a:xfrm>
            <a:off x="68077" y="5586550"/>
            <a:ext cx="7596747" cy="1076525"/>
          </a:xfrm>
        </p:spPr>
        <p:txBody>
          <a:bodyPr>
            <a:normAutofit/>
          </a:bodyPr>
          <a:lstStyle>
            <a:lvl1pPr marL="0" indent="0" algn="l">
              <a:buNone/>
              <a:defRPr sz="1800" b="1" u="none"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an extension task here for once students have completed the assessment</a:t>
            </a:r>
            <a:endParaRPr lang="en-US" dirty="0"/>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17" name="ShockwaveFlash1"/>
                <p:cNvPicPr>
                  <a:picLocks/>
                </p:cNvPicPr>
                <p:nvPr/>
              </p:nvPicPr>
              <p:blipFill>
                <a:blip r:embed="rId6"/>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526022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ell Work">
    <p:spTree>
      <p:nvGrpSpPr>
        <p:cNvPr id="1" name=""/>
        <p:cNvGrpSpPr/>
        <p:nvPr/>
      </p:nvGrpSpPr>
      <p:grpSpPr>
        <a:xfrm>
          <a:off x="0" y="0"/>
          <a:ext cx="0" cy="0"/>
          <a:chOff x="0" y="0"/>
          <a:chExt cx="0" cy="0"/>
        </a:xfrm>
      </p:grpSpPr>
      <p:sp>
        <p:nvSpPr>
          <p:cNvPr id="34" name="Google Shape;21;p2">
            <a:extLst>
              <a:ext uri="{FF2B5EF4-FFF2-40B4-BE49-F238E27FC236}">
                <a16:creationId xmlns:a16="http://schemas.microsoft.com/office/drawing/2014/main" id="{1DECBBC7-82DF-4921-BFD5-AF4BF2244CE1}"/>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7" name="Google Shape;22;p2" descr="Image result for mini whiteboard">
            <a:extLst>
              <a:ext uri="{FF2B5EF4-FFF2-40B4-BE49-F238E27FC236}">
                <a16:creationId xmlns:a16="http://schemas.microsoft.com/office/drawing/2014/main" id="{D99D60B1-EA9C-4215-85E3-2E1A60B59F6F}"/>
              </a:ext>
            </a:extLst>
          </p:cNvPr>
          <p:cNvPicPr preferRelativeResize="0"/>
          <p:nvPr userDrawn="1"/>
        </p:nvPicPr>
        <p:blipFill rotWithShape="1">
          <a:blip r:embed="rId2">
            <a:alphaModFix/>
          </a:blip>
          <a:srcRect/>
          <a:stretch/>
        </p:blipFill>
        <p:spPr>
          <a:xfrm>
            <a:off x="0" y="998494"/>
            <a:ext cx="12192000" cy="5859506"/>
          </a:xfrm>
          <a:prstGeom prst="rect">
            <a:avLst/>
          </a:prstGeom>
          <a:noFill/>
          <a:ln>
            <a:noFill/>
          </a:ln>
        </p:spPr>
      </p:pic>
      <p:sp>
        <p:nvSpPr>
          <p:cNvPr id="3" name="Text Placeholder 2">
            <a:extLst>
              <a:ext uri="{FF2B5EF4-FFF2-40B4-BE49-F238E27FC236}">
                <a16:creationId xmlns:a16="http://schemas.microsoft.com/office/drawing/2014/main" id="{FE46A8C1-15D2-4058-AA19-BC39084B8E72}"/>
              </a:ext>
            </a:extLst>
          </p:cNvPr>
          <p:cNvSpPr>
            <a:spLocks noGrp="1"/>
          </p:cNvSpPr>
          <p:nvPr>
            <p:ph type="body" sz="quarter" idx="14" hasCustomPrompt="1"/>
          </p:nvPr>
        </p:nvSpPr>
        <p:spPr>
          <a:xfrm>
            <a:off x="836613" y="2260600"/>
            <a:ext cx="10553700" cy="3957638"/>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text here</a:t>
            </a:r>
            <a:endParaRPr lang="en-GB" dirty="0"/>
          </a:p>
        </p:txBody>
      </p:sp>
      <p:sp>
        <p:nvSpPr>
          <p:cNvPr id="4" name="TextBox 3">
            <a:extLst>
              <a:ext uri="{FF2B5EF4-FFF2-40B4-BE49-F238E27FC236}">
                <a16:creationId xmlns:a16="http://schemas.microsoft.com/office/drawing/2014/main" id="{20705A6A-518D-49BF-A99E-B6C0D1B7B3E1}"/>
              </a:ext>
            </a:extLst>
          </p:cNvPr>
          <p:cNvSpPr txBox="1"/>
          <p:nvPr userDrawn="1"/>
        </p:nvSpPr>
        <p:spPr>
          <a:xfrm>
            <a:off x="156754" y="52250"/>
            <a:ext cx="5721532" cy="923330"/>
          </a:xfrm>
          <a:prstGeom prst="rect">
            <a:avLst/>
          </a:prstGeom>
          <a:noFill/>
        </p:spPr>
        <p:txBody>
          <a:bodyPr wrap="square" rtlCol="0">
            <a:spAutoFit/>
          </a:bodyPr>
          <a:lstStyle/>
          <a:p>
            <a:r>
              <a:rPr lang="en-GB" sz="5400" b="1" dirty="0">
                <a:solidFill>
                  <a:schemeClr val="bg1"/>
                </a:solidFill>
                <a:latin typeface="OpenDyslexic" panose="00000500000000000000" pitchFamily="50" charset="0"/>
              </a:rPr>
              <a:t>Bell Work</a:t>
            </a:r>
          </a:p>
        </p:txBody>
      </p:sp>
      <p:sp>
        <p:nvSpPr>
          <p:cNvPr id="5" name="TextBox 4">
            <a:extLst>
              <a:ext uri="{FF2B5EF4-FFF2-40B4-BE49-F238E27FC236}">
                <a16:creationId xmlns:a16="http://schemas.microsoft.com/office/drawing/2014/main" id="{AD4887A6-965D-46EB-95D4-787B863A311A}"/>
              </a:ext>
            </a:extLst>
          </p:cNvPr>
          <p:cNvSpPr txBox="1"/>
          <p:nvPr userDrawn="1"/>
        </p:nvSpPr>
        <p:spPr>
          <a:xfrm>
            <a:off x="992777" y="1606731"/>
            <a:ext cx="10215154" cy="523220"/>
          </a:xfrm>
          <a:prstGeom prst="rect">
            <a:avLst/>
          </a:prstGeom>
          <a:noFill/>
        </p:spPr>
        <p:txBody>
          <a:bodyPr wrap="square" rtlCol="0">
            <a:spAutoFit/>
          </a:bodyPr>
          <a:lstStyle/>
          <a:p>
            <a:pPr algn="ctr"/>
            <a:r>
              <a:rPr lang="en-GB" sz="2800" dirty="0">
                <a:solidFill>
                  <a:srgbClr val="FF0000"/>
                </a:solidFill>
                <a:latin typeface="OpenDyslexic" panose="00000500000000000000" pitchFamily="50" charset="0"/>
              </a:rPr>
              <a:t>On the desk with your whiteboard pen:</a:t>
            </a:r>
          </a:p>
        </p:txBody>
      </p:sp>
    </p:spTree>
    <p:extLst>
      <p:ext uri="{BB962C8B-B14F-4D97-AF65-F5344CB8AC3E}">
        <p14:creationId xmlns:p14="http://schemas.microsoft.com/office/powerpoint/2010/main" val="3305235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tended Writing">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99BB1BFA-FCE3-5A42-B8D1-BA6A4A046D17}"/>
              </a:ext>
            </a:extLst>
          </p:cNvPr>
          <p:cNvSpPr/>
          <p:nvPr userDrawn="1"/>
        </p:nvSpPr>
        <p:spPr>
          <a:xfrm>
            <a:off x="884228" y="71437"/>
            <a:ext cx="5478535"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Extended Writing [6]</a:t>
            </a:r>
            <a:endParaRPr sz="3600" b="1" dirty="0">
              <a:solidFill>
                <a:schemeClr val="lt1"/>
              </a:solidFill>
              <a:latin typeface="OpenDyslexic" panose="00000500000000000000" pitchFamily="50" charset="0"/>
              <a:ea typeface="Calibri"/>
              <a:cs typeface="Calibri"/>
              <a:sym typeface="Calibri"/>
            </a:endParaRPr>
          </a:p>
        </p:txBody>
      </p:sp>
      <p:sp>
        <p:nvSpPr>
          <p:cNvPr id="8" name="Rectangle 7">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9" name="Rectangle 8">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0" name="Rectangle 9">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1"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4" name="Google Shape;22;p2">
            <a:extLst>
              <a:ext uri="{FF2B5EF4-FFF2-40B4-BE49-F238E27FC236}">
                <a16:creationId xmlns:a16="http://schemas.microsoft.com/office/drawing/2014/main" id="{29CA86B3-5FCF-1442-B5D0-68A6A9A19542}"/>
              </a:ext>
            </a:extLst>
          </p:cNvPr>
          <p:cNvSpPr/>
          <p:nvPr userDrawn="1"/>
        </p:nvSpPr>
        <p:spPr>
          <a:xfrm>
            <a:off x="571490" y="4541887"/>
            <a:ext cx="252440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pic>
        <p:nvPicPr>
          <p:cNvPr id="17" name="Google Shape;66;p8" descr="Image result for pencil clipart">
            <a:extLst>
              <a:ext uri="{FF2B5EF4-FFF2-40B4-BE49-F238E27FC236}">
                <a16:creationId xmlns:a16="http://schemas.microsoft.com/office/drawing/2014/main" id="{A38AFA55-7039-1548-A679-A10CCA4EFAE9}"/>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166196" y="153856"/>
            <a:ext cx="609579" cy="593324"/>
          </a:xfrm>
          <a:prstGeom prst="rect">
            <a:avLst/>
          </a:prstGeom>
          <a:noFill/>
          <a:ln>
            <a:noFill/>
          </a:ln>
        </p:spPr>
      </p:pic>
      <p:sp>
        <p:nvSpPr>
          <p:cNvPr id="18" name="Google Shape;289;p41">
            <a:extLst>
              <a:ext uri="{FF2B5EF4-FFF2-40B4-BE49-F238E27FC236}">
                <a16:creationId xmlns:a16="http://schemas.microsoft.com/office/drawing/2014/main" id="{56C481FF-E07B-5C4B-B793-B84E6C3E0938}"/>
              </a:ext>
            </a:extLst>
          </p:cNvPr>
          <p:cNvSpPr/>
          <p:nvPr userDrawn="1"/>
        </p:nvSpPr>
        <p:spPr>
          <a:xfrm>
            <a:off x="3639739" y="4895669"/>
            <a:ext cx="8384645" cy="1123406"/>
          </a:xfrm>
          <a:prstGeom prst="roundRect">
            <a:avLst>
              <a:gd name="adj" fmla="val 16667"/>
            </a:avLst>
          </a:prstGeom>
          <a:solidFill>
            <a:srgbClr val="00B050">
              <a:alpha val="40000"/>
            </a:srgbClr>
          </a:solidFill>
          <a:ln w="12700" cap="flat" cmpd="sng">
            <a:solidFill>
              <a:srgbClr val="00B05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where you now link your point and explanation back to the question</a:t>
            </a:r>
            <a:endParaRPr dirty="0">
              <a:latin typeface="OpenDyslexic" panose="00000500000000000000" pitchFamily="50" charset="0"/>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p:txBody>
      </p:sp>
      <p:sp>
        <p:nvSpPr>
          <p:cNvPr id="19" name="Google Shape;290;p41">
            <a:extLst>
              <a:ext uri="{FF2B5EF4-FFF2-40B4-BE49-F238E27FC236}">
                <a16:creationId xmlns:a16="http://schemas.microsoft.com/office/drawing/2014/main" id="{662B6BA7-8BE2-F341-91D7-9EE22E983C1B}"/>
              </a:ext>
            </a:extLst>
          </p:cNvPr>
          <p:cNvSpPr/>
          <p:nvPr userDrawn="1"/>
        </p:nvSpPr>
        <p:spPr>
          <a:xfrm>
            <a:off x="3639740" y="2160055"/>
            <a:ext cx="8384645" cy="1123406"/>
          </a:xfrm>
          <a:prstGeom prst="roundRect">
            <a:avLst>
              <a:gd name="adj" fmla="val 16667"/>
            </a:avLst>
          </a:prstGeom>
          <a:solidFill>
            <a:srgbClr val="FF0000">
              <a:alpha val="40000"/>
            </a:srgbClr>
          </a:solidFill>
          <a:ln w="12700" cap="flat" cmpd="sng">
            <a:solidFill>
              <a:srgbClr val="FF000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your point</a:t>
            </a:r>
            <a:endParaRPr dirty="0">
              <a:latin typeface="OpenDyslexic" panose="00000500000000000000" pitchFamily="50" charset="0"/>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p:txBody>
      </p:sp>
      <p:sp>
        <p:nvSpPr>
          <p:cNvPr id="20" name="Google Shape;291;p41">
            <a:extLst>
              <a:ext uri="{FF2B5EF4-FFF2-40B4-BE49-F238E27FC236}">
                <a16:creationId xmlns:a16="http://schemas.microsoft.com/office/drawing/2014/main" id="{38B8756B-CAD1-AE4B-96C3-F38585004C56}"/>
              </a:ext>
            </a:extLst>
          </p:cNvPr>
          <p:cNvSpPr/>
          <p:nvPr userDrawn="1"/>
        </p:nvSpPr>
        <p:spPr>
          <a:xfrm>
            <a:off x="3639738" y="3524773"/>
            <a:ext cx="8384645" cy="1123406"/>
          </a:xfrm>
          <a:prstGeom prst="roundRect">
            <a:avLst>
              <a:gd name="adj" fmla="val 16667"/>
            </a:avLst>
          </a:prstGeom>
          <a:solidFill>
            <a:srgbClr val="FFC000">
              <a:alpha val="40000"/>
            </a:srgbClr>
          </a:solidFill>
          <a:ln w="12700" cap="flat" cmpd="sng">
            <a:solidFill>
              <a:srgbClr val="FFC00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where you explain your point (what does your point mean?)</a:t>
            </a:r>
          </a:p>
          <a:p>
            <a:pPr marL="0" marR="0" lvl="0" indent="0" algn="ctr" rtl="0">
              <a:spcBef>
                <a:spcPts val="0"/>
              </a:spcBef>
              <a:spcAft>
                <a:spcPts val="0"/>
              </a:spcAft>
              <a:buNone/>
            </a:pPr>
            <a:endParaRPr lang="en-GB" sz="1800" dirty="0">
              <a:solidFill>
                <a:srgbClr val="0070C0"/>
              </a:solidFill>
              <a:latin typeface="OpenDyslexic" panose="00000500000000000000" pitchFamily="50" charset="0"/>
              <a:sym typeface="Comic Sans MS"/>
            </a:endParaRPr>
          </a:p>
          <a:p>
            <a:pPr marL="0" marR="0" lvl="0" indent="0" algn="ctr" rtl="0">
              <a:spcBef>
                <a:spcPts val="0"/>
              </a:spcBef>
              <a:spcAft>
                <a:spcPts val="0"/>
              </a:spcAft>
              <a:buNone/>
            </a:pPr>
            <a:endParaRPr dirty="0">
              <a:latin typeface="OpenDyslexic" panose="00000500000000000000" pitchFamily="50" charset="0"/>
            </a:endParaRPr>
          </a:p>
        </p:txBody>
      </p:sp>
      <p:sp>
        <p:nvSpPr>
          <p:cNvPr id="21" name="Google Shape;22;p2">
            <a:extLst>
              <a:ext uri="{FF2B5EF4-FFF2-40B4-BE49-F238E27FC236}">
                <a16:creationId xmlns:a16="http://schemas.microsoft.com/office/drawing/2014/main" id="{7BF18A93-F5B0-0D42-8FCC-7B209C4C5527}"/>
              </a:ext>
            </a:extLst>
          </p:cNvPr>
          <p:cNvSpPr/>
          <p:nvPr userDrawn="1"/>
        </p:nvSpPr>
        <p:spPr>
          <a:xfrm>
            <a:off x="7278663" y="6032474"/>
            <a:ext cx="1604079" cy="81207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i="0" u="none" strike="noStrike" cap="none" dirty="0">
                <a:latin typeface="OpenDyslexic" panose="00000500000000000000" pitchFamily="50" charset="0"/>
                <a:ea typeface="Calibri"/>
                <a:cs typeface="Calibri"/>
                <a:sym typeface="Calibri"/>
              </a:rPr>
              <a:t>x3</a:t>
            </a:r>
            <a:endParaRPr sz="5400"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4"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6" name="Text Placeholder 45"/>
          <p:cNvSpPr>
            <a:spLocks noGrp="1"/>
          </p:cNvSpPr>
          <p:nvPr>
            <p:ph type="body" sz="quarter" idx="13" hasCustomPrompt="1"/>
          </p:nvPr>
        </p:nvSpPr>
        <p:spPr>
          <a:xfrm>
            <a:off x="3705727" y="2652038"/>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point here e.g. One advantage to Cloud Computing is …</a:t>
            </a:r>
            <a:endParaRPr lang="en-US" dirty="0"/>
          </a:p>
        </p:txBody>
      </p:sp>
      <p:sp>
        <p:nvSpPr>
          <p:cNvPr id="27" name="Text Placeholder 45"/>
          <p:cNvSpPr>
            <a:spLocks noGrp="1"/>
          </p:cNvSpPr>
          <p:nvPr>
            <p:ph type="body" sz="quarter" idx="14" hasCustomPrompt="1"/>
          </p:nvPr>
        </p:nvSpPr>
        <p:spPr>
          <a:xfrm>
            <a:off x="3705727" y="4021808"/>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explanation here e.g. This is an advantage because …</a:t>
            </a:r>
            <a:endParaRPr lang="en-US" dirty="0"/>
          </a:p>
        </p:txBody>
      </p:sp>
      <p:sp>
        <p:nvSpPr>
          <p:cNvPr id="28" name="Text Placeholder 45"/>
          <p:cNvSpPr>
            <a:spLocks noGrp="1"/>
          </p:cNvSpPr>
          <p:nvPr>
            <p:ph type="body" sz="quarter" idx="15" hasCustomPrompt="1"/>
          </p:nvPr>
        </p:nvSpPr>
        <p:spPr>
          <a:xfrm>
            <a:off x="3696794" y="5374857"/>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link here e.g. This is compared to local computing which …</a:t>
            </a:r>
            <a:endParaRPr lang="en-US" dirty="0"/>
          </a:p>
        </p:txBody>
      </p:sp>
      <p:sp>
        <p:nvSpPr>
          <p:cNvPr id="29" name="Text Placeholder 45"/>
          <p:cNvSpPr>
            <a:spLocks noGrp="1"/>
          </p:cNvSpPr>
          <p:nvPr>
            <p:ph type="body" sz="quarter" idx="16" hasCustomPrompt="1"/>
          </p:nvPr>
        </p:nvSpPr>
        <p:spPr>
          <a:xfrm>
            <a:off x="3629861" y="1079467"/>
            <a:ext cx="8426608" cy="833097"/>
          </a:xfrm>
        </p:spPr>
        <p:txBody>
          <a:bodyPr>
            <a:noAutofit/>
          </a:bodyPr>
          <a:lstStyle>
            <a:lvl1pPr marL="0" indent="0" algn="ctr">
              <a:buNone/>
              <a:defRPr sz="16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question here</a:t>
            </a:r>
            <a:endParaRPr lang="en-US" dirty="0"/>
          </a:p>
        </p:txBody>
      </p:sp>
      <p:sp>
        <p:nvSpPr>
          <p:cNvPr id="32" name="Google Shape;22;p2">
            <a:extLst>
              <a:ext uri="{FF2B5EF4-FFF2-40B4-BE49-F238E27FC236}">
                <a16:creationId xmlns:a16="http://schemas.microsoft.com/office/drawing/2014/main" id="{A136B572-8241-C945-8814-44C2F37ADD30}"/>
              </a:ext>
            </a:extLst>
          </p:cNvPr>
          <p:cNvSpPr/>
          <p:nvPr userDrawn="1"/>
        </p:nvSpPr>
        <p:spPr>
          <a:xfrm>
            <a:off x="585779" y="2239014"/>
            <a:ext cx="2510118"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3" name="Picture 32" descr="Image result for key words">
            <a:extLst>
              <a:ext uri="{FF2B5EF4-FFF2-40B4-BE49-F238E27FC236}">
                <a16:creationId xmlns:a16="http://schemas.microsoft.com/office/drawing/2014/main" id="{417BAB8A-BB3D-D748-B209-9EA88041FAA8}"/>
              </a:ext>
            </a:extLst>
          </p:cNvPr>
          <p:cNvPicPr/>
          <p:nvPr userDrawn="1"/>
        </p:nvPicPr>
        <p:blipFill>
          <a:blip r:embed="rId5" r:link="rId6"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5" name="ShockwaveFlash1"/>
                <p:cNvPicPr>
                  <a:picLocks/>
                </p:cNvPicPr>
                <p:nvPr/>
              </p:nvPicPr>
              <p:blipFill>
                <a:blip r:embed="rId7"/>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64930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 Mark Questions">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 name="TextBox 1">
            <a:extLst>
              <a:ext uri="{FF2B5EF4-FFF2-40B4-BE49-F238E27FC236}">
                <a16:creationId xmlns:a16="http://schemas.microsoft.com/office/drawing/2014/main" id="{112A22BA-925F-4586-AE8B-4F2914E5E18C}"/>
              </a:ext>
            </a:extLst>
          </p:cNvPr>
          <p:cNvSpPr txBox="1"/>
          <p:nvPr userDrawn="1"/>
        </p:nvSpPr>
        <p:spPr>
          <a:xfrm>
            <a:off x="966651" y="153856"/>
            <a:ext cx="4833258" cy="646331"/>
          </a:xfrm>
          <a:prstGeom prst="rect">
            <a:avLst/>
          </a:prstGeom>
          <a:noFill/>
        </p:spPr>
        <p:txBody>
          <a:bodyPr wrap="square" rtlCol="0">
            <a:spAutoFit/>
          </a:bodyPr>
          <a:lstStyle/>
          <a:p>
            <a:r>
              <a:rPr lang="en-GB" sz="3600" b="1" dirty="0">
                <a:solidFill>
                  <a:schemeClr val="bg1"/>
                </a:solidFill>
                <a:latin typeface="OpenDyslexic" panose="00000500000000000000" pitchFamily="50" charset="0"/>
              </a:rPr>
              <a:t>8 Mark Questions</a:t>
            </a:r>
          </a:p>
        </p:txBody>
      </p:sp>
      <p:sp>
        <p:nvSpPr>
          <p:cNvPr id="3" name="Rectangle 2">
            <a:extLst>
              <a:ext uri="{FF2B5EF4-FFF2-40B4-BE49-F238E27FC236}">
                <a16:creationId xmlns:a16="http://schemas.microsoft.com/office/drawing/2014/main" id="{A64A4992-AEB8-433B-96F9-D41F83586CEA}"/>
              </a:ext>
            </a:extLst>
          </p:cNvPr>
          <p:cNvSpPr/>
          <p:nvPr userDrawn="1"/>
        </p:nvSpPr>
        <p:spPr>
          <a:xfrm>
            <a:off x="57150" y="987319"/>
            <a:ext cx="5799909" cy="2898881"/>
          </a:xfrm>
          <a:prstGeom prst="rect">
            <a:avLst/>
          </a:prstGeom>
          <a:solidFill>
            <a:srgbClr val="FFFF0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A6C127C-1EC9-4EC0-BE05-A52270CD76EA}"/>
              </a:ext>
            </a:extLst>
          </p:cNvPr>
          <p:cNvSpPr/>
          <p:nvPr userDrawn="1"/>
        </p:nvSpPr>
        <p:spPr>
          <a:xfrm>
            <a:off x="57149" y="3940069"/>
            <a:ext cx="5799909" cy="2898881"/>
          </a:xfrm>
          <a:prstGeom prst="rect">
            <a:avLst/>
          </a:prstGeom>
          <a:solidFill>
            <a:srgbClr val="00B05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70CC363-680C-41E7-98E8-AD638F9CFE39}"/>
              </a:ext>
            </a:extLst>
          </p:cNvPr>
          <p:cNvSpPr/>
          <p:nvPr userDrawn="1"/>
        </p:nvSpPr>
        <p:spPr>
          <a:xfrm>
            <a:off x="6334941" y="987319"/>
            <a:ext cx="5799909" cy="2898881"/>
          </a:xfrm>
          <a:prstGeom prst="rect">
            <a:avLst/>
          </a:prstGeom>
          <a:solidFill>
            <a:srgbClr val="0070C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1128F0B-043A-4A00-9F81-9B9CFE4F926E}"/>
              </a:ext>
            </a:extLst>
          </p:cNvPr>
          <p:cNvSpPr/>
          <p:nvPr userDrawn="1"/>
        </p:nvSpPr>
        <p:spPr>
          <a:xfrm>
            <a:off x="6334940" y="3940069"/>
            <a:ext cx="5799909" cy="2898881"/>
          </a:xfrm>
          <a:prstGeom prst="rect">
            <a:avLst/>
          </a:prstGeom>
          <a:solidFill>
            <a:srgbClr val="FF000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2DF732E-0AC2-4FA8-B4F3-2BEFC7F8D8DE}"/>
              </a:ext>
            </a:extLst>
          </p:cNvPr>
          <p:cNvSpPr/>
          <p:nvPr userDrawn="1"/>
        </p:nvSpPr>
        <p:spPr>
          <a:xfrm>
            <a:off x="4637041" y="3183926"/>
            <a:ext cx="2917916" cy="1458418"/>
          </a:xfrm>
          <a:prstGeom prst="rect">
            <a:avLst/>
          </a:prstGeom>
          <a:solidFill>
            <a:schemeClr val="tx1">
              <a:alpha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B257AE26-5304-4EF8-9420-D6509F844E18}"/>
              </a:ext>
            </a:extLst>
          </p:cNvPr>
          <p:cNvSpPr>
            <a:spLocks noGrp="1"/>
          </p:cNvSpPr>
          <p:nvPr>
            <p:ph type="body" sz="quarter" idx="10" hasCustomPrompt="1"/>
          </p:nvPr>
        </p:nvSpPr>
        <p:spPr>
          <a:xfrm>
            <a:off x="4637088" y="3184525"/>
            <a:ext cx="2917825" cy="1457325"/>
          </a:xfrm>
        </p:spPr>
        <p:txBody>
          <a:bodyPr>
            <a:noAutofit/>
          </a:bodyPr>
          <a:lstStyle>
            <a:lvl1pPr marL="0" indent="0" algn="ctr">
              <a:buNone/>
              <a:defRPr sz="2000">
                <a:solidFill>
                  <a:schemeClr val="bg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Write question here</a:t>
            </a:r>
            <a:endParaRPr lang="en-GB" dirty="0"/>
          </a:p>
        </p:txBody>
      </p:sp>
      <p:sp>
        <p:nvSpPr>
          <p:cNvPr id="15" name="Text Placeholder 4">
            <a:extLst>
              <a:ext uri="{FF2B5EF4-FFF2-40B4-BE49-F238E27FC236}">
                <a16:creationId xmlns:a16="http://schemas.microsoft.com/office/drawing/2014/main" id="{7EDB0769-B991-469E-BD88-EB37B9512820}"/>
              </a:ext>
            </a:extLst>
          </p:cNvPr>
          <p:cNvSpPr>
            <a:spLocks noGrp="1"/>
          </p:cNvSpPr>
          <p:nvPr>
            <p:ph type="body" sz="quarter" idx="11" hasCustomPrompt="1"/>
          </p:nvPr>
        </p:nvSpPr>
        <p:spPr>
          <a:xfrm>
            <a:off x="139302" y="1090013"/>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1</a:t>
            </a:r>
            <a:endParaRPr lang="en-GB" dirty="0"/>
          </a:p>
        </p:txBody>
      </p:sp>
      <p:sp>
        <p:nvSpPr>
          <p:cNvPr id="16" name="Text Placeholder 4">
            <a:extLst>
              <a:ext uri="{FF2B5EF4-FFF2-40B4-BE49-F238E27FC236}">
                <a16:creationId xmlns:a16="http://schemas.microsoft.com/office/drawing/2014/main" id="{66BA5482-F9D0-4B68-9A42-F904DEC22496}"/>
              </a:ext>
            </a:extLst>
          </p:cNvPr>
          <p:cNvSpPr>
            <a:spLocks noGrp="1"/>
          </p:cNvSpPr>
          <p:nvPr>
            <p:ph type="body" sz="quarter" idx="12" hasCustomPrompt="1"/>
          </p:nvPr>
        </p:nvSpPr>
        <p:spPr>
          <a:xfrm>
            <a:off x="6502002" y="1090012"/>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2</a:t>
            </a:r>
            <a:endParaRPr lang="en-GB" dirty="0"/>
          </a:p>
        </p:txBody>
      </p:sp>
      <p:sp>
        <p:nvSpPr>
          <p:cNvPr id="17" name="Text Placeholder 4">
            <a:extLst>
              <a:ext uri="{FF2B5EF4-FFF2-40B4-BE49-F238E27FC236}">
                <a16:creationId xmlns:a16="http://schemas.microsoft.com/office/drawing/2014/main" id="{E4B0122D-7DCD-4A60-9056-9100E8928FA8}"/>
              </a:ext>
            </a:extLst>
          </p:cNvPr>
          <p:cNvSpPr>
            <a:spLocks noGrp="1"/>
          </p:cNvSpPr>
          <p:nvPr>
            <p:ph type="body" sz="quarter" idx="13" hasCustomPrompt="1"/>
          </p:nvPr>
        </p:nvSpPr>
        <p:spPr>
          <a:xfrm>
            <a:off x="139302" y="4056557"/>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3</a:t>
            </a:r>
            <a:endParaRPr lang="en-GB" dirty="0"/>
          </a:p>
        </p:txBody>
      </p:sp>
      <p:sp>
        <p:nvSpPr>
          <p:cNvPr id="18" name="Text Placeholder 4">
            <a:extLst>
              <a:ext uri="{FF2B5EF4-FFF2-40B4-BE49-F238E27FC236}">
                <a16:creationId xmlns:a16="http://schemas.microsoft.com/office/drawing/2014/main" id="{80895076-1EB6-4B4B-9FBA-4B2CB99560D8}"/>
              </a:ext>
            </a:extLst>
          </p:cNvPr>
          <p:cNvSpPr>
            <a:spLocks noGrp="1"/>
          </p:cNvSpPr>
          <p:nvPr>
            <p:ph type="body" sz="quarter" idx="14" hasCustomPrompt="1"/>
          </p:nvPr>
        </p:nvSpPr>
        <p:spPr>
          <a:xfrm>
            <a:off x="7702152" y="4056556"/>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4</a:t>
            </a:r>
            <a:endParaRPr lang="en-GB" dirty="0"/>
          </a:p>
        </p:txBody>
      </p:sp>
    </p:spTree>
    <p:extLst>
      <p:ext uri="{BB962C8B-B14F-4D97-AF65-F5344CB8AC3E}">
        <p14:creationId xmlns:p14="http://schemas.microsoft.com/office/powerpoint/2010/main" val="20386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ALT &amp; WILF (no book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F7646FFB-3C0D-6945-BD71-41AAE6BE0436}"/>
              </a:ext>
            </a:extLst>
          </p:cNvPr>
          <p:cNvSpPr/>
          <p:nvPr userDrawn="1"/>
        </p:nvSpPr>
        <p:spPr>
          <a:xfrm>
            <a:off x="118989" y="92761"/>
            <a:ext cx="6582255"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OpenDyslexic" panose="00000500000000000000" pitchFamily="50" charset="0"/>
                <a:ea typeface="Calibri"/>
                <a:cs typeface="Calibri"/>
                <a:sym typeface="Calibri"/>
              </a:rPr>
              <a:t>Objective &amp; Outcomes</a:t>
            </a:r>
            <a:endParaRPr sz="4000" b="1" dirty="0">
              <a:solidFill>
                <a:schemeClr val="lt1"/>
              </a:solidFill>
              <a:latin typeface="OpenDyslexic" panose="00000500000000000000" pitchFamily="50" charset="0"/>
              <a:ea typeface="Calibri"/>
              <a:cs typeface="Calibri"/>
              <a:sym typeface="Calibri"/>
            </a:endParaRPr>
          </a:p>
        </p:txBody>
      </p:sp>
      <p:graphicFrame>
        <p:nvGraphicFramePr>
          <p:cNvPr id="8" name="Google Shape;48;p5">
            <a:extLst>
              <a:ext uri="{FF2B5EF4-FFF2-40B4-BE49-F238E27FC236}">
                <a16:creationId xmlns:a16="http://schemas.microsoft.com/office/drawing/2014/main" id="{68BF1775-F37A-D344-A9CA-7317B050B691}"/>
              </a:ext>
            </a:extLst>
          </p:cNvPr>
          <p:cNvGraphicFramePr/>
          <p:nvPr userDrawn="1">
            <p:extLst>
              <p:ext uri="{D42A27DB-BD31-4B8C-83A1-F6EECF244321}">
                <p14:modId xmlns:p14="http://schemas.microsoft.com/office/powerpoint/2010/main" val="1612888280"/>
              </p:ext>
            </p:extLst>
          </p:nvPr>
        </p:nvGraphicFramePr>
        <p:xfrm>
          <a:off x="623392" y="2638053"/>
          <a:ext cx="10945200" cy="3777035"/>
        </p:xfrm>
        <a:graphic>
          <a:graphicData uri="http://schemas.openxmlformats.org/drawingml/2006/table">
            <a:tbl>
              <a:tblPr firstRow="1" bandRow="1">
                <a:tableStyleId>{616DA210-FB5B-4158-B5E0-FEB733F419BA}</a:tableStyleId>
              </a:tblPr>
              <a:tblGrid>
                <a:gridCol w="3648400">
                  <a:extLst>
                    <a:ext uri="{9D8B030D-6E8A-4147-A177-3AD203B41FA5}">
                      <a16:colId xmlns:a16="http://schemas.microsoft.com/office/drawing/2014/main" val="20000"/>
                    </a:ext>
                  </a:extLst>
                </a:gridCol>
                <a:gridCol w="3648400">
                  <a:extLst>
                    <a:ext uri="{9D8B030D-6E8A-4147-A177-3AD203B41FA5}">
                      <a16:colId xmlns:a16="http://schemas.microsoft.com/office/drawing/2014/main" val="20001"/>
                    </a:ext>
                  </a:extLst>
                </a:gridCol>
                <a:gridCol w="3648400">
                  <a:extLst>
                    <a:ext uri="{9D8B030D-6E8A-4147-A177-3AD203B41FA5}">
                      <a16:colId xmlns:a16="http://schemas.microsoft.com/office/drawing/2014/main" val="20002"/>
                    </a:ext>
                  </a:extLst>
                </a:gridCol>
              </a:tblGrid>
              <a:tr h="734583">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0"/>
                  </a:ext>
                </a:extLst>
              </a:tr>
              <a:tr h="3042452">
                <a:tc>
                  <a:txBody>
                    <a:bodyPr/>
                    <a:lstStyle/>
                    <a:p>
                      <a:pPr marL="0" marR="0" lvl="0" indent="0" algn="l" rtl="0">
                        <a:spcBef>
                          <a:spcPts val="0"/>
                        </a:spcBef>
                        <a:spcAft>
                          <a:spcPts val="0"/>
                        </a:spcAft>
                        <a:buNone/>
                      </a:pPr>
                      <a:endParaRPr sz="1800" b="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1"/>
                  </a:ext>
                </a:extLst>
              </a:tr>
            </a:tbl>
          </a:graphicData>
        </a:graphic>
      </p:graphicFrame>
      <p:sp>
        <p:nvSpPr>
          <p:cNvPr id="9" name="Google Shape;57;p5">
            <a:extLst>
              <a:ext uri="{FF2B5EF4-FFF2-40B4-BE49-F238E27FC236}">
                <a16:creationId xmlns:a16="http://schemas.microsoft.com/office/drawing/2014/main" id="{E14692A6-8468-C942-8445-535FC535465F}"/>
              </a:ext>
            </a:extLst>
          </p:cNvPr>
          <p:cNvSpPr txBox="1"/>
          <p:nvPr userDrawn="1"/>
        </p:nvSpPr>
        <p:spPr>
          <a:xfrm>
            <a:off x="136109" y="1345967"/>
            <a:ext cx="247250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3200" b="1" i="0" dirty="0">
                <a:solidFill>
                  <a:srgbClr val="FF0000"/>
                </a:solidFill>
                <a:latin typeface="OpenDyslexic" panose="00000500000000000000" pitchFamily="50" charset="0"/>
                <a:ea typeface="Comic Sans MS"/>
                <a:cs typeface="Comic Sans MS"/>
                <a:sym typeface="Comic Sans MS"/>
              </a:rPr>
              <a:t>Objective:</a:t>
            </a:r>
            <a:endParaRPr sz="3200" b="1" i="0" dirty="0">
              <a:solidFill>
                <a:srgbClr val="FF0000"/>
              </a:solidFill>
              <a:latin typeface="OpenDyslexic" panose="00000500000000000000" pitchFamily="50" charset="0"/>
              <a:ea typeface="Comic Sans MS"/>
              <a:cs typeface="Comic Sans MS"/>
              <a:sym typeface="Comic Sans MS"/>
            </a:endParaRPr>
          </a:p>
        </p:txBody>
      </p:sp>
      <p:sp>
        <p:nvSpPr>
          <p:cNvPr id="14" name="Google Shape;22;p2">
            <a:extLst>
              <a:ext uri="{FF2B5EF4-FFF2-40B4-BE49-F238E27FC236}">
                <a16:creationId xmlns:a16="http://schemas.microsoft.com/office/drawing/2014/main" id="{A055C9E7-AE16-2F4F-B8B2-B25BE5C78CFF}"/>
              </a:ext>
            </a:extLst>
          </p:cNvPr>
          <p:cNvSpPr/>
          <p:nvPr userDrawn="1"/>
        </p:nvSpPr>
        <p:spPr>
          <a:xfrm>
            <a:off x="1599191" y="2748343"/>
            <a:ext cx="2018846"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rgbClr val="00B050"/>
                </a:solidFill>
                <a:latin typeface="OpenDyslexic" panose="00000500000000000000" pitchFamily="50" charset="0"/>
                <a:ea typeface="Calibri"/>
                <a:cs typeface="Calibri"/>
                <a:sym typeface="Calibri"/>
              </a:rPr>
              <a:t>Emerging</a:t>
            </a:r>
            <a:endParaRPr sz="2800" b="1" dirty="0">
              <a:solidFill>
                <a:srgbClr val="00B050"/>
              </a:solidFill>
              <a:latin typeface="OpenDyslexic" panose="00000500000000000000" pitchFamily="50" charset="0"/>
              <a:ea typeface="Calibri"/>
              <a:cs typeface="Calibri"/>
              <a:sym typeface="Calibri"/>
            </a:endParaRPr>
          </a:p>
        </p:txBody>
      </p:sp>
      <p:sp>
        <p:nvSpPr>
          <p:cNvPr id="15" name="Google Shape;22;p2">
            <a:extLst>
              <a:ext uri="{FF2B5EF4-FFF2-40B4-BE49-F238E27FC236}">
                <a16:creationId xmlns:a16="http://schemas.microsoft.com/office/drawing/2014/main" id="{4EEAFA1F-941C-E34C-A682-82475490F7F3}"/>
              </a:ext>
            </a:extLst>
          </p:cNvPr>
          <p:cNvSpPr/>
          <p:nvPr userDrawn="1"/>
        </p:nvSpPr>
        <p:spPr>
          <a:xfrm>
            <a:off x="5230274" y="2740183"/>
            <a:ext cx="2467589"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chemeClr val="accent2"/>
                </a:solidFill>
                <a:latin typeface="OpenDyslexic" panose="00000500000000000000" pitchFamily="50" charset="0"/>
                <a:ea typeface="Calibri"/>
                <a:cs typeface="Calibri"/>
                <a:sym typeface="Calibri"/>
              </a:rPr>
              <a:t>Developing</a:t>
            </a:r>
            <a:endParaRPr sz="2800" b="1" dirty="0">
              <a:solidFill>
                <a:schemeClr val="accent2"/>
              </a:solidFill>
              <a:latin typeface="OpenDyslexic" panose="00000500000000000000" pitchFamily="50" charset="0"/>
              <a:ea typeface="Calibri"/>
              <a:cs typeface="Calibri"/>
              <a:sym typeface="Calibri"/>
            </a:endParaRPr>
          </a:p>
        </p:txBody>
      </p:sp>
      <p:sp>
        <p:nvSpPr>
          <p:cNvPr id="16" name="Google Shape;22;p2">
            <a:extLst>
              <a:ext uri="{FF2B5EF4-FFF2-40B4-BE49-F238E27FC236}">
                <a16:creationId xmlns:a16="http://schemas.microsoft.com/office/drawing/2014/main" id="{249B4DA4-78C1-CF4D-B300-4B28E0D09BAA}"/>
              </a:ext>
            </a:extLst>
          </p:cNvPr>
          <p:cNvSpPr/>
          <p:nvPr userDrawn="1"/>
        </p:nvSpPr>
        <p:spPr>
          <a:xfrm>
            <a:off x="8859611" y="2740184"/>
            <a:ext cx="2309132"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rgbClr val="7030A0"/>
                </a:solidFill>
                <a:latin typeface="OpenDyslexic" panose="00000500000000000000" pitchFamily="50" charset="0"/>
                <a:ea typeface="Calibri"/>
                <a:cs typeface="Calibri"/>
                <a:sym typeface="Calibri"/>
              </a:rPr>
              <a:t>Mastering</a:t>
            </a:r>
            <a:endParaRPr sz="2800" b="1" dirty="0">
              <a:solidFill>
                <a:srgbClr val="7030A0"/>
              </a:solidFill>
              <a:latin typeface="OpenDyslexic" panose="00000500000000000000" pitchFamily="50" charset="0"/>
              <a:ea typeface="Calibri"/>
              <a:cs typeface="Calibri"/>
              <a:sym typeface="Calibri"/>
            </a:endParaRPr>
          </a:p>
        </p:txBody>
      </p:sp>
      <p:sp>
        <p:nvSpPr>
          <p:cNvPr id="21" name="Text Placeholder 20"/>
          <p:cNvSpPr>
            <a:spLocks noGrp="1"/>
          </p:cNvSpPr>
          <p:nvPr>
            <p:ph type="body" sz="quarter" idx="10" hasCustomPrompt="1"/>
          </p:nvPr>
        </p:nvSpPr>
        <p:spPr>
          <a:xfrm>
            <a:off x="788988" y="3464718"/>
            <a:ext cx="3354388" cy="2714625"/>
          </a:xfrm>
        </p:spPr>
        <p:txBody>
          <a:bodyPr>
            <a:normAutofit/>
          </a:bodyPr>
          <a:lstStyle>
            <a:lvl1pPr marL="0" indent="0" algn="ctr">
              <a:buNone/>
              <a:defRPr sz="1800" b="1" baseline="0">
                <a:solidFill>
                  <a:srgbClr val="00B05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Emerging outcome here</a:t>
            </a:r>
            <a:endParaRPr lang="en-US" dirty="0"/>
          </a:p>
        </p:txBody>
      </p:sp>
      <p:sp>
        <p:nvSpPr>
          <p:cNvPr id="22" name="Text Placeholder 20"/>
          <p:cNvSpPr>
            <a:spLocks noGrp="1"/>
          </p:cNvSpPr>
          <p:nvPr>
            <p:ph type="body" sz="quarter" idx="11" hasCustomPrompt="1"/>
          </p:nvPr>
        </p:nvSpPr>
        <p:spPr>
          <a:xfrm>
            <a:off x="4418352" y="3470613"/>
            <a:ext cx="3354388" cy="2714625"/>
          </a:xfrm>
        </p:spPr>
        <p:txBody>
          <a:bodyPr>
            <a:normAutofit/>
          </a:bodyPr>
          <a:lstStyle>
            <a:lvl1pPr marL="0" indent="0" algn="ctr">
              <a:buNone/>
              <a:defRPr sz="1800" b="1" baseline="0">
                <a:solidFill>
                  <a:schemeClr val="accent2"/>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Developing outcome here</a:t>
            </a:r>
            <a:endParaRPr lang="en-US" dirty="0"/>
          </a:p>
        </p:txBody>
      </p:sp>
      <p:sp>
        <p:nvSpPr>
          <p:cNvPr id="23" name="Text Placeholder 20"/>
          <p:cNvSpPr>
            <a:spLocks noGrp="1"/>
          </p:cNvSpPr>
          <p:nvPr>
            <p:ph type="body" sz="quarter" idx="12" hasCustomPrompt="1"/>
          </p:nvPr>
        </p:nvSpPr>
        <p:spPr>
          <a:xfrm>
            <a:off x="8047716" y="3460639"/>
            <a:ext cx="3354388" cy="2714625"/>
          </a:xfrm>
        </p:spPr>
        <p:txBody>
          <a:bodyPr>
            <a:normAutofit/>
          </a:bodyPr>
          <a:lstStyle>
            <a:lvl1pPr marL="0" indent="0" algn="ctr">
              <a:buNone/>
              <a:defRPr sz="1800" b="1"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Mastering outcome here</a:t>
            </a:r>
            <a:endParaRPr lang="en-US" dirty="0"/>
          </a:p>
        </p:txBody>
      </p:sp>
      <p:sp>
        <p:nvSpPr>
          <p:cNvPr id="24" name="Text Placeholder 20"/>
          <p:cNvSpPr>
            <a:spLocks noGrp="1"/>
          </p:cNvSpPr>
          <p:nvPr>
            <p:ph type="body" sz="quarter" idx="13" hasCustomPrompt="1"/>
          </p:nvPr>
        </p:nvSpPr>
        <p:spPr>
          <a:xfrm>
            <a:off x="2850506" y="1345159"/>
            <a:ext cx="8482366" cy="783312"/>
          </a:xfrm>
        </p:spPr>
        <p:txBody>
          <a:bodyPr>
            <a:normAutofit/>
          </a:bodyPr>
          <a:lstStyle>
            <a:lvl1pPr marL="0" indent="0" algn="l">
              <a:buNone/>
              <a:defRPr sz="2400" b="1" baseline="0">
                <a:solidFill>
                  <a:srgbClr val="0070C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pic>
        <p:nvPicPr>
          <p:cNvPr id="20" name="Picture 19">
            <a:extLst>
              <a:ext uri="{FF2B5EF4-FFF2-40B4-BE49-F238E27FC236}">
                <a16:creationId xmlns:a16="http://schemas.microsoft.com/office/drawing/2014/main" id="{121482FC-7798-4342-A60E-5803E71DBB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9056" y="2674287"/>
            <a:ext cx="462895" cy="612421"/>
          </a:xfrm>
          <a:prstGeom prst="rect">
            <a:avLst/>
          </a:prstGeom>
        </p:spPr>
      </p:pic>
      <p:pic>
        <p:nvPicPr>
          <p:cNvPr id="3" name="Picture 2">
            <a:extLst>
              <a:ext uri="{FF2B5EF4-FFF2-40B4-BE49-F238E27FC236}">
                <a16:creationId xmlns:a16="http://schemas.microsoft.com/office/drawing/2014/main" id="{7C4CF8C0-72AB-084D-9001-A8A5D8C75C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8049" y="2669015"/>
            <a:ext cx="622964" cy="622964"/>
          </a:xfrm>
          <a:prstGeom prst="rect">
            <a:avLst/>
          </a:prstGeom>
        </p:spPr>
      </p:pic>
      <p:pic>
        <p:nvPicPr>
          <p:cNvPr id="17" name="Picture 16">
            <a:extLst>
              <a:ext uri="{FF2B5EF4-FFF2-40B4-BE49-F238E27FC236}">
                <a16:creationId xmlns:a16="http://schemas.microsoft.com/office/drawing/2014/main" id="{7A0C308D-D1D1-044A-81F3-2365CB3D6CB1}"/>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8097713" y="2688149"/>
            <a:ext cx="601017" cy="601017"/>
          </a:xfrm>
          <a:prstGeom prst="rect">
            <a:avLst/>
          </a:prstGeom>
        </p:spPr>
      </p:pic>
    </p:spTree>
    <p:extLst>
      <p:ext uri="{BB962C8B-B14F-4D97-AF65-F5344CB8AC3E}">
        <p14:creationId xmlns:p14="http://schemas.microsoft.com/office/powerpoint/2010/main" val="245002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ALT &amp; WILF (book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1" y="0"/>
            <a:ext cx="8211130"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F7646FFB-3C0D-6945-BD71-41AAE6BE0436}"/>
              </a:ext>
            </a:extLst>
          </p:cNvPr>
          <p:cNvSpPr/>
          <p:nvPr userDrawn="1"/>
        </p:nvSpPr>
        <p:spPr>
          <a:xfrm>
            <a:off x="132052" y="92761"/>
            <a:ext cx="5275969"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i="0" u="none" strike="noStrike" cap="none" dirty="0">
                <a:solidFill>
                  <a:schemeClr val="lt1"/>
                </a:solidFill>
                <a:latin typeface="OpenDyslexic" panose="00000500000000000000" pitchFamily="50" charset="0"/>
                <a:ea typeface="Calibri"/>
                <a:cs typeface="Calibri"/>
                <a:sym typeface="Calibri"/>
              </a:rPr>
              <a:t>Objective &amp; Outcomes</a:t>
            </a:r>
            <a:endParaRPr sz="3200" b="1" dirty="0">
              <a:solidFill>
                <a:schemeClr val="lt1"/>
              </a:solidFill>
              <a:latin typeface="OpenDyslexic" panose="00000500000000000000" pitchFamily="50" charset="0"/>
              <a:ea typeface="Calibri"/>
              <a:cs typeface="Calibri"/>
              <a:sym typeface="Calibri"/>
            </a:endParaRPr>
          </a:p>
        </p:txBody>
      </p:sp>
      <p:graphicFrame>
        <p:nvGraphicFramePr>
          <p:cNvPr id="8" name="Google Shape;48;p5">
            <a:extLst>
              <a:ext uri="{FF2B5EF4-FFF2-40B4-BE49-F238E27FC236}">
                <a16:creationId xmlns:a16="http://schemas.microsoft.com/office/drawing/2014/main" id="{68BF1775-F37A-D344-A9CA-7317B050B691}"/>
              </a:ext>
            </a:extLst>
          </p:cNvPr>
          <p:cNvGraphicFramePr/>
          <p:nvPr userDrawn="1">
            <p:extLst>
              <p:ext uri="{D42A27DB-BD31-4B8C-83A1-F6EECF244321}">
                <p14:modId xmlns:p14="http://schemas.microsoft.com/office/powerpoint/2010/main" val="3723844677"/>
              </p:ext>
            </p:extLst>
          </p:nvPr>
        </p:nvGraphicFramePr>
        <p:xfrm>
          <a:off x="185972" y="2538040"/>
          <a:ext cx="5853192" cy="4091360"/>
        </p:xfrm>
        <a:graphic>
          <a:graphicData uri="http://schemas.openxmlformats.org/drawingml/2006/table">
            <a:tbl>
              <a:tblPr firstRow="1" bandRow="1">
                <a:tableStyleId>{616DA210-FB5B-4158-B5E0-FEB733F419BA}</a:tableStyleId>
              </a:tblPr>
              <a:tblGrid>
                <a:gridCol w="1951064">
                  <a:extLst>
                    <a:ext uri="{9D8B030D-6E8A-4147-A177-3AD203B41FA5}">
                      <a16:colId xmlns:a16="http://schemas.microsoft.com/office/drawing/2014/main" val="20000"/>
                    </a:ext>
                  </a:extLst>
                </a:gridCol>
                <a:gridCol w="1951064">
                  <a:extLst>
                    <a:ext uri="{9D8B030D-6E8A-4147-A177-3AD203B41FA5}">
                      <a16:colId xmlns:a16="http://schemas.microsoft.com/office/drawing/2014/main" val="20001"/>
                    </a:ext>
                  </a:extLst>
                </a:gridCol>
                <a:gridCol w="1951064">
                  <a:extLst>
                    <a:ext uri="{9D8B030D-6E8A-4147-A177-3AD203B41FA5}">
                      <a16:colId xmlns:a16="http://schemas.microsoft.com/office/drawing/2014/main" val="20002"/>
                    </a:ext>
                  </a:extLst>
                </a:gridCol>
              </a:tblGrid>
              <a:tr h="795715">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0"/>
                  </a:ext>
                </a:extLst>
              </a:tr>
              <a:tr h="3295645">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1"/>
                  </a:ext>
                </a:extLst>
              </a:tr>
            </a:tbl>
          </a:graphicData>
        </a:graphic>
      </p:graphicFrame>
      <p:sp>
        <p:nvSpPr>
          <p:cNvPr id="9" name="Google Shape;57;p5">
            <a:extLst>
              <a:ext uri="{FF2B5EF4-FFF2-40B4-BE49-F238E27FC236}">
                <a16:creationId xmlns:a16="http://schemas.microsoft.com/office/drawing/2014/main" id="{E14692A6-8468-C942-8445-535FC535465F}"/>
              </a:ext>
            </a:extLst>
          </p:cNvPr>
          <p:cNvSpPr txBox="1"/>
          <p:nvPr userDrawn="1"/>
        </p:nvSpPr>
        <p:spPr>
          <a:xfrm>
            <a:off x="645" y="1352378"/>
            <a:ext cx="225063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800" b="1" i="0" dirty="0">
                <a:solidFill>
                  <a:srgbClr val="FF0000"/>
                </a:solidFill>
                <a:latin typeface="OpenDyslexic" panose="00000500000000000000" pitchFamily="50" charset="0"/>
                <a:ea typeface="Comic Sans MS"/>
                <a:cs typeface="Comic Sans MS"/>
                <a:sym typeface="Comic Sans MS"/>
              </a:rPr>
              <a:t>Objective:</a:t>
            </a:r>
            <a:endParaRPr sz="2800" b="1" i="0" dirty="0">
              <a:solidFill>
                <a:srgbClr val="FF0000"/>
              </a:solidFill>
              <a:latin typeface="OpenDyslexic" panose="00000500000000000000" pitchFamily="50" charset="0"/>
              <a:ea typeface="Comic Sans MS"/>
              <a:cs typeface="Comic Sans MS"/>
              <a:sym typeface="Comic Sans MS"/>
            </a:endParaRPr>
          </a:p>
        </p:txBody>
      </p:sp>
      <p:sp>
        <p:nvSpPr>
          <p:cNvPr id="12" name="Google Shape;22;p2">
            <a:extLst>
              <a:ext uri="{FF2B5EF4-FFF2-40B4-BE49-F238E27FC236}">
                <a16:creationId xmlns:a16="http://schemas.microsoft.com/office/drawing/2014/main" id="{A055C9E7-AE16-2F4F-B8B2-B25BE5C78CFF}"/>
              </a:ext>
            </a:extLst>
          </p:cNvPr>
          <p:cNvSpPr/>
          <p:nvPr userDrawn="1"/>
        </p:nvSpPr>
        <p:spPr>
          <a:xfrm>
            <a:off x="655908" y="2748342"/>
            <a:ext cx="1522807"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rgbClr val="00B050"/>
                </a:solidFill>
                <a:latin typeface="OpenDyslexic" panose="00000500000000000000" pitchFamily="50" charset="0"/>
                <a:ea typeface="Calibri"/>
                <a:cs typeface="Calibri"/>
                <a:sym typeface="Calibri"/>
              </a:rPr>
              <a:t>Emerging</a:t>
            </a:r>
            <a:endParaRPr sz="1800" b="1" dirty="0">
              <a:solidFill>
                <a:srgbClr val="00B050"/>
              </a:solidFill>
              <a:latin typeface="OpenDyslexic" panose="00000500000000000000" pitchFamily="50" charset="0"/>
              <a:ea typeface="Calibri"/>
              <a:cs typeface="Calibri"/>
              <a:sym typeface="Calibri"/>
            </a:endParaRPr>
          </a:p>
        </p:txBody>
      </p:sp>
      <p:pic>
        <p:nvPicPr>
          <p:cNvPr id="13" name="Picture 12">
            <a:extLst>
              <a:ext uri="{FF2B5EF4-FFF2-40B4-BE49-F238E27FC236}">
                <a16:creationId xmlns:a16="http://schemas.microsoft.com/office/drawing/2014/main" id="{A3534C14-A1BD-5E4E-9115-1756B2A078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69139" y="0"/>
            <a:ext cx="5922861" cy="6858000"/>
          </a:xfrm>
          <a:prstGeom prst="rect">
            <a:avLst/>
          </a:prstGeom>
        </p:spPr>
      </p:pic>
      <p:sp>
        <p:nvSpPr>
          <p:cNvPr id="18" name="Google Shape;22;p2">
            <a:extLst>
              <a:ext uri="{FF2B5EF4-FFF2-40B4-BE49-F238E27FC236}">
                <a16:creationId xmlns:a16="http://schemas.microsoft.com/office/drawing/2014/main" id="{1B46DFDD-71A0-F443-A893-19C2029D58CC}"/>
              </a:ext>
            </a:extLst>
          </p:cNvPr>
          <p:cNvSpPr/>
          <p:nvPr userDrawn="1"/>
        </p:nvSpPr>
        <p:spPr>
          <a:xfrm>
            <a:off x="2574775" y="2748342"/>
            <a:ext cx="1713793"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chemeClr val="accent2"/>
                </a:solidFill>
                <a:latin typeface="OpenDyslexic" panose="00000500000000000000" pitchFamily="50" charset="0"/>
                <a:ea typeface="Calibri"/>
                <a:cs typeface="Calibri"/>
                <a:sym typeface="Calibri"/>
              </a:rPr>
              <a:t>Developing</a:t>
            </a:r>
            <a:endParaRPr sz="1800" b="1" dirty="0">
              <a:solidFill>
                <a:schemeClr val="accent2"/>
              </a:solidFill>
              <a:latin typeface="OpenDyslexic" panose="00000500000000000000" pitchFamily="50" charset="0"/>
              <a:ea typeface="Calibri"/>
              <a:cs typeface="Calibri"/>
              <a:sym typeface="Calibri"/>
            </a:endParaRPr>
          </a:p>
        </p:txBody>
      </p:sp>
      <p:sp>
        <p:nvSpPr>
          <p:cNvPr id="20" name="Google Shape;22;p2">
            <a:extLst>
              <a:ext uri="{FF2B5EF4-FFF2-40B4-BE49-F238E27FC236}">
                <a16:creationId xmlns:a16="http://schemas.microsoft.com/office/drawing/2014/main" id="{A05B7078-585C-0A49-8802-03CBDD24E8D2}"/>
              </a:ext>
            </a:extLst>
          </p:cNvPr>
          <p:cNvSpPr/>
          <p:nvPr userDrawn="1"/>
        </p:nvSpPr>
        <p:spPr>
          <a:xfrm>
            <a:off x="4557732" y="2748342"/>
            <a:ext cx="1522807"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rgbClr val="7030A0"/>
                </a:solidFill>
                <a:latin typeface="OpenDyslexic" panose="00000500000000000000" pitchFamily="50" charset="0"/>
                <a:ea typeface="Calibri"/>
                <a:cs typeface="Calibri"/>
                <a:sym typeface="Calibri"/>
              </a:rPr>
              <a:t>Mastering</a:t>
            </a:r>
            <a:endParaRPr sz="1800" b="1" dirty="0">
              <a:solidFill>
                <a:srgbClr val="7030A0"/>
              </a:solidFill>
              <a:latin typeface="OpenDyslexic" panose="00000500000000000000" pitchFamily="50" charset="0"/>
              <a:ea typeface="Calibri"/>
              <a:cs typeface="Calibri"/>
              <a:sym typeface="Calibri"/>
            </a:endParaRPr>
          </a:p>
        </p:txBody>
      </p:sp>
      <p:sp>
        <p:nvSpPr>
          <p:cNvPr id="24" name="Text Placeholder 20"/>
          <p:cNvSpPr>
            <a:spLocks noGrp="1"/>
          </p:cNvSpPr>
          <p:nvPr>
            <p:ph type="body" sz="quarter" idx="10" hasCustomPrompt="1"/>
          </p:nvPr>
        </p:nvSpPr>
        <p:spPr>
          <a:xfrm>
            <a:off x="301871" y="3439275"/>
            <a:ext cx="1719434" cy="2714625"/>
          </a:xfrm>
        </p:spPr>
        <p:txBody>
          <a:bodyPr>
            <a:normAutofit/>
          </a:bodyPr>
          <a:lstStyle>
            <a:lvl1pPr marL="0" indent="0" algn="ctr">
              <a:buNone/>
              <a:defRPr sz="1800" b="1" baseline="0">
                <a:solidFill>
                  <a:srgbClr val="00B05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Endurance outcome here</a:t>
            </a:r>
            <a:endParaRPr lang="en-US" dirty="0"/>
          </a:p>
        </p:txBody>
      </p:sp>
      <p:sp>
        <p:nvSpPr>
          <p:cNvPr id="25" name="Text Placeholder 20"/>
          <p:cNvSpPr>
            <a:spLocks noGrp="1"/>
          </p:cNvSpPr>
          <p:nvPr>
            <p:ph type="body" sz="quarter" idx="11" hasCustomPrompt="1"/>
          </p:nvPr>
        </p:nvSpPr>
        <p:spPr>
          <a:xfrm>
            <a:off x="2251280" y="3445170"/>
            <a:ext cx="1719434" cy="2714625"/>
          </a:xfrm>
        </p:spPr>
        <p:txBody>
          <a:bodyPr>
            <a:normAutofit/>
          </a:bodyPr>
          <a:lstStyle>
            <a:lvl1pPr marL="0" indent="0" algn="ctr">
              <a:buNone/>
              <a:defRPr sz="1800" b="1" baseline="0">
                <a:solidFill>
                  <a:schemeClr val="accent2"/>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Autonomy outcome here</a:t>
            </a:r>
            <a:endParaRPr lang="en-US" dirty="0"/>
          </a:p>
        </p:txBody>
      </p:sp>
      <p:sp>
        <p:nvSpPr>
          <p:cNvPr id="26" name="Text Placeholder 20"/>
          <p:cNvSpPr>
            <a:spLocks noGrp="1"/>
          </p:cNvSpPr>
          <p:nvPr>
            <p:ph type="body" sz="quarter" idx="12" hasCustomPrompt="1"/>
          </p:nvPr>
        </p:nvSpPr>
        <p:spPr>
          <a:xfrm>
            <a:off x="4159314" y="3435196"/>
            <a:ext cx="1719434" cy="2714625"/>
          </a:xfrm>
        </p:spPr>
        <p:txBody>
          <a:bodyPr>
            <a:normAutofit/>
          </a:bodyPr>
          <a:lstStyle>
            <a:lvl1pPr marL="0" indent="0" algn="ctr">
              <a:buNone/>
              <a:defRPr sz="1800" b="1"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Mastery outcome here</a:t>
            </a:r>
            <a:endParaRPr lang="en-US" dirty="0"/>
          </a:p>
        </p:txBody>
      </p:sp>
      <p:sp>
        <p:nvSpPr>
          <p:cNvPr id="27" name="Text Placeholder 20"/>
          <p:cNvSpPr>
            <a:spLocks noGrp="1"/>
          </p:cNvSpPr>
          <p:nvPr>
            <p:ph type="body" sz="quarter" idx="13" hasCustomPrompt="1"/>
          </p:nvPr>
        </p:nvSpPr>
        <p:spPr>
          <a:xfrm>
            <a:off x="2251280" y="1254974"/>
            <a:ext cx="3829259" cy="783312"/>
          </a:xfrm>
        </p:spPr>
        <p:txBody>
          <a:bodyPr>
            <a:normAutofit/>
          </a:bodyPr>
          <a:lstStyle>
            <a:lvl1pPr marL="0" indent="0" algn="l">
              <a:buNone/>
              <a:defRPr sz="1800" b="1" baseline="0">
                <a:solidFill>
                  <a:srgbClr val="0070C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sp>
        <p:nvSpPr>
          <p:cNvPr id="30" name="Text Placeholder 20"/>
          <p:cNvSpPr>
            <a:spLocks noGrp="1"/>
          </p:cNvSpPr>
          <p:nvPr>
            <p:ph type="body" sz="quarter" idx="16" hasCustomPrompt="1"/>
          </p:nvPr>
        </p:nvSpPr>
        <p:spPr>
          <a:xfrm>
            <a:off x="7040781" y="993051"/>
            <a:ext cx="5006840" cy="668185"/>
          </a:xfrm>
        </p:spPr>
        <p:txBody>
          <a:bodyPr>
            <a:normAutofit/>
          </a:bodyPr>
          <a:lstStyle>
            <a:lvl1pPr marL="0" indent="0" algn="l">
              <a:lnSpc>
                <a:spcPct val="150000"/>
              </a:lnSpc>
              <a:buNone/>
              <a:defRPr sz="1800" b="0" u="none" baseline="0">
                <a:solidFill>
                  <a:schemeClr val="tx1"/>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pic>
        <p:nvPicPr>
          <p:cNvPr id="31" name="Picture 30">
            <a:extLst>
              <a:ext uri="{FF2B5EF4-FFF2-40B4-BE49-F238E27FC236}">
                <a16:creationId xmlns:a16="http://schemas.microsoft.com/office/drawing/2014/main" id="{D9E8ED48-25F4-C446-B7BD-CD71B39700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59390" y="2681496"/>
            <a:ext cx="372375" cy="492661"/>
          </a:xfrm>
          <a:prstGeom prst="rect">
            <a:avLst/>
          </a:prstGeom>
        </p:spPr>
      </p:pic>
      <p:pic>
        <p:nvPicPr>
          <p:cNvPr id="32" name="Picture 31">
            <a:extLst>
              <a:ext uri="{FF2B5EF4-FFF2-40B4-BE49-F238E27FC236}">
                <a16:creationId xmlns:a16="http://schemas.microsoft.com/office/drawing/2014/main" id="{46F1FA72-EC9C-3149-90EA-4EAAEAA86C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52689" y="2702622"/>
            <a:ext cx="501142" cy="501142"/>
          </a:xfrm>
          <a:prstGeom prst="rect">
            <a:avLst/>
          </a:prstGeom>
        </p:spPr>
      </p:pic>
      <p:pic>
        <p:nvPicPr>
          <p:cNvPr id="21" name="Picture 20">
            <a:extLst>
              <a:ext uri="{FF2B5EF4-FFF2-40B4-BE49-F238E27FC236}">
                <a16:creationId xmlns:a16="http://schemas.microsoft.com/office/drawing/2014/main" id="{7A0C308D-D1D1-044A-81F3-2365CB3D6CB1}"/>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4148404" y="2711844"/>
            <a:ext cx="482697" cy="482697"/>
          </a:xfrm>
          <a:prstGeom prst="rect">
            <a:avLst/>
          </a:prstGeom>
        </p:spPr>
      </p:pic>
    </p:spTree>
    <p:extLst>
      <p:ext uri="{BB962C8B-B14F-4D97-AF65-F5344CB8AC3E}">
        <p14:creationId xmlns:p14="http://schemas.microsoft.com/office/powerpoint/2010/main" val="1536660228"/>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merging Task (Written)">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CD4C89A-16D2-B64B-B8E7-CFB80242B0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24658" y="0"/>
            <a:ext cx="631671" cy="835716"/>
          </a:xfrm>
          <a:prstGeom prst="rect">
            <a:avLst/>
          </a:prstGeom>
        </p:spPr>
      </p:pic>
      <p:sp>
        <p:nvSpPr>
          <p:cNvPr id="10"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00B050">
              <a:alpha val="50000"/>
            </a:srgbClr>
          </a:solidFill>
          <a:ln w="12700" cap="flat" cmpd="sng">
            <a:solidFill>
              <a:srgbClr val="00B05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9" name="Rectangle 8">
            <a:extLst>
              <a:ext uri="{FF2B5EF4-FFF2-40B4-BE49-F238E27FC236}">
                <a16:creationId xmlns:a16="http://schemas.microsoft.com/office/drawing/2014/main" id="{E47FD45F-E50F-2B4E-B251-149C7A46F90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2" name="Rectangle 11">
            <a:extLst>
              <a:ext uri="{FF2B5EF4-FFF2-40B4-BE49-F238E27FC236}">
                <a16:creationId xmlns:a16="http://schemas.microsoft.com/office/drawing/2014/main" id="{21C15266-C568-7445-A508-F64225C74FEC}"/>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3" name="Rectangle 12">
            <a:extLst>
              <a:ext uri="{FF2B5EF4-FFF2-40B4-BE49-F238E27FC236}">
                <a16:creationId xmlns:a16="http://schemas.microsoft.com/office/drawing/2014/main" id="{D894C09F-6E23-5B4A-A34C-68824EE7E00F}"/>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4" name="Google Shape;395;p52" descr="Related image">
            <a:extLst>
              <a:ext uri="{FF2B5EF4-FFF2-40B4-BE49-F238E27FC236}">
                <a16:creationId xmlns:a16="http://schemas.microsoft.com/office/drawing/2014/main" id="{3EFEAB49-465C-694A-8A20-E3CEB95BA121}"/>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7" name="Google Shape;22;p2">
            <a:extLst>
              <a:ext uri="{FF2B5EF4-FFF2-40B4-BE49-F238E27FC236}">
                <a16:creationId xmlns:a16="http://schemas.microsoft.com/office/drawing/2014/main" id="{4BB6667A-6C6B-B94E-8AC1-107945FBEC8A}"/>
              </a:ext>
            </a:extLst>
          </p:cNvPr>
          <p:cNvSpPr/>
          <p:nvPr userDrawn="1"/>
        </p:nvSpPr>
        <p:spPr>
          <a:xfrm>
            <a:off x="571490" y="4541887"/>
            <a:ext cx="2454098"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6"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Emerging objective here</a:t>
            </a:r>
            <a:endParaRPr lang="en-US" dirty="0"/>
          </a:p>
        </p:txBody>
      </p:sp>
      <p:sp>
        <p:nvSpPr>
          <p:cNvPr id="20" name="Google Shape;22;p2">
            <a:extLst>
              <a:ext uri="{FF2B5EF4-FFF2-40B4-BE49-F238E27FC236}">
                <a16:creationId xmlns:a16="http://schemas.microsoft.com/office/drawing/2014/main" id="{B8D99359-6D74-404B-A512-F4813DF24522}"/>
              </a:ext>
            </a:extLst>
          </p:cNvPr>
          <p:cNvSpPr/>
          <p:nvPr userDrawn="1"/>
        </p:nvSpPr>
        <p:spPr>
          <a:xfrm>
            <a:off x="585779" y="2239014"/>
            <a:ext cx="2611008"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28" name="Picture 27" descr="Image result for key words">
            <a:extLst>
              <a:ext uri="{FF2B5EF4-FFF2-40B4-BE49-F238E27FC236}">
                <a16:creationId xmlns:a16="http://schemas.microsoft.com/office/drawing/2014/main" id="{3BF0F8E5-6D67-0149-A764-6FAEC4A6A2C6}"/>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43977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veloping Task (Writte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E904CC-F31D-5542-A359-20059E0213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4735" y="124925"/>
            <a:ext cx="716785" cy="716785"/>
          </a:xfrm>
          <a:prstGeom prst="rect">
            <a:avLst/>
          </a:prstGeom>
        </p:spPr>
      </p:pic>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FFC000">
              <a:alpha val="50000"/>
            </a:srgbClr>
          </a:solidFill>
          <a:ln w="12700" cap="flat" cmpd="sng">
            <a:solidFill>
              <a:srgbClr val="FFC00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12" name="Google Shape;66;p8" descr="Image result for pencil clipart">
            <a:extLst>
              <a:ext uri="{FF2B5EF4-FFF2-40B4-BE49-F238E27FC236}">
                <a16:creationId xmlns:a16="http://schemas.microsoft.com/office/drawing/2014/main" id="{CBDDA867-18BC-F341-AC2A-042E2C241042}"/>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13" name="Rectangle 12">
            <a:extLst>
              <a:ext uri="{FF2B5EF4-FFF2-40B4-BE49-F238E27FC236}">
                <a16:creationId xmlns:a16="http://schemas.microsoft.com/office/drawing/2014/main" id="{DB010D54-2298-F742-9A25-3A9F70F25BBD}"/>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FB881EA0-49FC-7044-B11A-516501903E7B}"/>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1A8A24F0-0CBC-C04D-AFA3-235DAFA023B2}"/>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DE730047-68D7-F146-AB9B-BAA8FA8CCA81}"/>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922C0E6C-A81E-1C43-B8B9-6C1F18990865}"/>
              </a:ext>
            </a:extLst>
          </p:cNvPr>
          <p:cNvSpPr/>
          <p:nvPr userDrawn="1"/>
        </p:nvSpPr>
        <p:spPr>
          <a:xfrm>
            <a:off x="571490" y="4541887"/>
            <a:ext cx="237341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4"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6"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8"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Developing objective here</a:t>
            </a:r>
            <a:endParaRPr lang="en-US" dirty="0"/>
          </a:p>
        </p:txBody>
      </p:sp>
      <p:sp>
        <p:nvSpPr>
          <p:cNvPr id="29" name="Google Shape;22;p2">
            <a:extLst>
              <a:ext uri="{FF2B5EF4-FFF2-40B4-BE49-F238E27FC236}">
                <a16:creationId xmlns:a16="http://schemas.microsoft.com/office/drawing/2014/main" id="{3F784EC3-4FAF-FF42-8CFF-26F42249E879}"/>
              </a:ext>
            </a:extLst>
          </p:cNvPr>
          <p:cNvSpPr/>
          <p:nvPr userDrawn="1"/>
        </p:nvSpPr>
        <p:spPr>
          <a:xfrm>
            <a:off x="585779" y="2239014"/>
            <a:ext cx="2453256"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0" name="Picture 29" descr="Image result for key words">
            <a:extLst>
              <a:ext uri="{FF2B5EF4-FFF2-40B4-BE49-F238E27FC236}">
                <a16:creationId xmlns:a16="http://schemas.microsoft.com/office/drawing/2014/main" id="{4D092767-4BBE-574D-B554-DDD79A75309E}"/>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5"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2098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stering Task (Writte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A0C308D-D1D1-044A-81F3-2365CB3D6CB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11488614" y="173784"/>
            <a:ext cx="633047" cy="633047"/>
          </a:xfrm>
          <a:prstGeom prst="rect">
            <a:avLst/>
          </a:prstGeom>
        </p:spPr>
      </p:pic>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7030A0">
              <a:alpha val="50000"/>
            </a:srgbClr>
          </a:solidFill>
          <a:ln w="12700" cap="flat" cmpd="sng">
            <a:solidFill>
              <a:srgbClr val="7030A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12" name="Google Shape;66;p8" descr="Image result for pencil clipart">
            <a:extLst>
              <a:ext uri="{FF2B5EF4-FFF2-40B4-BE49-F238E27FC236}">
                <a16:creationId xmlns:a16="http://schemas.microsoft.com/office/drawing/2014/main" id="{677D16A0-44DF-AD46-9B7C-5E663B68670B}"/>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13" name="Rectangle 12">
            <a:extLst>
              <a:ext uri="{FF2B5EF4-FFF2-40B4-BE49-F238E27FC236}">
                <a16:creationId xmlns:a16="http://schemas.microsoft.com/office/drawing/2014/main" id="{05038424-8801-374C-B4C9-1745B4B46448}"/>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62665C89-B798-F043-8DD7-1507DDFFFF30}"/>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5B637222-C655-0F47-A4A7-8636BD8145D0}"/>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733D079D-D76F-0441-B626-AD7A8B126FB6}"/>
              </a:ext>
            </a:extLst>
          </p:cNvPr>
          <p:cNvPicPr preferRelativeResize="0"/>
          <p:nvPr userDrawn="1"/>
        </p:nvPicPr>
        <p:blipFill rotWithShape="1">
          <a:blip r:embed="rId6"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D42704C3-F35D-7D46-98D0-94D889E2DC83}"/>
              </a:ext>
            </a:extLst>
          </p:cNvPr>
          <p:cNvSpPr/>
          <p:nvPr userDrawn="1"/>
        </p:nvSpPr>
        <p:spPr>
          <a:xfrm>
            <a:off x="571490" y="4541887"/>
            <a:ext cx="2427203"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6"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Mastering objective here</a:t>
            </a:r>
            <a:endParaRPr lang="en-US" dirty="0"/>
          </a:p>
        </p:txBody>
      </p:sp>
      <p:sp>
        <p:nvSpPr>
          <p:cNvPr id="29" name="Google Shape;22;p2">
            <a:extLst>
              <a:ext uri="{FF2B5EF4-FFF2-40B4-BE49-F238E27FC236}">
                <a16:creationId xmlns:a16="http://schemas.microsoft.com/office/drawing/2014/main" id="{0D3AA3BC-05BD-0C4B-8311-B35D631EFF32}"/>
              </a:ext>
            </a:extLst>
          </p:cNvPr>
          <p:cNvSpPr/>
          <p:nvPr userDrawn="1"/>
        </p:nvSpPr>
        <p:spPr>
          <a:xfrm>
            <a:off x="585778" y="2239014"/>
            <a:ext cx="2412915"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0" name="Picture 29" descr="Image result for key words">
            <a:extLst>
              <a:ext uri="{FF2B5EF4-FFF2-40B4-BE49-F238E27FC236}">
                <a16:creationId xmlns:a16="http://schemas.microsoft.com/office/drawing/2014/main" id="{8AC9DD45-CA73-7E4A-97FD-ADAE4491DBEF}"/>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059175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erging Task (Screensho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33CFD74-5DC8-F849-8C01-D89FD1170ED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24658" y="0"/>
            <a:ext cx="631671" cy="835716"/>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9"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00B050">
              <a:alpha val="50000"/>
            </a:srgbClr>
          </a:solidFill>
          <a:ln w="12700" cap="flat" cmpd="sng">
            <a:solidFill>
              <a:srgbClr val="00B05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FDEB69B4-36DA-1640-ABC7-F02574C1334D}"/>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47203C9C-CAA1-674E-81BB-ABBAF0F73564}"/>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2396DEE7-72E6-7E49-81FE-D6A2D325C1D7}"/>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7D17CC53-0D29-6347-9E8B-39FAD19293FA}"/>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4FA27154-F9F6-9740-BEC0-C44F47E90FE5}"/>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BD5CA02E-0A9E-7F45-A26D-F2B26BA41ACC}"/>
              </a:ext>
            </a:extLst>
          </p:cNvPr>
          <p:cNvSpPr/>
          <p:nvPr userDrawn="1"/>
        </p:nvSpPr>
        <p:spPr>
          <a:xfrm>
            <a:off x="571490" y="4541887"/>
            <a:ext cx="245409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6"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Emerging objective here</a:t>
            </a:r>
            <a:endParaRPr lang="en-US" dirty="0"/>
          </a:p>
        </p:txBody>
      </p:sp>
      <p:sp>
        <p:nvSpPr>
          <p:cNvPr id="28"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00B05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2" name="Google Shape;22;p2">
            <a:extLst>
              <a:ext uri="{FF2B5EF4-FFF2-40B4-BE49-F238E27FC236}">
                <a16:creationId xmlns:a16="http://schemas.microsoft.com/office/drawing/2014/main" id="{8A3458BF-752D-C849-9EBB-64CC8A7E9593}"/>
              </a:ext>
            </a:extLst>
          </p:cNvPr>
          <p:cNvSpPr/>
          <p:nvPr userDrawn="1"/>
        </p:nvSpPr>
        <p:spPr>
          <a:xfrm>
            <a:off x="585778" y="2239014"/>
            <a:ext cx="2439809"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3" name="Picture 32" descr="Image result for key words">
            <a:extLst>
              <a:ext uri="{FF2B5EF4-FFF2-40B4-BE49-F238E27FC236}">
                <a16:creationId xmlns:a16="http://schemas.microsoft.com/office/drawing/2014/main" id="{B47F985A-1119-B440-AA6B-FB20540B136F}"/>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121065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veloping Task (Screensho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42AB0F3-BA0E-654A-B8EA-1E537B0EC7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4735" y="124925"/>
            <a:ext cx="716785" cy="716785"/>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FFC000">
              <a:alpha val="50000"/>
            </a:srgbClr>
          </a:solidFill>
          <a:ln w="12700" cap="flat" cmpd="sng">
            <a:solidFill>
              <a:srgbClr val="FFC00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56800373-A2E0-F34F-B9CA-E8AB1567144C}"/>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44AA4C8A-E877-BA4B-98F6-80FE7E463901}"/>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82157F01-8C30-EA4D-B995-49D6A4FF9D51}"/>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32F6D490-3263-6044-8478-86448C7B845A}"/>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24A06290-A30D-3546-A03E-9AF6DDD864CC}"/>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F542B7D1-01FF-3C41-BC36-C77C19DACCAE}"/>
              </a:ext>
            </a:extLst>
          </p:cNvPr>
          <p:cNvSpPr/>
          <p:nvPr userDrawn="1"/>
        </p:nvSpPr>
        <p:spPr>
          <a:xfrm>
            <a:off x="571490" y="4541887"/>
            <a:ext cx="2359969"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Developing objective here</a:t>
            </a:r>
            <a:endParaRPr lang="en-US" dirty="0"/>
          </a:p>
        </p:txBody>
      </p:sp>
      <p:sp>
        <p:nvSpPr>
          <p:cNvPr id="28"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0" name="Google Shape;22;p2">
            <a:extLst>
              <a:ext uri="{FF2B5EF4-FFF2-40B4-BE49-F238E27FC236}">
                <a16:creationId xmlns:a16="http://schemas.microsoft.com/office/drawing/2014/main" id="{373FF1E5-F3AF-DB44-96B0-A4F18AE7699F}"/>
              </a:ext>
            </a:extLst>
          </p:cNvPr>
          <p:cNvSpPr/>
          <p:nvPr userDrawn="1"/>
        </p:nvSpPr>
        <p:spPr>
          <a:xfrm>
            <a:off x="585778" y="2239014"/>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1" name="Picture 30" descr="Image result for key words">
            <a:extLst>
              <a:ext uri="{FF2B5EF4-FFF2-40B4-BE49-F238E27FC236}">
                <a16:creationId xmlns:a16="http://schemas.microsoft.com/office/drawing/2014/main" id="{99C35E8C-05E4-304C-A67A-36CBB96F2BF1}"/>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189450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www.exampaperspractice.co.uk/"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alpha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EDE7BB-F17C-3C4A-B755-4C35566C6A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F21C19-2B51-E542-8C98-86776DF91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E9487-CA6C-FB4D-97A1-8F929B199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37255-C718-7547-BF0C-745A63C8F11A}" type="datetimeFigureOut">
              <a:rPr lang="en-US" smtClean="0"/>
              <a:t>10/9/2024</a:t>
            </a:fld>
            <a:endParaRPr lang="en-US"/>
          </a:p>
        </p:txBody>
      </p:sp>
      <p:sp>
        <p:nvSpPr>
          <p:cNvPr id="5" name="Footer Placeholder 4">
            <a:extLst>
              <a:ext uri="{FF2B5EF4-FFF2-40B4-BE49-F238E27FC236}">
                <a16:creationId xmlns:a16="http://schemas.microsoft.com/office/drawing/2014/main" id="{D267FF0A-6135-EF4B-83F7-F79A4096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5EE67A-7D40-D047-866B-178A28E6A5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0AA3B-7B8E-EC4F-B52E-CDDA63C28E02}" type="slidenum">
              <a:rPr lang="en-US" smtClean="0"/>
              <a:t>‹#›</a:t>
            </a:fld>
            <a:endParaRPr lang="en-US"/>
          </a:p>
        </p:txBody>
      </p:sp>
      <p:pic>
        <p:nvPicPr>
          <p:cNvPr id="11" name="Picture 10">
            <a:extLst>
              <a:ext uri="{FF2B5EF4-FFF2-40B4-BE49-F238E27FC236}">
                <a16:creationId xmlns:a16="http://schemas.microsoft.com/office/drawing/2014/main" id="{681AFCFA-0457-9D79-A0C7-9BD1711B4BB5}"/>
              </a:ext>
            </a:extLst>
          </p:cNvPr>
          <p:cNvPicPr>
            <a:picLocks noChangeAspect="1"/>
          </p:cNvPicPr>
          <p:nvPr userDrawn="1"/>
        </p:nvPicPr>
        <p:blipFill>
          <a:blip r:embed="rId23">
            <a:alphaModFix amt="5000"/>
            <a:extLst>
              <a:ext uri="{28A0092B-C50C-407E-A947-70E740481C1C}">
                <a14:useLocalDpi xmlns:a14="http://schemas.microsoft.com/office/drawing/2010/main" val="0"/>
              </a:ext>
            </a:extLst>
          </a:blip>
          <a:stretch>
            <a:fillRect/>
          </a:stretch>
        </p:blipFill>
        <p:spPr>
          <a:xfrm>
            <a:off x="2286462" y="2028508"/>
            <a:ext cx="7695738" cy="3098355"/>
          </a:xfrm>
          <a:prstGeom prst="rect">
            <a:avLst/>
          </a:prstGeom>
        </p:spPr>
      </p:pic>
      <p:sp>
        <p:nvSpPr>
          <p:cNvPr id="12" name="TextBox 11">
            <a:extLst>
              <a:ext uri="{FF2B5EF4-FFF2-40B4-BE49-F238E27FC236}">
                <a16:creationId xmlns:a16="http://schemas.microsoft.com/office/drawing/2014/main" id="{E694249E-745B-FE0F-069F-34505DCDDFD7}"/>
              </a:ext>
            </a:extLst>
          </p:cNvPr>
          <p:cNvSpPr txBox="1"/>
          <p:nvPr userDrawn="1"/>
        </p:nvSpPr>
        <p:spPr>
          <a:xfrm>
            <a:off x="4819048" y="5190834"/>
            <a:ext cx="2553904" cy="230832"/>
          </a:xfrm>
          <a:prstGeom prst="rect">
            <a:avLst/>
          </a:prstGeom>
          <a:noFill/>
        </p:spPr>
        <p:txBody>
          <a:bodyPr wrap="square" rtlCol="0">
            <a:spAutoFit/>
          </a:bodyPr>
          <a:lstStyle/>
          <a:p>
            <a:r>
              <a:rPr lang="en-US" sz="900" b="0" i="0" dirty="0">
                <a:solidFill>
                  <a:schemeClr val="bg2">
                    <a:lumMod val="75000"/>
                  </a:schemeClr>
                </a:solidFill>
                <a:effectLst/>
                <a:latin typeface="gg sans"/>
              </a:rPr>
              <a:t>© 2024 Exams Papers Practice. All Rights Reserved</a:t>
            </a:r>
            <a:endParaRPr lang="en-PH" sz="900" dirty="0">
              <a:solidFill>
                <a:schemeClr val="bg2">
                  <a:lumMod val="75000"/>
                </a:schemeClr>
              </a:solidFill>
            </a:endParaRPr>
          </a:p>
        </p:txBody>
      </p:sp>
      <p:pic>
        <p:nvPicPr>
          <p:cNvPr id="13" name="Picture 12">
            <a:extLst>
              <a:ext uri="{FF2B5EF4-FFF2-40B4-BE49-F238E27FC236}">
                <a16:creationId xmlns:a16="http://schemas.microsoft.com/office/drawing/2014/main" id="{1760AA3E-F194-B539-5390-3BDBE82CF119}"/>
              </a:ext>
            </a:extLst>
          </p:cNvPr>
          <p:cNvPicPr>
            <a:picLocks noChangeAspect="1"/>
          </p:cNvPicPr>
          <p:nvPr userDrawn="1"/>
        </p:nvPicPr>
        <p:blipFill>
          <a:blip r:embed="rId23">
            <a:alphaModFix amt="85000"/>
            <a:extLst>
              <a:ext uri="{28A0092B-C50C-407E-A947-70E740481C1C}">
                <a14:useLocalDpi xmlns:a14="http://schemas.microsoft.com/office/drawing/2010/main" val="0"/>
              </a:ext>
            </a:extLst>
          </a:blip>
          <a:stretch>
            <a:fillRect/>
          </a:stretch>
        </p:blipFill>
        <p:spPr>
          <a:xfrm>
            <a:off x="5419764" y="113285"/>
            <a:ext cx="1352472" cy="544514"/>
          </a:xfrm>
          <a:prstGeom prst="rect">
            <a:avLst/>
          </a:prstGeom>
        </p:spPr>
      </p:pic>
      <p:sp>
        <p:nvSpPr>
          <p:cNvPr id="14" name="Footer Placeholder 2">
            <a:extLst>
              <a:ext uri="{FF2B5EF4-FFF2-40B4-BE49-F238E27FC236}">
                <a16:creationId xmlns:a16="http://schemas.microsoft.com/office/drawing/2014/main" id="{84363A2F-74A7-8286-DD4D-61B4BA220719}"/>
              </a:ext>
            </a:extLst>
          </p:cNvPr>
          <p:cNvSpPr txBox="1">
            <a:spLocks/>
          </p:cNvSpPr>
          <p:nvPr userDrawn="1"/>
        </p:nvSpPr>
        <p:spPr>
          <a:xfrm>
            <a:off x="2905125" y="6361430"/>
            <a:ext cx="585787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8383613"/>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4" r:id="rId11"/>
    <p:sldLayoutId id="2147483672" r:id="rId12"/>
    <p:sldLayoutId id="2147483665" r:id="rId13"/>
    <p:sldLayoutId id="2147483670" r:id="rId14"/>
    <p:sldLayoutId id="2147483658" r:id="rId15"/>
    <p:sldLayoutId id="2147483659" r:id="rId16"/>
    <p:sldLayoutId id="2147483660" r:id="rId17"/>
    <p:sldLayoutId id="2147483661" r:id="rId18"/>
    <p:sldLayoutId id="2147483662" r:id="rId19"/>
    <p:sldLayoutId id="2147483663" r:id="rId20"/>
    <p:sldLayoutId id="214748367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906D56-0F68-2DD8-9BA0-3B1E007FE9BE}"/>
              </a:ext>
            </a:extLst>
          </p:cNvPr>
          <p:cNvSpPr txBox="1">
            <a:spLocks/>
          </p:cNvSpPr>
          <p:nvPr/>
        </p:nvSpPr>
        <p:spPr>
          <a:xfrm>
            <a:off x="1885950" y="1512656"/>
            <a:ext cx="8420100" cy="1346836"/>
          </a:xfrm>
          <a:prstGeom prst="rect">
            <a:avLst/>
          </a:prstGeom>
        </p:spPr>
        <p:style>
          <a:lnRef idx="0">
            <a:schemeClr val="accent2"/>
          </a:lnRef>
          <a:fillRef idx="3">
            <a:schemeClr val="accent2"/>
          </a:fillRef>
          <a:effectRef idx="3">
            <a:schemeClr val="accent2"/>
          </a:effectRef>
          <a:fontRef idx="minor">
            <a:schemeClr val="lt1"/>
          </a:fontRef>
        </p:style>
        <p:txBody>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PH" dirty="0"/>
              <a:t>OCR GCSE (9–1) in Computer Science (J277)</a:t>
            </a:r>
            <a:endParaRPr lang="en-GB" dirty="0"/>
          </a:p>
        </p:txBody>
      </p:sp>
      <p:sp>
        <p:nvSpPr>
          <p:cNvPr id="5" name="Subtitle 2">
            <a:extLst>
              <a:ext uri="{FF2B5EF4-FFF2-40B4-BE49-F238E27FC236}">
                <a16:creationId xmlns:a16="http://schemas.microsoft.com/office/drawing/2014/main" id="{D2161365-DB65-4E88-753C-16BE13192F02}"/>
              </a:ext>
            </a:extLst>
          </p:cNvPr>
          <p:cNvSpPr txBox="1">
            <a:spLocks/>
          </p:cNvSpPr>
          <p:nvPr/>
        </p:nvSpPr>
        <p:spPr>
          <a:xfrm>
            <a:off x="2370690" y="3685826"/>
            <a:ext cx="7429500" cy="229552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This pack is intended for students to use once they have covered the GCSE content, either in preparation for their L1 &amp; L2 exam, or more likely </a:t>
            </a:r>
            <a:r>
              <a:rPr lang="en-GB" u="sng" dirty="0"/>
              <a:t>alongside year 2 </a:t>
            </a:r>
            <a:r>
              <a:rPr lang="en-GB" dirty="0"/>
              <a:t>of the course to improve fluency, recall and pace on GCSE topics. It could be used as </a:t>
            </a:r>
            <a:r>
              <a:rPr lang="en-GB" u="sng" dirty="0"/>
              <a:t>lesson starters</a:t>
            </a:r>
            <a:r>
              <a:rPr lang="en-GB" dirty="0"/>
              <a:t>, or supplied to students for </a:t>
            </a:r>
            <a:r>
              <a:rPr lang="en-GB" u="sng" dirty="0"/>
              <a:t>independent use.</a:t>
            </a:r>
          </a:p>
        </p:txBody>
      </p:sp>
      <p:sp>
        <p:nvSpPr>
          <p:cNvPr id="6" name="Rectangle 5">
            <a:extLst>
              <a:ext uri="{FF2B5EF4-FFF2-40B4-BE49-F238E27FC236}">
                <a16:creationId xmlns:a16="http://schemas.microsoft.com/office/drawing/2014/main" id="{7C0F7875-CB26-8626-28CA-1143A0040E9A}"/>
              </a:ext>
            </a:extLst>
          </p:cNvPr>
          <p:cNvSpPr/>
          <p:nvPr/>
        </p:nvSpPr>
        <p:spPr>
          <a:xfrm>
            <a:off x="1885950" y="2995660"/>
            <a:ext cx="8420099" cy="58477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3200" dirty="0"/>
              <a:t>Computer Networks, Connections and Protocols</a:t>
            </a:r>
            <a:endParaRPr lang="en-GB" sz="3000" dirty="0"/>
          </a:p>
        </p:txBody>
      </p:sp>
    </p:spTree>
    <p:extLst>
      <p:ext uri="{BB962C8B-B14F-4D97-AF65-F5344CB8AC3E}">
        <p14:creationId xmlns:p14="http://schemas.microsoft.com/office/powerpoint/2010/main" val="3283195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r>
              <a:rPr lang="en-GB" sz="4800" dirty="0"/>
              <a:t>There are two main types of networks that operate in industry. </a:t>
            </a:r>
          </a:p>
          <a:p>
            <a:endParaRPr lang="en-GB" sz="4800" dirty="0"/>
          </a:p>
          <a:p>
            <a:r>
              <a:rPr lang="en-GB" sz="4800" dirty="0"/>
              <a:t>Client-server networks. </a:t>
            </a:r>
          </a:p>
          <a:p>
            <a:endParaRPr lang="en-GB" sz="4800" dirty="0"/>
          </a:p>
          <a:p>
            <a:r>
              <a:rPr lang="en-GB" sz="4800" dirty="0"/>
              <a:t>Peer-to-peer networks. </a:t>
            </a:r>
          </a:p>
          <a:p>
            <a:endParaRPr lang="en-GB" sz="4800" dirty="0"/>
          </a:p>
          <a:p>
            <a:endParaRPr lang="en-GB" sz="4800" dirty="0"/>
          </a:p>
          <a:p>
            <a:endParaRPr lang="en-GB" sz="4800" dirty="0"/>
          </a:p>
          <a:p>
            <a:endParaRPr lang="en-GB" sz="4800" dirty="0"/>
          </a:p>
        </p:txBody>
      </p:sp>
    </p:spTree>
    <p:extLst>
      <p:ext uri="{BB962C8B-B14F-4D97-AF65-F5344CB8AC3E}">
        <p14:creationId xmlns:p14="http://schemas.microsoft.com/office/powerpoint/2010/main" val="1836615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r>
              <a:rPr lang="en-GB" sz="4800" dirty="0"/>
              <a:t>There are two main types of networks that operate in industry. </a:t>
            </a:r>
          </a:p>
          <a:p>
            <a:endParaRPr lang="en-GB" sz="4800" dirty="0"/>
          </a:p>
          <a:p>
            <a:r>
              <a:rPr lang="en-GB" sz="4800" dirty="0"/>
              <a:t>Client-server networks. </a:t>
            </a:r>
          </a:p>
          <a:p>
            <a:endParaRPr lang="en-GB" sz="4800" dirty="0"/>
          </a:p>
          <a:p>
            <a:r>
              <a:rPr lang="en-GB" sz="4800" dirty="0"/>
              <a:t>Peer-to-peer networks. </a:t>
            </a:r>
          </a:p>
          <a:p>
            <a:endParaRPr lang="en-GB" sz="4800" dirty="0"/>
          </a:p>
          <a:p>
            <a:endParaRPr lang="en-GB" sz="4800" dirty="0"/>
          </a:p>
          <a:p>
            <a:endParaRPr lang="en-GB" sz="4800" dirty="0"/>
          </a:p>
          <a:p>
            <a:endParaRPr lang="en-GB" sz="4800" dirty="0"/>
          </a:p>
        </p:txBody>
      </p:sp>
      <p:sp>
        <p:nvSpPr>
          <p:cNvPr id="4" name="Rectangle 3">
            <a:extLst>
              <a:ext uri="{FF2B5EF4-FFF2-40B4-BE49-F238E27FC236}">
                <a16:creationId xmlns:a16="http://schemas.microsoft.com/office/drawing/2014/main" id="{CBFEE2FD-889A-421F-BE63-8EB3C391ADCB}"/>
              </a:ext>
            </a:extLst>
          </p:cNvPr>
          <p:cNvSpPr/>
          <p:nvPr/>
        </p:nvSpPr>
        <p:spPr>
          <a:xfrm>
            <a:off x="278296" y="3962400"/>
            <a:ext cx="10243930" cy="8878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This one is used mainly by businesses as it is more effective. </a:t>
            </a:r>
          </a:p>
        </p:txBody>
      </p:sp>
    </p:spTree>
    <p:extLst>
      <p:ext uri="{BB962C8B-B14F-4D97-AF65-F5344CB8AC3E}">
        <p14:creationId xmlns:p14="http://schemas.microsoft.com/office/powerpoint/2010/main" val="1167697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r>
              <a:rPr lang="en-GB" sz="4800" dirty="0"/>
              <a:t>There are two main types of networks that operate in industry. </a:t>
            </a:r>
          </a:p>
          <a:p>
            <a:endParaRPr lang="en-GB" sz="4800" dirty="0"/>
          </a:p>
          <a:p>
            <a:r>
              <a:rPr lang="en-GB" sz="4800" dirty="0"/>
              <a:t>Client-server networks. </a:t>
            </a:r>
          </a:p>
          <a:p>
            <a:endParaRPr lang="en-GB" sz="4800" dirty="0"/>
          </a:p>
          <a:p>
            <a:r>
              <a:rPr lang="en-GB" sz="4800" dirty="0"/>
              <a:t>Peer-to-peer networks. </a:t>
            </a:r>
          </a:p>
          <a:p>
            <a:endParaRPr lang="en-GB" sz="4800" dirty="0"/>
          </a:p>
          <a:p>
            <a:endParaRPr lang="en-GB" sz="4800" dirty="0"/>
          </a:p>
          <a:p>
            <a:endParaRPr lang="en-GB" sz="4800" dirty="0"/>
          </a:p>
          <a:p>
            <a:endParaRPr lang="en-GB" sz="4800" dirty="0"/>
          </a:p>
        </p:txBody>
      </p:sp>
      <p:sp>
        <p:nvSpPr>
          <p:cNvPr id="4" name="Rectangle 3">
            <a:extLst>
              <a:ext uri="{FF2B5EF4-FFF2-40B4-BE49-F238E27FC236}">
                <a16:creationId xmlns:a16="http://schemas.microsoft.com/office/drawing/2014/main" id="{CBFEE2FD-889A-421F-BE63-8EB3C391ADCB}"/>
              </a:ext>
            </a:extLst>
          </p:cNvPr>
          <p:cNvSpPr/>
          <p:nvPr/>
        </p:nvSpPr>
        <p:spPr>
          <a:xfrm>
            <a:off x="278296" y="3962400"/>
            <a:ext cx="10243930" cy="8878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This one is used mainly by businesses as it is more effective. </a:t>
            </a:r>
          </a:p>
        </p:txBody>
      </p:sp>
      <p:sp>
        <p:nvSpPr>
          <p:cNvPr id="5" name="Rectangle 4">
            <a:extLst>
              <a:ext uri="{FF2B5EF4-FFF2-40B4-BE49-F238E27FC236}">
                <a16:creationId xmlns:a16="http://schemas.microsoft.com/office/drawing/2014/main" id="{FA3DBC8A-6F22-4695-B8DA-A4939E982FE8}"/>
              </a:ext>
            </a:extLst>
          </p:cNvPr>
          <p:cNvSpPr/>
          <p:nvPr/>
        </p:nvSpPr>
        <p:spPr>
          <a:xfrm>
            <a:off x="278296" y="5625784"/>
            <a:ext cx="10243930" cy="8878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This one is cheaper to set up. </a:t>
            </a:r>
          </a:p>
        </p:txBody>
      </p:sp>
    </p:spTree>
    <p:extLst>
      <p:ext uri="{BB962C8B-B14F-4D97-AF65-F5344CB8AC3E}">
        <p14:creationId xmlns:p14="http://schemas.microsoft.com/office/powerpoint/2010/main" val="461117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r>
              <a:rPr lang="en-GB" sz="4800" dirty="0"/>
              <a:t>Which one is which?</a:t>
            </a:r>
          </a:p>
          <a:p>
            <a:endParaRPr lang="en-GB" sz="4800" dirty="0"/>
          </a:p>
          <a:p>
            <a:endParaRPr lang="en-GB" sz="4800" dirty="0"/>
          </a:p>
          <a:p>
            <a:endParaRPr lang="en-GB" sz="4800" dirty="0"/>
          </a:p>
          <a:p>
            <a:endParaRPr lang="en-GB" sz="4800" dirty="0"/>
          </a:p>
        </p:txBody>
      </p:sp>
      <p:sp>
        <p:nvSpPr>
          <p:cNvPr id="6" name="Rectangle 5">
            <a:extLst>
              <a:ext uri="{FF2B5EF4-FFF2-40B4-BE49-F238E27FC236}">
                <a16:creationId xmlns:a16="http://schemas.microsoft.com/office/drawing/2014/main" id="{EDA92A78-F519-4450-AEB2-5D13761095C3}"/>
              </a:ext>
            </a:extLst>
          </p:cNvPr>
          <p:cNvSpPr/>
          <p:nvPr/>
        </p:nvSpPr>
        <p:spPr>
          <a:xfrm>
            <a:off x="4053770" y="1802807"/>
            <a:ext cx="7977809" cy="2429896"/>
          </a:xfrm>
          <a:prstGeom prst="rect">
            <a:avLst/>
          </a:prstGeom>
          <a:solidFill>
            <a:srgbClr val="FFFF00"/>
          </a:solidFill>
        </p:spPr>
        <p:txBody>
          <a:bodyPr wrap="square">
            <a:spAutoFit/>
          </a:bodyPr>
          <a:lstStyle/>
          <a:p>
            <a:pPr lvl="0" algn="ctr">
              <a:lnSpc>
                <a:spcPct val="90000"/>
              </a:lnSpc>
              <a:spcBef>
                <a:spcPts val="1000"/>
              </a:spcBef>
              <a:buClr>
                <a:srgbClr val="0070C0"/>
              </a:buClr>
              <a:buSzPts val="2400"/>
            </a:pPr>
            <a:r>
              <a:rPr lang="en-GB" sz="2800" dirty="0">
                <a:latin typeface="OpenDyslexic" panose="00000500000000000000" pitchFamily="50" charset="0"/>
              </a:rPr>
              <a:t>In this model there is a central, dedicated server for the network. The server (or multiple servers in a large business) manages the sending and receiving of requests from the client or clients.</a:t>
            </a:r>
          </a:p>
        </p:txBody>
      </p:sp>
      <p:sp>
        <p:nvSpPr>
          <p:cNvPr id="7" name="Rectangle 6">
            <a:extLst>
              <a:ext uri="{FF2B5EF4-FFF2-40B4-BE49-F238E27FC236}">
                <a16:creationId xmlns:a16="http://schemas.microsoft.com/office/drawing/2014/main" id="{0217CEA4-6CED-4AC1-B7C4-01869C8958CB}"/>
              </a:ext>
            </a:extLst>
          </p:cNvPr>
          <p:cNvSpPr/>
          <p:nvPr/>
        </p:nvSpPr>
        <p:spPr>
          <a:xfrm>
            <a:off x="332698" y="4493269"/>
            <a:ext cx="10030501" cy="2170338"/>
          </a:xfrm>
          <a:prstGeom prst="rect">
            <a:avLst/>
          </a:prstGeom>
          <a:solidFill>
            <a:srgbClr val="92D050"/>
          </a:solidFill>
        </p:spPr>
        <p:txBody>
          <a:bodyPr wrap="square">
            <a:spAutoFit/>
          </a:bodyPr>
          <a:lstStyle/>
          <a:p>
            <a:pPr lvl="0">
              <a:lnSpc>
                <a:spcPct val="90000"/>
              </a:lnSpc>
              <a:spcBef>
                <a:spcPts val="1000"/>
              </a:spcBef>
              <a:buClr>
                <a:srgbClr val="0070C0"/>
              </a:buClr>
              <a:buSzPts val="2400"/>
            </a:pPr>
            <a:r>
              <a:rPr lang="en-GB" sz="2800" dirty="0">
                <a:latin typeface="OpenDyslexic" panose="00000500000000000000" pitchFamily="50" charset="0"/>
              </a:rPr>
              <a:t>In this model there is no central, dedicated server for the network. </a:t>
            </a:r>
          </a:p>
          <a:p>
            <a:pPr lvl="0">
              <a:lnSpc>
                <a:spcPct val="90000"/>
              </a:lnSpc>
              <a:spcBef>
                <a:spcPts val="1000"/>
              </a:spcBef>
              <a:buClr>
                <a:srgbClr val="0070C0"/>
              </a:buClr>
              <a:buSzPts val="2400"/>
            </a:pPr>
            <a:r>
              <a:rPr lang="en-GB" sz="2800" dirty="0">
                <a:latin typeface="OpenDyslexic" panose="00000500000000000000" pitchFamily="50" charset="0"/>
              </a:rPr>
              <a:t>Instead, every device on the network takes on the equal responsibility of being a server. This means they all process and handle service requests</a:t>
            </a:r>
          </a:p>
        </p:txBody>
      </p:sp>
    </p:spTree>
    <p:extLst>
      <p:ext uri="{BB962C8B-B14F-4D97-AF65-F5344CB8AC3E}">
        <p14:creationId xmlns:p14="http://schemas.microsoft.com/office/powerpoint/2010/main" val="3756783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endParaRPr lang="en-GB" sz="4800" dirty="0"/>
          </a:p>
          <a:p>
            <a:endParaRPr lang="en-GB" sz="4800" dirty="0"/>
          </a:p>
          <a:p>
            <a:endParaRPr lang="en-GB" sz="4800" dirty="0"/>
          </a:p>
          <a:p>
            <a:endParaRPr lang="en-GB" sz="4800" dirty="0"/>
          </a:p>
        </p:txBody>
      </p:sp>
      <p:pic>
        <p:nvPicPr>
          <p:cNvPr id="5" name="Picture 4">
            <a:extLst>
              <a:ext uri="{FF2B5EF4-FFF2-40B4-BE49-F238E27FC236}">
                <a16:creationId xmlns:a16="http://schemas.microsoft.com/office/drawing/2014/main" id="{A1CFF403-9482-4EEC-A89C-3D6B490A6E46}"/>
              </a:ext>
            </a:extLst>
          </p:cNvPr>
          <p:cNvPicPr>
            <a:picLocks noChangeAspect="1"/>
          </p:cNvPicPr>
          <p:nvPr/>
        </p:nvPicPr>
        <p:blipFill>
          <a:blip r:embed="rId2"/>
          <a:stretch>
            <a:fillRect/>
          </a:stretch>
        </p:blipFill>
        <p:spPr>
          <a:xfrm>
            <a:off x="1669256" y="2239112"/>
            <a:ext cx="8364437" cy="2731245"/>
          </a:xfrm>
          <a:prstGeom prst="rect">
            <a:avLst/>
          </a:prstGeom>
        </p:spPr>
      </p:pic>
    </p:spTree>
    <p:extLst>
      <p:ext uri="{BB962C8B-B14F-4D97-AF65-F5344CB8AC3E}">
        <p14:creationId xmlns:p14="http://schemas.microsoft.com/office/powerpoint/2010/main" val="41414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endParaRPr lang="en-GB" sz="4800" dirty="0"/>
          </a:p>
          <a:p>
            <a:endParaRPr lang="en-GB" sz="4800" dirty="0"/>
          </a:p>
          <a:p>
            <a:endParaRPr lang="en-GB" sz="4800" dirty="0"/>
          </a:p>
          <a:p>
            <a:endParaRPr lang="en-GB" sz="4800" dirty="0"/>
          </a:p>
        </p:txBody>
      </p:sp>
      <p:pic>
        <p:nvPicPr>
          <p:cNvPr id="4" name="Picture 3">
            <a:extLst>
              <a:ext uri="{FF2B5EF4-FFF2-40B4-BE49-F238E27FC236}">
                <a16:creationId xmlns:a16="http://schemas.microsoft.com/office/drawing/2014/main" id="{A64E2D7D-E5A4-4F70-98DE-D5A8CBCD65F3}"/>
              </a:ext>
            </a:extLst>
          </p:cNvPr>
          <p:cNvPicPr>
            <a:picLocks noChangeAspect="1"/>
          </p:cNvPicPr>
          <p:nvPr/>
        </p:nvPicPr>
        <p:blipFill rotWithShape="1">
          <a:blip r:embed="rId2"/>
          <a:srcRect r="18885"/>
          <a:stretch/>
        </p:blipFill>
        <p:spPr>
          <a:xfrm>
            <a:off x="4314976" y="2180990"/>
            <a:ext cx="3562048" cy="4114265"/>
          </a:xfrm>
          <a:prstGeom prst="rect">
            <a:avLst/>
          </a:prstGeom>
        </p:spPr>
      </p:pic>
    </p:spTree>
    <p:extLst>
      <p:ext uri="{BB962C8B-B14F-4D97-AF65-F5344CB8AC3E}">
        <p14:creationId xmlns:p14="http://schemas.microsoft.com/office/powerpoint/2010/main" val="3365761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3600" dirty="0"/>
              <a:t>How the Client-Server model works:</a:t>
            </a:r>
          </a:p>
          <a:p>
            <a:endParaRPr lang="en-GB" sz="3600" dirty="0"/>
          </a:p>
          <a:p>
            <a:r>
              <a:rPr lang="en-GB" sz="3600" dirty="0"/>
              <a:t>1) The client makes a service request to the server (e.g. using a web browser for a website)</a:t>
            </a:r>
          </a:p>
          <a:p>
            <a:endParaRPr lang="en-GB" sz="3600" dirty="0"/>
          </a:p>
          <a:p>
            <a:r>
              <a:rPr lang="en-GB" sz="3600" dirty="0"/>
              <a:t>2) The server receives the request, processes it, and sends all the requested information back to the client</a:t>
            </a:r>
          </a:p>
          <a:p>
            <a:endParaRPr lang="en-GB" sz="3600" dirty="0"/>
          </a:p>
          <a:p>
            <a:endParaRPr lang="en-GB" sz="3600" dirty="0"/>
          </a:p>
          <a:p>
            <a:endParaRPr lang="en-GB" sz="3600" dirty="0"/>
          </a:p>
        </p:txBody>
      </p:sp>
    </p:spTree>
    <p:extLst>
      <p:ext uri="{BB962C8B-B14F-4D97-AF65-F5344CB8AC3E}">
        <p14:creationId xmlns:p14="http://schemas.microsoft.com/office/powerpoint/2010/main" val="2912002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3600" dirty="0"/>
              <a:t>1) The client makes a service request (e.g. using a web browser for a website).</a:t>
            </a:r>
          </a:p>
          <a:p>
            <a:endParaRPr lang="en-GB" sz="3600" dirty="0"/>
          </a:p>
          <a:p>
            <a:endParaRPr lang="en-GB" sz="3600" dirty="0"/>
          </a:p>
          <a:p>
            <a:r>
              <a:rPr lang="en-GB" sz="3600" dirty="0"/>
              <a:t>2) This will be passed to the first device, which will check its files and storage to see if it has the information. If it does, it will send it back. If it doesn’t, it will pass the request on to the next device, and so on.</a:t>
            </a:r>
          </a:p>
          <a:p>
            <a:endParaRPr lang="en-GB" sz="3600" dirty="0"/>
          </a:p>
          <a:p>
            <a:endParaRPr lang="en-GB" sz="3600" dirty="0"/>
          </a:p>
          <a:p>
            <a:endParaRPr lang="en-GB" sz="3600" dirty="0"/>
          </a:p>
        </p:txBody>
      </p:sp>
    </p:spTree>
    <p:extLst>
      <p:ext uri="{BB962C8B-B14F-4D97-AF65-F5344CB8AC3E}">
        <p14:creationId xmlns:p14="http://schemas.microsoft.com/office/powerpoint/2010/main" val="3440175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a:p>
            <a:endParaRPr lang="en-GB" sz="3600" dirty="0"/>
          </a:p>
          <a:p>
            <a:endParaRPr lang="en-GB" sz="3600" dirty="0"/>
          </a:p>
        </p:txBody>
      </p:sp>
      <p:pic>
        <p:nvPicPr>
          <p:cNvPr id="4" name="Picture 3">
            <a:extLst>
              <a:ext uri="{FF2B5EF4-FFF2-40B4-BE49-F238E27FC236}">
                <a16:creationId xmlns:a16="http://schemas.microsoft.com/office/drawing/2014/main" id="{2E99288A-F593-4E66-B9A9-6923374A9F19}"/>
              </a:ext>
            </a:extLst>
          </p:cNvPr>
          <p:cNvPicPr>
            <a:picLocks noChangeAspect="1"/>
          </p:cNvPicPr>
          <p:nvPr/>
        </p:nvPicPr>
        <p:blipFill>
          <a:blip r:embed="rId2"/>
          <a:stretch>
            <a:fillRect/>
          </a:stretch>
        </p:blipFill>
        <p:spPr>
          <a:xfrm>
            <a:off x="59075" y="1927989"/>
            <a:ext cx="11993622" cy="3107837"/>
          </a:xfrm>
          <a:prstGeom prst="rect">
            <a:avLst/>
          </a:prstGeom>
        </p:spPr>
      </p:pic>
    </p:spTree>
    <p:extLst>
      <p:ext uri="{BB962C8B-B14F-4D97-AF65-F5344CB8AC3E}">
        <p14:creationId xmlns:p14="http://schemas.microsoft.com/office/powerpoint/2010/main" val="96292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a:p>
            <a:endParaRPr lang="en-GB" sz="3600" dirty="0"/>
          </a:p>
          <a:p>
            <a:endParaRPr lang="en-GB" sz="3600" dirty="0"/>
          </a:p>
        </p:txBody>
      </p:sp>
      <p:pic>
        <p:nvPicPr>
          <p:cNvPr id="4" name="Picture 3">
            <a:extLst>
              <a:ext uri="{FF2B5EF4-FFF2-40B4-BE49-F238E27FC236}">
                <a16:creationId xmlns:a16="http://schemas.microsoft.com/office/drawing/2014/main" id="{2E99288A-F593-4E66-B9A9-6923374A9F19}"/>
              </a:ext>
            </a:extLst>
          </p:cNvPr>
          <p:cNvPicPr>
            <a:picLocks noChangeAspect="1"/>
          </p:cNvPicPr>
          <p:nvPr/>
        </p:nvPicPr>
        <p:blipFill>
          <a:blip r:embed="rId2"/>
          <a:stretch>
            <a:fillRect/>
          </a:stretch>
        </p:blipFill>
        <p:spPr>
          <a:xfrm>
            <a:off x="59075" y="1927989"/>
            <a:ext cx="11993622" cy="3107837"/>
          </a:xfrm>
          <a:prstGeom prst="rect">
            <a:avLst/>
          </a:prstGeom>
        </p:spPr>
      </p:pic>
      <p:sp>
        <p:nvSpPr>
          <p:cNvPr id="5" name="Google Shape;542;p39">
            <a:extLst>
              <a:ext uri="{FF2B5EF4-FFF2-40B4-BE49-F238E27FC236}">
                <a16:creationId xmlns:a16="http://schemas.microsoft.com/office/drawing/2014/main" id="{D47E2313-7108-441C-988A-645906D4DCEF}"/>
              </a:ext>
            </a:extLst>
          </p:cNvPr>
          <p:cNvSpPr/>
          <p:nvPr/>
        </p:nvSpPr>
        <p:spPr>
          <a:xfrm>
            <a:off x="4729945" y="803793"/>
            <a:ext cx="4159021" cy="1987826"/>
          </a:xfrm>
          <a:prstGeom prst="roundRect">
            <a:avLst>
              <a:gd name="adj" fmla="val 16667"/>
            </a:avLst>
          </a:prstGeom>
          <a:solidFill>
            <a:schemeClr val="accent1"/>
          </a:solidFill>
          <a:ln w="12700" cap="flat" cmpd="sng">
            <a:solidFill>
              <a:srgbClr val="31538F">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0" i="0" u="none" strike="noStrike" cap="none" dirty="0">
                <a:solidFill>
                  <a:schemeClr val="dk1"/>
                </a:solidFill>
                <a:latin typeface="OpenDyslexic" panose="00000500000000000000" pitchFamily="50" charset="0"/>
                <a:ea typeface="Comic Sans MS"/>
                <a:cs typeface="Comic Sans MS"/>
                <a:sym typeface="Comic Sans MS"/>
              </a:rPr>
              <a:t>Central server controls security. Security measures can be rolled out across all devices for consistency</a:t>
            </a:r>
            <a:endParaRPr sz="2000" b="0" i="0" u="none" strike="noStrike" cap="none" dirty="0">
              <a:solidFill>
                <a:schemeClr val="dk1"/>
              </a:solidFill>
              <a:latin typeface="OpenDyslexic" panose="00000500000000000000" pitchFamily="50" charset="0"/>
              <a:ea typeface="Comic Sans MS"/>
              <a:cs typeface="Comic Sans MS"/>
              <a:sym typeface="Comic Sans MS"/>
            </a:endParaRPr>
          </a:p>
        </p:txBody>
      </p:sp>
      <p:sp>
        <p:nvSpPr>
          <p:cNvPr id="6" name="Google Shape;543;p39">
            <a:extLst>
              <a:ext uri="{FF2B5EF4-FFF2-40B4-BE49-F238E27FC236}">
                <a16:creationId xmlns:a16="http://schemas.microsoft.com/office/drawing/2014/main" id="{7890E409-4316-47EC-B000-89E472BE705C}"/>
              </a:ext>
            </a:extLst>
          </p:cNvPr>
          <p:cNvSpPr/>
          <p:nvPr/>
        </p:nvSpPr>
        <p:spPr>
          <a:xfrm>
            <a:off x="4568444" y="4841382"/>
            <a:ext cx="4694825" cy="2090179"/>
          </a:xfrm>
          <a:prstGeom prst="roundRect">
            <a:avLst>
              <a:gd name="adj" fmla="val 16667"/>
            </a:avLst>
          </a:prstGeom>
          <a:solidFill>
            <a:schemeClr val="accent1"/>
          </a:solidFill>
          <a:ln w="12700" cap="flat" cmpd="sng">
            <a:solidFill>
              <a:srgbClr val="31538F">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0" i="0" u="none" strike="noStrike" cap="none" dirty="0">
                <a:solidFill>
                  <a:schemeClr val="dk1"/>
                </a:solidFill>
                <a:latin typeface="OpenDyslexic" panose="00000500000000000000" pitchFamily="50" charset="0"/>
                <a:ea typeface="Comic Sans MS"/>
                <a:cs typeface="Comic Sans MS"/>
                <a:sym typeface="Comic Sans MS"/>
              </a:rPr>
              <a:t>All devices are responsible for the security of the network, and themselves. Security features may not be consistent</a:t>
            </a:r>
            <a:endParaRPr sz="2000" b="0" i="0" u="none" strike="noStrike" cap="none" dirty="0">
              <a:solidFill>
                <a:schemeClr val="dk1"/>
              </a:solidFill>
              <a:latin typeface="OpenDyslexic" panose="00000500000000000000" pitchFamily="50" charset="0"/>
              <a:ea typeface="Comic Sans MS"/>
              <a:cs typeface="Comic Sans MS"/>
              <a:sym typeface="Comic Sans MS"/>
            </a:endParaRPr>
          </a:p>
        </p:txBody>
      </p:sp>
    </p:spTree>
    <p:extLst>
      <p:ext uri="{BB962C8B-B14F-4D97-AF65-F5344CB8AC3E}">
        <p14:creationId xmlns:p14="http://schemas.microsoft.com/office/powerpoint/2010/main" val="368927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r>
              <a:rPr lang="en-GB" sz="4000" dirty="0"/>
              <a:t>John is unsure whether to buy a hub or a switch. Explain to John the positives and negatives of using a hub and switch. 													[4]</a:t>
            </a:r>
          </a:p>
        </p:txBody>
      </p:sp>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Bell Work</a:t>
            </a:r>
          </a:p>
        </p:txBody>
      </p:sp>
    </p:spTree>
    <p:extLst>
      <p:ext uri="{BB962C8B-B14F-4D97-AF65-F5344CB8AC3E}">
        <p14:creationId xmlns:p14="http://schemas.microsoft.com/office/powerpoint/2010/main" val="3324229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a:p>
            <a:endParaRPr lang="en-GB" sz="3600" dirty="0"/>
          </a:p>
          <a:p>
            <a:endParaRPr lang="en-GB" sz="3600" dirty="0"/>
          </a:p>
        </p:txBody>
      </p:sp>
      <p:pic>
        <p:nvPicPr>
          <p:cNvPr id="4" name="Picture 3">
            <a:extLst>
              <a:ext uri="{FF2B5EF4-FFF2-40B4-BE49-F238E27FC236}">
                <a16:creationId xmlns:a16="http://schemas.microsoft.com/office/drawing/2014/main" id="{2E99288A-F593-4E66-B9A9-6923374A9F19}"/>
              </a:ext>
            </a:extLst>
          </p:cNvPr>
          <p:cNvPicPr>
            <a:picLocks noChangeAspect="1"/>
          </p:cNvPicPr>
          <p:nvPr/>
        </p:nvPicPr>
        <p:blipFill>
          <a:blip r:embed="rId2"/>
          <a:stretch>
            <a:fillRect/>
          </a:stretch>
        </p:blipFill>
        <p:spPr>
          <a:xfrm>
            <a:off x="59075" y="1927989"/>
            <a:ext cx="11993622" cy="3107837"/>
          </a:xfrm>
          <a:prstGeom prst="rect">
            <a:avLst/>
          </a:prstGeom>
        </p:spPr>
      </p:pic>
      <p:sp>
        <p:nvSpPr>
          <p:cNvPr id="5" name="Google Shape;542;p39">
            <a:extLst>
              <a:ext uri="{FF2B5EF4-FFF2-40B4-BE49-F238E27FC236}">
                <a16:creationId xmlns:a16="http://schemas.microsoft.com/office/drawing/2014/main" id="{D47E2313-7108-441C-988A-645906D4DCEF}"/>
              </a:ext>
            </a:extLst>
          </p:cNvPr>
          <p:cNvSpPr/>
          <p:nvPr/>
        </p:nvSpPr>
        <p:spPr>
          <a:xfrm>
            <a:off x="2650435" y="2902226"/>
            <a:ext cx="4159021" cy="1987826"/>
          </a:xfrm>
          <a:prstGeom prst="roundRect">
            <a:avLst>
              <a:gd name="adj" fmla="val 16667"/>
            </a:avLst>
          </a:prstGeom>
          <a:solidFill>
            <a:schemeClr val="accent1"/>
          </a:solidFill>
          <a:ln w="12700" cap="flat" cmpd="sng">
            <a:solidFill>
              <a:srgbClr val="31538F">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0" i="0" u="none" strike="noStrike" cap="none" dirty="0">
                <a:solidFill>
                  <a:schemeClr val="dk1"/>
                </a:solidFill>
                <a:latin typeface="OpenDyslexic" panose="00000500000000000000" pitchFamily="50" charset="0"/>
                <a:ea typeface="Comic Sans MS"/>
                <a:cs typeface="Comic Sans MS"/>
                <a:sym typeface="Comic Sans MS"/>
              </a:rPr>
              <a:t>Central server controls security. Security measures can be rolled out across all devices for consistency</a:t>
            </a:r>
            <a:endParaRPr sz="2000" b="0" i="0" u="none" strike="noStrike" cap="none" dirty="0">
              <a:solidFill>
                <a:schemeClr val="dk1"/>
              </a:solidFill>
              <a:latin typeface="OpenDyslexic" panose="00000500000000000000" pitchFamily="50" charset="0"/>
              <a:ea typeface="Comic Sans MS"/>
              <a:cs typeface="Comic Sans MS"/>
              <a:sym typeface="Comic Sans MS"/>
            </a:endParaRPr>
          </a:p>
        </p:txBody>
      </p:sp>
      <p:sp>
        <p:nvSpPr>
          <p:cNvPr id="6" name="Google Shape;543;p39">
            <a:extLst>
              <a:ext uri="{FF2B5EF4-FFF2-40B4-BE49-F238E27FC236}">
                <a16:creationId xmlns:a16="http://schemas.microsoft.com/office/drawing/2014/main" id="{7890E409-4316-47EC-B000-89E472BE705C}"/>
              </a:ext>
            </a:extLst>
          </p:cNvPr>
          <p:cNvSpPr/>
          <p:nvPr/>
        </p:nvSpPr>
        <p:spPr>
          <a:xfrm>
            <a:off x="7073105" y="2799873"/>
            <a:ext cx="4694825" cy="2090179"/>
          </a:xfrm>
          <a:prstGeom prst="roundRect">
            <a:avLst>
              <a:gd name="adj" fmla="val 16667"/>
            </a:avLst>
          </a:prstGeom>
          <a:solidFill>
            <a:schemeClr val="accent1"/>
          </a:solidFill>
          <a:ln w="12700" cap="flat" cmpd="sng">
            <a:solidFill>
              <a:srgbClr val="31538F">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0" i="0" u="none" strike="noStrike" cap="none" dirty="0">
                <a:solidFill>
                  <a:schemeClr val="dk1"/>
                </a:solidFill>
                <a:latin typeface="OpenDyslexic" panose="00000500000000000000" pitchFamily="50" charset="0"/>
                <a:ea typeface="Comic Sans MS"/>
                <a:cs typeface="Comic Sans MS"/>
                <a:sym typeface="Comic Sans MS"/>
              </a:rPr>
              <a:t>All devices are responsible for the security of the network, and themselves. Security features may not be consistent</a:t>
            </a:r>
            <a:endParaRPr sz="2000" b="0" i="0" u="none" strike="noStrike" cap="none" dirty="0">
              <a:solidFill>
                <a:schemeClr val="dk1"/>
              </a:solidFill>
              <a:latin typeface="OpenDyslexic" panose="00000500000000000000" pitchFamily="50" charset="0"/>
              <a:ea typeface="Comic Sans MS"/>
              <a:cs typeface="Comic Sans MS"/>
              <a:sym typeface="Comic Sans MS"/>
            </a:endParaRPr>
          </a:p>
        </p:txBody>
      </p:sp>
    </p:spTree>
    <p:extLst>
      <p:ext uri="{BB962C8B-B14F-4D97-AF65-F5344CB8AC3E}">
        <p14:creationId xmlns:p14="http://schemas.microsoft.com/office/powerpoint/2010/main" val="397885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a:p>
            <a:endParaRPr lang="en-GB" sz="3600" dirty="0"/>
          </a:p>
          <a:p>
            <a:endParaRPr lang="en-GB" sz="3600" dirty="0"/>
          </a:p>
        </p:txBody>
      </p:sp>
      <p:pic>
        <p:nvPicPr>
          <p:cNvPr id="5" name="Google Shape;552;p40">
            <a:extLst>
              <a:ext uri="{FF2B5EF4-FFF2-40B4-BE49-F238E27FC236}">
                <a16:creationId xmlns:a16="http://schemas.microsoft.com/office/drawing/2014/main" id="{CE7751D0-7A92-44FE-813F-DD65DB5F2871}"/>
              </a:ext>
            </a:extLst>
          </p:cNvPr>
          <p:cNvPicPr preferRelativeResize="0"/>
          <p:nvPr/>
        </p:nvPicPr>
        <p:blipFill rotWithShape="1">
          <a:blip r:embed="rId2">
            <a:alphaModFix/>
          </a:blip>
          <a:srcRect/>
          <a:stretch/>
        </p:blipFill>
        <p:spPr>
          <a:xfrm>
            <a:off x="21118" y="1895061"/>
            <a:ext cx="12031579" cy="3697355"/>
          </a:xfrm>
          <a:prstGeom prst="rect">
            <a:avLst/>
          </a:prstGeom>
          <a:noFill/>
          <a:ln>
            <a:noFill/>
          </a:ln>
        </p:spPr>
      </p:pic>
    </p:spTree>
    <p:extLst>
      <p:ext uri="{BB962C8B-B14F-4D97-AF65-F5344CB8AC3E}">
        <p14:creationId xmlns:p14="http://schemas.microsoft.com/office/powerpoint/2010/main" val="2294421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a:p>
            <a:endParaRPr lang="en-GB" sz="3600" dirty="0"/>
          </a:p>
          <a:p>
            <a:endParaRPr lang="en-GB" sz="3600" dirty="0"/>
          </a:p>
        </p:txBody>
      </p:sp>
      <p:sp>
        <p:nvSpPr>
          <p:cNvPr id="6" name="Google Shape;553;p40">
            <a:extLst>
              <a:ext uri="{FF2B5EF4-FFF2-40B4-BE49-F238E27FC236}">
                <a16:creationId xmlns:a16="http://schemas.microsoft.com/office/drawing/2014/main" id="{72B1D757-F47C-4EE1-B5AF-EAF5EA5DE46C}"/>
              </a:ext>
            </a:extLst>
          </p:cNvPr>
          <p:cNvSpPr/>
          <p:nvPr/>
        </p:nvSpPr>
        <p:spPr>
          <a:xfrm>
            <a:off x="4720968" y="4506389"/>
            <a:ext cx="4383275" cy="2318953"/>
          </a:xfrm>
          <a:prstGeom prst="roundRect">
            <a:avLst>
              <a:gd name="adj" fmla="val 16667"/>
            </a:avLst>
          </a:prstGeom>
          <a:solidFill>
            <a:srgbClr val="00B050"/>
          </a:solidFill>
          <a:ln w="12700" cap="flat" cmpd="sng">
            <a:solidFill>
              <a:srgbClr val="31538F">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dirty="0">
                <a:solidFill>
                  <a:schemeClr val="dk1"/>
                </a:solidFill>
                <a:latin typeface="OpenDyslexic" panose="00000500000000000000" pitchFamily="50" charset="0"/>
                <a:ea typeface="Comic Sans MS"/>
                <a:cs typeface="Comic Sans MS"/>
                <a:sym typeface="Comic Sans MS"/>
              </a:rPr>
              <a:t>Central server manages the network, but will need a team of network specialists to manage and maintain it also</a:t>
            </a:r>
            <a:endParaRPr sz="2400" b="0" i="0" u="none" strike="noStrike" cap="none" dirty="0">
              <a:solidFill>
                <a:schemeClr val="dk1"/>
              </a:solidFill>
              <a:latin typeface="OpenDyslexic" panose="00000500000000000000" pitchFamily="50" charset="0"/>
              <a:ea typeface="Comic Sans MS"/>
              <a:cs typeface="Comic Sans MS"/>
              <a:sym typeface="Comic Sans MS"/>
            </a:endParaRPr>
          </a:p>
        </p:txBody>
      </p:sp>
      <p:sp>
        <p:nvSpPr>
          <p:cNvPr id="7" name="Google Shape;554;p40">
            <a:extLst>
              <a:ext uri="{FF2B5EF4-FFF2-40B4-BE49-F238E27FC236}">
                <a16:creationId xmlns:a16="http://schemas.microsoft.com/office/drawing/2014/main" id="{7B7AA4E7-98E9-4AC6-964B-746CC86B0291}"/>
              </a:ext>
            </a:extLst>
          </p:cNvPr>
          <p:cNvSpPr/>
          <p:nvPr/>
        </p:nvSpPr>
        <p:spPr>
          <a:xfrm>
            <a:off x="4682522" y="897677"/>
            <a:ext cx="4906411" cy="2318953"/>
          </a:xfrm>
          <a:prstGeom prst="roundRect">
            <a:avLst>
              <a:gd name="adj" fmla="val 16667"/>
            </a:avLst>
          </a:prstGeom>
          <a:solidFill>
            <a:srgbClr val="00B050"/>
          </a:solidFill>
          <a:ln w="12700" cap="flat" cmpd="sng">
            <a:solidFill>
              <a:srgbClr val="31538F">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dirty="0">
                <a:solidFill>
                  <a:schemeClr val="dk1"/>
                </a:solidFill>
                <a:latin typeface="OpenDyslexic" panose="00000500000000000000" pitchFamily="50" charset="0"/>
                <a:ea typeface="Comic Sans MS"/>
                <a:cs typeface="Comic Sans MS"/>
                <a:sym typeface="Comic Sans MS"/>
              </a:rPr>
              <a:t>Anyone can set the network up and manage it, and all devices are responsible for managing the network</a:t>
            </a:r>
            <a:endParaRPr sz="2400" b="0" i="0" u="none" strike="noStrike" cap="none" dirty="0">
              <a:solidFill>
                <a:schemeClr val="dk1"/>
              </a:solidFill>
              <a:latin typeface="OpenDyslexic" panose="00000500000000000000" pitchFamily="50" charset="0"/>
              <a:ea typeface="Comic Sans MS"/>
              <a:cs typeface="Comic Sans MS"/>
              <a:sym typeface="Comic Sans MS"/>
            </a:endParaRPr>
          </a:p>
        </p:txBody>
      </p:sp>
    </p:spTree>
    <p:extLst>
      <p:ext uri="{BB962C8B-B14F-4D97-AF65-F5344CB8AC3E}">
        <p14:creationId xmlns:p14="http://schemas.microsoft.com/office/powerpoint/2010/main" val="328835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a:p>
            <a:endParaRPr lang="en-GB" sz="3600" dirty="0"/>
          </a:p>
          <a:p>
            <a:endParaRPr lang="en-GB" sz="3600" dirty="0"/>
          </a:p>
        </p:txBody>
      </p:sp>
      <p:pic>
        <p:nvPicPr>
          <p:cNvPr id="5" name="Google Shape;552;p40">
            <a:extLst>
              <a:ext uri="{FF2B5EF4-FFF2-40B4-BE49-F238E27FC236}">
                <a16:creationId xmlns:a16="http://schemas.microsoft.com/office/drawing/2014/main" id="{CE7751D0-7A92-44FE-813F-DD65DB5F2871}"/>
              </a:ext>
            </a:extLst>
          </p:cNvPr>
          <p:cNvPicPr preferRelativeResize="0"/>
          <p:nvPr/>
        </p:nvPicPr>
        <p:blipFill rotWithShape="1">
          <a:blip r:embed="rId2">
            <a:alphaModFix/>
          </a:blip>
          <a:srcRect/>
          <a:stretch/>
        </p:blipFill>
        <p:spPr>
          <a:xfrm>
            <a:off x="21118" y="1895061"/>
            <a:ext cx="12031579" cy="3697355"/>
          </a:xfrm>
          <a:prstGeom prst="rect">
            <a:avLst/>
          </a:prstGeom>
          <a:noFill/>
          <a:ln>
            <a:noFill/>
          </a:ln>
        </p:spPr>
      </p:pic>
      <p:sp>
        <p:nvSpPr>
          <p:cNvPr id="6" name="Google Shape;553;p40">
            <a:extLst>
              <a:ext uri="{FF2B5EF4-FFF2-40B4-BE49-F238E27FC236}">
                <a16:creationId xmlns:a16="http://schemas.microsoft.com/office/drawing/2014/main" id="{72B1D757-F47C-4EE1-B5AF-EAF5EA5DE46C}"/>
              </a:ext>
            </a:extLst>
          </p:cNvPr>
          <p:cNvSpPr/>
          <p:nvPr/>
        </p:nvSpPr>
        <p:spPr>
          <a:xfrm>
            <a:off x="2415090" y="3114437"/>
            <a:ext cx="4383275" cy="2318953"/>
          </a:xfrm>
          <a:prstGeom prst="roundRect">
            <a:avLst>
              <a:gd name="adj" fmla="val 16667"/>
            </a:avLst>
          </a:prstGeom>
          <a:solidFill>
            <a:srgbClr val="00B050"/>
          </a:solidFill>
          <a:ln w="12700" cap="flat" cmpd="sng">
            <a:solidFill>
              <a:srgbClr val="31538F">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dirty="0">
                <a:solidFill>
                  <a:schemeClr val="dk1"/>
                </a:solidFill>
                <a:latin typeface="OpenDyslexic" panose="00000500000000000000" pitchFamily="50" charset="0"/>
                <a:ea typeface="Comic Sans MS"/>
                <a:cs typeface="Comic Sans MS"/>
                <a:sym typeface="Comic Sans MS"/>
              </a:rPr>
              <a:t>Central server manages the network, but will need a team of network specialists to manage and maintain it also</a:t>
            </a:r>
            <a:endParaRPr sz="2400" b="0" i="0" u="none" strike="noStrike" cap="none" dirty="0">
              <a:solidFill>
                <a:schemeClr val="dk1"/>
              </a:solidFill>
              <a:latin typeface="OpenDyslexic" panose="00000500000000000000" pitchFamily="50" charset="0"/>
              <a:ea typeface="Comic Sans MS"/>
              <a:cs typeface="Comic Sans MS"/>
              <a:sym typeface="Comic Sans MS"/>
            </a:endParaRPr>
          </a:p>
        </p:txBody>
      </p:sp>
      <p:sp>
        <p:nvSpPr>
          <p:cNvPr id="7" name="Google Shape;554;p40">
            <a:extLst>
              <a:ext uri="{FF2B5EF4-FFF2-40B4-BE49-F238E27FC236}">
                <a16:creationId xmlns:a16="http://schemas.microsoft.com/office/drawing/2014/main" id="{7B7AA4E7-98E9-4AC6-964B-746CC86B0291}"/>
              </a:ext>
            </a:extLst>
          </p:cNvPr>
          <p:cNvSpPr/>
          <p:nvPr/>
        </p:nvSpPr>
        <p:spPr>
          <a:xfrm>
            <a:off x="7023652" y="3114437"/>
            <a:ext cx="4906411" cy="2318953"/>
          </a:xfrm>
          <a:prstGeom prst="roundRect">
            <a:avLst>
              <a:gd name="adj" fmla="val 16667"/>
            </a:avLst>
          </a:prstGeom>
          <a:solidFill>
            <a:srgbClr val="00B050"/>
          </a:solidFill>
          <a:ln w="12700" cap="flat" cmpd="sng">
            <a:solidFill>
              <a:srgbClr val="31538F">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dirty="0">
                <a:solidFill>
                  <a:schemeClr val="dk1"/>
                </a:solidFill>
                <a:latin typeface="OpenDyslexic" panose="00000500000000000000" pitchFamily="50" charset="0"/>
                <a:ea typeface="Comic Sans MS"/>
                <a:cs typeface="Comic Sans MS"/>
                <a:sym typeface="Comic Sans MS"/>
              </a:rPr>
              <a:t>Anyone can set the network up and manage it, and all devices are responsible for managing the network</a:t>
            </a:r>
            <a:endParaRPr sz="2400" b="0" i="0" u="none" strike="noStrike" cap="none" dirty="0">
              <a:solidFill>
                <a:schemeClr val="dk1"/>
              </a:solidFill>
              <a:latin typeface="OpenDyslexic" panose="00000500000000000000" pitchFamily="50" charset="0"/>
              <a:ea typeface="Comic Sans MS"/>
              <a:cs typeface="Comic Sans MS"/>
              <a:sym typeface="Comic Sans MS"/>
            </a:endParaRPr>
          </a:p>
        </p:txBody>
      </p:sp>
    </p:spTree>
    <p:extLst>
      <p:ext uri="{BB962C8B-B14F-4D97-AF65-F5344CB8AC3E}">
        <p14:creationId xmlns:p14="http://schemas.microsoft.com/office/powerpoint/2010/main" val="267603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a:p>
            <a:endParaRPr lang="en-GB" sz="3600" dirty="0"/>
          </a:p>
          <a:p>
            <a:endParaRPr lang="en-GB" sz="3600" dirty="0"/>
          </a:p>
        </p:txBody>
      </p:sp>
      <p:pic>
        <p:nvPicPr>
          <p:cNvPr id="8" name="Google Shape;563;p41">
            <a:extLst>
              <a:ext uri="{FF2B5EF4-FFF2-40B4-BE49-F238E27FC236}">
                <a16:creationId xmlns:a16="http://schemas.microsoft.com/office/drawing/2014/main" id="{B71C1E8C-9844-456E-9249-FC666E25B57D}"/>
              </a:ext>
            </a:extLst>
          </p:cNvPr>
          <p:cNvPicPr preferRelativeResize="0"/>
          <p:nvPr/>
        </p:nvPicPr>
        <p:blipFill rotWithShape="1">
          <a:blip r:embed="rId2">
            <a:alphaModFix/>
          </a:blip>
          <a:srcRect/>
          <a:stretch/>
        </p:blipFill>
        <p:spPr>
          <a:xfrm>
            <a:off x="67545" y="1563757"/>
            <a:ext cx="11892276" cy="3657600"/>
          </a:xfrm>
          <a:prstGeom prst="rect">
            <a:avLst/>
          </a:prstGeom>
          <a:noFill/>
          <a:ln>
            <a:noFill/>
          </a:ln>
        </p:spPr>
      </p:pic>
    </p:spTree>
    <p:extLst>
      <p:ext uri="{BB962C8B-B14F-4D97-AF65-F5344CB8AC3E}">
        <p14:creationId xmlns:p14="http://schemas.microsoft.com/office/powerpoint/2010/main" val="3696206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a:p>
            <a:endParaRPr lang="en-GB" sz="3600" dirty="0"/>
          </a:p>
          <a:p>
            <a:endParaRPr lang="en-GB" sz="3600" dirty="0"/>
          </a:p>
        </p:txBody>
      </p:sp>
      <p:sp>
        <p:nvSpPr>
          <p:cNvPr id="9" name="Google Shape;564;p41">
            <a:extLst>
              <a:ext uri="{FF2B5EF4-FFF2-40B4-BE49-F238E27FC236}">
                <a16:creationId xmlns:a16="http://schemas.microsoft.com/office/drawing/2014/main" id="{A3AC91AE-BF5D-4BEA-A21B-51AEAD08D0DE}"/>
              </a:ext>
            </a:extLst>
          </p:cNvPr>
          <p:cNvSpPr/>
          <p:nvPr/>
        </p:nvSpPr>
        <p:spPr>
          <a:xfrm>
            <a:off x="3712361" y="4014704"/>
            <a:ext cx="4278227" cy="2481223"/>
          </a:xfrm>
          <a:prstGeom prst="roundRect">
            <a:avLst>
              <a:gd name="adj" fmla="val 16667"/>
            </a:avLst>
          </a:prstGeom>
          <a:solidFill>
            <a:srgbClr val="FFC000"/>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dirty="0">
                <a:solidFill>
                  <a:schemeClr val="dk1"/>
                </a:solidFill>
                <a:latin typeface="OpenDyslexic" panose="00000500000000000000" pitchFamily="50" charset="0"/>
                <a:ea typeface="Comic Sans MS"/>
                <a:cs typeface="Comic Sans MS"/>
                <a:sym typeface="Comic Sans MS"/>
              </a:rPr>
              <a:t>Clients are dependent (rely) on the server. If the server goes down, all clients are affected</a:t>
            </a:r>
            <a:endParaRPr sz="2800" b="0" i="0" u="none" strike="noStrike" cap="none" dirty="0">
              <a:solidFill>
                <a:schemeClr val="dk1"/>
              </a:solidFill>
              <a:latin typeface="OpenDyslexic" panose="00000500000000000000" pitchFamily="50" charset="0"/>
              <a:ea typeface="Comic Sans MS"/>
              <a:cs typeface="Comic Sans MS"/>
              <a:sym typeface="Comic Sans MS"/>
            </a:endParaRPr>
          </a:p>
        </p:txBody>
      </p:sp>
      <p:sp>
        <p:nvSpPr>
          <p:cNvPr id="10" name="Google Shape;565;p41">
            <a:extLst>
              <a:ext uri="{FF2B5EF4-FFF2-40B4-BE49-F238E27FC236}">
                <a16:creationId xmlns:a16="http://schemas.microsoft.com/office/drawing/2014/main" id="{EDF13703-53BA-40D8-8468-B42139DE0EB7}"/>
              </a:ext>
            </a:extLst>
          </p:cNvPr>
          <p:cNvSpPr/>
          <p:nvPr/>
        </p:nvSpPr>
        <p:spPr>
          <a:xfrm>
            <a:off x="3371268" y="1077343"/>
            <a:ext cx="4802256" cy="2481222"/>
          </a:xfrm>
          <a:prstGeom prst="roundRect">
            <a:avLst>
              <a:gd name="adj" fmla="val 16667"/>
            </a:avLst>
          </a:prstGeom>
          <a:solidFill>
            <a:srgbClr val="FFC000"/>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a:solidFill>
                  <a:schemeClr val="dk1"/>
                </a:solidFill>
                <a:latin typeface="OpenDyslexic" panose="00000500000000000000" pitchFamily="50" charset="0"/>
                <a:ea typeface="Comic Sans MS"/>
                <a:cs typeface="Comic Sans MS"/>
                <a:sym typeface="Comic Sans MS"/>
              </a:rPr>
              <a:t>Clients are not dependent on a single server, so if one server goes down, the network continues as normal</a:t>
            </a:r>
            <a:endParaRPr sz="2400" b="0" i="0" u="none" strike="noStrike" cap="none">
              <a:solidFill>
                <a:schemeClr val="dk1"/>
              </a:solidFill>
              <a:latin typeface="OpenDyslexic" panose="00000500000000000000" pitchFamily="50" charset="0"/>
              <a:ea typeface="Comic Sans MS"/>
              <a:cs typeface="Comic Sans MS"/>
              <a:sym typeface="Comic Sans MS"/>
            </a:endParaRPr>
          </a:p>
        </p:txBody>
      </p:sp>
    </p:spTree>
    <p:extLst>
      <p:ext uri="{BB962C8B-B14F-4D97-AF65-F5344CB8AC3E}">
        <p14:creationId xmlns:p14="http://schemas.microsoft.com/office/powerpoint/2010/main" val="305647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a:p>
            <a:endParaRPr lang="en-GB" sz="3600" dirty="0"/>
          </a:p>
          <a:p>
            <a:endParaRPr lang="en-GB" sz="3600" dirty="0"/>
          </a:p>
        </p:txBody>
      </p:sp>
      <p:pic>
        <p:nvPicPr>
          <p:cNvPr id="8" name="Google Shape;563;p41">
            <a:extLst>
              <a:ext uri="{FF2B5EF4-FFF2-40B4-BE49-F238E27FC236}">
                <a16:creationId xmlns:a16="http://schemas.microsoft.com/office/drawing/2014/main" id="{B71C1E8C-9844-456E-9249-FC666E25B57D}"/>
              </a:ext>
            </a:extLst>
          </p:cNvPr>
          <p:cNvPicPr preferRelativeResize="0"/>
          <p:nvPr/>
        </p:nvPicPr>
        <p:blipFill rotWithShape="1">
          <a:blip r:embed="rId2">
            <a:alphaModFix/>
          </a:blip>
          <a:srcRect/>
          <a:stretch/>
        </p:blipFill>
        <p:spPr>
          <a:xfrm>
            <a:off x="67545" y="1563757"/>
            <a:ext cx="11892276" cy="3657600"/>
          </a:xfrm>
          <a:prstGeom prst="rect">
            <a:avLst/>
          </a:prstGeom>
          <a:noFill/>
          <a:ln>
            <a:noFill/>
          </a:ln>
        </p:spPr>
      </p:pic>
      <p:sp>
        <p:nvSpPr>
          <p:cNvPr id="9" name="Google Shape;564;p41">
            <a:extLst>
              <a:ext uri="{FF2B5EF4-FFF2-40B4-BE49-F238E27FC236}">
                <a16:creationId xmlns:a16="http://schemas.microsoft.com/office/drawing/2014/main" id="{A3AC91AE-BF5D-4BEA-A21B-51AEAD08D0DE}"/>
              </a:ext>
            </a:extLst>
          </p:cNvPr>
          <p:cNvSpPr/>
          <p:nvPr/>
        </p:nvSpPr>
        <p:spPr>
          <a:xfrm>
            <a:off x="2427372" y="2634115"/>
            <a:ext cx="4278227" cy="2481223"/>
          </a:xfrm>
          <a:prstGeom prst="roundRect">
            <a:avLst>
              <a:gd name="adj" fmla="val 16667"/>
            </a:avLst>
          </a:prstGeom>
          <a:solidFill>
            <a:srgbClr val="FFC000"/>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dirty="0">
                <a:solidFill>
                  <a:schemeClr val="dk1"/>
                </a:solidFill>
                <a:latin typeface="OpenDyslexic" panose="00000500000000000000" pitchFamily="50" charset="0"/>
                <a:ea typeface="Comic Sans MS"/>
                <a:cs typeface="Comic Sans MS"/>
                <a:sym typeface="Comic Sans MS"/>
              </a:rPr>
              <a:t>Clients are dependent (rely) on the server. If the server goes down, all clients are affected</a:t>
            </a:r>
            <a:endParaRPr sz="2800" b="0" i="0" u="none" strike="noStrike" cap="none" dirty="0">
              <a:solidFill>
                <a:schemeClr val="dk1"/>
              </a:solidFill>
              <a:latin typeface="OpenDyslexic" panose="00000500000000000000" pitchFamily="50" charset="0"/>
              <a:ea typeface="Comic Sans MS"/>
              <a:cs typeface="Comic Sans MS"/>
              <a:sym typeface="Comic Sans MS"/>
            </a:endParaRPr>
          </a:p>
        </p:txBody>
      </p:sp>
      <p:sp>
        <p:nvSpPr>
          <p:cNvPr id="10" name="Google Shape;565;p41">
            <a:extLst>
              <a:ext uri="{FF2B5EF4-FFF2-40B4-BE49-F238E27FC236}">
                <a16:creationId xmlns:a16="http://schemas.microsoft.com/office/drawing/2014/main" id="{EDF13703-53BA-40D8-8468-B42139DE0EB7}"/>
              </a:ext>
            </a:extLst>
          </p:cNvPr>
          <p:cNvSpPr/>
          <p:nvPr/>
        </p:nvSpPr>
        <p:spPr>
          <a:xfrm>
            <a:off x="6970644" y="2634116"/>
            <a:ext cx="4802256" cy="2481222"/>
          </a:xfrm>
          <a:prstGeom prst="roundRect">
            <a:avLst>
              <a:gd name="adj" fmla="val 16667"/>
            </a:avLst>
          </a:prstGeom>
          <a:solidFill>
            <a:srgbClr val="FFC000"/>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a:solidFill>
                  <a:schemeClr val="dk1"/>
                </a:solidFill>
                <a:latin typeface="OpenDyslexic" panose="00000500000000000000" pitchFamily="50" charset="0"/>
                <a:ea typeface="Comic Sans MS"/>
                <a:cs typeface="Comic Sans MS"/>
                <a:sym typeface="Comic Sans MS"/>
              </a:rPr>
              <a:t>Clients are not dependent on a single server, so if one server goes down, the network continues as normal</a:t>
            </a:r>
            <a:endParaRPr sz="2400" b="0" i="0" u="none" strike="noStrike" cap="none">
              <a:solidFill>
                <a:schemeClr val="dk1"/>
              </a:solidFill>
              <a:latin typeface="OpenDyslexic" panose="00000500000000000000" pitchFamily="50" charset="0"/>
              <a:ea typeface="Comic Sans MS"/>
              <a:cs typeface="Comic Sans MS"/>
              <a:sym typeface="Comic Sans MS"/>
            </a:endParaRPr>
          </a:p>
        </p:txBody>
      </p:sp>
    </p:spTree>
    <p:extLst>
      <p:ext uri="{BB962C8B-B14F-4D97-AF65-F5344CB8AC3E}">
        <p14:creationId xmlns:p14="http://schemas.microsoft.com/office/powerpoint/2010/main" val="383487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a:p>
            <a:endParaRPr lang="en-GB" sz="3600" dirty="0"/>
          </a:p>
          <a:p>
            <a:endParaRPr lang="en-GB" sz="3600" dirty="0"/>
          </a:p>
        </p:txBody>
      </p:sp>
      <p:pic>
        <p:nvPicPr>
          <p:cNvPr id="7" name="Google Shape;574;p42">
            <a:extLst>
              <a:ext uri="{FF2B5EF4-FFF2-40B4-BE49-F238E27FC236}">
                <a16:creationId xmlns:a16="http://schemas.microsoft.com/office/drawing/2014/main" id="{C536FBA3-6E8D-41A3-99DD-C0B0BC0EF42C}"/>
              </a:ext>
            </a:extLst>
          </p:cNvPr>
          <p:cNvPicPr preferRelativeResize="0"/>
          <p:nvPr/>
        </p:nvPicPr>
        <p:blipFill rotWithShape="1">
          <a:blip r:embed="rId2">
            <a:alphaModFix/>
          </a:blip>
          <a:srcRect/>
          <a:stretch/>
        </p:blipFill>
        <p:spPr>
          <a:xfrm>
            <a:off x="201633" y="1722784"/>
            <a:ext cx="11892276" cy="3206404"/>
          </a:xfrm>
          <a:prstGeom prst="rect">
            <a:avLst/>
          </a:prstGeom>
          <a:noFill/>
          <a:ln>
            <a:noFill/>
          </a:ln>
        </p:spPr>
      </p:pic>
    </p:spTree>
    <p:extLst>
      <p:ext uri="{BB962C8B-B14F-4D97-AF65-F5344CB8AC3E}">
        <p14:creationId xmlns:p14="http://schemas.microsoft.com/office/powerpoint/2010/main" val="741064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a:p>
            <a:endParaRPr lang="en-GB" sz="3600" dirty="0"/>
          </a:p>
          <a:p>
            <a:endParaRPr lang="en-GB" sz="3600" dirty="0"/>
          </a:p>
        </p:txBody>
      </p:sp>
      <p:sp>
        <p:nvSpPr>
          <p:cNvPr id="11" name="Google Shape;575;p42">
            <a:extLst>
              <a:ext uri="{FF2B5EF4-FFF2-40B4-BE49-F238E27FC236}">
                <a16:creationId xmlns:a16="http://schemas.microsoft.com/office/drawing/2014/main" id="{5337514C-F51F-4C96-8CA4-321113CA935F}"/>
              </a:ext>
            </a:extLst>
          </p:cNvPr>
          <p:cNvSpPr/>
          <p:nvPr/>
        </p:nvSpPr>
        <p:spPr>
          <a:xfrm>
            <a:off x="3851420" y="1077343"/>
            <a:ext cx="4489160" cy="2149625"/>
          </a:xfrm>
          <a:prstGeom prst="roundRect">
            <a:avLst>
              <a:gd name="adj" fmla="val 16667"/>
            </a:avLst>
          </a:prstGeom>
          <a:solidFill>
            <a:srgbClr val="7030A0"/>
          </a:solidFill>
          <a:ln w="12700" cap="flat" cmpd="sng">
            <a:solidFill>
              <a:srgbClr val="7030A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dirty="0">
                <a:solidFill>
                  <a:schemeClr val="dk1"/>
                </a:solidFill>
                <a:latin typeface="OpenDyslexic" panose="00000500000000000000" pitchFamily="50" charset="0"/>
                <a:ea typeface="Comic Sans MS"/>
                <a:cs typeface="Comic Sans MS"/>
                <a:sym typeface="Comic Sans MS"/>
              </a:rPr>
              <a:t>Server can be upgraded easily to improve performance. However, this can be expensive</a:t>
            </a:r>
            <a:endParaRPr sz="2400" b="0" i="0" u="none" strike="noStrike" cap="none" dirty="0">
              <a:solidFill>
                <a:schemeClr val="dk1"/>
              </a:solidFill>
              <a:latin typeface="OpenDyslexic" panose="00000500000000000000" pitchFamily="50" charset="0"/>
              <a:ea typeface="Comic Sans MS"/>
              <a:cs typeface="Comic Sans MS"/>
              <a:sym typeface="Comic Sans MS"/>
            </a:endParaRPr>
          </a:p>
        </p:txBody>
      </p:sp>
      <p:sp>
        <p:nvSpPr>
          <p:cNvPr id="12" name="Google Shape;576;p42">
            <a:extLst>
              <a:ext uri="{FF2B5EF4-FFF2-40B4-BE49-F238E27FC236}">
                <a16:creationId xmlns:a16="http://schemas.microsoft.com/office/drawing/2014/main" id="{2C48B5E9-AE59-4A52-B066-5ADC08B89CBF}"/>
              </a:ext>
            </a:extLst>
          </p:cNvPr>
          <p:cNvSpPr/>
          <p:nvPr/>
        </p:nvSpPr>
        <p:spPr>
          <a:xfrm>
            <a:off x="3600628" y="4443122"/>
            <a:ext cx="4990744" cy="2149625"/>
          </a:xfrm>
          <a:prstGeom prst="roundRect">
            <a:avLst>
              <a:gd name="adj" fmla="val 16667"/>
            </a:avLst>
          </a:prstGeom>
          <a:solidFill>
            <a:srgbClr val="7030A0"/>
          </a:solidFill>
          <a:ln w="12700" cap="flat" cmpd="sng">
            <a:solidFill>
              <a:srgbClr val="7030A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0" i="0" u="none" strike="noStrike" cap="none" dirty="0">
                <a:solidFill>
                  <a:schemeClr val="dk1"/>
                </a:solidFill>
                <a:latin typeface="OpenDyslexic" panose="00000500000000000000" pitchFamily="50" charset="0"/>
                <a:ea typeface="Comic Sans MS"/>
                <a:cs typeface="Comic Sans MS"/>
                <a:sym typeface="Comic Sans MS"/>
              </a:rPr>
              <a:t>If devices on the network are slow, they slow the whole network down, and you would need to upgrade all devices to speed up the network. This can be cheaper than upgrading a server though</a:t>
            </a:r>
            <a:endParaRPr sz="2000" b="0" i="0" u="none" strike="noStrike" cap="none" dirty="0">
              <a:solidFill>
                <a:schemeClr val="dk1"/>
              </a:solidFill>
              <a:latin typeface="OpenDyslexic" panose="00000500000000000000" pitchFamily="50" charset="0"/>
              <a:ea typeface="Comic Sans MS"/>
              <a:cs typeface="Comic Sans MS"/>
              <a:sym typeface="Comic Sans MS"/>
            </a:endParaRPr>
          </a:p>
        </p:txBody>
      </p:sp>
    </p:spTree>
    <p:extLst>
      <p:ext uri="{BB962C8B-B14F-4D97-AF65-F5344CB8AC3E}">
        <p14:creationId xmlns:p14="http://schemas.microsoft.com/office/powerpoint/2010/main" val="172104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a:p>
            <a:endParaRPr lang="en-GB" sz="3600" dirty="0"/>
          </a:p>
          <a:p>
            <a:endParaRPr lang="en-GB" sz="3600" dirty="0"/>
          </a:p>
        </p:txBody>
      </p:sp>
      <p:pic>
        <p:nvPicPr>
          <p:cNvPr id="7" name="Google Shape;574;p42">
            <a:extLst>
              <a:ext uri="{FF2B5EF4-FFF2-40B4-BE49-F238E27FC236}">
                <a16:creationId xmlns:a16="http://schemas.microsoft.com/office/drawing/2014/main" id="{C536FBA3-6E8D-41A3-99DD-C0B0BC0EF42C}"/>
              </a:ext>
            </a:extLst>
          </p:cNvPr>
          <p:cNvPicPr preferRelativeResize="0"/>
          <p:nvPr/>
        </p:nvPicPr>
        <p:blipFill rotWithShape="1">
          <a:blip r:embed="rId2">
            <a:alphaModFix/>
          </a:blip>
          <a:srcRect/>
          <a:stretch/>
        </p:blipFill>
        <p:spPr>
          <a:xfrm>
            <a:off x="201633" y="1722784"/>
            <a:ext cx="11892276" cy="3206404"/>
          </a:xfrm>
          <a:prstGeom prst="rect">
            <a:avLst/>
          </a:prstGeom>
          <a:noFill/>
          <a:ln>
            <a:noFill/>
          </a:ln>
        </p:spPr>
      </p:pic>
      <p:sp>
        <p:nvSpPr>
          <p:cNvPr id="11" name="Google Shape;575;p42">
            <a:extLst>
              <a:ext uri="{FF2B5EF4-FFF2-40B4-BE49-F238E27FC236}">
                <a16:creationId xmlns:a16="http://schemas.microsoft.com/office/drawing/2014/main" id="{5337514C-F51F-4C96-8CA4-321113CA935F}"/>
              </a:ext>
            </a:extLst>
          </p:cNvPr>
          <p:cNvSpPr/>
          <p:nvPr/>
        </p:nvSpPr>
        <p:spPr>
          <a:xfrm>
            <a:off x="2521240" y="2693835"/>
            <a:ext cx="4489160" cy="2149625"/>
          </a:xfrm>
          <a:prstGeom prst="roundRect">
            <a:avLst>
              <a:gd name="adj" fmla="val 16667"/>
            </a:avLst>
          </a:prstGeom>
          <a:solidFill>
            <a:srgbClr val="7030A0"/>
          </a:solidFill>
          <a:ln w="12700" cap="flat" cmpd="sng">
            <a:solidFill>
              <a:srgbClr val="7030A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dirty="0">
                <a:solidFill>
                  <a:schemeClr val="dk1"/>
                </a:solidFill>
                <a:latin typeface="OpenDyslexic" panose="00000500000000000000" pitchFamily="50" charset="0"/>
                <a:ea typeface="Comic Sans MS"/>
                <a:cs typeface="Comic Sans MS"/>
                <a:sym typeface="Comic Sans MS"/>
              </a:rPr>
              <a:t>Server can be upgraded easily to improve performance. However, this can be expensive</a:t>
            </a:r>
            <a:endParaRPr sz="2400" b="0" i="0" u="none" strike="noStrike" cap="none" dirty="0">
              <a:solidFill>
                <a:schemeClr val="dk1"/>
              </a:solidFill>
              <a:latin typeface="OpenDyslexic" panose="00000500000000000000" pitchFamily="50" charset="0"/>
              <a:ea typeface="Comic Sans MS"/>
              <a:cs typeface="Comic Sans MS"/>
              <a:sym typeface="Comic Sans MS"/>
            </a:endParaRPr>
          </a:p>
        </p:txBody>
      </p:sp>
      <p:sp>
        <p:nvSpPr>
          <p:cNvPr id="12" name="Google Shape;576;p42">
            <a:extLst>
              <a:ext uri="{FF2B5EF4-FFF2-40B4-BE49-F238E27FC236}">
                <a16:creationId xmlns:a16="http://schemas.microsoft.com/office/drawing/2014/main" id="{2C48B5E9-AE59-4A52-B066-5ADC08B89CBF}"/>
              </a:ext>
            </a:extLst>
          </p:cNvPr>
          <p:cNvSpPr/>
          <p:nvPr/>
        </p:nvSpPr>
        <p:spPr>
          <a:xfrm>
            <a:off x="7103166" y="2693835"/>
            <a:ext cx="4990744" cy="2149625"/>
          </a:xfrm>
          <a:prstGeom prst="roundRect">
            <a:avLst>
              <a:gd name="adj" fmla="val 16667"/>
            </a:avLst>
          </a:prstGeom>
          <a:solidFill>
            <a:srgbClr val="7030A0"/>
          </a:solidFill>
          <a:ln w="12700" cap="flat" cmpd="sng">
            <a:solidFill>
              <a:srgbClr val="7030A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0" i="0" u="none" strike="noStrike" cap="none" dirty="0">
                <a:solidFill>
                  <a:schemeClr val="dk1"/>
                </a:solidFill>
                <a:latin typeface="OpenDyslexic" panose="00000500000000000000" pitchFamily="50" charset="0"/>
                <a:ea typeface="Comic Sans MS"/>
                <a:cs typeface="Comic Sans MS"/>
                <a:sym typeface="Comic Sans MS"/>
              </a:rPr>
              <a:t>If devices on the network are slow, they slow the whole network down, and you would need to upgrade all devices to speed up the network. This can be cheaper than upgrading a server though</a:t>
            </a:r>
            <a:endParaRPr sz="2000" b="0" i="0" u="none" strike="noStrike" cap="none" dirty="0">
              <a:solidFill>
                <a:schemeClr val="dk1"/>
              </a:solidFill>
              <a:latin typeface="OpenDyslexic" panose="00000500000000000000" pitchFamily="50" charset="0"/>
              <a:ea typeface="Comic Sans MS"/>
              <a:cs typeface="Comic Sans MS"/>
              <a:sym typeface="Comic Sans MS"/>
            </a:endParaRPr>
          </a:p>
        </p:txBody>
      </p:sp>
    </p:spTree>
    <p:extLst>
      <p:ext uri="{BB962C8B-B14F-4D97-AF65-F5344CB8AC3E}">
        <p14:creationId xmlns:p14="http://schemas.microsoft.com/office/powerpoint/2010/main" val="246151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endParaRPr lang="en-GB" sz="4800" dirty="0"/>
          </a:p>
          <a:p>
            <a:endParaRPr lang="en-GB" sz="4800" dirty="0"/>
          </a:p>
          <a:p>
            <a:endParaRPr lang="en-GB" sz="4800" dirty="0"/>
          </a:p>
          <a:p>
            <a:endParaRPr lang="en-GB" sz="4800" dirty="0"/>
          </a:p>
        </p:txBody>
      </p:sp>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Bell Work</a:t>
            </a:r>
          </a:p>
        </p:txBody>
      </p:sp>
      <p:sp>
        <p:nvSpPr>
          <p:cNvPr id="4" name="Rounded Rectangle 5">
            <a:extLst>
              <a:ext uri="{FF2B5EF4-FFF2-40B4-BE49-F238E27FC236}">
                <a16:creationId xmlns:a16="http://schemas.microsoft.com/office/drawing/2014/main" id="{8B0D1B91-BB1B-4499-98C7-25DA950AC630}"/>
              </a:ext>
            </a:extLst>
          </p:cNvPr>
          <p:cNvSpPr/>
          <p:nvPr/>
        </p:nvSpPr>
        <p:spPr>
          <a:xfrm>
            <a:off x="2058003" y="2455787"/>
            <a:ext cx="2592288" cy="864096"/>
          </a:xfrm>
          <a:prstGeom prst="round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ysClr val="windowText" lastClr="000000"/>
                </a:solidFill>
                <a:latin typeface="OpenDyslexic" panose="00000500000000000000" pitchFamily="50" charset="0"/>
              </a:rPr>
              <a:t>Comparatively Expensive</a:t>
            </a:r>
            <a:endParaRPr lang="en-US" sz="2000" dirty="0">
              <a:solidFill>
                <a:sysClr val="windowText" lastClr="000000"/>
              </a:solidFill>
              <a:latin typeface="OpenDyslexic" panose="00000500000000000000" pitchFamily="50" charset="0"/>
            </a:endParaRPr>
          </a:p>
        </p:txBody>
      </p:sp>
      <p:sp>
        <p:nvSpPr>
          <p:cNvPr id="5" name="Rounded Rectangle 11">
            <a:extLst>
              <a:ext uri="{FF2B5EF4-FFF2-40B4-BE49-F238E27FC236}">
                <a16:creationId xmlns:a16="http://schemas.microsoft.com/office/drawing/2014/main" id="{1942DB43-AD7C-4920-B4AB-79B7A4B7AB92}"/>
              </a:ext>
            </a:extLst>
          </p:cNvPr>
          <p:cNvSpPr/>
          <p:nvPr/>
        </p:nvSpPr>
        <p:spPr>
          <a:xfrm>
            <a:off x="7530152" y="2462233"/>
            <a:ext cx="2592288" cy="864096"/>
          </a:xfrm>
          <a:prstGeom prst="round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ysClr val="windowText" lastClr="000000"/>
                </a:solidFill>
                <a:latin typeface="OpenDyslexic" panose="00000500000000000000" pitchFamily="50" charset="0"/>
              </a:rPr>
              <a:t>Comparatively cheap</a:t>
            </a:r>
            <a:endParaRPr lang="en-US" sz="2000" dirty="0">
              <a:solidFill>
                <a:sysClr val="windowText" lastClr="000000"/>
              </a:solidFill>
              <a:latin typeface="OpenDyslexic" panose="00000500000000000000" pitchFamily="50" charset="0"/>
            </a:endParaRPr>
          </a:p>
        </p:txBody>
      </p:sp>
      <p:sp>
        <p:nvSpPr>
          <p:cNvPr id="6" name="Rounded Rectangle 12">
            <a:extLst>
              <a:ext uri="{FF2B5EF4-FFF2-40B4-BE49-F238E27FC236}">
                <a16:creationId xmlns:a16="http://schemas.microsoft.com/office/drawing/2014/main" id="{F98AFE9F-19A9-4F70-BBF2-5FD9F935DA90}"/>
              </a:ext>
            </a:extLst>
          </p:cNvPr>
          <p:cNvSpPr/>
          <p:nvPr/>
        </p:nvSpPr>
        <p:spPr>
          <a:xfrm>
            <a:off x="4799856" y="2462233"/>
            <a:ext cx="2592288" cy="864096"/>
          </a:xfrm>
          <a:prstGeom prst="round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latin typeface="OpenDyslexic" panose="00000500000000000000" pitchFamily="50" charset="0"/>
              </a:rPr>
              <a:t>Less technical</a:t>
            </a:r>
            <a:endParaRPr lang="en-US" sz="2400" dirty="0">
              <a:solidFill>
                <a:sysClr val="windowText" lastClr="000000"/>
              </a:solidFill>
              <a:latin typeface="OpenDyslexic" panose="00000500000000000000" pitchFamily="50" charset="0"/>
            </a:endParaRPr>
          </a:p>
        </p:txBody>
      </p:sp>
      <p:sp>
        <p:nvSpPr>
          <p:cNvPr id="7" name="Rounded Rectangle 13">
            <a:extLst>
              <a:ext uri="{FF2B5EF4-FFF2-40B4-BE49-F238E27FC236}">
                <a16:creationId xmlns:a16="http://schemas.microsoft.com/office/drawing/2014/main" id="{E25FE6FD-50A3-4A1A-9303-2FF268E16730}"/>
              </a:ext>
            </a:extLst>
          </p:cNvPr>
          <p:cNvSpPr/>
          <p:nvPr/>
        </p:nvSpPr>
        <p:spPr>
          <a:xfrm>
            <a:off x="2047594" y="3482760"/>
            <a:ext cx="2592288" cy="864096"/>
          </a:xfrm>
          <a:prstGeom prst="round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ysClr val="windowText" lastClr="000000"/>
                </a:solidFill>
                <a:latin typeface="OpenDyslexic" panose="00000500000000000000" pitchFamily="50" charset="0"/>
              </a:rPr>
              <a:t>Comparatively Faster</a:t>
            </a:r>
            <a:endParaRPr lang="en-US" sz="2000" dirty="0">
              <a:solidFill>
                <a:sysClr val="windowText" lastClr="000000"/>
              </a:solidFill>
              <a:latin typeface="OpenDyslexic" panose="00000500000000000000" pitchFamily="50" charset="0"/>
            </a:endParaRPr>
          </a:p>
        </p:txBody>
      </p:sp>
      <p:sp>
        <p:nvSpPr>
          <p:cNvPr id="8" name="Rounded Rectangle 14">
            <a:extLst>
              <a:ext uri="{FF2B5EF4-FFF2-40B4-BE49-F238E27FC236}">
                <a16:creationId xmlns:a16="http://schemas.microsoft.com/office/drawing/2014/main" id="{A66A8EB2-4B8A-471B-896A-1DF5AEE749DE}"/>
              </a:ext>
            </a:extLst>
          </p:cNvPr>
          <p:cNvSpPr/>
          <p:nvPr/>
        </p:nvSpPr>
        <p:spPr>
          <a:xfrm>
            <a:off x="4820098" y="3482760"/>
            <a:ext cx="2592288" cy="864096"/>
          </a:xfrm>
          <a:prstGeom prst="round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latin typeface="OpenDyslexic" panose="00000500000000000000" pitchFamily="50" charset="0"/>
              </a:rPr>
              <a:t>More technical</a:t>
            </a:r>
            <a:endParaRPr lang="en-US" sz="2400" dirty="0">
              <a:solidFill>
                <a:sysClr val="windowText" lastClr="000000"/>
              </a:solidFill>
              <a:latin typeface="OpenDyslexic" panose="00000500000000000000" pitchFamily="50" charset="0"/>
            </a:endParaRPr>
          </a:p>
        </p:txBody>
      </p:sp>
      <p:sp>
        <p:nvSpPr>
          <p:cNvPr id="9" name="Rounded Rectangle 15">
            <a:extLst>
              <a:ext uri="{FF2B5EF4-FFF2-40B4-BE49-F238E27FC236}">
                <a16:creationId xmlns:a16="http://schemas.microsoft.com/office/drawing/2014/main" id="{4CC5E00E-D33F-46FB-949C-45EC7EC1C747}"/>
              </a:ext>
            </a:extLst>
          </p:cNvPr>
          <p:cNvSpPr/>
          <p:nvPr/>
        </p:nvSpPr>
        <p:spPr>
          <a:xfrm>
            <a:off x="7542433" y="3482760"/>
            <a:ext cx="2592288" cy="864096"/>
          </a:xfrm>
          <a:prstGeom prst="round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ysClr val="windowText" lastClr="000000"/>
                </a:solidFill>
                <a:latin typeface="OpenDyslexic" panose="00000500000000000000" pitchFamily="50" charset="0"/>
              </a:rPr>
              <a:t>Comparatively Slower</a:t>
            </a:r>
            <a:endParaRPr lang="en-US" sz="2000" dirty="0">
              <a:solidFill>
                <a:sysClr val="windowText" lastClr="000000"/>
              </a:solidFill>
              <a:latin typeface="OpenDyslexic" panose="00000500000000000000" pitchFamily="50" charset="0"/>
            </a:endParaRPr>
          </a:p>
        </p:txBody>
      </p:sp>
    </p:spTree>
    <p:extLst>
      <p:ext uri="{BB962C8B-B14F-4D97-AF65-F5344CB8AC3E}">
        <p14:creationId xmlns:p14="http://schemas.microsoft.com/office/powerpoint/2010/main" val="3712522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a:p>
            <a:endParaRPr lang="en-GB" sz="3600" dirty="0"/>
          </a:p>
          <a:p>
            <a:endParaRPr lang="en-GB" sz="3600" dirty="0"/>
          </a:p>
        </p:txBody>
      </p:sp>
      <p:pic>
        <p:nvPicPr>
          <p:cNvPr id="8" name="Google Shape;585;p43">
            <a:extLst>
              <a:ext uri="{FF2B5EF4-FFF2-40B4-BE49-F238E27FC236}">
                <a16:creationId xmlns:a16="http://schemas.microsoft.com/office/drawing/2014/main" id="{33899C5E-D668-4A3A-8C64-4BE52B5DC057}"/>
              </a:ext>
            </a:extLst>
          </p:cNvPr>
          <p:cNvPicPr preferRelativeResize="0"/>
          <p:nvPr/>
        </p:nvPicPr>
        <p:blipFill rotWithShape="1">
          <a:blip r:embed="rId2">
            <a:alphaModFix/>
          </a:blip>
          <a:srcRect/>
          <a:stretch/>
        </p:blipFill>
        <p:spPr>
          <a:xfrm>
            <a:off x="0" y="1696278"/>
            <a:ext cx="12192000" cy="3432313"/>
          </a:xfrm>
          <a:prstGeom prst="rect">
            <a:avLst/>
          </a:prstGeom>
          <a:noFill/>
          <a:ln>
            <a:noFill/>
          </a:ln>
        </p:spPr>
      </p:pic>
    </p:spTree>
    <p:extLst>
      <p:ext uri="{BB962C8B-B14F-4D97-AF65-F5344CB8AC3E}">
        <p14:creationId xmlns:p14="http://schemas.microsoft.com/office/powerpoint/2010/main" val="2258377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a:p>
            <a:endParaRPr lang="en-GB" sz="3600" dirty="0"/>
          </a:p>
          <a:p>
            <a:endParaRPr lang="en-GB" sz="3600" dirty="0"/>
          </a:p>
        </p:txBody>
      </p:sp>
      <p:sp>
        <p:nvSpPr>
          <p:cNvPr id="9" name="Google Shape;586;p43">
            <a:extLst>
              <a:ext uri="{FF2B5EF4-FFF2-40B4-BE49-F238E27FC236}">
                <a16:creationId xmlns:a16="http://schemas.microsoft.com/office/drawing/2014/main" id="{97D785AF-0AEC-4C42-A0AC-6A12F204CCD5}"/>
              </a:ext>
            </a:extLst>
          </p:cNvPr>
          <p:cNvSpPr/>
          <p:nvPr/>
        </p:nvSpPr>
        <p:spPr>
          <a:xfrm>
            <a:off x="3875474" y="4519090"/>
            <a:ext cx="4419934" cy="2204136"/>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dirty="0">
                <a:solidFill>
                  <a:schemeClr val="dk1"/>
                </a:solidFill>
                <a:latin typeface="OpenDyslexic" panose="00000500000000000000" pitchFamily="50" charset="0"/>
                <a:ea typeface="Comic Sans MS"/>
                <a:cs typeface="Comic Sans MS"/>
                <a:sym typeface="Comic Sans MS"/>
              </a:rPr>
              <a:t>Data is backed up on the server, meaning it easy to access if it is lost or stolen from a device</a:t>
            </a:r>
            <a:endParaRPr sz="2800" b="0" i="0" u="none" strike="noStrike" cap="none" dirty="0">
              <a:solidFill>
                <a:schemeClr val="dk1"/>
              </a:solidFill>
              <a:latin typeface="OpenDyslexic" panose="00000500000000000000" pitchFamily="50" charset="0"/>
              <a:ea typeface="Comic Sans MS"/>
              <a:cs typeface="Comic Sans MS"/>
              <a:sym typeface="Comic Sans MS"/>
            </a:endParaRPr>
          </a:p>
        </p:txBody>
      </p:sp>
      <p:sp>
        <p:nvSpPr>
          <p:cNvPr id="10" name="Google Shape;587;p43">
            <a:extLst>
              <a:ext uri="{FF2B5EF4-FFF2-40B4-BE49-F238E27FC236}">
                <a16:creationId xmlns:a16="http://schemas.microsoft.com/office/drawing/2014/main" id="{5D84BF3F-F9AA-4B77-8E4A-9CE84AC5F673}"/>
              </a:ext>
            </a:extLst>
          </p:cNvPr>
          <p:cNvSpPr/>
          <p:nvPr/>
        </p:nvSpPr>
        <p:spPr>
          <a:xfrm>
            <a:off x="3674243" y="1184719"/>
            <a:ext cx="4843514" cy="2204136"/>
          </a:xfrm>
          <a:prstGeom prst="roundRect">
            <a:avLst>
              <a:gd name="adj" fmla="val 16667"/>
            </a:avLst>
          </a:prstGeom>
          <a:solidFill>
            <a:srgbClr val="FF0000"/>
          </a:solidFill>
          <a:ln w="12700" cap="flat" cmpd="sng">
            <a:solidFill>
              <a:srgbClr val="FF0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dirty="0">
                <a:solidFill>
                  <a:schemeClr val="dk1"/>
                </a:solidFill>
                <a:latin typeface="OpenDyslexic" panose="00000500000000000000" pitchFamily="50" charset="0"/>
                <a:ea typeface="Comic Sans MS"/>
                <a:cs typeface="Comic Sans MS"/>
                <a:sym typeface="Comic Sans MS"/>
              </a:rPr>
              <a:t>Each device on the network has to be backed up individually. This could lead to data being lost or media containing the backups being lost</a:t>
            </a:r>
            <a:endParaRPr sz="2400" b="0" i="0" u="none" strike="noStrike" cap="none" dirty="0">
              <a:solidFill>
                <a:schemeClr val="dk1"/>
              </a:solidFill>
              <a:latin typeface="OpenDyslexic" panose="00000500000000000000" pitchFamily="50" charset="0"/>
              <a:ea typeface="Comic Sans MS"/>
              <a:cs typeface="Comic Sans MS"/>
              <a:sym typeface="Comic Sans MS"/>
            </a:endParaRPr>
          </a:p>
        </p:txBody>
      </p:sp>
    </p:spTree>
    <p:extLst>
      <p:ext uri="{BB962C8B-B14F-4D97-AF65-F5344CB8AC3E}">
        <p14:creationId xmlns:p14="http://schemas.microsoft.com/office/powerpoint/2010/main" val="349535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a:p>
            <a:endParaRPr lang="en-GB" sz="3600" dirty="0"/>
          </a:p>
          <a:p>
            <a:endParaRPr lang="en-GB" sz="3600" dirty="0"/>
          </a:p>
        </p:txBody>
      </p:sp>
      <p:pic>
        <p:nvPicPr>
          <p:cNvPr id="8" name="Google Shape;585;p43">
            <a:extLst>
              <a:ext uri="{FF2B5EF4-FFF2-40B4-BE49-F238E27FC236}">
                <a16:creationId xmlns:a16="http://schemas.microsoft.com/office/drawing/2014/main" id="{33899C5E-D668-4A3A-8C64-4BE52B5DC057}"/>
              </a:ext>
            </a:extLst>
          </p:cNvPr>
          <p:cNvPicPr preferRelativeResize="0"/>
          <p:nvPr/>
        </p:nvPicPr>
        <p:blipFill rotWithShape="1">
          <a:blip r:embed="rId2">
            <a:alphaModFix/>
          </a:blip>
          <a:srcRect/>
          <a:stretch/>
        </p:blipFill>
        <p:spPr>
          <a:xfrm>
            <a:off x="0" y="1696278"/>
            <a:ext cx="12192000" cy="3432313"/>
          </a:xfrm>
          <a:prstGeom prst="rect">
            <a:avLst/>
          </a:prstGeom>
          <a:noFill/>
          <a:ln>
            <a:noFill/>
          </a:ln>
        </p:spPr>
      </p:pic>
      <p:sp>
        <p:nvSpPr>
          <p:cNvPr id="9" name="Google Shape;586;p43">
            <a:extLst>
              <a:ext uri="{FF2B5EF4-FFF2-40B4-BE49-F238E27FC236}">
                <a16:creationId xmlns:a16="http://schemas.microsoft.com/office/drawing/2014/main" id="{97D785AF-0AEC-4C42-A0AC-6A12F204CCD5}"/>
              </a:ext>
            </a:extLst>
          </p:cNvPr>
          <p:cNvSpPr/>
          <p:nvPr/>
        </p:nvSpPr>
        <p:spPr>
          <a:xfrm>
            <a:off x="2471196" y="2738925"/>
            <a:ext cx="4419934" cy="2204136"/>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0" i="0" u="none" strike="noStrike" cap="none" dirty="0">
                <a:solidFill>
                  <a:schemeClr val="dk1"/>
                </a:solidFill>
                <a:latin typeface="OpenDyslexic" panose="00000500000000000000" pitchFamily="50" charset="0"/>
                <a:ea typeface="Comic Sans MS"/>
                <a:cs typeface="Comic Sans MS"/>
                <a:sym typeface="Comic Sans MS"/>
              </a:rPr>
              <a:t>Data is backed up on the server, meaning it easy to access if it is lost or stolen from a device</a:t>
            </a:r>
            <a:endParaRPr sz="2800" b="0" i="0" u="none" strike="noStrike" cap="none" dirty="0">
              <a:solidFill>
                <a:schemeClr val="dk1"/>
              </a:solidFill>
              <a:latin typeface="OpenDyslexic" panose="00000500000000000000" pitchFamily="50" charset="0"/>
              <a:ea typeface="Comic Sans MS"/>
              <a:cs typeface="Comic Sans MS"/>
              <a:sym typeface="Comic Sans MS"/>
            </a:endParaRPr>
          </a:p>
        </p:txBody>
      </p:sp>
      <p:sp>
        <p:nvSpPr>
          <p:cNvPr id="10" name="Google Shape;587;p43">
            <a:extLst>
              <a:ext uri="{FF2B5EF4-FFF2-40B4-BE49-F238E27FC236}">
                <a16:creationId xmlns:a16="http://schemas.microsoft.com/office/drawing/2014/main" id="{5D84BF3F-F9AA-4B77-8E4A-9CE84AC5F673}"/>
              </a:ext>
            </a:extLst>
          </p:cNvPr>
          <p:cNvSpPr/>
          <p:nvPr/>
        </p:nvSpPr>
        <p:spPr>
          <a:xfrm>
            <a:off x="7209183" y="2738925"/>
            <a:ext cx="4843514" cy="2204136"/>
          </a:xfrm>
          <a:prstGeom prst="roundRect">
            <a:avLst>
              <a:gd name="adj" fmla="val 16667"/>
            </a:avLst>
          </a:prstGeom>
          <a:solidFill>
            <a:srgbClr val="FF0000"/>
          </a:solidFill>
          <a:ln w="12700" cap="flat" cmpd="sng">
            <a:solidFill>
              <a:srgbClr val="FF0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dirty="0">
                <a:solidFill>
                  <a:schemeClr val="dk1"/>
                </a:solidFill>
                <a:latin typeface="OpenDyslexic" panose="00000500000000000000" pitchFamily="50" charset="0"/>
                <a:ea typeface="Comic Sans MS"/>
                <a:cs typeface="Comic Sans MS"/>
                <a:sym typeface="Comic Sans MS"/>
              </a:rPr>
              <a:t>Each device on the network has to be backed up individually. This could lead to data being lost or media containing the backups being lost</a:t>
            </a:r>
            <a:endParaRPr sz="2400" b="0" i="0" u="none" strike="noStrike" cap="none" dirty="0">
              <a:solidFill>
                <a:schemeClr val="dk1"/>
              </a:solidFill>
              <a:latin typeface="OpenDyslexic" panose="00000500000000000000" pitchFamily="50" charset="0"/>
              <a:ea typeface="Comic Sans MS"/>
              <a:cs typeface="Comic Sans MS"/>
              <a:sym typeface="Comic Sans MS"/>
            </a:endParaRPr>
          </a:p>
        </p:txBody>
      </p:sp>
    </p:spTree>
    <p:extLst>
      <p:ext uri="{BB962C8B-B14F-4D97-AF65-F5344CB8AC3E}">
        <p14:creationId xmlns:p14="http://schemas.microsoft.com/office/powerpoint/2010/main" val="333475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3600" dirty="0"/>
              <a:t>State the features of a client-server network. </a:t>
            </a:r>
          </a:p>
          <a:p>
            <a:endParaRPr lang="en-GB" sz="3600" dirty="0"/>
          </a:p>
          <a:p>
            <a:endParaRPr lang="en-GB" sz="3600" dirty="0"/>
          </a:p>
          <a:p>
            <a:endParaRPr lang="en-GB" sz="3600" dirty="0"/>
          </a:p>
        </p:txBody>
      </p:sp>
    </p:spTree>
    <p:extLst>
      <p:ext uri="{BB962C8B-B14F-4D97-AF65-F5344CB8AC3E}">
        <p14:creationId xmlns:p14="http://schemas.microsoft.com/office/powerpoint/2010/main" val="1913739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3600" dirty="0"/>
              <a:t>State the features of a client-server network. </a:t>
            </a:r>
          </a:p>
          <a:p>
            <a:endParaRPr lang="en-GB" sz="3600" dirty="0"/>
          </a:p>
          <a:p>
            <a:endParaRPr lang="en-GB" sz="3600" dirty="0"/>
          </a:p>
          <a:p>
            <a:endParaRPr lang="en-GB" sz="3600" dirty="0"/>
          </a:p>
        </p:txBody>
      </p:sp>
      <p:sp>
        <p:nvSpPr>
          <p:cNvPr id="4" name="Rectangle 3">
            <a:extLst>
              <a:ext uri="{FF2B5EF4-FFF2-40B4-BE49-F238E27FC236}">
                <a16:creationId xmlns:a16="http://schemas.microsoft.com/office/drawing/2014/main" id="{BB5D85B1-B010-476E-A755-2F630DCCBC39}"/>
              </a:ext>
            </a:extLst>
          </p:cNvPr>
          <p:cNvSpPr/>
          <p:nvPr/>
        </p:nvSpPr>
        <p:spPr>
          <a:xfrm>
            <a:off x="490330" y="3193774"/>
            <a:ext cx="11171583" cy="225286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latin typeface="OpenDyslexic" panose="00000500000000000000" pitchFamily="50" charset="0"/>
              </a:rPr>
              <a:t>How does it work? </a:t>
            </a:r>
          </a:p>
          <a:p>
            <a:pPr algn="ctr"/>
            <a:r>
              <a:rPr lang="en-GB" sz="3600" dirty="0">
                <a:solidFill>
                  <a:schemeClr val="tx1"/>
                </a:solidFill>
                <a:latin typeface="OpenDyslexic" panose="00000500000000000000" pitchFamily="50" charset="0"/>
              </a:rPr>
              <a:t>What are the computers connected to?</a:t>
            </a:r>
          </a:p>
          <a:p>
            <a:pPr algn="ctr"/>
            <a:r>
              <a:rPr lang="en-GB" sz="3600" dirty="0">
                <a:solidFill>
                  <a:schemeClr val="tx1"/>
                </a:solidFill>
                <a:latin typeface="OpenDyslexic" panose="00000500000000000000" pitchFamily="50" charset="0"/>
              </a:rPr>
              <a:t>How are processes carried out?</a:t>
            </a:r>
          </a:p>
        </p:txBody>
      </p:sp>
    </p:spTree>
    <p:extLst>
      <p:ext uri="{BB962C8B-B14F-4D97-AF65-F5344CB8AC3E}">
        <p14:creationId xmlns:p14="http://schemas.microsoft.com/office/powerpoint/2010/main" val="5482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3600" dirty="0"/>
              <a:t>Compare the roles of client-server and peer-to-peer networks. </a:t>
            </a:r>
          </a:p>
          <a:p>
            <a:endParaRPr lang="en-GB" sz="3600" dirty="0"/>
          </a:p>
          <a:p>
            <a:endParaRPr lang="en-GB" sz="3600" dirty="0"/>
          </a:p>
          <a:p>
            <a:endParaRPr lang="en-GB" sz="3600" dirty="0"/>
          </a:p>
        </p:txBody>
      </p:sp>
    </p:spTree>
    <p:extLst>
      <p:ext uri="{BB962C8B-B14F-4D97-AF65-F5344CB8AC3E}">
        <p14:creationId xmlns:p14="http://schemas.microsoft.com/office/powerpoint/2010/main" val="2502553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a:t>1.3 </a:t>
            </a:r>
            <a:r>
              <a:rPr lang="en-GB" dirty="0"/>
              <a:t>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3600" dirty="0"/>
              <a:t>Compare the roles of client-server and peer-to-peer networks. </a:t>
            </a:r>
          </a:p>
          <a:p>
            <a:endParaRPr lang="en-GB" sz="3600" dirty="0"/>
          </a:p>
          <a:p>
            <a:endParaRPr lang="en-GB" sz="3600" dirty="0"/>
          </a:p>
          <a:p>
            <a:endParaRPr lang="en-GB" sz="3600" dirty="0"/>
          </a:p>
        </p:txBody>
      </p:sp>
      <p:sp>
        <p:nvSpPr>
          <p:cNvPr id="4" name="Rectangle 3">
            <a:extLst>
              <a:ext uri="{FF2B5EF4-FFF2-40B4-BE49-F238E27FC236}">
                <a16:creationId xmlns:a16="http://schemas.microsoft.com/office/drawing/2014/main" id="{BB5D85B1-B010-476E-A755-2F630DCCBC39}"/>
              </a:ext>
            </a:extLst>
          </p:cNvPr>
          <p:cNvSpPr/>
          <p:nvPr/>
        </p:nvSpPr>
        <p:spPr>
          <a:xfrm>
            <a:off x="490330" y="3193774"/>
            <a:ext cx="11171583" cy="225286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latin typeface="OpenDyslexic" panose="00000500000000000000" pitchFamily="50" charset="0"/>
              </a:rPr>
              <a:t>What are the key differences?</a:t>
            </a:r>
          </a:p>
          <a:p>
            <a:pPr algn="ctr"/>
            <a:r>
              <a:rPr lang="en-GB" sz="3600" dirty="0">
                <a:solidFill>
                  <a:schemeClr val="tx1"/>
                </a:solidFill>
                <a:latin typeface="OpenDyslexic" panose="00000500000000000000" pitchFamily="50" charset="0"/>
              </a:rPr>
              <a:t>Are there any key advantages for either?</a:t>
            </a:r>
          </a:p>
          <a:p>
            <a:pPr algn="ctr"/>
            <a:r>
              <a:rPr lang="en-GB" sz="3600" dirty="0">
                <a:solidFill>
                  <a:schemeClr val="tx1"/>
                </a:solidFill>
                <a:latin typeface="OpenDyslexic" panose="00000500000000000000" pitchFamily="50" charset="0"/>
              </a:rPr>
              <a:t>What are the negatives?</a:t>
            </a:r>
          </a:p>
        </p:txBody>
      </p:sp>
    </p:spTree>
    <p:extLst>
      <p:ext uri="{BB962C8B-B14F-4D97-AF65-F5344CB8AC3E}">
        <p14:creationId xmlns:p14="http://schemas.microsoft.com/office/powerpoint/2010/main" val="996674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75E23B-0326-424F-9F9D-3209757FAC58}"/>
              </a:ext>
            </a:extLst>
          </p:cNvPr>
          <p:cNvSpPr>
            <a:spLocks noGrp="1"/>
          </p:cNvSpPr>
          <p:nvPr>
            <p:ph type="body" sz="quarter" idx="10"/>
          </p:nvPr>
        </p:nvSpPr>
        <p:spPr/>
        <p:txBody>
          <a:bodyPr/>
          <a:lstStyle/>
          <a:p>
            <a:r>
              <a:rPr lang="en-GB" dirty="0">
                <a:solidFill>
                  <a:schemeClr val="tx1"/>
                </a:solidFill>
              </a:rPr>
              <a:t>State what the set up of the 2 network types are. </a:t>
            </a:r>
          </a:p>
        </p:txBody>
      </p:sp>
      <p:sp>
        <p:nvSpPr>
          <p:cNvPr id="3" name="Text Placeholder 2">
            <a:extLst>
              <a:ext uri="{FF2B5EF4-FFF2-40B4-BE49-F238E27FC236}">
                <a16:creationId xmlns:a16="http://schemas.microsoft.com/office/drawing/2014/main" id="{A782C2EC-C748-4B21-B528-9FEFBC1E31CB}"/>
              </a:ext>
            </a:extLst>
          </p:cNvPr>
          <p:cNvSpPr>
            <a:spLocks noGrp="1"/>
          </p:cNvSpPr>
          <p:nvPr>
            <p:ph type="body" sz="quarter" idx="11"/>
          </p:nvPr>
        </p:nvSpPr>
        <p:spPr/>
        <p:txBody>
          <a:bodyPr/>
          <a:lstStyle/>
          <a:p>
            <a:r>
              <a:rPr lang="en-GB" dirty="0">
                <a:solidFill>
                  <a:schemeClr val="tx1"/>
                </a:solidFill>
              </a:rPr>
              <a:t>Explain the benefits of the network types. </a:t>
            </a:r>
          </a:p>
          <a:p>
            <a:endParaRPr lang="en-GB" dirty="0"/>
          </a:p>
        </p:txBody>
      </p:sp>
      <p:sp>
        <p:nvSpPr>
          <p:cNvPr id="4" name="Text Placeholder 3">
            <a:extLst>
              <a:ext uri="{FF2B5EF4-FFF2-40B4-BE49-F238E27FC236}">
                <a16:creationId xmlns:a16="http://schemas.microsoft.com/office/drawing/2014/main" id="{49C7FA9A-43C1-47ED-AB8C-7F91E3F4C672}"/>
              </a:ext>
            </a:extLst>
          </p:cNvPr>
          <p:cNvSpPr>
            <a:spLocks noGrp="1"/>
          </p:cNvSpPr>
          <p:nvPr>
            <p:ph type="body" sz="quarter" idx="12"/>
          </p:nvPr>
        </p:nvSpPr>
        <p:spPr/>
        <p:txBody>
          <a:bodyPr/>
          <a:lstStyle/>
          <a:p>
            <a:r>
              <a:rPr lang="en-GB" dirty="0">
                <a:solidFill>
                  <a:schemeClr val="tx1"/>
                </a:solidFill>
              </a:rPr>
              <a:t>Compare negatives for the network types. </a:t>
            </a:r>
          </a:p>
        </p:txBody>
      </p:sp>
      <p:sp>
        <p:nvSpPr>
          <p:cNvPr id="5" name="Text Placeholder 4">
            <a:extLst>
              <a:ext uri="{FF2B5EF4-FFF2-40B4-BE49-F238E27FC236}">
                <a16:creationId xmlns:a16="http://schemas.microsoft.com/office/drawing/2014/main" id="{043566E9-85D6-4E07-8C14-68F66D51B3D3}"/>
              </a:ext>
            </a:extLst>
          </p:cNvPr>
          <p:cNvSpPr>
            <a:spLocks noGrp="1"/>
          </p:cNvSpPr>
          <p:nvPr>
            <p:ph type="body" sz="quarter" idx="13"/>
          </p:nvPr>
        </p:nvSpPr>
        <p:spPr/>
        <p:txBody>
          <a:bodyPr>
            <a:normAutofit/>
          </a:bodyPr>
          <a:lstStyle/>
          <a:p>
            <a:r>
              <a:rPr lang="en-GB" dirty="0"/>
              <a:t>1.3 Learn about client-server and peer-to-peer networks. </a:t>
            </a:r>
          </a:p>
        </p:txBody>
      </p:sp>
      <p:sp>
        <p:nvSpPr>
          <p:cNvPr id="8" name="Text Placeholder 7">
            <a:extLst>
              <a:ext uri="{FF2B5EF4-FFF2-40B4-BE49-F238E27FC236}">
                <a16:creationId xmlns:a16="http://schemas.microsoft.com/office/drawing/2014/main" id="{87BECCA0-FADE-4755-84FA-B34BE2F095F4}"/>
              </a:ext>
            </a:extLst>
          </p:cNvPr>
          <p:cNvSpPr>
            <a:spLocks noGrp="1"/>
          </p:cNvSpPr>
          <p:nvPr>
            <p:ph type="body" sz="quarter" idx="16"/>
          </p:nvPr>
        </p:nvSpPr>
        <p:spPr>
          <a:xfrm>
            <a:off x="7040781" y="576692"/>
            <a:ext cx="5006840" cy="1461594"/>
          </a:xfrm>
        </p:spPr>
        <p:txBody>
          <a:bodyPr>
            <a:normAutofit/>
          </a:bodyPr>
          <a:lstStyle/>
          <a:p>
            <a:r>
              <a:rPr lang="en-GB" u="sng" dirty="0"/>
              <a:t>1.3 Learn about client-server and peer-to-peer networks. </a:t>
            </a:r>
          </a:p>
        </p:txBody>
      </p:sp>
    </p:spTree>
    <p:extLst>
      <p:ext uri="{BB962C8B-B14F-4D97-AF65-F5344CB8AC3E}">
        <p14:creationId xmlns:p14="http://schemas.microsoft.com/office/powerpoint/2010/main" val="2430975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r>
              <a:rPr lang="en-GB" sz="4800" dirty="0"/>
              <a:t>What is a network? </a:t>
            </a:r>
          </a:p>
          <a:p>
            <a:endParaRPr lang="en-GB" sz="4800" dirty="0"/>
          </a:p>
          <a:p>
            <a:endParaRPr lang="en-GB" sz="4800" dirty="0"/>
          </a:p>
          <a:p>
            <a:endParaRPr lang="en-GB" sz="4800" dirty="0"/>
          </a:p>
          <a:p>
            <a:endParaRPr lang="en-GB" sz="4800" dirty="0"/>
          </a:p>
        </p:txBody>
      </p:sp>
      <p:sp>
        <p:nvSpPr>
          <p:cNvPr id="5" name="TextBox 4">
            <a:extLst>
              <a:ext uri="{FF2B5EF4-FFF2-40B4-BE49-F238E27FC236}">
                <a16:creationId xmlns:a16="http://schemas.microsoft.com/office/drawing/2014/main" id="{03D38876-238B-4968-97D4-1B056E2BC59E}"/>
              </a:ext>
            </a:extLst>
          </p:cNvPr>
          <p:cNvSpPr txBox="1"/>
          <p:nvPr/>
        </p:nvSpPr>
        <p:spPr>
          <a:xfrm>
            <a:off x="160421" y="1806773"/>
            <a:ext cx="10296939" cy="1077218"/>
          </a:xfrm>
          <a:prstGeom prst="rect">
            <a:avLst/>
          </a:prstGeom>
          <a:noFill/>
        </p:spPr>
        <p:txBody>
          <a:bodyPr wrap="square" rtlCol="0">
            <a:spAutoFit/>
          </a:bodyPr>
          <a:lstStyle/>
          <a:p>
            <a:r>
              <a:rPr lang="en-GB" sz="3200" dirty="0">
                <a:latin typeface="OpenDyslexic" panose="00000500000000000000" pitchFamily="50" charset="0"/>
              </a:rPr>
              <a:t>A computer network is </a:t>
            </a:r>
            <a:r>
              <a:rPr lang="en-GB" sz="3200" b="1" u="sng" dirty="0">
                <a:latin typeface="OpenDyslexic" panose="00000500000000000000" pitchFamily="50" charset="0"/>
              </a:rPr>
              <a:t>two or more</a:t>
            </a:r>
            <a:r>
              <a:rPr lang="en-GB" sz="3200" dirty="0">
                <a:latin typeface="OpenDyslexic" panose="00000500000000000000" pitchFamily="50" charset="0"/>
              </a:rPr>
              <a:t> devices connected together so they can communicate</a:t>
            </a:r>
          </a:p>
        </p:txBody>
      </p:sp>
    </p:spTree>
    <p:extLst>
      <p:ext uri="{BB962C8B-B14F-4D97-AF65-F5344CB8AC3E}">
        <p14:creationId xmlns:p14="http://schemas.microsoft.com/office/powerpoint/2010/main" val="1196646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pPr marL="685800" indent="-685800">
              <a:buFont typeface="Arial" panose="020B0604020202020204" pitchFamily="34" charset="0"/>
              <a:buChar char="•"/>
            </a:pPr>
            <a:endParaRPr lang="en-GB" sz="3600" dirty="0"/>
          </a:p>
          <a:p>
            <a:pPr marL="685800" indent="-685800">
              <a:buFont typeface="Arial" panose="020B0604020202020204" pitchFamily="34" charset="0"/>
              <a:buChar char="•"/>
            </a:pPr>
            <a:endParaRPr lang="en-GB" sz="3600" dirty="0"/>
          </a:p>
        </p:txBody>
      </p:sp>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pic>
        <p:nvPicPr>
          <p:cNvPr id="5" name="Picture 4">
            <a:extLst>
              <a:ext uri="{FF2B5EF4-FFF2-40B4-BE49-F238E27FC236}">
                <a16:creationId xmlns:a16="http://schemas.microsoft.com/office/drawing/2014/main" id="{52BAE995-169D-4EFA-AA02-982D4FA62C3C}"/>
              </a:ext>
            </a:extLst>
          </p:cNvPr>
          <p:cNvPicPr>
            <a:picLocks noChangeAspect="1"/>
          </p:cNvPicPr>
          <p:nvPr/>
        </p:nvPicPr>
        <p:blipFill>
          <a:blip r:embed="rId2"/>
          <a:stretch>
            <a:fillRect/>
          </a:stretch>
        </p:blipFill>
        <p:spPr>
          <a:xfrm>
            <a:off x="7140643" y="1235143"/>
            <a:ext cx="3805652" cy="3420270"/>
          </a:xfrm>
          <a:prstGeom prst="rect">
            <a:avLst/>
          </a:prstGeom>
        </p:spPr>
      </p:pic>
      <p:pic>
        <p:nvPicPr>
          <p:cNvPr id="6" name="Picture 5">
            <a:extLst>
              <a:ext uri="{FF2B5EF4-FFF2-40B4-BE49-F238E27FC236}">
                <a16:creationId xmlns:a16="http://schemas.microsoft.com/office/drawing/2014/main" id="{5C4DE284-909E-42AC-962B-683D6BD4B1A2}"/>
              </a:ext>
            </a:extLst>
          </p:cNvPr>
          <p:cNvPicPr>
            <a:picLocks noChangeAspect="1"/>
          </p:cNvPicPr>
          <p:nvPr/>
        </p:nvPicPr>
        <p:blipFill>
          <a:blip r:embed="rId3"/>
          <a:stretch>
            <a:fillRect/>
          </a:stretch>
        </p:blipFill>
        <p:spPr>
          <a:xfrm>
            <a:off x="1547957" y="2481262"/>
            <a:ext cx="3871148" cy="3044895"/>
          </a:xfrm>
          <a:prstGeom prst="rect">
            <a:avLst/>
          </a:prstGeom>
        </p:spPr>
      </p:pic>
    </p:spTree>
    <p:extLst>
      <p:ext uri="{BB962C8B-B14F-4D97-AF65-F5344CB8AC3E}">
        <p14:creationId xmlns:p14="http://schemas.microsoft.com/office/powerpoint/2010/main" val="3568873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pPr marL="685800" indent="-685800">
              <a:buFont typeface="Arial" panose="020B0604020202020204" pitchFamily="34" charset="0"/>
              <a:buChar char="•"/>
            </a:pPr>
            <a:endParaRPr lang="en-GB" sz="3600" dirty="0"/>
          </a:p>
        </p:txBody>
      </p:sp>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5" name="Google Shape;413;p31">
            <a:extLst>
              <a:ext uri="{FF2B5EF4-FFF2-40B4-BE49-F238E27FC236}">
                <a16:creationId xmlns:a16="http://schemas.microsoft.com/office/drawing/2014/main" id="{E1E01BF8-8519-4FDB-96A3-BE1579FE2DFE}"/>
              </a:ext>
            </a:extLst>
          </p:cNvPr>
          <p:cNvSpPr txBox="1"/>
          <p:nvPr/>
        </p:nvSpPr>
        <p:spPr>
          <a:xfrm>
            <a:off x="-120544" y="1211377"/>
            <a:ext cx="3446842" cy="39921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0C0"/>
              </a:buClr>
              <a:buSzPts val="2000"/>
              <a:buFont typeface="Arial"/>
              <a:buNone/>
            </a:pPr>
            <a:r>
              <a:rPr lang="en-GB" sz="2400" b="1" i="0" u="none" strike="noStrike" cap="none" dirty="0">
                <a:solidFill>
                  <a:srgbClr val="0070C0"/>
                </a:solidFill>
                <a:latin typeface="OpenDyslexic" panose="00000500000000000000" pitchFamily="50" charset="0"/>
                <a:ea typeface="Comic Sans MS"/>
                <a:cs typeface="Comic Sans MS"/>
                <a:sym typeface="Comic Sans MS"/>
              </a:rPr>
              <a:t>Bandwidth</a:t>
            </a:r>
            <a:endParaRPr sz="2400" b="1" i="0" u="none" strike="noStrike" cap="none" dirty="0">
              <a:solidFill>
                <a:srgbClr val="0070C0"/>
              </a:solidFill>
              <a:latin typeface="OpenDyslexic" panose="00000500000000000000" pitchFamily="50" charset="0"/>
              <a:ea typeface="Comic Sans MS"/>
              <a:cs typeface="Comic Sans MS"/>
              <a:sym typeface="Comic Sans MS"/>
            </a:endParaRPr>
          </a:p>
        </p:txBody>
      </p:sp>
      <p:sp>
        <p:nvSpPr>
          <p:cNvPr id="6" name="Google Shape;414;p31">
            <a:extLst>
              <a:ext uri="{FF2B5EF4-FFF2-40B4-BE49-F238E27FC236}">
                <a16:creationId xmlns:a16="http://schemas.microsoft.com/office/drawing/2014/main" id="{2F29AB4C-4ACD-4428-9053-BD97C8262D19}"/>
              </a:ext>
            </a:extLst>
          </p:cNvPr>
          <p:cNvSpPr txBox="1"/>
          <p:nvPr/>
        </p:nvSpPr>
        <p:spPr>
          <a:xfrm>
            <a:off x="-120545" y="2169963"/>
            <a:ext cx="3446842" cy="61607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0C0"/>
              </a:buClr>
              <a:buSzPts val="2000"/>
              <a:buFont typeface="Arial"/>
              <a:buNone/>
            </a:pPr>
            <a:r>
              <a:rPr lang="en-GB" sz="2400" b="1" i="0" u="none" strike="noStrike" cap="none">
                <a:solidFill>
                  <a:srgbClr val="0070C0"/>
                </a:solidFill>
                <a:latin typeface="OpenDyslexic" panose="00000500000000000000" pitchFamily="50" charset="0"/>
                <a:ea typeface="Comic Sans MS"/>
                <a:cs typeface="Comic Sans MS"/>
                <a:sym typeface="Comic Sans MS"/>
              </a:rPr>
              <a:t>Number of Users</a:t>
            </a:r>
            <a:endParaRPr sz="2400" b="1" i="0" u="none" strike="noStrike" cap="none">
              <a:solidFill>
                <a:srgbClr val="0070C0"/>
              </a:solidFill>
              <a:latin typeface="OpenDyslexic" panose="00000500000000000000" pitchFamily="50" charset="0"/>
              <a:ea typeface="Comic Sans MS"/>
              <a:cs typeface="Comic Sans MS"/>
              <a:sym typeface="Comic Sans MS"/>
            </a:endParaRPr>
          </a:p>
        </p:txBody>
      </p:sp>
      <p:sp>
        <p:nvSpPr>
          <p:cNvPr id="7" name="Google Shape;415;p31">
            <a:extLst>
              <a:ext uri="{FF2B5EF4-FFF2-40B4-BE49-F238E27FC236}">
                <a16:creationId xmlns:a16="http://schemas.microsoft.com/office/drawing/2014/main" id="{C777AE6D-D318-4069-AB46-45538B8905A1}"/>
              </a:ext>
            </a:extLst>
          </p:cNvPr>
          <p:cNvSpPr txBox="1"/>
          <p:nvPr/>
        </p:nvSpPr>
        <p:spPr>
          <a:xfrm>
            <a:off x="-120544" y="3428912"/>
            <a:ext cx="3446842" cy="61607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0C0"/>
              </a:buClr>
              <a:buSzPts val="2000"/>
              <a:buFont typeface="Arial"/>
              <a:buNone/>
            </a:pPr>
            <a:r>
              <a:rPr lang="en-GB" sz="2400" b="1" i="0" u="none" strike="noStrike" cap="none">
                <a:solidFill>
                  <a:srgbClr val="0070C0"/>
                </a:solidFill>
                <a:latin typeface="OpenDyslexic" panose="00000500000000000000" pitchFamily="50" charset="0"/>
                <a:ea typeface="Comic Sans MS"/>
                <a:cs typeface="Comic Sans MS"/>
                <a:sym typeface="Comic Sans MS"/>
              </a:rPr>
              <a:t>Transmission Media</a:t>
            </a:r>
            <a:endParaRPr sz="2400" b="1" i="0" u="none" strike="noStrike" cap="none">
              <a:solidFill>
                <a:srgbClr val="0070C0"/>
              </a:solidFill>
              <a:latin typeface="OpenDyslexic" panose="00000500000000000000" pitchFamily="50" charset="0"/>
              <a:ea typeface="Comic Sans MS"/>
              <a:cs typeface="Comic Sans MS"/>
              <a:sym typeface="Comic Sans MS"/>
            </a:endParaRPr>
          </a:p>
        </p:txBody>
      </p:sp>
      <p:sp>
        <p:nvSpPr>
          <p:cNvPr id="8" name="Google Shape;416;p31">
            <a:extLst>
              <a:ext uri="{FF2B5EF4-FFF2-40B4-BE49-F238E27FC236}">
                <a16:creationId xmlns:a16="http://schemas.microsoft.com/office/drawing/2014/main" id="{4F5F9CD8-FE14-4C71-BCB6-282B3A90D710}"/>
              </a:ext>
            </a:extLst>
          </p:cNvPr>
          <p:cNvSpPr txBox="1"/>
          <p:nvPr/>
        </p:nvSpPr>
        <p:spPr>
          <a:xfrm>
            <a:off x="-120544" y="4730721"/>
            <a:ext cx="3446842" cy="43878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0C0"/>
              </a:buClr>
              <a:buSzPts val="2000"/>
              <a:buFont typeface="Arial"/>
              <a:buNone/>
            </a:pPr>
            <a:r>
              <a:rPr lang="en-GB" sz="2400" b="1" i="0" u="none" strike="noStrike" cap="none">
                <a:solidFill>
                  <a:srgbClr val="0070C0"/>
                </a:solidFill>
                <a:latin typeface="OpenDyslexic" panose="00000500000000000000" pitchFamily="50" charset="0"/>
                <a:ea typeface="Comic Sans MS"/>
                <a:cs typeface="Comic Sans MS"/>
                <a:sym typeface="Comic Sans MS"/>
              </a:rPr>
              <a:t>Error Rate</a:t>
            </a:r>
            <a:endParaRPr sz="2400" b="1" i="0" u="none" strike="noStrike" cap="none">
              <a:solidFill>
                <a:srgbClr val="0070C0"/>
              </a:solidFill>
              <a:latin typeface="OpenDyslexic" panose="00000500000000000000" pitchFamily="50" charset="0"/>
              <a:ea typeface="Comic Sans MS"/>
              <a:cs typeface="Comic Sans MS"/>
              <a:sym typeface="Comic Sans MS"/>
            </a:endParaRPr>
          </a:p>
        </p:txBody>
      </p:sp>
      <p:sp>
        <p:nvSpPr>
          <p:cNvPr id="9" name="Google Shape;417;p31">
            <a:extLst>
              <a:ext uri="{FF2B5EF4-FFF2-40B4-BE49-F238E27FC236}">
                <a16:creationId xmlns:a16="http://schemas.microsoft.com/office/drawing/2014/main" id="{EBDE6411-284C-4F85-950F-9218A545BEAE}"/>
              </a:ext>
            </a:extLst>
          </p:cNvPr>
          <p:cNvSpPr txBox="1"/>
          <p:nvPr/>
        </p:nvSpPr>
        <p:spPr>
          <a:xfrm>
            <a:off x="-120546" y="5869534"/>
            <a:ext cx="3446842" cy="4286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0C0"/>
              </a:buClr>
              <a:buSzPts val="2000"/>
              <a:buFont typeface="Arial"/>
              <a:buNone/>
            </a:pPr>
            <a:r>
              <a:rPr lang="en-GB" sz="2400" b="1" i="0" u="none" strike="noStrike" cap="none">
                <a:solidFill>
                  <a:srgbClr val="0070C0"/>
                </a:solidFill>
                <a:latin typeface="OpenDyslexic" panose="00000500000000000000" pitchFamily="50" charset="0"/>
                <a:ea typeface="Comic Sans MS"/>
                <a:cs typeface="Comic Sans MS"/>
                <a:sym typeface="Comic Sans MS"/>
              </a:rPr>
              <a:t>Latency</a:t>
            </a:r>
            <a:endParaRPr sz="2400" b="1" i="0" u="none" strike="noStrike" cap="none">
              <a:solidFill>
                <a:srgbClr val="0070C0"/>
              </a:solidFill>
              <a:latin typeface="OpenDyslexic" panose="00000500000000000000" pitchFamily="50" charset="0"/>
              <a:ea typeface="Comic Sans MS"/>
              <a:cs typeface="Comic Sans MS"/>
              <a:sym typeface="Comic Sans MS"/>
            </a:endParaRPr>
          </a:p>
        </p:txBody>
      </p:sp>
      <p:sp>
        <p:nvSpPr>
          <p:cNvPr id="10" name="Google Shape;412;p31">
            <a:extLst>
              <a:ext uri="{FF2B5EF4-FFF2-40B4-BE49-F238E27FC236}">
                <a16:creationId xmlns:a16="http://schemas.microsoft.com/office/drawing/2014/main" id="{A0132A67-DB1D-40EC-9F9C-F8C147FE3AF9}"/>
              </a:ext>
            </a:extLst>
          </p:cNvPr>
          <p:cNvSpPr/>
          <p:nvPr/>
        </p:nvSpPr>
        <p:spPr>
          <a:xfrm>
            <a:off x="4333461" y="1168094"/>
            <a:ext cx="7610889" cy="760718"/>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0" i="0" u="none" strike="noStrike" cap="none">
                <a:solidFill>
                  <a:schemeClr val="dk1"/>
                </a:solidFill>
                <a:latin typeface="OpenDyslexic" panose="00000500000000000000" pitchFamily="50" charset="0"/>
                <a:ea typeface="Comic Sans MS"/>
                <a:cs typeface="Comic Sans MS"/>
                <a:sym typeface="Comic Sans MS"/>
              </a:rPr>
              <a:t>The </a:t>
            </a:r>
            <a:r>
              <a:rPr lang="en-GB" b="0" i="0" u="none" strike="noStrike" cap="none">
                <a:solidFill>
                  <a:srgbClr val="FF0000"/>
                </a:solidFill>
                <a:latin typeface="OpenDyslexic" panose="00000500000000000000" pitchFamily="50" charset="0"/>
                <a:ea typeface="Comic Sans MS"/>
                <a:cs typeface="Comic Sans MS"/>
                <a:sym typeface="Comic Sans MS"/>
              </a:rPr>
              <a:t>number of errors </a:t>
            </a:r>
            <a:r>
              <a:rPr lang="en-GB" b="0" i="0" u="none" strike="noStrike" cap="none">
                <a:solidFill>
                  <a:schemeClr val="dk1"/>
                </a:solidFill>
                <a:latin typeface="OpenDyslexic" panose="00000500000000000000" pitchFamily="50" charset="0"/>
                <a:ea typeface="Comic Sans MS"/>
                <a:cs typeface="Comic Sans MS"/>
                <a:sym typeface="Comic Sans MS"/>
              </a:rPr>
              <a:t>that occur when data is transferred. The higher this is, the more frequently data has to be resent before arriving safely</a:t>
            </a:r>
            <a:endParaRPr b="0" i="0" u="none" strike="noStrike" cap="none">
              <a:solidFill>
                <a:schemeClr val="dk1"/>
              </a:solidFill>
              <a:latin typeface="OpenDyslexic" panose="00000500000000000000" pitchFamily="50" charset="0"/>
              <a:ea typeface="Comic Sans MS"/>
              <a:cs typeface="Comic Sans MS"/>
              <a:sym typeface="Comic Sans MS"/>
            </a:endParaRPr>
          </a:p>
        </p:txBody>
      </p:sp>
      <p:sp>
        <p:nvSpPr>
          <p:cNvPr id="11" name="Google Shape;418;p31">
            <a:extLst>
              <a:ext uri="{FF2B5EF4-FFF2-40B4-BE49-F238E27FC236}">
                <a16:creationId xmlns:a16="http://schemas.microsoft.com/office/drawing/2014/main" id="{0ECD1CBE-95D3-4690-B3AC-604DA1AA50CD}"/>
              </a:ext>
            </a:extLst>
          </p:cNvPr>
          <p:cNvSpPr/>
          <p:nvPr/>
        </p:nvSpPr>
        <p:spPr>
          <a:xfrm>
            <a:off x="4333461" y="2265370"/>
            <a:ext cx="7610889" cy="760718"/>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0" i="0" u="none" strike="noStrike" cap="none">
                <a:solidFill>
                  <a:schemeClr val="dk1"/>
                </a:solidFill>
                <a:latin typeface="OpenDyslexic" panose="00000500000000000000" pitchFamily="50" charset="0"/>
                <a:ea typeface="Comic Sans MS"/>
                <a:cs typeface="Comic Sans MS"/>
                <a:sym typeface="Comic Sans MS"/>
              </a:rPr>
              <a:t>The </a:t>
            </a:r>
            <a:r>
              <a:rPr lang="en-GB" b="0" i="0" u="none" strike="noStrike" cap="none">
                <a:solidFill>
                  <a:srgbClr val="FF0000"/>
                </a:solidFill>
                <a:latin typeface="OpenDyslexic" panose="00000500000000000000" pitchFamily="50" charset="0"/>
                <a:ea typeface="Comic Sans MS"/>
                <a:cs typeface="Comic Sans MS"/>
                <a:sym typeface="Comic Sans MS"/>
              </a:rPr>
              <a:t>amount of data</a:t>
            </a:r>
            <a:r>
              <a:rPr lang="en-GB" b="0" i="0" u="none" strike="noStrike" cap="none">
                <a:solidFill>
                  <a:schemeClr val="dk1"/>
                </a:solidFill>
                <a:latin typeface="OpenDyslexic" panose="00000500000000000000" pitchFamily="50" charset="0"/>
                <a:ea typeface="Comic Sans MS"/>
                <a:cs typeface="Comic Sans MS"/>
                <a:sym typeface="Comic Sans MS"/>
              </a:rPr>
              <a:t> that can be sent and received successfully in a given time. Measured in </a:t>
            </a:r>
            <a:r>
              <a:rPr lang="en-GB" b="0" i="0" u="none" strike="noStrike" cap="none">
                <a:solidFill>
                  <a:srgbClr val="FF0000"/>
                </a:solidFill>
                <a:latin typeface="OpenDyslexic" panose="00000500000000000000" pitchFamily="50" charset="0"/>
                <a:ea typeface="Comic Sans MS"/>
                <a:cs typeface="Comic Sans MS"/>
                <a:sym typeface="Comic Sans MS"/>
              </a:rPr>
              <a:t>Mbps</a:t>
            </a:r>
            <a:endParaRPr b="0" i="0" u="none" strike="noStrike" cap="none">
              <a:solidFill>
                <a:srgbClr val="FF0000"/>
              </a:solidFill>
              <a:latin typeface="OpenDyslexic" panose="00000500000000000000" pitchFamily="50" charset="0"/>
              <a:ea typeface="Comic Sans MS"/>
              <a:cs typeface="Comic Sans MS"/>
              <a:sym typeface="Comic Sans MS"/>
            </a:endParaRPr>
          </a:p>
        </p:txBody>
      </p:sp>
      <p:sp>
        <p:nvSpPr>
          <p:cNvPr id="12" name="Google Shape;419;p31">
            <a:extLst>
              <a:ext uri="{FF2B5EF4-FFF2-40B4-BE49-F238E27FC236}">
                <a16:creationId xmlns:a16="http://schemas.microsoft.com/office/drawing/2014/main" id="{B701DC11-AB2C-4ADD-ACA5-04CA18D84917}"/>
              </a:ext>
            </a:extLst>
          </p:cNvPr>
          <p:cNvSpPr/>
          <p:nvPr/>
        </p:nvSpPr>
        <p:spPr>
          <a:xfrm>
            <a:off x="4333461" y="3364939"/>
            <a:ext cx="7610889" cy="907978"/>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0" i="0" u="none" strike="noStrike" cap="none">
                <a:solidFill>
                  <a:schemeClr val="dk1"/>
                </a:solidFill>
                <a:latin typeface="OpenDyslexic" panose="00000500000000000000" pitchFamily="50" charset="0"/>
                <a:ea typeface="Comic Sans MS"/>
                <a:cs typeface="Comic Sans MS"/>
                <a:sym typeface="Comic Sans MS"/>
              </a:rPr>
              <a:t>This is the </a:t>
            </a:r>
            <a:r>
              <a:rPr lang="en-GB" b="0" i="0" u="none" strike="noStrike" cap="none">
                <a:solidFill>
                  <a:srgbClr val="FF0000"/>
                </a:solidFill>
                <a:latin typeface="OpenDyslexic" panose="00000500000000000000" pitchFamily="50" charset="0"/>
                <a:ea typeface="Comic Sans MS"/>
                <a:cs typeface="Comic Sans MS"/>
                <a:sym typeface="Comic Sans MS"/>
              </a:rPr>
              <a:t>delay</a:t>
            </a:r>
            <a:r>
              <a:rPr lang="en-GB" b="0" i="0" u="none" strike="noStrike" cap="none">
                <a:solidFill>
                  <a:schemeClr val="dk1"/>
                </a:solidFill>
                <a:latin typeface="OpenDyslexic" panose="00000500000000000000" pitchFamily="50" charset="0"/>
                <a:ea typeface="Comic Sans MS"/>
                <a:cs typeface="Comic Sans MS"/>
                <a:sym typeface="Comic Sans MS"/>
              </a:rPr>
              <a:t> between sending data and receiving data. This can be increased by not having sufficient hardware to direct traffic around the network correctly</a:t>
            </a:r>
            <a:endParaRPr b="0" i="0" u="none" strike="noStrike" cap="none">
              <a:solidFill>
                <a:schemeClr val="dk1"/>
              </a:solidFill>
              <a:latin typeface="OpenDyslexic" panose="00000500000000000000" pitchFamily="50" charset="0"/>
              <a:ea typeface="Comic Sans MS"/>
              <a:cs typeface="Comic Sans MS"/>
              <a:sym typeface="Comic Sans MS"/>
            </a:endParaRPr>
          </a:p>
        </p:txBody>
      </p:sp>
      <p:sp>
        <p:nvSpPr>
          <p:cNvPr id="13" name="Google Shape;420;p31">
            <a:extLst>
              <a:ext uri="{FF2B5EF4-FFF2-40B4-BE49-F238E27FC236}">
                <a16:creationId xmlns:a16="http://schemas.microsoft.com/office/drawing/2014/main" id="{E49F94C1-DE4A-4F53-8FD9-BBDEBB25D1D6}"/>
              </a:ext>
            </a:extLst>
          </p:cNvPr>
          <p:cNvSpPr/>
          <p:nvPr/>
        </p:nvSpPr>
        <p:spPr>
          <a:xfrm>
            <a:off x="4333461" y="4611768"/>
            <a:ext cx="7610889" cy="931780"/>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0" i="0" u="none" strike="noStrike" cap="none">
                <a:solidFill>
                  <a:schemeClr val="dk1"/>
                </a:solidFill>
                <a:latin typeface="OpenDyslexic" panose="00000500000000000000" pitchFamily="50" charset="0"/>
                <a:ea typeface="Comic Sans MS"/>
                <a:cs typeface="Comic Sans MS"/>
                <a:sym typeface="Comic Sans MS"/>
              </a:rPr>
              <a:t>This is the </a:t>
            </a:r>
            <a:r>
              <a:rPr lang="en-GB" b="0" i="0" u="none" strike="noStrike" cap="none">
                <a:solidFill>
                  <a:srgbClr val="FF0000"/>
                </a:solidFill>
                <a:latin typeface="OpenDyslexic" panose="00000500000000000000" pitchFamily="50" charset="0"/>
                <a:ea typeface="Comic Sans MS"/>
                <a:cs typeface="Comic Sans MS"/>
                <a:sym typeface="Comic Sans MS"/>
              </a:rPr>
              <a:t>number of people </a:t>
            </a:r>
            <a:r>
              <a:rPr lang="en-GB" b="0" i="0" u="none" strike="noStrike" cap="none">
                <a:solidFill>
                  <a:schemeClr val="dk1"/>
                </a:solidFill>
                <a:latin typeface="OpenDyslexic" panose="00000500000000000000" pitchFamily="50" charset="0"/>
                <a:ea typeface="Comic Sans MS"/>
                <a:cs typeface="Comic Sans MS"/>
                <a:sym typeface="Comic Sans MS"/>
              </a:rPr>
              <a:t>using the network at one time. The higher this is, the more traffic on the network and the more bandwidth being used, the slower the network will be</a:t>
            </a:r>
            <a:endParaRPr b="0" i="0" u="none" strike="noStrike" cap="none">
              <a:solidFill>
                <a:schemeClr val="dk1"/>
              </a:solidFill>
              <a:latin typeface="OpenDyslexic" panose="00000500000000000000" pitchFamily="50" charset="0"/>
              <a:ea typeface="Comic Sans MS"/>
              <a:cs typeface="Comic Sans MS"/>
              <a:sym typeface="Comic Sans MS"/>
            </a:endParaRPr>
          </a:p>
        </p:txBody>
      </p:sp>
      <p:sp>
        <p:nvSpPr>
          <p:cNvPr id="14" name="Google Shape;421;p31">
            <a:extLst>
              <a:ext uri="{FF2B5EF4-FFF2-40B4-BE49-F238E27FC236}">
                <a16:creationId xmlns:a16="http://schemas.microsoft.com/office/drawing/2014/main" id="{6D270B23-9B68-4C8A-937B-6F9DE13D883B}"/>
              </a:ext>
            </a:extLst>
          </p:cNvPr>
          <p:cNvSpPr/>
          <p:nvPr/>
        </p:nvSpPr>
        <p:spPr>
          <a:xfrm>
            <a:off x="4333461" y="5869246"/>
            <a:ext cx="7610889" cy="760718"/>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0" i="0" u="none" strike="noStrike" cap="none">
                <a:solidFill>
                  <a:schemeClr val="dk1"/>
                </a:solidFill>
                <a:latin typeface="OpenDyslexic" panose="00000500000000000000" pitchFamily="50" charset="0"/>
                <a:ea typeface="Comic Sans MS"/>
                <a:cs typeface="Comic Sans MS"/>
                <a:sym typeface="Comic Sans MS"/>
              </a:rPr>
              <a:t>This is the </a:t>
            </a:r>
            <a:r>
              <a:rPr lang="en-GB" b="0" i="0" u="none" strike="noStrike" cap="none">
                <a:solidFill>
                  <a:srgbClr val="FF0000"/>
                </a:solidFill>
                <a:latin typeface="OpenDyslexic" panose="00000500000000000000" pitchFamily="50" charset="0"/>
                <a:ea typeface="Comic Sans MS"/>
                <a:cs typeface="Comic Sans MS"/>
                <a:sym typeface="Comic Sans MS"/>
              </a:rPr>
              <a:t>media/hardware you choose to use </a:t>
            </a:r>
            <a:r>
              <a:rPr lang="en-GB" b="0" i="0" u="none" strike="noStrike" cap="none">
                <a:solidFill>
                  <a:schemeClr val="dk1"/>
                </a:solidFill>
                <a:latin typeface="OpenDyslexic" panose="00000500000000000000" pitchFamily="50" charset="0"/>
                <a:ea typeface="Comic Sans MS"/>
                <a:cs typeface="Comic Sans MS"/>
                <a:sym typeface="Comic Sans MS"/>
              </a:rPr>
              <a:t>on your network. The better this is, the better your network will perform </a:t>
            </a:r>
            <a:endParaRPr b="0" i="0" u="none" strike="noStrike" cap="none">
              <a:solidFill>
                <a:schemeClr val="dk1"/>
              </a:solidFill>
              <a:latin typeface="OpenDyslexic" panose="00000500000000000000" pitchFamily="50" charset="0"/>
              <a:ea typeface="Comic Sans MS"/>
              <a:cs typeface="Comic Sans MS"/>
              <a:sym typeface="Comic Sans MS"/>
            </a:endParaRPr>
          </a:p>
        </p:txBody>
      </p:sp>
    </p:spTree>
    <p:extLst>
      <p:ext uri="{BB962C8B-B14F-4D97-AF65-F5344CB8AC3E}">
        <p14:creationId xmlns:p14="http://schemas.microsoft.com/office/powerpoint/2010/main" val="1961863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endParaRPr lang="en-GB" sz="4800" dirty="0"/>
          </a:p>
          <a:p>
            <a:endParaRPr lang="en-GB" sz="4800" dirty="0"/>
          </a:p>
          <a:p>
            <a:pPr marL="685800" indent="-685800">
              <a:buFont typeface="Arial" panose="020B0604020202020204" pitchFamily="34" charset="0"/>
              <a:buChar char="•"/>
            </a:pPr>
            <a:r>
              <a:rPr lang="en-GB" sz="3200" dirty="0"/>
              <a:t>Router</a:t>
            </a:r>
          </a:p>
          <a:p>
            <a:pPr marL="685800" indent="-685800">
              <a:buFont typeface="Arial" panose="020B0604020202020204" pitchFamily="34" charset="0"/>
              <a:buChar char="•"/>
            </a:pPr>
            <a:r>
              <a:rPr lang="en-GB" sz="3200" dirty="0"/>
              <a:t>Switch</a:t>
            </a:r>
          </a:p>
          <a:p>
            <a:pPr marL="685800" indent="-685800">
              <a:buFont typeface="Arial" panose="020B0604020202020204" pitchFamily="34" charset="0"/>
              <a:buChar char="•"/>
            </a:pPr>
            <a:r>
              <a:rPr lang="en-GB" sz="3200" dirty="0"/>
              <a:t>Hub</a:t>
            </a:r>
          </a:p>
          <a:p>
            <a:endParaRPr lang="en-GB" sz="4800" dirty="0"/>
          </a:p>
          <a:p>
            <a:endParaRPr lang="en-GB" sz="4800" dirty="0"/>
          </a:p>
          <a:p>
            <a:endParaRPr lang="en-GB" sz="4800" dirty="0"/>
          </a:p>
          <a:p>
            <a:endParaRPr lang="en-GB" sz="4800" dirty="0"/>
          </a:p>
        </p:txBody>
      </p:sp>
      <p:sp>
        <p:nvSpPr>
          <p:cNvPr id="8" name="Google Shape;462;p33">
            <a:extLst>
              <a:ext uri="{FF2B5EF4-FFF2-40B4-BE49-F238E27FC236}">
                <a16:creationId xmlns:a16="http://schemas.microsoft.com/office/drawing/2014/main" id="{53EF981B-31D3-462A-B4BA-175AEC97F722}"/>
              </a:ext>
            </a:extLst>
          </p:cNvPr>
          <p:cNvSpPr/>
          <p:nvPr/>
        </p:nvSpPr>
        <p:spPr>
          <a:xfrm>
            <a:off x="3929682" y="2867732"/>
            <a:ext cx="7944264" cy="1448817"/>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a:solidFill>
                  <a:schemeClr val="dk1"/>
                </a:solidFill>
                <a:latin typeface="Comic Sans MS"/>
                <a:ea typeface="Comic Sans MS"/>
                <a:cs typeface="Comic Sans MS"/>
                <a:sym typeface="Comic Sans MS"/>
              </a:rPr>
              <a:t>Used to send data between multiple networks. You cannot access the internet without one of these. Uses IP Addresses to direct data</a:t>
            </a:r>
            <a:endParaRPr sz="2400" b="0" i="0" u="none" strike="noStrike" cap="none">
              <a:solidFill>
                <a:schemeClr val="dk1"/>
              </a:solidFill>
              <a:latin typeface="Comic Sans MS"/>
              <a:ea typeface="Comic Sans MS"/>
              <a:cs typeface="Comic Sans MS"/>
              <a:sym typeface="Comic Sans MS"/>
            </a:endParaRPr>
          </a:p>
        </p:txBody>
      </p:sp>
      <p:sp>
        <p:nvSpPr>
          <p:cNvPr id="9" name="Google Shape;464;p33">
            <a:extLst>
              <a:ext uri="{FF2B5EF4-FFF2-40B4-BE49-F238E27FC236}">
                <a16:creationId xmlns:a16="http://schemas.microsoft.com/office/drawing/2014/main" id="{0835D5DD-8031-4E01-8211-54AE97A77F2E}"/>
              </a:ext>
            </a:extLst>
          </p:cNvPr>
          <p:cNvSpPr/>
          <p:nvPr/>
        </p:nvSpPr>
        <p:spPr>
          <a:xfrm>
            <a:off x="4008499" y="1158349"/>
            <a:ext cx="7944264" cy="1448817"/>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dirty="0">
                <a:solidFill>
                  <a:schemeClr val="dk1"/>
                </a:solidFill>
                <a:latin typeface="Comic Sans MS"/>
                <a:ea typeface="Comic Sans MS"/>
                <a:cs typeface="Comic Sans MS"/>
                <a:sym typeface="Comic Sans MS"/>
              </a:rPr>
              <a:t>Used to send data around a network. It sends data to all devices on the network, not just to the correct recipient</a:t>
            </a:r>
            <a:endParaRPr sz="2400" b="0" i="0" u="none" strike="noStrike" cap="none" dirty="0">
              <a:solidFill>
                <a:schemeClr val="dk1"/>
              </a:solidFill>
              <a:latin typeface="Comic Sans MS"/>
              <a:ea typeface="Comic Sans MS"/>
              <a:cs typeface="Comic Sans MS"/>
              <a:sym typeface="Comic Sans MS"/>
            </a:endParaRPr>
          </a:p>
        </p:txBody>
      </p:sp>
      <p:sp>
        <p:nvSpPr>
          <p:cNvPr id="10" name="Google Shape;465;p33">
            <a:extLst>
              <a:ext uri="{FF2B5EF4-FFF2-40B4-BE49-F238E27FC236}">
                <a16:creationId xmlns:a16="http://schemas.microsoft.com/office/drawing/2014/main" id="{5D1CD8EC-E5A6-4DF0-8B56-54B4E3700BC2}"/>
              </a:ext>
            </a:extLst>
          </p:cNvPr>
          <p:cNvSpPr/>
          <p:nvPr/>
        </p:nvSpPr>
        <p:spPr>
          <a:xfrm>
            <a:off x="3929682" y="4577115"/>
            <a:ext cx="7944264" cy="1448817"/>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dirty="0">
                <a:solidFill>
                  <a:schemeClr val="dk1"/>
                </a:solidFill>
                <a:latin typeface="Comic Sans MS"/>
                <a:ea typeface="Comic Sans MS"/>
                <a:cs typeface="Comic Sans MS"/>
                <a:sym typeface="Comic Sans MS"/>
              </a:rPr>
              <a:t>Used to send data around a network. It sends data to just the correct recipient, not all devices on the network</a:t>
            </a:r>
            <a:endParaRPr sz="2400" b="0" i="0" u="none" strike="noStrike" cap="none" dirty="0">
              <a:solidFill>
                <a:schemeClr val="dk1"/>
              </a:solidFill>
              <a:latin typeface="Comic Sans MS"/>
              <a:ea typeface="Comic Sans MS"/>
              <a:cs typeface="Comic Sans MS"/>
              <a:sym typeface="Comic Sans MS"/>
            </a:endParaRPr>
          </a:p>
        </p:txBody>
      </p:sp>
      <p:cxnSp>
        <p:nvCxnSpPr>
          <p:cNvPr id="12" name="Straight Connector 11">
            <a:extLst>
              <a:ext uri="{FF2B5EF4-FFF2-40B4-BE49-F238E27FC236}">
                <a16:creationId xmlns:a16="http://schemas.microsoft.com/office/drawing/2014/main" id="{8B36FF5E-EB5C-495E-ADB2-D17672FD86EF}"/>
              </a:ext>
            </a:extLst>
          </p:cNvPr>
          <p:cNvCxnSpPr>
            <a:cxnSpLocks/>
            <a:endCxn id="10" idx="1"/>
          </p:cNvCxnSpPr>
          <p:nvPr/>
        </p:nvCxnSpPr>
        <p:spPr>
          <a:xfrm>
            <a:off x="2332383" y="3429000"/>
            <a:ext cx="1597299" cy="18725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106914-331B-462C-9BF3-191362EC3D92}"/>
              </a:ext>
            </a:extLst>
          </p:cNvPr>
          <p:cNvCxnSpPr>
            <a:cxnSpLocks/>
            <a:endCxn id="9" idx="1"/>
          </p:cNvCxnSpPr>
          <p:nvPr/>
        </p:nvCxnSpPr>
        <p:spPr>
          <a:xfrm flipV="1">
            <a:off x="2160104" y="1882758"/>
            <a:ext cx="1848395" cy="206858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95C7496-6E03-4717-85F0-5C0AED8E2AF6}"/>
              </a:ext>
            </a:extLst>
          </p:cNvPr>
          <p:cNvCxnSpPr>
            <a:cxnSpLocks/>
            <a:endCxn id="8" idx="1"/>
          </p:cNvCxnSpPr>
          <p:nvPr/>
        </p:nvCxnSpPr>
        <p:spPr>
          <a:xfrm>
            <a:off x="2332383" y="2968487"/>
            <a:ext cx="1597299" cy="6236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311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endParaRPr lang="en-GB" sz="4800" dirty="0"/>
          </a:p>
          <a:p>
            <a:endParaRPr lang="en-GB" sz="4800" dirty="0"/>
          </a:p>
          <a:p>
            <a:pPr marL="685800" indent="-685800">
              <a:buFont typeface="Arial" panose="020B0604020202020204" pitchFamily="34" charset="0"/>
              <a:buChar char="•"/>
            </a:pPr>
            <a:r>
              <a:rPr lang="en-GB" sz="3200" dirty="0"/>
              <a:t>NIC </a:t>
            </a:r>
          </a:p>
          <a:p>
            <a:pPr marL="685800" indent="-685800">
              <a:buFont typeface="Arial" panose="020B0604020202020204" pitchFamily="34" charset="0"/>
              <a:buChar char="•"/>
            </a:pPr>
            <a:r>
              <a:rPr lang="en-GB" sz="3200" dirty="0"/>
              <a:t>WAP</a:t>
            </a:r>
          </a:p>
          <a:p>
            <a:pPr marL="685800" indent="-685800">
              <a:buFont typeface="Arial" panose="020B0604020202020204" pitchFamily="34" charset="0"/>
              <a:buChar char="•"/>
            </a:pPr>
            <a:r>
              <a:rPr lang="en-GB" sz="3200" dirty="0"/>
              <a:t>Cable </a:t>
            </a:r>
          </a:p>
          <a:p>
            <a:endParaRPr lang="en-GB" sz="4800" dirty="0"/>
          </a:p>
          <a:p>
            <a:endParaRPr lang="en-GB" sz="4800" dirty="0"/>
          </a:p>
          <a:p>
            <a:endParaRPr lang="en-GB" sz="4800" dirty="0"/>
          </a:p>
          <a:p>
            <a:endParaRPr lang="en-GB" sz="4800" dirty="0"/>
          </a:p>
        </p:txBody>
      </p:sp>
      <p:sp>
        <p:nvSpPr>
          <p:cNvPr id="4" name="Google Shape;463;p33">
            <a:extLst>
              <a:ext uri="{FF2B5EF4-FFF2-40B4-BE49-F238E27FC236}">
                <a16:creationId xmlns:a16="http://schemas.microsoft.com/office/drawing/2014/main" id="{EDB999C2-737B-4D77-B35A-EAAC844DDB5B}"/>
              </a:ext>
            </a:extLst>
          </p:cNvPr>
          <p:cNvSpPr/>
          <p:nvPr/>
        </p:nvSpPr>
        <p:spPr>
          <a:xfrm>
            <a:off x="4406758" y="1182602"/>
            <a:ext cx="6543675" cy="1540305"/>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a:solidFill>
                  <a:schemeClr val="dk1"/>
                </a:solidFill>
                <a:latin typeface="Comic Sans MS"/>
                <a:ea typeface="Comic Sans MS"/>
                <a:cs typeface="Comic Sans MS"/>
                <a:sym typeface="Comic Sans MS"/>
              </a:rPr>
              <a:t>Connects a device to a wired or wireless network. It is built into the device. It uses protocols to ensure communication is consistent</a:t>
            </a:r>
            <a:endParaRPr sz="2400" b="0" i="0" u="none" strike="noStrike" cap="none">
              <a:solidFill>
                <a:schemeClr val="dk1"/>
              </a:solidFill>
              <a:latin typeface="Comic Sans MS"/>
              <a:ea typeface="Comic Sans MS"/>
              <a:cs typeface="Comic Sans MS"/>
              <a:sym typeface="Comic Sans MS"/>
            </a:endParaRPr>
          </a:p>
        </p:txBody>
      </p:sp>
      <p:sp>
        <p:nvSpPr>
          <p:cNvPr id="5" name="Google Shape;466;p33">
            <a:extLst>
              <a:ext uri="{FF2B5EF4-FFF2-40B4-BE49-F238E27FC236}">
                <a16:creationId xmlns:a16="http://schemas.microsoft.com/office/drawing/2014/main" id="{A4CB648C-37FE-4D4C-B3E2-4FDD6AFE568D}"/>
              </a:ext>
            </a:extLst>
          </p:cNvPr>
          <p:cNvSpPr/>
          <p:nvPr/>
        </p:nvSpPr>
        <p:spPr>
          <a:xfrm>
            <a:off x="4406760" y="2983473"/>
            <a:ext cx="6543675" cy="1540305"/>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dirty="0">
                <a:solidFill>
                  <a:schemeClr val="dk1"/>
                </a:solidFill>
                <a:latin typeface="Comic Sans MS"/>
                <a:ea typeface="Comic Sans MS"/>
                <a:cs typeface="Comic Sans MS"/>
                <a:sym typeface="Comic Sans MS"/>
              </a:rPr>
              <a:t>Used to create a wired network. There are two main types: Copper Cables, and Fibre Optic</a:t>
            </a:r>
            <a:endParaRPr sz="2400" b="0" i="0" u="none" strike="noStrike" cap="none" dirty="0">
              <a:solidFill>
                <a:schemeClr val="dk1"/>
              </a:solidFill>
              <a:latin typeface="Comic Sans MS"/>
              <a:ea typeface="Comic Sans MS"/>
              <a:cs typeface="Comic Sans MS"/>
              <a:sym typeface="Comic Sans MS"/>
            </a:endParaRPr>
          </a:p>
        </p:txBody>
      </p:sp>
      <p:sp>
        <p:nvSpPr>
          <p:cNvPr id="6" name="Google Shape;467;p33">
            <a:extLst>
              <a:ext uri="{FF2B5EF4-FFF2-40B4-BE49-F238E27FC236}">
                <a16:creationId xmlns:a16="http://schemas.microsoft.com/office/drawing/2014/main" id="{38770197-E054-44EB-AA15-F970A4253317}"/>
              </a:ext>
            </a:extLst>
          </p:cNvPr>
          <p:cNvSpPr/>
          <p:nvPr/>
        </p:nvSpPr>
        <p:spPr>
          <a:xfrm>
            <a:off x="4406760" y="4784344"/>
            <a:ext cx="6543675" cy="1540305"/>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a:solidFill>
                  <a:schemeClr val="dk1"/>
                </a:solidFill>
                <a:latin typeface="Comic Sans MS"/>
                <a:ea typeface="Comic Sans MS"/>
                <a:cs typeface="Comic Sans MS"/>
                <a:sym typeface="Comic Sans MS"/>
              </a:rPr>
              <a:t>Used to connect a device to a network wirelessly, without any cables</a:t>
            </a:r>
            <a:endParaRPr sz="2400" b="0" i="0" u="none" strike="noStrike" cap="none">
              <a:solidFill>
                <a:schemeClr val="dk1"/>
              </a:solidFill>
              <a:latin typeface="Comic Sans MS"/>
              <a:ea typeface="Comic Sans MS"/>
              <a:cs typeface="Comic Sans MS"/>
              <a:sym typeface="Comic Sans MS"/>
            </a:endParaRPr>
          </a:p>
        </p:txBody>
      </p:sp>
      <p:cxnSp>
        <p:nvCxnSpPr>
          <p:cNvPr id="8" name="Straight Connector 7">
            <a:extLst>
              <a:ext uri="{FF2B5EF4-FFF2-40B4-BE49-F238E27FC236}">
                <a16:creationId xmlns:a16="http://schemas.microsoft.com/office/drawing/2014/main" id="{EC6E7D1D-C058-4697-B7BF-D88E43B4E521}"/>
              </a:ext>
            </a:extLst>
          </p:cNvPr>
          <p:cNvCxnSpPr>
            <a:cxnSpLocks/>
            <a:endCxn id="5" idx="1"/>
          </p:cNvCxnSpPr>
          <p:nvPr/>
        </p:nvCxnSpPr>
        <p:spPr>
          <a:xfrm flipV="1">
            <a:off x="2108792" y="3753626"/>
            <a:ext cx="2297968" cy="1977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6B362A-6665-41EE-B7DE-EF97DF0A382B}"/>
              </a:ext>
            </a:extLst>
          </p:cNvPr>
          <p:cNvCxnSpPr>
            <a:cxnSpLocks/>
            <a:endCxn id="4" idx="1"/>
          </p:cNvCxnSpPr>
          <p:nvPr/>
        </p:nvCxnSpPr>
        <p:spPr>
          <a:xfrm flipV="1">
            <a:off x="1669774" y="1952755"/>
            <a:ext cx="2736984" cy="8452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71D817-F400-4877-A47B-DAF61CADFBC4}"/>
              </a:ext>
            </a:extLst>
          </p:cNvPr>
          <p:cNvCxnSpPr>
            <a:cxnSpLocks/>
            <a:endCxn id="6" idx="1"/>
          </p:cNvCxnSpPr>
          <p:nvPr/>
        </p:nvCxnSpPr>
        <p:spPr>
          <a:xfrm>
            <a:off x="1957120" y="3506824"/>
            <a:ext cx="2449640" cy="204767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2016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4074</TotalTime>
  <Words>1344</Words>
  <Application>Microsoft Office PowerPoint</Application>
  <PresentationFormat>Widescreen</PresentationFormat>
  <Paragraphs>179</Paragraphs>
  <Slides>36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Comic Sans MS</vt:lpstr>
      <vt:lpstr>gg sans</vt:lpstr>
      <vt:lpstr>OpenDyslexic</vt:lpstr>
      <vt:lpstr>Questrial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Barnes</dc:creator>
  <cp:lastModifiedBy>Chezka Mae Madrona</cp:lastModifiedBy>
  <cp:revision>270</cp:revision>
  <dcterms:created xsi:type="dcterms:W3CDTF">2018-07-29T15:48:28Z</dcterms:created>
  <dcterms:modified xsi:type="dcterms:W3CDTF">2024-10-09T12:59:44Z</dcterms:modified>
</cp:coreProperties>
</file>