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27" r:id="rId2"/>
    <p:sldId id="282" r:id="rId3"/>
    <p:sldId id="257" r:id="rId4"/>
    <p:sldId id="258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7" r:id="rId16"/>
    <p:sldId id="300" r:id="rId17"/>
    <p:sldId id="299" r:id="rId18"/>
    <p:sldId id="298" r:id="rId19"/>
    <p:sldId id="293" r:id="rId20"/>
    <p:sldId id="296" r:id="rId21"/>
    <p:sldId id="295" r:id="rId22"/>
    <p:sldId id="294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3" r:id="rId35"/>
    <p:sldId id="312" r:id="rId36"/>
    <p:sldId id="314" r:id="rId37"/>
    <p:sldId id="315" r:id="rId38"/>
    <p:sldId id="316" r:id="rId39"/>
    <p:sldId id="317" r:id="rId40"/>
    <p:sldId id="320" r:id="rId41"/>
    <p:sldId id="318" r:id="rId42"/>
    <p:sldId id="319" r:id="rId43"/>
    <p:sldId id="321" r:id="rId44"/>
    <p:sldId id="322" r:id="rId45"/>
    <p:sldId id="323" r:id="rId46"/>
    <p:sldId id="324" r:id="rId47"/>
    <p:sldId id="325" r:id="rId48"/>
    <p:sldId id="32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13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27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993051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3F8A3A-6CA4-48A1-E4F7-2E6F0AC1C47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3B68C9-4999-135D-4000-596B7C0A7C50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412868-3CFC-AAB7-2249-7EBF205E859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5AECBD7B-3A78-893E-443D-C2104D164262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C01CBF-D12F-C734-29E9-A6225FD3C6AE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F24D54-393D-CCE6-FFEF-CA1FCE2B346C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2E8D5D-2516-6BAF-547C-A52A36B25B24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/>
              <a:t>Computer Networks, Connections and Protocols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4047204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There are now a huge variety of different networks that are governed by their size/area coverage.</a:t>
            </a:r>
          </a:p>
          <a:p>
            <a:r>
              <a:rPr lang="en-GB" sz="4800" dirty="0"/>
              <a:t>These include: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LAN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WAN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PAN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SAN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580230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7051C-0CAE-45FF-8094-3948DB3F1070}"/>
              </a:ext>
            </a:extLst>
          </p:cNvPr>
          <p:cNvSpPr/>
          <p:nvPr/>
        </p:nvSpPr>
        <p:spPr>
          <a:xfrm>
            <a:off x="891061" y="5658678"/>
            <a:ext cx="990748" cy="583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There are now a huge variety of different networks that are governed by their size/area coverage.</a:t>
            </a:r>
          </a:p>
          <a:p>
            <a:r>
              <a:rPr lang="en-GB" sz="4800" dirty="0"/>
              <a:t>These include: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LAN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WAN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PAN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SAN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87009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7051C-0CAE-45FF-8094-3948DB3F1070}"/>
              </a:ext>
            </a:extLst>
          </p:cNvPr>
          <p:cNvSpPr/>
          <p:nvPr/>
        </p:nvSpPr>
        <p:spPr>
          <a:xfrm>
            <a:off x="891060" y="4625008"/>
            <a:ext cx="1123269" cy="10071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There are now a huge variety of different networks that are governed by their size/area coverage.</a:t>
            </a:r>
          </a:p>
          <a:p>
            <a:r>
              <a:rPr lang="en-GB" sz="4800" dirty="0"/>
              <a:t>These include: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LAN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WAN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PAN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SAN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2587626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LANs are Local Area Networks. </a:t>
            </a:r>
          </a:p>
          <a:p>
            <a:endParaRPr lang="en-GB" sz="4800" dirty="0"/>
          </a:p>
          <a:p>
            <a:r>
              <a:rPr lang="en-GB" sz="4800" dirty="0"/>
              <a:t>This means that they cover a small geographical area such as a house or single building. </a:t>
            </a:r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810080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LANs are </a:t>
            </a:r>
            <a:r>
              <a:rPr lang="en-GB" sz="4800" u="sng" dirty="0"/>
              <a:t>L</a:t>
            </a:r>
            <a:r>
              <a:rPr lang="en-GB" sz="4800" dirty="0"/>
              <a:t>ocal </a:t>
            </a:r>
            <a:r>
              <a:rPr lang="en-GB" sz="4800" u="sng" dirty="0"/>
              <a:t>A</a:t>
            </a:r>
            <a:r>
              <a:rPr lang="en-GB" sz="4800" dirty="0"/>
              <a:t>rea </a:t>
            </a:r>
            <a:r>
              <a:rPr lang="en-GB" sz="4800" u="sng" dirty="0"/>
              <a:t>N</a:t>
            </a:r>
            <a:r>
              <a:rPr lang="en-GB" sz="4800" dirty="0"/>
              <a:t>etworks. </a:t>
            </a:r>
          </a:p>
          <a:p>
            <a:endParaRPr lang="en-GB" sz="4800" dirty="0"/>
          </a:p>
          <a:p>
            <a:r>
              <a:rPr lang="en-GB" sz="4800" dirty="0"/>
              <a:t>This means that they cover a small geographical area such as a house or single building. </a:t>
            </a:r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480892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054196-EF97-463B-948C-708546DDBC33}"/>
              </a:ext>
            </a:extLst>
          </p:cNvPr>
          <p:cNvSpPr/>
          <p:nvPr/>
        </p:nvSpPr>
        <p:spPr>
          <a:xfrm>
            <a:off x="4426226" y="3442252"/>
            <a:ext cx="2783730" cy="19581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LANs are </a:t>
            </a:r>
            <a:r>
              <a:rPr lang="en-GB" sz="4800" u="sng" dirty="0"/>
              <a:t>L</a:t>
            </a:r>
            <a:r>
              <a:rPr lang="en-GB" sz="4800" dirty="0"/>
              <a:t>ocal </a:t>
            </a:r>
            <a:r>
              <a:rPr lang="en-GB" sz="4800" u="sng" dirty="0"/>
              <a:t>A</a:t>
            </a:r>
            <a:r>
              <a:rPr lang="en-GB" sz="4800" dirty="0"/>
              <a:t>rea </a:t>
            </a:r>
            <a:r>
              <a:rPr lang="en-GB" sz="4800" u="sng" dirty="0"/>
              <a:t>N</a:t>
            </a:r>
            <a:r>
              <a:rPr lang="en-GB" sz="4800" dirty="0"/>
              <a:t>etworks.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EAE137-FF5D-4796-9D8E-640B09E5E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857" y="3497455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90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054196-EF97-463B-948C-708546DDBC33}"/>
              </a:ext>
            </a:extLst>
          </p:cNvPr>
          <p:cNvSpPr/>
          <p:nvPr/>
        </p:nvSpPr>
        <p:spPr>
          <a:xfrm>
            <a:off x="4426226" y="3442252"/>
            <a:ext cx="2783730" cy="19581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LANs are </a:t>
            </a:r>
            <a:r>
              <a:rPr lang="en-GB" sz="4800" u="sng" dirty="0"/>
              <a:t>L</a:t>
            </a:r>
            <a:r>
              <a:rPr lang="en-GB" sz="4800" dirty="0"/>
              <a:t>ocal </a:t>
            </a:r>
            <a:r>
              <a:rPr lang="en-GB" sz="4800" u="sng" dirty="0"/>
              <a:t>A</a:t>
            </a:r>
            <a:r>
              <a:rPr lang="en-GB" sz="4800" dirty="0"/>
              <a:t>rea </a:t>
            </a:r>
            <a:r>
              <a:rPr lang="en-GB" sz="4800" u="sng" dirty="0"/>
              <a:t>N</a:t>
            </a:r>
            <a:r>
              <a:rPr lang="en-GB" sz="4800" dirty="0"/>
              <a:t>etworks.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B8413-E3A9-441B-800E-E08A67BC6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03" r="35303"/>
          <a:stretch/>
        </p:blipFill>
        <p:spPr>
          <a:xfrm>
            <a:off x="2735219" y="4851968"/>
            <a:ext cx="795130" cy="1685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A786DA-9FA8-4636-9A5B-8451466DC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30" r="17410" b="3240"/>
          <a:stretch/>
        </p:blipFill>
        <p:spPr>
          <a:xfrm>
            <a:off x="993913" y="1856848"/>
            <a:ext cx="1239176" cy="2387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EAE137-FF5D-4796-9D8E-640B09E5E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857" y="3497455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31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054196-EF97-463B-948C-708546DDBC33}"/>
              </a:ext>
            </a:extLst>
          </p:cNvPr>
          <p:cNvSpPr/>
          <p:nvPr/>
        </p:nvSpPr>
        <p:spPr>
          <a:xfrm>
            <a:off x="4426226" y="3442252"/>
            <a:ext cx="2783730" cy="19581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LANs are </a:t>
            </a:r>
            <a:r>
              <a:rPr lang="en-GB" sz="4800" u="sng" dirty="0"/>
              <a:t>L</a:t>
            </a:r>
            <a:r>
              <a:rPr lang="en-GB" sz="4800" dirty="0"/>
              <a:t>ocal </a:t>
            </a:r>
            <a:r>
              <a:rPr lang="en-GB" sz="4800" u="sng" dirty="0"/>
              <a:t>A</a:t>
            </a:r>
            <a:r>
              <a:rPr lang="en-GB" sz="4800" dirty="0"/>
              <a:t>rea </a:t>
            </a:r>
            <a:r>
              <a:rPr lang="en-GB" sz="4800" u="sng" dirty="0"/>
              <a:t>N</a:t>
            </a:r>
            <a:r>
              <a:rPr lang="en-GB" sz="4800" dirty="0"/>
              <a:t>etworks.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73273-5F65-439D-8906-32F0209DE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/>
          <a:stretch/>
        </p:blipFill>
        <p:spPr>
          <a:xfrm>
            <a:off x="516833" y="5023418"/>
            <a:ext cx="1978301" cy="151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B8413-E3A9-441B-800E-E08A67BC6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03" r="35303"/>
          <a:stretch/>
        </p:blipFill>
        <p:spPr>
          <a:xfrm>
            <a:off x="2735219" y="4851968"/>
            <a:ext cx="795130" cy="1685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7A7D9B-7E1A-4BA2-93C1-97506EAB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933" y="2110201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AEBF81-BF93-4B59-80DB-201709B28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087" y="4394768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A786DA-9FA8-4636-9A5B-8451466DC5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30" r="17410" b="3240"/>
          <a:stretch/>
        </p:blipFill>
        <p:spPr>
          <a:xfrm>
            <a:off x="993913" y="1856848"/>
            <a:ext cx="1239176" cy="2387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EAE137-FF5D-4796-9D8E-640B09E5E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2857" y="3497455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59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054196-EF97-463B-948C-708546DDBC33}"/>
              </a:ext>
            </a:extLst>
          </p:cNvPr>
          <p:cNvSpPr/>
          <p:nvPr/>
        </p:nvSpPr>
        <p:spPr>
          <a:xfrm>
            <a:off x="4426226" y="3442252"/>
            <a:ext cx="2783730" cy="19581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LANs are </a:t>
            </a:r>
            <a:r>
              <a:rPr lang="en-GB" sz="4800" u="sng" dirty="0"/>
              <a:t>L</a:t>
            </a:r>
            <a:r>
              <a:rPr lang="en-GB" sz="4800" dirty="0"/>
              <a:t>ocal </a:t>
            </a:r>
            <a:r>
              <a:rPr lang="en-GB" sz="4800" u="sng" dirty="0"/>
              <a:t>A</a:t>
            </a:r>
            <a:r>
              <a:rPr lang="en-GB" sz="4800" dirty="0"/>
              <a:t>rea </a:t>
            </a:r>
            <a:r>
              <a:rPr lang="en-GB" sz="4800" u="sng" dirty="0"/>
              <a:t>N</a:t>
            </a:r>
            <a:r>
              <a:rPr lang="en-GB" sz="4800" dirty="0"/>
              <a:t>etworks.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73273-5F65-439D-8906-32F0209DE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/>
          <a:stretch/>
        </p:blipFill>
        <p:spPr>
          <a:xfrm>
            <a:off x="516833" y="5023418"/>
            <a:ext cx="1978301" cy="151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B8413-E3A9-441B-800E-E08A67BC6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03" r="35303"/>
          <a:stretch/>
        </p:blipFill>
        <p:spPr>
          <a:xfrm>
            <a:off x="2735219" y="4851968"/>
            <a:ext cx="795130" cy="1685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7A7D9B-7E1A-4BA2-93C1-97506EAB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933" y="2110201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AEBF81-BF93-4B59-80DB-201709B28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087" y="4394768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335A6-8097-45AE-BACA-7053552CD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1848" y="1920098"/>
            <a:ext cx="2178146" cy="896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A786DA-9FA8-4636-9A5B-8451466DC5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30" r="17410" b="3240"/>
          <a:stretch/>
        </p:blipFill>
        <p:spPr>
          <a:xfrm>
            <a:off x="993913" y="1856848"/>
            <a:ext cx="1239176" cy="2387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EAE137-FF5D-4796-9D8E-640B09E5E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2857" y="3497455"/>
            <a:ext cx="2438400" cy="1876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BFFE29-B6CE-451B-8BB0-A6CE0B975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7873" y="5495633"/>
            <a:ext cx="2044305" cy="115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49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054196-EF97-463B-948C-708546DDBC33}"/>
              </a:ext>
            </a:extLst>
          </p:cNvPr>
          <p:cNvSpPr/>
          <p:nvPr/>
        </p:nvSpPr>
        <p:spPr>
          <a:xfrm>
            <a:off x="4426226" y="3442252"/>
            <a:ext cx="2783730" cy="19581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LANs are </a:t>
            </a:r>
            <a:r>
              <a:rPr lang="en-GB" sz="4800" u="sng" dirty="0"/>
              <a:t>L</a:t>
            </a:r>
            <a:r>
              <a:rPr lang="en-GB" sz="4800" dirty="0"/>
              <a:t>ocal </a:t>
            </a:r>
            <a:r>
              <a:rPr lang="en-GB" sz="4800" u="sng" dirty="0"/>
              <a:t>A</a:t>
            </a:r>
            <a:r>
              <a:rPr lang="en-GB" sz="4800" dirty="0"/>
              <a:t>rea </a:t>
            </a:r>
            <a:r>
              <a:rPr lang="en-GB" sz="4800" u="sng" dirty="0"/>
              <a:t>N</a:t>
            </a:r>
            <a:r>
              <a:rPr lang="en-GB" sz="4800" dirty="0"/>
              <a:t>etworks.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73273-5F65-439D-8906-32F0209DE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/>
          <a:stretch/>
        </p:blipFill>
        <p:spPr>
          <a:xfrm>
            <a:off x="516833" y="5023418"/>
            <a:ext cx="1978301" cy="151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B8413-E3A9-441B-800E-E08A67BC6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03" r="35303"/>
          <a:stretch/>
        </p:blipFill>
        <p:spPr>
          <a:xfrm>
            <a:off x="2735219" y="4851968"/>
            <a:ext cx="795130" cy="1685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7A7D9B-7E1A-4BA2-93C1-97506EAB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933" y="2110201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AEBF81-BF93-4B59-80DB-201709B28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087" y="4394768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335A6-8097-45AE-BACA-7053552CD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1848" y="1920098"/>
            <a:ext cx="2178146" cy="896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A786DA-9FA8-4636-9A5B-8451466DC5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30" r="17410" b="3240"/>
          <a:stretch/>
        </p:blipFill>
        <p:spPr>
          <a:xfrm>
            <a:off x="993913" y="1856848"/>
            <a:ext cx="1239176" cy="2387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EAE137-FF5D-4796-9D8E-640B09E5E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2857" y="3497455"/>
            <a:ext cx="2438400" cy="1876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BFFE29-B6CE-451B-8BB0-A6CE0B975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7873" y="5495633"/>
            <a:ext cx="2044305" cy="115935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BC2B29-60B9-441E-B9DF-A5A02EB9F7C1}"/>
              </a:ext>
            </a:extLst>
          </p:cNvPr>
          <p:cNvCxnSpPr>
            <a:cxnSpLocks/>
          </p:cNvCxnSpPr>
          <p:nvPr/>
        </p:nvCxnSpPr>
        <p:spPr>
          <a:xfrm flipH="1" flipV="1">
            <a:off x="1842052" y="3050382"/>
            <a:ext cx="3878869" cy="16522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E30F64-90FE-4C62-91EE-49B1E945D9CA}"/>
              </a:ext>
            </a:extLst>
          </p:cNvPr>
          <p:cNvCxnSpPr>
            <a:cxnSpLocks/>
          </p:cNvCxnSpPr>
          <p:nvPr/>
        </p:nvCxnSpPr>
        <p:spPr>
          <a:xfrm flipV="1">
            <a:off x="3245325" y="4702667"/>
            <a:ext cx="2475596" cy="7929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285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EB256C-1339-4D7E-974E-47C4D4B42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9CA9F-4D53-465A-B79B-F633A9D086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What is flash memory?</a:t>
            </a:r>
          </a:p>
          <a:p>
            <a:endParaRPr lang="en-GB" sz="4400" dirty="0"/>
          </a:p>
          <a:p>
            <a:r>
              <a:rPr lang="en-GB" sz="4400" dirty="0"/>
              <a:t>What is the benefit of flash memory?</a:t>
            </a:r>
          </a:p>
          <a:p>
            <a:endParaRPr lang="en-GB" sz="4400" dirty="0"/>
          </a:p>
          <a:p>
            <a:r>
              <a:rPr lang="en-GB" sz="4400" dirty="0"/>
              <a:t>What type of devices use flash memory?</a:t>
            </a:r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879742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054196-EF97-463B-948C-708546DDBC33}"/>
              </a:ext>
            </a:extLst>
          </p:cNvPr>
          <p:cNvSpPr/>
          <p:nvPr/>
        </p:nvSpPr>
        <p:spPr>
          <a:xfrm>
            <a:off x="4426226" y="3442252"/>
            <a:ext cx="2783730" cy="19581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LANs are </a:t>
            </a:r>
            <a:r>
              <a:rPr lang="en-GB" sz="4800" u="sng" dirty="0"/>
              <a:t>L</a:t>
            </a:r>
            <a:r>
              <a:rPr lang="en-GB" sz="4800" dirty="0"/>
              <a:t>ocal </a:t>
            </a:r>
            <a:r>
              <a:rPr lang="en-GB" sz="4800" u="sng" dirty="0"/>
              <a:t>A</a:t>
            </a:r>
            <a:r>
              <a:rPr lang="en-GB" sz="4800" dirty="0"/>
              <a:t>rea </a:t>
            </a:r>
            <a:r>
              <a:rPr lang="en-GB" sz="4800" u="sng" dirty="0"/>
              <a:t>N</a:t>
            </a:r>
            <a:r>
              <a:rPr lang="en-GB" sz="4800" dirty="0"/>
              <a:t>etworks.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73273-5F65-439D-8906-32F0209DE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/>
          <a:stretch/>
        </p:blipFill>
        <p:spPr>
          <a:xfrm>
            <a:off x="516833" y="5023418"/>
            <a:ext cx="1978301" cy="151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B8413-E3A9-441B-800E-E08A67BC6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03" r="35303"/>
          <a:stretch/>
        </p:blipFill>
        <p:spPr>
          <a:xfrm>
            <a:off x="2735219" y="4851968"/>
            <a:ext cx="795130" cy="1685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7A7D9B-7E1A-4BA2-93C1-97506EAB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933" y="2110201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AEBF81-BF93-4B59-80DB-201709B28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087" y="4394768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335A6-8097-45AE-BACA-7053552CD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1848" y="1920098"/>
            <a:ext cx="2178146" cy="896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A786DA-9FA8-4636-9A5B-8451466DC5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30" r="17410" b="3240"/>
          <a:stretch/>
        </p:blipFill>
        <p:spPr>
          <a:xfrm>
            <a:off x="993913" y="1856848"/>
            <a:ext cx="1239176" cy="2387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EAE137-FF5D-4796-9D8E-640B09E5E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2857" y="3497455"/>
            <a:ext cx="2438400" cy="1876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BFFE29-B6CE-451B-8BB0-A6CE0B975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7873" y="5495633"/>
            <a:ext cx="2044305" cy="115935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1C8286-3835-4CC1-86DB-EA6230DC1CC6}"/>
              </a:ext>
            </a:extLst>
          </p:cNvPr>
          <p:cNvCxnSpPr>
            <a:cxnSpLocks/>
          </p:cNvCxnSpPr>
          <p:nvPr/>
        </p:nvCxnSpPr>
        <p:spPr>
          <a:xfrm flipV="1">
            <a:off x="5720921" y="2676939"/>
            <a:ext cx="0" cy="20257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BC2B29-60B9-441E-B9DF-A5A02EB9F7C1}"/>
              </a:ext>
            </a:extLst>
          </p:cNvPr>
          <p:cNvCxnSpPr>
            <a:cxnSpLocks/>
          </p:cNvCxnSpPr>
          <p:nvPr/>
        </p:nvCxnSpPr>
        <p:spPr>
          <a:xfrm flipH="1" flipV="1">
            <a:off x="1842052" y="3050382"/>
            <a:ext cx="3878869" cy="16522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E30F64-90FE-4C62-91EE-49B1E945D9CA}"/>
              </a:ext>
            </a:extLst>
          </p:cNvPr>
          <p:cNvCxnSpPr>
            <a:cxnSpLocks/>
          </p:cNvCxnSpPr>
          <p:nvPr/>
        </p:nvCxnSpPr>
        <p:spPr>
          <a:xfrm flipV="1">
            <a:off x="3245325" y="4702667"/>
            <a:ext cx="2475596" cy="7929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99902FB-80F4-494D-87CB-2004796D31DE}"/>
              </a:ext>
            </a:extLst>
          </p:cNvPr>
          <p:cNvCxnSpPr>
            <a:cxnSpLocks/>
          </p:cNvCxnSpPr>
          <p:nvPr/>
        </p:nvCxnSpPr>
        <p:spPr>
          <a:xfrm>
            <a:off x="5751064" y="4716243"/>
            <a:ext cx="2162994" cy="107601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435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054196-EF97-463B-948C-708546DDBC33}"/>
              </a:ext>
            </a:extLst>
          </p:cNvPr>
          <p:cNvSpPr/>
          <p:nvPr/>
        </p:nvSpPr>
        <p:spPr>
          <a:xfrm>
            <a:off x="4426226" y="3442252"/>
            <a:ext cx="2783730" cy="19581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LANs are </a:t>
            </a:r>
            <a:r>
              <a:rPr lang="en-GB" sz="4800" u="sng" dirty="0"/>
              <a:t>L</a:t>
            </a:r>
            <a:r>
              <a:rPr lang="en-GB" sz="4800" dirty="0"/>
              <a:t>ocal </a:t>
            </a:r>
            <a:r>
              <a:rPr lang="en-GB" sz="4800" u="sng" dirty="0"/>
              <a:t>A</a:t>
            </a:r>
            <a:r>
              <a:rPr lang="en-GB" sz="4800" dirty="0"/>
              <a:t>rea </a:t>
            </a:r>
            <a:r>
              <a:rPr lang="en-GB" sz="4800" u="sng" dirty="0"/>
              <a:t>N</a:t>
            </a:r>
            <a:r>
              <a:rPr lang="en-GB" sz="4800" dirty="0"/>
              <a:t>etworks.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73273-5F65-439D-8906-32F0209DE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/>
          <a:stretch/>
        </p:blipFill>
        <p:spPr>
          <a:xfrm>
            <a:off x="516833" y="5023418"/>
            <a:ext cx="1978301" cy="151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B8413-E3A9-441B-800E-E08A67BC6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03" r="35303"/>
          <a:stretch/>
        </p:blipFill>
        <p:spPr>
          <a:xfrm>
            <a:off x="2735219" y="4851968"/>
            <a:ext cx="795130" cy="1685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7A7D9B-7E1A-4BA2-93C1-97506EAB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933" y="2110201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AEBF81-BF93-4B59-80DB-201709B28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087" y="4394768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335A6-8097-45AE-BACA-7053552CD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1848" y="1920098"/>
            <a:ext cx="2178146" cy="896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A786DA-9FA8-4636-9A5B-8451466DC5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30" r="17410" b="3240"/>
          <a:stretch/>
        </p:blipFill>
        <p:spPr>
          <a:xfrm>
            <a:off x="993913" y="1856848"/>
            <a:ext cx="1239176" cy="2387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EAE137-FF5D-4796-9D8E-640B09E5E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2857" y="3497455"/>
            <a:ext cx="2438400" cy="1876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BFFE29-B6CE-451B-8BB0-A6CE0B975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7873" y="5495633"/>
            <a:ext cx="2044305" cy="115935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1C8286-3835-4CC1-86DB-EA6230DC1CC6}"/>
              </a:ext>
            </a:extLst>
          </p:cNvPr>
          <p:cNvCxnSpPr>
            <a:cxnSpLocks/>
          </p:cNvCxnSpPr>
          <p:nvPr/>
        </p:nvCxnSpPr>
        <p:spPr>
          <a:xfrm flipV="1">
            <a:off x="5720921" y="2676939"/>
            <a:ext cx="0" cy="20257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BC2B29-60B9-441E-B9DF-A5A02EB9F7C1}"/>
              </a:ext>
            </a:extLst>
          </p:cNvPr>
          <p:cNvCxnSpPr>
            <a:cxnSpLocks/>
          </p:cNvCxnSpPr>
          <p:nvPr/>
        </p:nvCxnSpPr>
        <p:spPr>
          <a:xfrm flipH="1" flipV="1">
            <a:off x="1842052" y="3050382"/>
            <a:ext cx="3878869" cy="16522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E30F64-90FE-4C62-91EE-49B1E945D9CA}"/>
              </a:ext>
            </a:extLst>
          </p:cNvPr>
          <p:cNvCxnSpPr>
            <a:cxnSpLocks/>
          </p:cNvCxnSpPr>
          <p:nvPr/>
        </p:nvCxnSpPr>
        <p:spPr>
          <a:xfrm flipV="1">
            <a:off x="3245325" y="4702667"/>
            <a:ext cx="2475596" cy="7929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3B2DD8-A437-4319-9ADE-4A5CCB86F73D}"/>
              </a:ext>
            </a:extLst>
          </p:cNvPr>
          <p:cNvCxnSpPr>
            <a:cxnSpLocks/>
          </p:cNvCxnSpPr>
          <p:nvPr/>
        </p:nvCxnSpPr>
        <p:spPr>
          <a:xfrm flipV="1">
            <a:off x="5630237" y="3360545"/>
            <a:ext cx="3633033" cy="13837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9B382F-0436-4C74-BD44-B02F76DC1A47}"/>
              </a:ext>
            </a:extLst>
          </p:cNvPr>
          <p:cNvCxnSpPr>
            <a:cxnSpLocks/>
          </p:cNvCxnSpPr>
          <p:nvPr/>
        </p:nvCxnSpPr>
        <p:spPr>
          <a:xfrm>
            <a:off x="5720921" y="4721756"/>
            <a:ext cx="4367762" cy="6035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99902FB-80F4-494D-87CB-2004796D31DE}"/>
              </a:ext>
            </a:extLst>
          </p:cNvPr>
          <p:cNvCxnSpPr>
            <a:cxnSpLocks/>
          </p:cNvCxnSpPr>
          <p:nvPr/>
        </p:nvCxnSpPr>
        <p:spPr>
          <a:xfrm>
            <a:off x="5751064" y="4716243"/>
            <a:ext cx="2162994" cy="107601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4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054196-EF97-463B-948C-708546DDBC33}"/>
              </a:ext>
            </a:extLst>
          </p:cNvPr>
          <p:cNvSpPr/>
          <p:nvPr/>
        </p:nvSpPr>
        <p:spPr>
          <a:xfrm>
            <a:off x="4426226" y="3442252"/>
            <a:ext cx="2783730" cy="19581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LANs are </a:t>
            </a:r>
            <a:r>
              <a:rPr lang="en-GB" sz="4800" u="sng" dirty="0"/>
              <a:t>L</a:t>
            </a:r>
            <a:r>
              <a:rPr lang="en-GB" sz="4800" dirty="0"/>
              <a:t>ocal </a:t>
            </a:r>
            <a:r>
              <a:rPr lang="en-GB" sz="4800" u="sng" dirty="0"/>
              <a:t>A</a:t>
            </a:r>
            <a:r>
              <a:rPr lang="en-GB" sz="4800" dirty="0"/>
              <a:t>rea </a:t>
            </a:r>
            <a:r>
              <a:rPr lang="en-GB" sz="4800" u="sng" dirty="0"/>
              <a:t>N</a:t>
            </a:r>
            <a:r>
              <a:rPr lang="en-GB" sz="4800" dirty="0"/>
              <a:t>etworks.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73273-5F65-439D-8906-32F0209DE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/>
          <a:stretch/>
        </p:blipFill>
        <p:spPr>
          <a:xfrm>
            <a:off x="516833" y="5023418"/>
            <a:ext cx="1978301" cy="151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B8413-E3A9-441B-800E-E08A67BC6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03" r="35303"/>
          <a:stretch/>
        </p:blipFill>
        <p:spPr>
          <a:xfrm>
            <a:off x="2735219" y="4851968"/>
            <a:ext cx="795130" cy="1685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7A7D9B-7E1A-4BA2-93C1-97506EAB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933" y="2110201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AEBF81-BF93-4B59-80DB-201709B28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087" y="4394768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335A6-8097-45AE-BACA-7053552CD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1848" y="1920098"/>
            <a:ext cx="2178146" cy="896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A786DA-9FA8-4636-9A5B-8451466DC5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30" r="17410" b="3240"/>
          <a:stretch/>
        </p:blipFill>
        <p:spPr>
          <a:xfrm>
            <a:off x="993913" y="1856848"/>
            <a:ext cx="1239176" cy="2387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EAE137-FF5D-4796-9D8E-640B09E5E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2857" y="3497455"/>
            <a:ext cx="2438400" cy="1876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BFFE29-B6CE-451B-8BB0-A6CE0B975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7873" y="5495633"/>
            <a:ext cx="2044305" cy="115935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1C8286-3835-4CC1-86DB-EA6230DC1CC6}"/>
              </a:ext>
            </a:extLst>
          </p:cNvPr>
          <p:cNvCxnSpPr>
            <a:cxnSpLocks/>
          </p:cNvCxnSpPr>
          <p:nvPr/>
        </p:nvCxnSpPr>
        <p:spPr>
          <a:xfrm flipV="1">
            <a:off x="5720921" y="2676939"/>
            <a:ext cx="0" cy="20257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BC2B29-60B9-441E-B9DF-A5A02EB9F7C1}"/>
              </a:ext>
            </a:extLst>
          </p:cNvPr>
          <p:cNvCxnSpPr>
            <a:cxnSpLocks/>
          </p:cNvCxnSpPr>
          <p:nvPr/>
        </p:nvCxnSpPr>
        <p:spPr>
          <a:xfrm flipH="1" flipV="1">
            <a:off x="1842052" y="3050382"/>
            <a:ext cx="3878869" cy="16522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E30F64-90FE-4C62-91EE-49B1E945D9CA}"/>
              </a:ext>
            </a:extLst>
          </p:cNvPr>
          <p:cNvCxnSpPr>
            <a:cxnSpLocks/>
          </p:cNvCxnSpPr>
          <p:nvPr/>
        </p:nvCxnSpPr>
        <p:spPr>
          <a:xfrm flipV="1">
            <a:off x="3245325" y="4702667"/>
            <a:ext cx="2475596" cy="7929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3B2DD8-A437-4319-9ADE-4A5CCB86F73D}"/>
              </a:ext>
            </a:extLst>
          </p:cNvPr>
          <p:cNvCxnSpPr>
            <a:cxnSpLocks/>
          </p:cNvCxnSpPr>
          <p:nvPr/>
        </p:nvCxnSpPr>
        <p:spPr>
          <a:xfrm flipV="1">
            <a:off x="5630237" y="3360545"/>
            <a:ext cx="3633033" cy="13837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9B382F-0436-4C74-BD44-B02F76DC1A47}"/>
              </a:ext>
            </a:extLst>
          </p:cNvPr>
          <p:cNvCxnSpPr>
            <a:cxnSpLocks/>
          </p:cNvCxnSpPr>
          <p:nvPr/>
        </p:nvCxnSpPr>
        <p:spPr>
          <a:xfrm>
            <a:off x="5720921" y="4721756"/>
            <a:ext cx="4367762" cy="6035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99902FB-80F4-494D-87CB-2004796D31DE}"/>
              </a:ext>
            </a:extLst>
          </p:cNvPr>
          <p:cNvCxnSpPr>
            <a:cxnSpLocks/>
          </p:cNvCxnSpPr>
          <p:nvPr/>
        </p:nvCxnSpPr>
        <p:spPr>
          <a:xfrm>
            <a:off x="5751064" y="4716243"/>
            <a:ext cx="2162994" cy="107601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7EBAFED-BB4C-49EC-A911-B7D70A125D67}"/>
              </a:ext>
            </a:extLst>
          </p:cNvPr>
          <p:cNvCxnSpPr>
            <a:cxnSpLocks/>
          </p:cNvCxnSpPr>
          <p:nvPr/>
        </p:nvCxnSpPr>
        <p:spPr>
          <a:xfrm flipV="1">
            <a:off x="8432969" y="5792254"/>
            <a:ext cx="1532666" cy="1274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013FF6F-8244-473F-823A-E78649E69437}"/>
              </a:ext>
            </a:extLst>
          </p:cNvPr>
          <p:cNvCxnSpPr>
            <a:cxnSpLocks/>
          </p:cNvCxnSpPr>
          <p:nvPr/>
        </p:nvCxnSpPr>
        <p:spPr>
          <a:xfrm flipV="1">
            <a:off x="975190" y="5592417"/>
            <a:ext cx="1930761" cy="102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695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So if a LAN is over a short geographical are what do you think WAN covers? </a:t>
            </a:r>
          </a:p>
          <a:p>
            <a:endParaRPr lang="en-GB" sz="4800" dirty="0"/>
          </a:p>
          <a:p>
            <a:r>
              <a:rPr lang="en-GB" sz="4800" dirty="0"/>
              <a:t>What does WAN stand for?</a:t>
            </a:r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1985388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Wide Area Networks cover large geographical areas. </a:t>
            </a:r>
          </a:p>
          <a:p>
            <a:endParaRPr lang="en-GB" sz="4800" dirty="0"/>
          </a:p>
          <a:p>
            <a:r>
              <a:rPr lang="en-GB" sz="4800" dirty="0"/>
              <a:t>They will usually connect the smaller networks in buildings together. These buildings might belong to the same company. </a:t>
            </a:r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3829116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u="sng" dirty="0"/>
              <a:t>W</a:t>
            </a:r>
            <a:r>
              <a:rPr lang="en-GB" sz="4800" dirty="0"/>
              <a:t>ide </a:t>
            </a:r>
            <a:r>
              <a:rPr lang="en-GB" sz="4800" u="sng" dirty="0"/>
              <a:t>A</a:t>
            </a:r>
            <a:r>
              <a:rPr lang="en-GB" sz="4800" dirty="0"/>
              <a:t>rea </a:t>
            </a:r>
            <a:r>
              <a:rPr lang="en-GB" sz="4800" u="sng" dirty="0"/>
              <a:t>N</a:t>
            </a:r>
            <a:r>
              <a:rPr lang="en-GB" sz="4800" dirty="0"/>
              <a:t>etworks cover large geographical areas. </a:t>
            </a:r>
          </a:p>
          <a:p>
            <a:endParaRPr lang="en-GB" sz="4800" dirty="0"/>
          </a:p>
          <a:p>
            <a:r>
              <a:rPr lang="en-GB" sz="4800" dirty="0"/>
              <a:t>They will usually connect the smaller networks (LANs) in buildings together. These buildings might belong to the same company. </a:t>
            </a:r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1851365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u="sng" dirty="0"/>
              <a:t>W</a:t>
            </a:r>
            <a:r>
              <a:rPr lang="en-GB" sz="4800" dirty="0"/>
              <a:t>ide </a:t>
            </a:r>
            <a:r>
              <a:rPr lang="en-GB" sz="4800" u="sng" dirty="0"/>
              <a:t>A</a:t>
            </a:r>
            <a:r>
              <a:rPr lang="en-GB" sz="4800" dirty="0"/>
              <a:t>rea </a:t>
            </a:r>
            <a:r>
              <a:rPr lang="en-GB" sz="4800" u="sng" dirty="0"/>
              <a:t>N</a:t>
            </a:r>
            <a:r>
              <a:rPr lang="en-GB" sz="4800" dirty="0"/>
              <a:t>etworks cover large geographical areas. </a:t>
            </a:r>
          </a:p>
          <a:p>
            <a:endParaRPr lang="en-GB" sz="4800" dirty="0"/>
          </a:p>
          <a:p>
            <a:r>
              <a:rPr lang="en-GB" sz="4800" dirty="0"/>
              <a:t>They will usually connect the smaller networks (LANs) in buildings together. These buildings might belong to the same company. </a:t>
            </a:r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1471927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1.4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E6EA1-027B-4D07-8F88-E1640E07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-23218"/>
            <a:ext cx="9130748" cy="6874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B0C14-B9B4-4A69-9AE7-C1A420F7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36" y="5042176"/>
            <a:ext cx="825361" cy="73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35BFF-9E4B-4EE6-91E7-E3AEEDCAB533}"/>
              </a:ext>
            </a:extLst>
          </p:cNvPr>
          <p:cNvSpPr txBox="1"/>
          <p:nvPr/>
        </p:nvSpPr>
        <p:spPr>
          <a:xfrm>
            <a:off x="432223" y="4314386"/>
            <a:ext cx="250976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OpenDyslexic" panose="00000500000000000000" pitchFamily="50" charset="0"/>
              </a:rPr>
              <a:t>The head office of the bank is in London. </a:t>
            </a:r>
          </a:p>
        </p:txBody>
      </p:sp>
    </p:spTree>
    <p:extLst>
      <p:ext uri="{BB962C8B-B14F-4D97-AF65-F5344CB8AC3E}">
        <p14:creationId xmlns:p14="http://schemas.microsoft.com/office/powerpoint/2010/main" val="1697084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1.4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E6EA1-027B-4D07-8F88-E1640E07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-23218"/>
            <a:ext cx="9130748" cy="6874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B0C14-B9B4-4A69-9AE7-C1A420F7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36" y="5042176"/>
            <a:ext cx="825361" cy="73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35BFF-9E4B-4EE6-91E7-E3AEEDCAB533}"/>
              </a:ext>
            </a:extLst>
          </p:cNvPr>
          <p:cNvSpPr txBox="1"/>
          <p:nvPr/>
        </p:nvSpPr>
        <p:spPr>
          <a:xfrm>
            <a:off x="432223" y="4314386"/>
            <a:ext cx="250976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OpenDyslexic" panose="00000500000000000000" pitchFamily="50" charset="0"/>
              </a:rPr>
              <a:t>The bank has other offices in Manchester.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7D9E8-6AFC-4115-B6FD-9B7D35C83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120" y="4048310"/>
            <a:ext cx="795603" cy="5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31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1.4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E6EA1-027B-4D07-8F88-E1640E07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-23218"/>
            <a:ext cx="9130748" cy="6874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B0C14-B9B4-4A69-9AE7-C1A420F7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36" y="5042176"/>
            <a:ext cx="825361" cy="73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35BFF-9E4B-4EE6-91E7-E3AEEDCAB533}"/>
              </a:ext>
            </a:extLst>
          </p:cNvPr>
          <p:cNvSpPr txBox="1"/>
          <p:nvPr/>
        </p:nvSpPr>
        <p:spPr>
          <a:xfrm>
            <a:off x="432223" y="4314386"/>
            <a:ext cx="250976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OpenDyslexic" panose="00000500000000000000" pitchFamily="50" charset="0"/>
              </a:rPr>
              <a:t>And Glasgow.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7D9E8-6AFC-4115-B6FD-9B7D35C83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120" y="4048310"/>
            <a:ext cx="795603" cy="59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06721-976C-4B31-966F-31EC83EC3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076" y="1469960"/>
            <a:ext cx="795603" cy="5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18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5E23B-0326-424F-9F9D-3209757FA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Identify what a node is.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2C2EC-C748-4B21-B528-9FEFBC1E3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what a network is.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FA9A-43C1-47ED-AB8C-7F91E3F4C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Compare LANs and WANs.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566E9-85D6-4E07-8C14-68F66D51B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1.3 Learn about LANs and WANs as networks.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ECCA0-FADE-4755-84FA-B34BE2F095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576692"/>
            <a:ext cx="5006840" cy="947309"/>
          </a:xfrm>
        </p:spPr>
        <p:txBody>
          <a:bodyPr>
            <a:normAutofit/>
          </a:bodyPr>
          <a:lstStyle/>
          <a:p>
            <a:r>
              <a:rPr lang="en-GB" u="sng" dirty="0"/>
              <a:t>1.3 Learn about LANs and WANs as networks. </a:t>
            </a:r>
          </a:p>
        </p:txBody>
      </p:sp>
    </p:spTree>
    <p:extLst>
      <p:ext uri="{BB962C8B-B14F-4D97-AF65-F5344CB8AC3E}">
        <p14:creationId xmlns:p14="http://schemas.microsoft.com/office/powerpoint/2010/main" val="243097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1.4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E6EA1-027B-4D07-8F88-E1640E07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-23218"/>
            <a:ext cx="9130748" cy="6874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B0C14-B9B4-4A69-9AE7-C1A420F7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36" y="5042176"/>
            <a:ext cx="825361" cy="73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35BFF-9E4B-4EE6-91E7-E3AEEDCAB533}"/>
              </a:ext>
            </a:extLst>
          </p:cNvPr>
          <p:cNvSpPr txBox="1"/>
          <p:nvPr/>
        </p:nvSpPr>
        <p:spPr>
          <a:xfrm>
            <a:off x="432223" y="4314386"/>
            <a:ext cx="250976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OpenDyslexic" panose="00000500000000000000" pitchFamily="50" charset="0"/>
              </a:rPr>
              <a:t>And Belfast.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7D9E8-6AFC-4115-B6FD-9B7D35C83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120" y="4048310"/>
            <a:ext cx="795603" cy="59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06721-976C-4B31-966F-31EC83EC3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076" y="1469960"/>
            <a:ext cx="795603" cy="595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B00DAF-74A4-45F7-BDDE-BB0C64CDF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954" y="2695786"/>
            <a:ext cx="795603" cy="5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37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1.4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E6EA1-027B-4D07-8F88-E1640E07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-23218"/>
            <a:ext cx="9130748" cy="6874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B0C14-B9B4-4A69-9AE7-C1A420F7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36" y="5042176"/>
            <a:ext cx="825361" cy="73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35BFF-9E4B-4EE6-91E7-E3AEEDCAB533}"/>
              </a:ext>
            </a:extLst>
          </p:cNvPr>
          <p:cNvSpPr txBox="1"/>
          <p:nvPr/>
        </p:nvSpPr>
        <p:spPr>
          <a:xfrm>
            <a:off x="432223" y="4314386"/>
            <a:ext cx="2509760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OpenDyslexic" panose="00000500000000000000" pitchFamily="50" charset="0"/>
              </a:rPr>
              <a:t>The head office needs to share crucial data with these offices.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7D9E8-6AFC-4115-B6FD-9B7D35C83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120" y="4048310"/>
            <a:ext cx="795603" cy="59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06721-976C-4B31-966F-31EC83EC3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076" y="1469960"/>
            <a:ext cx="795603" cy="595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B00DAF-74A4-45F7-BDDE-BB0C64CDF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954" y="2695786"/>
            <a:ext cx="795603" cy="5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88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1.4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E6EA1-027B-4D07-8F88-E1640E07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-23218"/>
            <a:ext cx="9130748" cy="6874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B0C14-B9B4-4A69-9AE7-C1A420F7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36" y="5042176"/>
            <a:ext cx="825361" cy="73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35BFF-9E4B-4EE6-91E7-E3AEEDCAB533}"/>
              </a:ext>
            </a:extLst>
          </p:cNvPr>
          <p:cNvSpPr txBox="1"/>
          <p:nvPr/>
        </p:nvSpPr>
        <p:spPr>
          <a:xfrm>
            <a:off x="432223" y="4314386"/>
            <a:ext cx="250976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OpenDyslexic" panose="00000500000000000000" pitchFamily="50" charset="0"/>
              </a:rPr>
              <a:t>Each office has a LAN.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7D9E8-6AFC-4115-B6FD-9B7D35C83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120" y="4048310"/>
            <a:ext cx="795603" cy="59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06721-976C-4B31-966F-31EC83EC3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076" y="1469960"/>
            <a:ext cx="795603" cy="595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B00DAF-74A4-45F7-BDDE-BB0C64CDF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954" y="2695786"/>
            <a:ext cx="795603" cy="5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02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1.4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E6EA1-027B-4D07-8F88-E1640E07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-23218"/>
            <a:ext cx="9130748" cy="6874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B0C14-B9B4-4A69-9AE7-C1A420F7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36" y="5042176"/>
            <a:ext cx="825361" cy="73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35BFF-9E4B-4EE6-91E7-E3AEEDCAB533}"/>
              </a:ext>
            </a:extLst>
          </p:cNvPr>
          <p:cNvSpPr txBox="1"/>
          <p:nvPr/>
        </p:nvSpPr>
        <p:spPr>
          <a:xfrm>
            <a:off x="432223" y="4314386"/>
            <a:ext cx="250976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OpenDyslexic" panose="00000500000000000000" pitchFamily="50" charset="0"/>
              </a:rPr>
              <a:t>The offices also connect to a much larger bank network.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7D9E8-6AFC-4115-B6FD-9B7D35C83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120" y="4048310"/>
            <a:ext cx="795603" cy="59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06721-976C-4B31-966F-31EC83EC3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076" y="1469960"/>
            <a:ext cx="795603" cy="595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B00DAF-74A4-45F7-BDDE-BB0C64CDF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954" y="2695786"/>
            <a:ext cx="795603" cy="5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8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1.4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E6EA1-027B-4D07-8F88-E1640E07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-23218"/>
            <a:ext cx="9130748" cy="6874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B0C14-B9B4-4A69-9AE7-C1A420F7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36" y="5042176"/>
            <a:ext cx="825361" cy="73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35BFF-9E4B-4EE6-91E7-E3AEEDCAB533}"/>
              </a:ext>
            </a:extLst>
          </p:cNvPr>
          <p:cNvSpPr txBox="1"/>
          <p:nvPr/>
        </p:nvSpPr>
        <p:spPr>
          <a:xfrm>
            <a:off x="432223" y="4314386"/>
            <a:ext cx="250976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OpenDyslexic" panose="00000500000000000000" pitchFamily="50" charset="0"/>
              </a:rPr>
              <a:t>The offices also connect to a much larger bank network.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7D9E8-6AFC-4115-B6FD-9B7D35C83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120" y="4048310"/>
            <a:ext cx="795603" cy="59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06721-976C-4B31-966F-31EC83EC3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076" y="1469960"/>
            <a:ext cx="795603" cy="595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B00DAF-74A4-45F7-BDDE-BB0C64CDF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954" y="2695786"/>
            <a:ext cx="795603" cy="59593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415008-4752-464F-B5A4-0645C6E87137}"/>
              </a:ext>
            </a:extLst>
          </p:cNvPr>
          <p:cNvCxnSpPr/>
          <p:nvPr/>
        </p:nvCxnSpPr>
        <p:spPr>
          <a:xfrm>
            <a:off x="6513679" y="4412974"/>
            <a:ext cx="231678" cy="9276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138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1.4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E6EA1-027B-4D07-8F88-E1640E07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-23218"/>
            <a:ext cx="9130748" cy="6874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B0C14-B9B4-4A69-9AE7-C1A420F7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36" y="5042176"/>
            <a:ext cx="825361" cy="73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35BFF-9E4B-4EE6-91E7-E3AEEDCAB533}"/>
              </a:ext>
            </a:extLst>
          </p:cNvPr>
          <p:cNvSpPr txBox="1"/>
          <p:nvPr/>
        </p:nvSpPr>
        <p:spPr>
          <a:xfrm>
            <a:off x="432223" y="4314386"/>
            <a:ext cx="250976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OpenDyslexic" panose="00000500000000000000" pitchFamily="50" charset="0"/>
              </a:rPr>
              <a:t>The offices also connect to a much larger bank network.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7D9E8-6AFC-4115-B6FD-9B7D35C83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120" y="4048310"/>
            <a:ext cx="795603" cy="59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06721-976C-4B31-966F-31EC83EC3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076" y="1469960"/>
            <a:ext cx="795603" cy="595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B00DAF-74A4-45F7-BDDE-BB0C64CDF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954" y="2695786"/>
            <a:ext cx="795603" cy="59593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415008-4752-464F-B5A4-0645C6E87137}"/>
              </a:ext>
            </a:extLst>
          </p:cNvPr>
          <p:cNvCxnSpPr/>
          <p:nvPr/>
        </p:nvCxnSpPr>
        <p:spPr>
          <a:xfrm>
            <a:off x="6513679" y="4412974"/>
            <a:ext cx="231678" cy="9276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496E9C-9506-4A34-B826-A5AE73FEE53D}"/>
              </a:ext>
            </a:extLst>
          </p:cNvPr>
          <p:cNvCxnSpPr>
            <a:cxnSpLocks/>
          </p:cNvCxnSpPr>
          <p:nvPr/>
        </p:nvCxnSpPr>
        <p:spPr>
          <a:xfrm>
            <a:off x="6115877" y="1767927"/>
            <a:ext cx="695739" cy="35159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8AF748-A3B7-4A9A-9AD1-FB9F043E1343}"/>
              </a:ext>
            </a:extLst>
          </p:cNvPr>
          <p:cNvCxnSpPr>
            <a:cxnSpLocks/>
          </p:cNvCxnSpPr>
          <p:nvPr/>
        </p:nvCxnSpPr>
        <p:spPr>
          <a:xfrm>
            <a:off x="4611757" y="3034748"/>
            <a:ext cx="2133600" cy="22491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430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1.4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E6EA1-027B-4D07-8F88-E1640E07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-23218"/>
            <a:ext cx="9130748" cy="6874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B0C14-B9B4-4A69-9AE7-C1A420F7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36" y="5042176"/>
            <a:ext cx="825361" cy="73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35BFF-9E4B-4EE6-91E7-E3AEEDCAB533}"/>
              </a:ext>
            </a:extLst>
          </p:cNvPr>
          <p:cNvSpPr txBox="1"/>
          <p:nvPr/>
        </p:nvSpPr>
        <p:spPr>
          <a:xfrm>
            <a:off x="432223" y="4314386"/>
            <a:ext cx="250976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OpenDyslexic" panose="00000500000000000000" pitchFamily="50" charset="0"/>
              </a:rPr>
              <a:t>These offices could even connect to each other to share data.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7D9E8-6AFC-4115-B6FD-9B7D35C83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120" y="4048310"/>
            <a:ext cx="795603" cy="59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06721-976C-4B31-966F-31EC83EC3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076" y="1469960"/>
            <a:ext cx="795603" cy="595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B00DAF-74A4-45F7-BDDE-BB0C64CDF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954" y="2695786"/>
            <a:ext cx="795603" cy="59593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415008-4752-464F-B5A4-0645C6E87137}"/>
              </a:ext>
            </a:extLst>
          </p:cNvPr>
          <p:cNvCxnSpPr/>
          <p:nvPr/>
        </p:nvCxnSpPr>
        <p:spPr>
          <a:xfrm>
            <a:off x="6513679" y="4412974"/>
            <a:ext cx="231678" cy="9276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496E9C-9506-4A34-B826-A5AE73FEE53D}"/>
              </a:ext>
            </a:extLst>
          </p:cNvPr>
          <p:cNvCxnSpPr>
            <a:cxnSpLocks/>
          </p:cNvCxnSpPr>
          <p:nvPr/>
        </p:nvCxnSpPr>
        <p:spPr>
          <a:xfrm>
            <a:off x="6115877" y="1767927"/>
            <a:ext cx="695739" cy="35159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8AF748-A3B7-4A9A-9AD1-FB9F043E1343}"/>
              </a:ext>
            </a:extLst>
          </p:cNvPr>
          <p:cNvCxnSpPr>
            <a:cxnSpLocks/>
          </p:cNvCxnSpPr>
          <p:nvPr/>
        </p:nvCxnSpPr>
        <p:spPr>
          <a:xfrm>
            <a:off x="4611757" y="3034748"/>
            <a:ext cx="2133600" cy="22491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688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1.4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E6EA1-027B-4D07-8F88-E1640E07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-23218"/>
            <a:ext cx="9130748" cy="6874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B0C14-B9B4-4A69-9AE7-C1A420F7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36" y="5042176"/>
            <a:ext cx="825361" cy="73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35BFF-9E4B-4EE6-91E7-E3AEEDCAB533}"/>
              </a:ext>
            </a:extLst>
          </p:cNvPr>
          <p:cNvSpPr txBox="1"/>
          <p:nvPr/>
        </p:nvSpPr>
        <p:spPr>
          <a:xfrm>
            <a:off x="432223" y="4314386"/>
            <a:ext cx="250976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OpenDyslexic" panose="00000500000000000000" pitchFamily="50" charset="0"/>
              </a:rPr>
              <a:t>These offices could even connect to each other to share data.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7D9E8-6AFC-4115-B6FD-9B7D35C83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120" y="4048310"/>
            <a:ext cx="795603" cy="59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06721-976C-4B31-966F-31EC83EC3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076" y="1469960"/>
            <a:ext cx="795603" cy="595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B00DAF-74A4-45F7-BDDE-BB0C64CDF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954" y="2695786"/>
            <a:ext cx="795603" cy="59593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415008-4752-464F-B5A4-0645C6E87137}"/>
              </a:ext>
            </a:extLst>
          </p:cNvPr>
          <p:cNvCxnSpPr/>
          <p:nvPr/>
        </p:nvCxnSpPr>
        <p:spPr>
          <a:xfrm>
            <a:off x="6513679" y="4412974"/>
            <a:ext cx="231678" cy="9276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496E9C-9506-4A34-B826-A5AE73FEE53D}"/>
              </a:ext>
            </a:extLst>
          </p:cNvPr>
          <p:cNvCxnSpPr>
            <a:cxnSpLocks/>
          </p:cNvCxnSpPr>
          <p:nvPr/>
        </p:nvCxnSpPr>
        <p:spPr>
          <a:xfrm>
            <a:off x="6115877" y="1767927"/>
            <a:ext cx="695739" cy="35159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8AF748-A3B7-4A9A-9AD1-FB9F043E1343}"/>
              </a:ext>
            </a:extLst>
          </p:cNvPr>
          <p:cNvCxnSpPr>
            <a:cxnSpLocks/>
          </p:cNvCxnSpPr>
          <p:nvPr/>
        </p:nvCxnSpPr>
        <p:spPr>
          <a:xfrm>
            <a:off x="4611757" y="3034748"/>
            <a:ext cx="2133600" cy="22491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4B5210-DBA6-4380-AF09-90D2E9767229}"/>
              </a:ext>
            </a:extLst>
          </p:cNvPr>
          <p:cNvCxnSpPr>
            <a:cxnSpLocks/>
          </p:cNvCxnSpPr>
          <p:nvPr/>
        </p:nvCxnSpPr>
        <p:spPr>
          <a:xfrm flipH="1">
            <a:off x="4645034" y="1767927"/>
            <a:ext cx="1340127" cy="108322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A591EA-68BA-4F91-A801-163AE002B122}"/>
              </a:ext>
            </a:extLst>
          </p:cNvPr>
          <p:cNvCxnSpPr>
            <a:cxnSpLocks/>
          </p:cNvCxnSpPr>
          <p:nvPr/>
        </p:nvCxnSpPr>
        <p:spPr>
          <a:xfrm>
            <a:off x="4775605" y="2950207"/>
            <a:ext cx="1623331" cy="131036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782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Define the terms: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/>
              <a:t>LAN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/>
              <a:t>WAN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800" dirty="0"/>
          </a:p>
          <a:p>
            <a:r>
              <a:rPr lang="en-GB" sz="4800" dirty="0"/>
              <a:t>Provide an example with your definitions. </a:t>
            </a:r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1586885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State why we would create networks in industry. </a:t>
            </a:r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764630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is a network? </a:t>
            </a:r>
          </a:p>
          <a:p>
            <a:endParaRPr lang="en-GB" sz="4800" dirty="0"/>
          </a:p>
          <a:p>
            <a:endParaRPr lang="en-GB" sz="4800" dirty="0"/>
          </a:p>
          <a:p>
            <a:r>
              <a:rPr lang="en-GB" sz="4800" dirty="0"/>
              <a:t>What is a social network?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6001549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State why we would create networks in industry. </a:t>
            </a:r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2D184D-2708-4D75-BB51-BC1ACBB5E7F2}"/>
              </a:ext>
            </a:extLst>
          </p:cNvPr>
          <p:cNvSpPr/>
          <p:nvPr/>
        </p:nvSpPr>
        <p:spPr>
          <a:xfrm>
            <a:off x="397565" y="3429000"/>
            <a:ext cx="11489635" cy="19248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Share / Updates / Communication / Security / Data </a:t>
            </a:r>
          </a:p>
        </p:txBody>
      </p:sp>
    </p:spTree>
    <p:extLst>
      <p:ext uri="{BB962C8B-B14F-4D97-AF65-F5344CB8AC3E}">
        <p14:creationId xmlns:p14="http://schemas.microsoft.com/office/powerpoint/2010/main" val="3077817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 work to be shared between nodes.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 easy communication between users.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 files to be shared easily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 devices to be shared (i.e. printers)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Allows easy monitoring of nodes on the network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Allows easy control of access to the network and the nodes, and improves security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Updates can be centralised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25539490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 work to be </a:t>
            </a:r>
            <a:r>
              <a:rPr lang="en-GB" sz="3600" u="sng" dirty="0"/>
              <a:t>shared</a:t>
            </a:r>
            <a:r>
              <a:rPr lang="en-GB" sz="3600" dirty="0"/>
              <a:t> between nodes.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 easy </a:t>
            </a:r>
            <a:r>
              <a:rPr lang="en-GB" sz="3600" u="sng" dirty="0"/>
              <a:t>communication</a:t>
            </a:r>
            <a:r>
              <a:rPr lang="en-GB" sz="3600" dirty="0"/>
              <a:t> between users.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 </a:t>
            </a:r>
            <a:r>
              <a:rPr lang="en-GB" sz="3600" u="sng" dirty="0"/>
              <a:t>files</a:t>
            </a:r>
            <a:r>
              <a:rPr lang="en-GB" sz="3600" dirty="0"/>
              <a:t> to be shared easily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 </a:t>
            </a:r>
            <a:r>
              <a:rPr lang="en-GB" sz="3600" u="sng" dirty="0"/>
              <a:t>devices</a:t>
            </a:r>
            <a:r>
              <a:rPr lang="en-GB" sz="3600" dirty="0"/>
              <a:t> to be shared (i.e. printers)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Allows easy </a:t>
            </a:r>
            <a:r>
              <a:rPr lang="en-GB" sz="3600" u="sng" dirty="0"/>
              <a:t>monitoring</a:t>
            </a:r>
            <a:r>
              <a:rPr lang="en-GB" sz="3600" dirty="0"/>
              <a:t> of nodes on the network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Allows easy control of access to the network and the nodes, and </a:t>
            </a:r>
            <a:r>
              <a:rPr lang="en-GB" sz="3600" u="sng" dirty="0"/>
              <a:t>improves</a:t>
            </a:r>
            <a:r>
              <a:rPr lang="en-GB" sz="3600" dirty="0"/>
              <a:t> security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u="sng" dirty="0"/>
              <a:t>Updates</a:t>
            </a:r>
            <a:r>
              <a:rPr lang="en-GB" sz="3600" dirty="0"/>
              <a:t> can be centralised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2440684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AC1401-DB77-4336-9AEC-FF45C348A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817465"/>
              </p:ext>
            </p:extLst>
          </p:nvPr>
        </p:nvGraphicFramePr>
        <p:xfrm>
          <a:off x="891062" y="1355770"/>
          <a:ext cx="10254017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31675">
                  <a:extLst>
                    <a:ext uri="{9D8B030D-6E8A-4147-A177-3AD203B41FA5}">
                      <a16:colId xmlns:a16="http://schemas.microsoft.com/office/drawing/2014/main" val="2591747108"/>
                    </a:ext>
                  </a:extLst>
                </a:gridCol>
                <a:gridCol w="1822318">
                  <a:extLst>
                    <a:ext uri="{9D8B030D-6E8A-4147-A177-3AD203B41FA5}">
                      <a16:colId xmlns:a16="http://schemas.microsoft.com/office/drawing/2014/main" val="144554238"/>
                    </a:ext>
                  </a:extLst>
                </a:gridCol>
                <a:gridCol w="1800024">
                  <a:extLst>
                    <a:ext uri="{9D8B030D-6E8A-4147-A177-3AD203B41FA5}">
                      <a16:colId xmlns:a16="http://schemas.microsoft.com/office/drawing/2014/main" val="3982561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Statement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True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False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445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A device in a network is called a node. </a:t>
                      </a:r>
                    </a:p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183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An advantage of a WAN is that they are expensive to set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979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Networks allow users to share data easily and quickly.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01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Creating networks allows a company to monitor use on devices more easily.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30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1620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AC1401-DB77-4336-9AEC-FF45C348A572}"/>
              </a:ext>
            </a:extLst>
          </p:cNvPr>
          <p:cNvGraphicFramePr>
            <a:graphicFrameLocks noGrp="1"/>
          </p:cNvGraphicFramePr>
          <p:nvPr/>
        </p:nvGraphicFramePr>
        <p:xfrm>
          <a:off x="891062" y="1355770"/>
          <a:ext cx="10254017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31675">
                  <a:extLst>
                    <a:ext uri="{9D8B030D-6E8A-4147-A177-3AD203B41FA5}">
                      <a16:colId xmlns:a16="http://schemas.microsoft.com/office/drawing/2014/main" val="2591747108"/>
                    </a:ext>
                  </a:extLst>
                </a:gridCol>
                <a:gridCol w="1822318">
                  <a:extLst>
                    <a:ext uri="{9D8B030D-6E8A-4147-A177-3AD203B41FA5}">
                      <a16:colId xmlns:a16="http://schemas.microsoft.com/office/drawing/2014/main" val="144554238"/>
                    </a:ext>
                  </a:extLst>
                </a:gridCol>
                <a:gridCol w="1800024">
                  <a:extLst>
                    <a:ext uri="{9D8B030D-6E8A-4147-A177-3AD203B41FA5}">
                      <a16:colId xmlns:a16="http://schemas.microsoft.com/office/drawing/2014/main" val="3982561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Statement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True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False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445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A device in a network is called a node. </a:t>
                      </a:r>
                    </a:p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183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An advantage of a WAN is that they are expensive to set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979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Networks allow users to share data easily and quickly.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01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Creating networks allows a company to monitor use on devices more easily.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30100"/>
                  </a:ext>
                </a:extLst>
              </a:tr>
            </a:tbl>
          </a:graphicData>
        </a:graphic>
      </p:graphicFrame>
      <p:sp>
        <p:nvSpPr>
          <p:cNvPr id="5" name="Star: 5 Points 4">
            <a:extLst>
              <a:ext uri="{FF2B5EF4-FFF2-40B4-BE49-F238E27FC236}">
                <a16:creationId xmlns:a16="http://schemas.microsoft.com/office/drawing/2014/main" id="{E84837E9-81F9-46C9-8AE5-66C4C9E4DBC7}"/>
              </a:ext>
            </a:extLst>
          </p:cNvPr>
          <p:cNvSpPr/>
          <p:nvPr/>
        </p:nvSpPr>
        <p:spPr>
          <a:xfrm>
            <a:off x="7964557" y="1855304"/>
            <a:ext cx="901147" cy="7288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0529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AC1401-DB77-4336-9AEC-FF45C348A572}"/>
              </a:ext>
            </a:extLst>
          </p:cNvPr>
          <p:cNvGraphicFramePr>
            <a:graphicFrameLocks noGrp="1"/>
          </p:cNvGraphicFramePr>
          <p:nvPr/>
        </p:nvGraphicFramePr>
        <p:xfrm>
          <a:off x="891062" y="1355770"/>
          <a:ext cx="10254017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31675">
                  <a:extLst>
                    <a:ext uri="{9D8B030D-6E8A-4147-A177-3AD203B41FA5}">
                      <a16:colId xmlns:a16="http://schemas.microsoft.com/office/drawing/2014/main" val="2591747108"/>
                    </a:ext>
                  </a:extLst>
                </a:gridCol>
                <a:gridCol w="1822318">
                  <a:extLst>
                    <a:ext uri="{9D8B030D-6E8A-4147-A177-3AD203B41FA5}">
                      <a16:colId xmlns:a16="http://schemas.microsoft.com/office/drawing/2014/main" val="144554238"/>
                    </a:ext>
                  </a:extLst>
                </a:gridCol>
                <a:gridCol w="1800024">
                  <a:extLst>
                    <a:ext uri="{9D8B030D-6E8A-4147-A177-3AD203B41FA5}">
                      <a16:colId xmlns:a16="http://schemas.microsoft.com/office/drawing/2014/main" val="3982561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Statement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True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False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445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A device in a network is called a node. </a:t>
                      </a:r>
                    </a:p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183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An advantage of a WAN is that they are expensive to set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979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Networks allow users to share data easily and quickly.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01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Creating networks allows a company to monitor use on devices more easily.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30100"/>
                  </a:ext>
                </a:extLst>
              </a:tr>
            </a:tbl>
          </a:graphicData>
        </a:graphic>
      </p:graphicFrame>
      <p:sp>
        <p:nvSpPr>
          <p:cNvPr id="5" name="Star: 5 Points 4">
            <a:extLst>
              <a:ext uri="{FF2B5EF4-FFF2-40B4-BE49-F238E27FC236}">
                <a16:creationId xmlns:a16="http://schemas.microsoft.com/office/drawing/2014/main" id="{E84837E9-81F9-46C9-8AE5-66C4C9E4DBC7}"/>
              </a:ext>
            </a:extLst>
          </p:cNvPr>
          <p:cNvSpPr/>
          <p:nvPr/>
        </p:nvSpPr>
        <p:spPr>
          <a:xfrm>
            <a:off x="7964557" y="1855304"/>
            <a:ext cx="901147" cy="7288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6AF0DACC-C3AE-401F-8EBC-9D7C2A6C8C6C}"/>
              </a:ext>
            </a:extLst>
          </p:cNvPr>
          <p:cNvSpPr/>
          <p:nvPr/>
        </p:nvSpPr>
        <p:spPr>
          <a:xfrm>
            <a:off x="7964557" y="2700131"/>
            <a:ext cx="901147" cy="7288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4902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AC1401-DB77-4336-9AEC-FF45C348A572}"/>
              </a:ext>
            </a:extLst>
          </p:cNvPr>
          <p:cNvGraphicFramePr>
            <a:graphicFrameLocks noGrp="1"/>
          </p:cNvGraphicFramePr>
          <p:nvPr/>
        </p:nvGraphicFramePr>
        <p:xfrm>
          <a:off x="891062" y="1355770"/>
          <a:ext cx="10254017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31675">
                  <a:extLst>
                    <a:ext uri="{9D8B030D-6E8A-4147-A177-3AD203B41FA5}">
                      <a16:colId xmlns:a16="http://schemas.microsoft.com/office/drawing/2014/main" val="2591747108"/>
                    </a:ext>
                  </a:extLst>
                </a:gridCol>
                <a:gridCol w="1822318">
                  <a:extLst>
                    <a:ext uri="{9D8B030D-6E8A-4147-A177-3AD203B41FA5}">
                      <a16:colId xmlns:a16="http://schemas.microsoft.com/office/drawing/2014/main" val="144554238"/>
                    </a:ext>
                  </a:extLst>
                </a:gridCol>
                <a:gridCol w="1800024">
                  <a:extLst>
                    <a:ext uri="{9D8B030D-6E8A-4147-A177-3AD203B41FA5}">
                      <a16:colId xmlns:a16="http://schemas.microsoft.com/office/drawing/2014/main" val="3982561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Statement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True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False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445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A device in a network is called a node. </a:t>
                      </a:r>
                    </a:p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183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An advantage of a WAN is that they are expensive to set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979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Networks allow users to share data easily and quickly.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01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Creating networks allows a company to monitor use on devices more easily.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30100"/>
                  </a:ext>
                </a:extLst>
              </a:tr>
            </a:tbl>
          </a:graphicData>
        </a:graphic>
      </p:graphicFrame>
      <p:sp>
        <p:nvSpPr>
          <p:cNvPr id="5" name="Star: 5 Points 4">
            <a:extLst>
              <a:ext uri="{FF2B5EF4-FFF2-40B4-BE49-F238E27FC236}">
                <a16:creationId xmlns:a16="http://schemas.microsoft.com/office/drawing/2014/main" id="{E84837E9-81F9-46C9-8AE5-66C4C9E4DBC7}"/>
              </a:ext>
            </a:extLst>
          </p:cNvPr>
          <p:cNvSpPr/>
          <p:nvPr/>
        </p:nvSpPr>
        <p:spPr>
          <a:xfrm>
            <a:off x="7964557" y="1855304"/>
            <a:ext cx="901147" cy="7288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6AF0DACC-C3AE-401F-8EBC-9D7C2A6C8C6C}"/>
              </a:ext>
            </a:extLst>
          </p:cNvPr>
          <p:cNvSpPr/>
          <p:nvPr/>
        </p:nvSpPr>
        <p:spPr>
          <a:xfrm>
            <a:off x="9819862" y="2700131"/>
            <a:ext cx="901147" cy="7288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72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AC1401-DB77-4336-9AEC-FF45C348A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374582"/>
              </p:ext>
            </p:extLst>
          </p:nvPr>
        </p:nvGraphicFramePr>
        <p:xfrm>
          <a:off x="891062" y="1355770"/>
          <a:ext cx="10254017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31675">
                  <a:extLst>
                    <a:ext uri="{9D8B030D-6E8A-4147-A177-3AD203B41FA5}">
                      <a16:colId xmlns:a16="http://schemas.microsoft.com/office/drawing/2014/main" val="2591747108"/>
                    </a:ext>
                  </a:extLst>
                </a:gridCol>
                <a:gridCol w="1822318">
                  <a:extLst>
                    <a:ext uri="{9D8B030D-6E8A-4147-A177-3AD203B41FA5}">
                      <a16:colId xmlns:a16="http://schemas.microsoft.com/office/drawing/2014/main" val="144554238"/>
                    </a:ext>
                  </a:extLst>
                </a:gridCol>
                <a:gridCol w="1800024">
                  <a:extLst>
                    <a:ext uri="{9D8B030D-6E8A-4147-A177-3AD203B41FA5}">
                      <a16:colId xmlns:a16="http://schemas.microsoft.com/office/drawing/2014/main" val="3982561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Statement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True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False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445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A device in a network is called a node. </a:t>
                      </a:r>
                    </a:p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183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An advantage of a WAN is that they are expensive to set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979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Networks allow users to share data easily and quickly.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01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Creating networks allows a company to monitor use on devices more easily.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30100"/>
                  </a:ext>
                </a:extLst>
              </a:tr>
            </a:tbl>
          </a:graphicData>
        </a:graphic>
      </p:graphicFrame>
      <p:sp>
        <p:nvSpPr>
          <p:cNvPr id="5" name="Star: 5 Points 4">
            <a:extLst>
              <a:ext uri="{FF2B5EF4-FFF2-40B4-BE49-F238E27FC236}">
                <a16:creationId xmlns:a16="http://schemas.microsoft.com/office/drawing/2014/main" id="{E84837E9-81F9-46C9-8AE5-66C4C9E4DBC7}"/>
              </a:ext>
            </a:extLst>
          </p:cNvPr>
          <p:cNvSpPr/>
          <p:nvPr/>
        </p:nvSpPr>
        <p:spPr>
          <a:xfrm>
            <a:off x="7964557" y="1855304"/>
            <a:ext cx="901147" cy="7288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6AF0DACC-C3AE-401F-8EBC-9D7C2A6C8C6C}"/>
              </a:ext>
            </a:extLst>
          </p:cNvPr>
          <p:cNvSpPr/>
          <p:nvPr/>
        </p:nvSpPr>
        <p:spPr>
          <a:xfrm>
            <a:off x="9819862" y="2700131"/>
            <a:ext cx="901147" cy="7288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08A2FCAE-42A6-40D5-A03A-B34044C8AE2C}"/>
              </a:ext>
            </a:extLst>
          </p:cNvPr>
          <p:cNvSpPr/>
          <p:nvPr/>
        </p:nvSpPr>
        <p:spPr>
          <a:xfrm>
            <a:off x="7964556" y="3518455"/>
            <a:ext cx="901147" cy="7288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677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1.3 </a:t>
            </a:r>
            <a:r>
              <a:rPr lang="en-GB" dirty="0"/>
              <a:t>Networks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AC1401-DB77-4336-9AEC-FF45C348A572}"/>
              </a:ext>
            </a:extLst>
          </p:cNvPr>
          <p:cNvGraphicFramePr>
            <a:graphicFrameLocks noGrp="1"/>
          </p:cNvGraphicFramePr>
          <p:nvPr/>
        </p:nvGraphicFramePr>
        <p:xfrm>
          <a:off x="891062" y="1355770"/>
          <a:ext cx="10254017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31675">
                  <a:extLst>
                    <a:ext uri="{9D8B030D-6E8A-4147-A177-3AD203B41FA5}">
                      <a16:colId xmlns:a16="http://schemas.microsoft.com/office/drawing/2014/main" val="2591747108"/>
                    </a:ext>
                  </a:extLst>
                </a:gridCol>
                <a:gridCol w="1822318">
                  <a:extLst>
                    <a:ext uri="{9D8B030D-6E8A-4147-A177-3AD203B41FA5}">
                      <a16:colId xmlns:a16="http://schemas.microsoft.com/office/drawing/2014/main" val="144554238"/>
                    </a:ext>
                  </a:extLst>
                </a:gridCol>
                <a:gridCol w="1800024">
                  <a:extLst>
                    <a:ext uri="{9D8B030D-6E8A-4147-A177-3AD203B41FA5}">
                      <a16:colId xmlns:a16="http://schemas.microsoft.com/office/drawing/2014/main" val="3982561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Statement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True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False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445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A device in a network is called a node. </a:t>
                      </a:r>
                    </a:p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183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An advantage of a WAN is that they are expensive to set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979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Networks allow users to share data easily and quickly.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01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OpenDyslexic" panose="00000500000000000000" pitchFamily="50" charset="0"/>
                        </a:rPr>
                        <a:t>Creating networks allows a company to monitor use on devices more easily.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30100"/>
                  </a:ext>
                </a:extLst>
              </a:tr>
            </a:tbl>
          </a:graphicData>
        </a:graphic>
      </p:graphicFrame>
      <p:sp>
        <p:nvSpPr>
          <p:cNvPr id="5" name="Star: 5 Points 4">
            <a:extLst>
              <a:ext uri="{FF2B5EF4-FFF2-40B4-BE49-F238E27FC236}">
                <a16:creationId xmlns:a16="http://schemas.microsoft.com/office/drawing/2014/main" id="{E84837E9-81F9-46C9-8AE5-66C4C9E4DBC7}"/>
              </a:ext>
            </a:extLst>
          </p:cNvPr>
          <p:cNvSpPr/>
          <p:nvPr/>
        </p:nvSpPr>
        <p:spPr>
          <a:xfrm>
            <a:off x="7964557" y="1855304"/>
            <a:ext cx="901147" cy="7288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6AF0DACC-C3AE-401F-8EBC-9D7C2A6C8C6C}"/>
              </a:ext>
            </a:extLst>
          </p:cNvPr>
          <p:cNvSpPr/>
          <p:nvPr/>
        </p:nvSpPr>
        <p:spPr>
          <a:xfrm>
            <a:off x="9819862" y="2700131"/>
            <a:ext cx="901147" cy="7288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08A2FCAE-42A6-40D5-A03A-B34044C8AE2C}"/>
              </a:ext>
            </a:extLst>
          </p:cNvPr>
          <p:cNvSpPr/>
          <p:nvPr/>
        </p:nvSpPr>
        <p:spPr>
          <a:xfrm>
            <a:off x="7964556" y="3518455"/>
            <a:ext cx="901147" cy="7288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7CAB95B-6FF3-4C42-80EB-F2860363F2D0}"/>
              </a:ext>
            </a:extLst>
          </p:cNvPr>
          <p:cNvSpPr/>
          <p:nvPr/>
        </p:nvSpPr>
        <p:spPr>
          <a:xfrm>
            <a:off x="7964555" y="4336776"/>
            <a:ext cx="901147" cy="7288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7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is a network? </a:t>
            </a:r>
          </a:p>
          <a:p>
            <a:endParaRPr lang="en-GB" sz="4800" dirty="0"/>
          </a:p>
          <a:p>
            <a:endParaRPr lang="en-GB" sz="4800" dirty="0"/>
          </a:p>
          <a:p>
            <a:r>
              <a:rPr lang="en-GB" sz="4800" dirty="0"/>
              <a:t>What is a social network?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681B3-EB91-43A7-89D9-A7DF5F47C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165" y="4246510"/>
            <a:ext cx="3828620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27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is a network? </a:t>
            </a:r>
          </a:p>
          <a:p>
            <a:endParaRPr lang="en-GB" sz="4800" dirty="0"/>
          </a:p>
          <a:p>
            <a:endParaRPr lang="en-GB" sz="4800" dirty="0"/>
          </a:p>
          <a:p>
            <a:r>
              <a:rPr lang="en-GB" sz="4800" dirty="0"/>
              <a:t>What is a social network?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681B3-EB91-43A7-89D9-A7DF5F47C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165" y="4246510"/>
            <a:ext cx="3828620" cy="2578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D38876-238B-4968-97D4-1B056E2BC59E}"/>
              </a:ext>
            </a:extLst>
          </p:cNvPr>
          <p:cNvSpPr txBox="1"/>
          <p:nvPr/>
        </p:nvSpPr>
        <p:spPr>
          <a:xfrm>
            <a:off x="160421" y="1806773"/>
            <a:ext cx="10296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A computer network is </a:t>
            </a:r>
            <a:r>
              <a:rPr lang="en-GB" sz="3200" b="1" u="sng" dirty="0">
                <a:latin typeface="OpenDyslexic" panose="00000500000000000000" pitchFamily="50" charset="0"/>
              </a:rPr>
              <a:t>two or more</a:t>
            </a:r>
            <a:r>
              <a:rPr lang="en-GB" sz="3200" dirty="0">
                <a:latin typeface="OpenDyslexic" panose="00000500000000000000" pitchFamily="50" charset="0"/>
              </a:rPr>
              <a:t> devices connected together so they can communicate</a:t>
            </a:r>
          </a:p>
        </p:txBody>
      </p:sp>
    </p:spTree>
    <p:extLst>
      <p:ext uri="{BB962C8B-B14F-4D97-AF65-F5344CB8AC3E}">
        <p14:creationId xmlns:p14="http://schemas.microsoft.com/office/powerpoint/2010/main" val="1196646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is a network? </a:t>
            </a:r>
          </a:p>
          <a:p>
            <a:endParaRPr lang="en-GB" sz="4800" dirty="0"/>
          </a:p>
          <a:p>
            <a:endParaRPr lang="en-GB" sz="4800" dirty="0"/>
          </a:p>
          <a:p>
            <a:r>
              <a:rPr lang="en-GB" sz="4800" dirty="0"/>
              <a:t>If I wear a smart watch and connect it to my phone is that a network?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38876-238B-4968-97D4-1B056E2BC59E}"/>
              </a:ext>
            </a:extLst>
          </p:cNvPr>
          <p:cNvSpPr txBox="1"/>
          <p:nvPr/>
        </p:nvSpPr>
        <p:spPr>
          <a:xfrm>
            <a:off x="160421" y="1806773"/>
            <a:ext cx="10296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A computer network is </a:t>
            </a:r>
            <a:r>
              <a:rPr lang="en-GB" sz="3200" b="1" u="sng" dirty="0">
                <a:latin typeface="OpenDyslexic" panose="00000500000000000000" pitchFamily="50" charset="0"/>
              </a:rPr>
              <a:t>two or more</a:t>
            </a:r>
            <a:r>
              <a:rPr lang="en-GB" sz="3200" dirty="0">
                <a:latin typeface="OpenDyslexic" panose="00000500000000000000" pitchFamily="50" charset="0"/>
              </a:rPr>
              <a:t> devices connected together so they can communicate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F00918-1B1A-4889-8743-00DC36BA1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88" b="14581"/>
          <a:stretch/>
        </p:blipFill>
        <p:spPr>
          <a:xfrm>
            <a:off x="4174434" y="4767750"/>
            <a:ext cx="3843131" cy="19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78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is a stand alone device?</a:t>
            </a:r>
          </a:p>
          <a:p>
            <a:endParaRPr lang="en-GB" sz="4800" dirty="0"/>
          </a:p>
          <a:p>
            <a:endParaRPr lang="en-GB" sz="4800" dirty="0"/>
          </a:p>
          <a:p>
            <a:r>
              <a:rPr lang="en-GB" sz="4800" dirty="0"/>
              <a:t>Can a smart watch be a stand alone device?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F00918-1B1A-4889-8743-00DC36BA1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88" b="14581"/>
          <a:stretch/>
        </p:blipFill>
        <p:spPr>
          <a:xfrm>
            <a:off x="4174434" y="4767750"/>
            <a:ext cx="3843131" cy="19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89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is a stand alone device?</a:t>
            </a:r>
          </a:p>
          <a:p>
            <a:endParaRPr lang="en-GB" sz="4800" dirty="0"/>
          </a:p>
          <a:p>
            <a:endParaRPr lang="en-GB" sz="4800" dirty="0"/>
          </a:p>
          <a:p>
            <a:r>
              <a:rPr lang="en-GB" sz="4800" dirty="0"/>
              <a:t>Can a smart watch be a stand alone device?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38876-238B-4968-97D4-1B056E2BC59E}"/>
              </a:ext>
            </a:extLst>
          </p:cNvPr>
          <p:cNvSpPr txBox="1"/>
          <p:nvPr/>
        </p:nvSpPr>
        <p:spPr>
          <a:xfrm>
            <a:off x="160421" y="1806773"/>
            <a:ext cx="10296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A stand alone device is a device that is </a:t>
            </a:r>
            <a:r>
              <a:rPr lang="en-GB" sz="3200" b="1" u="sng" dirty="0">
                <a:latin typeface="OpenDyslexic" panose="00000500000000000000" pitchFamily="50" charset="0"/>
              </a:rPr>
              <a:t>not connected</a:t>
            </a:r>
            <a:r>
              <a:rPr lang="en-GB" sz="3200" dirty="0">
                <a:latin typeface="OpenDyslexic" panose="00000500000000000000" pitchFamily="50" charset="0"/>
              </a:rPr>
              <a:t> to any other devices. It stands on its own.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F00918-1B1A-4889-8743-00DC36BA1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88" b="14581"/>
          <a:stretch/>
        </p:blipFill>
        <p:spPr>
          <a:xfrm>
            <a:off x="4174434" y="4767750"/>
            <a:ext cx="3843131" cy="19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33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4053</TotalTime>
  <Words>1208</Words>
  <Application>Microsoft Office PowerPoint</Application>
  <PresentationFormat>Widescreen</PresentationFormat>
  <Paragraphs>264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261</cp:revision>
  <dcterms:created xsi:type="dcterms:W3CDTF">2018-07-29T15:48:28Z</dcterms:created>
  <dcterms:modified xsi:type="dcterms:W3CDTF">2024-10-09T12:58:08Z</dcterms:modified>
</cp:coreProperties>
</file>