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727" r:id="rId2"/>
    <p:sldId id="365" r:id="rId3"/>
    <p:sldId id="257" r:id="rId4"/>
    <p:sldId id="575" r:id="rId5"/>
    <p:sldId id="611" r:id="rId6"/>
    <p:sldId id="613" r:id="rId7"/>
    <p:sldId id="614" r:id="rId8"/>
    <p:sldId id="616" r:id="rId9"/>
    <p:sldId id="618" r:id="rId10"/>
    <p:sldId id="619" r:id="rId11"/>
    <p:sldId id="620" r:id="rId12"/>
    <p:sldId id="621" r:id="rId13"/>
    <p:sldId id="624" r:id="rId14"/>
    <p:sldId id="625" r:id="rId15"/>
    <p:sldId id="637" r:id="rId16"/>
    <p:sldId id="627" r:id="rId17"/>
    <p:sldId id="626" r:id="rId18"/>
    <p:sldId id="622" r:id="rId19"/>
    <p:sldId id="652" r:id="rId20"/>
    <p:sldId id="654" r:id="rId21"/>
    <p:sldId id="657" r:id="rId22"/>
    <p:sldId id="656" r:id="rId23"/>
    <p:sldId id="655" r:id="rId24"/>
    <p:sldId id="658" r:id="rId25"/>
    <p:sldId id="664" r:id="rId26"/>
    <p:sldId id="663" r:id="rId27"/>
    <p:sldId id="662" r:id="rId28"/>
    <p:sldId id="661" r:id="rId29"/>
    <p:sldId id="660" r:id="rId30"/>
    <p:sldId id="659" r:id="rId31"/>
    <p:sldId id="665" r:id="rId32"/>
    <p:sldId id="628" r:id="rId33"/>
    <p:sldId id="629" r:id="rId34"/>
    <p:sldId id="630" r:id="rId35"/>
    <p:sldId id="631" r:id="rId36"/>
    <p:sldId id="632" r:id="rId37"/>
    <p:sldId id="633" r:id="rId38"/>
    <p:sldId id="634" r:id="rId39"/>
    <p:sldId id="635" r:id="rId40"/>
    <p:sldId id="636" r:id="rId41"/>
    <p:sldId id="649" r:id="rId42"/>
    <p:sldId id="638" r:id="rId43"/>
    <p:sldId id="639" r:id="rId44"/>
    <p:sldId id="650" r:id="rId45"/>
    <p:sldId id="640" r:id="rId46"/>
    <p:sldId id="641" r:id="rId47"/>
    <p:sldId id="642" r:id="rId48"/>
    <p:sldId id="643" r:id="rId49"/>
    <p:sldId id="651" r:id="rId50"/>
    <p:sldId id="644" r:id="rId51"/>
    <p:sldId id="645" r:id="rId52"/>
    <p:sldId id="646" r:id="rId53"/>
    <p:sldId id="647" r:id="rId54"/>
    <p:sldId id="648" r:id="rId55"/>
    <p:sldId id="670" r:id="rId56"/>
    <p:sldId id="671" r:id="rId57"/>
    <p:sldId id="669" r:id="rId58"/>
    <p:sldId id="653" r:id="rId59"/>
    <p:sldId id="668" r:id="rId60"/>
    <p:sldId id="667" r:id="rId61"/>
    <p:sldId id="666" r:id="rId62"/>
    <p:sldId id="623" r:id="rId63"/>
    <p:sldId id="672" r:id="rId64"/>
    <p:sldId id="673" r:id="rId65"/>
    <p:sldId id="674" r:id="rId66"/>
    <p:sldId id="675" r:id="rId67"/>
    <p:sldId id="676" r:id="rId68"/>
    <p:sldId id="677" r:id="rId69"/>
    <p:sldId id="678" r:id="rId70"/>
    <p:sldId id="723" r:id="rId71"/>
    <p:sldId id="679" r:id="rId72"/>
    <p:sldId id="680" r:id="rId73"/>
    <p:sldId id="681" r:id="rId74"/>
    <p:sldId id="682" r:id="rId75"/>
    <p:sldId id="683" r:id="rId76"/>
    <p:sldId id="687" r:id="rId77"/>
    <p:sldId id="688" r:id="rId78"/>
    <p:sldId id="689" r:id="rId79"/>
    <p:sldId id="684" r:id="rId80"/>
    <p:sldId id="690" r:id="rId81"/>
    <p:sldId id="694" r:id="rId82"/>
    <p:sldId id="691" r:id="rId83"/>
    <p:sldId id="692" r:id="rId84"/>
    <p:sldId id="693" r:id="rId85"/>
    <p:sldId id="685" r:id="rId86"/>
    <p:sldId id="695" r:id="rId87"/>
    <p:sldId id="696" r:id="rId88"/>
    <p:sldId id="697" r:id="rId89"/>
    <p:sldId id="698" r:id="rId90"/>
    <p:sldId id="699" r:id="rId91"/>
    <p:sldId id="700" r:id="rId92"/>
    <p:sldId id="686" r:id="rId93"/>
    <p:sldId id="701" r:id="rId94"/>
    <p:sldId id="702" r:id="rId95"/>
    <p:sldId id="703" r:id="rId96"/>
    <p:sldId id="704" r:id="rId97"/>
    <p:sldId id="705" r:id="rId98"/>
    <p:sldId id="706" r:id="rId99"/>
    <p:sldId id="717" r:id="rId100"/>
    <p:sldId id="716" r:id="rId101"/>
    <p:sldId id="707" r:id="rId102"/>
    <p:sldId id="718" r:id="rId103"/>
    <p:sldId id="719" r:id="rId104"/>
    <p:sldId id="708" r:id="rId105"/>
    <p:sldId id="720" r:id="rId106"/>
    <p:sldId id="709" r:id="rId107"/>
    <p:sldId id="721" r:id="rId108"/>
    <p:sldId id="722" r:id="rId109"/>
    <p:sldId id="710" r:id="rId110"/>
    <p:sldId id="711" r:id="rId111"/>
    <p:sldId id="712" r:id="rId112"/>
    <p:sldId id="713" r:id="rId113"/>
    <p:sldId id="714" r:id="rId114"/>
    <p:sldId id="715" r:id="rId115"/>
    <p:sldId id="724" r:id="rId116"/>
    <p:sldId id="726" r:id="rId117"/>
    <p:sldId id="725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CFCF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674"/>
  </p:normalViewPr>
  <p:slideViewPr>
    <p:cSldViewPr snapToGrid="0" snapToObjects="1">
      <p:cViewPr varScale="1">
        <p:scale>
          <a:sx n="100" d="100"/>
          <a:sy n="100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284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C515-5715-4699-9AAD-E6138F9019C4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DA078-75E0-4367-864E-4B473AB31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378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A9736-232A-4E86-BB0F-DF5424587F67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6A978-43C2-44D9-B594-0D8B3B39C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7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wmf"/><Relationship Id="rId4" Type="http://schemas.openxmlformats.org/officeDocument/2006/relationships/image" Target="../media/image3.png"/><Relationship Id="rId9" Type="http://schemas.openxmlformats.org/officeDocument/2006/relationships/image" Target="http://icons.iconarchive.com/icons/designbolts/seo/256/Target-Keywords-icon.png" TargetMode="Externa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7.xml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tif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4" Type="http://schemas.openxmlformats.org/officeDocument/2006/relationships/image" Target="../media/image28.png"/><Relationship Id="rId9" Type="http://schemas.microsoft.com/office/2007/relationships/hdphoto" Target="../media/hdphoto7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8.xml"/><Relationship Id="rId6" Type="http://schemas.openxmlformats.org/officeDocument/2006/relationships/image" Target="../media/image8.wmf"/><Relationship Id="rId5" Type="http://schemas.openxmlformats.org/officeDocument/2006/relationships/image" Target="../media/image33.png"/><Relationship Id="rId4" Type="http://schemas.openxmlformats.org/officeDocument/2006/relationships/image" Target="../media/image32.tiff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34.tiff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9.xml"/><Relationship Id="rId6" Type="http://schemas.openxmlformats.org/officeDocument/2006/relationships/image" Target="../media/image36.tiff"/><Relationship Id="rId5" Type="http://schemas.openxmlformats.org/officeDocument/2006/relationships/image" Target="../media/image6.png"/><Relationship Id="rId4" Type="http://schemas.openxmlformats.org/officeDocument/2006/relationships/image" Target="../media/image35.tiff"/><Relationship Id="rId9" Type="http://schemas.openxmlformats.org/officeDocument/2006/relationships/image" Target="../media/image8.w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0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8.tif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1.xml"/><Relationship Id="rId6" Type="http://schemas.openxmlformats.org/officeDocument/2006/relationships/image" Target="../media/image8.wmf"/><Relationship Id="rId5" Type="http://schemas.openxmlformats.org/officeDocument/2006/relationships/image" Target="../media/image3.png"/><Relationship Id="rId4" Type="http://schemas.openxmlformats.org/officeDocument/2006/relationships/image" Target="../media/image37.tif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wmf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12.xml"/><Relationship Id="rId6" Type="http://schemas.openxmlformats.org/officeDocument/2006/relationships/image" Target="http://icons.iconarchive.com/icons/designbolts/seo/256/Target-Keywords-icon.pn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4.tif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http://icons.iconarchive.com/icons/designbolts/seo/256/Target-Keywords-icon.png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4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w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5.png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17.tiff"/><Relationship Id="rId7" Type="http://schemas.openxmlformats.org/officeDocument/2006/relationships/image" Target="http://icons.iconarchive.com/icons/designbolts/seo/256/Target-Keywords-icon.png" TargetMode="External"/><Relationship Id="rId2" Type="http://schemas.openxmlformats.org/officeDocument/2006/relationships/slideMaster" Target="../slideMasters/slideMaster1.xml"/><Relationship Id="rId1" Type="http://schemas.openxmlformats.org/officeDocument/2006/relationships/control" Target="../activeX/activeX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301871" y="92761"/>
            <a:ext cx="4813053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Bell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22;p2" descr="Image result for mini whiteboard">
            <a:extLst>
              <a:ext uri="{FF2B5EF4-FFF2-40B4-BE49-F238E27FC236}">
                <a16:creationId xmlns:a16="http://schemas.microsoft.com/office/drawing/2014/main" id="{E768592F-7216-6343-A15C-82512243A01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3686082" y="2200277"/>
            <a:ext cx="8386856" cy="451560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8;p2">
            <a:extLst>
              <a:ext uri="{FF2B5EF4-FFF2-40B4-BE49-F238E27FC236}">
                <a16:creationId xmlns:a16="http://schemas.microsoft.com/office/drawing/2014/main" id="{4FEBA44E-06A3-8A42-BE7D-C944D8E42BE1}"/>
              </a:ext>
            </a:extLst>
          </p:cNvPr>
          <p:cNvSpPr/>
          <p:nvPr userDrawn="1"/>
        </p:nvSpPr>
        <p:spPr>
          <a:xfrm>
            <a:off x="8472488" y="121338"/>
            <a:ext cx="3600450" cy="114598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b="0" cap="none" dirty="0">
              <a:solidFill>
                <a:srgbClr val="7030A0"/>
              </a:solidFill>
              <a:latin typeface="OpenDyslexic" panose="00000500000000000000" pitchFamily="50" charset="0"/>
              <a:ea typeface="Questrial"/>
              <a:cs typeface="Questrial"/>
              <a:sym typeface="Questrial"/>
            </a:endParaRPr>
          </a:p>
        </p:txBody>
      </p:sp>
      <p:pic>
        <p:nvPicPr>
          <p:cNvPr id="11" name="Google Shape;31;p2" descr="Image result for golden rules">
            <a:extLst>
              <a:ext uri="{FF2B5EF4-FFF2-40B4-BE49-F238E27FC236}">
                <a16:creationId xmlns:a16="http://schemas.microsoft.com/office/drawing/2014/main" id="{47F7E901-55FF-D24B-A649-6E321DAE3DB4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6082" y="1025956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2;p2">
            <a:extLst>
              <a:ext uri="{FF2B5EF4-FFF2-40B4-BE49-F238E27FC236}">
                <a16:creationId xmlns:a16="http://schemas.microsoft.com/office/drawing/2014/main" id="{EFF46BF7-6CB1-FF4A-962F-5EA96048CA90}"/>
              </a:ext>
            </a:extLst>
          </p:cNvPr>
          <p:cNvSpPr txBox="1"/>
          <p:nvPr userDrawn="1"/>
        </p:nvSpPr>
        <p:spPr>
          <a:xfrm>
            <a:off x="4824353" y="1029979"/>
            <a:ext cx="671423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 to the computer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Log onto Google Classroom</a:t>
            </a:r>
            <a:endParaRPr sz="1600" dirty="0">
              <a:latin typeface="OpenDyslexic" panose="00000500000000000000" pitchFamily="50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Answer the questions below with your whiteboard pen, whilst logging in</a:t>
            </a:r>
            <a:endParaRPr sz="160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" name="Google Shape;33;p2" descr="Image result for whiteboard pen">
            <a:extLst>
              <a:ext uri="{FF2B5EF4-FFF2-40B4-BE49-F238E27FC236}">
                <a16:creationId xmlns:a16="http://schemas.microsoft.com/office/drawing/2014/main" id="{4F5FC21C-82DF-F64E-B3B5-C01D0AC07DC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443169">
            <a:off x="10885067" y="4627978"/>
            <a:ext cx="1307046" cy="1636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9;p2">
            <a:extLst>
              <a:ext uri="{FF2B5EF4-FFF2-40B4-BE49-F238E27FC236}">
                <a16:creationId xmlns:a16="http://schemas.microsoft.com/office/drawing/2014/main" id="{A10AEAD6-C0D0-9244-AAB7-6CA5881912F5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4580" y="244490"/>
            <a:ext cx="1329916" cy="54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D796AD9-50DF-7344-8BAD-4B7C2B84FB3E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latin typeface="OpenDyslexic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6AD4BF-0C75-9D4A-8722-CB87B6C7806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0258F-D7EC-074A-A2C9-96B64AEB69DE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9" name="Google Shape;395;p52" descr="Related image">
            <a:extLst>
              <a:ext uri="{FF2B5EF4-FFF2-40B4-BE49-F238E27FC236}">
                <a16:creationId xmlns:a16="http://schemas.microsoft.com/office/drawing/2014/main" id="{DC21A8EF-C016-E242-B6AB-93C833E46868}"/>
              </a:ext>
            </a:extLst>
          </p:cNvPr>
          <p:cNvPicPr preferRelativeResize="0"/>
          <p:nvPr userDrawn="1"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>
            <a:extLst>
              <a:ext uri="{FF2B5EF4-FFF2-40B4-BE49-F238E27FC236}">
                <a16:creationId xmlns:a16="http://schemas.microsoft.com/office/drawing/2014/main" id="{F1EB8D79-EAC6-6E4B-A996-DB764C89FE13}"/>
              </a:ext>
            </a:extLst>
          </p:cNvPr>
          <p:cNvSpPr/>
          <p:nvPr userDrawn="1"/>
        </p:nvSpPr>
        <p:spPr>
          <a:xfrm>
            <a:off x="571490" y="4541887"/>
            <a:ext cx="204311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2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50" name="Text Placeholder 49"/>
          <p:cNvSpPr>
            <a:spLocks noGrp="1"/>
          </p:cNvSpPr>
          <p:nvPr>
            <p:ph type="body" sz="quarter" idx="13" hasCustomPrompt="1"/>
          </p:nvPr>
        </p:nvSpPr>
        <p:spPr>
          <a:xfrm>
            <a:off x="8614611" y="161569"/>
            <a:ext cx="3298019" cy="1105757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>
                <a:latin typeface="Questrial"/>
              </a:defRPr>
            </a:lvl2pPr>
            <a:lvl3pPr>
              <a:defRPr sz="1800">
                <a:latin typeface="Questrial"/>
              </a:defRPr>
            </a:lvl3pPr>
            <a:lvl4pPr>
              <a:defRPr sz="1800">
                <a:latin typeface="Questrial"/>
              </a:defRPr>
            </a:lvl4pPr>
            <a:lvl5pPr>
              <a:defRPr sz="1800">
                <a:latin typeface="Questrial"/>
              </a:defRPr>
            </a:lvl5pPr>
          </a:lstStyle>
          <a:p>
            <a:pPr lvl="0"/>
            <a:r>
              <a:rPr lang="en-GB" dirty="0"/>
              <a:t>Put job, how much it earns on average, and next steps up here. Link this to the topic</a:t>
            </a:r>
          </a:p>
        </p:txBody>
      </p:sp>
      <p:sp>
        <p:nvSpPr>
          <p:cNvPr id="24" name="Google Shape;22;p2">
            <a:extLst>
              <a:ext uri="{FF2B5EF4-FFF2-40B4-BE49-F238E27FC236}">
                <a16:creationId xmlns:a16="http://schemas.microsoft.com/office/drawing/2014/main" id="{101EA0D4-D97A-EC4C-9DBA-73DCFBC3B0FE}"/>
              </a:ext>
            </a:extLst>
          </p:cNvPr>
          <p:cNvSpPr/>
          <p:nvPr userDrawn="1"/>
        </p:nvSpPr>
        <p:spPr>
          <a:xfrm>
            <a:off x="585779" y="2239014"/>
            <a:ext cx="2173750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5" name="Picture 24" descr="Image result for key words">
            <a:extLst>
              <a:ext uri="{FF2B5EF4-FFF2-40B4-BE49-F238E27FC236}">
                <a16:creationId xmlns:a16="http://schemas.microsoft.com/office/drawing/2014/main" id="{D18A5497-82A4-BE47-9054-AE0C81A9CD64}"/>
              </a:ext>
            </a:extLst>
          </p:cNvPr>
          <p:cNvPicPr/>
          <p:nvPr userDrawn="1"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CE33C7A-CF50-4FBF-9680-59FFF5471D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3805" y="3271278"/>
            <a:ext cx="7066507" cy="294695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C34EDB-53FC-4D57-9116-C3A96F2D2714}"/>
              </a:ext>
            </a:extLst>
          </p:cNvPr>
          <p:cNvSpPr txBox="1"/>
          <p:nvPr userDrawn="1"/>
        </p:nvSpPr>
        <p:spPr>
          <a:xfrm>
            <a:off x="4493623" y="2594220"/>
            <a:ext cx="6896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51" name="ShockwaveFlash1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4504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66432C31-12D4-5C41-BDC1-BBE9CF39D054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5239D1B4-7C3E-AB4E-869A-12C1653BD53D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E5B68544-722A-CF4B-910A-DF44728E1185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211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3"/>
            <a:ext cx="11892276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42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s To Comple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605429C4-6C99-40D8-AD68-0970C38A2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" y="1123405"/>
            <a:ext cx="7950619" cy="565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EAE1EF8-8BE3-48EF-A59D-F75AED083E32}"/>
              </a:ext>
            </a:extLst>
          </p:cNvPr>
          <p:cNvSpPr/>
          <p:nvPr userDrawn="1"/>
        </p:nvSpPr>
        <p:spPr>
          <a:xfrm>
            <a:off x="8684528" y="1"/>
            <a:ext cx="3500438" cy="2279250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1D1F823-A8DE-4B4F-A93E-0D9B42074342}"/>
              </a:ext>
            </a:extLst>
          </p:cNvPr>
          <p:cNvSpPr/>
          <p:nvPr userDrawn="1"/>
        </p:nvSpPr>
        <p:spPr>
          <a:xfrm>
            <a:off x="8684528" y="2295137"/>
            <a:ext cx="3500438" cy="2361725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22" name="Google Shape;395;p52" descr="Related image">
            <a:extLst>
              <a:ext uri="{FF2B5EF4-FFF2-40B4-BE49-F238E27FC236}">
                <a16:creationId xmlns:a16="http://schemas.microsoft.com/office/drawing/2014/main" id="{7704B740-B377-4270-94DE-79BF7812C01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9313" y="2279251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2;p2">
            <a:extLst>
              <a:ext uri="{FF2B5EF4-FFF2-40B4-BE49-F238E27FC236}">
                <a16:creationId xmlns:a16="http://schemas.microsoft.com/office/drawing/2014/main" id="{CB9B2DAA-0CB4-4B96-AE27-A9F2D41ED497}"/>
              </a:ext>
            </a:extLst>
          </p:cNvPr>
          <p:cNvSpPr/>
          <p:nvPr userDrawn="1"/>
        </p:nvSpPr>
        <p:spPr>
          <a:xfrm>
            <a:off x="9241730" y="236911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45">
            <a:extLst>
              <a:ext uri="{FF2B5EF4-FFF2-40B4-BE49-F238E27FC236}">
                <a16:creationId xmlns:a16="http://schemas.microsoft.com/office/drawing/2014/main" id="{86F50C77-2F52-485F-8FCD-758F18EA6E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9622" y="530112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6" name="Text Placeholder 47">
            <a:extLst>
              <a:ext uri="{FF2B5EF4-FFF2-40B4-BE49-F238E27FC236}">
                <a16:creationId xmlns:a16="http://schemas.microsoft.com/office/drawing/2014/main" id="{4F55CCA2-BB62-456A-85C1-00B891256F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20684" y="2952582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8" name="Google Shape;22;p2">
            <a:extLst>
              <a:ext uri="{FF2B5EF4-FFF2-40B4-BE49-F238E27FC236}">
                <a16:creationId xmlns:a16="http://schemas.microsoft.com/office/drawing/2014/main" id="{75468D02-D337-47BE-A273-A6014D199496}"/>
              </a:ext>
            </a:extLst>
          </p:cNvPr>
          <p:cNvSpPr/>
          <p:nvPr userDrawn="1"/>
        </p:nvSpPr>
        <p:spPr>
          <a:xfrm>
            <a:off x="9256018" y="66245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9" name="Picture 28" descr="Image result for key words">
            <a:extLst>
              <a:ext uri="{FF2B5EF4-FFF2-40B4-BE49-F238E27FC236}">
                <a16:creationId xmlns:a16="http://schemas.microsoft.com/office/drawing/2014/main" id="{29BF5E1F-FE53-4BF8-9B87-11F5FFD1BECE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2918" y="47804"/>
            <a:ext cx="453186" cy="453186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7FC793F-FC54-4B72-860F-7F4E3B2D5D43}"/>
              </a:ext>
            </a:extLst>
          </p:cNvPr>
          <p:cNvSpPr/>
          <p:nvPr userDrawn="1"/>
        </p:nvSpPr>
        <p:spPr>
          <a:xfrm>
            <a:off x="8681996" y="4668461"/>
            <a:ext cx="3500438" cy="2189539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340" name="Picture 4" descr="Related image">
            <a:extLst>
              <a:ext uri="{FF2B5EF4-FFF2-40B4-BE49-F238E27FC236}">
                <a16:creationId xmlns:a16="http://schemas.microsoft.com/office/drawing/2014/main" id="{D98EF08F-A768-48DD-B733-36183810EF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49"/>
          <a:stretch/>
        </p:blipFill>
        <p:spPr bwMode="auto">
          <a:xfrm>
            <a:off x="8769855" y="4807084"/>
            <a:ext cx="522090" cy="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Google Shape;22;p2">
            <a:extLst>
              <a:ext uri="{FF2B5EF4-FFF2-40B4-BE49-F238E27FC236}">
                <a16:creationId xmlns:a16="http://schemas.microsoft.com/office/drawing/2014/main" id="{237911BA-E4C3-425A-A202-CCB553FC3EDB}"/>
              </a:ext>
            </a:extLst>
          </p:cNvPr>
          <p:cNvSpPr/>
          <p:nvPr userDrawn="1"/>
        </p:nvSpPr>
        <p:spPr>
          <a:xfrm>
            <a:off x="9256018" y="4799038"/>
            <a:ext cx="227928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Challenge Task: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32" name="Text Placeholder 47">
            <a:extLst>
              <a:ext uri="{FF2B5EF4-FFF2-40B4-BE49-F238E27FC236}">
                <a16:creationId xmlns:a16="http://schemas.microsoft.com/office/drawing/2014/main" id="{BB9B3415-D5C3-4249-B343-0FAF6E69A1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684" y="5196570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challenge task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774BD-0B3C-4940-A7A9-9FBF27A7D8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300" y="1619251"/>
            <a:ext cx="6540500" cy="3187834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Enter task to complete here</a:t>
            </a:r>
            <a:endParaRPr lang="en-GB" dirty="0"/>
          </a:p>
        </p:txBody>
      </p:sp>
      <p:pic>
        <p:nvPicPr>
          <p:cNvPr id="14342" name="Picture 6" descr="Image result for loading bar gif transparent">
            <a:extLst>
              <a:ext uri="{FF2B5EF4-FFF2-40B4-BE49-F238E27FC236}">
                <a16:creationId xmlns:a16="http://schemas.microsoft.com/office/drawing/2014/main" id="{5D7CC457-D50C-4C46-8946-33DAAB8926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99" y="4993744"/>
            <a:ext cx="4192367" cy="93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656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139303" y="1077344"/>
            <a:ext cx="6429137" cy="3865606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homework task here</a:t>
            </a:r>
            <a:endParaRPr lang="en-US" dirty="0"/>
          </a:p>
        </p:txBody>
      </p:sp>
      <p:pic>
        <p:nvPicPr>
          <p:cNvPr id="8" name="Picture 12" descr="Image result for homework">
            <a:extLst>
              <a:ext uri="{FF2B5EF4-FFF2-40B4-BE49-F238E27FC236}">
                <a16:creationId xmlns:a16="http://schemas.microsoft.com/office/drawing/2014/main" id="{9A0D1738-086B-A049-8A65-F3CB7F54D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601" y="117157"/>
            <a:ext cx="802832" cy="717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2;p2">
            <a:extLst>
              <a:ext uri="{FF2B5EF4-FFF2-40B4-BE49-F238E27FC236}">
                <a16:creationId xmlns:a16="http://schemas.microsoft.com/office/drawing/2014/main" id="{A683C79A-5CF8-F04C-AF63-CB1E3D3BC3CE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Homework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379EB0-9DEE-A448-B780-985042B303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3" b="97395" l="2077" r="95615">
                        <a14:foregroundMark x1="34000" y1="14888" x2="5923" y2="22457"/>
                        <a14:foregroundMark x1="5923" y1="22457" x2="2154" y2="26923"/>
                        <a14:foregroundMark x1="2154" y1="26923" x2="10769" y2="85360"/>
                        <a14:foregroundMark x1="10769" y1="85360" x2="13077" y2="91811"/>
                        <a14:foregroundMark x1="13077" y1="91811" x2="20385" y2="91811"/>
                        <a14:foregroundMark x1="17769" y1="80645" x2="77615" y2="62779"/>
                        <a14:foregroundMark x1="77615" y1="62779" x2="89538" y2="62035"/>
                        <a14:foregroundMark x1="89538" y1="62035" x2="93000" y2="56948"/>
                        <a14:foregroundMark x1="93000" y1="56948" x2="77000" y2="5831"/>
                        <a14:foregroundMark x1="77000" y1="5831" x2="73296" y2="2295"/>
                        <a14:foregroundMark x1="68992" y1="3248" x2="42154" y2="9677"/>
                        <a14:foregroundMark x1="72929" y1="2305" x2="70746" y2="2828"/>
                        <a14:foregroundMark x1="42154" y1="9677" x2="27000" y2="15385"/>
                        <a14:foregroundMark x1="69846" y1="28164" x2="24077" y2="57072"/>
                        <a14:foregroundMark x1="78538" y1="55335" x2="17154" y2="37841"/>
                        <a14:foregroundMark x1="17154" y1="37841" x2="40769" y2="28660"/>
                        <a14:foregroundMark x1="40769" y1="28660" x2="68000" y2="21960"/>
                        <a14:foregroundMark x1="68000" y1="21960" x2="70308" y2="30397"/>
                        <a14:foregroundMark x1="70308" y1="30397" x2="70154" y2="39578"/>
                        <a14:foregroundMark x1="70154" y1="39578" x2="67308" y2="48139"/>
                        <a14:foregroundMark x1="67308" y1="48139" x2="29385" y2="61414"/>
                        <a14:foregroundMark x1="29385" y1="61414" x2="23154" y2="61663"/>
                        <a14:foregroundMark x1="23154" y1="61663" x2="17923" y2="59429"/>
                        <a14:foregroundMark x1="17923" y1="59429" x2="11923" y2="49752"/>
                        <a14:foregroundMark x1="11923" y1="49752" x2="9692" y2="43300"/>
                        <a14:foregroundMark x1="9692" y1="43300" x2="11000" y2="33623"/>
                        <a14:foregroundMark x1="11000" y1="33623" x2="16000" y2="29653"/>
                        <a14:foregroundMark x1="16000" y1="29653" x2="72308" y2="12283"/>
                        <a14:foregroundMark x1="93385" y1="52605" x2="95846" y2="61538"/>
                        <a14:foregroundMark x1="48077" y1="83127" x2="11154" y2="97395"/>
                        <a14:foregroundMark x1="5231" y1="63524" x2="2077" y2="23945"/>
                        <a14:foregroundMark x1="73760" y1="2272" x2="71308" y2="1613"/>
                        <a14:foregroundMark x1="75923" y1="2854" x2="73830" y2="2291"/>
                        <a14:foregroundMark x1="6769" y1="21092" x2="5077" y2="21836"/>
                        <a14:backgroundMark x1="61462" y1="1985" x2="65692" y2="1613"/>
                        <a14:backgroundMark x1="70154" y1="1365" x2="66154" y2="1613"/>
                        <a14:backgroundMark x1="70000" y1="620" x2="74462" y2="496"/>
                        <a14:backgroundMark x1="74462" y1="496" x2="74538" y2="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55" y="971607"/>
            <a:ext cx="4578747" cy="2838822"/>
          </a:xfrm>
          <a:prstGeom prst="rect">
            <a:avLst/>
          </a:prstGeom>
        </p:spPr>
      </p:pic>
      <p:pic>
        <p:nvPicPr>
          <p:cNvPr id="11" name="Picture 2" descr="Related image">
            <a:extLst>
              <a:ext uri="{FF2B5EF4-FFF2-40B4-BE49-F238E27FC236}">
                <a16:creationId xmlns:a16="http://schemas.microsoft.com/office/drawing/2014/main" id="{54D294A1-6171-DC42-B741-873E6C7DA04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667" b="100000" l="37778" r="100000">
                        <a14:foregroundMark x1="91556" y1="77556" x2="93111" y2="90222"/>
                        <a14:foregroundMark x1="78667" y1="85333" x2="88444" y2="97333"/>
                        <a14:foregroundMark x1="81111" y1="81556" x2="98222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8360" t="31407"/>
          <a:stretch/>
        </p:blipFill>
        <p:spPr bwMode="auto">
          <a:xfrm>
            <a:off x="10746639" y="1439360"/>
            <a:ext cx="1287418" cy="143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620BDE51-9E59-F846-896A-3FD15F0184A7}"/>
              </a:ext>
            </a:extLst>
          </p:cNvPr>
          <p:cNvSpPr/>
          <p:nvPr userDrawn="1"/>
        </p:nvSpPr>
        <p:spPr>
          <a:xfrm>
            <a:off x="8215299" y="3611646"/>
            <a:ext cx="3357929" cy="1626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this homework down in your planner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93642-CB50-D349-86C1-15668B0E37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39303" y="5044440"/>
            <a:ext cx="1681480" cy="1681480"/>
          </a:xfrm>
          <a:prstGeom prst="rect">
            <a:avLst/>
          </a:prstGeom>
        </p:spPr>
      </p:pic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8DB511DF-020C-7246-96A2-02F5EE3E80AB}"/>
              </a:ext>
            </a:extLst>
          </p:cNvPr>
          <p:cNvSpPr/>
          <p:nvPr userDrawn="1"/>
        </p:nvSpPr>
        <p:spPr>
          <a:xfrm>
            <a:off x="1705386" y="5689710"/>
            <a:ext cx="3357929" cy="6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Due:</a:t>
            </a:r>
            <a:endParaRPr sz="32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45">
            <a:extLst>
              <a:ext uri="{FF2B5EF4-FFF2-40B4-BE49-F238E27FC236}">
                <a16:creationId xmlns:a16="http://schemas.microsoft.com/office/drawing/2014/main" id="{323DC9BA-524F-B341-AA13-9259AEEBFF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95911" y="5725160"/>
            <a:ext cx="4625969" cy="533400"/>
          </a:xfrm>
        </p:spPr>
        <p:txBody>
          <a:bodyPr>
            <a:noAutofit/>
          </a:bodyPr>
          <a:lstStyle>
            <a:lvl1pPr marL="0" indent="0">
              <a:buNone/>
              <a:defRPr sz="32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149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ing Ta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1;p2">
            <a:extLst>
              <a:ext uri="{FF2B5EF4-FFF2-40B4-BE49-F238E27FC236}">
                <a16:creationId xmlns:a16="http://schemas.microsoft.com/office/drawing/2014/main" id="{B958A0CF-7014-4AD4-8809-046207B3A70C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591EDD1-5BC5-49D9-977F-5D5869F98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972839"/>
            <a:ext cx="4048348" cy="58525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A1257-72F3-4820-A287-80E9DB2853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6875" y="4597400"/>
            <a:ext cx="7824788" cy="2125663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questions here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872C36-A590-49CA-B82B-56603D840DBB}"/>
              </a:ext>
            </a:extLst>
          </p:cNvPr>
          <p:cNvSpPr txBox="1"/>
          <p:nvPr userDrawn="1"/>
        </p:nvSpPr>
        <p:spPr>
          <a:xfrm>
            <a:off x="4206875" y="1162594"/>
            <a:ext cx="78247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OpenDyslexic" panose="00000500000000000000" pitchFamily="50" charset="0"/>
              </a:rPr>
              <a:t>Silently read the piece given to you.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Highlight or underline any words you do not understand.</a:t>
            </a:r>
          </a:p>
          <a:p>
            <a:endParaRPr lang="en-GB" sz="2800" dirty="0">
              <a:latin typeface="OpenDyslexic" panose="00000500000000000000" pitchFamily="50" charset="0"/>
            </a:endParaRPr>
          </a:p>
          <a:p>
            <a:r>
              <a:rPr lang="en-GB" sz="2800" dirty="0">
                <a:latin typeface="OpenDyslexic" panose="00000500000000000000" pitchFamily="50" charset="0"/>
              </a:rPr>
              <a:t>Once you have finished reading the text, think about these questions: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BB453B-3B6E-499A-88B0-E016DE1D82D8}"/>
              </a:ext>
            </a:extLst>
          </p:cNvPr>
          <p:cNvSpPr txBox="1"/>
          <p:nvPr userDrawn="1"/>
        </p:nvSpPr>
        <p:spPr>
          <a:xfrm>
            <a:off x="91440" y="58784"/>
            <a:ext cx="5786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OpenDyslexic" panose="00000500000000000000" pitchFamily="50" charset="0"/>
              </a:rPr>
              <a:t>Reading Task</a:t>
            </a:r>
          </a:p>
        </p:txBody>
      </p:sp>
    </p:spTree>
    <p:extLst>
      <p:ext uri="{BB962C8B-B14F-4D97-AF65-F5344CB8AC3E}">
        <p14:creationId xmlns:p14="http://schemas.microsoft.com/office/powerpoint/2010/main" val="38200448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9303" y="71437"/>
            <a:ext cx="5847160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Whole Class Feedback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E8A7AF1-28AB-2446-8859-DBD78510E632}"/>
              </a:ext>
            </a:extLst>
          </p:cNvPr>
          <p:cNvSpPr/>
          <p:nvPr userDrawn="1"/>
        </p:nvSpPr>
        <p:spPr>
          <a:xfrm>
            <a:off x="6086475" y="956858"/>
            <a:ext cx="6100763" cy="294363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-1787" y="963271"/>
            <a:ext cx="6100763" cy="2943630"/>
          </a:xfrm>
          <a:prstGeom prst="roundRect">
            <a:avLst/>
          </a:prstGeom>
          <a:solidFill>
            <a:srgbClr val="00B05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EBEF9B9-E3FB-AD47-9F83-DCA4BD504EDA}"/>
              </a:ext>
            </a:extLst>
          </p:cNvPr>
          <p:cNvSpPr/>
          <p:nvPr userDrawn="1"/>
        </p:nvSpPr>
        <p:spPr>
          <a:xfrm>
            <a:off x="6086475" y="3909617"/>
            <a:ext cx="6100763" cy="2943630"/>
          </a:xfrm>
          <a:prstGeom prst="roundRect">
            <a:avLst/>
          </a:prstGeom>
          <a:solidFill>
            <a:srgbClr val="00B0F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9262C00-01E9-7545-8CAB-9972828A1723}"/>
              </a:ext>
            </a:extLst>
          </p:cNvPr>
          <p:cNvSpPr/>
          <p:nvPr userDrawn="1"/>
        </p:nvSpPr>
        <p:spPr>
          <a:xfrm>
            <a:off x="-1787" y="3916030"/>
            <a:ext cx="6100763" cy="2943630"/>
          </a:xfrm>
          <a:prstGeom prst="roundRect">
            <a:avLst/>
          </a:prstGeom>
          <a:solidFill>
            <a:srgbClr val="FF00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68545B-D312-F046-8E0B-70DF65C46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5034" l="5415" r="100000">
                        <a14:foregroundMark x1="24549" y1="35544" x2="21119" y2="57143"/>
                        <a14:foregroundMark x1="9567" y1="68027" x2="5596" y2="68707"/>
                        <a14:foregroundMark x1="40072" y1="38095" x2="44224" y2="48299"/>
                        <a14:foregroundMark x1="66426" y1="31633" x2="66426" y2="34184"/>
                        <a14:foregroundMark x1="69134" y1="54592" x2="69134" y2="54592"/>
                        <a14:foregroundMark x1="48917" y1="65476" x2="48917" y2="65476"/>
                        <a14:backgroundMark x1="21119" y1="4932" x2="15704" y2="20748"/>
                        <a14:backgroundMark x1="93502" y1="52041" x2="99819" y2="54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0" y="3932718"/>
            <a:ext cx="854769" cy="906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53ADE7-9C4D-1E43-8042-03C4FB8F72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3" b="98429" l="7273" r="90101">
                        <a14:foregroundMark x1="83838" y1="34031" x2="85657" y2="36475"/>
                        <a14:foregroundMark x1="63838" y1="16056" x2="63636" y2="16056"/>
                        <a14:foregroundMark x1="79192" y1="22688" x2="76566" y2="23735"/>
                        <a14:foregroundMark x1="30505" y1="90750" x2="29697" y2="94764"/>
                        <a14:foregroundMark x1="7273" y1="48168" x2="8081" y2="59162"/>
                        <a14:foregroundMark x1="82424" y1="74695" x2="90303" y2="75393"/>
                        <a14:backgroundMark x1="52525" y1="14311" x2="54141" y2="17277"/>
                        <a14:backgroundMark x1="56364" y1="12565" x2="57172" y2="13962"/>
                        <a14:backgroundMark x1="82828" y1="28621" x2="78384" y2="29843"/>
                        <a14:backgroundMark x1="81212" y1="31588" x2="81212" y2="31588"/>
                        <a14:backgroundMark x1="80808" y1="31937" x2="80808" y2="31937"/>
                        <a14:backgroundMark x1="78384" y1="31239" x2="80808" y2="31239"/>
                        <a14:backgroundMark x1="84646" y1="30541" x2="81212" y2="31937"/>
                        <a14:backgroundMark x1="81212" y1="26876" x2="77980" y2="27225"/>
                        <a14:backgroundMark x1="72121" y1="17976" x2="74141" y2="21815"/>
                        <a14:backgroundMark x1="53333" y1="13962" x2="58384" y2="14660"/>
                        <a14:backgroundMark x1="57980" y1="13264" x2="56768" y2="16928"/>
                        <a14:backgroundMark x1="74545" y1="21640" x2="73737" y2="23037"/>
                        <a14:backgroundMark x1="76162" y1="18674" x2="74747" y2="21291"/>
                        <a14:backgroundMark x1="57980" y1="12565" x2="59596" y2="15358"/>
                        <a14:backgroundMark x1="19192" y1="98429" x2="23030" y2="98778"/>
                        <a14:backgroundMark x1="17980" y1="98080" x2="23434" y2="98080"/>
                        <a14:backgroundMark x1="25859" y1="98080" x2="23030" y2="98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728" y="942569"/>
            <a:ext cx="763930" cy="883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DF7E8-E2CD-A842-A9CD-DF6963D40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80" b="91971" l="0" r="93946">
                        <a14:foregroundMark x1="42797" y1="8273" x2="70355" y2="9732"/>
                        <a14:foregroundMark x1="87474" y1="33820" x2="91023" y2="61314"/>
                        <a14:foregroundMark x1="69937" y1="90998" x2="42797" y2="91971"/>
                        <a14:foregroundMark x1="89770" y1="60341" x2="94363" y2="38929"/>
                        <a14:foregroundMark x1="63883" y1="5353" x2="47182" y2="4380"/>
                        <a14:foregroundMark x1="13152" y1="74939" x2="6472" y2="76886"/>
                        <a14:backgroundMark x1="3758" y1="79319" x2="209" y2="79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3" y="4069138"/>
            <a:ext cx="739775" cy="6340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ABC547-3CE7-F641-A296-D6A69B2DF4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92" b="94005" l="2347" r="95487">
                        <a14:foregroundMark x1="61372" y1="10072" x2="42419" y2="9592"/>
                        <a14:foregroundMark x1="85740" y1="77698" x2="93682" y2="81535"/>
                        <a14:foregroundMark x1="93682" y1="82254" x2="95487" y2="83213"/>
                        <a14:foregroundMark x1="63538" y1="92566" x2="41516" y2="94005"/>
                        <a14:foregroundMark x1="10830" y1="51079" x2="5957" y2="51559"/>
                        <a14:foregroundMark x1="69856" y1="36691" x2="39350" y2="19424"/>
                        <a14:foregroundMark x1="45668" y1="88489" x2="33755" y2="75779"/>
                        <a14:foregroundMark x1="4513" y1="51079" x2="2527" y2="51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8151" y="1062907"/>
            <a:ext cx="854769" cy="64273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DDA0AD86-CC1A-2E47-A0E0-157B062C0329}"/>
              </a:ext>
            </a:extLst>
          </p:cNvPr>
          <p:cNvSpPr/>
          <p:nvPr userDrawn="1"/>
        </p:nvSpPr>
        <p:spPr>
          <a:xfrm>
            <a:off x="112717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did well: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1EE2EC76-3069-9A43-A89C-A6164E48E4D2}"/>
              </a:ext>
            </a:extLst>
          </p:cNvPr>
          <p:cNvSpPr/>
          <p:nvPr userDrawn="1"/>
        </p:nvSpPr>
        <p:spPr>
          <a:xfrm>
            <a:off x="1127173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Things we need to improve on: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DB9945AC-47C0-6143-9B17-18D8480CE3F6}"/>
              </a:ext>
            </a:extLst>
          </p:cNvPr>
          <p:cNvSpPr/>
          <p:nvPr userDrawn="1"/>
        </p:nvSpPr>
        <p:spPr>
          <a:xfrm>
            <a:off x="7217033" y="120684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Star examples: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C5DFE349-7622-014F-8D18-90A7A397B585}"/>
              </a:ext>
            </a:extLst>
          </p:cNvPr>
          <p:cNvSpPr/>
          <p:nvPr userDrawn="1"/>
        </p:nvSpPr>
        <p:spPr>
          <a:xfrm>
            <a:off x="7215435" y="4150470"/>
            <a:ext cx="4724302" cy="370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 dirty="0" err="1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r>
              <a:rPr lang="en-US" sz="16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&amp; Definition errors:</a:t>
            </a:r>
            <a:endParaRPr sz="16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203031" y="1931165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ü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positives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2" hasCustomPrompt="1"/>
          </p:nvPr>
        </p:nvSpPr>
        <p:spPr>
          <a:xfrm>
            <a:off x="199901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Ø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improvements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6318212" y="1927638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v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star students here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6300663" y="4858251"/>
            <a:ext cx="5684887" cy="1783399"/>
          </a:xfrm>
        </p:spPr>
        <p:txBody>
          <a:bodyPr>
            <a:noAutofit/>
          </a:bodyPr>
          <a:lstStyle>
            <a:lvl1pPr marL="285750" indent="-285750">
              <a:buFont typeface="Wingdings" panose="05000000000000000000" pitchFamily="2" charset="2"/>
              <a:buChar char="q"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Bullet point </a:t>
            </a:r>
            <a:r>
              <a:rPr lang="en-GB" dirty="0" err="1"/>
              <a:t>SPaG</a:t>
            </a:r>
            <a:r>
              <a:rPr lang="en-GB" dirty="0"/>
              <a:t> and definition errors here</a:t>
            </a:r>
            <a:endParaRPr lang="en-US" dirty="0"/>
          </a:p>
        </p:txBody>
      </p:sp>
      <p:sp>
        <p:nvSpPr>
          <p:cNvPr id="30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4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Pen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chemeClr val="bg1">
              <a:lumMod val="65000"/>
              <a:alpha val="50000"/>
            </a:schemeClr>
          </a:solidFill>
          <a:ln w="12700" cap="flat" cmpd="sng">
            <a:solidFill>
              <a:schemeClr val="bg1">
                <a:lumMod val="75000"/>
                <a:alpha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057275" y="71437"/>
            <a:ext cx="4929188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Red Pen Work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FA1EF5-592C-DE47-837A-D5B1F1637E78}"/>
              </a:ext>
            </a:extLst>
          </p:cNvPr>
          <p:cNvSpPr/>
          <p:nvPr userDrawn="1"/>
        </p:nvSpPr>
        <p:spPr>
          <a:xfrm>
            <a:off x="0" y="5603158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01054622-2E79-984C-B53A-E8CA3C7E3F01}"/>
              </a:ext>
            </a:extLst>
          </p:cNvPr>
          <p:cNvSpPr/>
          <p:nvPr userDrawn="1"/>
        </p:nvSpPr>
        <p:spPr>
          <a:xfrm>
            <a:off x="99648" y="1051065"/>
            <a:ext cx="3357929" cy="5590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that have been ticked for you at the bottom of your sheet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 use your help and support, to make sure you get the answers correct!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Make sure you: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sentence starters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out any definitions given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6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Use any pictures given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9839E9-BEF3-FE41-9350-41D8EF37A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7230" y="955396"/>
            <a:ext cx="4024769" cy="5902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AD6A7D-0083-904C-B1C4-97B5974586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9" y="57149"/>
            <a:ext cx="744537" cy="744537"/>
          </a:xfrm>
          <a:prstGeom prst="rect">
            <a:avLst/>
          </a:prstGeom>
        </p:spPr>
      </p:pic>
      <p:sp>
        <p:nvSpPr>
          <p:cNvPr id="17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628950" y="1243384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8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709160" y="1826041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521248" y="171208"/>
            <a:ext cx="4481852" cy="74424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task that was completed here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9DD4B8-3D1B-48AF-82C4-AA41505AF24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54788" y="955396"/>
            <a:ext cx="4437829" cy="5896191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0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13" y="569130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65346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ass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0F8A691-3139-AA4A-87B4-93E34B3F4BE8}"/>
              </a:ext>
            </a:extLst>
          </p:cNvPr>
          <p:cNvGrpSpPr/>
          <p:nvPr userDrawn="1"/>
        </p:nvGrpSpPr>
        <p:grpSpPr>
          <a:xfrm>
            <a:off x="6345526" y="2694864"/>
            <a:ext cx="3874239" cy="2500496"/>
            <a:chOff x="6345526" y="2694864"/>
            <a:chExt cx="3874239" cy="250049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9BABBB2-D767-0246-AD8A-A02B83BC9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5247" y="2694864"/>
              <a:ext cx="3424518" cy="223977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C2C3D3-85FC-1C45-8AA5-F925A044A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5526" y="4673913"/>
              <a:ext cx="521447" cy="521447"/>
            </a:xfrm>
            <a:prstGeom prst="rect">
              <a:avLst/>
            </a:prstGeom>
          </p:spPr>
        </p:pic>
      </p:grp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Class Discussion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5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397481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CF14AD3-4943-204A-B1C7-46C2983EF876}"/>
              </a:ext>
            </a:extLst>
          </p:cNvPr>
          <p:cNvSpPr/>
          <p:nvPr userDrawn="1"/>
        </p:nvSpPr>
        <p:spPr>
          <a:xfrm>
            <a:off x="3686145" y="1081958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F44A294-6657-1541-BD73-C7E05AB79FCA}"/>
              </a:ext>
            </a:extLst>
          </p:cNvPr>
          <p:cNvSpPr/>
          <p:nvPr userDrawn="1"/>
        </p:nvSpPr>
        <p:spPr>
          <a:xfrm>
            <a:off x="3692331" y="2290662"/>
            <a:ext cx="3267845" cy="95748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5DC59CA-842C-6549-B52D-F9CA6442D7C5}"/>
              </a:ext>
            </a:extLst>
          </p:cNvPr>
          <p:cNvSpPr/>
          <p:nvPr userDrawn="1"/>
        </p:nvSpPr>
        <p:spPr>
          <a:xfrm>
            <a:off x="3686146" y="3570628"/>
            <a:ext cx="2391926" cy="292430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FD7D3EE-96F5-424B-9B68-6E1E5438B78D}"/>
              </a:ext>
            </a:extLst>
          </p:cNvPr>
          <p:cNvSpPr/>
          <p:nvPr userDrawn="1"/>
        </p:nvSpPr>
        <p:spPr>
          <a:xfrm>
            <a:off x="6346834" y="5278775"/>
            <a:ext cx="2568566" cy="141456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D3EED411-78BF-D046-9592-1234DB468A99}"/>
              </a:ext>
            </a:extLst>
          </p:cNvPr>
          <p:cNvSpPr/>
          <p:nvPr userDrawn="1"/>
        </p:nvSpPr>
        <p:spPr>
          <a:xfrm>
            <a:off x="9144562" y="4934637"/>
            <a:ext cx="2873753" cy="17587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E5CC1AE-D5F1-5044-84A2-E0D76FC1AA25}"/>
              </a:ext>
            </a:extLst>
          </p:cNvPr>
          <p:cNvSpPr/>
          <p:nvPr userDrawn="1"/>
        </p:nvSpPr>
        <p:spPr>
          <a:xfrm>
            <a:off x="7281477" y="309282"/>
            <a:ext cx="2381947" cy="198138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894CECBA-C7A7-3B43-B970-6E8EE3100ED7}"/>
              </a:ext>
            </a:extLst>
          </p:cNvPr>
          <p:cNvSpPr/>
          <p:nvPr userDrawn="1"/>
        </p:nvSpPr>
        <p:spPr>
          <a:xfrm>
            <a:off x="9984725" y="71437"/>
            <a:ext cx="2146284" cy="18245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8573108-459C-F94A-B4DA-EB73209BAF6B}"/>
              </a:ext>
            </a:extLst>
          </p:cNvPr>
          <p:cNvSpPr/>
          <p:nvPr userDrawn="1"/>
        </p:nvSpPr>
        <p:spPr>
          <a:xfrm>
            <a:off x="10470626" y="2039441"/>
            <a:ext cx="1660383" cy="274771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FFB32-A793-6B4D-BECB-27A3FB8668D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4" y="151325"/>
            <a:ext cx="1124110" cy="684241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C78E225-87E4-5D48-BEAA-41861C5969CB}"/>
              </a:ext>
            </a:extLst>
          </p:cNvPr>
          <p:cNvCxnSpPr>
            <a:cxnSpLocks/>
          </p:cNvCxnSpPr>
          <p:nvPr userDrawn="1"/>
        </p:nvCxnSpPr>
        <p:spPr>
          <a:xfrm flipV="1">
            <a:off x="8737481" y="2309570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8D02D9-4616-EE48-B416-615A4E6F1E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440337" y="1950309"/>
            <a:ext cx="779428" cy="953895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1D6341-2096-8440-9AEE-B14C2EEB1967}"/>
              </a:ext>
            </a:extLst>
          </p:cNvPr>
          <p:cNvCxnSpPr>
            <a:cxnSpLocks/>
          </p:cNvCxnSpPr>
          <p:nvPr userDrawn="1"/>
        </p:nvCxnSpPr>
        <p:spPr>
          <a:xfrm flipV="1">
            <a:off x="10026621" y="3148864"/>
            <a:ext cx="386287" cy="15954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34A39B8-01D8-D640-BFFD-811220D6C260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029208" y="4275870"/>
            <a:ext cx="271504" cy="57978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2DC612B-B5CF-B04E-A926-D1CEB8367C51}"/>
              </a:ext>
            </a:extLst>
          </p:cNvPr>
          <p:cNvCxnSpPr>
            <a:cxnSpLocks/>
          </p:cNvCxnSpPr>
          <p:nvPr userDrawn="1"/>
        </p:nvCxnSpPr>
        <p:spPr>
          <a:xfrm flipV="1">
            <a:off x="8197807" y="4818388"/>
            <a:ext cx="88966" cy="41867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C38E71A-ACEA-6E45-BBB8-797E249B0EF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35790" y="3754003"/>
            <a:ext cx="942191" cy="398899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629341D-1C34-A748-BE6E-4BBB4666E394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91" y="2111356"/>
            <a:ext cx="928698" cy="707852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69788C-134B-2541-AD44-89A435BDC9CE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953912" y="2924149"/>
            <a:ext cx="432800" cy="173006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7435326" y="3250158"/>
            <a:ext cx="2398152" cy="1201861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Enter topic here</a:t>
            </a:r>
            <a:endParaRPr lang="en-US" dirty="0"/>
          </a:p>
        </p:txBody>
      </p:sp>
      <p:sp>
        <p:nvSpPr>
          <p:cNvPr id="39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40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44" name="Google Shape;22;p2">
            <a:extLst>
              <a:ext uri="{FF2B5EF4-FFF2-40B4-BE49-F238E27FC236}">
                <a16:creationId xmlns:a16="http://schemas.microsoft.com/office/drawing/2014/main" id="{E2E5545A-6477-1442-90F5-4B3DDB18C7E0}"/>
              </a:ext>
            </a:extLst>
          </p:cNvPr>
          <p:cNvSpPr/>
          <p:nvPr userDrawn="1"/>
        </p:nvSpPr>
        <p:spPr>
          <a:xfrm>
            <a:off x="585778" y="2239014"/>
            <a:ext cx="2550211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45" name="Picture 44" descr="Image result for key words">
            <a:extLst>
              <a:ext uri="{FF2B5EF4-FFF2-40B4-BE49-F238E27FC236}">
                <a16:creationId xmlns:a16="http://schemas.microsoft.com/office/drawing/2014/main" id="{DBC2C0DD-2871-324C-B93D-34C47128FCCE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41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77772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Boo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C9710-EB4F-3D4D-B461-BF32E90D4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2782" y="0"/>
            <a:ext cx="4399218" cy="6858000"/>
          </a:xfrm>
          <a:prstGeom prst="rect">
            <a:avLst/>
          </a:prstGeom>
        </p:spPr>
      </p:pic>
      <p:sp>
        <p:nvSpPr>
          <p:cNvPr id="13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342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the date and title down on a new page in your book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questions in your book. You </a:t>
            </a:r>
            <a:r>
              <a:rPr lang="en-US" sz="2000" b="1" u="sng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do not</a:t>
            </a:r>
            <a:r>
              <a:rPr lang="en-US" sz="2000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need to write the questions out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20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886136" y="11911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8377887" y="372211"/>
            <a:ext cx="3563049" cy="328742"/>
          </a:xfrm>
        </p:spPr>
        <p:txBody>
          <a:bodyPr>
            <a:normAutofit/>
          </a:bodyPr>
          <a:lstStyle>
            <a:lvl1pPr marL="0" indent="0" algn="l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date here</a:t>
            </a:r>
            <a:endParaRPr lang="en-US" dirty="0"/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8570391" y="1067162"/>
            <a:ext cx="3434713" cy="328742"/>
          </a:xfrm>
        </p:spPr>
        <p:txBody>
          <a:bodyPr>
            <a:normAutofit/>
          </a:bodyPr>
          <a:lstStyle>
            <a:lvl1pPr marL="0" indent="0" algn="ctr">
              <a:buNone/>
              <a:defRPr sz="1600" b="0" u="sng" baseline="0">
                <a:solidFill>
                  <a:srgbClr val="FF000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title here</a:t>
            </a:r>
            <a:endParaRPr lang="en-US" dirty="0"/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965235"/>
            <a:ext cx="7596747" cy="772449"/>
          </a:xfrm>
        </p:spPr>
        <p:txBody>
          <a:bodyPr>
            <a:normAutofit/>
          </a:bodyPr>
          <a:lstStyle>
            <a:lvl1pPr marL="0" indent="0" algn="l">
              <a:buNone/>
              <a:defRPr sz="20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8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7083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sment (Exam Pap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3BF971-2938-934F-A66B-96EFB8469C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21893" y="0"/>
            <a:ext cx="4370107" cy="6858000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1304365" y="71437"/>
            <a:ext cx="4467789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Assessment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accent1"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OpenDyslexic" panose="00000500000000000000" pitchFamily="50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E9F278-D7D4-C44E-AFF8-F107C4B110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38" y="180956"/>
            <a:ext cx="558426" cy="558426"/>
          </a:xfrm>
          <a:prstGeom prst="rect">
            <a:avLst/>
          </a:prstGeom>
        </p:spPr>
      </p:pic>
      <p:sp>
        <p:nvSpPr>
          <p:cNvPr id="11" name="Google Shape;22;p2">
            <a:extLst>
              <a:ext uri="{FF2B5EF4-FFF2-40B4-BE49-F238E27FC236}">
                <a16:creationId xmlns:a16="http://schemas.microsoft.com/office/drawing/2014/main" id="{839517A7-1FDB-024D-B068-2C903354873F}"/>
              </a:ext>
            </a:extLst>
          </p:cNvPr>
          <p:cNvSpPr/>
          <p:nvPr userDrawn="1"/>
        </p:nvSpPr>
        <p:spPr>
          <a:xfrm>
            <a:off x="8848643" y="2865151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First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4D030593-AE5D-9649-9648-16234683A2B2}"/>
              </a:ext>
            </a:extLst>
          </p:cNvPr>
          <p:cNvSpPr/>
          <p:nvPr userDrawn="1"/>
        </p:nvSpPr>
        <p:spPr>
          <a:xfrm>
            <a:off x="68077" y="2369505"/>
            <a:ext cx="7596747" cy="2860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your name on the front of your assessment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all questions! Make sure you: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in full sentences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Write enough to access all the marks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Answer the question you are being asked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Once you have finished, check your answers and </a:t>
            </a:r>
            <a:r>
              <a:rPr lang="en-US" sz="1800" b="1" dirty="0" err="1">
                <a:solidFill>
                  <a:srgbClr val="0070C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SPaG</a:t>
            </a: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0070C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31;p2" descr="Image result for golden rules">
            <a:extLst>
              <a:ext uri="{FF2B5EF4-FFF2-40B4-BE49-F238E27FC236}">
                <a16:creationId xmlns:a16="http://schemas.microsoft.com/office/drawing/2014/main" id="{D216F672-7D18-AC4A-9FF3-EFB73EF546A8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1895" y="1085329"/>
            <a:ext cx="981202" cy="98120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;p2">
            <a:extLst>
              <a:ext uri="{FF2B5EF4-FFF2-40B4-BE49-F238E27FC236}">
                <a16:creationId xmlns:a16="http://schemas.microsoft.com/office/drawing/2014/main" id="{13722367-7FD1-D842-A88D-83824FF8F300}"/>
              </a:ext>
            </a:extLst>
          </p:cNvPr>
          <p:cNvSpPr txBox="1"/>
          <p:nvPr userDrawn="1"/>
        </p:nvSpPr>
        <p:spPr>
          <a:xfrm>
            <a:off x="4902887" y="1157266"/>
            <a:ext cx="28404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talking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Independent work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No distractions</a:t>
            </a: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FCC47C1F-EBFB-1C47-B8F6-950FDDA602D2}"/>
              </a:ext>
            </a:extLst>
          </p:cNvPr>
          <p:cNvSpPr/>
          <p:nvPr userDrawn="1"/>
        </p:nvSpPr>
        <p:spPr>
          <a:xfrm>
            <a:off x="10581125" y="2865150"/>
            <a:ext cx="1411464" cy="382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sng" strike="noStrike" cap="none" dirty="0">
                <a:solidFill>
                  <a:srgbClr val="FF000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Last name</a:t>
            </a:r>
            <a:endParaRPr sz="1400" u="sng" dirty="0">
              <a:solidFill>
                <a:srgbClr val="FF000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077" y="5586550"/>
            <a:ext cx="7596747" cy="1076525"/>
          </a:xfrm>
        </p:spPr>
        <p:txBody>
          <a:bodyPr>
            <a:normAutofit/>
          </a:bodyPr>
          <a:lstStyle>
            <a:lvl1pPr marL="0" indent="0" algn="l">
              <a:buNone/>
              <a:defRPr sz="1800" b="1" u="none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an extension task here for once students have completed the assessment</a:t>
            </a:r>
            <a:endParaRPr lang="en-US" dirty="0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17" name="ShockwaveFlash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52602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ll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1;p2">
            <a:extLst>
              <a:ext uri="{FF2B5EF4-FFF2-40B4-BE49-F238E27FC236}">
                <a16:creationId xmlns:a16="http://schemas.microsoft.com/office/drawing/2014/main" id="{1DECBBC7-82DF-4921-BFD5-AF4BF2244CE1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" name="Google Shape;22;p2" descr="Image result for mini whiteboard">
            <a:extLst>
              <a:ext uri="{FF2B5EF4-FFF2-40B4-BE49-F238E27FC236}">
                <a16:creationId xmlns:a16="http://schemas.microsoft.com/office/drawing/2014/main" id="{D99D60B1-EA9C-4215-85E3-2E1A60B59F6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998494"/>
            <a:ext cx="12192000" cy="58595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6A8C1-15D2-4058-AA19-BC39084B8E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2260600"/>
            <a:ext cx="10553700" cy="3957638"/>
          </a:xfrm>
        </p:spPr>
        <p:txBody>
          <a:bodyPr/>
          <a:lstStyle>
            <a:lvl1pPr marL="0" indent="0">
              <a:buNone/>
              <a:defRPr>
                <a:latin typeface="OpenDyslexic" panose="00000500000000000000" pitchFamily="50" charset="0"/>
              </a:defRPr>
            </a:lvl1pPr>
            <a:lvl2pPr marL="457200" indent="0">
              <a:buNone/>
              <a:defRPr>
                <a:latin typeface="OpenDyslexic" panose="00000500000000000000" pitchFamily="50" charset="0"/>
              </a:defRPr>
            </a:lvl2pPr>
            <a:lvl3pPr marL="914400" indent="0">
              <a:buNone/>
              <a:defRPr>
                <a:latin typeface="OpenDyslexic" panose="00000500000000000000" pitchFamily="50" charset="0"/>
              </a:defRPr>
            </a:lvl3pPr>
            <a:lvl4pPr marL="1371600" indent="0">
              <a:buNone/>
              <a:defRPr>
                <a:latin typeface="OpenDyslexic" panose="00000500000000000000" pitchFamily="50" charset="0"/>
              </a:defRPr>
            </a:lvl4pPr>
            <a:lvl5pPr marL="1828800" indent="0">
              <a:buNone/>
              <a:defRPr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text here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705A6A-518D-49BF-A99E-B6C0D1B7B3E1}"/>
              </a:ext>
            </a:extLst>
          </p:cNvPr>
          <p:cNvSpPr txBox="1"/>
          <p:nvPr userDrawn="1"/>
        </p:nvSpPr>
        <p:spPr>
          <a:xfrm>
            <a:off x="156754" y="52250"/>
            <a:ext cx="5721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latin typeface="OpenDyslexic" panose="00000500000000000000" pitchFamily="50" charset="0"/>
              </a:rPr>
              <a:t>Bell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4887A6-965D-46EB-95D4-787B863A311A}"/>
              </a:ext>
            </a:extLst>
          </p:cNvPr>
          <p:cNvSpPr txBox="1"/>
          <p:nvPr userDrawn="1"/>
        </p:nvSpPr>
        <p:spPr>
          <a:xfrm>
            <a:off x="992777" y="1606731"/>
            <a:ext cx="10215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  <a:latin typeface="OpenDyslexic" panose="00000500000000000000" pitchFamily="50" charset="0"/>
              </a:rPr>
              <a:t>On the desk with your whiteboard pen:</a:t>
            </a:r>
          </a:p>
        </p:txBody>
      </p:sp>
    </p:spTree>
    <p:extLst>
      <p:ext uri="{BB962C8B-B14F-4D97-AF65-F5344CB8AC3E}">
        <p14:creationId xmlns:p14="http://schemas.microsoft.com/office/powerpoint/2010/main" val="3305235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ended Wr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99BB1BFA-FCE3-5A42-B8D1-BA6A4A046D17}"/>
              </a:ext>
            </a:extLst>
          </p:cNvPr>
          <p:cNvSpPr/>
          <p:nvPr userDrawn="1"/>
        </p:nvSpPr>
        <p:spPr>
          <a:xfrm>
            <a:off x="884228" y="71437"/>
            <a:ext cx="5478535" cy="84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Extended Writing [6]</a:t>
            </a:r>
            <a:endParaRPr sz="36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C73A0-46C9-3942-80F0-17E4E9D21EC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E1ECBB-D152-0646-A777-819EE7B85A12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1E81AE-057C-4645-B876-9152709B0C59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1" name="Google Shape;395;p52" descr="Related image">
            <a:extLst>
              <a:ext uri="{FF2B5EF4-FFF2-40B4-BE49-F238E27FC236}">
                <a16:creationId xmlns:a16="http://schemas.microsoft.com/office/drawing/2014/main" id="{E36466BA-CA8C-D748-A5B7-E26DA841CB08}"/>
              </a:ext>
            </a:extLst>
          </p:cNvPr>
          <p:cNvPicPr preferRelativeResize="0"/>
          <p:nvPr userDrawn="1"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29CA86B3-5FCF-1442-B5D0-68A6A9A19542}"/>
              </a:ext>
            </a:extLst>
          </p:cNvPr>
          <p:cNvSpPr/>
          <p:nvPr userDrawn="1"/>
        </p:nvSpPr>
        <p:spPr>
          <a:xfrm>
            <a:off x="571490" y="4541887"/>
            <a:ext cx="252440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66;p8" descr="Image result for pencil clipart">
            <a:extLst>
              <a:ext uri="{FF2B5EF4-FFF2-40B4-BE49-F238E27FC236}">
                <a16:creationId xmlns:a16="http://schemas.microsoft.com/office/drawing/2014/main" id="{A38AFA55-7039-1548-A679-A10CCA4EFAE9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96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289;p41">
            <a:extLst>
              <a:ext uri="{FF2B5EF4-FFF2-40B4-BE49-F238E27FC236}">
                <a16:creationId xmlns:a16="http://schemas.microsoft.com/office/drawing/2014/main" id="{56C481FF-E07B-5C4B-B793-B84E6C3E0938}"/>
              </a:ext>
            </a:extLst>
          </p:cNvPr>
          <p:cNvSpPr/>
          <p:nvPr userDrawn="1"/>
        </p:nvSpPr>
        <p:spPr>
          <a:xfrm>
            <a:off x="3639739" y="4895669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00B050">
              <a:alpha val="40000"/>
            </a:srgbClr>
          </a:solidFill>
          <a:ln w="12700" cap="flat" cmpd="sng">
            <a:solidFill>
              <a:srgbClr val="00B05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now link your point and explanation back to the question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" name="Google Shape;290;p41">
            <a:extLst>
              <a:ext uri="{FF2B5EF4-FFF2-40B4-BE49-F238E27FC236}">
                <a16:creationId xmlns:a16="http://schemas.microsoft.com/office/drawing/2014/main" id="{662B6BA7-8BE2-F341-91D7-9EE22E983C1B}"/>
              </a:ext>
            </a:extLst>
          </p:cNvPr>
          <p:cNvSpPr/>
          <p:nvPr userDrawn="1"/>
        </p:nvSpPr>
        <p:spPr>
          <a:xfrm>
            <a:off x="3639740" y="2160055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0000">
              <a:alpha val="40000"/>
            </a:srgbClr>
          </a:solidFill>
          <a:ln w="12700" cap="flat" cmpd="sng">
            <a:solidFill>
              <a:srgbClr val="FF0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your point</a:t>
            </a:r>
            <a:endParaRPr dirty="0">
              <a:latin typeface="OpenDyslexic" panose="00000500000000000000" pitchFamily="50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chemeClr val="dk1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" name="Google Shape;291;p41">
            <a:extLst>
              <a:ext uri="{FF2B5EF4-FFF2-40B4-BE49-F238E27FC236}">
                <a16:creationId xmlns:a16="http://schemas.microsoft.com/office/drawing/2014/main" id="{38B8756B-CAD1-AE4B-96C3-F38585004C56}"/>
              </a:ext>
            </a:extLst>
          </p:cNvPr>
          <p:cNvSpPr/>
          <p:nvPr userDrawn="1"/>
        </p:nvSpPr>
        <p:spPr>
          <a:xfrm>
            <a:off x="3639738" y="3524773"/>
            <a:ext cx="8384645" cy="1123406"/>
          </a:xfrm>
          <a:prstGeom prst="roundRect">
            <a:avLst>
              <a:gd name="adj" fmla="val 16667"/>
            </a:avLst>
          </a:prstGeom>
          <a:solidFill>
            <a:srgbClr val="FFC000">
              <a:alpha val="40000"/>
            </a:srgbClr>
          </a:solidFill>
          <a:ln w="12700" cap="flat" cmpd="sng">
            <a:solidFill>
              <a:srgbClr val="FFC000">
                <a:alpha val="4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70C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This is where you explain your point (what does your point mean?)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solidFill>
                <a:srgbClr val="0070C0"/>
              </a:solidFill>
              <a:latin typeface="OpenDyslexic" panose="00000500000000000000" pitchFamily="50" charset="0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OpenDyslexic" panose="00000500000000000000" pitchFamily="50" charset="0"/>
            </a:endParaRPr>
          </a:p>
        </p:txBody>
      </p:sp>
      <p:sp>
        <p:nvSpPr>
          <p:cNvPr id="21" name="Google Shape;22;p2">
            <a:extLst>
              <a:ext uri="{FF2B5EF4-FFF2-40B4-BE49-F238E27FC236}">
                <a16:creationId xmlns:a16="http://schemas.microsoft.com/office/drawing/2014/main" id="{7BF18A93-F5B0-0D42-8FCC-7B209C4C5527}"/>
              </a:ext>
            </a:extLst>
          </p:cNvPr>
          <p:cNvSpPr/>
          <p:nvPr userDrawn="1"/>
        </p:nvSpPr>
        <p:spPr>
          <a:xfrm>
            <a:off x="7278663" y="6032474"/>
            <a:ext cx="1604079" cy="812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x3</a:t>
            </a:r>
            <a:endParaRPr sz="5400"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3705727" y="265203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point here e.g. One advantage to Cloud Computing is …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3705727" y="4021808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explanation here e.g. This is an advantage because …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96794" y="5374857"/>
            <a:ext cx="8270532" cy="625246"/>
          </a:xfrm>
        </p:spPr>
        <p:txBody>
          <a:bodyPr>
            <a:noAutofit/>
          </a:bodyPr>
          <a:lstStyle>
            <a:lvl1pPr marL="0" indent="0" algn="ctr">
              <a:buNone/>
              <a:defRPr sz="1600" b="0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sentence starter for link here e.g. This is compared to local computing which …</a:t>
            </a:r>
            <a:endParaRPr lang="en-US" dirty="0"/>
          </a:p>
        </p:txBody>
      </p:sp>
      <p:sp>
        <p:nvSpPr>
          <p:cNvPr id="29" name="Text Placeholder 45"/>
          <p:cNvSpPr>
            <a:spLocks noGrp="1"/>
          </p:cNvSpPr>
          <p:nvPr>
            <p:ph type="body" sz="quarter" idx="16" hasCustomPrompt="1"/>
          </p:nvPr>
        </p:nvSpPr>
        <p:spPr>
          <a:xfrm>
            <a:off x="3629861" y="1079467"/>
            <a:ext cx="8426608" cy="833097"/>
          </a:xfrm>
        </p:spPr>
        <p:txBody>
          <a:bodyPr>
            <a:noAutofit/>
          </a:bodyPr>
          <a:lstStyle>
            <a:lvl1pPr marL="0" indent="0" algn="ctr">
              <a:buNone/>
              <a:defRPr sz="16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question here</a:t>
            </a:r>
            <a:endParaRPr lang="en-US" dirty="0"/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A136B572-8241-C945-8814-44C2F37ADD30}"/>
              </a:ext>
            </a:extLst>
          </p:cNvPr>
          <p:cNvSpPr/>
          <p:nvPr userDrawn="1"/>
        </p:nvSpPr>
        <p:spPr>
          <a:xfrm>
            <a:off x="585779" y="2239014"/>
            <a:ext cx="251011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417BAB8A-BB3D-D748-B209-9EA88041FAA8}"/>
              </a:ext>
            </a:extLst>
          </p:cNvPr>
          <p:cNvPicPr/>
          <p:nvPr userDrawn="1"/>
        </p:nvPicPr>
        <p:blipFill>
          <a:blip r:embed="rId5" r:link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6493009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Mark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2A22BA-925F-4586-AE8B-4F2914E5E18C}"/>
              </a:ext>
            </a:extLst>
          </p:cNvPr>
          <p:cNvSpPr txBox="1"/>
          <p:nvPr userDrawn="1"/>
        </p:nvSpPr>
        <p:spPr>
          <a:xfrm>
            <a:off x="966651" y="153856"/>
            <a:ext cx="4833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OpenDyslexic" panose="00000500000000000000" pitchFamily="50" charset="0"/>
              </a:rPr>
              <a:t>8 Mark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4A4992-AEB8-433B-96F9-D41F83586CEA}"/>
              </a:ext>
            </a:extLst>
          </p:cNvPr>
          <p:cNvSpPr/>
          <p:nvPr userDrawn="1"/>
        </p:nvSpPr>
        <p:spPr>
          <a:xfrm>
            <a:off x="57150" y="987319"/>
            <a:ext cx="5799909" cy="2898881"/>
          </a:xfrm>
          <a:prstGeom prst="rect">
            <a:avLst/>
          </a:prstGeom>
          <a:solidFill>
            <a:srgbClr val="FFFF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C127C-1EC9-4EC0-BE05-A52270CD76EA}"/>
              </a:ext>
            </a:extLst>
          </p:cNvPr>
          <p:cNvSpPr/>
          <p:nvPr userDrawn="1"/>
        </p:nvSpPr>
        <p:spPr>
          <a:xfrm>
            <a:off x="57149" y="3940069"/>
            <a:ext cx="5799909" cy="2898881"/>
          </a:xfrm>
          <a:prstGeom prst="rect">
            <a:avLst/>
          </a:prstGeom>
          <a:solidFill>
            <a:srgbClr val="00B05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0CC363-680C-41E7-98E8-AD638F9CFE39}"/>
              </a:ext>
            </a:extLst>
          </p:cNvPr>
          <p:cNvSpPr/>
          <p:nvPr userDrawn="1"/>
        </p:nvSpPr>
        <p:spPr>
          <a:xfrm>
            <a:off x="6334941" y="987319"/>
            <a:ext cx="5799909" cy="2898881"/>
          </a:xfrm>
          <a:prstGeom prst="rect">
            <a:avLst/>
          </a:prstGeom>
          <a:solidFill>
            <a:srgbClr val="0070C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128F0B-043A-4A00-9F81-9B9CFE4F926E}"/>
              </a:ext>
            </a:extLst>
          </p:cNvPr>
          <p:cNvSpPr/>
          <p:nvPr userDrawn="1"/>
        </p:nvSpPr>
        <p:spPr>
          <a:xfrm>
            <a:off x="6334940" y="3940069"/>
            <a:ext cx="5799909" cy="2898881"/>
          </a:xfrm>
          <a:prstGeom prst="rect">
            <a:avLst/>
          </a:prstGeom>
          <a:solidFill>
            <a:srgbClr val="FF0000">
              <a:alpha val="40000"/>
            </a:srgb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F732E-0AC2-4FA8-B4F3-2BEFC7F8D8DE}"/>
              </a:ext>
            </a:extLst>
          </p:cNvPr>
          <p:cNvSpPr/>
          <p:nvPr userDrawn="1"/>
        </p:nvSpPr>
        <p:spPr>
          <a:xfrm>
            <a:off x="4637041" y="3183926"/>
            <a:ext cx="2917916" cy="1458418"/>
          </a:xfrm>
          <a:prstGeom prst="rect">
            <a:avLst/>
          </a:prstGeom>
          <a:solidFill>
            <a:schemeClr val="tx1">
              <a:alpha val="85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7AE26-5304-4EF8-9420-D6509F844E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37088" y="3184525"/>
            <a:ext cx="2917825" cy="145732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Write question here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EDB0769-B991-469E-BD88-EB37B9512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302" y="1090013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1</a:t>
            </a:r>
            <a:endParaRPr lang="en-GB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6BA5482-F9D0-4B68-9A42-F904DEC224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2002" y="1090012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2</a:t>
            </a:r>
            <a:endParaRPr lang="en-GB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E4B0122D-7DCD-4A60-9056-9100E8928F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02" y="4056557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3</a:t>
            </a:r>
            <a:endParaRPr lang="en-GB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80895076-1EB6-4B4B-9FBA-4B2CB99560D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02152" y="4056556"/>
            <a:ext cx="2917825" cy="414937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OpenDyslexic" panose="00000500000000000000" pitchFamily="50" charset="0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OpenDyslexic" panose="00000500000000000000" pitchFamily="50" charset="0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OpenDyslexic" panose="00000500000000000000" pitchFamily="50" charset="0"/>
              </a:defRPr>
            </a:lvl5pPr>
          </a:lstStyle>
          <a:p>
            <a:pPr lvl="0"/>
            <a:r>
              <a:rPr lang="en-US" dirty="0"/>
              <a:t>Consideration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862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no 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18989" y="92761"/>
            <a:ext cx="6582255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40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612888280"/>
              </p:ext>
            </p:extLst>
          </p:nvPr>
        </p:nvGraphicFramePr>
        <p:xfrm>
          <a:off x="623392" y="2638053"/>
          <a:ext cx="10945200" cy="377703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4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458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24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136109" y="1345967"/>
            <a:ext cx="247250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32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1599191" y="2748343"/>
            <a:ext cx="2018846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2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22;p2">
            <a:extLst>
              <a:ext uri="{FF2B5EF4-FFF2-40B4-BE49-F238E27FC236}">
                <a16:creationId xmlns:a16="http://schemas.microsoft.com/office/drawing/2014/main" id="{4EEAFA1F-941C-E34C-A682-82475490F7F3}"/>
              </a:ext>
            </a:extLst>
          </p:cNvPr>
          <p:cNvSpPr/>
          <p:nvPr userDrawn="1"/>
        </p:nvSpPr>
        <p:spPr>
          <a:xfrm>
            <a:off x="5230274" y="2740183"/>
            <a:ext cx="2467589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2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22;p2">
            <a:extLst>
              <a:ext uri="{FF2B5EF4-FFF2-40B4-BE49-F238E27FC236}">
                <a16:creationId xmlns:a16="http://schemas.microsoft.com/office/drawing/2014/main" id="{249B4DA4-78C1-CF4D-B300-4B28E0D09BAA}"/>
              </a:ext>
            </a:extLst>
          </p:cNvPr>
          <p:cNvSpPr/>
          <p:nvPr userDrawn="1"/>
        </p:nvSpPr>
        <p:spPr>
          <a:xfrm>
            <a:off x="8859611" y="2740184"/>
            <a:ext cx="2309132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2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788988" y="3464718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outcome here</a:t>
            </a:r>
            <a:endParaRPr lang="en-U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4418352" y="3470613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outcome here</a:t>
            </a:r>
            <a:endParaRPr lang="en-U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8047716" y="3460639"/>
            <a:ext cx="3354388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outcome here</a:t>
            </a:r>
            <a:endParaRPr lang="en-US" dirty="0"/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850506" y="1345159"/>
            <a:ext cx="8482366" cy="783312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1482FC-7798-4342-A60E-5803E71DBB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056" y="2674287"/>
            <a:ext cx="462895" cy="6124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CF8C0-72AB-084D-9001-A8A5D8C75C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8049" y="2669015"/>
            <a:ext cx="622964" cy="6229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13" y="2688149"/>
            <a:ext cx="601017" cy="60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25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T &amp; WILF (book wo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1" y="0"/>
            <a:ext cx="8211130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2;p2">
            <a:extLst>
              <a:ext uri="{FF2B5EF4-FFF2-40B4-BE49-F238E27FC236}">
                <a16:creationId xmlns:a16="http://schemas.microsoft.com/office/drawing/2014/main" id="{F7646FFB-3C0D-6945-BD71-41AAE6BE0436}"/>
              </a:ext>
            </a:extLst>
          </p:cNvPr>
          <p:cNvSpPr/>
          <p:nvPr userDrawn="1"/>
        </p:nvSpPr>
        <p:spPr>
          <a:xfrm>
            <a:off x="132052" y="92761"/>
            <a:ext cx="5275969" cy="80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Objective &amp; Outcomes</a:t>
            </a:r>
            <a:endParaRPr sz="3200" b="1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" name="Google Shape;48;p5">
            <a:extLst>
              <a:ext uri="{FF2B5EF4-FFF2-40B4-BE49-F238E27FC236}">
                <a16:creationId xmlns:a16="http://schemas.microsoft.com/office/drawing/2014/main" id="{68BF1775-F37A-D344-A9CA-7317B050B69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23844677"/>
              </p:ext>
            </p:extLst>
          </p:nvPr>
        </p:nvGraphicFramePr>
        <p:xfrm>
          <a:off x="185972" y="2538040"/>
          <a:ext cx="5853192" cy="409136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5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0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571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 dirty="0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800" u="none" strike="noStrike" cap="none"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564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0" dirty="0">
                        <a:solidFill>
                          <a:schemeClr val="dk1"/>
                        </a:solidFill>
                        <a:latin typeface="Comic Sans MS"/>
                        <a:ea typeface="Comic Sans MS"/>
                        <a:cs typeface="Comic Sans MS"/>
                        <a:sym typeface="Comic Sans MS"/>
                      </a:endParaRPr>
                    </a:p>
                  </a:txBody>
                  <a:tcPr marL="121925" marR="121925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Google Shape;57;p5">
            <a:extLst>
              <a:ext uri="{FF2B5EF4-FFF2-40B4-BE49-F238E27FC236}">
                <a16:creationId xmlns:a16="http://schemas.microsoft.com/office/drawing/2014/main" id="{E14692A6-8468-C942-8445-535FC535465F}"/>
              </a:ext>
            </a:extLst>
          </p:cNvPr>
          <p:cNvSpPr txBox="1"/>
          <p:nvPr userDrawn="1"/>
        </p:nvSpPr>
        <p:spPr>
          <a:xfrm>
            <a:off x="645" y="1352378"/>
            <a:ext cx="225063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dirty="0">
                <a:solidFill>
                  <a:srgbClr val="FF0000"/>
                </a:solidFill>
                <a:latin typeface="OpenDyslexic" panose="00000500000000000000" pitchFamily="50" charset="0"/>
                <a:ea typeface="Comic Sans MS"/>
                <a:cs typeface="Comic Sans MS"/>
                <a:sym typeface="Comic Sans MS"/>
              </a:rPr>
              <a:t>Objective:</a:t>
            </a:r>
            <a:endParaRPr sz="2800" b="1" i="0" dirty="0">
              <a:solidFill>
                <a:srgbClr val="FF0000"/>
              </a:solidFill>
              <a:latin typeface="OpenDyslexic" panose="00000500000000000000" pitchFamily="50" charset="0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" name="Google Shape;22;p2">
            <a:extLst>
              <a:ext uri="{FF2B5EF4-FFF2-40B4-BE49-F238E27FC236}">
                <a16:creationId xmlns:a16="http://schemas.microsoft.com/office/drawing/2014/main" id="{A055C9E7-AE16-2F4F-B8B2-B25BE5C78CFF}"/>
              </a:ext>
            </a:extLst>
          </p:cNvPr>
          <p:cNvSpPr/>
          <p:nvPr userDrawn="1"/>
        </p:nvSpPr>
        <p:spPr>
          <a:xfrm>
            <a:off x="655908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B05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Emerging</a:t>
            </a:r>
            <a:endParaRPr sz="1800" b="1" dirty="0">
              <a:solidFill>
                <a:srgbClr val="00B05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534C14-A1BD-5E4E-9115-1756B2A078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9139" y="0"/>
            <a:ext cx="5922861" cy="6858000"/>
          </a:xfrm>
          <a:prstGeom prst="rect">
            <a:avLst/>
          </a:prstGeom>
        </p:spPr>
      </p:pic>
      <p:sp>
        <p:nvSpPr>
          <p:cNvPr id="18" name="Google Shape;22;p2">
            <a:extLst>
              <a:ext uri="{FF2B5EF4-FFF2-40B4-BE49-F238E27FC236}">
                <a16:creationId xmlns:a16="http://schemas.microsoft.com/office/drawing/2014/main" id="{1B46DFDD-71A0-F443-A893-19C2029D58CC}"/>
              </a:ext>
            </a:extLst>
          </p:cNvPr>
          <p:cNvSpPr/>
          <p:nvPr userDrawn="1"/>
        </p:nvSpPr>
        <p:spPr>
          <a:xfrm>
            <a:off x="2574775" y="2748342"/>
            <a:ext cx="1713793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accent2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Developing</a:t>
            </a:r>
            <a:endParaRPr sz="1800" b="1" dirty="0">
              <a:solidFill>
                <a:schemeClr val="accent2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A05B7078-585C-0A49-8802-03CBDD24E8D2}"/>
              </a:ext>
            </a:extLst>
          </p:cNvPr>
          <p:cNvSpPr/>
          <p:nvPr userDrawn="1"/>
        </p:nvSpPr>
        <p:spPr>
          <a:xfrm>
            <a:off x="4557732" y="2748342"/>
            <a:ext cx="1522807" cy="48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7030A0"/>
                </a:solidFill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Mastering</a:t>
            </a:r>
            <a:endParaRPr sz="1800" b="1" dirty="0">
              <a:solidFill>
                <a:srgbClr val="7030A0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01871" y="3439275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00B05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Endurance outcome here</a:t>
            </a:r>
            <a:endParaRPr lang="en-US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251280" y="3445170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Autonomy outcome here</a:t>
            </a:r>
            <a:endParaRPr lang="en-US" dirty="0"/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4159314" y="3435196"/>
            <a:ext cx="1719434" cy="2714625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rgbClr val="7030A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Mastery outcome here</a:t>
            </a:r>
            <a:endParaRPr lang="en-US" dirty="0"/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251280" y="1254974"/>
            <a:ext cx="3829259" cy="783312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</a:t>
            </a:r>
            <a:endParaRPr lang="en-U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7040781" y="993051"/>
            <a:ext cx="5006840" cy="66818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0" u="none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2pPr>
            <a:lvl3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3pPr>
            <a:lvl4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4pPr>
            <a:lvl5pPr>
              <a:defRPr sz="1800" b="1">
                <a:solidFill>
                  <a:srgbClr val="00B050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objective here: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9E8ED48-25F4-C446-B7BD-CD71B39700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390" y="2681496"/>
            <a:ext cx="372375" cy="49266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F1FA72-EC9C-3149-90EA-4EAAEAA86C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89" y="2702622"/>
            <a:ext cx="501142" cy="5011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404" y="2711844"/>
            <a:ext cx="482697" cy="48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6022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CD4C89A-16D2-B64B-B8E7-CFB80242B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10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7FD45F-E50F-2B4E-B251-149C7A46F90B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C15266-C568-7445-A508-F64225C74FEC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94C09F-6E23-5B4A-A34C-68824EE7E00F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4" name="Google Shape;395;p52" descr="Related image">
            <a:extLst>
              <a:ext uri="{FF2B5EF4-FFF2-40B4-BE49-F238E27FC236}">
                <a16:creationId xmlns:a16="http://schemas.microsoft.com/office/drawing/2014/main" id="{3EFEAB49-465C-694A-8A20-E3CEB95BA121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2;p2">
            <a:extLst>
              <a:ext uri="{FF2B5EF4-FFF2-40B4-BE49-F238E27FC236}">
                <a16:creationId xmlns:a16="http://schemas.microsoft.com/office/drawing/2014/main" id="{4BB6667A-6C6B-B94E-8AC1-107945FBEC8A}"/>
              </a:ext>
            </a:extLst>
          </p:cNvPr>
          <p:cNvSpPr/>
          <p:nvPr userDrawn="1"/>
        </p:nvSpPr>
        <p:spPr>
          <a:xfrm>
            <a:off x="571490" y="4541887"/>
            <a:ext cx="2454098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66;p8" descr="Image result for pencil clipart">
            <a:extLst>
              <a:ext uri="{FF2B5EF4-FFF2-40B4-BE49-F238E27FC236}">
                <a16:creationId xmlns:a16="http://schemas.microsoft.com/office/drawing/2014/main" id="{4AEF5249-02C9-6841-AE6F-60868BD3ADAA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0" name="Google Shape;22;p2">
            <a:extLst>
              <a:ext uri="{FF2B5EF4-FFF2-40B4-BE49-F238E27FC236}">
                <a16:creationId xmlns:a16="http://schemas.microsoft.com/office/drawing/2014/main" id="{B8D99359-6D74-404B-A512-F4813DF24522}"/>
              </a:ext>
            </a:extLst>
          </p:cNvPr>
          <p:cNvSpPr/>
          <p:nvPr userDrawn="1"/>
        </p:nvSpPr>
        <p:spPr>
          <a:xfrm>
            <a:off x="585779" y="2239014"/>
            <a:ext cx="2611008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28" name="Picture 27" descr="Image result for key words">
            <a:extLst>
              <a:ext uri="{FF2B5EF4-FFF2-40B4-BE49-F238E27FC236}">
                <a16:creationId xmlns:a16="http://schemas.microsoft.com/office/drawing/2014/main" id="{3BF0F8E5-6D67-0149-A764-6FAEC4A6A2C6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3977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E904CC-F31D-5542-A359-20059E0213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CBDDA867-18BC-F341-AC2A-042E2C241042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010D54-2298-F742-9A25-3A9F70F25BBD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881EA0-49FC-7044-B11A-516501903E7B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8A24F0-0CBC-C04D-AFA3-235DAFA023B2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DE730047-68D7-F146-AB9B-BAA8FA8CCA81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922C0E6C-A81E-1C43-B8B9-6C1F18990865}"/>
              </a:ext>
            </a:extLst>
          </p:cNvPr>
          <p:cNvSpPr/>
          <p:nvPr userDrawn="1"/>
        </p:nvSpPr>
        <p:spPr>
          <a:xfrm>
            <a:off x="571490" y="4541887"/>
            <a:ext cx="2373416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4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3F784EC3-4FAF-FF42-8CFF-26F42249E879}"/>
              </a:ext>
            </a:extLst>
          </p:cNvPr>
          <p:cNvSpPr/>
          <p:nvPr userDrawn="1"/>
        </p:nvSpPr>
        <p:spPr>
          <a:xfrm>
            <a:off x="585779" y="2239014"/>
            <a:ext cx="2453256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4D092767-4BBE-574D-B554-DDD79A75309E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5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2098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ing Task (Writt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A0C308D-D1D1-044A-81F3-2365CB3D6C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48" b="99219" l="9961" r="89844">
                        <a14:foregroundMark x1="57422" y1="4688" x2="41992" y2="4492"/>
                        <a14:foregroundMark x1="48242" y1="95117" x2="53320" y2="95313"/>
                        <a14:foregroundMark x1="51953" y1="99414" x2="50977" y2="99609"/>
                        <a14:foregroundMark x1="23633" y1="26758" x2="25977" y2="32227"/>
                        <a14:foregroundMark x1="73438" y1="41016" x2="74023" y2="18945"/>
                        <a14:foregroundMark x1="73714" y1="51939" x2="73633" y2="52148"/>
                        <a14:foregroundMark x1="65039" y1="2344" x2="36914" y2="2930"/>
                        <a14:foregroundMark x1="36914" y1="2930" x2="33398" y2="2148"/>
                        <a14:foregroundMark x1="61328" y1="27344" x2="61160" y2="27723"/>
                        <a14:foregroundMark x1="27027" y1="8108" x2="29730" y2="46847"/>
                        <a14:foregroundMark x1="63964" y1="9910" x2="54955" y2="21622"/>
                        <a14:foregroundMark x1="52252" y1="60360" x2="47748" y2="76577"/>
                        <a14:foregroundMark x1="73874" y1="12613" x2="63964" y2="34234"/>
                        <a14:foregroundMark x1="60360" y1="84685" x2="62162" y2="85586"/>
                        <a14:foregroundMark x1="63063" y1="85586" x2="54955" y2="85586"/>
                        <a14:backgroundMark x1="29297" y1="4688" x2="36914" y2="21680"/>
                        <a14:backgroundMark x1="36914" y1="21680" x2="38672" y2="23438"/>
                        <a14:backgroundMark x1="65793" y1="13558" x2="70508" y2="4297"/>
                        <a14:backgroundMark x1="52344" y1="42383" x2="68750" y2="48633"/>
                        <a14:backgroundMark x1="93555" y1="7227" x2="93164" y2="44922"/>
                        <a14:backgroundMark x1="92188" y1="45508" x2="90234" y2="85547"/>
                        <a14:backgroundMark x1="90234" y1="85547" x2="88867" y2="89844"/>
                        <a14:backgroundMark x1="16992" y1="10742" x2="21680" y2="7422"/>
                        <a14:backgroundMark x1="23633" y1="3711" x2="20313" y2="7422"/>
                        <a14:backgroundMark x1="60352" y1="22656" x2="39844" y2="22266"/>
                        <a14:backgroundMark x1="39844" y1="22266" x2="39063" y2="21875"/>
                        <a14:backgroundMark x1="49805" y1="22461" x2="59766" y2="22461"/>
                        <a14:backgroundMark x1="64754" y1="13198" x2="69336" y2="4688"/>
                        <a14:backgroundMark x1="59766" y1="22461" x2="61164" y2="19865"/>
                        <a14:backgroundMark x1="63834" y1="20791" x2="61336" y2="27347"/>
                        <a14:backgroundMark x1="70117" y1="4297" x2="66496" y2="13801"/>
                        <a14:backgroundMark x1="57044" y1="37587" x2="54102" y2="40039"/>
                        <a14:backgroundMark x1="73633" y1="53516" x2="74182" y2="52352"/>
                        <a14:backgroundMark x1="87266" y1="26663" x2="89258" y2="24219"/>
                        <a14:backgroundMark x1="40625" y1="44336" x2="27148" y2="53320"/>
                        <a14:backgroundMark x1="34766" y1="46484" x2="32813" y2="48242"/>
                        <a14:backgroundMark x1="43555" y1="43359" x2="36328" y2="45703"/>
                        <a14:backgroundMark x1="88672" y1="23828" x2="75586" y2="52734"/>
                        <a14:backgroundMark x1="69922" y1="3906" x2="70703" y2="2148"/>
                        <a14:backgroundMark x1="72070" y1="1758" x2="66875" y2="13933"/>
                        <a14:backgroundMark x1="71875" y1="53906" x2="68750" y2="50781"/>
                        <a14:backgroundMark x1="24414" y1="3711" x2="21875" y2="5859"/>
                        <a14:backgroundMark x1="66602" y1="13477" x2="63672" y2="19922"/>
                        <a14:backgroundMark x1="68750" y1="4297" x2="61328" y2="19922"/>
                        <a14:backgroundMark x1="59961" y1="27344" x2="56055" y2="39258"/>
                        <a14:backgroundMark x1="29297" y1="2344" x2="27148" y2="1758"/>
                        <a14:backgroundMark x1="25000" y1="2539" x2="24023" y2="4297"/>
                        <a14:backgroundMark x1="17383" y1="11328" x2="11914" y2="17969"/>
                        <a14:backgroundMark x1="11914" y1="17969" x2="11523" y2="17969"/>
                        <a14:backgroundMark x1="58008" y1="84180" x2="59375" y2="86719"/>
                        <a14:backgroundMark x1="65039" y1="70117" x2="63477" y2="72656"/>
                        <a14:backgroundMark x1="49805" y1="52148" x2="48438" y2="52734"/>
                        <a14:backgroundMark x1="63672" y1="97266" x2="62500" y2="97852"/>
                        <a14:backgroundMark x1="72656" y1="87695" x2="72656" y2="87695"/>
                        <a14:backgroundMark x1="73633" y1="87109" x2="72656" y2="87305"/>
                        <a14:backgroundMark x1="41211" y1="99609" x2="41211" y2="9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614" y="173784"/>
            <a:ext cx="633047" cy="633047"/>
          </a:xfrm>
          <a:prstGeom prst="rect">
            <a:avLst/>
          </a:prstGeom>
        </p:spPr>
      </p:pic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7030A0">
              <a:alpha val="50000"/>
            </a:srgbClr>
          </a:solidFill>
          <a:ln w="12700" cap="flat" cmpd="sng">
            <a:solidFill>
              <a:srgbClr val="7030A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66;p8" descr="Image result for pencil clipart">
            <a:extLst>
              <a:ext uri="{FF2B5EF4-FFF2-40B4-BE49-F238E27FC236}">
                <a16:creationId xmlns:a16="http://schemas.microsoft.com/office/drawing/2014/main" id="{677D16A0-44DF-AD46-9B7C-5E663B68670B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302" y="153856"/>
            <a:ext cx="609579" cy="5933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5038424-8801-374C-B4C9-1745B4B46448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665C89-B798-F043-8DD7-1507DDFFFF30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637222-C655-0F47-A4A7-8636BD8145D0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733D079D-D76F-0441-B626-AD7A8B126FB6}"/>
              </a:ext>
            </a:extLst>
          </p:cNvPr>
          <p:cNvPicPr preferRelativeResize="0"/>
          <p:nvPr userDrawn="1"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D42704C3-F35D-7D46-98D0-94D889E2DC83}"/>
              </a:ext>
            </a:extLst>
          </p:cNvPr>
          <p:cNvSpPr/>
          <p:nvPr userDrawn="1"/>
        </p:nvSpPr>
        <p:spPr>
          <a:xfrm>
            <a:off x="571490" y="4541887"/>
            <a:ext cx="2427203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3"/>
            <a:ext cx="8401759" cy="5747999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content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Mastering objective here</a:t>
            </a:r>
            <a:endParaRPr lang="en-US" dirty="0"/>
          </a:p>
        </p:txBody>
      </p:sp>
      <p:sp>
        <p:nvSpPr>
          <p:cNvPr id="29" name="Google Shape;22;p2">
            <a:extLst>
              <a:ext uri="{FF2B5EF4-FFF2-40B4-BE49-F238E27FC236}">
                <a16:creationId xmlns:a16="http://schemas.microsoft.com/office/drawing/2014/main" id="{0D3AA3BC-05BD-0C4B-8311-B35D631EFF32}"/>
              </a:ext>
            </a:extLst>
          </p:cNvPr>
          <p:cNvSpPr/>
          <p:nvPr userDrawn="1"/>
        </p:nvSpPr>
        <p:spPr>
          <a:xfrm>
            <a:off x="585778" y="2239014"/>
            <a:ext cx="2412915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9" descr="Image result for key words">
            <a:extLst>
              <a:ext uri="{FF2B5EF4-FFF2-40B4-BE49-F238E27FC236}">
                <a16:creationId xmlns:a16="http://schemas.microsoft.com/office/drawing/2014/main" id="{8AC9DD45-CA73-7E4A-97FD-ADAE4491DBEF}"/>
              </a:ext>
            </a:extLst>
          </p:cNvPr>
          <p:cNvPicPr/>
          <p:nvPr userDrawn="1"/>
        </p:nvPicPr>
        <p:blipFill>
          <a:blip r:embed="rId7" r:link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59175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erg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E33CFD74-5DC8-F849-8C01-D89FD1170E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4658" y="0"/>
            <a:ext cx="631671" cy="835716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00B050">
              <a:alpha val="50000"/>
            </a:srgbClr>
          </a:solidFill>
          <a:ln w="12700" cap="flat" cmpd="sng">
            <a:solidFill>
              <a:srgbClr val="00B05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FDEB69B4-36DA-1640-ABC7-F02574C1334D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7203C9C-CAA1-674E-81BB-ABBAF0F73564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6DEE7-72E6-7E49-81FE-D6A2D325C1D7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17CC53-0D29-6347-9E8B-39FAD19293F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4FA27154-F9F6-9740-BEC0-C44F47E90FE5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BD5CA02E-0A9E-7F45-A26D-F2B26BA41ACC}"/>
              </a:ext>
            </a:extLst>
          </p:cNvPr>
          <p:cNvSpPr/>
          <p:nvPr userDrawn="1"/>
        </p:nvSpPr>
        <p:spPr>
          <a:xfrm>
            <a:off x="571490" y="4541887"/>
            <a:ext cx="2454097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6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Emerging objective here</a:t>
            </a:r>
            <a:endParaRPr lang="en-US" dirty="0"/>
          </a:p>
        </p:txBody>
      </p:sp>
      <p:sp>
        <p:nvSpPr>
          <p:cNvPr id="28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2" name="Google Shape;22;p2">
            <a:extLst>
              <a:ext uri="{FF2B5EF4-FFF2-40B4-BE49-F238E27FC236}">
                <a16:creationId xmlns:a16="http://schemas.microsoft.com/office/drawing/2014/main" id="{8A3458BF-752D-C849-9EBB-64CC8A7E9593}"/>
              </a:ext>
            </a:extLst>
          </p:cNvPr>
          <p:cNvSpPr/>
          <p:nvPr userDrawn="1"/>
        </p:nvSpPr>
        <p:spPr>
          <a:xfrm>
            <a:off x="585778" y="2239014"/>
            <a:ext cx="2439809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3" name="Picture 32" descr="Image result for key words">
            <a:extLst>
              <a:ext uri="{FF2B5EF4-FFF2-40B4-BE49-F238E27FC236}">
                <a16:creationId xmlns:a16="http://schemas.microsoft.com/office/drawing/2014/main" id="{B47F985A-1119-B440-AA6B-FB20540B136F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21065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ing Task (Screensh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42AB0F3-BA0E-654A-B8EA-1E537B0EC7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735" y="124925"/>
            <a:ext cx="716785" cy="716785"/>
          </a:xfrm>
          <a:prstGeom prst="rect">
            <a:avLst/>
          </a:prstGeom>
        </p:spPr>
      </p:pic>
      <p:sp>
        <p:nvSpPr>
          <p:cNvPr id="7" name="Google Shape;21;p2">
            <a:extLst>
              <a:ext uri="{FF2B5EF4-FFF2-40B4-BE49-F238E27FC236}">
                <a16:creationId xmlns:a16="http://schemas.microsoft.com/office/drawing/2014/main" id="{7499D919-8C49-764A-96F9-D1CEC839C84A}"/>
              </a:ext>
            </a:extLst>
          </p:cNvPr>
          <p:cNvSpPr/>
          <p:nvPr userDrawn="1"/>
        </p:nvSpPr>
        <p:spPr>
          <a:xfrm>
            <a:off x="-1941992" y="0"/>
            <a:ext cx="9734774" cy="936157"/>
          </a:xfrm>
          <a:prstGeom prst="flowChartInputOutput">
            <a:avLst/>
          </a:prstGeom>
          <a:solidFill>
            <a:srgbClr val="7030A0">
              <a:alpha val="80000"/>
            </a:srgbClr>
          </a:solidFill>
          <a:ln w="12700" cap="flat" cmpd="sng">
            <a:solidFill>
              <a:schemeClr val="dk1">
                <a:alpha val="8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1;p2">
            <a:extLst>
              <a:ext uri="{FF2B5EF4-FFF2-40B4-BE49-F238E27FC236}">
                <a16:creationId xmlns:a16="http://schemas.microsoft.com/office/drawing/2014/main" id="{BACAEEE7-6053-4343-B54E-B0C113F6D26F}"/>
              </a:ext>
            </a:extLst>
          </p:cNvPr>
          <p:cNvSpPr/>
          <p:nvPr userDrawn="1"/>
        </p:nvSpPr>
        <p:spPr>
          <a:xfrm>
            <a:off x="5851475" y="6413"/>
            <a:ext cx="9734774" cy="936157"/>
          </a:xfrm>
          <a:prstGeom prst="flowChartInputOutput">
            <a:avLst/>
          </a:prstGeom>
          <a:solidFill>
            <a:srgbClr val="FFC000">
              <a:alpha val="50000"/>
            </a:srgbClr>
          </a:solidFill>
          <a:ln w="12700" cap="flat" cmpd="sng">
            <a:solidFill>
              <a:srgbClr val="FFC000">
                <a:alpha val="50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79;p10">
            <a:extLst>
              <a:ext uri="{FF2B5EF4-FFF2-40B4-BE49-F238E27FC236}">
                <a16:creationId xmlns:a16="http://schemas.microsoft.com/office/drawing/2014/main" id="{56800373-A2E0-F34F-B9CA-E8AB1567144C}"/>
              </a:ext>
            </a:extLst>
          </p:cNvPr>
          <p:cNvPicPr preferRelativeResize="0"/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38" y="105283"/>
            <a:ext cx="726190" cy="712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AA4C8A-E877-BA4B-98F6-80FE7E463901}"/>
              </a:ext>
            </a:extLst>
          </p:cNvPr>
          <p:cNvSpPr/>
          <p:nvPr userDrawn="1"/>
        </p:nvSpPr>
        <p:spPr>
          <a:xfrm>
            <a:off x="14288" y="2172769"/>
            <a:ext cx="3500438" cy="2274297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57F01-8C30-EA4D-B995-49D6A4FF9D51}"/>
              </a:ext>
            </a:extLst>
          </p:cNvPr>
          <p:cNvSpPr/>
          <p:nvPr userDrawn="1"/>
        </p:nvSpPr>
        <p:spPr>
          <a:xfrm>
            <a:off x="14288" y="4467907"/>
            <a:ext cx="3500438" cy="2357436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F6D490-3263-6044-8478-86448C7B845A}"/>
              </a:ext>
            </a:extLst>
          </p:cNvPr>
          <p:cNvSpPr/>
          <p:nvPr userDrawn="1"/>
        </p:nvSpPr>
        <p:spPr>
          <a:xfrm>
            <a:off x="14288" y="940629"/>
            <a:ext cx="3500438" cy="1254842"/>
          </a:xfrm>
          <a:prstGeom prst="rect">
            <a:avLst/>
          </a:prstGeom>
          <a:solidFill>
            <a:schemeClr val="bg2">
              <a:lumMod val="50000"/>
              <a:alpha val="55000"/>
            </a:schemeClr>
          </a:solidFill>
          <a:ln w="38100">
            <a:solidFill>
              <a:srgbClr val="7030A0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" panose="00000500000000000000" pitchFamily="50" charset="0"/>
            </a:endParaRPr>
          </a:p>
        </p:txBody>
      </p:sp>
      <p:pic>
        <p:nvPicPr>
          <p:cNvPr id="16" name="Google Shape;395;p52" descr="Related image">
            <a:extLst>
              <a:ext uri="{FF2B5EF4-FFF2-40B4-BE49-F238E27FC236}">
                <a16:creationId xmlns:a16="http://schemas.microsoft.com/office/drawing/2014/main" id="{24A06290-A30D-3546-A03E-9AF6DDD864CC}"/>
              </a:ext>
            </a:extLst>
          </p:cNvPr>
          <p:cNvPicPr preferRelativeResize="0"/>
          <p:nvPr userDrawn="1"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73" y="4452020"/>
            <a:ext cx="570582" cy="59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2;p2">
            <a:extLst>
              <a:ext uri="{FF2B5EF4-FFF2-40B4-BE49-F238E27FC236}">
                <a16:creationId xmlns:a16="http://schemas.microsoft.com/office/drawing/2014/main" id="{F542B7D1-01FF-3C41-BC36-C77C19DACCAE}"/>
              </a:ext>
            </a:extLst>
          </p:cNvPr>
          <p:cNvSpPr/>
          <p:nvPr userDrawn="1"/>
        </p:nvSpPr>
        <p:spPr>
          <a:xfrm>
            <a:off x="571490" y="4541887"/>
            <a:ext cx="2359969" cy="35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Expert Support: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Text Placeholder 45"/>
          <p:cNvSpPr>
            <a:spLocks noGrp="1"/>
          </p:cNvSpPr>
          <p:nvPr>
            <p:ph type="body" sz="quarter" idx="11" hasCustomPrompt="1"/>
          </p:nvPr>
        </p:nvSpPr>
        <p:spPr>
          <a:xfrm>
            <a:off x="129382" y="2702881"/>
            <a:ext cx="3270250" cy="1627188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definitions here</a:t>
            </a:r>
            <a:endParaRPr lang="en-US" dirty="0"/>
          </a:p>
        </p:txBody>
      </p:sp>
      <p:sp>
        <p:nvSpPr>
          <p:cNvPr id="23" name="Text Placeholder 47"/>
          <p:cNvSpPr>
            <a:spLocks noGrp="1"/>
          </p:cNvSpPr>
          <p:nvPr>
            <p:ph type="body" sz="quarter" idx="12" hasCustomPrompt="1"/>
          </p:nvPr>
        </p:nvSpPr>
        <p:spPr>
          <a:xfrm>
            <a:off x="150444" y="5125351"/>
            <a:ext cx="3249188" cy="1587500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latin typeface="OpenDyslexic" panose="00000500000000000000" pitchFamily="50" charset="0"/>
              </a:defRPr>
            </a:lvl1pPr>
            <a:lvl2pPr>
              <a:defRPr sz="1400">
                <a:latin typeface="Comic Sans MS" panose="030F0702030302020204" pitchFamily="66" charset="0"/>
              </a:defRPr>
            </a:lvl2pPr>
            <a:lvl3pPr>
              <a:defRPr sz="1400">
                <a:latin typeface="Comic Sans MS" panose="030F0702030302020204" pitchFamily="66" charset="0"/>
              </a:defRPr>
            </a:lvl3pPr>
            <a:lvl4pPr>
              <a:defRPr sz="1400">
                <a:latin typeface="Comic Sans MS" panose="030F0702030302020204" pitchFamily="66" charset="0"/>
              </a:defRPr>
            </a:lvl4pPr>
            <a:lvl5pPr>
              <a:defRPr sz="1400"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b="1" dirty="0"/>
              <a:t>Put help and support here</a:t>
            </a:r>
            <a:endParaRPr lang="en-US" dirty="0"/>
          </a:p>
        </p:txBody>
      </p:sp>
      <p:sp>
        <p:nvSpPr>
          <p:cNvPr id="25" name="Text Placeholder 45"/>
          <p:cNvSpPr>
            <a:spLocks noGrp="1"/>
          </p:cNvSpPr>
          <p:nvPr>
            <p:ph type="body" sz="quarter" idx="13" hasCustomPrompt="1"/>
          </p:nvPr>
        </p:nvSpPr>
        <p:spPr>
          <a:xfrm>
            <a:off x="891061" y="134774"/>
            <a:ext cx="4960414" cy="682003"/>
          </a:xfrm>
        </p:spPr>
        <p:txBody>
          <a:bodyPr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Title of Task</a:t>
            </a:r>
            <a:endParaRPr lang="en-US" dirty="0"/>
          </a:p>
        </p:txBody>
      </p:sp>
      <p:sp>
        <p:nvSpPr>
          <p:cNvPr id="27" name="Text Placeholder 45"/>
          <p:cNvSpPr>
            <a:spLocks noGrp="1"/>
          </p:cNvSpPr>
          <p:nvPr>
            <p:ph type="body" sz="quarter" idx="14" hasCustomPrompt="1"/>
          </p:nvPr>
        </p:nvSpPr>
        <p:spPr>
          <a:xfrm>
            <a:off x="7535164" y="173784"/>
            <a:ext cx="3812227" cy="72707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tx1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Developing objective here</a:t>
            </a:r>
            <a:endParaRPr lang="en-US" dirty="0"/>
          </a:p>
        </p:txBody>
      </p:sp>
      <p:sp>
        <p:nvSpPr>
          <p:cNvPr id="28" name="Text Placeholder 45"/>
          <p:cNvSpPr>
            <a:spLocks noGrp="1"/>
          </p:cNvSpPr>
          <p:nvPr>
            <p:ph type="body" sz="quarter" idx="15" hasCustomPrompt="1"/>
          </p:nvPr>
        </p:nvSpPr>
        <p:spPr>
          <a:xfrm>
            <a:off x="3629819" y="1077342"/>
            <a:ext cx="8401759" cy="1491727"/>
          </a:xfrm>
        </p:spPr>
        <p:txBody>
          <a:bodyPr>
            <a:noAutofit/>
          </a:bodyPr>
          <a:lstStyle>
            <a:lvl1pPr marL="0" indent="0" algn="ctr">
              <a:buNone/>
              <a:defRPr sz="2000" b="1" baseline="0">
                <a:solidFill>
                  <a:srgbClr val="0070C0"/>
                </a:solidFill>
                <a:latin typeface="OpenDyslexic" panose="00000500000000000000" pitchFamily="50" charset="0"/>
              </a:defRPr>
            </a:lvl1pPr>
            <a:lvl2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>
              <a:defRPr sz="14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GB" dirty="0"/>
              <a:t>Put task here</a:t>
            </a:r>
            <a:endParaRPr lang="en-US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D9938DFA-A6AF-FC49-A5FC-FED3D9DC2D2F}"/>
              </a:ext>
            </a:extLst>
          </p:cNvPr>
          <p:cNvSpPr/>
          <p:nvPr userDrawn="1"/>
        </p:nvSpPr>
        <p:spPr>
          <a:xfrm>
            <a:off x="3650882" y="2694863"/>
            <a:ext cx="8380696" cy="4017987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OpenDyslexic" panose="00000500000000000000" pitchFamily="50" charset="0"/>
              </a:rPr>
              <a:t>Put your</a:t>
            </a:r>
            <a:r>
              <a:rPr lang="en-GB" baseline="0" dirty="0">
                <a:latin typeface="OpenDyslexic" panose="00000500000000000000" pitchFamily="50" charset="0"/>
              </a:rPr>
              <a:t> screenshot inside this box</a:t>
            </a:r>
            <a:endParaRPr lang="en-US" dirty="0">
              <a:latin typeface="OpenDyslexic" panose="00000500000000000000" pitchFamily="50" charset="0"/>
            </a:endParaRPr>
          </a:p>
        </p:txBody>
      </p:sp>
      <p:sp>
        <p:nvSpPr>
          <p:cNvPr id="30" name="Google Shape;22;p2">
            <a:extLst>
              <a:ext uri="{FF2B5EF4-FFF2-40B4-BE49-F238E27FC236}">
                <a16:creationId xmlns:a16="http://schemas.microsoft.com/office/drawing/2014/main" id="{373FF1E5-F3AF-DB44-96B0-A4F18AE7699F}"/>
              </a:ext>
            </a:extLst>
          </p:cNvPr>
          <p:cNvSpPr/>
          <p:nvPr userDrawn="1"/>
        </p:nvSpPr>
        <p:spPr>
          <a:xfrm>
            <a:off x="585778" y="2239014"/>
            <a:ext cx="2493597" cy="355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0" u="none" strike="noStrike" cap="none" dirty="0">
                <a:latin typeface="OpenDyslexic" panose="00000500000000000000" pitchFamily="50" charset="0"/>
                <a:ea typeface="Calibri"/>
                <a:cs typeface="Calibri"/>
                <a:sym typeface="Calibri"/>
              </a:rPr>
              <a:t>Technical Terms:</a:t>
            </a:r>
            <a:endParaRPr b="1" dirty="0">
              <a:latin typeface="OpenDyslexic" panose="00000500000000000000" pitchFamily="50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30" descr="Image result for key words">
            <a:extLst>
              <a:ext uri="{FF2B5EF4-FFF2-40B4-BE49-F238E27FC236}">
                <a16:creationId xmlns:a16="http://schemas.microsoft.com/office/drawing/2014/main" id="{99C35E8C-05E4-304C-A67A-36CBB96F2BF1}"/>
              </a:ext>
            </a:extLst>
          </p:cNvPr>
          <p:cNvPicPr/>
          <p:nvPr userDrawn="1"/>
        </p:nvPicPr>
        <p:blipFill>
          <a:blip r:embed="rId6" r:link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78" y="2220573"/>
            <a:ext cx="453186" cy="453186"/>
          </a:xfrm>
          <a:prstGeom prst="rect">
            <a:avLst/>
          </a:prstGeom>
          <a:noFill/>
          <a:ln>
            <a:noFill/>
          </a:ln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351240" imgH="1065240"/>
        </mc:Choice>
        <mc:Fallback>
          <p:control r:id="rId1" imgW="3351240" imgH="1065240">
            <p:pic>
              <p:nvPicPr>
                <p:cNvPr id="24" name="ShockwaveFlash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339" y="1021598"/>
                  <a:ext cx="3351212" cy="106521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18945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://www.exampaperspractice.co.uk/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EDE7BB-F17C-3C4A-B755-4C35566C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1C19-2B51-E542-8C98-86776DF9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2E9487-CA6C-FB4D-97A1-8F929B199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37255-C718-7547-BF0C-745A63C8F11A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7FF0A-6135-EF4B-83F7-F79A409608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EE67A-7D40-D047-866B-178A28E6A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AA3B-7B8E-EC4F-B52E-CDDA63C28E0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763C7B-8F98-74B8-BEDF-FF6107B21D8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462" y="2028508"/>
            <a:ext cx="7695738" cy="30983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809004-43EB-417E-A15D-6954B418E6C0}"/>
              </a:ext>
            </a:extLst>
          </p:cNvPr>
          <p:cNvSpPr txBox="1"/>
          <p:nvPr userDrawn="1"/>
        </p:nvSpPr>
        <p:spPr>
          <a:xfrm>
            <a:off x="4819048" y="5190834"/>
            <a:ext cx="25539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2024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16AFD7-8CC2-C766-FF6E-09C25ECE167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764" y="113285"/>
            <a:ext cx="1352472" cy="544514"/>
          </a:xfrm>
          <a:prstGeom prst="rect">
            <a:avLst/>
          </a:prstGeom>
        </p:spPr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FB4BB028-AE4F-F726-A07D-A68DD708121C}"/>
              </a:ext>
            </a:extLst>
          </p:cNvPr>
          <p:cNvSpPr txBox="1">
            <a:spLocks/>
          </p:cNvSpPr>
          <p:nvPr userDrawn="1"/>
        </p:nvSpPr>
        <p:spPr>
          <a:xfrm>
            <a:off x="2905125" y="6361430"/>
            <a:ext cx="58578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8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4" r:id="rId11"/>
    <p:sldLayoutId id="2147483672" r:id="rId12"/>
    <p:sldLayoutId id="2147483665" r:id="rId13"/>
    <p:sldLayoutId id="2147483670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gB0DCb84T7c" TargetMode="Externa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CFF995-9B8B-97E1-077B-FA80D7812E67}"/>
              </a:ext>
            </a:extLst>
          </p:cNvPr>
          <p:cNvSpPr txBox="1">
            <a:spLocks/>
          </p:cNvSpPr>
          <p:nvPr/>
        </p:nvSpPr>
        <p:spPr>
          <a:xfrm>
            <a:off x="1885950" y="1512656"/>
            <a:ext cx="8420100" cy="134683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PH" dirty="0"/>
              <a:t>OCR GCSE (9–1) in Computer Science (J277)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9EEA467-4731-A02E-65DF-716F20E762B4}"/>
              </a:ext>
            </a:extLst>
          </p:cNvPr>
          <p:cNvSpPr txBox="1">
            <a:spLocks/>
          </p:cNvSpPr>
          <p:nvPr/>
        </p:nvSpPr>
        <p:spPr>
          <a:xfrm>
            <a:off x="2370690" y="3685826"/>
            <a:ext cx="7429500" cy="229552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/>
              <a:t>This pack is intended for students to use once they have covered the GCSE content, either in preparation for their L1 &amp; L2 exam, or more likely </a:t>
            </a:r>
            <a:r>
              <a:rPr lang="en-GB" u="sng" dirty="0"/>
              <a:t>alongside year 2 </a:t>
            </a:r>
            <a:r>
              <a:rPr lang="en-GB" dirty="0"/>
              <a:t>of the course to improve fluency, recall and pace on GCSE topics. It could be used as </a:t>
            </a:r>
            <a:r>
              <a:rPr lang="en-GB" u="sng" dirty="0"/>
              <a:t>lesson starters</a:t>
            </a:r>
            <a:r>
              <a:rPr lang="en-GB" dirty="0"/>
              <a:t>, or supplied to students for </a:t>
            </a:r>
            <a:r>
              <a:rPr lang="en-GB" u="sng" dirty="0"/>
              <a:t>independent use.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CB862F-111F-FE48-72A3-BFA1C832BAAA}"/>
              </a:ext>
            </a:extLst>
          </p:cNvPr>
          <p:cNvSpPr/>
          <p:nvPr/>
        </p:nvSpPr>
        <p:spPr>
          <a:xfrm>
            <a:off x="1885950" y="2995660"/>
            <a:ext cx="842009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/>
              <a:t>Computer Networks, Connections and Protocols</a:t>
            </a: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84193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Data is broke up and sent over the internet in chunks. </a:t>
            </a:r>
          </a:p>
          <a:p>
            <a:endParaRPr lang="en-GB" sz="4000" dirty="0"/>
          </a:p>
          <a:p>
            <a:r>
              <a:rPr lang="en-GB" sz="4000" dirty="0"/>
              <a:t>There are 2 different ways it can be sent.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Circuit Switching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Packet Switching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0854947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3368314"/>
            <a:ext cx="569413" cy="583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9D56-6251-4BF8-A816-A11947270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41CE032-7F7A-40E8-ABBF-D86CBD75EE89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D36448-AB27-4CA2-908F-C55D803BCB27}"/>
              </a:ext>
            </a:extLst>
          </p:cNvPr>
          <p:cNvSpPr/>
          <p:nvPr/>
        </p:nvSpPr>
        <p:spPr>
          <a:xfrm>
            <a:off x="5128590" y="1018607"/>
            <a:ext cx="3405809" cy="10893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HTTP/S, FTP, POP, IMAP, SMTP</a:t>
            </a:r>
          </a:p>
        </p:txBody>
      </p:sp>
    </p:spTree>
    <p:extLst>
      <p:ext uri="{BB962C8B-B14F-4D97-AF65-F5344CB8AC3E}">
        <p14:creationId xmlns:p14="http://schemas.microsoft.com/office/powerpoint/2010/main" val="30716634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4269462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83DA3-50B0-4585-9ADD-E524FF5D3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A07F60-9111-44AC-AED0-9B8BF51FEB3F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</p:spTree>
    <p:extLst>
      <p:ext uri="{BB962C8B-B14F-4D97-AF65-F5344CB8AC3E}">
        <p14:creationId xmlns:p14="http://schemas.microsoft.com/office/powerpoint/2010/main" val="34404608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4269462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83DA3-50B0-4585-9ADD-E524FF5D3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A07F60-9111-44AC-AED0-9B8BF51FEB3F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69E0B-82F7-4BE7-8932-034B21C1EFD9}"/>
              </a:ext>
            </a:extLst>
          </p:cNvPr>
          <p:cNvSpPr/>
          <p:nvPr/>
        </p:nvSpPr>
        <p:spPr>
          <a:xfrm>
            <a:off x="5128590" y="1018607"/>
            <a:ext cx="3405809" cy="10893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 or UDP</a:t>
            </a:r>
          </a:p>
        </p:txBody>
      </p:sp>
    </p:spTree>
    <p:extLst>
      <p:ext uri="{BB962C8B-B14F-4D97-AF65-F5344CB8AC3E}">
        <p14:creationId xmlns:p14="http://schemas.microsoft.com/office/powerpoint/2010/main" val="362873598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4269462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583DA3-50B0-4585-9ADD-E524FF5D3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A07F60-9111-44AC-AED0-9B8BF51FEB3F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A69E0B-82F7-4BE7-8932-034B21C1EFD9}"/>
              </a:ext>
            </a:extLst>
          </p:cNvPr>
          <p:cNvSpPr/>
          <p:nvPr/>
        </p:nvSpPr>
        <p:spPr>
          <a:xfrm>
            <a:off x="5128590" y="1018607"/>
            <a:ext cx="3405809" cy="10893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 or UDP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717447-BF6B-441A-93CB-50BBA3796109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</p:spTree>
    <p:extLst>
      <p:ext uri="{BB962C8B-B14F-4D97-AF65-F5344CB8AC3E}">
        <p14:creationId xmlns:p14="http://schemas.microsoft.com/office/powerpoint/2010/main" val="135804077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5104865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39401-0C8D-4E99-91AD-AA019A158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5FB261-E748-492D-B683-CC30D804C7E0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6D372-DD9A-4163-8932-98CC741BFB98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</p:spTree>
    <p:extLst>
      <p:ext uri="{BB962C8B-B14F-4D97-AF65-F5344CB8AC3E}">
        <p14:creationId xmlns:p14="http://schemas.microsoft.com/office/powerpoint/2010/main" val="202317370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5104865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39401-0C8D-4E99-91AD-AA019A158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5FB261-E748-492D-B683-CC30D804C7E0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6D372-DD9A-4163-8932-98CC741BFB98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9EF427-1168-4755-B1B3-C2429CA114E9}"/>
              </a:ext>
            </a:extLst>
          </p:cNvPr>
          <p:cNvSpPr/>
          <p:nvPr/>
        </p:nvSpPr>
        <p:spPr>
          <a:xfrm>
            <a:off x="5128590" y="1018607"/>
            <a:ext cx="3405809" cy="10893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613088-12A6-4B4A-9417-81D9DD659B06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21337419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5923911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C71CD-6563-4CD5-8883-7CF619EDA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D58CC8-D260-43F5-9A96-04735E78610F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C57B5-4CF4-42D5-9A59-D28649A06F0E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A0232-7D2F-4F3F-A251-9E468BDA77F6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</p:spTree>
    <p:extLst>
      <p:ext uri="{BB962C8B-B14F-4D97-AF65-F5344CB8AC3E}">
        <p14:creationId xmlns:p14="http://schemas.microsoft.com/office/powerpoint/2010/main" val="427435211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5923911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C71CD-6563-4CD5-8883-7CF619EDA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D58CC8-D260-43F5-9A96-04735E78610F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C57B5-4CF4-42D5-9A59-D28649A06F0E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A0232-7D2F-4F3F-A251-9E468BDA77F6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CB9259-34B6-4303-98E6-3E38CCE940AF}"/>
              </a:ext>
            </a:extLst>
          </p:cNvPr>
          <p:cNvSpPr/>
          <p:nvPr/>
        </p:nvSpPr>
        <p:spPr>
          <a:xfrm>
            <a:off x="5128590" y="1018607"/>
            <a:ext cx="3405809" cy="10893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Ethernet or WIFI</a:t>
            </a:r>
          </a:p>
        </p:txBody>
      </p:sp>
    </p:spTree>
    <p:extLst>
      <p:ext uri="{BB962C8B-B14F-4D97-AF65-F5344CB8AC3E}">
        <p14:creationId xmlns:p14="http://schemas.microsoft.com/office/powerpoint/2010/main" val="353393195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5923911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AC71CD-6563-4CD5-8883-7CF619EDA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D58CC8-D260-43F5-9A96-04735E78610F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5C57B5-4CF4-42D5-9A59-D28649A06F0E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A0232-7D2F-4F3F-A251-9E468BDA77F6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0C606-CBC1-4419-82E1-F758013D49E4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CB9259-34B6-4303-98E6-3E38CCE940AF}"/>
              </a:ext>
            </a:extLst>
          </p:cNvPr>
          <p:cNvSpPr/>
          <p:nvPr/>
        </p:nvSpPr>
        <p:spPr>
          <a:xfrm>
            <a:off x="5128590" y="1018607"/>
            <a:ext cx="3405809" cy="10893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Ethernet or WIFI</a:t>
            </a:r>
          </a:p>
        </p:txBody>
      </p:sp>
    </p:spTree>
    <p:extLst>
      <p:ext uri="{BB962C8B-B14F-4D97-AF65-F5344CB8AC3E}">
        <p14:creationId xmlns:p14="http://schemas.microsoft.com/office/powerpoint/2010/main" val="27703075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985" y="5991116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B05C0F5-5910-4F80-AD9E-8490D0B60A94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36AF12-AA33-4A19-A419-236F6836CE4C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C5ED89-D9EE-48EE-A7F7-5F9FCF043B36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EADFB7-3475-4CDE-A1C3-274B462BACB8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</p:spTree>
    <p:extLst>
      <p:ext uri="{BB962C8B-B14F-4D97-AF65-F5344CB8AC3E}">
        <p14:creationId xmlns:p14="http://schemas.microsoft.com/office/powerpoint/2010/main" val="820863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Data is broke up and sent over the internet in chunks. </a:t>
            </a:r>
          </a:p>
          <a:p>
            <a:endParaRPr lang="en-GB" sz="4000" dirty="0"/>
          </a:p>
          <a:p>
            <a:r>
              <a:rPr lang="en-GB" sz="4000" dirty="0"/>
              <a:t>There are 2 different ways it can be sent.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Circuit Switching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>
                <a:solidFill>
                  <a:schemeClr val="tx1"/>
                </a:solidFill>
              </a:rPr>
              <a:t>Packet Switching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089168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820" y="5831355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CB8A8B-E72A-4114-B45E-707F6AFC56AF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D18A46-A5E7-4631-BE08-2A47C0C6177C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3653F3-BE61-49AF-95C5-504CBD2391EF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EF6950-6AFC-4F38-A8CF-B2D59BB102F5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</p:spTree>
    <p:extLst>
      <p:ext uri="{BB962C8B-B14F-4D97-AF65-F5344CB8AC3E}">
        <p14:creationId xmlns:p14="http://schemas.microsoft.com/office/powerpoint/2010/main" val="111957311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820" y="5039737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458B1C-7E72-49B7-A226-8BA111314D55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8CFDF2-971A-4689-8E7B-61EA7E3D0666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18AE1E-CF93-45FE-B819-40851DBE6E41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3BC657-DD26-419B-856E-FFABDE7B494B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</p:spTree>
    <p:extLst>
      <p:ext uri="{BB962C8B-B14F-4D97-AF65-F5344CB8AC3E}">
        <p14:creationId xmlns:p14="http://schemas.microsoft.com/office/powerpoint/2010/main" val="248706314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820" y="4168265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293B8E-396D-4059-977F-BBFF0FB38B69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3AF182-14E9-411C-AF94-5FA34DD833DB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6015AE-5BD7-4A4D-9A32-47B9D5BFCF6A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246019-F500-46A3-A98B-74D08076A42B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</p:spTree>
    <p:extLst>
      <p:ext uri="{BB962C8B-B14F-4D97-AF65-F5344CB8AC3E}">
        <p14:creationId xmlns:p14="http://schemas.microsoft.com/office/powerpoint/2010/main" val="9925181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4820" y="3240613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40C108-5F62-4999-AE91-04BE24A0A5AD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F8E68-8CCA-4661-BFDE-C69BF86C1CA0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0CFAFA-CB36-4DDC-BD0D-A386127E2AA4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B4AB4D-0B5D-4FD3-92AD-E584CED6F312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</p:spTree>
    <p:extLst>
      <p:ext uri="{BB962C8B-B14F-4D97-AF65-F5344CB8AC3E}">
        <p14:creationId xmlns:p14="http://schemas.microsoft.com/office/powerpoint/2010/main" val="4294211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CF8A4-A67C-4404-BC0A-5249D9DE5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3776" y="2074422"/>
            <a:ext cx="569413" cy="5830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D29526-9F89-4DD5-B17C-D8CC77FCCE75}"/>
              </a:ext>
            </a:extLst>
          </p:cNvPr>
          <p:cNvSpPr/>
          <p:nvPr/>
        </p:nvSpPr>
        <p:spPr>
          <a:xfrm>
            <a:off x="4481497" y="336831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FTP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048EDD-CC07-458A-BFCC-F21AFFF4EEAC}"/>
              </a:ext>
            </a:extLst>
          </p:cNvPr>
          <p:cNvSpPr/>
          <p:nvPr/>
        </p:nvSpPr>
        <p:spPr>
          <a:xfrm>
            <a:off x="4481497" y="420592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TCP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9B767F-5541-465E-86B5-F584C6CD0DC0}"/>
              </a:ext>
            </a:extLst>
          </p:cNvPr>
          <p:cNvSpPr/>
          <p:nvPr/>
        </p:nvSpPr>
        <p:spPr>
          <a:xfrm>
            <a:off x="4481497" y="5043534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IP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B4639F-0AFC-4930-9A08-8EF881B110CA}"/>
              </a:ext>
            </a:extLst>
          </p:cNvPr>
          <p:cNvSpPr/>
          <p:nvPr/>
        </p:nvSpPr>
        <p:spPr>
          <a:xfrm>
            <a:off x="4480831" y="5939881"/>
            <a:ext cx="1537252" cy="635781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WIFI</a:t>
            </a:r>
          </a:p>
        </p:txBody>
      </p:sp>
    </p:spTree>
    <p:extLst>
      <p:ext uri="{BB962C8B-B14F-4D97-AF65-F5344CB8AC3E}">
        <p14:creationId xmlns:p14="http://schemas.microsoft.com/office/powerpoint/2010/main" val="320402016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16DA836-1D53-4A8C-9CAF-D80F630FD776}"/>
              </a:ext>
            </a:extLst>
          </p:cNvPr>
          <p:cNvSpPr/>
          <p:nvPr/>
        </p:nvSpPr>
        <p:spPr>
          <a:xfrm>
            <a:off x="139303" y="2266122"/>
            <a:ext cx="12052697" cy="4559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200" dirty="0"/>
              <a:t>Explain how packet switching works in networking. </a:t>
            </a:r>
          </a:p>
          <a:p>
            <a:r>
              <a:rPr lang="en-GB" sz="3200" dirty="0"/>
              <a:t>What are the benefits to this type of switching? </a:t>
            </a:r>
            <a:br>
              <a:rPr lang="en-GB" sz="3200" dirty="0"/>
            </a:br>
            <a:br>
              <a:rPr lang="en-GB" sz="3200" dirty="0"/>
            </a:br>
            <a:r>
              <a:rPr lang="en-GB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 Support – use these sentence starters for guidance.</a:t>
            </a:r>
            <a:endParaRPr lang="en-GB" sz="28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When sending data across a network, the data must be…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Inside the ______, certain pieces of information must be included. These are…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The r______ </a:t>
            </a:r>
            <a:r>
              <a:rPr lang="en-GB" sz="2000" dirty="0" err="1">
                <a:solidFill>
                  <a:srgbClr val="002060"/>
                </a:solidFill>
              </a:rPr>
              <a:t>a___ss</a:t>
            </a:r>
            <a:r>
              <a:rPr lang="en-GB" sz="2000" dirty="0">
                <a:solidFill>
                  <a:srgbClr val="002060"/>
                </a:solidFill>
              </a:rPr>
              <a:t> is needed because…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The s______ </a:t>
            </a:r>
            <a:r>
              <a:rPr lang="en-GB" sz="2000" dirty="0" err="1">
                <a:solidFill>
                  <a:srgbClr val="002060"/>
                </a:solidFill>
              </a:rPr>
              <a:t>a___ss</a:t>
            </a:r>
            <a:r>
              <a:rPr lang="en-GB" sz="2000" dirty="0">
                <a:solidFill>
                  <a:srgbClr val="002060"/>
                </a:solidFill>
              </a:rPr>
              <a:t> is needed because…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Similarly, the protocol type is needed…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Likewise, the CRC is needed…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Finally, …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These packets are sent using the p_____ s_____ method which means…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2060"/>
                </a:solidFill>
              </a:rPr>
              <a:t>The benefits of using this method are…</a:t>
            </a:r>
          </a:p>
          <a:p>
            <a:endParaRPr lang="en-GB" sz="20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1DE2F2-8223-4AAC-8902-9AE22A611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498" y="3995799"/>
            <a:ext cx="3595502" cy="17848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D15E16-76C6-4B0C-B30E-44896A36E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913" y="134774"/>
            <a:ext cx="1633798" cy="879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7B1F1-B9B9-4719-9488-881A62C0DD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49399"/>
          <a:stretch/>
        </p:blipFill>
        <p:spPr>
          <a:xfrm>
            <a:off x="10119324" y="2720159"/>
            <a:ext cx="348534" cy="477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AAE173-688B-471A-94F7-99C0AC7E81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399" r="49260"/>
          <a:stretch/>
        </p:blipFill>
        <p:spPr>
          <a:xfrm>
            <a:off x="9637422" y="2719045"/>
            <a:ext cx="353694" cy="477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7BF12-AAC9-4485-98A9-6298CFB1DC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b="50601"/>
          <a:stretch/>
        </p:blipFill>
        <p:spPr>
          <a:xfrm>
            <a:off x="9155262" y="2718240"/>
            <a:ext cx="348534" cy="465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24004D-AA33-4464-B41C-DE72F7E6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630" b="50601"/>
          <a:stretch/>
        </p:blipFill>
        <p:spPr>
          <a:xfrm>
            <a:off x="8670522" y="2730378"/>
            <a:ext cx="351114" cy="4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1917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Summarise the term “layering” in Computer Science. </a:t>
            </a:r>
          </a:p>
          <a:p>
            <a:endParaRPr lang="en-GB" sz="4000" dirty="0"/>
          </a:p>
          <a:p>
            <a:r>
              <a:rPr lang="en-GB" sz="4000" dirty="0"/>
              <a:t>What role do each of the layers do in the transmission of data?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E22434-B5EB-4EB1-A1D4-C277B7E21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68" y="4033137"/>
            <a:ext cx="5618921" cy="269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586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There are _ layers in networking. </a:t>
            </a:r>
          </a:p>
          <a:p>
            <a:endParaRPr lang="en-GB" sz="3600" dirty="0"/>
          </a:p>
          <a:p>
            <a:r>
              <a:rPr lang="en-GB" sz="3600" dirty="0"/>
              <a:t>The </a:t>
            </a:r>
            <a:r>
              <a:rPr lang="en-GB" sz="3600" dirty="0">
                <a:solidFill>
                  <a:schemeClr val="tx1"/>
                </a:solidFill>
              </a:rPr>
              <a:t>application</a:t>
            </a:r>
            <a:r>
              <a:rPr lang="en-GB" sz="3600" dirty="0"/>
              <a:t> layer is where… </a:t>
            </a:r>
          </a:p>
          <a:p>
            <a:endParaRPr lang="en-GB" sz="3600" dirty="0"/>
          </a:p>
          <a:p>
            <a:r>
              <a:rPr lang="en-GB" sz="3600" dirty="0"/>
              <a:t>The </a:t>
            </a:r>
            <a:r>
              <a:rPr lang="en-GB" sz="3600" dirty="0">
                <a:solidFill>
                  <a:schemeClr val="tx1"/>
                </a:solidFill>
              </a:rPr>
              <a:t>transport</a:t>
            </a:r>
            <a:r>
              <a:rPr lang="en-GB" sz="3600" dirty="0"/>
              <a:t> layer agrees… </a:t>
            </a:r>
          </a:p>
          <a:p>
            <a:endParaRPr lang="en-GB" sz="3600" dirty="0"/>
          </a:p>
          <a:p>
            <a:r>
              <a:rPr lang="en-GB" sz="3600" dirty="0"/>
              <a:t>The </a:t>
            </a:r>
            <a:r>
              <a:rPr lang="en-GB" sz="3600" dirty="0">
                <a:solidFill>
                  <a:schemeClr val="tx1"/>
                </a:solidFill>
              </a:rPr>
              <a:t>network</a:t>
            </a:r>
            <a:r>
              <a:rPr lang="en-GB" sz="3600" dirty="0"/>
              <a:t> layer breaks…</a:t>
            </a:r>
          </a:p>
          <a:p>
            <a:endParaRPr lang="en-GB" sz="3600" dirty="0"/>
          </a:p>
          <a:p>
            <a:r>
              <a:rPr lang="en-GB" sz="3600" dirty="0"/>
              <a:t>The </a:t>
            </a:r>
            <a:r>
              <a:rPr lang="en-GB" sz="3600" dirty="0">
                <a:solidFill>
                  <a:schemeClr val="tx1"/>
                </a:solidFill>
              </a:rPr>
              <a:t>link</a:t>
            </a:r>
            <a:r>
              <a:rPr lang="en-GB" sz="3600" dirty="0"/>
              <a:t> layer is the physical…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76A66-166B-4557-85DD-53DC01648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3762" y="3036334"/>
            <a:ext cx="4570185" cy="2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24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>
                <a:hlinkClick r:id="rId2"/>
              </a:rPr>
              <a:t>https://www.youtube.com/watch?v=gB0DCb84T7c</a:t>
            </a:r>
            <a:r>
              <a:rPr lang="en-GB" sz="4000" dirty="0"/>
              <a:t> </a:t>
            </a:r>
          </a:p>
          <a:p>
            <a:endParaRPr lang="en-GB" sz="4000" dirty="0"/>
          </a:p>
          <a:p>
            <a:r>
              <a:rPr lang="en-GB" sz="4000" dirty="0"/>
              <a:t>Watch the video, think about the benefits of packet switching. </a:t>
            </a:r>
          </a:p>
        </p:txBody>
      </p:sp>
    </p:spTree>
    <p:extLst>
      <p:ext uri="{BB962C8B-B14F-4D97-AF65-F5344CB8AC3E}">
        <p14:creationId xmlns:p14="http://schemas.microsoft.com/office/powerpoint/2010/main" val="1645165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24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38" y="2791693"/>
            <a:ext cx="344306" cy="46561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1331C00-980F-46B5-8128-4D375D7552CD}"/>
              </a:ext>
            </a:extLst>
          </p:cNvPr>
          <p:cNvSpPr/>
          <p:nvPr/>
        </p:nvSpPr>
        <p:spPr>
          <a:xfrm>
            <a:off x="151174" y="2232189"/>
            <a:ext cx="2465351" cy="207002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761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38" y="2791693"/>
            <a:ext cx="344306" cy="465616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F1331C00-980F-46B5-8128-4D375D7552CD}"/>
              </a:ext>
            </a:extLst>
          </p:cNvPr>
          <p:cNvSpPr/>
          <p:nvPr/>
        </p:nvSpPr>
        <p:spPr>
          <a:xfrm>
            <a:off x="151174" y="2232189"/>
            <a:ext cx="2465351" cy="207002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192FB7-BB2F-43BD-9D39-6F65B3252DEE}"/>
              </a:ext>
            </a:extLst>
          </p:cNvPr>
          <p:cNvSpPr/>
          <p:nvPr/>
        </p:nvSpPr>
        <p:spPr>
          <a:xfrm>
            <a:off x="9928811" y="2431681"/>
            <a:ext cx="2465351" cy="2070021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164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48" y="1475776"/>
            <a:ext cx="746505" cy="10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35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298682" y="1320829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410203" y="2073978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77887" y="2022637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42059" y="1309036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73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E890E9-C838-4BCC-9C36-B460992D3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37" y="1414097"/>
            <a:ext cx="1031532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58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Data that is being sent is split up into packets. </a:t>
            </a:r>
          </a:p>
          <a:p>
            <a:endParaRPr lang="en-GB" sz="4000" dirty="0"/>
          </a:p>
          <a:p>
            <a:r>
              <a:rPr lang="en-GB" sz="4000" dirty="0"/>
              <a:t>The vast majority of this packet is the actual data that is being sent. </a:t>
            </a:r>
          </a:p>
          <a:p>
            <a:endParaRPr lang="en-GB" sz="4000" dirty="0"/>
          </a:p>
          <a:p>
            <a:r>
              <a:rPr lang="en-GB" sz="4000" dirty="0"/>
              <a:t>But it does contain some other information. 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502984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9B181-4F4F-4F55-9C16-B4D0A59DF2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What is the difference between WIFI and ethernet? </a:t>
            </a:r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What does encryption do to data?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7E6A15-741E-4BD5-AF6D-C93C68D19A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Bell Work</a:t>
            </a:r>
          </a:p>
        </p:txBody>
      </p:sp>
    </p:spTree>
    <p:extLst>
      <p:ext uri="{BB962C8B-B14F-4D97-AF65-F5344CB8AC3E}">
        <p14:creationId xmlns:p14="http://schemas.microsoft.com/office/powerpoint/2010/main" val="3324229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Destination MAC address (receiver)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30922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Destination MAC address (receiver)</a:t>
            </a:r>
          </a:p>
          <a:p>
            <a:endParaRPr lang="en-GB" sz="4000" dirty="0"/>
          </a:p>
          <a:p>
            <a:r>
              <a:rPr lang="en-GB" sz="4000" dirty="0"/>
              <a:t>Source MAC address (Sender)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225773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Destination MAC address (receiver)</a:t>
            </a:r>
          </a:p>
          <a:p>
            <a:endParaRPr lang="en-GB" sz="4000" dirty="0"/>
          </a:p>
          <a:p>
            <a:r>
              <a:rPr lang="en-GB" sz="4000" dirty="0"/>
              <a:t>Source MAC address (Sender)</a:t>
            </a:r>
          </a:p>
          <a:p>
            <a:endParaRPr lang="en-GB" sz="4000" dirty="0"/>
          </a:p>
          <a:p>
            <a:r>
              <a:rPr lang="en-GB" sz="4000" dirty="0"/>
              <a:t>Packet number – to reorder it at the other end. 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69919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Destination MAC address (receiver)</a:t>
            </a:r>
          </a:p>
          <a:p>
            <a:endParaRPr lang="en-GB" sz="4000" dirty="0"/>
          </a:p>
          <a:p>
            <a:r>
              <a:rPr lang="en-GB" sz="4000" dirty="0"/>
              <a:t>Source MAC address (Sender)</a:t>
            </a:r>
          </a:p>
          <a:p>
            <a:endParaRPr lang="en-GB" sz="4000" dirty="0"/>
          </a:p>
          <a:p>
            <a:r>
              <a:rPr lang="en-GB" sz="4000" dirty="0"/>
              <a:t>Packet number – to reorder it at the other end. </a:t>
            </a:r>
          </a:p>
          <a:p>
            <a:endParaRPr lang="en-GB" sz="4000" dirty="0"/>
          </a:p>
          <a:p>
            <a:r>
              <a:rPr lang="en-GB" sz="4000" dirty="0"/>
              <a:t>CRC – error checking data attached to it. </a:t>
            </a:r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816877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</p:spTree>
    <p:extLst>
      <p:ext uri="{BB962C8B-B14F-4D97-AF65-F5344CB8AC3E}">
        <p14:creationId xmlns:p14="http://schemas.microsoft.com/office/powerpoint/2010/main" val="1091938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6A81-1ABD-4287-BCA7-2230DD05E7E7}"/>
              </a:ext>
            </a:extLst>
          </p:cNvPr>
          <p:cNvSpPr/>
          <p:nvPr/>
        </p:nvSpPr>
        <p:spPr>
          <a:xfrm>
            <a:off x="7611979" y="206738"/>
            <a:ext cx="4419600" cy="6820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1500 bytes in total size. </a:t>
            </a:r>
          </a:p>
        </p:txBody>
      </p:sp>
    </p:spTree>
    <p:extLst>
      <p:ext uri="{BB962C8B-B14F-4D97-AF65-F5344CB8AC3E}">
        <p14:creationId xmlns:p14="http://schemas.microsoft.com/office/powerpoint/2010/main" val="1191510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6A81-1ABD-4287-BCA7-2230DD05E7E7}"/>
              </a:ext>
            </a:extLst>
          </p:cNvPr>
          <p:cNvSpPr/>
          <p:nvPr/>
        </p:nvSpPr>
        <p:spPr>
          <a:xfrm>
            <a:off x="7611979" y="206738"/>
            <a:ext cx="4419600" cy="6820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1500 bytes in total size.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92EF2-4626-4048-A389-4003DE4D02B2}"/>
              </a:ext>
            </a:extLst>
          </p:cNvPr>
          <p:cNvSpPr/>
          <p:nvPr/>
        </p:nvSpPr>
        <p:spPr>
          <a:xfrm>
            <a:off x="415636" y="1229743"/>
            <a:ext cx="11152909" cy="682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Receiver MAC address – 6 bytes.</a:t>
            </a:r>
          </a:p>
        </p:txBody>
      </p:sp>
    </p:spTree>
    <p:extLst>
      <p:ext uri="{BB962C8B-B14F-4D97-AF65-F5344CB8AC3E}">
        <p14:creationId xmlns:p14="http://schemas.microsoft.com/office/powerpoint/2010/main" val="373397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6A81-1ABD-4287-BCA7-2230DD05E7E7}"/>
              </a:ext>
            </a:extLst>
          </p:cNvPr>
          <p:cNvSpPr/>
          <p:nvPr/>
        </p:nvSpPr>
        <p:spPr>
          <a:xfrm>
            <a:off x="7611979" y="206738"/>
            <a:ext cx="4419600" cy="6820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1500 bytes in total size.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92EF2-4626-4048-A389-4003DE4D02B2}"/>
              </a:ext>
            </a:extLst>
          </p:cNvPr>
          <p:cNvSpPr/>
          <p:nvPr/>
        </p:nvSpPr>
        <p:spPr>
          <a:xfrm>
            <a:off x="415636" y="1229743"/>
            <a:ext cx="11152909" cy="682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Receiver MAC address – 6 bytes.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BFE90-8D99-4BE4-A1D6-717789131250}"/>
              </a:ext>
            </a:extLst>
          </p:cNvPr>
          <p:cNvSpPr/>
          <p:nvPr/>
        </p:nvSpPr>
        <p:spPr>
          <a:xfrm>
            <a:off x="415635" y="1996736"/>
            <a:ext cx="11152909" cy="6820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Sender MAC address – 6 bytes.</a:t>
            </a:r>
          </a:p>
        </p:txBody>
      </p:sp>
    </p:spTree>
    <p:extLst>
      <p:ext uri="{BB962C8B-B14F-4D97-AF65-F5344CB8AC3E}">
        <p14:creationId xmlns:p14="http://schemas.microsoft.com/office/powerpoint/2010/main" val="1193140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6A81-1ABD-4287-BCA7-2230DD05E7E7}"/>
              </a:ext>
            </a:extLst>
          </p:cNvPr>
          <p:cNvSpPr/>
          <p:nvPr/>
        </p:nvSpPr>
        <p:spPr>
          <a:xfrm>
            <a:off x="7611979" y="206738"/>
            <a:ext cx="4419600" cy="6820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1500 bytes in total size.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92EF2-4626-4048-A389-4003DE4D02B2}"/>
              </a:ext>
            </a:extLst>
          </p:cNvPr>
          <p:cNvSpPr/>
          <p:nvPr/>
        </p:nvSpPr>
        <p:spPr>
          <a:xfrm>
            <a:off x="415636" y="1229743"/>
            <a:ext cx="11152909" cy="682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Receiver MAC address – 6 bytes.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BFE90-8D99-4BE4-A1D6-717789131250}"/>
              </a:ext>
            </a:extLst>
          </p:cNvPr>
          <p:cNvSpPr/>
          <p:nvPr/>
        </p:nvSpPr>
        <p:spPr>
          <a:xfrm>
            <a:off x="415635" y="1996736"/>
            <a:ext cx="11152909" cy="6820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Sender MAC address – 6 bytes.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CF2DC-675E-4815-AC84-4DEB01118DA3}"/>
              </a:ext>
            </a:extLst>
          </p:cNvPr>
          <p:cNvSpPr/>
          <p:nvPr/>
        </p:nvSpPr>
        <p:spPr>
          <a:xfrm>
            <a:off x="415634" y="2762638"/>
            <a:ext cx="4142511" cy="6820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Protocol type – 2 bytes. </a:t>
            </a:r>
          </a:p>
        </p:txBody>
      </p:sp>
    </p:spTree>
    <p:extLst>
      <p:ext uri="{BB962C8B-B14F-4D97-AF65-F5344CB8AC3E}">
        <p14:creationId xmlns:p14="http://schemas.microsoft.com/office/powerpoint/2010/main" val="3253937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6A81-1ABD-4287-BCA7-2230DD05E7E7}"/>
              </a:ext>
            </a:extLst>
          </p:cNvPr>
          <p:cNvSpPr/>
          <p:nvPr/>
        </p:nvSpPr>
        <p:spPr>
          <a:xfrm>
            <a:off x="7611979" y="206738"/>
            <a:ext cx="4419600" cy="6820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1500 bytes in total size.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92EF2-4626-4048-A389-4003DE4D02B2}"/>
              </a:ext>
            </a:extLst>
          </p:cNvPr>
          <p:cNvSpPr/>
          <p:nvPr/>
        </p:nvSpPr>
        <p:spPr>
          <a:xfrm>
            <a:off x="415636" y="1229743"/>
            <a:ext cx="11152909" cy="682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Receiver MAC address – 6 bytes.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BFE90-8D99-4BE4-A1D6-717789131250}"/>
              </a:ext>
            </a:extLst>
          </p:cNvPr>
          <p:cNvSpPr/>
          <p:nvPr/>
        </p:nvSpPr>
        <p:spPr>
          <a:xfrm>
            <a:off x="415635" y="1996736"/>
            <a:ext cx="11152909" cy="6820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Sender MAC address – 6 bytes.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CF2DC-675E-4815-AC84-4DEB01118DA3}"/>
              </a:ext>
            </a:extLst>
          </p:cNvPr>
          <p:cNvSpPr/>
          <p:nvPr/>
        </p:nvSpPr>
        <p:spPr>
          <a:xfrm>
            <a:off x="415634" y="2762638"/>
            <a:ext cx="4142511" cy="6820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Protocol type – 2 bytes.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BD222-7013-4A19-90FC-841DE9D98E12}"/>
              </a:ext>
            </a:extLst>
          </p:cNvPr>
          <p:cNvSpPr/>
          <p:nvPr/>
        </p:nvSpPr>
        <p:spPr>
          <a:xfrm>
            <a:off x="4640511" y="2762638"/>
            <a:ext cx="6928411" cy="666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CRC – error checking data – 4 bytes. </a:t>
            </a:r>
          </a:p>
        </p:txBody>
      </p:sp>
    </p:spTree>
    <p:extLst>
      <p:ext uri="{BB962C8B-B14F-4D97-AF65-F5344CB8AC3E}">
        <p14:creationId xmlns:p14="http://schemas.microsoft.com/office/powerpoint/2010/main" val="136121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75E23B-0326-424F-9F9D-3209757FAC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State the different layers in a network.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2C2EC-C748-4B21-B528-9FEFBC1E3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Discuss the benefits of packet switching.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C7FA9A-43C1-47ED-AB8C-7F91E3F4C6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Compare the benefits and drawbacks of packet switching.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3566E9-85D6-4E07-8C14-68F66D51B3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GB" dirty="0"/>
              <a:t>1.3 Learn about layering and packet switching in networks.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7BECCA0-FADE-4755-84FA-B34BE2F095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40781" y="576692"/>
            <a:ext cx="5006840" cy="1461594"/>
          </a:xfrm>
        </p:spPr>
        <p:txBody>
          <a:bodyPr>
            <a:normAutofit/>
          </a:bodyPr>
          <a:lstStyle/>
          <a:p>
            <a:r>
              <a:rPr lang="en-GB" u="sng" dirty="0"/>
              <a:t>1.3 Learn about layering and packet switching in networks. </a:t>
            </a:r>
          </a:p>
        </p:txBody>
      </p:sp>
    </p:spTree>
    <p:extLst>
      <p:ext uri="{BB962C8B-B14F-4D97-AF65-F5344CB8AC3E}">
        <p14:creationId xmlns:p14="http://schemas.microsoft.com/office/powerpoint/2010/main" val="24309752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53F06C-FA67-410C-A6B1-E1199FD974BC}"/>
              </a:ext>
            </a:extLst>
          </p:cNvPr>
          <p:cNvSpPr/>
          <p:nvPr/>
        </p:nvSpPr>
        <p:spPr>
          <a:xfrm>
            <a:off x="291703" y="1077343"/>
            <a:ext cx="11484661" cy="524033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OpenDyslexic" panose="00000500000000000000" pitchFamily="50" charset="0"/>
              </a:rPr>
              <a:t>1 Packet of Data to be sent over the network.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E36A81-1ABD-4287-BCA7-2230DD05E7E7}"/>
              </a:ext>
            </a:extLst>
          </p:cNvPr>
          <p:cNvSpPr/>
          <p:nvPr/>
        </p:nvSpPr>
        <p:spPr>
          <a:xfrm>
            <a:off x="7611979" y="206738"/>
            <a:ext cx="4419600" cy="68200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1500 bytes in total size.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992EF2-4626-4048-A389-4003DE4D02B2}"/>
              </a:ext>
            </a:extLst>
          </p:cNvPr>
          <p:cNvSpPr/>
          <p:nvPr/>
        </p:nvSpPr>
        <p:spPr>
          <a:xfrm>
            <a:off x="415636" y="1229743"/>
            <a:ext cx="11152909" cy="6820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Receiver MAC address – 6 bytes.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BFE90-8D99-4BE4-A1D6-717789131250}"/>
              </a:ext>
            </a:extLst>
          </p:cNvPr>
          <p:cNvSpPr/>
          <p:nvPr/>
        </p:nvSpPr>
        <p:spPr>
          <a:xfrm>
            <a:off x="415635" y="1996736"/>
            <a:ext cx="11152909" cy="6820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Sender MAC address – 6 bytes.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BCF2DC-675E-4815-AC84-4DEB01118DA3}"/>
              </a:ext>
            </a:extLst>
          </p:cNvPr>
          <p:cNvSpPr/>
          <p:nvPr/>
        </p:nvSpPr>
        <p:spPr>
          <a:xfrm>
            <a:off x="415634" y="2762638"/>
            <a:ext cx="4142511" cy="6820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Protocol type – 2 bytes.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35022D-4ED4-4FAF-9C8C-4D2AE487F4D9}"/>
              </a:ext>
            </a:extLst>
          </p:cNvPr>
          <p:cNvSpPr/>
          <p:nvPr/>
        </p:nvSpPr>
        <p:spPr>
          <a:xfrm>
            <a:off x="415634" y="3528540"/>
            <a:ext cx="11152909" cy="2650587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Data to be sent – up to 1486 bytes.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EBD222-7013-4A19-90FC-841DE9D98E12}"/>
              </a:ext>
            </a:extLst>
          </p:cNvPr>
          <p:cNvSpPr/>
          <p:nvPr/>
        </p:nvSpPr>
        <p:spPr>
          <a:xfrm>
            <a:off x="4640511" y="2762638"/>
            <a:ext cx="6928411" cy="666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OpenDyslexic" panose="00000500000000000000" pitchFamily="50" charset="0"/>
              </a:rPr>
              <a:t>CRC – error checking data – 4 bytes. </a:t>
            </a:r>
          </a:p>
        </p:txBody>
      </p:sp>
    </p:spTree>
    <p:extLst>
      <p:ext uri="{BB962C8B-B14F-4D97-AF65-F5344CB8AC3E}">
        <p14:creationId xmlns:p14="http://schemas.microsoft.com/office/powerpoint/2010/main" val="23712894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298682" y="1320829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410203" y="2073978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77887" y="2022637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42059" y="1309036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32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298682" y="1320829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3918996" y="4442656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77887" y="2022637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42059" y="1309036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30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3625660" y="1795166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3918996" y="4442656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239318" y="4501702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2244365" y="3410889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73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6711908" y="2138642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4613183" y="2351234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3290694" y="5407933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4182005" y="4573660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75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9672921" y="9645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7580476" y="3755689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123603" y="4784504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6677057" y="4573660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8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921026" y="21828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129335" y="3788515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621501" y="2113843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9909694" y="1352063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11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921026" y="21828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129335" y="3788515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7524161" y="3846052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9909694" y="1352063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805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921026" y="21828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129335" y="3788515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9866426" y="3145452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9909694" y="1352063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3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490537" y="428189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1082898" y="4262779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0495034" y="4966495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11069573" y="5014660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54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TCP/IP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HTTP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HTTPS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FTP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POP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IMAP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SMTP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6BF2F3-2862-40D8-93D0-D70403352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89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8B1630-735D-44CC-9B3D-833FDA95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384" y="4204855"/>
            <a:ext cx="746505" cy="100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08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108915-87E0-4A9E-80A2-0BDB3E44D1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6262E-B938-4CF7-9A53-3C28DA339E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3600" dirty="0"/>
              <a:t>What if a hacker is watching the network?</a:t>
            </a:r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Is this method a prevention measure or does it make it easy for the hackers to intercept our data?</a:t>
            </a:r>
          </a:p>
          <a:p>
            <a:endParaRPr lang="en-GB" sz="3600" dirty="0"/>
          </a:p>
          <a:p>
            <a:r>
              <a:rPr lang="en-GB" sz="3600" dirty="0"/>
              <a:t>How can we protect our data?</a:t>
            </a:r>
          </a:p>
        </p:txBody>
      </p:sp>
    </p:spTree>
    <p:extLst>
      <p:ext uri="{BB962C8B-B14F-4D97-AF65-F5344CB8AC3E}">
        <p14:creationId xmlns:p14="http://schemas.microsoft.com/office/powerpoint/2010/main" val="1626214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48" y="1475776"/>
            <a:ext cx="746505" cy="1009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2592B03-7E32-4509-832F-E3ED5E4973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01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298682" y="1320829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410203" y="2073978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77887" y="2022637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42059" y="1309036"/>
            <a:ext cx="409054" cy="56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B0884-1EF8-4BF3-BE08-34E8FB4C6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537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298682" y="1320829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410203" y="2073978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77887" y="2022637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42059" y="1309036"/>
            <a:ext cx="409054" cy="56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B0884-1EF8-4BF3-BE08-34E8FB4C66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16" name="Trapezoid 15">
            <a:extLst>
              <a:ext uri="{FF2B5EF4-FFF2-40B4-BE49-F238E27FC236}">
                <a16:creationId xmlns:a16="http://schemas.microsoft.com/office/drawing/2014/main" id="{C5743185-DBAC-4C71-B53D-4CF7E73E1DD2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605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298682" y="1320829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3918996" y="4442656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77887" y="2022637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542059" y="1309036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03D6C26-1360-4192-B67E-883216900A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A3F9DC85-5379-427F-85F0-4453018CDF2D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063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3625660" y="1795166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3918996" y="4442656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239318" y="4501702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2244365" y="3410889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B03402-60B9-45D0-AAD1-37664B4401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C343B898-1B44-48D4-9476-7E6822F59920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4876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6711908" y="2138642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4613183" y="2351234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3290694" y="5407933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4182005" y="4573660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63D20B-8BD0-448D-AB05-D4CD3517A8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06ABD982-33F1-4635-9816-E7EC84D1110A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740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9672921" y="9645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7580476" y="3755689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123603" y="4784504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6677057" y="4573660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6C1BD6-A7CB-4BFA-905C-8A425F80C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DDFE8C3F-9FF8-4B50-9D9C-018AEBF4EF7B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448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9672921" y="9645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7580476" y="3755689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1123603" y="4784504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6677057" y="4573660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A6C1BD6-A7CB-4BFA-905C-8A425F80C8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DDFE8C3F-9FF8-4B50-9D9C-018AEBF4EF7B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D45492-F78B-4E08-9F47-CDD862653251}"/>
              </a:ext>
            </a:extLst>
          </p:cNvPr>
          <p:cNvSpPr/>
          <p:nvPr/>
        </p:nvSpPr>
        <p:spPr>
          <a:xfrm>
            <a:off x="5679531" y="4228279"/>
            <a:ext cx="1900945" cy="1246910"/>
          </a:xfrm>
          <a:prstGeom prst="ellipse">
            <a:avLst/>
          </a:prstGeom>
          <a:solidFill>
            <a:srgbClr val="FFFF0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99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Summaries the role of SMTP as a protocol for sending emails.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B21DE-7E74-4AAB-BD5E-9AE7F39E6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457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921026" y="21828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129335" y="3788515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6621501" y="2113843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9909694" y="1352063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0F73560-6BFB-470C-8474-AD3B092FD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196D015D-C55E-459C-BAB3-5AA33B67D03A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379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921026" y="21828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129335" y="3788515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7524161" y="3846052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9909694" y="1352063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60E6DB2-6423-4E72-9984-A7F72D76B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4482963B-1F7C-4CEB-95EA-147A09748446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63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6E6A30A9-DCF3-4D65-9BAA-C305E82FFF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62" b="49665"/>
          <a:stretch/>
        </p:blipFill>
        <p:spPr>
          <a:xfrm>
            <a:off x="10921026" y="2182808"/>
            <a:ext cx="470778" cy="5657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765B600-30E3-41D3-828D-4B79EB4B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93" t="43913" b="-1"/>
          <a:stretch/>
        </p:blipFill>
        <p:spPr>
          <a:xfrm>
            <a:off x="10129335" y="3788515"/>
            <a:ext cx="382405" cy="6304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8E6AABD-53EF-4C2C-8AFF-1B04ED2F2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535" r="49191" b="3"/>
          <a:stretch/>
        </p:blipFill>
        <p:spPr>
          <a:xfrm>
            <a:off x="9866426" y="3145452"/>
            <a:ext cx="422324" cy="6234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4FC245-C4AE-4C24-92DE-1873627851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2" r="50787" b="48304"/>
          <a:stretch/>
        </p:blipFill>
        <p:spPr>
          <a:xfrm>
            <a:off x="9909694" y="1352063"/>
            <a:ext cx="409054" cy="56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EC7E09-CF8F-4017-ACB3-C2AC45C82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2AD69AC6-3565-4FA9-A713-37DF0E022A5A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206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855B5BE-918D-4E81-A161-7758EEEA9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35" name="Trapezoid 34">
            <a:extLst>
              <a:ext uri="{FF2B5EF4-FFF2-40B4-BE49-F238E27FC236}">
                <a16:creationId xmlns:a16="http://schemas.microsoft.com/office/drawing/2014/main" id="{881F7C16-DCB0-447F-8159-E4653F2B23D9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55E21BFB-B3A9-4F1B-B1C8-2EC17434D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62" b="49665"/>
          <a:stretch/>
        </p:blipFill>
        <p:spPr>
          <a:xfrm>
            <a:off x="10490537" y="4281898"/>
            <a:ext cx="470778" cy="5657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AB4BE5-0FC5-4638-AEA5-F4818D508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93" t="43913" b="-1"/>
          <a:stretch/>
        </p:blipFill>
        <p:spPr>
          <a:xfrm>
            <a:off x="11082898" y="4262779"/>
            <a:ext cx="382405" cy="63045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90D3B52-88AA-4BD0-BF8C-A36ABDA31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35" r="49191" b="3"/>
          <a:stretch/>
        </p:blipFill>
        <p:spPr>
          <a:xfrm>
            <a:off x="10495034" y="4966495"/>
            <a:ext cx="422324" cy="6234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B6038A6-7B33-42B5-91A1-041A946442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2" r="50787" b="48304"/>
          <a:stretch/>
        </p:blipFill>
        <p:spPr>
          <a:xfrm>
            <a:off x="11069573" y="5014660"/>
            <a:ext cx="409054" cy="56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99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4C475-C258-4FAB-AEA4-36972154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978" y="2805545"/>
            <a:ext cx="1523319" cy="1246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D28D48-3A46-4397-AB7D-C8AEECF2B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69" y="2704432"/>
            <a:ext cx="1523319" cy="1246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2A0B51-B4A1-44A3-BDEA-68DCE5C8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33" y="5031177"/>
            <a:ext cx="1523319" cy="1246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1861AC-D943-48E4-A5EF-03EDD9BF4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15" y="1277261"/>
            <a:ext cx="1523319" cy="1246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717D74-A155-48FD-B094-C5C98A1F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3342" y="4228279"/>
            <a:ext cx="1523319" cy="1246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02AB50-4700-4EA7-90EC-18517DBCB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984" y="1900716"/>
            <a:ext cx="1523319" cy="1246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1684DA-2C33-4B3A-9B44-D8BCE0FC5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801" y="323605"/>
            <a:ext cx="1523319" cy="12469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2A1285-2C35-440A-ACA2-AC32F973D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56" y="5157202"/>
            <a:ext cx="1523319" cy="1246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5DCA60-D8D4-4D42-BE89-B0CD0C41C2FF}"/>
              </a:ext>
            </a:extLst>
          </p:cNvPr>
          <p:cNvCxnSpPr/>
          <p:nvPr/>
        </p:nvCxnSpPr>
        <p:spPr>
          <a:xfrm flipV="1">
            <a:off x="2313709" y="213360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C96773-A18A-48B0-AA4B-B8275709A4D4}"/>
              </a:ext>
            </a:extLst>
          </p:cNvPr>
          <p:cNvCxnSpPr>
            <a:cxnSpLocks/>
          </p:cNvCxnSpPr>
          <p:nvPr/>
        </p:nvCxnSpPr>
        <p:spPr>
          <a:xfrm flipV="1">
            <a:off x="1399309" y="4065338"/>
            <a:ext cx="0" cy="8727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EBBA92-133A-4FD0-944C-BFD22C595096}"/>
              </a:ext>
            </a:extLst>
          </p:cNvPr>
          <p:cNvCxnSpPr>
            <a:cxnSpLocks/>
          </p:cNvCxnSpPr>
          <p:nvPr/>
        </p:nvCxnSpPr>
        <p:spPr>
          <a:xfrm flipV="1">
            <a:off x="2313709" y="5780657"/>
            <a:ext cx="942791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0249EF-A219-4EE0-B748-A68172CC3336}"/>
              </a:ext>
            </a:extLst>
          </p:cNvPr>
          <p:cNvCxnSpPr>
            <a:cxnSpLocks/>
          </p:cNvCxnSpPr>
          <p:nvPr/>
        </p:nvCxnSpPr>
        <p:spPr>
          <a:xfrm>
            <a:off x="2320071" y="3563289"/>
            <a:ext cx="1856278" cy="11833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0F8F600-ABB2-4E61-A157-2105EDA8FEB3}"/>
              </a:ext>
            </a:extLst>
          </p:cNvPr>
          <p:cNvCxnSpPr>
            <a:cxnSpLocks/>
          </p:cNvCxnSpPr>
          <p:nvPr/>
        </p:nvCxnSpPr>
        <p:spPr>
          <a:xfrm>
            <a:off x="5679531" y="1958777"/>
            <a:ext cx="1202053" cy="45191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4FA60D7-1E27-4D93-BB9A-6D961D7FE4C2}"/>
              </a:ext>
            </a:extLst>
          </p:cNvPr>
          <p:cNvCxnSpPr/>
          <p:nvPr/>
        </p:nvCxnSpPr>
        <p:spPr>
          <a:xfrm flipV="1">
            <a:off x="5332485" y="4880113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BCB9BB7-F1A4-4784-8028-2D2A8253C1CF}"/>
              </a:ext>
            </a:extLst>
          </p:cNvPr>
          <p:cNvCxnSpPr>
            <a:cxnSpLocks/>
          </p:cNvCxnSpPr>
          <p:nvPr/>
        </p:nvCxnSpPr>
        <p:spPr>
          <a:xfrm flipV="1">
            <a:off x="4386532" y="2676572"/>
            <a:ext cx="384045" cy="20700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8CE2E94-CA50-45C6-80E8-3CB5C67A01AF}"/>
              </a:ext>
            </a:extLst>
          </p:cNvPr>
          <p:cNvCxnSpPr>
            <a:cxnSpLocks/>
          </p:cNvCxnSpPr>
          <p:nvPr/>
        </p:nvCxnSpPr>
        <p:spPr>
          <a:xfrm flipV="1">
            <a:off x="7701423" y="3267200"/>
            <a:ext cx="94220" cy="6841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7629883-B27E-47AE-B289-6512B0EF0DF3}"/>
              </a:ext>
            </a:extLst>
          </p:cNvPr>
          <p:cNvCxnSpPr>
            <a:cxnSpLocks/>
          </p:cNvCxnSpPr>
          <p:nvPr/>
        </p:nvCxnSpPr>
        <p:spPr>
          <a:xfrm flipV="1">
            <a:off x="8839200" y="1265063"/>
            <a:ext cx="831201" cy="60233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6F516A1-E83C-4E8C-A775-D8980A8EA46F}"/>
              </a:ext>
            </a:extLst>
          </p:cNvPr>
          <p:cNvCxnSpPr/>
          <p:nvPr/>
        </p:nvCxnSpPr>
        <p:spPr>
          <a:xfrm flipV="1">
            <a:off x="8744390" y="4051430"/>
            <a:ext cx="1399309" cy="90054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1C2F9B-A050-425B-A4F3-6EF9564E967D}"/>
              </a:ext>
            </a:extLst>
          </p:cNvPr>
          <p:cNvCxnSpPr>
            <a:cxnSpLocks/>
          </p:cNvCxnSpPr>
          <p:nvPr/>
        </p:nvCxnSpPr>
        <p:spPr>
          <a:xfrm flipH="1" flipV="1">
            <a:off x="10654109" y="1734462"/>
            <a:ext cx="484528" cy="84941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C690D5-389A-41FC-9A81-7E9094A8BB35}"/>
              </a:ext>
            </a:extLst>
          </p:cNvPr>
          <p:cNvCxnSpPr>
            <a:cxnSpLocks/>
          </p:cNvCxnSpPr>
          <p:nvPr/>
        </p:nvCxnSpPr>
        <p:spPr>
          <a:xfrm flipV="1">
            <a:off x="8436661" y="1847452"/>
            <a:ext cx="1552466" cy="22120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FF8B1630-735D-44CC-9B3D-833FDA95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384" y="4204855"/>
            <a:ext cx="746505" cy="10095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F7106B4-8C19-4DBC-928E-CD8663537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08" t="7959" r="13190" b="14128"/>
          <a:stretch/>
        </p:blipFill>
        <p:spPr>
          <a:xfrm>
            <a:off x="5851475" y="5738277"/>
            <a:ext cx="919198" cy="1072938"/>
          </a:xfrm>
          <a:prstGeom prst="rect">
            <a:avLst/>
          </a:prstGeom>
        </p:spPr>
      </p:pic>
      <p:sp>
        <p:nvSpPr>
          <p:cNvPr id="28" name="Trapezoid 27">
            <a:extLst>
              <a:ext uri="{FF2B5EF4-FFF2-40B4-BE49-F238E27FC236}">
                <a16:creationId xmlns:a16="http://schemas.microsoft.com/office/drawing/2014/main" id="{95347606-9CCF-40BC-9270-36E0B91ECD61}"/>
              </a:ext>
            </a:extLst>
          </p:cNvPr>
          <p:cNvSpPr/>
          <p:nvPr/>
        </p:nvSpPr>
        <p:spPr>
          <a:xfrm rot="8812273">
            <a:off x="5442595" y="5286220"/>
            <a:ext cx="1619467" cy="751718"/>
          </a:xfrm>
          <a:prstGeom prst="trapezoid">
            <a:avLst>
              <a:gd name="adj" fmla="val 77250"/>
            </a:avLst>
          </a:prstGeom>
          <a:solidFill>
            <a:srgbClr val="FFFF00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527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Packet Switching </a:t>
            </a:r>
          </a:p>
          <a:p>
            <a:r>
              <a:rPr lang="en-GB" sz="4000" dirty="0"/>
              <a:t> 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831499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Packet Switching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Breaks the data to be sent up. </a:t>
            </a:r>
            <a:r>
              <a:rPr lang="en-GB" sz="4000" dirty="0">
                <a:solidFill>
                  <a:schemeClr val="tx1"/>
                </a:solidFill>
              </a:rPr>
              <a:t>Why?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054649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Packet Switching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Breaks the data to be sent up.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Data is sent in packets of up to 1500 bytes. 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92309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Packet Switching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Breaks the data to be sent up.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Data is sent in packets of up to 1500 bytes.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Packets are loaded with information. </a:t>
            </a:r>
            <a:r>
              <a:rPr lang="en-GB" sz="4000" dirty="0">
                <a:solidFill>
                  <a:schemeClr val="tx1"/>
                </a:solidFill>
              </a:rPr>
              <a:t>Why? 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2695005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Packet Switching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Breaks the data to be sent up.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Data is sent in packets of up to 1500 bytes.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Packets are loaded with information.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Sent over different routes.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5144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Summaries the role of SMTP as a protocol for sending emails. </a:t>
            </a:r>
          </a:p>
          <a:p>
            <a:endParaRPr lang="en-GB" sz="4000" dirty="0"/>
          </a:p>
          <a:p>
            <a:r>
              <a:rPr lang="en-GB" sz="4000" dirty="0">
                <a:solidFill>
                  <a:schemeClr val="tx1"/>
                </a:solidFill>
              </a:rPr>
              <a:t>SMTP is the protocol for sending emails over the internet. It sends the email to the server.  </a:t>
            </a:r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407E2-E06F-4216-A189-0D9F47AC2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Packet Switching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Breaks the data to be sent up.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Data is sent in packets of up to 1500 bytes.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Packets are loaded with information.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Sent over different routes.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Harder for hackers </a:t>
            </a:r>
            <a:r>
              <a:rPr lang="en-GB" sz="4000" dirty="0">
                <a:solidFill>
                  <a:schemeClr val="tx1"/>
                </a:solidFill>
              </a:rPr>
              <a:t>– why?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651141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Packet Switching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Breaks the data to be sent up.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Data is sent in packets of up to 1500 bytes.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Packets are loaded with information.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Sent over different routes.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Harder for hackers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/>
              <a:t>More secure </a:t>
            </a:r>
            <a:r>
              <a:rPr lang="en-GB" sz="4000" dirty="0">
                <a:solidFill>
                  <a:schemeClr val="tx1"/>
                </a:solidFill>
              </a:rPr>
              <a:t>– why?</a:t>
            </a:r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9411607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Watch the video on layering.</a:t>
            </a:r>
          </a:p>
          <a:p>
            <a:endParaRPr lang="en-GB" sz="4000" dirty="0"/>
          </a:p>
          <a:p>
            <a:r>
              <a:rPr lang="en-GB" sz="4000" dirty="0"/>
              <a:t>Think about how the protocols fit into the different layers. 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6F88F4-5766-4C06-B27C-FDDCF4051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91" y="3959321"/>
            <a:ext cx="4322617" cy="236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400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TCP/IP has 4 main layers: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Application Layer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Transport Layer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Network Layer</a:t>
            </a:r>
          </a:p>
          <a:p>
            <a:pPr marL="742950" indent="-742950">
              <a:buFont typeface="+mj-lt"/>
              <a:buAutoNum type="arabicPeriod"/>
            </a:pPr>
            <a:r>
              <a:rPr lang="en-GB" sz="4000" dirty="0"/>
              <a:t>Link Layer</a:t>
            </a:r>
          </a:p>
          <a:p>
            <a:pPr marL="742950" indent="-742950">
              <a:buFont typeface="+mj-lt"/>
              <a:buAutoNum type="arabicPeriod"/>
            </a:pPr>
            <a:endParaRPr lang="en-GB" sz="4000" dirty="0"/>
          </a:p>
          <a:p>
            <a:r>
              <a:rPr lang="en-GB" sz="4000" dirty="0"/>
              <a:t>Each layer is responsible for a different part of the sending/receiving of data.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415447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Each layer has to be compatible with the layer above or below the layer. </a:t>
            </a:r>
          </a:p>
          <a:p>
            <a:endParaRPr lang="en-GB" sz="4000" dirty="0"/>
          </a:p>
          <a:p>
            <a:r>
              <a:rPr lang="en-GB" sz="4000" dirty="0"/>
              <a:t>Each layer does a specific job when sending data.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15848180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1992 – WWW was invented by Sir Tim Berners-Lee. </a:t>
            </a:r>
          </a:p>
          <a:p>
            <a:endParaRPr lang="en-GB" sz="4000" dirty="0"/>
          </a:p>
          <a:p>
            <a:r>
              <a:rPr lang="en-GB" sz="4000" dirty="0"/>
              <a:t>People started browsing the internet on a web browser. Looking at news etc.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35561307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1995 – </a:t>
            </a:r>
            <a:r>
              <a:rPr lang="en-GB" sz="4000" dirty="0" err="1"/>
              <a:t>Ebay</a:t>
            </a:r>
            <a:r>
              <a:rPr lang="en-GB" sz="4000" dirty="0"/>
              <a:t> was founded – people started to buy online. </a:t>
            </a:r>
          </a:p>
          <a:p>
            <a:endParaRPr lang="en-GB" sz="4000" dirty="0"/>
          </a:p>
          <a:p>
            <a:r>
              <a:rPr lang="en-GB" sz="4000" dirty="0"/>
              <a:t>HTTP was the current protocol used. </a:t>
            </a:r>
          </a:p>
          <a:p>
            <a:endParaRPr lang="en-GB" sz="4000" dirty="0"/>
          </a:p>
          <a:p>
            <a:r>
              <a:rPr lang="en-GB" sz="4000" dirty="0"/>
              <a:t>What is the problem that is going to arise in 1995?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532137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E2E592-B992-4F30-8787-0A3EBF2F0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386" y="1448349"/>
            <a:ext cx="4294909" cy="500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135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We need a new protocol to protect us when entering data into our computers.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780471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We need a new protocol to protect us when entering data into our computers.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600D69-DC7C-46C5-AD15-D40E63781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88" y="2408009"/>
            <a:ext cx="6241774" cy="35848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57500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State the role of the POP protocol in regards to receiving emails. </a:t>
            </a:r>
            <a:endParaRPr lang="en-GB" sz="4000" dirty="0">
              <a:solidFill>
                <a:schemeClr val="tx1"/>
              </a:solidFill>
            </a:endParaRPr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1475B-8212-48C1-A78A-89A225D5E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711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0E379A-D563-4881-A7D3-56618D405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88" y="2408009"/>
            <a:ext cx="6241774" cy="358480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We need a new protocol to protect us when entering data into our computers.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63714A-0B55-4AD9-8EB5-EDE78838B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201" y="2948853"/>
            <a:ext cx="4936548" cy="24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072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HTTPS had to work with existing layers below that were already being used. </a:t>
            </a:r>
          </a:p>
          <a:p>
            <a:endParaRPr lang="en-GB" sz="4000" dirty="0"/>
          </a:p>
          <a:p>
            <a:r>
              <a:rPr lang="en-GB" sz="4000" dirty="0"/>
              <a:t>It was designed to work with TCP as this protocol was already in use. 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8700297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0B9C18-9AC6-47AD-9E59-E5BBEBB2CCAD}"/>
              </a:ext>
            </a:extLst>
          </p:cNvPr>
          <p:cNvSpPr/>
          <p:nvPr/>
        </p:nvSpPr>
        <p:spPr>
          <a:xfrm>
            <a:off x="4309521" y="1925140"/>
            <a:ext cx="3795388" cy="87347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Application Layer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4DF42-66B7-4339-B464-9817ADC0746F}"/>
              </a:ext>
            </a:extLst>
          </p:cNvPr>
          <p:cNvSpPr/>
          <p:nvPr/>
        </p:nvSpPr>
        <p:spPr>
          <a:xfrm>
            <a:off x="4309521" y="2809799"/>
            <a:ext cx="3795388" cy="87347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Transport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15832-4C0E-48F5-B550-8F3B608762DD}"/>
              </a:ext>
            </a:extLst>
          </p:cNvPr>
          <p:cNvSpPr/>
          <p:nvPr/>
        </p:nvSpPr>
        <p:spPr>
          <a:xfrm>
            <a:off x="4309521" y="3708313"/>
            <a:ext cx="3795388" cy="873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Network Layer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B192F-ED50-4B28-B83B-90C66F421D5E}"/>
              </a:ext>
            </a:extLst>
          </p:cNvPr>
          <p:cNvSpPr/>
          <p:nvPr/>
        </p:nvSpPr>
        <p:spPr>
          <a:xfrm>
            <a:off x="4309521" y="4606827"/>
            <a:ext cx="3795388" cy="8734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Link Layer</a:t>
            </a:r>
          </a:p>
        </p:txBody>
      </p:sp>
    </p:spTree>
    <p:extLst>
      <p:ext uri="{BB962C8B-B14F-4D97-AF65-F5344CB8AC3E}">
        <p14:creationId xmlns:p14="http://schemas.microsoft.com/office/powerpoint/2010/main" val="2379134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0B9C18-9AC6-47AD-9E59-E5BBEBB2CCAD}"/>
              </a:ext>
            </a:extLst>
          </p:cNvPr>
          <p:cNvSpPr/>
          <p:nvPr/>
        </p:nvSpPr>
        <p:spPr>
          <a:xfrm>
            <a:off x="4309521" y="1925140"/>
            <a:ext cx="3795388" cy="87347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Application Layer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4DF42-66B7-4339-B464-9817ADC0746F}"/>
              </a:ext>
            </a:extLst>
          </p:cNvPr>
          <p:cNvSpPr/>
          <p:nvPr/>
        </p:nvSpPr>
        <p:spPr>
          <a:xfrm>
            <a:off x="4309521" y="2809799"/>
            <a:ext cx="3795388" cy="87347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Transport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15832-4C0E-48F5-B550-8F3B608762DD}"/>
              </a:ext>
            </a:extLst>
          </p:cNvPr>
          <p:cNvSpPr/>
          <p:nvPr/>
        </p:nvSpPr>
        <p:spPr>
          <a:xfrm>
            <a:off x="4309521" y="3708313"/>
            <a:ext cx="3795388" cy="873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Network Layer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B192F-ED50-4B28-B83B-90C66F421D5E}"/>
              </a:ext>
            </a:extLst>
          </p:cNvPr>
          <p:cNvSpPr/>
          <p:nvPr/>
        </p:nvSpPr>
        <p:spPr>
          <a:xfrm>
            <a:off x="4309521" y="4606827"/>
            <a:ext cx="3795388" cy="8734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Link Layer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49873-3B39-47D7-AF6C-B83B2E8E3C14}"/>
              </a:ext>
            </a:extLst>
          </p:cNvPr>
          <p:cNvSpPr txBox="1"/>
          <p:nvPr/>
        </p:nvSpPr>
        <p:spPr>
          <a:xfrm>
            <a:off x="291703" y="1801091"/>
            <a:ext cx="379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Using apps/software</a:t>
            </a:r>
          </a:p>
        </p:txBody>
      </p:sp>
    </p:spTree>
    <p:extLst>
      <p:ext uri="{BB962C8B-B14F-4D97-AF65-F5344CB8AC3E}">
        <p14:creationId xmlns:p14="http://schemas.microsoft.com/office/powerpoint/2010/main" val="351697659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0B9C18-9AC6-47AD-9E59-E5BBEBB2CCAD}"/>
              </a:ext>
            </a:extLst>
          </p:cNvPr>
          <p:cNvSpPr/>
          <p:nvPr/>
        </p:nvSpPr>
        <p:spPr>
          <a:xfrm>
            <a:off x="4309521" y="1925140"/>
            <a:ext cx="3795388" cy="873478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Application Layer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44DF42-66B7-4339-B464-9817ADC0746F}"/>
              </a:ext>
            </a:extLst>
          </p:cNvPr>
          <p:cNvSpPr/>
          <p:nvPr/>
        </p:nvSpPr>
        <p:spPr>
          <a:xfrm>
            <a:off x="4309521" y="2809799"/>
            <a:ext cx="3795388" cy="87347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Transport Layer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015832-4C0E-48F5-B550-8F3B608762DD}"/>
              </a:ext>
            </a:extLst>
          </p:cNvPr>
          <p:cNvSpPr/>
          <p:nvPr/>
        </p:nvSpPr>
        <p:spPr>
          <a:xfrm>
            <a:off x="4309521" y="3708313"/>
            <a:ext cx="3795388" cy="8734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Network Layer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B192F-ED50-4B28-B83B-90C66F421D5E}"/>
              </a:ext>
            </a:extLst>
          </p:cNvPr>
          <p:cNvSpPr/>
          <p:nvPr/>
        </p:nvSpPr>
        <p:spPr>
          <a:xfrm>
            <a:off x="4309521" y="4606827"/>
            <a:ext cx="3795388" cy="87347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  <a:latin typeface="OpenDyslexic" panose="00000500000000000000" pitchFamily="50" charset="0"/>
              </a:rPr>
              <a:t>Link Layer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249873-3B39-47D7-AF6C-B83B2E8E3C14}"/>
              </a:ext>
            </a:extLst>
          </p:cNvPr>
          <p:cNvSpPr txBox="1"/>
          <p:nvPr/>
        </p:nvSpPr>
        <p:spPr>
          <a:xfrm>
            <a:off x="291703" y="1801091"/>
            <a:ext cx="379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Using apps/software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332D00-200B-4EC7-ACB9-26F65DF2E9C3}"/>
              </a:ext>
            </a:extLst>
          </p:cNvPr>
          <p:cNvSpPr txBox="1"/>
          <p:nvPr/>
        </p:nvSpPr>
        <p:spPr>
          <a:xfrm>
            <a:off x="8257309" y="4674150"/>
            <a:ext cx="379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OpenDyslexic" panose="00000500000000000000" pitchFamily="50" charset="0"/>
              </a:rPr>
              <a:t>Cables to send data. </a:t>
            </a:r>
          </a:p>
        </p:txBody>
      </p:sp>
    </p:spTree>
    <p:extLst>
      <p:ext uri="{BB962C8B-B14F-4D97-AF65-F5344CB8AC3E}">
        <p14:creationId xmlns:p14="http://schemas.microsoft.com/office/powerpoint/2010/main" val="18569081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Application Layer – this is where the software is used to create the data being sent. </a:t>
            </a:r>
          </a:p>
          <a:p>
            <a:endParaRPr lang="en-GB" sz="4000" dirty="0"/>
          </a:p>
          <a:p>
            <a:r>
              <a:rPr lang="en-GB" sz="4000" dirty="0"/>
              <a:t>e.g. web browsers or email (Internet Explorer or Gmail). </a:t>
            </a:r>
          </a:p>
        </p:txBody>
      </p:sp>
    </p:spTree>
    <p:extLst>
      <p:ext uri="{BB962C8B-B14F-4D97-AF65-F5344CB8AC3E}">
        <p14:creationId xmlns:p14="http://schemas.microsoft.com/office/powerpoint/2010/main" val="32766718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Application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72D18-4E6F-4B6B-961C-466BB16E2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066" y="1734666"/>
            <a:ext cx="6506817" cy="498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852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Application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72D18-4E6F-4B6B-961C-466BB16E2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066" y="1734666"/>
            <a:ext cx="6506817" cy="4988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9B7AC4-1255-4D8E-8276-99219C68E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85" y="2583552"/>
            <a:ext cx="2853979" cy="385952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BF1D29-CC2B-482C-A713-8790496A5B39}"/>
              </a:ext>
            </a:extLst>
          </p:cNvPr>
          <p:cNvSpPr/>
          <p:nvPr/>
        </p:nvSpPr>
        <p:spPr>
          <a:xfrm>
            <a:off x="4810539" y="3538330"/>
            <a:ext cx="2001078" cy="20010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7794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Application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372D18-4E6F-4B6B-961C-466BB16E2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066" y="1734666"/>
            <a:ext cx="6506817" cy="4988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9B7AC4-1255-4D8E-8276-99219C68E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485" y="2583552"/>
            <a:ext cx="2853979" cy="38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386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 – sets up the communication between the two nodes, agreeing on the rules to be used. </a:t>
            </a:r>
          </a:p>
          <a:p>
            <a:endParaRPr lang="en-GB" sz="4000" dirty="0"/>
          </a:p>
          <a:p>
            <a:r>
              <a:rPr lang="en-GB" sz="4000" dirty="0"/>
              <a:t>i.e. packet size. 	</a:t>
            </a:r>
          </a:p>
        </p:txBody>
      </p:sp>
    </p:spTree>
    <p:extLst>
      <p:ext uri="{BB962C8B-B14F-4D97-AF65-F5344CB8AC3E}">
        <p14:creationId xmlns:p14="http://schemas.microsoft.com/office/powerpoint/2010/main" val="2107151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State the role of the POP protocol in regards to receiving emails. </a:t>
            </a:r>
          </a:p>
          <a:p>
            <a:endParaRPr lang="en-GB" sz="4000" dirty="0">
              <a:solidFill>
                <a:schemeClr val="tx1"/>
              </a:solidFill>
            </a:endParaRPr>
          </a:p>
          <a:p>
            <a:r>
              <a:rPr lang="en-GB" sz="4000" dirty="0">
                <a:solidFill>
                  <a:schemeClr val="tx1"/>
                </a:solidFill>
              </a:rPr>
              <a:t>POP downloads emails to the users device. The email is not kept on the email server and can only be accessed from the device it was first downloaded to. </a:t>
            </a:r>
            <a:endParaRPr lang="en-GB" sz="4000" dirty="0"/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CC1CE-D01A-4596-9B55-AC8F46B4F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003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5F40E-5D62-4672-B21A-D1AC3C4A4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853" y="2135554"/>
            <a:ext cx="2853175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358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5F40E-5D62-4672-B21A-D1AC3C4A4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853" y="2135554"/>
            <a:ext cx="2853175" cy="3859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DDA5C-B8CE-4489-9343-C3CB5CF59EFA}"/>
              </a:ext>
            </a:extLst>
          </p:cNvPr>
          <p:cNvSpPr txBox="1"/>
          <p:nvPr/>
        </p:nvSpPr>
        <p:spPr>
          <a:xfrm>
            <a:off x="755374" y="2436145"/>
            <a:ext cx="2716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Maximum 1000 bytes per packet</a:t>
            </a:r>
          </a:p>
        </p:txBody>
      </p:sp>
    </p:spTree>
    <p:extLst>
      <p:ext uri="{BB962C8B-B14F-4D97-AF65-F5344CB8AC3E}">
        <p14:creationId xmlns:p14="http://schemas.microsoft.com/office/powerpoint/2010/main" val="19189332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5F40E-5D62-4672-B21A-D1AC3C4A4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853" y="2135554"/>
            <a:ext cx="2853175" cy="385910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5E64BD-A82B-425C-9A05-859B29CABDB0}"/>
              </a:ext>
            </a:extLst>
          </p:cNvPr>
          <p:cNvCxnSpPr/>
          <p:nvPr/>
        </p:nvCxnSpPr>
        <p:spPr>
          <a:xfrm>
            <a:off x="6096000" y="1736035"/>
            <a:ext cx="0" cy="457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DB09E-4702-4B73-B8ED-6D79D1CDB295}"/>
              </a:ext>
            </a:extLst>
          </p:cNvPr>
          <p:cNvCxnSpPr>
            <a:cxnSpLocks/>
          </p:cNvCxnSpPr>
          <p:nvPr/>
        </p:nvCxnSpPr>
        <p:spPr>
          <a:xfrm>
            <a:off x="3684104" y="4041912"/>
            <a:ext cx="43334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D31E15A-60C7-4E45-A05F-33FFF0169878}"/>
              </a:ext>
            </a:extLst>
          </p:cNvPr>
          <p:cNvSpPr txBox="1"/>
          <p:nvPr/>
        </p:nvSpPr>
        <p:spPr>
          <a:xfrm>
            <a:off x="755374" y="2436145"/>
            <a:ext cx="2716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Maximum 1000 bytes per packet</a:t>
            </a:r>
          </a:p>
        </p:txBody>
      </p:sp>
    </p:spTree>
    <p:extLst>
      <p:ext uri="{BB962C8B-B14F-4D97-AF65-F5344CB8AC3E}">
        <p14:creationId xmlns:p14="http://schemas.microsoft.com/office/powerpoint/2010/main" val="7841153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41F261-E054-4221-9B32-070EDA874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9399"/>
          <a:stretch/>
        </p:blipFill>
        <p:spPr>
          <a:xfrm>
            <a:off x="6228520" y="4174432"/>
            <a:ext cx="1426586" cy="195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D992E-729D-42B6-9A65-02DFFBF0D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99" r="49260"/>
          <a:stretch/>
        </p:blipFill>
        <p:spPr>
          <a:xfrm>
            <a:off x="4505215" y="4174432"/>
            <a:ext cx="1447706" cy="1952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7C7A2-54CE-42D2-A45E-C3BE0FAE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50601"/>
          <a:stretch/>
        </p:blipFill>
        <p:spPr>
          <a:xfrm>
            <a:off x="6228520" y="1989783"/>
            <a:ext cx="1426587" cy="190635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5F40E-5D62-4672-B21A-D1AC3C4A4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5E64BD-A82B-425C-9A05-859B29CABDB0}"/>
              </a:ext>
            </a:extLst>
          </p:cNvPr>
          <p:cNvCxnSpPr/>
          <p:nvPr/>
        </p:nvCxnSpPr>
        <p:spPr>
          <a:xfrm>
            <a:off x="6096000" y="1736035"/>
            <a:ext cx="0" cy="45720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4DB09E-4702-4B73-B8ED-6D79D1CDB295}"/>
              </a:ext>
            </a:extLst>
          </p:cNvPr>
          <p:cNvCxnSpPr>
            <a:cxnSpLocks/>
          </p:cNvCxnSpPr>
          <p:nvPr/>
        </p:nvCxnSpPr>
        <p:spPr>
          <a:xfrm>
            <a:off x="3684104" y="4041912"/>
            <a:ext cx="433346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0958D5-FFAD-4BDB-9642-1516748D0839}"/>
              </a:ext>
            </a:extLst>
          </p:cNvPr>
          <p:cNvSpPr txBox="1"/>
          <p:nvPr/>
        </p:nvSpPr>
        <p:spPr>
          <a:xfrm>
            <a:off x="755374" y="2436145"/>
            <a:ext cx="2716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Maximum 1000 bytes per packet</a:t>
            </a:r>
          </a:p>
        </p:txBody>
      </p:sp>
    </p:spTree>
    <p:extLst>
      <p:ext uri="{BB962C8B-B14F-4D97-AF65-F5344CB8AC3E}">
        <p14:creationId xmlns:p14="http://schemas.microsoft.com/office/powerpoint/2010/main" val="427274262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41F261-E054-4221-9B32-070EDA8749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49399"/>
          <a:stretch/>
        </p:blipFill>
        <p:spPr>
          <a:xfrm>
            <a:off x="6228520" y="4174432"/>
            <a:ext cx="1426586" cy="1952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DD992E-729D-42B6-9A65-02DFFBF0DB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99" r="49260"/>
          <a:stretch/>
        </p:blipFill>
        <p:spPr>
          <a:xfrm>
            <a:off x="4505215" y="4174432"/>
            <a:ext cx="1447706" cy="19527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7C7A2-54CE-42D2-A45E-C3BE0FAE0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50601"/>
          <a:stretch/>
        </p:blipFill>
        <p:spPr>
          <a:xfrm>
            <a:off x="6228520" y="1989783"/>
            <a:ext cx="1426587" cy="190635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Transport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5F40E-5D62-4672-B21A-D1AC3C4A4C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B5349-6200-4AE1-91FD-333F76471DEC}"/>
              </a:ext>
            </a:extLst>
          </p:cNvPr>
          <p:cNvSpPr txBox="1"/>
          <p:nvPr/>
        </p:nvSpPr>
        <p:spPr>
          <a:xfrm>
            <a:off x="755374" y="2436145"/>
            <a:ext cx="2716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OpenDyslexic" panose="00000500000000000000" pitchFamily="50" charset="0"/>
              </a:rPr>
              <a:t>Maximum 1000 bytes per packet</a:t>
            </a:r>
          </a:p>
        </p:txBody>
      </p:sp>
    </p:spTree>
    <p:extLst>
      <p:ext uri="{BB962C8B-B14F-4D97-AF65-F5344CB8AC3E}">
        <p14:creationId xmlns:p14="http://schemas.microsoft.com/office/powerpoint/2010/main" val="22456657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– packets are addressed in this section and routes the data to the link layer. </a:t>
            </a:r>
          </a:p>
        </p:txBody>
      </p:sp>
    </p:spTree>
    <p:extLst>
      <p:ext uri="{BB962C8B-B14F-4D97-AF65-F5344CB8AC3E}">
        <p14:creationId xmlns:p14="http://schemas.microsoft.com/office/powerpoint/2010/main" val="243270313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E7DD57A-0E2F-44C2-8234-9BE652CB13F8}"/>
              </a:ext>
            </a:extLst>
          </p:cNvPr>
          <p:cNvSpPr/>
          <p:nvPr/>
        </p:nvSpPr>
        <p:spPr>
          <a:xfrm>
            <a:off x="4373218" y="18614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A10B17-9C3E-4B55-A9C6-C898458BA28F}"/>
              </a:ext>
            </a:extLst>
          </p:cNvPr>
          <p:cNvSpPr/>
          <p:nvPr/>
        </p:nvSpPr>
        <p:spPr>
          <a:xfrm>
            <a:off x="6175512" y="18593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93A550-F687-49FF-A620-E73BCD45D7E7}"/>
              </a:ext>
            </a:extLst>
          </p:cNvPr>
          <p:cNvSpPr/>
          <p:nvPr/>
        </p:nvSpPr>
        <p:spPr>
          <a:xfrm>
            <a:off x="4373218" y="4130478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48A774-A813-4AD2-AB2F-B6A1878F69A9}"/>
              </a:ext>
            </a:extLst>
          </p:cNvPr>
          <p:cNvSpPr/>
          <p:nvPr/>
        </p:nvSpPr>
        <p:spPr>
          <a:xfrm>
            <a:off x="6175512" y="4128378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8C87E-04FB-47C6-A060-3BF7669FC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9399"/>
          <a:stretch/>
        </p:blipFill>
        <p:spPr>
          <a:xfrm>
            <a:off x="6228520" y="4174432"/>
            <a:ext cx="1426586" cy="1952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1FC29-5050-4667-9097-BCABBEA62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99" r="49260"/>
          <a:stretch/>
        </p:blipFill>
        <p:spPr>
          <a:xfrm>
            <a:off x="4505215" y="4174432"/>
            <a:ext cx="1447706" cy="19527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A7547-410E-48AE-95FE-474722715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50601"/>
          <a:stretch/>
        </p:blipFill>
        <p:spPr>
          <a:xfrm>
            <a:off x="6228520" y="1989783"/>
            <a:ext cx="1426587" cy="19063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F94FA-68A8-4C88-9EDD-770A62D55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19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46EC0-9CA9-45F7-B2C1-C6BB8F9FF57B}"/>
              </a:ext>
            </a:extLst>
          </p:cNvPr>
          <p:cNvSpPr/>
          <p:nvPr/>
        </p:nvSpPr>
        <p:spPr>
          <a:xfrm>
            <a:off x="4373218" y="18614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F94FA-68A8-4C88-9EDD-770A62D55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CC062-E6B5-4FBB-8352-6D5CFCEEAEA0}"/>
              </a:ext>
            </a:extLst>
          </p:cNvPr>
          <p:cNvSpPr txBox="1"/>
          <p:nvPr/>
        </p:nvSpPr>
        <p:spPr>
          <a:xfrm>
            <a:off x="2339649" y="4340660"/>
            <a:ext cx="702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OpenDyslexic" panose="00000500000000000000" pitchFamily="50" charset="0"/>
              </a:rPr>
              <a:t>Mac Address (Sender) – FF:01:A1:74:D2</a:t>
            </a:r>
          </a:p>
          <a:p>
            <a:r>
              <a:rPr lang="en-GB" sz="2400" dirty="0">
                <a:latin typeface="OpenDyslexic" panose="00000500000000000000" pitchFamily="50" charset="0"/>
              </a:rPr>
              <a:t>Mac Address (Receiver) – D0:10:ED:45:7F</a:t>
            </a:r>
          </a:p>
          <a:p>
            <a:endParaRPr lang="en-GB" sz="2400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94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46EC0-9CA9-45F7-B2C1-C6BB8F9FF57B}"/>
              </a:ext>
            </a:extLst>
          </p:cNvPr>
          <p:cNvSpPr/>
          <p:nvPr/>
        </p:nvSpPr>
        <p:spPr>
          <a:xfrm>
            <a:off x="4373218" y="18614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F94FA-68A8-4C88-9EDD-770A62D55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CC062-E6B5-4FBB-8352-6D5CFCEEAEA0}"/>
              </a:ext>
            </a:extLst>
          </p:cNvPr>
          <p:cNvSpPr txBox="1"/>
          <p:nvPr/>
        </p:nvSpPr>
        <p:spPr>
          <a:xfrm rot="16200000">
            <a:off x="3517724" y="2474791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863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46EC0-9CA9-45F7-B2C1-C6BB8F9FF57B}"/>
              </a:ext>
            </a:extLst>
          </p:cNvPr>
          <p:cNvSpPr/>
          <p:nvPr/>
        </p:nvSpPr>
        <p:spPr>
          <a:xfrm>
            <a:off x="4373218" y="18614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F94FA-68A8-4C88-9EDD-770A62D55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CC062-E6B5-4FBB-8352-6D5CFCEEAEA0}"/>
              </a:ext>
            </a:extLst>
          </p:cNvPr>
          <p:cNvSpPr txBox="1"/>
          <p:nvPr/>
        </p:nvSpPr>
        <p:spPr>
          <a:xfrm rot="16200000">
            <a:off x="3517724" y="2474791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D1265-AB17-4778-A203-AFC96DFA374F}"/>
              </a:ext>
            </a:extLst>
          </p:cNvPr>
          <p:cNvSpPr/>
          <p:nvPr/>
        </p:nvSpPr>
        <p:spPr>
          <a:xfrm>
            <a:off x="6175512" y="18593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82E6B-93BB-41FD-ACF5-EC1344E4D21F}"/>
              </a:ext>
            </a:extLst>
          </p:cNvPr>
          <p:cNvSpPr/>
          <p:nvPr/>
        </p:nvSpPr>
        <p:spPr>
          <a:xfrm>
            <a:off x="4373218" y="4130478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279353-DD5A-4070-A537-8D2E49EA5D85}"/>
              </a:ext>
            </a:extLst>
          </p:cNvPr>
          <p:cNvSpPr/>
          <p:nvPr/>
        </p:nvSpPr>
        <p:spPr>
          <a:xfrm>
            <a:off x="6175512" y="4128378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B2857F-6F4D-4797-B075-5F1E6E4A0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9399"/>
          <a:stretch/>
        </p:blipFill>
        <p:spPr>
          <a:xfrm>
            <a:off x="6228520" y="4174432"/>
            <a:ext cx="1426586" cy="1952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F3F5C7-1A93-430B-949B-AFE9EF1C9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99" r="49260"/>
          <a:stretch/>
        </p:blipFill>
        <p:spPr>
          <a:xfrm>
            <a:off x="4505215" y="4174432"/>
            <a:ext cx="1447706" cy="1952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6114A9-F77E-495F-AD6F-EA6F09EC9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50601"/>
          <a:stretch/>
        </p:blipFill>
        <p:spPr>
          <a:xfrm>
            <a:off x="6228520" y="1989783"/>
            <a:ext cx="1426587" cy="1906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B8E29E-77AE-4C70-BE2B-6531EB5AF2F6}"/>
              </a:ext>
            </a:extLst>
          </p:cNvPr>
          <p:cNvSpPr txBox="1"/>
          <p:nvPr/>
        </p:nvSpPr>
        <p:spPr>
          <a:xfrm rot="16200000">
            <a:off x="3480661" y="4688624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0B192-E903-41E7-A332-96A7F4D1CD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9303" y="1077343"/>
            <a:ext cx="11892276" cy="5747999"/>
          </a:xfrm>
        </p:spPr>
        <p:txBody>
          <a:bodyPr/>
          <a:lstStyle/>
          <a:p>
            <a:endParaRPr lang="en-GB" sz="4000" dirty="0"/>
          </a:p>
          <a:p>
            <a:endParaRPr lang="en-GB" sz="4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3ED64E-FBEF-49EA-BEDC-E7163CAA3469}"/>
              </a:ext>
            </a:extLst>
          </p:cNvPr>
          <p:cNvSpPr txBox="1">
            <a:spLocks/>
          </p:cNvSpPr>
          <p:nvPr/>
        </p:nvSpPr>
        <p:spPr>
          <a:xfrm>
            <a:off x="291703" y="1229743"/>
            <a:ext cx="11892276" cy="5747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rgbClr val="0070C0"/>
                </a:solidFill>
                <a:latin typeface="OpenDyslexic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1" kern="120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dirty="0"/>
              <a:t>Explain the differences between IMAP and POP. </a:t>
            </a:r>
          </a:p>
          <a:p>
            <a:endParaRPr lang="en-GB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627979-708E-4E26-9A32-411893A7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411" y="-166450"/>
            <a:ext cx="2365479" cy="215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265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3746EC0-9CA9-45F7-B2C1-C6BB8F9FF57B}"/>
              </a:ext>
            </a:extLst>
          </p:cNvPr>
          <p:cNvSpPr/>
          <p:nvPr/>
        </p:nvSpPr>
        <p:spPr>
          <a:xfrm>
            <a:off x="4373218" y="18614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FF94FA-68A8-4C88-9EDD-770A62D55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630" b="50601"/>
          <a:stretch/>
        </p:blipFill>
        <p:spPr>
          <a:xfrm>
            <a:off x="4515775" y="1989783"/>
            <a:ext cx="1437146" cy="1906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BCC062-E6B5-4FBB-8352-6D5CFCEEAEA0}"/>
              </a:ext>
            </a:extLst>
          </p:cNvPr>
          <p:cNvSpPr txBox="1"/>
          <p:nvPr/>
        </p:nvSpPr>
        <p:spPr>
          <a:xfrm rot="16200000">
            <a:off x="3517724" y="2474791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D1265-AB17-4778-A203-AFC96DFA374F}"/>
              </a:ext>
            </a:extLst>
          </p:cNvPr>
          <p:cNvSpPr/>
          <p:nvPr/>
        </p:nvSpPr>
        <p:spPr>
          <a:xfrm>
            <a:off x="6175512" y="1859361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B82E6B-93BB-41FD-ACF5-EC1344E4D21F}"/>
              </a:ext>
            </a:extLst>
          </p:cNvPr>
          <p:cNvSpPr/>
          <p:nvPr/>
        </p:nvSpPr>
        <p:spPr>
          <a:xfrm>
            <a:off x="4373218" y="4130478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279353-DD5A-4070-A537-8D2E49EA5D85}"/>
              </a:ext>
            </a:extLst>
          </p:cNvPr>
          <p:cNvSpPr/>
          <p:nvPr/>
        </p:nvSpPr>
        <p:spPr>
          <a:xfrm>
            <a:off x="6175512" y="4128378"/>
            <a:ext cx="1676398" cy="21671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8B2857F-6F4D-4797-B075-5F1E6E4A03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9399"/>
          <a:stretch/>
        </p:blipFill>
        <p:spPr>
          <a:xfrm>
            <a:off x="6228520" y="4174432"/>
            <a:ext cx="1426586" cy="19527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F3F5C7-1A93-430B-949B-AFE9EF1C97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399" r="49260"/>
          <a:stretch/>
        </p:blipFill>
        <p:spPr>
          <a:xfrm>
            <a:off x="4505215" y="4174432"/>
            <a:ext cx="1447706" cy="19527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6114A9-F77E-495F-AD6F-EA6F09EC9E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b="50601"/>
          <a:stretch/>
        </p:blipFill>
        <p:spPr>
          <a:xfrm>
            <a:off x="6228520" y="1989783"/>
            <a:ext cx="1426587" cy="19063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B8E29E-77AE-4C70-BE2B-6531EB5AF2F6}"/>
              </a:ext>
            </a:extLst>
          </p:cNvPr>
          <p:cNvSpPr txBox="1"/>
          <p:nvPr/>
        </p:nvSpPr>
        <p:spPr>
          <a:xfrm rot="16200000">
            <a:off x="3480661" y="4688624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39135-BD57-4218-AEE2-5D19410446B4}"/>
              </a:ext>
            </a:extLst>
          </p:cNvPr>
          <p:cNvSpPr txBox="1"/>
          <p:nvPr/>
        </p:nvSpPr>
        <p:spPr>
          <a:xfrm rot="16200000">
            <a:off x="7041777" y="4688624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F3D2DA-DCF4-4927-99D4-97320C826350}"/>
              </a:ext>
            </a:extLst>
          </p:cNvPr>
          <p:cNvSpPr txBox="1"/>
          <p:nvPr/>
        </p:nvSpPr>
        <p:spPr>
          <a:xfrm rot="16200000">
            <a:off x="7041776" y="2474792"/>
            <a:ext cx="1996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OpenDyslexic" panose="00000500000000000000" pitchFamily="50" charset="0"/>
              </a:rPr>
              <a:t>MAS– FF:01:A1:74:D2</a:t>
            </a:r>
          </a:p>
          <a:p>
            <a:r>
              <a:rPr lang="en-GB" sz="1200" dirty="0">
                <a:latin typeface="OpenDyslexic" panose="00000500000000000000" pitchFamily="50" charset="0"/>
              </a:rPr>
              <a:t>MAR– D0:10:ED:45:7F</a:t>
            </a:r>
          </a:p>
          <a:p>
            <a:endParaRPr lang="en-GB" sz="2000" dirty="0">
              <a:latin typeface="OpenDyslexic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544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Network layer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r>
              <a:rPr lang="en-GB" sz="4000" dirty="0"/>
              <a:t>Pushed on to the link layer.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24" y="1548250"/>
            <a:ext cx="2558833" cy="262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196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Link layer – this is where the hardware used to send data operates. </a:t>
            </a:r>
          </a:p>
          <a:p>
            <a:endParaRPr lang="en-GB" sz="4000" dirty="0"/>
          </a:p>
          <a:p>
            <a:r>
              <a:rPr lang="en-GB" sz="4000" dirty="0"/>
              <a:t>i.e. Ethernet cables. </a:t>
            </a:r>
          </a:p>
        </p:txBody>
      </p:sp>
    </p:spTree>
    <p:extLst>
      <p:ext uri="{BB962C8B-B14F-4D97-AF65-F5344CB8AC3E}">
        <p14:creationId xmlns:p14="http://schemas.microsoft.com/office/powerpoint/2010/main" val="18270629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Link layer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24" y="1548250"/>
            <a:ext cx="2558833" cy="262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60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Link layer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24" y="1548250"/>
            <a:ext cx="2558833" cy="2620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01E751-2311-4BA6-9D1E-0A45D1C63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1" y="3640273"/>
            <a:ext cx="3009072" cy="30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57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4000" dirty="0"/>
              <a:t>Link layer</a:t>
            </a:r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024" y="4048802"/>
            <a:ext cx="2558833" cy="2620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40C241-E436-4322-837E-A15612931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024" y="2062024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60893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23671707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2041594"/>
            <a:ext cx="569413" cy="583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F5471E-71EF-4983-81CF-4ACFAF816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135" y="2082538"/>
            <a:ext cx="569413" cy="5830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1EB83A-03D0-4EAB-A8FC-BC561FE7C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17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3368314"/>
            <a:ext cx="569413" cy="583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9D56-6251-4BF8-A816-A11947270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7612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846593-F602-42CA-97B7-81B9DD43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37" y="1750079"/>
            <a:ext cx="10189608" cy="483637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3E64CD-EDBB-4528-BDDF-AC9F9C691A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1.3 Networks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7921E6-7414-43E4-BB21-40E72C8C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8373" y="32658"/>
            <a:ext cx="1615606" cy="151559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A14265F-6C14-4998-82DF-B9ABE3D6E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  <a:p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6DC029-195D-4EF0-BFA8-11E5823F9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263" y="3368314"/>
            <a:ext cx="569413" cy="583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7D9D56-6251-4BF8-A816-A11947270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918" y="5991116"/>
            <a:ext cx="809548" cy="635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C0FE5B-F7C6-49FC-BEBA-8D5022CB9A70}"/>
              </a:ext>
            </a:extLst>
          </p:cNvPr>
          <p:cNvSpPr/>
          <p:nvPr/>
        </p:nvSpPr>
        <p:spPr>
          <a:xfrm>
            <a:off x="5128590" y="1018607"/>
            <a:ext cx="3405809" cy="1089348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ysClr val="windowText" lastClr="000000"/>
                </a:solidFill>
                <a:latin typeface="OpenDyslexic" panose="00000500000000000000" pitchFamily="50" charset="0"/>
              </a:rPr>
              <a:t>HTTP/S, FTP, POP, IMAP, SMTP</a:t>
            </a:r>
          </a:p>
        </p:txBody>
      </p:sp>
    </p:spTree>
    <p:extLst>
      <p:ext uri="{BB962C8B-B14F-4D97-AF65-F5344CB8AC3E}">
        <p14:creationId xmlns:p14="http://schemas.microsoft.com/office/powerpoint/2010/main" val="4069063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1888</Words>
  <Application>Microsoft Office PowerPoint</Application>
  <PresentationFormat>Widescreen</PresentationFormat>
  <Paragraphs>540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7" baseType="lpstr">
      <vt:lpstr>Arial</vt:lpstr>
      <vt:lpstr>Calibri</vt:lpstr>
      <vt:lpstr>Calibri Light</vt:lpstr>
      <vt:lpstr>Comic Sans MS</vt:lpstr>
      <vt:lpstr>gg sans</vt:lpstr>
      <vt:lpstr>OpenDyslexic</vt:lpstr>
      <vt:lpstr>Questrial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Barnes</dc:creator>
  <cp:lastModifiedBy>Chezka Mae Madrona</cp:lastModifiedBy>
  <cp:revision>323</cp:revision>
  <dcterms:created xsi:type="dcterms:W3CDTF">2018-07-29T15:48:28Z</dcterms:created>
  <dcterms:modified xsi:type="dcterms:W3CDTF">2024-10-09T13:02:46Z</dcterms:modified>
</cp:coreProperties>
</file>