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628" r:id="rId2"/>
    <p:sldId id="365" r:id="rId3"/>
    <p:sldId id="257" r:id="rId4"/>
    <p:sldId id="506" r:id="rId5"/>
    <p:sldId id="505" r:id="rId6"/>
    <p:sldId id="513" r:id="rId7"/>
    <p:sldId id="514" r:id="rId8"/>
    <p:sldId id="515" r:id="rId9"/>
    <p:sldId id="544" r:id="rId10"/>
    <p:sldId id="545" r:id="rId11"/>
    <p:sldId id="537" r:id="rId12"/>
    <p:sldId id="555" r:id="rId13"/>
    <p:sldId id="558" r:id="rId14"/>
    <p:sldId id="559" r:id="rId15"/>
    <p:sldId id="560" r:id="rId16"/>
    <p:sldId id="561" r:id="rId17"/>
    <p:sldId id="568" r:id="rId18"/>
    <p:sldId id="566" r:id="rId19"/>
    <p:sldId id="562" r:id="rId20"/>
    <p:sldId id="564" r:id="rId21"/>
    <p:sldId id="573" r:id="rId22"/>
    <p:sldId id="569" r:id="rId23"/>
    <p:sldId id="572" r:id="rId24"/>
    <p:sldId id="567" r:id="rId25"/>
    <p:sldId id="570" r:id="rId26"/>
    <p:sldId id="563" r:id="rId27"/>
    <p:sldId id="571" r:id="rId28"/>
    <p:sldId id="565" r:id="rId29"/>
    <p:sldId id="575" r:id="rId30"/>
    <p:sldId id="574" r:id="rId31"/>
    <p:sldId id="576" r:id="rId32"/>
    <p:sldId id="580" r:id="rId33"/>
    <p:sldId id="589" r:id="rId34"/>
    <p:sldId id="588" r:id="rId35"/>
    <p:sldId id="587" r:id="rId36"/>
    <p:sldId id="586" r:id="rId37"/>
    <p:sldId id="585" r:id="rId38"/>
    <p:sldId id="584" r:id="rId39"/>
    <p:sldId id="583" r:id="rId40"/>
    <p:sldId id="582" r:id="rId41"/>
    <p:sldId id="581" r:id="rId42"/>
    <p:sldId id="591" r:id="rId43"/>
    <p:sldId id="577" r:id="rId44"/>
    <p:sldId id="579" r:id="rId45"/>
    <p:sldId id="578" r:id="rId46"/>
    <p:sldId id="611" r:id="rId47"/>
    <p:sldId id="612" r:id="rId48"/>
    <p:sldId id="613" r:id="rId49"/>
    <p:sldId id="590" r:id="rId50"/>
    <p:sldId id="598" r:id="rId51"/>
    <p:sldId id="599" r:id="rId52"/>
    <p:sldId id="600" r:id="rId53"/>
    <p:sldId id="597" r:id="rId54"/>
    <p:sldId id="592" r:id="rId55"/>
    <p:sldId id="593" r:id="rId56"/>
    <p:sldId id="594" r:id="rId57"/>
    <p:sldId id="595" r:id="rId58"/>
    <p:sldId id="596" r:id="rId59"/>
    <p:sldId id="614" r:id="rId60"/>
    <p:sldId id="615" r:id="rId61"/>
    <p:sldId id="617" r:id="rId62"/>
    <p:sldId id="616" r:id="rId63"/>
    <p:sldId id="601" r:id="rId64"/>
    <p:sldId id="602" r:id="rId65"/>
    <p:sldId id="605" r:id="rId66"/>
    <p:sldId id="603" r:id="rId67"/>
    <p:sldId id="606" r:id="rId68"/>
    <p:sldId id="607" r:id="rId69"/>
    <p:sldId id="608" r:id="rId70"/>
    <p:sldId id="609" r:id="rId71"/>
    <p:sldId id="610" r:id="rId72"/>
    <p:sldId id="618" r:id="rId73"/>
    <p:sldId id="622" r:id="rId74"/>
    <p:sldId id="621" r:id="rId75"/>
    <p:sldId id="619" r:id="rId76"/>
    <p:sldId id="620" r:id="rId77"/>
    <p:sldId id="623" r:id="rId78"/>
    <p:sldId id="624" r:id="rId79"/>
    <p:sldId id="625" r:id="rId80"/>
    <p:sldId id="626" r:id="rId81"/>
    <p:sldId id="62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FC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588" autoAdjust="0"/>
    <p:restoredTop sz="94674"/>
  </p:normalViewPr>
  <p:slideViewPr>
    <p:cSldViewPr snapToGrid="0" snapToObjects="1">
      <p:cViewPr varScale="1">
        <p:scale>
          <a:sx n="101" d="100"/>
          <a:sy n="101" d="100"/>
        </p:scale>
        <p:origin x="1356" y="108"/>
      </p:cViewPr>
      <p:guideLst/>
    </p:cSldViewPr>
  </p:slideViewPr>
  <p:notesTextViewPr>
    <p:cViewPr>
      <p:scale>
        <a:sx n="1" d="1"/>
        <a:sy n="1" d="1"/>
      </p:scale>
      <p:origin x="0" y="0"/>
    </p:cViewPr>
  </p:notesTextViewPr>
  <p:notesViewPr>
    <p:cSldViewPr snapToGrid="0" snapToObjects="1">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CC515-5715-4699-9AAD-E6138F9019C4}" type="datetimeFigureOut">
              <a:rPr lang="en-US" smtClean="0"/>
              <a:t>10/9/2024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DA078-75E0-4367-864E-4B473AB314B9}" type="slidenum">
              <a:rPr lang="en-US" smtClean="0"/>
              <a:t>‹#›</a:t>
            </a:fld>
            <a:endParaRPr lang="en-US"/>
          </a:p>
        </p:txBody>
      </p:sp>
    </p:spTree>
    <p:extLst>
      <p:ext uri="{BB962C8B-B14F-4D97-AF65-F5344CB8AC3E}">
        <p14:creationId xmlns:p14="http://schemas.microsoft.com/office/powerpoint/2010/main" val="2985237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A9736-232A-4E86-BB0F-DF5424587F67}"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A978-43C2-44D9-B594-0D8B3B39C2B9}" type="slidenum">
              <a:rPr lang="en-US" smtClean="0"/>
              <a:t>‹#›</a:t>
            </a:fld>
            <a:endParaRPr lang="en-US"/>
          </a:p>
        </p:txBody>
      </p:sp>
    </p:spTree>
    <p:extLst>
      <p:ext uri="{BB962C8B-B14F-4D97-AF65-F5344CB8AC3E}">
        <p14:creationId xmlns:p14="http://schemas.microsoft.com/office/powerpoint/2010/main" val="168117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http://icons.iconarchive.com/icons/designbolts/seo/256/Target-Keywords-icon.png"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7.xml"/><Relationship Id="rId6" Type="http://schemas.openxmlformats.org/officeDocument/2006/relationships/image" Target="../media/image6.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8.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tiff"/><Relationship Id="rId2" Type="http://schemas.openxmlformats.org/officeDocument/2006/relationships/image" Target="../media/image2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 Id="rId9" Type="http://schemas.microsoft.com/office/2007/relationships/hdphoto" Target="../media/hdphoto7.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slideMaster" Target="../slideMasters/slideMaster1.xml"/><Relationship Id="rId1" Type="http://schemas.openxmlformats.org/officeDocument/2006/relationships/control" Target="../activeX/activeX8.xml"/><Relationship Id="rId6" Type="http://schemas.openxmlformats.org/officeDocument/2006/relationships/image" Target="../media/image8.wmf"/><Relationship Id="rId5" Type="http://schemas.openxmlformats.org/officeDocument/2006/relationships/image" Target="../media/image33.png"/><Relationship Id="rId4" Type="http://schemas.openxmlformats.org/officeDocument/2006/relationships/image" Target="../media/image32.tiff"/></Relationships>
</file>

<file path=ppt/slideLayouts/_rels/slideLayout1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34.tiff"/><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9.xml"/><Relationship Id="rId6" Type="http://schemas.openxmlformats.org/officeDocument/2006/relationships/image" Target="../media/image36.tiff"/><Relationship Id="rId5" Type="http://schemas.openxmlformats.org/officeDocument/2006/relationships/image" Target="../media/image6.png"/><Relationship Id="rId4" Type="http://schemas.openxmlformats.org/officeDocument/2006/relationships/image" Target="../media/image35.tiff"/><Relationship Id="rId9" Type="http://schemas.openxmlformats.org/officeDocument/2006/relationships/image" Target="../media/image8.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slideMaster" Target="../slideMasters/slideMaster1.xml"/><Relationship Id="rId1" Type="http://schemas.openxmlformats.org/officeDocument/2006/relationships/control" Target="../activeX/activeX10.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8.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control" Target="../activeX/activeX11.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7.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wmf"/><Relationship Id="rId2" Type="http://schemas.openxmlformats.org/officeDocument/2006/relationships/slideMaster" Target="../slideMasters/slideMaster1.xml"/><Relationship Id="rId1" Type="http://schemas.openxmlformats.org/officeDocument/2006/relationships/control" Target="../activeX/activeX12.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4.tif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8.w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l 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F7646FFB-3C0D-6945-BD71-41AAE6BE0436}"/>
              </a:ext>
            </a:extLst>
          </p:cNvPr>
          <p:cNvSpPr/>
          <p:nvPr userDrawn="1"/>
        </p:nvSpPr>
        <p:spPr>
          <a:xfrm>
            <a:off x="301871" y="92761"/>
            <a:ext cx="4813053"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Bell Work</a:t>
            </a:r>
            <a:endParaRPr sz="3600" b="1" dirty="0">
              <a:solidFill>
                <a:schemeClr val="lt1"/>
              </a:solidFill>
              <a:latin typeface="OpenDyslexic" panose="00000500000000000000" pitchFamily="50" charset="0"/>
              <a:ea typeface="Calibri"/>
              <a:cs typeface="Calibri"/>
              <a:sym typeface="Calibri"/>
            </a:endParaRPr>
          </a:p>
        </p:txBody>
      </p:sp>
      <p:pic>
        <p:nvPicPr>
          <p:cNvPr id="9" name="Google Shape;22;p2" descr="Image result for mini whiteboard">
            <a:extLst>
              <a:ext uri="{FF2B5EF4-FFF2-40B4-BE49-F238E27FC236}">
                <a16:creationId xmlns:a16="http://schemas.microsoft.com/office/drawing/2014/main" id="{E768592F-7216-6343-A15C-82512243A01E}"/>
              </a:ext>
            </a:extLst>
          </p:cNvPr>
          <p:cNvPicPr preferRelativeResize="0"/>
          <p:nvPr userDrawn="1"/>
        </p:nvPicPr>
        <p:blipFill rotWithShape="1">
          <a:blip r:embed="rId3">
            <a:alphaModFix/>
          </a:blip>
          <a:srcRect/>
          <a:stretch/>
        </p:blipFill>
        <p:spPr>
          <a:xfrm>
            <a:off x="3686082" y="2200277"/>
            <a:ext cx="8386856" cy="4515607"/>
          </a:xfrm>
          <a:prstGeom prst="rect">
            <a:avLst/>
          </a:prstGeom>
          <a:noFill/>
          <a:ln>
            <a:noFill/>
          </a:ln>
        </p:spPr>
      </p:pic>
      <p:sp>
        <p:nvSpPr>
          <p:cNvPr id="10" name="Google Shape;28;p2">
            <a:extLst>
              <a:ext uri="{FF2B5EF4-FFF2-40B4-BE49-F238E27FC236}">
                <a16:creationId xmlns:a16="http://schemas.microsoft.com/office/drawing/2014/main" id="{4FEBA44E-06A3-8A42-BE7D-C944D8E42BE1}"/>
              </a:ext>
            </a:extLst>
          </p:cNvPr>
          <p:cNvSpPr/>
          <p:nvPr userDrawn="1"/>
        </p:nvSpPr>
        <p:spPr>
          <a:xfrm>
            <a:off x="8472488" y="121338"/>
            <a:ext cx="3600450" cy="1145988"/>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cap="none" dirty="0">
              <a:solidFill>
                <a:srgbClr val="7030A0"/>
              </a:solidFill>
              <a:latin typeface="OpenDyslexic" panose="00000500000000000000" pitchFamily="50" charset="0"/>
              <a:ea typeface="Questrial"/>
              <a:cs typeface="Questrial"/>
              <a:sym typeface="Questrial"/>
            </a:endParaRPr>
          </a:p>
        </p:txBody>
      </p:sp>
      <p:pic>
        <p:nvPicPr>
          <p:cNvPr id="11" name="Google Shape;31;p2" descr="Image result for golden rules">
            <a:extLst>
              <a:ext uri="{FF2B5EF4-FFF2-40B4-BE49-F238E27FC236}">
                <a16:creationId xmlns:a16="http://schemas.microsoft.com/office/drawing/2014/main" id="{47F7E901-55FF-D24B-A649-6E321DAE3DB4}"/>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3686082" y="1025956"/>
            <a:ext cx="981202" cy="981202"/>
          </a:xfrm>
          <a:prstGeom prst="rect">
            <a:avLst/>
          </a:prstGeom>
          <a:noFill/>
          <a:ln>
            <a:noFill/>
          </a:ln>
        </p:spPr>
      </p:pic>
      <p:sp>
        <p:nvSpPr>
          <p:cNvPr id="12" name="Google Shape;32;p2">
            <a:extLst>
              <a:ext uri="{FF2B5EF4-FFF2-40B4-BE49-F238E27FC236}">
                <a16:creationId xmlns:a16="http://schemas.microsoft.com/office/drawing/2014/main" id="{EFF46BF7-6CB1-FF4A-962F-5EA96048CA90}"/>
              </a:ext>
            </a:extLst>
          </p:cNvPr>
          <p:cNvSpPr txBox="1"/>
          <p:nvPr userDrawn="1"/>
        </p:nvSpPr>
        <p:spPr>
          <a:xfrm>
            <a:off x="4824353" y="1029979"/>
            <a:ext cx="671423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 to the computer</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onto Google Classroom</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Answer the questions below with your whiteboard pen, whilst logging in</a:t>
            </a:r>
            <a:endParaRPr sz="1600" dirty="0">
              <a:solidFill>
                <a:srgbClr val="FF0000"/>
              </a:solidFill>
              <a:latin typeface="OpenDyslexic" panose="00000500000000000000" pitchFamily="50" charset="0"/>
              <a:ea typeface="Comic Sans MS"/>
              <a:cs typeface="Comic Sans MS"/>
              <a:sym typeface="Comic Sans MS"/>
            </a:endParaRPr>
          </a:p>
        </p:txBody>
      </p:sp>
      <p:pic>
        <p:nvPicPr>
          <p:cNvPr id="13" name="Google Shape;33;p2" descr="Image result for whiteboard pen">
            <a:extLst>
              <a:ext uri="{FF2B5EF4-FFF2-40B4-BE49-F238E27FC236}">
                <a16:creationId xmlns:a16="http://schemas.microsoft.com/office/drawing/2014/main" id="{4F5FC21C-82DF-F64E-B3B5-C01D0AC07DC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rot="20443169">
            <a:off x="10885067" y="4627978"/>
            <a:ext cx="1307046" cy="1636437"/>
          </a:xfrm>
          <a:prstGeom prst="rect">
            <a:avLst/>
          </a:prstGeom>
          <a:noFill/>
          <a:ln>
            <a:noFill/>
          </a:ln>
        </p:spPr>
      </p:pic>
      <p:pic>
        <p:nvPicPr>
          <p:cNvPr id="14" name="Google Shape;29;p2">
            <a:extLst>
              <a:ext uri="{FF2B5EF4-FFF2-40B4-BE49-F238E27FC236}">
                <a16:creationId xmlns:a16="http://schemas.microsoft.com/office/drawing/2014/main" id="{A10AEAD6-C0D0-9244-AAB7-6CA5881912F5}"/>
              </a:ext>
            </a:extLst>
          </p:cNvPr>
          <p:cNvPicPr preferRelativeResize="0"/>
          <p:nvPr userDrawn="1"/>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934580" y="244490"/>
            <a:ext cx="1329916" cy="546600"/>
          </a:xfrm>
          <a:prstGeom prst="rect">
            <a:avLst/>
          </a:prstGeom>
          <a:noFill/>
          <a:ln>
            <a:noFill/>
          </a:ln>
        </p:spPr>
      </p:pic>
      <p:sp>
        <p:nvSpPr>
          <p:cNvPr id="16" name="Rectangle 15">
            <a:extLst>
              <a:ext uri="{FF2B5EF4-FFF2-40B4-BE49-F238E27FC236}">
                <a16:creationId xmlns:a16="http://schemas.microsoft.com/office/drawing/2014/main" id="{7D796AD9-50DF-7344-8BAD-4B7C2B84FB3E}"/>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7" name="Rectangle 16">
            <a:extLst>
              <a:ext uri="{FF2B5EF4-FFF2-40B4-BE49-F238E27FC236}">
                <a16:creationId xmlns:a16="http://schemas.microsoft.com/office/drawing/2014/main" id="{F36AD4BF-0C75-9D4A-8722-CB87B6C7806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8" name="Rectangle 17">
            <a:extLst>
              <a:ext uri="{FF2B5EF4-FFF2-40B4-BE49-F238E27FC236}">
                <a16:creationId xmlns:a16="http://schemas.microsoft.com/office/drawing/2014/main" id="{5F30258F-D7EC-074A-A2C9-96B64AEB69DE}"/>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9" name="Google Shape;395;p52" descr="Related image">
            <a:extLst>
              <a:ext uri="{FF2B5EF4-FFF2-40B4-BE49-F238E27FC236}">
                <a16:creationId xmlns:a16="http://schemas.microsoft.com/office/drawing/2014/main" id="{DC21A8EF-C016-E242-B6AB-93C833E46868}"/>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22" name="Google Shape;22;p2">
            <a:extLst>
              <a:ext uri="{FF2B5EF4-FFF2-40B4-BE49-F238E27FC236}">
                <a16:creationId xmlns:a16="http://schemas.microsoft.com/office/drawing/2014/main" id="{F1EB8D79-EAC6-6E4B-A996-DB764C89FE13}"/>
              </a:ext>
            </a:extLst>
          </p:cNvPr>
          <p:cNvSpPr/>
          <p:nvPr userDrawn="1"/>
        </p:nvSpPr>
        <p:spPr>
          <a:xfrm>
            <a:off x="571490" y="4541887"/>
            <a:ext cx="204311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Expert Support:</a:t>
            </a:r>
            <a:endParaRPr sz="1600" b="1" dirty="0">
              <a:latin typeface="OpenDyslexic" panose="00000500000000000000" pitchFamily="50" charset="0"/>
              <a:ea typeface="Calibri"/>
              <a:cs typeface="Calibri"/>
              <a:sym typeface="Calibri"/>
            </a:endParaRPr>
          </a:p>
        </p:txBody>
      </p:sp>
      <p:sp>
        <p:nvSpPr>
          <p:cNvPr id="46"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2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2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50" name="Text Placeholder 49"/>
          <p:cNvSpPr>
            <a:spLocks noGrp="1"/>
          </p:cNvSpPr>
          <p:nvPr>
            <p:ph type="body" sz="quarter" idx="13" hasCustomPrompt="1"/>
          </p:nvPr>
        </p:nvSpPr>
        <p:spPr>
          <a:xfrm>
            <a:off x="8614611" y="161569"/>
            <a:ext cx="3298019" cy="1105757"/>
          </a:xfrm>
        </p:spPr>
        <p:txBody>
          <a:bodyPr>
            <a:noAutofit/>
          </a:bodyPr>
          <a:lstStyle>
            <a:lvl1pPr marL="0" indent="0" algn="ctr">
              <a:buNone/>
              <a:defRPr sz="1600" b="0" baseline="0">
                <a:solidFill>
                  <a:srgbClr val="7030A0"/>
                </a:solidFill>
                <a:latin typeface="OpenDyslexic" panose="00000500000000000000" pitchFamily="50" charset="0"/>
              </a:defRPr>
            </a:lvl1pPr>
            <a:lvl2pPr>
              <a:defRPr sz="1800">
                <a:latin typeface="Questrial"/>
              </a:defRPr>
            </a:lvl2pPr>
            <a:lvl3pPr>
              <a:defRPr sz="1800">
                <a:latin typeface="Questrial"/>
              </a:defRPr>
            </a:lvl3pPr>
            <a:lvl4pPr>
              <a:defRPr sz="1800">
                <a:latin typeface="Questrial"/>
              </a:defRPr>
            </a:lvl4pPr>
            <a:lvl5pPr>
              <a:defRPr sz="1800">
                <a:latin typeface="Questrial"/>
              </a:defRPr>
            </a:lvl5pPr>
          </a:lstStyle>
          <a:p>
            <a:pPr lvl="0"/>
            <a:r>
              <a:rPr lang="en-GB" dirty="0"/>
              <a:t>Put job, how much it earns on average, and next steps up here. Link this to the topic</a:t>
            </a:r>
          </a:p>
        </p:txBody>
      </p:sp>
      <p:sp>
        <p:nvSpPr>
          <p:cNvPr id="24" name="Google Shape;22;p2">
            <a:extLst>
              <a:ext uri="{FF2B5EF4-FFF2-40B4-BE49-F238E27FC236}">
                <a16:creationId xmlns:a16="http://schemas.microsoft.com/office/drawing/2014/main" id="{101EA0D4-D97A-EC4C-9DBA-73DCFBC3B0FE}"/>
              </a:ext>
            </a:extLst>
          </p:cNvPr>
          <p:cNvSpPr/>
          <p:nvPr userDrawn="1"/>
        </p:nvSpPr>
        <p:spPr>
          <a:xfrm>
            <a:off x="585779" y="2239014"/>
            <a:ext cx="2173750"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Technical Terms:</a:t>
            </a:r>
            <a:endParaRPr sz="1600" b="1" dirty="0">
              <a:latin typeface="OpenDyslexic" panose="00000500000000000000" pitchFamily="50" charset="0"/>
              <a:ea typeface="Calibri"/>
              <a:cs typeface="Calibri"/>
              <a:sym typeface="Calibri"/>
            </a:endParaRPr>
          </a:p>
        </p:txBody>
      </p:sp>
      <p:pic>
        <p:nvPicPr>
          <p:cNvPr id="25" name="Picture 24" descr="Image result for key words">
            <a:extLst>
              <a:ext uri="{FF2B5EF4-FFF2-40B4-BE49-F238E27FC236}">
                <a16:creationId xmlns:a16="http://schemas.microsoft.com/office/drawing/2014/main" id="{D18A5497-82A4-BE47-9054-AE0C81A9CD64}"/>
              </a:ext>
            </a:extLst>
          </p:cNvPr>
          <p:cNvPicPr/>
          <p:nvPr userDrawn="1"/>
        </p:nvPicPr>
        <p:blipFill>
          <a:blip r:embed="rId8" r:link="rId9"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
        <p:nvSpPr>
          <p:cNvPr id="23" name="Text Placeholder 2">
            <a:extLst>
              <a:ext uri="{FF2B5EF4-FFF2-40B4-BE49-F238E27FC236}">
                <a16:creationId xmlns:a16="http://schemas.microsoft.com/office/drawing/2014/main" id="{ECE33C7A-CF50-4FBF-9680-59FFF5471D22}"/>
              </a:ext>
            </a:extLst>
          </p:cNvPr>
          <p:cNvSpPr>
            <a:spLocks noGrp="1"/>
          </p:cNvSpPr>
          <p:nvPr>
            <p:ph type="body" sz="quarter" idx="14" hasCustomPrompt="1"/>
          </p:nvPr>
        </p:nvSpPr>
        <p:spPr>
          <a:xfrm>
            <a:off x="4323805" y="3271278"/>
            <a:ext cx="7066507" cy="2946959"/>
          </a:xfrm>
        </p:spPr>
        <p:txBody>
          <a:bodyPr>
            <a:normAutofit/>
          </a:bodyPr>
          <a:lstStyle>
            <a:lvl1pPr marL="0" indent="0">
              <a:buNone/>
              <a:defRPr sz="2000">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2" name="TextBox 1">
            <a:extLst>
              <a:ext uri="{FF2B5EF4-FFF2-40B4-BE49-F238E27FC236}">
                <a16:creationId xmlns:a16="http://schemas.microsoft.com/office/drawing/2014/main" id="{ECC34EDB-53FC-4D57-9116-C3A96F2D2714}"/>
              </a:ext>
            </a:extLst>
          </p:cNvPr>
          <p:cNvSpPr txBox="1"/>
          <p:nvPr userDrawn="1"/>
        </p:nvSpPr>
        <p:spPr>
          <a:xfrm>
            <a:off x="4493623" y="2594220"/>
            <a:ext cx="6896689" cy="461665"/>
          </a:xfrm>
          <a:prstGeom prst="rect">
            <a:avLst/>
          </a:prstGeom>
          <a:noFill/>
        </p:spPr>
        <p:txBody>
          <a:bodyPr wrap="square" rtlCol="0">
            <a:spAutoFit/>
          </a:bodyPr>
          <a:lstStyle/>
          <a:p>
            <a:r>
              <a:rPr lang="en-GB" sz="2400" b="1" dirty="0">
                <a:solidFill>
                  <a:srgbClr val="FF0000"/>
                </a:solidFill>
                <a:latin typeface="OpenDyslexic" panose="00000500000000000000" pitchFamily="50" charset="0"/>
              </a:rPr>
              <a:t>On the desk with your whiteboard pen:</a:t>
            </a:r>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51" name="ShockwaveFlash1"/>
                <p:cNvPicPr>
                  <a:picLocks/>
                </p:cNvPicPr>
                <p:nvPr/>
              </p:nvPicPr>
              <p:blipFill>
                <a:blip r:embed="rId10"/>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64504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ing Task (Screensho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66432C31-12D4-5C41-BDC1-BBE9CF39D054}"/>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29CA86B3-5FCF-1442-B5D0-68A6A9A19542}"/>
              </a:ext>
            </a:extLst>
          </p:cNvPr>
          <p:cNvSpPr/>
          <p:nvPr userDrawn="1"/>
        </p:nvSpPr>
        <p:spPr>
          <a:xfrm>
            <a:off x="571490" y="4541887"/>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5239D1B4-7C3E-AB4E-869A-12C1653BD53D}"/>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E5B68544-722A-CF4B-910A-DF44728E1185}"/>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211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139303" y="1077343"/>
            <a:ext cx="11892276"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Tree>
    <p:extLst>
      <p:ext uri="{BB962C8B-B14F-4D97-AF65-F5344CB8AC3E}">
        <p14:creationId xmlns:p14="http://schemas.microsoft.com/office/powerpoint/2010/main" val="14307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sks To Complet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pic>
        <p:nvPicPr>
          <p:cNvPr id="14338" name="Picture 2" descr="Related image">
            <a:extLst>
              <a:ext uri="{FF2B5EF4-FFF2-40B4-BE49-F238E27FC236}">
                <a16:creationId xmlns:a16="http://schemas.microsoft.com/office/drawing/2014/main" id="{605429C4-6C99-40D8-AD68-0970C38A28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 y="1123405"/>
            <a:ext cx="7950619" cy="56562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AE1EF8-8BE3-48EF-A59D-F75AED083E32}"/>
              </a:ext>
            </a:extLst>
          </p:cNvPr>
          <p:cNvSpPr/>
          <p:nvPr userDrawn="1"/>
        </p:nvSpPr>
        <p:spPr>
          <a:xfrm>
            <a:off x="8684528" y="1"/>
            <a:ext cx="3500438" cy="2279250"/>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0" name="Rectangle 19">
            <a:extLst>
              <a:ext uri="{FF2B5EF4-FFF2-40B4-BE49-F238E27FC236}">
                <a16:creationId xmlns:a16="http://schemas.microsoft.com/office/drawing/2014/main" id="{E1D1F823-A8DE-4B4F-A93E-0D9B42074342}"/>
              </a:ext>
            </a:extLst>
          </p:cNvPr>
          <p:cNvSpPr/>
          <p:nvPr userDrawn="1"/>
        </p:nvSpPr>
        <p:spPr>
          <a:xfrm>
            <a:off x="8684528" y="2295137"/>
            <a:ext cx="3500438" cy="2361725"/>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22" name="Google Shape;395;p52" descr="Related image">
            <a:extLst>
              <a:ext uri="{FF2B5EF4-FFF2-40B4-BE49-F238E27FC236}">
                <a16:creationId xmlns:a16="http://schemas.microsoft.com/office/drawing/2014/main" id="{7704B740-B377-4270-94DE-79BF7812C01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719313" y="2279251"/>
            <a:ext cx="570582" cy="599351"/>
          </a:xfrm>
          <a:prstGeom prst="rect">
            <a:avLst/>
          </a:prstGeom>
          <a:noFill/>
          <a:ln>
            <a:noFill/>
          </a:ln>
        </p:spPr>
      </p:pic>
      <p:sp>
        <p:nvSpPr>
          <p:cNvPr id="23" name="Google Shape;22;p2">
            <a:extLst>
              <a:ext uri="{FF2B5EF4-FFF2-40B4-BE49-F238E27FC236}">
                <a16:creationId xmlns:a16="http://schemas.microsoft.com/office/drawing/2014/main" id="{CB9B2DAA-0CB4-4B96-AE27-A9F2D41ED497}"/>
              </a:ext>
            </a:extLst>
          </p:cNvPr>
          <p:cNvSpPr/>
          <p:nvPr userDrawn="1"/>
        </p:nvSpPr>
        <p:spPr>
          <a:xfrm>
            <a:off x="9241730" y="236911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4" name="Text Placeholder 45">
            <a:extLst>
              <a:ext uri="{FF2B5EF4-FFF2-40B4-BE49-F238E27FC236}">
                <a16:creationId xmlns:a16="http://schemas.microsoft.com/office/drawing/2014/main" id="{86F50C77-2F52-485F-8FCD-758F18EA6E46}"/>
              </a:ext>
            </a:extLst>
          </p:cNvPr>
          <p:cNvSpPr>
            <a:spLocks noGrp="1"/>
          </p:cNvSpPr>
          <p:nvPr>
            <p:ph type="body" sz="quarter" idx="11" hasCustomPrompt="1"/>
          </p:nvPr>
        </p:nvSpPr>
        <p:spPr>
          <a:xfrm>
            <a:off x="8799622" y="530112"/>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6" name="Text Placeholder 47">
            <a:extLst>
              <a:ext uri="{FF2B5EF4-FFF2-40B4-BE49-F238E27FC236}">
                <a16:creationId xmlns:a16="http://schemas.microsoft.com/office/drawing/2014/main" id="{4F55CCA2-BB62-456A-85C1-00B891256F9F}"/>
              </a:ext>
            </a:extLst>
          </p:cNvPr>
          <p:cNvSpPr>
            <a:spLocks noGrp="1"/>
          </p:cNvSpPr>
          <p:nvPr>
            <p:ph type="body" sz="quarter" idx="12" hasCustomPrompt="1"/>
          </p:nvPr>
        </p:nvSpPr>
        <p:spPr>
          <a:xfrm>
            <a:off x="8820684" y="2952582"/>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8" name="Google Shape;22;p2">
            <a:extLst>
              <a:ext uri="{FF2B5EF4-FFF2-40B4-BE49-F238E27FC236}">
                <a16:creationId xmlns:a16="http://schemas.microsoft.com/office/drawing/2014/main" id="{75468D02-D337-47BE-A273-A6014D199496}"/>
              </a:ext>
            </a:extLst>
          </p:cNvPr>
          <p:cNvSpPr/>
          <p:nvPr userDrawn="1"/>
        </p:nvSpPr>
        <p:spPr>
          <a:xfrm>
            <a:off x="9256018" y="66245"/>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9" name="Picture 28" descr="Image result for key words">
            <a:extLst>
              <a:ext uri="{FF2B5EF4-FFF2-40B4-BE49-F238E27FC236}">
                <a16:creationId xmlns:a16="http://schemas.microsoft.com/office/drawing/2014/main" id="{29BF5E1F-FE53-4BF8-9B87-11F5FFD1BECE}"/>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8782918" y="47804"/>
            <a:ext cx="453186" cy="453186"/>
          </a:xfrm>
          <a:prstGeom prst="rect">
            <a:avLst/>
          </a:prstGeom>
          <a:noFill/>
          <a:ln>
            <a:noFill/>
          </a:ln>
        </p:spPr>
      </p:pic>
      <p:sp>
        <p:nvSpPr>
          <p:cNvPr id="30" name="Rectangle 29">
            <a:extLst>
              <a:ext uri="{FF2B5EF4-FFF2-40B4-BE49-F238E27FC236}">
                <a16:creationId xmlns:a16="http://schemas.microsoft.com/office/drawing/2014/main" id="{D7FC793F-FC54-4B72-860F-7F4E3B2D5D43}"/>
              </a:ext>
            </a:extLst>
          </p:cNvPr>
          <p:cNvSpPr/>
          <p:nvPr userDrawn="1"/>
        </p:nvSpPr>
        <p:spPr>
          <a:xfrm>
            <a:off x="8681996" y="4668461"/>
            <a:ext cx="3500438" cy="2189539"/>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340" name="Picture 4" descr="Related image">
            <a:extLst>
              <a:ext uri="{FF2B5EF4-FFF2-40B4-BE49-F238E27FC236}">
                <a16:creationId xmlns:a16="http://schemas.microsoft.com/office/drawing/2014/main" id="{D98EF08F-A768-48DD-B733-36183810EFA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16349"/>
          <a:stretch/>
        </p:blipFill>
        <p:spPr bwMode="auto">
          <a:xfrm>
            <a:off x="8769855" y="4807084"/>
            <a:ext cx="522090" cy="312065"/>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p2">
            <a:extLst>
              <a:ext uri="{FF2B5EF4-FFF2-40B4-BE49-F238E27FC236}">
                <a16:creationId xmlns:a16="http://schemas.microsoft.com/office/drawing/2014/main" id="{237911BA-E4C3-425A-A202-CCB553FC3EDB}"/>
              </a:ext>
            </a:extLst>
          </p:cNvPr>
          <p:cNvSpPr/>
          <p:nvPr userDrawn="1"/>
        </p:nvSpPr>
        <p:spPr>
          <a:xfrm>
            <a:off x="9256018" y="479903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Challenge Task:</a:t>
            </a:r>
            <a:endParaRPr b="1" dirty="0">
              <a:latin typeface="OpenDyslexic" panose="00000500000000000000" pitchFamily="50" charset="0"/>
              <a:ea typeface="Calibri"/>
              <a:cs typeface="Calibri"/>
              <a:sym typeface="Calibri"/>
            </a:endParaRPr>
          </a:p>
        </p:txBody>
      </p:sp>
      <p:sp>
        <p:nvSpPr>
          <p:cNvPr id="32" name="Text Placeholder 47">
            <a:extLst>
              <a:ext uri="{FF2B5EF4-FFF2-40B4-BE49-F238E27FC236}">
                <a16:creationId xmlns:a16="http://schemas.microsoft.com/office/drawing/2014/main" id="{BB9B3415-D5C3-4249-B343-0FAF6E69A13F}"/>
              </a:ext>
            </a:extLst>
          </p:cNvPr>
          <p:cNvSpPr>
            <a:spLocks noGrp="1"/>
          </p:cNvSpPr>
          <p:nvPr>
            <p:ph type="body" sz="quarter" idx="14" hasCustomPrompt="1"/>
          </p:nvPr>
        </p:nvSpPr>
        <p:spPr>
          <a:xfrm>
            <a:off x="8820684" y="5196570"/>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challenge task here</a:t>
            </a:r>
            <a:endParaRPr lang="en-US" dirty="0"/>
          </a:p>
        </p:txBody>
      </p:sp>
      <p:sp>
        <p:nvSpPr>
          <p:cNvPr id="3" name="Text Placeholder 2">
            <a:extLst>
              <a:ext uri="{FF2B5EF4-FFF2-40B4-BE49-F238E27FC236}">
                <a16:creationId xmlns:a16="http://schemas.microsoft.com/office/drawing/2014/main" id="{D22774BD-0B3C-4940-A7A9-9FBF27A7D8E0}"/>
              </a:ext>
            </a:extLst>
          </p:cNvPr>
          <p:cNvSpPr>
            <a:spLocks noGrp="1"/>
          </p:cNvSpPr>
          <p:nvPr>
            <p:ph type="body" sz="quarter" idx="15" hasCustomPrompt="1"/>
          </p:nvPr>
        </p:nvSpPr>
        <p:spPr>
          <a:xfrm>
            <a:off x="749300" y="1619251"/>
            <a:ext cx="6540500" cy="3187834"/>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Enter task to complete here</a:t>
            </a:r>
            <a:endParaRPr lang="en-GB" dirty="0"/>
          </a:p>
        </p:txBody>
      </p:sp>
      <p:pic>
        <p:nvPicPr>
          <p:cNvPr id="14342" name="Picture 6" descr="Image result for loading bar gif transparent">
            <a:extLst>
              <a:ext uri="{FF2B5EF4-FFF2-40B4-BE49-F238E27FC236}">
                <a16:creationId xmlns:a16="http://schemas.microsoft.com/office/drawing/2014/main" id="{5D7CC457-D50C-4C46-8946-33DAAB8926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97199" y="4993744"/>
            <a:ext cx="4192367" cy="93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5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me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27" name="Text Placeholder 45"/>
          <p:cNvSpPr>
            <a:spLocks noGrp="1"/>
          </p:cNvSpPr>
          <p:nvPr>
            <p:ph type="body" sz="quarter" idx="15" hasCustomPrompt="1"/>
          </p:nvPr>
        </p:nvSpPr>
        <p:spPr>
          <a:xfrm>
            <a:off x="139303" y="1077344"/>
            <a:ext cx="6429137" cy="3865606"/>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homework task here</a:t>
            </a:r>
            <a:endParaRPr lang="en-US" dirty="0"/>
          </a:p>
        </p:txBody>
      </p:sp>
      <p:pic>
        <p:nvPicPr>
          <p:cNvPr id="8" name="Picture 12" descr="Image result for homework">
            <a:extLst>
              <a:ext uri="{FF2B5EF4-FFF2-40B4-BE49-F238E27FC236}">
                <a16:creationId xmlns:a16="http://schemas.microsoft.com/office/drawing/2014/main" id="{9A0D1738-086B-A049-8A65-F3CB7F54DC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1" y="117157"/>
            <a:ext cx="802832" cy="71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Google Shape;22;p2">
            <a:extLst>
              <a:ext uri="{FF2B5EF4-FFF2-40B4-BE49-F238E27FC236}">
                <a16:creationId xmlns:a16="http://schemas.microsoft.com/office/drawing/2014/main" id="{A683C79A-5CF8-F04C-AF63-CB1E3D3BC3CE}"/>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Homework</a:t>
            </a:r>
            <a:endParaRPr sz="4000" b="1" dirty="0">
              <a:solidFill>
                <a:schemeClr val="lt1"/>
              </a:solidFill>
              <a:latin typeface="OpenDyslexic" panose="00000500000000000000" pitchFamily="50" charset="0"/>
              <a:ea typeface="Calibri"/>
              <a:cs typeface="Calibri"/>
              <a:sym typeface="Calibri"/>
            </a:endParaRPr>
          </a:p>
        </p:txBody>
      </p:sp>
      <p:pic>
        <p:nvPicPr>
          <p:cNvPr id="2" name="Picture 1">
            <a:extLst>
              <a:ext uri="{FF2B5EF4-FFF2-40B4-BE49-F238E27FC236}">
                <a16:creationId xmlns:a16="http://schemas.microsoft.com/office/drawing/2014/main" id="{5D379EB0-9DEE-A448-B780-985042B3033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233" b="97395" l="2077" r="95615">
                        <a14:foregroundMark x1="34000" y1="14888" x2="5923" y2="22457"/>
                        <a14:foregroundMark x1="5923" y1="22457" x2="2154" y2="26923"/>
                        <a14:foregroundMark x1="2154" y1="26923" x2="10769" y2="85360"/>
                        <a14:foregroundMark x1="10769" y1="85360" x2="13077" y2="91811"/>
                        <a14:foregroundMark x1="13077" y1="91811" x2="20385" y2="91811"/>
                        <a14:foregroundMark x1="17769" y1="80645" x2="77615" y2="62779"/>
                        <a14:foregroundMark x1="77615" y1="62779" x2="89538" y2="62035"/>
                        <a14:foregroundMark x1="89538" y1="62035" x2="93000" y2="56948"/>
                        <a14:foregroundMark x1="93000" y1="56948" x2="77000" y2="5831"/>
                        <a14:foregroundMark x1="77000" y1="5831" x2="73296" y2="2295"/>
                        <a14:foregroundMark x1="68992" y1="3248" x2="42154" y2="9677"/>
                        <a14:foregroundMark x1="72929" y1="2305" x2="70746" y2="2828"/>
                        <a14:foregroundMark x1="42154" y1="9677" x2="27000" y2="15385"/>
                        <a14:foregroundMark x1="69846" y1="28164" x2="24077" y2="57072"/>
                        <a14:foregroundMark x1="78538" y1="55335" x2="17154" y2="37841"/>
                        <a14:foregroundMark x1="17154" y1="37841" x2="40769" y2="28660"/>
                        <a14:foregroundMark x1="40769" y1="28660" x2="68000" y2="21960"/>
                        <a14:foregroundMark x1="68000" y1="21960" x2="70308" y2="30397"/>
                        <a14:foregroundMark x1="70308" y1="30397" x2="70154" y2="39578"/>
                        <a14:foregroundMark x1="70154" y1="39578" x2="67308" y2="48139"/>
                        <a14:foregroundMark x1="67308" y1="48139" x2="29385" y2="61414"/>
                        <a14:foregroundMark x1="29385" y1="61414" x2="23154" y2="61663"/>
                        <a14:foregroundMark x1="23154" y1="61663" x2="17923" y2="59429"/>
                        <a14:foregroundMark x1="17923" y1="59429" x2="11923" y2="49752"/>
                        <a14:foregroundMark x1="11923" y1="49752" x2="9692" y2="43300"/>
                        <a14:foregroundMark x1="9692" y1="43300" x2="11000" y2="33623"/>
                        <a14:foregroundMark x1="11000" y1="33623" x2="16000" y2="29653"/>
                        <a14:foregroundMark x1="16000" y1="29653" x2="72308" y2="12283"/>
                        <a14:foregroundMark x1="93385" y1="52605" x2="95846" y2="61538"/>
                        <a14:foregroundMark x1="48077" y1="83127" x2="11154" y2="97395"/>
                        <a14:foregroundMark x1="5231" y1="63524" x2="2077" y2="23945"/>
                        <a14:foregroundMark x1="73760" y1="2272" x2="71308" y2="1613"/>
                        <a14:foregroundMark x1="75923" y1="2854" x2="73830" y2="2291"/>
                        <a14:foregroundMark x1="6769" y1="21092" x2="5077" y2="21836"/>
                        <a14:backgroundMark x1="61462" y1="1985" x2="65692" y2="1613"/>
                        <a14:backgroundMark x1="70154" y1="1365" x2="66154" y2="1613"/>
                        <a14:backgroundMark x1="70000" y1="620" x2="74462" y2="496"/>
                        <a14:backgroundMark x1="74462" y1="496" x2="74538" y2="496"/>
                      </a14:backgroundRemoval>
                    </a14:imgEffect>
                  </a14:imgLayer>
                </a14:imgProps>
              </a:ext>
              <a:ext uri="{28A0092B-C50C-407E-A947-70E740481C1C}">
                <a14:useLocalDpi xmlns:a14="http://schemas.microsoft.com/office/drawing/2010/main"/>
              </a:ext>
            </a:extLst>
          </a:blip>
          <a:stretch>
            <a:fillRect/>
          </a:stretch>
        </p:blipFill>
        <p:spPr>
          <a:xfrm>
            <a:off x="7194755" y="971607"/>
            <a:ext cx="4578747" cy="2838822"/>
          </a:xfrm>
          <a:prstGeom prst="rect">
            <a:avLst/>
          </a:prstGeom>
        </p:spPr>
      </p:pic>
      <p:pic>
        <p:nvPicPr>
          <p:cNvPr id="11" name="Picture 2" descr="Related image">
            <a:extLst>
              <a:ext uri="{FF2B5EF4-FFF2-40B4-BE49-F238E27FC236}">
                <a16:creationId xmlns:a16="http://schemas.microsoft.com/office/drawing/2014/main" id="{54D294A1-6171-DC42-B741-873E6C7DA043}"/>
              </a:ext>
            </a:extLst>
          </p:cNvPr>
          <p:cNvPicPr>
            <a:picLocks noChangeAspect="1" noChangeArrowheads="1"/>
          </p:cNvPicPr>
          <p:nvPr userDrawn="1"/>
        </p:nvPicPr>
        <p:blipFill rotWithShape="1">
          <a:blip r:embed="rId5" cstate="screen">
            <a:extLst>
              <a:ext uri="{BEBA8EAE-BF5A-486C-A8C5-ECC9F3942E4B}">
                <a14:imgProps xmlns:a14="http://schemas.microsoft.com/office/drawing/2010/main">
                  <a14:imgLayer r:embed="rId6">
                    <a14:imgEffect>
                      <a14:backgroundRemoval t="30667" b="100000" l="37778" r="100000">
                        <a14:foregroundMark x1="91556" y1="77556" x2="93111" y2="90222"/>
                        <a14:foregroundMark x1="78667" y1="85333" x2="88444" y2="97333"/>
                        <a14:foregroundMark x1="81111" y1="81556" x2="98222" y2="68889"/>
                      </a14:backgroundRemoval>
                    </a14:imgEffect>
                  </a14:imgLayer>
                </a14:imgProps>
              </a:ext>
              <a:ext uri="{28A0092B-C50C-407E-A947-70E740481C1C}">
                <a14:useLocalDpi xmlns:a14="http://schemas.microsoft.com/office/drawing/2010/main"/>
              </a:ext>
            </a:extLst>
          </a:blip>
          <a:srcRect l="38360" t="31407"/>
          <a:stretch/>
        </p:blipFill>
        <p:spPr bwMode="auto">
          <a:xfrm>
            <a:off x="10746639" y="1439360"/>
            <a:ext cx="1287418" cy="143262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2;p2">
            <a:extLst>
              <a:ext uri="{FF2B5EF4-FFF2-40B4-BE49-F238E27FC236}">
                <a16:creationId xmlns:a16="http://schemas.microsoft.com/office/drawing/2014/main" id="{620BDE51-9E59-F846-896A-3FD15F0184A7}"/>
              </a:ext>
            </a:extLst>
          </p:cNvPr>
          <p:cNvSpPr/>
          <p:nvPr userDrawn="1"/>
        </p:nvSpPr>
        <p:spPr>
          <a:xfrm>
            <a:off x="8215299" y="3611646"/>
            <a:ext cx="3357929" cy="1626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Write this homework down in your planner</a:t>
            </a:r>
            <a:endParaRPr sz="3200" b="1" dirty="0">
              <a:solidFill>
                <a:srgbClr val="0070C0"/>
              </a:solidFill>
              <a:latin typeface="OpenDyslexic" panose="00000500000000000000" pitchFamily="50" charset="0"/>
              <a:ea typeface="Calibri"/>
              <a:cs typeface="Calibri"/>
              <a:sym typeface="Calibri"/>
            </a:endParaRPr>
          </a:p>
        </p:txBody>
      </p:sp>
      <p:pic>
        <p:nvPicPr>
          <p:cNvPr id="4" name="Picture 3">
            <a:extLst>
              <a:ext uri="{FF2B5EF4-FFF2-40B4-BE49-F238E27FC236}">
                <a16:creationId xmlns:a16="http://schemas.microsoft.com/office/drawing/2014/main" id="{49593642-CB50-D349-86C1-15668B0E3771}"/>
              </a:ext>
            </a:extLst>
          </p:cNvPr>
          <p:cNvPicPr>
            <a:picLocks noChangeAspect="1"/>
          </p:cNvPicPr>
          <p:nvPr userDrawn="1"/>
        </p:nvPicPr>
        <p:blipFill>
          <a:blip r:embed="rId7"/>
          <a:stretch>
            <a:fillRect/>
          </a:stretch>
        </p:blipFill>
        <p:spPr>
          <a:xfrm>
            <a:off x="139303" y="5044440"/>
            <a:ext cx="1681480" cy="1681480"/>
          </a:xfrm>
          <a:prstGeom prst="rect">
            <a:avLst/>
          </a:prstGeom>
        </p:spPr>
      </p:pic>
      <p:sp>
        <p:nvSpPr>
          <p:cNvPr id="15" name="Google Shape;22;p2">
            <a:extLst>
              <a:ext uri="{FF2B5EF4-FFF2-40B4-BE49-F238E27FC236}">
                <a16:creationId xmlns:a16="http://schemas.microsoft.com/office/drawing/2014/main" id="{8DB511DF-020C-7246-96A2-02F5EE3E80AB}"/>
              </a:ext>
            </a:extLst>
          </p:cNvPr>
          <p:cNvSpPr/>
          <p:nvPr userDrawn="1"/>
        </p:nvSpPr>
        <p:spPr>
          <a:xfrm>
            <a:off x="1705386" y="5689710"/>
            <a:ext cx="3357929" cy="634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Due:</a:t>
            </a:r>
            <a:endParaRPr sz="3200" b="1" dirty="0">
              <a:solidFill>
                <a:srgbClr val="0070C0"/>
              </a:solidFill>
              <a:latin typeface="OpenDyslexic" panose="00000500000000000000" pitchFamily="50" charset="0"/>
              <a:ea typeface="Calibri"/>
              <a:cs typeface="Calibri"/>
              <a:sym typeface="Calibri"/>
            </a:endParaRPr>
          </a:p>
        </p:txBody>
      </p:sp>
      <p:sp>
        <p:nvSpPr>
          <p:cNvPr id="16" name="Text Placeholder 45">
            <a:extLst>
              <a:ext uri="{FF2B5EF4-FFF2-40B4-BE49-F238E27FC236}">
                <a16:creationId xmlns:a16="http://schemas.microsoft.com/office/drawing/2014/main" id="{323DC9BA-524F-B341-AA13-9259AEEBFF49}"/>
              </a:ext>
            </a:extLst>
          </p:cNvPr>
          <p:cNvSpPr>
            <a:spLocks noGrp="1"/>
          </p:cNvSpPr>
          <p:nvPr>
            <p:ph type="body" sz="quarter" idx="16" hasCustomPrompt="1"/>
          </p:nvPr>
        </p:nvSpPr>
        <p:spPr>
          <a:xfrm>
            <a:off x="2795911" y="5725160"/>
            <a:ext cx="4625969" cy="533400"/>
          </a:xfrm>
        </p:spPr>
        <p:txBody>
          <a:bodyPr>
            <a:noAutofit/>
          </a:bodyPr>
          <a:lstStyle>
            <a:lvl1pPr marL="0" indent="0">
              <a:buNone/>
              <a:defRPr sz="32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date here</a:t>
            </a:r>
            <a:endParaRPr lang="en-US" dirty="0"/>
          </a:p>
        </p:txBody>
      </p:sp>
    </p:spTree>
    <p:extLst>
      <p:ext uri="{BB962C8B-B14F-4D97-AF65-F5344CB8AC3E}">
        <p14:creationId xmlns:p14="http://schemas.microsoft.com/office/powerpoint/2010/main" val="285514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ading Task">
    <p:spTree>
      <p:nvGrpSpPr>
        <p:cNvPr id="1" name=""/>
        <p:cNvGrpSpPr/>
        <p:nvPr/>
      </p:nvGrpSpPr>
      <p:grpSpPr>
        <a:xfrm>
          <a:off x="0" y="0"/>
          <a:ext cx="0" cy="0"/>
          <a:chOff x="0" y="0"/>
          <a:chExt cx="0" cy="0"/>
        </a:xfrm>
      </p:grpSpPr>
      <p:sp>
        <p:nvSpPr>
          <p:cNvPr id="18" name="Google Shape;21;p2">
            <a:extLst>
              <a:ext uri="{FF2B5EF4-FFF2-40B4-BE49-F238E27FC236}">
                <a16:creationId xmlns:a16="http://schemas.microsoft.com/office/drawing/2014/main" id="{B958A0CF-7014-4AD4-8809-046207B3A70C}"/>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7" name="Picture 16">
            <a:extLst>
              <a:ext uri="{FF2B5EF4-FFF2-40B4-BE49-F238E27FC236}">
                <a16:creationId xmlns:a16="http://schemas.microsoft.com/office/drawing/2014/main" id="{D591EDD1-5BC5-49D9-977F-5D5869F98D85}"/>
              </a:ext>
            </a:extLst>
          </p:cNvPr>
          <p:cNvPicPr>
            <a:picLocks noChangeAspect="1"/>
          </p:cNvPicPr>
          <p:nvPr userDrawn="1"/>
        </p:nvPicPr>
        <p:blipFill>
          <a:blip r:embed="rId2"/>
          <a:stretch>
            <a:fillRect/>
          </a:stretch>
        </p:blipFill>
        <p:spPr>
          <a:xfrm>
            <a:off x="0" y="972839"/>
            <a:ext cx="4048348" cy="5852503"/>
          </a:xfrm>
          <a:prstGeom prst="rect">
            <a:avLst/>
          </a:prstGeom>
          <a:ln>
            <a:solidFill>
              <a:schemeClr val="tx1"/>
            </a:solidFill>
          </a:ln>
        </p:spPr>
      </p:pic>
      <p:sp>
        <p:nvSpPr>
          <p:cNvPr id="5" name="Text Placeholder 4">
            <a:extLst>
              <a:ext uri="{FF2B5EF4-FFF2-40B4-BE49-F238E27FC236}">
                <a16:creationId xmlns:a16="http://schemas.microsoft.com/office/drawing/2014/main" id="{4C1A1257-72F3-4820-A287-80E9DB28532D}"/>
              </a:ext>
            </a:extLst>
          </p:cNvPr>
          <p:cNvSpPr>
            <a:spLocks noGrp="1"/>
          </p:cNvSpPr>
          <p:nvPr>
            <p:ph type="body" sz="quarter" idx="16" hasCustomPrompt="1"/>
          </p:nvPr>
        </p:nvSpPr>
        <p:spPr>
          <a:xfrm>
            <a:off x="4206875" y="4597400"/>
            <a:ext cx="7824788" cy="2125663"/>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questions here</a:t>
            </a:r>
            <a:endParaRPr lang="en-GB" dirty="0"/>
          </a:p>
        </p:txBody>
      </p:sp>
      <p:sp>
        <p:nvSpPr>
          <p:cNvPr id="6" name="TextBox 5">
            <a:extLst>
              <a:ext uri="{FF2B5EF4-FFF2-40B4-BE49-F238E27FC236}">
                <a16:creationId xmlns:a16="http://schemas.microsoft.com/office/drawing/2014/main" id="{18872C36-A590-49CA-B82B-56603D840DBB}"/>
              </a:ext>
            </a:extLst>
          </p:cNvPr>
          <p:cNvSpPr txBox="1"/>
          <p:nvPr userDrawn="1"/>
        </p:nvSpPr>
        <p:spPr>
          <a:xfrm>
            <a:off x="4206875" y="1162594"/>
            <a:ext cx="7824788" cy="3108543"/>
          </a:xfrm>
          <a:prstGeom prst="rect">
            <a:avLst/>
          </a:prstGeom>
          <a:noFill/>
        </p:spPr>
        <p:txBody>
          <a:bodyPr wrap="square" rtlCol="0">
            <a:spAutoFit/>
          </a:bodyPr>
          <a:lstStyle/>
          <a:p>
            <a:r>
              <a:rPr lang="en-GB" sz="2800" dirty="0">
                <a:latin typeface="OpenDyslexic" panose="00000500000000000000" pitchFamily="50" charset="0"/>
              </a:rPr>
              <a:t>Silently read the piece given to you.</a:t>
            </a:r>
          </a:p>
          <a:p>
            <a:endParaRPr lang="en-GB" sz="2800" dirty="0">
              <a:latin typeface="OpenDyslexic" panose="00000500000000000000" pitchFamily="50" charset="0"/>
            </a:endParaRPr>
          </a:p>
          <a:p>
            <a:r>
              <a:rPr lang="en-GB" sz="2800" dirty="0">
                <a:latin typeface="OpenDyslexic" panose="00000500000000000000" pitchFamily="50" charset="0"/>
              </a:rPr>
              <a:t>Highlight or underline any words you do not understand.</a:t>
            </a:r>
          </a:p>
          <a:p>
            <a:endParaRPr lang="en-GB" sz="2800" dirty="0">
              <a:latin typeface="OpenDyslexic" panose="00000500000000000000" pitchFamily="50" charset="0"/>
            </a:endParaRPr>
          </a:p>
          <a:p>
            <a:r>
              <a:rPr lang="en-GB" sz="2800" dirty="0">
                <a:latin typeface="OpenDyslexic" panose="00000500000000000000" pitchFamily="50" charset="0"/>
              </a:rPr>
              <a:t>Once you have finished reading the text, think about these questions:</a:t>
            </a:r>
          </a:p>
        </p:txBody>
      </p:sp>
      <p:sp>
        <p:nvSpPr>
          <p:cNvPr id="9" name="TextBox 8">
            <a:extLst>
              <a:ext uri="{FF2B5EF4-FFF2-40B4-BE49-F238E27FC236}">
                <a16:creationId xmlns:a16="http://schemas.microsoft.com/office/drawing/2014/main" id="{C7BB453B-3B6E-499A-88B0-E016DE1D82D8}"/>
              </a:ext>
            </a:extLst>
          </p:cNvPr>
          <p:cNvSpPr txBox="1"/>
          <p:nvPr userDrawn="1"/>
        </p:nvSpPr>
        <p:spPr>
          <a:xfrm>
            <a:off x="91440" y="58784"/>
            <a:ext cx="5786846" cy="830997"/>
          </a:xfrm>
          <a:prstGeom prst="rect">
            <a:avLst/>
          </a:prstGeom>
          <a:noFill/>
        </p:spPr>
        <p:txBody>
          <a:bodyPr wrap="square" rtlCol="0">
            <a:spAutoFit/>
          </a:bodyPr>
          <a:lstStyle/>
          <a:p>
            <a:r>
              <a:rPr lang="en-GB" sz="4800" b="1" dirty="0">
                <a:solidFill>
                  <a:schemeClr val="bg1"/>
                </a:solidFill>
                <a:latin typeface="OpenDyslexic" panose="00000500000000000000" pitchFamily="50" charset="0"/>
              </a:rPr>
              <a:t>Reading Task</a:t>
            </a:r>
          </a:p>
        </p:txBody>
      </p:sp>
    </p:spTree>
    <p:extLst>
      <p:ext uri="{BB962C8B-B14F-4D97-AF65-F5344CB8AC3E}">
        <p14:creationId xmlns:p14="http://schemas.microsoft.com/office/powerpoint/2010/main" val="382004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Class Feedbac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39303" y="71437"/>
            <a:ext cx="5847160"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Whole Class Feedback</a:t>
            </a:r>
            <a:endParaRPr sz="3600" b="1" dirty="0">
              <a:solidFill>
                <a:schemeClr val="lt1"/>
              </a:solidFill>
              <a:latin typeface="OpenDyslexic" panose="00000500000000000000" pitchFamily="50" charset="0"/>
              <a:ea typeface="Calibri"/>
              <a:cs typeface="Calibri"/>
              <a:sym typeface="Calibri"/>
            </a:endParaRPr>
          </a:p>
        </p:txBody>
      </p:sp>
      <p:sp>
        <p:nvSpPr>
          <p:cNvPr id="10" name="Rounded Rectangle 9">
            <a:extLst>
              <a:ext uri="{FF2B5EF4-FFF2-40B4-BE49-F238E27FC236}">
                <a16:creationId xmlns:a16="http://schemas.microsoft.com/office/drawing/2014/main" id="{AE8A7AF1-28AB-2446-8859-DBD78510E632}"/>
              </a:ext>
            </a:extLst>
          </p:cNvPr>
          <p:cNvSpPr/>
          <p:nvPr userDrawn="1"/>
        </p:nvSpPr>
        <p:spPr>
          <a:xfrm>
            <a:off x="6086475" y="956858"/>
            <a:ext cx="6100763" cy="2943630"/>
          </a:xfrm>
          <a:prstGeom prst="roundRect">
            <a:avLst/>
          </a:prstGeom>
          <a:solidFill>
            <a:srgbClr val="FFFF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1" name="Rounded Rectangle 10">
            <a:extLst>
              <a:ext uri="{FF2B5EF4-FFF2-40B4-BE49-F238E27FC236}">
                <a16:creationId xmlns:a16="http://schemas.microsoft.com/office/drawing/2014/main" id="{D9938DFA-A6AF-FC49-A5FC-FED3D9DC2D2F}"/>
              </a:ext>
            </a:extLst>
          </p:cNvPr>
          <p:cNvSpPr/>
          <p:nvPr userDrawn="1"/>
        </p:nvSpPr>
        <p:spPr>
          <a:xfrm>
            <a:off x="-1787" y="963271"/>
            <a:ext cx="6100763" cy="2943630"/>
          </a:xfrm>
          <a:prstGeom prst="round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Rounded Rectangle 11">
            <a:extLst>
              <a:ext uri="{FF2B5EF4-FFF2-40B4-BE49-F238E27FC236}">
                <a16:creationId xmlns:a16="http://schemas.microsoft.com/office/drawing/2014/main" id="{1EBEF9B9-E3FB-AD47-9F83-DCA4BD504EDA}"/>
              </a:ext>
            </a:extLst>
          </p:cNvPr>
          <p:cNvSpPr/>
          <p:nvPr userDrawn="1"/>
        </p:nvSpPr>
        <p:spPr>
          <a:xfrm>
            <a:off x="6086475" y="3909617"/>
            <a:ext cx="6100763" cy="2943630"/>
          </a:xfrm>
          <a:prstGeom prst="roundRect">
            <a:avLst/>
          </a:prstGeom>
          <a:solidFill>
            <a:srgbClr val="00B0F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3" name="Rounded Rectangle 12">
            <a:extLst>
              <a:ext uri="{FF2B5EF4-FFF2-40B4-BE49-F238E27FC236}">
                <a16:creationId xmlns:a16="http://schemas.microsoft.com/office/drawing/2014/main" id="{A9262C00-01E9-7545-8CAB-9972828A1723}"/>
              </a:ext>
            </a:extLst>
          </p:cNvPr>
          <p:cNvSpPr/>
          <p:nvPr userDrawn="1"/>
        </p:nvSpPr>
        <p:spPr>
          <a:xfrm>
            <a:off x="-1787" y="3916030"/>
            <a:ext cx="6100763" cy="2943630"/>
          </a:xfrm>
          <a:prstGeom prst="roundRect">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4" name="Picture 13">
            <a:extLst>
              <a:ext uri="{FF2B5EF4-FFF2-40B4-BE49-F238E27FC236}">
                <a16:creationId xmlns:a16="http://schemas.microsoft.com/office/drawing/2014/main" id="{AA68545B-D312-F046-8E0B-70DF65C4635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ackgroundRemoval t="0" b="85034" l="5415" r="100000">
                        <a14:foregroundMark x1="24549" y1="35544" x2="21119" y2="57143"/>
                        <a14:foregroundMark x1="9567" y1="68027" x2="5596" y2="68707"/>
                        <a14:foregroundMark x1="40072" y1="38095" x2="44224" y2="48299"/>
                        <a14:foregroundMark x1="66426" y1="31633" x2="66426" y2="34184"/>
                        <a14:foregroundMark x1="69134" y1="54592" x2="69134" y2="54592"/>
                        <a14:foregroundMark x1="48917" y1="65476" x2="48917" y2="65476"/>
                        <a14:backgroundMark x1="21119" y1="4932" x2="15704" y2="20748"/>
                        <a14:backgroundMark x1="93502" y1="52041" x2="99819" y2="54932"/>
                      </a14:backgroundRemoval>
                    </a14:imgEffect>
                  </a14:imgLayer>
                </a14:imgProps>
              </a:ext>
              <a:ext uri="{28A0092B-C50C-407E-A947-70E740481C1C}">
                <a14:useLocalDpi xmlns:a14="http://schemas.microsoft.com/office/drawing/2010/main"/>
              </a:ext>
            </a:extLst>
          </a:blip>
          <a:srcRect/>
          <a:stretch/>
        </p:blipFill>
        <p:spPr>
          <a:xfrm>
            <a:off x="6178150" y="3932718"/>
            <a:ext cx="854769" cy="906876"/>
          </a:xfrm>
          <a:prstGeom prst="rect">
            <a:avLst/>
          </a:prstGeom>
        </p:spPr>
      </p:pic>
      <p:pic>
        <p:nvPicPr>
          <p:cNvPr id="15" name="Picture 14">
            <a:extLst>
              <a:ext uri="{FF2B5EF4-FFF2-40B4-BE49-F238E27FC236}">
                <a16:creationId xmlns:a16="http://schemas.microsoft.com/office/drawing/2014/main" id="{E853ADE7-9C4D-1E43-8042-03C4FB8F7216}"/>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773" b="98429" l="7273" r="90101">
                        <a14:foregroundMark x1="83838" y1="34031" x2="85657" y2="36475"/>
                        <a14:foregroundMark x1="63838" y1="16056" x2="63636" y2="16056"/>
                        <a14:foregroundMark x1="79192" y1="22688" x2="76566" y2="23735"/>
                        <a14:foregroundMark x1="30505" y1="90750" x2="29697" y2="94764"/>
                        <a14:foregroundMark x1="7273" y1="48168" x2="8081" y2="59162"/>
                        <a14:foregroundMark x1="82424" y1="74695" x2="90303" y2="75393"/>
                        <a14:backgroundMark x1="52525" y1="14311" x2="54141" y2="17277"/>
                        <a14:backgroundMark x1="56364" y1="12565" x2="57172" y2="13962"/>
                        <a14:backgroundMark x1="82828" y1="28621" x2="78384" y2="29843"/>
                        <a14:backgroundMark x1="81212" y1="31588" x2="81212" y2="31588"/>
                        <a14:backgroundMark x1="80808" y1="31937" x2="80808" y2="31937"/>
                        <a14:backgroundMark x1="78384" y1="31239" x2="80808" y2="31239"/>
                        <a14:backgroundMark x1="84646" y1="30541" x2="81212" y2="31937"/>
                        <a14:backgroundMark x1="81212" y1="26876" x2="77980" y2="27225"/>
                        <a14:backgroundMark x1="72121" y1="17976" x2="74141" y2="21815"/>
                        <a14:backgroundMark x1="53333" y1="13962" x2="58384" y2="14660"/>
                        <a14:backgroundMark x1="57980" y1="13264" x2="56768" y2="16928"/>
                        <a14:backgroundMark x1="74545" y1="21640" x2="73737" y2="23037"/>
                        <a14:backgroundMark x1="76162" y1="18674" x2="74747" y2="21291"/>
                        <a14:backgroundMark x1="57980" y1="12565" x2="59596" y2="15358"/>
                        <a14:backgroundMark x1="19192" y1="98429" x2="23030" y2="98778"/>
                        <a14:backgroundMark x1="17980" y1="98080" x2="23434" y2="98080"/>
                        <a14:backgroundMark x1="25859" y1="98080" x2="23030" y2="98429"/>
                      </a14:backgroundRemoval>
                    </a14:imgEffect>
                  </a14:imgLayer>
                </a14:imgProps>
              </a:ext>
              <a:ext uri="{28A0092B-C50C-407E-A947-70E740481C1C}">
                <a14:useLocalDpi xmlns:a14="http://schemas.microsoft.com/office/drawing/2010/main"/>
              </a:ext>
            </a:extLst>
          </a:blip>
          <a:srcRect/>
          <a:stretch/>
        </p:blipFill>
        <p:spPr>
          <a:xfrm>
            <a:off x="180728" y="942569"/>
            <a:ext cx="763930" cy="883406"/>
          </a:xfrm>
          <a:prstGeom prst="rect">
            <a:avLst/>
          </a:prstGeom>
        </p:spPr>
      </p:pic>
      <p:pic>
        <p:nvPicPr>
          <p:cNvPr id="16" name="Picture 15">
            <a:extLst>
              <a:ext uri="{FF2B5EF4-FFF2-40B4-BE49-F238E27FC236}">
                <a16:creationId xmlns:a16="http://schemas.microsoft.com/office/drawing/2014/main" id="{2DBDF7E8-E2CD-A842-A9CD-DF6963D40DC3}"/>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backgroundRemoval t="4380" b="91971" l="0" r="93946">
                        <a14:foregroundMark x1="42797" y1="8273" x2="70355" y2="9732"/>
                        <a14:foregroundMark x1="87474" y1="33820" x2="91023" y2="61314"/>
                        <a14:foregroundMark x1="69937" y1="90998" x2="42797" y2="91971"/>
                        <a14:foregroundMark x1="89770" y1="60341" x2="94363" y2="38929"/>
                        <a14:foregroundMark x1="63883" y1="5353" x2="47182" y2="4380"/>
                        <a14:foregroundMark x1="13152" y1="74939" x2="6472" y2="76886"/>
                        <a14:backgroundMark x1="3758" y1="79319" x2="209" y2="79805"/>
                      </a14:backgroundRemoval>
                    </a14:imgEffect>
                  </a14:imgLayer>
                </a14:imgProps>
              </a:ext>
              <a:ext uri="{28A0092B-C50C-407E-A947-70E740481C1C}">
                <a14:useLocalDpi xmlns:a14="http://schemas.microsoft.com/office/drawing/2010/main"/>
              </a:ext>
            </a:extLst>
          </a:blip>
          <a:srcRect/>
          <a:stretch/>
        </p:blipFill>
        <p:spPr>
          <a:xfrm>
            <a:off x="139303" y="4069138"/>
            <a:ext cx="739775" cy="634035"/>
          </a:xfrm>
          <a:prstGeom prst="rect">
            <a:avLst/>
          </a:prstGeom>
        </p:spPr>
      </p:pic>
      <p:pic>
        <p:nvPicPr>
          <p:cNvPr id="17" name="Picture 16">
            <a:extLst>
              <a:ext uri="{FF2B5EF4-FFF2-40B4-BE49-F238E27FC236}">
                <a16:creationId xmlns:a16="http://schemas.microsoft.com/office/drawing/2014/main" id="{FDABC547-3CE7-F641-A296-D6A69B2DF4EC}"/>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ackgroundRemoval t="9592" b="94005" l="2347" r="95487">
                        <a14:foregroundMark x1="61372" y1="10072" x2="42419" y2="9592"/>
                        <a14:foregroundMark x1="85740" y1="77698" x2="93682" y2="81535"/>
                        <a14:foregroundMark x1="93682" y1="82254" x2="95487" y2="83213"/>
                        <a14:foregroundMark x1="63538" y1="92566" x2="41516" y2="94005"/>
                        <a14:foregroundMark x1="10830" y1="51079" x2="5957" y2="51559"/>
                        <a14:foregroundMark x1="69856" y1="36691" x2="39350" y2="19424"/>
                        <a14:foregroundMark x1="45668" y1="88489" x2="33755" y2="75779"/>
                        <a14:foregroundMark x1="4513" y1="51079" x2="2527" y2="51559"/>
                      </a14:backgroundRemoval>
                    </a14:imgEffect>
                  </a14:imgLayer>
                </a14:imgProps>
              </a:ext>
              <a:ext uri="{28A0092B-C50C-407E-A947-70E740481C1C}">
                <a14:useLocalDpi xmlns:a14="http://schemas.microsoft.com/office/drawing/2010/main"/>
              </a:ext>
            </a:extLst>
          </a:blip>
          <a:srcRect/>
          <a:stretch/>
        </p:blipFill>
        <p:spPr>
          <a:xfrm>
            <a:off x="6178151" y="1062907"/>
            <a:ext cx="854769" cy="642730"/>
          </a:xfrm>
          <a:prstGeom prst="rect">
            <a:avLst/>
          </a:prstGeom>
        </p:spPr>
      </p:pic>
      <p:sp>
        <p:nvSpPr>
          <p:cNvPr id="18" name="Google Shape;22;p2">
            <a:extLst>
              <a:ext uri="{FF2B5EF4-FFF2-40B4-BE49-F238E27FC236}">
                <a16:creationId xmlns:a16="http://schemas.microsoft.com/office/drawing/2014/main" id="{DDA0AD86-CC1A-2E47-A0E0-157B062C0329}"/>
              </a:ext>
            </a:extLst>
          </p:cNvPr>
          <p:cNvSpPr/>
          <p:nvPr userDrawn="1"/>
        </p:nvSpPr>
        <p:spPr>
          <a:xfrm>
            <a:off x="112717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did well:</a:t>
            </a:r>
            <a:endParaRPr sz="1600" b="1" dirty="0">
              <a:latin typeface="OpenDyslexic" panose="00000500000000000000" pitchFamily="50" charset="0"/>
              <a:ea typeface="Calibri"/>
              <a:cs typeface="Calibri"/>
              <a:sym typeface="Calibri"/>
            </a:endParaRPr>
          </a:p>
        </p:txBody>
      </p:sp>
      <p:sp>
        <p:nvSpPr>
          <p:cNvPr id="19" name="Google Shape;22;p2">
            <a:extLst>
              <a:ext uri="{FF2B5EF4-FFF2-40B4-BE49-F238E27FC236}">
                <a16:creationId xmlns:a16="http://schemas.microsoft.com/office/drawing/2014/main" id="{1EE2EC76-3069-9A43-A89C-A6164E48E4D2}"/>
              </a:ext>
            </a:extLst>
          </p:cNvPr>
          <p:cNvSpPr/>
          <p:nvPr userDrawn="1"/>
        </p:nvSpPr>
        <p:spPr>
          <a:xfrm>
            <a:off x="1127173"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need to improve on:</a:t>
            </a:r>
            <a:endParaRPr sz="1600" b="1" dirty="0">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DB9945AC-47C0-6143-9B17-18D8480CE3F6}"/>
              </a:ext>
            </a:extLst>
          </p:cNvPr>
          <p:cNvSpPr/>
          <p:nvPr userDrawn="1"/>
        </p:nvSpPr>
        <p:spPr>
          <a:xfrm>
            <a:off x="721703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Star examples:</a:t>
            </a:r>
            <a:endParaRPr sz="1600" b="1" dirty="0">
              <a:latin typeface="OpenDyslexic" panose="00000500000000000000" pitchFamily="50" charset="0"/>
              <a:ea typeface="Calibri"/>
              <a:cs typeface="Calibri"/>
              <a:sym typeface="Calibri"/>
            </a:endParaRPr>
          </a:p>
        </p:txBody>
      </p:sp>
      <p:sp>
        <p:nvSpPr>
          <p:cNvPr id="21" name="Google Shape;22;p2">
            <a:extLst>
              <a:ext uri="{FF2B5EF4-FFF2-40B4-BE49-F238E27FC236}">
                <a16:creationId xmlns:a16="http://schemas.microsoft.com/office/drawing/2014/main" id="{C5DFE349-7622-014F-8D18-90A7A397B585}"/>
              </a:ext>
            </a:extLst>
          </p:cNvPr>
          <p:cNvSpPr/>
          <p:nvPr userDrawn="1"/>
        </p:nvSpPr>
        <p:spPr>
          <a:xfrm>
            <a:off x="7215435"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err="1">
                <a:latin typeface="OpenDyslexic" panose="00000500000000000000" pitchFamily="50" charset="0"/>
                <a:ea typeface="Calibri"/>
                <a:cs typeface="Calibri"/>
                <a:sym typeface="Calibri"/>
              </a:rPr>
              <a:t>SPaG</a:t>
            </a:r>
            <a:r>
              <a:rPr lang="en-US" sz="1600" b="1" i="0" u="none" strike="noStrike" cap="none" dirty="0">
                <a:latin typeface="OpenDyslexic" panose="00000500000000000000" pitchFamily="50" charset="0"/>
                <a:ea typeface="Calibri"/>
                <a:cs typeface="Calibri"/>
                <a:sym typeface="Calibri"/>
              </a:rPr>
              <a:t> &amp; Definition errors:</a:t>
            </a:r>
            <a:endParaRPr sz="1600" b="1" dirty="0">
              <a:latin typeface="OpenDyslexic" panose="00000500000000000000" pitchFamily="50" charset="0"/>
              <a:ea typeface="Calibri"/>
              <a:cs typeface="Calibri"/>
              <a:sym typeface="Calibri"/>
            </a:endParaRPr>
          </a:p>
        </p:txBody>
      </p:sp>
      <p:sp>
        <p:nvSpPr>
          <p:cNvPr id="26" name="Text Placeholder 45"/>
          <p:cNvSpPr>
            <a:spLocks noGrp="1"/>
          </p:cNvSpPr>
          <p:nvPr>
            <p:ph type="body" sz="quarter" idx="11" hasCustomPrompt="1"/>
          </p:nvPr>
        </p:nvSpPr>
        <p:spPr>
          <a:xfrm>
            <a:off x="203031" y="1931165"/>
            <a:ext cx="5684887" cy="1783399"/>
          </a:xfrm>
        </p:spPr>
        <p:txBody>
          <a:bodyPr>
            <a:noAutofit/>
          </a:bodyPr>
          <a:lstStyle>
            <a:lvl1pPr marL="285750" indent="-285750">
              <a:buFont typeface="Wingdings" panose="05000000000000000000" pitchFamily="2" charset="2"/>
              <a:buChar char="ü"/>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positives here</a:t>
            </a:r>
            <a:endParaRPr lang="en-US" dirty="0"/>
          </a:p>
        </p:txBody>
      </p:sp>
      <p:sp>
        <p:nvSpPr>
          <p:cNvPr id="27" name="Text Placeholder 45"/>
          <p:cNvSpPr>
            <a:spLocks noGrp="1"/>
          </p:cNvSpPr>
          <p:nvPr>
            <p:ph type="body" sz="quarter" idx="12" hasCustomPrompt="1"/>
          </p:nvPr>
        </p:nvSpPr>
        <p:spPr>
          <a:xfrm>
            <a:off x="199901" y="4858251"/>
            <a:ext cx="5684887" cy="1783399"/>
          </a:xfrm>
        </p:spPr>
        <p:txBody>
          <a:bodyPr>
            <a:noAutofit/>
          </a:bodyPr>
          <a:lstStyle>
            <a:lvl1pPr marL="285750" indent="-285750">
              <a:buFont typeface="Wingdings" panose="05000000000000000000" pitchFamily="2" charset="2"/>
              <a:buChar char="Ø"/>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improvements here</a:t>
            </a:r>
            <a:endParaRPr lang="en-US" dirty="0"/>
          </a:p>
        </p:txBody>
      </p:sp>
      <p:sp>
        <p:nvSpPr>
          <p:cNvPr id="28" name="Text Placeholder 45"/>
          <p:cNvSpPr>
            <a:spLocks noGrp="1"/>
          </p:cNvSpPr>
          <p:nvPr>
            <p:ph type="body" sz="quarter" idx="13" hasCustomPrompt="1"/>
          </p:nvPr>
        </p:nvSpPr>
        <p:spPr>
          <a:xfrm>
            <a:off x="6318212" y="1927638"/>
            <a:ext cx="5684887" cy="1783399"/>
          </a:xfrm>
        </p:spPr>
        <p:txBody>
          <a:bodyPr>
            <a:noAutofit/>
          </a:bodyPr>
          <a:lstStyle>
            <a:lvl1pPr marL="285750" indent="-285750">
              <a:buFont typeface="Wingdings" panose="05000000000000000000" pitchFamily="2" charset="2"/>
              <a:buChar char="v"/>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star students here</a:t>
            </a:r>
            <a:endParaRPr lang="en-US" dirty="0"/>
          </a:p>
        </p:txBody>
      </p:sp>
      <p:sp>
        <p:nvSpPr>
          <p:cNvPr id="29" name="Text Placeholder 45"/>
          <p:cNvSpPr>
            <a:spLocks noGrp="1"/>
          </p:cNvSpPr>
          <p:nvPr>
            <p:ph type="body" sz="quarter" idx="14" hasCustomPrompt="1"/>
          </p:nvPr>
        </p:nvSpPr>
        <p:spPr>
          <a:xfrm>
            <a:off x="6300663" y="4858251"/>
            <a:ext cx="5684887" cy="1783399"/>
          </a:xfrm>
        </p:spPr>
        <p:txBody>
          <a:bodyPr>
            <a:noAutofit/>
          </a:bodyPr>
          <a:lstStyle>
            <a:lvl1pPr marL="285750" indent="-285750">
              <a:buFont typeface="Wingdings" panose="05000000000000000000" pitchFamily="2" charset="2"/>
              <a:buChar char="q"/>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a:t>
            </a:r>
            <a:r>
              <a:rPr lang="en-GB" dirty="0" err="1"/>
              <a:t>SPaG</a:t>
            </a:r>
            <a:r>
              <a:rPr lang="en-GB" dirty="0"/>
              <a:t> and definition errors here</a:t>
            </a:r>
            <a:endParaRPr lang="en-US" dirty="0"/>
          </a:p>
        </p:txBody>
      </p:sp>
      <p:sp>
        <p:nvSpPr>
          <p:cNvPr id="30" name="Text Placeholder 45"/>
          <p:cNvSpPr>
            <a:spLocks noGrp="1"/>
          </p:cNvSpPr>
          <p:nvPr>
            <p:ph type="body" sz="quarter" idx="15"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spTree>
    <p:extLst>
      <p:ext uri="{BB962C8B-B14F-4D97-AF65-F5344CB8AC3E}">
        <p14:creationId xmlns:p14="http://schemas.microsoft.com/office/powerpoint/2010/main" val="108714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Pen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057275" y="71437"/>
            <a:ext cx="4929188"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Red Pen Work</a:t>
            </a:r>
            <a:endParaRPr sz="3600" b="1" dirty="0">
              <a:solidFill>
                <a:schemeClr val="lt1"/>
              </a:solidFill>
              <a:latin typeface="OpenDyslexic" panose="00000500000000000000" pitchFamily="50" charset="0"/>
              <a:ea typeface="Calibri"/>
              <a:cs typeface="Calibri"/>
              <a:sym typeface="Calibri"/>
            </a:endParaRPr>
          </a:p>
        </p:txBody>
      </p:sp>
      <p:sp>
        <p:nvSpPr>
          <p:cNvPr id="10" name="Rectangle 9">
            <a:extLst>
              <a:ext uri="{FF2B5EF4-FFF2-40B4-BE49-F238E27FC236}">
                <a16:creationId xmlns:a16="http://schemas.microsoft.com/office/drawing/2014/main" id="{5DFA1EF5-592C-DE47-837A-D5B1F1637E78}"/>
              </a:ext>
            </a:extLst>
          </p:cNvPr>
          <p:cNvSpPr/>
          <p:nvPr userDrawn="1"/>
        </p:nvSpPr>
        <p:spPr>
          <a:xfrm>
            <a:off x="0" y="5603158"/>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Google Shape;22;p2">
            <a:extLst>
              <a:ext uri="{FF2B5EF4-FFF2-40B4-BE49-F238E27FC236}">
                <a16:creationId xmlns:a16="http://schemas.microsoft.com/office/drawing/2014/main" id="{01054622-2E79-984C-B53A-E8CA3C7E3F01}"/>
              </a:ext>
            </a:extLst>
          </p:cNvPr>
          <p:cNvSpPr/>
          <p:nvPr userDrawn="1"/>
        </p:nvSpPr>
        <p:spPr>
          <a:xfrm>
            <a:off x="99648" y="1051065"/>
            <a:ext cx="3357929" cy="5590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Answer the questions that have been ticked for you at the bottom of your sheet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 use your help and support, to make sure you get the answers correct!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sentence starters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Write out any definitions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pictures given</a:t>
            </a:r>
          </a:p>
        </p:txBody>
      </p:sp>
      <p:pic>
        <p:nvPicPr>
          <p:cNvPr id="13" name="Picture 12">
            <a:extLst>
              <a:ext uri="{FF2B5EF4-FFF2-40B4-BE49-F238E27FC236}">
                <a16:creationId xmlns:a16="http://schemas.microsoft.com/office/drawing/2014/main" id="{909839E9-BEF3-FE41-9350-41D8EF37A3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67230" y="955396"/>
            <a:ext cx="4024769" cy="5902604"/>
          </a:xfrm>
          <a:prstGeom prst="rect">
            <a:avLst/>
          </a:prstGeom>
        </p:spPr>
      </p:pic>
      <p:pic>
        <p:nvPicPr>
          <p:cNvPr id="16" name="Picture 15">
            <a:extLst>
              <a:ext uri="{FF2B5EF4-FFF2-40B4-BE49-F238E27FC236}">
                <a16:creationId xmlns:a16="http://schemas.microsoft.com/office/drawing/2014/main" id="{CCAD6A7D-0083-904C-B1C4-97B5974586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329" y="57149"/>
            <a:ext cx="744537" cy="744537"/>
          </a:xfrm>
          <a:prstGeom prst="rect">
            <a:avLst/>
          </a:prstGeom>
        </p:spPr>
      </p:pic>
      <p:sp>
        <p:nvSpPr>
          <p:cNvPr id="17" name="Text Placeholder 20"/>
          <p:cNvSpPr>
            <a:spLocks noGrp="1"/>
          </p:cNvSpPr>
          <p:nvPr>
            <p:ph type="body" sz="quarter" idx="14" hasCustomPrompt="1"/>
          </p:nvPr>
        </p:nvSpPr>
        <p:spPr>
          <a:xfrm>
            <a:off x="8628950" y="1243384"/>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8" name="Text Placeholder 20"/>
          <p:cNvSpPr>
            <a:spLocks noGrp="1"/>
          </p:cNvSpPr>
          <p:nvPr>
            <p:ph type="body" sz="quarter" idx="15" hasCustomPrompt="1"/>
          </p:nvPr>
        </p:nvSpPr>
        <p:spPr>
          <a:xfrm>
            <a:off x="8709160" y="1826041"/>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45"/>
          <p:cNvSpPr>
            <a:spLocks noGrp="1"/>
          </p:cNvSpPr>
          <p:nvPr>
            <p:ph type="body" sz="quarter" idx="16"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pic>
        <p:nvPicPr>
          <p:cNvPr id="2" name="Picture 1">
            <a:extLst>
              <a:ext uri="{FF2B5EF4-FFF2-40B4-BE49-F238E27FC236}">
                <a16:creationId xmlns:a16="http://schemas.microsoft.com/office/drawing/2014/main" id="{E49DD4B8-3D1B-48AF-82C4-AA41505AF247}"/>
              </a:ext>
            </a:extLst>
          </p:cNvPr>
          <p:cNvPicPr>
            <a:picLocks noChangeAspect="1"/>
          </p:cNvPicPr>
          <p:nvPr userDrawn="1"/>
        </p:nvPicPr>
        <p:blipFill>
          <a:blip r:embed="rId5"/>
          <a:stretch>
            <a:fillRect/>
          </a:stretch>
        </p:blipFill>
        <p:spPr>
          <a:xfrm>
            <a:off x="3654788" y="955396"/>
            <a:ext cx="4437829" cy="5896191"/>
          </a:xfrm>
          <a:prstGeom prst="rect">
            <a:avLst/>
          </a:prstGeom>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0" name="ShockwaveFlash1"/>
                <p:cNvPicPr>
                  <a:picLocks/>
                </p:cNvPicPr>
                <p:nvPr/>
              </p:nvPicPr>
              <p:blipFill>
                <a:blip r:embed="rId6"/>
                <a:stretch>
                  <a:fillRect/>
                </a:stretch>
              </p:blipFill>
              <p:spPr>
                <a:xfrm>
                  <a:off x="74613" y="5691308"/>
                  <a:ext cx="3351212" cy="1065212"/>
                </a:xfrm>
                <a:prstGeom prst="rect">
                  <a:avLst/>
                </a:prstGeom>
              </p:spPr>
            </p:pic>
          </p:control>
        </mc:Fallback>
      </mc:AlternateContent>
    </p:controls>
    <p:extLst>
      <p:ext uri="{BB962C8B-B14F-4D97-AF65-F5344CB8AC3E}">
        <p14:creationId xmlns:p14="http://schemas.microsoft.com/office/powerpoint/2010/main" val="265346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ass Discuss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F8A691-3139-AA4A-87B4-93E34B3F4BE8}"/>
              </a:ext>
            </a:extLst>
          </p:cNvPr>
          <p:cNvGrpSpPr/>
          <p:nvPr userDrawn="1"/>
        </p:nvGrpSpPr>
        <p:grpSpPr>
          <a:xfrm>
            <a:off x="6345526" y="2694864"/>
            <a:ext cx="3874239" cy="2500496"/>
            <a:chOff x="6345526" y="2694864"/>
            <a:chExt cx="3874239" cy="2500496"/>
          </a:xfrm>
        </p:grpSpPr>
        <p:pic>
          <p:nvPicPr>
            <p:cNvPr id="7" name="Picture 6">
              <a:extLst>
                <a:ext uri="{FF2B5EF4-FFF2-40B4-BE49-F238E27FC236}">
                  <a16:creationId xmlns:a16="http://schemas.microsoft.com/office/drawing/2014/main" id="{59BABBB2-D767-0246-AD8A-A02B83BC9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247" y="2694864"/>
              <a:ext cx="3424518" cy="2239773"/>
            </a:xfrm>
            <a:prstGeom prst="rect">
              <a:avLst/>
            </a:prstGeom>
          </p:spPr>
        </p:pic>
        <p:pic>
          <p:nvPicPr>
            <p:cNvPr id="8" name="Picture 7">
              <a:extLst>
                <a:ext uri="{FF2B5EF4-FFF2-40B4-BE49-F238E27FC236}">
                  <a16:creationId xmlns:a16="http://schemas.microsoft.com/office/drawing/2014/main" id="{CFC2C3D3-85FC-1C45-8AA5-F925A044A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526" y="4673913"/>
              <a:ext cx="521447" cy="521447"/>
            </a:xfrm>
            <a:prstGeom prst="rect">
              <a:avLst/>
            </a:prstGeom>
          </p:spPr>
        </p:pic>
      </p:grpSp>
      <p:sp>
        <p:nvSpPr>
          <p:cNvPr id="9"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11"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Class Discussion</a:t>
            </a:r>
            <a:endParaRPr sz="3600" b="1" dirty="0">
              <a:solidFill>
                <a:schemeClr val="lt1"/>
              </a:solidFill>
              <a:latin typeface="OpenDyslexic" panose="00000500000000000000" pitchFamily="50" charset="0"/>
              <a:ea typeface="Calibri"/>
              <a:cs typeface="Calibri"/>
              <a:sym typeface="Calibri"/>
            </a:endParaRPr>
          </a:p>
        </p:txBody>
      </p:sp>
      <p:sp>
        <p:nvSpPr>
          <p:cNvPr id="12" name="Rectangle 11">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3" name="Rectangle 12">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4" name="Rectangle 13">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5"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8" name="Google Shape;22;p2">
            <a:extLst>
              <a:ext uri="{FF2B5EF4-FFF2-40B4-BE49-F238E27FC236}">
                <a16:creationId xmlns:a16="http://schemas.microsoft.com/office/drawing/2014/main" id="{29CA86B3-5FCF-1442-B5D0-68A6A9A19542}"/>
              </a:ext>
            </a:extLst>
          </p:cNvPr>
          <p:cNvSpPr/>
          <p:nvPr userDrawn="1"/>
        </p:nvSpPr>
        <p:spPr>
          <a:xfrm>
            <a:off x="571490" y="4541887"/>
            <a:ext cx="2397481"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1" name="Rounded Rectangle 20">
            <a:extLst>
              <a:ext uri="{FF2B5EF4-FFF2-40B4-BE49-F238E27FC236}">
                <a16:creationId xmlns:a16="http://schemas.microsoft.com/office/drawing/2014/main" id="{4CF14AD3-4943-204A-B1C7-46C2983EF876}"/>
              </a:ext>
            </a:extLst>
          </p:cNvPr>
          <p:cNvSpPr/>
          <p:nvPr userDrawn="1"/>
        </p:nvSpPr>
        <p:spPr>
          <a:xfrm>
            <a:off x="3686145" y="1081958"/>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2" name="Rounded Rectangle 21">
            <a:extLst>
              <a:ext uri="{FF2B5EF4-FFF2-40B4-BE49-F238E27FC236}">
                <a16:creationId xmlns:a16="http://schemas.microsoft.com/office/drawing/2014/main" id="{0F44A294-6657-1541-BD73-C7E05AB79FCA}"/>
              </a:ext>
            </a:extLst>
          </p:cNvPr>
          <p:cNvSpPr/>
          <p:nvPr userDrawn="1"/>
        </p:nvSpPr>
        <p:spPr>
          <a:xfrm>
            <a:off x="3692331" y="2290662"/>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3" name="Rounded Rectangle 22">
            <a:extLst>
              <a:ext uri="{FF2B5EF4-FFF2-40B4-BE49-F238E27FC236}">
                <a16:creationId xmlns:a16="http://schemas.microsoft.com/office/drawing/2014/main" id="{55DC59CA-842C-6549-B52D-F9CA6442D7C5}"/>
              </a:ext>
            </a:extLst>
          </p:cNvPr>
          <p:cNvSpPr/>
          <p:nvPr userDrawn="1"/>
        </p:nvSpPr>
        <p:spPr>
          <a:xfrm>
            <a:off x="3686146" y="3570628"/>
            <a:ext cx="2391926" cy="29243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4" name="Rounded Rectangle 23">
            <a:extLst>
              <a:ext uri="{FF2B5EF4-FFF2-40B4-BE49-F238E27FC236}">
                <a16:creationId xmlns:a16="http://schemas.microsoft.com/office/drawing/2014/main" id="{0FD7D3EE-96F5-424B-9B68-6E1E5438B78D}"/>
              </a:ext>
            </a:extLst>
          </p:cNvPr>
          <p:cNvSpPr/>
          <p:nvPr userDrawn="1"/>
        </p:nvSpPr>
        <p:spPr>
          <a:xfrm>
            <a:off x="6346834" y="5278775"/>
            <a:ext cx="2568566" cy="14145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5" name="Rounded Rectangle 24">
            <a:extLst>
              <a:ext uri="{FF2B5EF4-FFF2-40B4-BE49-F238E27FC236}">
                <a16:creationId xmlns:a16="http://schemas.microsoft.com/office/drawing/2014/main" id="{D3EED411-78BF-D046-9592-1234DB468A99}"/>
              </a:ext>
            </a:extLst>
          </p:cNvPr>
          <p:cNvSpPr/>
          <p:nvPr userDrawn="1"/>
        </p:nvSpPr>
        <p:spPr>
          <a:xfrm>
            <a:off x="9144562" y="4934637"/>
            <a:ext cx="2873753" cy="17587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6" name="Rounded Rectangle 25">
            <a:extLst>
              <a:ext uri="{FF2B5EF4-FFF2-40B4-BE49-F238E27FC236}">
                <a16:creationId xmlns:a16="http://schemas.microsoft.com/office/drawing/2014/main" id="{FE5CC1AE-D5F1-5044-84A2-E0D76FC1AA25}"/>
              </a:ext>
            </a:extLst>
          </p:cNvPr>
          <p:cNvSpPr/>
          <p:nvPr userDrawn="1"/>
        </p:nvSpPr>
        <p:spPr>
          <a:xfrm>
            <a:off x="7281477" y="309282"/>
            <a:ext cx="2381947" cy="19813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7" name="Rounded Rectangle 26">
            <a:extLst>
              <a:ext uri="{FF2B5EF4-FFF2-40B4-BE49-F238E27FC236}">
                <a16:creationId xmlns:a16="http://schemas.microsoft.com/office/drawing/2014/main" id="{894CECBA-C7A7-3B43-B970-6E8EE3100ED7}"/>
              </a:ext>
            </a:extLst>
          </p:cNvPr>
          <p:cNvSpPr/>
          <p:nvPr userDrawn="1"/>
        </p:nvSpPr>
        <p:spPr>
          <a:xfrm>
            <a:off x="9984725" y="71437"/>
            <a:ext cx="2146284" cy="18245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8" name="Rounded Rectangle 27">
            <a:extLst>
              <a:ext uri="{FF2B5EF4-FFF2-40B4-BE49-F238E27FC236}">
                <a16:creationId xmlns:a16="http://schemas.microsoft.com/office/drawing/2014/main" id="{B8573108-459C-F94A-B4DA-EB73209BAF6B}"/>
              </a:ext>
            </a:extLst>
          </p:cNvPr>
          <p:cNvSpPr/>
          <p:nvPr userDrawn="1"/>
        </p:nvSpPr>
        <p:spPr>
          <a:xfrm>
            <a:off x="10470626" y="2039441"/>
            <a:ext cx="1660383" cy="27477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29" name="Picture 28">
            <a:extLst>
              <a:ext uri="{FF2B5EF4-FFF2-40B4-BE49-F238E27FC236}">
                <a16:creationId xmlns:a16="http://schemas.microsoft.com/office/drawing/2014/main" id="{AC6FFB32-A793-6B4D-BECB-27A3FB8668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494" y="151325"/>
            <a:ext cx="1124110" cy="684241"/>
          </a:xfrm>
          <a:prstGeom prst="rect">
            <a:avLst/>
          </a:prstGeom>
        </p:spPr>
      </p:pic>
      <p:cxnSp>
        <p:nvCxnSpPr>
          <p:cNvPr id="30" name="Straight Connector 29">
            <a:extLst>
              <a:ext uri="{FF2B5EF4-FFF2-40B4-BE49-F238E27FC236}">
                <a16:creationId xmlns:a16="http://schemas.microsoft.com/office/drawing/2014/main" id="{AC78E225-87E4-5D48-BEAA-41861C5969CB}"/>
              </a:ext>
            </a:extLst>
          </p:cNvPr>
          <p:cNvCxnSpPr>
            <a:cxnSpLocks/>
          </p:cNvCxnSpPr>
          <p:nvPr userDrawn="1"/>
        </p:nvCxnSpPr>
        <p:spPr>
          <a:xfrm flipV="1">
            <a:off x="8737481" y="2309570"/>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3C8D02D9-4616-EE48-B416-615A4E6F1EF8}"/>
              </a:ext>
            </a:extLst>
          </p:cNvPr>
          <p:cNvCxnSpPr>
            <a:cxnSpLocks/>
          </p:cNvCxnSpPr>
          <p:nvPr userDrawn="1"/>
        </p:nvCxnSpPr>
        <p:spPr>
          <a:xfrm flipV="1">
            <a:off x="9440337" y="1950309"/>
            <a:ext cx="779428" cy="953895"/>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AF1D6341-2096-8440-9AEE-B14C2EEB1967}"/>
              </a:ext>
            </a:extLst>
          </p:cNvPr>
          <p:cNvCxnSpPr>
            <a:cxnSpLocks/>
          </p:cNvCxnSpPr>
          <p:nvPr userDrawn="1"/>
        </p:nvCxnSpPr>
        <p:spPr>
          <a:xfrm flipV="1">
            <a:off x="10026621" y="3148864"/>
            <a:ext cx="386287" cy="15954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34A39B8-01D8-D640-BFFD-811220D6C260}"/>
              </a:ext>
            </a:extLst>
          </p:cNvPr>
          <p:cNvCxnSpPr>
            <a:cxnSpLocks/>
          </p:cNvCxnSpPr>
          <p:nvPr userDrawn="1"/>
        </p:nvCxnSpPr>
        <p:spPr>
          <a:xfrm flipH="1" flipV="1">
            <a:off x="10029208" y="4275870"/>
            <a:ext cx="271504" cy="57978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02DC612B-B5CF-B04E-A926-D1CEB8367C51}"/>
              </a:ext>
            </a:extLst>
          </p:cNvPr>
          <p:cNvCxnSpPr>
            <a:cxnSpLocks/>
          </p:cNvCxnSpPr>
          <p:nvPr userDrawn="1"/>
        </p:nvCxnSpPr>
        <p:spPr>
          <a:xfrm flipV="1">
            <a:off x="8197807" y="4818388"/>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7C38E71A-ACEA-6E45-BBB8-797E249B0EF2}"/>
              </a:ext>
            </a:extLst>
          </p:cNvPr>
          <p:cNvCxnSpPr>
            <a:cxnSpLocks/>
          </p:cNvCxnSpPr>
          <p:nvPr userDrawn="1"/>
        </p:nvCxnSpPr>
        <p:spPr>
          <a:xfrm flipH="1">
            <a:off x="6135790" y="3754003"/>
            <a:ext cx="942191" cy="39889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E629341D-1C34-A748-BE6E-4BBB4666E394}"/>
              </a:ext>
            </a:extLst>
          </p:cNvPr>
          <p:cNvCxnSpPr>
            <a:cxnSpLocks/>
          </p:cNvCxnSpPr>
          <p:nvPr userDrawn="1"/>
        </p:nvCxnSpPr>
        <p:spPr>
          <a:xfrm flipH="1" flipV="1">
            <a:off x="6953991" y="2111356"/>
            <a:ext cx="928698" cy="70785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C569788C-134B-2541-AD44-89A435BDC9CE}"/>
              </a:ext>
            </a:extLst>
          </p:cNvPr>
          <p:cNvCxnSpPr>
            <a:cxnSpLocks/>
          </p:cNvCxnSpPr>
          <p:nvPr userDrawn="1"/>
        </p:nvCxnSpPr>
        <p:spPr>
          <a:xfrm flipH="1" flipV="1">
            <a:off x="6953912" y="2924149"/>
            <a:ext cx="432800" cy="173006"/>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 Placeholder 45"/>
          <p:cNvSpPr>
            <a:spLocks noGrp="1"/>
          </p:cNvSpPr>
          <p:nvPr>
            <p:ph type="body" sz="quarter" idx="16" hasCustomPrompt="1"/>
          </p:nvPr>
        </p:nvSpPr>
        <p:spPr>
          <a:xfrm>
            <a:off x="7435326" y="3250158"/>
            <a:ext cx="2398152" cy="1201861"/>
          </a:xfrm>
        </p:spPr>
        <p:txBody>
          <a:bodyPr>
            <a:noAutofit/>
          </a:bodyPr>
          <a:lstStyle>
            <a:lvl1pPr marL="0" indent="0" algn="ctr">
              <a:buFontTx/>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topic here</a:t>
            </a:r>
            <a:endParaRPr lang="en-US" dirty="0"/>
          </a:p>
        </p:txBody>
      </p:sp>
      <p:sp>
        <p:nvSpPr>
          <p:cNvPr id="39"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0"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44" name="Google Shape;22;p2">
            <a:extLst>
              <a:ext uri="{FF2B5EF4-FFF2-40B4-BE49-F238E27FC236}">
                <a16:creationId xmlns:a16="http://schemas.microsoft.com/office/drawing/2014/main" id="{E2E5545A-6477-1442-90F5-4B3DDB18C7E0}"/>
              </a:ext>
            </a:extLst>
          </p:cNvPr>
          <p:cNvSpPr/>
          <p:nvPr userDrawn="1"/>
        </p:nvSpPr>
        <p:spPr>
          <a:xfrm>
            <a:off x="585778" y="2239014"/>
            <a:ext cx="2550211"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45" name="Picture 44" descr="Image result for key words">
            <a:extLst>
              <a:ext uri="{FF2B5EF4-FFF2-40B4-BE49-F238E27FC236}">
                <a16:creationId xmlns:a16="http://schemas.microsoft.com/office/drawing/2014/main" id="{DBC2C0DD-2871-324C-B93D-34C47128FCCE}"/>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41"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77772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ssment (Boo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9" name="Picture 8">
            <a:extLst>
              <a:ext uri="{FF2B5EF4-FFF2-40B4-BE49-F238E27FC236}">
                <a16:creationId xmlns:a16="http://schemas.microsoft.com/office/drawing/2014/main" id="{FAE9F278-D7D4-C44E-AFF8-F107C4B110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pic>
        <p:nvPicPr>
          <p:cNvPr id="10" name="Picture 9">
            <a:extLst>
              <a:ext uri="{FF2B5EF4-FFF2-40B4-BE49-F238E27FC236}">
                <a16:creationId xmlns:a16="http://schemas.microsoft.com/office/drawing/2014/main" id="{C7DC9710-EB4F-3D4D-B461-BF32E90D439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792782" y="0"/>
            <a:ext cx="4399218" cy="6858000"/>
          </a:xfrm>
          <a:prstGeom prst="rect">
            <a:avLst/>
          </a:prstGeom>
        </p:spPr>
      </p:pic>
      <p:sp>
        <p:nvSpPr>
          <p:cNvPr id="13" name="Google Shape;22;p2">
            <a:extLst>
              <a:ext uri="{FF2B5EF4-FFF2-40B4-BE49-F238E27FC236}">
                <a16:creationId xmlns:a16="http://schemas.microsoft.com/office/drawing/2014/main" id="{4D030593-AE5D-9649-9648-16234683A2B2}"/>
              </a:ext>
            </a:extLst>
          </p:cNvPr>
          <p:cNvSpPr/>
          <p:nvPr userDrawn="1"/>
        </p:nvSpPr>
        <p:spPr>
          <a:xfrm>
            <a:off x="68077" y="2369505"/>
            <a:ext cx="7596747" cy="34216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Write the date and title down on a new page in your book</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the questions in your book. You </a:t>
            </a:r>
            <a:r>
              <a:rPr lang="en-US" sz="2000" b="1" u="sng" dirty="0">
                <a:solidFill>
                  <a:srgbClr val="0070C0"/>
                </a:solidFill>
                <a:latin typeface="OpenDyslexic" panose="00000500000000000000" pitchFamily="50" charset="0"/>
                <a:ea typeface="Calibri"/>
                <a:cs typeface="Calibri"/>
                <a:sym typeface="Calibri"/>
              </a:rPr>
              <a:t>do not</a:t>
            </a:r>
            <a:r>
              <a:rPr lang="en-US" sz="2000" dirty="0">
                <a:solidFill>
                  <a:srgbClr val="0070C0"/>
                </a:solidFill>
                <a:latin typeface="OpenDyslexic" panose="00000500000000000000" pitchFamily="50" charset="0"/>
                <a:ea typeface="Calibri"/>
                <a:cs typeface="Calibri"/>
                <a:sym typeface="Calibri"/>
              </a:rPr>
              <a:t> </a:t>
            </a:r>
            <a:r>
              <a:rPr lang="en-US" sz="2000" b="1" dirty="0">
                <a:solidFill>
                  <a:srgbClr val="0070C0"/>
                </a:solidFill>
                <a:latin typeface="OpenDyslexic" panose="00000500000000000000" pitchFamily="50" charset="0"/>
                <a:ea typeface="Calibri"/>
                <a:cs typeface="Calibri"/>
                <a:sym typeface="Calibri"/>
              </a:rPr>
              <a:t>need to write the questions out</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all questions!</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Once you have finished, check your answers and </a:t>
            </a:r>
            <a:r>
              <a:rPr lang="en-US" sz="2000" b="1" dirty="0" err="1">
                <a:solidFill>
                  <a:srgbClr val="0070C0"/>
                </a:solidFill>
                <a:latin typeface="OpenDyslexic" panose="00000500000000000000" pitchFamily="50" charset="0"/>
                <a:ea typeface="Calibri"/>
                <a:cs typeface="Calibri"/>
                <a:sym typeface="Calibri"/>
              </a:rPr>
              <a:t>SPaG</a:t>
            </a: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p:txBody>
      </p:sp>
      <p:pic>
        <p:nvPicPr>
          <p:cNvPr id="14"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5" name="Google Shape;32;p2">
            <a:extLst>
              <a:ext uri="{FF2B5EF4-FFF2-40B4-BE49-F238E27FC236}">
                <a16:creationId xmlns:a16="http://schemas.microsoft.com/office/drawing/2014/main" id="{13722367-7FD1-D842-A88D-83824FF8F300}"/>
              </a:ext>
            </a:extLst>
          </p:cNvPr>
          <p:cNvSpPr txBox="1"/>
          <p:nvPr userDrawn="1"/>
        </p:nvSpPr>
        <p:spPr>
          <a:xfrm>
            <a:off x="4886136" y="11911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6" name="Text Placeholder 20"/>
          <p:cNvSpPr>
            <a:spLocks noGrp="1"/>
          </p:cNvSpPr>
          <p:nvPr>
            <p:ph type="body" sz="quarter" idx="14" hasCustomPrompt="1"/>
          </p:nvPr>
        </p:nvSpPr>
        <p:spPr>
          <a:xfrm>
            <a:off x="8377887" y="372211"/>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7" name="Text Placeholder 20"/>
          <p:cNvSpPr>
            <a:spLocks noGrp="1"/>
          </p:cNvSpPr>
          <p:nvPr>
            <p:ph type="body" sz="quarter" idx="15" hasCustomPrompt="1"/>
          </p:nvPr>
        </p:nvSpPr>
        <p:spPr>
          <a:xfrm>
            <a:off x="8570391" y="1067162"/>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20"/>
          <p:cNvSpPr>
            <a:spLocks noGrp="1"/>
          </p:cNvSpPr>
          <p:nvPr>
            <p:ph type="body" sz="quarter" idx="16" hasCustomPrompt="1"/>
          </p:nvPr>
        </p:nvSpPr>
        <p:spPr>
          <a:xfrm>
            <a:off x="68077" y="5965235"/>
            <a:ext cx="7596747" cy="772449"/>
          </a:xfrm>
        </p:spPr>
        <p:txBody>
          <a:bodyPr>
            <a:normAutofit/>
          </a:bodyPr>
          <a:lstStyle>
            <a:lvl1pPr marL="0" indent="0" algn="l">
              <a:buNone/>
              <a:defRPr sz="20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8"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708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ssessment (Exam Pap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BF971-2938-934F-A66B-96EFB8469C10}"/>
              </a:ext>
            </a:extLst>
          </p:cNvPr>
          <p:cNvPicPr>
            <a:picLocks noChangeAspect="1"/>
          </p:cNvPicPr>
          <p:nvPr userDrawn="1"/>
        </p:nvPicPr>
        <p:blipFill>
          <a:blip r:embed="rId3"/>
          <a:stretch>
            <a:fillRect/>
          </a:stretch>
        </p:blipFill>
        <p:spPr>
          <a:xfrm>
            <a:off x="7821893" y="0"/>
            <a:ext cx="4370107" cy="6858000"/>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0" name="Picture 9">
            <a:extLst>
              <a:ext uri="{FF2B5EF4-FFF2-40B4-BE49-F238E27FC236}">
                <a16:creationId xmlns:a16="http://schemas.microsoft.com/office/drawing/2014/main" id="{FAE9F278-D7D4-C44E-AFF8-F107C4B110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sp>
        <p:nvSpPr>
          <p:cNvPr id="11" name="Google Shape;22;p2">
            <a:extLst>
              <a:ext uri="{FF2B5EF4-FFF2-40B4-BE49-F238E27FC236}">
                <a16:creationId xmlns:a16="http://schemas.microsoft.com/office/drawing/2014/main" id="{839517A7-1FDB-024D-B068-2C903354873F}"/>
              </a:ext>
            </a:extLst>
          </p:cNvPr>
          <p:cNvSpPr/>
          <p:nvPr userDrawn="1"/>
        </p:nvSpPr>
        <p:spPr>
          <a:xfrm>
            <a:off x="8848643" y="2865151"/>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First name</a:t>
            </a:r>
            <a:endParaRPr sz="1400" u="sng" dirty="0">
              <a:solidFill>
                <a:srgbClr val="FF0000"/>
              </a:solidFill>
              <a:latin typeface="OpenDyslexic" panose="00000500000000000000" pitchFamily="50" charset="0"/>
              <a:ea typeface="Calibri"/>
              <a:cs typeface="Calibri"/>
              <a:sym typeface="Calibri"/>
            </a:endParaRPr>
          </a:p>
        </p:txBody>
      </p:sp>
      <p:sp>
        <p:nvSpPr>
          <p:cNvPr id="12" name="Google Shape;22;p2">
            <a:extLst>
              <a:ext uri="{FF2B5EF4-FFF2-40B4-BE49-F238E27FC236}">
                <a16:creationId xmlns:a16="http://schemas.microsoft.com/office/drawing/2014/main" id="{4D030593-AE5D-9649-9648-16234683A2B2}"/>
              </a:ext>
            </a:extLst>
          </p:cNvPr>
          <p:cNvSpPr/>
          <p:nvPr userDrawn="1"/>
        </p:nvSpPr>
        <p:spPr>
          <a:xfrm>
            <a:off x="68077" y="2369505"/>
            <a:ext cx="7596747" cy="28602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Write your name on the front of your assessment</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Answer all questions! Make sure you:</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in full sentences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enough to access all the marks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Answer the question you are being asked</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Once you have finished, check your answers and </a:t>
            </a:r>
            <a:r>
              <a:rPr lang="en-US" sz="1800" b="1" dirty="0" err="1">
                <a:solidFill>
                  <a:srgbClr val="0070C0"/>
                </a:solidFill>
                <a:latin typeface="OpenDyslexic" panose="00000500000000000000" pitchFamily="50" charset="0"/>
                <a:ea typeface="Calibri"/>
                <a:cs typeface="Calibri"/>
                <a:sym typeface="Calibri"/>
              </a:rPr>
              <a:t>SPaG</a:t>
            </a: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7030A0"/>
              </a:solidFill>
              <a:latin typeface="OpenDyslexic" panose="00000500000000000000" pitchFamily="50" charset="0"/>
              <a:ea typeface="Calibri"/>
              <a:cs typeface="Calibri"/>
              <a:sym typeface="Calibri"/>
            </a:endParaRPr>
          </a:p>
        </p:txBody>
      </p:sp>
      <p:pic>
        <p:nvPicPr>
          <p:cNvPr id="13"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4" name="Google Shape;32;p2">
            <a:extLst>
              <a:ext uri="{FF2B5EF4-FFF2-40B4-BE49-F238E27FC236}">
                <a16:creationId xmlns:a16="http://schemas.microsoft.com/office/drawing/2014/main" id="{13722367-7FD1-D842-A88D-83824FF8F300}"/>
              </a:ext>
            </a:extLst>
          </p:cNvPr>
          <p:cNvSpPr txBox="1"/>
          <p:nvPr userDrawn="1"/>
        </p:nvSpPr>
        <p:spPr>
          <a:xfrm>
            <a:off x="4902887" y="11572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5" name="Google Shape;22;p2">
            <a:extLst>
              <a:ext uri="{FF2B5EF4-FFF2-40B4-BE49-F238E27FC236}">
                <a16:creationId xmlns:a16="http://schemas.microsoft.com/office/drawing/2014/main" id="{FCC47C1F-EBFB-1C47-B8F6-950FDDA602D2}"/>
              </a:ext>
            </a:extLst>
          </p:cNvPr>
          <p:cNvSpPr/>
          <p:nvPr userDrawn="1"/>
        </p:nvSpPr>
        <p:spPr>
          <a:xfrm>
            <a:off x="10581125" y="2865150"/>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Last name</a:t>
            </a:r>
            <a:endParaRPr sz="1400" u="sng" dirty="0">
              <a:solidFill>
                <a:srgbClr val="FF0000"/>
              </a:solidFill>
              <a:latin typeface="OpenDyslexic" panose="00000500000000000000" pitchFamily="50" charset="0"/>
              <a:ea typeface="Calibri"/>
              <a:cs typeface="Calibri"/>
              <a:sym typeface="Calibri"/>
            </a:endParaRPr>
          </a:p>
        </p:txBody>
      </p:sp>
      <p:sp>
        <p:nvSpPr>
          <p:cNvPr id="16" name="Text Placeholder 20"/>
          <p:cNvSpPr>
            <a:spLocks noGrp="1"/>
          </p:cNvSpPr>
          <p:nvPr>
            <p:ph type="body" sz="quarter" idx="16" hasCustomPrompt="1"/>
          </p:nvPr>
        </p:nvSpPr>
        <p:spPr>
          <a:xfrm>
            <a:off x="68077" y="5586550"/>
            <a:ext cx="7596747" cy="1076525"/>
          </a:xfrm>
        </p:spPr>
        <p:txBody>
          <a:bodyPr>
            <a:normAutofit/>
          </a:bodyPr>
          <a:lstStyle>
            <a:lvl1pPr marL="0" indent="0" algn="l">
              <a:buNone/>
              <a:defRPr sz="18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7"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52602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ll Work">
    <p:spTree>
      <p:nvGrpSpPr>
        <p:cNvPr id="1" name=""/>
        <p:cNvGrpSpPr/>
        <p:nvPr/>
      </p:nvGrpSpPr>
      <p:grpSpPr>
        <a:xfrm>
          <a:off x="0" y="0"/>
          <a:ext cx="0" cy="0"/>
          <a:chOff x="0" y="0"/>
          <a:chExt cx="0" cy="0"/>
        </a:xfrm>
      </p:grpSpPr>
      <p:sp>
        <p:nvSpPr>
          <p:cNvPr id="34" name="Google Shape;21;p2">
            <a:extLst>
              <a:ext uri="{FF2B5EF4-FFF2-40B4-BE49-F238E27FC236}">
                <a16:creationId xmlns:a16="http://schemas.microsoft.com/office/drawing/2014/main" id="{1DECBBC7-82DF-4921-BFD5-AF4BF2244CE1}"/>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 name="Google Shape;22;p2" descr="Image result for mini whiteboard">
            <a:extLst>
              <a:ext uri="{FF2B5EF4-FFF2-40B4-BE49-F238E27FC236}">
                <a16:creationId xmlns:a16="http://schemas.microsoft.com/office/drawing/2014/main" id="{D99D60B1-EA9C-4215-85E3-2E1A60B59F6F}"/>
              </a:ext>
            </a:extLst>
          </p:cNvPr>
          <p:cNvPicPr preferRelativeResize="0"/>
          <p:nvPr userDrawn="1"/>
        </p:nvPicPr>
        <p:blipFill rotWithShape="1">
          <a:blip r:embed="rId2">
            <a:alphaModFix/>
          </a:blip>
          <a:srcRect/>
          <a:stretch/>
        </p:blipFill>
        <p:spPr>
          <a:xfrm>
            <a:off x="0" y="998494"/>
            <a:ext cx="12192000" cy="5859506"/>
          </a:xfrm>
          <a:prstGeom prst="rect">
            <a:avLst/>
          </a:prstGeom>
          <a:noFill/>
          <a:ln>
            <a:noFill/>
          </a:ln>
        </p:spPr>
      </p:pic>
      <p:sp>
        <p:nvSpPr>
          <p:cNvPr id="3" name="Text Placeholder 2">
            <a:extLst>
              <a:ext uri="{FF2B5EF4-FFF2-40B4-BE49-F238E27FC236}">
                <a16:creationId xmlns:a16="http://schemas.microsoft.com/office/drawing/2014/main" id="{FE46A8C1-15D2-4058-AA19-BC39084B8E72}"/>
              </a:ext>
            </a:extLst>
          </p:cNvPr>
          <p:cNvSpPr>
            <a:spLocks noGrp="1"/>
          </p:cNvSpPr>
          <p:nvPr>
            <p:ph type="body" sz="quarter" idx="14" hasCustomPrompt="1"/>
          </p:nvPr>
        </p:nvSpPr>
        <p:spPr>
          <a:xfrm>
            <a:off x="836613" y="2260600"/>
            <a:ext cx="10553700" cy="3957638"/>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4" name="TextBox 3">
            <a:extLst>
              <a:ext uri="{FF2B5EF4-FFF2-40B4-BE49-F238E27FC236}">
                <a16:creationId xmlns:a16="http://schemas.microsoft.com/office/drawing/2014/main" id="{20705A6A-518D-49BF-A99E-B6C0D1B7B3E1}"/>
              </a:ext>
            </a:extLst>
          </p:cNvPr>
          <p:cNvSpPr txBox="1"/>
          <p:nvPr userDrawn="1"/>
        </p:nvSpPr>
        <p:spPr>
          <a:xfrm>
            <a:off x="156754" y="52250"/>
            <a:ext cx="5721532" cy="923330"/>
          </a:xfrm>
          <a:prstGeom prst="rect">
            <a:avLst/>
          </a:prstGeom>
          <a:noFill/>
        </p:spPr>
        <p:txBody>
          <a:bodyPr wrap="square" rtlCol="0">
            <a:spAutoFit/>
          </a:bodyPr>
          <a:lstStyle/>
          <a:p>
            <a:r>
              <a:rPr lang="en-GB" sz="5400" b="1" dirty="0">
                <a:solidFill>
                  <a:schemeClr val="bg1"/>
                </a:solidFill>
                <a:latin typeface="OpenDyslexic" panose="00000500000000000000" pitchFamily="50" charset="0"/>
              </a:rPr>
              <a:t>Bell Work</a:t>
            </a:r>
          </a:p>
        </p:txBody>
      </p:sp>
      <p:sp>
        <p:nvSpPr>
          <p:cNvPr id="5" name="TextBox 4">
            <a:extLst>
              <a:ext uri="{FF2B5EF4-FFF2-40B4-BE49-F238E27FC236}">
                <a16:creationId xmlns:a16="http://schemas.microsoft.com/office/drawing/2014/main" id="{AD4887A6-965D-46EB-95D4-787B863A311A}"/>
              </a:ext>
            </a:extLst>
          </p:cNvPr>
          <p:cNvSpPr txBox="1"/>
          <p:nvPr userDrawn="1"/>
        </p:nvSpPr>
        <p:spPr>
          <a:xfrm>
            <a:off x="992777" y="1606731"/>
            <a:ext cx="10215154" cy="523220"/>
          </a:xfrm>
          <a:prstGeom prst="rect">
            <a:avLst/>
          </a:prstGeom>
          <a:noFill/>
        </p:spPr>
        <p:txBody>
          <a:bodyPr wrap="square" rtlCol="0">
            <a:spAutoFit/>
          </a:bodyPr>
          <a:lstStyle/>
          <a:p>
            <a:pPr algn="ctr"/>
            <a:r>
              <a:rPr lang="en-GB" sz="2800" dirty="0">
                <a:solidFill>
                  <a:srgbClr val="FF0000"/>
                </a:solidFill>
                <a:latin typeface="OpenDyslexic" panose="00000500000000000000" pitchFamily="50" charset="0"/>
              </a:rPr>
              <a:t>On the desk with your whiteboard pen:</a:t>
            </a:r>
          </a:p>
        </p:txBody>
      </p:sp>
    </p:spTree>
    <p:extLst>
      <p:ext uri="{BB962C8B-B14F-4D97-AF65-F5344CB8AC3E}">
        <p14:creationId xmlns:p14="http://schemas.microsoft.com/office/powerpoint/2010/main" val="3305235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ended Writing">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884228" y="71437"/>
            <a:ext cx="5478535"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Extended Writing [6]</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9" name="Rectangle 8">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0" name="Rectangle 9">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1"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4" name="Google Shape;22;p2">
            <a:extLst>
              <a:ext uri="{FF2B5EF4-FFF2-40B4-BE49-F238E27FC236}">
                <a16:creationId xmlns:a16="http://schemas.microsoft.com/office/drawing/2014/main" id="{29CA86B3-5FCF-1442-B5D0-68A6A9A19542}"/>
              </a:ext>
            </a:extLst>
          </p:cNvPr>
          <p:cNvSpPr/>
          <p:nvPr userDrawn="1"/>
        </p:nvSpPr>
        <p:spPr>
          <a:xfrm>
            <a:off x="571490" y="4541887"/>
            <a:ext cx="252440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17" name="Google Shape;66;p8" descr="Image result for pencil clipart">
            <a:extLst>
              <a:ext uri="{FF2B5EF4-FFF2-40B4-BE49-F238E27FC236}">
                <a16:creationId xmlns:a16="http://schemas.microsoft.com/office/drawing/2014/main" id="{A38AFA55-7039-1548-A679-A10CCA4EFAE9}"/>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66196" y="153856"/>
            <a:ext cx="609579" cy="593324"/>
          </a:xfrm>
          <a:prstGeom prst="rect">
            <a:avLst/>
          </a:prstGeom>
          <a:noFill/>
          <a:ln>
            <a:noFill/>
          </a:ln>
        </p:spPr>
      </p:pic>
      <p:sp>
        <p:nvSpPr>
          <p:cNvPr id="18" name="Google Shape;289;p41">
            <a:extLst>
              <a:ext uri="{FF2B5EF4-FFF2-40B4-BE49-F238E27FC236}">
                <a16:creationId xmlns:a16="http://schemas.microsoft.com/office/drawing/2014/main" id="{56C481FF-E07B-5C4B-B793-B84E6C3E0938}"/>
              </a:ext>
            </a:extLst>
          </p:cNvPr>
          <p:cNvSpPr/>
          <p:nvPr userDrawn="1"/>
        </p:nvSpPr>
        <p:spPr>
          <a:xfrm>
            <a:off x="3639739" y="4895669"/>
            <a:ext cx="8384645" cy="1123406"/>
          </a:xfrm>
          <a:prstGeom prst="roundRect">
            <a:avLst>
              <a:gd name="adj" fmla="val 16667"/>
            </a:avLst>
          </a:prstGeom>
          <a:solidFill>
            <a:srgbClr val="00B050">
              <a:alpha val="40000"/>
            </a:srgbClr>
          </a:solidFill>
          <a:ln w="12700" cap="flat" cmpd="sng">
            <a:solidFill>
              <a:srgbClr val="00B05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now link your point and explanation back to the question</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19" name="Google Shape;290;p41">
            <a:extLst>
              <a:ext uri="{FF2B5EF4-FFF2-40B4-BE49-F238E27FC236}">
                <a16:creationId xmlns:a16="http://schemas.microsoft.com/office/drawing/2014/main" id="{662B6BA7-8BE2-F341-91D7-9EE22E983C1B}"/>
              </a:ext>
            </a:extLst>
          </p:cNvPr>
          <p:cNvSpPr/>
          <p:nvPr userDrawn="1"/>
        </p:nvSpPr>
        <p:spPr>
          <a:xfrm>
            <a:off x="3639740" y="2160055"/>
            <a:ext cx="8384645" cy="1123406"/>
          </a:xfrm>
          <a:prstGeom prst="roundRect">
            <a:avLst>
              <a:gd name="adj" fmla="val 16667"/>
            </a:avLst>
          </a:prstGeom>
          <a:solidFill>
            <a:srgbClr val="FF0000">
              <a:alpha val="40000"/>
            </a:srgbClr>
          </a:solidFill>
          <a:ln w="12700" cap="flat" cmpd="sng">
            <a:solidFill>
              <a:srgbClr val="FF0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your point</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20" name="Google Shape;291;p41">
            <a:extLst>
              <a:ext uri="{FF2B5EF4-FFF2-40B4-BE49-F238E27FC236}">
                <a16:creationId xmlns:a16="http://schemas.microsoft.com/office/drawing/2014/main" id="{38B8756B-CAD1-AE4B-96C3-F38585004C56}"/>
              </a:ext>
            </a:extLst>
          </p:cNvPr>
          <p:cNvSpPr/>
          <p:nvPr userDrawn="1"/>
        </p:nvSpPr>
        <p:spPr>
          <a:xfrm>
            <a:off x="3639738" y="3524773"/>
            <a:ext cx="8384645" cy="1123406"/>
          </a:xfrm>
          <a:prstGeom prst="roundRect">
            <a:avLst>
              <a:gd name="adj" fmla="val 16667"/>
            </a:avLst>
          </a:prstGeom>
          <a:solidFill>
            <a:srgbClr val="FFC000">
              <a:alpha val="40000"/>
            </a:srgbClr>
          </a:solidFill>
          <a:ln w="12700" cap="flat" cmpd="sng">
            <a:solidFill>
              <a:srgbClr val="FFC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explain your point (what does your point mean?)</a:t>
            </a:r>
          </a:p>
          <a:p>
            <a:pPr marL="0" marR="0" lvl="0" indent="0" algn="ctr" rtl="0">
              <a:spcBef>
                <a:spcPts val="0"/>
              </a:spcBef>
              <a:spcAft>
                <a:spcPts val="0"/>
              </a:spcAft>
              <a:buNone/>
            </a:pPr>
            <a:endParaRPr lang="en-GB" sz="1800" dirty="0">
              <a:solidFill>
                <a:srgbClr val="0070C0"/>
              </a:solidFill>
              <a:latin typeface="OpenDyslexic" panose="00000500000000000000" pitchFamily="50" charset="0"/>
              <a:sym typeface="Comic Sans MS"/>
            </a:endParaRPr>
          </a:p>
          <a:p>
            <a:pPr marL="0" marR="0" lvl="0" indent="0" algn="ctr" rtl="0">
              <a:spcBef>
                <a:spcPts val="0"/>
              </a:spcBef>
              <a:spcAft>
                <a:spcPts val="0"/>
              </a:spcAft>
              <a:buNone/>
            </a:pPr>
            <a:endParaRPr dirty="0">
              <a:latin typeface="OpenDyslexic" panose="00000500000000000000" pitchFamily="50" charset="0"/>
            </a:endParaRPr>
          </a:p>
        </p:txBody>
      </p:sp>
      <p:sp>
        <p:nvSpPr>
          <p:cNvPr id="21" name="Google Shape;22;p2">
            <a:extLst>
              <a:ext uri="{FF2B5EF4-FFF2-40B4-BE49-F238E27FC236}">
                <a16:creationId xmlns:a16="http://schemas.microsoft.com/office/drawing/2014/main" id="{7BF18A93-F5B0-0D42-8FCC-7B209C4C5527}"/>
              </a:ext>
            </a:extLst>
          </p:cNvPr>
          <p:cNvSpPr/>
          <p:nvPr userDrawn="1"/>
        </p:nvSpPr>
        <p:spPr>
          <a:xfrm>
            <a:off x="7278663" y="6032474"/>
            <a:ext cx="1604079" cy="812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a:latin typeface="OpenDyslexic" panose="00000500000000000000" pitchFamily="50" charset="0"/>
                <a:ea typeface="Calibri"/>
                <a:cs typeface="Calibri"/>
                <a:sym typeface="Calibri"/>
              </a:rPr>
              <a:t>x3</a:t>
            </a:r>
            <a:endParaRPr sz="5400"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3705727" y="265203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point here e.g. One advantage to Cloud Computing is …</a:t>
            </a:r>
            <a:endParaRPr lang="en-US" dirty="0"/>
          </a:p>
        </p:txBody>
      </p:sp>
      <p:sp>
        <p:nvSpPr>
          <p:cNvPr id="27" name="Text Placeholder 45"/>
          <p:cNvSpPr>
            <a:spLocks noGrp="1"/>
          </p:cNvSpPr>
          <p:nvPr>
            <p:ph type="body" sz="quarter" idx="14" hasCustomPrompt="1"/>
          </p:nvPr>
        </p:nvSpPr>
        <p:spPr>
          <a:xfrm>
            <a:off x="3705727" y="402180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explanation here e.g. This is an advantage because …</a:t>
            </a:r>
            <a:endParaRPr lang="en-US" dirty="0"/>
          </a:p>
        </p:txBody>
      </p:sp>
      <p:sp>
        <p:nvSpPr>
          <p:cNvPr id="28" name="Text Placeholder 45"/>
          <p:cNvSpPr>
            <a:spLocks noGrp="1"/>
          </p:cNvSpPr>
          <p:nvPr>
            <p:ph type="body" sz="quarter" idx="15" hasCustomPrompt="1"/>
          </p:nvPr>
        </p:nvSpPr>
        <p:spPr>
          <a:xfrm>
            <a:off x="3696794" y="5374857"/>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link here e.g. This is compared to local computing which …</a:t>
            </a:r>
            <a:endParaRPr lang="en-US" dirty="0"/>
          </a:p>
        </p:txBody>
      </p:sp>
      <p:sp>
        <p:nvSpPr>
          <p:cNvPr id="29" name="Text Placeholder 45"/>
          <p:cNvSpPr>
            <a:spLocks noGrp="1"/>
          </p:cNvSpPr>
          <p:nvPr>
            <p:ph type="body" sz="quarter" idx="16" hasCustomPrompt="1"/>
          </p:nvPr>
        </p:nvSpPr>
        <p:spPr>
          <a:xfrm>
            <a:off x="3629861" y="1079467"/>
            <a:ext cx="8426608" cy="833097"/>
          </a:xfrm>
        </p:spPr>
        <p:txBody>
          <a:bodyPr>
            <a:noAutofit/>
          </a:bodyPr>
          <a:lstStyle>
            <a:lvl1pPr marL="0" indent="0" algn="ctr">
              <a:buNone/>
              <a:defRPr sz="16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question here</a:t>
            </a:r>
            <a:endParaRPr lang="en-US" dirty="0"/>
          </a:p>
        </p:txBody>
      </p:sp>
      <p:sp>
        <p:nvSpPr>
          <p:cNvPr id="32" name="Google Shape;22;p2">
            <a:extLst>
              <a:ext uri="{FF2B5EF4-FFF2-40B4-BE49-F238E27FC236}">
                <a16:creationId xmlns:a16="http://schemas.microsoft.com/office/drawing/2014/main" id="{A136B572-8241-C945-8814-44C2F37ADD30}"/>
              </a:ext>
            </a:extLst>
          </p:cNvPr>
          <p:cNvSpPr/>
          <p:nvPr userDrawn="1"/>
        </p:nvSpPr>
        <p:spPr>
          <a:xfrm>
            <a:off x="585779" y="2239014"/>
            <a:ext cx="251011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417BAB8A-BB3D-D748-B209-9EA88041FAA8}"/>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7"/>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930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Mark Questions">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 name="TextBox 1">
            <a:extLst>
              <a:ext uri="{FF2B5EF4-FFF2-40B4-BE49-F238E27FC236}">
                <a16:creationId xmlns:a16="http://schemas.microsoft.com/office/drawing/2014/main" id="{112A22BA-925F-4586-AE8B-4F2914E5E18C}"/>
              </a:ext>
            </a:extLst>
          </p:cNvPr>
          <p:cNvSpPr txBox="1"/>
          <p:nvPr userDrawn="1"/>
        </p:nvSpPr>
        <p:spPr>
          <a:xfrm>
            <a:off x="966651" y="153856"/>
            <a:ext cx="4833258" cy="646331"/>
          </a:xfrm>
          <a:prstGeom prst="rect">
            <a:avLst/>
          </a:prstGeom>
          <a:noFill/>
        </p:spPr>
        <p:txBody>
          <a:bodyPr wrap="square" rtlCol="0">
            <a:spAutoFit/>
          </a:bodyPr>
          <a:lstStyle/>
          <a:p>
            <a:r>
              <a:rPr lang="en-GB" sz="3600" b="1" dirty="0">
                <a:solidFill>
                  <a:schemeClr val="bg1"/>
                </a:solidFill>
                <a:latin typeface="OpenDyslexic" panose="00000500000000000000" pitchFamily="50" charset="0"/>
              </a:rPr>
              <a:t>8 Mark Questions</a:t>
            </a:r>
          </a:p>
        </p:txBody>
      </p:sp>
      <p:sp>
        <p:nvSpPr>
          <p:cNvPr id="3" name="Rectangle 2">
            <a:extLst>
              <a:ext uri="{FF2B5EF4-FFF2-40B4-BE49-F238E27FC236}">
                <a16:creationId xmlns:a16="http://schemas.microsoft.com/office/drawing/2014/main" id="{A64A4992-AEB8-433B-96F9-D41F83586CEA}"/>
              </a:ext>
            </a:extLst>
          </p:cNvPr>
          <p:cNvSpPr/>
          <p:nvPr userDrawn="1"/>
        </p:nvSpPr>
        <p:spPr>
          <a:xfrm>
            <a:off x="57150" y="987319"/>
            <a:ext cx="5799909" cy="2898881"/>
          </a:xfrm>
          <a:prstGeom prst="rect">
            <a:avLst/>
          </a:prstGeom>
          <a:solidFill>
            <a:srgbClr val="FFFF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A6C127C-1EC9-4EC0-BE05-A52270CD76EA}"/>
              </a:ext>
            </a:extLst>
          </p:cNvPr>
          <p:cNvSpPr/>
          <p:nvPr userDrawn="1"/>
        </p:nvSpPr>
        <p:spPr>
          <a:xfrm>
            <a:off x="57149" y="3940069"/>
            <a:ext cx="5799909" cy="2898881"/>
          </a:xfrm>
          <a:prstGeom prst="rect">
            <a:avLst/>
          </a:prstGeom>
          <a:solidFill>
            <a:srgbClr val="00B05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0CC363-680C-41E7-98E8-AD638F9CFE39}"/>
              </a:ext>
            </a:extLst>
          </p:cNvPr>
          <p:cNvSpPr/>
          <p:nvPr userDrawn="1"/>
        </p:nvSpPr>
        <p:spPr>
          <a:xfrm>
            <a:off x="6334941" y="987319"/>
            <a:ext cx="5799909" cy="2898881"/>
          </a:xfrm>
          <a:prstGeom prst="rect">
            <a:avLst/>
          </a:prstGeom>
          <a:solidFill>
            <a:srgbClr val="0070C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128F0B-043A-4A00-9F81-9B9CFE4F926E}"/>
              </a:ext>
            </a:extLst>
          </p:cNvPr>
          <p:cNvSpPr/>
          <p:nvPr userDrawn="1"/>
        </p:nvSpPr>
        <p:spPr>
          <a:xfrm>
            <a:off x="6334940" y="3940069"/>
            <a:ext cx="5799909" cy="2898881"/>
          </a:xfrm>
          <a:prstGeom prst="rect">
            <a:avLst/>
          </a:prstGeom>
          <a:solidFill>
            <a:srgbClr val="FF00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F732E-0AC2-4FA8-B4F3-2BEFC7F8D8DE}"/>
              </a:ext>
            </a:extLst>
          </p:cNvPr>
          <p:cNvSpPr/>
          <p:nvPr userDrawn="1"/>
        </p:nvSpPr>
        <p:spPr>
          <a:xfrm>
            <a:off x="4637041" y="3183926"/>
            <a:ext cx="2917916" cy="1458418"/>
          </a:xfrm>
          <a:prstGeom prst="rect">
            <a:avLst/>
          </a:prstGeom>
          <a:solidFill>
            <a:schemeClr val="tx1">
              <a:alpha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257AE26-5304-4EF8-9420-D6509F844E18}"/>
              </a:ext>
            </a:extLst>
          </p:cNvPr>
          <p:cNvSpPr>
            <a:spLocks noGrp="1"/>
          </p:cNvSpPr>
          <p:nvPr>
            <p:ph type="body" sz="quarter" idx="10" hasCustomPrompt="1"/>
          </p:nvPr>
        </p:nvSpPr>
        <p:spPr>
          <a:xfrm>
            <a:off x="4637088" y="3184525"/>
            <a:ext cx="2917825" cy="1457325"/>
          </a:xfrm>
        </p:spPr>
        <p:txBody>
          <a:bodyPr>
            <a:noAutofit/>
          </a:bodyPr>
          <a:lstStyle>
            <a:lvl1pPr marL="0" indent="0" algn="ctr">
              <a:buNone/>
              <a:defRPr sz="2000">
                <a:solidFill>
                  <a:schemeClr val="bg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Write question here</a:t>
            </a:r>
            <a:endParaRPr lang="en-GB" dirty="0"/>
          </a:p>
        </p:txBody>
      </p:sp>
      <p:sp>
        <p:nvSpPr>
          <p:cNvPr id="15" name="Text Placeholder 4">
            <a:extLst>
              <a:ext uri="{FF2B5EF4-FFF2-40B4-BE49-F238E27FC236}">
                <a16:creationId xmlns:a16="http://schemas.microsoft.com/office/drawing/2014/main" id="{7EDB0769-B991-469E-BD88-EB37B9512820}"/>
              </a:ext>
            </a:extLst>
          </p:cNvPr>
          <p:cNvSpPr>
            <a:spLocks noGrp="1"/>
          </p:cNvSpPr>
          <p:nvPr>
            <p:ph type="body" sz="quarter" idx="11" hasCustomPrompt="1"/>
          </p:nvPr>
        </p:nvSpPr>
        <p:spPr>
          <a:xfrm>
            <a:off x="139302" y="1090013"/>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1</a:t>
            </a:r>
            <a:endParaRPr lang="en-GB" dirty="0"/>
          </a:p>
        </p:txBody>
      </p:sp>
      <p:sp>
        <p:nvSpPr>
          <p:cNvPr id="16" name="Text Placeholder 4">
            <a:extLst>
              <a:ext uri="{FF2B5EF4-FFF2-40B4-BE49-F238E27FC236}">
                <a16:creationId xmlns:a16="http://schemas.microsoft.com/office/drawing/2014/main" id="{66BA5482-F9D0-4B68-9A42-F904DEC22496}"/>
              </a:ext>
            </a:extLst>
          </p:cNvPr>
          <p:cNvSpPr>
            <a:spLocks noGrp="1"/>
          </p:cNvSpPr>
          <p:nvPr>
            <p:ph type="body" sz="quarter" idx="12" hasCustomPrompt="1"/>
          </p:nvPr>
        </p:nvSpPr>
        <p:spPr>
          <a:xfrm>
            <a:off x="6502002" y="1090012"/>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2</a:t>
            </a:r>
            <a:endParaRPr lang="en-GB" dirty="0"/>
          </a:p>
        </p:txBody>
      </p:sp>
      <p:sp>
        <p:nvSpPr>
          <p:cNvPr id="17" name="Text Placeholder 4">
            <a:extLst>
              <a:ext uri="{FF2B5EF4-FFF2-40B4-BE49-F238E27FC236}">
                <a16:creationId xmlns:a16="http://schemas.microsoft.com/office/drawing/2014/main" id="{E4B0122D-7DCD-4A60-9056-9100E8928FA8}"/>
              </a:ext>
            </a:extLst>
          </p:cNvPr>
          <p:cNvSpPr>
            <a:spLocks noGrp="1"/>
          </p:cNvSpPr>
          <p:nvPr>
            <p:ph type="body" sz="quarter" idx="13" hasCustomPrompt="1"/>
          </p:nvPr>
        </p:nvSpPr>
        <p:spPr>
          <a:xfrm>
            <a:off x="139302" y="4056557"/>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3</a:t>
            </a:r>
            <a:endParaRPr lang="en-GB" dirty="0"/>
          </a:p>
        </p:txBody>
      </p:sp>
      <p:sp>
        <p:nvSpPr>
          <p:cNvPr id="18" name="Text Placeholder 4">
            <a:extLst>
              <a:ext uri="{FF2B5EF4-FFF2-40B4-BE49-F238E27FC236}">
                <a16:creationId xmlns:a16="http://schemas.microsoft.com/office/drawing/2014/main" id="{80895076-1EB6-4B4B-9FBA-4B2CB99560D8}"/>
              </a:ext>
            </a:extLst>
          </p:cNvPr>
          <p:cNvSpPr>
            <a:spLocks noGrp="1"/>
          </p:cNvSpPr>
          <p:nvPr>
            <p:ph type="body" sz="quarter" idx="14" hasCustomPrompt="1"/>
          </p:nvPr>
        </p:nvSpPr>
        <p:spPr>
          <a:xfrm>
            <a:off x="7702152" y="4056556"/>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4</a:t>
            </a:r>
            <a:endParaRPr lang="en-GB" dirty="0"/>
          </a:p>
        </p:txBody>
      </p:sp>
    </p:spTree>
    <p:extLst>
      <p:ext uri="{BB962C8B-B14F-4D97-AF65-F5344CB8AC3E}">
        <p14:creationId xmlns:p14="http://schemas.microsoft.com/office/powerpoint/2010/main" val="20386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T &amp; WILF (no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18989" y="92761"/>
            <a:ext cx="6582255"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Objective &amp; Outcomes</a:t>
            </a:r>
            <a:endParaRPr sz="40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1612888280"/>
              </p:ext>
            </p:extLst>
          </p:nvPr>
        </p:nvGraphicFramePr>
        <p:xfrm>
          <a:off x="623392" y="2638053"/>
          <a:ext cx="10945200" cy="3777035"/>
        </p:xfrm>
        <a:graphic>
          <a:graphicData uri="http://schemas.openxmlformats.org/drawingml/2006/table">
            <a:tbl>
              <a:tblPr firstRow="1" bandRow="1">
                <a:tableStyleId>{616DA210-FB5B-4158-B5E0-FEB733F419BA}</a:tableStyleId>
              </a:tblPr>
              <a:tblGrid>
                <a:gridCol w="3648400">
                  <a:extLst>
                    <a:ext uri="{9D8B030D-6E8A-4147-A177-3AD203B41FA5}">
                      <a16:colId xmlns:a16="http://schemas.microsoft.com/office/drawing/2014/main" val="20000"/>
                    </a:ext>
                  </a:extLst>
                </a:gridCol>
                <a:gridCol w="3648400">
                  <a:extLst>
                    <a:ext uri="{9D8B030D-6E8A-4147-A177-3AD203B41FA5}">
                      <a16:colId xmlns:a16="http://schemas.microsoft.com/office/drawing/2014/main" val="20001"/>
                    </a:ext>
                  </a:extLst>
                </a:gridCol>
                <a:gridCol w="3648400">
                  <a:extLst>
                    <a:ext uri="{9D8B030D-6E8A-4147-A177-3AD203B41FA5}">
                      <a16:colId xmlns:a16="http://schemas.microsoft.com/office/drawing/2014/main" val="20002"/>
                    </a:ext>
                  </a:extLst>
                </a:gridCol>
              </a:tblGrid>
              <a:tr h="734583">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042452">
                <a:tc>
                  <a:txBody>
                    <a:bodyPr/>
                    <a:lstStyle/>
                    <a:p>
                      <a:pPr marL="0" marR="0" lvl="0" indent="0" algn="l" rtl="0">
                        <a:spcBef>
                          <a:spcPts val="0"/>
                        </a:spcBef>
                        <a:spcAft>
                          <a:spcPts val="0"/>
                        </a:spcAft>
                        <a:buNone/>
                      </a:pPr>
                      <a:endParaRPr sz="1800" b="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136109" y="1345967"/>
            <a:ext cx="2472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1" i="0" dirty="0">
                <a:solidFill>
                  <a:srgbClr val="FF0000"/>
                </a:solidFill>
                <a:latin typeface="OpenDyslexic" panose="00000500000000000000" pitchFamily="50" charset="0"/>
                <a:ea typeface="Comic Sans MS"/>
                <a:cs typeface="Comic Sans MS"/>
                <a:sym typeface="Comic Sans MS"/>
              </a:rPr>
              <a:t>Objective:</a:t>
            </a:r>
            <a:endParaRPr sz="3200" b="1" i="0" dirty="0">
              <a:solidFill>
                <a:srgbClr val="FF0000"/>
              </a:solidFill>
              <a:latin typeface="OpenDyslexic" panose="00000500000000000000" pitchFamily="50" charset="0"/>
              <a:ea typeface="Comic Sans MS"/>
              <a:cs typeface="Comic Sans MS"/>
              <a:sym typeface="Comic Sans MS"/>
            </a:endParaRPr>
          </a:p>
        </p:txBody>
      </p:sp>
      <p:sp>
        <p:nvSpPr>
          <p:cNvPr id="14" name="Google Shape;22;p2">
            <a:extLst>
              <a:ext uri="{FF2B5EF4-FFF2-40B4-BE49-F238E27FC236}">
                <a16:creationId xmlns:a16="http://schemas.microsoft.com/office/drawing/2014/main" id="{A055C9E7-AE16-2F4F-B8B2-B25BE5C78CFF}"/>
              </a:ext>
            </a:extLst>
          </p:cNvPr>
          <p:cNvSpPr/>
          <p:nvPr userDrawn="1"/>
        </p:nvSpPr>
        <p:spPr>
          <a:xfrm>
            <a:off x="1599191" y="2748343"/>
            <a:ext cx="2018846"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00B050"/>
                </a:solidFill>
                <a:latin typeface="OpenDyslexic" panose="00000500000000000000" pitchFamily="50" charset="0"/>
                <a:ea typeface="Calibri"/>
                <a:cs typeface="Calibri"/>
                <a:sym typeface="Calibri"/>
              </a:rPr>
              <a:t>Emerging</a:t>
            </a:r>
            <a:endParaRPr sz="2800" b="1" dirty="0">
              <a:solidFill>
                <a:srgbClr val="00B050"/>
              </a:solidFill>
              <a:latin typeface="OpenDyslexic" panose="00000500000000000000" pitchFamily="50" charset="0"/>
              <a:ea typeface="Calibri"/>
              <a:cs typeface="Calibri"/>
              <a:sym typeface="Calibri"/>
            </a:endParaRPr>
          </a:p>
        </p:txBody>
      </p:sp>
      <p:sp>
        <p:nvSpPr>
          <p:cNvPr id="15" name="Google Shape;22;p2">
            <a:extLst>
              <a:ext uri="{FF2B5EF4-FFF2-40B4-BE49-F238E27FC236}">
                <a16:creationId xmlns:a16="http://schemas.microsoft.com/office/drawing/2014/main" id="{4EEAFA1F-941C-E34C-A682-82475490F7F3}"/>
              </a:ext>
            </a:extLst>
          </p:cNvPr>
          <p:cNvSpPr/>
          <p:nvPr userDrawn="1"/>
        </p:nvSpPr>
        <p:spPr>
          <a:xfrm>
            <a:off x="5230274" y="2740183"/>
            <a:ext cx="2467589"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chemeClr val="accent2"/>
                </a:solidFill>
                <a:latin typeface="OpenDyslexic" panose="00000500000000000000" pitchFamily="50" charset="0"/>
                <a:ea typeface="Calibri"/>
                <a:cs typeface="Calibri"/>
                <a:sym typeface="Calibri"/>
              </a:rPr>
              <a:t>Developing</a:t>
            </a:r>
            <a:endParaRPr sz="2800" b="1" dirty="0">
              <a:solidFill>
                <a:schemeClr val="accent2"/>
              </a:solidFill>
              <a:latin typeface="OpenDyslexic" panose="00000500000000000000" pitchFamily="50" charset="0"/>
              <a:ea typeface="Calibri"/>
              <a:cs typeface="Calibri"/>
              <a:sym typeface="Calibri"/>
            </a:endParaRPr>
          </a:p>
        </p:txBody>
      </p:sp>
      <p:sp>
        <p:nvSpPr>
          <p:cNvPr id="16" name="Google Shape;22;p2">
            <a:extLst>
              <a:ext uri="{FF2B5EF4-FFF2-40B4-BE49-F238E27FC236}">
                <a16:creationId xmlns:a16="http://schemas.microsoft.com/office/drawing/2014/main" id="{249B4DA4-78C1-CF4D-B300-4B28E0D09BAA}"/>
              </a:ext>
            </a:extLst>
          </p:cNvPr>
          <p:cNvSpPr/>
          <p:nvPr userDrawn="1"/>
        </p:nvSpPr>
        <p:spPr>
          <a:xfrm>
            <a:off x="8859611" y="2740184"/>
            <a:ext cx="2309132"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7030A0"/>
                </a:solidFill>
                <a:latin typeface="OpenDyslexic" panose="00000500000000000000" pitchFamily="50" charset="0"/>
                <a:ea typeface="Calibri"/>
                <a:cs typeface="Calibri"/>
                <a:sym typeface="Calibri"/>
              </a:rPr>
              <a:t>Mastering</a:t>
            </a:r>
            <a:endParaRPr sz="2800" b="1" dirty="0">
              <a:solidFill>
                <a:srgbClr val="7030A0"/>
              </a:solidFill>
              <a:latin typeface="OpenDyslexic" panose="00000500000000000000" pitchFamily="50" charset="0"/>
              <a:ea typeface="Calibri"/>
              <a:cs typeface="Calibri"/>
              <a:sym typeface="Calibri"/>
            </a:endParaRPr>
          </a:p>
        </p:txBody>
      </p:sp>
      <p:sp>
        <p:nvSpPr>
          <p:cNvPr id="21" name="Text Placeholder 20"/>
          <p:cNvSpPr>
            <a:spLocks noGrp="1"/>
          </p:cNvSpPr>
          <p:nvPr>
            <p:ph type="body" sz="quarter" idx="10" hasCustomPrompt="1"/>
          </p:nvPr>
        </p:nvSpPr>
        <p:spPr>
          <a:xfrm>
            <a:off x="788988" y="3464718"/>
            <a:ext cx="3354388"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Emerging outcome here</a:t>
            </a:r>
            <a:endParaRPr lang="en-US" dirty="0"/>
          </a:p>
        </p:txBody>
      </p:sp>
      <p:sp>
        <p:nvSpPr>
          <p:cNvPr id="22" name="Text Placeholder 20"/>
          <p:cNvSpPr>
            <a:spLocks noGrp="1"/>
          </p:cNvSpPr>
          <p:nvPr>
            <p:ph type="body" sz="quarter" idx="11" hasCustomPrompt="1"/>
          </p:nvPr>
        </p:nvSpPr>
        <p:spPr>
          <a:xfrm>
            <a:off x="4418352" y="3470613"/>
            <a:ext cx="3354388"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Developing outcome here</a:t>
            </a:r>
            <a:endParaRPr lang="en-US" dirty="0"/>
          </a:p>
        </p:txBody>
      </p:sp>
      <p:sp>
        <p:nvSpPr>
          <p:cNvPr id="23" name="Text Placeholder 20"/>
          <p:cNvSpPr>
            <a:spLocks noGrp="1"/>
          </p:cNvSpPr>
          <p:nvPr>
            <p:ph type="body" sz="quarter" idx="12" hasCustomPrompt="1"/>
          </p:nvPr>
        </p:nvSpPr>
        <p:spPr>
          <a:xfrm>
            <a:off x="8047716" y="3460639"/>
            <a:ext cx="3354388"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Mastering outcome here</a:t>
            </a:r>
            <a:endParaRPr lang="en-US" dirty="0"/>
          </a:p>
        </p:txBody>
      </p:sp>
      <p:sp>
        <p:nvSpPr>
          <p:cNvPr id="24" name="Text Placeholder 20"/>
          <p:cNvSpPr>
            <a:spLocks noGrp="1"/>
          </p:cNvSpPr>
          <p:nvPr>
            <p:ph type="body" sz="quarter" idx="13" hasCustomPrompt="1"/>
          </p:nvPr>
        </p:nvSpPr>
        <p:spPr>
          <a:xfrm>
            <a:off x="2850506" y="1345159"/>
            <a:ext cx="8482366" cy="783312"/>
          </a:xfrm>
        </p:spPr>
        <p:txBody>
          <a:bodyPr>
            <a:normAutofit/>
          </a:bodyPr>
          <a:lstStyle>
            <a:lvl1pPr marL="0" indent="0" algn="l">
              <a:buNone/>
              <a:defRPr sz="24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20" name="Picture 19">
            <a:extLst>
              <a:ext uri="{FF2B5EF4-FFF2-40B4-BE49-F238E27FC236}">
                <a16:creationId xmlns:a16="http://schemas.microsoft.com/office/drawing/2014/main" id="{121482FC-7798-4342-A60E-5803E71DBB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9056" y="2674287"/>
            <a:ext cx="462895" cy="612421"/>
          </a:xfrm>
          <a:prstGeom prst="rect">
            <a:avLst/>
          </a:prstGeom>
        </p:spPr>
      </p:pic>
      <p:pic>
        <p:nvPicPr>
          <p:cNvPr id="3" name="Picture 2">
            <a:extLst>
              <a:ext uri="{FF2B5EF4-FFF2-40B4-BE49-F238E27FC236}">
                <a16:creationId xmlns:a16="http://schemas.microsoft.com/office/drawing/2014/main" id="{7C4CF8C0-72AB-084D-9001-A8A5D8C75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8049" y="2669015"/>
            <a:ext cx="622964" cy="622964"/>
          </a:xfrm>
          <a:prstGeom prst="rect">
            <a:avLst/>
          </a:prstGeom>
        </p:spPr>
      </p:pic>
      <p:pic>
        <p:nvPicPr>
          <p:cNvPr id="17" name="Picture 16">
            <a:extLst>
              <a:ext uri="{FF2B5EF4-FFF2-40B4-BE49-F238E27FC236}">
                <a16:creationId xmlns:a16="http://schemas.microsoft.com/office/drawing/2014/main" id="{7A0C308D-D1D1-044A-81F3-2365CB3D6CB1}"/>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8097713" y="2688149"/>
            <a:ext cx="601017" cy="601017"/>
          </a:xfrm>
          <a:prstGeom prst="rect">
            <a:avLst/>
          </a:prstGeom>
        </p:spPr>
      </p:pic>
    </p:spTree>
    <p:extLst>
      <p:ext uri="{BB962C8B-B14F-4D97-AF65-F5344CB8AC3E}">
        <p14:creationId xmlns:p14="http://schemas.microsoft.com/office/powerpoint/2010/main" val="245002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LT &amp; WILF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1" y="0"/>
            <a:ext cx="8211130"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32052" y="92761"/>
            <a:ext cx="5275969"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dirty="0">
                <a:solidFill>
                  <a:schemeClr val="lt1"/>
                </a:solidFill>
                <a:latin typeface="OpenDyslexic" panose="00000500000000000000" pitchFamily="50" charset="0"/>
                <a:ea typeface="Calibri"/>
                <a:cs typeface="Calibri"/>
                <a:sym typeface="Calibri"/>
              </a:rPr>
              <a:t>Objective &amp; Outcomes</a:t>
            </a:r>
            <a:endParaRPr sz="32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3723844677"/>
              </p:ext>
            </p:extLst>
          </p:nvPr>
        </p:nvGraphicFramePr>
        <p:xfrm>
          <a:off x="185972" y="2538040"/>
          <a:ext cx="5853192" cy="4091360"/>
        </p:xfrm>
        <a:graphic>
          <a:graphicData uri="http://schemas.openxmlformats.org/drawingml/2006/table">
            <a:tbl>
              <a:tblPr firstRow="1" bandRow="1">
                <a:tableStyleId>{616DA210-FB5B-4158-B5E0-FEB733F419BA}</a:tableStyleId>
              </a:tblPr>
              <a:tblGrid>
                <a:gridCol w="1951064">
                  <a:extLst>
                    <a:ext uri="{9D8B030D-6E8A-4147-A177-3AD203B41FA5}">
                      <a16:colId xmlns:a16="http://schemas.microsoft.com/office/drawing/2014/main" val="20000"/>
                    </a:ext>
                  </a:extLst>
                </a:gridCol>
                <a:gridCol w="1951064">
                  <a:extLst>
                    <a:ext uri="{9D8B030D-6E8A-4147-A177-3AD203B41FA5}">
                      <a16:colId xmlns:a16="http://schemas.microsoft.com/office/drawing/2014/main" val="20001"/>
                    </a:ext>
                  </a:extLst>
                </a:gridCol>
                <a:gridCol w="1951064">
                  <a:extLst>
                    <a:ext uri="{9D8B030D-6E8A-4147-A177-3AD203B41FA5}">
                      <a16:colId xmlns:a16="http://schemas.microsoft.com/office/drawing/2014/main" val="20002"/>
                    </a:ext>
                  </a:extLst>
                </a:gridCol>
              </a:tblGrid>
              <a:tr h="795715">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295645">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645" y="1352378"/>
            <a:ext cx="225063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i="0" dirty="0">
                <a:solidFill>
                  <a:srgbClr val="FF0000"/>
                </a:solidFill>
                <a:latin typeface="OpenDyslexic" panose="00000500000000000000" pitchFamily="50" charset="0"/>
                <a:ea typeface="Comic Sans MS"/>
                <a:cs typeface="Comic Sans MS"/>
                <a:sym typeface="Comic Sans MS"/>
              </a:rPr>
              <a:t>Objective:</a:t>
            </a:r>
            <a:endParaRPr sz="2800" b="1" i="0" dirty="0">
              <a:solidFill>
                <a:srgbClr val="FF0000"/>
              </a:solidFill>
              <a:latin typeface="OpenDyslexic" panose="00000500000000000000" pitchFamily="50" charset="0"/>
              <a:ea typeface="Comic Sans MS"/>
              <a:cs typeface="Comic Sans MS"/>
              <a:sym typeface="Comic Sans MS"/>
            </a:endParaRPr>
          </a:p>
        </p:txBody>
      </p:sp>
      <p:sp>
        <p:nvSpPr>
          <p:cNvPr id="12" name="Google Shape;22;p2">
            <a:extLst>
              <a:ext uri="{FF2B5EF4-FFF2-40B4-BE49-F238E27FC236}">
                <a16:creationId xmlns:a16="http://schemas.microsoft.com/office/drawing/2014/main" id="{A055C9E7-AE16-2F4F-B8B2-B25BE5C78CFF}"/>
              </a:ext>
            </a:extLst>
          </p:cNvPr>
          <p:cNvSpPr/>
          <p:nvPr userDrawn="1"/>
        </p:nvSpPr>
        <p:spPr>
          <a:xfrm>
            <a:off x="655908"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00B050"/>
                </a:solidFill>
                <a:latin typeface="OpenDyslexic" panose="00000500000000000000" pitchFamily="50" charset="0"/>
                <a:ea typeface="Calibri"/>
                <a:cs typeface="Calibri"/>
                <a:sym typeface="Calibri"/>
              </a:rPr>
              <a:t>Emerging</a:t>
            </a:r>
            <a:endParaRPr sz="1800" b="1" dirty="0">
              <a:solidFill>
                <a:srgbClr val="00B050"/>
              </a:solidFill>
              <a:latin typeface="OpenDyslexic" panose="00000500000000000000" pitchFamily="50" charset="0"/>
              <a:ea typeface="Calibri"/>
              <a:cs typeface="Calibri"/>
              <a:sym typeface="Calibri"/>
            </a:endParaRPr>
          </a:p>
        </p:txBody>
      </p:sp>
      <p:pic>
        <p:nvPicPr>
          <p:cNvPr id="13" name="Picture 12">
            <a:extLst>
              <a:ext uri="{FF2B5EF4-FFF2-40B4-BE49-F238E27FC236}">
                <a16:creationId xmlns:a16="http://schemas.microsoft.com/office/drawing/2014/main" id="{A3534C14-A1BD-5E4E-9115-1756B2A07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69139" y="0"/>
            <a:ext cx="5922861" cy="6858000"/>
          </a:xfrm>
          <a:prstGeom prst="rect">
            <a:avLst/>
          </a:prstGeom>
        </p:spPr>
      </p:pic>
      <p:sp>
        <p:nvSpPr>
          <p:cNvPr id="18" name="Google Shape;22;p2">
            <a:extLst>
              <a:ext uri="{FF2B5EF4-FFF2-40B4-BE49-F238E27FC236}">
                <a16:creationId xmlns:a16="http://schemas.microsoft.com/office/drawing/2014/main" id="{1B46DFDD-71A0-F443-A893-19C2029D58CC}"/>
              </a:ext>
            </a:extLst>
          </p:cNvPr>
          <p:cNvSpPr/>
          <p:nvPr userDrawn="1"/>
        </p:nvSpPr>
        <p:spPr>
          <a:xfrm>
            <a:off x="2574775" y="2748342"/>
            <a:ext cx="1713793"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chemeClr val="accent2"/>
                </a:solidFill>
                <a:latin typeface="OpenDyslexic" panose="00000500000000000000" pitchFamily="50" charset="0"/>
                <a:ea typeface="Calibri"/>
                <a:cs typeface="Calibri"/>
                <a:sym typeface="Calibri"/>
              </a:rPr>
              <a:t>Developing</a:t>
            </a:r>
            <a:endParaRPr sz="1800" b="1" dirty="0">
              <a:solidFill>
                <a:schemeClr val="accent2"/>
              </a:solidFill>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A05B7078-585C-0A49-8802-03CBDD24E8D2}"/>
              </a:ext>
            </a:extLst>
          </p:cNvPr>
          <p:cNvSpPr/>
          <p:nvPr userDrawn="1"/>
        </p:nvSpPr>
        <p:spPr>
          <a:xfrm>
            <a:off x="4557732"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7030A0"/>
                </a:solidFill>
                <a:latin typeface="OpenDyslexic" panose="00000500000000000000" pitchFamily="50" charset="0"/>
                <a:ea typeface="Calibri"/>
                <a:cs typeface="Calibri"/>
                <a:sym typeface="Calibri"/>
              </a:rPr>
              <a:t>Mastering</a:t>
            </a:r>
            <a:endParaRPr sz="1800" b="1" dirty="0">
              <a:solidFill>
                <a:srgbClr val="7030A0"/>
              </a:solidFill>
              <a:latin typeface="OpenDyslexic" panose="00000500000000000000" pitchFamily="50" charset="0"/>
              <a:ea typeface="Calibri"/>
              <a:cs typeface="Calibri"/>
              <a:sym typeface="Calibri"/>
            </a:endParaRPr>
          </a:p>
        </p:txBody>
      </p:sp>
      <p:sp>
        <p:nvSpPr>
          <p:cNvPr id="24" name="Text Placeholder 20"/>
          <p:cNvSpPr>
            <a:spLocks noGrp="1"/>
          </p:cNvSpPr>
          <p:nvPr>
            <p:ph type="body" sz="quarter" idx="10" hasCustomPrompt="1"/>
          </p:nvPr>
        </p:nvSpPr>
        <p:spPr>
          <a:xfrm>
            <a:off x="301871" y="3439275"/>
            <a:ext cx="1719434"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Endurance outcome here</a:t>
            </a:r>
            <a:endParaRPr lang="en-US" dirty="0"/>
          </a:p>
        </p:txBody>
      </p:sp>
      <p:sp>
        <p:nvSpPr>
          <p:cNvPr id="25" name="Text Placeholder 20"/>
          <p:cNvSpPr>
            <a:spLocks noGrp="1"/>
          </p:cNvSpPr>
          <p:nvPr>
            <p:ph type="body" sz="quarter" idx="11" hasCustomPrompt="1"/>
          </p:nvPr>
        </p:nvSpPr>
        <p:spPr>
          <a:xfrm>
            <a:off x="2251280" y="3445170"/>
            <a:ext cx="1719434"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Autonomy outcome here</a:t>
            </a:r>
            <a:endParaRPr lang="en-US" dirty="0"/>
          </a:p>
        </p:txBody>
      </p:sp>
      <p:sp>
        <p:nvSpPr>
          <p:cNvPr id="26" name="Text Placeholder 20"/>
          <p:cNvSpPr>
            <a:spLocks noGrp="1"/>
          </p:cNvSpPr>
          <p:nvPr>
            <p:ph type="body" sz="quarter" idx="12" hasCustomPrompt="1"/>
          </p:nvPr>
        </p:nvSpPr>
        <p:spPr>
          <a:xfrm>
            <a:off x="4159314" y="3435196"/>
            <a:ext cx="1719434"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Mastery outcome here</a:t>
            </a:r>
            <a:endParaRPr lang="en-US" dirty="0"/>
          </a:p>
        </p:txBody>
      </p:sp>
      <p:sp>
        <p:nvSpPr>
          <p:cNvPr id="27" name="Text Placeholder 20"/>
          <p:cNvSpPr>
            <a:spLocks noGrp="1"/>
          </p:cNvSpPr>
          <p:nvPr>
            <p:ph type="body" sz="quarter" idx="13" hasCustomPrompt="1"/>
          </p:nvPr>
        </p:nvSpPr>
        <p:spPr>
          <a:xfrm>
            <a:off x="2251280" y="1254974"/>
            <a:ext cx="3829259" cy="783312"/>
          </a:xfrm>
        </p:spPr>
        <p:txBody>
          <a:bodyPr>
            <a:normAutofit/>
          </a:bodyPr>
          <a:lstStyle>
            <a:lvl1pPr marL="0" indent="0" algn="l">
              <a:buNone/>
              <a:defRPr sz="18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sp>
        <p:nvSpPr>
          <p:cNvPr id="30" name="Text Placeholder 20"/>
          <p:cNvSpPr>
            <a:spLocks noGrp="1"/>
          </p:cNvSpPr>
          <p:nvPr>
            <p:ph type="body" sz="quarter" idx="16" hasCustomPrompt="1"/>
          </p:nvPr>
        </p:nvSpPr>
        <p:spPr>
          <a:xfrm>
            <a:off x="7040781" y="993051"/>
            <a:ext cx="5006840" cy="668185"/>
          </a:xfrm>
        </p:spPr>
        <p:txBody>
          <a:bodyPr>
            <a:normAutofit/>
          </a:bodyPr>
          <a:lstStyle>
            <a:lvl1pPr marL="0" indent="0" algn="l">
              <a:lnSpc>
                <a:spcPct val="150000"/>
              </a:lnSpc>
              <a:buNone/>
              <a:defRPr sz="1800" b="0" u="none" baseline="0">
                <a:solidFill>
                  <a:schemeClr val="tx1"/>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31" name="Picture 30">
            <a:extLst>
              <a:ext uri="{FF2B5EF4-FFF2-40B4-BE49-F238E27FC236}">
                <a16:creationId xmlns:a16="http://schemas.microsoft.com/office/drawing/2014/main" id="{D9E8ED48-25F4-C446-B7BD-CD71B39700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9390" y="2681496"/>
            <a:ext cx="372375" cy="492661"/>
          </a:xfrm>
          <a:prstGeom prst="rect">
            <a:avLst/>
          </a:prstGeom>
        </p:spPr>
      </p:pic>
      <p:pic>
        <p:nvPicPr>
          <p:cNvPr id="32" name="Picture 31">
            <a:extLst>
              <a:ext uri="{FF2B5EF4-FFF2-40B4-BE49-F238E27FC236}">
                <a16:creationId xmlns:a16="http://schemas.microsoft.com/office/drawing/2014/main" id="{46F1FA72-EC9C-3149-90EA-4EAAEAA86C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52689" y="2702622"/>
            <a:ext cx="501142" cy="501142"/>
          </a:xfrm>
          <a:prstGeom prst="rect">
            <a:avLst/>
          </a:prstGeom>
        </p:spPr>
      </p:pic>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4148404" y="2711844"/>
            <a:ext cx="482697" cy="482697"/>
          </a:xfrm>
          <a:prstGeom prst="rect">
            <a:avLst/>
          </a:prstGeom>
        </p:spPr>
      </p:pic>
    </p:spTree>
    <p:extLst>
      <p:ext uri="{BB962C8B-B14F-4D97-AF65-F5344CB8AC3E}">
        <p14:creationId xmlns:p14="http://schemas.microsoft.com/office/powerpoint/2010/main" val="153666022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erging Task (Writte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D4C89A-16D2-B64B-B8E7-CFB80242B0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10"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E47FD45F-E50F-2B4E-B251-149C7A46F90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2" name="Rectangle 11">
            <a:extLst>
              <a:ext uri="{FF2B5EF4-FFF2-40B4-BE49-F238E27FC236}">
                <a16:creationId xmlns:a16="http://schemas.microsoft.com/office/drawing/2014/main" id="{21C15266-C568-7445-A508-F64225C74FEC}"/>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3" name="Rectangle 12">
            <a:extLst>
              <a:ext uri="{FF2B5EF4-FFF2-40B4-BE49-F238E27FC236}">
                <a16:creationId xmlns:a16="http://schemas.microsoft.com/office/drawing/2014/main" id="{D894C09F-6E23-5B4A-A34C-68824EE7E00F}"/>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 name="Google Shape;395;p52" descr="Related image">
            <a:extLst>
              <a:ext uri="{FF2B5EF4-FFF2-40B4-BE49-F238E27FC236}">
                <a16:creationId xmlns:a16="http://schemas.microsoft.com/office/drawing/2014/main" id="{3EFEAB49-465C-694A-8A20-E3CEB95BA12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7" name="Google Shape;22;p2">
            <a:extLst>
              <a:ext uri="{FF2B5EF4-FFF2-40B4-BE49-F238E27FC236}">
                <a16:creationId xmlns:a16="http://schemas.microsoft.com/office/drawing/2014/main" id="{4BB6667A-6C6B-B94E-8AC1-107945FBEC8A}"/>
              </a:ext>
            </a:extLst>
          </p:cNvPr>
          <p:cNvSpPr/>
          <p:nvPr userDrawn="1"/>
        </p:nvSpPr>
        <p:spPr>
          <a:xfrm>
            <a:off x="571490" y="4541887"/>
            <a:ext cx="2454098"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6"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0" name="Google Shape;22;p2">
            <a:extLst>
              <a:ext uri="{FF2B5EF4-FFF2-40B4-BE49-F238E27FC236}">
                <a16:creationId xmlns:a16="http://schemas.microsoft.com/office/drawing/2014/main" id="{B8D99359-6D74-404B-A512-F4813DF24522}"/>
              </a:ext>
            </a:extLst>
          </p:cNvPr>
          <p:cNvSpPr/>
          <p:nvPr userDrawn="1"/>
        </p:nvSpPr>
        <p:spPr>
          <a:xfrm>
            <a:off x="585779" y="2239014"/>
            <a:ext cx="261100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8" name="Picture 27" descr="Image result for key words">
            <a:extLst>
              <a:ext uri="{FF2B5EF4-FFF2-40B4-BE49-F238E27FC236}">
                <a16:creationId xmlns:a16="http://schemas.microsoft.com/office/drawing/2014/main" id="{3BF0F8E5-6D67-0149-A764-6FAEC4A6A2C6}"/>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43977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elop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E904CC-F31D-5542-A359-20059E021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CBDDA867-18BC-F341-AC2A-042E2C241042}"/>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DB010D54-2298-F742-9A25-3A9F70F25BBD}"/>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FB881EA0-49FC-7044-B11A-516501903E7B}"/>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1A8A24F0-0CBC-C04D-AFA3-235DAFA023B2}"/>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DE730047-68D7-F146-AB9B-BAA8FA8CCA81}"/>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922C0E6C-A81E-1C43-B8B9-6C1F18990865}"/>
              </a:ext>
            </a:extLst>
          </p:cNvPr>
          <p:cNvSpPr/>
          <p:nvPr userDrawn="1"/>
        </p:nvSpPr>
        <p:spPr>
          <a:xfrm>
            <a:off x="571490" y="4541887"/>
            <a:ext cx="237341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8"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9" name="Google Shape;22;p2">
            <a:extLst>
              <a:ext uri="{FF2B5EF4-FFF2-40B4-BE49-F238E27FC236}">
                <a16:creationId xmlns:a16="http://schemas.microsoft.com/office/drawing/2014/main" id="{3F784EC3-4FAF-FF42-8CFF-26F42249E879}"/>
              </a:ext>
            </a:extLst>
          </p:cNvPr>
          <p:cNvSpPr/>
          <p:nvPr userDrawn="1"/>
        </p:nvSpPr>
        <p:spPr>
          <a:xfrm>
            <a:off x="585779" y="2239014"/>
            <a:ext cx="2453256"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4D092767-4BBE-574D-B554-DDD79A75309E}"/>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20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677D16A0-44DF-AD46-9B7C-5E663B68670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05038424-8801-374C-B4C9-1745B4B46448}"/>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62665C89-B798-F043-8DD7-1507DDFFFF30}"/>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5B637222-C655-0F47-A4A7-8636BD8145D0}"/>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733D079D-D76F-0441-B626-AD7A8B126FB6}"/>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D42704C3-F35D-7D46-98D0-94D889E2DC83}"/>
              </a:ext>
            </a:extLst>
          </p:cNvPr>
          <p:cNvSpPr/>
          <p:nvPr userDrawn="1"/>
        </p:nvSpPr>
        <p:spPr>
          <a:xfrm>
            <a:off x="571490" y="4541887"/>
            <a:ext cx="2427203"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9" name="Google Shape;22;p2">
            <a:extLst>
              <a:ext uri="{FF2B5EF4-FFF2-40B4-BE49-F238E27FC236}">
                <a16:creationId xmlns:a16="http://schemas.microsoft.com/office/drawing/2014/main" id="{0D3AA3BC-05BD-0C4B-8311-B35D631EFF32}"/>
              </a:ext>
            </a:extLst>
          </p:cNvPr>
          <p:cNvSpPr/>
          <p:nvPr userDrawn="1"/>
        </p:nvSpPr>
        <p:spPr>
          <a:xfrm>
            <a:off x="585778" y="2239014"/>
            <a:ext cx="2412915"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8AC9DD45-CA73-7E4A-97FD-ADAE4491DBEF}"/>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5917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rging Task (Screensho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33CFD74-5DC8-F849-8C01-D89FD1170ED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FDEB69B4-36DA-1640-ABC7-F02574C1334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7203C9C-CAA1-674E-81BB-ABBAF0F73564}"/>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2396DEE7-72E6-7E49-81FE-D6A2D325C1D7}"/>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7D17CC53-0D29-6347-9E8B-39FAD19293F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4FA27154-F9F6-9740-BEC0-C44F47E90FE5}"/>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BD5CA02E-0A9E-7F45-A26D-F2B26BA41ACC}"/>
              </a:ext>
            </a:extLst>
          </p:cNvPr>
          <p:cNvSpPr/>
          <p:nvPr userDrawn="1"/>
        </p:nvSpPr>
        <p:spPr>
          <a:xfrm>
            <a:off x="571490" y="4541887"/>
            <a:ext cx="245409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2" name="Google Shape;22;p2">
            <a:extLst>
              <a:ext uri="{FF2B5EF4-FFF2-40B4-BE49-F238E27FC236}">
                <a16:creationId xmlns:a16="http://schemas.microsoft.com/office/drawing/2014/main" id="{8A3458BF-752D-C849-9EBB-64CC8A7E9593}"/>
              </a:ext>
            </a:extLst>
          </p:cNvPr>
          <p:cNvSpPr/>
          <p:nvPr userDrawn="1"/>
        </p:nvSpPr>
        <p:spPr>
          <a:xfrm>
            <a:off x="585778" y="2239014"/>
            <a:ext cx="2439809"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B47F985A-1119-B440-AA6B-FB20540B136F}"/>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12106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eloping Task (Screensho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2AB0F3-BA0E-654A-B8EA-1E537B0EC7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56800373-A2E0-F34F-B9CA-E8AB1567144C}"/>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4AA4C8A-E877-BA4B-98F6-80FE7E463901}"/>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82157F01-8C30-EA4D-B995-49D6A4FF9D51}"/>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2F6D490-3263-6044-8478-86448C7B845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24A06290-A30D-3546-A03E-9AF6DDD864CC}"/>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F542B7D1-01FF-3C41-BC36-C77C19DACCAE}"/>
              </a:ext>
            </a:extLst>
          </p:cNvPr>
          <p:cNvSpPr/>
          <p:nvPr userDrawn="1"/>
        </p:nvSpPr>
        <p:spPr>
          <a:xfrm>
            <a:off x="571490" y="4541887"/>
            <a:ext cx="2359969"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373FF1E5-F3AF-DB44-96B0-A4F18AE7699F}"/>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99C35E8C-05E4-304C-A67A-36CBB96F2BF1}"/>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945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exampaperspractice.co.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DE7BB-F17C-3C4A-B755-4C35566C6A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21C19-2B51-E542-8C98-86776DF9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9487-CA6C-FB4D-97A1-8F929B19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37255-C718-7547-BF0C-745A63C8F11A}" type="datetimeFigureOut">
              <a:rPr lang="en-US" smtClean="0"/>
              <a:t>10/9/2024</a:t>
            </a:fld>
            <a:endParaRPr lang="en-US"/>
          </a:p>
        </p:txBody>
      </p:sp>
      <p:sp>
        <p:nvSpPr>
          <p:cNvPr id="5" name="Footer Placeholder 4">
            <a:extLst>
              <a:ext uri="{FF2B5EF4-FFF2-40B4-BE49-F238E27FC236}">
                <a16:creationId xmlns:a16="http://schemas.microsoft.com/office/drawing/2014/main" id="{D267FF0A-6135-EF4B-83F7-F79A4096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E67A-7D40-D047-866B-178A28E6A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0AA3B-7B8E-EC4F-B52E-CDDA63C28E02}" type="slidenum">
              <a:rPr lang="en-US" smtClean="0"/>
              <a:t>‹#›</a:t>
            </a:fld>
            <a:endParaRPr lang="en-US"/>
          </a:p>
        </p:txBody>
      </p:sp>
      <p:pic>
        <p:nvPicPr>
          <p:cNvPr id="11" name="Picture 10">
            <a:extLst>
              <a:ext uri="{FF2B5EF4-FFF2-40B4-BE49-F238E27FC236}">
                <a16:creationId xmlns:a16="http://schemas.microsoft.com/office/drawing/2014/main" id="{643D2CAE-0632-9C6B-F488-F01D45571D1E}"/>
              </a:ext>
            </a:extLst>
          </p:cNvPr>
          <p:cNvPicPr>
            <a:picLocks noChangeAspect="1"/>
          </p:cNvPicPr>
          <p:nvPr userDrawn="1"/>
        </p:nvPicPr>
        <p:blipFill>
          <a:blip r:embed="rId23">
            <a:alphaModFix amt="5000"/>
            <a:extLst>
              <a:ext uri="{28A0092B-C50C-407E-A947-70E740481C1C}">
                <a14:useLocalDpi xmlns:a14="http://schemas.microsoft.com/office/drawing/2010/main" val="0"/>
              </a:ext>
            </a:extLst>
          </a:blip>
          <a:stretch>
            <a:fillRect/>
          </a:stretch>
        </p:blipFill>
        <p:spPr>
          <a:xfrm>
            <a:off x="2286462" y="2028508"/>
            <a:ext cx="7695738" cy="3098355"/>
          </a:xfrm>
          <a:prstGeom prst="rect">
            <a:avLst/>
          </a:prstGeom>
        </p:spPr>
      </p:pic>
      <p:sp>
        <p:nvSpPr>
          <p:cNvPr id="12" name="TextBox 11">
            <a:extLst>
              <a:ext uri="{FF2B5EF4-FFF2-40B4-BE49-F238E27FC236}">
                <a16:creationId xmlns:a16="http://schemas.microsoft.com/office/drawing/2014/main" id="{1E50C656-9A78-FF33-2EA8-DFE91F0F56F5}"/>
              </a:ext>
            </a:extLst>
          </p:cNvPr>
          <p:cNvSpPr txBox="1"/>
          <p:nvPr userDrawn="1"/>
        </p:nvSpPr>
        <p:spPr>
          <a:xfrm>
            <a:off x="4819048" y="5190834"/>
            <a:ext cx="2553904" cy="230832"/>
          </a:xfrm>
          <a:prstGeom prst="rect">
            <a:avLst/>
          </a:prstGeom>
          <a:noFill/>
        </p:spPr>
        <p:txBody>
          <a:bodyPr wrap="square" rtlCol="0">
            <a:spAutoFit/>
          </a:bodyPr>
          <a:lstStyle/>
          <a:p>
            <a:r>
              <a:rPr lang="en-US" sz="900" b="0" i="0" dirty="0">
                <a:solidFill>
                  <a:schemeClr val="bg2">
                    <a:lumMod val="75000"/>
                  </a:schemeClr>
                </a:solidFill>
                <a:effectLst/>
                <a:latin typeface="gg sans"/>
              </a:rPr>
              <a:t>© 2024 Exams Papers Practice. All Rights Reserved</a:t>
            </a:r>
            <a:endParaRPr lang="en-PH" sz="900" dirty="0">
              <a:solidFill>
                <a:schemeClr val="bg2">
                  <a:lumMod val="75000"/>
                </a:schemeClr>
              </a:solidFill>
            </a:endParaRPr>
          </a:p>
        </p:txBody>
      </p:sp>
      <p:pic>
        <p:nvPicPr>
          <p:cNvPr id="13" name="Picture 12">
            <a:extLst>
              <a:ext uri="{FF2B5EF4-FFF2-40B4-BE49-F238E27FC236}">
                <a16:creationId xmlns:a16="http://schemas.microsoft.com/office/drawing/2014/main" id="{B34D7F58-D9BB-1783-B32B-C841AEC8117A}"/>
              </a:ext>
            </a:extLst>
          </p:cNvPr>
          <p:cNvPicPr>
            <a:picLocks noChangeAspect="1"/>
          </p:cNvPicPr>
          <p:nvPr userDrawn="1"/>
        </p:nvPicPr>
        <p:blipFill>
          <a:blip r:embed="rId23">
            <a:alphaModFix amt="85000"/>
            <a:extLst>
              <a:ext uri="{28A0092B-C50C-407E-A947-70E740481C1C}">
                <a14:useLocalDpi xmlns:a14="http://schemas.microsoft.com/office/drawing/2010/main" val="0"/>
              </a:ext>
            </a:extLst>
          </a:blip>
          <a:stretch>
            <a:fillRect/>
          </a:stretch>
        </p:blipFill>
        <p:spPr>
          <a:xfrm>
            <a:off x="5419764" y="113285"/>
            <a:ext cx="1352472" cy="544514"/>
          </a:xfrm>
          <a:prstGeom prst="rect">
            <a:avLst/>
          </a:prstGeom>
        </p:spPr>
      </p:pic>
      <p:sp>
        <p:nvSpPr>
          <p:cNvPr id="14" name="Footer Placeholder 2">
            <a:extLst>
              <a:ext uri="{FF2B5EF4-FFF2-40B4-BE49-F238E27FC236}">
                <a16:creationId xmlns:a16="http://schemas.microsoft.com/office/drawing/2014/main" id="{AA9CCCC3-9A84-5A03-605C-743A8F6FB0A8}"/>
              </a:ext>
            </a:extLst>
          </p:cNvPr>
          <p:cNvSpPr txBox="1">
            <a:spLocks/>
          </p:cNvSpPr>
          <p:nvPr userDrawn="1"/>
        </p:nvSpPr>
        <p:spPr>
          <a:xfrm>
            <a:off x="2905125" y="6361430"/>
            <a:ext cx="585787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8361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72" r:id="rId12"/>
    <p:sldLayoutId id="2147483665" r:id="rId13"/>
    <p:sldLayoutId id="2147483670" r:id="rId14"/>
    <p:sldLayoutId id="2147483658" r:id="rId15"/>
    <p:sldLayoutId id="2147483659" r:id="rId16"/>
    <p:sldLayoutId id="2147483660" r:id="rId17"/>
    <p:sldLayoutId id="2147483661" r:id="rId18"/>
    <p:sldLayoutId id="2147483662" r:id="rId19"/>
    <p:sldLayoutId id="2147483663"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CE0DDA-5D14-FBFC-0509-5E9B161FA0E9}"/>
              </a:ext>
            </a:extLst>
          </p:cNvPr>
          <p:cNvSpPr txBox="1">
            <a:spLocks/>
          </p:cNvSpPr>
          <p:nvPr/>
        </p:nvSpPr>
        <p:spPr>
          <a:xfrm>
            <a:off x="1885950" y="1512656"/>
            <a:ext cx="8420100" cy="1346836"/>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PH" dirty="0"/>
              <a:t>OCR GCSE (9–1) in Computer Science (J277)</a:t>
            </a:r>
            <a:endParaRPr lang="en-GB" dirty="0"/>
          </a:p>
        </p:txBody>
      </p:sp>
      <p:sp>
        <p:nvSpPr>
          <p:cNvPr id="5" name="Subtitle 2">
            <a:extLst>
              <a:ext uri="{FF2B5EF4-FFF2-40B4-BE49-F238E27FC236}">
                <a16:creationId xmlns:a16="http://schemas.microsoft.com/office/drawing/2014/main" id="{341B582D-4C83-BED6-8AC2-65295E08AFC3}"/>
              </a:ext>
            </a:extLst>
          </p:cNvPr>
          <p:cNvSpPr txBox="1">
            <a:spLocks/>
          </p:cNvSpPr>
          <p:nvPr/>
        </p:nvSpPr>
        <p:spPr>
          <a:xfrm>
            <a:off x="2370690" y="3685826"/>
            <a:ext cx="7429500" cy="22955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This pack is intended for students to use once they have covered the GCSE content, either in preparation for their L1 &amp; L2 exam, or more likely </a:t>
            </a:r>
            <a:r>
              <a:rPr lang="en-GB" u="sng" dirty="0"/>
              <a:t>alongside year 2 </a:t>
            </a:r>
            <a:r>
              <a:rPr lang="en-GB" dirty="0"/>
              <a:t>of the course to improve fluency, recall and pace on GCSE topics. It could be used as </a:t>
            </a:r>
            <a:r>
              <a:rPr lang="en-GB" u="sng" dirty="0"/>
              <a:t>lesson starters</a:t>
            </a:r>
            <a:r>
              <a:rPr lang="en-GB" dirty="0"/>
              <a:t>, or supplied to students for </a:t>
            </a:r>
            <a:r>
              <a:rPr lang="en-GB" u="sng" dirty="0"/>
              <a:t>independent use.</a:t>
            </a:r>
          </a:p>
        </p:txBody>
      </p:sp>
      <p:sp>
        <p:nvSpPr>
          <p:cNvPr id="6" name="Rectangle 5">
            <a:extLst>
              <a:ext uri="{FF2B5EF4-FFF2-40B4-BE49-F238E27FC236}">
                <a16:creationId xmlns:a16="http://schemas.microsoft.com/office/drawing/2014/main" id="{06329D7C-5934-7BD3-E222-3C750F98D594}"/>
              </a:ext>
            </a:extLst>
          </p:cNvPr>
          <p:cNvSpPr/>
          <p:nvPr/>
        </p:nvSpPr>
        <p:spPr>
          <a:xfrm>
            <a:off x="1885950" y="2995660"/>
            <a:ext cx="8420099"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3200" dirty="0"/>
              <a:t>Computer Networks, Connections and Protocols</a:t>
            </a:r>
            <a:endParaRPr lang="en-GB" sz="3000" dirty="0"/>
          </a:p>
        </p:txBody>
      </p:sp>
    </p:spTree>
    <p:extLst>
      <p:ext uri="{BB962C8B-B14F-4D97-AF65-F5344CB8AC3E}">
        <p14:creationId xmlns:p14="http://schemas.microsoft.com/office/powerpoint/2010/main" val="267919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4000" dirty="0"/>
          </a:p>
        </p:txBody>
      </p:sp>
      <p:pic>
        <p:nvPicPr>
          <p:cNvPr id="4" name="Picture 3">
            <a:extLst>
              <a:ext uri="{FF2B5EF4-FFF2-40B4-BE49-F238E27FC236}">
                <a16:creationId xmlns:a16="http://schemas.microsoft.com/office/drawing/2014/main" id="{481AB349-C912-426D-93F8-C1C365F07B90}"/>
              </a:ext>
            </a:extLst>
          </p:cNvPr>
          <p:cNvPicPr>
            <a:picLocks noChangeAspect="1"/>
          </p:cNvPicPr>
          <p:nvPr/>
        </p:nvPicPr>
        <p:blipFill>
          <a:blip r:embed="rId2"/>
          <a:stretch>
            <a:fillRect/>
          </a:stretch>
        </p:blipFill>
        <p:spPr>
          <a:xfrm>
            <a:off x="4183313" y="968991"/>
            <a:ext cx="3336323" cy="6563750"/>
          </a:xfrm>
          <a:prstGeom prst="rect">
            <a:avLst/>
          </a:prstGeom>
        </p:spPr>
      </p:pic>
      <p:sp>
        <p:nvSpPr>
          <p:cNvPr id="5" name="Rectangle 4">
            <a:extLst>
              <a:ext uri="{FF2B5EF4-FFF2-40B4-BE49-F238E27FC236}">
                <a16:creationId xmlns:a16="http://schemas.microsoft.com/office/drawing/2014/main" id="{890D6028-6ADB-44C2-8AB1-A692122FF34F}"/>
              </a:ext>
            </a:extLst>
          </p:cNvPr>
          <p:cNvSpPr/>
          <p:nvPr/>
        </p:nvSpPr>
        <p:spPr>
          <a:xfrm>
            <a:off x="3790122" y="3564834"/>
            <a:ext cx="4147930" cy="8878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2AFCF6D-2BFB-44A4-8BE0-B497622DA6C6}"/>
              </a:ext>
            </a:extLst>
          </p:cNvPr>
          <p:cNvPicPr>
            <a:picLocks noChangeAspect="1"/>
          </p:cNvPicPr>
          <p:nvPr/>
        </p:nvPicPr>
        <p:blipFill>
          <a:blip r:embed="rId3"/>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115951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4000" dirty="0"/>
          </a:p>
        </p:txBody>
      </p:sp>
      <p:pic>
        <p:nvPicPr>
          <p:cNvPr id="9" name="Picture 8">
            <a:extLst>
              <a:ext uri="{FF2B5EF4-FFF2-40B4-BE49-F238E27FC236}">
                <a16:creationId xmlns:a16="http://schemas.microsoft.com/office/drawing/2014/main" id="{7C9AAE80-84E0-4532-B546-4FFF574C788C}"/>
              </a:ext>
            </a:extLst>
          </p:cNvPr>
          <p:cNvPicPr>
            <a:picLocks noChangeAspect="1"/>
          </p:cNvPicPr>
          <p:nvPr/>
        </p:nvPicPr>
        <p:blipFill>
          <a:blip r:embed="rId2"/>
          <a:stretch>
            <a:fillRect/>
          </a:stretch>
        </p:blipFill>
        <p:spPr>
          <a:xfrm>
            <a:off x="4183313" y="985219"/>
            <a:ext cx="3336324" cy="6858000"/>
          </a:xfrm>
          <a:prstGeom prst="rect">
            <a:avLst/>
          </a:prstGeom>
        </p:spPr>
      </p:pic>
      <p:sp>
        <p:nvSpPr>
          <p:cNvPr id="10" name="Rectangle 9">
            <a:extLst>
              <a:ext uri="{FF2B5EF4-FFF2-40B4-BE49-F238E27FC236}">
                <a16:creationId xmlns:a16="http://schemas.microsoft.com/office/drawing/2014/main" id="{10371835-0FC9-4691-B5D9-FB8C625575FF}"/>
              </a:ext>
            </a:extLst>
          </p:cNvPr>
          <p:cNvSpPr/>
          <p:nvPr/>
        </p:nvSpPr>
        <p:spPr>
          <a:xfrm>
            <a:off x="3777510" y="1913357"/>
            <a:ext cx="4147930" cy="8961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6242507-34E3-46DD-871B-E91F9C75644B}"/>
              </a:ext>
            </a:extLst>
          </p:cNvPr>
          <p:cNvPicPr>
            <a:picLocks noChangeAspect="1"/>
          </p:cNvPicPr>
          <p:nvPr/>
        </p:nvPicPr>
        <p:blipFill>
          <a:blip r:embed="rId3"/>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426971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7C6701-1273-40CB-9AC3-FD5449A22EBC}"/>
              </a:ext>
            </a:extLst>
          </p:cNvPr>
          <p:cNvSpPr/>
          <p:nvPr/>
        </p:nvSpPr>
        <p:spPr>
          <a:xfrm>
            <a:off x="8680174" y="4837043"/>
            <a:ext cx="3061252" cy="4638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9B51A62-04FD-43F2-B1CA-63077A400D0C}"/>
              </a:ext>
            </a:extLst>
          </p:cNvPr>
          <p:cNvSpPr/>
          <p:nvPr/>
        </p:nvSpPr>
        <p:spPr>
          <a:xfrm>
            <a:off x="310016" y="5380383"/>
            <a:ext cx="3360836" cy="4638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CFBFF04-8E45-400D-85BA-82321E00766C}"/>
              </a:ext>
            </a:extLst>
          </p:cNvPr>
          <p:cNvSpPr/>
          <p:nvPr/>
        </p:nvSpPr>
        <p:spPr>
          <a:xfrm>
            <a:off x="139303" y="1709530"/>
            <a:ext cx="7652975" cy="6626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MAC Addresses are assigned when hardware is born (created) → Imagine this is your name (assume nobody else in the world has the same name as you).</a:t>
            </a:r>
          </a:p>
          <a:p>
            <a:endParaRPr lang="en-GB" sz="4000" dirty="0"/>
          </a:p>
          <a:p>
            <a:r>
              <a:rPr lang="en-GB" sz="4000" dirty="0"/>
              <a:t>IP Addresses are assigned depending on where you are and where you connect to the internet. Imagine this is your house address.</a:t>
            </a:r>
          </a:p>
        </p:txBody>
      </p:sp>
      <p:pic>
        <p:nvPicPr>
          <p:cNvPr id="9" name="Picture 8">
            <a:extLst>
              <a:ext uri="{FF2B5EF4-FFF2-40B4-BE49-F238E27FC236}">
                <a16:creationId xmlns:a16="http://schemas.microsoft.com/office/drawing/2014/main" id="{B57D2DB6-D02F-46E4-973B-24DBDE754587}"/>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2511956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A protocol is a set of rules that need to be followed. </a:t>
            </a:r>
          </a:p>
          <a:p>
            <a:endParaRPr lang="en-GB" sz="4000" dirty="0">
              <a:solidFill>
                <a:schemeClr val="tx1"/>
              </a:solidFill>
            </a:endParaRPr>
          </a:p>
          <a:p>
            <a:r>
              <a:rPr lang="en-GB" sz="4000" dirty="0">
                <a:solidFill>
                  <a:schemeClr val="tx1"/>
                </a:solidFill>
              </a:rPr>
              <a:t>There are lots of rules to follow when connecting to a network. </a:t>
            </a:r>
          </a:p>
          <a:p>
            <a:endParaRPr lang="en-GB" sz="4000" dirty="0">
              <a:solidFill>
                <a:schemeClr val="tx1"/>
              </a:solidFill>
            </a:endParaRPr>
          </a:p>
          <a:p>
            <a:endParaRPr lang="en-GB" sz="4000" dirty="0">
              <a:solidFill>
                <a:schemeClr val="tx1"/>
              </a:solidFill>
            </a:endParaRPr>
          </a:p>
        </p:txBody>
      </p:sp>
      <p:pic>
        <p:nvPicPr>
          <p:cNvPr id="5" name="Picture 4">
            <a:extLst>
              <a:ext uri="{FF2B5EF4-FFF2-40B4-BE49-F238E27FC236}">
                <a16:creationId xmlns:a16="http://schemas.microsoft.com/office/drawing/2014/main" id="{36CCC992-8DA3-4DD6-B553-60F4F6F039D4}"/>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41926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4000" dirty="0"/>
              <a:t>TCP/IP</a:t>
            </a:r>
          </a:p>
          <a:p>
            <a:pPr marL="571500" indent="-571500">
              <a:buFont typeface="Arial" panose="020B0604020202020204" pitchFamily="34" charset="0"/>
              <a:buChar char="•"/>
            </a:pPr>
            <a:r>
              <a:rPr lang="en-GB" sz="4000" dirty="0"/>
              <a:t>HTTP</a:t>
            </a:r>
          </a:p>
          <a:p>
            <a:pPr marL="571500" indent="-571500">
              <a:buFont typeface="Arial" panose="020B0604020202020204" pitchFamily="34" charset="0"/>
              <a:buChar char="•"/>
            </a:pPr>
            <a:r>
              <a:rPr lang="en-GB" sz="4000" dirty="0"/>
              <a:t>HTTPS</a:t>
            </a:r>
          </a:p>
          <a:p>
            <a:pPr marL="571500" indent="-571500">
              <a:buFont typeface="Arial" panose="020B0604020202020204" pitchFamily="34" charset="0"/>
              <a:buChar char="•"/>
            </a:pPr>
            <a:r>
              <a:rPr lang="en-GB" sz="4000" dirty="0"/>
              <a:t>FTP</a:t>
            </a:r>
          </a:p>
          <a:p>
            <a:pPr marL="571500" indent="-571500">
              <a:buFont typeface="Arial" panose="020B0604020202020204" pitchFamily="34" charset="0"/>
              <a:buChar char="•"/>
            </a:pPr>
            <a:r>
              <a:rPr lang="en-GB" sz="4000" dirty="0"/>
              <a:t>POP</a:t>
            </a:r>
          </a:p>
          <a:p>
            <a:pPr marL="571500" indent="-571500">
              <a:buFont typeface="Arial" panose="020B0604020202020204" pitchFamily="34" charset="0"/>
              <a:buChar char="•"/>
            </a:pPr>
            <a:r>
              <a:rPr lang="en-GB" sz="4000" dirty="0"/>
              <a:t>IMAP</a:t>
            </a:r>
          </a:p>
          <a:p>
            <a:pPr marL="571500" indent="-571500">
              <a:buFont typeface="Arial" panose="020B0604020202020204" pitchFamily="34" charset="0"/>
              <a:buChar char="•"/>
            </a:pPr>
            <a:r>
              <a:rPr lang="en-GB" sz="4000" dirty="0"/>
              <a:t>SMTP</a:t>
            </a:r>
          </a:p>
          <a:p>
            <a:endParaRPr lang="en-GB" sz="4000" dirty="0"/>
          </a:p>
          <a:p>
            <a:endParaRPr lang="en-GB" sz="4000" dirty="0"/>
          </a:p>
          <a:p>
            <a:endParaRPr lang="en-GB" sz="4000" dirty="0"/>
          </a:p>
        </p:txBody>
      </p:sp>
    </p:spTree>
    <p:extLst>
      <p:ext uri="{BB962C8B-B14F-4D97-AF65-F5344CB8AC3E}">
        <p14:creationId xmlns:p14="http://schemas.microsoft.com/office/powerpoint/2010/main" val="104322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429F4-64BC-4507-B688-28B7688CCAEB}"/>
              </a:ext>
            </a:extLst>
          </p:cNvPr>
          <p:cNvSpPr/>
          <p:nvPr/>
        </p:nvSpPr>
        <p:spPr>
          <a:xfrm>
            <a:off x="139303" y="1229743"/>
            <a:ext cx="3385775" cy="25471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4000" dirty="0"/>
              <a:t>TCP/IP</a:t>
            </a:r>
          </a:p>
          <a:p>
            <a:pPr marL="571500" indent="-571500">
              <a:buFont typeface="Arial" panose="020B0604020202020204" pitchFamily="34" charset="0"/>
              <a:buChar char="•"/>
            </a:pPr>
            <a:r>
              <a:rPr lang="en-GB" sz="4000" dirty="0"/>
              <a:t>HTTP</a:t>
            </a:r>
          </a:p>
          <a:p>
            <a:pPr marL="571500" indent="-571500">
              <a:buFont typeface="Arial" panose="020B0604020202020204" pitchFamily="34" charset="0"/>
              <a:buChar char="•"/>
            </a:pPr>
            <a:r>
              <a:rPr lang="en-GB" sz="4000" dirty="0"/>
              <a:t>HTTPS</a:t>
            </a:r>
          </a:p>
          <a:p>
            <a:pPr marL="571500" indent="-571500">
              <a:buFont typeface="Arial" panose="020B0604020202020204" pitchFamily="34" charset="0"/>
              <a:buChar char="•"/>
            </a:pPr>
            <a:r>
              <a:rPr lang="en-GB" sz="4000" dirty="0"/>
              <a:t>FTP</a:t>
            </a:r>
          </a:p>
          <a:p>
            <a:pPr marL="571500" indent="-571500">
              <a:buFont typeface="Arial" panose="020B0604020202020204" pitchFamily="34" charset="0"/>
              <a:buChar char="•"/>
            </a:pPr>
            <a:r>
              <a:rPr lang="en-GB" sz="4000" dirty="0"/>
              <a:t>POP</a:t>
            </a:r>
          </a:p>
          <a:p>
            <a:pPr marL="571500" indent="-571500">
              <a:buFont typeface="Arial" panose="020B0604020202020204" pitchFamily="34" charset="0"/>
              <a:buChar char="•"/>
            </a:pPr>
            <a:r>
              <a:rPr lang="en-GB" sz="4000" dirty="0"/>
              <a:t>IMAP</a:t>
            </a:r>
          </a:p>
          <a:p>
            <a:pPr marL="571500" indent="-571500">
              <a:buFont typeface="Arial" panose="020B0604020202020204" pitchFamily="34" charset="0"/>
              <a:buChar char="•"/>
            </a:pPr>
            <a:r>
              <a:rPr lang="en-GB" sz="4000" dirty="0"/>
              <a:t>SMTP</a:t>
            </a:r>
          </a:p>
          <a:p>
            <a:endParaRPr lang="en-GB" sz="4000" dirty="0"/>
          </a:p>
          <a:p>
            <a:endParaRPr lang="en-GB" sz="4000" dirty="0"/>
          </a:p>
          <a:p>
            <a:endParaRPr lang="en-GB" sz="4000" dirty="0"/>
          </a:p>
        </p:txBody>
      </p:sp>
    </p:spTree>
    <p:extLst>
      <p:ext uri="{BB962C8B-B14F-4D97-AF65-F5344CB8AC3E}">
        <p14:creationId xmlns:p14="http://schemas.microsoft.com/office/powerpoint/2010/main" val="198901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Tree>
    <p:extLst>
      <p:ext uri="{BB962C8B-B14F-4D97-AF65-F5344CB8AC3E}">
        <p14:creationId xmlns:p14="http://schemas.microsoft.com/office/powerpoint/2010/main" val="1440812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uses a client-server method of sending large files over a network. </a:t>
            </a:r>
          </a:p>
        </p:txBody>
      </p:sp>
      <p:sp>
        <p:nvSpPr>
          <p:cNvPr id="7" name="Text Placeholder 2">
            <a:extLst>
              <a:ext uri="{FF2B5EF4-FFF2-40B4-BE49-F238E27FC236}">
                <a16:creationId xmlns:a16="http://schemas.microsoft.com/office/drawing/2014/main" id="{B2F595DE-BF9C-4719-A1E6-881929333550}"/>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6" name="Flowchart: Process 5">
            <a:extLst>
              <a:ext uri="{FF2B5EF4-FFF2-40B4-BE49-F238E27FC236}">
                <a16:creationId xmlns:a16="http://schemas.microsoft.com/office/drawing/2014/main" id="{9A527B8A-4404-4859-B975-61D46132720A}"/>
              </a:ext>
            </a:extLst>
          </p:cNvPr>
          <p:cNvSpPr/>
          <p:nvPr/>
        </p:nvSpPr>
        <p:spPr>
          <a:xfrm>
            <a:off x="8492836" y="134774"/>
            <a:ext cx="3075709" cy="682003"/>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Definitions</a:t>
            </a:r>
          </a:p>
        </p:txBody>
      </p:sp>
    </p:spTree>
    <p:extLst>
      <p:ext uri="{BB962C8B-B14F-4D97-AF65-F5344CB8AC3E}">
        <p14:creationId xmlns:p14="http://schemas.microsoft.com/office/powerpoint/2010/main" val="4220717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is used to transfer the data of web pages securely, from servers to clients. </a:t>
            </a:r>
          </a:p>
        </p:txBody>
      </p:sp>
      <p:sp>
        <p:nvSpPr>
          <p:cNvPr id="6" name="Flowchart: Process 5">
            <a:extLst>
              <a:ext uri="{FF2B5EF4-FFF2-40B4-BE49-F238E27FC236}">
                <a16:creationId xmlns:a16="http://schemas.microsoft.com/office/drawing/2014/main" id="{9BEDB15F-28E3-499A-90FC-892A85622B70}"/>
              </a:ext>
            </a:extLst>
          </p:cNvPr>
          <p:cNvSpPr/>
          <p:nvPr/>
        </p:nvSpPr>
        <p:spPr>
          <a:xfrm>
            <a:off x="8492836" y="134774"/>
            <a:ext cx="3075709" cy="682003"/>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Definitions</a:t>
            </a:r>
          </a:p>
        </p:txBody>
      </p:sp>
    </p:spTree>
    <p:extLst>
      <p:ext uri="{BB962C8B-B14F-4D97-AF65-F5344CB8AC3E}">
        <p14:creationId xmlns:p14="http://schemas.microsoft.com/office/powerpoint/2010/main" val="307267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Sets out the rules that a device must follow when using a network. It sets the rules for packet switching and the routing of packets on a WAN. </a:t>
            </a:r>
          </a:p>
        </p:txBody>
      </p:sp>
      <p:sp>
        <p:nvSpPr>
          <p:cNvPr id="6" name="Flowchart: Process 5">
            <a:extLst>
              <a:ext uri="{FF2B5EF4-FFF2-40B4-BE49-F238E27FC236}">
                <a16:creationId xmlns:a16="http://schemas.microsoft.com/office/drawing/2014/main" id="{59C3DAAC-9370-4DE8-8EED-533698CE54BB}"/>
              </a:ext>
            </a:extLst>
          </p:cNvPr>
          <p:cNvSpPr/>
          <p:nvPr/>
        </p:nvSpPr>
        <p:spPr>
          <a:xfrm>
            <a:off x="8492836" y="134774"/>
            <a:ext cx="3075709" cy="682003"/>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Definitions</a:t>
            </a:r>
          </a:p>
        </p:txBody>
      </p:sp>
    </p:spTree>
    <p:extLst>
      <p:ext uri="{BB962C8B-B14F-4D97-AF65-F5344CB8AC3E}">
        <p14:creationId xmlns:p14="http://schemas.microsoft.com/office/powerpoint/2010/main" val="8279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000" dirty="0"/>
              <a:t>What is the difference between WIFI and ethernet? </a:t>
            </a:r>
          </a:p>
          <a:p>
            <a:endParaRPr lang="en-GB" sz="4000" dirty="0"/>
          </a:p>
          <a:p>
            <a:endParaRPr lang="en-GB" sz="4000" dirty="0"/>
          </a:p>
          <a:p>
            <a:r>
              <a:rPr lang="en-GB" sz="4000" dirty="0"/>
              <a:t>What does encryption do to data?</a:t>
            </a:r>
          </a:p>
          <a:p>
            <a:endParaRPr lang="en-GB" sz="4000" dirty="0"/>
          </a:p>
          <a:p>
            <a:endParaRPr lang="en-GB" sz="4000" dirty="0"/>
          </a:p>
          <a:p>
            <a:endParaRPr lang="en-GB" sz="4000" dirty="0"/>
          </a:p>
          <a:p>
            <a:endParaRPr lang="en-GB" sz="4000" dirty="0"/>
          </a:p>
          <a:p>
            <a:endParaRPr lang="en-GB" sz="4000" dirty="0"/>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Bell Work</a:t>
            </a:r>
          </a:p>
        </p:txBody>
      </p:sp>
    </p:spTree>
    <p:extLst>
      <p:ext uri="{BB962C8B-B14F-4D97-AF65-F5344CB8AC3E}">
        <p14:creationId xmlns:p14="http://schemas.microsoft.com/office/powerpoint/2010/main" val="332422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is used to transfer the data of web pages from servers to clients (after requested). </a:t>
            </a:r>
          </a:p>
        </p:txBody>
      </p:sp>
      <p:sp>
        <p:nvSpPr>
          <p:cNvPr id="6" name="Flowchart: Process 5">
            <a:extLst>
              <a:ext uri="{FF2B5EF4-FFF2-40B4-BE49-F238E27FC236}">
                <a16:creationId xmlns:a16="http://schemas.microsoft.com/office/drawing/2014/main" id="{5D9E7186-9411-4962-BF12-FD817CC47E9D}"/>
              </a:ext>
            </a:extLst>
          </p:cNvPr>
          <p:cNvSpPr/>
          <p:nvPr/>
        </p:nvSpPr>
        <p:spPr>
          <a:xfrm>
            <a:off x="8492836" y="134774"/>
            <a:ext cx="3075709" cy="682003"/>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Definitions</a:t>
            </a:r>
          </a:p>
        </p:txBody>
      </p:sp>
    </p:spTree>
    <p:extLst>
      <p:ext uri="{BB962C8B-B14F-4D97-AF65-F5344CB8AC3E}">
        <p14:creationId xmlns:p14="http://schemas.microsoft.com/office/powerpoint/2010/main" val="2840040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uses a client-server method of sending large files over a network. </a:t>
            </a:r>
          </a:p>
        </p:txBody>
      </p:sp>
      <p:sp>
        <p:nvSpPr>
          <p:cNvPr id="7" name="Text Placeholder 2">
            <a:extLst>
              <a:ext uri="{FF2B5EF4-FFF2-40B4-BE49-F238E27FC236}">
                <a16:creationId xmlns:a16="http://schemas.microsoft.com/office/drawing/2014/main" id="{B2F595DE-BF9C-4719-A1E6-881929333550}"/>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6" name="Flowchart: Process 5">
            <a:extLst>
              <a:ext uri="{FF2B5EF4-FFF2-40B4-BE49-F238E27FC236}">
                <a16:creationId xmlns:a16="http://schemas.microsoft.com/office/drawing/2014/main" id="{82D85E5B-BF11-4711-93D7-21F8BF30136D}"/>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3698800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1C45C8-6583-4A4C-AB50-21051A93AC92}"/>
              </a:ext>
            </a:extLst>
          </p:cNvPr>
          <p:cNvSpPr/>
          <p:nvPr/>
        </p:nvSpPr>
        <p:spPr>
          <a:xfrm>
            <a:off x="678873" y="4572000"/>
            <a:ext cx="1260763" cy="5403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uses a client-server method of sending large files over a network. </a:t>
            </a:r>
          </a:p>
        </p:txBody>
      </p:sp>
      <p:sp>
        <p:nvSpPr>
          <p:cNvPr id="7" name="Flowchart: Process 6">
            <a:extLst>
              <a:ext uri="{FF2B5EF4-FFF2-40B4-BE49-F238E27FC236}">
                <a16:creationId xmlns:a16="http://schemas.microsoft.com/office/drawing/2014/main" id="{156AE5E8-2B9F-460B-AF27-1C6E708B80D8}"/>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82242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is used to transfer the data of web pages securely, from servers to clients. </a:t>
            </a:r>
          </a:p>
        </p:txBody>
      </p:sp>
      <p:sp>
        <p:nvSpPr>
          <p:cNvPr id="6" name="Flowchart: Process 5">
            <a:extLst>
              <a:ext uri="{FF2B5EF4-FFF2-40B4-BE49-F238E27FC236}">
                <a16:creationId xmlns:a16="http://schemas.microsoft.com/office/drawing/2014/main" id="{F50C46CB-7994-49CE-AE8D-C4994A476AB5}"/>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48737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2C67C1-A78B-42DB-9288-D8962AC95D81}"/>
              </a:ext>
            </a:extLst>
          </p:cNvPr>
          <p:cNvSpPr/>
          <p:nvPr/>
        </p:nvSpPr>
        <p:spPr>
          <a:xfrm>
            <a:off x="775855" y="3934691"/>
            <a:ext cx="1953490" cy="5541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is used to transfer the data of web pages securely, from servers to clients. </a:t>
            </a:r>
          </a:p>
        </p:txBody>
      </p:sp>
      <p:sp>
        <p:nvSpPr>
          <p:cNvPr id="7" name="Flowchart: Process 6">
            <a:extLst>
              <a:ext uri="{FF2B5EF4-FFF2-40B4-BE49-F238E27FC236}">
                <a16:creationId xmlns:a16="http://schemas.microsoft.com/office/drawing/2014/main" id="{AA401A80-CA40-4456-9643-17767B16EBF0}"/>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596080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Sets out the rules that a device must follow when using a network. It sets the rules for packet switching and the routing of packets on a WAN. </a:t>
            </a:r>
          </a:p>
        </p:txBody>
      </p:sp>
      <p:sp>
        <p:nvSpPr>
          <p:cNvPr id="9" name="Flowchart: Process 8">
            <a:extLst>
              <a:ext uri="{FF2B5EF4-FFF2-40B4-BE49-F238E27FC236}">
                <a16:creationId xmlns:a16="http://schemas.microsoft.com/office/drawing/2014/main" id="{ACB5793B-4ED0-47F5-B13B-45DF630FB579}"/>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664413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619F81-F2EB-4139-A019-553F66B9F64D}"/>
              </a:ext>
            </a:extLst>
          </p:cNvPr>
          <p:cNvSpPr/>
          <p:nvPr/>
        </p:nvSpPr>
        <p:spPr>
          <a:xfrm>
            <a:off x="692727" y="2590800"/>
            <a:ext cx="2119746" cy="5680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Sets out the rules that a device must follow when using a network. It sets the rules for packet switching and the routing of packets on a WAN. </a:t>
            </a:r>
          </a:p>
        </p:txBody>
      </p:sp>
      <p:sp>
        <p:nvSpPr>
          <p:cNvPr id="9" name="Flowchart: Process 8">
            <a:extLst>
              <a:ext uri="{FF2B5EF4-FFF2-40B4-BE49-F238E27FC236}">
                <a16:creationId xmlns:a16="http://schemas.microsoft.com/office/drawing/2014/main" id="{BE081BFA-2B55-4D50-A1AA-E0A402D2C49A}"/>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845699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is used to transfer the data of web pages from servers to clients (after requested). </a:t>
            </a:r>
          </a:p>
        </p:txBody>
      </p:sp>
      <p:sp>
        <p:nvSpPr>
          <p:cNvPr id="6" name="Flowchart: Process 5">
            <a:extLst>
              <a:ext uri="{FF2B5EF4-FFF2-40B4-BE49-F238E27FC236}">
                <a16:creationId xmlns:a16="http://schemas.microsoft.com/office/drawing/2014/main" id="{8BF4895C-E68D-4106-91D8-319DD75FB0D8}"/>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24739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849C7E-F134-4AE0-AF10-F77F808FDFE7}"/>
              </a:ext>
            </a:extLst>
          </p:cNvPr>
          <p:cNvSpPr/>
          <p:nvPr/>
        </p:nvSpPr>
        <p:spPr>
          <a:xfrm>
            <a:off x="762000" y="3255818"/>
            <a:ext cx="1607127" cy="5541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0" y="1077342"/>
            <a:ext cx="11892276" cy="574799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GB" sz="4000" dirty="0"/>
              <a:t>TCP/IP</a:t>
            </a:r>
          </a:p>
          <a:p>
            <a:pPr marL="742950" indent="-742950">
              <a:buFont typeface="+mj-lt"/>
              <a:buAutoNum type="arabicPeriod"/>
            </a:pPr>
            <a:r>
              <a:rPr lang="en-GB" sz="4000" dirty="0"/>
              <a:t>HTTP</a:t>
            </a:r>
          </a:p>
          <a:p>
            <a:pPr marL="742950" indent="-742950">
              <a:buFont typeface="+mj-lt"/>
              <a:buAutoNum type="arabicPeriod"/>
            </a:pPr>
            <a:r>
              <a:rPr lang="en-GB" sz="4000" dirty="0"/>
              <a:t>HTTPS</a:t>
            </a:r>
          </a:p>
          <a:p>
            <a:pPr marL="742950" indent="-742950">
              <a:buFont typeface="+mj-lt"/>
              <a:buAutoNum type="arabicPeriod"/>
            </a:pPr>
            <a:r>
              <a:rPr lang="en-GB" sz="4000" dirty="0"/>
              <a:t>FTP</a:t>
            </a:r>
          </a:p>
        </p:txBody>
      </p:sp>
      <p:sp>
        <p:nvSpPr>
          <p:cNvPr id="4" name="Rectangle 3">
            <a:extLst>
              <a:ext uri="{FF2B5EF4-FFF2-40B4-BE49-F238E27FC236}">
                <a16:creationId xmlns:a16="http://schemas.microsoft.com/office/drawing/2014/main" id="{A905F74F-90A2-4B1B-9AAA-160B4900A1AE}"/>
              </a:ext>
            </a:extLst>
          </p:cNvPr>
          <p:cNvSpPr/>
          <p:nvPr/>
        </p:nvSpPr>
        <p:spPr>
          <a:xfrm>
            <a:off x="3837709" y="1399309"/>
            <a:ext cx="7841673" cy="4031673"/>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latin typeface="OpenDyslexic" panose="00000500000000000000" pitchFamily="50" charset="0"/>
              </a:rPr>
              <a:t>This protocol is used to transfer the data of web pages from servers to clients (after requested). </a:t>
            </a:r>
          </a:p>
        </p:txBody>
      </p:sp>
      <p:sp>
        <p:nvSpPr>
          <p:cNvPr id="7" name="Flowchart: Process 6">
            <a:extLst>
              <a:ext uri="{FF2B5EF4-FFF2-40B4-BE49-F238E27FC236}">
                <a16:creationId xmlns:a16="http://schemas.microsoft.com/office/drawing/2014/main" id="{BCCBE2AF-9CDB-4EE7-883A-D3F9FB149F19}"/>
              </a:ext>
            </a:extLst>
          </p:cNvPr>
          <p:cNvSpPr/>
          <p:nvPr/>
        </p:nvSpPr>
        <p:spPr>
          <a:xfrm>
            <a:off x="8492836" y="134774"/>
            <a:ext cx="3075709" cy="68200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Self-assessment</a:t>
            </a:r>
          </a:p>
        </p:txBody>
      </p:sp>
    </p:spTree>
    <p:extLst>
      <p:ext uri="{BB962C8B-B14F-4D97-AF65-F5344CB8AC3E}">
        <p14:creationId xmlns:p14="http://schemas.microsoft.com/office/powerpoint/2010/main" val="399796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4000" dirty="0"/>
              <a:t>TCP/IP</a:t>
            </a:r>
          </a:p>
          <a:p>
            <a:pPr marL="571500" indent="-571500">
              <a:buFont typeface="Arial" panose="020B0604020202020204" pitchFamily="34" charset="0"/>
              <a:buChar char="•"/>
            </a:pPr>
            <a:r>
              <a:rPr lang="en-GB" sz="4000" dirty="0"/>
              <a:t>HTTP</a:t>
            </a:r>
          </a:p>
          <a:p>
            <a:pPr marL="571500" indent="-571500">
              <a:buFont typeface="Arial" panose="020B0604020202020204" pitchFamily="34" charset="0"/>
              <a:buChar char="•"/>
            </a:pPr>
            <a:r>
              <a:rPr lang="en-GB" sz="4000" dirty="0"/>
              <a:t>HTTPS</a:t>
            </a:r>
          </a:p>
          <a:p>
            <a:pPr marL="571500" indent="-571500">
              <a:buFont typeface="Arial" panose="020B0604020202020204" pitchFamily="34" charset="0"/>
              <a:buChar char="•"/>
            </a:pPr>
            <a:r>
              <a:rPr lang="en-GB" sz="4000" dirty="0"/>
              <a:t>FTP</a:t>
            </a:r>
          </a:p>
          <a:p>
            <a:pPr marL="571500" indent="-571500">
              <a:buFont typeface="Arial" panose="020B0604020202020204" pitchFamily="34" charset="0"/>
              <a:buChar char="•"/>
            </a:pPr>
            <a:r>
              <a:rPr lang="en-GB" sz="4000" dirty="0"/>
              <a:t>POP</a:t>
            </a:r>
          </a:p>
          <a:p>
            <a:pPr marL="571500" indent="-571500">
              <a:buFont typeface="Arial" panose="020B0604020202020204" pitchFamily="34" charset="0"/>
              <a:buChar char="•"/>
            </a:pPr>
            <a:r>
              <a:rPr lang="en-GB" sz="4000" dirty="0"/>
              <a:t>IMAP</a:t>
            </a:r>
          </a:p>
          <a:p>
            <a:pPr marL="571500" indent="-571500">
              <a:buFont typeface="Arial" panose="020B0604020202020204" pitchFamily="34" charset="0"/>
              <a:buChar char="•"/>
            </a:pPr>
            <a:r>
              <a:rPr lang="en-GB" sz="4000" dirty="0"/>
              <a:t>SMTP</a:t>
            </a:r>
          </a:p>
          <a:p>
            <a:endParaRPr lang="en-GB" sz="4000" dirty="0"/>
          </a:p>
          <a:p>
            <a:endParaRPr lang="en-GB" sz="4000" dirty="0"/>
          </a:p>
          <a:p>
            <a:endParaRPr lang="en-GB" sz="4000" dirty="0"/>
          </a:p>
        </p:txBody>
      </p:sp>
    </p:spTree>
    <p:extLst>
      <p:ext uri="{BB962C8B-B14F-4D97-AF65-F5344CB8AC3E}">
        <p14:creationId xmlns:p14="http://schemas.microsoft.com/office/powerpoint/2010/main" val="330398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5E23B-0326-424F-9F9D-3209757FAC58}"/>
              </a:ext>
            </a:extLst>
          </p:cNvPr>
          <p:cNvSpPr>
            <a:spLocks noGrp="1"/>
          </p:cNvSpPr>
          <p:nvPr>
            <p:ph type="body" sz="quarter" idx="10"/>
          </p:nvPr>
        </p:nvSpPr>
        <p:spPr/>
        <p:txBody>
          <a:bodyPr/>
          <a:lstStyle/>
          <a:p>
            <a:r>
              <a:rPr lang="en-GB" dirty="0">
                <a:solidFill>
                  <a:schemeClr val="tx1"/>
                </a:solidFill>
              </a:rPr>
              <a:t>State what a protocol is. </a:t>
            </a:r>
          </a:p>
        </p:txBody>
      </p:sp>
      <p:sp>
        <p:nvSpPr>
          <p:cNvPr id="3" name="Text Placeholder 2">
            <a:extLst>
              <a:ext uri="{FF2B5EF4-FFF2-40B4-BE49-F238E27FC236}">
                <a16:creationId xmlns:a16="http://schemas.microsoft.com/office/drawing/2014/main" id="{A782C2EC-C748-4B21-B528-9FEFBC1E31CB}"/>
              </a:ext>
            </a:extLst>
          </p:cNvPr>
          <p:cNvSpPr>
            <a:spLocks noGrp="1"/>
          </p:cNvSpPr>
          <p:nvPr>
            <p:ph type="body" sz="quarter" idx="11"/>
          </p:nvPr>
        </p:nvSpPr>
        <p:spPr/>
        <p:txBody>
          <a:bodyPr/>
          <a:lstStyle/>
          <a:p>
            <a:r>
              <a:rPr lang="en-GB" dirty="0">
                <a:solidFill>
                  <a:schemeClr val="tx1"/>
                </a:solidFill>
              </a:rPr>
              <a:t>Discuss the features of some protocols. </a:t>
            </a:r>
          </a:p>
          <a:p>
            <a:endParaRPr lang="en-GB" dirty="0"/>
          </a:p>
        </p:txBody>
      </p:sp>
      <p:sp>
        <p:nvSpPr>
          <p:cNvPr id="4" name="Text Placeholder 3">
            <a:extLst>
              <a:ext uri="{FF2B5EF4-FFF2-40B4-BE49-F238E27FC236}">
                <a16:creationId xmlns:a16="http://schemas.microsoft.com/office/drawing/2014/main" id="{49C7FA9A-43C1-47ED-AB8C-7F91E3F4C672}"/>
              </a:ext>
            </a:extLst>
          </p:cNvPr>
          <p:cNvSpPr>
            <a:spLocks noGrp="1"/>
          </p:cNvSpPr>
          <p:nvPr>
            <p:ph type="body" sz="quarter" idx="12"/>
          </p:nvPr>
        </p:nvSpPr>
        <p:spPr/>
        <p:txBody>
          <a:bodyPr/>
          <a:lstStyle/>
          <a:p>
            <a:r>
              <a:rPr lang="en-GB" dirty="0">
                <a:solidFill>
                  <a:schemeClr val="tx1"/>
                </a:solidFill>
              </a:rPr>
              <a:t>Compare the roles of different protocols. </a:t>
            </a:r>
          </a:p>
        </p:txBody>
      </p:sp>
      <p:sp>
        <p:nvSpPr>
          <p:cNvPr id="5" name="Text Placeholder 4">
            <a:extLst>
              <a:ext uri="{FF2B5EF4-FFF2-40B4-BE49-F238E27FC236}">
                <a16:creationId xmlns:a16="http://schemas.microsoft.com/office/drawing/2014/main" id="{043566E9-85D6-4E07-8C14-68F66D51B3D3}"/>
              </a:ext>
            </a:extLst>
          </p:cNvPr>
          <p:cNvSpPr>
            <a:spLocks noGrp="1"/>
          </p:cNvSpPr>
          <p:nvPr>
            <p:ph type="body" sz="quarter" idx="13"/>
          </p:nvPr>
        </p:nvSpPr>
        <p:spPr/>
        <p:txBody>
          <a:bodyPr>
            <a:normAutofit/>
          </a:bodyPr>
          <a:lstStyle/>
          <a:p>
            <a:r>
              <a:rPr lang="en-GB" dirty="0"/>
              <a:t>1.3 Learn about the 7 types of protocols used in Computing. </a:t>
            </a:r>
          </a:p>
        </p:txBody>
      </p:sp>
      <p:sp>
        <p:nvSpPr>
          <p:cNvPr id="8" name="Text Placeholder 7">
            <a:extLst>
              <a:ext uri="{FF2B5EF4-FFF2-40B4-BE49-F238E27FC236}">
                <a16:creationId xmlns:a16="http://schemas.microsoft.com/office/drawing/2014/main" id="{87BECCA0-FADE-4755-84FA-B34BE2F095F4}"/>
              </a:ext>
            </a:extLst>
          </p:cNvPr>
          <p:cNvSpPr>
            <a:spLocks noGrp="1"/>
          </p:cNvSpPr>
          <p:nvPr>
            <p:ph type="body" sz="quarter" idx="16"/>
          </p:nvPr>
        </p:nvSpPr>
        <p:spPr>
          <a:xfrm>
            <a:off x="7040781" y="576692"/>
            <a:ext cx="5006840" cy="1461594"/>
          </a:xfrm>
        </p:spPr>
        <p:txBody>
          <a:bodyPr>
            <a:normAutofit/>
          </a:bodyPr>
          <a:lstStyle/>
          <a:p>
            <a:r>
              <a:rPr lang="en-GB" u="sng" dirty="0"/>
              <a:t>1.3 Learn about the 7 types of protocols used in Computing.  </a:t>
            </a:r>
          </a:p>
        </p:txBody>
      </p:sp>
    </p:spTree>
    <p:extLst>
      <p:ext uri="{BB962C8B-B14F-4D97-AF65-F5344CB8AC3E}">
        <p14:creationId xmlns:p14="http://schemas.microsoft.com/office/powerpoint/2010/main" val="2430975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429F4-64BC-4507-B688-28B7688CCAEB}"/>
              </a:ext>
            </a:extLst>
          </p:cNvPr>
          <p:cNvSpPr/>
          <p:nvPr/>
        </p:nvSpPr>
        <p:spPr>
          <a:xfrm>
            <a:off x="160421" y="3776870"/>
            <a:ext cx="3385775" cy="215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4000" dirty="0"/>
              <a:t>TCP/IP</a:t>
            </a:r>
          </a:p>
          <a:p>
            <a:pPr marL="571500" indent="-571500">
              <a:buFont typeface="Arial" panose="020B0604020202020204" pitchFamily="34" charset="0"/>
              <a:buChar char="•"/>
            </a:pPr>
            <a:r>
              <a:rPr lang="en-GB" sz="4000" dirty="0"/>
              <a:t>HTTP</a:t>
            </a:r>
          </a:p>
          <a:p>
            <a:pPr marL="571500" indent="-571500">
              <a:buFont typeface="Arial" panose="020B0604020202020204" pitchFamily="34" charset="0"/>
              <a:buChar char="•"/>
            </a:pPr>
            <a:r>
              <a:rPr lang="en-GB" sz="4000" dirty="0"/>
              <a:t>HTTPS</a:t>
            </a:r>
          </a:p>
          <a:p>
            <a:pPr marL="571500" indent="-571500">
              <a:buFont typeface="Arial" panose="020B0604020202020204" pitchFamily="34" charset="0"/>
              <a:buChar char="•"/>
            </a:pPr>
            <a:r>
              <a:rPr lang="en-GB" sz="4000" dirty="0"/>
              <a:t>FTP</a:t>
            </a:r>
          </a:p>
          <a:p>
            <a:pPr marL="571500" indent="-571500">
              <a:buFont typeface="Arial" panose="020B0604020202020204" pitchFamily="34" charset="0"/>
              <a:buChar char="•"/>
            </a:pPr>
            <a:r>
              <a:rPr lang="en-GB" sz="4000" dirty="0"/>
              <a:t>POP</a:t>
            </a:r>
          </a:p>
          <a:p>
            <a:pPr marL="571500" indent="-571500">
              <a:buFont typeface="Arial" panose="020B0604020202020204" pitchFamily="34" charset="0"/>
              <a:buChar char="•"/>
            </a:pPr>
            <a:r>
              <a:rPr lang="en-GB" sz="4000" dirty="0"/>
              <a:t>IMAP</a:t>
            </a:r>
          </a:p>
          <a:p>
            <a:pPr marL="571500" indent="-571500">
              <a:buFont typeface="Arial" panose="020B0604020202020204" pitchFamily="34" charset="0"/>
              <a:buChar char="•"/>
            </a:pPr>
            <a:r>
              <a:rPr lang="en-GB" sz="4000" dirty="0"/>
              <a:t>SMTP</a:t>
            </a:r>
          </a:p>
          <a:p>
            <a:endParaRPr lang="en-GB" sz="4000" dirty="0"/>
          </a:p>
          <a:p>
            <a:endParaRPr lang="en-GB" sz="4000" dirty="0"/>
          </a:p>
          <a:p>
            <a:endParaRPr lang="en-GB" sz="4000" dirty="0"/>
          </a:p>
        </p:txBody>
      </p:sp>
    </p:spTree>
    <p:extLst>
      <p:ext uri="{BB962C8B-B14F-4D97-AF65-F5344CB8AC3E}">
        <p14:creationId xmlns:p14="http://schemas.microsoft.com/office/powerpoint/2010/main" val="2381471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4000" dirty="0"/>
              <a:t>POP</a:t>
            </a:r>
          </a:p>
          <a:p>
            <a:pPr marL="571500" indent="-571500">
              <a:buFont typeface="Arial" panose="020B0604020202020204" pitchFamily="34" charset="0"/>
              <a:buChar char="•"/>
            </a:pPr>
            <a:r>
              <a:rPr lang="en-GB" sz="4000" dirty="0"/>
              <a:t>IMAP</a:t>
            </a:r>
          </a:p>
          <a:p>
            <a:pPr marL="571500" indent="-571500">
              <a:buFont typeface="Arial" panose="020B0604020202020204" pitchFamily="34" charset="0"/>
              <a:buChar char="•"/>
            </a:pPr>
            <a:r>
              <a:rPr lang="en-GB" sz="4000" dirty="0"/>
              <a:t>SMTP</a:t>
            </a:r>
          </a:p>
          <a:p>
            <a:pPr marL="571500" indent="-571500">
              <a:buFont typeface="Arial" panose="020B0604020202020204" pitchFamily="34" charset="0"/>
              <a:buChar char="•"/>
            </a:pPr>
            <a:endParaRPr lang="en-GB" sz="4000" dirty="0"/>
          </a:p>
          <a:p>
            <a:r>
              <a:rPr lang="en-GB" sz="4000" dirty="0"/>
              <a:t>These are protocols that are related to sending and receiving email. </a:t>
            </a:r>
          </a:p>
          <a:p>
            <a:endParaRPr lang="en-GB" sz="4000" dirty="0"/>
          </a:p>
          <a:p>
            <a:endParaRPr lang="en-GB" sz="4000" dirty="0"/>
          </a:p>
          <a:p>
            <a:endParaRPr lang="en-GB" sz="4000" dirty="0"/>
          </a:p>
        </p:txBody>
      </p:sp>
    </p:spTree>
    <p:extLst>
      <p:ext uri="{BB962C8B-B14F-4D97-AF65-F5344CB8AC3E}">
        <p14:creationId xmlns:p14="http://schemas.microsoft.com/office/powerpoint/2010/main" val="585464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24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spTree>
    <p:extLst>
      <p:ext uri="{BB962C8B-B14F-4D97-AF65-F5344CB8AC3E}">
        <p14:creationId xmlns:p14="http://schemas.microsoft.com/office/powerpoint/2010/main" val="4067193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4"/>
          <a:stretch>
            <a:fillRect/>
          </a:stretch>
        </p:blipFill>
        <p:spPr>
          <a:xfrm>
            <a:off x="476250" y="1562893"/>
            <a:ext cx="997084" cy="1066007"/>
          </a:xfrm>
          <a:prstGeom prst="rect">
            <a:avLst/>
          </a:prstGeom>
        </p:spPr>
      </p:pic>
    </p:spTree>
    <p:extLst>
      <p:ext uri="{BB962C8B-B14F-4D97-AF65-F5344CB8AC3E}">
        <p14:creationId xmlns:p14="http://schemas.microsoft.com/office/powerpoint/2010/main" val="2866825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4"/>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5"/>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6"/>
          <a:srcRect l="29811" r="30189"/>
          <a:stretch/>
        </p:blipFill>
        <p:spPr>
          <a:xfrm>
            <a:off x="10087841" y="5015592"/>
            <a:ext cx="1009650" cy="1809750"/>
          </a:xfrm>
          <a:prstGeom prst="rect">
            <a:avLst/>
          </a:prstGeom>
        </p:spPr>
      </p:pic>
    </p:spTree>
    <p:extLst>
      <p:ext uri="{BB962C8B-B14F-4D97-AF65-F5344CB8AC3E}">
        <p14:creationId xmlns:p14="http://schemas.microsoft.com/office/powerpoint/2010/main" val="1817436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4"/>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5"/>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6"/>
          <a:srcRect l="29811" r="30189"/>
          <a:stretch/>
        </p:blipFill>
        <p:spPr>
          <a:xfrm>
            <a:off x="10087841" y="5015592"/>
            <a:ext cx="1009650" cy="1809750"/>
          </a:xfrm>
          <a:prstGeom prst="rect">
            <a:avLst/>
          </a:prstGeom>
        </p:spPr>
      </p:pic>
      <p:cxnSp>
        <p:nvCxnSpPr>
          <p:cNvPr id="8" name="Straight Arrow Connector 7">
            <a:extLst>
              <a:ext uri="{FF2B5EF4-FFF2-40B4-BE49-F238E27FC236}">
                <a16:creationId xmlns:a16="http://schemas.microsoft.com/office/drawing/2014/main" id="{6FCBB923-0D87-4872-8B66-BD5F35FD6490}"/>
              </a:ext>
            </a:extLst>
          </p:cNvPr>
          <p:cNvCxnSpPr/>
          <p:nvPr/>
        </p:nvCxnSpPr>
        <p:spPr>
          <a:xfrm>
            <a:off x="2189018" y="3429000"/>
            <a:ext cx="8118764" cy="23206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49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4"/>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5"/>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6"/>
          <a:srcRect l="29811" r="30189"/>
          <a:stretch/>
        </p:blipFill>
        <p:spPr>
          <a:xfrm>
            <a:off x="10087841" y="5015592"/>
            <a:ext cx="1009650" cy="1809750"/>
          </a:xfrm>
          <a:prstGeom prst="rect">
            <a:avLst/>
          </a:prstGeom>
        </p:spPr>
      </p:pic>
    </p:spTree>
    <p:extLst>
      <p:ext uri="{BB962C8B-B14F-4D97-AF65-F5344CB8AC3E}">
        <p14:creationId xmlns:p14="http://schemas.microsoft.com/office/powerpoint/2010/main" val="1319563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spTree>
    <p:extLst>
      <p:ext uri="{BB962C8B-B14F-4D97-AF65-F5344CB8AC3E}">
        <p14:creationId xmlns:p14="http://schemas.microsoft.com/office/powerpoint/2010/main" val="1817988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spTree>
    <p:extLst>
      <p:ext uri="{BB962C8B-B14F-4D97-AF65-F5344CB8AC3E}">
        <p14:creationId xmlns:p14="http://schemas.microsoft.com/office/powerpoint/2010/main" val="1806162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7F4915-D040-447F-9DC3-260703914210}"/>
              </a:ext>
            </a:extLst>
          </p:cNvPr>
          <p:cNvPicPr>
            <a:picLocks noChangeAspect="1"/>
          </p:cNvPicPr>
          <p:nvPr/>
        </p:nvPicPr>
        <p:blipFill>
          <a:blip r:embed="rId2"/>
          <a:stretch>
            <a:fillRect/>
          </a:stretch>
        </p:blipFill>
        <p:spPr>
          <a:xfrm>
            <a:off x="4902344" y="3285666"/>
            <a:ext cx="2343150" cy="1952625"/>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endParaRPr lang="en-GB" sz="4000" dirty="0"/>
          </a:p>
        </p:txBody>
      </p:sp>
      <p:pic>
        <p:nvPicPr>
          <p:cNvPr id="4" name="Picture 3">
            <a:extLst>
              <a:ext uri="{FF2B5EF4-FFF2-40B4-BE49-F238E27FC236}">
                <a16:creationId xmlns:a16="http://schemas.microsoft.com/office/drawing/2014/main" id="{9B02C3BA-B5B1-44A5-96DB-477358017E7C}"/>
              </a:ext>
            </a:extLst>
          </p:cNvPr>
          <p:cNvPicPr>
            <a:picLocks noChangeAspect="1"/>
          </p:cNvPicPr>
          <p:nvPr/>
        </p:nvPicPr>
        <p:blipFill>
          <a:blip r:embed="rId3"/>
          <a:stretch>
            <a:fillRect/>
          </a:stretch>
        </p:blipFill>
        <p:spPr>
          <a:xfrm>
            <a:off x="7245494" y="338238"/>
            <a:ext cx="4669415" cy="441937"/>
          </a:xfrm>
          <a:prstGeom prst="rect">
            <a:avLst/>
          </a:prstGeom>
        </p:spPr>
      </p:pic>
      <p:pic>
        <p:nvPicPr>
          <p:cNvPr id="6" name="Picture 5">
            <a:extLst>
              <a:ext uri="{FF2B5EF4-FFF2-40B4-BE49-F238E27FC236}">
                <a16:creationId xmlns:a16="http://schemas.microsoft.com/office/drawing/2014/main" id="{69FFA43B-90EB-43FF-B039-AFDA04BD588C}"/>
              </a:ext>
            </a:extLst>
          </p:cNvPr>
          <p:cNvPicPr>
            <a:picLocks noChangeAspect="1"/>
          </p:cNvPicPr>
          <p:nvPr/>
        </p:nvPicPr>
        <p:blipFill rotWithShape="1">
          <a:blip r:embed="rId4"/>
          <a:srcRect l="18970" r="19616"/>
          <a:stretch/>
        </p:blipFill>
        <p:spPr>
          <a:xfrm>
            <a:off x="588818" y="1557788"/>
            <a:ext cx="1316182" cy="2143125"/>
          </a:xfrm>
          <a:prstGeom prst="rect">
            <a:avLst/>
          </a:prstGeom>
        </p:spPr>
      </p:pic>
      <p:pic>
        <p:nvPicPr>
          <p:cNvPr id="9" name="Picture 8">
            <a:extLst>
              <a:ext uri="{FF2B5EF4-FFF2-40B4-BE49-F238E27FC236}">
                <a16:creationId xmlns:a16="http://schemas.microsoft.com/office/drawing/2014/main" id="{2250583C-499B-4E98-A68F-74D7A817A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1111">
                        <a14:foregroundMark x1="8333" y1="73375" x2="40111" y2="69750"/>
                        <a14:foregroundMark x1="40111" y1="69750" x2="74333" y2="75125"/>
                        <a14:foregroundMark x1="74333" y1="75125" x2="81889" y2="73375"/>
                        <a14:foregroundMark x1="81889" y1="73375" x2="91111" y2="74500"/>
                      </a14:backgroundRemoval>
                    </a14:imgEffect>
                  </a14:imgLayer>
                </a14:imgProps>
              </a:ext>
            </a:extLst>
          </a:blip>
          <a:stretch>
            <a:fillRect/>
          </a:stretch>
        </p:blipFill>
        <p:spPr>
          <a:xfrm>
            <a:off x="5241621" y="2071605"/>
            <a:ext cx="1664595" cy="1479640"/>
          </a:xfrm>
          <a:prstGeom prst="rect">
            <a:avLst/>
          </a:prstGeom>
        </p:spPr>
      </p:pic>
      <p:pic>
        <p:nvPicPr>
          <p:cNvPr id="10" name="Picture 9">
            <a:extLst>
              <a:ext uri="{FF2B5EF4-FFF2-40B4-BE49-F238E27FC236}">
                <a16:creationId xmlns:a16="http://schemas.microsoft.com/office/drawing/2014/main" id="{E5216FD5-EB89-4E94-A2B3-E1131041855E}"/>
              </a:ext>
            </a:extLst>
          </p:cNvPr>
          <p:cNvPicPr>
            <a:picLocks noChangeAspect="1"/>
          </p:cNvPicPr>
          <p:nvPr/>
        </p:nvPicPr>
        <p:blipFill>
          <a:blip r:embed="rId7"/>
          <a:stretch>
            <a:fillRect/>
          </a:stretch>
        </p:blipFill>
        <p:spPr>
          <a:xfrm>
            <a:off x="8513185" y="1229743"/>
            <a:ext cx="2619375" cy="1743075"/>
          </a:xfrm>
          <a:prstGeom prst="rect">
            <a:avLst/>
          </a:prstGeom>
        </p:spPr>
      </p:pic>
      <p:sp>
        <p:nvSpPr>
          <p:cNvPr id="5" name="TextBox 4">
            <a:extLst>
              <a:ext uri="{FF2B5EF4-FFF2-40B4-BE49-F238E27FC236}">
                <a16:creationId xmlns:a16="http://schemas.microsoft.com/office/drawing/2014/main" id="{AF85675B-4FB3-4F8D-8BD5-44B2F964AB62}"/>
              </a:ext>
            </a:extLst>
          </p:cNvPr>
          <p:cNvSpPr txBox="1"/>
          <p:nvPr/>
        </p:nvSpPr>
        <p:spPr>
          <a:xfrm>
            <a:off x="3006435" y="5444836"/>
            <a:ext cx="6123709"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n-GB" sz="3600" dirty="0">
                <a:latin typeface="OpenDyslexic" panose="00000500000000000000" pitchFamily="50" charset="0"/>
              </a:rPr>
              <a:t>Router is set to frequency 3.5721</a:t>
            </a:r>
          </a:p>
        </p:txBody>
      </p:sp>
      <p:pic>
        <p:nvPicPr>
          <p:cNvPr id="12" name="Picture 11">
            <a:extLst>
              <a:ext uri="{FF2B5EF4-FFF2-40B4-BE49-F238E27FC236}">
                <a16:creationId xmlns:a16="http://schemas.microsoft.com/office/drawing/2014/main" id="{BFBB4F52-6205-4415-8552-F8148CEC9499}"/>
              </a:ext>
            </a:extLst>
          </p:cNvPr>
          <p:cNvPicPr>
            <a:picLocks noChangeAspect="1"/>
          </p:cNvPicPr>
          <p:nvPr/>
        </p:nvPicPr>
        <p:blipFill>
          <a:blip r:embed="rId8"/>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3899247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619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12DBF6B-B5EA-4421-8EA0-691031074D76}"/>
              </a:ext>
            </a:extLst>
          </p:cNvPr>
          <p:cNvPicPr>
            <a:picLocks noChangeAspect="1"/>
          </p:cNvPicPr>
          <p:nvPr/>
        </p:nvPicPr>
        <p:blipFill>
          <a:blip r:embed="rId3"/>
          <a:stretch>
            <a:fillRect/>
          </a:stretch>
        </p:blipFill>
        <p:spPr>
          <a:xfrm>
            <a:off x="5683726" y="5801273"/>
            <a:ext cx="824546" cy="820881"/>
          </a:xfrm>
          <a:prstGeom prst="rect">
            <a:avLst/>
          </a:prstGeom>
        </p:spPr>
      </p:pic>
    </p:spTree>
    <p:extLst>
      <p:ext uri="{BB962C8B-B14F-4D97-AF65-F5344CB8AC3E}">
        <p14:creationId xmlns:p14="http://schemas.microsoft.com/office/powerpoint/2010/main" val="2640146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4E169A9-D79B-45D5-B05E-CFCB5C2ACDA6}"/>
              </a:ext>
            </a:extLst>
          </p:cNvPr>
          <p:cNvPicPr>
            <a:picLocks noChangeAspect="1"/>
          </p:cNvPicPr>
          <p:nvPr/>
        </p:nvPicPr>
        <p:blipFill>
          <a:blip r:embed="rId3"/>
          <a:stretch>
            <a:fillRect/>
          </a:stretch>
        </p:blipFill>
        <p:spPr>
          <a:xfrm>
            <a:off x="5683726" y="5801273"/>
            <a:ext cx="824546" cy="820881"/>
          </a:xfrm>
          <a:prstGeom prst="rect">
            <a:avLst/>
          </a:prstGeom>
        </p:spPr>
      </p:pic>
    </p:spTree>
    <p:extLst>
      <p:ext uri="{BB962C8B-B14F-4D97-AF65-F5344CB8AC3E}">
        <p14:creationId xmlns:p14="http://schemas.microsoft.com/office/powerpoint/2010/main" val="3382819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3"/>
          <a:stretch>
            <a:fillRect/>
          </a:stretch>
        </p:blipFill>
        <p:spPr>
          <a:xfrm>
            <a:off x="10352612" y="5560018"/>
            <a:ext cx="551898" cy="549445"/>
          </a:xfrm>
          <a:prstGeom prst="rect">
            <a:avLst/>
          </a:prstGeom>
        </p:spPr>
      </p:pic>
      <p:pic>
        <p:nvPicPr>
          <p:cNvPr id="20" name="Picture 19">
            <a:extLst>
              <a:ext uri="{FF2B5EF4-FFF2-40B4-BE49-F238E27FC236}">
                <a16:creationId xmlns:a16="http://schemas.microsoft.com/office/drawing/2014/main" id="{8C4790AF-290C-4375-8726-C598A08A3BFD}"/>
              </a:ext>
            </a:extLst>
          </p:cNvPr>
          <p:cNvPicPr>
            <a:picLocks noChangeAspect="1"/>
          </p:cNvPicPr>
          <p:nvPr/>
        </p:nvPicPr>
        <p:blipFill>
          <a:blip r:embed="rId3"/>
          <a:stretch>
            <a:fillRect/>
          </a:stretch>
        </p:blipFill>
        <p:spPr>
          <a:xfrm>
            <a:off x="5683726" y="5801273"/>
            <a:ext cx="824546" cy="820881"/>
          </a:xfrm>
          <a:prstGeom prst="rect">
            <a:avLst/>
          </a:prstGeom>
        </p:spPr>
      </p:pic>
    </p:spTree>
    <p:extLst>
      <p:ext uri="{BB962C8B-B14F-4D97-AF65-F5344CB8AC3E}">
        <p14:creationId xmlns:p14="http://schemas.microsoft.com/office/powerpoint/2010/main" val="3643745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3"/>
          <a:stretch>
            <a:fillRect/>
          </a:stretch>
        </p:blipFill>
        <p:spPr>
          <a:xfrm>
            <a:off x="10352612" y="5560018"/>
            <a:ext cx="551898" cy="549445"/>
          </a:xfrm>
          <a:prstGeom prst="rect">
            <a:avLst/>
          </a:prstGeom>
        </p:spPr>
      </p:pic>
      <p:sp>
        <p:nvSpPr>
          <p:cNvPr id="16" name="Rectangle 15">
            <a:extLst>
              <a:ext uri="{FF2B5EF4-FFF2-40B4-BE49-F238E27FC236}">
                <a16:creationId xmlns:a16="http://schemas.microsoft.com/office/drawing/2014/main" id="{9F5915A5-E69C-42A5-BC45-5178C6FEEF12}"/>
              </a:ext>
            </a:extLst>
          </p:cNvPr>
          <p:cNvSpPr/>
          <p:nvPr/>
        </p:nvSpPr>
        <p:spPr>
          <a:xfrm>
            <a:off x="160420" y="4899224"/>
            <a:ext cx="3754581" cy="17628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SMTP is the protocol for sending email to the web server. </a:t>
            </a:r>
          </a:p>
        </p:txBody>
      </p:sp>
      <p:pic>
        <p:nvPicPr>
          <p:cNvPr id="18" name="Picture 17">
            <a:extLst>
              <a:ext uri="{FF2B5EF4-FFF2-40B4-BE49-F238E27FC236}">
                <a16:creationId xmlns:a16="http://schemas.microsoft.com/office/drawing/2014/main" id="{EEEE34F0-1A58-4552-9A5B-D891D9620984}"/>
              </a:ext>
            </a:extLst>
          </p:cNvPr>
          <p:cNvPicPr>
            <a:picLocks noChangeAspect="1"/>
          </p:cNvPicPr>
          <p:nvPr/>
        </p:nvPicPr>
        <p:blipFill>
          <a:blip r:embed="rId3"/>
          <a:stretch>
            <a:fillRect/>
          </a:stretch>
        </p:blipFill>
        <p:spPr>
          <a:xfrm>
            <a:off x="5683726" y="5801273"/>
            <a:ext cx="824546" cy="820881"/>
          </a:xfrm>
          <a:prstGeom prst="rect">
            <a:avLst/>
          </a:prstGeom>
        </p:spPr>
      </p:pic>
    </p:spTree>
    <p:extLst>
      <p:ext uri="{BB962C8B-B14F-4D97-AF65-F5344CB8AC3E}">
        <p14:creationId xmlns:p14="http://schemas.microsoft.com/office/powerpoint/2010/main" val="3465691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3"/>
          <a:stretch>
            <a:fillRect/>
          </a:stretch>
        </p:blipFill>
        <p:spPr>
          <a:xfrm>
            <a:off x="10352612" y="5560018"/>
            <a:ext cx="551898" cy="549445"/>
          </a:xfrm>
          <a:prstGeom prst="rect">
            <a:avLst/>
          </a:prstGeom>
        </p:spPr>
      </p:pic>
      <p:sp>
        <p:nvSpPr>
          <p:cNvPr id="16" name="Rectangle 15">
            <a:extLst>
              <a:ext uri="{FF2B5EF4-FFF2-40B4-BE49-F238E27FC236}">
                <a16:creationId xmlns:a16="http://schemas.microsoft.com/office/drawing/2014/main" id="{9F5915A5-E69C-42A5-BC45-5178C6FEEF12}"/>
              </a:ext>
            </a:extLst>
          </p:cNvPr>
          <p:cNvSpPr/>
          <p:nvPr/>
        </p:nvSpPr>
        <p:spPr>
          <a:xfrm>
            <a:off x="160420" y="4899224"/>
            <a:ext cx="3754581" cy="17628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SMTP is the protocol for sending email to the web server. </a:t>
            </a:r>
          </a:p>
        </p:txBody>
      </p:sp>
      <p:sp>
        <p:nvSpPr>
          <p:cNvPr id="18" name="Oval 17">
            <a:extLst>
              <a:ext uri="{FF2B5EF4-FFF2-40B4-BE49-F238E27FC236}">
                <a16:creationId xmlns:a16="http://schemas.microsoft.com/office/drawing/2014/main" id="{70ADBEB3-91C8-46CF-A9C7-6258DABDA4BE}"/>
              </a:ext>
            </a:extLst>
          </p:cNvPr>
          <p:cNvSpPr/>
          <p:nvPr/>
        </p:nvSpPr>
        <p:spPr>
          <a:xfrm>
            <a:off x="139303" y="816777"/>
            <a:ext cx="5444079" cy="474324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CF15FCC9-AB5F-45A4-A985-55301C81263D}"/>
              </a:ext>
            </a:extLst>
          </p:cNvPr>
          <p:cNvPicPr>
            <a:picLocks noChangeAspect="1"/>
          </p:cNvPicPr>
          <p:nvPr/>
        </p:nvPicPr>
        <p:blipFill>
          <a:blip r:embed="rId3"/>
          <a:stretch>
            <a:fillRect/>
          </a:stretch>
        </p:blipFill>
        <p:spPr>
          <a:xfrm>
            <a:off x="5683726" y="5801273"/>
            <a:ext cx="824546" cy="820881"/>
          </a:xfrm>
          <a:prstGeom prst="rect">
            <a:avLst/>
          </a:prstGeom>
        </p:spPr>
      </p:pic>
    </p:spTree>
    <p:extLst>
      <p:ext uri="{BB962C8B-B14F-4D97-AF65-F5344CB8AC3E}">
        <p14:creationId xmlns:p14="http://schemas.microsoft.com/office/powerpoint/2010/main" val="3430029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Summaries the role of SMTP as a protocol for sending emails. </a:t>
            </a:r>
          </a:p>
          <a:p>
            <a:endParaRPr lang="en-GB" sz="4000" dirty="0"/>
          </a:p>
          <a:p>
            <a:endParaRPr lang="en-GB" sz="4000" dirty="0"/>
          </a:p>
          <a:p>
            <a:endParaRPr lang="en-GB" sz="4000" dirty="0"/>
          </a:p>
        </p:txBody>
      </p:sp>
    </p:spTree>
    <p:extLst>
      <p:ext uri="{BB962C8B-B14F-4D97-AF65-F5344CB8AC3E}">
        <p14:creationId xmlns:p14="http://schemas.microsoft.com/office/powerpoint/2010/main" val="2564545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Summaries the role of SMTP as a protocol for sending emails. </a:t>
            </a:r>
          </a:p>
          <a:p>
            <a:endParaRPr lang="en-GB" sz="4000" dirty="0"/>
          </a:p>
          <a:p>
            <a:r>
              <a:rPr lang="en-GB" sz="4000" dirty="0">
                <a:solidFill>
                  <a:schemeClr val="tx1"/>
                </a:solidFill>
              </a:rPr>
              <a:t>SMTP is the protocol for… </a:t>
            </a:r>
          </a:p>
          <a:p>
            <a:endParaRPr lang="en-GB" sz="4000" dirty="0"/>
          </a:p>
          <a:p>
            <a:endParaRPr lang="en-GB" sz="4000" dirty="0"/>
          </a:p>
        </p:txBody>
      </p:sp>
    </p:spTree>
    <p:extLst>
      <p:ext uri="{BB962C8B-B14F-4D97-AF65-F5344CB8AC3E}">
        <p14:creationId xmlns:p14="http://schemas.microsoft.com/office/powerpoint/2010/main" val="3516005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Summaries the role of SMTP as a protocol for sending emails. </a:t>
            </a:r>
          </a:p>
          <a:p>
            <a:endParaRPr lang="en-GB" sz="4000" dirty="0"/>
          </a:p>
          <a:p>
            <a:r>
              <a:rPr lang="en-GB" sz="4000" dirty="0">
                <a:solidFill>
                  <a:schemeClr val="tx1"/>
                </a:solidFill>
              </a:rPr>
              <a:t>SMTP is the protocol for sending emails over the internet. It sends the email to the server.  </a:t>
            </a:r>
          </a:p>
          <a:p>
            <a:endParaRPr lang="en-GB" sz="4000" dirty="0"/>
          </a:p>
          <a:p>
            <a:endParaRPr lang="en-GB" sz="4000" dirty="0"/>
          </a:p>
        </p:txBody>
      </p:sp>
    </p:spTree>
    <p:extLst>
      <p:ext uri="{BB962C8B-B14F-4D97-AF65-F5344CB8AC3E}">
        <p14:creationId xmlns:p14="http://schemas.microsoft.com/office/powerpoint/2010/main" val="1370722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sp>
        <p:nvSpPr>
          <p:cNvPr id="20" name="Rectangle 19">
            <a:extLst>
              <a:ext uri="{FF2B5EF4-FFF2-40B4-BE49-F238E27FC236}">
                <a16:creationId xmlns:a16="http://schemas.microsoft.com/office/drawing/2014/main" id="{5B4EF21F-CD2C-48CF-860D-F399BD674038}"/>
              </a:ext>
            </a:extLst>
          </p:cNvPr>
          <p:cNvSpPr/>
          <p:nvPr/>
        </p:nvSpPr>
        <p:spPr>
          <a:xfrm>
            <a:off x="8276998" y="134774"/>
            <a:ext cx="3754581" cy="17628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POP is 1 of the 2 protocols used to receive emails. </a:t>
            </a:r>
          </a:p>
        </p:txBody>
      </p:sp>
    </p:spTree>
    <p:extLst>
      <p:ext uri="{BB962C8B-B14F-4D97-AF65-F5344CB8AC3E}">
        <p14:creationId xmlns:p14="http://schemas.microsoft.com/office/powerpoint/2010/main" val="112331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7F4915-D040-447F-9DC3-260703914210}"/>
              </a:ext>
            </a:extLst>
          </p:cNvPr>
          <p:cNvPicPr>
            <a:picLocks noChangeAspect="1"/>
          </p:cNvPicPr>
          <p:nvPr/>
        </p:nvPicPr>
        <p:blipFill>
          <a:blip r:embed="rId2"/>
          <a:stretch>
            <a:fillRect/>
          </a:stretch>
        </p:blipFill>
        <p:spPr>
          <a:xfrm>
            <a:off x="4902344" y="3285666"/>
            <a:ext cx="2343150" cy="1952625"/>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endParaRPr lang="en-GB" sz="4000" dirty="0"/>
          </a:p>
        </p:txBody>
      </p:sp>
      <p:pic>
        <p:nvPicPr>
          <p:cNvPr id="4" name="Picture 3">
            <a:extLst>
              <a:ext uri="{FF2B5EF4-FFF2-40B4-BE49-F238E27FC236}">
                <a16:creationId xmlns:a16="http://schemas.microsoft.com/office/drawing/2014/main" id="{9B02C3BA-B5B1-44A5-96DB-477358017E7C}"/>
              </a:ext>
            </a:extLst>
          </p:cNvPr>
          <p:cNvPicPr>
            <a:picLocks noChangeAspect="1"/>
          </p:cNvPicPr>
          <p:nvPr/>
        </p:nvPicPr>
        <p:blipFill>
          <a:blip r:embed="rId3"/>
          <a:stretch>
            <a:fillRect/>
          </a:stretch>
        </p:blipFill>
        <p:spPr>
          <a:xfrm>
            <a:off x="7245494" y="338238"/>
            <a:ext cx="4669415" cy="441937"/>
          </a:xfrm>
          <a:prstGeom prst="rect">
            <a:avLst/>
          </a:prstGeom>
        </p:spPr>
      </p:pic>
      <p:pic>
        <p:nvPicPr>
          <p:cNvPr id="6" name="Picture 5">
            <a:extLst>
              <a:ext uri="{FF2B5EF4-FFF2-40B4-BE49-F238E27FC236}">
                <a16:creationId xmlns:a16="http://schemas.microsoft.com/office/drawing/2014/main" id="{69FFA43B-90EB-43FF-B039-AFDA04BD588C}"/>
              </a:ext>
            </a:extLst>
          </p:cNvPr>
          <p:cNvPicPr>
            <a:picLocks noChangeAspect="1"/>
          </p:cNvPicPr>
          <p:nvPr/>
        </p:nvPicPr>
        <p:blipFill rotWithShape="1">
          <a:blip r:embed="rId4"/>
          <a:srcRect l="18970" r="19616"/>
          <a:stretch/>
        </p:blipFill>
        <p:spPr>
          <a:xfrm>
            <a:off x="588818" y="1557788"/>
            <a:ext cx="1316182" cy="2143125"/>
          </a:xfrm>
          <a:prstGeom prst="rect">
            <a:avLst/>
          </a:prstGeom>
        </p:spPr>
      </p:pic>
      <p:pic>
        <p:nvPicPr>
          <p:cNvPr id="9" name="Picture 8">
            <a:extLst>
              <a:ext uri="{FF2B5EF4-FFF2-40B4-BE49-F238E27FC236}">
                <a16:creationId xmlns:a16="http://schemas.microsoft.com/office/drawing/2014/main" id="{2250583C-499B-4E98-A68F-74D7A817A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1111">
                        <a14:foregroundMark x1="8333" y1="73375" x2="40111" y2="69750"/>
                        <a14:foregroundMark x1="40111" y1="69750" x2="74333" y2="75125"/>
                        <a14:foregroundMark x1="74333" y1="75125" x2="81889" y2="73375"/>
                        <a14:foregroundMark x1="81889" y1="73375" x2="91111" y2="74500"/>
                      </a14:backgroundRemoval>
                    </a14:imgEffect>
                  </a14:imgLayer>
                </a14:imgProps>
              </a:ext>
            </a:extLst>
          </a:blip>
          <a:stretch>
            <a:fillRect/>
          </a:stretch>
        </p:blipFill>
        <p:spPr>
          <a:xfrm>
            <a:off x="5241621" y="2071605"/>
            <a:ext cx="1664595" cy="1479640"/>
          </a:xfrm>
          <a:prstGeom prst="rect">
            <a:avLst/>
          </a:prstGeom>
        </p:spPr>
      </p:pic>
      <p:pic>
        <p:nvPicPr>
          <p:cNvPr id="10" name="Picture 9">
            <a:extLst>
              <a:ext uri="{FF2B5EF4-FFF2-40B4-BE49-F238E27FC236}">
                <a16:creationId xmlns:a16="http://schemas.microsoft.com/office/drawing/2014/main" id="{E5216FD5-EB89-4E94-A2B3-E1131041855E}"/>
              </a:ext>
            </a:extLst>
          </p:cNvPr>
          <p:cNvPicPr>
            <a:picLocks noChangeAspect="1"/>
          </p:cNvPicPr>
          <p:nvPr/>
        </p:nvPicPr>
        <p:blipFill>
          <a:blip r:embed="rId7"/>
          <a:stretch>
            <a:fillRect/>
          </a:stretch>
        </p:blipFill>
        <p:spPr>
          <a:xfrm>
            <a:off x="8513185" y="1229743"/>
            <a:ext cx="2619375" cy="1743075"/>
          </a:xfrm>
          <a:prstGeom prst="rect">
            <a:avLst/>
          </a:prstGeom>
        </p:spPr>
      </p:pic>
      <p:sp>
        <p:nvSpPr>
          <p:cNvPr id="16" name="Freeform: Shape 15">
            <a:extLst>
              <a:ext uri="{FF2B5EF4-FFF2-40B4-BE49-F238E27FC236}">
                <a16:creationId xmlns:a16="http://schemas.microsoft.com/office/drawing/2014/main" id="{17CACDCA-BD65-438B-9B51-E62F735979F9}"/>
              </a:ext>
            </a:extLst>
          </p:cNvPr>
          <p:cNvSpPr/>
          <p:nvPr/>
        </p:nvSpPr>
        <p:spPr>
          <a:xfrm>
            <a:off x="1620982" y="2278548"/>
            <a:ext cx="3796145" cy="1027867"/>
          </a:xfrm>
          <a:custGeom>
            <a:avLst/>
            <a:gdLst>
              <a:gd name="connsiteX0" fmla="*/ 0 w 3048000"/>
              <a:gd name="connsiteY0" fmla="*/ 478507 h 1027867"/>
              <a:gd name="connsiteX1" fmla="*/ 290946 w 3048000"/>
              <a:gd name="connsiteY1" fmla="*/ 7452 h 1027867"/>
              <a:gd name="connsiteX2" fmla="*/ 387928 w 3048000"/>
              <a:gd name="connsiteY2" fmla="*/ 811016 h 1027867"/>
              <a:gd name="connsiteX3" fmla="*/ 775855 w 3048000"/>
              <a:gd name="connsiteY3" fmla="*/ 118288 h 1027867"/>
              <a:gd name="connsiteX4" fmla="*/ 928255 w 3048000"/>
              <a:gd name="connsiteY4" fmla="*/ 852579 h 1027867"/>
              <a:gd name="connsiteX5" fmla="*/ 1385455 w 3048000"/>
              <a:gd name="connsiteY5" fmla="*/ 242979 h 1027867"/>
              <a:gd name="connsiteX6" fmla="*/ 1510146 w 3048000"/>
              <a:gd name="connsiteY6" fmla="*/ 921852 h 1027867"/>
              <a:gd name="connsiteX7" fmla="*/ 1995055 w 3048000"/>
              <a:gd name="connsiteY7" fmla="*/ 381525 h 1027867"/>
              <a:gd name="connsiteX8" fmla="*/ 2119746 w 3048000"/>
              <a:gd name="connsiteY8" fmla="*/ 935707 h 1027867"/>
              <a:gd name="connsiteX9" fmla="*/ 2549237 w 3048000"/>
              <a:gd name="connsiteY9" fmla="*/ 492361 h 1027867"/>
              <a:gd name="connsiteX10" fmla="*/ 2701637 w 3048000"/>
              <a:gd name="connsiteY10" fmla="*/ 1018834 h 1027867"/>
              <a:gd name="connsiteX11" fmla="*/ 3048000 w 3048000"/>
              <a:gd name="connsiteY11" fmla="*/ 838725 h 1027867"/>
              <a:gd name="connsiteX12" fmla="*/ 3048000 w 3048000"/>
              <a:gd name="connsiteY12" fmla="*/ 838725 h 102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0" h="1027867">
                <a:moveTo>
                  <a:pt x="0" y="478507"/>
                </a:moveTo>
                <a:cubicBezTo>
                  <a:pt x="113145" y="215270"/>
                  <a:pt x="226291" y="-47966"/>
                  <a:pt x="290946" y="7452"/>
                </a:cubicBezTo>
                <a:cubicBezTo>
                  <a:pt x="355601" y="62870"/>
                  <a:pt x="307110" y="792543"/>
                  <a:pt x="387928" y="811016"/>
                </a:cubicBezTo>
                <a:cubicBezTo>
                  <a:pt x="468746" y="829489"/>
                  <a:pt x="685800" y="111361"/>
                  <a:pt x="775855" y="118288"/>
                </a:cubicBezTo>
                <a:cubicBezTo>
                  <a:pt x="865910" y="125215"/>
                  <a:pt x="826655" y="831797"/>
                  <a:pt x="928255" y="852579"/>
                </a:cubicBezTo>
                <a:cubicBezTo>
                  <a:pt x="1029855" y="873361"/>
                  <a:pt x="1288473" y="231434"/>
                  <a:pt x="1385455" y="242979"/>
                </a:cubicBezTo>
                <a:cubicBezTo>
                  <a:pt x="1482437" y="254524"/>
                  <a:pt x="1408546" y="898761"/>
                  <a:pt x="1510146" y="921852"/>
                </a:cubicBezTo>
                <a:cubicBezTo>
                  <a:pt x="1611746" y="944943"/>
                  <a:pt x="1893455" y="379216"/>
                  <a:pt x="1995055" y="381525"/>
                </a:cubicBezTo>
                <a:cubicBezTo>
                  <a:pt x="2096655" y="383834"/>
                  <a:pt x="2027382" y="917234"/>
                  <a:pt x="2119746" y="935707"/>
                </a:cubicBezTo>
                <a:cubicBezTo>
                  <a:pt x="2212110" y="954180"/>
                  <a:pt x="2452255" y="478507"/>
                  <a:pt x="2549237" y="492361"/>
                </a:cubicBezTo>
                <a:cubicBezTo>
                  <a:pt x="2646219" y="506215"/>
                  <a:pt x="2618510" y="961107"/>
                  <a:pt x="2701637" y="1018834"/>
                </a:cubicBezTo>
                <a:cubicBezTo>
                  <a:pt x="2784764" y="1076561"/>
                  <a:pt x="3048000" y="838725"/>
                  <a:pt x="3048000" y="838725"/>
                </a:cubicBezTo>
                <a:lnTo>
                  <a:pt x="3048000" y="838725"/>
                </a:lnTo>
              </a:path>
            </a:pathLst>
          </a:cu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52BCD0D0-DD15-45BE-A9D5-193AF7114D65}"/>
              </a:ext>
            </a:extLst>
          </p:cNvPr>
          <p:cNvSpPr/>
          <p:nvPr/>
        </p:nvSpPr>
        <p:spPr>
          <a:xfrm rot="19558613">
            <a:off x="6426806" y="1947475"/>
            <a:ext cx="2907992" cy="1027867"/>
          </a:xfrm>
          <a:custGeom>
            <a:avLst/>
            <a:gdLst>
              <a:gd name="connsiteX0" fmla="*/ 0 w 3048000"/>
              <a:gd name="connsiteY0" fmla="*/ 478507 h 1027867"/>
              <a:gd name="connsiteX1" fmla="*/ 290946 w 3048000"/>
              <a:gd name="connsiteY1" fmla="*/ 7452 h 1027867"/>
              <a:gd name="connsiteX2" fmla="*/ 387928 w 3048000"/>
              <a:gd name="connsiteY2" fmla="*/ 811016 h 1027867"/>
              <a:gd name="connsiteX3" fmla="*/ 775855 w 3048000"/>
              <a:gd name="connsiteY3" fmla="*/ 118288 h 1027867"/>
              <a:gd name="connsiteX4" fmla="*/ 928255 w 3048000"/>
              <a:gd name="connsiteY4" fmla="*/ 852579 h 1027867"/>
              <a:gd name="connsiteX5" fmla="*/ 1385455 w 3048000"/>
              <a:gd name="connsiteY5" fmla="*/ 242979 h 1027867"/>
              <a:gd name="connsiteX6" fmla="*/ 1510146 w 3048000"/>
              <a:gd name="connsiteY6" fmla="*/ 921852 h 1027867"/>
              <a:gd name="connsiteX7" fmla="*/ 1995055 w 3048000"/>
              <a:gd name="connsiteY7" fmla="*/ 381525 h 1027867"/>
              <a:gd name="connsiteX8" fmla="*/ 2119746 w 3048000"/>
              <a:gd name="connsiteY8" fmla="*/ 935707 h 1027867"/>
              <a:gd name="connsiteX9" fmla="*/ 2549237 w 3048000"/>
              <a:gd name="connsiteY9" fmla="*/ 492361 h 1027867"/>
              <a:gd name="connsiteX10" fmla="*/ 2701637 w 3048000"/>
              <a:gd name="connsiteY10" fmla="*/ 1018834 h 1027867"/>
              <a:gd name="connsiteX11" fmla="*/ 3048000 w 3048000"/>
              <a:gd name="connsiteY11" fmla="*/ 838725 h 1027867"/>
              <a:gd name="connsiteX12" fmla="*/ 3048000 w 3048000"/>
              <a:gd name="connsiteY12" fmla="*/ 838725 h 102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0" h="1027867">
                <a:moveTo>
                  <a:pt x="0" y="478507"/>
                </a:moveTo>
                <a:cubicBezTo>
                  <a:pt x="113145" y="215270"/>
                  <a:pt x="226291" y="-47966"/>
                  <a:pt x="290946" y="7452"/>
                </a:cubicBezTo>
                <a:cubicBezTo>
                  <a:pt x="355601" y="62870"/>
                  <a:pt x="307110" y="792543"/>
                  <a:pt x="387928" y="811016"/>
                </a:cubicBezTo>
                <a:cubicBezTo>
                  <a:pt x="468746" y="829489"/>
                  <a:pt x="685800" y="111361"/>
                  <a:pt x="775855" y="118288"/>
                </a:cubicBezTo>
                <a:cubicBezTo>
                  <a:pt x="865910" y="125215"/>
                  <a:pt x="826655" y="831797"/>
                  <a:pt x="928255" y="852579"/>
                </a:cubicBezTo>
                <a:cubicBezTo>
                  <a:pt x="1029855" y="873361"/>
                  <a:pt x="1288473" y="231434"/>
                  <a:pt x="1385455" y="242979"/>
                </a:cubicBezTo>
                <a:cubicBezTo>
                  <a:pt x="1482437" y="254524"/>
                  <a:pt x="1408546" y="898761"/>
                  <a:pt x="1510146" y="921852"/>
                </a:cubicBezTo>
                <a:cubicBezTo>
                  <a:pt x="1611746" y="944943"/>
                  <a:pt x="1893455" y="379216"/>
                  <a:pt x="1995055" y="381525"/>
                </a:cubicBezTo>
                <a:cubicBezTo>
                  <a:pt x="2096655" y="383834"/>
                  <a:pt x="2027382" y="917234"/>
                  <a:pt x="2119746" y="935707"/>
                </a:cubicBezTo>
                <a:cubicBezTo>
                  <a:pt x="2212110" y="954180"/>
                  <a:pt x="2452255" y="478507"/>
                  <a:pt x="2549237" y="492361"/>
                </a:cubicBezTo>
                <a:cubicBezTo>
                  <a:pt x="2646219" y="506215"/>
                  <a:pt x="2618510" y="961107"/>
                  <a:pt x="2701637" y="1018834"/>
                </a:cubicBezTo>
                <a:cubicBezTo>
                  <a:pt x="2784764" y="1076561"/>
                  <a:pt x="3048000" y="838725"/>
                  <a:pt x="3048000" y="838725"/>
                </a:cubicBezTo>
                <a:lnTo>
                  <a:pt x="3048000" y="838725"/>
                </a:lnTo>
              </a:path>
            </a:pathLst>
          </a:cu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B5A80D8-8950-4C00-83DE-C1E7219E391E}"/>
              </a:ext>
            </a:extLst>
          </p:cNvPr>
          <p:cNvSpPr txBox="1"/>
          <p:nvPr/>
        </p:nvSpPr>
        <p:spPr>
          <a:xfrm>
            <a:off x="3006435" y="5444836"/>
            <a:ext cx="6123709"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n-GB" sz="3600" dirty="0">
                <a:latin typeface="OpenDyslexic" panose="00000500000000000000" pitchFamily="50" charset="0"/>
              </a:rPr>
              <a:t>Both devices are set to channel 1. </a:t>
            </a:r>
          </a:p>
        </p:txBody>
      </p:sp>
      <p:pic>
        <p:nvPicPr>
          <p:cNvPr id="13" name="Picture 12">
            <a:extLst>
              <a:ext uri="{FF2B5EF4-FFF2-40B4-BE49-F238E27FC236}">
                <a16:creationId xmlns:a16="http://schemas.microsoft.com/office/drawing/2014/main" id="{FE5A7B00-3FBC-49BB-8F82-24B220D10A91}"/>
              </a:ext>
            </a:extLst>
          </p:cNvPr>
          <p:cNvPicPr>
            <a:picLocks noChangeAspect="1"/>
          </p:cNvPicPr>
          <p:nvPr/>
        </p:nvPicPr>
        <p:blipFill>
          <a:blip r:embed="rId8"/>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1114263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4EF21F-CD2C-48CF-860D-F399BD674038}"/>
              </a:ext>
            </a:extLst>
          </p:cNvPr>
          <p:cNvSpPr/>
          <p:nvPr/>
        </p:nvSpPr>
        <p:spPr>
          <a:xfrm>
            <a:off x="8276998" y="134774"/>
            <a:ext cx="3754581" cy="17628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POP is 1 of the 2 protocols used to receive emails. </a:t>
            </a:r>
          </a:p>
        </p:txBody>
      </p:sp>
    </p:spTree>
    <p:extLst>
      <p:ext uri="{BB962C8B-B14F-4D97-AF65-F5344CB8AC3E}">
        <p14:creationId xmlns:p14="http://schemas.microsoft.com/office/powerpoint/2010/main" val="3365457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B1B6FEE-41B3-4135-B0F6-7A1CEFDA2A7F}"/>
              </a:ext>
            </a:extLst>
          </p:cNvPr>
          <p:cNvPicPr>
            <a:picLocks noChangeAspect="1"/>
          </p:cNvPicPr>
          <p:nvPr/>
        </p:nvPicPr>
        <p:blipFill>
          <a:blip r:embed="rId3"/>
          <a:stretch>
            <a:fillRect/>
          </a:stretch>
        </p:blipFill>
        <p:spPr>
          <a:xfrm>
            <a:off x="5683726" y="5801273"/>
            <a:ext cx="824546" cy="820881"/>
          </a:xfrm>
          <a:prstGeom prst="rect">
            <a:avLst/>
          </a:prstGeom>
        </p:spPr>
      </p:pic>
      <p:sp>
        <p:nvSpPr>
          <p:cNvPr id="20" name="Rectangle 19">
            <a:extLst>
              <a:ext uri="{FF2B5EF4-FFF2-40B4-BE49-F238E27FC236}">
                <a16:creationId xmlns:a16="http://schemas.microsoft.com/office/drawing/2014/main" id="{5B4EF21F-CD2C-48CF-860D-F399BD674038}"/>
              </a:ext>
            </a:extLst>
          </p:cNvPr>
          <p:cNvSpPr/>
          <p:nvPr/>
        </p:nvSpPr>
        <p:spPr>
          <a:xfrm>
            <a:off x="8276998" y="134774"/>
            <a:ext cx="3754581" cy="17628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POP is 1 of the 2 protocols used to receive emails. </a:t>
            </a:r>
          </a:p>
        </p:txBody>
      </p:sp>
    </p:spTree>
    <p:extLst>
      <p:ext uri="{BB962C8B-B14F-4D97-AF65-F5344CB8AC3E}">
        <p14:creationId xmlns:p14="http://schemas.microsoft.com/office/powerpoint/2010/main" val="3914878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3"/>
          <a:stretch>
            <a:fillRect/>
          </a:stretch>
        </p:blipFill>
        <p:spPr>
          <a:xfrm>
            <a:off x="10352612" y="5560018"/>
            <a:ext cx="551898" cy="549445"/>
          </a:xfrm>
          <a:prstGeom prst="rect">
            <a:avLst/>
          </a:prstGeom>
        </p:spPr>
      </p:pic>
      <p:pic>
        <p:nvPicPr>
          <p:cNvPr id="19" name="Picture 18">
            <a:extLst>
              <a:ext uri="{FF2B5EF4-FFF2-40B4-BE49-F238E27FC236}">
                <a16:creationId xmlns:a16="http://schemas.microsoft.com/office/drawing/2014/main" id="{BB1B6FEE-41B3-4135-B0F6-7A1CEFDA2A7F}"/>
              </a:ext>
            </a:extLst>
          </p:cNvPr>
          <p:cNvPicPr>
            <a:picLocks noChangeAspect="1"/>
          </p:cNvPicPr>
          <p:nvPr/>
        </p:nvPicPr>
        <p:blipFill>
          <a:blip r:embed="rId3"/>
          <a:stretch>
            <a:fillRect/>
          </a:stretch>
        </p:blipFill>
        <p:spPr>
          <a:xfrm>
            <a:off x="5683726" y="5801273"/>
            <a:ext cx="824546" cy="820881"/>
          </a:xfrm>
          <a:prstGeom prst="rect">
            <a:avLst/>
          </a:prstGeom>
        </p:spPr>
      </p:pic>
      <p:sp>
        <p:nvSpPr>
          <p:cNvPr id="20" name="Rectangle 19">
            <a:extLst>
              <a:ext uri="{FF2B5EF4-FFF2-40B4-BE49-F238E27FC236}">
                <a16:creationId xmlns:a16="http://schemas.microsoft.com/office/drawing/2014/main" id="{5B4EF21F-CD2C-48CF-860D-F399BD674038}"/>
              </a:ext>
            </a:extLst>
          </p:cNvPr>
          <p:cNvSpPr/>
          <p:nvPr/>
        </p:nvSpPr>
        <p:spPr>
          <a:xfrm>
            <a:off x="8276998" y="134774"/>
            <a:ext cx="3754581" cy="176286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POP is 1 of the 2 protocols used to receive emails. </a:t>
            </a:r>
          </a:p>
        </p:txBody>
      </p:sp>
    </p:spTree>
    <p:extLst>
      <p:ext uri="{BB962C8B-B14F-4D97-AF65-F5344CB8AC3E}">
        <p14:creationId xmlns:p14="http://schemas.microsoft.com/office/powerpoint/2010/main" val="1828393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6DCD1-3D7D-4F2A-816B-71EAC32BF1C1}"/>
              </a:ext>
            </a:extLst>
          </p:cNvPr>
          <p:cNvPicPr>
            <a:picLocks noChangeAspect="1"/>
          </p:cNvPicPr>
          <p:nvPr/>
        </p:nvPicPr>
        <p:blipFill>
          <a:blip r:embed="rId3"/>
          <a:stretch>
            <a:fillRect/>
          </a:stretch>
        </p:blipFill>
        <p:spPr>
          <a:xfrm>
            <a:off x="1472470" y="2829792"/>
            <a:ext cx="824546" cy="820881"/>
          </a:xfrm>
          <a:prstGeom prst="rect">
            <a:avLst/>
          </a:prstGeom>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4"/>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5"/>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6"/>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7"/>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8"/>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3"/>
          <a:stretch>
            <a:fillRect/>
          </a:stretch>
        </p:blipFill>
        <p:spPr>
          <a:xfrm>
            <a:off x="10352612" y="5560018"/>
            <a:ext cx="551898" cy="549445"/>
          </a:xfrm>
          <a:prstGeom prst="rect">
            <a:avLst/>
          </a:prstGeom>
        </p:spPr>
      </p:pic>
      <p:pic>
        <p:nvPicPr>
          <p:cNvPr id="19" name="Picture 18">
            <a:extLst>
              <a:ext uri="{FF2B5EF4-FFF2-40B4-BE49-F238E27FC236}">
                <a16:creationId xmlns:a16="http://schemas.microsoft.com/office/drawing/2014/main" id="{BB1B6FEE-41B3-4135-B0F6-7A1CEFDA2A7F}"/>
              </a:ext>
            </a:extLst>
          </p:cNvPr>
          <p:cNvPicPr>
            <a:picLocks noChangeAspect="1"/>
          </p:cNvPicPr>
          <p:nvPr/>
        </p:nvPicPr>
        <p:blipFill>
          <a:blip r:embed="rId3"/>
          <a:stretch>
            <a:fillRect/>
          </a:stretch>
        </p:blipFill>
        <p:spPr>
          <a:xfrm>
            <a:off x="5683726" y="5801273"/>
            <a:ext cx="824546" cy="820881"/>
          </a:xfrm>
          <a:prstGeom prst="rect">
            <a:avLst/>
          </a:prstGeom>
        </p:spPr>
      </p:pic>
      <p:sp>
        <p:nvSpPr>
          <p:cNvPr id="16" name="Rectangle 15">
            <a:extLst>
              <a:ext uri="{FF2B5EF4-FFF2-40B4-BE49-F238E27FC236}">
                <a16:creationId xmlns:a16="http://schemas.microsoft.com/office/drawing/2014/main" id="{845408D8-175C-4DB4-8579-D0BF7DE78FAE}"/>
              </a:ext>
            </a:extLst>
          </p:cNvPr>
          <p:cNvSpPr/>
          <p:nvPr/>
        </p:nvSpPr>
        <p:spPr>
          <a:xfrm>
            <a:off x="8276998" y="134773"/>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Once the email has been sent, it is deleted from the users device and the server. </a:t>
            </a:r>
          </a:p>
        </p:txBody>
      </p:sp>
    </p:spTree>
    <p:extLst>
      <p:ext uri="{BB962C8B-B14F-4D97-AF65-F5344CB8AC3E}">
        <p14:creationId xmlns:p14="http://schemas.microsoft.com/office/powerpoint/2010/main" val="3867512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sp>
        <p:nvSpPr>
          <p:cNvPr id="16" name="Rectangle 15">
            <a:extLst>
              <a:ext uri="{FF2B5EF4-FFF2-40B4-BE49-F238E27FC236}">
                <a16:creationId xmlns:a16="http://schemas.microsoft.com/office/drawing/2014/main" id="{5A7F02B9-9EA1-4716-8481-A6656AEBA75F}"/>
              </a:ext>
            </a:extLst>
          </p:cNvPr>
          <p:cNvSpPr/>
          <p:nvPr/>
        </p:nvSpPr>
        <p:spPr>
          <a:xfrm>
            <a:off x="8276998" y="134773"/>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What happens if I have a really important email I want to view on 2 different devices?</a:t>
            </a:r>
          </a:p>
        </p:txBody>
      </p:sp>
    </p:spTree>
    <p:extLst>
      <p:ext uri="{BB962C8B-B14F-4D97-AF65-F5344CB8AC3E}">
        <p14:creationId xmlns:p14="http://schemas.microsoft.com/office/powerpoint/2010/main" val="2705535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CDB56132-D2E7-48F2-8718-4F3883EF2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24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6" name="Picture 15">
            <a:extLst>
              <a:ext uri="{FF2B5EF4-FFF2-40B4-BE49-F238E27FC236}">
                <a16:creationId xmlns:a16="http://schemas.microsoft.com/office/drawing/2014/main" id="{83B2ACD0-A26C-4B99-A21D-6F1BF9137906}"/>
              </a:ext>
            </a:extLst>
          </p:cNvPr>
          <p:cNvPicPr>
            <a:picLocks noChangeAspect="1"/>
          </p:cNvPicPr>
          <p:nvPr/>
        </p:nvPicPr>
        <p:blipFill>
          <a:blip r:embed="rId8"/>
          <a:stretch>
            <a:fillRect/>
          </a:stretch>
        </p:blipFill>
        <p:spPr>
          <a:xfrm>
            <a:off x="1585241" y="1402220"/>
            <a:ext cx="551898" cy="549445"/>
          </a:xfrm>
          <a:prstGeom prst="rect">
            <a:avLst/>
          </a:prstGeom>
        </p:spPr>
      </p:pic>
      <p:pic>
        <p:nvPicPr>
          <p:cNvPr id="18" name="Picture 2" descr="Image result for clip art laptop">
            <a:extLst>
              <a:ext uri="{FF2B5EF4-FFF2-40B4-BE49-F238E27FC236}">
                <a16:creationId xmlns:a16="http://schemas.microsoft.com/office/drawing/2014/main" id="{B6111F48-7CFF-4D9E-ADF3-32C0BB669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2D53A56-69F0-4EAE-BF6F-F4CE7D744F6D}"/>
              </a:ext>
            </a:extLst>
          </p:cNvPr>
          <p:cNvPicPr>
            <a:picLocks noChangeAspect="1"/>
          </p:cNvPicPr>
          <p:nvPr/>
        </p:nvPicPr>
        <p:blipFill>
          <a:blip r:embed="rId8"/>
          <a:stretch>
            <a:fillRect/>
          </a:stretch>
        </p:blipFill>
        <p:spPr>
          <a:xfrm>
            <a:off x="10316717" y="2079455"/>
            <a:ext cx="551898" cy="549445"/>
          </a:xfrm>
          <a:prstGeom prst="rect">
            <a:avLst/>
          </a:prstGeom>
        </p:spPr>
      </p:pic>
    </p:spTree>
    <p:extLst>
      <p:ext uri="{BB962C8B-B14F-4D97-AF65-F5344CB8AC3E}">
        <p14:creationId xmlns:p14="http://schemas.microsoft.com/office/powerpoint/2010/main" val="270435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6" name="Picture 15">
            <a:extLst>
              <a:ext uri="{FF2B5EF4-FFF2-40B4-BE49-F238E27FC236}">
                <a16:creationId xmlns:a16="http://schemas.microsoft.com/office/drawing/2014/main" id="{83B2ACD0-A26C-4B99-A21D-6F1BF9137906}"/>
              </a:ext>
            </a:extLst>
          </p:cNvPr>
          <p:cNvPicPr>
            <a:picLocks noChangeAspect="1"/>
          </p:cNvPicPr>
          <p:nvPr/>
        </p:nvPicPr>
        <p:blipFill>
          <a:blip r:embed="rId8"/>
          <a:stretch>
            <a:fillRect/>
          </a:stretch>
        </p:blipFill>
        <p:spPr>
          <a:xfrm>
            <a:off x="1585241" y="1402220"/>
            <a:ext cx="551898" cy="549445"/>
          </a:xfrm>
          <a:prstGeom prst="rect">
            <a:avLst/>
          </a:prstGeom>
        </p:spPr>
      </p:pic>
      <p:sp>
        <p:nvSpPr>
          <p:cNvPr id="4" name="Multiplication Sign 3">
            <a:extLst>
              <a:ext uri="{FF2B5EF4-FFF2-40B4-BE49-F238E27FC236}">
                <a16:creationId xmlns:a16="http://schemas.microsoft.com/office/drawing/2014/main" id="{DA9FEC82-56C0-4BCF-9C36-78656F3AE2CE}"/>
              </a:ext>
            </a:extLst>
          </p:cNvPr>
          <p:cNvSpPr/>
          <p:nvPr/>
        </p:nvSpPr>
        <p:spPr>
          <a:xfrm>
            <a:off x="1094509" y="1077343"/>
            <a:ext cx="1662546" cy="11329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2" descr="Image result for clip art laptop">
            <a:extLst>
              <a:ext uri="{FF2B5EF4-FFF2-40B4-BE49-F238E27FC236}">
                <a16:creationId xmlns:a16="http://schemas.microsoft.com/office/drawing/2014/main" id="{218FB838-DC3C-4858-BC9A-F422F3B0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E6C0A71-F84E-43D1-9CC3-9C5766C213D6}"/>
              </a:ext>
            </a:extLst>
          </p:cNvPr>
          <p:cNvPicPr>
            <a:picLocks noChangeAspect="1"/>
          </p:cNvPicPr>
          <p:nvPr/>
        </p:nvPicPr>
        <p:blipFill>
          <a:blip r:embed="rId8"/>
          <a:stretch>
            <a:fillRect/>
          </a:stretch>
        </p:blipFill>
        <p:spPr>
          <a:xfrm>
            <a:off x="10316717" y="2079455"/>
            <a:ext cx="551898" cy="549445"/>
          </a:xfrm>
          <a:prstGeom prst="rect">
            <a:avLst/>
          </a:prstGeom>
        </p:spPr>
      </p:pic>
      <p:sp>
        <p:nvSpPr>
          <p:cNvPr id="21" name="Multiplication Sign 20">
            <a:extLst>
              <a:ext uri="{FF2B5EF4-FFF2-40B4-BE49-F238E27FC236}">
                <a16:creationId xmlns:a16="http://schemas.microsoft.com/office/drawing/2014/main" id="{8D7D8C3D-41D1-47E0-AC61-93FE223249A7}"/>
              </a:ext>
            </a:extLst>
          </p:cNvPr>
          <p:cNvSpPr/>
          <p:nvPr/>
        </p:nvSpPr>
        <p:spPr>
          <a:xfrm>
            <a:off x="9775486" y="1691739"/>
            <a:ext cx="1662546" cy="11329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4394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cxnSp>
        <p:nvCxnSpPr>
          <p:cNvPr id="13" name="Straight Arrow Connector 12">
            <a:extLst>
              <a:ext uri="{FF2B5EF4-FFF2-40B4-BE49-F238E27FC236}">
                <a16:creationId xmlns:a16="http://schemas.microsoft.com/office/drawing/2014/main" id="{72383A8E-9508-4658-8845-E98F1AB6AAEA}"/>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A7EAE1-F7C4-4B09-89FA-82A02F252E59}"/>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983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State the role of the POP protocol in regards to receiving emails. </a:t>
            </a:r>
            <a:endParaRPr lang="en-GB" sz="4000" dirty="0">
              <a:solidFill>
                <a:schemeClr val="tx1"/>
              </a:solidFill>
            </a:endParaRPr>
          </a:p>
          <a:p>
            <a:endParaRPr lang="en-GB" sz="4000" dirty="0"/>
          </a:p>
          <a:p>
            <a:endParaRPr lang="en-GB" sz="4000" dirty="0"/>
          </a:p>
        </p:txBody>
      </p:sp>
    </p:spTree>
    <p:extLst>
      <p:ext uri="{BB962C8B-B14F-4D97-AF65-F5344CB8AC3E}">
        <p14:creationId xmlns:p14="http://schemas.microsoft.com/office/powerpoint/2010/main" val="346147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endParaRPr lang="en-GB" sz="4000" dirty="0"/>
          </a:p>
        </p:txBody>
      </p:sp>
      <p:pic>
        <p:nvPicPr>
          <p:cNvPr id="4" name="Picture 3">
            <a:extLst>
              <a:ext uri="{FF2B5EF4-FFF2-40B4-BE49-F238E27FC236}">
                <a16:creationId xmlns:a16="http://schemas.microsoft.com/office/drawing/2014/main" id="{9B02C3BA-B5B1-44A5-96DB-477358017E7C}"/>
              </a:ext>
            </a:extLst>
          </p:cNvPr>
          <p:cNvPicPr>
            <a:picLocks noChangeAspect="1"/>
          </p:cNvPicPr>
          <p:nvPr/>
        </p:nvPicPr>
        <p:blipFill>
          <a:blip r:embed="rId2"/>
          <a:stretch>
            <a:fillRect/>
          </a:stretch>
        </p:blipFill>
        <p:spPr>
          <a:xfrm>
            <a:off x="7245494" y="338238"/>
            <a:ext cx="4669415" cy="441937"/>
          </a:xfrm>
          <a:prstGeom prst="rect">
            <a:avLst/>
          </a:prstGeom>
        </p:spPr>
      </p:pic>
      <p:pic>
        <p:nvPicPr>
          <p:cNvPr id="5" name="Picture 4">
            <a:extLst>
              <a:ext uri="{FF2B5EF4-FFF2-40B4-BE49-F238E27FC236}">
                <a16:creationId xmlns:a16="http://schemas.microsoft.com/office/drawing/2014/main" id="{2A1C9A43-14B3-4A77-8B8D-A1CEF96F1D2E}"/>
              </a:ext>
            </a:extLst>
          </p:cNvPr>
          <p:cNvPicPr>
            <a:picLocks noChangeAspect="1"/>
          </p:cNvPicPr>
          <p:nvPr/>
        </p:nvPicPr>
        <p:blipFill>
          <a:blip r:embed="rId3"/>
          <a:stretch>
            <a:fillRect/>
          </a:stretch>
        </p:blipFill>
        <p:spPr>
          <a:xfrm>
            <a:off x="354496" y="1247295"/>
            <a:ext cx="5741504" cy="2181705"/>
          </a:xfrm>
          <a:prstGeom prst="rect">
            <a:avLst/>
          </a:prstGeom>
        </p:spPr>
      </p:pic>
      <p:pic>
        <p:nvPicPr>
          <p:cNvPr id="7" name="Picture 6">
            <a:extLst>
              <a:ext uri="{FF2B5EF4-FFF2-40B4-BE49-F238E27FC236}">
                <a16:creationId xmlns:a16="http://schemas.microsoft.com/office/drawing/2014/main" id="{EE289835-D0C2-4A92-8D72-2F78AE405729}"/>
              </a:ext>
            </a:extLst>
          </p:cNvPr>
          <p:cNvPicPr>
            <a:picLocks noChangeAspect="1"/>
          </p:cNvPicPr>
          <p:nvPr/>
        </p:nvPicPr>
        <p:blipFill>
          <a:blip r:embed="rId4"/>
          <a:stretch>
            <a:fillRect/>
          </a:stretch>
        </p:blipFill>
        <p:spPr>
          <a:xfrm>
            <a:off x="6533284" y="4304986"/>
            <a:ext cx="1353075" cy="1323271"/>
          </a:xfrm>
          <a:prstGeom prst="rect">
            <a:avLst/>
          </a:prstGeom>
        </p:spPr>
      </p:pic>
      <p:pic>
        <p:nvPicPr>
          <p:cNvPr id="15" name="Picture 14">
            <a:extLst>
              <a:ext uri="{FF2B5EF4-FFF2-40B4-BE49-F238E27FC236}">
                <a16:creationId xmlns:a16="http://schemas.microsoft.com/office/drawing/2014/main" id="{9C1C1297-6C50-45A5-BD05-25CCED4080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1111">
                        <a14:foregroundMark x1="8333" y1="73375" x2="40111" y2="69750"/>
                        <a14:foregroundMark x1="40111" y1="69750" x2="74333" y2="75125"/>
                        <a14:foregroundMark x1="74333" y1="75125" x2="81889" y2="73375"/>
                        <a14:foregroundMark x1="81889" y1="73375" x2="91111" y2="74500"/>
                      </a14:backgroundRemoval>
                    </a14:imgEffect>
                  </a14:imgLayer>
                </a14:imgProps>
              </a:ext>
            </a:extLst>
          </a:blip>
          <a:stretch>
            <a:fillRect/>
          </a:stretch>
        </p:blipFill>
        <p:spPr>
          <a:xfrm>
            <a:off x="6377525" y="2985895"/>
            <a:ext cx="1664595" cy="1479640"/>
          </a:xfrm>
          <a:prstGeom prst="rect">
            <a:avLst/>
          </a:prstGeom>
        </p:spPr>
      </p:pic>
      <p:pic>
        <p:nvPicPr>
          <p:cNvPr id="9" name="Picture 8">
            <a:extLst>
              <a:ext uri="{FF2B5EF4-FFF2-40B4-BE49-F238E27FC236}">
                <a16:creationId xmlns:a16="http://schemas.microsoft.com/office/drawing/2014/main" id="{B14C5CAC-E746-49C8-9556-FF5DA331240E}"/>
              </a:ext>
            </a:extLst>
          </p:cNvPr>
          <p:cNvPicPr>
            <a:picLocks noChangeAspect="1"/>
          </p:cNvPicPr>
          <p:nvPr/>
        </p:nvPicPr>
        <p:blipFill>
          <a:blip r:embed="rId7"/>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23336409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State the role of the POP protocol in regards to receiving emails. </a:t>
            </a:r>
          </a:p>
          <a:p>
            <a:endParaRPr lang="en-GB" sz="4000" dirty="0">
              <a:solidFill>
                <a:schemeClr val="tx1"/>
              </a:solidFill>
            </a:endParaRPr>
          </a:p>
          <a:p>
            <a:r>
              <a:rPr lang="en-GB" sz="4000" dirty="0">
                <a:solidFill>
                  <a:schemeClr val="tx1"/>
                </a:solidFill>
              </a:rPr>
              <a:t>POP downloads emails… </a:t>
            </a:r>
          </a:p>
          <a:p>
            <a:endParaRPr lang="en-GB" sz="4000" dirty="0"/>
          </a:p>
          <a:p>
            <a:endParaRPr lang="en-GB" sz="4000" dirty="0"/>
          </a:p>
        </p:txBody>
      </p:sp>
    </p:spTree>
    <p:extLst>
      <p:ext uri="{BB962C8B-B14F-4D97-AF65-F5344CB8AC3E}">
        <p14:creationId xmlns:p14="http://schemas.microsoft.com/office/powerpoint/2010/main" val="1842459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State the role of the POP protocol in regards to receiving emails. </a:t>
            </a:r>
          </a:p>
          <a:p>
            <a:endParaRPr lang="en-GB" sz="4000" dirty="0">
              <a:solidFill>
                <a:schemeClr val="tx1"/>
              </a:solidFill>
            </a:endParaRPr>
          </a:p>
          <a:p>
            <a:r>
              <a:rPr lang="en-GB" sz="4000" dirty="0">
                <a:solidFill>
                  <a:schemeClr val="tx1"/>
                </a:solidFill>
              </a:rPr>
              <a:t>POP downloads emails to the users device. …</a:t>
            </a:r>
            <a:endParaRPr lang="en-GB" sz="4000" dirty="0"/>
          </a:p>
          <a:p>
            <a:endParaRPr lang="en-GB" sz="4000" dirty="0"/>
          </a:p>
        </p:txBody>
      </p:sp>
    </p:spTree>
    <p:extLst>
      <p:ext uri="{BB962C8B-B14F-4D97-AF65-F5344CB8AC3E}">
        <p14:creationId xmlns:p14="http://schemas.microsoft.com/office/powerpoint/2010/main" val="4186642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State the role of the POP protocol in regards to receiving emails. </a:t>
            </a:r>
          </a:p>
          <a:p>
            <a:endParaRPr lang="en-GB" sz="4000" dirty="0">
              <a:solidFill>
                <a:schemeClr val="tx1"/>
              </a:solidFill>
            </a:endParaRPr>
          </a:p>
          <a:p>
            <a:r>
              <a:rPr lang="en-GB" sz="4000" dirty="0">
                <a:solidFill>
                  <a:schemeClr val="tx1"/>
                </a:solidFill>
              </a:rPr>
              <a:t>POP downloads emails to the users device. The email is not kept on the email server and can only be accessed from the device it was first downloaded to. </a:t>
            </a:r>
            <a:endParaRPr lang="en-GB" sz="4000" dirty="0"/>
          </a:p>
          <a:p>
            <a:endParaRPr lang="en-GB" sz="4000" dirty="0"/>
          </a:p>
        </p:txBody>
      </p:sp>
    </p:spTree>
    <p:extLst>
      <p:ext uri="{BB962C8B-B14F-4D97-AF65-F5344CB8AC3E}">
        <p14:creationId xmlns:p14="http://schemas.microsoft.com/office/powerpoint/2010/main" val="2038100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IMAP stores the email on the web server until the user deletes it.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spTree>
    <p:extLst>
      <p:ext uri="{BB962C8B-B14F-4D97-AF65-F5344CB8AC3E}">
        <p14:creationId xmlns:p14="http://schemas.microsoft.com/office/powerpoint/2010/main" val="1334786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IMAP stores the email on the web server until the user deletes it.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3459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IMAP stores the email on the web server until the user deletes it.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46DBD1B-332E-4F06-933F-78755D6718FE}"/>
              </a:ext>
            </a:extLst>
          </p:cNvPr>
          <p:cNvPicPr>
            <a:picLocks noChangeAspect="1"/>
          </p:cNvPicPr>
          <p:nvPr/>
        </p:nvPicPr>
        <p:blipFill>
          <a:blip r:embed="rId8"/>
          <a:stretch>
            <a:fillRect/>
          </a:stretch>
        </p:blipFill>
        <p:spPr>
          <a:xfrm>
            <a:off x="5809492" y="5780657"/>
            <a:ext cx="551898" cy="549445"/>
          </a:xfrm>
          <a:prstGeom prst="rect">
            <a:avLst/>
          </a:prstGeom>
        </p:spPr>
      </p:pic>
    </p:spTree>
    <p:extLst>
      <p:ext uri="{BB962C8B-B14F-4D97-AF65-F5344CB8AC3E}">
        <p14:creationId xmlns:p14="http://schemas.microsoft.com/office/powerpoint/2010/main" val="619768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IMAP stores the email on the web server until the user deletes it.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4348AB-05CA-4F56-A508-6F62F94DDB06}"/>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5CDBF73-7672-4F91-87F9-B16972BE66FA}"/>
              </a:ext>
            </a:extLst>
          </p:cNvPr>
          <p:cNvPicPr>
            <a:picLocks noChangeAspect="1"/>
          </p:cNvPicPr>
          <p:nvPr/>
        </p:nvPicPr>
        <p:blipFill>
          <a:blip r:embed="rId8"/>
          <a:stretch>
            <a:fillRect/>
          </a:stretch>
        </p:blipFill>
        <p:spPr>
          <a:xfrm>
            <a:off x="5809492" y="5787116"/>
            <a:ext cx="551898" cy="549445"/>
          </a:xfrm>
          <a:prstGeom prst="rect">
            <a:avLst/>
          </a:prstGeom>
        </p:spPr>
      </p:pic>
    </p:spTree>
    <p:extLst>
      <p:ext uri="{BB962C8B-B14F-4D97-AF65-F5344CB8AC3E}">
        <p14:creationId xmlns:p14="http://schemas.microsoft.com/office/powerpoint/2010/main" val="867230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IMAP stores the email on the web server until the user deletes it.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4348AB-05CA-4F56-A508-6F62F94DDB06}"/>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D24F855-E743-4F50-A6FC-2CAB65B7F622}"/>
              </a:ext>
            </a:extLst>
          </p:cNvPr>
          <p:cNvPicPr>
            <a:picLocks noChangeAspect="1"/>
          </p:cNvPicPr>
          <p:nvPr/>
        </p:nvPicPr>
        <p:blipFill>
          <a:blip r:embed="rId8"/>
          <a:stretch>
            <a:fillRect/>
          </a:stretch>
        </p:blipFill>
        <p:spPr>
          <a:xfrm>
            <a:off x="5820050" y="5814901"/>
            <a:ext cx="551898" cy="549445"/>
          </a:xfrm>
          <a:prstGeom prst="rect">
            <a:avLst/>
          </a:prstGeom>
        </p:spPr>
      </p:pic>
      <p:cxnSp>
        <p:nvCxnSpPr>
          <p:cNvPr id="22" name="Straight Arrow Connector 21">
            <a:extLst>
              <a:ext uri="{FF2B5EF4-FFF2-40B4-BE49-F238E27FC236}">
                <a16:creationId xmlns:a16="http://schemas.microsoft.com/office/drawing/2014/main" id="{36DE7956-DEDD-4AF6-B272-8CE8951019F3}"/>
              </a:ext>
            </a:extLst>
          </p:cNvPr>
          <p:cNvCxnSpPr>
            <a:cxnSpLocks/>
          </p:cNvCxnSpPr>
          <p:nvPr/>
        </p:nvCxnSpPr>
        <p:spPr>
          <a:xfrm flipH="1" flipV="1">
            <a:off x="1989071" y="1749988"/>
            <a:ext cx="3356113" cy="21447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F96AF70-37FA-4831-8258-4D0CF99365AC}"/>
              </a:ext>
            </a:extLst>
          </p:cNvPr>
          <p:cNvCxnSpPr>
            <a:cxnSpLocks/>
          </p:cNvCxnSpPr>
          <p:nvPr/>
        </p:nvCxnSpPr>
        <p:spPr>
          <a:xfrm flipV="1">
            <a:off x="6733309" y="2765706"/>
            <a:ext cx="2925495" cy="1059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540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The user can access the email from different devices.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4348AB-05CA-4F56-A508-6F62F94DDB06}"/>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D24F855-E743-4F50-A6FC-2CAB65B7F622}"/>
              </a:ext>
            </a:extLst>
          </p:cNvPr>
          <p:cNvPicPr>
            <a:picLocks noChangeAspect="1"/>
          </p:cNvPicPr>
          <p:nvPr/>
        </p:nvPicPr>
        <p:blipFill>
          <a:blip r:embed="rId8"/>
          <a:stretch>
            <a:fillRect/>
          </a:stretch>
        </p:blipFill>
        <p:spPr>
          <a:xfrm>
            <a:off x="5820050" y="5814901"/>
            <a:ext cx="551898" cy="549445"/>
          </a:xfrm>
          <a:prstGeom prst="rect">
            <a:avLst/>
          </a:prstGeom>
        </p:spPr>
      </p:pic>
      <p:cxnSp>
        <p:nvCxnSpPr>
          <p:cNvPr id="22" name="Straight Arrow Connector 21">
            <a:extLst>
              <a:ext uri="{FF2B5EF4-FFF2-40B4-BE49-F238E27FC236}">
                <a16:creationId xmlns:a16="http://schemas.microsoft.com/office/drawing/2014/main" id="{36DE7956-DEDD-4AF6-B272-8CE8951019F3}"/>
              </a:ext>
            </a:extLst>
          </p:cNvPr>
          <p:cNvCxnSpPr>
            <a:cxnSpLocks/>
          </p:cNvCxnSpPr>
          <p:nvPr/>
        </p:nvCxnSpPr>
        <p:spPr>
          <a:xfrm flipH="1" flipV="1">
            <a:off x="1989071" y="1749988"/>
            <a:ext cx="3356113" cy="21447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F96AF70-37FA-4831-8258-4D0CF99365AC}"/>
              </a:ext>
            </a:extLst>
          </p:cNvPr>
          <p:cNvCxnSpPr>
            <a:cxnSpLocks/>
          </p:cNvCxnSpPr>
          <p:nvPr/>
        </p:nvCxnSpPr>
        <p:spPr>
          <a:xfrm flipV="1">
            <a:off x="6733309" y="2765706"/>
            <a:ext cx="2925495" cy="1059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23F4798-5578-407D-A42A-F656CEBBF030}"/>
              </a:ext>
            </a:extLst>
          </p:cNvPr>
          <p:cNvPicPr>
            <a:picLocks noChangeAspect="1"/>
          </p:cNvPicPr>
          <p:nvPr/>
        </p:nvPicPr>
        <p:blipFill>
          <a:blip r:embed="rId8"/>
          <a:stretch>
            <a:fillRect/>
          </a:stretch>
        </p:blipFill>
        <p:spPr>
          <a:xfrm>
            <a:off x="10395407" y="2130034"/>
            <a:ext cx="551898" cy="549445"/>
          </a:xfrm>
          <a:prstGeom prst="rect">
            <a:avLst/>
          </a:prstGeom>
        </p:spPr>
      </p:pic>
      <p:pic>
        <p:nvPicPr>
          <p:cNvPr id="25" name="Picture 24">
            <a:extLst>
              <a:ext uri="{FF2B5EF4-FFF2-40B4-BE49-F238E27FC236}">
                <a16:creationId xmlns:a16="http://schemas.microsoft.com/office/drawing/2014/main" id="{AFCB6298-5D84-43AE-9709-6CF3BB36BEA5}"/>
              </a:ext>
            </a:extLst>
          </p:cNvPr>
          <p:cNvPicPr>
            <a:picLocks noChangeAspect="1"/>
          </p:cNvPicPr>
          <p:nvPr/>
        </p:nvPicPr>
        <p:blipFill>
          <a:blip r:embed="rId8"/>
          <a:stretch>
            <a:fillRect/>
          </a:stretch>
        </p:blipFill>
        <p:spPr>
          <a:xfrm>
            <a:off x="1600078" y="1503571"/>
            <a:ext cx="551898" cy="549445"/>
          </a:xfrm>
          <a:prstGeom prst="rect">
            <a:avLst/>
          </a:prstGeom>
        </p:spPr>
      </p:pic>
    </p:spTree>
    <p:extLst>
      <p:ext uri="{BB962C8B-B14F-4D97-AF65-F5344CB8AC3E}">
        <p14:creationId xmlns:p14="http://schemas.microsoft.com/office/powerpoint/2010/main" val="1332260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It is stored on the central server allowing the user to read and edit the email.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4348AB-05CA-4F56-A508-6F62F94DDB06}"/>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D24F855-E743-4F50-A6FC-2CAB65B7F622}"/>
              </a:ext>
            </a:extLst>
          </p:cNvPr>
          <p:cNvPicPr>
            <a:picLocks noChangeAspect="1"/>
          </p:cNvPicPr>
          <p:nvPr/>
        </p:nvPicPr>
        <p:blipFill>
          <a:blip r:embed="rId8"/>
          <a:stretch>
            <a:fillRect/>
          </a:stretch>
        </p:blipFill>
        <p:spPr>
          <a:xfrm>
            <a:off x="5820050" y="5814901"/>
            <a:ext cx="551898" cy="549445"/>
          </a:xfrm>
          <a:prstGeom prst="rect">
            <a:avLst/>
          </a:prstGeom>
        </p:spPr>
      </p:pic>
      <p:cxnSp>
        <p:nvCxnSpPr>
          <p:cNvPr id="22" name="Straight Arrow Connector 21">
            <a:extLst>
              <a:ext uri="{FF2B5EF4-FFF2-40B4-BE49-F238E27FC236}">
                <a16:creationId xmlns:a16="http://schemas.microsoft.com/office/drawing/2014/main" id="{36DE7956-DEDD-4AF6-B272-8CE8951019F3}"/>
              </a:ext>
            </a:extLst>
          </p:cNvPr>
          <p:cNvCxnSpPr>
            <a:cxnSpLocks/>
          </p:cNvCxnSpPr>
          <p:nvPr/>
        </p:nvCxnSpPr>
        <p:spPr>
          <a:xfrm flipH="1" flipV="1">
            <a:off x="1989071" y="1749988"/>
            <a:ext cx="3356113" cy="21447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F96AF70-37FA-4831-8258-4D0CF99365AC}"/>
              </a:ext>
            </a:extLst>
          </p:cNvPr>
          <p:cNvCxnSpPr>
            <a:cxnSpLocks/>
          </p:cNvCxnSpPr>
          <p:nvPr/>
        </p:nvCxnSpPr>
        <p:spPr>
          <a:xfrm flipV="1">
            <a:off x="6733309" y="2765706"/>
            <a:ext cx="2925495" cy="1059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23F4798-5578-407D-A42A-F656CEBBF030}"/>
              </a:ext>
            </a:extLst>
          </p:cNvPr>
          <p:cNvPicPr>
            <a:picLocks noChangeAspect="1"/>
          </p:cNvPicPr>
          <p:nvPr/>
        </p:nvPicPr>
        <p:blipFill>
          <a:blip r:embed="rId8"/>
          <a:stretch>
            <a:fillRect/>
          </a:stretch>
        </p:blipFill>
        <p:spPr>
          <a:xfrm>
            <a:off x="10395407" y="2130034"/>
            <a:ext cx="551898" cy="549445"/>
          </a:xfrm>
          <a:prstGeom prst="rect">
            <a:avLst/>
          </a:prstGeom>
        </p:spPr>
      </p:pic>
      <p:pic>
        <p:nvPicPr>
          <p:cNvPr id="25" name="Picture 24">
            <a:extLst>
              <a:ext uri="{FF2B5EF4-FFF2-40B4-BE49-F238E27FC236}">
                <a16:creationId xmlns:a16="http://schemas.microsoft.com/office/drawing/2014/main" id="{AFCB6298-5D84-43AE-9709-6CF3BB36BEA5}"/>
              </a:ext>
            </a:extLst>
          </p:cNvPr>
          <p:cNvPicPr>
            <a:picLocks noChangeAspect="1"/>
          </p:cNvPicPr>
          <p:nvPr/>
        </p:nvPicPr>
        <p:blipFill>
          <a:blip r:embed="rId8"/>
          <a:stretch>
            <a:fillRect/>
          </a:stretch>
        </p:blipFill>
        <p:spPr>
          <a:xfrm>
            <a:off x="1600078" y="1503571"/>
            <a:ext cx="551898" cy="549445"/>
          </a:xfrm>
          <a:prstGeom prst="rect">
            <a:avLst/>
          </a:prstGeom>
        </p:spPr>
      </p:pic>
    </p:spTree>
    <p:extLst>
      <p:ext uri="{BB962C8B-B14F-4D97-AF65-F5344CB8AC3E}">
        <p14:creationId xmlns:p14="http://schemas.microsoft.com/office/powerpoint/2010/main" val="1808109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endParaRPr lang="en-GB" sz="4000" dirty="0"/>
          </a:p>
        </p:txBody>
      </p:sp>
      <p:pic>
        <p:nvPicPr>
          <p:cNvPr id="4" name="Picture 3">
            <a:extLst>
              <a:ext uri="{FF2B5EF4-FFF2-40B4-BE49-F238E27FC236}">
                <a16:creationId xmlns:a16="http://schemas.microsoft.com/office/drawing/2014/main" id="{9B02C3BA-B5B1-44A5-96DB-477358017E7C}"/>
              </a:ext>
            </a:extLst>
          </p:cNvPr>
          <p:cNvPicPr>
            <a:picLocks noChangeAspect="1"/>
          </p:cNvPicPr>
          <p:nvPr/>
        </p:nvPicPr>
        <p:blipFill>
          <a:blip r:embed="rId2"/>
          <a:stretch>
            <a:fillRect/>
          </a:stretch>
        </p:blipFill>
        <p:spPr>
          <a:xfrm>
            <a:off x="7245494" y="338238"/>
            <a:ext cx="4669415" cy="441937"/>
          </a:xfrm>
          <a:prstGeom prst="rect">
            <a:avLst/>
          </a:prstGeom>
        </p:spPr>
      </p:pic>
      <p:pic>
        <p:nvPicPr>
          <p:cNvPr id="5" name="Picture 4">
            <a:extLst>
              <a:ext uri="{FF2B5EF4-FFF2-40B4-BE49-F238E27FC236}">
                <a16:creationId xmlns:a16="http://schemas.microsoft.com/office/drawing/2014/main" id="{2A1C9A43-14B3-4A77-8B8D-A1CEF96F1D2E}"/>
              </a:ext>
            </a:extLst>
          </p:cNvPr>
          <p:cNvPicPr>
            <a:picLocks noChangeAspect="1"/>
          </p:cNvPicPr>
          <p:nvPr/>
        </p:nvPicPr>
        <p:blipFill>
          <a:blip r:embed="rId3"/>
          <a:stretch>
            <a:fillRect/>
          </a:stretch>
        </p:blipFill>
        <p:spPr>
          <a:xfrm>
            <a:off x="354496" y="1247295"/>
            <a:ext cx="5741504" cy="2181705"/>
          </a:xfrm>
          <a:prstGeom prst="rect">
            <a:avLst/>
          </a:prstGeom>
        </p:spPr>
      </p:pic>
      <p:pic>
        <p:nvPicPr>
          <p:cNvPr id="7" name="Picture 6">
            <a:extLst>
              <a:ext uri="{FF2B5EF4-FFF2-40B4-BE49-F238E27FC236}">
                <a16:creationId xmlns:a16="http://schemas.microsoft.com/office/drawing/2014/main" id="{EE289835-D0C2-4A92-8D72-2F78AE405729}"/>
              </a:ext>
            </a:extLst>
          </p:cNvPr>
          <p:cNvPicPr>
            <a:picLocks noChangeAspect="1"/>
          </p:cNvPicPr>
          <p:nvPr/>
        </p:nvPicPr>
        <p:blipFill>
          <a:blip r:embed="rId4"/>
          <a:stretch>
            <a:fillRect/>
          </a:stretch>
        </p:blipFill>
        <p:spPr>
          <a:xfrm>
            <a:off x="6533284" y="4304986"/>
            <a:ext cx="1353075" cy="1323271"/>
          </a:xfrm>
          <a:prstGeom prst="rect">
            <a:avLst/>
          </a:prstGeom>
        </p:spPr>
      </p:pic>
      <p:pic>
        <p:nvPicPr>
          <p:cNvPr id="15" name="Picture 14">
            <a:extLst>
              <a:ext uri="{FF2B5EF4-FFF2-40B4-BE49-F238E27FC236}">
                <a16:creationId xmlns:a16="http://schemas.microsoft.com/office/drawing/2014/main" id="{9C1C1297-6C50-45A5-BD05-25CCED4080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1111">
                        <a14:foregroundMark x1="8333" y1="73375" x2="40111" y2="69750"/>
                        <a14:foregroundMark x1="40111" y1="69750" x2="74333" y2="75125"/>
                        <a14:foregroundMark x1="74333" y1="75125" x2="81889" y2="73375"/>
                        <a14:foregroundMark x1="81889" y1="73375" x2="91111" y2="74500"/>
                      </a14:backgroundRemoval>
                    </a14:imgEffect>
                  </a14:imgLayer>
                </a14:imgProps>
              </a:ext>
            </a:extLst>
          </a:blip>
          <a:stretch>
            <a:fillRect/>
          </a:stretch>
        </p:blipFill>
        <p:spPr>
          <a:xfrm>
            <a:off x="6377525" y="2985895"/>
            <a:ext cx="1664595" cy="1479640"/>
          </a:xfrm>
          <a:prstGeom prst="rect">
            <a:avLst/>
          </a:prstGeom>
        </p:spPr>
      </p:pic>
      <p:pic>
        <p:nvPicPr>
          <p:cNvPr id="6" name="Picture 5">
            <a:extLst>
              <a:ext uri="{FF2B5EF4-FFF2-40B4-BE49-F238E27FC236}">
                <a16:creationId xmlns:a16="http://schemas.microsoft.com/office/drawing/2014/main" id="{95836A80-8617-4884-B6B8-8B4EE41335D6}"/>
              </a:ext>
            </a:extLst>
          </p:cNvPr>
          <p:cNvPicPr>
            <a:picLocks noChangeAspect="1"/>
          </p:cNvPicPr>
          <p:nvPr/>
        </p:nvPicPr>
        <p:blipFill>
          <a:blip r:embed="rId7"/>
          <a:stretch>
            <a:fillRect/>
          </a:stretch>
        </p:blipFill>
        <p:spPr>
          <a:xfrm>
            <a:off x="9982614" y="2476180"/>
            <a:ext cx="1765217" cy="1249535"/>
          </a:xfrm>
          <a:prstGeom prst="rect">
            <a:avLst/>
          </a:prstGeom>
        </p:spPr>
      </p:pic>
      <p:sp>
        <p:nvSpPr>
          <p:cNvPr id="10" name="Freeform: Shape 9">
            <a:extLst>
              <a:ext uri="{FF2B5EF4-FFF2-40B4-BE49-F238E27FC236}">
                <a16:creationId xmlns:a16="http://schemas.microsoft.com/office/drawing/2014/main" id="{FB971294-A1E4-4E0B-8DD4-3455EF58A0C4}"/>
              </a:ext>
            </a:extLst>
          </p:cNvPr>
          <p:cNvSpPr/>
          <p:nvPr/>
        </p:nvSpPr>
        <p:spPr>
          <a:xfrm rot="19558613">
            <a:off x="7558371" y="2915066"/>
            <a:ext cx="2907992" cy="1027867"/>
          </a:xfrm>
          <a:custGeom>
            <a:avLst/>
            <a:gdLst>
              <a:gd name="connsiteX0" fmla="*/ 0 w 3048000"/>
              <a:gd name="connsiteY0" fmla="*/ 478507 h 1027867"/>
              <a:gd name="connsiteX1" fmla="*/ 290946 w 3048000"/>
              <a:gd name="connsiteY1" fmla="*/ 7452 h 1027867"/>
              <a:gd name="connsiteX2" fmla="*/ 387928 w 3048000"/>
              <a:gd name="connsiteY2" fmla="*/ 811016 h 1027867"/>
              <a:gd name="connsiteX3" fmla="*/ 775855 w 3048000"/>
              <a:gd name="connsiteY3" fmla="*/ 118288 h 1027867"/>
              <a:gd name="connsiteX4" fmla="*/ 928255 w 3048000"/>
              <a:gd name="connsiteY4" fmla="*/ 852579 h 1027867"/>
              <a:gd name="connsiteX5" fmla="*/ 1385455 w 3048000"/>
              <a:gd name="connsiteY5" fmla="*/ 242979 h 1027867"/>
              <a:gd name="connsiteX6" fmla="*/ 1510146 w 3048000"/>
              <a:gd name="connsiteY6" fmla="*/ 921852 h 1027867"/>
              <a:gd name="connsiteX7" fmla="*/ 1995055 w 3048000"/>
              <a:gd name="connsiteY7" fmla="*/ 381525 h 1027867"/>
              <a:gd name="connsiteX8" fmla="*/ 2119746 w 3048000"/>
              <a:gd name="connsiteY8" fmla="*/ 935707 h 1027867"/>
              <a:gd name="connsiteX9" fmla="*/ 2549237 w 3048000"/>
              <a:gd name="connsiteY9" fmla="*/ 492361 h 1027867"/>
              <a:gd name="connsiteX10" fmla="*/ 2701637 w 3048000"/>
              <a:gd name="connsiteY10" fmla="*/ 1018834 h 1027867"/>
              <a:gd name="connsiteX11" fmla="*/ 3048000 w 3048000"/>
              <a:gd name="connsiteY11" fmla="*/ 838725 h 1027867"/>
              <a:gd name="connsiteX12" fmla="*/ 3048000 w 3048000"/>
              <a:gd name="connsiteY12" fmla="*/ 838725 h 102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0" h="1027867">
                <a:moveTo>
                  <a:pt x="0" y="478507"/>
                </a:moveTo>
                <a:cubicBezTo>
                  <a:pt x="113145" y="215270"/>
                  <a:pt x="226291" y="-47966"/>
                  <a:pt x="290946" y="7452"/>
                </a:cubicBezTo>
                <a:cubicBezTo>
                  <a:pt x="355601" y="62870"/>
                  <a:pt x="307110" y="792543"/>
                  <a:pt x="387928" y="811016"/>
                </a:cubicBezTo>
                <a:cubicBezTo>
                  <a:pt x="468746" y="829489"/>
                  <a:pt x="685800" y="111361"/>
                  <a:pt x="775855" y="118288"/>
                </a:cubicBezTo>
                <a:cubicBezTo>
                  <a:pt x="865910" y="125215"/>
                  <a:pt x="826655" y="831797"/>
                  <a:pt x="928255" y="852579"/>
                </a:cubicBezTo>
                <a:cubicBezTo>
                  <a:pt x="1029855" y="873361"/>
                  <a:pt x="1288473" y="231434"/>
                  <a:pt x="1385455" y="242979"/>
                </a:cubicBezTo>
                <a:cubicBezTo>
                  <a:pt x="1482437" y="254524"/>
                  <a:pt x="1408546" y="898761"/>
                  <a:pt x="1510146" y="921852"/>
                </a:cubicBezTo>
                <a:cubicBezTo>
                  <a:pt x="1611746" y="944943"/>
                  <a:pt x="1893455" y="379216"/>
                  <a:pt x="1995055" y="381525"/>
                </a:cubicBezTo>
                <a:cubicBezTo>
                  <a:pt x="2096655" y="383834"/>
                  <a:pt x="2027382" y="917234"/>
                  <a:pt x="2119746" y="935707"/>
                </a:cubicBezTo>
                <a:cubicBezTo>
                  <a:pt x="2212110" y="954180"/>
                  <a:pt x="2452255" y="478507"/>
                  <a:pt x="2549237" y="492361"/>
                </a:cubicBezTo>
                <a:cubicBezTo>
                  <a:pt x="2646219" y="506215"/>
                  <a:pt x="2618510" y="961107"/>
                  <a:pt x="2701637" y="1018834"/>
                </a:cubicBezTo>
                <a:cubicBezTo>
                  <a:pt x="2784764" y="1076561"/>
                  <a:pt x="3048000" y="838725"/>
                  <a:pt x="3048000" y="838725"/>
                </a:cubicBezTo>
                <a:lnTo>
                  <a:pt x="3048000" y="838725"/>
                </a:lnTo>
              </a:path>
            </a:pathLst>
          </a:cu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1A2DDE0-F431-4D45-8F9D-3C82C0B6A222}"/>
              </a:ext>
            </a:extLst>
          </p:cNvPr>
          <p:cNvPicPr>
            <a:picLocks noChangeAspect="1"/>
          </p:cNvPicPr>
          <p:nvPr/>
        </p:nvPicPr>
        <p:blipFill>
          <a:blip r:embed="rId8"/>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610088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If the user deletes it they are deleting it off the server, not just their device. </a:t>
            </a:r>
          </a:p>
        </p:txBody>
      </p:sp>
      <p:pic>
        <p:nvPicPr>
          <p:cNvPr id="19" name="Picture 18">
            <a:extLst>
              <a:ext uri="{FF2B5EF4-FFF2-40B4-BE49-F238E27FC236}">
                <a16:creationId xmlns:a16="http://schemas.microsoft.com/office/drawing/2014/main" id="{AC31670D-1221-4C64-9F82-26D17252B6E1}"/>
              </a:ext>
            </a:extLst>
          </p:cNvPr>
          <p:cNvPicPr>
            <a:picLocks noChangeAspect="1"/>
          </p:cNvPicPr>
          <p:nvPr/>
        </p:nvPicPr>
        <p:blipFill>
          <a:blip r:embed="rId8"/>
          <a:stretch>
            <a:fillRect/>
          </a:stretch>
        </p:blipFill>
        <p:spPr>
          <a:xfrm>
            <a:off x="1585241" y="2946530"/>
            <a:ext cx="551898" cy="549445"/>
          </a:xfrm>
          <a:prstGeom prst="rect">
            <a:avLst/>
          </a:prstGeom>
        </p:spPr>
      </p:pic>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4348AB-05CA-4F56-A508-6F62F94DDB06}"/>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D24F855-E743-4F50-A6FC-2CAB65B7F622}"/>
              </a:ext>
            </a:extLst>
          </p:cNvPr>
          <p:cNvPicPr>
            <a:picLocks noChangeAspect="1"/>
          </p:cNvPicPr>
          <p:nvPr/>
        </p:nvPicPr>
        <p:blipFill>
          <a:blip r:embed="rId8"/>
          <a:stretch>
            <a:fillRect/>
          </a:stretch>
        </p:blipFill>
        <p:spPr>
          <a:xfrm>
            <a:off x="5820050" y="5814901"/>
            <a:ext cx="551898" cy="549445"/>
          </a:xfrm>
          <a:prstGeom prst="rect">
            <a:avLst/>
          </a:prstGeom>
        </p:spPr>
      </p:pic>
      <p:cxnSp>
        <p:nvCxnSpPr>
          <p:cNvPr id="22" name="Straight Arrow Connector 21">
            <a:extLst>
              <a:ext uri="{FF2B5EF4-FFF2-40B4-BE49-F238E27FC236}">
                <a16:creationId xmlns:a16="http://schemas.microsoft.com/office/drawing/2014/main" id="{36DE7956-DEDD-4AF6-B272-8CE8951019F3}"/>
              </a:ext>
            </a:extLst>
          </p:cNvPr>
          <p:cNvCxnSpPr>
            <a:cxnSpLocks/>
          </p:cNvCxnSpPr>
          <p:nvPr/>
        </p:nvCxnSpPr>
        <p:spPr>
          <a:xfrm flipH="1" flipV="1">
            <a:off x="1989071" y="1749988"/>
            <a:ext cx="3356113" cy="21447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F96AF70-37FA-4831-8258-4D0CF99365AC}"/>
              </a:ext>
            </a:extLst>
          </p:cNvPr>
          <p:cNvCxnSpPr>
            <a:cxnSpLocks/>
          </p:cNvCxnSpPr>
          <p:nvPr/>
        </p:nvCxnSpPr>
        <p:spPr>
          <a:xfrm flipV="1">
            <a:off x="6733309" y="2765706"/>
            <a:ext cx="2925495" cy="1059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23F4798-5578-407D-A42A-F656CEBBF030}"/>
              </a:ext>
            </a:extLst>
          </p:cNvPr>
          <p:cNvPicPr>
            <a:picLocks noChangeAspect="1"/>
          </p:cNvPicPr>
          <p:nvPr/>
        </p:nvPicPr>
        <p:blipFill>
          <a:blip r:embed="rId8"/>
          <a:stretch>
            <a:fillRect/>
          </a:stretch>
        </p:blipFill>
        <p:spPr>
          <a:xfrm>
            <a:off x="10395407" y="2130034"/>
            <a:ext cx="551898" cy="549445"/>
          </a:xfrm>
          <a:prstGeom prst="rect">
            <a:avLst/>
          </a:prstGeom>
        </p:spPr>
      </p:pic>
      <p:pic>
        <p:nvPicPr>
          <p:cNvPr id="25" name="Picture 24">
            <a:extLst>
              <a:ext uri="{FF2B5EF4-FFF2-40B4-BE49-F238E27FC236}">
                <a16:creationId xmlns:a16="http://schemas.microsoft.com/office/drawing/2014/main" id="{AFCB6298-5D84-43AE-9709-6CF3BB36BEA5}"/>
              </a:ext>
            </a:extLst>
          </p:cNvPr>
          <p:cNvPicPr>
            <a:picLocks noChangeAspect="1"/>
          </p:cNvPicPr>
          <p:nvPr/>
        </p:nvPicPr>
        <p:blipFill>
          <a:blip r:embed="rId8"/>
          <a:stretch>
            <a:fillRect/>
          </a:stretch>
        </p:blipFill>
        <p:spPr>
          <a:xfrm>
            <a:off x="1600078" y="1503571"/>
            <a:ext cx="551898" cy="549445"/>
          </a:xfrm>
          <a:prstGeom prst="rect">
            <a:avLst/>
          </a:prstGeom>
        </p:spPr>
      </p:pic>
    </p:spTree>
    <p:extLst>
      <p:ext uri="{BB962C8B-B14F-4D97-AF65-F5344CB8AC3E}">
        <p14:creationId xmlns:p14="http://schemas.microsoft.com/office/powerpoint/2010/main" val="2207232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pic>
        <p:nvPicPr>
          <p:cNvPr id="14338" name="Picture 2" descr="Image result for clip art laptop">
            <a:extLst>
              <a:ext uri="{FF2B5EF4-FFF2-40B4-BE49-F238E27FC236}">
                <a16:creationId xmlns:a16="http://schemas.microsoft.com/office/drawing/2014/main" id="{28A5FC62-55F3-48D1-8311-1CD9889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2628900"/>
            <a:ext cx="2696441" cy="214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F6E4F6-FA24-4438-AEB8-83CE4BFC173C}"/>
              </a:ext>
            </a:extLst>
          </p:cNvPr>
          <p:cNvPicPr>
            <a:picLocks noChangeAspect="1"/>
          </p:cNvPicPr>
          <p:nvPr/>
        </p:nvPicPr>
        <p:blipFill>
          <a:blip r:embed="rId3"/>
          <a:stretch>
            <a:fillRect/>
          </a:stretch>
        </p:blipFill>
        <p:spPr>
          <a:xfrm>
            <a:off x="5345184" y="3158403"/>
            <a:ext cx="1501631" cy="1801957"/>
          </a:xfrm>
          <a:prstGeom prst="rect">
            <a:avLst/>
          </a:prstGeom>
        </p:spPr>
      </p:pic>
      <p:pic>
        <p:nvPicPr>
          <p:cNvPr id="7" name="Picture 6">
            <a:extLst>
              <a:ext uri="{FF2B5EF4-FFF2-40B4-BE49-F238E27FC236}">
                <a16:creationId xmlns:a16="http://schemas.microsoft.com/office/drawing/2014/main" id="{41C36963-8ABF-425D-8863-A7638B6F577D}"/>
              </a:ext>
            </a:extLst>
          </p:cNvPr>
          <p:cNvPicPr>
            <a:picLocks noChangeAspect="1"/>
          </p:cNvPicPr>
          <p:nvPr/>
        </p:nvPicPr>
        <p:blipFill>
          <a:blip r:embed="rId4"/>
          <a:stretch>
            <a:fillRect/>
          </a:stretch>
        </p:blipFill>
        <p:spPr>
          <a:xfrm>
            <a:off x="5345184" y="4960360"/>
            <a:ext cx="1501631" cy="840913"/>
          </a:xfrm>
          <a:prstGeom prst="rect">
            <a:avLst/>
          </a:prstGeom>
        </p:spPr>
      </p:pic>
      <p:pic>
        <p:nvPicPr>
          <p:cNvPr id="9" name="Picture 8">
            <a:extLst>
              <a:ext uri="{FF2B5EF4-FFF2-40B4-BE49-F238E27FC236}">
                <a16:creationId xmlns:a16="http://schemas.microsoft.com/office/drawing/2014/main" id="{45D73474-90F6-458A-8A2C-86BE352A27B5}"/>
              </a:ext>
            </a:extLst>
          </p:cNvPr>
          <p:cNvPicPr>
            <a:picLocks noChangeAspect="1"/>
          </p:cNvPicPr>
          <p:nvPr/>
        </p:nvPicPr>
        <p:blipFill>
          <a:blip r:embed="rId5"/>
          <a:stretch>
            <a:fillRect/>
          </a:stretch>
        </p:blipFill>
        <p:spPr>
          <a:xfrm>
            <a:off x="476250" y="1562893"/>
            <a:ext cx="997084" cy="1066007"/>
          </a:xfrm>
          <a:prstGeom prst="rect">
            <a:avLst/>
          </a:prstGeom>
        </p:spPr>
      </p:pic>
      <p:pic>
        <p:nvPicPr>
          <p:cNvPr id="10" name="Picture 9">
            <a:extLst>
              <a:ext uri="{FF2B5EF4-FFF2-40B4-BE49-F238E27FC236}">
                <a16:creationId xmlns:a16="http://schemas.microsoft.com/office/drawing/2014/main" id="{2CB0FA19-411C-48FF-8294-EB9F2DA73C76}"/>
              </a:ext>
            </a:extLst>
          </p:cNvPr>
          <p:cNvPicPr>
            <a:picLocks noChangeAspect="1"/>
          </p:cNvPicPr>
          <p:nvPr/>
        </p:nvPicPr>
        <p:blipFill>
          <a:blip r:embed="rId6"/>
          <a:stretch>
            <a:fillRect/>
          </a:stretch>
        </p:blipFill>
        <p:spPr>
          <a:xfrm>
            <a:off x="10087841" y="3915323"/>
            <a:ext cx="1009650" cy="1133475"/>
          </a:xfrm>
          <a:prstGeom prst="rect">
            <a:avLst/>
          </a:prstGeom>
        </p:spPr>
      </p:pic>
      <p:pic>
        <p:nvPicPr>
          <p:cNvPr id="11" name="Picture 10">
            <a:extLst>
              <a:ext uri="{FF2B5EF4-FFF2-40B4-BE49-F238E27FC236}">
                <a16:creationId xmlns:a16="http://schemas.microsoft.com/office/drawing/2014/main" id="{26216CA6-6205-4051-BCA2-1065C71334B0}"/>
              </a:ext>
            </a:extLst>
          </p:cNvPr>
          <p:cNvPicPr>
            <a:picLocks noChangeAspect="1"/>
          </p:cNvPicPr>
          <p:nvPr/>
        </p:nvPicPr>
        <p:blipFill rotWithShape="1">
          <a:blip r:embed="rId7"/>
          <a:srcRect l="29811" r="30189"/>
          <a:stretch/>
        </p:blipFill>
        <p:spPr>
          <a:xfrm>
            <a:off x="10087841" y="5015592"/>
            <a:ext cx="1009650" cy="1809750"/>
          </a:xfrm>
          <a:prstGeom prst="rect">
            <a:avLst/>
          </a:prstGeom>
        </p:spPr>
      </p:pic>
      <p:pic>
        <p:nvPicPr>
          <p:cNvPr id="17" name="Picture 16">
            <a:extLst>
              <a:ext uri="{FF2B5EF4-FFF2-40B4-BE49-F238E27FC236}">
                <a16:creationId xmlns:a16="http://schemas.microsoft.com/office/drawing/2014/main" id="{F53B1BC7-153A-4B72-9E02-6AB1BA1F57BE}"/>
              </a:ext>
            </a:extLst>
          </p:cNvPr>
          <p:cNvPicPr>
            <a:picLocks noChangeAspect="1"/>
          </p:cNvPicPr>
          <p:nvPr/>
        </p:nvPicPr>
        <p:blipFill>
          <a:blip r:embed="rId8"/>
          <a:stretch>
            <a:fillRect/>
          </a:stretch>
        </p:blipFill>
        <p:spPr>
          <a:xfrm>
            <a:off x="10352612" y="5560018"/>
            <a:ext cx="551898" cy="549445"/>
          </a:xfrm>
          <a:prstGeom prst="rect">
            <a:avLst/>
          </a:prstGeom>
        </p:spPr>
      </p:pic>
      <p:pic>
        <p:nvPicPr>
          <p:cNvPr id="14" name="Picture 13">
            <a:extLst>
              <a:ext uri="{FF2B5EF4-FFF2-40B4-BE49-F238E27FC236}">
                <a16:creationId xmlns:a16="http://schemas.microsoft.com/office/drawing/2014/main" id="{C5731132-A1D9-4C73-98F0-23B3D8775781}"/>
              </a:ext>
            </a:extLst>
          </p:cNvPr>
          <p:cNvPicPr>
            <a:picLocks noChangeAspect="1"/>
          </p:cNvPicPr>
          <p:nvPr/>
        </p:nvPicPr>
        <p:blipFill rotWithShape="1">
          <a:blip r:embed="rId7"/>
          <a:srcRect l="29811" r="30189"/>
          <a:stretch/>
        </p:blipFill>
        <p:spPr>
          <a:xfrm>
            <a:off x="1473334" y="1077343"/>
            <a:ext cx="775712" cy="1390428"/>
          </a:xfrm>
          <a:prstGeom prst="rect">
            <a:avLst/>
          </a:prstGeom>
        </p:spPr>
      </p:pic>
      <p:pic>
        <p:nvPicPr>
          <p:cNvPr id="18" name="Picture 2" descr="Image result for clip art laptop">
            <a:extLst>
              <a:ext uri="{FF2B5EF4-FFF2-40B4-BE49-F238E27FC236}">
                <a16:creationId xmlns:a16="http://schemas.microsoft.com/office/drawing/2014/main" id="{FC35D21E-F389-4581-ACC7-355848C5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844" y="1754674"/>
            <a:ext cx="2696441" cy="21400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E3EECE3-1D5A-4AE5-8BB6-69C8B05F7B64}"/>
              </a:ext>
            </a:extLst>
          </p:cNvPr>
          <p:cNvSpPr/>
          <p:nvPr/>
        </p:nvSpPr>
        <p:spPr>
          <a:xfrm>
            <a:off x="4452923" y="655902"/>
            <a:ext cx="3754581" cy="2386753"/>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If the user deletes it they are deleting it off the server, not just their device. </a:t>
            </a:r>
          </a:p>
        </p:txBody>
      </p:sp>
      <p:cxnSp>
        <p:nvCxnSpPr>
          <p:cNvPr id="15" name="Straight Arrow Connector 14">
            <a:extLst>
              <a:ext uri="{FF2B5EF4-FFF2-40B4-BE49-F238E27FC236}">
                <a16:creationId xmlns:a16="http://schemas.microsoft.com/office/drawing/2014/main" id="{6267F4AF-4FFF-409D-BC31-B672C6920F39}"/>
              </a:ext>
            </a:extLst>
          </p:cNvPr>
          <p:cNvCxnSpPr/>
          <p:nvPr/>
        </p:nvCxnSpPr>
        <p:spPr>
          <a:xfrm>
            <a:off x="2757055" y="3698916"/>
            <a:ext cx="2588129" cy="651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4348AB-05CA-4F56-A508-6F62F94DDB06}"/>
              </a:ext>
            </a:extLst>
          </p:cNvPr>
          <p:cNvCxnSpPr/>
          <p:nvPr/>
        </p:nvCxnSpPr>
        <p:spPr>
          <a:xfrm>
            <a:off x="6733309" y="4504372"/>
            <a:ext cx="3537162" cy="12762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6DE7956-DEDD-4AF6-B272-8CE8951019F3}"/>
              </a:ext>
            </a:extLst>
          </p:cNvPr>
          <p:cNvCxnSpPr>
            <a:cxnSpLocks/>
          </p:cNvCxnSpPr>
          <p:nvPr/>
        </p:nvCxnSpPr>
        <p:spPr>
          <a:xfrm flipH="1" flipV="1">
            <a:off x="1989071" y="1749988"/>
            <a:ext cx="3356113" cy="21447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F96AF70-37FA-4831-8258-4D0CF99365AC}"/>
              </a:ext>
            </a:extLst>
          </p:cNvPr>
          <p:cNvCxnSpPr>
            <a:cxnSpLocks/>
          </p:cNvCxnSpPr>
          <p:nvPr/>
        </p:nvCxnSpPr>
        <p:spPr>
          <a:xfrm flipV="1">
            <a:off x="6733309" y="2765706"/>
            <a:ext cx="2925495" cy="1059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23F4798-5578-407D-A42A-F656CEBBF030}"/>
              </a:ext>
            </a:extLst>
          </p:cNvPr>
          <p:cNvPicPr>
            <a:picLocks noChangeAspect="1"/>
          </p:cNvPicPr>
          <p:nvPr/>
        </p:nvPicPr>
        <p:blipFill>
          <a:blip r:embed="rId8"/>
          <a:stretch>
            <a:fillRect/>
          </a:stretch>
        </p:blipFill>
        <p:spPr>
          <a:xfrm>
            <a:off x="10395407" y="2130034"/>
            <a:ext cx="551898" cy="549445"/>
          </a:xfrm>
          <a:prstGeom prst="rect">
            <a:avLst/>
          </a:prstGeom>
        </p:spPr>
      </p:pic>
    </p:spTree>
    <p:extLst>
      <p:ext uri="{BB962C8B-B14F-4D97-AF65-F5344CB8AC3E}">
        <p14:creationId xmlns:p14="http://schemas.microsoft.com/office/powerpoint/2010/main" val="2647088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Explain the differences between IMAP and POP. </a:t>
            </a:r>
          </a:p>
          <a:p>
            <a:endParaRPr lang="en-GB" sz="4000" dirty="0"/>
          </a:p>
        </p:txBody>
      </p:sp>
    </p:spTree>
    <p:extLst>
      <p:ext uri="{BB962C8B-B14F-4D97-AF65-F5344CB8AC3E}">
        <p14:creationId xmlns:p14="http://schemas.microsoft.com/office/powerpoint/2010/main" val="2356426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Explain the differences between IMAP and POP. </a:t>
            </a:r>
          </a:p>
          <a:p>
            <a:endParaRPr lang="en-GB" sz="4000" dirty="0"/>
          </a:p>
          <a:p>
            <a:r>
              <a:rPr lang="en-GB" sz="4000" dirty="0">
                <a:solidFill>
                  <a:schemeClr val="tx1"/>
                </a:solidFill>
              </a:rPr>
              <a:t>IMAP stores the email on…</a:t>
            </a:r>
            <a:endParaRPr lang="en-GB" sz="4000" dirty="0"/>
          </a:p>
        </p:txBody>
      </p:sp>
    </p:spTree>
    <p:extLst>
      <p:ext uri="{BB962C8B-B14F-4D97-AF65-F5344CB8AC3E}">
        <p14:creationId xmlns:p14="http://schemas.microsoft.com/office/powerpoint/2010/main" val="36842544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Explain the differences between IMAP and POP. </a:t>
            </a:r>
          </a:p>
          <a:p>
            <a:endParaRPr lang="en-GB" sz="4000" dirty="0"/>
          </a:p>
          <a:p>
            <a:r>
              <a:rPr lang="en-GB" sz="4000" dirty="0">
                <a:solidFill>
                  <a:schemeClr val="tx1"/>
                </a:solidFill>
              </a:rPr>
              <a:t>IMAP stores the email on the email server, …</a:t>
            </a:r>
            <a:endParaRPr lang="en-GB" sz="4000" dirty="0"/>
          </a:p>
        </p:txBody>
      </p:sp>
    </p:spTree>
    <p:extLst>
      <p:ext uri="{BB962C8B-B14F-4D97-AF65-F5344CB8AC3E}">
        <p14:creationId xmlns:p14="http://schemas.microsoft.com/office/powerpoint/2010/main" val="3080573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Explain the differences between IMAP and POP. </a:t>
            </a:r>
          </a:p>
          <a:p>
            <a:endParaRPr lang="en-GB" sz="4000" dirty="0"/>
          </a:p>
          <a:p>
            <a:r>
              <a:rPr lang="en-GB" sz="4000" dirty="0">
                <a:solidFill>
                  <a:schemeClr val="tx1"/>
                </a:solidFill>
              </a:rPr>
              <a:t>IMAP stores the email on the email server, allowing the user to view a copy of the email on multiple devices. The email needs to be deleted …</a:t>
            </a:r>
          </a:p>
          <a:p>
            <a:endParaRPr lang="en-GB" sz="4000" dirty="0"/>
          </a:p>
        </p:txBody>
      </p:sp>
    </p:spTree>
    <p:extLst>
      <p:ext uri="{BB962C8B-B14F-4D97-AF65-F5344CB8AC3E}">
        <p14:creationId xmlns:p14="http://schemas.microsoft.com/office/powerpoint/2010/main" val="3333305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Explain the differences between IMAP and POP. </a:t>
            </a:r>
          </a:p>
          <a:p>
            <a:endParaRPr lang="en-GB" sz="4000" dirty="0"/>
          </a:p>
          <a:p>
            <a:r>
              <a:rPr lang="en-GB" sz="4000" dirty="0">
                <a:solidFill>
                  <a:schemeClr val="tx1"/>
                </a:solidFill>
              </a:rPr>
              <a:t>IMAP stores the email on the email server, allowing the user to view a copy of the email on multiple devices. The email needs to be deleted off the server to be deleted. </a:t>
            </a:r>
          </a:p>
          <a:p>
            <a:endParaRPr lang="en-GB" sz="4000" dirty="0"/>
          </a:p>
        </p:txBody>
      </p:sp>
    </p:spTree>
    <p:extLst>
      <p:ext uri="{BB962C8B-B14F-4D97-AF65-F5344CB8AC3E}">
        <p14:creationId xmlns:p14="http://schemas.microsoft.com/office/powerpoint/2010/main" val="26520482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Explain the differences between IMAP and POP. </a:t>
            </a:r>
          </a:p>
          <a:p>
            <a:endParaRPr lang="en-GB" sz="4000" dirty="0"/>
          </a:p>
          <a:p>
            <a:r>
              <a:rPr lang="en-GB" sz="4000" dirty="0">
                <a:solidFill>
                  <a:schemeClr val="tx1"/>
                </a:solidFill>
              </a:rPr>
              <a:t>IMAP stores the email on the email server, allowing the user to view a copy of the email on multiple devices. The email needs to be deleted off the server to be deleted. Whereas POP downloads…</a:t>
            </a:r>
          </a:p>
          <a:p>
            <a:endParaRPr lang="en-GB" sz="4000" dirty="0"/>
          </a:p>
        </p:txBody>
      </p:sp>
    </p:spTree>
    <p:extLst>
      <p:ext uri="{BB962C8B-B14F-4D97-AF65-F5344CB8AC3E}">
        <p14:creationId xmlns:p14="http://schemas.microsoft.com/office/powerpoint/2010/main" val="3309742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Explain the differences between IMAP and POP. </a:t>
            </a:r>
          </a:p>
          <a:p>
            <a:endParaRPr lang="en-GB" sz="4000" dirty="0"/>
          </a:p>
          <a:p>
            <a:r>
              <a:rPr lang="en-GB" sz="4000" dirty="0">
                <a:solidFill>
                  <a:schemeClr val="tx1"/>
                </a:solidFill>
              </a:rPr>
              <a:t>IMAP stores the email on the email server, allowing the user to view a copy of the email on multiple devices. The email needs to be deleted off the server to be deleted. Whereas POP downloads the email to the users device…</a:t>
            </a:r>
          </a:p>
          <a:p>
            <a:endParaRPr lang="en-GB" sz="4000" dirty="0"/>
          </a:p>
        </p:txBody>
      </p:sp>
    </p:spTree>
    <p:extLst>
      <p:ext uri="{BB962C8B-B14F-4D97-AF65-F5344CB8AC3E}">
        <p14:creationId xmlns:p14="http://schemas.microsoft.com/office/powerpoint/2010/main" val="3464771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tx1"/>
                </a:solidFill>
              </a:rPr>
              <a:t>IMAP stores the email on the email server, allowing the user to view a copy of the email on multiple devices. The email needs to be deleted off the server to be deleted. Whereas POP downloads the email to the users device it is not stored centrally on the server. … </a:t>
            </a:r>
          </a:p>
          <a:p>
            <a:endParaRPr lang="en-GB" sz="4000" dirty="0"/>
          </a:p>
        </p:txBody>
      </p:sp>
    </p:spTree>
    <p:extLst>
      <p:ext uri="{BB962C8B-B14F-4D97-AF65-F5344CB8AC3E}">
        <p14:creationId xmlns:p14="http://schemas.microsoft.com/office/powerpoint/2010/main" val="242837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endParaRPr lang="en-GB" sz="4000" dirty="0"/>
          </a:p>
        </p:txBody>
      </p:sp>
      <p:pic>
        <p:nvPicPr>
          <p:cNvPr id="4" name="Picture 3">
            <a:extLst>
              <a:ext uri="{FF2B5EF4-FFF2-40B4-BE49-F238E27FC236}">
                <a16:creationId xmlns:a16="http://schemas.microsoft.com/office/drawing/2014/main" id="{9B02C3BA-B5B1-44A5-96DB-477358017E7C}"/>
              </a:ext>
            </a:extLst>
          </p:cNvPr>
          <p:cNvPicPr>
            <a:picLocks noChangeAspect="1"/>
          </p:cNvPicPr>
          <p:nvPr/>
        </p:nvPicPr>
        <p:blipFill>
          <a:blip r:embed="rId2"/>
          <a:stretch>
            <a:fillRect/>
          </a:stretch>
        </p:blipFill>
        <p:spPr>
          <a:xfrm>
            <a:off x="7245494" y="338238"/>
            <a:ext cx="4669415" cy="441937"/>
          </a:xfrm>
          <a:prstGeom prst="rect">
            <a:avLst/>
          </a:prstGeom>
        </p:spPr>
      </p:pic>
      <p:pic>
        <p:nvPicPr>
          <p:cNvPr id="5" name="Picture 4">
            <a:extLst>
              <a:ext uri="{FF2B5EF4-FFF2-40B4-BE49-F238E27FC236}">
                <a16:creationId xmlns:a16="http://schemas.microsoft.com/office/drawing/2014/main" id="{2A1C9A43-14B3-4A77-8B8D-A1CEF96F1D2E}"/>
              </a:ext>
            </a:extLst>
          </p:cNvPr>
          <p:cNvPicPr>
            <a:picLocks noChangeAspect="1"/>
          </p:cNvPicPr>
          <p:nvPr/>
        </p:nvPicPr>
        <p:blipFill>
          <a:blip r:embed="rId3"/>
          <a:stretch>
            <a:fillRect/>
          </a:stretch>
        </p:blipFill>
        <p:spPr>
          <a:xfrm>
            <a:off x="354496" y="1247295"/>
            <a:ext cx="5741504" cy="2181705"/>
          </a:xfrm>
          <a:prstGeom prst="rect">
            <a:avLst/>
          </a:prstGeom>
        </p:spPr>
      </p:pic>
      <p:pic>
        <p:nvPicPr>
          <p:cNvPr id="7" name="Picture 6">
            <a:extLst>
              <a:ext uri="{FF2B5EF4-FFF2-40B4-BE49-F238E27FC236}">
                <a16:creationId xmlns:a16="http://schemas.microsoft.com/office/drawing/2014/main" id="{EE289835-D0C2-4A92-8D72-2F78AE405729}"/>
              </a:ext>
            </a:extLst>
          </p:cNvPr>
          <p:cNvPicPr>
            <a:picLocks noChangeAspect="1"/>
          </p:cNvPicPr>
          <p:nvPr/>
        </p:nvPicPr>
        <p:blipFill>
          <a:blip r:embed="rId4"/>
          <a:stretch>
            <a:fillRect/>
          </a:stretch>
        </p:blipFill>
        <p:spPr>
          <a:xfrm>
            <a:off x="6533284" y="4304986"/>
            <a:ext cx="1353075" cy="1323271"/>
          </a:xfrm>
          <a:prstGeom prst="rect">
            <a:avLst/>
          </a:prstGeom>
        </p:spPr>
      </p:pic>
      <p:pic>
        <p:nvPicPr>
          <p:cNvPr id="15" name="Picture 14">
            <a:extLst>
              <a:ext uri="{FF2B5EF4-FFF2-40B4-BE49-F238E27FC236}">
                <a16:creationId xmlns:a16="http://schemas.microsoft.com/office/drawing/2014/main" id="{9C1C1297-6C50-45A5-BD05-25CCED4080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1111">
                        <a14:foregroundMark x1="8333" y1="73375" x2="40111" y2="69750"/>
                        <a14:foregroundMark x1="40111" y1="69750" x2="74333" y2="75125"/>
                        <a14:foregroundMark x1="74333" y1="75125" x2="81889" y2="73375"/>
                        <a14:foregroundMark x1="81889" y1="73375" x2="91111" y2="74500"/>
                      </a14:backgroundRemoval>
                    </a14:imgEffect>
                  </a14:imgLayer>
                </a14:imgProps>
              </a:ext>
            </a:extLst>
          </a:blip>
          <a:stretch>
            <a:fillRect/>
          </a:stretch>
        </p:blipFill>
        <p:spPr>
          <a:xfrm>
            <a:off x="6377525" y="2985895"/>
            <a:ext cx="1664595" cy="1479640"/>
          </a:xfrm>
          <a:prstGeom prst="rect">
            <a:avLst/>
          </a:prstGeom>
        </p:spPr>
      </p:pic>
      <p:pic>
        <p:nvPicPr>
          <p:cNvPr id="6" name="Picture 5">
            <a:extLst>
              <a:ext uri="{FF2B5EF4-FFF2-40B4-BE49-F238E27FC236}">
                <a16:creationId xmlns:a16="http://schemas.microsoft.com/office/drawing/2014/main" id="{95836A80-8617-4884-B6B8-8B4EE41335D6}"/>
              </a:ext>
            </a:extLst>
          </p:cNvPr>
          <p:cNvPicPr>
            <a:picLocks noChangeAspect="1"/>
          </p:cNvPicPr>
          <p:nvPr/>
        </p:nvPicPr>
        <p:blipFill>
          <a:blip r:embed="rId7"/>
          <a:stretch>
            <a:fillRect/>
          </a:stretch>
        </p:blipFill>
        <p:spPr>
          <a:xfrm>
            <a:off x="9982614" y="2476180"/>
            <a:ext cx="1765217" cy="1249535"/>
          </a:xfrm>
          <a:prstGeom prst="rect">
            <a:avLst/>
          </a:prstGeom>
        </p:spPr>
      </p:pic>
      <p:sp>
        <p:nvSpPr>
          <p:cNvPr id="10" name="Freeform: Shape 9">
            <a:extLst>
              <a:ext uri="{FF2B5EF4-FFF2-40B4-BE49-F238E27FC236}">
                <a16:creationId xmlns:a16="http://schemas.microsoft.com/office/drawing/2014/main" id="{FB971294-A1E4-4E0B-8DD4-3455EF58A0C4}"/>
              </a:ext>
            </a:extLst>
          </p:cNvPr>
          <p:cNvSpPr/>
          <p:nvPr/>
        </p:nvSpPr>
        <p:spPr>
          <a:xfrm rot="19558613">
            <a:off x="7558371" y="2915066"/>
            <a:ext cx="2907992" cy="1027867"/>
          </a:xfrm>
          <a:custGeom>
            <a:avLst/>
            <a:gdLst>
              <a:gd name="connsiteX0" fmla="*/ 0 w 3048000"/>
              <a:gd name="connsiteY0" fmla="*/ 478507 h 1027867"/>
              <a:gd name="connsiteX1" fmla="*/ 290946 w 3048000"/>
              <a:gd name="connsiteY1" fmla="*/ 7452 h 1027867"/>
              <a:gd name="connsiteX2" fmla="*/ 387928 w 3048000"/>
              <a:gd name="connsiteY2" fmla="*/ 811016 h 1027867"/>
              <a:gd name="connsiteX3" fmla="*/ 775855 w 3048000"/>
              <a:gd name="connsiteY3" fmla="*/ 118288 h 1027867"/>
              <a:gd name="connsiteX4" fmla="*/ 928255 w 3048000"/>
              <a:gd name="connsiteY4" fmla="*/ 852579 h 1027867"/>
              <a:gd name="connsiteX5" fmla="*/ 1385455 w 3048000"/>
              <a:gd name="connsiteY5" fmla="*/ 242979 h 1027867"/>
              <a:gd name="connsiteX6" fmla="*/ 1510146 w 3048000"/>
              <a:gd name="connsiteY6" fmla="*/ 921852 h 1027867"/>
              <a:gd name="connsiteX7" fmla="*/ 1995055 w 3048000"/>
              <a:gd name="connsiteY7" fmla="*/ 381525 h 1027867"/>
              <a:gd name="connsiteX8" fmla="*/ 2119746 w 3048000"/>
              <a:gd name="connsiteY8" fmla="*/ 935707 h 1027867"/>
              <a:gd name="connsiteX9" fmla="*/ 2549237 w 3048000"/>
              <a:gd name="connsiteY9" fmla="*/ 492361 h 1027867"/>
              <a:gd name="connsiteX10" fmla="*/ 2701637 w 3048000"/>
              <a:gd name="connsiteY10" fmla="*/ 1018834 h 1027867"/>
              <a:gd name="connsiteX11" fmla="*/ 3048000 w 3048000"/>
              <a:gd name="connsiteY11" fmla="*/ 838725 h 1027867"/>
              <a:gd name="connsiteX12" fmla="*/ 3048000 w 3048000"/>
              <a:gd name="connsiteY12" fmla="*/ 838725 h 102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0" h="1027867">
                <a:moveTo>
                  <a:pt x="0" y="478507"/>
                </a:moveTo>
                <a:cubicBezTo>
                  <a:pt x="113145" y="215270"/>
                  <a:pt x="226291" y="-47966"/>
                  <a:pt x="290946" y="7452"/>
                </a:cubicBezTo>
                <a:cubicBezTo>
                  <a:pt x="355601" y="62870"/>
                  <a:pt x="307110" y="792543"/>
                  <a:pt x="387928" y="811016"/>
                </a:cubicBezTo>
                <a:cubicBezTo>
                  <a:pt x="468746" y="829489"/>
                  <a:pt x="685800" y="111361"/>
                  <a:pt x="775855" y="118288"/>
                </a:cubicBezTo>
                <a:cubicBezTo>
                  <a:pt x="865910" y="125215"/>
                  <a:pt x="826655" y="831797"/>
                  <a:pt x="928255" y="852579"/>
                </a:cubicBezTo>
                <a:cubicBezTo>
                  <a:pt x="1029855" y="873361"/>
                  <a:pt x="1288473" y="231434"/>
                  <a:pt x="1385455" y="242979"/>
                </a:cubicBezTo>
                <a:cubicBezTo>
                  <a:pt x="1482437" y="254524"/>
                  <a:pt x="1408546" y="898761"/>
                  <a:pt x="1510146" y="921852"/>
                </a:cubicBezTo>
                <a:cubicBezTo>
                  <a:pt x="1611746" y="944943"/>
                  <a:pt x="1893455" y="379216"/>
                  <a:pt x="1995055" y="381525"/>
                </a:cubicBezTo>
                <a:cubicBezTo>
                  <a:pt x="2096655" y="383834"/>
                  <a:pt x="2027382" y="917234"/>
                  <a:pt x="2119746" y="935707"/>
                </a:cubicBezTo>
                <a:cubicBezTo>
                  <a:pt x="2212110" y="954180"/>
                  <a:pt x="2452255" y="478507"/>
                  <a:pt x="2549237" y="492361"/>
                </a:cubicBezTo>
                <a:cubicBezTo>
                  <a:pt x="2646219" y="506215"/>
                  <a:pt x="2618510" y="961107"/>
                  <a:pt x="2701637" y="1018834"/>
                </a:cubicBezTo>
                <a:cubicBezTo>
                  <a:pt x="2784764" y="1076561"/>
                  <a:pt x="3048000" y="838725"/>
                  <a:pt x="3048000" y="838725"/>
                </a:cubicBezTo>
                <a:lnTo>
                  <a:pt x="3048000" y="838725"/>
                </a:lnTo>
              </a:path>
            </a:pathLst>
          </a:cu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833D9648-B245-4F5D-93EE-29B5B2DB9F1D}"/>
              </a:ext>
            </a:extLst>
          </p:cNvPr>
          <p:cNvSpPr/>
          <p:nvPr/>
        </p:nvSpPr>
        <p:spPr>
          <a:xfrm rot="168295">
            <a:off x="4059306" y="1760500"/>
            <a:ext cx="6046254" cy="1027867"/>
          </a:xfrm>
          <a:custGeom>
            <a:avLst/>
            <a:gdLst>
              <a:gd name="connsiteX0" fmla="*/ 0 w 3048000"/>
              <a:gd name="connsiteY0" fmla="*/ 478507 h 1027867"/>
              <a:gd name="connsiteX1" fmla="*/ 290946 w 3048000"/>
              <a:gd name="connsiteY1" fmla="*/ 7452 h 1027867"/>
              <a:gd name="connsiteX2" fmla="*/ 387928 w 3048000"/>
              <a:gd name="connsiteY2" fmla="*/ 811016 h 1027867"/>
              <a:gd name="connsiteX3" fmla="*/ 775855 w 3048000"/>
              <a:gd name="connsiteY3" fmla="*/ 118288 h 1027867"/>
              <a:gd name="connsiteX4" fmla="*/ 928255 w 3048000"/>
              <a:gd name="connsiteY4" fmla="*/ 852579 h 1027867"/>
              <a:gd name="connsiteX5" fmla="*/ 1385455 w 3048000"/>
              <a:gd name="connsiteY5" fmla="*/ 242979 h 1027867"/>
              <a:gd name="connsiteX6" fmla="*/ 1510146 w 3048000"/>
              <a:gd name="connsiteY6" fmla="*/ 921852 h 1027867"/>
              <a:gd name="connsiteX7" fmla="*/ 1995055 w 3048000"/>
              <a:gd name="connsiteY7" fmla="*/ 381525 h 1027867"/>
              <a:gd name="connsiteX8" fmla="*/ 2119746 w 3048000"/>
              <a:gd name="connsiteY8" fmla="*/ 935707 h 1027867"/>
              <a:gd name="connsiteX9" fmla="*/ 2549237 w 3048000"/>
              <a:gd name="connsiteY9" fmla="*/ 492361 h 1027867"/>
              <a:gd name="connsiteX10" fmla="*/ 2701637 w 3048000"/>
              <a:gd name="connsiteY10" fmla="*/ 1018834 h 1027867"/>
              <a:gd name="connsiteX11" fmla="*/ 3048000 w 3048000"/>
              <a:gd name="connsiteY11" fmla="*/ 838725 h 1027867"/>
              <a:gd name="connsiteX12" fmla="*/ 3048000 w 3048000"/>
              <a:gd name="connsiteY12" fmla="*/ 838725 h 102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0" h="1027867">
                <a:moveTo>
                  <a:pt x="0" y="478507"/>
                </a:moveTo>
                <a:cubicBezTo>
                  <a:pt x="113145" y="215270"/>
                  <a:pt x="226291" y="-47966"/>
                  <a:pt x="290946" y="7452"/>
                </a:cubicBezTo>
                <a:cubicBezTo>
                  <a:pt x="355601" y="62870"/>
                  <a:pt x="307110" y="792543"/>
                  <a:pt x="387928" y="811016"/>
                </a:cubicBezTo>
                <a:cubicBezTo>
                  <a:pt x="468746" y="829489"/>
                  <a:pt x="685800" y="111361"/>
                  <a:pt x="775855" y="118288"/>
                </a:cubicBezTo>
                <a:cubicBezTo>
                  <a:pt x="865910" y="125215"/>
                  <a:pt x="826655" y="831797"/>
                  <a:pt x="928255" y="852579"/>
                </a:cubicBezTo>
                <a:cubicBezTo>
                  <a:pt x="1029855" y="873361"/>
                  <a:pt x="1288473" y="231434"/>
                  <a:pt x="1385455" y="242979"/>
                </a:cubicBezTo>
                <a:cubicBezTo>
                  <a:pt x="1482437" y="254524"/>
                  <a:pt x="1408546" y="898761"/>
                  <a:pt x="1510146" y="921852"/>
                </a:cubicBezTo>
                <a:cubicBezTo>
                  <a:pt x="1611746" y="944943"/>
                  <a:pt x="1893455" y="379216"/>
                  <a:pt x="1995055" y="381525"/>
                </a:cubicBezTo>
                <a:cubicBezTo>
                  <a:pt x="2096655" y="383834"/>
                  <a:pt x="2027382" y="917234"/>
                  <a:pt x="2119746" y="935707"/>
                </a:cubicBezTo>
                <a:cubicBezTo>
                  <a:pt x="2212110" y="954180"/>
                  <a:pt x="2452255" y="478507"/>
                  <a:pt x="2549237" y="492361"/>
                </a:cubicBezTo>
                <a:cubicBezTo>
                  <a:pt x="2646219" y="506215"/>
                  <a:pt x="2618510" y="961107"/>
                  <a:pt x="2701637" y="1018834"/>
                </a:cubicBezTo>
                <a:cubicBezTo>
                  <a:pt x="2784764" y="1076561"/>
                  <a:pt x="3048000" y="838725"/>
                  <a:pt x="3048000" y="838725"/>
                </a:cubicBezTo>
                <a:lnTo>
                  <a:pt x="3048000" y="838725"/>
                </a:lnTo>
              </a:path>
            </a:pathLst>
          </a:cu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834CE05-F280-4FB8-B045-E5E6FE279B91}"/>
              </a:ext>
            </a:extLst>
          </p:cNvPr>
          <p:cNvPicPr>
            <a:picLocks noChangeAspect="1"/>
          </p:cNvPicPr>
          <p:nvPr/>
        </p:nvPicPr>
        <p:blipFill>
          <a:blip r:embed="rId8"/>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2583169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tx1"/>
                </a:solidFill>
              </a:rPr>
              <a:t>IMAP stores the email on the email server, allowing the user to view a copy of the email on multiple devices. The email needs to be deleted off the server to be deleted. Whereas POP downloads the email to the users device it is not stored centrally on the server. This means the email cannot be… </a:t>
            </a:r>
          </a:p>
          <a:p>
            <a:endParaRPr lang="en-GB" sz="4000" dirty="0"/>
          </a:p>
        </p:txBody>
      </p:sp>
    </p:spTree>
    <p:extLst>
      <p:ext uri="{BB962C8B-B14F-4D97-AF65-F5344CB8AC3E}">
        <p14:creationId xmlns:p14="http://schemas.microsoft.com/office/powerpoint/2010/main" val="28382763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tx1"/>
                </a:solidFill>
              </a:rPr>
              <a:t>IMAP stores the email on the email server, allowing the user to view a copy of the email on multiple devices. The email needs to be deleted off the server to be deleted. Whereas POP downloads the email to the users device it is not stored centrally on the server. This means the email cannot be viewed on multiple devices. </a:t>
            </a:r>
          </a:p>
          <a:p>
            <a:endParaRPr lang="en-GB" sz="4000" dirty="0"/>
          </a:p>
        </p:txBody>
      </p:sp>
    </p:spTree>
    <p:extLst>
      <p:ext uri="{BB962C8B-B14F-4D97-AF65-F5344CB8AC3E}">
        <p14:creationId xmlns:p14="http://schemas.microsoft.com/office/powerpoint/2010/main" val="416567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endParaRPr lang="en-GB" sz="4000" dirty="0"/>
          </a:p>
          <a:p>
            <a:endParaRPr lang="en-GB" sz="4000" dirty="0"/>
          </a:p>
        </p:txBody>
      </p:sp>
      <p:sp>
        <p:nvSpPr>
          <p:cNvPr id="8" name="Text Placeholder 2">
            <a:extLst>
              <a:ext uri="{FF2B5EF4-FFF2-40B4-BE49-F238E27FC236}">
                <a16:creationId xmlns:a16="http://schemas.microsoft.com/office/drawing/2014/main" id="{213ED64E-FBEF-49EA-BEDC-E7163CAA3469}"/>
              </a:ext>
            </a:extLst>
          </p:cNvPr>
          <p:cNvSpPr txBox="1">
            <a:spLocks/>
          </p:cNvSpPr>
          <p:nvPr/>
        </p:nvSpPr>
        <p:spPr>
          <a:xfrm>
            <a:off x="291703" y="1229743"/>
            <a:ext cx="11892276" cy="5747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0C0"/>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What is a MAC address?</a:t>
            </a:r>
          </a:p>
          <a:p>
            <a:r>
              <a:rPr lang="en-GB" sz="4000" dirty="0"/>
              <a:t>	</a:t>
            </a:r>
            <a:r>
              <a:rPr lang="en-GB" sz="4000" dirty="0">
                <a:solidFill>
                  <a:schemeClr val="tx1"/>
                </a:solidFill>
              </a:rPr>
              <a:t>- each device has 1!</a:t>
            </a:r>
          </a:p>
          <a:p>
            <a:endParaRPr lang="en-GB" sz="4000" dirty="0"/>
          </a:p>
          <a:p>
            <a:endParaRPr lang="en-GB" sz="4000" dirty="0"/>
          </a:p>
          <a:p>
            <a:r>
              <a:rPr lang="en-GB" sz="4000" dirty="0"/>
              <a:t>What is an IP address?</a:t>
            </a:r>
          </a:p>
          <a:p>
            <a:r>
              <a:rPr lang="en-GB" sz="4000" dirty="0"/>
              <a:t>	</a:t>
            </a:r>
            <a:r>
              <a:rPr lang="en-GB" sz="4000" dirty="0">
                <a:solidFill>
                  <a:schemeClr val="tx1"/>
                </a:solidFill>
              </a:rPr>
              <a:t>- each device must have one to get on 	  internet. </a:t>
            </a:r>
          </a:p>
        </p:txBody>
      </p:sp>
      <p:sp>
        <p:nvSpPr>
          <p:cNvPr id="6" name="Rectangle 5">
            <a:extLst>
              <a:ext uri="{FF2B5EF4-FFF2-40B4-BE49-F238E27FC236}">
                <a16:creationId xmlns:a16="http://schemas.microsoft.com/office/drawing/2014/main" id="{31547C55-FBD6-42EF-982B-FDB93E57715D}"/>
              </a:ext>
            </a:extLst>
          </p:cNvPr>
          <p:cNvSpPr/>
          <p:nvPr/>
        </p:nvSpPr>
        <p:spPr>
          <a:xfrm>
            <a:off x="291703" y="4587961"/>
            <a:ext cx="11277445" cy="2080591"/>
          </a:xfrm>
          <a:prstGeom prst="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OpenDyslexic" panose="00000500000000000000" pitchFamily="50" charset="0"/>
              </a:rPr>
              <a:t>An IP Address is a </a:t>
            </a:r>
            <a:r>
              <a:rPr lang="en-GB" sz="3200" b="1" u="sng" dirty="0">
                <a:solidFill>
                  <a:srgbClr val="0070C0"/>
                </a:solidFill>
                <a:latin typeface="OpenDyslexic" panose="00000500000000000000" pitchFamily="50" charset="0"/>
              </a:rPr>
              <a:t>location</a:t>
            </a:r>
            <a:r>
              <a:rPr lang="en-GB" sz="3200" dirty="0">
                <a:solidFill>
                  <a:schemeClr val="tx1"/>
                </a:solidFill>
                <a:latin typeface="OpenDyslexic" panose="00000500000000000000" pitchFamily="50" charset="0"/>
              </a:rPr>
              <a:t> that is unique to each device </a:t>
            </a:r>
            <a:r>
              <a:rPr lang="en-GB" sz="3200" b="1" u="sng" dirty="0">
                <a:solidFill>
                  <a:srgbClr val="0070C0"/>
                </a:solidFill>
                <a:latin typeface="OpenDyslexic" panose="00000500000000000000" pitchFamily="50" charset="0"/>
              </a:rPr>
              <a:t>connected to the internet</a:t>
            </a:r>
            <a:r>
              <a:rPr lang="en-GB" sz="3200" dirty="0">
                <a:solidFill>
                  <a:schemeClr val="tx1"/>
                </a:solidFill>
                <a:latin typeface="OpenDyslexic" panose="00000500000000000000" pitchFamily="50" charset="0"/>
              </a:rPr>
              <a:t>. They are used to direct data around the internet from senders to receivers e.g. 192.168.0.31</a:t>
            </a:r>
          </a:p>
        </p:txBody>
      </p:sp>
      <p:sp>
        <p:nvSpPr>
          <p:cNvPr id="7" name="Rectangle 6">
            <a:extLst>
              <a:ext uri="{FF2B5EF4-FFF2-40B4-BE49-F238E27FC236}">
                <a16:creationId xmlns:a16="http://schemas.microsoft.com/office/drawing/2014/main" id="{3B9357DD-B0BB-44BA-9BE0-07755A360A33}"/>
              </a:ext>
            </a:extLst>
          </p:cNvPr>
          <p:cNvSpPr/>
          <p:nvPr/>
        </p:nvSpPr>
        <p:spPr>
          <a:xfrm>
            <a:off x="291703" y="1722783"/>
            <a:ext cx="11277445" cy="2080591"/>
          </a:xfrm>
          <a:prstGeom prst="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OpenDyslexic" panose="00000500000000000000" pitchFamily="50" charset="0"/>
              </a:rPr>
              <a:t>A MAC (Media Access Control) Address is </a:t>
            </a:r>
            <a:r>
              <a:rPr lang="en-GB" sz="3200" b="1" u="sng" dirty="0">
                <a:solidFill>
                  <a:srgbClr val="0070C0"/>
                </a:solidFill>
                <a:latin typeface="OpenDyslexic" panose="00000500000000000000" pitchFamily="50" charset="0"/>
              </a:rPr>
              <a:t>specific</a:t>
            </a:r>
            <a:r>
              <a:rPr lang="en-GB" sz="3200" dirty="0">
                <a:solidFill>
                  <a:schemeClr val="tx1"/>
                </a:solidFill>
                <a:latin typeface="OpenDyslexic" panose="00000500000000000000" pitchFamily="50" charset="0"/>
              </a:rPr>
              <a:t> to any piece of </a:t>
            </a:r>
            <a:r>
              <a:rPr lang="en-GB" sz="3200" b="1" u="sng" dirty="0">
                <a:solidFill>
                  <a:srgbClr val="0070C0"/>
                </a:solidFill>
                <a:latin typeface="OpenDyslexic" panose="00000500000000000000" pitchFamily="50" charset="0"/>
              </a:rPr>
              <a:t>hardware on a network </a:t>
            </a:r>
            <a:r>
              <a:rPr lang="en-GB" sz="3200" dirty="0">
                <a:solidFill>
                  <a:schemeClr val="tx1"/>
                </a:solidFill>
                <a:latin typeface="OpenDyslexic" panose="00000500000000000000" pitchFamily="50" charset="0"/>
              </a:rPr>
              <a:t>e.g. hub, router, laptop etc. E.g. F0:98:9D:45:CB:BA</a:t>
            </a:r>
          </a:p>
        </p:txBody>
      </p:sp>
      <p:pic>
        <p:nvPicPr>
          <p:cNvPr id="9" name="Picture 8">
            <a:extLst>
              <a:ext uri="{FF2B5EF4-FFF2-40B4-BE49-F238E27FC236}">
                <a16:creationId xmlns:a16="http://schemas.microsoft.com/office/drawing/2014/main" id="{D55EFF6C-F817-4B0C-B1FF-549191B95D5E}"/>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1737299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4379</TotalTime>
  <Words>1687</Words>
  <Application>Microsoft Office PowerPoint</Application>
  <PresentationFormat>Widescreen</PresentationFormat>
  <Paragraphs>307</Paragraphs>
  <Slides>81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Arial</vt:lpstr>
      <vt:lpstr>Calibri</vt:lpstr>
      <vt:lpstr>Calibri Light</vt:lpstr>
      <vt:lpstr>Comic Sans MS</vt:lpstr>
      <vt:lpstr>gg sans</vt:lpstr>
      <vt:lpstr>OpenDyslexic</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Chezka Mae Madrona</cp:lastModifiedBy>
  <cp:revision>309</cp:revision>
  <dcterms:created xsi:type="dcterms:W3CDTF">2018-07-29T15:48:28Z</dcterms:created>
  <dcterms:modified xsi:type="dcterms:W3CDTF">2024-10-09T13:02:22Z</dcterms:modified>
</cp:coreProperties>
</file>