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909" r:id="rId2"/>
    <p:sldId id="742" r:id="rId3"/>
    <p:sldId id="258" r:id="rId4"/>
    <p:sldId id="770" r:id="rId5"/>
    <p:sldId id="784" r:id="rId6"/>
    <p:sldId id="785" r:id="rId7"/>
    <p:sldId id="786" r:id="rId8"/>
    <p:sldId id="787" r:id="rId9"/>
    <p:sldId id="788" r:id="rId10"/>
    <p:sldId id="789" r:id="rId11"/>
    <p:sldId id="790" r:id="rId12"/>
    <p:sldId id="791" r:id="rId13"/>
    <p:sldId id="792" r:id="rId14"/>
    <p:sldId id="801" r:id="rId15"/>
    <p:sldId id="802" r:id="rId16"/>
    <p:sldId id="803" r:id="rId17"/>
    <p:sldId id="804" r:id="rId18"/>
    <p:sldId id="805" r:id="rId19"/>
    <p:sldId id="806" r:id="rId20"/>
    <p:sldId id="807" r:id="rId21"/>
    <p:sldId id="808" r:id="rId22"/>
    <p:sldId id="813" r:id="rId23"/>
    <p:sldId id="826" r:id="rId24"/>
    <p:sldId id="833" r:id="rId25"/>
    <p:sldId id="834" r:id="rId26"/>
    <p:sldId id="836" r:id="rId27"/>
    <p:sldId id="837" r:id="rId28"/>
    <p:sldId id="838" r:id="rId29"/>
    <p:sldId id="839" r:id="rId30"/>
    <p:sldId id="840" r:id="rId31"/>
    <p:sldId id="841" r:id="rId32"/>
    <p:sldId id="842" r:id="rId33"/>
    <p:sldId id="843" r:id="rId34"/>
    <p:sldId id="844" r:id="rId35"/>
    <p:sldId id="848" r:id="rId36"/>
    <p:sldId id="849" r:id="rId37"/>
    <p:sldId id="850" r:id="rId38"/>
    <p:sldId id="851" r:id="rId39"/>
    <p:sldId id="852" r:id="rId40"/>
    <p:sldId id="853" r:id="rId41"/>
    <p:sldId id="856" r:id="rId42"/>
    <p:sldId id="855" r:id="rId43"/>
    <p:sldId id="854" r:id="rId44"/>
    <p:sldId id="857" r:id="rId45"/>
    <p:sldId id="864" r:id="rId46"/>
    <p:sldId id="871" r:id="rId47"/>
    <p:sldId id="872" r:id="rId48"/>
    <p:sldId id="873" r:id="rId49"/>
    <p:sldId id="874" r:id="rId50"/>
    <p:sldId id="875" r:id="rId51"/>
    <p:sldId id="876" r:id="rId52"/>
    <p:sldId id="877" r:id="rId53"/>
    <p:sldId id="878" r:id="rId54"/>
    <p:sldId id="879" r:id="rId55"/>
    <p:sldId id="880" r:id="rId56"/>
    <p:sldId id="881" r:id="rId57"/>
    <p:sldId id="885" r:id="rId58"/>
    <p:sldId id="882" r:id="rId59"/>
    <p:sldId id="883" r:id="rId60"/>
    <p:sldId id="884" r:id="rId61"/>
    <p:sldId id="886" r:id="rId62"/>
    <p:sldId id="887" r:id="rId63"/>
    <p:sldId id="888" r:id="rId64"/>
    <p:sldId id="889" r:id="rId65"/>
    <p:sldId id="890" r:id="rId66"/>
    <p:sldId id="891" r:id="rId67"/>
    <p:sldId id="892" r:id="rId68"/>
    <p:sldId id="893" r:id="rId69"/>
    <p:sldId id="894" r:id="rId70"/>
    <p:sldId id="895" r:id="rId71"/>
    <p:sldId id="896" r:id="rId72"/>
    <p:sldId id="897" r:id="rId73"/>
    <p:sldId id="898" r:id="rId74"/>
    <p:sldId id="899" r:id="rId75"/>
    <p:sldId id="908" r:id="rId7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 Joynson" initials="BJ" lastIdx="1" clrIdx="0">
    <p:extLst>
      <p:ext uri="{19B8F6BF-5375-455C-9EA6-DF929625EA0E}">
        <p15:presenceInfo xmlns:p15="http://schemas.microsoft.com/office/powerpoint/2012/main" userId="S-1-5-21-3007840997-625823797-792107426-484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0070C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9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52494" y="978445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F170B6-2A2B-3146-7CDF-8BD8F844A4AA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11C229-70CF-143B-8B3F-D34E119AC391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3D2BC4B-0EF1-0E6D-25AC-A808A8BE01C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FF7E5E79-E587-B408-E028-CD6355587B09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863549A-2379-EAD7-040D-281D96127600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F874BE1-E69F-31BE-3FD1-1EA62FAA5228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E9B48-A177-735A-16BF-1F496657B0A1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PH" sz="3200" dirty="0"/>
              <a:t>Memory and storage 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00150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work out 8-bits we just need to keep doubling our numbers from 8 until we can fit 8 binary digits in.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CA1EC-1D5A-43E7-87C7-B4AE9F7FA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967622"/>
              </p:ext>
            </p:extLst>
          </p:nvPr>
        </p:nvGraphicFramePr>
        <p:xfrm>
          <a:off x="139303" y="2819400"/>
          <a:ext cx="11892276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0C4246-71C5-4599-A7B5-FA872D8A2781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695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work out 8-bits we just need to keep doubling our numbers from 8 until we can fit 8 binary digits in.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CA1EC-1D5A-43E7-87C7-B4AE9F7FA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938012"/>
              </p:ext>
            </p:extLst>
          </p:nvPr>
        </p:nvGraphicFramePr>
        <p:xfrm>
          <a:off x="139303" y="2819400"/>
          <a:ext cx="11892276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4000" dirty="0">
                        <a:latin typeface="OpenDyslexic" panose="00000500000000000000" pitchFamily="50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144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0C4246-71C5-4599-A7B5-FA872D8A2781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73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Work out the binary answer to the following: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240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92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196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127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54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0EE3E-0D9B-4291-BF9A-E6BC5481F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649" y="153579"/>
            <a:ext cx="5053352" cy="8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56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Work out the denary answer to the following: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1100 0001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1010 1010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0101 0101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0011 1110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1001 0111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0EE3E-0D9B-4291-BF9A-E6BC5481F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649" y="153579"/>
            <a:ext cx="5053352" cy="8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Add the binary numbers together below. </a:t>
            </a:r>
          </a:p>
          <a:p>
            <a:endParaRPr lang="en-GB" sz="4400" dirty="0">
              <a:solidFill>
                <a:srgbClr val="FF0000"/>
              </a:solidFill>
            </a:endParaRPr>
          </a:p>
          <a:p>
            <a:pPr algn="ctr"/>
            <a:r>
              <a:rPr lang="en-GB" sz="4400" dirty="0"/>
              <a:t>1010 0100</a:t>
            </a:r>
          </a:p>
          <a:p>
            <a:pPr algn="ctr"/>
            <a:r>
              <a:rPr lang="en-GB" sz="4400" dirty="0"/>
              <a:t>0011 0011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14C411-9ED0-4AB6-8C73-CFF1D546AF79}"/>
              </a:ext>
            </a:extLst>
          </p:cNvPr>
          <p:cNvCxnSpPr/>
          <p:nvPr/>
        </p:nvCxnSpPr>
        <p:spPr>
          <a:xfrm>
            <a:off x="4239491" y="4405745"/>
            <a:ext cx="36298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5847E4-60F1-4AEF-BD25-900591C08DAC}"/>
              </a:ext>
            </a:extLst>
          </p:cNvPr>
          <p:cNvSpPr txBox="1"/>
          <p:nvPr/>
        </p:nvSpPr>
        <p:spPr>
          <a:xfrm>
            <a:off x="3805379" y="3429513"/>
            <a:ext cx="86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OpenDyslexic" panose="00000500000000000000" pitchFamily="50" charset="0"/>
              </a:rPr>
              <a:t>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A419CB-43E6-4B8E-8739-963A76082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493" y="9437"/>
            <a:ext cx="4230491" cy="11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28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Add the binary numbers together below. </a:t>
            </a:r>
          </a:p>
          <a:p>
            <a:endParaRPr lang="en-GB" sz="4400" dirty="0">
              <a:solidFill>
                <a:srgbClr val="FF0000"/>
              </a:solidFill>
            </a:endParaRPr>
          </a:p>
          <a:p>
            <a:pPr algn="ctr"/>
            <a:r>
              <a:rPr lang="en-GB" sz="4400" dirty="0"/>
              <a:t>1010 0100</a:t>
            </a:r>
          </a:p>
          <a:p>
            <a:pPr algn="ctr"/>
            <a:r>
              <a:rPr lang="en-GB" sz="4400" dirty="0"/>
              <a:t>0011 0011</a:t>
            </a:r>
          </a:p>
          <a:p>
            <a:pPr algn="ctr"/>
            <a:endParaRPr lang="en-GB" sz="44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14C411-9ED0-4AB6-8C73-CFF1D546AF79}"/>
              </a:ext>
            </a:extLst>
          </p:cNvPr>
          <p:cNvCxnSpPr/>
          <p:nvPr/>
        </p:nvCxnSpPr>
        <p:spPr>
          <a:xfrm>
            <a:off x="4239491" y="4405745"/>
            <a:ext cx="36298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5847E4-60F1-4AEF-BD25-900591C08DAC}"/>
              </a:ext>
            </a:extLst>
          </p:cNvPr>
          <p:cNvSpPr txBox="1"/>
          <p:nvPr/>
        </p:nvSpPr>
        <p:spPr>
          <a:xfrm>
            <a:off x="3805379" y="3429513"/>
            <a:ext cx="86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OpenDyslexic" panose="00000500000000000000" pitchFamily="50" charset="0"/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1F615-7BFB-4610-9F58-06F115A76FC5}"/>
              </a:ext>
            </a:extLst>
          </p:cNvPr>
          <p:cNvSpPr txBox="1"/>
          <p:nvPr/>
        </p:nvSpPr>
        <p:spPr>
          <a:xfrm>
            <a:off x="4572002" y="4502947"/>
            <a:ext cx="3740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OpenDyslexic" panose="00000500000000000000" pitchFamily="50" charset="0"/>
              </a:rPr>
              <a:t>1101 0111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4BA3F-87F8-42B7-AA84-B1B060C0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493" y="9437"/>
            <a:ext cx="4230491" cy="11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19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Add the binary numbers together below. </a:t>
            </a:r>
          </a:p>
          <a:p>
            <a:endParaRPr lang="en-GB" sz="4400" dirty="0">
              <a:solidFill>
                <a:srgbClr val="FF0000"/>
              </a:solidFill>
            </a:endParaRPr>
          </a:p>
          <a:p>
            <a:pPr algn="ctr"/>
            <a:endParaRPr lang="en-GB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9C3A1-E4E6-4F10-878E-7858F2B8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493" y="9437"/>
            <a:ext cx="4230491" cy="11132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0FFA8A-061B-4D65-911D-1B73082EB161}"/>
              </a:ext>
            </a:extLst>
          </p:cNvPr>
          <p:cNvSpPr/>
          <p:nvPr/>
        </p:nvSpPr>
        <p:spPr>
          <a:xfrm>
            <a:off x="3974184" y="2337064"/>
            <a:ext cx="3754582" cy="1324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OpenDyslexic" panose="00000500000000000000" pitchFamily="50" charset="0"/>
              </a:rPr>
              <a:t>1100 0011</a:t>
            </a:r>
          </a:p>
          <a:p>
            <a:pPr algn="ctr"/>
            <a:r>
              <a:rPr lang="en-GB" sz="4400" dirty="0">
                <a:solidFill>
                  <a:srgbClr val="0070C0"/>
                </a:solidFill>
                <a:latin typeface="OpenDyslexic" panose="00000500000000000000" pitchFamily="50" charset="0"/>
              </a:rPr>
              <a:t>0011 1111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414C411-9ED0-4AB6-8C73-CFF1D546AF79}"/>
              </a:ext>
            </a:extLst>
          </p:cNvPr>
          <p:cNvCxnSpPr/>
          <p:nvPr/>
        </p:nvCxnSpPr>
        <p:spPr>
          <a:xfrm>
            <a:off x="3836627" y="3637762"/>
            <a:ext cx="36298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5847E4-60F1-4AEF-BD25-900591C08DAC}"/>
              </a:ext>
            </a:extLst>
          </p:cNvPr>
          <p:cNvSpPr txBox="1"/>
          <p:nvPr/>
        </p:nvSpPr>
        <p:spPr>
          <a:xfrm>
            <a:off x="3559303" y="2566753"/>
            <a:ext cx="86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OpenDyslexic" panose="00000500000000000000" pitchFamily="50" charset="0"/>
              </a:rPr>
              <a:t>+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8AA613-2893-4CFB-A575-1F1702E7BB74}"/>
              </a:ext>
            </a:extLst>
          </p:cNvPr>
          <p:cNvSpPr/>
          <p:nvPr/>
        </p:nvSpPr>
        <p:spPr>
          <a:xfrm>
            <a:off x="7273637" y="4707684"/>
            <a:ext cx="3754582" cy="1324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OpenDyslexic" panose="00000500000000000000" pitchFamily="50" charset="0"/>
              </a:rPr>
              <a:t>1110 0101</a:t>
            </a:r>
          </a:p>
          <a:p>
            <a:pPr algn="ctr"/>
            <a:r>
              <a:rPr lang="en-GB" sz="4400" dirty="0">
                <a:solidFill>
                  <a:srgbClr val="0070C0"/>
                </a:solidFill>
                <a:latin typeface="OpenDyslexic" panose="00000500000000000000" pitchFamily="50" charset="0"/>
              </a:rPr>
              <a:t>0111 0101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BE7372-56F4-4FA8-B106-D39B75C3B7FE}"/>
              </a:ext>
            </a:extLst>
          </p:cNvPr>
          <p:cNvSpPr/>
          <p:nvPr/>
        </p:nvSpPr>
        <p:spPr>
          <a:xfrm>
            <a:off x="281947" y="4766952"/>
            <a:ext cx="3754582" cy="1324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rgbClr val="0070C0"/>
                </a:solidFill>
                <a:latin typeface="OpenDyslexic" panose="00000500000000000000" pitchFamily="50" charset="0"/>
              </a:rPr>
              <a:t>1100 0011</a:t>
            </a:r>
          </a:p>
          <a:p>
            <a:pPr algn="ctr"/>
            <a:r>
              <a:rPr lang="en-GB" sz="4400" dirty="0">
                <a:solidFill>
                  <a:srgbClr val="0070C0"/>
                </a:solidFill>
                <a:latin typeface="OpenDyslexic" panose="00000500000000000000" pitchFamily="50" charset="0"/>
              </a:rPr>
              <a:t>1111 1111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1DDBA9-B5B3-45E4-A00A-85973EAE13F4}"/>
              </a:ext>
            </a:extLst>
          </p:cNvPr>
          <p:cNvCxnSpPr/>
          <p:nvPr/>
        </p:nvCxnSpPr>
        <p:spPr>
          <a:xfrm>
            <a:off x="7273637" y="5916544"/>
            <a:ext cx="36298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900F376-656C-4BED-ADCF-42F62771CED6}"/>
              </a:ext>
            </a:extLst>
          </p:cNvPr>
          <p:cNvCxnSpPr/>
          <p:nvPr/>
        </p:nvCxnSpPr>
        <p:spPr>
          <a:xfrm>
            <a:off x="344292" y="5985734"/>
            <a:ext cx="36298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9DAE6CF-0E2E-4C29-BEB7-41A8AAEE92ED}"/>
              </a:ext>
            </a:extLst>
          </p:cNvPr>
          <p:cNvSpPr txBox="1"/>
          <p:nvPr/>
        </p:nvSpPr>
        <p:spPr>
          <a:xfrm>
            <a:off x="6828966" y="4920926"/>
            <a:ext cx="86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OpenDyslexic" panose="00000500000000000000" pitchFamily="50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6EA038-1EDB-4F96-B216-55ED6536DA1A}"/>
              </a:ext>
            </a:extLst>
          </p:cNvPr>
          <p:cNvSpPr txBox="1"/>
          <p:nvPr/>
        </p:nvSpPr>
        <p:spPr>
          <a:xfrm>
            <a:off x="96409" y="4967721"/>
            <a:ext cx="86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OpenDyslexic" panose="00000500000000000000" pitchFamily="50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0B46B-8292-45FC-BEC2-C6A1C12E63D2}"/>
              </a:ext>
            </a:extLst>
          </p:cNvPr>
          <p:cNvSpPr txBox="1"/>
          <p:nvPr/>
        </p:nvSpPr>
        <p:spPr>
          <a:xfrm>
            <a:off x="59788" y="4074580"/>
            <a:ext cx="86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FF0000"/>
                </a:solidFill>
                <a:latin typeface="OpenDyslexic" panose="00000500000000000000" pitchFamily="50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B095CC-D913-47D7-9792-324D832D8530}"/>
              </a:ext>
            </a:extLst>
          </p:cNvPr>
          <p:cNvSpPr txBox="1"/>
          <p:nvPr/>
        </p:nvSpPr>
        <p:spPr>
          <a:xfrm>
            <a:off x="3332632" y="1745116"/>
            <a:ext cx="86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FF0000"/>
                </a:solidFill>
                <a:latin typeface="OpenDyslexic" panose="00000500000000000000" pitchFamily="50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5ED165-9D08-4277-B690-8390036AF163}"/>
              </a:ext>
            </a:extLst>
          </p:cNvPr>
          <p:cNvSpPr txBox="1"/>
          <p:nvPr/>
        </p:nvSpPr>
        <p:spPr>
          <a:xfrm>
            <a:off x="6731719" y="4099840"/>
            <a:ext cx="868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rgbClr val="FF0000"/>
                </a:solidFill>
                <a:latin typeface="OpenDyslexic" panose="00000500000000000000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34363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EQP Jan 2011</a:t>
            </a:r>
          </a:p>
          <a:p>
            <a:pPr algn="ctr"/>
            <a:endParaRPr lang="en-GB" sz="4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2405BE-19E3-4F4A-8498-FCD5E46E9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10" y="1976208"/>
            <a:ext cx="10510979" cy="29055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5003AB-5FBC-4940-8100-BD9FE6F52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649" y="153579"/>
            <a:ext cx="5053352" cy="8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24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EQP Jan 2011</a:t>
            </a:r>
          </a:p>
          <a:p>
            <a:pPr algn="ctr"/>
            <a:endParaRPr lang="en-GB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9C3A1-E4E6-4F10-878E-7858F2B8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493" y="9437"/>
            <a:ext cx="4230491" cy="1113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50690-4547-418E-96C0-4B42EE341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07" y="1884683"/>
            <a:ext cx="8925165" cy="34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28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EQP Jan 2011</a:t>
            </a:r>
          </a:p>
          <a:p>
            <a:pPr algn="ctr"/>
            <a:endParaRPr lang="en-GB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9C3A1-E4E6-4F10-878E-7858F2B8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493" y="9437"/>
            <a:ext cx="4230491" cy="111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CA328-A5D0-49FB-8052-FB4D6B2B7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6" y="2135856"/>
            <a:ext cx="11691005" cy="341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3200" dirty="0"/>
              <a:t>Bell Work</a:t>
            </a:r>
          </a:p>
          <a:p>
            <a:endParaRPr lang="en-GB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GB" sz="3200" dirty="0"/>
              <a:t>Discuss why programmers use hexadecimal. </a:t>
            </a:r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en-GB" sz="3200" dirty="0"/>
              <a:t>State why computers use binary. </a:t>
            </a:r>
          </a:p>
        </p:txBody>
      </p:sp>
    </p:spTree>
    <p:extLst>
      <p:ext uri="{BB962C8B-B14F-4D97-AF65-F5344CB8AC3E}">
        <p14:creationId xmlns:p14="http://schemas.microsoft.com/office/powerpoint/2010/main" val="1684791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EQP Jan 2013</a:t>
            </a:r>
          </a:p>
          <a:p>
            <a:pPr algn="ctr"/>
            <a:endParaRPr lang="en-GB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9C3A1-E4E6-4F10-878E-7858F2B8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493" y="9437"/>
            <a:ext cx="4230491" cy="1113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9A9706-01E2-49E3-9CF3-45151B96A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21" y="1876424"/>
            <a:ext cx="11588712" cy="481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09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400" dirty="0"/>
              <a:t>EQP Jan 2013</a:t>
            </a:r>
          </a:p>
          <a:p>
            <a:pPr algn="ctr"/>
            <a:endParaRPr lang="en-GB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69C3A1-E4E6-4F10-878E-7858F2B8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493" y="9437"/>
            <a:ext cx="4230491" cy="111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BD70C6-FDFC-43FC-8CA1-046042063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07" y="2257424"/>
            <a:ext cx="11987585" cy="352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253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4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7130F0A-5EA2-4707-BE10-18ED2909B083}"/>
              </a:ext>
            </a:extLst>
          </p:cNvPr>
          <p:cNvGraphicFramePr>
            <a:graphicFrameLocks noGrp="1"/>
          </p:cNvGraphicFramePr>
          <p:nvPr/>
        </p:nvGraphicFramePr>
        <p:xfrm>
          <a:off x="160421" y="2717430"/>
          <a:ext cx="11892282" cy="19870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99546">
                  <a:extLst>
                    <a:ext uri="{9D8B030D-6E8A-4147-A177-3AD203B41FA5}">
                      <a16:colId xmlns:a16="http://schemas.microsoft.com/office/drawing/2014/main" val="2745356756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759157898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1111702592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3596824955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3906635682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1103741611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2449278496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501108070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2794284640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974340693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884425283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2988927120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647136731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1537029364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3057378191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2372591669"/>
                    </a:ext>
                  </a:extLst>
                </a:gridCol>
                <a:gridCol w="699546">
                  <a:extLst>
                    <a:ext uri="{9D8B030D-6E8A-4147-A177-3AD203B41FA5}">
                      <a16:colId xmlns:a16="http://schemas.microsoft.com/office/drawing/2014/main" val="7769710"/>
                    </a:ext>
                  </a:extLst>
                </a:gridCol>
              </a:tblGrid>
              <a:tr h="993546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D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10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12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14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15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0720"/>
                  </a:ext>
                </a:extLst>
              </a:tr>
              <a:tr h="993546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H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B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C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D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latin typeface="OpenDyslexic" panose="00000500000000000000" pitchFamily="50" charset="0"/>
                        </a:rPr>
                        <a:t>F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601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184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What is decimal number 178 converted into hex?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833CA3-A573-41AD-84E2-B6CFCFEB7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33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What is decimal number 178 converted into hex?</a:t>
            </a:r>
          </a:p>
          <a:p>
            <a:endParaRPr lang="en-GB" sz="4400" dirty="0"/>
          </a:p>
          <a:p>
            <a:r>
              <a:rPr lang="en-GB" sz="4400" dirty="0"/>
              <a:t>178 / 16 = </a:t>
            </a:r>
            <a:r>
              <a:rPr lang="en-GB" sz="4400" dirty="0">
                <a:solidFill>
                  <a:schemeClr val="tx1"/>
                </a:solidFill>
              </a:rPr>
              <a:t>11</a:t>
            </a:r>
            <a:r>
              <a:rPr lang="en-GB" sz="4400" dirty="0"/>
              <a:t> remainder </a:t>
            </a:r>
            <a:r>
              <a:rPr lang="en-GB" sz="4400" dirty="0">
                <a:solidFill>
                  <a:schemeClr val="tx1"/>
                </a:solidFill>
              </a:rPr>
              <a:t>2</a:t>
            </a:r>
          </a:p>
          <a:p>
            <a:r>
              <a:rPr lang="en-GB" sz="4400" dirty="0">
                <a:solidFill>
                  <a:schemeClr val="tx1"/>
                </a:solidFill>
              </a:rPr>
              <a:t>                B2 = 178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E794C-B82D-4F70-B31E-79A75449C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98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84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202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198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68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175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71E858-4CD4-407D-8E1B-AC75476FE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88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r>
              <a:rPr lang="en-GB" sz="4400" dirty="0">
                <a:solidFill>
                  <a:schemeClr val="tx1"/>
                </a:solidFill>
              </a:rPr>
              <a:t>192 / 16 =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EF6777-D21F-4F19-B2F9-E192465B8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66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r>
              <a:rPr lang="en-GB" sz="4400" dirty="0">
                <a:solidFill>
                  <a:schemeClr val="tx1"/>
                </a:solidFill>
              </a:rPr>
              <a:t>192 / 16 = 12 remainder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4E1C78-ACB1-4671-93A5-99A321F01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019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r>
              <a:rPr lang="en-GB" sz="4400" dirty="0">
                <a:solidFill>
                  <a:schemeClr val="tx1"/>
                </a:solidFill>
              </a:rPr>
              <a:t>192 / 16 = 12 remainder 0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C346F4-EE98-4214-8135-B0C581D15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11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r>
              <a:rPr lang="en-GB" sz="4400" dirty="0">
                <a:solidFill>
                  <a:schemeClr val="tx1"/>
                </a:solidFill>
              </a:rPr>
              <a:t>192 / 16 = 12 remainder 0</a:t>
            </a:r>
          </a:p>
          <a:p>
            <a:r>
              <a:rPr lang="en-GB" sz="4400" dirty="0">
                <a:solidFill>
                  <a:schemeClr val="tx1"/>
                </a:solidFill>
              </a:rPr>
              <a:t>                C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B843CB-1FDF-4CE7-A2D2-033D5815C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9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0784-94DA-4432-B808-F3221DE70A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Understand the different values in binary, hex and denary. 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5BC2E-3B80-45DA-BBBE-F7583BF1CB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Convert binary and denary numbers. 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7FE724-FA48-463E-809A-F06B99AC2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Convert hex, binary and denary numbers. 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94F2-E869-4CE5-BD1A-5FFDF03D2B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1.2 Recap binary / hex / denary.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BE7C07-5DBC-4894-92E3-38B14F9ED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978445"/>
            <a:ext cx="5006840" cy="919628"/>
          </a:xfrm>
        </p:spPr>
        <p:txBody>
          <a:bodyPr>
            <a:normAutofit/>
          </a:bodyPr>
          <a:lstStyle/>
          <a:p>
            <a:r>
              <a:rPr lang="en-GB" u="sng" dirty="0"/>
              <a:t>1.2 Recap binary / hex / denary. </a:t>
            </a:r>
          </a:p>
        </p:txBody>
      </p:sp>
    </p:spTree>
    <p:extLst>
      <p:ext uri="{BB962C8B-B14F-4D97-AF65-F5344CB8AC3E}">
        <p14:creationId xmlns:p14="http://schemas.microsoft.com/office/powerpoint/2010/main" val="2860052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1D9572-B2A4-4D93-B724-E1E261626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r>
              <a:rPr lang="en-GB" sz="4400" dirty="0">
                <a:solidFill>
                  <a:schemeClr val="tx1"/>
                </a:solidFill>
              </a:rPr>
              <a:t>192 / 16 = 12 remainder 0</a:t>
            </a:r>
          </a:p>
          <a:p>
            <a:r>
              <a:rPr lang="en-GB" sz="4400" dirty="0">
                <a:solidFill>
                  <a:schemeClr val="tx1"/>
                </a:solidFill>
              </a:rPr>
              <a:t>                C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621AE5-5DFC-4996-9A4E-C619AE9CE26E}"/>
              </a:ext>
            </a:extLst>
          </p:cNvPr>
          <p:cNvCxnSpPr/>
          <p:nvPr/>
        </p:nvCxnSpPr>
        <p:spPr>
          <a:xfrm flipV="1">
            <a:off x="4108174" y="816777"/>
            <a:ext cx="5698435" cy="2469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6908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32435F-1717-4325-A387-2342D2D37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r>
              <a:rPr lang="en-GB" sz="4400" dirty="0">
                <a:solidFill>
                  <a:schemeClr val="tx1"/>
                </a:solidFill>
              </a:rPr>
              <a:t>192 / 16 = 12 remainder 0</a:t>
            </a:r>
          </a:p>
          <a:p>
            <a:r>
              <a:rPr lang="en-GB" sz="4400" dirty="0">
                <a:solidFill>
                  <a:schemeClr val="tx1"/>
                </a:solidFill>
              </a:rPr>
              <a:t>                C</a:t>
            </a:r>
          </a:p>
          <a:p>
            <a:r>
              <a:rPr lang="en-GB" sz="4400" dirty="0">
                <a:solidFill>
                  <a:schemeClr val="tx1"/>
                </a:solidFill>
              </a:rPr>
              <a:t>Is the answer just </a:t>
            </a:r>
            <a:r>
              <a:rPr lang="en-GB" sz="4400" dirty="0"/>
              <a:t>C</a:t>
            </a:r>
            <a:r>
              <a:rPr lang="en-GB" sz="4400" dirty="0">
                <a:solidFill>
                  <a:schemeClr val="tx1"/>
                </a:solidFill>
              </a:rPr>
              <a:t>?</a:t>
            </a:r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621AE5-5DFC-4996-9A4E-C619AE9CE26E}"/>
              </a:ext>
            </a:extLst>
          </p:cNvPr>
          <p:cNvCxnSpPr/>
          <p:nvPr/>
        </p:nvCxnSpPr>
        <p:spPr>
          <a:xfrm flipV="1">
            <a:off x="4108174" y="816777"/>
            <a:ext cx="5698435" cy="2469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883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2CA51B-124B-410A-A078-3A17958AE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r>
              <a:rPr lang="en-GB" sz="4400" dirty="0">
                <a:solidFill>
                  <a:schemeClr val="tx1"/>
                </a:solidFill>
              </a:rPr>
              <a:t>192 / 16 = 12 remainder 0</a:t>
            </a:r>
          </a:p>
          <a:p>
            <a:r>
              <a:rPr lang="en-GB" sz="4400" dirty="0">
                <a:solidFill>
                  <a:schemeClr val="tx1"/>
                </a:solidFill>
              </a:rPr>
              <a:t>                C</a:t>
            </a:r>
          </a:p>
          <a:p>
            <a:r>
              <a:rPr lang="en-GB" sz="4400" dirty="0">
                <a:solidFill>
                  <a:schemeClr val="tx1"/>
                </a:solidFill>
              </a:rPr>
              <a:t>Is the answer just </a:t>
            </a:r>
            <a:r>
              <a:rPr lang="en-GB" sz="4400" dirty="0"/>
              <a:t>C</a:t>
            </a:r>
            <a:r>
              <a:rPr lang="en-GB" sz="4400" dirty="0">
                <a:solidFill>
                  <a:schemeClr val="tx1"/>
                </a:solidFill>
              </a:rPr>
              <a:t>?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No, you must place the 0 back in.</a:t>
            </a:r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621AE5-5DFC-4996-9A4E-C619AE9CE26E}"/>
              </a:ext>
            </a:extLst>
          </p:cNvPr>
          <p:cNvCxnSpPr/>
          <p:nvPr/>
        </p:nvCxnSpPr>
        <p:spPr>
          <a:xfrm flipV="1">
            <a:off x="4108174" y="816777"/>
            <a:ext cx="5698435" cy="2469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7846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7DB8DD-597C-4050-AE38-E7A605CAC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r>
              <a:rPr lang="en-GB" sz="4400" dirty="0">
                <a:solidFill>
                  <a:schemeClr val="tx1"/>
                </a:solidFill>
              </a:rPr>
              <a:t>192 / 16 = 12 remainder 0</a:t>
            </a:r>
          </a:p>
          <a:p>
            <a:r>
              <a:rPr lang="en-GB" sz="4400" dirty="0">
                <a:solidFill>
                  <a:schemeClr val="tx1"/>
                </a:solidFill>
              </a:rPr>
              <a:t>                C0</a:t>
            </a:r>
          </a:p>
          <a:p>
            <a:r>
              <a:rPr lang="en-GB" sz="4400" dirty="0">
                <a:solidFill>
                  <a:schemeClr val="tx1"/>
                </a:solidFill>
              </a:rPr>
              <a:t>Is the answer just </a:t>
            </a:r>
            <a:r>
              <a:rPr lang="en-GB" sz="4400" dirty="0"/>
              <a:t>C</a:t>
            </a:r>
            <a:r>
              <a:rPr lang="en-GB" sz="4400" dirty="0">
                <a:solidFill>
                  <a:schemeClr val="tx1"/>
                </a:solidFill>
              </a:rPr>
              <a:t>?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No, you must place the 0 back in.</a:t>
            </a:r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621AE5-5DFC-4996-9A4E-C619AE9CE26E}"/>
              </a:ext>
            </a:extLst>
          </p:cNvPr>
          <p:cNvCxnSpPr/>
          <p:nvPr/>
        </p:nvCxnSpPr>
        <p:spPr>
          <a:xfrm flipV="1">
            <a:off x="4108174" y="816777"/>
            <a:ext cx="5698435" cy="2469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5364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5ADB39-73CA-4689-897E-8FEB3B3F5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r>
              <a:rPr lang="en-GB" sz="4400" dirty="0"/>
              <a:t>Convert the following into hex</a:t>
            </a:r>
          </a:p>
          <a:p>
            <a:endParaRPr lang="en-GB" sz="4400" dirty="0">
              <a:solidFill>
                <a:schemeClr val="tx1"/>
              </a:solidFill>
            </a:endParaRPr>
          </a:p>
          <a:p>
            <a:r>
              <a:rPr lang="en-GB" sz="4400" dirty="0">
                <a:solidFill>
                  <a:schemeClr val="tx1"/>
                </a:solidFill>
              </a:rPr>
              <a:t>192 / 16 = 12 remainder 0</a:t>
            </a:r>
          </a:p>
          <a:p>
            <a:r>
              <a:rPr lang="en-GB" sz="4400" dirty="0">
                <a:solidFill>
                  <a:schemeClr val="tx1"/>
                </a:solidFill>
              </a:rPr>
              <a:t>                </a:t>
            </a:r>
            <a:r>
              <a:rPr lang="en-GB" sz="4400" dirty="0">
                <a:highlight>
                  <a:srgbClr val="FFFF00"/>
                </a:highlight>
              </a:rPr>
              <a:t>C0</a:t>
            </a:r>
          </a:p>
          <a:p>
            <a:r>
              <a:rPr lang="en-GB" sz="4400" dirty="0">
                <a:solidFill>
                  <a:schemeClr val="tx1"/>
                </a:solidFill>
              </a:rPr>
              <a:t>Is the answer just </a:t>
            </a:r>
            <a:r>
              <a:rPr lang="en-GB" sz="4400" dirty="0"/>
              <a:t>C</a:t>
            </a:r>
            <a:r>
              <a:rPr lang="en-GB" sz="4400" dirty="0">
                <a:solidFill>
                  <a:schemeClr val="tx1"/>
                </a:solidFill>
              </a:rPr>
              <a:t>?</a:t>
            </a:r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No, you must place the 0 back in.</a:t>
            </a:r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6621AE5-5DFC-4996-9A4E-C619AE9CE26E}"/>
              </a:ext>
            </a:extLst>
          </p:cNvPr>
          <p:cNvCxnSpPr/>
          <p:nvPr/>
        </p:nvCxnSpPr>
        <p:spPr>
          <a:xfrm flipV="1">
            <a:off x="4108174" y="816777"/>
            <a:ext cx="5698435" cy="246976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7725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A437D9-DD75-4217-BA54-D1DF68A6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9202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B396-FA21-40E5-830F-4FB12B3EE543}"/>
              </a:ext>
            </a:extLst>
          </p:cNvPr>
          <p:cNvSpPr txBox="1"/>
          <p:nvPr/>
        </p:nvSpPr>
        <p:spPr>
          <a:xfrm>
            <a:off x="2955235" y="2464904"/>
            <a:ext cx="413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OpenDyslexic" panose="00000500000000000000" pitchFamily="50" charset="0"/>
              </a:rPr>
              <a:t>A   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ECABEE-DD28-448A-99A2-5D14B204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54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B396-FA21-40E5-830F-4FB12B3EE543}"/>
              </a:ext>
            </a:extLst>
          </p:cNvPr>
          <p:cNvSpPr txBox="1"/>
          <p:nvPr/>
        </p:nvSpPr>
        <p:spPr>
          <a:xfrm>
            <a:off x="2955235" y="2464904"/>
            <a:ext cx="413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OpenDyslexic" panose="00000500000000000000" pitchFamily="50" charset="0"/>
              </a:rPr>
              <a:t>A  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4A2454-17E3-4419-A793-87D76CD2A818}"/>
              </a:ext>
            </a:extLst>
          </p:cNvPr>
          <p:cNvCxnSpPr>
            <a:cxnSpLocks/>
          </p:cNvCxnSpPr>
          <p:nvPr/>
        </p:nvCxnSpPr>
        <p:spPr>
          <a:xfrm>
            <a:off x="4479235" y="2252870"/>
            <a:ext cx="0" cy="3061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2D89A-6ADD-4C89-9BA2-A13C2EAFADCE}"/>
              </a:ext>
            </a:extLst>
          </p:cNvPr>
          <p:cNvCxnSpPr>
            <a:cxnSpLocks/>
          </p:cNvCxnSpPr>
          <p:nvPr/>
        </p:nvCxnSpPr>
        <p:spPr>
          <a:xfrm>
            <a:off x="2782957" y="3578087"/>
            <a:ext cx="33130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5340EB3-C98D-44E7-AC86-0994443B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455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B396-FA21-40E5-830F-4FB12B3EE543}"/>
              </a:ext>
            </a:extLst>
          </p:cNvPr>
          <p:cNvSpPr txBox="1"/>
          <p:nvPr/>
        </p:nvSpPr>
        <p:spPr>
          <a:xfrm>
            <a:off x="2955235" y="2464904"/>
            <a:ext cx="413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OpenDyslexic" panose="00000500000000000000" pitchFamily="50" charset="0"/>
              </a:rPr>
              <a:t>A  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4A2454-17E3-4419-A793-87D76CD2A818}"/>
              </a:ext>
            </a:extLst>
          </p:cNvPr>
          <p:cNvCxnSpPr>
            <a:cxnSpLocks/>
          </p:cNvCxnSpPr>
          <p:nvPr/>
        </p:nvCxnSpPr>
        <p:spPr>
          <a:xfrm>
            <a:off x="4479235" y="2252870"/>
            <a:ext cx="0" cy="3061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2D89A-6ADD-4C89-9BA2-A13C2EAFADCE}"/>
              </a:ext>
            </a:extLst>
          </p:cNvPr>
          <p:cNvCxnSpPr>
            <a:cxnSpLocks/>
          </p:cNvCxnSpPr>
          <p:nvPr/>
        </p:nvCxnSpPr>
        <p:spPr>
          <a:xfrm>
            <a:off x="2782957" y="3578087"/>
            <a:ext cx="33130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24829B-5129-4E70-AA4F-D75C5F4B332A}"/>
              </a:ext>
            </a:extLst>
          </p:cNvPr>
          <p:cNvSpPr txBox="1"/>
          <p:nvPr/>
        </p:nvSpPr>
        <p:spPr>
          <a:xfrm>
            <a:off x="2458283" y="1960482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BDC43A-415E-41C2-8084-290824B61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25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B396-FA21-40E5-830F-4FB12B3EE543}"/>
              </a:ext>
            </a:extLst>
          </p:cNvPr>
          <p:cNvSpPr txBox="1"/>
          <p:nvPr/>
        </p:nvSpPr>
        <p:spPr>
          <a:xfrm>
            <a:off x="2955235" y="2464904"/>
            <a:ext cx="413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OpenDyslexic" panose="00000500000000000000" pitchFamily="50" charset="0"/>
              </a:rPr>
              <a:t>A  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4A2454-17E3-4419-A793-87D76CD2A818}"/>
              </a:ext>
            </a:extLst>
          </p:cNvPr>
          <p:cNvCxnSpPr>
            <a:cxnSpLocks/>
          </p:cNvCxnSpPr>
          <p:nvPr/>
        </p:nvCxnSpPr>
        <p:spPr>
          <a:xfrm>
            <a:off x="4479235" y="2252870"/>
            <a:ext cx="0" cy="3061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2D89A-6ADD-4C89-9BA2-A13C2EAFADCE}"/>
              </a:ext>
            </a:extLst>
          </p:cNvPr>
          <p:cNvCxnSpPr>
            <a:cxnSpLocks/>
          </p:cNvCxnSpPr>
          <p:nvPr/>
        </p:nvCxnSpPr>
        <p:spPr>
          <a:xfrm>
            <a:off x="2782957" y="3578087"/>
            <a:ext cx="33130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24829B-5129-4E70-AA4F-D75C5F4B332A}"/>
              </a:ext>
            </a:extLst>
          </p:cNvPr>
          <p:cNvSpPr txBox="1"/>
          <p:nvPr/>
        </p:nvSpPr>
        <p:spPr>
          <a:xfrm>
            <a:off x="2458283" y="1960482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E6417-20B1-479F-8477-1E84FE8B1122}"/>
              </a:ext>
            </a:extLst>
          </p:cNvPr>
          <p:cNvSpPr txBox="1"/>
          <p:nvPr/>
        </p:nvSpPr>
        <p:spPr>
          <a:xfrm>
            <a:off x="4919876" y="1960481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B5A2BF-0BA5-4390-B072-9805031F2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0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986287-38B4-4892-9405-9A44CFC1B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032188"/>
            <a:ext cx="10296128" cy="57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54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B396-FA21-40E5-830F-4FB12B3EE543}"/>
              </a:ext>
            </a:extLst>
          </p:cNvPr>
          <p:cNvSpPr txBox="1"/>
          <p:nvPr/>
        </p:nvSpPr>
        <p:spPr>
          <a:xfrm>
            <a:off x="2955235" y="2464904"/>
            <a:ext cx="413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OpenDyslexic" panose="00000500000000000000" pitchFamily="50" charset="0"/>
              </a:rPr>
              <a:t>A  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4A2454-17E3-4419-A793-87D76CD2A818}"/>
              </a:ext>
            </a:extLst>
          </p:cNvPr>
          <p:cNvCxnSpPr>
            <a:cxnSpLocks/>
          </p:cNvCxnSpPr>
          <p:nvPr/>
        </p:nvCxnSpPr>
        <p:spPr>
          <a:xfrm>
            <a:off x="4479235" y="2252870"/>
            <a:ext cx="0" cy="3061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2D89A-6ADD-4C89-9BA2-A13C2EAFADCE}"/>
              </a:ext>
            </a:extLst>
          </p:cNvPr>
          <p:cNvCxnSpPr>
            <a:cxnSpLocks/>
          </p:cNvCxnSpPr>
          <p:nvPr/>
        </p:nvCxnSpPr>
        <p:spPr>
          <a:xfrm>
            <a:off x="2782957" y="3578087"/>
            <a:ext cx="33130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24829B-5129-4E70-AA4F-D75C5F4B332A}"/>
              </a:ext>
            </a:extLst>
          </p:cNvPr>
          <p:cNvSpPr txBox="1"/>
          <p:nvPr/>
        </p:nvSpPr>
        <p:spPr>
          <a:xfrm>
            <a:off x="2458283" y="1960482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E6417-20B1-479F-8477-1E84FE8B1122}"/>
              </a:ext>
            </a:extLst>
          </p:cNvPr>
          <p:cNvSpPr txBox="1"/>
          <p:nvPr/>
        </p:nvSpPr>
        <p:spPr>
          <a:xfrm>
            <a:off x="4919876" y="1960481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5E767-D4EC-4FDE-8C58-898B3B29349D}"/>
              </a:ext>
            </a:extLst>
          </p:cNvPr>
          <p:cNvSpPr txBox="1"/>
          <p:nvPr/>
        </p:nvSpPr>
        <p:spPr>
          <a:xfrm>
            <a:off x="2557921" y="3787299"/>
            <a:ext cx="1626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16 * 10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6BF834-E4CF-475F-B070-09DDADC52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21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B396-FA21-40E5-830F-4FB12B3EE543}"/>
              </a:ext>
            </a:extLst>
          </p:cNvPr>
          <p:cNvSpPr txBox="1"/>
          <p:nvPr/>
        </p:nvSpPr>
        <p:spPr>
          <a:xfrm>
            <a:off x="2955235" y="2464904"/>
            <a:ext cx="413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OpenDyslexic" panose="00000500000000000000" pitchFamily="50" charset="0"/>
              </a:rPr>
              <a:t>A  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4A2454-17E3-4419-A793-87D76CD2A818}"/>
              </a:ext>
            </a:extLst>
          </p:cNvPr>
          <p:cNvCxnSpPr>
            <a:cxnSpLocks/>
          </p:cNvCxnSpPr>
          <p:nvPr/>
        </p:nvCxnSpPr>
        <p:spPr>
          <a:xfrm>
            <a:off x="4479235" y="2252870"/>
            <a:ext cx="0" cy="3061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2D89A-6ADD-4C89-9BA2-A13C2EAFADCE}"/>
              </a:ext>
            </a:extLst>
          </p:cNvPr>
          <p:cNvCxnSpPr>
            <a:cxnSpLocks/>
          </p:cNvCxnSpPr>
          <p:nvPr/>
        </p:nvCxnSpPr>
        <p:spPr>
          <a:xfrm>
            <a:off x="2782957" y="3578087"/>
            <a:ext cx="33130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24829B-5129-4E70-AA4F-D75C5F4B332A}"/>
              </a:ext>
            </a:extLst>
          </p:cNvPr>
          <p:cNvSpPr txBox="1"/>
          <p:nvPr/>
        </p:nvSpPr>
        <p:spPr>
          <a:xfrm>
            <a:off x="2458283" y="1960482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E6417-20B1-479F-8477-1E84FE8B1122}"/>
              </a:ext>
            </a:extLst>
          </p:cNvPr>
          <p:cNvSpPr txBox="1"/>
          <p:nvPr/>
        </p:nvSpPr>
        <p:spPr>
          <a:xfrm>
            <a:off x="4919876" y="1960481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5E767-D4EC-4FDE-8C58-898B3B29349D}"/>
              </a:ext>
            </a:extLst>
          </p:cNvPr>
          <p:cNvSpPr txBox="1"/>
          <p:nvPr/>
        </p:nvSpPr>
        <p:spPr>
          <a:xfrm>
            <a:off x="2557921" y="3787299"/>
            <a:ext cx="1626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16 * 10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1FBA3-720D-468E-B2A0-310A1DB8EE53}"/>
              </a:ext>
            </a:extLst>
          </p:cNvPr>
          <p:cNvSpPr txBox="1"/>
          <p:nvPr/>
        </p:nvSpPr>
        <p:spPr>
          <a:xfrm>
            <a:off x="4572231" y="3752552"/>
            <a:ext cx="16266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1 * 7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9623C3-477E-4C03-BEEE-79DB12896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8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B396-FA21-40E5-830F-4FB12B3EE543}"/>
              </a:ext>
            </a:extLst>
          </p:cNvPr>
          <p:cNvSpPr txBox="1"/>
          <p:nvPr/>
        </p:nvSpPr>
        <p:spPr>
          <a:xfrm>
            <a:off x="2955235" y="2464904"/>
            <a:ext cx="413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OpenDyslexic" panose="00000500000000000000" pitchFamily="50" charset="0"/>
              </a:rPr>
              <a:t>A  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4A2454-17E3-4419-A793-87D76CD2A818}"/>
              </a:ext>
            </a:extLst>
          </p:cNvPr>
          <p:cNvCxnSpPr>
            <a:cxnSpLocks/>
          </p:cNvCxnSpPr>
          <p:nvPr/>
        </p:nvCxnSpPr>
        <p:spPr>
          <a:xfrm>
            <a:off x="4479235" y="2252870"/>
            <a:ext cx="0" cy="3061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2D89A-6ADD-4C89-9BA2-A13C2EAFADCE}"/>
              </a:ext>
            </a:extLst>
          </p:cNvPr>
          <p:cNvCxnSpPr>
            <a:cxnSpLocks/>
          </p:cNvCxnSpPr>
          <p:nvPr/>
        </p:nvCxnSpPr>
        <p:spPr>
          <a:xfrm>
            <a:off x="2782957" y="3578087"/>
            <a:ext cx="33130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24829B-5129-4E70-AA4F-D75C5F4B332A}"/>
              </a:ext>
            </a:extLst>
          </p:cNvPr>
          <p:cNvSpPr txBox="1"/>
          <p:nvPr/>
        </p:nvSpPr>
        <p:spPr>
          <a:xfrm>
            <a:off x="2458283" y="1960482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E6417-20B1-479F-8477-1E84FE8B1122}"/>
              </a:ext>
            </a:extLst>
          </p:cNvPr>
          <p:cNvSpPr txBox="1"/>
          <p:nvPr/>
        </p:nvSpPr>
        <p:spPr>
          <a:xfrm>
            <a:off x="4919876" y="1960481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5E767-D4EC-4FDE-8C58-898B3B29349D}"/>
              </a:ext>
            </a:extLst>
          </p:cNvPr>
          <p:cNvSpPr txBox="1"/>
          <p:nvPr/>
        </p:nvSpPr>
        <p:spPr>
          <a:xfrm>
            <a:off x="2557921" y="3787299"/>
            <a:ext cx="1626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16 * 10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6000" dirty="0">
                <a:latin typeface="OpenDyslexic" panose="00000500000000000000" pitchFamily="50" charset="0"/>
              </a:rPr>
              <a:t>160</a:t>
            </a:r>
            <a:r>
              <a:rPr lang="en-GB" sz="2800" dirty="0">
                <a:latin typeface="OpenDyslexic" panose="00000500000000000000" pitchFamily="50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1FBA3-720D-468E-B2A0-310A1DB8EE53}"/>
              </a:ext>
            </a:extLst>
          </p:cNvPr>
          <p:cNvSpPr txBox="1"/>
          <p:nvPr/>
        </p:nvSpPr>
        <p:spPr>
          <a:xfrm>
            <a:off x="4572231" y="3752552"/>
            <a:ext cx="16266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1 * 7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pPr algn="ctr"/>
            <a:r>
              <a:rPr lang="en-GB" sz="2800" dirty="0">
                <a:latin typeface="OpenDyslexic" panose="00000500000000000000" pitchFamily="50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336DCF-886C-458F-B411-D4A13A5F0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964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B396-FA21-40E5-830F-4FB12B3EE543}"/>
              </a:ext>
            </a:extLst>
          </p:cNvPr>
          <p:cNvSpPr txBox="1"/>
          <p:nvPr/>
        </p:nvSpPr>
        <p:spPr>
          <a:xfrm>
            <a:off x="2955235" y="2464904"/>
            <a:ext cx="413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OpenDyslexic" panose="00000500000000000000" pitchFamily="50" charset="0"/>
              </a:rPr>
              <a:t>A  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4A2454-17E3-4419-A793-87D76CD2A818}"/>
              </a:ext>
            </a:extLst>
          </p:cNvPr>
          <p:cNvCxnSpPr>
            <a:cxnSpLocks/>
          </p:cNvCxnSpPr>
          <p:nvPr/>
        </p:nvCxnSpPr>
        <p:spPr>
          <a:xfrm>
            <a:off x="4479235" y="2252870"/>
            <a:ext cx="0" cy="3061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2D89A-6ADD-4C89-9BA2-A13C2EAFADCE}"/>
              </a:ext>
            </a:extLst>
          </p:cNvPr>
          <p:cNvCxnSpPr>
            <a:cxnSpLocks/>
          </p:cNvCxnSpPr>
          <p:nvPr/>
        </p:nvCxnSpPr>
        <p:spPr>
          <a:xfrm>
            <a:off x="2782957" y="3578087"/>
            <a:ext cx="33130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24829B-5129-4E70-AA4F-D75C5F4B332A}"/>
              </a:ext>
            </a:extLst>
          </p:cNvPr>
          <p:cNvSpPr txBox="1"/>
          <p:nvPr/>
        </p:nvSpPr>
        <p:spPr>
          <a:xfrm>
            <a:off x="2458283" y="1960482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E6417-20B1-479F-8477-1E84FE8B1122}"/>
              </a:ext>
            </a:extLst>
          </p:cNvPr>
          <p:cNvSpPr txBox="1"/>
          <p:nvPr/>
        </p:nvSpPr>
        <p:spPr>
          <a:xfrm>
            <a:off x="4919876" y="1960481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5E767-D4EC-4FDE-8C58-898B3B29349D}"/>
              </a:ext>
            </a:extLst>
          </p:cNvPr>
          <p:cNvSpPr txBox="1"/>
          <p:nvPr/>
        </p:nvSpPr>
        <p:spPr>
          <a:xfrm>
            <a:off x="2557921" y="3787299"/>
            <a:ext cx="1626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16 * 10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6000" dirty="0">
                <a:latin typeface="OpenDyslexic" panose="00000500000000000000" pitchFamily="50" charset="0"/>
              </a:rPr>
              <a:t>160</a:t>
            </a:r>
            <a:r>
              <a:rPr lang="en-GB" sz="2800" dirty="0">
                <a:latin typeface="OpenDyslexic" panose="00000500000000000000" pitchFamily="50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1FBA3-720D-468E-B2A0-310A1DB8EE53}"/>
              </a:ext>
            </a:extLst>
          </p:cNvPr>
          <p:cNvSpPr txBox="1"/>
          <p:nvPr/>
        </p:nvSpPr>
        <p:spPr>
          <a:xfrm>
            <a:off x="4572231" y="3752552"/>
            <a:ext cx="1626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1 * 7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pPr algn="ctr"/>
            <a:r>
              <a:rPr lang="en-GB" sz="6000" dirty="0">
                <a:latin typeface="OpenDyslexic" panose="00000500000000000000" pitchFamily="50" charset="0"/>
              </a:rPr>
              <a:t>7</a:t>
            </a:r>
            <a:r>
              <a:rPr lang="en-GB" sz="2800" dirty="0">
                <a:latin typeface="OpenDyslexic" panose="00000500000000000000" pitchFamily="50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4F10B6-13BA-48B1-81D5-D233F10E2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692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Hex value = A7 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28B396-FA21-40E5-830F-4FB12B3EE543}"/>
              </a:ext>
            </a:extLst>
          </p:cNvPr>
          <p:cNvSpPr txBox="1"/>
          <p:nvPr/>
        </p:nvSpPr>
        <p:spPr>
          <a:xfrm>
            <a:off x="2955235" y="2464904"/>
            <a:ext cx="41346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latin typeface="OpenDyslexic" panose="00000500000000000000" pitchFamily="50" charset="0"/>
              </a:rPr>
              <a:t>A   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14A2454-17E3-4419-A793-87D76CD2A818}"/>
              </a:ext>
            </a:extLst>
          </p:cNvPr>
          <p:cNvCxnSpPr>
            <a:cxnSpLocks/>
          </p:cNvCxnSpPr>
          <p:nvPr/>
        </p:nvCxnSpPr>
        <p:spPr>
          <a:xfrm>
            <a:off x="4479235" y="2252870"/>
            <a:ext cx="0" cy="306125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C2D89A-6ADD-4C89-9BA2-A13C2EAFADCE}"/>
              </a:ext>
            </a:extLst>
          </p:cNvPr>
          <p:cNvCxnSpPr>
            <a:cxnSpLocks/>
          </p:cNvCxnSpPr>
          <p:nvPr/>
        </p:nvCxnSpPr>
        <p:spPr>
          <a:xfrm>
            <a:off x="2782957" y="3578087"/>
            <a:ext cx="331304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24829B-5129-4E70-AA4F-D75C5F4B332A}"/>
              </a:ext>
            </a:extLst>
          </p:cNvPr>
          <p:cNvSpPr txBox="1"/>
          <p:nvPr/>
        </p:nvSpPr>
        <p:spPr>
          <a:xfrm>
            <a:off x="2458283" y="1960482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E6417-20B1-479F-8477-1E84FE8B1122}"/>
              </a:ext>
            </a:extLst>
          </p:cNvPr>
          <p:cNvSpPr txBox="1"/>
          <p:nvPr/>
        </p:nvSpPr>
        <p:spPr>
          <a:xfrm>
            <a:off x="4919876" y="1960481"/>
            <a:ext cx="105354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OpenDyslexic" panose="00000500000000000000" pitchFamily="50" charset="0"/>
              </a:rPr>
              <a:t>*1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85E767-D4EC-4FDE-8C58-898B3B29349D}"/>
              </a:ext>
            </a:extLst>
          </p:cNvPr>
          <p:cNvSpPr txBox="1"/>
          <p:nvPr/>
        </p:nvSpPr>
        <p:spPr>
          <a:xfrm>
            <a:off x="2557921" y="3787299"/>
            <a:ext cx="1626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16 * 10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6000" dirty="0">
                <a:latin typeface="OpenDyslexic" panose="00000500000000000000" pitchFamily="50" charset="0"/>
              </a:rPr>
              <a:t>160</a:t>
            </a:r>
            <a:r>
              <a:rPr lang="en-GB" sz="2800" dirty="0">
                <a:latin typeface="OpenDyslexic" panose="00000500000000000000" pitchFamily="50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E1FBA3-720D-468E-B2A0-310A1DB8EE53}"/>
              </a:ext>
            </a:extLst>
          </p:cNvPr>
          <p:cNvSpPr txBox="1"/>
          <p:nvPr/>
        </p:nvSpPr>
        <p:spPr>
          <a:xfrm>
            <a:off x="4572231" y="3752552"/>
            <a:ext cx="1626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1 * 7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pPr algn="ctr"/>
            <a:r>
              <a:rPr lang="en-GB" sz="6000" dirty="0">
                <a:latin typeface="OpenDyslexic" panose="00000500000000000000" pitchFamily="50" charset="0"/>
              </a:rPr>
              <a:t>7</a:t>
            </a:r>
            <a:r>
              <a:rPr lang="en-GB" sz="2800" dirty="0">
                <a:latin typeface="OpenDyslexic" panose="00000500000000000000" pitchFamily="50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BE3AC-8E68-4961-BDEE-585AA1790384}"/>
              </a:ext>
            </a:extLst>
          </p:cNvPr>
          <p:cNvSpPr txBox="1"/>
          <p:nvPr/>
        </p:nvSpPr>
        <p:spPr>
          <a:xfrm>
            <a:off x="2557921" y="5760540"/>
            <a:ext cx="3538079" cy="110799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atin typeface="OpenDyslexic" panose="00000500000000000000" pitchFamily="50" charset="0"/>
              </a:rPr>
              <a:t>167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21E6B68-191F-4639-92EC-F6078FB89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32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392FFBC-FAED-4A70-A0AE-8D2E3B4FE906}"/>
              </a:ext>
            </a:extLst>
          </p:cNvPr>
          <p:cNvSpPr/>
          <p:nvPr/>
        </p:nvSpPr>
        <p:spPr>
          <a:xfrm>
            <a:off x="891061" y="2447669"/>
            <a:ext cx="1057009" cy="372784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0541009" cy="5747999"/>
          </a:xfrm>
        </p:spPr>
        <p:txBody>
          <a:bodyPr/>
          <a:lstStyle/>
          <a:p>
            <a:r>
              <a:rPr lang="en-GB" sz="4400" dirty="0"/>
              <a:t>Convert the following</a:t>
            </a:r>
          </a:p>
          <a:p>
            <a:endParaRPr lang="en-GB" sz="4400" dirty="0"/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7A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DC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C5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2E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400" dirty="0"/>
              <a:t>B0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02F1A0-5F86-4932-81D4-5197DDE4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0312" y="1289231"/>
            <a:ext cx="1445261" cy="5505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623B18-01B0-439D-BA7B-214EA5554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250" y="1306621"/>
            <a:ext cx="2088305" cy="23168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0E55B4-8ED3-4AE6-ACC6-9274A2062F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94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What is 13 in hex?</a:t>
            </a:r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r>
              <a:rPr lang="en-GB" sz="4400" dirty="0"/>
              <a:t>1101 in hex is D.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0E5481-A34E-4F0C-B294-70C8EA88A59A}"/>
              </a:ext>
            </a:extLst>
          </p:cNvPr>
          <p:cNvGraphicFramePr>
            <a:graphicFrameLocks noGrp="1"/>
          </p:cNvGraphicFramePr>
          <p:nvPr/>
        </p:nvGraphicFramePr>
        <p:xfrm>
          <a:off x="1845607" y="2310177"/>
          <a:ext cx="8500785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0157">
                  <a:extLst>
                    <a:ext uri="{9D8B030D-6E8A-4147-A177-3AD203B41FA5}">
                      <a16:colId xmlns:a16="http://schemas.microsoft.com/office/drawing/2014/main" val="3633375045"/>
                    </a:ext>
                  </a:extLst>
                </a:gridCol>
                <a:gridCol w="1700157">
                  <a:extLst>
                    <a:ext uri="{9D8B030D-6E8A-4147-A177-3AD203B41FA5}">
                      <a16:colId xmlns:a16="http://schemas.microsoft.com/office/drawing/2014/main" val="1397158789"/>
                    </a:ext>
                  </a:extLst>
                </a:gridCol>
                <a:gridCol w="1700157">
                  <a:extLst>
                    <a:ext uri="{9D8B030D-6E8A-4147-A177-3AD203B41FA5}">
                      <a16:colId xmlns:a16="http://schemas.microsoft.com/office/drawing/2014/main" val="3057545628"/>
                    </a:ext>
                  </a:extLst>
                </a:gridCol>
                <a:gridCol w="1700157">
                  <a:extLst>
                    <a:ext uri="{9D8B030D-6E8A-4147-A177-3AD203B41FA5}">
                      <a16:colId xmlns:a16="http://schemas.microsoft.com/office/drawing/2014/main" val="3818096876"/>
                    </a:ext>
                  </a:extLst>
                </a:gridCol>
                <a:gridCol w="1700157">
                  <a:extLst>
                    <a:ext uri="{9D8B030D-6E8A-4147-A177-3AD203B41FA5}">
                      <a16:colId xmlns:a16="http://schemas.microsoft.com/office/drawing/2014/main" val="439557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316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18722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658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406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76351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71268" y="3951342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4809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work out 8-bits we just need to keep doubling our numbers from 8 until we can fit 8 binary digits in.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CA1EC-1D5A-43E7-87C7-B4AE9F7FA8AB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118922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=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0622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71268" y="3951342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862049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71268" y="3951342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801252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71268" y="3951342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7300223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52800" y="392643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1042F-D465-46ED-BDBC-CC6AC3000EFF}"/>
              </a:ext>
            </a:extLst>
          </p:cNvPr>
          <p:cNvSpPr/>
          <p:nvPr/>
        </p:nvSpPr>
        <p:spPr>
          <a:xfrm>
            <a:off x="3352800" y="542272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904563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52800" y="392643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1042F-D465-46ED-BDBC-CC6AC3000EFF}"/>
              </a:ext>
            </a:extLst>
          </p:cNvPr>
          <p:cNvSpPr/>
          <p:nvPr/>
        </p:nvSpPr>
        <p:spPr>
          <a:xfrm>
            <a:off x="3352800" y="542272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F931F-10DD-4946-8146-21DF5D1ADCB6}"/>
              </a:ext>
            </a:extLst>
          </p:cNvPr>
          <p:cNvSpPr txBox="1"/>
          <p:nvPr/>
        </p:nvSpPr>
        <p:spPr>
          <a:xfrm>
            <a:off x="291703" y="2452255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Binary</a:t>
            </a:r>
          </a:p>
        </p:txBody>
      </p:sp>
    </p:spTree>
    <p:extLst>
      <p:ext uri="{BB962C8B-B14F-4D97-AF65-F5344CB8AC3E}">
        <p14:creationId xmlns:p14="http://schemas.microsoft.com/office/powerpoint/2010/main" val="7931102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52800" y="392643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1042F-D465-46ED-BDBC-CC6AC3000EFF}"/>
              </a:ext>
            </a:extLst>
          </p:cNvPr>
          <p:cNvSpPr/>
          <p:nvPr/>
        </p:nvSpPr>
        <p:spPr>
          <a:xfrm>
            <a:off x="3352800" y="542272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F931F-10DD-4946-8146-21DF5D1ADCB6}"/>
              </a:ext>
            </a:extLst>
          </p:cNvPr>
          <p:cNvSpPr txBox="1"/>
          <p:nvPr/>
        </p:nvSpPr>
        <p:spPr>
          <a:xfrm>
            <a:off x="291703" y="2452255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Binary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1F20B-5EB3-4EED-ADB2-04A8EDF60DAA}"/>
              </a:ext>
            </a:extLst>
          </p:cNvPr>
          <p:cNvSpPr txBox="1"/>
          <p:nvPr/>
        </p:nvSpPr>
        <p:spPr>
          <a:xfrm>
            <a:off x="2688160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Hex</a:t>
            </a:r>
          </a:p>
        </p:txBody>
      </p:sp>
    </p:spTree>
    <p:extLst>
      <p:ext uri="{BB962C8B-B14F-4D97-AF65-F5344CB8AC3E}">
        <p14:creationId xmlns:p14="http://schemas.microsoft.com/office/powerpoint/2010/main" val="11432005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52800" y="392643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1042F-D465-46ED-BDBC-CC6AC3000EFF}"/>
              </a:ext>
            </a:extLst>
          </p:cNvPr>
          <p:cNvSpPr/>
          <p:nvPr/>
        </p:nvSpPr>
        <p:spPr>
          <a:xfrm>
            <a:off x="3352800" y="542272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F931F-10DD-4946-8146-21DF5D1ADCB6}"/>
              </a:ext>
            </a:extLst>
          </p:cNvPr>
          <p:cNvSpPr txBox="1"/>
          <p:nvPr/>
        </p:nvSpPr>
        <p:spPr>
          <a:xfrm>
            <a:off x="291703" y="2452255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Binary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1F20B-5EB3-4EED-ADB2-04A8EDF60DAA}"/>
              </a:ext>
            </a:extLst>
          </p:cNvPr>
          <p:cNvSpPr txBox="1"/>
          <p:nvPr/>
        </p:nvSpPr>
        <p:spPr>
          <a:xfrm>
            <a:off x="2688160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Hex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8EAAE-5F90-4181-AF94-BB7CCD6C5DAB}"/>
              </a:ext>
            </a:extLst>
          </p:cNvPr>
          <p:cNvSpPr txBox="1"/>
          <p:nvPr/>
        </p:nvSpPr>
        <p:spPr>
          <a:xfrm>
            <a:off x="4704375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Denary</a:t>
            </a:r>
          </a:p>
        </p:txBody>
      </p:sp>
    </p:spTree>
    <p:extLst>
      <p:ext uri="{BB962C8B-B14F-4D97-AF65-F5344CB8AC3E}">
        <p14:creationId xmlns:p14="http://schemas.microsoft.com/office/powerpoint/2010/main" val="30087672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52800" y="392643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1042F-D465-46ED-BDBC-CC6AC3000EFF}"/>
              </a:ext>
            </a:extLst>
          </p:cNvPr>
          <p:cNvSpPr/>
          <p:nvPr/>
        </p:nvSpPr>
        <p:spPr>
          <a:xfrm>
            <a:off x="3352800" y="542272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F931F-10DD-4946-8146-21DF5D1ADCB6}"/>
              </a:ext>
            </a:extLst>
          </p:cNvPr>
          <p:cNvSpPr txBox="1"/>
          <p:nvPr/>
        </p:nvSpPr>
        <p:spPr>
          <a:xfrm>
            <a:off x="291703" y="2452255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Binary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1F20B-5EB3-4EED-ADB2-04A8EDF60DAA}"/>
              </a:ext>
            </a:extLst>
          </p:cNvPr>
          <p:cNvSpPr txBox="1"/>
          <p:nvPr/>
        </p:nvSpPr>
        <p:spPr>
          <a:xfrm>
            <a:off x="2688160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Hex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8EAAE-5F90-4181-AF94-BB7CCD6C5DAB}"/>
              </a:ext>
            </a:extLst>
          </p:cNvPr>
          <p:cNvSpPr txBox="1"/>
          <p:nvPr/>
        </p:nvSpPr>
        <p:spPr>
          <a:xfrm>
            <a:off x="4704375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Denary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3A02-79F2-429A-AD3D-12CB610C78BA}"/>
              </a:ext>
            </a:extLst>
          </p:cNvPr>
          <p:cNvSpPr/>
          <p:nvPr/>
        </p:nvSpPr>
        <p:spPr>
          <a:xfrm>
            <a:off x="5369014" y="3225119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84940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52800" y="392643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1042F-D465-46ED-BDBC-CC6AC3000EFF}"/>
              </a:ext>
            </a:extLst>
          </p:cNvPr>
          <p:cNvSpPr/>
          <p:nvPr/>
        </p:nvSpPr>
        <p:spPr>
          <a:xfrm>
            <a:off x="3352800" y="542272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F931F-10DD-4946-8146-21DF5D1ADCB6}"/>
              </a:ext>
            </a:extLst>
          </p:cNvPr>
          <p:cNvSpPr txBox="1"/>
          <p:nvPr/>
        </p:nvSpPr>
        <p:spPr>
          <a:xfrm>
            <a:off x="291703" y="2452255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Binary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1F20B-5EB3-4EED-ADB2-04A8EDF60DAA}"/>
              </a:ext>
            </a:extLst>
          </p:cNvPr>
          <p:cNvSpPr txBox="1"/>
          <p:nvPr/>
        </p:nvSpPr>
        <p:spPr>
          <a:xfrm>
            <a:off x="2688160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Hex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8EAAE-5F90-4181-AF94-BB7CCD6C5DAB}"/>
              </a:ext>
            </a:extLst>
          </p:cNvPr>
          <p:cNvSpPr txBox="1"/>
          <p:nvPr/>
        </p:nvSpPr>
        <p:spPr>
          <a:xfrm>
            <a:off x="4704375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Denary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3A02-79F2-429A-AD3D-12CB610C78BA}"/>
              </a:ext>
            </a:extLst>
          </p:cNvPr>
          <p:cNvSpPr/>
          <p:nvPr/>
        </p:nvSpPr>
        <p:spPr>
          <a:xfrm>
            <a:off x="5369014" y="3225119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9D1D9-6C74-4BBB-9EB9-627054E8D512}"/>
              </a:ext>
            </a:extLst>
          </p:cNvPr>
          <p:cNvSpPr/>
          <p:nvPr/>
        </p:nvSpPr>
        <p:spPr>
          <a:xfrm>
            <a:off x="5389039" y="3945878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2896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52800" y="392643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1042F-D465-46ED-BDBC-CC6AC3000EFF}"/>
              </a:ext>
            </a:extLst>
          </p:cNvPr>
          <p:cNvSpPr/>
          <p:nvPr/>
        </p:nvSpPr>
        <p:spPr>
          <a:xfrm>
            <a:off x="3352800" y="542272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F931F-10DD-4946-8146-21DF5D1ADCB6}"/>
              </a:ext>
            </a:extLst>
          </p:cNvPr>
          <p:cNvSpPr txBox="1"/>
          <p:nvPr/>
        </p:nvSpPr>
        <p:spPr>
          <a:xfrm>
            <a:off x="291703" y="2452255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Binary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1F20B-5EB3-4EED-ADB2-04A8EDF60DAA}"/>
              </a:ext>
            </a:extLst>
          </p:cNvPr>
          <p:cNvSpPr txBox="1"/>
          <p:nvPr/>
        </p:nvSpPr>
        <p:spPr>
          <a:xfrm>
            <a:off x="2688160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Hex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8EAAE-5F90-4181-AF94-BB7CCD6C5DAB}"/>
              </a:ext>
            </a:extLst>
          </p:cNvPr>
          <p:cNvSpPr txBox="1"/>
          <p:nvPr/>
        </p:nvSpPr>
        <p:spPr>
          <a:xfrm>
            <a:off x="4704375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Denary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3A02-79F2-429A-AD3D-12CB610C78BA}"/>
              </a:ext>
            </a:extLst>
          </p:cNvPr>
          <p:cNvSpPr/>
          <p:nvPr/>
        </p:nvSpPr>
        <p:spPr>
          <a:xfrm>
            <a:off x="5369014" y="3225119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9D1D9-6C74-4BBB-9EB9-627054E8D512}"/>
              </a:ext>
            </a:extLst>
          </p:cNvPr>
          <p:cNvSpPr/>
          <p:nvPr/>
        </p:nvSpPr>
        <p:spPr>
          <a:xfrm>
            <a:off x="5389039" y="3945878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8990F7-FC1B-440A-B8D9-F10276E84DDE}"/>
              </a:ext>
            </a:extLst>
          </p:cNvPr>
          <p:cNvSpPr/>
          <p:nvPr/>
        </p:nvSpPr>
        <p:spPr>
          <a:xfrm>
            <a:off x="5369014" y="4674575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889869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work out 8-bits we just need to keep doubling our numbers from 8 until we can fit 8 binary digits in.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CA1EC-1D5A-43E7-87C7-B4AE9F7FA8AB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118922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=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0C4246-71C5-4599-A7B5-FA872D8A2781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9046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Convert the following 4 bit numbers into hex:</a:t>
            </a:r>
          </a:p>
          <a:p>
            <a:endParaRPr lang="en-GB" sz="4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0011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1010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1111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400" dirty="0"/>
              <a:t>1001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44DF81-8575-4815-BDFC-34DF5B18994E}"/>
              </a:ext>
            </a:extLst>
          </p:cNvPr>
          <p:cNvSpPr/>
          <p:nvPr/>
        </p:nvSpPr>
        <p:spPr>
          <a:xfrm>
            <a:off x="3352800" y="3228109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3E4281-4060-48FD-9B4E-B3F796BF2869}"/>
              </a:ext>
            </a:extLst>
          </p:cNvPr>
          <p:cNvSpPr/>
          <p:nvPr/>
        </p:nvSpPr>
        <p:spPr>
          <a:xfrm>
            <a:off x="3352800" y="392643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EB96-B8A1-43CA-880D-61B986A502DF}"/>
              </a:ext>
            </a:extLst>
          </p:cNvPr>
          <p:cNvSpPr/>
          <p:nvPr/>
        </p:nvSpPr>
        <p:spPr>
          <a:xfrm>
            <a:off x="3352800" y="4674575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1042F-D465-46ED-BDBC-CC6AC3000EFF}"/>
              </a:ext>
            </a:extLst>
          </p:cNvPr>
          <p:cNvSpPr/>
          <p:nvPr/>
        </p:nvSpPr>
        <p:spPr>
          <a:xfrm>
            <a:off x="3352800" y="5422720"/>
            <a:ext cx="1371600" cy="595745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4F931F-10DD-4946-8146-21DF5D1ADCB6}"/>
              </a:ext>
            </a:extLst>
          </p:cNvPr>
          <p:cNvSpPr txBox="1"/>
          <p:nvPr/>
        </p:nvSpPr>
        <p:spPr>
          <a:xfrm>
            <a:off x="291703" y="2452255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Binary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1F20B-5EB3-4EED-ADB2-04A8EDF60DAA}"/>
              </a:ext>
            </a:extLst>
          </p:cNvPr>
          <p:cNvSpPr txBox="1"/>
          <p:nvPr/>
        </p:nvSpPr>
        <p:spPr>
          <a:xfrm>
            <a:off x="2688160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Hex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68EAAE-5F90-4181-AF94-BB7CCD6C5DAB}"/>
              </a:ext>
            </a:extLst>
          </p:cNvPr>
          <p:cNvSpPr txBox="1"/>
          <p:nvPr/>
        </p:nvSpPr>
        <p:spPr>
          <a:xfrm>
            <a:off x="4704375" y="2473222"/>
            <a:ext cx="2700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OpenDyslexic" panose="00000500000000000000" pitchFamily="50" charset="0"/>
              </a:rPr>
              <a:t>Denary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2F3A02-79F2-429A-AD3D-12CB610C78BA}"/>
              </a:ext>
            </a:extLst>
          </p:cNvPr>
          <p:cNvSpPr/>
          <p:nvPr/>
        </p:nvSpPr>
        <p:spPr>
          <a:xfrm>
            <a:off x="5369014" y="3225119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C9D1D9-6C74-4BBB-9EB9-627054E8D512}"/>
              </a:ext>
            </a:extLst>
          </p:cNvPr>
          <p:cNvSpPr/>
          <p:nvPr/>
        </p:nvSpPr>
        <p:spPr>
          <a:xfrm>
            <a:off x="5389039" y="3945878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8990F7-FC1B-440A-B8D9-F10276E84DDE}"/>
              </a:ext>
            </a:extLst>
          </p:cNvPr>
          <p:cNvSpPr/>
          <p:nvPr/>
        </p:nvSpPr>
        <p:spPr>
          <a:xfrm>
            <a:off x="5369014" y="4674575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15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804565-71D2-4085-99C6-982F46B072D5}"/>
              </a:ext>
            </a:extLst>
          </p:cNvPr>
          <p:cNvSpPr/>
          <p:nvPr/>
        </p:nvSpPr>
        <p:spPr>
          <a:xfrm>
            <a:off x="5369014" y="5422720"/>
            <a:ext cx="1371600" cy="59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39721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Now lets look at an 8 bit number. </a:t>
            </a:r>
          </a:p>
          <a:p>
            <a:endParaRPr lang="en-GB" sz="4400" dirty="0"/>
          </a:p>
          <a:p>
            <a:r>
              <a:rPr lang="en-GB" sz="4400" dirty="0"/>
              <a:t>2 nibbles.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86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118922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=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128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118922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=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0678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118922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133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303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Break the byte into 2 nibbles. </a:t>
            </a:r>
          </a:p>
          <a:p>
            <a:r>
              <a:rPr lang="en-GB" sz="4400" dirty="0"/>
              <a:t>You can then work out the hex.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118922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133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2661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Break the byte into 2 nibbles. </a:t>
            </a:r>
          </a:p>
          <a:p>
            <a:r>
              <a:rPr lang="en-GB" sz="4400" dirty="0"/>
              <a:t>You can then work out the hex.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C3A1F4-3E19-47D7-92D8-29DFBAB29A7A}"/>
              </a:ext>
            </a:extLst>
          </p:cNvPr>
          <p:cNvGraphicFramePr>
            <a:graphicFrameLocks noGrp="1"/>
          </p:cNvGraphicFramePr>
          <p:nvPr/>
        </p:nvGraphicFramePr>
        <p:xfrm>
          <a:off x="6407727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21695943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657949176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286855780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512650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2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8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0729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Break the byte into 2 nibbles. </a:t>
            </a:r>
          </a:p>
          <a:p>
            <a:r>
              <a:rPr lang="en-GB" sz="4400" dirty="0"/>
              <a:t>You can then work out the hex.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31024" cy="5747999"/>
          </a:xfrm>
        </p:spPr>
        <p:txBody>
          <a:bodyPr/>
          <a:lstStyle/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872961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C3A1F4-3E19-47D7-92D8-29DFBAB29A7A}"/>
              </a:ext>
            </a:extLst>
          </p:cNvPr>
          <p:cNvGraphicFramePr>
            <a:graphicFrameLocks noGrp="1"/>
          </p:cNvGraphicFramePr>
          <p:nvPr/>
        </p:nvGraphicFramePr>
        <p:xfrm>
          <a:off x="6407727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21695943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657949176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286855780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512650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2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8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85289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Change the top numbers to 8, 4, 2, 1.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872961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C3A1F4-3E19-47D7-92D8-29DFBAB29A7A}"/>
              </a:ext>
            </a:extLst>
          </p:cNvPr>
          <p:cNvGraphicFramePr>
            <a:graphicFrameLocks noGrp="1"/>
          </p:cNvGraphicFramePr>
          <p:nvPr/>
        </p:nvGraphicFramePr>
        <p:xfrm>
          <a:off x="6407727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21695943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657949176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286855780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512650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2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8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48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Change the top numbers to 8, 4, 2, 1.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872961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C3A1F4-3E19-47D7-92D8-29DFBAB29A7A}"/>
              </a:ext>
            </a:extLst>
          </p:cNvPr>
          <p:cNvGraphicFramePr>
            <a:graphicFrameLocks noGrp="1"/>
          </p:cNvGraphicFramePr>
          <p:nvPr/>
        </p:nvGraphicFramePr>
        <p:xfrm>
          <a:off x="6407727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21695943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657949176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286855780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512650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2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8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5858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work out 8-bits we just need to keep doubling our numbers from 8 until we can fit 8 binary digits in.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CA1EC-1D5A-43E7-87C7-B4AE9F7FA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725473"/>
              </p:ext>
            </p:extLst>
          </p:nvPr>
        </p:nvGraphicFramePr>
        <p:xfrm>
          <a:off x="139303" y="2819400"/>
          <a:ext cx="1189227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133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0C4246-71C5-4599-A7B5-FA872D8A2781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434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Change the top numbers to 8, 4, 2, 1.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872961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C3A1F4-3E19-47D7-92D8-29DFBAB29A7A}"/>
              </a:ext>
            </a:extLst>
          </p:cNvPr>
          <p:cNvGraphicFramePr>
            <a:graphicFrameLocks noGrp="1"/>
          </p:cNvGraphicFramePr>
          <p:nvPr/>
        </p:nvGraphicFramePr>
        <p:xfrm>
          <a:off x="6407727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21695943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657949176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286855780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512650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2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8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07756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Change the top numbers to 8, 4, 2, 1.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872961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C3A1F4-3E19-47D7-92D8-29DFBAB29A7A}"/>
              </a:ext>
            </a:extLst>
          </p:cNvPr>
          <p:cNvGraphicFramePr>
            <a:graphicFrameLocks noGrp="1"/>
          </p:cNvGraphicFramePr>
          <p:nvPr/>
        </p:nvGraphicFramePr>
        <p:xfrm>
          <a:off x="6407727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21695943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657949176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286855780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512650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2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8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1540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Change the top numbers to 8, 4, 2, 1.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872961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C3A1F4-3E19-47D7-92D8-29DFBAB29A7A}"/>
              </a:ext>
            </a:extLst>
          </p:cNvPr>
          <p:cNvGraphicFramePr>
            <a:graphicFrameLocks noGrp="1"/>
          </p:cNvGraphicFramePr>
          <p:nvPr/>
        </p:nvGraphicFramePr>
        <p:xfrm>
          <a:off x="6407727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21695943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657949176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286855780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512650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2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8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30699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Now work out the hex value for each. </a:t>
            </a:r>
          </a:p>
          <a:p>
            <a:r>
              <a:rPr lang="en-GB" sz="4400" dirty="0"/>
              <a:t>Put the values next to each other.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872961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C3A1F4-3E19-47D7-92D8-29DFBAB29A7A}"/>
              </a:ext>
            </a:extLst>
          </p:cNvPr>
          <p:cNvGraphicFramePr>
            <a:graphicFrameLocks noGrp="1"/>
          </p:cNvGraphicFramePr>
          <p:nvPr/>
        </p:nvGraphicFramePr>
        <p:xfrm>
          <a:off x="6407727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21695943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657949176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286855780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512650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2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84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85747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Now work out the hex value for each. </a:t>
            </a:r>
          </a:p>
          <a:p>
            <a:r>
              <a:rPr lang="en-GB" sz="4400" dirty="0"/>
              <a:t>Put the values next to each other. 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4448FF8-49DD-4FF7-AEE3-45CC2F34D0CF}"/>
              </a:ext>
            </a:extLst>
          </p:cNvPr>
          <p:cNvGraphicFramePr>
            <a:graphicFrameLocks noGrp="1"/>
          </p:cNvGraphicFramePr>
          <p:nvPr/>
        </p:nvGraphicFramePr>
        <p:xfrm>
          <a:off x="139303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CFBCE53-EC17-499E-B20B-698852A8634D}"/>
              </a:ext>
            </a:extLst>
          </p:cNvPr>
          <p:cNvSpPr/>
          <p:nvPr/>
        </p:nvSpPr>
        <p:spPr>
          <a:xfrm>
            <a:off x="5872961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C3A1F4-3E19-47D7-92D8-29DFBAB29A7A}"/>
              </a:ext>
            </a:extLst>
          </p:cNvPr>
          <p:cNvGraphicFramePr>
            <a:graphicFrameLocks noGrp="1"/>
          </p:cNvGraphicFramePr>
          <p:nvPr/>
        </p:nvGraphicFramePr>
        <p:xfrm>
          <a:off x="6407727" y="2819400"/>
          <a:ext cx="5285456" cy="1463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21695943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657949176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286855780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5126503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72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8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88479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67D53EC-6F5C-46E6-B65E-6D36062B88B1}"/>
              </a:ext>
            </a:extLst>
          </p:cNvPr>
          <p:cNvSpPr/>
          <p:nvPr/>
        </p:nvSpPr>
        <p:spPr>
          <a:xfrm>
            <a:off x="2036945" y="4579958"/>
            <a:ext cx="1371600" cy="982697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8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A81510-B3E4-466A-997B-B035E93BEDC0}"/>
              </a:ext>
            </a:extLst>
          </p:cNvPr>
          <p:cNvSpPr/>
          <p:nvPr/>
        </p:nvSpPr>
        <p:spPr>
          <a:xfrm>
            <a:off x="8364655" y="4585252"/>
            <a:ext cx="1371600" cy="9744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766583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EA5E73F-004D-4630-A554-6A44731122A1}"/>
              </a:ext>
            </a:extLst>
          </p:cNvPr>
          <p:cNvSpPr txBox="1">
            <a:spLocks/>
          </p:cNvSpPr>
          <p:nvPr/>
        </p:nvSpPr>
        <p:spPr>
          <a:xfrm>
            <a:off x="-13097" y="1114295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dirty="0"/>
              <a:t>Now have a go at the list below:</a:t>
            </a:r>
          </a:p>
          <a:p>
            <a:endParaRPr lang="en-GB" sz="4400" dirty="0"/>
          </a:p>
          <a:p>
            <a:pPr marL="742950" indent="-742950">
              <a:buFont typeface="+mj-lt"/>
              <a:buAutoNum type="alphaUcPeriod"/>
            </a:pPr>
            <a:r>
              <a:rPr lang="en-GB" sz="4400" dirty="0"/>
              <a:t>1001 0011</a:t>
            </a:r>
          </a:p>
          <a:p>
            <a:pPr marL="742950" indent="-742950">
              <a:buFont typeface="+mj-lt"/>
              <a:buAutoNum type="alphaUcPeriod"/>
            </a:pPr>
            <a:r>
              <a:rPr lang="en-GB" sz="4400" dirty="0"/>
              <a:t>1101 1010</a:t>
            </a:r>
          </a:p>
          <a:p>
            <a:pPr marL="742950" indent="-742950">
              <a:buFont typeface="+mj-lt"/>
              <a:buAutoNum type="alphaUcPeriod"/>
            </a:pPr>
            <a:r>
              <a:rPr lang="en-GB" sz="4400" dirty="0"/>
              <a:t>1101 0011</a:t>
            </a:r>
          </a:p>
          <a:p>
            <a:pPr marL="742950" indent="-742950">
              <a:buFont typeface="+mj-lt"/>
              <a:buAutoNum type="alphaUcPeriod"/>
            </a:pPr>
            <a:r>
              <a:rPr lang="en-GB" sz="4400" dirty="0"/>
              <a:t>0111 1110</a:t>
            </a:r>
          </a:p>
          <a:p>
            <a:pPr marL="742950" indent="-742950">
              <a:buFont typeface="+mj-lt"/>
              <a:buAutoNum type="alphaUcPeriod"/>
            </a:pPr>
            <a:r>
              <a:rPr lang="en-GB" sz="4400" dirty="0"/>
              <a:t>0100 1111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76D04F3-79CE-4D1C-96BD-BA714F25E367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31024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8EAD6-1EE8-4D7F-AD3E-3F3B831E3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708" y="-50472"/>
            <a:ext cx="4544291" cy="13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46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work out 8-bits we just need to keep doubling our numbers from 8 until we can fit 8 binary digits in.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CA1EC-1D5A-43E7-87C7-B4AE9F7FA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920023"/>
              </p:ext>
            </p:extLst>
          </p:nvPr>
        </p:nvGraphicFramePr>
        <p:xfrm>
          <a:off x="139303" y="2819400"/>
          <a:ext cx="11892276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=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0C4246-71C5-4599-A7B5-FA872D8A2781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14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1C6E493-9155-4D7C-9B05-AC432598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1.2 Memory and Storage</a:t>
            </a:r>
          </a:p>
          <a:p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CA681-E894-4CA9-8A6B-45D9B1678D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To work out 8-bits we just need to keep doubling our numbers from 8 until we can fit 8 binary digits in.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2CA1EC-1D5A-43E7-87C7-B4AE9F7FA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759900"/>
              </p:ext>
            </p:extLst>
          </p:nvPr>
        </p:nvGraphicFramePr>
        <p:xfrm>
          <a:off x="139303" y="2819400"/>
          <a:ext cx="11892276" cy="1341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1364">
                  <a:extLst>
                    <a:ext uri="{9D8B030D-6E8A-4147-A177-3AD203B41FA5}">
                      <a16:colId xmlns:a16="http://schemas.microsoft.com/office/drawing/2014/main" val="21434818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75968989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106889044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7213770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97963123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4124017957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940001411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3384300765"/>
                    </a:ext>
                  </a:extLst>
                </a:gridCol>
                <a:gridCol w="1321364">
                  <a:extLst>
                    <a:ext uri="{9D8B030D-6E8A-4147-A177-3AD203B41FA5}">
                      <a16:colId xmlns:a16="http://schemas.microsoft.com/office/drawing/2014/main" val="2893645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64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32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OpenDyslexic" panose="00000500000000000000" pitchFamily="50" charset="0"/>
                        </a:rPr>
                        <a:t>Total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176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latin typeface="OpenDyslexic" panose="00000500000000000000" pitchFamily="50" charset="0"/>
                        </a:rPr>
                        <a:t>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600" dirty="0">
                          <a:latin typeface="OpenDyslexic" panose="00000500000000000000" pitchFamily="50" charset="0"/>
                        </a:rPr>
                        <a:t>208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886138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90C4246-71C5-4599-A7B5-FA872D8A2781}"/>
              </a:ext>
            </a:extLst>
          </p:cNvPr>
          <p:cNvSpPr/>
          <p:nvPr/>
        </p:nvSpPr>
        <p:spPr>
          <a:xfrm>
            <a:off x="5367130" y="2570922"/>
            <a:ext cx="119270" cy="20143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754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4817</TotalTime>
  <Words>1828</Words>
  <Application>Microsoft Office PowerPoint</Application>
  <PresentationFormat>Widescreen</PresentationFormat>
  <Paragraphs>892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369</cp:revision>
  <dcterms:created xsi:type="dcterms:W3CDTF">2018-07-29T15:48:28Z</dcterms:created>
  <dcterms:modified xsi:type="dcterms:W3CDTF">2024-10-09T13:04:33Z</dcterms:modified>
</cp:coreProperties>
</file>