
<file path=[Content_Types].xml><?xml version="1.0" encoding="utf-8"?>
<Types xmlns="http://schemas.openxmlformats.org/package/2006/content-types">
  <Default Extension="bin" ContentType="application/vnd.ms-office.activeX"/>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handoutMasterIdLst>
    <p:handoutMasterId r:id="rId67"/>
  </p:handoutMasterIdLst>
  <p:sldIdLst>
    <p:sldId id="1112" r:id="rId2"/>
    <p:sldId id="1045" r:id="rId3"/>
    <p:sldId id="258" r:id="rId4"/>
    <p:sldId id="1037" r:id="rId5"/>
    <p:sldId id="1038" r:id="rId6"/>
    <p:sldId id="1039" r:id="rId7"/>
    <p:sldId id="1044" r:id="rId8"/>
    <p:sldId id="1050" r:id="rId9"/>
    <p:sldId id="1057" r:id="rId10"/>
    <p:sldId id="1063" r:id="rId11"/>
    <p:sldId id="1067" r:id="rId12"/>
    <p:sldId id="1068" r:id="rId13"/>
    <p:sldId id="1069" r:id="rId14"/>
    <p:sldId id="1070" r:id="rId15"/>
    <p:sldId id="1071" r:id="rId16"/>
    <p:sldId id="1072" r:id="rId17"/>
    <p:sldId id="1073" r:id="rId18"/>
    <p:sldId id="1074" r:id="rId19"/>
    <p:sldId id="1076" r:id="rId20"/>
    <p:sldId id="1077" r:id="rId21"/>
    <p:sldId id="1078" r:id="rId22"/>
    <p:sldId id="1079" r:id="rId23"/>
    <p:sldId id="1080" r:id="rId24"/>
    <p:sldId id="1081" r:id="rId25"/>
    <p:sldId id="1082" r:id="rId26"/>
    <p:sldId id="1083" r:id="rId27"/>
    <p:sldId id="1100" r:id="rId28"/>
    <p:sldId id="1101" r:id="rId29"/>
    <p:sldId id="1102" r:id="rId30"/>
    <p:sldId id="1103" r:id="rId31"/>
    <p:sldId id="1104" r:id="rId32"/>
    <p:sldId id="1105" r:id="rId33"/>
    <p:sldId id="1106" r:id="rId34"/>
    <p:sldId id="1107" r:id="rId35"/>
    <p:sldId id="1108" r:id="rId36"/>
    <p:sldId id="1109" r:id="rId37"/>
    <p:sldId id="1110" r:id="rId38"/>
    <p:sldId id="1111" r:id="rId39"/>
    <p:sldId id="574" r:id="rId40"/>
    <p:sldId id="575" r:id="rId41"/>
    <p:sldId id="577" r:id="rId42"/>
    <p:sldId id="576" r:id="rId43"/>
    <p:sldId id="580" r:id="rId44"/>
    <p:sldId id="1093" r:id="rId45"/>
    <p:sldId id="1094" r:id="rId46"/>
    <p:sldId id="581" r:id="rId47"/>
    <p:sldId id="582" r:id="rId48"/>
    <p:sldId id="583" r:id="rId49"/>
    <p:sldId id="1096" r:id="rId50"/>
    <p:sldId id="1095" r:id="rId51"/>
    <p:sldId id="584" r:id="rId52"/>
    <p:sldId id="585" r:id="rId53"/>
    <p:sldId id="1097" r:id="rId54"/>
    <p:sldId id="1099" r:id="rId55"/>
    <p:sldId id="1098" r:id="rId56"/>
    <p:sldId id="1084" r:id="rId57"/>
    <p:sldId id="1085" r:id="rId58"/>
    <p:sldId id="1086" r:id="rId59"/>
    <p:sldId id="1087" r:id="rId60"/>
    <p:sldId id="1088" r:id="rId61"/>
    <p:sldId id="1089" r:id="rId62"/>
    <p:sldId id="1090" r:id="rId63"/>
    <p:sldId id="1091" r:id="rId64"/>
    <p:sldId id="109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 Joynson" initials="BJ" lastIdx="1" clrIdx="0">
    <p:extLst>
      <p:ext uri="{19B8F6BF-5375-455C-9EA6-DF929625EA0E}">
        <p15:presenceInfo xmlns:p15="http://schemas.microsoft.com/office/powerpoint/2012/main" userId="S-1-5-21-3007840997-625823797-792107426-48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FF"/>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4674"/>
  </p:normalViewPr>
  <p:slideViewPr>
    <p:cSldViewPr snapToGrid="0" snapToObjects="1">
      <p:cViewPr varScale="1">
        <p:scale>
          <a:sx n="100" d="100"/>
          <a:sy n="100" d="100"/>
        </p:scale>
        <p:origin x="1392" y="90"/>
      </p:cViewPr>
      <p:guideLst/>
    </p:cSldViewPr>
  </p:slideViewPr>
  <p:notesTextViewPr>
    <p:cViewPr>
      <p:scale>
        <a:sx n="3" d="2"/>
        <a:sy n="3" d="2"/>
      </p:scale>
      <p:origin x="0" y="0"/>
    </p:cViewPr>
  </p:notesTextViewPr>
  <p:notesViewPr>
    <p:cSldViewPr snapToGrid="0" snapToObjects="1">
      <p:cViewPr varScale="1">
        <p:scale>
          <a:sx n="53" d="100"/>
          <a:sy n="53" d="100"/>
        </p:scale>
        <p:origin x="284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10.xml><?xml version="1.0" encoding="utf-8"?>
<ax:ocx xmlns:ax="http://schemas.microsoft.com/office/2006/activeX" xmlns:r="http://schemas.openxmlformats.org/officeDocument/2006/relationships" ax:classid="{D27CDB6E-AE6D-11CF-96B8-444553540000}" ax:persistence="persistStorage" r:id="rId1"/>
</file>

<file path=ppt/activeX/activeX11.xml><?xml version="1.0" encoding="utf-8"?>
<ax:ocx xmlns:ax="http://schemas.microsoft.com/office/2006/activeX" xmlns:r="http://schemas.openxmlformats.org/officeDocument/2006/relationships" ax:classid="{D27CDB6E-AE6D-11CF-96B8-444553540000}" ax:persistence="persistStorage" r:id="rId1"/>
</file>

<file path=ppt/activeX/activeX12.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activeX/activeX6.xml><?xml version="1.0" encoding="utf-8"?>
<ax:ocx xmlns:ax="http://schemas.microsoft.com/office/2006/activeX" xmlns:r="http://schemas.openxmlformats.org/officeDocument/2006/relationships" ax:classid="{D27CDB6E-AE6D-11CF-96B8-444553540000}" ax:persistence="persistStorage" r:id="rId1"/>
</file>

<file path=ppt/activeX/activeX7.xml><?xml version="1.0" encoding="utf-8"?>
<ax:ocx xmlns:ax="http://schemas.microsoft.com/office/2006/activeX" xmlns:r="http://schemas.openxmlformats.org/officeDocument/2006/relationships" ax:classid="{D27CDB6E-AE6D-11CF-96B8-444553540000}" ax:persistence="persistStorage" r:id="rId1"/>
</file>

<file path=ppt/activeX/activeX8.xml><?xml version="1.0" encoding="utf-8"?>
<ax:ocx xmlns:ax="http://schemas.microsoft.com/office/2006/activeX" xmlns:r="http://schemas.openxmlformats.org/officeDocument/2006/relationships" ax:classid="{D27CDB6E-AE6D-11CF-96B8-444553540000}" ax:persistence="persistStorage" r:id="rId1"/>
</file>

<file path=ppt/activeX/activeX9.xml><?xml version="1.0" encoding="utf-8"?>
<ax:ocx xmlns:ax="http://schemas.microsoft.com/office/2006/activeX" xmlns:r="http://schemas.openxmlformats.org/officeDocument/2006/relationships" ax:classid="{D27CDB6E-AE6D-11CF-96B8-444553540000}"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CCC515-5715-4699-9AAD-E6138F9019C4}" type="datetimeFigureOut">
              <a:rPr lang="en-US" smtClean="0"/>
              <a:t>10/9/2024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0DA078-75E0-4367-864E-4B473AB314B9}" type="slidenum">
              <a:rPr lang="en-US" smtClean="0"/>
              <a:t>‹#›</a:t>
            </a:fld>
            <a:endParaRPr lang="en-US"/>
          </a:p>
        </p:txBody>
      </p:sp>
    </p:spTree>
    <p:extLst>
      <p:ext uri="{BB962C8B-B14F-4D97-AF65-F5344CB8AC3E}">
        <p14:creationId xmlns:p14="http://schemas.microsoft.com/office/powerpoint/2010/main" val="2985237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8A9736-232A-4E86-BB0F-DF5424587F67}"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6A978-43C2-44D9-B594-0D8B3B39C2B9}" type="slidenum">
              <a:rPr lang="en-US" smtClean="0"/>
              <a:t>‹#›</a:t>
            </a:fld>
            <a:endParaRPr lang="en-US"/>
          </a:p>
        </p:txBody>
      </p:sp>
    </p:spTree>
    <p:extLst>
      <p:ext uri="{BB962C8B-B14F-4D97-AF65-F5344CB8AC3E}">
        <p14:creationId xmlns:p14="http://schemas.microsoft.com/office/powerpoint/2010/main" val="1681178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control" Target="../activeX/activeX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wmf"/><Relationship Id="rId4" Type="http://schemas.openxmlformats.org/officeDocument/2006/relationships/image" Target="../media/image3.png"/><Relationship Id="rId9" Type="http://schemas.openxmlformats.org/officeDocument/2006/relationships/image" Target="http://icons.iconarchive.com/icons/designbolts/seo/256/Target-Keywords-icon.png" TargetMode="External"/></Relationships>
</file>

<file path=ppt/slideLayouts/_rels/slideLayout10.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7.xml"/><Relationship Id="rId6" Type="http://schemas.openxmlformats.org/officeDocument/2006/relationships/image" Target="../media/image6.png"/><Relationship Id="rId5"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8.w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19.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tiff"/><Relationship Id="rId2" Type="http://schemas.openxmlformats.org/officeDocument/2006/relationships/image" Target="../media/image22.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 Id="rId9" Type="http://schemas.microsoft.com/office/2007/relationships/hdphoto" Target="../media/hdphoto7.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slideMaster" Target="../slideMasters/slideMaster1.xml"/><Relationship Id="rId1" Type="http://schemas.openxmlformats.org/officeDocument/2006/relationships/control" Target="../activeX/activeX8.xml"/><Relationship Id="rId6" Type="http://schemas.openxmlformats.org/officeDocument/2006/relationships/image" Target="../media/image8.wmf"/><Relationship Id="rId5" Type="http://schemas.openxmlformats.org/officeDocument/2006/relationships/image" Target="../media/image33.png"/><Relationship Id="rId4" Type="http://schemas.openxmlformats.org/officeDocument/2006/relationships/image" Target="../media/image32.tiff"/></Relationships>
</file>

<file path=ppt/slideLayouts/_rels/slideLayout1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34.tiff"/><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9.xml"/><Relationship Id="rId6" Type="http://schemas.openxmlformats.org/officeDocument/2006/relationships/image" Target="../media/image36.tiff"/><Relationship Id="rId5" Type="http://schemas.openxmlformats.org/officeDocument/2006/relationships/image" Target="../media/image6.png"/><Relationship Id="rId4" Type="http://schemas.openxmlformats.org/officeDocument/2006/relationships/image" Target="../media/image35.tiff"/><Relationship Id="rId9" Type="http://schemas.openxmlformats.org/officeDocument/2006/relationships/image" Target="../media/image8.w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slideMaster" Target="../slideMasters/slideMaster1.xml"/><Relationship Id="rId1" Type="http://schemas.openxmlformats.org/officeDocument/2006/relationships/control" Target="../activeX/activeX10.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8.tif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1.xml"/><Relationship Id="rId1" Type="http://schemas.openxmlformats.org/officeDocument/2006/relationships/control" Target="../activeX/activeX11.xml"/><Relationship Id="rId6" Type="http://schemas.openxmlformats.org/officeDocument/2006/relationships/image" Target="../media/image8.wmf"/><Relationship Id="rId5" Type="http://schemas.openxmlformats.org/officeDocument/2006/relationships/image" Target="../media/image3.png"/><Relationship Id="rId4" Type="http://schemas.openxmlformats.org/officeDocument/2006/relationships/image" Target="../media/image37.tif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wmf"/><Relationship Id="rId2" Type="http://schemas.openxmlformats.org/officeDocument/2006/relationships/slideMaster" Target="../slideMasters/slideMaster1.xml"/><Relationship Id="rId1" Type="http://schemas.openxmlformats.org/officeDocument/2006/relationships/control" Target="../activeX/activeX12.xml"/><Relationship Id="rId6" Type="http://schemas.openxmlformats.org/officeDocument/2006/relationships/image" Target="http://icons.iconarchive.com/icons/designbolts/seo/256/Target-Keywords-icon.png" TargetMode="External"/><Relationship Id="rId5" Type="http://schemas.openxmlformats.org/officeDocument/2006/relationships/image" Target="../media/image7.png"/><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iff"/><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4.tiff"/></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2.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7.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8" Type="http://schemas.openxmlformats.org/officeDocument/2006/relationships/image" Target="http://icons.iconarchive.com/icons/designbolts/seo/256/Target-Keywords-icon.png" TargetMode="External"/><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control" Target="../activeX/activeX4.xml"/><Relationship Id="rId6" Type="http://schemas.openxmlformats.org/officeDocument/2006/relationships/image" Target="../media/image6.png"/><Relationship Id="rId5"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8.w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5.png"/><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17.tiff"/><Relationship Id="rId7" Type="http://schemas.openxmlformats.org/officeDocument/2006/relationships/image" Target="http://icons.iconarchive.com/icons/designbolts/seo/256/Target-Keywords-icon.png" TargetMode="External"/><Relationship Id="rId2" Type="http://schemas.openxmlformats.org/officeDocument/2006/relationships/slideMaster" Target="../slideMasters/slideMaster1.xml"/><Relationship Id="rId1" Type="http://schemas.openxmlformats.org/officeDocument/2006/relationships/control" Target="../activeX/activeX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ll 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F7646FFB-3C0D-6945-BD71-41AAE6BE0436}"/>
              </a:ext>
            </a:extLst>
          </p:cNvPr>
          <p:cNvSpPr/>
          <p:nvPr userDrawn="1"/>
        </p:nvSpPr>
        <p:spPr>
          <a:xfrm>
            <a:off x="301871" y="92761"/>
            <a:ext cx="4813053"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Bell Work</a:t>
            </a:r>
            <a:endParaRPr sz="3600" b="1" dirty="0">
              <a:solidFill>
                <a:schemeClr val="lt1"/>
              </a:solidFill>
              <a:latin typeface="OpenDyslexic" panose="00000500000000000000" pitchFamily="50" charset="0"/>
              <a:ea typeface="Calibri"/>
              <a:cs typeface="Calibri"/>
              <a:sym typeface="Calibri"/>
            </a:endParaRPr>
          </a:p>
        </p:txBody>
      </p:sp>
      <p:pic>
        <p:nvPicPr>
          <p:cNvPr id="9" name="Google Shape;22;p2" descr="Image result for mini whiteboard">
            <a:extLst>
              <a:ext uri="{FF2B5EF4-FFF2-40B4-BE49-F238E27FC236}">
                <a16:creationId xmlns:a16="http://schemas.microsoft.com/office/drawing/2014/main" id="{E768592F-7216-6343-A15C-82512243A01E}"/>
              </a:ext>
            </a:extLst>
          </p:cNvPr>
          <p:cNvPicPr preferRelativeResize="0"/>
          <p:nvPr userDrawn="1"/>
        </p:nvPicPr>
        <p:blipFill rotWithShape="1">
          <a:blip r:embed="rId3">
            <a:alphaModFix/>
          </a:blip>
          <a:srcRect/>
          <a:stretch/>
        </p:blipFill>
        <p:spPr>
          <a:xfrm>
            <a:off x="3686082" y="2200277"/>
            <a:ext cx="8386856" cy="4515607"/>
          </a:xfrm>
          <a:prstGeom prst="rect">
            <a:avLst/>
          </a:prstGeom>
          <a:noFill/>
          <a:ln>
            <a:noFill/>
          </a:ln>
        </p:spPr>
      </p:pic>
      <p:sp>
        <p:nvSpPr>
          <p:cNvPr id="10" name="Google Shape;28;p2">
            <a:extLst>
              <a:ext uri="{FF2B5EF4-FFF2-40B4-BE49-F238E27FC236}">
                <a16:creationId xmlns:a16="http://schemas.microsoft.com/office/drawing/2014/main" id="{4FEBA44E-06A3-8A42-BE7D-C944D8E42BE1}"/>
              </a:ext>
            </a:extLst>
          </p:cNvPr>
          <p:cNvSpPr/>
          <p:nvPr userDrawn="1"/>
        </p:nvSpPr>
        <p:spPr>
          <a:xfrm>
            <a:off x="8472488" y="121338"/>
            <a:ext cx="3600450" cy="1145988"/>
          </a:xfrm>
          <a:prstGeom prst="roundRect">
            <a:avLst>
              <a:gd name="adj" fmla="val 16667"/>
            </a:avLst>
          </a:prstGeom>
          <a:no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cap="none" dirty="0">
              <a:solidFill>
                <a:srgbClr val="7030A0"/>
              </a:solidFill>
              <a:latin typeface="OpenDyslexic" panose="00000500000000000000" pitchFamily="50" charset="0"/>
              <a:ea typeface="Questrial"/>
              <a:cs typeface="Questrial"/>
              <a:sym typeface="Questrial"/>
            </a:endParaRPr>
          </a:p>
        </p:txBody>
      </p:sp>
      <p:pic>
        <p:nvPicPr>
          <p:cNvPr id="11" name="Google Shape;31;p2" descr="Image result for golden rules">
            <a:extLst>
              <a:ext uri="{FF2B5EF4-FFF2-40B4-BE49-F238E27FC236}">
                <a16:creationId xmlns:a16="http://schemas.microsoft.com/office/drawing/2014/main" id="{47F7E901-55FF-D24B-A649-6E321DAE3DB4}"/>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3686082" y="1025956"/>
            <a:ext cx="981202" cy="981202"/>
          </a:xfrm>
          <a:prstGeom prst="rect">
            <a:avLst/>
          </a:prstGeom>
          <a:noFill/>
          <a:ln>
            <a:noFill/>
          </a:ln>
        </p:spPr>
      </p:pic>
      <p:sp>
        <p:nvSpPr>
          <p:cNvPr id="12" name="Google Shape;32;p2">
            <a:extLst>
              <a:ext uri="{FF2B5EF4-FFF2-40B4-BE49-F238E27FC236}">
                <a16:creationId xmlns:a16="http://schemas.microsoft.com/office/drawing/2014/main" id="{EFF46BF7-6CB1-FF4A-962F-5EA96048CA90}"/>
              </a:ext>
            </a:extLst>
          </p:cNvPr>
          <p:cNvSpPr txBox="1"/>
          <p:nvPr userDrawn="1"/>
        </p:nvSpPr>
        <p:spPr>
          <a:xfrm>
            <a:off x="4824353" y="1029979"/>
            <a:ext cx="6714238"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 to the computer</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Log onto Google Classroom</a:t>
            </a:r>
            <a:endParaRPr sz="1600" dirty="0">
              <a:latin typeface="OpenDyslexic" panose="00000500000000000000" pitchFamily="50" charset="0"/>
            </a:endParaRP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Answer the questions below with your whiteboard pen, whilst logging in</a:t>
            </a:r>
            <a:endParaRPr sz="1600" dirty="0">
              <a:solidFill>
                <a:srgbClr val="FF0000"/>
              </a:solidFill>
              <a:latin typeface="OpenDyslexic" panose="00000500000000000000" pitchFamily="50" charset="0"/>
              <a:ea typeface="Comic Sans MS"/>
              <a:cs typeface="Comic Sans MS"/>
              <a:sym typeface="Comic Sans MS"/>
            </a:endParaRPr>
          </a:p>
        </p:txBody>
      </p:sp>
      <p:pic>
        <p:nvPicPr>
          <p:cNvPr id="13" name="Google Shape;33;p2" descr="Image result for whiteboard pen">
            <a:extLst>
              <a:ext uri="{FF2B5EF4-FFF2-40B4-BE49-F238E27FC236}">
                <a16:creationId xmlns:a16="http://schemas.microsoft.com/office/drawing/2014/main" id="{4F5FC21C-82DF-F64E-B3B5-C01D0AC07DC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rot="20443169">
            <a:off x="10885067" y="4627978"/>
            <a:ext cx="1307046" cy="1636437"/>
          </a:xfrm>
          <a:prstGeom prst="rect">
            <a:avLst/>
          </a:prstGeom>
          <a:noFill/>
          <a:ln>
            <a:noFill/>
          </a:ln>
        </p:spPr>
      </p:pic>
      <p:pic>
        <p:nvPicPr>
          <p:cNvPr id="14" name="Google Shape;29;p2">
            <a:extLst>
              <a:ext uri="{FF2B5EF4-FFF2-40B4-BE49-F238E27FC236}">
                <a16:creationId xmlns:a16="http://schemas.microsoft.com/office/drawing/2014/main" id="{A10AEAD6-C0D0-9244-AAB7-6CA5881912F5}"/>
              </a:ext>
            </a:extLst>
          </p:cNvPr>
          <p:cNvPicPr preferRelativeResize="0"/>
          <p:nvPr userDrawn="1"/>
        </p:nvPicPr>
        <p:blipFill rotWithShape="1">
          <a:blip r:embed="rId6" cstate="screen">
            <a:alphaModFix/>
            <a:duotone>
              <a:prstClr val="black"/>
              <a:schemeClr val="accent5">
                <a:tint val="45000"/>
                <a:satMod val="400000"/>
              </a:schemeClr>
            </a:duotone>
            <a:extLst>
              <a:ext uri="{28A0092B-C50C-407E-A947-70E740481C1C}">
                <a14:useLocalDpi xmlns:a14="http://schemas.microsoft.com/office/drawing/2010/main"/>
              </a:ext>
            </a:extLst>
          </a:blip>
          <a:srcRect/>
          <a:stretch/>
        </p:blipFill>
        <p:spPr>
          <a:xfrm>
            <a:off x="6934580" y="244490"/>
            <a:ext cx="1329916" cy="546600"/>
          </a:xfrm>
          <a:prstGeom prst="rect">
            <a:avLst/>
          </a:prstGeom>
          <a:noFill/>
          <a:ln>
            <a:noFill/>
          </a:ln>
        </p:spPr>
      </p:pic>
      <p:sp>
        <p:nvSpPr>
          <p:cNvPr id="16" name="Rectangle 15">
            <a:extLst>
              <a:ext uri="{FF2B5EF4-FFF2-40B4-BE49-F238E27FC236}">
                <a16:creationId xmlns:a16="http://schemas.microsoft.com/office/drawing/2014/main" id="{7D796AD9-50DF-7344-8BAD-4B7C2B84FB3E}"/>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sp>
        <p:nvSpPr>
          <p:cNvPr id="17" name="Rectangle 16">
            <a:extLst>
              <a:ext uri="{FF2B5EF4-FFF2-40B4-BE49-F238E27FC236}">
                <a16:creationId xmlns:a16="http://schemas.microsoft.com/office/drawing/2014/main" id="{F36AD4BF-0C75-9D4A-8722-CB87B6C7806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sp>
        <p:nvSpPr>
          <p:cNvPr id="18" name="Rectangle 17">
            <a:extLst>
              <a:ext uri="{FF2B5EF4-FFF2-40B4-BE49-F238E27FC236}">
                <a16:creationId xmlns:a16="http://schemas.microsoft.com/office/drawing/2014/main" id="{5F30258F-D7EC-074A-A2C9-96B64AEB69DE}"/>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pic>
        <p:nvPicPr>
          <p:cNvPr id="19" name="Google Shape;395;p52" descr="Related image">
            <a:extLst>
              <a:ext uri="{FF2B5EF4-FFF2-40B4-BE49-F238E27FC236}">
                <a16:creationId xmlns:a16="http://schemas.microsoft.com/office/drawing/2014/main" id="{DC21A8EF-C016-E242-B6AB-93C833E46868}"/>
              </a:ext>
            </a:extLst>
          </p:cNvPr>
          <p:cNvPicPr preferRelativeResize="0"/>
          <p:nvPr userDrawn="1"/>
        </p:nvPicPr>
        <p:blipFill rotWithShape="1">
          <a:blip r:embed="rId7"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22" name="Google Shape;22;p2">
            <a:extLst>
              <a:ext uri="{FF2B5EF4-FFF2-40B4-BE49-F238E27FC236}">
                <a16:creationId xmlns:a16="http://schemas.microsoft.com/office/drawing/2014/main" id="{F1EB8D79-EAC6-6E4B-A996-DB764C89FE13}"/>
              </a:ext>
            </a:extLst>
          </p:cNvPr>
          <p:cNvSpPr/>
          <p:nvPr userDrawn="1"/>
        </p:nvSpPr>
        <p:spPr>
          <a:xfrm>
            <a:off x="571490" y="4541887"/>
            <a:ext cx="204311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Expert Support:</a:t>
            </a:r>
            <a:endParaRPr sz="1600" b="1" dirty="0">
              <a:latin typeface="OpenDyslexic" panose="00000500000000000000" pitchFamily="50" charset="0"/>
              <a:ea typeface="Calibri"/>
              <a:cs typeface="Calibri"/>
              <a:sym typeface="Calibri"/>
            </a:endParaRPr>
          </a:p>
        </p:txBody>
      </p:sp>
      <p:sp>
        <p:nvSpPr>
          <p:cNvPr id="46"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2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2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50" name="Text Placeholder 49"/>
          <p:cNvSpPr>
            <a:spLocks noGrp="1"/>
          </p:cNvSpPr>
          <p:nvPr>
            <p:ph type="body" sz="quarter" idx="13" hasCustomPrompt="1"/>
          </p:nvPr>
        </p:nvSpPr>
        <p:spPr>
          <a:xfrm>
            <a:off x="8614611" y="161569"/>
            <a:ext cx="3298019" cy="1105757"/>
          </a:xfrm>
        </p:spPr>
        <p:txBody>
          <a:bodyPr>
            <a:noAutofit/>
          </a:bodyPr>
          <a:lstStyle>
            <a:lvl1pPr marL="0" indent="0" algn="ctr">
              <a:buNone/>
              <a:defRPr sz="1600" b="0" baseline="0">
                <a:solidFill>
                  <a:srgbClr val="7030A0"/>
                </a:solidFill>
                <a:latin typeface="OpenDyslexic" panose="00000500000000000000" pitchFamily="50" charset="0"/>
              </a:defRPr>
            </a:lvl1pPr>
            <a:lvl2pPr>
              <a:defRPr sz="1800">
                <a:latin typeface="Questrial"/>
              </a:defRPr>
            </a:lvl2pPr>
            <a:lvl3pPr>
              <a:defRPr sz="1800">
                <a:latin typeface="Questrial"/>
              </a:defRPr>
            </a:lvl3pPr>
            <a:lvl4pPr>
              <a:defRPr sz="1800">
                <a:latin typeface="Questrial"/>
              </a:defRPr>
            </a:lvl4pPr>
            <a:lvl5pPr>
              <a:defRPr sz="1800">
                <a:latin typeface="Questrial"/>
              </a:defRPr>
            </a:lvl5pPr>
          </a:lstStyle>
          <a:p>
            <a:pPr lvl="0"/>
            <a:r>
              <a:rPr lang="en-GB" dirty="0"/>
              <a:t>Put job, how much it earns on average, and next steps up here. Link this to the topic</a:t>
            </a:r>
          </a:p>
        </p:txBody>
      </p:sp>
      <p:sp>
        <p:nvSpPr>
          <p:cNvPr id="24" name="Google Shape;22;p2">
            <a:extLst>
              <a:ext uri="{FF2B5EF4-FFF2-40B4-BE49-F238E27FC236}">
                <a16:creationId xmlns:a16="http://schemas.microsoft.com/office/drawing/2014/main" id="{101EA0D4-D97A-EC4C-9DBA-73DCFBC3B0FE}"/>
              </a:ext>
            </a:extLst>
          </p:cNvPr>
          <p:cNvSpPr/>
          <p:nvPr userDrawn="1"/>
        </p:nvSpPr>
        <p:spPr>
          <a:xfrm>
            <a:off x="585779" y="2239014"/>
            <a:ext cx="2173750"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Technical Terms:</a:t>
            </a:r>
            <a:endParaRPr sz="1600" b="1" dirty="0">
              <a:latin typeface="OpenDyslexic" panose="00000500000000000000" pitchFamily="50" charset="0"/>
              <a:ea typeface="Calibri"/>
              <a:cs typeface="Calibri"/>
              <a:sym typeface="Calibri"/>
            </a:endParaRPr>
          </a:p>
        </p:txBody>
      </p:sp>
      <p:pic>
        <p:nvPicPr>
          <p:cNvPr id="25" name="Picture 24" descr="Image result for key words">
            <a:extLst>
              <a:ext uri="{FF2B5EF4-FFF2-40B4-BE49-F238E27FC236}">
                <a16:creationId xmlns:a16="http://schemas.microsoft.com/office/drawing/2014/main" id="{D18A5497-82A4-BE47-9054-AE0C81A9CD64}"/>
              </a:ext>
            </a:extLst>
          </p:cNvPr>
          <p:cNvPicPr/>
          <p:nvPr userDrawn="1"/>
        </p:nvPicPr>
        <p:blipFill>
          <a:blip r:embed="rId8" r:link="rId9"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
        <p:nvSpPr>
          <p:cNvPr id="23" name="Text Placeholder 2">
            <a:extLst>
              <a:ext uri="{FF2B5EF4-FFF2-40B4-BE49-F238E27FC236}">
                <a16:creationId xmlns:a16="http://schemas.microsoft.com/office/drawing/2014/main" id="{ECE33C7A-CF50-4FBF-9680-59FFF5471D22}"/>
              </a:ext>
            </a:extLst>
          </p:cNvPr>
          <p:cNvSpPr>
            <a:spLocks noGrp="1"/>
          </p:cNvSpPr>
          <p:nvPr>
            <p:ph type="body" sz="quarter" idx="14" hasCustomPrompt="1"/>
          </p:nvPr>
        </p:nvSpPr>
        <p:spPr>
          <a:xfrm>
            <a:off x="4323805" y="3271278"/>
            <a:ext cx="7066507" cy="2946959"/>
          </a:xfrm>
        </p:spPr>
        <p:txBody>
          <a:bodyPr>
            <a:normAutofit/>
          </a:bodyPr>
          <a:lstStyle>
            <a:lvl1pPr marL="0" indent="0">
              <a:buNone/>
              <a:defRPr sz="2000">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2" name="TextBox 1">
            <a:extLst>
              <a:ext uri="{FF2B5EF4-FFF2-40B4-BE49-F238E27FC236}">
                <a16:creationId xmlns:a16="http://schemas.microsoft.com/office/drawing/2014/main" id="{ECC34EDB-53FC-4D57-9116-C3A96F2D2714}"/>
              </a:ext>
            </a:extLst>
          </p:cNvPr>
          <p:cNvSpPr txBox="1"/>
          <p:nvPr userDrawn="1"/>
        </p:nvSpPr>
        <p:spPr>
          <a:xfrm>
            <a:off x="4493623" y="2594220"/>
            <a:ext cx="6896689" cy="461665"/>
          </a:xfrm>
          <a:prstGeom prst="rect">
            <a:avLst/>
          </a:prstGeom>
          <a:noFill/>
        </p:spPr>
        <p:txBody>
          <a:bodyPr wrap="square" rtlCol="0">
            <a:spAutoFit/>
          </a:bodyPr>
          <a:lstStyle/>
          <a:p>
            <a:r>
              <a:rPr lang="en-GB" sz="2400" b="1" dirty="0">
                <a:solidFill>
                  <a:srgbClr val="FF0000"/>
                </a:solidFill>
                <a:latin typeface="OpenDyslexic" panose="00000500000000000000" pitchFamily="50" charset="0"/>
              </a:rPr>
              <a:t>On the desk with your whiteboard pen:</a:t>
            </a:r>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51" name="ShockwaveFlash1"/>
                <p:cNvPicPr>
                  <a:picLocks/>
                </p:cNvPicPr>
                <p:nvPr/>
              </p:nvPicPr>
              <p:blipFill>
                <a:blip r:embed="rId10"/>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64504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ing Task (Screensho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66432C31-12D4-5C41-BDC1-BBE9CF39D054}"/>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5" name="Rectangle 14">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29CA86B3-5FCF-1442-B5D0-68A6A9A19542}"/>
              </a:ext>
            </a:extLst>
          </p:cNvPr>
          <p:cNvSpPr/>
          <p:nvPr userDrawn="1"/>
        </p:nvSpPr>
        <p:spPr>
          <a:xfrm>
            <a:off x="571490" y="4541887"/>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7030A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5239D1B4-7C3E-AB4E-869A-12C1653BD53D}"/>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E5B68544-722A-CF4B-910A-DF44728E1185}"/>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211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139303" y="1077343"/>
            <a:ext cx="11892276"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Tree>
    <p:extLst>
      <p:ext uri="{BB962C8B-B14F-4D97-AF65-F5344CB8AC3E}">
        <p14:creationId xmlns:p14="http://schemas.microsoft.com/office/powerpoint/2010/main" val="143074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sks To Complete">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pic>
        <p:nvPicPr>
          <p:cNvPr id="14338" name="Picture 2" descr="Related image">
            <a:extLst>
              <a:ext uri="{FF2B5EF4-FFF2-40B4-BE49-F238E27FC236}">
                <a16:creationId xmlns:a16="http://schemas.microsoft.com/office/drawing/2014/main" id="{605429C4-6C99-40D8-AD68-0970C38A28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34" y="1123405"/>
            <a:ext cx="7950619" cy="565621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BEAE1EF8-8BE3-48EF-A59D-F75AED083E32}"/>
              </a:ext>
            </a:extLst>
          </p:cNvPr>
          <p:cNvSpPr/>
          <p:nvPr userDrawn="1"/>
        </p:nvSpPr>
        <p:spPr>
          <a:xfrm>
            <a:off x="8684528" y="1"/>
            <a:ext cx="3500438" cy="2279250"/>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0" name="Rectangle 19">
            <a:extLst>
              <a:ext uri="{FF2B5EF4-FFF2-40B4-BE49-F238E27FC236}">
                <a16:creationId xmlns:a16="http://schemas.microsoft.com/office/drawing/2014/main" id="{E1D1F823-A8DE-4B4F-A93E-0D9B42074342}"/>
              </a:ext>
            </a:extLst>
          </p:cNvPr>
          <p:cNvSpPr/>
          <p:nvPr userDrawn="1"/>
        </p:nvSpPr>
        <p:spPr>
          <a:xfrm>
            <a:off x="8684528" y="2295137"/>
            <a:ext cx="3500438" cy="2361725"/>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22" name="Google Shape;395;p52" descr="Related image">
            <a:extLst>
              <a:ext uri="{FF2B5EF4-FFF2-40B4-BE49-F238E27FC236}">
                <a16:creationId xmlns:a16="http://schemas.microsoft.com/office/drawing/2014/main" id="{7704B740-B377-4270-94DE-79BF7812C01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8719313" y="2279251"/>
            <a:ext cx="570582" cy="599351"/>
          </a:xfrm>
          <a:prstGeom prst="rect">
            <a:avLst/>
          </a:prstGeom>
          <a:noFill/>
          <a:ln>
            <a:noFill/>
          </a:ln>
        </p:spPr>
      </p:pic>
      <p:sp>
        <p:nvSpPr>
          <p:cNvPr id="23" name="Google Shape;22;p2">
            <a:extLst>
              <a:ext uri="{FF2B5EF4-FFF2-40B4-BE49-F238E27FC236}">
                <a16:creationId xmlns:a16="http://schemas.microsoft.com/office/drawing/2014/main" id="{CB9B2DAA-0CB4-4B96-AE27-A9F2D41ED497}"/>
              </a:ext>
            </a:extLst>
          </p:cNvPr>
          <p:cNvSpPr/>
          <p:nvPr userDrawn="1"/>
        </p:nvSpPr>
        <p:spPr>
          <a:xfrm>
            <a:off x="9241730" y="236911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4" name="Text Placeholder 45">
            <a:extLst>
              <a:ext uri="{FF2B5EF4-FFF2-40B4-BE49-F238E27FC236}">
                <a16:creationId xmlns:a16="http://schemas.microsoft.com/office/drawing/2014/main" id="{86F50C77-2F52-485F-8FCD-758F18EA6E46}"/>
              </a:ext>
            </a:extLst>
          </p:cNvPr>
          <p:cNvSpPr>
            <a:spLocks noGrp="1"/>
          </p:cNvSpPr>
          <p:nvPr>
            <p:ph type="body" sz="quarter" idx="11" hasCustomPrompt="1"/>
          </p:nvPr>
        </p:nvSpPr>
        <p:spPr>
          <a:xfrm>
            <a:off x="8799622" y="530112"/>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6" name="Text Placeholder 47">
            <a:extLst>
              <a:ext uri="{FF2B5EF4-FFF2-40B4-BE49-F238E27FC236}">
                <a16:creationId xmlns:a16="http://schemas.microsoft.com/office/drawing/2014/main" id="{4F55CCA2-BB62-456A-85C1-00B891256F9F}"/>
              </a:ext>
            </a:extLst>
          </p:cNvPr>
          <p:cNvSpPr>
            <a:spLocks noGrp="1"/>
          </p:cNvSpPr>
          <p:nvPr>
            <p:ph type="body" sz="quarter" idx="12" hasCustomPrompt="1"/>
          </p:nvPr>
        </p:nvSpPr>
        <p:spPr>
          <a:xfrm>
            <a:off x="8820684" y="2952582"/>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8" name="Google Shape;22;p2">
            <a:extLst>
              <a:ext uri="{FF2B5EF4-FFF2-40B4-BE49-F238E27FC236}">
                <a16:creationId xmlns:a16="http://schemas.microsoft.com/office/drawing/2014/main" id="{75468D02-D337-47BE-A273-A6014D199496}"/>
              </a:ext>
            </a:extLst>
          </p:cNvPr>
          <p:cNvSpPr/>
          <p:nvPr userDrawn="1"/>
        </p:nvSpPr>
        <p:spPr>
          <a:xfrm>
            <a:off x="9256018" y="66245"/>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9" name="Picture 28" descr="Image result for key words">
            <a:extLst>
              <a:ext uri="{FF2B5EF4-FFF2-40B4-BE49-F238E27FC236}">
                <a16:creationId xmlns:a16="http://schemas.microsoft.com/office/drawing/2014/main" id="{29BF5E1F-FE53-4BF8-9B87-11F5FFD1BECE}"/>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8782918" y="47804"/>
            <a:ext cx="453186" cy="453186"/>
          </a:xfrm>
          <a:prstGeom prst="rect">
            <a:avLst/>
          </a:prstGeom>
          <a:noFill/>
          <a:ln>
            <a:noFill/>
          </a:ln>
        </p:spPr>
      </p:pic>
      <p:sp>
        <p:nvSpPr>
          <p:cNvPr id="30" name="Rectangle 29">
            <a:extLst>
              <a:ext uri="{FF2B5EF4-FFF2-40B4-BE49-F238E27FC236}">
                <a16:creationId xmlns:a16="http://schemas.microsoft.com/office/drawing/2014/main" id="{D7FC793F-FC54-4B72-860F-7F4E3B2D5D43}"/>
              </a:ext>
            </a:extLst>
          </p:cNvPr>
          <p:cNvSpPr/>
          <p:nvPr userDrawn="1"/>
        </p:nvSpPr>
        <p:spPr>
          <a:xfrm>
            <a:off x="8681996" y="4668461"/>
            <a:ext cx="3500438" cy="2189539"/>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14340" name="Picture 4" descr="Related image">
            <a:extLst>
              <a:ext uri="{FF2B5EF4-FFF2-40B4-BE49-F238E27FC236}">
                <a16:creationId xmlns:a16="http://schemas.microsoft.com/office/drawing/2014/main" id="{D98EF08F-A768-48DD-B733-36183810EFA4}"/>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r="16349"/>
          <a:stretch/>
        </p:blipFill>
        <p:spPr bwMode="auto">
          <a:xfrm>
            <a:off x="8769855" y="4807084"/>
            <a:ext cx="522090" cy="312065"/>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22;p2">
            <a:extLst>
              <a:ext uri="{FF2B5EF4-FFF2-40B4-BE49-F238E27FC236}">
                <a16:creationId xmlns:a16="http://schemas.microsoft.com/office/drawing/2014/main" id="{237911BA-E4C3-425A-A202-CCB553FC3EDB}"/>
              </a:ext>
            </a:extLst>
          </p:cNvPr>
          <p:cNvSpPr/>
          <p:nvPr userDrawn="1"/>
        </p:nvSpPr>
        <p:spPr>
          <a:xfrm>
            <a:off x="9256018" y="4799038"/>
            <a:ext cx="227928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Challenge Task:</a:t>
            </a:r>
            <a:endParaRPr b="1" dirty="0">
              <a:latin typeface="OpenDyslexic" panose="00000500000000000000" pitchFamily="50" charset="0"/>
              <a:ea typeface="Calibri"/>
              <a:cs typeface="Calibri"/>
              <a:sym typeface="Calibri"/>
            </a:endParaRPr>
          </a:p>
        </p:txBody>
      </p:sp>
      <p:sp>
        <p:nvSpPr>
          <p:cNvPr id="32" name="Text Placeholder 47">
            <a:extLst>
              <a:ext uri="{FF2B5EF4-FFF2-40B4-BE49-F238E27FC236}">
                <a16:creationId xmlns:a16="http://schemas.microsoft.com/office/drawing/2014/main" id="{BB9B3415-D5C3-4249-B343-0FAF6E69A13F}"/>
              </a:ext>
            </a:extLst>
          </p:cNvPr>
          <p:cNvSpPr>
            <a:spLocks noGrp="1"/>
          </p:cNvSpPr>
          <p:nvPr>
            <p:ph type="body" sz="quarter" idx="14" hasCustomPrompt="1"/>
          </p:nvPr>
        </p:nvSpPr>
        <p:spPr>
          <a:xfrm>
            <a:off x="8820684" y="5196570"/>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challenge task here</a:t>
            </a:r>
            <a:endParaRPr lang="en-US" dirty="0"/>
          </a:p>
        </p:txBody>
      </p:sp>
      <p:sp>
        <p:nvSpPr>
          <p:cNvPr id="3" name="Text Placeholder 2">
            <a:extLst>
              <a:ext uri="{FF2B5EF4-FFF2-40B4-BE49-F238E27FC236}">
                <a16:creationId xmlns:a16="http://schemas.microsoft.com/office/drawing/2014/main" id="{D22774BD-0B3C-4940-A7A9-9FBF27A7D8E0}"/>
              </a:ext>
            </a:extLst>
          </p:cNvPr>
          <p:cNvSpPr>
            <a:spLocks noGrp="1"/>
          </p:cNvSpPr>
          <p:nvPr>
            <p:ph type="body" sz="quarter" idx="15" hasCustomPrompt="1"/>
          </p:nvPr>
        </p:nvSpPr>
        <p:spPr>
          <a:xfrm>
            <a:off x="749300" y="1619251"/>
            <a:ext cx="6540500" cy="3187834"/>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Enter task to complete here</a:t>
            </a:r>
            <a:endParaRPr lang="en-GB" dirty="0"/>
          </a:p>
        </p:txBody>
      </p:sp>
      <p:pic>
        <p:nvPicPr>
          <p:cNvPr id="14342" name="Picture 6" descr="Image result for loading bar gif transparent">
            <a:extLst>
              <a:ext uri="{FF2B5EF4-FFF2-40B4-BE49-F238E27FC236}">
                <a16:creationId xmlns:a16="http://schemas.microsoft.com/office/drawing/2014/main" id="{5D7CC457-D50C-4C46-8946-33DAAB8926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97199" y="4993744"/>
            <a:ext cx="4192367" cy="93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65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mework">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27" name="Text Placeholder 45"/>
          <p:cNvSpPr>
            <a:spLocks noGrp="1"/>
          </p:cNvSpPr>
          <p:nvPr>
            <p:ph type="body" sz="quarter" idx="15" hasCustomPrompt="1"/>
          </p:nvPr>
        </p:nvSpPr>
        <p:spPr>
          <a:xfrm>
            <a:off x="139303" y="1077344"/>
            <a:ext cx="6429137" cy="3865606"/>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homework task here</a:t>
            </a:r>
            <a:endParaRPr lang="en-US" dirty="0"/>
          </a:p>
        </p:txBody>
      </p:sp>
      <p:pic>
        <p:nvPicPr>
          <p:cNvPr id="8" name="Picture 12" descr="Image result for homework">
            <a:extLst>
              <a:ext uri="{FF2B5EF4-FFF2-40B4-BE49-F238E27FC236}">
                <a16:creationId xmlns:a16="http://schemas.microsoft.com/office/drawing/2014/main" id="{9A0D1738-086B-A049-8A65-F3CB7F54DC2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601" y="117157"/>
            <a:ext cx="802832" cy="717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Google Shape;22;p2">
            <a:extLst>
              <a:ext uri="{FF2B5EF4-FFF2-40B4-BE49-F238E27FC236}">
                <a16:creationId xmlns:a16="http://schemas.microsoft.com/office/drawing/2014/main" id="{A683C79A-5CF8-F04C-AF63-CB1E3D3BC3CE}"/>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Homework</a:t>
            </a:r>
            <a:endParaRPr sz="4000" b="1" dirty="0">
              <a:solidFill>
                <a:schemeClr val="lt1"/>
              </a:solidFill>
              <a:latin typeface="OpenDyslexic" panose="00000500000000000000" pitchFamily="50" charset="0"/>
              <a:ea typeface="Calibri"/>
              <a:cs typeface="Calibri"/>
              <a:sym typeface="Calibri"/>
            </a:endParaRPr>
          </a:p>
        </p:txBody>
      </p:sp>
      <p:pic>
        <p:nvPicPr>
          <p:cNvPr id="2" name="Picture 1">
            <a:extLst>
              <a:ext uri="{FF2B5EF4-FFF2-40B4-BE49-F238E27FC236}">
                <a16:creationId xmlns:a16="http://schemas.microsoft.com/office/drawing/2014/main" id="{5D379EB0-9DEE-A448-B780-985042B30334}"/>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233" b="97395" l="2077" r="95615">
                        <a14:foregroundMark x1="34000" y1="14888" x2="5923" y2="22457"/>
                        <a14:foregroundMark x1="5923" y1="22457" x2="2154" y2="26923"/>
                        <a14:foregroundMark x1="2154" y1="26923" x2="10769" y2="85360"/>
                        <a14:foregroundMark x1="10769" y1="85360" x2="13077" y2="91811"/>
                        <a14:foregroundMark x1="13077" y1="91811" x2="20385" y2="91811"/>
                        <a14:foregroundMark x1="17769" y1="80645" x2="77615" y2="62779"/>
                        <a14:foregroundMark x1="77615" y1="62779" x2="89538" y2="62035"/>
                        <a14:foregroundMark x1="89538" y1="62035" x2="93000" y2="56948"/>
                        <a14:foregroundMark x1="93000" y1="56948" x2="77000" y2="5831"/>
                        <a14:foregroundMark x1="77000" y1="5831" x2="73296" y2="2295"/>
                        <a14:foregroundMark x1="68992" y1="3248" x2="42154" y2="9677"/>
                        <a14:foregroundMark x1="72929" y1="2305" x2="70746" y2="2828"/>
                        <a14:foregroundMark x1="42154" y1="9677" x2="27000" y2="15385"/>
                        <a14:foregroundMark x1="69846" y1="28164" x2="24077" y2="57072"/>
                        <a14:foregroundMark x1="78538" y1="55335" x2="17154" y2="37841"/>
                        <a14:foregroundMark x1="17154" y1="37841" x2="40769" y2="28660"/>
                        <a14:foregroundMark x1="40769" y1="28660" x2="68000" y2="21960"/>
                        <a14:foregroundMark x1="68000" y1="21960" x2="70308" y2="30397"/>
                        <a14:foregroundMark x1="70308" y1="30397" x2="70154" y2="39578"/>
                        <a14:foregroundMark x1="70154" y1="39578" x2="67308" y2="48139"/>
                        <a14:foregroundMark x1="67308" y1="48139" x2="29385" y2="61414"/>
                        <a14:foregroundMark x1="29385" y1="61414" x2="23154" y2="61663"/>
                        <a14:foregroundMark x1="23154" y1="61663" x2="17923" y2="59429"/>
                        <a14:foregroundMark x1="17923" y1="59429" x2="11923" y2="49752"/>
                        <a14:foregroundMark x1="11923" y1="49752" x2="9692" y2="43300"/>
                        <a14:foregroundMark x1="9692" y1="43300" x2="11000" y2="33623"/>
                        <a14:foregroundMark x1="11000" y1="33623" x2="16000" y2="29653"/>
                        <a14:foregroundMark x1="16000" y1="29653" x2="72308" y2="12283"/>
                        <a14:foregroundMark x1="93385" y1="52605" x2="95846" y2="61538"/>
                        <a14:foregroundMark x1="48077" y1="83127" x2="11154" y2="97395"/>
                        <a14:foregroundMark x1="5231" y1="63524" x2="2077" y2="23945"/>
                        <a14:foregroundMark x1="73760" y1="2272" x2="71308" y2="1613"/>
                        <a14:foregroundMark x1="75923" y1="2854" x2="73830" y2="2291"/>
                        <a14:foregroundMark x1="6769" y1="21092" x2="5077" y2="21836"/>
                        <a14:backgroundMark x1="61462" y1="1985" x2="65692" y2="1613"/>
                        <a14:backgroundMark x1="70154" y1="1365" x2="66154" y2="1613"/>
                        <a14:backgroundMark x1="70000" y1="620" x2="74462" y2="496"/>
                        <a14:backgroundMark x1="74462" y1="496" x2="74538" y2="496"/>
                      </a14:backgroundRemoval>
                    </a14:imgEffect>
                  </a14:imgLayer>
                </a14:imgProps>
              </a:ext>
              <a:ext uri="{28A0092B-C50C-407E-A947-70E740481C1C}">
                <a14:useLocalDpi xmlns:a14="http://schemas.microsoft.com/office/drawing/2010/main"/>
              </a:ext>
            </a:extLst>
          </a:blip>
          <a:stretch>
            <a:fillRect/>
          </a:stretch>
        </p:blipFill>
        <p:spPr>
          <a:xfrm>
            <a:off x="7194755" y="971607"/>
            <a:ext cx="4578747" cy="2838822"/>
          </a:xfrm>
          <a:prstGeom prst="rect">
            <a:avLst/>
          </a:prstGeom>
        </p:spPr>
      </p:pic>
      <p:pic>
        <p:nvPicPr>
          <p:cNvPr id="11" name="Picture 2" descr="Related image">
            <a:extLst>
              <a:ext uri="{FF2B5EF4-FFF2-40B4-BE49-F238E27FC236}">
                <a16:creationId xmlns:a16="http://schemas.microsoft.com/office/drawing/2014/main" id="{54D294A1-6171-DC42-B741-873E6C7DA043}"/>
              </a:ext>
            </a:extLst>
          </p:cNvPr>
          <p:cNvPicPr>
            <a:picLocks noChangeAspect="1" noChangeArrowheads="1"/>
          </p:cNvPicPr>
          <p:nvPr userDrawn="1"/>
        </p:nvPicPr>
        <p:blipFill rotWithShape="1">
          <a:blip r:embed="rId5" cstate="screen">
            <a:extLst>
              <a:ext uri="{BEBA8EAE-BF5A-486C-A8C5-ECC9F3942E4B}">
                <a14:imgProps xmlns:a14="http://schemas.microsoft.com/office/drawing/2010/main">
                  <a14:imgLayer r:embed="rId6">
                    <a14:imgEffect>
                      <a14:backgroundRemoval t="30667" b="100000" l="37778" r="100000">
                        <a14:foregroundMark x1="91556" y1="77556" x2="93111" y2="90222"/>
                        <a14:foregroundMark x1="78667" y1="85333" x2="88444" y2="97333"/>
                        <a14:foregroundMark x1="81111" y1="81556" x2="98222" y2="68889"/>
                      </a14:backgroundRemoval>
                    </a14:imgEffect>
                  </a14:imgLayer>
                </a14:imgProps>
              </a:ext>
              <a:ext uri="{28A0092B-C50C-407E-A947-70E740481C1C}">
                <a14:useLocalDpi xmlns:a14="http://schemas.microsoft.com/office/drawing/2010/main"/>
              </a:ext>
            </a:extLst>
          </a:blip>
          <a:srcRect l="38360" t="31407"/>
          <a:stretch/>
        </p:blipFill>
        <p:spPr bwMode="auto">
          <a:xfrm>
            <a:off x="10746639" y="1439360"/>
            <a:ext cx="1287418" cy="1432625"/>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2;p2">
            <a:extLst>
              <a:ext uri="{FF2B5EF4-FFF2-40B4-BE49-F238E27FC236}">
                <a16:creationId xmlns:a16="http://schemas.microsoft.com/office/drawing/2014/main" id="{620BDE51-9E59-F846-896A-3FD15F0184A7}"/>
              </a:ext>
            </a:extLst>
          </p:cNvPr>
          <p:cNvSpPr/>
          <p:nvPr userDrawn="1"/>
        </p:nvSpPr>
        <p:spPr>
          <a:xfrm>
            <a:off x="8215299" y="3611646"/>
            <a:ext cx="3357929" cy="162649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Write this homework down in your planner</a:t>
            </a:r>
            <a:endParaRPr sz="3200" b="1" dirty="0">
              <a:solidFill>
                <a:srgbClr val="0070C0"/>
              </a:solidFill>
              <a:latin typeface="OpenDyslexic" panose="00000500000000000000" pitchFamily="50" charset="0"/>
              <a:ea typeface="Calibri"/>
              <a:cs typeface="Calibri"/>
              <a:sym typeface="Calibri"/>
            </a:endParaRPr>
          </a:p>
        </p:txBody>
      </p:sp>
      <p:pic>
        <p:nvPicPr>
          <p:cNvPr id="4" name="Picture 3">
            <a:extLst>
              <a:ext uri="{FF2B5EF4-FFF2-40B4-BE49-F238E27FC236}">
                <a16:creationId xmlns:a16="http://schemas.microsoft.com/office/drawing/2014/main" id="{49593642-CB50-D349-86C1-15668B0E3771}"/>
              </a:ext>
            </a:extLst>
          </p:cNvPr>
          <p:cNvPicPr>
            <a:picLocks noChangeAspect="1"/>
          </p:cNvPicPr>
          <p:nvPr userDrawn="1"/>
        </p:nvPicPr>
        <p:blipFill>
          <a:blip r:embed="rId7"/>
          <a:stretch>
            <a:fillRect/>
          </a:stretch>
        </p:blipFill>
        <p:spPr>
          <a:xfrm>
            <a:off x="139303" y="5044440"/>
            <a:ext cx="1681480" cy="1681480"/>
          </a:xfrm>
          <a:prstGeom prst="rect">
            <a:avLst/>
          </a:prstGeom>
        </p:spPr>
      </p:pic>
      <p:sp>
        <p:nvSpPr>
          <p:cNvPr id="15" name="Google Shape;22;p2">
            <a:extLst>
              <a:ext uri="{FF2B5EF4-FFF2-40B4-BE49-F238E27FC236}">
                <a16:creationId xmlns:a16="http://schemas.microsoft.com/office/drawing/2014/main" id="{8DB511DF-020C-7246-96A2-02F5EE3E80AB}"/>
              </a:ext>
            </a:extLst>
          </p:cNvPr>
          <p:cNvSpPr/>
          <p:nvPr userDrawn="1"/>
        </p:nvSpPr>
        <p:spPr>
          <a:xfrm>
            <a:off x="1705386" y="5689710"/>
            <a:ext cx="3357929" cy="6348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70C0"/>
                </a:solidFill>
                <a:latin typeface="OpenDyslexic" panose="00000500000000000000" pitchFamily="50" charset="0"/>
                <a:ea typeface="Calibri"/>
                <a:cs typeface="Calibri"/>
                <a:sym typeface="Calibri"/>
              </a:rPr>
              <a:t>Due:</a:t>
            </a:r>
            <a:endParaRPr sz="3200" b="1" dirty="0">
              <a:solidFill>
                <a:srgbClr val="0070C0"/>
              </a:solidFill>
              <a:latin typeface="OpenDyslexic" panose="00000500000000000000" pitchFamily="50" charset="0"/>
              <a:ea typeface="Calibri"/>
              <a:cs typeface="Calibri"/>
              <a:sym typeface="Calibri"/>
            </a:endParaRPr>
          </a:p>
        </p:txBody>
      </p:sp>
      <p:sp>
        <p:nvSpPr>
          <p:cNvPr id="16" name="Text Placeholder 45">
            <a:extLst>
              <a:ext uri="{FF2B5EF4-FFF2-40B4-BE49-F238E27FC236}">
                <a16:creationId xmlns:a16="http://schemas.microsoft.com/office/drawing/2014/main" id="{323DC9BA-524F-B341-AA13-9259AEEBFF49}"/>
              </a:ext>
            </a:extLst>
          </p:cNvPr>
          <p:cNvSpPr>
            <a:spLocks noGrp="1"/>
          </p:cNvSpPr>
          <p:nvPr>
            <p:ph type="body" sz="quarter" idx="16" hasCustomPrompt="1"/>
          </p:nvPr>
        </p:nvSpPr>
        <p:spPr>
          <a:xfrm>
            <a:off x="2795911" y="5725160"/>
            <a:ext cx="4625969" cy="533400"/>
          </a:xfrm>
        </p:spPr>
        <p:txBody>
          <a:bodyPr>
            <a:noAutofit/>
          </a:bodyPr>
          <a:lstStyle>
            <a:lvl1pPr marL="0" indent="0">
              <a:buNone/>
              <a:defRPr sz="32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date here</a:t>
            </a:r>
            <a:endParaRPr lang="en-US" dirty="0"/>
          </a:p>
        </p:txBody>
      </p:sp>
    </p:spTree>
    <p:extLst>
      <p:ext uri="{BB962C8B-B14F-4D97-AF65-F5344CB8AC3E}">
        <p14:creationId xmlns:p14="http://schemas.microsoft.com/office/powerpoint/2010/main" val="2855149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ading Task">
    <p:spTree>
      <p:nvGrpSpPr>
        <p:cNvPr id="1" name=""/>
        <p:cNvGrpSpPr/>
        <p:nvPr/>
      </p:nvGrpSpPr>
      <p:grpSpPr>
        <a:xfrm>
          <a:off x="0" y="0"/>
          <a:ext cx="0" cy="0"/>
          <a:chOff x="0" y="0"/>
          <a:chExt cx="0" cy="0"/>
        </a:xfrm>
      </p:grpSpPr>
      <p:sp>
        <p:nvSpPr>
          <p:cNvPr id="18" name="Google Shape;21;p2">
            <a:extLst>
              <a:ext uri="{FF2B5EF4-FFF2-40B4-BE49-F238E27FC236}">
                <a16:creationId xmlns:a16="http://schemas.microsoft.com/office/drawing/2014/main" id="{B958A0CF-7014-4AD4-8809-046207B3A70C}"/>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7" name="Picture 16">
            <a:extLst>
              <a:ext uri="{FF2B5EF4-FFF2-40B4-BE49-F238E27FC236}">
                <a16:creationId xmlns:a16="http://schemas.microsoft.com/office/drawing/2014/main" id="{D591EDD1-5BC5-49D9-977F-5D5869F98D85}"/>
              </a:ext>
            </a:extLst>
          </p:cNvPr>
          <p:cNvPicPr>
            <a:picLocks noChangeAspect="1"/>
          </p:cNvPicPr>
          <p:nvPr userDrawn="1"/>
        </p:nvPicPr>
        <p:blipFill>
          <a:blip r:embed="rId2"/>
          <a:stretch>
            <a:fillRect/>
          </a:stretch>
        </p:blipFill>
        <p:spPr>
          <a:xfrm>
            <a:off x="0" y="972839"/>
            <a:ext cx="4048348" cy="5852503"/>
          </a:xfrm>
          <a:prstGeom prst="rect">
            <a:avLst/>
          </a:prstGeom>
          <a:ln>
            <a:solidFill>
              <a:schemeClr val="tx1"/>
            </a:solidFill>
          </a:ln>
        </p:spPr>
      </p:pic>
      <p:sp>
        <p:nvSpPr>
          <p:cNvPr id="5" name="Text Placeholder 4">
            <a:extLst>
              <a:ext uri="{FF2B5EF4-FFF2-40B4-BE49-F238E27FC236}">
                <a16:creationId xmlns:a16="http://schemas.microsoft.com/office/drawing/2014/main" id="{4C1A1257-72F3-4820-A287-80E9DB28532D}"/>
              </a:ext>
            </a:extLst>
          </p:cNvPr>
          <p:cNvSpPr>
            <a:spLocks noGrp="1"/>
          </p:cNvSpPr>
          <p:nvPr>
            <p:ph type="body" sz="quarter" idx="16" hasCustomPrompt="1"/>
          </p:nvPr>
        </p:nvSpPr>
        <p:spPr>
          <a:xfrm>
            <a:off x="4206875" y="4597400"/>
            <a:ext cx="7824788" cy="2125663"/>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questions here</a:t>
            </a:r>
            <a:endParaRPr lang="en-GB" dirty="0"/>
          </a:p>
        </p:txBody>
      </p:sp>
      <p:sp>
        <p:nvSpPr>
          <p:cNvPr id="6" name="TextBox 5">
            <a:extLst>
              <a:ext uri="{FF2B5EF4-FFF2-40B4-BE49-F238E27FC236}">
                <a16:creationId xmlns:a16="http://schemas.microsoft.com/office/drawing/2014/main" id="{18872C36-A590-49CA-B82B-56603D840DBB}"/>
              </a:ext>
            </a:extLst>
          </p:cNvPr>
          <p:cNvSpPr txBox="1"/>
          <p:nvPr userDrawn="1"/>
        </p:nvSpPr>
        <p:spPr>
          <a:xfrm>
            <a:off x="4206875" y="1162594"/>
            <a:ext cx="7824788" cy="3108543"/>
          </a:xfrm>
          <a:prstGeom prst="rect">
            <a:avLst/>
          </a:prstGeom>
          <a:noFill/>
        </p:spPr>
        <p:txBody>
          <a:bodyPr wrap="square" rtlCol="0">
            <a:spAutoFit/>
          </a:bodyPr>
          <a:lstStyle/>
          <a:p>
            <a:r>
              <a:rPr lang="en-GB" sz="2800" dirty="0">
                <a:latin typeface="OpenDyslexic" panose="00000500000000000000" pitchFamily="50" charset="0"/>
              </a:rPr>
              <a:t>Silently read the piece given to you.</a:t>
            </a:r>
          </a:p>
          <a:p>
            <a:endParaRPr lang="en-GB" sz="2800" dirty="0">
              <a:latin typeface="OpenDyslexic" panose="00000500000000000000" pitchFamily="50" charset="0"/>
            </a:endParaRPr>
          </a:p>
          <a:p>
            <a:r>
              <a:rPr lang="en-GB" sz="2800" dirty="0">
                <a:latin typeface="OpenDyslexic" panose="00000500000000000000" pitchFamily="50" charset="0"/>
              </a:rPr>
              <a:t>Highlight or underline any words you do not understand.</a:t>
            </a:r>
          </a:p>
          <a:p>
            <a:endParaRPr lang="en-GB" sz="2800" dirty="0">
              <a:latin typeface="OpenDyslexic" panose="00000500000000000000" pitchFamily="50" charset="0"/>
            </a:endParaRPr>
          </a:p>
          <a:p>
            <a:r>
              <a:rPr lang="en-GB" sz="2800" dirty="0">
                <a:latin typeface="OpenDyslexic" panose="00000500000000000000" pitchFamily="50" charset="0"/>
              </a:rPr>
              <a:t>Once you have finished reading the text, think about these questions:</a:t>
            </a:r>
          </a:p>
        </p:txBody>
      </p:sp>
      <p:sp>
        <p:nvSpPr>
          <p:cNvPr id="9" name="TextBox 8">
            <a:extLst>
              <a:ext uri="{FF2B5EF4-FFF2-40B4-BE49-F238E27FC236}">
                <a16:creationId xmlns:a16="http://schemas.microsoft.com/office/drawing/2014/main" id="{C7BB453B-3B6E-499A-88B0-E016DE1D82D8}"/>
              </a:ext>
            </a:extLst>
          </p:cNvPr>
          <p:cNvSpPr txBox="1"/>
          <p:nvPr userDrawn="1"/>
        </p:nvSpPr>
        <p:spPr>
          <a:xfrm>
            <a:off x="91440" y="58784"/>
            <a:ext cx="5786846" cy="830997"/>
          </a:xfrm>
          <a:prstGeom prst="rect">
            <a:avLst/>
          </a:prstGeom>
          <a:noFill/>
        </p:spPr>
        <p:txBody>
          <a:bodyPr wrap="square" rtlCol="0">
            <a:spAutoFit/>
          </a:bodyPr>
          <a:lstStyle/>
          <a:p>
            <a:r>
              <a:rPr lang="en-GB" sz="4800" b="1" dirty="0">
                <a:solidFill>
                  <a:schemeClr val="bg1"/>
                </a:solidFill>
                <a:latin typeface="OpenDyslexic" panose="00000500000000000000" pitchFamily="50" charset="0"/>
              </a:rPr>
              <a:t>Reading Task</a:t>
            </a:r>
          </a:p>
        </p:txBody>
      </p:sp>
    </p:spTree>
    <p:extLst>
      <p:ext uri="{BB962C8B-B14F-4D97-AF65-F5344CB8AC3E}">
        <p14:creationId xmlns:p14="http://schemas.microsoft.com/office/powerpoint/2010/main" val="3820044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hole Class Feedbac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39303" y="71437"/>
            <a:ext cx="5847160"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Whole Class Feedback</a:t>
            </a:r>
            <a:endParaRPr sz="3600" b="1" dirty="0">
              <a:solidFill>
                <a:schemeClr val="lt1"/>
              </a:solidFill>
              <a:latin typeface="OpenDyslexic" panose="00000500000000000000" pitchFamily="50" charset="0"/>
              <a:ea typeface="Calibri"/>
              <a:cs typeface="Calibri"/>
              <a:sym typeface="Calibri"/>
            </a:endParaRPr>
          </a:p>
        </p:txBody>
      </p:sp>
      <p:sp>
        <p:nvSpPr>
          <p:cNvPr id="10" name="Rounded Rectangle 9">
            <a:extLst>
              <a:ext uri="{FF2B5EF4-FFF2-40B4-BE49-F238E27FC236}">
                <a16:creationId xmlns:a16="http://schemas.microsoft.com/office/drawing/2014/main" id="{AE8A7AF1-28AB-2446-8859-DBD78510E632}"/>
              </a:ext>
            </a:extLst>
          </p:cNvPr>
          <p:cNvSpPr/>
          <p:nvPr userDrawn="1"/>
        </p:nvSpPr>
        <p:spPr>
          <a:xfrm>
            <a:off x="6086475" y="956858"/>
            <a:ext cx="6100763" cy="2943630"/>
          </a:xfrm>
          <a:prstGeom prst="roundRect">
            <a:avLst/>
          </a:prstGeom>
          <a:solidFill>
            <a:srgbClr val="FFFF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sp>
        <p:nvSpPr>
          <p:cNvPr id="11" name="Rounded Rectangle 10">
            <a:extLst>
              <a:ext uri="{FF2B5EF4-FFF2-40B4-BE49-F238E27FC236}">
                <a16:creationId xmlns:a16="http://schemas.microsoft.com/office/drawing/2014/main" id="{D9938DFA-A6AF-FC49-A5FC-FED3D9DC2D2F}"/>
              </a:ext>
            </a:extLst>
          </p:cNvPr>
          <p:cNvSpPr/>
          <p:nvPr userDrawn="1"/>
        </p:nvSpPr>
        <p:spPr>
          <a:xfrm>
            <a:off x="-1787" y="963271"/>
            <a:ext cx="6100763" cy="2943630"/>
          </a:xfrm>
          <a:prstGeom prst="roundRect">
            <a:avLst/>
          </a:prstGeom>
          <a:solidFill>
            <a:srgbClr val="00B05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sp>
        <p:nvSpPr>
          <p:cNvPr id="12" name="Rounded Rectangle 11">
            <a:extLst>
              <a:ext uri="{FF2B5EF4-FFF2-40B4-BE49-F238E27FC236}">
                <a16:creationId xmlns:a16="http://schemas.microsoft.com/office/drawing/2014/main" id="{1EBEF9B9-E3FB-AD47-9F83-DCA4BD504EDA}"/>
              </a:ext>
            </a:extLst>
          </p:cNvPr>
          <p:cNvSpPr/>
          <p:nvPr userDrawn="1"/>
        </p:nvSpPr>
        <p:spPr>
          <a:xfrm>
            <a:off x="6086475" y="3909617"/>
            <a:ext cx="6100763" cy="2943630"/>
          </a:xfrm>
          <a:prstGeom prst="roundRect">
            <a:avLst/>
          </a:prstGeom>
          <a:solidFill>
            <a:srgbClr val="00B0F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sp>
        <p:nvSpPr>
          <p:cNvPr id="13" name="Rounded Rectangle 12">
            <a:extLst>
              <a:ext uri="{FF2B5EF4-FFF2-40B4-BE49-F238E27FC236}">
                <a16:creationId xmlns:a16="http://schemas.microsoft.com/office/drawing/2014/main" id="{A9262C00-01E9-7545-8CAB-9972828A1723}"/>
              </a:ext>
            </a:extLst>
          </p:cNvPr>
          <p:cNvSpPr/>
          <p:nvPr userDrawn="1"/>
        </p:nvSpPr>
        <p:spPr>
          <a:xfrm>
            <a:off x="-1787" y="3916030"/>
            <a:ext cx="6100763" cy="2943630"/>
          </a:xfrm>
          <a:prstGeom prst="roundRect">
            <a:avLst/>
          </a:prstGeom>
          <a:solidFill>
            <a:srgbClr val="FF0000">
              <a:alpha val="4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OpenDyslexic" panose="00000500000000000000" pitchFamily="50" charset="0"/>
            </a:endParaRPr>
          </a:p>
        </p:txBody>
      </p:sp>
      <p:pic>
        <p:nvPicPr>
          <p:cNvPr id="14" name="Picture 13">
            <a:extLst>
              <a:ext uri="{FF2B5EF4-FFF2-40B4-BE49-F238E27FC236}">
                <a16:creationId xmlns:a16="http://schemas.microsoft.com/office/drawing/2014/main" id="{AA68545B-D312-F046-8E0B-70DF65C46355}"/>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ackgroundRemoval t="0" b="85034" l="5415" r="100000">
                        <a14:foregroundMark x1="24549" y1="35544" x2="21119" y2="57143"/>
                        <a14:foregroundMark x1="9567" y1="68027" x2="5596" y2="68707"/>
                        <a14:foregroundMark x1="40072" y1="38095" x2="44224" y2="48299"/>
                        <a14:foregroundMark x1="66426" y1="31633" x2="66426" y2="34184"/>
                        <a14:foregroundMark x1="69134" y1="54592" x2="69134" y2="54592"/>
                        <a14:foregroundMark x1="48917" y1="65476" x2="48917" y2="65476"/>
                        <a14:backgroundMark x1="21119" y1="4932" x2="15704" y2="20748"/>
                        <a14:backgroundMark x1="93502" y1="52041" x2="99819" y2="54932"/>
                      </a14:backgroundRemoval>
                    </a14:imgEffect>
                  </a14:imgLayer>
                </a14:imgProps>
              </a:ext>
              <a:ext uri="{28A0092B-C50C-407E-A947-70E740481C1C}">
                <a14:useLocalDpi xmlns:a14="http://schemas.microsoft.com/office/drawing/2010/main"/>
              </a:ext>
            </a:extLst>
          </a:blip>
          <a:srcRect/>
          <a:stretch/>
        </p:blipFill>
        <p:spPr>
          <a:xfrm>
            <a:off x="6178150" y="3932718"/>
            <a:ext cx="854769" cy="906876"/>
          </a:xfrm>
          <a:prstGeom prst="rect">
            <a:avLst/>
          </a:prstGeom>
        </p:spPr>
      </p:pic>
      <p:pic>
        <p:nvPicPr>
          <p:cNvPr id="15" name="Picture 14">
            <a:extLst>
              <a:ext uri="{FF2B5EF4-FFF2-40B4-BE49-F238E27FC236}">
                <a16:creationId xmlns:a16="http://schemas.microsoft.com/office/drawing/2014/main" id="{E853ADE7-9C4D-1E43-8042-03C4FB8F7216}"/>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backgroundRemoval t="9773" b="98429" l="7273" r="90101">
                        <a14:foregroundMark x1="83838" y1="34031" x2="85657" y2="36475"/>
                        <a14:foregroundMark x1="63838" y1="16056" x2="63636" y2="16056"/>
                        <a14:foregroundMark x1="79192" y1="22688" x2="76566" y2="23735"/>
                        <a14:foregroundMark x1="30505" y1="90750" x2="29697" y2="94764"/>
                        <a14:foregroundMark x1="7273" y1="48168" x2="8081" y2="59162"/>
                        <a14:foregroundMark x1="82424" y1="74695" x2="90303" y2="75393"/>
                        <a14:backgroundMark x1="52525" y1="14311" x2="54141" y2="17277"/>
                        <a14:backgroundMark x1="56364" y1="12565" x2="57172" y2="13962"/>
                        <a14:backgroundMark x1="82828" y1="28621" x2="78384" y2="29843"/>
                        <a14:backgroundMark x1="81212" y1="31588" x2="81212" y2="31588"/>
                        <a14:backgroundMark x1="80808" y1="31937" x2="80808" y2="31937"/>
                        <a14:backgroundMark x1="78384" y1="31239" x2="80808" y2="31239"/>
                        <a14:backgroundMark x1="84646" y1="30541" x2="81212" y2="31937"/>
                        <a14:backgroundMark x1="81212" y1="26876" x2="77980" y2="27225"/>
                        <a14:backgroundMark x1="72121" y1="17976" x2="74141" y2="21815"/>
                        <a14:backgroundMark x1="53333" y1="13962" x2="58384" y2="14660"/>
                        <a14:backgroundMark x1="57980" y1="13264" x2="56768" y2="16928"/>
                        <a14:backgroundMark x1="74545" y1="21640" x2="73737" y2="23037"/>
                        <a14:backgroundMark x1="76162" y1="18674" x2="74747" y2="21291"/>
                        <a14:backgroundMark x1="57980" y1="12565" x2="59596" y2="15358"/>
                        <a14:backgroundMark x1="19192" y1="98429" x2="23030" y2="98778"/>
                        <a14:backgroundMark x1="17980" y1="98080" x2="23434" y2="98080"/>
                        <a14:backgroundMark x1="25859" y1="98080" x2="23030" y2="98429"/>
                      </a14:backgroundRemoval>
                    </a14:imgEffect>
                  </a14:imgLayer>
                </a14:imgProps>
              </a:ext>
              <a:ext uri="{28A0092B-C50C-407E-A947-70E740481C1C}">
                <a14:useLocalDpi xmlns:a14="http://schemas.microsoft.com/office/drawing/2010/main"/>
              </a:ext>
            </a:extLst>
          </a:blip>
          <a:srcRect/>
          <a:stretch/>
        </p:blipFill>
        <p:spPr>
          <a:xfrm>
            <a:off x="180728" y="942569"/>
            <a:ext cx="763930" cy="883406"/>
          </a:xfrm>
          <a:prstGeom prst="rect">
            <a:avLst/>
          </a:prstGeom>
        </p:spPr>
      </p:pic>
      <p:pic>
        <p:nvPicPr>
          <p:cNvPr id="16" name="Picture 15">
            <a:extLst>
              <a:ext uri="{FF2B5EF4-FFF2-40B4-BE49-F238E27FC236}">
                <a16:creationId xmlns:a16="http://schemas.microsoft.com/office/drawing/2014/main" id="{2DBDF7E8-E2CD-A842-A9CD-DF6963D40DC3}"/>
              </a:ext>
            </a:extLst>
          </p:cNvPr>
          <p:cNvPicPr>
            <a:picLocks noChangeAspect="1"/>
          </p:cNvPicPr>
          <p:nvPr userDrawn="1"/>
        </p:nvPicPr>
        <p:blipFill rotWithShape="1">
          <a:blip r:embed="rId6" cstate="screen">
            <a:extLst>
              <a:ext uri="{BEBA8EAE-BF5A-486C-A8C5-ECC9F3942E4B}">
                <a14:imgProps xmlns:a14="http://schemas.microsoft.com/office/drawing/2010/main">
                  <a14:imgLayer r:embed="rId7">
                    <a14:imgEffect>
                      <a14:backgroundRemoval t="4380" b="91971" l="0" r="93946">
                        <a14:foregroundMark x1="42797" y1="8273" x2="70355" y2="9732"/>
                        <a14:foregroundMark x1="87474" y1="33820" x2="91023" y2="61314"/>
                        <a14:foregroundMark x1="69937" y1="90998" x2="42797" y2="91971"/>
                        <a14:foregroundMark x1="89770" y1="60341" x2="94363" y2="38929"/>
                        <a14:foregroundMark x1="63883" y1="5353" x2="47182" y2="4380"/>
                        <a14:foregroundMark x1="13152" y1="74939" x2="6472" y2="76886"/>
                        <a14:backgroundMark x1="3758" y1="79319" x2="209" y2="79805"/>
                      </a14:backgroundRemoval>
                    </a14:imgEffect>
                  </a14:imgLayer>
                </a14:imgProps>
              </a:ext>
              <a:ext uri="{28A0092B-C50C-407E-A947-70E740481C1C}">
                <a14:useLocalDpi xmlns:a14="http://schemas.microsoft.com/office/drawing/2010/main"/>
              </a:ext>
            </a:extLst>
          </a:blip>
          <a:srcRect/>
          <a:stretch/>
        </p:blipFill>
        <p:spPr>
          <a:xfrm>
            <a:off x="139303" y="4069138"/>
            <a:ext cx="739775" cy="634035"/>
          </a:xfrm>
          <a:prstGeom prst="rect">
            <a:avLst/>
          </a:prstGeom>
        </p:spPr>
      </p:pic>
      <p:pic>
        <p:nvPicPr>
          <p:cNvPr id="17" name="Picture 16">
            <a:extLst>
              <a:ext uri="{FF2B5EF4-FFF2-40B4-BE49-F238E27FC236}">
                <a16:creationId xmlns:a16="http://schemas.microsoft.com/office/drawing/2014/main" id="{FDABC547-3CE7-F641-A296-D6A69B2DF4EC}"/>
              </a:ext>
            </a:extLst>
          </p:cNvPr>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backgroundRemoval t="9592" b="94005" l="2347" r="95487">
                        <a14:foregroundMark x1="61372" y1="10072" x2="42419" y2="9592"/>
                        <a14:foregroundMark x1="85740" y1="77698" x2="93682" y2="81535"/>
                        <a14:foregroundMark x1="93682" y1="82254" x2="95487" y2="83213"/>
                        <a14:foregroundMark x1="63538" y1="92566" x2="41516" y2="94005"/>
                        <a14:foregroundMark x1="10830" y1="51079" x2="5957" y2="51559"/>
                        <a14:foregroundMark x1="69856" y1="36691" x2="39350" y2="19424"/>
                        <a14:foregroundMark x1="45668" y1="88489" x2="33755" y2="75779"/>
                        <a14:foregroundMark x1="4513" y1="51079" x2="2527" y2="51559"/>
                      </a14:backgroundRemoval>
                    </a14:imgEffect>
                  </a14:imgLayer>
                </a14:imgProps>
              </a:ext>
              <a:ext uri="{28A0092B-C50C-407E-A947-70E740481C1C}">
                <a14:useLocalDpi xmlns:a14="http://schemas.microsoft.com/office/drawing/2010/main"/>
              </a:ext>
            </a:extLst>
          </a:blip>
          <a:srcRect/>
          <a:stretch/>
        </p:blipFill>
        <p:spPr>
          <a:xfrm>
            <a:off x="6178151" y="1062907"/>
            <a:ext cx="854769" cy="642730"/>
          </a:xfrm>
          <a:prstGeom prst="rect">
            <a:avLst/>
          </a:prstGeom>
        </p:spPr>
      </p:pic>
      <p:sp>
        <p:nvSpPr>
          <p:cNvPr id="18" name="Google Shape;22;p2">
            <a:extLst>
              <a:ext uri="{FF2B5EF4-FFF2-40B4-BE49-F238E27FC236}">
                <a16:creationId xmlns:a16="http://schemas.microsoft.com/office/drawing/2014/main" id="{DDA0AD86-CC1A-2E47-A0E0-157B062C0329}"/>
              </a:ext>
            </a:extLst>
          </p:cNvPr>
          <p:cNvSpPr/>
          <p:nvPr userDrawn="1"/>
        </p:nvSpPr>
        <p:spPr>
          <a:xfrm>
            <a:off x="112717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did well:</a:t>
            </a:r>
            <a:endParaRPr sz="1600" b="1" dirty="0">
              <a:latin typeface="OpenDyslexic" panose="00000500000000000000" pitchFamily="50" charset="0"/>
              <a:ea typeface="Calibri"/>
              <a:cs typeface="Calibri"/>
              <a:sym typeface="Calibri"/>
            </a:endParaRPr>
          </a:p>
        </p:txBody>
      </p:sp>
      <p:sp>
        <p:nvSpPr>
          <p:cNvPr id="19" name="Google Shape;22;p2">
            <a:extLst>
              <a:ext uri="{FF2B5EF4-FFF2-40B4-BE49-F238E27FC236}">
                <a16:creationId xmlns:a16="http://schemas.microsoft.com/office/drawing/2014/main" id="{1EE2EC76-3069-9A43-A89C-A6164E48E4D2}"/>
              </a:ext>
            </a:extLst>
          </p:cNvPr>
          <p:cNvSpPr/>
          <p:nvPr userDrawn="1"/>
        </p:nvSpPr>
        <p:spPr>
          <a:xfrm>
            <a:off x="1127173"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Things we need to improve on:</a:t>
            </a:r>
            <a:endParaRPr sz="1600" b="1" dirty="0">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DB9945AC-47C0-6143-9B17-18D8480CE3F6}"/>
              </a:ext>
            </a:extLst>
          </p:cNvPr>
          <p:cNvSpPr/>
          <p:nvPr userDrawn="1"/>
        </p:nvSpPr>
        <p:spPr>
          <a:xfrm>
            <a:off x="7217033" y="120684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a:latin typeface="OpenDyslexic" panose="00000500000000000000" pitchFamily="50" charset="0"/>
                <a:ea typeface="Calibri"/>
                <a:cs typeface="Calibri"/>
                <a:sym typeface="Calibri"/>
              </a:rPr>
              <a:t>Star examples:</a:t>
            </a:r>
            <a:endParaRPr sz="1600" b="1" dirty="0">
              <a:latin typeface="OpenDyslexic" panose="00000500000000000000" pitchFamily="50" charset="0"/>
              <a:ea typeface="Calibri"/>
              <a:cs typeface="Calibri"/>
              <a:sym typeface="Calibri"/>
            </a:endParaRPr>
          </a:p>
        </p:txBody>
      </p:sp>
      <p:sp>
        <p:nvSpPr>
          <p:cNvPr id="21" name="Google Shape;22;p2">
            <a:extLst>
              <a:ext uri="{FF2B5EF4-FFF2-40B4-BE49-F238E27FC236}">
                <a16:creationId xmlns:a16="http://schemas.microsoft.com/office/drawing/2014/main" id="{C5DFE349-7622-014F-8D18-90A7A397B585}"/>
              </a:ext>
            </a:extLst>
          </p:cNvPr>
          <p:cNvSpPr/>
          <p:nvPr userDrawn="1"/>
        </p:nvSpPr>
        <p:spPr>
          <a:xfrm>
            <a:off x="7215435" y="4150470"/>
            <a:ext cx="4724302" cy="3709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i="0" u="none" strike="noStrike" cap="none" dirty="0" err="1">
                <a:latin typeface="OpenDyslexic" panose="00000500000000000000" pitchFamily="50" charset="0"/>
                <a:ea typeface="Calibri"/>
                <a:cs typeface="Calibri"/>
                <a:sym typeface="Calibri"/>
              </a:rPr>
              <a:t>SPaG</a:t>
            </a:r>
            <a:r>
              <a:rPr lang="en-US" sz="1600" b="1" i="0" u="none" strike="noStrike" cap="none" dirty="0">
                <a:latin typeface="OpenDyslexic" panose="00000500000000000000" pitchFamily="50" charset="0"/>
                <a:ea typeface="Calibri"/>
                <a:cs typeface="Calibri"/>
                <a:sym typeface="Calibri"/>
              </a:rPr>
              <a:t> &amp; Definition errors:</a:t>
            </a:r>
            <a:endParaRPr sz="1600" b="1" dirty="0">
              <a:latin typeface="OpenDyslexic" panose="00000500000000000000" pitchFamily="50" charset="0"/>
              <a:ea typeface="Calibri"/>
              <a:cs typeface="Calibri"/>
              <a:sym typeface="Calibri"/>
            </a:endParaRPr>
          </a:p>
        </p:txBody>
      </p:sp>
      <p:sp>
        <p:nvSpPr>
          <p:cNvPr id="26" name="Text Placeholder 45"/>
          <p:cNvSpPr>
            <a:spLocks noGrp="1"/>
          </p:cNvSpPr>
          <p:nvPr>
            <p:ph type="body" sz="quarter" idx="11" hasCustomPrompt="1"/>
          </p:nvPr>
        </p:nvSpPr>
        <p:spPr>
          <a:xfrm>
            <a:off x="203031" y="1931165"/>
            <a:ext cx="5684887" cy="1783399"/>
          </a:xfrm>
        </p:spPr>
        <p:txBody>
          <a:bodyPr>
            <a:noAutofit/>
          </a:bodyPr>
          <a:lstStyle>
            <a:lvl1pPr marL="285750" indent="-285750">
              <a:buFont typeface="Wingdings" panose="05000000000000000000" pitchFamily="2" charset="2"/>
              <a:buChar char="ü"/>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positives here</a:t>
            </a:r>
            <a:endParaRPr lang="en-US" dirty="0"/>
          </a:p>
        </p:txBody>
      </p:sp>
      <p:sp>
        <p:nvSpPr>
          <p:cNvPr id="27" name="Text Placeholder 45"/>
          <p:cNvSpPr>
            <a:spLocks noGrp="1"/>
          </p:cNvSpPr>
          <p:nvPr>
            <p:ph type="body" sz="quarter" idx="12" hasCustomPrompt="1"/>
          </p:nvPr>
        </p:nvSpPr>
        <p:spPr>
          <a:xfrm>
            <a:off x="199901" y="4858251"/>
            <a:ext cx="5684887" cy="1783399"/>
          </a:xfrm>
        </p:spPr>
        <p:txBody>
          <a:bodyPr>
            <a:noAutofit/>
          </a:bodyPr>
          <a:lstStyle>
            <a:lvl1pPr marL="285750" indent="-285750">
              <a:buFont typeface="Wingdings" panose="05000000000000000000" pitchFamily="2" charset="2"/>
              <a:buChar char="Ø"/>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improvements here</a:t>
            </a:r>
            <a:endParaRPr lang="en-US" dirty="0"/>
          </a:p>
        </p:txBody>
      </p:sp>
      <p:sp>
        <p:nvSpPr>
          <p:cNvPr id="28" name="Text Placeholder 45"/>
          <p:cNvSpPr>
            <a:spLocks noGrp="1"/>
          </p:cNvSpPr>
          <p:nvPr>
            <p:ph type="body" sz="quarter" idx="13" hasCustomPrompt="1"/>
          </p:nvPr>
        </p:nvSpPr>
        <p:spPr>
          <a:xfrm>
            <a:off x="6318212" y="1927638"/>
            <a:ext cx="5684887" cy="1783399"/>
          </a:xfrm>
        </p:spPr>
        <p:txBody>
          <a:bodyPr>
            <a:noAutofit/>
          </a:bodyPr>
          <a:lstStyle>
            <a:lvl1pPr marL="285750" indent="-285750">
              <a:buFont typeface="Wingdings" panose="05000000000000000000" pitchFamily="2" charset="2"/>
              <a:buChar char="v"/>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star students here</a:t>
            </a:r>
            <a:endParaRPr lang="en-US" dirty="0"/>
          </a:p>
        </p:txBody>
      </p:sp>
      <p:sp>
        <p:nvSpPr>
          <p:cNvPr id="29" name="Text Placeholder 45"/>
          <p:cNvSpPr>
            <a:spLocks noGrp="1"/>
          </p:cNvSpPr>
          <p:nvPr>
            <p:ph type="body" sz="quarter" idx="14" hasCustomPrompt="1"/>
          </p:nvPr>
        </p:nvSpPr>
        <p:spPr>
          <a:xfrm>
            <a:off x="6300663" y="4858251"/>
            <a:ext cx="5684887" cy="1783399"/>
          </a:xfrm>
        </p:spPr>
        <p:txBody>
          <a:bodyPr>
            <a:noAutofit/>
          </a:bodyPr>
          <a:lstStyle>
            <a:lvl1pPr marL="285750" indent="-285750">
              <a:buFont typeface="Wingdings" panose="05000000000000000000" pitchFamily="2" charset="2"/>
              <a:buChar char="q"/>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Bullet point </a:t>
            </a:r>
            <a:r>
              <a:rPr lang="en-GB" dirty="0" err="1"/>
              <a:t>SPaG</a:t>
            </a:r>
            <a:r>
              <a:rPr lang="en-GB" dirty="0"/>
              <a:t> and definition errors here</a:t>
            </a:r>
            <a:endParaRPr lang="en-US" dirty="0"/>
          </a:p>
        </p:txBody>
      </p:sp>
      <p:sp>
        <p:nvSpPr>
          <p:cNvPr id="30" name="Text Placeholder 45"/>
          <p:cNvSpPr>
            <a:spLocks noGrp="1"/>
          </p:cNvSpPr>
          <p:nvPr>
            <p:ph type="body" sz="quarter" idx="15"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spTree>
    <p:extLst>
      <p:ext uri="{BB962C8B-B14F-4D97-AF65-F5344CB8AC3E}">
        <p14:creationId xmlns:p14="http://schemas.microsoft.com/office/powerpoint/2010/main" val="1087144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Pen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chemeClr val="bg1">
              <a:lumMod val="65000"/>
              <a:alpha val="50000"/>
            </a:schemeClr>
          </a:solidFill>
          <a:ln w="12700" cap="flat" cmpd="sng">
            <a:solidFill>
              <a:schemeClr val="bg1">
                <a:lumMod val="75000"/>
                <a:alpha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2;p2">
            <a:extLst>
              <a:ext uri="{FF2B5EF4-FFF2-40B4-BE49-F238E27FC236}">
                <a16:creationId xmlns:a16="http://schemas.microsoft.com/office/drawing/2014/main" id="{99BB1BFA-FCE3-5A42-B8D1-BA6A4A046D17}"/>
              </a:ext>
            </a:extLst>
          </p:cNvPr>
          <p:cNvSpPr/>
          <p:nvPr userDrawn="1"/>
        </p:nvSpPr>
        <p:spPr>
          <a:xfrm>
            <a:off x="1057275" y="71437"/>
            <a:ext cx="4929188"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Red Pen Work</a:t>
            </a:r>
            <a:endParaRPr sz="3600" b="1" dirty="0">
              <a:solidFill>
                <a:schemeClr val="lt1"/>
              </a:solidFill>
              <a:latin typeface="OpenDyslexic" panose="00000500000000000000" pitchFamily="50" charset="0"/>
              <a:ea typeface="Calibri"/>
              <a:cs typeface="Calibri"/>
              <a:sym typeface="Calibri"/>
            </a:endParaRPr>
          </a:p>
        </p:txBody>
      </p:sp>
      <p:sp>
        <p:nvSpPr>
          <p:cNvPr id="10" name="Rectangle 9">
            <a:extLst>
              <a:ext uri="{FF2B5EF4-FFF2-40B4-BE49-F238E27FC236}">
                <a16:creationId xmlns:a16="http://schemas.microsoft.com/office/drawing/2014/main" id="{5DFA1EF5-592C-DE47-837A-D5B1F1637E78}"/>
              </a:ext>
            </a:extLst>
          </p:cNvPr>
          <p:cNvSpPr/>
          <p:nvPr userDrawn="1"/>
        </p:nvSpPr>
        <p:spPr>
          <a:xfrm>
            <a:off x="0" y="5603158"/>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sp>
        <p:nvSpPr>
          <p:cNvPr id="12" name="Google Shape;22;p2">
            <a:extLst>
              <a:ext uri="{FF2B5EF4-FFF2-40B4-BE49-F238E27FC236}">
                <a16:creationId xmlns:a16="http://schemas.microsoft.com/office/drawing/2014/main" id="{01054622-2E79-984C-B53A-E8CA3C7E3F01}"/>
              </a:ext>
            </a:extLst>
          </p:cNvPr>
          <p:cNvSpPr/>
          <p:nvPr userDrawn="1"/>
        </p:nvSpPr>
        <p:spPr>
          <a:xfrm>
            <a:off x="99648" y="1051065"/>
            <a:ext cx="3357929" cy="55905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Answer the questions that have been ticked for you at the bottom of your sheet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 use your help and support, to make sure you get the answers correct!</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0" marR="0" lvl="0" indent="0" algn="ctr" rtl="0">
              <a:spcBef>
                <a:spcPts val="0"/>
              </a:spcBef>
              <a:spcAft>
                <a:spcPts val="0"/>
              </a:spcAft>
              <a:buNone/>
            </a:pPr>
            <a:r>
              <a:rPr lang="en-US" sz="1600" b="1" dirty="0">
                <a:solidFill>
                  <a:srgbClr val="0070C0"/>
                </a:solidFill>
                <a:latin typeface="OpenDyslexic" panose="00000500000000000000" pitchFamily="50" charset="0"/>
                <a:ea typeface="Calibri"/>
                <a:cs typeface="Calibri"/>
                <a:sym typeface="Calibri"/>
              </a:rPr>
              <a:t>Make sure you:</a:t>
            </a:r>
          </a:p>
          <a:p>
            <a:pPr marL="0" marR="0" lvl="0" indent="0" algn="ctr" rtl="0">
              <a:spcBef>
                <a:spcPts val="0"/>
              </a:spcBef>
              <a:spcAft>
                <a:spcPts val="0"/>
              </a:spcAft>
              <a:buNone/>
            </a:pPr>
            <a:endParaRPr lang="en-US" sz="1600" b="1" dirty="0">
              <a:solidFill>
                <a:srgbClr val="0070C0"/>
              </a:solidFill>
              <a:latin typeface="OpenDyslexic" panose="00000500000000000000" pitchFamily="50" charset="0"/>
              <a:ea typeface="Calibri"/>
              <a:cs typeface="Calibri"/>
              <a:sym typeface="Calibri"/>
            </a:endParaRP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sentence starters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Write out any definitions given</a:t>
            </a:r>
          </a:p>
          <a:p>
            <a:pPr marL="285750" marR="0" lvl="0" indent="-285750" algn="ctr" rtl="0">
              <a:spcBef>
                <a:spcPts val="0"/>
              </a:spcBef>
              <a:spcAft>
                <a:spcPts val="0"/>
              </a:spcAft>
              <a:buFont typeface="Wingdings" pitchFamily="2" charset="2"/>
              <a:buChar char="Ø"/>
            </a:pPr>
            <a:r>
              <a:rPr lang="en-US" sz="1600" b="1" dirty="0">
                <a:solidFill>
                  <a:srgbClr val="0070C0"/>
                </a:solidFill>
                <a:latin typeface="OpenDyslexic" panose="00000500000000000000" pitchFamily="50" charset="0"/>
                <a:ea typeface="Calibri"/>
                <a:cs typeface="Calibri"/>
                <a:sym typeface="Calibri"/>
              </a:rPr>
              <a:t>Use any pictures given</a:t>
            </a:r>
          </a:p>
        </p:txBody>
      </p:sp>
      <p:pic>
        <p:nvPicPr>
          <p:cNvPr id="13" name="Picture 12">
            <a:extLst>
              <a:ext uri="{FF2B5EF4-FFF2-40B4-BE49-F238E27FC236}">
                <a16:creationId xmlns:a16="http://schemas.microsoft.com/office/drawing/2014/main" id="{909839E9-BEF3-FE41-9350-41D8EF37A3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67230" y="955396"/>
            <a:ext cx="4024769" cy="5902604"/>
          </a:xfrm>
          <a:prstGeom prst="rect">
            <a:avLst/>
          </a:prstGeom>
        </p:spPr>
      </p:pic>
      <p:pic>
        <p:nvPicPr>
          <p:cNvPr id="16" name="Picture 15">
            <a:extLst>
              <a:ext uri="{FF2B5EF4-FFF2-40B4-BE49-F238E27FC236}">
                <a16:creationId xmlns:a16="http://schemas.microsoft.com/office/drawing/2014/main" id="{CCAD6A7D-0083-904C-B1C4-97B59745860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7329" y="57149"/>
            <a:ext cx="744537" cy="744537"/>
          </a:xfrm>
          <a:prstGeom prst="rect">
            <a:avLst/>
          </a:prstGeom>
        </p:spPr>
      </p:pic>
      <p:sp>
        <p:nvSpPr>
          <p:cNvPr id="17" name="Text Placeholder 20"/>
          <p:cNvSpPr>
            <a:spLocks noGrp="1"/>
          </p:cNvSpPr>
          <p:nvPr>
            <p:ph type="body" sz="quarter" idx="14" hasCustomPrompt="1"/>
          </p:nvPr>
        </p:nvSpPr>
        <p:spPr>
          <a:xfrm>
            <a:off x="8628950" y="1243384"/>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8" name="Text Placeholder 20"/>
          <p:cNvSpPr>
            <a:spLocks noGrp="1"/>
          </p:cNvSpPr>
          <p:nvPr>
            <p:ph type="body" sz="quarter" idx="15" hasCustomPrompt="1"/>
          </p:nvPr>
        </p:nvSpPr>
        <p:spPr>
          <a:xfrm>
            <a:off x="8709160" y="1826041"/>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45"/>
          <p:cNvSpPr>
            <a:spLocks noGrp="1"/>
          </p:cNvSpPr>
          <p:nvPr>
            <p:ph type="body" sz="quarter" idx="16" hasCustomPrompt="1"/>
          </p:nvPr>
        </p:nvSpPr>
        <p:spPr>
          <a:xfrm>
            <a:off x="7521248" y="171208"/>
            <a:ext cx="4481852" cy="744248"/>
          </a:xfrm>
        </p:spPr>
        <p:txBody>
          <a:bodyPr>
            <a:noAutofit/>
          </a:bodyPr>
          <a:lstStyle>
            <a:lvl1pPr marL="0" indent="0">
              <a:buFontTx/>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task that was completed here</a:t>
            </a:r>
            <a:endParaRPr lang="en-US" dirty="0"/>
          </a:p>
        </p:txBody>
      </p:sp>
      <p:pic>
        <p:nvPicPr>
          <p:cNvPr id="2" name="Picture 1">
            <a:extLst>
              <a:ext uri="{FF2B5EF4-FFF2-40B4-BE49-F238E27FC236}">
                <a16:creationId xmlns:a16="http://schemas.microsoft.com/office/drawing/2014/main" id="{E49DD4B8-3D1B-48AF-82C4-AA41505AF247}"/>
              </a:ext>
            </a:extLst>
          </p:cNvPr>
          <p:cNvPicPr>
            <a:picLocks noChangeAspect="1"/>
          </p:cNvPicPr>
          <p:nvPr userDrawn="1"/>
        </p:nvPicPr>
        <p:blipFill>
          <a:blip r:embed="rId5"/>
          <a:stretch>
            <a:fillRect/>
          </a:stretch>
        </p:blipFill>
        <p:spPr>
          <a:xfrm>
            <a:off x="3654788" y="955396"/>
            <a:ext cx="4437829" cy="5896191"/>
          </a:xfrm>
          <a:prstGeom prst="rect">
            <a:avLst/>
          </a:prstGeom>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0" name="ShockwaveFlash1"/>
                <p:cNvPicPr>
                  <a:picLocks/>
                </p:cNvPicPr>
                <p:nvPr/>
              </p:nvPicPr>
              <p:blipFill>
                <a:blip r:embed="rId6"/>
                <a:stretch>
                  <a:fillRect/>
                </a:stretch>
              </p:blipFill>
              <p:spPr>
                <a:xfrm>
                  <a:off x="74613" y="5691308"/>
                  <a:ext cx="3351212" cy="1065212"/>
                </a:xfrm>
                <a:prstGeom prst="rect">
                  <a:avLst/>
                </a:prstGeom>
              </p:spPr>
            </p:pic>
          </p:control>
        </mc:Fallback>
      </mc:AlternateContent>
    </p:controls>
    <p:extLst>
      <p:ext uri="{BB962C8B-B14F-4D97-AF65-F5344CB8AC3E}">
        <p14:creationId xmlns:p14="http://schemas.microsoft.com/office/powerpoint/2010/main" val="2653465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ass Discuss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0F8A691-3139-AA4A-87B4-93E34B3F4BE8}"/>
              </a:ext>
            </a:extLst>
          </p:cNvPr>
          <p:cNvGrpSpPr/>
          <p:nvPr userDrawn="1"/>
        </p:nvGrpSpPr>
        <p:grpSpPr>
          <a:xfrm>
            <a:off x="6345526" y="2694864"/>
            <a:ext cx="3874239" cy="2500496"/>
            <a:chOff x="6345526" y="2694864"/>
            <a:chExt cx="3874239" cy="2500496"/>
          </a:xfrm>
        </p:grpSpPr>
        <p:pic>
          <p:nvPicPr>
            <p:cNvPr id="7" name="Picture 6">
              <a:extLst>
                <a:ext uri="{FF2B5EF4-FFF2-40B4-BE49-F238E27FC236}">
                  <a16:creationId xmlns:a16="http://schemas.microsoft.com/office/drawing/2014/main" id="{59BABBB2-D767-0246-AD8A-A02B83BC9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247" y="2694864"/>
              <a:ext cx="3424518" cy="2239773"/>
            </a:xfrm>
            <a:prstGeom prst="rect">
              <a:avLst/>
            </a:prstGeom>
          </p:spPr>
        </p:pic>
        <p:pic>
          <p:nvPicPr>
            <p:cNvPr id="8" name="Picture 7">
              <a:extLst>
                <a:ext uri="{FF2B5EF4-FFF2-40B4-BE49-F238E27FC236}">
                  <a16:creationId xmlns:a16="http://schemas.microsoft.com/office/drawing/2014/main" id="{CFC2C3D3-85FC-1C45-8AA5-F925A044A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5526" y="4673913"/>
              <a:ext cx="521447" cy="521447"/>
            </a:xfrm>
            <a:prstGeom prst="rect">
              <a:avLst/>
            </a:prstGeom>
          </p:spPr>
        </p:pic>
      </p:grpSp>
      <p:sp>
        <p:nvSpPr>
          <p:cNvPr id="9"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11"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Class Discussion</a:t>
            </a:r>
            <a:endParaRPr sz="3600" b="1" dirty="0">
              <a:solidFill>
                <a:schemeClr val="lt1"/>
              </a:solidFill>
              <a:latin typeface="OpenDyslexic" panose="00000500000000000000" pitchFamily="50" charset="0"/>
              <a:ea typeface="Calibri"/>
              <a:cs typeface="Calibri"/>
              <a:sym typeface="Calibri"/>
            </a:endParaRPr>
          </a:p>
        </p:txBody>
      </p:sp>
      <p:sp>
        <p:nvSpPr>
          <p:cNvPr id="12" name="Rectangle 11">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3" name="Rectangle 12">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4" name="Rectangle 13">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5"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8" name="Google Shape;22;p2">
            <a:extLst>
              <a:ext uri="{FF2B5EF4-FFF2-40B4-BE49-F238E27FC236}">
                <a16:creationId xmlns:a16="http://schemas.microsoft.com/office/drawing/2014/main" id="{29CA86B3-5FCF-1442-B5D0-68A6A9A19542}"/>
              </a:ext>
            </a:extLst>
          </p:cNvPr>
          <p:cNvSpPr/>
          <p:nvPr userDrawn="1"/>
        </p:nvSpPr>
        <p:spPr>
          <a:xfrm>
            <a:off x="571490" y="4541887"/>
            <a:ext cx="2397481"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1" name="Rounded Rectangle 20">
            <a:extLst>
              <a:ext uri="{FF2B5EF4-FFF2-40B4-BE49-F238E27FC236}">
                <a16:creationId xmlns:a16="http://schemas.microsoft.com/office/drawing/2014/main" id="{4CF14AD3-4943-204A-B1C7-46C2983EF876}"/>
              </a:ext>
            </a:extLst>
          </p:cNvPr>
          <p:cNvSpPr/>
          <p:nvPr userDrawn="1"/>
        </p:nvSpPr>
        <p:spPr>
          <a:xfrm>
            <a:off x="3686145" y="1081958"/>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2" name="Rounded Rectangle 21">
            <a:extLst>
              <a:ext uri="{FF2B5EF4-FFF2-40B4-BE49-F238E27FC236}">
                <a16:creationId xmlns:a16="http://schemas.microsoft.com/office/drawing/2014/main" id="{0F44A294-6657-1541-BD73-C7E05AB79FCA}"/>
              </a:ext>
            </a:extLst>
          </p:cNvPr>
          <p:cNvSpPr/>
          <p:nvPr userDrawn="1"/>
        </p:nvSpPr>
        <p:spPr>
          <a:xfrm>
            <a:off x="3692331" y="2290662"/>
            <a:ext cx="3267845" cy="957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3" name="Rounded Rectangle 22">
            <a:extLst>
              <a:ext uri="{FF2B5EF4-FFF2-40B4-BE49-F238E27FC236}">
                <a16:creationId xmlns:a16="http://schemas.microsoft.com/office/drawing/2014/main" id="{55DC59CA-842C-6549-B52D-F9CA6442D7C5}"/>
              </a:ext>
            </a:extLst>
          </p:cNvPr>
          <p:cNvSpPr/>
          <p:nvPr userDrawn="1"/>
        </p:nvSpPr>
        <p:spPr>
          <a:xfrm>
            <a:off x="3686146" y="3570628"/>
            <a:ext cx="2391926" cy="292430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4" name="Rounded Rectangle 23">
            <a:extLst>
              <a:ext uri="{FF2B5EF4-FFF2-40B4-BE49-F238E27FC236}">
                <a16:creationId xmlns:a16="http://schemas.microsoft.com/office/drawing/2014/main" id="{0FD7D3EE-96F5-424B-9B68-6E1E5438B78D}"/>
              </a:ext>
            </a:extLst>
          </p:cNvPr>
          <p:cNvSpPr/>
          <p:nvPr userDrawn="1"/>
        </p:nvSpPr>
        <p:spPr>
          <a:xfrm>
            <a:off x="6346834" y="5278775"/>
            <a:ext cx="2568566" cy="141456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5" name="Rounded Rectangle 24">
            <a:extLst>
              <a:ext uri="{FF2B5EF4-FFF2-40B4-BE49-F238E27FC236}">
                <a16:creationId xmlns:a16="http://schemas.microsoft.com/office/drawing/2014/main" id="{D3EED411-78BF-D046-9592-1234DB468A99}"/>
              </a:ext>
            </a:extLst>
          </p:cNvPr>
          <p:cNvSpPr/>
          <p:nvPr userDrawn="1"/>
        </p:nvSpPr>
        <p:spPr>
          <a:xfrm>
            <a:off x="9144562" y="4934637"/>
            <a:ext cx="2873753" cy="175870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6" name="Rounded Rectangle 25">
            <a:extLst>
              <a:ext uri="{FF2B5EF4-FFF2-40B4-BE49-F238E27FC236}">
                <a16:creationId xmlns:a16="http://schemas.microsoft.com/office/drawing/2014/main" id="{FE5CC1AE-D5F1-5044-84A2-E0D76FC1AA25}"/>
              </a:ext>
            </a:extLst>
          </p:cNvPr>
          <p:cNvSpPr/>
          <p:nvPr userDrawn="1"/>
        </p:nvSpPr>
        <p:spPr>
          <a:xfrm>
            <a:off x="7281477" y="309282"/>
            <a:ext cx="2381947" cy="198138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7" name="Rounded Rectangle 26">
            <a:extLst>
              <a:ext uri="{FF2B5EF4-FFF2-40B4-BE49-F238E27FC236}">
                <a16:creationId xmlns:a16="http://schemas.microsoft.com/office/drawing/2014/main" id="{894CECBA-C7A7-3B43-B970-6E8EE3100ED7}"/>
              </a:ext>
            </a:extLst>
          </p:cNvPr>
          <p:cNvSpPr/>
          <p:nvPr userDrawn="1"/>
        </p:nvSpPr>
        <p:spPr>
          <a:xfrm>
            <a:off x="9984725" y="71437"/>
            <a:ext cx="2146284" cy="182459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28" name="Rounded Rectangle 27">
            <a:extLst>
              <a:ext uri="{FF2B5EF4-FFF2-40B4-BE49-F238E27FC236}">
                <a16:creationId xmlns:a16="http://schemas.microsoft.com/office/drawing/2014/main" id="{B8573108-459C-F94A-B4DA-EB73209BAF6B}"/>
              </a:ext>
            </a:extLst>
          </p:cNvPr>
          <p:cNvSpPr/>
          <p:nvPr userDrawn="1"/>
        </p:nvSpPr>
        <p:spPr>
          <a:xfrm>
            <a:off x="10470626" y="2039441"/>
            <a:ext cx="1660383" cy="274771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29" name="Picture 28">
            <a:extLst>
              <a:ext uri="{FF2B5EF4-FFF2-40B4-BE49-F238E27FC236}">
                <a16:creationId xmlns:a16="http://schemas.microsoft.com/office/drawing/2014/main" id="{AC6FFB32-A793-6B4D-BECB-27A3FB8668D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494" y="151325"/>
            <a:ext cx="1124110" cy="684241"/>
          </a:xfrm>
          <a:prstGeom prst="rect">
            <a:avLst/>
          </a:prstGeom>
        </p:spPr>
      </p:pic>
      <p:cxnSp>
        <p:nvCxnSpPr>
          <p:cNvPr id="30" name="Straight Connector 29">
            <a:extLst>
              <a:ext uri="{FF2B5EF4-FFF2-40B4-BE49-F238E27FC236}">
                <a16:creationId xmlns:a16="http://schemas.microsoft.com/office/drawing/2014/main" id="{AC78E225-87E4-5D48-BEAA-41861C5969CB}"/>
              </a:ext>
            </a:extLst>
          </p:cNvPr>
          <p:cNvCxnSpPr>
            <a:cxnSpLocks/>
          </p:cNvCxnSpPr>
          <p:nvPr userDrawn="1"/>
        </p:nvCxnSpPr>
        <p:spPr>
          <a:xfrm flipV="1">
            <a:off x="8737481" y="2309570"/>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3C8D02D9-4616-EE48-B416-615A4E6F1EF8}"/>
              </a:ext>
            </a:extLst>
          </p:cNvPr>
          <p:cNvCxnSpPr>
            <a:cxnSpLocks/>
          </p:cNvCxnSpPr>
          <p:nvPr userDrawn="1"/>
        </p:nvCxnSpPr>
        <p:spPr>
          <a:xfrm flipV="1">
            <a:off x="9440337" y="1950309"/>
            <a:ext cx="779428" cy="953895"/>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AF1D6341-2096-8440-9AEE-B14C2EEB1967}"/>
              </a:ext>
            </a:extLst>
          </p:cNvPr>
          <p:cNvCxnSpPr>
            <a:cxnSpLocks/>
          </p:cNvCxnSpPr>
          <p:nvPr userDrawn="1"/>
        </p:nvCxnSpPr>
        <p:spPr>
          <a:xfrm flipV="1">
            <a:off x="10026621" y="3148864"/>
            <a:ext cx="386287" cy="15954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E34A39B8-01D8-D640-BFFD-811220D6C260}"/>
              </a:ext>
            </a:extLst>
          </p:cNvPr>
          <p:cNvCxnSpPr>
            <a:cxnSpLocks/>
          </p:cNvCxnSpPr>
          <p:nvPr userDrawn="1"/>
        </p:nvCxnSpPr>
        <p:spPr>
          <a:xfrm flipH="1" flipV="1">
            <a:off x="10029208" y="4275870"/>
            <a:ext cx="271504" cy="57978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02DC612B-B5CF-B04E-A926-D1CEB8367C51}"/>
              </a:ext>
            </a:extLst>
          </p:cNvPr>
          <p:cNvCxnSpPr>
            <a:cxnSpLocks/>
          </p:cNvCxnSpPr>
          <p:nvPr userDrawn="1"/>
        </p:nvCxnSpPr>
        <p:spPr>
          <a:xfrm flipV="1">
            <a:off x="8197807" y="4818388"/>
            <a:ext cx="88966" cy="41867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5" name="Straight Connector 34">
            <a:extLst>
              <a:ext uri="{FF2B5EF4-FFF2-40B4-BE49-F238E27FC236}">
                <a16:creationId xmlns:a16="http://schemas.microsoft.com/office/drawing/2014/main" id="{7C38E71A-ACEA-6E45-BBB8-797E249B0EF2}"/>
              </a:ext>
            </a:extLst>
          </p:cNvPr>
          <p:cNvCxnSpPr>
            <a:cxnSpLocks/>
          </p:cNvCxnSpPr>
          <p:nvPr userDrawn="1"/>
        </p:nvCxnSpPr>
        <p:spPr>
          <a:xfrm flipH="1">
            <a:off x="6135790" y="3754003"/>
            <a:ext cx="942191" cy="398899"/>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6" name="Straight Connector 35">
            <a:extLst>
              <a:ext uri="{FF2B5EF4-FFF2-40B4-BE49-F238E27FC236}">
                <a16:creationId xmlns:a16="http://schemas.microsoft.com/office/drawing/2014/main" id="{E629341D-1C34-A748-BE6E-4BBB4666E394}"/>
              </a:ext>
            </a:extLst>
          </p:cNvPr>
          <p:cNvCxnSpPr>
            <a:cxnSpLocks/>
          </p:cNvCxnSpPr>
          <p:nvPr userDrawn="1"/>
        </p:nvCxnSpPr>
        <p:spPr>
          <a:xfrm flipH="1" flipV="1">
            <a:off x="6953991" y="2111356"/>
            <a:ext cx="928698" cy="707852"/>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7" name="Straight Connector 36">
            <a:extLst>
              <a:ext uri="{FF2B5EF4-FFF2-40B4-BE49-F238E27FC236}">
                <a16:creationId xmlns:a16="http://schemas.microsoft.com/office/drawing/2014/main" id="{C569788C-134B-2541-AD44-89A435BDC9CE}"/>
              </a:ext>
            </a:extLst>
          </p:cNvPr>
          <p:cNvCxnSpPr>
            <a:cxnSpLocks/>
          </p:cNvCxnSpPr>
          <p:nvPr userDrawn="1"/>
        </p:nvCxnSpPr>
        <p:spPr>
          <a:xfrm flipH="1" flipV="1">
            <a:off x="6953912" y="2924149"/>
            <a:ext cx="432800" cy="173006"/>
          </a:xfrm>
          <a:prstGeom prst="line">
            <a:avLst/>
          </a:prstGeom>
          <a:ln w="3810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Text Placeholder 45"/>
          <p:cNvSpPr>
            <a:spLocks noGrp="1"/>
          </p:cNvSpPr>
          <p:nvPr>
            <p:ph type="body" sz="quarter" idx="16" hasCustomPrompt="1"/>
          </p:nvPr>
        </p:nvSpPr>
        <p:spPr>
          <a:xfrm>
            <a:off x="7435326" y="3250158"/>
            <a:ext cx="2398152" cy="1201861"/>
          </a:xfrm>
        </p:spPr>
        <p:txBody>
          <a:bodyPr>
            <a:noAutofit/>
          </a:bodyPr>
          <a:lstStyle>
            <a:lvl1pPr marL="0" indent="0" algn="ctr">
              <a:buFontTx/>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Enter topic here</a:t>
            </a:r>
            <a:endParaRPr lang="en-US" dirty="0"/>
          </a:p>
        </p:txBody>
      </p:sp>
      <p:sp>
        <p:nvSpPr>
          <p:cNvPr id="39"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40"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44" name="Google Shape;22;p2">
            <a:extLst>
              <a:ext uri="{FF2B5EF4-FFF2-40B4-BE49-F238E27FC236}">
                <a16:creationId xmlns:a16="http://schemas.microsoft.com/office/drawing/2014/main" id="{E2E5545A-6477-1442-90F5-4B3DDB18C7E0}"/>
              </a:ext>
            </a:extLst>
          </p:cNvPr>
          <p:cNvSpPr/>
          <p:nvPr userDrawn="1"/>
        </p:nvSpPr>
        <p:spPr>
          <a:xfrm>
            <a:off x="585778" y="2239014"/>
            <a:ext cx="2550211"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45" name="Picture 44" descr="Image result for key words">
            <a:extLst>
              <a:ext uri="{FF2B5EF4-FFF2-40B4-BE49-F238E27FC236}">
                <a16:creationId xmlns:a16="http://schemas.microsoft.com/office/drawing/2014/main" id="{DBC2C0DD-2871-324C-B93D-34C47128FCCE}"/>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41"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77772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ssessment (Boo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9" name="Picture 8">
            <a:extLst>
              <a:ext uri="{FF2B5EF4-FFF2-40B4-BE49-F238E27FC236}">
                <a16:creationId xmlns:a16="http://schemas.microsoft.com/office/drawing/2014/main" id="{FAE9F278-D7D4-C44E-AFF8-F107C4B110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pic>
        <p:nvPicPr>
          <p:cNvPr id="10" name="Picture 9">
            <a:extLst>
              <a:ext uri="{FF2B5EF4-FFF2-40B4-BE49-F238E27FC236}">
                <a16:creationId xmlns:a16="http://schemas.microsoft.com/office/drawing/2014/main" id="{C7DC9710-EB4F-3D4D-B461-BF32E90D439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792782" y="0"/>
            <a:ext cx="4399218" cy="6858000"/>
          </a:xfrm>
          <a:prstGeom prst="rect">
            <a:avLst/>
          </a:prstGeom>
        </p:spPr>
      </p:pic>
      <p:sp>
        <p:nvSpPr>
          <p:cNvPr id="13" name="Google Shape;22;p2">
            <a:extLst>
              <a:ext uri="{FF2B5EF4-FFF2-40B4-BE49-F238E27FC236}">
                <a16:creationId xmlns:a16="http://schemas.microsoft.com/office/drawing/2014/main" id="{4D030593-AE5D-9649-9648-16234683A2B2}"/>
              </a:ext>
            </a:extLst>
          </p:cNvPr>
          <p:cNvSpPr/>
          <p:nvPr userDrawn="1"/>
        </p:nvSpPr>
        <p:spPr>
          <a:xfrm>
            <a:off x="68077" y="2369505"/>
            <a:ext cx="7596747" cy="34216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Write the date and title down on a new page in your book</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the questions in your book. You </a:t>
            </a:r>
            <a:r>
              <a:rPr lang="en-US" sz="2000" b="1" u="sng" dirty="0">
                <a:solidFill>
                  <a:srgbClr val="0070C0"/>
                </a:solidFill>
                <a:latin typeface="OpenDyslexic" panose="00000500000000000000" pitchFamily="50" charset="0"/>
                <a:ea typeface="Calibri"/>
                <a:cs typeface="Calibri"/>
                <a:sym typeface="Calibri"/>
              </a:rPr>
              <a:t>do not</a:t>
            </a:r>
            <a:r>
              <a:rPr lang="en-US" sz="2000" dirty="0">
                <a:solidFill>
                  <a:srgbClr val="0070C0"/>
                </a:solidFill>
                <a:latin typeface="OpenDyslexic" panose="00000500000000000000" pitchFamily="50" charset="0"/>
                <a:ea typeface="Calibri"/>
                <a:cs typeface="Calibri"/>
                <a:sym typeface="Calibri"/>
              </a:rPr>
              <a:t> </a:t>
            </a:r>
            <a:r>
              <a:rPr lang="en-US" sz="2000" b="1" dirty="0">
                <a:solidFill>
                  <a:srgbClr val="0070C0"/>
                </a:solidFill>
                <a:latin typeface="OpenDyslexic" panose="00000500000000000000" pitchFamily="50" charset="0"/>
                <a:ea typeface="Calibri"/>
                <a:cs typeface="Calibri"/>
                <a:sym typeface="Calibri"/>
              </a:rPr>
              <a:t>need to write the questions out</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Answer all questions!</a:t>
            </a: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2000" b="1" dirty="0">
                <a:solidFill>
                  <a:srgbClr val="0070C0"/>
                </a:solidFill>
                <a:latin typeface="OpenDyslexic" panose="00000500000000000000" pitchFamily="50" charset="0"/>
                <a:ea typeface="Calibri"/>
                <a:cs typeface="Calibri"/>
                <a:sym typeface="Calibri"/>
              </a:rPr>
              <a:t>Once you have finished, check your answers and </a:t>
            </a:r>
            <a:r>
              <a:rPr lang="en-US" sz="2000" b="1" dirty="0" err="1">
                <a:solidFill>
                  <a:srgbClr val="0070C0"/>
                </a:solidFill>
                <a:latin typeface="OpenDyslexic" panose="00000500000000000000" pitchFamily="50" charset="0"/>
                <a:ea typeface="Calibri"/>
                <a:cs typeface="Calibri"/>
                <a:sym typeface="Calibri"/>
              </a:rPr>
              <a:t>SPaG</a:t>
            </a:r>
            <a:endParaRPr lang="en-US" sz="20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2000" b="1" dirty="0">
              <a:solidFill>
                <a:srgbClr val="0070C0"/>
              </a:solidFill>
              <a:latin typeface="OpenDyslexic" panose="00000500000000000000" pitchFamily="50" charset="0"/>
              <a:ea typeface="Calibri"/>
              <a:cs typeface="Calibri"/>
              <a:sym typeface="Calibri"/>
            </a:endParaRPr>
          </a:p>
        </p:txBody>
      </p:sp>
      <p:pic>
        <p:nvPicPr>
          <p:cNvPr id="14"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5" name="Google Shape;32;p2">
            <a:extLst>
              <a:ext uri="{FF2B5EF4-FFF2-40B4-BE49-F238E27FC236}">
                <a16:creationId xmlns:a16="http://schemas.microsoft.com/office/drawing/2014/main" id="{13722367-7FD1-D842-A88D-83824FF8F300}"/>
              </a:ext>
            </a:extLst>
          </p:cNvPr>
          <p:cNvSpPr txBox="1"/>
          <p:nvPr userDrawn="1"/>
        </p:nvSpPr>
        <p:spPr>
          <a:xfrm>
            <a:off x="4886136" y="11911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6" name="Text Placeholder 20"/>
          <p:cNvSpPr>
            <a:spLocks noGrp="1"/>
          </p:cNvSpPr>
          <p:nvPr>
            <p:ph type="body" sz="quarter" idx="14" hasCustomPrompt="1"/>
          </p:nvPr>
        </p:nvSpPr>
        <p:spPr>
          <a:xfrm>
            <a:off x="8377887" y="372211"/>
            <a:ext cx="3563049" cy="328742"/>
          </a:xfrm>
        </p:spPr>
        <p:txBody>
          <a:bodyPr>
            <a:normAutofit/>
          </a:bodyPr>
          <a:lstStyle>
            <a:lvl1pPr marL="0" indent="0" algn="l">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date here</a:t>
            </a:r>
            <a:endParaRPr lang="en-US" dirty="0"/>
          </a:p>
        </p:txBody>
      </p:sp>
      <p:sp>
        <p:nvSpPr>
          <p:cNvPr id="17" name="Text Placeholder 20"/>
          <p:cNvSpPr>
            <a:spLocks noGrp="1"/>
          </p:cNvSpPr>
          <p:nvPr>
            <p:ph type="body" sz="quarter" idx="15" hasCustomPrompt="1"/>
          </p:nvPr>
        </p:nvSpPr>
        <p:spPr>
          <a:xfrm>
            <a:off x="8570391" y="1067162"/>
            <a:ext cx="3434713" cy="328742"/>
          </a:xfrm>
        </p:spPr>
        <p:txBody>
          <a:bodyPr>
            <a:normAutofit/>
          </a:bodyPr>
          <a:lstStyle>
            <a:lvl1pPr marL="0" indent="0" algn="ctr">
              <a:buNone/>
              <a:defRPr sz="1600" b="0" u="sng" baseline="0">
                <a:solidFill>
                  <a:srgbClr val="FF000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title here</a:t>
            </a:r>
            <a:endParaRPr lang="en-US" dirty="0"/>
          </a:p>
        </p:txBody>
      </p:sp>
      <p:sp>
        <p:nvSpPr>
          <p:cNvPr id="19" name="Text Placeholder 20"/>
          <p:cNvSpPr>
            <a:spLocks noGrp="1"/>
          </p:cNvSpPr>
          <p:nvPr>
            <p:ph type="body" sz="quarter" idx="16" hasCustomPrompt="1"/>
          </p:nvPr>
        </p:nvSpPr>
        <p:spPr>
          <a:xfrm>
            <a:off x="68077" y="5965235"/>
            <a:ext cx="7596747" cy="772449"/>
          </a:xfrm>
        </p:spPr>
        <p:txBody>
          <a:bodyPr>
            <a:normAutofit/>
          </a:bodyPr>
          <a:lstStyle>
            <a:lvl1pPr marL="0" indent="0" algn="l">
              <a:buNone/>
              <a:defRPr sz="20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8"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7083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ssessment (Exam Pap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3BF971-2938-934F-A66B-96EFB8469C10}"/>
              </a:ext>
            </a:extLst>
          </p:cNvPr>
          <p:cNvPicPr>
            <a:picLocks noChangeAspect="1"/>
          </p:cNvPicPr>
          <p:nvPr userDrawn="1"/>
        </p:nvPicPr>
        <p:blipFill>
          <a:blip r:embed="rId3"/>
          <a:stretch>
            <a:fillRect/>
          </a:stretch>
        </p:blipFill>
        <p:spPr>
          <a:xfrm>
            <a:off x="7821893" y="0"/>
            <a:ext cx="4370107" cy="6858000"/>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chemeClr val="lt1"/>
              </a:solidFill>
              <a:latin typeface="OpenDyslexic" panose="00000500000000000000" pitchFamily="50" charset="0"/>
              <a:ea typeface="Calibri"/>
              <a:cs typeface="Calibri"/>
              <a:sym typeface="Calibri"/>
            </a:endParaRPr>
          </a:p>
        </p:txBody>
      </p:sp>
      <p:sp>
        <p:nvSpPr>
          <p:cNvPr id="8" name="Google Shape;22;p2">
            <a:extLst>
              <a:ext uri="{FF2B5EF4-FFF2-40B4-BE49-F238E27FC236}">
                <a16:creationId xmlns:a16="http://schemas.microsoft.com/office/drawing/2014/main" id="{99BB1BFA-FCE3-5A42-B8D1-BA6A4A046D17}"/>
              </a:ext>
            </a:extLst>
          </p:cNvPr>
          <p:cNvSpPr/>
          <p:nvPr userDrawn="1"/>
        </p:nvSpPr>
        <p:spPr>
          <a:xfrm>
            <a:off x="1304365" y="71437"/>
            <a:ext cx="4467789"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Assessment</a:t>
            </a:r>
            <a:endParaRPr sz="3600" b="1" dirty="0">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accent1">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OpenDyslexic" panose="00000500000000000000" pitchFamily="50" charset="0"/>
            </a:endParaRPr>
          </a:p>
        </p:txBody>
      </p:sp>
      <p:pic>
        <p:nvPicPr>
          <p:cNvPr id="10" name="Picture 9">
            <a:extLst>
              <a:ext uri="{FF2B5EF4-FFF2-40B4-BE49-F238E27FC236}">
                <a16:creationId xmlns:a16="http://schemas.microsoft.com/office/drawing/2014/main" id="{FAE9F278-D7D4-C44E-AFF8-F107C4B1103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4638" y="180956"/>
            <a:ext cx="558426" cy="558426"/>
          </a:xfrm>
          <a:prstGeom prst="rect">
            <a:avLst/>
          </a:prstGeom>
        </p:spPr>
      </p:pic>
      <p:sp>
        <p:nvSpPr>
          <p:cNvPr id="11" name="Google Shape;22;p2">
            <a:extLst>
              <a:ext uri="{FF2B5EF4-FFF2-40B4-BE49-F238E27FC236}">
                <a16:creationId xmlns:a16="http://schemas.microsoft.com/office/drawing/2014/main" id="{839517A7-1FDB-024D-B068-2C903354873F}"/>
              </a:ext>
            </a:extLst>
          </p:cNvPr>
          <p:cNvSpPr/>
          <p:nvPr userDrawn="1"/>
        </p:nvSpPr>
        <p:spPr>
          <a:xfrm>
            <a:off x="8848643" y="2865151"/>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First name</a:t>
            </a:r>
            <a:endParaRPr sz="1400" u="sng" dirty="0">
              <a:solidFill>
                <a:srgbClr val="FF0000"/>
              </a:solidFill>
              <a:latin typeface="OpenDyslexic" panose="00000500000000000000" pitchFamily="50" charset="0"/>
              <a:ea typeface="Calibri"/>
              <a:cs typeface="Calibri"/>
              <a:sym typeface="Calibri"/>
            </a:endParaRPr>
          </a:p>
        </p:txBody>
      </p:sp>
      <p:sp>
        <p:nvSpPr>
          <p:cNvPr id="12" name="Google Shape;22;p2">
            <a:extLst>
              <a:ext uri="{FF2B5EF4-FFF2-40B4-BE49-F238E27FC236}">
                <a16:creationId xmlns:a16="http://schemas.microsoft.com/office/drawing/2014/main" id="{4D030593-AE5D-9649-9648-16234683A2B2}"/>
              </a:ext>
            </a:extLst>
          </p:cNvPr>
          <p:cNvSpPr/>
          <p:nvPr userDrawn="1"/>
        </p:nvSpPr>
        <p:spPr>
          <a:xfrm>
            <a:off x="68077" y="2369505"/>
            <a:ext cx="7596747" cy="286022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Write your name on the front of your assessment</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Answer all questions! Make sure you:</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in full sentences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Write enough to access all the marks</a:t>
            </a:r>
          </a:p>
          <a:p>
            <a:pPr marL="342900" marR="0" lvl="0" indent="-342900" algn="l" rtl="0">
              <a:spcBef>
                <a:spcPts val="0"/>
              </a:spcBef>
              <a:spcAft>
                <a:spcPts val="0"/>
              </a:spcAft>
              <a:buFont typeface="Wingdings" pitchFamily="2" charset="2"/>
              <a:buChar char="Ø"/>
            </a:pPr>
            <a:r>
              <a:rPr lang="en-US" sz="1800" b="1" dirty="0">
                <a:solidFill>
                  <a:srgbClr val="0070C0"/>
                </a:solidFill>
                <a:latin typeface="OpenDyslexic" panose="00000500000000000000" pitchFamily="50" charset="0"/>
                <a:ea typeface="Calibri"/>
                <a:cs typeface="Calibri"/>
                <a:sym typeface="Calibri"/>
              </a:rPr>
              <a:t>Answer the question you are being asked</a:t>
            </a: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r>
              <a:rPr lang="en-US" sz="1800" b="1" dirty="0">
                <a:solidFill>
                  <a:srgbClr val="0070C0"/>
                </a:solidFill>
                <a:latin typeface="OpenDyslexic" panose="00000500000000000000" pitchFamily="50" charset="0"/>
                <a:ea typeface="Calibri"/>
                <a:cs typeface="Calibri"/>
                <a:sym typeface="Calibri"/>
              </a:rPr>
              <a:t>Once you have finished, check your answers and </a:t>
            </a:r>
            <a:r>
              <a:rPr lang="en-US" sz="1800" b="1" dirty="0" err="1">
                <a:solidFill>
                  <a:srgbClr val="0070C0"/>
                </a:solidFill>
                <a:latin typeface="OpenDyslexic" panose="00000500000000000000" pitchFamily="50" charset="0"/>
                <a:ea typeface="Calibri"/>
                <a:cs typeface="Calibri"/>
                <a:sym typeface="Calibri"/>
              </a:rPr>
              <a:t>SPaG</a:t>
            </a: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0070C0"/>
              </a:solidFill>
              <a:latin typeface="OpenDyslexic" panose="00000500000000000000" pitchFamily="50" charset="0"/>
              <a:ea typeface="Calibri"/>
              <a:cs typeface="Calibri"/>
              <a:sym typeface="Calibri"/>
            </a:endParaRPr>
          </a:p>
          <a:p>
            <a:pPr marL="0" marR="0" lvl="0" indent="0" algn="l" rtl="0">
              <a:spcBef>
                <a:spcPts val="0"/>
              </a:spcBef>
              <a:spcAft>
                <a:spcPts val="0"/>
              </a:spcAft>
              <a:buNone/>
            </a:pPr>
            <a:endParaRPr lang="en-US" sz="1800" b="1" dirty="0">
              <a:solidFill>
                <a:srgbClr val="7030A0"/>
              </a:solidFill>
              <a:latin typeface="OpenDyslexic" panose="00000500000000000000" pitchFamily="50" charset="0"/>
              <a:ea typeface="Calibri"/>
              <a:cs typeface="Calibri"/>
              <a:sym typeface="Calibri"/>
            </a:endParaRPr>
          </a:p>
        </p:txBody>
      </p:sp>
      <p:pic>
        <p:nvPicPr>
          <p:cNvPr id="13" name="Google Shape;31;p2" descr="Image result for golden rules">
            <a:extLst>
              <a:ext uri="{FF2B5EF4-FFF2-40B4-BE49-F238E27FC236}">
                <a16:creationId xmlns:a16="http://schemas.microsoft.com/office/drawing/2014/main" id="{D216F672-7D18-AC4A-9FF3-EFB73EF546A8}"/>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3811895" y="1085329"/>
            <a:ext cx="981202" cy="981202"/>
          </a:xfrm>
          <a:prstGeom prst="rect">
            <a:avLst/>
          </a:prstGeom>
          <a:noFill/>
          <a:ln>
            <a:noFill/>
          </a:ln>
        </p:spPr>
      </p:pic>
      <p:sp>
        <p:nvSpPr>
          <p:cNvPr id="14" name="Google Shape;32;p2">
            <a:extLst>
              <a:ext uri="{FF2B5EF4-FFF2-40B4-BE49-F238E27FC236}">
                <a16:creationId xmlns:a16="http://schemas.microsoft.com/office/drawing/2014/main" id="{13722367-7FD1-D842-A88D-83824FF8F300}"/>
              </a:ext>
            </a:extLst>
          </p:cNvPr>
          <p:cNvSpPr txBox="1"/>
          <p:nvPr userDrawn="1"/>
        </p:nvSpPr>
        <p:spPr>
          <a:xfrm>
            <a:off x="4902887" y="1157266"/>
            <a:ext cx="284047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talking</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Independent work</a:t>
            </a:r>
          </a:p>
          <a:p>
            <a:pPr marL="0" marR="0" lvl="0" indent="0" algn="l" rtl="0">
              <a:spcBef>
                <a:spcPts val="0"/>
              </a:spcBef>
              <a:spcAft>
                <a:spcPts val="0"/>
              </a:spcAft>
              <a:buNone/>
            </a:pPr>
            <a:r>
              <a:rPr lang="en-GB" sz="1600" dirty="0">
                <a:solidFill>
                  <a:srgbClr val="FF0000"/>
                </a:solidFill>
                <a:latin typeface="OpenDyslexic" panose="00000500000000000000" pitchFamily="50" charset="0"/>
                <a:ea typeface="Comic Sans MS"/>
                <a:cs typeface="Comic Sans MS"/>
                <a:sym typeface="Comic Sans MS"/>
              </a:rPr>
              <a:t>No distractions</a:t>
            </a:r>
          </a:p>
        </p:txBody>
      </p:sp>
      <p:sp>
        <p:nvSpPr>
          <p:cNvPr id="15" name="Google Shape;22;p2">
            <a:extLst>
              <a:ext uri="{FF2B5EF4-FFF2-40B4-BE49-F238E27FC236}">
                <a16:creationId xmlns:a16="http://schemas.microsoft.com/office/drawing/2014/main" id="{FCC47C1F-EBFB-1C47-B8F6-950FDDA602D2}"/>
              </a:ext>
            </a:extLst>
          </p:cNvPr>
          <p:cNvSpPr/>
          <p:nvPr userDrawn="1"/>
        </p:nvSpPr>
        <p:spPr>
          <a:xfrm>
            <a:off x="10581125" y="2865150"/>
            <a:ext cx="1411464" cy="3826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i="0" u="sng" strike="noStrike" cap="none" dirty="0">
                <a:solidFill>
                  <a:srgbClr val="FF0000"/>
                </a:solidFill>
                <a:latin typeface="OpenDyslexic" panose="00000500000000000000" pitchFamily="50" charset="0"/>
                <a:ea typeface="Calibri"/>
                <a:cs typeface="Calibri"/>
                <a:sym typeface="Calibri"/>
              </a:rPr>
              <a:t>Last name</a:t>
            </a:r>
            <a:endParaRPr sz="1400" u="sng" dirty="0">
              <a:solidFill>
                <a:srgbClr val="FF0000"/>
              </a:solidFill>
              <a:latin typeface="OpenDyslexic" panose="00000500000000000000" pitchFamily="50" charset="0"/>
              <a:ea typeface="Calibri"/>
              <a:cs typeface="Calibri"/>
              <a:sym typeface="Calibri"/>
            </a:endParaRPr>
          </a:p>
        </p:txBody>
      </p:sp>
      <p:sp>
        <p:nvSpPr>
          <p:cNvPr id="16" name="Text Placeholder 20"/>
          <p:cNvSpPr>
            <a:spLocks noGrp="1"/>
          </p:cNvSpPr>
          <p:nvPr>
            <p:ph type="body" sz="quarter" idx="16" hasCustomPrompt="1"/>
          </p:nvPr>
        </p:nvSpPr>
        <p:spPr>
          <a:xfrm>
            <a:off x="68077" y="5586550"/>
            <a:ext cx="7596747" cy="1076525"/>
          </a:xfrm>
        </p:spPr>
        <p:txBody>
          <a:bodyPr>
            <a:normAutofit/>
          </a:bodyPr>
          <a:lstStyle>
            <a:lvl1pPr marL="0" indent="0" algn="l">
              <a:buNone/>
              <a:defRPr sz="1800" b="1" u="none"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an extension task here for once students have completed the assessment</a:t>
            </a:r>
            <a:endParaRPr lang="en-US" dirty="0"/>
          </a:p>
        </p:txBody>
      </p:sp>
    </p:spTree>
    <p:controls>
      <mc:AlternateContent xmlns:mc="http://schemas.openxmlformats.org/markup-compatibility/2006">
        <mc:Choice xmlns:v="urn:schemas-microsoft-com:vml" Requires="v">
          <p:control r:id="rId1" imgW="3351240" imgH="1065240"/>
        </mc:Choice>
        <mc:Fallback>
          <p:control r:id="rId1" imgW="3351240" imgH="1065240">
            <p:pic>
              <p:nvPicPr>
                <p:cNvPr id="17" name="ShockwaveFlash1"/>
                <p:cNvPicPr>
                  <a:picLocks/>
                </p:cNvPicPr>
                <p:nvPr/>
              </p:nvPicPr>
              <p:blipFill>
                <a:blip r:embed="rId6"/>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52602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ll Work">
    <p:spTree>
      <p:nvGrpSpPr>
        <p:cNvPr id="1" name=""/>
        <p:cNvGrpSpPr/>
        <p:nvPr/>
      </p:nvGrpSpPr>
      <p:grpSpPr>
        <a:xfrm>
          <a:off x="0" y="0"/>
          <a:ext cx="0" cy="0"/>
          <a:chOff x="0" y="0"/>
          <a:chExt cx="0" cy="0"/>
        </a:xfrm>
      </p:grpSpPr>
      <p:sp>
        <p:nvSpPr>
          <p:cNvPr id="34" name="Google Shape;21;p2">
            <a:extLst>
              <a:ext uri="{FF2B5EF4-FFF2-40B4-BE49-F238E27FC236}">
                <a16:creationId xmlns:a16="http://schemas.microsoft.com/office/drawing/2014/main" id="{1DECBBC7-82DF-4921-BFD5-AF4BF2244CE1}"/>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27" name="Google Shape;22;p2" descr="Image result for mini whiteboard">
            <a:extLst>
              <a:ext uri="{FF2B5EF4-FFF2-40B4-BE49-F238E27FC236}">
                <a16:creationId xmlns:a16="http://schemas.microsoft.com/office/drawing/2014/main" id="{D99D60B1-EA9C-4215-85E3-2E1A60B59F6F}"/>
              </a:ext>
            </a:extLst>
          </p:cNvPr>
          <p:cNvPicPr preferRelativeResize="0"/>
          <p:nvPr userDrawn="1"/>
        </p:nvPicPr>
        <p:blipFill rotWithShape="1">
          <a:blip r:embed="rId2">
            <a:alphaModFix/>
          </a:blip>
          <a:srcRect/>
          <a:stretch/>
        </p:blipFill>
        <p:spPr>
          <a:xfrm>
            <a:off x="0" y="998494"/>
            <a:ext cx="12192000" cy="5859506"/>
          </a:xfrm>
          <a:prstGeom prst="rect">
            <a:avLst/>
          </a:prstGeom>
          <a:noFill/>
          <a:ln>
            <a:noFill/>
          </a:ln>
        </p:spPr>
      </p:pic>
      <p:sp>
        <p:nvSpPr>
          <p:cNvPr id="3" name="Text Placeholder 2">
            <a:extLst>
              <a:ext uri="{FF2B5EF4-FFF2-40B4-BE49-F238E27FC236}">
                <a16:creationId xmlns:a16="http://schemas.microsoft.com/office/drawing/2014/main" id="{FE46A8C1-15D2-4058-AA19-BC39084B8E72}"/>
              </a:ext>
            </a:extLst>
          </p:cNvPr>
          <p:cNvSpPr>
            <a:spLocks noGrp="1"/>
          </p:cNvSpPr>
          <p:nvPr>
            <p:ph type="body" sz="quarter" idx="14" hasCustomPrompt="1"/>
          </p:nvPr>
        </p:nvSpPr>
        <p:spPr>
          <a:xfrm>
            <a:off x="836613" y="2260600"/>
            <a:ext cx="10553700" cy="3957638"/>
          </a:xfrm>
        </p:spPr>
        <p:txBody>
          <a:bodyPr/>
          <a:lstStyle>
            <a:lvl1pPr marL="0" indent="0">
              <a:buNone/>
              <a:defRPr>
                <a:latin typeface="OpenDyslexic" panose="00000500000000000000" pitchFamily="50" charset="0"/>
              </a:defRPr>
            </a:lvl1pPr>
            <a:lvl2pPr marL="457200" indent="0">
              <a:buNone/>
              <a:defRPr>
                <a:latin typeface="OpenDyslexic" panose="00000500000000000000" pitchFamily="50" charset="0"/>
              </a:defRPr>
            </a:lvl2pPr>
            <a:lvl3pPr marL="914400" indent="0">
              <a:buNone/>
              <a:defRPr>
                <a:latin typeface="OpenDyslexic" panose="00000500000000000000" pitchFamily="50" charset="0"/>
              </a:defRPr>
            </a:lvl3pPr>
            <a:lvl4pPr marL="1371600" indent="0">
              <a:buNone/>
              <a:defRPr>
                <a:latin typeface="OpenDyslexic" panose="00000500000000000000" pitchFamily="50" charset="0"/>
              </a:defRPr>
            </a:lvl4pPr>
            <a:lvl5pPr marL="1828800" indent="0">
              <a:buNone/>
              <a:defRPr>
                <a:latin typeface="OpenDyslexic" panose="00000500000000000000" pitchFamily="50" charset="0"/>
              </a:defRPr>
            </a:lvl5pPr>
          </a:lstStyle>
          <a:p>
            <a:pPr lvl="0"/>
            <a:r>
              <a:rPr lang="en-US" dirty="0"/>
              <a:t>Write text here</a:t>
            </a:r>
            <a:endParaRPr lang="en-GB" dirty="0"/>
          </a:p>
        </p:txBody>
      </p:sp>
      <p:sp>
        <p:nvSpPr>
          <p:cNvPr id="4" name="TextBox 3">
            <a:extLst>
              <a:ext uri="{FF2B5EF4-FFF2-40B4-BE49-F238E27FC236}">
                <a16:creationId xmlns:a16="http://schemas.microsoft.com/office/drawing/2014/main" id="{20705A6A-518D-49BF-A99E-B6C0D1B7B3E1}"/>
              </a:ext>
            </a:extLst>
          </p:cNvPr>
          <p:cNvSpPr txBox="1"/>
          <p:nvPr userDrawn="1"/>
        </p:nvSpPr>
        <p:spPr>
          <a:xfrm>
            <a:off x="156754" y="52250"/>
            <a:ext cx="5721532" cy="923330"/>
          </a:xfrm>
          <a:prstGeom prst="rect">
            <a:avLst/>
          </a:prstGeom>
          <a:noFill/>
        </p:spPr>
        <p:txBody>
          <a:bodyPr wrap="square" rtlCol="0">
            <a:spAutoFit/>
          </a:bodyPr>
          <a:lstStyle/>
          <a:p>
            <a:r>
              <a:rPr lang="en-GB" sz="5400" b="1" dirty="0">
                <a:solidFill>
                  <a:schemeClr val="bg1"/>
                </a:solidFill>
                <a:latin typeface="OpenDyslexic" panose="00000500000000000000" pitchFamily="50" charset="0"/>
              </a:rPr>
              <a:t>Bell Work</a:t>
            </a:r>
          </a:p>
        </p:txBody>
      </p:sp>
      <p:sp>
        <p:nvSpPr>
          <p:cNvPr id="5" name="TextBox 4">
            <a:extLst>
              <a:ext uri="{FF2B5EF4-FFF2-40B4-BE49-F238E27FC236}">
                <a16:creationId xmlns:a16="http://schemas.microsoft.com/office/drawing/2014/main" id="{AD4887A6-965D-46EB-95D4-787B863A311A}"/>
              </a:ext>
            </a:extLst>
          </p:cNvPr>
          <p:cNvSpPr txBox="1"/>
          <p:nvPr userDrawn="1"/>
        </p:nvSpPr>
        <p:spPr>
          <a:xfrm>
            <a:off x="992777" y="1606731"/>
            <a:ext cx="10215154" cy="523220"/>
          </a:xfrm>
          <a:prstGeom prst="rect">
            <a:avLst/>
          </a:prstGeom>
          <a:noFill/>
        </p:spPr>
        <p:txBody>
          <a:bodyPr wrap="square" rtlCol="0">
            <a:spAutoFit/>
          </a:bodyPr>
          <a:lstStyle/>
          <a:p>
            <a:pPr algn="ctr"/>
            <a:r>
              <a:rPr lang="en-GB" sz="2800" dirty="0">
                <a:solidFill>
                  <a:srgbClr val="FF0000"/>
                </a:solidFill>
                <a:latin typeface="OpenDyslexic" panose="00000500000000000000" pitchFamily="50" charset="0"/>
              </a:rPr>
              <a:t>On the desk with your whiteboard pen:</a:t>
            </a:r>
          </a:p>
        </p:txBody>
      </p:sp>
    </p:spTree>
    <p:extLst>
      <p:ext uri="{BB962C8B-B14F-4D97-AF65-F5344CB8AC3E}">
        <p14:creationId xmlns:p14="http://schemas.microsoft.com/office/powerpoint/2010/main" val="3305235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tended Writing">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99BB1BFA-FCE3-5A42-B8D1-BA6A4A046D17}"/>
              </a:ext>
            </a:extLst>
          </p:cNvPr>
          <p:cNvSpPr/>
          <p:nvPr userDrawn="1"/>
        </p:nvSpPr>
        <p:spPr>
          <a:xfrm>
            <a:off x="884228" y="71437"/>
            <a:ext cx="5478535" cy="8440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i="0" u="none" strike="noStrike" cap="none" dirty="0">
                <a:solidFill>
                  <a:schemeClr val="lt1"/>
                </a:solidFill>
                <a:latin typeface="OpenDyslexic" panose="00000500000000000000" pitchFamily="50" charset="0"/>
                <a:ea typeface="Calibri"/>
                <a:cs typeface="Calibri"/>
                <a:sym typeface="Calibri"/>
              </a:rPr>
              <a:t>Extended Writing [6]</a:t>
            </a:r>
            <a:endParaRPr sz="3600" b="1" dirty="0">
              <a:solidFill>
                <a:schemeClr val="lt1"/>
              </a:solidFill>
              <a:latin typeface="OpenDyslexic" panose="00000500000000000000" pitchFamily="50" charset="0"/>
              <a:ea typeface="Calibri"/>
              <a:cs typeface="Calibri"/>
              <a:sym typeface="Calibri"/>
            </a:endParaRPr>
          </a:p>
        </p:txBody>
      </p:sp>
      <p:sp>
        <p:nvSpPr>
          <p:cNvPr id="8" name="Rectangle 7">
            <a:extLst>
              <a:ext uri="{FF2B5EF4-FFF2-40B4-BE49-F238E27FC236}">
                <a16:creationId xmlns:a16="http://schemas.microsoft.com/office/drawing/2014/main" id="{09EC73A0-46C9-3942-80F0-17E4E9D21EC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9" name="Rectangle 8">
            <a:extLst>
              <a:ext uri="{FF2B5EF4-FFF2-40B4-BE49-F238E27FC236}">
                <a16:creationId xmlns:a16="http://schemas.microsoft.com/office/drawing/2014/main" id="{73E1ECBB-D152-0646-A777-819EE7B85A12}"/>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sp>
        <p:nvSpPr>
          <p:cNvPr id="10" name="Rectangle 9">
            <a:extLst>
              <a:ext uri="{FF2B5EF4-FFF2-40B4-BE49-F238E27FC236}">
                <a16:creationId xmlns:a16="http://schemas.microsoft.com/office/drawing/2014/main" id="{351E81AE-057C-4645-B876-9152709B0C59}"/>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Dyslexic" panose="00000500000000000000" pitchFamily="50" charset="0"/>
            </a:endParaRPr>
          </a:p>
        </p:txBody>
      </p:sp>
      <p:pic>
        <p:nvPicPr>
          <p:cNvPr id="11" name="Google Shape;395;p52" descr="Related image">
            <a:extLst>
              <a:ext uri="{FF2B5EF4-FFF2-40B4-BE49-F238E27FC236}">
                <a16:creationId xmlns:a16="http://schemas.microsoft.com/office/drawing/2014/main" id="{E36466BA-CA8C-D748-A5B7-E26DA841CB08}"/>
              </a:ext>
            </a:extLst>
          </p:cNvPr>
          <p:cNvPicPr preferRelativeResize="0"/>
          <p:nvPr userDrawn="1"/>
        </p:nvPicPr>
        <p:blipFill rotWithShape="1">
          <a:blip r:embed="rId3"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4" name="Google Shape;22;p2">
            <a:extLst>
              <a:ext uri="{FF2B5EF4-FFF2-40B4-BE49-F238E27FC236}">
                <a16:creationId xmlns:a16="http://schemas.microsoft.com/office/drawing/2014/main" id="{29CA86B3-5FCF-1442-B5D0-68A6A9A19542}"/>
              </a:ext>
            </a:extLst>
          </p:cNvPr>
          <p:cNvSpPr/>
          <p:nvPr userDrawn="1"/>
        </p:nvSpPr>
        <p:spPr>
          <a:xfrm>
            <a:off x="571490" y="4541887"/>
            <a:ext cx="252440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17" name="Google Shape;66;p8" descr="Image result for pencil clipart">
            <a:extLst>
              <a:ext uri="{FF2B5EF4-FFF2-40B4-BE49-F238E27FC236}">
                <a16:creationId xmlns:a16="http://schemas.microsoft.com/office/drawing/2014/main" id="{A38AFA55-7039-1548-A679-A10CCA4EFAE9}"/>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66196" y="153856"/>
            <a:ext cx="609579" cy="593324"/>
          </a:xfrm>
          <a:prstGeom prst="rect">
            <a:avLst/>
          </a:prstGeom>
          <a:noFill/>
          <a:ln>
            <a:noFill/>
          </a:ln>
        </p:spPr>
      </p:pic>
      <p:sp>
        <p:nvSpPr>
          <p:cNvPr id="18" name="Google Shape;289;p41">
            <a:extLst>
              <a:ext uri="{FF2B5EF4-FFF2-40B4-BE49-F238E27FC236}">
                <a16:creationId xmlns:a16="http://schemas.microsoft.com/office/drawing/2014/main" id="{56C481FF-E07B-5C4B-B793-B84E6C3E0938}"/>
              </a:ext>
            </a:extLst>
          </p:cNvPr>
          <p:cNvSpPr/>
          <p:nvPr userDrawn="1"/>
        </p:nvSpPr>
        <p:spPr>
          <a:xfrm>
            <a:off x="3639739" y="4895669"/>
            <a:ext cx="8384645" cy="1123406"/>
          </a:xfrm>
          <a:prstGeom prst="roundRect">
            <a:avLst>
              <a:gd name="adj" fmla="val 16667"/>
            </a:avLst>
          </a:prstGeom>
          <a:solidFill>
            <a:srgbClr val="00B050">
              <a:alpha val="40000"/>
            </a:srgbClr>
          </a:solidFill>
          <a:ln w="12700" cap="flat" cmpd="sng">
            <a:solidFill>
              <a:srgbClr val="00B05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now link your point and explanation back to the question</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19" name="Google Shape;290;p41">
            <a:extLst>
              <a:ext uri="{FF2B5EF4-FFF2-40B4-BE49-F238E27FC236}">
                <a16:creationId xmlns:a16="http://schemas.microsoft.com/office/drawing/2014/main" id="{662B6BA7-8BE2-F341-91D7-9EE22E983C1B}"/>
              </a:ext>
            </a:extLst>
          </p:cNvPr>
          <p:cNvSpPr/>
          <p:nvPr userDrawn="1"/>
        </p:nvSpPr>
        <p:spPr>
          <a:xfrm>
            <a:off x="3639740" y="2160055"/>
            <a:ext cx="8384645" cy="1123406"/>
          </a:xfrm>
          <a:prstGeom prst="roundRect">
            <a:avLst>
              <a:gd name="adj" fmla="val 16667"/>
            </a:avLst>
          </a:prstGeom>
          <a:solidFill>
            <a:srgbClr val="FF0000">
              <a:alpha val="40000"/>
            </a:srgbClr>
          </a:solidFill>
          <a:ln w="12700" cap="flat" cmpd="sng">
            <a:solidFill>
              <a:srgbClr val="FF0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your point</a:t>
            </a:r>
            <a:endParaRPr dirty="0">
              <a:latin typeface="OpenDyslexic" panose="00000500000000000000" pitchFamily="50" charset="0"/>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a:p>
            <a:pPr marL="0" marR="0" lvl="0" indent="0" algn="ctr" rtl="0">
              <a:spcBef>
                <a:spcPts val="0"/>
              </a:spcBef>
              <a:spcAft>
                <a:spcPts val="0"/>
              </a:spcAft>
              <a:buNone/>
            </a:pPr>
            <a:endParaRPr lang="en-GB" sz="1800" dirty="0">
              <a:solidFill>
                <a:schemeClr val="dk1"/>
              </a:solidFill>
              <a:latin typeface="OpenDyslexic" panose="00000500000000000000" pitchFamily="50" charset="0"/>
              <a:ea typeface="Comic Sans MS"/>
              <a:cs typeface="Comic Sans MS"/>
              <a:sym typeface="Comic Sans MS"/>
            </a:endParaRPr>
          </a:p>
        </p:txBody>
      </p:sp>
      <p:sp>
        <p:nvSpPr>
          <p:cNvPr id="20" name="Google Shape;291;p41">
            <a:extLst>
              <a:ext uri="{FF2B5EF4-FFF2-40B4-BE49-F238E27FC236}">
                <a16:creationId xmlns:a16="http://schemas.microsoft.com/office/drawing/2014/main" id="{38B8756B-CAD1-AE4B-96C3-F38585004C56}"/>
              </a:ext>
            </a:extLst>
          </p:cNvPr>
          <p:cNvSpPr/>
          <p:nvPr userDrawn="1"/>
        </p:nvSpPr>
        <p:spPr>
          <a:xfrm>
            <a:off x="3639738" y="3524773"/>
            <a:ext cx="8384645" cy="1123406"/>
          </a:xfrm>
          <a:prstGeom prst="roundRect">
            <a:avLst>
              <a:gd name="adj" fmla="val 16667"/>
            </a:avLst>
          </a:prstGeom>
          <a:solidFill>
            <a:srgbClr val="FFC000">
              <a:alpha val="40000"/>
            </a:srgbClr>
          </a:solidFill>
          <a:ln w="12700" cap="flat" cmpd="sng">
            <a:solidFill>
              <a:srgbClr val="FFC000">
                <a:alpha val="4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dirty="0">
                <a:solidFill>
                  <a:srgbClr val="0070C0"/>
                </a:solidFill>
                <a:latin typeface="OpenDyslexic" panose="00000500000000000000" pitchFamily="50" charset="0"/>
                <a:ea typeface="Comic Sans MS"/>
                <a:cs typeface="Comic Sans MS"/>
                <a:sym typeface="Comic Sans MS"/>
              </a:rPr>
              <a:t>This is where you explain your point (what does your point mean?)</a:t>
            </a:r>
          </a:p>
          <a:p>
            <a:pPr marL="0" marR="0" lvl="0" indent="0" algn="ctr" rtl="0">
              <a:spcBef>
                <a:spcPts val="0"/>
              </a:spcBef>
              <a:spcAft>
                <a:spcPts val="0"/>
              </a:spcAft>
              <a:buNone/>
            </a:pPr>
            <a:endParaRPr lang="en-GB" sz="1800" dirty="0">
              <a:solidFill>
                <a:srgbClr val="0070C0"/>
              </a:solidFill>
              <a:latin typeface="OpenDyslexic" panose="00000500000000000000" pitchFamily="50" charset="0"/>
              <a:sym typeface="Comic Sans MS"/>
            </a:endParaRPr>
          </a:p>
          <a:p>
            <a:pPr marL="0" marR="0" lvl="0" indent="0" algn="ctr" rtl="0">
              <a:spcBef>
                <a:spcPts val="0"/>
              </a:spcBef>
              <a:spcAft>
                <a:spcPts val="0"/>
              </a:spcAft>
              <a:buNone/>
            </a:pPr>
            <a:endParaRPr dirty="0">
              <a:latin typeface="OpenDyslexic" panose="00000500000000000000" pitchFamily="50" charset="0"/>
            </a:endParaRPr>
          </a:p>
        </p:txBody>
      </p:sp>
      <p:sp>
        <p:nvSpPr>
          <p:cNvPr id="21" name="Google Shape;22;p2">
            <a:extLst>
              <a:ext uri="{FF2B5EF4-FFF2-40B4-BE49-F238E27FC236}">
                <a16:creationId xmlns:a16="http://schemas.microsoft.com/office/drawing/2014/main" id="{7BF18A93-F5B0-0D42-8FCC-7B209C4C5527}"/>
              </a:ext>
            </a:extLst>
          </p:cNvPr>
          <p:cNvSpPr/>
          <p:nvPr userDrawn="1"/>
        </p:nvSpPr>
        <p:spPr>
          <a:xfrm>
            <a:off x="7278663" y="6032474"/>
            <a:ext cx="1604079" cy="81207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i="0" u="none" strike="noStrike" cap="none" dirty="0">
                <a:latin typeface="OpenDyslexic" panose="00000500000000000000" pitchFamily="50" charset="0"/>
                <a:ea typeface="Calibri"/>
                <a:cs typeface="Calibri"/>
                <a:sym typeface="Calibri"/>
              </a:rPr>
              <a:t>x3</a:t>
            </a:r>
            <a:endParaRPr sz="5400"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3705727" y="265203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point here e.g. One advantage to Cloud Computing is …</a:t>
            </a:r>
            <a:endParaRPr lang="en-US" dirty="0"/>
          </a:p>
        </p:txBody>
      </p:sp>
      <p:sp>
        <p:nvSpPr>
          <p:cNvPr id="27" name="Text Placeholder 45"/>
          <p:cNvSpPr>
            <a:spLocks noGrp="1"/>
          </p:cNvSpPr>
          <p:nvPr>
            <p:ph type="body" sz="quarter" idx="14" hasCustomPrompt="1"/>
          </p:nvPr>
        </p:nvSpPr>
        <p:spPr>
          <a:xfrm>
            <a:off x="3705727" y="4021808"/>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explanation here e.g. This is an advantage because …</a:t>
            </a:r>
            <a:endParaRPr lang="en-US" dirty="0"/>
          </a:p>
        </p:txBody>
      </p:sp>
      <p:sp>
        <p:nvSpPr>
          <p:cNvPr id="28" name="Text Placeholder 45"/>
          <p:cNvSpPr>
            <a:spLocks noGrp="1"/>
          </p:cNvSpPr>
          <p:nvPr>
            <p:ph type="body" sz="quarter" idx="15" hasCustomPrompt="1"/>
          </p:nvPr>
        </p:nvSpPr>
        <p:spPr>
          <a:xfrm>
            <a:off x="3696794" y="5374857"/>
            <a:ext cx="8270532" cy="625246"/>
          </a:xfrm>
        </p:spPr>
        <p:txBody>
          <a:bodyPr>
            <a:noAutofit/>
          </a:bodyPr>
          <a:lstStyle>
            <a:lvl1pPr marL="0" indent="0" algn="ctr">
              <a:buNone/>
              <a:defRPr sz="1600" b="0"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sentence starter for link here e.g. This is compared to local computing which …</a:t>
            </a:r>
            <a:endParaRPr lang="en-US" dirty="0"/>
          </a:p>
        </p:txBody>
      </p:sp>
      <p:sp>
        <p:nvSpPr>
          <p:cNvPr id="29" name="Text Placeholder 45"/>
          <p:cNvSpPr>
            <a:spLocks noGrp="1"/>
          </p:cNvSpPr>
          <p:nvPr>
            <p:ph type="body" sz="quarter" idx="16" hasCustomPrompt="1"/>
          </p:nvPr>
        </p:nvSpPr>
        <p:spPr>
          <a:xfrm>
            <a:off x="3629861" y="1079467"/>
            <a:ext cx="8426608" cy="833097"/>
          </a:xfrm>
        </p:spPr>
        <p:txBody>
          <a:bodyPr>
            <a:noAutofit/>
          </a:bodyPr>
          <a:lstStyle>
            <a:lvl1pPr marL="0" indent="0" algn="ctr">
              <a:buNone/>
              <a:defRPr sz="16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question here</a:t>
            </a:r>
            <a:endParaRPr lang="en-US" dirty="0"/>
          </a:p>
        </p:txBody>
      </p:sp>
      <p:sp>
        <p:nvSpPr>
          <p:cNvPr id="32" name="Google Shape;22;p2">
            <a:extLst>
              <a:ext uri="{FF2B5EF4-FFF2-40B4-BE49-F238E27FC236}">
                <a16:creationId xmlns:a16="http://schemas.microsoft.com/office/drawing/2014/main" id="{A136B572-8241-C945-8814-44C2F37ADD30}"/>
              </a:ext>
            </a:extLst>
          </p:cNvPr>
          <p:cNvSpPr/>
          <p:nvPr userDrawn="1"/>
        </p:nvSpPr>
        <p:spPr>
          <a:xfrm>
            <a:off x="585779" y="2239014"/>
            <a:ext cx="251011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417BAB8A-BB3D-D748-B209-9EA88041FAA8}"/>
              </a:ext>
            </a:extLst>
          </p:cNvPr>
          <p:cNvPicPr/>
          <p:nvPr userDrawn="1"/>
        </p:nvPicPr>
        <p:blipFill>
          <a:blip r:embed="rId5" r:link="rId6"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7"/>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364930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 Mark Questions">
    <p:spTree>
      <p:nvGrpSpPr>
        <p:cNvPr id="1" name=""/>
        <p:cNvGrpSpPr/>
        <p:nvPr/>
      </p:nvGrpSpPr>
      <p:grpSpPr>
        <a:xfrm>
          <a:off x="0" y="0"/>
          <a:ext cx="0" cy="0"/>
          <a:chOff x="0" y="0"/>
          <a:chExt cx="0" cy="0"/>
        </a:xfrm>
      </p:grpSpPr>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 name="TextBox 1">
            <a:extLst>
              <a:ext uri="{FF2B5EF4-FFF2-40B4-BE49-F238E27FC236}">
                <a16:creationId xmlns:a16="http://schemas.microsoft.com/office/drawing/2014/main" id="{112A22BA-925F-4586-AE8B-4F2914E5E18C}"/>
              </a:ext>
            </a:extLst>
          </p:cNvPr>
          <p:cNvSpPr txBox="1"/>
          <p:nvPr userDrawn="1"/>
        </p:nvSpPr>
        <p:spPr>
          <a:xfrm>
            <a:off x="966651" y="153856"/>
            <a:ext cx="4833258" cy="646331"/>
          </a:xfrm>
          <a:prstGeom prst="rect">
            <a:avLst/>
          </a:prstGeom>
          <a:noFill/>
        </p:spPr>
        <p:txBody>
          <a:bodyPr wrap="square" rtlCol="0">
            <a:spAutoFit/>
          </a:bodyPr>
          <a:lstStyle/>
          <a:p>
            <a:r>
              <a:rPr lang="en-GB" sz="3600" b="1" dirty="0">
                <a:solidFill>
                  <a:schemeClr val="bg1"/>
                </a:solidFill>
                <a:latin typeface="OpenDyslexic" panose="00000500000000000000" pitchFamily="50" charset="0"/>
              </a:rPr>
              <a:t>8 Mark Questions</a:t>
            </a:r>
          </a:p>
        </p:txBody>
      </p:sp>
      <p:sp>
        <p:nvSpPr>
          <p:cNvPr id="3" name="Rectangle 2">
            <a:extLst>
              <a:ext uri="{FF2B5EF4-FFF2-40B4-BE49-F238E27FC236}">
                <a16:creationId xmlns:a16="http://schemas.microsoft.com/office/drawing/2014/main" id="{A64A4992-AEB8-433B-96F9-D41F83586CEA}"/>
              </a:ext>
            </a:extLst>
          </p:cNvPr>
          <p:cNvSpPr/>
          <p:nvPr userDrawn="1"/>
        </p:nvSpPr>
        <p:spPr>
          <a:xfrm>
            <a:off x="57150" y="987319"/>
            <a:ext cx="5799909" cy="2898881"/>
          </a:xfrm>
          <a:prstGeom prst="rect">
            <a:avLst/>
          </a:prstGeom>
          <a:solidFill>
            <a:srgbClr val="FFFF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A6C127C-1EC9-4EC0-BE05-A52270CD76EA}"/>
              </a:ext>
            </a:extLst>
          </p:cNvPr>
          <p:cNvSpPr/>
          <p:nvPr userDrawn="1"/>
        </p:nvSpPr>
        <p:spPr>
          <a:xfrm>
            <a:off x="57149" y="3940069"/>
            <a:ext cx="5799909" cy="2898881"/>
          </a:xfrm>
          <a:prstGeom prst="rect">
            <a:avLst/>
          </a:prstGeom>
          <a:solidFill>
            <a:srgbClr val="00B05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70CC363-680C-41E7-98E8-AD638F9CFE39}"/>
              </a:ext>
            </a:extLst>
          </p:cNvPr>
          <p:cNvSpPr/>
          <p:nvPr userDrawn="1"/>
        </p:nvSpPr>
        <p:spPr>
          <a:xfrm>
            <a:off x="6334941" y="987319"/>
            <a:ext cx="5799909" cy="2898881"/>
          </a:xfrm>
          <a:prstGeom prst="rect">
            <a:avLst/>
          </a:prstGeom>
          <a:solidFill>
            <a:srgbClr val="0070C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1128F0B-043A-4A00-9F81-9B9CFE4F926E}"/>
              </a:ext>
            </a:extLst>
          </p:cNvPr>
          <p:cNvSpPr/>
          <p:nvPr userDrawn="1"/>
        </p:nvSpPr>
        <p:spPr>
          <a:xfrm>
            <a:off x="6334940" y="3940069"/>
            <a:ext cx="5799909" cy="2898881"/>
          </a:xfrm>
          <a:prstGeom prst="rect">
            <a:avLst/>
          </a:prstGeom>
          <a:solidFill>
            <a:srgbClr val="FF0000">
              <a:alpha val="4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2DF732E-0AC2-4FA8-B4F3-2BEFC7F8D8DE}"/>
              </a:ext>
            </a:extLst>
          </p:cNvPr>
          <p:cNvSpPr/>
          <p:nvPr userDrawn="1"/>
        </p:nvSpPr>
        <p:spPr>
          <a:xfrm>
            <a:off x="4637041" y="3183926"/>
            <a:ext cx="2917916" cy="1458418"/>
          </a:xfrm>
          <a:prstGeom prst="rect">
            <a:avLst/>
          </a:prstGeom>
          <a:solidFill>
            <a:schemeClr val="tx1">
              <a:alpha val="8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B257AE26-5304-4EF8-9420-D6509F844E18}"/>
              </a:ext>
            </a:extLst>
          </p:cNvPr>
          <p:cNvSpPr>
            <a:spLocks noGrp="1"/>
          </p:cNvSpPr>
          <p:nvPr>
            <p:ph type="body" sz="quarter" idx="10" hasCustomPrompt="1"/>
          </p:nvPr>
        </p:nvSpPr>
        <p:spPr>
          <a:xfrm>
            <a:off x="4637088" y="3184525"/>
            <a:ext cx="2917825" cy="1457325"/>
          </a:xfrm>
        </p:spPr>
        <p:txBody>
          <a:bodyPr>
            <a:noAutofit/>
          </a:bodyPr>
          <a:lstStyle>
            <a:lvl1pPr marL="0" indent="0" algn="ctr">
              <a:buNone/>
              <a:defRPr sz="2000">
                <a:solidFill>
                  <a:schemeClr val="bg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Write question here</a:t>
            </a:r>
            <a:endParaRPr lang="en-GB" dirty="0"/>
          </a:p>
        </p:txBody>
      </p:sp>
      <p:sp>
        <p:nvSpPr>
          <p:cNvPr id="15" name="Text Placeholder 4">
            <a:extLst>
              <a:ext uri="{FF2B5EF4-FFF2-40B4-BE49-F238E27FC236}">
                <a16:creationId xmlns:a16="http://schemas.microsoft.com/office/drawing/2014/main" id="{7EDB0769-B991-469E-BD88-EB37B9512820}"/>
              </a:ext>
            </a:extLst>
          </p:cNvPr>
          <p:cNvSpPr>
            <a:spLocks noGrp="1"/>
          </p:cNvSpPr>
          <p:nvPr>
            <p:ph type="body" sz="quarter" idx="11" hasCustomPrompt="1"/>
          </p:nvPr>
        </p:nvSpPr>
        <p:spPr>
          <a:xfrm>
            <a:off x="139302" y="1090013"/>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1</a:t>
            </a:r>
            <a:endParaRPr lang="en-GB" dirty="0"/>
          </a:p>
        </p:txBody>
      </p:sp>
      <p:sp>
        <p:nvSpPr>
          <p:cNvPr id="16" name="Text Placeholder 4">
            <a:extLst>
              <a:ext uri="{FF2B5EF4-FFF2-40B4-BE49-F238E27FC236}">
                <a16:creationId xmlns:a16="http://schemas.microsoft.com/office/drawing/2014/main" id="{66BA5482-F9D0-4B68-9A42-F904DEC22496}"/>
              </a:ext>
            </a:extLst>
          </p:cNvPr>
          <p:cNvSpPr>
            <a:spLocks noGrp="1"/>
          </p:cNvSpPr>
          <p:nvPr>
            <p:ph type="body" sz="quarter" idx="12" hasCustomPrompt="1"/>
          </p:nvPr>
        </p:nvSpPr>
        <p:spPr>
          <a:xfrm>
            <a:off x="6502002" y="1090012"/>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2</a:t>
            </a:r>
            <a:endParaRPr lang="en-GB" dirty="0"/>
          </a:p>
        </p:txBody>
      </p:sp>
      <p:sp>
        <p:nvSpPr>
          <p:cNvPr id="17" name="Text Placeholder 4">
            <a:extLst>
              <a:ext uri="{FF2B5EF4-FFF2-40B4-BE49-F238E27FC236}">
                <a16:creationId xmlns:a16="http://schemas.microsoft.com/office/drawing/2014/main" id="{E4B0122D-7DCD-4A60-9056-9100E8928FA8}"/>
              </a:ext>
            </a:extLst>
          </p:cNvPr>
          <p:cNvSpPr>
            <a:spLocks noGrp="1"/>
          </p:cNvSpPr>
          <p:nvPr>
            <p:ph type="body" sz="quarter" idx="13" hasCustomPrompt="1"/>
          </p:nvPr>
        </p:nvSpPr>
        <p:spPr>
          <a:xfrm>
            <a:off x="139302" y="4056557"/>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3</a:t>
            </a:r>
            <a:endParaRPr lang="en-GB" dirty="0"/>
          </a:p>
        </p:txBody>
      </p:sp>
      <p:sp>
        <p:nvSpPr>
          <p:cNvPr id="18" name="Text Placeholder 4">
            <a:extLst>
              <a:ext uri="{FF2B5EF4-FFF2-40B4-BE49-F238E27FC236}">
                <a16:creationId xmlns:a16="http://schemas.microsoft.com/office/drawing/2014/main" id="{80895076-1EB6-4B4B-9FBA-4B2CB99560D8}"/>
              </a:ext>
            </a:extLst>
          </p:cNvPr>
          <p:cNvSpPr>
            <a:spLocks noGrp="1"/>
          </p:cNvSpPr>
          <p:nvPr>
            <p:ph type="body" sz="quarter" idx="14" hasCustomPrompt="1"/>
          </p:nvPr>
        </p:nvSpPr>
        <p:spPr>
          <a:xfrm>
            <a:off x="7702152" y="4056556"/>
            <a:ext cx="2917825" cy="414937"/>
          </a:xfrm>
        </p:spPr>
        <p:txBody>
          <a:bodyPr>
            <a:noAutofit/>
          </a:bodyPr>
          <a:lstStyle>
            <a:lvl1pPr marL="0" indent="0" algn="l">
              <a:buNone/>
              <a:defRPr sz="2000">
                <a:solidFill>
                  <a:schemeClr val="tx1"/>
                </a:solidFill>
                <a:latin typeface="OpenDyslexic" panose="00000500000000000000" pitchFamily="50" charset="0"/>
              </a:defRPr>
            </a:lvl1pPr>
            <a:lvl2pPr marL="457200" indent="0">
              <a:buNone/>
              <a:defRPr sz="1800">
                <a:solidFill>
                  <a:schemeClr val="bg1"/>
                </a:solidFill>
                <a:latin typeface="OpenDyslexic" panose="00000500000000000000" pitchFamily="50" charset="0"/>
              </a:defRPr>
            </a:lvl2pPr>
            <a:lvl3pPr marL="914400" indent="0">
              <a:buNone/>
              <a:defRPr sz="1600">
                <a:solidFill>
                  <a:schemeClr val="bg1"/>
                </a:solidFill>
                <a:latin typeface="OpenDyslexic" panose="00000500000000000000" pitchFamily="50" charset="0"/>
              </a:defRPr>
            </a:lvl3pPr>
            <a:lvl4pPr marL="1371600" indent="0">
              <a:buNone/>
              <a:defRPr sz="1400">
                <a:solidFill>
                  <a:schemeClr val="bg1"/>
                </a:solidFill>
                <a:latin typeface="OpenDyslexic" panose="00000500000000000000" pitchFamily="50" charset="0"/>
              </a:defRPr>
            </a:lvl4pPr>
            <a:lvl5pPr marL="1828800" indent="0">
              <a:buNone/>
              <a:defRPr sz="1400">
                <a:solidFill>
                  <a:schemeClr val="bg1"/>
                </a:solidFill>
                <a:latin typeface="OpenDyslexic" panose="00000500000000000000" pitchFamily="50" charset="0"/>
              </a:defRPr>
            </a:lvl5pPr>
          </a:lstStyle>
          <a:p>
            <a:pPr lvl="0"/>
            <a:r>
              <a:rPr lang="en-US" dirty="0"/>
              <a:t>Consideration 4</a:t>
            </a:r>
            <a:endParaRPr lang="en-GB" dirty="0"/>
          </a:p>
        </p:txBody>
      </p:sp>
    </p:spTree>
    <p:extLst>
      <p:ext uri="{BB962C8B-B14F-4D97-AF65-F5344CB8AC3E}">
        <p14:creationId xmlns:p14="http://schemas.microsoft.com/office/powerpoint/2010/main" val="203862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D8BD707-D9CF-40AE-B4C6-C98DA3205C09}" type="datetimeFigureOut">
              <a:rPr lang="en-US" smtClean="0"/>
              <a:pPr/>
              <a:t>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56167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ALT &amp; WILF (no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18989" y="92761"/>
            <a:ext cx="6582255"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i="0" u="none" strike="noStrike" cap="none" dirty="0">
                <a:solidFill>
                  <a:schemeClr val="lt1"/>
                </a:solidFill>
                <a:latin typeface="OpenDyslexic" panose="00000500000000000000" pitchFamily="50" charset="0"/>
                <a:ea typeface="Calibri"/>
                <a:cs typeface="Calibri"/>
                <a:sym typeface="Calibri"/>
              </a:rPr>
              <a:t>Objective &amp; Outcomes</a:t>
            </a:r>
            <a:endParaRPr sz="40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1612888280"/>
              </p:ext>
            </p:extLst>
          </p:nvPr>
        </p:nvGraphicFramePr>
        <p:xfrm>
          <a:off x="623392" y="2638053"/>
          <a:ext cx="10945200" cy="3777035"/>
        </p:xfrm>
        <a:graphic>
          <a:graphicData uri="http://schemas.openxmlformats.org/drawingml/2006/table">
            <a:tbl>
              <a:tblPr firstRow="1" bandRow="1">
                <a:tableStyleId>{616DA210-FB5B-4158-B5E0-FEB733F419BA}</a:tableStyleId>
              </a:tblPr>
              <a:tblGrid>
                <a:gridCol w="3648400">
                  <a:extLst>
                    <a:ext uri="{9D8B030D-6E8A-4147-A177-3AD203B41FA5}">
                      <a16:colId xmlns:a16="http://schemas.microsoft.com/office/drawing/2014/main" val="20000"/>
                    </a:ext>
                  </a:extLst>
                </a:gridCol>
                <a:gridCol w="3648400">
                  <a:extLst>
                    <a:ext uri="{9D8B030D-6E8A-4147-A177-3AD203B41FA5}">
                      <a16:colId xmlns:a16="http://schemas.microsoft.com/office/drawing/2014/main" val="20001"/>
                    </a:ext>
                  </a:extLst>
                </a:gridCol>
                <a:gridCol w="3648400">
                  <a:extLst>
                    <a:ext uri="{9D8B030D-6E8A-4147-A177-3AD203B41FA5}">
                      <a16:colId xmlns:a16="http://schemas.microsoft.com/office/drawing/2014/main" val="20002"/>
                    </a:ext>
                  </a:extLst>
                </a:gridCol>
              </a:tblGrid>
              <a:tr h="734583">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042452">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136109" y="1345967"/>
            <a:ext cx="247250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b="1" i="0" dirty="0">
                <a:solidFill>
                  <a:srgbClr val="FF0000"/>
                </a:solidFill>
                <a:latin typeface="OpenDyslexic" panose="00000500000000000000" pitchFamily="50" charset="0"/>
                <a:ea typeface="Comic Sans MS"/>
                <a:cs typeface="Comic Sans MS"/>
                <a:sym typeface="Comic Sans MS"/>
              </a:rPr>
              <a:t>Objective:</a:t>
            </a:r>
            <a:endParaRPr sz="3200" b="1" i="0" dirty="0">
              <a:solidFill>
                <a:srgbClr val="FF0000"/>
              </a:solidFill>
              <a:latin typeface="OpenDyslexic" panose="00000500000000000000" pitchFamily="50" charset="0"/>
              <a:ea typeface="Comic Sans MS"/>
              <a:cs typeface="Comic Sans MS"/>
              <a:sym typeface="Comic Sans MS"/>
            </a:endParaRPr>
          </a:p>
        </p:txBody>
      </p:sp>
      <p:sp>
        <p:nvSpPr>
          <p:cNvPr id="14" name="Google Shape;22;p2">
            <a:extLst>
              <a:ext uri="{FF2B5EF4-FFF2-40B4-BE49-F238E27FC236}">
                <a16:creationId xmlns:a16="http://schemas.microsoft.com/office/drawing/2014/main" id="{A055C9E7-AE16-2F4F-B8B2-B25BE5C78CFF}"/>
              </a:ext>
            </a:extLst>
          </p:cNvPr>
          <p:cNvSpPr/>
          <p:nvPr userDrawn="1"/>
        </p:nvSpPr>
        <p:spPr>
          <a:xfrm>
            <a:off x="1599191" y="2748343"/>
            <a:ext cx="2018846"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00B050"/>
                </a:solidFill>
                <a:latin typeface="OpenDyslexic" panose="00000500000000000000" pitchFamily="50" charset="0"/>
                <a:ea typeface="Calibri"/>
                <a:cs typeface="Calibri"/>
                <a:sym typeface="Calibri"/>
              </a:rPr>
              <a:t>Emerging</a:t>
            </a:r>
            <a:endParaRPr sz="2800" b="1" dirty="0">
              <a:solidFill>
                <a:srgbClr val="00B050"/>
              </a:solidFill>
              <a:latin typeface="OpenDyslexic" panose="00000500000000000000" pitchFamily="50" charset="0"/>
              <a:ea typeface="Calibri"/>
              <a:cs typeface="Calibri"/>
              <a:sym typeface="Calibri"/>
            </a:endParaRPr>
          </a:p>
        </p:txBody>
      </p:sp>
      <p:sp>
        <p:nvSpPr>
          <p:cNvPr id="15" name="Google Shape;22;p2">
            <a:extLst>
              <a:ext uri="{FF2B5EF4-FFF2-40B4-BE49-F238E27FC236}">
                <a16:creationId xmlns:a16="http://schemas.microsoft.com/office/drawing/2014/main" id="{4EEAFA1F-941C-E34C-A682-82475490F7F3}"/>
              </a:ext>
            </a:extLst>
          </p:cNvPr>
          <p:cNvSpPr/>
          <p:nvPr userDrawn="1"/>
        </p:nvSpPr>
        <p:spPr>
          <a:xfrm>
            <a:off x="5230274" y="2740183"/>
            <a:ext cx="2467589"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chemeClr val="accent2"/>
                </a:solidFill>
                <a:latin typeface="OpenDyslexic" panose="00000500000000000000" pitchFamily="50" charset="0"/>
                <a:ea typeface="Calibri"/>
                <a:cs typeface="Calibri"/>
                <a:sym typeface="Calibri"/>
              </a:rPr>
              <a:t>Developing</a:t>
            </a:r>
            <a:endParaRPr sz="2800" b="1" dirty="0">
              <a:solidFill>
                <a:schemeClr val="accent2"/>
              </a:solidFill>
              <a:latin typeface="OpenDyslexic" panose="00000500000000000000" pitchFamily="50" charset="0"/>
              <a:ea typeface="Calibri"/>
              <a:cs typeface="Calibri"/>
              <a:sym typeface="Calibri"/>
            </a:endParaRPr>
          </a:p>
        </p:txBody>
      </p:sp>
      <p:sp>
        <p:nvSpPr>
          <p:cNvPr id="16" name="Google Shape;22;p2">
            <a:extLst>
              <a:ext uri="{FF2B5EF4-FFF2-40B4-BE49-F238E27FC236}">
                <a16:creationId xmlns:a16="http://schemas.microsoft.com/office/drawing/2014/main" id="{249B4DA4-78C1-CF4D-B300-4B28E0D09BAA}"/>
              </a:ext>
            </a:extLst>
          </p:cNvPr>
          <p:cNvSpPr/>
          <p:nvPr userDrawn="1"/>
        </p:nvSpPr>
        <p:spPr>
          <a:xfrm>
            <a:off x="8859611" y="2740184"/>
            <a:ext cx="2309132"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2800" b="1" i="0" u="none" strike="noStrike" cap="none" dirty="0">
                <a:solidFill>
                  <a:srgbClr val="7030A0"/>
                </a:solidFill>
                <a:latin typeface="OpenDyslexic" panose="00000500000000000000" pitchFamily="50" charset="0"/>
                <a:ea typeface="Calibri"/>
                <a:cs typeface="Calibri"/>
                <a:sym typeface="Calibri"/>
              </a:rPr>
              <a:t>Mastering</a:t>
            </a:r>
            <a:endParaRPr sz="2800" b="1" dirty="0">
              <a:solidFill>
                <a:srgbClr val="7030A0"/>
              </a:solidFill>
              <a:latin typeface="OpenDyslexic" panose="00000500000000000000" pitchFamily="50" charset="0"/>
              <a:ea typeface="Calibri"/>
              <a:cs typeface="Calibri"/>
              <a:sym typeface="Calibri"/>
            </a:endParaRPr>
          </a:p>
        </p:txBody>
      </p:sp>
      <p:sp>
        <p:nvSpPr>
          <p:cNvPr id="21" name="Text Placeholder 20"/>
          <p:cNvSpPr>
            <a:spLocks noGrp="1"/>
          </p:cNvSpPr>
          <p:nvPr>
            <p:ph type="body" sz="quarter" idx="10" hasCustomPrompt="1"/>
          </p:nvPr>
        </p:nvSpPr>
        <p:spPr>
          <a:xfrm>
            <a:off x="788988" y="3464718"/>
            <a:ext cx="3354388"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Emerging outcome here</a:t>
            </a:r>
            <a:endParaRPr lang="en-US" dirty="0"/>
          </a:p>
        </p:txBody>
      </p:sp>
      <p:sp>
        <p:nvSpPr>
          <p:cNvPr id="22" name="Text Placeholder 20"/>
          <p:cNvSpPr>
            <a:spLocks noGrp="1"/>
          </p:cNvSpPr>
          <p:nvPr>
            <p:ph type="body" sz="quarter" idx="11" hasCustomPrompt="1"/>
          </p:nvPr>
        </p:nvSpPr>
        <p:spPr>
          <a:xfrm>
            <a:off x="4418352" y="3470613"/>
            <a:ext cx="3354388"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Developing outcome here</a:t>
            </a:r>
            <a:endParaRPr lang="en-US" dirty="0"/>
          </a:p>
        </p:txBody>
      </p:sp>
      <p:sp>
        <p:nvSpPr>
          <p:cNvPr id="23" name="Text Placeholder 20"/>
          <p:cNvSpPr>
            <a:spLocks noGrp="1"/>
          </p:cNvSpPr>
          <p:nvPr>
            <p:ph type="body" sz="quarter" idx="12" hasCustomPrompt="1"/>
          </p:nvPr>
        </p:nvSpPr>
        <p:spPr>
          <a:xfrm>
            <a:off x="8047716" y="3460639"/>
            <a:ext cx="3354388"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Mastering outcome here</a:t>
            </a:r>
            <a:endParaRPr lang="en-US" dirty="0"/>
          </a:p>
        </p:txBody>
      </p:sp>
      <p:sp>
        <p:nvSpPr>
          <p:cNvPr id="24" name="Text Placeholder 20"/>
          <p:cNvSpPr>
            <a:spLocks noGrp="1"/>
          </p:cNvSpPr>
          <p:nvPr>
            <p:ph type="body" sz="quarter" idx="13" hasCustomPrompt="1"/>
          </p:nvPr>
        </p:nvSpPr>
        <p:spPr>
          <a:xfrm>
            <a:off x="2850506" y="1345159"/>
            <a:ext cx="8482366" cy="783312"/>
          </a:xfrm>
        </p:spPr>
        <p:txBody>
          <a:bodyPr>
            <a:normAutofit/>
          </a:bodyPr>
          <a:lstStyle>
            <a:lvl1pPr marL="0" indent="0" algn="l">
              <a:buNone/>
              <a:defRPr sz="24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20" name="Picture 19">
            <a:extLst>
              <a:ext uri="{FF2B5EF4-FFF2-40B4-BE49-F238E27FC236}">
                <a16:creationId xmlns:a16="http://schemas.microsoft.com/office/drawing/2014/main" id="{121482FC-7798-4342-A60E-5803E71DBB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09056" y="2674287"/>
            <a:ext cx="462895" cy="612421"/>
          </a:xfrm>
          <a:prstGeom prst="rect">
            <a:avLst/>
          </a:prstGeom>
        </p:spPr>
      </p:pic>
      <p:pic>
        <p:nvPicPr>
          <p:cNvPr id="3" name="Picture 2">
            <a:extLst>
              <a:ext uri="{FF2B5EF4-FFF2-40B4-BE49-F238E27FC236}">
                <a16:creationId xmlns:a16="http://schemas.microsoft.com/office/drawing/2014/main" id="{7C4CF8C0-72AB-084D-9001-A8A5D8C75C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8049" y="2669015"/>
            <a:ext cx="622964" cy="622964"/>
          </a:xfrm>
          <a:prstGeom prst="rect">
            <a:avLst/>
          </a:prstGeom>
        </p:spPr>
      </p:pic>
      <p:pic>
        <p:nvPicPr>
          <p:cNvPr id="17" name="Picture 16">
            <a:extLst>
              <a:ext uri="{FF2B5EF4-FFF2-40B4-BE49-F238E27FC236}">
                <a16:creationId xmlns:a16="http://schemas.microsoft.com/office/drawing/2014/main" id="{7A0C308D-D1D1-044A-81F3-2365CB3D6CB1}"/>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8097713" y="2688149"/>
            <a:ext cx="601017" cy="601017"/>
          </a:xfrm>
          <a:prstGeom prst="rect">
            <a:avLst/>
          </a:prstGeom>
        </p:spPr>
      </p:pic>
    </p:spTree>
    <p:extLst>
      <p:ext uri="{BB962C8B-B14F-4D97-AF65-F5344CB8AC3E}">
        <p14:creationId xmlns:p14="http://schemas.microsoft.com/office/powerpoint/2010/main" val="245002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ALT &amp; WILF (book work)">
    <p:spTree>
      <p:nvGrpSpPr>
        <p:cNvPr id="1" name=""/>
        <p:cNvGrpSpPr/>
        <p:nvPr/>
      </p:nvGrpSpPr>
      <p:grpSpPr>
        <a:xfrm>
          <a:off x="0" y="0"/>
          <a:ext cx="0" cy="0"/>
          <a:chOff x="0" y="0"/>
          <a:chExt cx="0" cy="0"/>
        </a:xfrm>
      </p:grpSpPr>
      <p:sp>
        <p:nvSpPr>
          <p:cNvPr id="6" name="Google Shape;21;p2">
            <a:extLst>
              <a:ext uri="{FF2B5EF4-FFF2-40B4-BE49-F238E27FC236}">
                <a16:creationId xmlns:a16="http://schemas.microsoft.com/office/drawing/2014/main" id="{7499D919-8C49-764A-96F9-D1CEC839C84A}"/>
              </a:ext>
            </a:extLst>
          </p:cNvPr>
          <p:cNvSpPr/>
          <p:nvPr userDrawn="1"/>
        </p:nvSpPr>
        <p:spPr>
          <a:xfrm>
            <a:off x="-1941991" y="0"/>
            <a:ext cx="8211130"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2;p2">
            <a:extLst>
              <a:ext uri="{FF2B5EF4-FFF2-40B4-BE49-F238E27FC236}">
                <a16:creationId xmlns:a16="http://schemas.microsoft.com/office/drawing/2014/main" id="{F7646FFB-3C0D-6945-BD71-41AAE6BE0436}"/>
              </a:ext>
            </a:extLst>
          </p:cNvPr>
          <p:cNvSpPr/>
          <p:nvPr userDrawn="1"/>
        </p:nvSpPr>
        <p:spPr>
          <a:xfrm>
            <a:off x="132052" y="92761"/>
            <a:ext cx="5275969" cy="8084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i="0" u="none" strike="noStrike" cap="none" dirty="0">
                <a:solidFill>
                  <a:schemeClr val="lt1"/>
                </a:solidFill>
                <a:latin typeface="OpenDyslexic" panose="00000500000000000000" pitchFamily="50" charset="0"/>
                <a:ea typeface="Calibri"/>
                <a:cs typeface="Calibri"/>
                <a:sym typeface="Calibri"/>
              </a:rPr>
              <a:t>Objective &amp; Outcomes</a:t>
            </a:r>
            <a:endParaRPr sz="3200" b="1" dirty="0">
              <a:solidFill>
                <a:schemeClr val="lt1"/>
              </a:solidFill>
              <a:latin typeface="OpenDyslexic" panose="00000500000000000000" pitchFamily="50" charset="0"/>
              <a:ea typeface="Calibri"/>
              <a:cs typeface="Calibri"/>
              <a:sym typeface="Calibri"/>
            </a:endParaRPr>
          </a:p>
        </p:txBody>
      </p:sp>
      <p:graphicFrame>
        <p:nvGraphicFramePr>
          <p:cNvPr id="8" name="Google Shape;48;p5">
            <a:extLst>
              <a:ext uri="{FF2B5EF4-FFF2-40B4-BE49-F238E27FC236}">
                <a16:creationId xmlns:a16="http://schemas.microsoft.com/office/drawing/2014/main" id="{68BF1775-F37A-D344-A9CA-7317B050B691}"/>
              </a:ext>
            </a:extLst>
          </p:cNvPr>
          <p:cNvGraphicFramePr/>
          <p:nvPr userDrawn="1">
            <p:extLst>
              <p:ext uri="{D42A27DB-BD31-4B8C-83A1-F6EECF244321}">
                <p14:modId xmlns:p14="http://schemas.microsoft.com/office/powerpoint/2010/main" val="3723844677"/>
              </p:ext>
            </p:extLst>
          </p:nvPr>
        </p:nvGraphicFramePr>
        <p:xfrm>
          <a:off x="185972" y="2538040"/>
          <a:ext cx="5853192" cy="4091360"/>
        </p:xfrm>
        <a:graphic>
          <a:graphicData uri="http://schemas.openxmlformats.org/drawingml/2006/table">
            <a:tbl>
              <a:tblPr firstRow="1" bandRow="1">
                <a:tableStyleId>{616DA210-FB5B-4158-B5E0-FEB733F419BA}</a:tableStyleId>
              </a:tblPr>
              <a:tblGrid>
                <a:gridCol w="1951064">
                  <a:extLst>
                    <a:ext uri="{9D8B030D-6E8A-4147-A177-3AD203B41FA5}">
                      <a16:colId xmlns:a16="http://schemas.microsoft.com/office/drawing/2014/main" val="20000"/>
                    </a:ext>
                  </a:extLst>
                </a:gridCol>
                <a:gridCol w="1951064">
                  <a:extLst>
                    <a:ext uri="{9D8B030D-6E8A-4147-A177-3AD203B41FA5}">
                      <a16:colId xmlns:a16="http://schemas.microsoft.com/office/drawing/2014/main" val="20001"/>
                    </a:ext>
                  </a:extLst>
                </a:gridCol>
                <a:gridCol w="1951064">
                  <a:extLst>
                    <a:ext uri="{9D8B030D-6E8A-4147-A177-3AD203B41FA5}">
                      <a16:colId xmlns:a16="http://schemas.microsoft.com/office/drawing/2014/main" val="20002"/>
                    </a:ext>
                  </a:extLst>
                </a:gridCol>
              </a:tblGrid>
              <a:tr h="795715">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tc>
                  <a:txBody>
                    <a:bodyPr/>
                    <a:lstStyle/>
                    <a:p>
                      <a:pPr marL="0" marR="0" lvl="0" indent="0" algn="ctr" rtl="0">
                        <a:spcBef>
                          <a:spcPts val="0"/>
                        </a:spcBef>
                        <a:spcAft>
                          <a:spcPts val="0"/>
                        </a:spcAft>
                        <a:buNone/>
                      </a:pPr>
                      <a:endParaRPr sz="2800" u="none" strike="noStrike" cap="none" dirty="0">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0"/>
                  </a:ext>
                </a:extLst>
              </a:tr>
              <a:tr h="3295645">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tc>
                  <a:txBody>
                    <a:bodyPr/>
                    <a:lstStyle/>
                    <a:p>
                      <a:pPr marL="0" marR="0" lvl="0" indent="0" algn="l" rtl="0">
                        <a:spcBef>
                          <a:spcPts val="0"/>
                        </a:spcBef>
                        <a:spcAft>
                          <a:spcPts val="0"/>
                        </a:spcAft>
                        <a:buNone/>
                      </a:pPr>
                      <a:endParaRPr sz="1800" b="0" dirty="0">
                        <a:solidFill>
                          <a:schemeClr val="dk1"/>
                        </a:solidFill>
                        <a:latin typeface="Comic Sans MS"/>
                        <a:ea typeface="Comic Sans MS"/>
                        <a:cs typeface="Comic Sans MS"/>
                        <a:sym typeface="Comic Sans MS"/>
                      </a:endParaRPr>
                    </a:p>
                  </a:txBody>
                  <a:tcPr marL="121925" marR="121925" marT="45725" marB="45725"/>
                </a:tc>
                <a:extLst>
                  <a:ext uri="{0D108BD9-81ED-4DB2-BD59-A6C34878D82A}">
                    <a16:rowId xmlns:a16="http://schemas.microsoft.com/office/drawing/2014/main" val="10001"/>
                  </a:ext>
                </a:extLst>
              </a:tr>
            </a:tbl>
          </a:graphicData>
        </a:graphic>
      </p:graphicFrame>
      <p:sp>
        <p:nvSpPr>
          <p:cNvPr id="9" name="Google Shape;57;p5">
            <a:extLst>
              <a:ext uri="{FF2B5EF4-FFF2-40B4-BE49-F238E27FC236}">
                <a16:creationId xmlns:a16="http://schemas.microsoft.com/office/drawing/2014/main" id="{E14692A6-8468-C942-8445-535FC535465F}"/>
              </a:ext>
            </a:extLst>
          </p:cNvPr>
          <p:cNvSpPr txBox="1"/>
          <p:nvPr userDrawn="1"/>
        </p:nvSpPr>
        <p:spPr>
          <a:xfrm>
            <a:off x="645" y="1352378"/>
            <a:ext cx="2250635" cy="76944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2800" b="1" i="0" dirty="0">
                <a:solidFill>
                  <a:srgbClr val="FF0000"/>
                </a:solidFill>
                <a:latin typeface="OpenDyslexic" panose="00000500000000000000" pitchFamily="50" charset="0"/>
                <a:ea typeface="Comic Sans MS"/>
                <a:cs typeface="Comic Sans MS"/>
                <a:sym typeface="Comic Sans MS"/>
              </a:rPr>
              <a:t>Objective:</a:t>
            </a:r>
            <a:endParaRPr sz="2800" b="1" i="0" dirty="0">
              <a:solidFill>
                <a:srgbClr val="FF0000"/>
              </a:solidFill>
              <a:latin typeface="OpenDyslexic" panose="00000500000000000000" pitchFamily="50" charset="0"/>
              <a:ea typeface="Comic Sans MS"/>
              <a:cs typeface="Comic Sans MS"/>
              <a:sym typeface="Comic Sans MS"/>
            </a:endParaRPr>
          </a:p>
        </p:txBody>
      </p:sp>
      <p:sp>
        <p:nvSpPr>
          <p:cNvPr id="12" name="Google Shape;22;p2">
            <a:extLst>
              <a:ext uri="{FF2B5EF4-FFF2-40B4-BE49-F238E27FC236}">
                <a16:creationId xmlns:a16="http://schemas.microsoft.com/office/drawing/2014/main" id="{A055C9E7-AE16-2F4F-B8B2-B25BE5C78CFF}"/>
              </a:ext>
            </a:extLst>
          </p:cNvPr>
          <p:cNvSpPr/>
          <p:nvPr userDrawn="1"/>
        </p:nvSpPr>
        <p:spPr>
          <a:xfrm>
            <a:off x="655908"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00B050"/>
                </a:solidFill>
                <a:latin typeface="OpenDyslexic" panose="00000500000000000000" pitchFamily="50" charset="0"/>
                <a:ea typeface="Calibri"/>
                <a:cs typeface="Calibri"/>
                <a:sym typeface="Calibri"/>
              </a:rPr>
              <a:t>Emerging</a:t>
            </a:r>
            <a:endParaRPr sz="1800" b="1" dirty="0">
              <a:solidFill>
                <a:srgbClr val="00B050"/>
              </a:solidFill>
              <a:latin typeface="OpenDyslexic" panose="00000500000000000000" pitchFamily="50" charset="0"/>
              <a:ea typeface="Calibri"/>
              <a:cs typeface="Calibri"/>
              <a:sym typeface="Calibri"/>
            </a:endParaRPr>
          </a:p>
        </p:txBody>
      </p:sp>
      <p:pic>
        <p:nvPicPr>
          <p:cNvPr id="13" name="Picture 12">
            <a:extLst>
              <a:ext uri="{FF2B5EF4-FFF2-40B4-BE49-F238E27FC236}">
                <a16:creationId xmlns:a16="http://schemas.microsoft.com/office/drawing/2014/main" id="{A3534C14-A1BD-5E4E-9115-1756B2A0788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69139" y="0"/>
            <a:ext cx="5922861" cy="6858000"/>
          </a:xfrm>
          <a:prstGeom prst="rect">
            <a:avLst/>
          </a:prstGeom>
        </p:spPr>
      </p:pic>
      <p:sp>
        <p:nvSpPr>
          <p:cNvPr id="18" name="Google Shape;22;p2">
            <a:extLst>
              <a:ext uri="{FF2B5EF4-FFF2-40B4-BE49-F238E27FC236}">
                <a16:creationId xmlns:a16="http://schemas.microsoft.com/office/drawing/2014/main" id="{1B46DFDD-71A0-F443-A893-19C2029D58CC}"/>
              </a:ext>
            </a:extLst>
          </p:cNvPr>
          <p:cNvSpPr/>
          <p:nvPr userDrawn="1"/>
        </p:nvSpPr>
        <p:spPr>
          <a:xfrm>
            <a:off x="2574775" y="2748342"/>
            <a:ext cx="1713793"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chemeClr val="accent2"/>
                </a:solidFill>
                <a:latin typeface="OpenDyslexic" panose="00000500000000000000" pitchFamily="50" charset="0"/>
                <a:ea typeface="Calibri"/>
                <a:cs typeface="Calibri"/>
                <a:sym typeface="Calibri"/>
              </a:rPr>
              <a:t>Developing</a:t>
            </a:r>
            <a:endParaRPr sz="1800" b="1" dirty="0">
              <a:solidFill>
                <a:schemeClr val="accent2"/>
              </a:solidFill>
              <a:latin typeface="OpenDyslexic" panose="00000500000000000000" pitchFamily="50" charset="0"/>
              <a:ea typeface="Calibri"/>
              <a:cs typeface="Calibri"/>
              <a:sym typeface="Calibri"/>
            </a:endParaRPr>
          </a:p>
        </p:txBody>
      </p:sp>
      <p:sp>
        <p:nvSpPr>
          <p:cNvPr id="20" name="Google Shape;22;p2">
            <a:extLst>
              <a:ext uri="{FF2B5EF4-FFF2-40B4-BE49-F238E27FC236}">
                <a16:creationId xmlns:a16="http://schemas.microsoft.com/office/drawing/2014/main" id="{A05B7078-585C-0A49-8802-03CBDD24E8D2}"/>
              </a:ext>
            </a:extLst>
          </p:cNvPr>
          <p:cNvSpPr/>
          <p:nvPr userDrawn="1"/>
        </p:nvSpPr>
        <p:spPr>
          <a:xfrm>
            <a:off x="4557732" y="2748342"/>
            <a:ext cx="1522807" cy="48063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800" b="1" i="0" u="none" strike="noStrike" cap="none" dirty="0">
                <a:solidFill>
                  <a:srgbClr val="7030A0"/>
                </a:solidFill>
                <a:latin typeface="OpenDyslexic" panose="00000500000000000000" pitchFamily="50" charset="0"/>
                <a:ea typeface="Calibri"/>
                <a:cs typeface="Calibri"/>
                <a:sym typeface="Calibri"/>
              </a:rPr>
              <a:t>Mastering</a:t>
            </a:r>
            <a:endParaRPr sz="1800" b="1" dirty="0">
              <a:solidFill>
                <a:srgbClr val="7030A0"/>
              </a:solidFill>
              <a:latin typeface="OpenDyslexic" panose="00000500000000000000" pitchFamily="50" charset="0"/>
              <a:ea typeface="Calibri"/>
              <a:cs typeface="Calibri"/>
              <a:sym typeface="Calibri"/>
            </a:endParaRPr>
          </a:p>
        </p:txBody>
      </p:sp>
      <p:sp>
        <p:nvSpPr>
          <p:cNvPr id="24" name="Text Placeholder 20"/>
          <p:cNvSpPr>
            <a:spLocks noGrp="1"/>
          </p:cNvSpPr>
          <p:nvPr>
            <p:ph type="body" sz="quarter" idx="10" hasCustomPrompt="1"/>
          </p:nvPr>
        </p:nvSpPr>
        <p:spPr>
          <a:xfrm>
            <a:off x="301871" y="3439275"/>
            <a:ext cx="1719434" cy="2714625"/>
          </a:xfrm>
        </p:spPr>
        <p:txBody>
          <a:bodyPr>
            <a:normAutofit/>
          </a:bodyPr>
          <a:lstStyle>
            <a:lvl1pPr marL="0" indent="0" algn="ctr">
              <a:buNone/>
              <a:defRPr sz="1800" b="1" baseline="0">
                <a:solidFill>
                  <a:srgbClr val="00B05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Endurance outcome here</a:t>
            </a:r>
            <a:endParaRPr lang="en-US" dirty="0"/>
          </a:p>
        </p:txBody>
      </p:sp>
      <p:sp>
        <p:nvSpPr>
          <p:cNvPr id="25" name="Text Placeholder 20"/>
          <p:cNvSpPr>
            <a:spLocks noGrp="1"/>
          </p:cNvSpPr>
          <p:nvPr>
            <p:ph type="body" sz="quarter" idx="11" hasCustomPrompt="1"/>
          </p:nvPr>
        </p:nvSpPr>
        <p:spPr>
          <a:xfrm>
            <a:off x="2251280" y="3445170"/>
            <a:ext cx="1719434" cy="2714625"/>
          </a:xfrm>
        </p:spPr>
        <p:txBody>
          <a:bodyPr>
            <a:normAutofit/>
          </a:bodyPr>
          <a:lstStyle>
            <a:lvl1pPr marL="0" indent="0" algn="ctr">
              <a:buNone/>
              <a:defRPr sz="1800" b="1" baseline="0">
                <a:solidFill>
                  <a:schemeClr val="accent2"/>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Autonomy outcome here</a:t>
            </a:r>
            <a:endParaRPr lang="en-US" dirty="0"/>
          </a:p>
        </p:txBody>
      </p:sp>
      <p:sp>
        <p:nvSpPr>
          <p:cNvPr id="26" name="Text Placeholder 20"/>
          <p:cNvSpPr>
            <a:spLocks noGrp="1"/>
          </p:cNvSpPr>
          <p:nvPr>
            <p:ph type="body" sz="quarter" idx="12" hasCustomPrompt="1"/>
          </p:nvPr>
        </p:nvSpPr>
        <p:spPr>
          <a:xfrm>
            <a:off x="4159314" y="3435196"/>
            <a:ext cx="1719434" cy="2714625"/>
          </a:xfrm>
        </p:spPr>
        <p:txBody>
          <a:bodyPr>
            <a:normAutofit/>
          </a:bodyPr>
          <a:lstStyle>
            <a:lvl1pPr marL="0" indent="0" algn="ctr">
              <a:buNone/>
              <a:defRPr sz="1800" b="1" baseline="0">
                <a:solidFill>
                  <a:srgbClr val="7030A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Mastery outcome here</a:t>
            </a:r>
            <a:endParaRPr lang="en-US" dirty="0"/>
          </a:p>
        </p:txBody>
      </p:sp>
      <p:sp>
        <p:nvSpPr>
          <p:cNvPr id="27" name="Text Placeholder 20"/>
          <p:cNvSpPr>
            <a:spLocks noGrp="1"/>
          </p:cNvSpPr>
          <p:nvPr>
            <p:ph type="body" sz="quarter" idx="13" hasCustomPrompt="1"/>
          </p:nvPr>
        </p:nvSpPr>
        <p:spPr>
          <a:xfrm>
            <a:off x="2251280" y="1254974"/>
            <a:ext cx="3829259" cy="783312"/>
          </a:xfrm>
        </p:spPr>
        <p:txBody>
          <a:bodyPr>
            <a:normAutofit/>
          </a:bodyPr>
          <a:lstStyle>
            <a:lvl1pPr marL="0" indent="0" algn="l">
              <a:buNone/>
              <a:defRPr sz="1800" b="1" baseline="0">
                <a:solidFill>
                  <a:srgbClr val="0070C0"/>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sp>
        <p:nvSpPr>
          <p:cNvPr id="30" name="Text Placeholder 20"/>
          <p:cNvSpPr>
            <a:spLocks noGrp="1"/>
          </p:cNvSpPr>
          <p:nvPr>
            <p:ph type="body" sz="quarter" idx="16" hasCustomPrompt="1"/>
          </p:nvPr>
        </p:nvSpPr>
        <p:spPr>
          <a:xfrm>
            <a:off x="7052494" y="978445"/>
            <a:ext cx="5006840" cy="668185"/>
          </a:xfrm>
        </p:spPr>
        <p:txBody>
          <a:bodyPr>
            <a:normAutofit/>
          </a:bodyPr>
          <a:lstStyle>
            <a:lvl1pPr marL="0" indent="0" algn="l">
              <a:lnSpc>
                <a:spcPct val="150000"/>
              </a:lnSpc>
              <a:buNone/>
              <a:defRPr sz="1800" b="0" u="none" baseline="0">
                <a:solidFill>
                  <a:schemeClr val="tx1"/>
                </a:solidFill>
                <a:latin typeface="OpenDyslexic" panose="00000500000000000000" pitchFamily="50" charset="0"/>
              </a:defRPr>
            </a:lvl1pPr>
            <a:lvl2pPr>
              <a:defRPr sz="1800" b="1">
                <a:solidFill>
                  <a:srgbClr val="00B050"/>
                </a:solidFill>
                <a:latin typeface="Comic Sans MS" panose="030F0702030302020204" pitchFamily="66" charset="0"/>
              </a:defRPr>
            </a:lvl2pPr>
            <a:lvl3pPr>
              <a:defRPr sz="1800" b="1">
                <a:solidFill>
                  <a:srgbClr val="00B050"/>
                </a:solidFill>
                <a:latin typeface="Comic Sans MS" panose="030F0702030302020204" pitchFamily="66" charset="0"/>
              </a:defRPr>
            </a:lvl3pPr>
            <a:lvl4pPr>
              <a:defRPr sz="1800" b="1">
                <a:solidFill>
                  <a:srgbClr val="00B050"/>
                </a:solidFill>
                <a:latin typeface="Comic Sans MS" panose="030F0702030302020204" pitchFamily="66" charset="0"/>
              </a:defRPr>
            </a:lvl4pPr>
            <a:lvl5pPr>
              <a:defRPr sz="1800" b="1">
                <a:solidFill>
                  <a:srgbClr val="00B050"/>
                </a:solidFill>
                <a:latin typeface="Comic Sans MS" panose="030F0702030302020204" pitchFamily="66" charset="0"/>
              </a:defRPr>
            </a:lvl5pPr>
          </a:lstStyle>
          <a:p>
            <a:pPr lvl="0"/>
            <a:r>
              <a:rPr lang="en-GB" dirty="0"/>
              <a:t>Put objective here:</a:t>
            </a:r>
            <a:endParaRPr lang="en-US" dirty="0"/>
          </a:p>
        </p:txBody>
      </p:sp>
      <p:pic>
        <p:nvPicPr>
          <p:cNvPr id="31" name="Picture 30">
            <a:extLst>
              <a:ext uri="{FF2B5EF4-FFF2-40B4-BE49-F238E27FC236}">
                <a16:creationId xmlns:a16="http://schemas.microsoft.com/office/drawing/2014/main" id="{D9E8ED48-25F4-C446-B7BD-CD71B397006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59390" y="2681496"/>
            <a:ext cx="372375" cy="492661"/>
          </a:xfrm>
          <a:prstGeom prst="rect">
            <a:avLst/>
          </a:prstGeom>
        </p:spPr>
      </p:pic>
      <p:pic>
        <p:nvPicPr>
          <p:cNvPr id="32" name="Picture 31">
            <a:extLst>
              <a:ext uri="{FF2B5EF4-FFF2-40B4-BE49-F238E27FC236}">
                <a16:creationId xmlns:a16="http://schemas.microsoft.com/office/drawing/2014/main" id="{46F1FA72-EC9C-3149-90EA-4EAAEAA86C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52689" y="2702622"/>
            <a:ext cx="501142" cy="501142"/>
          </a:xfrm>
          <a:prstGeom prst="rect">
            <a:avLst/>
          </a:prstGeom>
        </p:spPr>
      </p:pic>
      <p:pic>
        <p:nvPicPr>
          <p:cNvPr id="21" name="Picture 20">
            <a:extLst>
              <a:ext uri="{FF2B5EF4-FFF2-40B4-BE49-F238E27FC236}">
                <a16:creationId xmlns:a16="http://schemas.microsoft.com/office/drawing/2014/main" id="{7A0C308D-D1D1-044A-81F3-2365CB3D6CB1}"/>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4148404" y="2711844"/>
            <a:ext cx="482697" cy="482697"/>
          </a:xfrm>
          <a:prstGeom prst="rect">
            <a:avLst/>
          </a:prstGeom>
        </p:spPr>
      </p:pic>
    </p:spTree>
    <p:extLst>
      <p:ext uri="{BB962C8B-B14F-4D97-AF65-F5344CB8AC3E}">
        <p14:creationId xmlns:p14="http://schemas.microsoft.com/office/powerpoint/2010/main" val="1536660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erging Task (Written)">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D4C89A-16D2-B64B-B8E7-CFB80242B0C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10"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9" name="Rectangle 8">
            <a:extLst>
              <a:ext uri="{FF2B5EF4-FFF2-40B4-BE49-F238E27FC236}">
                <a16:creationId xmlns:a16="http://schemas.microsoft.com/office/drawing/2014/main" id="{E47FD45F-E50F-2B4E-B251-149C7A46F90B}"/>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2" name="Rectangle 11">
            <a:extLst>
              <a:ext uri="{FF2B5EF4-FFF2-40B4-BE49-F238E27FC236}">
                <a16:creationId xmlns:a16="http://schemas.microsoft.com/office/drawing/2014/main" id="{21C15266-C568-7445-A508-F64225C74FEC}"/>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3" name="Rectangle 12">
            <a:extLst>
              <a:ext uri="{FF2B5EF4-FFF2-40B4-BE49-F238E27FC236}">
                <a16:creationId xmlns:a16="http://schemas.microsoft.com/office/drawing/2014/main" id="{D894C09F-6E23-5B4A-A34C-68824EE7E00F}"/>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14" name="Google Shape;395;p52" descr="Related image">
            <a:extLst>
              <a:ext uri="{FF2B5EF4-FFF2-40B4-BE49-F238E27FC236}">
                <a16:creationId xmlns:a16="http://schemas.microsoft.com/office/drawing/2014/main" id="{3EFEAB49-465C-694A-8A20-E3CEB95BA121}"/>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7" name="Google Shape;22;p2">
            <a:extLst>
              <a:ext uri="{FF2B5EF4-FFF2-40B4-BE49-F238E27FC236}">
                <a16:creationId xmlns:a16="http://schemas.microsoft.com/office/drawing/2014/main" id="{4BB6667A-6C6B-B94E-8AC1-107945FBEC8A}"/>
              </a:ext>
            </a:extLst>
          </p:cNvPr>
          <p:cNvSpPr/>
          <p:nvPr userDrawn="1"/>
        </p:nvSpPr>
        <p:spPr>
          <a:xfrm>
            <a:off x="571490" y="4541887"/>
            <a:ext cx="2454098"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pic>
        <p:nvPicPr>
          <p:cNvPr id="21" name="Google Shape;66;p8" descr="Image result for pencil clipart">
            <a:extLst>
              <a:ext uri="{FF2B5EF4-FFF2-40B4-BE49-F238E27FC236}">
                <a16:creationId xmlns:a16="http://schemas.microsoft.com/office/drawing/2014/main" id="{4AEF5249-02C9-6841-AE6F-60868BD3ADAA}"/>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6"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0" name="Google Shape;22;p2">
            <a:extLst>
              <a:ext uri="{FF2B5EF4-FFF2-40B4-BE49-F238E27FC236}">
                <a16:creationId xmlns:a16="http://schemas.microsoft.com/office/drawing/2014/main" id="{B8D99359-6D74-404B-A512-F4813DF24522}"/>
              </a:ext>
            </a:extLst>
          </p:cNvPr>
          <p:cNvSpPr/>
          <p:nvPr userDrawn="1"/>
        </p:nvSpPr>
        <p:spPr>
          <a:xfrm>
            <a:off x="585779" y="2239014"/>
            <a:ext cx="2611008"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28" name="Picture 27" descr="Image result for key words">
            <a:extLst>
              <a:ext uri="{FF2B5EF4-FFF2-40B4-BE49-F238E27FC236}">
                <a16:creationId xmlns:a16="http://schemas.microsoft.com/office/drawing/2014/main" id="{3BF0F8E5-6D67-0149-A764-6FAEC4A6A2C6}"/>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439771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velop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2E904CC-F31D-5542-A359-20059E0213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CBDDA867-18BC-F341-AC2A-042E2C241042}"/>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DB010D54-2298-F742-9A25-3A9F70F25BBD}"/>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FB881EA0-49FC-7044-B11A-516501903E7B}"/>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5" name="Rectangle 14">
            <a:extLst>
              <a:ext uri="{FF2B5EF4-FFF2-40B4-BE49-F238E27FC236}">
                <a16:creationId xmlns:a16="http://schemas.microsoft.com/office/drawing/2014/main" id="{1A8A24F0-0CBC-C04D-AFA3-235DAFA023B2}"/>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DE730047-68D7-F146-AB9B-BAA8FA8CCA81}"/>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922C0E6C-A81E-1C43-B8B9-6C1F18990865}"/>
              </a:ext>
            </a:extLst>
          </p:cNvPr>
          <p:cNvSpPr/>
          <p:nvPr userDrawn="1"/>
        </p:nvSpPr>
        <p:spPr>
          <a:xfrm>
            <a:off x="571490" y="4541887"/>
            <a:ext cx="2373416"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4"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6"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8"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9" name="Google Shape;22;p2">
            <a:extLst>
              <a:ext uri="{FF2B5EF4-FFF2-40B4-BE49-F238E27FC236}">
                <a16:creationId xmlns:a16="http://schemas.microsoft.com/office/drawing/2014/main" id="{3F784EC3-4FAF-FF42-8CFF-26F42249E879}"/>
              </a:ext>
            </a:extLst>
          </p:cNvPr>
          <p:cNvSpPr/>
          <p:nvPr userDrawn="1"/>
        </p:nvSpPr>
        <p:spPr>
          <a:xfrm>
            <a:off x="585779" y="2239014"/>
            <a:ext cx="2453256"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4D092767-4BBE-574D-B554-DDD79A75309E}"/>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5"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2098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ing Task (Writt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A0C308D-D1D1-044A-81F3-2365CB3D6CB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ackgroundRemoval t="2148" b="99219" l="9961" r="89844">
                        <a14:foregroundMark x1="57422" y1="4688" x2="41992" y2="4492"/>
                        <a14:foregroundMark x1="48242" y1="95117" x2="53320" y2="95313"/>
                        <a14:foregroundMark x1="51953" y1="99414" x2="50977" y2="99609"/>
                        <a14:foregroundMark x1="23633" y1="26758" x2="25977" y2="32227"/>
                        <a14:foregroundMark x1="73438" y1="41016" x2="74023" y2="18945"/>
                        <a14:foregroundMark x1="73714" y1="51939" x2="73633" y2="52148"/>
                        <a14:foregroundMark x1="65039" y1="2344" x2="36914" y2="2930"/>
                        <a14:foregroundMark x1="36914" y1="2930" x2="33398" y2="2148"/>
                        <a14:foregroundMark x1="61328" y1="27344" x2="61160" y2="27723"/>
                        <a14:foregroundMark x1="27027" y1="8108" x2="29730" y2="46847"/>
                        <a14:foregroundMark x1="63964" y1="9910" x2="54955" y2="21622"/>
                        <a14:foregroundMark x1="52252" y1="60360" x2="47748" y2="76577"/>
                        <a14:foregroundMark x1="73874" y1="12613" x2="63964" y2="34234"/>
                        <a14:foregroundMark x1="60360" y1="84685" x2="62162" y2="85586"/>
                        <a14:foregroundMark x1="63063" y1="85586" x2="54955" y2="85586"/>
                        <a14:backgroundMark x1="29297" y1="4688" x2="36914" y2="21680"/>
                        <a14:backgroundMark x1="36914" y1="21680" x2="38672" y2="23438"/>
                        <a14:backgroundMark x1="65793" y1="13558" x2="70508" y2="4297"/>
                        <a14:backgroundMark x1="52344" y1="42383" x2="68750" y2="48633"/>
                        <a14:backgroundMark x1="93555" y1="7227" x2="93164" y2="44922"/>
                        <a14:backgroundMark x1="92188" y1="45508" x2="90234" y2="85547"/>
                        <a14:backgroundMark x1="90234" y1="85547" x2="88867" y2="89844"/>
                        <a14:backgroundMark x1="16992" y1="10742" x2="21680" y2="7422"/>
                        <a14:backgroundMark x1="23633" y1="3711" x2="20313" y2="7422"/>
                        <a14:backgroundMark x1="60352" y1="22656" x2="39844" y2="22266"/>
                        <a14:backgroundMark x1="39844" y1="22266" x2="39063" y2="21875"/>
                        <a14:backgroundMark x1="49805" y1="22461" x2="59766" y2="22461"/>
                        <a14:backgroundMark x1="64754" y1="13198" x2="69336" y2="4688"/>
                        <a14:backgroundMark x1="59766" y1="22461" x2="61164" y2="19865"/>
                        <a14:backgroundMark x1="63834" y1="20791" x2="61336" y2="27347"/>
                        <a14:backgroundMark x1="70117" y1="4297" x2="66496" y2="13801"/>
                        <a14:backgroundMark x1="57044" y1="37587" x2="54102" y2="40039"/>
                        <a14:backgroundMark x1="73633" y1="53516" x2="74182" y2="52352"/>
                        <a14:backgroundMark x1="87266" y1="26663" x2="89258" y2="24219"/>
                        <a14:backgroundMark x1="40625" y1="44336" x2="27148" y2="53320"/>
                        <a14:backgroundMark x1="34766" y1="46484" x2="32813" y2="48242"/>
                        <a14:backgroundMark x1="43555" y1="43359" x2="36328" y2="45703"/>
                        <a14:backgroundMark x1="88672" y1="23828" x2="75586" y2="52734"/>
                        <a14:backgroundMark x1="69922" y1="3906" x2="70703" y2="2148"/>
                        <a14:backgroundMark x1="72070" y1="1758" x2="66875" y2="13933"/>
                        <a14:backgroundMark x1="71875" y1="53906" x2="68750" y2="50781"/>
                        <a14:backgroundMark x1="24414" y1="3711" x2="21875" y2="5859"/>
                        <a14:backgroundMark x1="66602" y1="13477" x2="63672" y2="19922"/>
                        <a14:backgroundMark x1="68750" y1="4297" x2="61328" y2="19922"/>
                        <a14:backgroundMark x1="59961" y1="27344" x2="56055" y2="39258"/>
                        <a14:backgroundMark x1="29297" y1="2344" x2="27148" y2="1758"/>
                        <a14:backgroundMark x1="25000" y1="2539" x2="24023" y2="4297"/>
                        <a14:backgroundMark x1="17383" y1="11328" x2="11914" y2="17969"/>
                        <a14:backgroundMark x1="11914" y1="17969" x2="11523" y2="17969"/>
                        <a14:backgroundMark x1="58008" y1="84180" x2="59375" y2="86719"/>
                        <a14:backgroundMark x1="65039" y1="70117" x2="63477" y2="72656"/>
                        <a14:backgroundMark x1="49805" y1="52148" x2="48438" y2="52734"/>
                        <a14:backgroundMark x1="63672" y1="97266" x2="62500" y2="97852"/>
                        <a14:backgroundMark x1="72656" y1="87695" x2="72656" y2="87695"/>
                        <a14:backgroundMark x1="73633" y1="87109" x2="72656" y2="87305"/>
                        <a14:backgroundMark x1="41211" y1="99609" x2="41211" y2="99609"/>
                      </a14:backgroundRemoval>
                    </a14:imgEffect>
                  </a14:imgLayer>
                </a14:imgProps>
              </a:ext>
              <a:ext uri="{28A0092B-C50C-407E-A947-70E740481C1C}">
                <a14:useLocalDpi xmlns:a14="http://schemas.microsoft.com/office/drawing/2010/main"/>
              </a:ext>
            </a:extLst>
          </a:blip>
          <a:stretch>
            <a:fillRect/>
          </a:stretch>
        </p:blipFill>
        <p:spPr>
          <a:xfrm>
            <a:off x="11488614" y="173784"/>
            <a:ext cx="633047" cy="633047"/>
          </a:xfrm>
          <a:prstGeom prst="rect">
            <a:avLst/>
          </a:prstGeom>
        </p:spPr>
      </p:pic>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7030A0">
              <a:alpha val="50000"/>
            </a:srgbClr>
          </a:solidFill>
          <a:ln w="12700" cap="flat" cmpd="sng">
            <a:solidFill>
              <a:srgbClr val="7030A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66;p8" descr="Image result for pencil clipart">
            <a:extLst>
              <a:ext uri="{FF2B5EF4-FFF2-40B4-BE49-F238E27FC236}">
                <a16:creationId xmlns:a16="http://schemas.microsoft.com/office/drawing/2014/main" id="{677D16A0-44DF-AD46-9B7C-5E663B68670B}"/>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139302" y="153856"/>
            <a:ext cx="609579" cy="593324"/>
          </a:xfrm>
          <a:prstGeom prst="rect">
            <a:avLst/>
          </a:prstGeom>
          <a:noFill/>
          <a:ln>
            <a:noFill/>
          </a:ln>
        </p:spPr>
      </p:pic>
      <p:sp>
        <p:nvSpPr>
          <p:cNvPr id="13" name="Rectangle 12">
            <a:extLst>
              <a:ext uri="{FF2B5EF4-FFF2-40B4-BE49-F238E27FC236}">
                <a16:creationId xmlns:a16="http://schemas.microsoft.com/office/drawing/2014/main" id="{05038424-8801-374C-B4C9-1745B4B46448}"/>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62665C89-B798-F043-8DD7-1507DDFFFF30}"/>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5" name="Rectangle 14">
            <a:extLst>
              <a:ext uri="{FF2B5EF4-FFF2-40B4-BE49-F238E27FC236}">
                <a16:creationId xmlns:a16="http://schemas.microsoft.com/office/drawing/2014/main" id="{5B637222-C655-0F47-A4A7-8636BD8145D0}"/>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733D079D-D76F-0441-B626-AD7A8B126FB6}"/>
              </a:ext>
            </a:extLst>
          </p:cNvPr>
          <p:cNvPicPr preferRelativeResize="0"/>
          <p:nvPr userDrawn="1"/>
        </p:nvPicPr>
        <p:blipFill rotWithShape="1">
          <a:blip r:embed="rId6"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D42704C3-F35D-7D46-98D0-94D889E2DC83}"/>
              </a:ext>
            </a:extLst>
          </p:cNvPr>
          <p:cNvSpPr/>
          <p:nvPr userDrawn="1"/>
        </p:nvSpPr>
        <p:spPr>
          <a:xfrm>
            <a:off x="571490" y="4541887"/>
            <a:ext cx="2427203"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3"/>
            <a:ext cx="8401759" cy="5747999"/>
          </a:xfrm>
        </p:spPr>
        <p:txBody>
          <a:bodyPr>
            <a:noAutofit/>
          </a:bodyPr>
          <a:lstStyle>
            <a:lvl1pPr marL="0" indent="0">
              <a:buNone/>
              <a:defRPr sz="18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content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Mastering objective here</a:t>
            </a:r>
            <a:endParaRPr lang="en-US" dirty="0"/>
          </a:p>
        </p:txBody>
      </p:sp>
      <p:sp>
        <p:nvSpPr>
          <p:cNvPr id="29" name="Google Shape;22;p2">
            <a:extLst>
              <a:ext uri="{FF2B5EF4-FFF2-40B4-BE49-F238E27FC236}">
                <a16:creationId xmlns:a16="http://schemas.microsoft.com/office/drawing/2014/main" id="{0D3AA3BC-05BD-0C4B-8311-B35D631EFF32}"/>
              </a:ext>
            </a:extLst>
          </p:cNvPr>
          <p:cNvSpPr/>
          <p:nvPr userDrawn="1"/>
        </p:nvSpPr>
        <p:spPr>
          <a:xfrm>
            <a:off x="585778" y="2239014"/>
            <a:ext cx="2412915"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0" name="Picture 29" descr="Image result for key words">
            <a:extLst>
              <a:ext uri="{FF2B5EF4-FFF2-40B4-BE49-F238E27FC236}">
                <a16:creationId xmlns:a16="http://schemas.microsoft.com/office/drawing/2014/main" id="{8AC9DD45-CA73-7E4A-97FD-ADAE4491DBEF}"/>
              </a:ext>
            </a:extLst>
          </p:cNvPr>
          <p:cNvPicPr/>
          <p:nvPr userDrawn="1"/>
        </p:nvPicPr>
        <p:blipFill>
          <a:blip r:embed="rId7" r:link="rId8"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9"/>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05917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erging Task (Screensho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33CFD74-5DC8-F849-8C01-D89FD1170ED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524658" y="0"/>
            <a:ext cx="631671" cy="835716"/>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9"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00B050">
              <a:alpha val="50000"/>
            </a:srgbClr>
          </a:solidFill>
          <a:ln w="12700" cap="flat" cmpd="sng">
            <a:solidFill>
              <a:srgbClr val="00B05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FDEB69B4-36DA-1640-ABC7-F02574C1334D}"/>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7203C9C-CAA1-674E-81BB-ABBAF0F73564}"/>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2396DEE7-72E6-7E49-81FE-D6A2D325C1D7}"/>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5" name="Rectangle 14">
            <a:extLst>
              <a:ext uri="{FF2B5EF4-FFF2-40B4-BE49-F238E27FC236}">
                <a16:creationId xmlns:a16="http://schemas.microsoft.com/office/drawing/2014/main" id="{7D17CC53-0D29-6347-9E8B-39FAD19293F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4FA27154-F9F6-9740-BEC0-C44F47E90FE5}"/>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BD5CA02E-0A9E-7F45-A26D-F2B26BA41ACC}"/>
              </a:ext>
            </a:extLst>
          </p:cNvPr>
          <p:cNvSpPr/>
          <p:nvPr userDrawn="1"/>
        </p:nvSpPr>
        <p:spPr>
          <a:xfrm>
            <a:off x="571490" y="4541887"/>
            <a:ext cx="2454097"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3"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6"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Emerging objective here</a:t>
            </a:r>
            <a:endParaRPr lang="en-US" dirty="0"/>
          </a:p>
        </p:txBody>
      </p:sp>
      <p:sp>
        <p:nvSpPr>
          <p:cNvPr id="28"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00B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2" name="Google Shape;22;p2">
            <a:extLst>
              <a:ext uri="{FF2B5EF4-FFF2-40B4-BE49-F238E27FC236}">
                <a16:creationId xmlns:a16="http://schemas.microsoft.com/office/drawing/2014/main" id="{8A3458BF-752D-C849-9EBB-64CC8A7E9593}"/>
              </a:ext>
            </a:extLst>
          </p:cNvPr>
          <p:cNvSpPr/>
          <p:nvPr userDrawn="1"/>
        </p:nvSpPr>
        <p:spPr>
          <a:xfrm>
            <a:off x="585778" y="2239014"/>
            <a:ext cx="2439809"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3" name="Picture 32" descr="Image result for key words">
            <a:extLst>
              <a:ext uri="{FF2B5EF4-FFF2-40B4-BE49-F238E27FC236}">
                <a16:creationId xmlns:a16="http://schemas.microsoft.com/office/drawing/2014/main" id="{B47F985A-1119-B440-AA6B-FB20540B136F}"/>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212106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veloping Task (Screensho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42AB0F3-BA0E-654A-B8EA-1E537B0EC7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44735" y="124925"/>
            <a:ext cx="716785" cy="716785"/>
          </a:xfrm>
          <a:prstGeom prst="rect">
            <a:avLst/>
          </a:prstGeom>
        </p:spPr>
      </p:pic>
      <p:sp>
        <p:nvSpPr>
          <p:cNvPr id="7" name="Google Shape;21;p2">
            <a:extLst>
              <a:ext uri="{FF2B5EF4-FFF2-40B4-BE49-F238E27FC236}">
                <a16:creationId xmlns:a16="http://schemas.microsoft.com/office/drawing/2014/main" id="{7499D919-8C49-764A-96F9-D1CEC839C84A}"/>
              </a:ext>
            </a:extLst>
          </p:cNvPr>
          <p:cNvSpPr/>
          <p:nvPr userDrawn="1"/>
        </p:nvSpPr>
        <p:spPr>
          <a:xfrm>
            <a:off x="-1941992" y="0"/>
            <a:ext cx="9734774" cy="936157"/>
          </a:xfrm>
          <a:prstGeom prst="flowChartInputOutput">
            <a:avLst/>
          </a:prstGeom>
          <a:solidFill>
            <a:srgbClr val="7030A0">
              <a:alpha val="80000"/>
            </a:srgbClr>
          </a:solidFill>
          <a:ln w="12700" cap="flat" cmpd="sng">
            <a:solidFill>
              <a:schemeClr val="dk1">
                <a:alpha val="8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sp>
        <p:nvSpPr>
          <p:cNvPr id="8" name="Google Shape;21;p2">
            <a:extLst>
              <a:ext uri="{FF2B5EF4-FFF2-40B4-BE49-F238E27FC236}">
                <a16:creationId xmlns:a16="http://schemas.microsoft.com/office/drawing/2014/main" id="{BACAEEE7-6053-4343-B54E-B0C113F6D26F}"/>
              </a:ext>
            </a:extLst>
          </p:cNvPr>
          <p:cNvSpPr/>
          <p:nvPr userDrawn="1"/>
        </p:nvSpPr>
        <p:spPr>
          <a:xfrm>
            <a:off x="5851475" y="6413"/>
            <a:ext cx="9734774" cy="936157"/>
          </a:xfrm>
          <a:prstGeom prst="flowChartInputOutput">
            <a:avLst/>
          </a:prstGeom>
          <a:solidFill>
            <a:srgbClr val="FFC000">
              <a:alpha val="50000"/>
            </a:srgbClr>
          </a:solidFill>
          <a:ln w="12700" cap="flat" cmpd="sng">
            <a:solidFill>
              <a:srgbClr val="FFC000">
                <a:alpha val="5000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Dyslexic" panose="00000500000000000000" pitchFamily="50" charset="0"/>
              <a:ea typeface="Calibri"/>
              <a:cs typeface="Calibri"/>
              <a:sym typeface="Calibri"/>
            </a:endParaRPr>
          </a:p>
        </p:txBody>
      </p:sp>
      <p:pic>
        <p:nvPicPr>
          <p:cNvPr id="12" name="Google Shape;79;p10">
            <a:extLst>
              <a:ext uri="{FF2B5EF4-FFF2-40B4-BE49-F238E27FC236}">
                <a16:creationId xmlns:a16="http://schemas.microsoft.com/office/drawing/2014/main" id="{56800373-A2E0-F34F-B9CA-E8AB1567144C}"/>
              </a:ext>
            </a:extLst>
          </p:cNvPr>
          <p:cNvPicPr preferRelativeResize="0"/>
          <p:nvPr userDrawn="1"/>
        </p:nvPicPr>
        <p:blipFill rotWithShape="1">
          <a:blip r:embed="rId4" cstate="screen">
            <a:alphaModFix/>
            <a:extLst>
              <a:ext uri="{28A0092B-C50C-407E-A947-70E740481C1C}">
                <a14:useLocalDpi xmlns:a14="http://schemas.microsoft.com/office/drawing/2010/main"/>
              </a:ext>
            </a:extLst>
          </a:blip>
          <a:srcRect/>
          <a:stretch/>
        </p:blipFill>
        <p:spPr>
          <a:xfrm>
            <a:off x="96438" y="105283"/>
            <a:ext cx="726190" cy="712225"/>
          </a:xfrm>
          <a:prstGeom prst="rect">
            <a:avLst/>
          </a:prstGeom>
          <a:noFill/>
          <a:ln>
            <a:noFill/>
          </a:ln>
        </p:spPr>
      </p:pic>
      <p:sp>
        <p:nvSpPr>
          <p:cNvPr id="13" name="Rectangle 12">
            <a:extLst>
              <a:ext uri="{FF2B5EF4-FFF2-40B4-BE49-F238E27FC236}">
                <a16:creationId xmlns:a16="http://schemas.microsoft.com/office/drawing/2014/main" id="{44AA4C8A-E877-BA4B-98F6-80FE7E463901}"/>
              </a:ext>
            </a:extLst>
          </p:cNvPr>
          <p:cNvSpPr/>
          <p:nvPr userDrawn="1"/>
        </p:nvSpPr>
        <p:spPr>
          <a:xfrm>
            <a:off x="14288" y="2172769"/>
            <a:ext cx="3500438" cy="2274297"/>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4" name="Rectangle 13">
            <a:extLst>
              <a:ext uri="{FF2B5EF4-FFF2-40B4-BE49-F238E27FC236}">
                <a16:creationId xmlns:a16="http://schemas.microsoft.com/office/drawing/2014/main" id="{82157F01-8C30-EA4D-B995-49D6A4FF9D51}"/>
              </a:ext>
            </a:extLst>
          </p:cNvPr>
          <p:cNvSpPr/>
          <p:nvPr userDrawn="1"/>
        </p:nvSpPr>
        <p:spPr>
          <a:xfrm>
            <a:off x="14288" y="4467907"/>
            <a:ext cx="3500438" cy="2357436"/>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sp>
        <p:nvSpPr>
          <p:cNvPr id="15" name="Rectangle 14">
            <a:extLst>
              <a:ext uri="{FF2B5EF4-FFF2-40B4-BE49-F238E27FC236}">
                <a16:creationId xmlns:a16="http://schemas.microsoft.com/office/drawing/2014/main" id="{32F6D490-3263-6044-8478-86448C7B845A}"/>
              </a:ext>
            </a:extLst>
          </p:cNvPr>
          <p:cNvSpPr/>
          <p:nvPr userDrawn="1"/>
        </p:nvSpPr>
        <p:spPr>
          <a:xfrm>
            <a:off x="14288" y="940629"/>
            <a:ext cx="3500438" cy="1254842"/>
          </a:xfrm>
          <a:prstGeom prst="rect">
            <a:avLst/>
          </a:prstGeom>
          <a:solidFill>
            <a:schemeClr val="bg2">
              <a:lumMod val="50000"/>
              <a:alpha val="55000"/>
            </a:schemeClr>
          </a:solidFill>
          <a:ln w="38100">
            <a:solidFill>
              <a:srgbClr val="7030A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Dyslexic" panose="00000500000000000000" pitchFamily="50" charset="0"/>
            </a:endParaRPr>
          </a:p>
        </p:txBody>
      </p:sp>
      <p:pic>
        <p:nvPicPr>
          <p:cNvPr id="16" name="Google Shape;395;p52" descr="Related image">
            <a:extLst>
              <a:ext uri="{FF2B5EF4-FFF2-40B4-BE49-F238E27FC236}">
                <a16:creationId xmlns:a16="http://schemas.microsoft.com/office/drawing/2014/main" id="{24A06290-A30D-3546-A03E-9AF6DDD864CC}"/>
              </a:ext>
            </a:extLst>
          </p:cNvPr>
          <p:cNvPicPr preferRelativeResize="0"/>
          <p:nvPr userDrawn="1"/>
        </p:nvPicPr>
        <p:blipFill rotWithShape="1">
          <a:blip r:embed="rId5" cstate="screen">
            <a:alphaModFix/>
            <a:extLst>
              <a:ext uri="{28A0092B-C50C-407E-A947-70E740481C1C}">
                <a14:useLocalDpi xmlns:a14="http://schemas.microsoft.com/office/drawing/2010/main"/>
              </a:ext>
            </a:extLst>
          </a:blip>
          <a:srcRect/>
          <a:stretch/>
        </p:blipFill>
        <p:spPr>
          <a:xfrm>
            <a:off x="49073" y="4452020"/>
            <a:ext cx="570582" cy="599351"/>
          </a:xfrm>
          <a:prstGeom prst="rect">
            <a:avLst/>
          </a:prstGeom>
          <a:noFill/>
          <a:ln>
            <a:noFill/>
          </a:ln>
        </p:spPr>
      </p:pic>
      <p:sp>
        <p:nvSpPr>
          <p:cNvPr id="19" name="Google Shape;22;p2">
            <a:extLst>
              <a:ext uri="{FF2B5EF4-FFF2-40B4-BE49-F238E27FC236}">
                <a16:creationId xmlns:a16="http://schemas.microsoft.com/office/drawing/2014/main" id="{F542B7D1-01FF-3C41-BC36-C77C19DACCAE}"/>
              </a:ext>
            </a:extLst>
          </p:cNvPr>
          <p:cNvSpPr/>
          <p:nvPr userDrawn="1"/>
        </p:nvSpPr>
        <p:spPr>
          <a:xfrm>
            <a:off x="571490" y="4541887"/>
            <a:ext cx="2359969" cy="354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Expert Support:</a:t>
            </a:r>
            <a:endParaRPr b="1" dirty="0">
              <a:latin typeface="OpenDyslexic" panose="00000500000000000000" pitchFamily="50" charset="0"/>
              <a:ea typeface="Calibri"/>
              <a:cs typeface="Calibri"/>
              <a:sym typeface="Calibri"/>
            </a:endParaRPr>
          </a:p>
        </p:txBody>
      </p:sp>
      <p:sp>
        <p:nvSpPr>
          <p:cNvPr id="22" name="Text Placeholder 45"/>
          <p:cNvSpPr>
            <a:spLocks noGrp="1"/>
          </p:cNvSpPr>
          <p:nvPr>
            <p:ph type="body" sz="quarter" idx="11" hasCustomPrompt="1"/>
          </p:nvPr>
        </p:nvSpPr>
        <p:spPr>
          <a:xfrm>
            <a:off x="129382" y="2702881"/>
            <a:ext cx="3270250" cy="1627188"/>
          </a:xfrm>
        </p:spPr>
        <p:txBody>
          <a:bodyPr>
            <a:noAutofit/>
          </a:bodyPr>
          <a:lstStyle>
            <a:lvl1pPr marL="0" indent="0">
              <a:buNone/>
              <a:defRPr sz="14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definitions here</a:t>
            </a:r>
            <a:endParaRPr lang="en-US" dirty="0"/>
          </a:p>
        </p:txBody>
      </p:sp>
      <p:sp>
        <p:nvSpPr>
          <p:cNvPr id="23" name="Text Placeholder 47"/>
          <p:cNvSpPr>
            <a:spLocks noGrp="1"/>
          </p:cNvSpPr>
          <p:nvPr>
            <p:ph type="body" sz="quarter" idx="12" hasCustomPrompt="1"/>
          </p:nvPr>
        </p:nvSpPr>
        <p:spPr>
          <a:xfrm>
            <a:off x="150444" y="5125351"/>
            <a:ext cx="3249188" cy="1587500"/>
          </a:xfrm>
        </p:spPr>
        <p:txBody>
          <a:bodyPr>
            <a:noAutofit/>
          </a:bodyPr>
          <a:lstStyle>
            <a:lvl1pPr marL="0" indent="0">
              <a:buNone/>
              <a:defRPr sz="1400" b="1" baseline="0">
                <a:latin typeface="OpenDyslexic" panose="00000500000000000000" pitchFamily="50" charset="0"/>
              </a:defRPr>
            </a:lvl1pPr>
            <a:lvl2pPr>
              <a:defRPr sz="1400">
                <a:latin typeface="Comic Sans MS" panose="030F0702030302020204" pitchFamily="66" charset="0"/>
              </a:defRPr>
            </a:lvl2pPr>
            <a:lvl3pPr>
              <a:defRPr sz="1400">
                <a:latin typeface="Comic Sans MS" panose="030F0702030302020204" pitchFamily="66" charset="0"/>
              </a:defRPr>
            </a:lvl3pPr>
            <a:lvl4pPr>
              <a:defRPr sz="1400">
                <a:latin typeface="Comic Sans MS" panose="030F0702030302020204" pitchFamily="66" charset="0"/>
              </a:defRPr>
            </a:lvl4pPr>
            <a:lvl5pPr>
              <a:defRPr sz="1400">
                <a:latin typeface="Comic Sans MS" panose="030F0702030302020204" pitchFamily="66" charset="0"/>
              </a:defRPr>
            </a:lvl5pPr>
          </a:lstStyle>
          <a:p>
            <a:pPr lvl="0"/>
            <a:r>
              <a:rPr lang="en-GB" b="1" dirty="0"/>
              <a:t>Put help and support here</a:t>
            </a:r>
            <a:endParaRPr lang="en-US" dirty="0"/>
          </a:p>
        </p:txBody>
      </p:sp>
      <p:sp>
        <p:nvSpPr>
          <p:cNvPr id="25" name="Text Placeholder 45"/>
          <p:cNvSpPr>
            <a:spLocks noGrp="1"/>
          </p:cNvSpPr>
          <p:nvPr>
            <p:ph type="body" sz="quarter" idx="13" hasCustomPrompt="1"/>
          </p:nvPr>
        </p:nvSpPr>
        <p:spPr>
          <a:xfrm>
            <a:off x="891061" y="134774"/>
            <a:ext cx="4960414" cy="682003"/>
          </a:xfrm>
        </p:spPr>
        <p:txBody>
          <a:bodyPr>
            <a:noAutofit/>
          </a:bodyPr>
          <a:lstStyle>
            <a:lvl1pPr marL="0" indent="0">
              <a:buNone/>
              <a:defRPr sz="3600" b="1" baseline="0">
                <a:solidFill>
                  <a:schemeClr val="bg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Title of Task</a:t>
            </a:r>
            <a:endParaRPr lang="en-US" dirty="0"/>
          </a:p>
        </p:txBody>
      </p:sp>
      <p:sp>
        <p:nvSpPr>
          <p:cNvPr id="27" name="Text Placeholder 45"/>
          <p:cNvSpPr>
            <a:spLocks noGrp="1"/>
          </p:cNvSpPr>
          <p:nvPr>
            <p:ph type="body" sz="quarter" idx="14" hasCustomPrompt="1"/>
          </p:nvPr>
        </p:nvSpPr>
        <p:spPr>
          <a:xfrm>
            <a:off x="7535164" y="173784"/>
            <a:ext cx="3812227" cy="727073"/>
          </a:xfrm>
        </p:spPr>
        <p:txBody>
          <a:bodyPr>
            <a:noAutofit/>
          </a:bodyPr>
          <a:lstStyle>
            <a:lvl1pPr marL="0" indent="0">
              <a:buNone/>
              <a:defRPr sz="1600" b="1" baseline="0">
                <a:solidFill>
                  <a:schemeClr val="tx1"/>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Developing objective here</a:t>
            </a:r>
            <a:endParaRPr lang="en-US" dirty="0"/>
          </a:p>
        </p:txBody>
      </p:sp>
      <p:sp>
        <p:nvSpPr>
          <p:cNvPr id="28" name="Text Placeholder 45"/>
          <p:cNvSpPr>
            <a:spLocks noGrp="1"/>
          </p:cNvSpPr>
          <p:nvPr>
            <p:ph type="body" sz="quarter" idx="15" hasCustomPrompt="1"/>
          </p:nvPr>
        </p:nvSpPr>
        <p:spPr>
          <a:xfrm>
            <a:off x="3629819" y="1077342"/>
            <a:ext cx="8401759" cy="1491727"/>
          </a:xfrm>
        </p:spPr>
        <p:txBody>
          <a:bodyPr>
            <a:noAutofit/>
          </a:bodyPr>
          <a:lstStyle>
            <a:lvl1pPr marL="0" indent="0" algn="ctr">
              <a:buNone/>
              <a:defRPr sz="2000" b="1" baseline="0">
                <a:solidFill>
                  <a:srgbClr val="0070C0"/>
                </a:solidFill>
                <a:latin typeface="OpenDyslexic" panose="00000500000000000000" pitchFamily="50" charset="0"/>
              </a:defRPr>
            </a:lvl1pPr>
            <a:lvl2pPr>
              <a:defRPr sz="1400" b="1">
                <a:solidFill>
                  <a:schemeClr val="tx1"/>
                </a:solidFill>
                <a:latin typeface="Comic Sans MS" panose="030F0702030302020204" pitchFamily="66" charset="0"/>
              </a:defRPr>
            </a:lvl2pPr>
            <a:lvl3pPr>
              <a:defRPr sz="1400" b="1">
                <a:solidFill>
                  <a:schemeClr val="tx1"/>
                </a:solidFill>
                <a:latin typeface="Comic Sans MS" panose="030F0702030302020204" pitchFamily="66" charset="0"/>
              </a:defRPr>
            </a:lvl3pPr>
            <a:lvl4pPr>
              <a:defRPr sz="1400" b="1">
                <a:solidFill>
                  <a:schemeClr val="tx1"/>
                </a:solidFill>
                <a:latin typeface="Comic Sans MS" panose="030F0702030302020204" pitchFamily="66" charset="0"/>
              </a:defRPr>
            </a:lvl4pPr>
            <a:lvl5pPr>
              <a:defRPr sz="1400" b="1">
                <a:solidFill>
                  <a:schemeClr val="tx1"/>
                </a:solidFill>
                <a:latin typeface="Comic Sans MS" panose="030F0702030302020204" pitchFamily="66" charset="0"/>
              </a:defRPr>
            </a:lvl5pPr>
          </a:lstStyle>
          <a:p>
            <a:pPr lvl="0"/>
            <a:r>
              <a:rPr lang="en-GB" dirty="0"/>
              <a:t>Put task here</a:t>
            </a:r>
            <a:endParaRPr lang="en-US" dirty="0"/>
          </a:p>
        </p:txBody>
      </p:sp>
      <p:sp>
        <p:nvSpPr>
          <p:cNvPr id="29" name="Rounded Rectangle 28">
            <a:extLst>
              <a:ext uri="{FF2B5EF4-FFF2-40B4-BE49-F238E27FC236}">
                <a16:creationId xmlns:a16="http://schemas.microsoft.com/office/drawing/2014/main" id="{D9938DFA-A6AF-FC49-A5FC-FED3D9DC2D2F}"/>
              </a:ext>
            </a:extLst>
          </p:cNvPr>
          <p:cNvSpPr/>
          <p:nvPr userDrawn="1"/>
        </p:nvSpPr>
        <p:spPr>
          <a:xfrm>
            <a:off x="3650882" y="2694863"/>
            <a:ext cx="8380696" cy="4017987"/>
          </a:xfrm>
          <a:prstGeom prst="roundRect">
            <a:avLst/>
          </a:pr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OpenDyslexic" panose="00000500000000000000" pitchFamily="50" charset="0"/>
              </a:rPr>
              <a:t>Put your</a:t>
            </a:r>
            <a:r>
              <a:rPr lang="en-GB" baseline="0" dirty="0">
                <a:latin typeface="OpenDyslexic" panose="00000500000000000000" pitchFamily="50" charset="0"/>
              </a:rPr>
              <a:t> screenshot inside this box</a:t>
            </a:r>
            <a:endParaRPr lang="en-US" dirty="0">
              <a:latin typeface="OpenDyslexic" panose="00000500000000000000" pitchFamily="50" charset="0"/>
            </a:endParaRPr>
          </a:p>
        </p:txBody>
      </p:sp>
      <p:sp>
        <p:nvSpPr>
          <p:cNvPr id="30" name="Google Shape;22;p2">
            <a:extLst>
              <a:ext uri="{FF2B5EF4-FFF2-40B4-BE49-F238E27FC236}">
                <a16:creationId xmlns:a16="http://schemas.microsoft.com/office/drawing/2014/main" id="{373FF1E5-F3AF-DB44-96B0-A4F18AE7699F}"/>
              </a:ext>
            </a:extLst>
          </p:cNvPr>
          <p:cNvSpPr/>
          <p:nvPr userDrawn="1"/>
        </p:nvSpPr>
        <p:spPr>
          <a:xfrm>
            <a:off x="585778" y="2239014"/>
            <a:ext cx="2493597" cy="3552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b="1" i="0" u="none" strike="noStrike" cap="none" dirty="0">
                <a:latin typeface="OpenDyslexic" panose="00000500000000000000" pitchFamily="50" charset="0"/>
                <a:ea typeface="Calibri"/>
                <a:cs typeface="Calibri"/>
                <a:sym typeface="Calibri"/>
              </a:rPr>
              <a:t>Technical Terms:</a:t>
            </a:r>
            <a:endParaRPr b="1" dirty="0">
              <a:latin typeface="OpenDyslexic" panose="00000500000000000000" pitchFamily="50" charset="0"/>
              <a:ea typeface="Calibri"/>
              <a:cs typeface="Calibri"/>
              <a:sym typeface="Calibri"/>
            </a:endParaRPr>
          </a:p>
        </p:txBody>
      </p:sp>
      <p:pic>
        <p:nvPicPr>
          <p:cNvPr id="31" name="Picture 30" descr="Image result for key words">
            <a:extLst>
              <a:ext uri="{FF2B5EF4-FFF2-40B4-BE49-F238E27FC236}">
                <a16:creationId xmlns:a16="http://schemas.microsoft.com/office/drawing/2014/main" id="{99C35E8C-05E4-304C-A67A-36CBB96F2BF1}"/>
              </a:ext>
            </a:extLst>
          </p:cNvPr>
          <p:cNvPicPr/>
          <p:nvPr userDrawn="1"/>
        </p:nvPicPr>
        <p:blipFill>
          <a:blip r:embed="rId6" r:link="rId7" cstate="screen">
            <a:extLst>
              <a:ext uri="{28A0092B-C50C-407E-A947-70E740481C1C}">
                <a14:useLocalDpi xmlns:a14="http://schemas.microsoft.com/office/drawing/2010/main"/>
              </a:ext>
            </a:extLst>
          </a:blip>
          <a:srcRect/>
          <a:stretch>
            <a:fillRect/>
          </a:stretch>
        </p:blipFill>
        <p:spPr bwMode="auto">
          <a:xfrm>
            <a:off x="112678" y="2220573"/>
            <a:ext cx="453186" cy="453186"/>
          </a:xfrm>
          <a:prstGeom prst="rect">
            <a:avLst/>
          </a:prstGeom>
          <a:noFill/>
          <a:ln>
            <a:noFill/>
          </a:ln>
        </p:spPr>
      </p:pic>
    </p:spTree>
    <p:controls>
      <mc:AlternateContent xmlns:mc="http://schemas.openxmlformats.org/markup-compatibility/2006">
        <mc:Choice xmlns:v="urn:schemas-microsoft-com:vml" Requires="v">
          <p:control r:id="rId1" imgW="3351240" imgH="1065240"/>
        </mc:Choice>
        <mc:Fallback>
          <p:control r:id="rId1" imgW="3351240" imgH="1065240">
            <p:pic>
              <p:nvPicPr>
                <p:cNvPr id="24" name="ShockwaveFlash1"/>
                <p:cNvPicPr>
                  <a:picLocks/>
                </p:cNvPicPr>
                <p:nvPr/>
              </p:nvPicPr>
              <p:blipFill>
                <a:blip r:embed="rId8"/>
                <a:stretch>
                  <a:fillRect/>
                </a:stretch>
              </p:blipFill>
              <p:spPr>
                <a:xfrm>
                  <a:off x="97339" y="1021598"/>
                  <a:ext cx="3351212" cy="1065212"/>
                </a:xfrm>
                <a:prstGeom prst="rect">
                  <a:avLst/>
                </a:prstGeom>
              </p:spPr>
            </p:pic>
          </p:control>
        </mc:Fallback>
      </mc:AlternateContent>
    </p:controls>
    <p:extLst>
      <p:ext uri="{BB962C8B-B14F-4D97-AF65-F5344CB8AC3E}">
        <p14:creationId xmlns:p14="http://schemas.microsoft.com/office/powerpoint/2010/main" val="118945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hyperlink" Target="http://www.exampaperspractice.co.uk/"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alpha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EDE7BB-F17C-3C4A-B755-4C35566C6A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F21C19-2B51-E542-8C98-86776DF91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2E9487-CA6C-FB4D-97A1-8F929B199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D37255-C718-7547-BF0C-745A63C8F11A}" type="datetimeFigureOut">
              <a:rPr lang="en-US" smtClean="0"/>
              <a:t>10/9/2024</a:t>
            </a:fld>
            <a:endParaRPr lang="en-US" dirty="0"/>
          </a:p>
        </p:txBody>
      </p:sp>
      <p:sp>
        <p:nvSpPr>
          <p:cNvPr id="5" name="Footer Placeholder 4">
            <a:extLst>
              <a:ext uri="{FF2B5EF4-FFF2-40B4-BE49-F238E27FC236}">
                <a16:creationId xmlns:a16="http://schemas.microsoft.com/office/drawing/2014/main" id="{D267FF0A-6135-EF4B-83F7-F79A40960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55EE67A-7D40-D047-866B-178A28E6A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0AA3B-7B8E-EC4F-B52E-CDDA63C28E02}" type="slidenum">
              <a:rPr lang="en-US" smtClean="0"/>
              <a:t>‹#›</a:t>
            </a:fld>
            <a:endParaRPr lang="en-US" dirty="0"/>
          </a:p>
        </p:txBody>
      </p:sp>
      <p:pic>
        <p:nvPicPr>
          <p:cNvPr id="11" name="Picture 10">
            <a:extLst>
              <a:ext uri="{FF2B5EF4-FFF2-40B4-BE49-F238E27FC236}">
                <a16:creationId xmlns:a16="http://schemas.microsoft.com/office/drawing/2014/main" id="{63C8DC86-95C1-54FC-67F0-8C38B4E5B4A9}"/>
              </a:ext>
            </a:extLst>
          </p:cNvPr>
          <p:cNvPicPr>
            <a:picLocks noChangeAspect="1"/>
          </p:cNvPicPr>
          <p:nvPr userDrawn="1"/>
        </p:nvPicPr>
        <p:blipFill>
          <a:blip r:embed="rId24">
            <a:alphaModFix amt="5000"/>
            <a:extLst>
              <a:ext uri="{28A0092B-C50C-407E-A947-70E740481C1C}">
                <a14:useLocalDpi xmlns:a14="http://schemas.microsoft.com/office/drawing/2010/main" val="0"/>
              </a:ext>
            </a:extLst>
          </a:blip>
          <a:stretch>
            <a:fillRect/>
          </a:stretch>
        </p:blipFill>
        <p:spPr>
          <a:xfrm>
            <a:off x="2286462" y="2028508"/>
            <a:ext cx="7695738" cy="3098355"/>
          </a:xfrm>
          <a:prstGeom prst="rect">
            <a:avLst/>
          </a:prstGeom>
        </p:spPr>
      </p:pic>
      <p:sp>
        <p:nvSpPr>
          <p:cNvPr id="12" name="TextBox 11">
            <a:extLst>
              <a:ext uri="{FF2B5EF4-FFF2-40B4-BE49-F238E27FC236}">
                <a16:creationId xmlns:a16="http://schemas.microsoft.com/office/drawing/2014/main" id="{8558D967-B212-8A4C-919C-EF36BCB13A0C}"/>
              </a:ext>
            </a:extLst>
          </p:cNvPr>
          <p:cNvSpPr txBox="1"/>
          <p:nvPr userDrawn="1"/>
        </p:nvSpPr>
        <p:spPr>
          <a:xfrm>
            <a:off x="4819048" y="5190834"/>
            <a:ext cx="2553904" cy="230832"/>
          </a:xfrm>
          <a:prstGeom prst="rect">
            <a:avLst/>
          </a:prstGeom>
          <a:noFill/>
        </p:spPr>
        <p:txBody>
          <a:bodyPr wrap="square" rtlCol="0">
            <a:spAutoFit/>
          </a:bodyPr>
          <a:lstStyle/>
          <a:p>
            <a:r>
              <a:rPr lang="en-US" sz="900" b="0" i="0" dirty="0">
                <a:solidFill>
                  <a:schemeClr val="bg2">
                    <a:lumMod val="75000"/>
                  </a:schemeClr>
                </a:solidFill>
                <a:effectLst/>
                <a:latin typeface="gg sans"/>
              </a:rPr>
              <a:t>© 2024 Exams Papers Practice. All Rights Reserved</a:t>
            </a:r>
            <a:endParaRPr lang="en-PH" sz="900" dirty="0">
              <a:solidFill>
                <a:schemeClr val="bg2">
                  <a:lumMod val="75000"/>
                </a:schemeClr>
              </a:solidFill>
            </a:endParaRPr>
          </a:p>
        </p:txBody>
      </p:sp>
      <p:pic>
        <p:nvPicPr>
          <p:cNvPr id="13" name="Picture 12">
            <a:extLst>
              <a:ext uri="{FF2B5EF4-FFF2-40B4-BE49-F238E27FC236}">
                <a16:creationId xmlns:a16="http://schemas.microsoft.com/office/drawing/2014/main" id="{713494E9-E8E3-2BA5-BE09-A8CC56ED3688}"/>
              </a:ext>
            </a:extLst>
          </p:cNvPr>
          <p:cNvPicPr>
            <a:picLocks noChangeAspect="1"/>
          </p:cNvPicPr>
          <p:nvPr userDrawn="1"/>
        </p:nvPicPr>
        <p:blipFill>
          <a:blip r:embed="rId24">
            <a:alphaModFix amt="85000"/>
            <a:extLst>
              <a:ext uri="{28A0092B-C50C-407E-A947-70E740481C1C}">
                <a14:useLocalDpi xmlns:a14="http://schemas.microsoft.com/office/drawing/2010/main" val="0"/>
              </a:ext>
            </a:extLst>
          </a:blip>
          <a:stretch>
            <a:fillRect/>
          </a:stretch>
        </p:blipFill>
        <p:spPr>
          <a:xfrm>
            <a:off x="5419764" y="113285"/>
            <a:ext cx="1352472" cy="544514"/>
          </a:xfrm>
          <a:prstGeom prst="rect">
            <a:avLst/>
          </a:prstGeom>
        </p:spPr>
      </p:pic>
      <p:sp>
        <p:nvSpPr>
          <p:cNvPr id="14" name="Footer Placeholder 2">
            <a:extLst>
              <a:ext uri="{FF2B5EF4-FFF2-40B4-BE49-F238E27FC236}">
                <a16:creationId xmlns:a16="http://schemas.microsoft.com/office/drawing/2014/main" id="{8CD0A82D-CB29-B391-E6F9-41743B3A8E95}"/>
              </a:ext>
            </a:extLst>
          </p:cNvPr>
          <p:cNvSpPr txBox="1">
            <a:spLocks/>
          </p:cNvSpPr>
          <p:nvPr userDrawn="1"/>
        </p:nvSpPr>
        <p:spPr>
          <a:xfrm>
            <a:off x="2905125" y="6361430"/>
            <a:ext cx="585787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8383613"/>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4" r:id="rId11"/>
    <p:sldLayoutId id="2147483672" r:id="rId12"/>
    <p:sldLayoutId id="2147483665" r:id="rId13"/>
    <p:sldLayoutId id="2147483670" r:id="rId14"/>
    <p:sldLayoutId id="2147483658" r:id="rId15"/>
    <p:sldLayoutId id="2147483659" r:id="rId16"/>
    <p:sldLayoutId id="2147483660" r:id="rId17"/>
    <p:sldLayoutId id="2147483661" r:id="rId18"/>
    <p:sldLayoutId id="2147483662" r:id="rId19"/>
    <p:sldLayoutId id="2147483663" r:id="rId20"/>
    <p:sldLayoutId id="2147483671" r:id="rId21"/>
    <p:sldLayoutId id="214748367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AF29B7-AC61-84BA-188E-637DEFD71312}"/>
              </a:ext>
            </a:extLst>
          </p:cNvPr>
          <p:cNvSpPr txBox="1">
            <a:spLocks/>
          </p:cNvSpPr>
          <p:nvPr/>
        </p:nvSpPr>
        <p:spPr>
          <a:xfrm>
            <a:off x="1885950" y="1512656"/>
            <a:ext cx="8420100" cy="1346836"/>
          </a:xfrm>
          <a:prstGeom prst="rect">
            <a:avLst/>
          </a:prstGeom>
        </p:spPr>
        <p:style>
          <a:lnRef idx="0">
            <a:schemeClr val="accent2"/>
          </a:lnRef>
          <a:fillRef idx="3">
            <a:schemeClr val="accent2"/>
          </a:fillRef>
          <a:effectRef idx="3">
            <a:schemeClr val="accent2"/>
          </a:effectRef>
          <a:fontRef idx="minor">
            <a:schemeClr val="lt1"/>
          </a:fontRef>
        </p:style>
        <p:txBody>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PH" dirty="0"/>
              <a:t>OCR GCSE (9–1) in Computer Science (J277)</a:t>
            </a:r>
            <a:endParaRPr lang="en-GB" dirty="0"/>
          </a:p>
        </p:txBody>
      </p:sp>
      <p:sp>
        <p:nvSpPr>
          <p:cNvPr id="5" name="Subtitle 2">
            <a:extLst>
              <a:ext uri="{FF2B5EF4-FFF2-40B4-BE49-F238E27FC236}">
                <a16:creationId xmlns:a16="http://schemas.microsoft.com/office/drawing/2014/main" id="{D29B2A8F-E20C-BEDC-D8AA-63A892F2A169}"/>
              </a:ext>
            </a:extLst>
          </p:cNvPr>
          <p:cNvSpPr txBox="1">
            <a:spLocks/>
          </p:cNvSpPr>
          <p:nvPr/>
        </p:nvSpPr>
        <p:spPr>
          <a:xfrm>
            <a:off x="2370690" y="3685826"/>
            <a:ext cx="7429500" cy="229552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This pack is intended for students to use once they have covered the GCSE content, either in preparation for their L1 &amp; L2 exam, or more likely </a:t>
            </a:r>
            <a:r>
              <a:rPr lang="en-GB" u="sng" dirty="0"/>
              <a:t>alongside year 2 </a:t>
            </a:r>
            <a:r>
              <a:rPr lang="en-GB" dirty="0"/>
              <a:t>of the course to improve fluency, recall and pace on GCSE topics. It could be used as </a:t>
            </a:r>
            <a:r>
              <a:rPr lang="en-GB" u="sng" dirty="0"/>
              <a:t>lesson starters</a:t>
            </a:r>
            <a:r>
              <a:rPr lang="en-GB" dirty="0"/>
              <a:t>, or supplied to students for </a:t>
            </a:r>
            <a:r>
              <a:rPr lang="en-GB" u="sng" dirty="0"/>
              <a:t>independent use.</a:t>
            </a:r>
          </a:p>
        </p:txBody>
      </p:sp>
      <p:sp>
        <p:nvSpPr>
          <p:cNvPr id="6" name="Rectangle 5">
            <a:extLst>
              <a:ext uri="{FF2B5EF4-FFF2-40B4-BE49-F238E27FC236}">
                <a16:creationId xmlns:a16="http://schemas.microsoft.com/office/drawing/2014/main" id="{ED91BABF-9BE9-363F-36A4-F9B2A1974C3F}"/>
              </a:ext>
            </a:extLst>
          </p:cNvPr>
          <p:cNvSpPr/>
          <p:nvPr/>
        </p:nvSpPr>
        <p:spPr>
          <a:xfrm>
            <a:off x="1885950" y="2995660"/>
            <a:ext cx="8420099"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PH" sz="3200" dirty="0"/>
              <a:t>Memory and storage </a:t>
            </a:r>
            <a:endParaRPr lang="en-GB" sz="3000" dirty="0"/>
          </a:p>
        </p:txBody>
      </p:sp>
    </p:spTree>
    <p:extLst>
      <p:ext uri="{BB962C8B-B14F-4D97-AF65-F5344CB8AC3E}">
        <p14:creationId xmlns:p14="http://schemas.microsoft.com/office/powerpoint/2010/main" val="2015335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endParaRPr lang="en-GB" sz="4000" dirty="0"/>
          </a:p>
        </p:txBody>
      </p:sp>
      <p:pic>
        <p:nvPicPr>
          <p:cNvPr id="6" name="Picture 5">
            <a:extLst>
              <a:ext uri="{FF2B5EF4-FFF2-40B4-BE49-F238E27FC236}">
                <a16:creationId xmlns:a16="http://schemas.microsoft.com/office/drawing/2014/main" id="{EA217B9B-2044-45BB-AD78-1E9757D5B0B9}"/>
              </a:ext>
            </a:extLst>
          </p:cNvPr>
          <p:cNvPicPr>
            <a:picLocks noChangeAspect="1"/>
          </p:cNvPicPr>
          <p:nvPr/>
        </p:nvPicPr>
        <p:blipFill>
          <a:blip r:embed="rId2"/>
          <a:stretch>
            <a:fillRect/>
          </a:stretch>
        </p:blipFill>
        <p:spPr>
          <a:xfrm>
            <a:off x="767408" y="1196752"/>
            <a:ext cx="10730022" cy="4720484"/>
          </a:xfrm>
          <a:prstGeom prst="rect">
            <a:avLst/>
          </a:prstGeom>
        </p:spPr>
      </p:pic>
      <p:sp>
        <p:nvSpPr>
          <p:cNvPr id="7" name="TextBox 6">
            <a:extLst>
              <a:ext uri="{FF2B5EF4-FFF2-40B4-BE49-F238E27FC236}">
                <a16:creationId xmlns:a16="http://schemas.microsoft.com/office/drawing/2014/main" id="{1C4E7F06-219D-42A7-8FCB-DEB2E5B746B1}"/>
              </a:ext>
            </a:extLst>
          </p:cNvPr>
          <p:cNvSpPr txBox="1"/>
          <p:nvPr/>
        </p:nvSpPr>
        <p:spPr>
          <a:xfrm>
            <a:off x="1559496" y="2420888"/>
            <a:ext cx="9361040" cy="1384995"/>
          </a:xfrm>
          <a:prstGeom prst="rect">
            <a:avLst/>
          </a:prstGeom>
          <a:solidFill>
            <a:schemeClr val="bg1"/>
          </a:solidFill>
        </p:spPr>
        <p:txBody>
          <a:bodyPr wrap="square" rtlCol="0">
            <a:spAutoFit/>
          </a:bodyPr>
          <a:lstStyle/>
          <a:p>
            <a:r>
              <a:rPr lang="en-GB" sz="2800" dirty="0">
                <a:latin typeface="OpenDyslexic" panose="00000500000000000000" pitchFamily="50" charset="0"/>
              </a:rPr>
              <a:t>The recording will be a larger file as there will be </a:t>
            </a:r>
            <a:r>
              <a:rPr lang="en-GB" sz="2800" dirty="0">
                <a:solidFill>
                  <a:srgbClr val="FF0000"/>
                </a:solidFill>
                <a:latin typeface="OpenDyslexic" panose="00000500000000000000" pitchFamily="50" charset="0"/>
              </a:rPr>
              <a:t>more data </a:t>
            </a:r>
            <a:r>
              <a:rPr lang="en-GB" sz="2800" dirty="0">
                <a:latin typeface="OpenDyslexic" panose="00000500000000000000" pitchFamily="50" charset="0"/>
              </a:rPr>
              <a:t>saved from the recording due to </a:t>
            </a:r>
            <a:r>
              <a:rPr lang="en-GB" sz="2800" dirty="0">
                <a:solidFill>
                  <a:srgbClr val="FF0000"/>
                </a:solidFill>
                <a:latin typeface="OpenDyslexic" panose="00000500000000000000" pitchFamily="50" charset="0"/>
              </a:rPr>
              <a:t>more sampling</a:t>
            </a:r>
            <a:r>
              <a:rPr lang="en-GB" sz="2800" dirty="0">
                <a:latin typeface="OpenDyslexic" panose="00000500000000000000" pitchFamily="50" charset="0"/>
              </a:rPr>
              <a:t>.</a:t>
            </a:r>
          </a:p>
        </p:txBody>
      </p:sp>
      <p:sp>
        <p:nvSpPr>
          <p:cNvPr id="8" name="TextBox 7">
            <a:extLst>
              <a:ext uri="{FF2B5EF4-FFF2-40B4-BE49-F238E27FC236}">
                <a16:creationId xmlns:a16="http://schemas.microsoft.com/office/drawing/2014/main" id="{88DD6437-BE6D-4767-931D-0B25BE8B44F3}"/>
              </a:ext>
            </a:extLst>
          </p:cNvPr>
          <p:cNvSpPr txBox="1"/>
          <p:nvPr/>
        </p:nvSpPr>
        <p:spPr>
          <a:xfrm>
            <a:off x="1572281" y="4077072"/>
            <a:ext cx="9361040" cy="1384995"/>
          </a:xfrm>
          <a:prstGeom prst="rect">
            <a:avLst/>
          </a:prstGeom>
          <a:solidFill>
            <a:schemeClr val="bg1"/>
          </a:solidFill>
        </p:spPr>
        <p:txBody>
          <a:bodyPr wrap="square" rtlCol="0">
            <a:spAutoFit/>
          </a:bodyPr>
          <a:lstStyle/>
          <a:p>
            <a:r>
              <a:rPr lang="en-GB" sz="2800" dirty="0">
                <a:latin typeface="OpenDyslexic" panose="00000500000000000000" pitchFamily="50" charset="0"/>
              </a:rPr>
              <a:t>The recording will be a </a:t>
            </a:r>
            <a:r>
              <a:rPr lang="en-GB" sz="2800" dirty="0">
                <a:solidFill>
                  <a:srgbClr val="FF0000"/>
                </a:solidFill>
                <a:latin typeface="OpenDyslexic" panose="00000500000000000000" pitchFamily="50" charset="0"/>
              </a:rPr>
              <a:t>higher quality</a:t>
            </a:r>
            <a:r>
              <a:rPr lang="en-GB" sz="2800" dirty="0">
                <a:latin typeface="OpenDyslexic" panose="00000500000000000000" pitchFamily="50" charset="0"/>
              </a:rPr>
              <a:t> sound and will sound more like the </a:t>
            </a:r>
            <a:r>
              <a:rPr lang="en-GB" sz="2800" dirty="0">
                <a:solidFill>
                  <a:srgbClr val="FF0000"/>
                </a:solidFill>
                <a:latin typeface="OpenDyslexic" panose="00000500000000000000" pitchFamily="50" charset="0"/>
              </a:rPr>
              <a:t>original sound</a:t>
            </a:r>
            <a:r>
              <a:rPr lang="en-GB" sz="2800" dirty="0">
                <a:latin typeface="OpenDyslexic" panose="00000500000000000000" pitchFamily="50" charset="0"/>
              </a:rPr>
              <a:t> due to the higher rates of samples. </a:t>
            </a:r>
          </a:p>
        </p:txBody>
      </p:sp>
      <p:pic>
        <p:nvPicPr>
          <p:cNvPr id="9" name="Picture 8">
            <a:extLst>
              <a:ext uri="{FF2B5EF4-FFF2-40B4-BE49-F238E27FC236}">
                <a16:creationId xmlns:a16="http://schemas.microsoft.com/office/drawing/2014/main" id="{90A286A1-9245-4679-97EE-D14F88CEBA25}"/>
              </a:ext>
            </a:extLst>
          </p:cNvPr>
          <p:cNvPicPr>
            <a:picLocks noChangeAspect="1"/>
          </p:cNvPicPr>
          <p:nvPr/>
        </p:nvPicPr>
        <p:blipFill>
          <a:blip r:embed="rId3"/>
          <a:stretch>
            <a:fillRect/>
          </a:stretch>
        </p:blipFill>
        <p:spPr>
          <a:xfrm rot="1692550">
            <a:off x="9940702" y="81416"/>
            <a:ext cx="2258763" cy="1270306"/>
          </a:xfrm>
          <a:prstGeom prst="rect">
            <a:avLst/>
          </a:prstGeom>
        </p:spPr>
      </p:pic>
    </p:spTree>
    <p:extLst>
      <p:ext uri="{BB962C8B-B14F-4D97-AF65-F5344CB8AC3E}">
        <p14:creationId xmlns:p14="http://schemas.microsoft.com/office/powerpoint/2010/main" val="3780868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r>
              <a:rPr lang="en-GB" sz="4000" dirty="0"/>
              <a:t>Define the term bit depth in relation to digital sound. 	[2]</a:t>
            </a:r>
          </a:p>
          <a:p>
            <a:endParaRPr lang="en-GB" sz="4000" dirty="0"/>
          </a:p>
          <a:p>
            <a:r>
              <a:rPr lang="en-GB" sz="4000" dirty="0">
                <a:solidFill>
                  <a:schemeClr val="tx1"/>
                </a:solidFill>
              </a:rPr>
              <a:t>The amount of bits assigned to a sample point of the digital file. </a:t>
            </a:r>
          </a:p>
          <a:p>
            <a:pPr marL="571500" indent="-571500">
              <a:buFont typeface="Arial" panose="020B0604020202020204" pitchFamily="34" charset="0"/>
              <a:buChar char="•"/>
            </a:pPr>
            <a:r>
              <a:rPr lang="en-GB" sz="4000" dirty="0">
                <a:solidFill>
                  <a:schemeClr val="tx1"/>
                </a:solidFill>
              </a:rPr>
              <a:t>The more binary digits the higher quality of sound. </a:t>
            </a:r>
          </a:p>
          <a:p>
            <a:pPr marL="571500" indent="-571500">
              <a:buFont typeface="Arial" panose="020B0604020202020204" pitchFamily="34" charset="0"/>
              <a:buChar char="•"/>
            </a:pPr>
            <a:r>
              <a:rPr lang="en-GB" sz="4000" dirty="0">
                <a:solidFill>
                  <a:schemeClr val="tx1"/>
                </a:solidFill>
              </a:rPr>
              <a:t>The more binary digits the higher size of the file. </a:t>
            </a:r>
          </a:p>
          <a:p>
            <a:endParaRPr lang="en-GB" sz="4000" dirty="0"/>
          </a:p>
          <a:p>
            <a:endParaRPr lang="en-GB" sz="4000" dirty="0"/>
          </a:p>
        </p:txBody>
      </p:sp>
      <p:pic>
        <p:nvPicPr>
          <p:cNvPr id="4" name="Picture 3">
            <a:extLst>
              <a:ext uri="{FF2B5EF4-FFF2-40B4-BE49-F238E27FC236}">
                <a16:creationId xmlns:a16="http://schemas.microsoft.com/office/drawing/2014/main" id="{FACCB4CE-57A5-4536-91B3-23DF9E483CAF}"/>
              </a:ext>
            </a:extLst>
          </p:cNvPr>
          <p:cNvPicPr>
            <a:picLocks noChangeAspect="1"/>
          </p:cNvPicPr>
          <p:nvPr/>
        </p:nvPicPr>
        <p:blipFill>
          <a:blip r:embed="rId2"/>
          <a:stretch>
            <a:fillRect/>
          </a:stretch>
        </p:blipFill>
        <p:spPr>
          <a:xfrm rot="1692550">
            <a:off x="9940702" y="81416"/>
            <a:ext cx="2258763" cy="1270306"/>
          </a:xfrm>
          <a:prstGeom prst="rect">
            <a:avLst/>
          </a:prstGeom>
        </p:spPr>
      </p:pic>
    </p:spTree>
    <p:extLst>
      <p:ext uri="{BB962C8B-B14F-4D97-AF65-F5344CB8AC3E}">
        <p14:creationId xmlns:p14="http://schemas.microsoft.com/office/powerpoint/2010/main" val="4293456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r>
              <a:rPr lang="en-GB" sz="4000" dirty="0"/>
              <a:t>Compression – what does this word mean?</a:t>
            </a:r>
          </a:p>
          <a:p>
            <a:endParaRPr lang="en-GB" sz="4000" dirty="0"/>
          </a:p>
          <a:p>
            <a:r>
              <a:rPr lang="en-GB" sz="4000" dirty="0"/>
              <a:t>What does it mean in a computing context. </a:t>
            </a:r>
          </a:p>
          <a:p>
            <a:endParaRPr lang="en-GB" sz="4000" dirty="0"/>
          </a:p>
          <a:p>
            <a:endParaRPr lang="en-GB" sz="4000" dirty="0"/>
          </a:p>
        </p:txBody>
      </p:sp>
    </p:spTree>
    <p:extLst>
      <p:ext uri="{BB962C8B-B14F-4D97-AF65-F5344CB8AC3E}">
        <p14:creationId xmlns:p14="http://schemas.microsoft.com/office/powerpoint/2010/main" val="2673440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r>
              <a:rPr lang="en-GB" sz="4000" dirty="0"/>
              <a:t>Reduction. </a:t>
            </a:r>
          </a:p>
          <a:p>
            <a:endParaRPr lang="en-GB" sz="4000" dirty="0"/>
          </a:p>
          <a:p>
            <a:r>
              <a:rPr lang="en-GB" sz="4000" dirty="0"/>
              <a:t>In computing, it is reducing the size of a file. </a:t>
            </a:r>
          </a:p>
          <a:p>
            <a:endParaRPr lang="en-GB" sz="4000" dirty="0"/>
          </a:p>
          <a:p>
            <a:r>
              <a:rPr lang="en-GB" sz="4000" dirty="0"/>
              <a:t>Example? </a:t>
            </a:r>
          </a:p>
          <a:p>
            <a:endParaRPr lang="en-GB" sz="4000" dirty="0"/>
          </a:p>
          <a:p>
            <a:endParaRPr lang="en-GB" sz="4000" dirty="0"/>
          </a:p>
        </p:txBody>
      </p:sp>
    </p:spTree>
    <p:extLst>
      <p:ext uri="{BB962C8B-B14F-4D97-AF65-F5344CB8AC3E}">
        <p14:creationId xmlns:p14="http://schemas.microsoft.com/office/powerpoint/2010/main" val="141028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endParaRPr lang="en-GB" sz="4000" dirty="0"/>
          </a:p>
          <a:p>
            <a:endParaRPr lang="en-GB" sz="4000" dirty="0"/>
          </a:p>
        </p:txBody>
      </p:sp>
      <p:sp>
        <p:nvSpPr>
          <p:cNvPr id="4" name="Rectangle 3">
            <a:extLst>
              <a:ext uri="{FF2B5EF4-FFF2-40B4-BE49-F238E27FC236}">
                <a16:creationId xmlns:a16="http://schemas.microsoft.com/office/drawing/2014/main" id="{407317A6-DDF2-41BD-8F89-F040B1A17664}"/>
              </a:ext>
            </a:extLst>
          </p:cNvPr>
          <p:cNvSpPr/>
          <p:nvPr/>
        </p:nvSpPr>
        <p:spPr>
          <a:xfrm>
            <a:off x="845127" y="1080655"/>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Original Image</a:t>
            </a:r>
          </a:p>
        </p:txBody>
      </p:sp>
      <p:sp>
        <p:nvSpPr>
          <p:cNvPr id="5" name="Rectangle 4">
            <a:extLst>
              <a:ext uri="{FF2B5EF4-FFF2-40B4-BE49-F238E27FC236}">
                <a16:creationId xmlns:a16="http://schemas.microsoft.com/office/drawing/2014/main" id="{DDE155D9-7D1F-4038-B304-1276EE2E9F6B}"/>
              </a:ext>
            </a:extLst>
          </p:cNvPr>
          <p:cNvSpPr/>
          <p:nvPr/>
        </p:nvSpPr>
        <p:spPr>
          <a:xfrm>
            <a:off x="4890655" y="1697178"/>
            <a:ext cx="1773381" cy="574967"/>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dirty="0">
                <a:solidFill>
                  <a:schemeClr val="tx1"/>
                </a:solidFill>
                <a:latin typeface="Tw Cen MT" panose="020B0602020104020603" pitchFamily="34" charset="0"/>
              </a:rPr>
              <a:t>Compressed</a:t>
            </a:r>
          </a:p>
        </p:txBody>
      </p:sp>
      <p:sp>
        <p:nvSpPr>
          <p:cNvPr id="6" name="Rectangle 5">
            <a:extLst>
              <a:ext uri="{FF2B5EF4-FFF2-40B4-BE49-F238E27FC236}">
                <a16:creationId xmlns:a16="http://schemas.microsoft.com/office/drawing/2014/main" id="{B2F30C02-7F89-4CEC-99CF-20C7D57D0D44}"/>
              </a:ext>
            </a:extLst>
          </p:cNvPr>
          <p:cNvSpPr/>
          <p:nvPr/>
        </p:nvSpPr>
        <p:spPr>
          <a:xfrm>
            <a:off x="8091055" y="1080653"/>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Restored Image</a:t>
            </a:r>
          </a:p>
        </p:txBody>
      </p:sp>
      <p:sp>
        <p:nvSpPr>
          <p:cNvPr id="7" name="Right Arrow 7">
            <a:extLst>
              <a:ext uri="{FF2B5EF4-FFF2-40B4-BE49-F238E27FC236}">
                <a16:creationId xmlns:a16="http://schemas.microsoft.com/office/drawing/2014/main" id="{B524F9F0-C42D-4CF1-880D-AD86CEFB25D0}"/>
              </a:ext>
            </a:extLst>
          </p:cNvPr>
          <p:cNvSpPr/>
          <p:nvPr/>
        </p:nvSpPr>
        <p:spPr>
          <a:xfrm>
            <a:off x="3685309" y="1697179"/>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8" name="Right Arrow 8">
            <a:extLst>
              <a:ext uri="{FF2B5EF4-FFF2-40B4-BE49-F238E27FC236}">
                <a16:creationId xmlns:a16="http://schemas.microsoft.com/office/drawing/2014/main" id="{410D9768-A03C-4020-AFB2-73FFBD22DF20}"/>
              </a:ext>
            </a:extLst>
          </p:cNvPr>
          <p:cNvSpPr/>
          <p:nvPr/>
        </p:nvSpPr>
        <p:spPr>
          <a:xfrm>
            <a:off x="6885709" y="1704104"/>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F6763B0-D6E3-4B7F-B8F1-5B9E6F855AD8}"/>
              </a:ext>
            </a:extLst>
          </p:cNvPr>
          <p:cNvSpPr/>
          <p:nvPr/>
        </p:nvSpPr>
        <p:spPr>
          <a:xfrm>
            <a:off x="845127" y="4530437"/>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Original Image</a:t>
            </a:r>
          </a:p>
        </p:txBody>
      </p:sp>
      <p:sp>
        <p:nvSpPr>
          <p:cNvPr id="10" name="Rectangle 9">
            <a:extLst>
              <a:ext uri="{FF2B5EF4-FFF2-40B4-BE49-F238E27FC236}">
                <a16:creationId xmlns:a16="http://schemas.microsoft.com/office/drawing/2014/main" id="{E5B44811-D8D7-4475-9D3C-A4B2ADD09BA4}"/>
              </a:ext>
            </a:extLst>
          </p:cNvPr>
          <p:cNvSpPr/>
          <p:nvPr/>
        </p:nvSpPr>
        <p:spPr>
          <a:xfrm>
            <a:off x="4890655" y="5146960"/>
            <a:ext cx="1773381" cy="574967"/>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dirty="0">
                <a:solidFill>
                  <a:schemeClr val="tx1"/>
                </a:solidFill>
                <a:latin typeface="Tw Cen MT" panose="020B0602020104020603" pitchFamily="34" charset="0"/>
              </a:rPr>
              <a:t>Compressed</a:t>
            </a:r>
          </a:p>
        </p:txBody>
      </p:sp>
      <p:sp>
        <p:nvSpPr>
          <p:cNvPr id="11" name="Right Arrow 11">
            <a:extLst>
              <a:ext uri="{FF2B5EF4-FFF2-40B4-BE49-F238E27FC236}">
                <a16:creationId xmlns:a16="http://schemas.microsoft.com/office/drawing/2014/main" id="{194978F6-3C0E-4B84-9320-D421E33A1FCC}"/>
              </a:ext>
            </a:extLst>
          </p:cNvPr>
          <p:cNvSpPr/>
          <p:nvPr/>
        </p:nvSpPr>
        <p:spPr>
          <a:xfrm>
            <a:off x="3685309" y="5146961"/>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0DC7D23-2D39-4D3A-B03E-03AE404B4C92}"/>
              </a:ext>
            </a:extLst>
          </p:cNvPr>
          <p:cNvSpPr/>
          <p:nvPr/>
        </p:nvSpPr>
        <p:spPr>
          <a:xfrm>
            <a:off x="8534401" y="4939475"/>
            <a:ext cx="1676399" cy="837872"/>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Restored Image</a:t>
            </a:r>
          </a:p>
        </p:txBody>
      </p:sp>
      <p:sp>
        <p:nvSpPr>
          <p:cNvPr id="13" name="Right Arrow 13">
            <a:extLst>
              <a:ext uri="{FF2B5EF4-FFF2-40B4-BE49-F238E27FC236}">
                <a16:creationId xmlns:a16="http://schemas.microsoft.com/office/drawing/2014/main" id="{BE2953EA-DA3D-4162-AD92-90C162274619}"/>
              </a:ext>
            </a:extLst>
          </p:cNvPr>
          <p:cNvSpPr/>
          <p:nvPr/>
        </p:nvSpPr>
        <p:spPr>
          <a:xfrm>
            <a:off x="7107382" y="5146961"/>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6ACA223-80C8-448E-A15D-9436A0A0AAEF}"/>
              </a:ext>
            </a:extLst>
          </p:cNvPr>
          <p:cNvSpPr txBox="1"/>
          <p:nvPr/>
        </p:nvSpPr>
        <p:spPr>
          <a:xfrm>
            <a:off x="845127" y="3172691"/>
            <a:ext cx="9725891" cy="1323439"/>
          </a:xfrm>
          <a:prstGeom prst="rect">
            <a:avLst/>
          </a:prstGeom>
          <a:noFill/>
        </p:spPr>
        <p:txBody>
          <a:bodyPr wrap="square" rtlCol="0">
            <a:spAutoFit/>
          </a:bodyPr>
          <a:lstStyle/>
          <a:p>
            <a:pPr algn="ctr"/>
            <a:r>
              <a:rPr lang="en-GB" sz="4000" dirty="0">
                <a:latin typeface="Tw Cen MT" panose="020B0602020104020603" pitchFamily="34" charset="0"/>
              </a:rPr>
              <a:t>Which one is lossless and which one is </a:t>
            </a:r>
            <a:r>
              <a:rPr lang="en-GB" sz="4000" dirty="0" err="1">
                <a:latin typeface="Tw Cen MT" panose="020B0602020104020603" pitchFamily="34" charset="0"/>
              </a:rPr>
              <a:t>lossy</a:t>
            </a:r>
            <a:r>
              <a:rPr lang="en-GB" sz="4000" dirty="0">
                <a:latin typeface="Tw Cen MT" panose="020B0602020104020603" pitchFamily="34" charset="0"/>
              </a:rPr>
              <a:t>?</a:t>
            </a:r>
          </a:p>
          <a:p>
            <a:pPr algn="ctr"/>
            <a:r>
              <a:rPr lang="en-GB" sz="4000" b="1" u="sng" dirty="0">
                <a:latin typeface="Tw Cen MT" panose="020B0602020104020603" pitchFamily="34" charset="0"/>
              </a:rPr>
              <a:t>Why?</a:t>
            </a:r>
          </a:p>
        </p:txBody>
      </p:sp>
    </p:spTree>
    <p:extLst>
      <p:ext uri="{BB962C8B-B14F-4D97-AF65-F5344CB8AC3E}">
        <p14:creationId xmlns:p14="http://schemas.microsoft.com/office/powerpoint/2010/main" val="732926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endParaRPr lang="en-GB" sz="4000" dirty="0"/>
          </a:p>
          <a:p>
            <a:endParaRPr lang="en-GB" sz="4000" dirty="0"/>
          </a:p>
        </p:txBody>
      </p:sp>
      <p:sp>
        <p:nvSpPr>
          <p:cNvPr id="4" name="Rectangle 3">
            <a:extLst>
              <a:ext uri="{FF2B5EF4-FFF2-40B4-BE49-F238E27FC236}">
                <a16:creationId xmlns:a16="http://schemas.microsoft.com/office/drawing/2014/main" id="{407317A6-DDF2-41BD-8F89-F040B1A17664}"/>
              </a:ext>
            </a:extLst>
          </p:cNvPr>
          <p:cNvSpPr/>
          <p:nvPr/>
        </p:nvSpPr>
        <p:spPr>
          <a:xfrm>
            <a:off x="845127" y="1080655"/>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Original Image</a:t>
            </a:r>
          </a:p>
        </p:txBody>
      </p:sp>
      <p:sp>
        <p:nvSpPr>
          <p:cNvPr id="5" name="Rectangle 4">
            <a:extLst>
              <a:ext uri="{FF2B5EF4-FFF2-40B4-BE49-F238E27FC236}">
                <a16:creationId xmlns:a16="http://schemas.microsoft.com/office/drawing/2014/main" id="{DDE155D9-7D1F-4038-B304-1276EE2E9F6B}"/>
              </a:ext>
            </a:extLst>
          </p:cNvPr>
          <p:cNvSpPr/>
          <p:nvPr/>
        </p:nvSpPr>
        <p:spPr>
          <a:xfrm>
            <a:off x="4890655" y="1697178"/>
            <a:ext cx="1773381" cy="574967"/>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dirty="0">
                <a:solidFill>
                  <a:schemeClr val="tx1"/>
                </a:solidFill>
                <a:latin typeface="Tw Cen MT" panose="020B0602020104020603" pitchFamily="34" charset="0"/>
              </a:rPr>
              <a:t>Compressed</a:t>
            </a:r>
          </a:p>
        </p:txBody>
      </p:sp>
      <p:sp>
        <p:nvSpPr>
          <p:cNvPr id="6" name="Rectangle 5">
            <a:extLst>
              <a:ext uri="{FF2B5EF4-FFF2-40B4-BE49-F238E27FC236}">
                <a16:creationId xmlns:a16="http://schemas.microsoft.com/office/drawing/2014/main" id="{B2F30C02-7F89-4CEC-99CF-20C7D57D0D44}"/>
              </a:ext>
            </a:extLst>
          </p:cNvPr>
          <p:cNvSpPr/>
          <p:nvPr/>
        </p:nvSpPr>
        <p:spPr>
          <a:xfrm>
            <a:off x="8091055" y="1080653"/>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Restored Image</a:t>
            </a:r>
          </a:p>
        </p:txBody>
      </p:sp>
      <p:sp>
        <p:nvSpPr>
          <p:cNvPr id="7" name="Right Arrow 7">
            <a:extLst>
              <a:ext uri="{FF2B5EF4-FFF2-40B4-BE49-F238E27FC236}">
                <a16:creationId xmlns:a16="http://schemas.microsoft.com/office/drawing/2014/main" id="{B524F9F0-C42D-4CF1-880D-AD86CEFB25D0}"/>
              </a:ext>
            </a:extLst>
          </p:cNvPr>
          <p:cNvSpPr/>
          <p:nvPr/>
        </p:nvSpPr>
        <p:spPr>
          <a:xfrm>
            <a:off x="3685309" y="1697179"/>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8" name="Right Arrow 8">
            <a:extLst>
              <a:ext uri="{FF2B5EF4-FFF2-40B4-BE49-F238E27FC236}">
                <a16:creationId xmlns:a16="http://schemas.microsoft.com/office/drawing/2014/main" id="{410D9768-A03C-4020-AFB2-73FFBD22DF20}"/>
              </a:ext>
            </a:extLst>
          </p:cNvPr>
          <p:cNvSpPr/>
          <p:nvPr/>
        </p:nvSpPr>
        <p:spPr>
          <a:xfrm>
            <a:off x="6885709" y="1704104"/>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F6763B0-D6E3-4B7F-B8F1-5B9E6F855AD8}"/>
              </a:ext>
            </a:extLst>
          </p:cNvPr>
          <p:cNvSpPr/>
          <p:nvPr/>
        </p:nvSpPr>
        <p:spPr>
          <a:xfrm>
            <a:off x="845127" y="4530437"/>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Original Image</a:t>
            </a:r>
          </a:p>
        </p:txBody>
      </p:sp>
      <p:sp>
        <p:nvSpPr>
          <p:cNvPr id="10" name="Rectangle 9">
            <a:extLst>
              <a:ext uri="{FF2B5EF4-FFF2-40B4-BE49-F238E27FC236}">
                <a16:creationId xmlns:a16="http://schemas.microsoft.com/office/drawing/2014/main" id="{E5B44811-D8D7-4475-9D3C-A4B2ADD09BA4}"/>
              </a:ext>
            </a:extLst>
          </p:cNvPr>
          <p:cNvSpPr/>
          <p:nvPr/>
        </p:nvSpPr>
        <p:spPr>
          <a:xfrm>
            <a:off x="4890655" y="5146960"/>
            <a:ext cx="1773381" cy="574967"/>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dirty="0">
                <a:solidFill>
                  <a:schemeClr val="tx1"/>
                </a:solidFill>
                <a:latin typeface="Tw Cen MT" panose="020B0602020104020603" pitchFamily="34" charset="0"/>
              </a:rPr>
              <a:t>Compressed</a:t>
            </a:r>
          </a:p>
        </p:txBody>
      </p:sp>
      <p:sp>
        <p:nvSpPr>
          <p:cNvPr id="11" name="Right Arrow 11">
            <a:extLst>
              <a:ext uri="{FF2B5EF4-FFF2-40B4-BE49-F238E27FC236}">
                <a16:creationId xmlns:a16="http://schemas.microsoft.com/office/drawing/2014/main" id="{194978F6-3C0E-4B84-9320-D421E33A1FCC}"/>
              </a:ext>
            </a:extLst>
          </p:cNvPr>
          <p:cNvSpPr/>
          <p:nvPr/>
        </p:nvSpPr>
        <p:spPr>
          <a:xfrm>
            <a:off x="3685309" y="5146961"/>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0DC7D23-2D39-4D3A-B03E-03AE404B4C92}"/>
              </a:ext>
            </a:extLst>
          </p:cNvPr>
          <p:cNvSpPr/>
          <p:nvPr/>
        </p:nvSpPr>
        <p:spPr>
          <a:xfrm>
            <a:off x="8534401" y="4939475"/>
            <a:ext cx="1676399" cy="837872"/>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Restored Image</a:t>
            </a:r>
          </a:p>
        </p:txBody>
      </p:sp>
      <p:sp>
        <p:nvSpPr>
          <p:cNvPr id="13" name="Right Arrow 13">
            <a:extLst>
              <a:ext uri="{FF2B5EF4-FFF2-40B4-BE49-F238E27FC236}">
                <a16:creationId xmlns:a16="http://schemas.microsoft.com/office/drawing/2014/main" id="{BE2953EA-DA3D-4162-AD92-90C162274619}"/>
              </a:ext>
            </a:extLst>
          </p:cNvPr>
          <p:cNvSpPr/>
          <p:nvPr/>
        </p:nvSpPr>
        <p:spPr>
          <a:xfrm>
            <a:off x="7107382" y="5146961"/>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C2C05FF-C3F6-4875-8C96-4B6C07C1537B}"/>
              </a:ext>
            </a:extLst>
          </p:cNvPr>
          <p:cNvSpPr/>
          <p:nvPr/>
        </p:nvSpPr>
        <p:spPr>
          <a:xfrm>
            <a:off x="526473" y="498764"/>
            <a:ext cx="10875818" cy="2798618"/>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TextBox 15">
            <a:extLst>
              <a:ext uri="{FF2B5EF4-FFF2-40B4-BE49-F238E27FC236}">
                <a16:creationId xmlns:a16="http://schemas.microsoft.com/office/drawing/2014/main" id="{5C9BCADD-B6CA-44DD-BBAF-D07E0F4C8396}"/>
              </a:ext>
            </a:extLst>
          </p:cNvPr>
          <p:cNvSpPr txBox="1"/>
          <p:nvPr/>
        </p:nvSpPr>
        <p:spPr>
          <a:xfrm>
            <a:off x="1274618" y="623455"/>
            <a:ext cx="1773382" cy="523220"/>
          </a:xfrm>
          <a:prstGeom prst="rect">
            <a:avLst/>
          </a:prstGeom>
          <a:noFill/>
        </p:spPr>
        <p:txBody>
          <a:bodyPr wrap="square" rtlCol="0">
            <a:spAutoFit/>
          </a:bodyPr>
          <a:lstStyle/>
          <a:p>
            <a:pPr algn="ctr"/>
            <a:r>
              <a:rPr lang="en-GB" sz="2800" dirty="0"/>
              <a:t>10MB</a:t>
            </a:r>
          </a:p>
        </p:txBody>
      </p:sp>
      <p:sp>
        <p:nvSpPr>
          <p:cNvPr id="17" name="TextBox 16">
            <a:extLst>
              <a:ext uri="{FF2B5EF4-FFF2-40B4-BE49-F238E27FC236}">
                <a16:creationId xmlns:a16="http://schemas.microsoft.com/office/drawing/2014/main" id="{773064CB-42EB-4763-96AA-99500D6C2F59}"/>
              </a:ext>
            </a:extLst>
          </p:cNvPr>
          <p:cNvSpPr txBox="1"/>
          <p:nvPr/>
        </p:nvSpPr>
        <p:spPr>
          <a:xfrm>
            <a:off x="8506691" y="623455"/>
            <a:ext cx="1773382" cy="523220"/>
          </a:xfrm>
          <a:prstGeom prst="rect">
            <a:avLst/>
          </a:prstGeom>
          <a:noFill/>
        </p:spPr>
        <p:txBody>
          <a:bodyPr wrap="square" rtlCol="0">
            <a:spAutoFit/>
          </a:bodyPr>
          <a:lstStyle/>
          <a:p>
            <a:pPr algn="ctr"/>
            <a:r>
              <a:rPr lang="en-GB" sz="2800" dirty="0"/>
              <a:t>10MB</a:t>
            </a:r>
          </a:p>
        </p:txBody>
      </p:sp>
      <p:sp>
        <p:nvSpPr>
          <p:cNvPr id="18" name="TextBox 17">
            <a:extLst>
              <a:ext uri="{FF2B5EF4-FFF2-40B4-BE49-F238E27FC236}">
                <a16:creationId xmlns:a16="http://schemas.microsoft.com/office/drawing/2014/main" id="{5FBEB371-4F26-4150-94A7-9D9A0E1A5BCD}"/>
              </a:ext>
            </a:extLst>
          </p:cNvPr>
          <p:cNvSpPr txBox="1"/>
          <p:nvPr/>
        </p:nvSpPr>
        <p:spPr>
          <a:xfrm>
            <a:off x="4890654" y="1179589"/>
            <a:ext cx="1773382" cy="523220"/>
          </a:xfrm>
          <a:prstGeom prst="rect">
            <a:avLst/>
          </a:prstGeom>
          <a:noFill/>
        </p:spPr>
        <p:txBody>
          <a:bodyPr wrap="square" rtlCol="0">
            <a:spAutoFit/>
          </a:bodyPr>
          <a:lstStyle/>
          <a:p>
            <a:pPr algn="ctr"/>
            <a:r>
              <a:rPr lang="en-GB" sz="2800" dirty="0"/>
              <a:t>1MB</a:t>
            </a:r>
          </a:p>
        </p:txBody>
      </p:sp>
    </p:spTree>
    <p:extLst>
      <p:ext uri="{BB962C8B-B14F-4D97-AF65-F5344CB8AC3E}">
        <p14:creationId xmlns:p14="http://schemas.microsoft.com/office/powerpoint/2010/main" val="771933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endParaRPr lang="en-GB" sz="4000" dirty="0"/>
          </a:p>
          <a:p>
            <a:endParaRPr lang="en-GB" sz="4000" dirty="0"/>
          </a:p>
        </p:txBody>
      </p:sp>
      <p:sp>
        <p:nvSpPr>
          <p:cNvPr id="4" name="Rectangle 3">
            <a:extLst>
              <a:ext uri="{FF2B5EF4-FFF2-40B4-BE49-F238E27FC236}">
                <a16:creationId xmlns:a16="http://schemas.microsoft.com/office/drawing/2014/main" id="{407317A6-DDF2-41BD-8F89-F040B1A17664}"/>
              </a:ext>
            </a:extLst>
          </p:cNvPr>
          <p:cNvSpPr/>
          <p:nvPr/>
        </p:nvSpPr>
        <p:spPr>
          <a:xfrm>
            <a:off x="845127" y="1080655"/>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Original Image</a:t>
            </a:r>
          </a:p>
        </p:txBody>
      </p:sp>
      <p:sp>
        <p:nvSpPr>
          <p:cNvPr id="5" name="Rectangle 4">
            <a:extLst>
              <a:ext uri="{FF2B5EF4-FFF2-40B4-BE49-F238E27FC236}">
                <a16:creationId xmlns:a16="http://schemas.microsoft.com/office/drawing/2014/main" id="{DDE155D9-7D1F-4038-B304-1276EE2E9F6B}"/>
              </a:ext>
            </a:extLst>
          </p:cNvPr>
          <p:cNvSpPr/>
          <p:nvPr/>
        </p:nvSpPr>
        <p:spPr>
          <a:xfrm>
            <a:off x="4890655" y="1697178"/>
            <a:ext cx="1773381" cy="574967"/>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dirty="0">
                <a:solidFill>
                  <a:schemeClr val="tx1"/>
                </a:solidFill>
                <a:latin typeface="Tw Cen MT" panose="020B0602020104020603" pitchFamily="34" charset="0"/>
              </a:rPr>
              <a:t>Compressed</a:t>
            </a:r>
          </a:p>
        </p:txBody>
      </p:sp>
      <p:sp>
        <p:nvSpPr>
          <p:cNvPr id="6" name="Rectangle 5">
            <a:extLst>
              <a:ext uri="{FF2B5EF4-FFF2-40B4-BE49-F238E27FC236}">
                <a16:creationId xmlns:a16="http://schemas.microsoft.com/office/drawing/2014/main" id="{B2F30C02-7F89-4CEC-99CF-20C7D57D0D44}"/>
              </a:ext>
            </a:extLst>
          </p:cNvPr>
          <p:cNvSpPr/>
          <p:nvPr/>
        </p:nvSpPr>
        <p:spPr>
          <a:xfrm>
            <a:off x="8091055" y="1080653"/>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Restored Image</a:t>
            </a:r>
          </a:p>
        </p:txBody>
      </p:sp>
      <p:sp>
        <p:nvSpPr>
          <p:cNvPr id="7" name="Right Arrow 7">
            <a:extLst>
              <a:ext uri="{FF2B5EF4-FFF2-40B4-BE49-F238E27FC236}">
                <a16:creationId xmlns:a16="http://schemas.microsoft.com/office/drawing/2014/main" id="{B524F9F0-C42D-4CF1-880D-AD86CEFB25D0}"/>
              </a:ext>
            </a:extLst>
          </p:cNvPr>
          <p:cNvSpPr/>
          <p:nvPr/>
        </p:nvSpPr>
        <p:spPr>
          <a:xfrm>
            <a:off x="3685309" y="1697179"/>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8" name="Right Arrow 8">
            <a:extLst>
              <a:ext uri="{FF2B5EF4-FFF2-40B4-BE49-F238E27FC236}">
                <a16:creationId xmlns:a16="http://schemas.microsoft.com/office/drawing/2014/main" id="{410D9768-A03C-4020-AFB2-73FFBD22DF20}"/>
              </a:ext>
            </a:extLst>
          </p:cNvPr>
          <p:cNvSpPr/>
          <p:nvPr/>
        </p:nvSpPr>
        <p:spPr>
          <a:xfrm>
            <a:off x="6885709" y="1704104"/>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F6763B0-D6E3-4B7F-B8F1-5B9E6F855AD8}"/>
              </a:ext>
            </a:extLst>
          </p:cNvPr>
          <p:cNvSpPr/>
          <p:nvPr/>
        </p:nvSpPr>
        <p:spPr>
          <a:xfrm>
            <a:off x="845127" y="4530437"/>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Original Image</a:t>
            </a:r>
          </a:p>
        </p:txBody>
      </p:sp>
      <p:sp>
        <p:nvSpPr>
          <p:cNvPr id="10" name="Rectangle 9">
            <a:extLst>
              <a:ext uri="{FF2B5EF4-FFF2-40B4-BE49-F238E27FC236}">
                <a16:creationId xmlns:a16="http://schemas.microsoft.com/office/drawing/2014/main" id="{E5B44811-D8D7-4475-9D3C-A4B2ADD09BA4}"/>
              </a:ext>
            </a:extLst>
          </p:cNvPr>
          <p:cNvSpPr/>
          <p:nvPr/>
        </p:nvSpPr>
        <p:spPr>
          <a:xfrm>
            <a:off x="4890655" y="5146960"/>
            <a:ext cx="1773381" cy="574967"/>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dirty="0">
                <a:solidFill>
                  <a:schemeClr val="tx1"/>
                </a:solidFill>
                <a:latin typeface="Tw Cen MT" panose="020B0602020104020603" pitchFamily="34" charset="0"/>
              </a:rPr>
              <a:t>Compressed</a:t>
            </a:r>
          </a:p>
        </p:txBody>
      </p:sp>
      <p:sp>
        <p:nvSpPr>
          <p:cNvPr id="11" name="Right Arrow 11">
            <a:extLst>
              <a:ext uri="{FF2B5EF4-FFF2-40B4-BE49-F238E27FC236}">
                <a16:creationId xmlns:a16="http://schemas.microsoft.com/office/drawing/2014/main" id="{194978F6-3C0E-4B84-9320-D421E33A1FCC}"/>
              </a:ext>
            </a:extLst>
          </p:cNvPr>
          <p:cNvSpPr/>
          <p:nvPr/>
        </p:nvSpPr>
        <p:spPr>
          <a:xfrm>
            <a:off x="3685309" y="5146961"/>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0DC7D23-2D39-4D3A-B03E-03AE404B4C92}"/>
              </a:ext>
            </a:extLst>
          </p:cNvPr>
          <p:cNvSpPr/>
          <p:nvPr/>
        </p:nvSpPr>
        <p:spPr>
          <a:xfrm>
            <a:off x="8534401" y="4939475"/>
            <a:ext cx="1676399" cy="837872"/>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Restored Image</a:t>
            </a:r>
          </a:p>
        </p:txBody>
      </p:sp>
      <p:sp>
        <p:nvSpPr>
          <p:cNvPr id="13" name="Right Arrow 13">
            <a:extLst>
              <a:ext uri="{FF2B5EF4-FFF2-40B4-BE49-F238E27FC236}">
                <a16:creationId xmlns:a16="http://schemas.microsoft.com/office/drawing/2014/main" id="{BE2953EA-DA3D-4162-AD92-90C162274619}"/>
              </a:ext>
            </a:extLst>
          </p:cNvPr>
          <p:cNvSpPr/>
          <p:nvPr/>
        </p:nvSpPr>
        <p:spPr>
          <a:xfrm>
            <a:off x="7107382" y="5146961"/>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2C2C05FF-C3F6-4875-8C96-4B6C07C1537B}"/>
              </a:ext>
            </a:extLst>
          </p:cNvPr>
          <p:cNvSpPr/>
          <p:nvPr/>
        </p:nvSpPr>
        <p:spPr>
          <a:xfrm>
            <a:off x="526473" y="498764"/>
            <a:ext cx="10875818" cy="2798618"/>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6" name="TextBox 15">
            <a:extLst>
              <a:ext uri="{FF2B5EF4-FFF2-40B4-BE49-F238E27FC236}">
                <a16:creationId xmlns:a16="http://schemas.microsoft.com/office/drawing/2014/main" id="{5C9BCADD-B6CA-44DD-BBAF-D07E0F4C8396}"/>
              </a:ext>
            </a:extLst>
          </p:cNvPr>
          <p:cNvSpPr txBox="1"/>
          <p:nvPr/>
        </p:nvSpPr>
        <p:spPr>
          <a:xfrm>
            <a:off x="1274618" y="623455"/>
            <a:ext cx="1773382" cy="523220"/>
          </a:xfrm>
          <a:prstGeom prst="rect">
            <a:avLst/>
          </a:prstGeom>
          <a:noFill/>
        </p:spPr>
        <p:txBody>
          <a:bodyPr wrap="square" rtlCol="0">
            <a:spAutoFit/>
          </a:bodyPr>
          <a:lstStyle/>
          <a:p>
            <a:pPr algn="ctr"/>
            <a:r>
              <a:rPr lang="en-GB" sz="2800" dirty="0"/>
              <a:t>10MB</a:t>
            </a:r>
          </a:p>
        </p:txBody>
      </p:sp>
      <p:sp>
        <p:nvSpPr>
          <p:cNvPr id="17" name="TextBox 16">
            <a:extLst>
              <a:ext uri="{FF2B5EF4-FFF2-40B4-BE49-F238E27FC236}">
                <a16:creationId xmlns:a16="http://schemas.microsoft.com/office/drawing/2014/main" id="{773064CB-42EB-4763-96AA-99500D6C2F59}"/>
              </a:ext>
            </a:extLst>
          </p:cNvPr>
          <p:cNvSpPr txBox="1"/>
          <p:nvPr/>
        </p:nvSpPr>
        <p:spPr>
          <a:xfrm>
            <a:off x="8506691" y="623455"/>
            <a:ext cx="1773382" cy="523220"/>
          </a:xfrm>
          <a:prstGeom prst="rect">
            <a:avLst/>
          </a:prstGeom>
          <a:noFill/>
        </p:spPr>
        <p:txBody>
          <a:bodyPr wrap="square" rtlCol="0">
            <a:spAutoFit/>
          </a:bodyPr>
          <a:lstStyle/>
          <a:p>
            <a:pPr algn="ctr"/>
            <a:r>
              <a:rPr lang="en-GB" sz="2800" dirty="0"/>
              <a:t>10MB</a:t>
            </a:r>
          </a:p>
        </p:txBody>
      </p:sp>
      <p:sp>
        <p:nvSpPr>
          <p:cNvPr id="18" name="TextBox 17">
            <a:extLst>
              <a:ext uri="{FF2B5EF4-FFF2-40B4-BE49-F238E27FC236}">
                <a16:creationId xmlns:a16="http://schemas.microsoft.com/office/drawing/2014/main" id="{5FBEB371-4F26-4150-94A7-9D9A0E1A5BCD}"/>
              </a:ext>
            </a:extLst>
          </p:cNvPr>
          <p:cNvSpPr txBox="1"/>
          <p:nvPr/>
        </p:nvSpPr>
        <p:spPr>
          <a:xfrm>
            <a:off x="4890654" y="1179589"/>
            <a:ext cx="1773382" cy="523220"/>
          </a:xfrm>
          <a:prstGeom prst="rect">
            <a:avLst/>
          </a:prstGeom>
          <a:noFill/>
        </p:spPr>
        <p:txBody>
          <a:bodyPr wrap="square" rtlCol="0">
            <a:spAutoFit/>
          </a:bodyPr>
          <a:lstStyle/>
          <a:p>
            <a:pPr algn="ctr"/>
            <a:r>
              <a:rPr lang="en-GB" sz="2800" dirty="0"/>
              <a:t>1MB</a:t>
            </a:r>
          </a:p>
        </p:txBody>
      </p:sp>
      <p:sp>
        <p:nvSpPr>
          <p:cNvPr id="19" name="TextBox 18">
            <a:extLst>
              <a:ext uri="{FF2B5EF4-FFF2-40B4-BE49-F238E27FC236}">
                <a16:creationId xmlns:a16="http://schemas.microsoft.com/office/drawing/2014/main" id="{45E0499B-EBF3-4FE2-B78D-A06808FB151F}"/>
              </a:ext>
            </a:extLst>
          </p:cNvPr>
          <p:cNvSpPr txBox="1"/>
          <p:nvPr/>
        </p:nvSpPr>
        <p:spPr>
          <a:xfrm>
            <a:off x="4890655" y="2287893"/>
            <a:ext cx="1773382" cy="523220"/>
          </a:xfrm>
          <a:prstGeom prst="rect">
            <a:avLst/>
          </a:prstGeom>
          <a:noFill/>
        </p:spPr>
        <p:txBody>
          <a:bodyPr wrap="square" rtlCol="0">
            <a:spAutoFit/>
          </a:bodyPr>
          <a:lstStyle/>
          <a:p>
            <a:pPr algn="ctr"/>
            <a:r>
              <a:rPr lang="en-GB" sz="2800" dirty="0"/>
              <a:t>Lossless</a:t>
            </a:r>
          </a:p>
        </p:txBody>
      </p:sp>
    </p:spTree>
    <p:extLst>
      <p:ext uri="{BB962C8B-B14F-4D97-AF65-F5344CB8AC3E}">
        <p14:creationId xmlns:p14="http://schemas.microsoft.com/office/powerpoint/2010/main" val="2035210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endParaRPr lang="en-GB" sz="4000" dirty="0"/>
          </a:p>
          <a:p>
            <a:endParaRPr lang="en-GB" sz="4000" dirty="0"/>
          </a:p>
        </p:txBody>
      </p:sp>
      <p:sp>
        <p:nvSpPr>
          <p:cNvPr id="4" name="Rectangle 3">
            <a:extLst>
              <a:ext uri="{FF2B5EF4-FFF2-40B4-BE49-F238E27FC236}">
                <a16:creationId xmlns:a16="http://schemas.microsoft.com/office/drawing/2014/main" id="{407317A6-DDF2-41BD-8F89-F040B1A17664}"/>
              </a:ext>
            </a:extLst>
          </p:cNvPr>
          <p:cNvSpPr/>
          <p:nvPr/>
        </p:nvSpPr>
        <p:spPr>
          <a:xfrm>
            <a:off x="845127" y="1080655"/>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Original Image</a:t>
            </a:r>
          </a:p>
        </p:txBody>
      </p:sp>
      <p:sp>
        <p:nvSpPr>
          <p:cNvPr id="5" name="Rectangle 4">
            <a:extLst>
              <a:ext uri="{FF2B5EF4-FFF2-40B4-BE49-F238E27FC236}">
                <a16:creationId xmlns:a16="http://schemas.microsoft.com/office/drawing/2014/main" id="{DDE155D9-7D1F-4038-B304-1276EE2E9F6B}"/>
              </a:ext>
            </a:extLst>
          </p:cNvPr>
          <p:cNvSpPr/>
          <p:nvPr/>
        </p:nvSpPr>
        <p:spPr>
          <a:xfrm>
            <a:off x="4890655" y="1697178"/>
            <a:ext cx="1773381" cy="574967"/>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dirty="0">
                <a:solidFill>
                  <a:schemeClr val="tx1"/>
                </a:solidFill>
                <a:latin typeface="Tw Cen MT" panose="020B0602020104020603" pitchFamily="34" charset="0"/>
              </a:rPr>
              <a:t>Compressed</a:t>
            </a:r>
          </a:p>
        </p:txBody>
      </p:sp>
      <p:sp>
        <p:nvSpPr>
          <p:cNvPr id="6" name="Rectangle 5">
            <a:extLst>
              <a:ext uri="{FF2B5EF4-FFF2-40B4-BE49-F238E27FC236}">
                <a16:creationId xmlns:a16="http://schemas.microsoft.com/office/drawing/2014/main" id="{B2F30C02-7F89-4CEC-99CF-20C7D57D0D44}"/>
              </a:ext>
            </a:extLst>
          </p:cNvPr>
          <p:cNvSpPr/>
          <p:nvPr/>
        </p:nvSpPr>
        <p:spPr>
          <a:xfrm>
            <a:off x="8091055" y="1080653"/>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Restored Image</a:t>
            </a:r>
          </a:p>
        </p:txBody>
      </p:sp>
      <p:sp>
        <p:nvSpPr>
          <p:cNvPr id="7" name="Right Arrow 7">
            <a:extLst>
              <a:ext uri="{FF2B5EF4-FFF2-40B4-BE49-F238E27FC236}">
                <a16:creationId xmlns:a16="http://schemas.microsoft.com/office/drawing/2014/main" id="{B524F9F0-C42D-4CF1-880D-AD86CEFB25D0}"/>
              </a:ext>
            </a:extLst>
          </p:cNvPr>
          <p:cNvSpPr/>
          <p:nvPr/>
        </p:nvSpPr>
        <p:spPr>
          <a:xfrm>
            <a:off x="3685309" y="1697179"/>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8" name="Right Arrow 8">
            <a:extLst>
              <a:ext uri="{FF2B5EF4-FFF2-40B4-BE49-F238E27FC236}">
                <a16:creationId xmlns:a16="http://schemas.microsoft.com/office/drawing/2014/main" id="{410D9768-A03C-4020-AFB2-73FFBD22DF20}"/>
              </a:ext>
            </a:extLst>
          </p:cNvPr>
          <p:cNvSpPr/>
          <p:nvPr/>
        </p:nvSpPr>
        <p:spPr>
          <a:xfrm>
            <a:off x="6885709" y="1704104"/>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F6763B0-D6E3-4B7F-B8F1-5B9E6F855AD8}"/>
              </a:ext>
            </a:extLst>
          </p:cNvPr>
          <p:cNvSpPr/>
          <p:nvPr/>
        </p:nvSpPr>
        <p:spPr>
          <a:xfrm>
            <a:off x="845127" y="4530437"/>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Original Image</a:t>
            </a:r>
          </a:p>
        </p:txBody>
      </p:sp>
      <p:sp>
        <p:nvSpPr>
          <p:cNvPr id="10" name="Rectangle 9">
            <a:extLst>
              <a:ext uri="{FF2B5EF4-FFF2-40B4-BE49-F238E27FC236}">
                <a16:creationId xmlns:a16="http://schemas.microsoft.com/office/drawing/2014/main" id="{E5B44811-D8D7-4475-9D3C-A4B2ADD09BA4}"/>
              </a:ext>
            </a:extLst>
          </p:cNvPr>
          <p:cNvSpPr/>
          <p:nvPr/>
        </p:nvSpPr>
        <p:spPr>
          <a:xfrm>
            <a:off x="4890655" y="5146960"/>
            <a:ext cx="1773381" cy="574967"/>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dirty="0">
                <a:solidFill>
                  <a:schemeClr val="tx1"/>
                </a:solidFill>
                <a:latin typeface="Tw Cen MT" panose="020B0602020104020603" pitchFamily="34" charset="0"/>
              </a:rPr>
              <a:t>Compressed</a:t>
            </a:r>
          </a:p>
        </p:txBody>
      </p:sp>
      <p:sp>
        <p:nvSpPr>
          <p:cNvPr id="11" name="Right Arrow 11">
            <a:extLst>
              <a:ext uri="{FF2B5EF4-FFF2-40B4-BE49-F238E27FC236}">
                <a16:creationId xmlns:a16="http://schemas.microsoft.com/office/drawing/2014/main" id="{194978F6-3C0E-4B84-9320-D421E33A1FCC}"/>
              </a:ext>
            </a:extLst>
          </p:cNvPr>
          <p:cNvSpPr/>
          <p:nvPr/>
        </p:nvSpPr>
        <p:spPr>
          <a:xfrm>
            <a:off x="3685309" y="5146961"/>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0DC7D23-2D39-4D3A-B03E-03AE404B4C92}"/>
              </a:ext>
            </a:extLst>
          </p:cNvPr>
          <p:cNvSpPr/>
          <p:nvPr/>
        </p:nvSpPr>
        <p:spPr>
          <a:xfrm>
            <a:off x="8534401" y="4939475"/>
            <a:ext cx="1676399" cy="837872"/>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Restored Image</a:t>
            </a:r>
          </a:p>
        </p:txBody>
      </p:sp>
      <p:sp>
        <p:nvSpPr>
          <p:cNvPr id="13" name="Right Arrow 13">
            <a:extLst>
              <a:ext uri="{FF2B5EF4-FFF2-40B4-BE49-F238E27FC236}">
                <a16:creationId xmlns:a16="http://schemas.microsoft.com/office/drawing/2014/main" id="{BE2953EA-DA3D-4162-AD92-90C162274619}"/>
              </a:ext>
            </a:extLst>
          </p:cNvPr>
          <p:cNvSpPr/>
          <p:nvPr/>
        </p:nvSpPr>
        <p:spPr>
          <a:xfrm>
            <a:off x="7107382" y="5146961"/>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9580D3CD-3929-4B6B-8E32-67AF909BF0FD}"/>
              </a:ext>
            </a:extLst>
          </p:cNvPr>
          <p:cNvSpPr txBox="1"/>
          <p:nvPr/>
        </p:nvSpPr>
        <p:spPr>
          <a:xfrm>
            <a:off x="1274618" y="4007217"/>
            <a:ext cx="1773382" cy="523220"/>
          </a:xfrm>
          <a:prstGeom prst="rect">
            <a:avLst/>
          </a:prstGeom>
          <a:noFill/>
        </p:spPr>
        <p:txBody>
          <a:bodyPr wrap="square" rtlCol="0">
            <a:spAutoFit/>
          </a:bodyPr>
          <a:lstStyle/>
          <a:p>
            <a:pPr algn="ctr"/>
            <a:r>
              <a:rPr lang="en-GB" sz="2800" dirty="0"/>
              <a:t>10MB</a:t>
            </a:r>
          </a:p>
        </p:txBody>
      </p:sp>
      <p:sp>
        <p:nvSpPr>
          <p:cNvPr id="16" name="TextBox 15">
            <a:extLst>
              <a:ext uri="{FF2B5EF4-FFF2-40B4-BE49-F238E27FC236}">
                <a16:creationId xmlns:a16="http://schemas.microsoft.com/office/drawing/2014/main" id="{D4A003EA-54E1-4CC5-B078-E98377377A23}"/>
              </a:ext>
            </a:extLst>
          </p:cNvPr>
          <p:cNvSpPr txBox="1"/>
          <p:nvPr/>
        </p:nvSpPr>
        <p:spPr>
          <a:xfrm>
            <a:off x="4821382" y="4677865"/>
            <a:ext cx="1773382" cy="523220"/>
          </a:xfrm>
          <a:prstGeom prst="rect">
            <a:avLst/>
          </a:prstGeom>
          <a:noFill/>
        </p:spPr>
        <p:txBody>
          <a:bodyPr wrap="square" rtlCol="0">
            <a:spAutoFit/>
          </a:bodyPr>
          <a:lstStyle/>
          <a:p>
            <a:pPr algn="ctr"/>
            <a:r>
              <a:rPr lang="en-GB" sz="2800" dirty="0"/>
              <a:t>1MB</a:t>
            </a:r>
          </a:p>
        </p:txBody>
      </p:sp>
      <p:sp>
        <p:nvSpPr>
          <p:cNvPr id="17" name="TextBox 16">
            <a:extLst>
              <a:ext uri="{FF2B5EF4-FFF2-40B4-BE49-F238E27FC236}">
                <a16:creationId xmlns:a16="http://schemas.microsoft.com/office/drawing/2014/main" id="{9EB73004-2B0B-472B-A4D3-DE9C27E4EE4A}"/>
              </a:ext>
            </a:extLst>
          </p:cNvPr>
          <p:cNvSpPr txBox="1"/>
          <p:nvPr/>
        </p:nvSpPr>
        <p:spPr>
          <a:xfrm>
            <a:off x="8520545" y="4416255"/>
            <a:ext cx="1773382" cy="523220"/>
          </a:xfrm>
          <a:prstGeom prst="rect">
            <a:avLst/>
          </a:prstGeom>
          <a:noFill/>
        </p:spPr>
        <p:txBody>
          <a:bodyPr wrap="square" rtlCol="0">
            <a:spAutoFit/>
          </a:bodyPr>
          <a:lstStyle/>
          <a:p>
            <a:pPr algn="ctr"/>
            <a:r>
              <a:rPr lang="en-GB" sz="2800" dirty="0"/>
              <a:t>1MB</a:t>
            </a:r>
          </a:p>
        </p:txBody>
      </p:sp>
      <p:sp>
        <p:nvSpPr>
          <p:cNvPr id="18" name="Rectangle 17">
            <a:extLst>
              <a:ext uri="{FF2B5EF4-FFF2-40B4-BE49-F238E27FC236}">
                <a16:creationId xmlns:a16="http://schemas.microsoft.com/office/drawing/2014/main" id="{547613C5-FA0D-4AD5-A7CA-C20B535EBFFB}"/>
              </a:ext>
            </a:extLst>
          </p:cNvPr>
          <p:cNvSpPr/>
          <p:nvPr/>
        </p:nvSpPr>
        <p:spPr>
          <a:xfrm>
            <a:off x="526473" y="3588705"/>
            <a:ext cx="10875818" cy="2798618"/>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97224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endParaRPr lang="en-GB" sz="4000" dirty="0"/>
          </a:p>
          <a:p>
            <a:endParaRPr lang="en-GB" sz="4000" dirty="0"/>
          </a:p>
        </p:txBody>
      </p:sp>
      <p:sp>
        <p:nvSpPr>
          <p:cNvPr id="4" name="Rectangle 3">
            <a:extLst>
              <a:ext uri="{FF2B5EF4-FFF2-40B4-BE49-F238E27FC236}">
                <a16:creationId xmlns:a16="http://schemas.microsoft.com/office/drawing/2014/main" id="{407317A6-DDF2-41BD-8F89-F040B1A17664}"/>
              </a:ext>
            </a:extLst>
          </p:cNvPr>
          <p:cNvSpPr/>
          <p:nvPr/>
        </p:nvSpPr>
        <p:spPr>
          <a:xfrm>
            <a:off x="845127" y="1080655"/>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Original Image</a:t>
            </a:r>
          </a:p>
        </p:txBody>
      </p:sp>
      <p:sp>
        <p:nvSpPr>
          <p:cNvPr id="5" name="Rectangle 4">
            <a:extLst>
              <a:ext uri="{FF2B5EF4-FFF2-40B4-BE49-F238E27FC236}">
                <a16:creationId xmlns:a16="http://schemas.microsoft.com/office/drawing/2014/main" id="{DDE155D9-7D1F-4038-B304-1276EE2E9F6B}"/>
              </a:ext>
            </a:extLst>
          </p:cNvPr>
          <p:cNvSpPr/>
          <p:nvPr/>
        </p:nvSpPr>
        <p:spPr>
          <a:xfrm>
            <a:off x="4890655" y="1697178"/>
            <a:ext cx="1773381" cy="574967"/>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dirty="0">
                <a:solidFill>
                  <a:schemeClr val="tx1"/>
                </a:solidFill>
                <a:latin typeface="Tw Cen MT" panose="020B0602020104020603" pitchFamily="34" charset="0"/>
              </a:rPr>
              <a:t>Compressed</a:t>
            </a:r>
          </a:p>
        </p:txBody>
      </p:sp>
      <p:sp>
        <p:nvSpPr>
          <p:cNvPr id="6" name="Rectangle 5">
            <a:extLst>
              <a:ext uri="{FF2B5EF4-FFF2-40B4-BE49-F238E27FC236}">
                <a16:creationId xmlns:a16="http://schemas.microsoft.com/office/drawing/2014/main" id="{B2F30C02-7F89-4CEC-99CF-20C7D57D0D44}"/>
              </a:ext>
            </a:extLst>
          </p:cNvPr>
          <p:cNvSpPr/>
          <p:nvPr/>
        </p:nvSpPr>
        <p:spPr>
          <a:xfrm>
            <a:off x="8091055" y="1080653"/>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Restored Image</a:t>
            </a:r>
          </a:p>
        </p:txBody>
      </p:sp>
      <p:sp>
        <p:nvSpPr>
          <p:cNvPr id="7" name="Right Arrow 7">
            <a:extLst>
              <a:ext uri="{FF2B5EF4-FFF2-40B4-BE49-F238E27FC236}">
                <a16:creationId xmlns:a16="http://schemas.microsoft.com/office/drawing/2014/main" id="{B524F9F0-C42D-4CF1-880D-AD86CEFB25D0}"/>
              </a:ext>
            </a:extLst>
          </p:cNvPr>
          <p:cNvSpPr/>
          <p:nvPr/>
        </p:nvSpPr>
        <p:spPr>
          <a:xfrm>
            <a:off x="3685309" y="1697179"/>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8" name="Right Arrow 8">
            <a:extLst>
              <a:ext uri="{FF2B5EF4-FFF2-40B4-BE49-F238E27FC236}">
                <a16:creationId xmlns:a16="http://schemas.microsoft.com/office/drawing/2014/main" id="{410D9768-A03C-4020-AFB2-73FFBD22DF20}"/>
              </a:ext>
            </a:extLst>
          </p:cNvPr>
          <p:cNvSpPr/>
          <p:nvPr/>
        </p:nvSpPr>
        <p:spPr>
          <a:xfrm>
            <a:off x="6885709" y="1704104"/>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F6763B0-D6E3-4B7F-B8F1-5B9E6F855AD8}"/>
              </a:ext>
            </a:extLst>
          </p:cNvPr>
          <p:cNvSpPr/>
          <p:nvPr/>
        </p:nvSpPr>
        <p:spPr>
          <a:xfrm>
            <a:off x="845127" y="4530437"/>
            <a:ext cx="2618509" cy="1648691"/>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Original Image</a:t>
            </a:r>
          </a:p>
        </p:txBody>
      </p:sp>
      <p:sp>
        <p:nvSpPr>
          <p:cNvPr id="10" name="Rectangle 9">
            <a:extLst>
              <a:ext uri="{FF2B5EF4-FFF2-40B4-BE49-F238E27FC236}">
                <a16:creationId xmlns:a16="http://schemas.microsoft.com/office/drawing/2014/main" id="{E5B44811-D8D7-4475-9D3C-A4B2ADD09BA4}"/>
              </a:ext>
            </a:extLst>
          </p:cNvPr>
          <p:cNvSpPr/>
          <p:nvPr/>
        </p:nvSpPr>
        <p:spPr>
          <a:xfrm>
            <a:off x="4890655" y="5146960"/>
            <a:ext cx="1773381" cy="574967"/>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400" dirty="0">
                <a:solidFill>
                  <a:schemeClr val="tx1"/>
                </a:solidFill>
                <a:latin typeface="Tw Cen MT" panose="020B0602020104020603" pitchFamily="34" charset="0"/>
              </a:rPr>
              <a:t>Compressed</a:t>
            </a:r>
          </a:p>
        </p:txBody>
      </p:sp>
      <p:sp>
        <p:nvSpPr>
          <p:cNvPr id="11" name="Right Arrow 11">
            <a:extLst>
              <a:ext uri="{FF2B5EF4-FFF2-40B4-BE49-F238E27FC236}">
                <a16:creationId xmlns:a16="http://schemas.microsoft.com/office/drawing/2014/main" id="{194978F6-3C0E-4B84-9320-D421E33A1FCC}"/>
              </a:ext>
            </a:extLst>
          </p:cNvPr>
          <p:cNvSpPr/>
          <p:nvPr/>
        </p:nvSpPr>
        <p:spPr>
          <a:xfrm>
            <a:off x="3685309" y="5146961"/>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0DC7D23-2D39-4D3A-B03E-03AE404B4C92}"/>
              </a:ext>
            </a:extLst>
          </p:cNvPr>
          <p:cNvSpPr/>
          <p:nvPr/>
        </p:nvSpPr>
        <p:spPr>
          <a:xfrm>
            <a:off x="8534401" y="4939475"/>
            <a:ext cx="1676399" cy="837872"/>
          </a:xfrm>
          <a:prstGeom prst="rect">
            <a:avLst/>
          </a:prstGeom>
          <a:solidFill>
            <a:srgbClr val="FFC000"/>
          </a:solidFill>
          <a:scene3d>
            <a:camera prst="orthographicFront"/>
            <a:lightRig rig="threePt" dir="t"/>
          </a:scene3d>
          <a:sp3d>
            <a:bevelT/>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3200" dirty="0">
                <a:solidFill>
                  <a:schemeClr val="tx1"/>
                </a:solidFill>
                <a:latin typeface="Tw Cen MT" panose="020B0602020104020603" pitchFamily="34" charset="0"/>
              </a:rPr>
              <a:t>Restored Image</a:t>
            </a:r>
          </a:p>
        </p:txBody>
      </p:sp>
      <p:sp>
        <p:nvSpPr>
          <p:cNvPr id="13" name="Right Arrow 13">
            <a:extLst>
              <a:ext uri="{FF2B5EF4-FFF2-40B4-BE49-F238E27FC236}">
                <a16:creationId xmlns:a16="http://schemas.microsoft.com/office/drawing/2014/main" id="{BE2953EA-DA3D-4162-AD92-90C162274619}"/>
              </a:ext>
            </a:extLst>
          </p:cNvPr>
          <p:cNvSpPr/>
          <p:nvPr/>
        </p:nvSpPr>
        <p:spPr>
          <a:xfrm>
            <a:off x="7107382" y="5146961"/>
            <a:ext cx="983673" cy="415637"/>
          </a:xfrm>
          <a:prstGeom prst="rightArrow">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9580D3CD-3929-4B6B-8E32-67AF909BF0FD}"/>
              </a:ext>
            </a:extLst>
          </p:cNvPr>
          <p:cNvSpPr txBox="1"/>
          <p:nvPr/>
        </p:nvSpPr>
        <p:spPr>
          <a:xfrm>
            <a:off x="1274618" y="4007217"/>
            <a:ext cx="1773382" cy="523220"/>
          </a:xfrm>
          <a:prstGeom prst="rect">
            <a:avLst/>
          </a:prstGeom>
          <a:noFill/>
        </p:spPr>
        <p:txBody>
          <a:bodyPr wrap="square" rtlCol="0">
            <a:spAutoFit/>
          </a:bodyPr>
          <a:lstStyle/>
          <a:p>
            <a:pPr algn="ctr"/>
            <a:r>
              <a:rPr lang="en-GB" sz="2800" dirty="0"/>
              <a:t>10MB</a:t>
            </a:r>
          </a:p>
        </p:txBody>
      </p:sp>
      <p:sp>
        <p:nvSpPr>
          <p:cNvPr id="16" name="TextBox 15">
            <a:extLst>
              <a:ext uri="{FF2B5EF4-FFF2-40B4-BE49-F238E27FC236}">
                <a16:creationId xmlns:a16="http://schemas.microsoft.com/office/drawing/2014/main" id="{D4A003EA-54E1-4CC5-B078-E98377377A23}"/>
              </a:ext>
            </a:extLst>
          </p:cNvPr>
          <p:cNvSpPr txBox="1"/>
          <p:nvPr/>
        </p:nvSpPr>
        <p:spPr>
          <a:xfrm>
            <a:off x="4821382" y="4677865"/>
            <a:ext cx="1773382" cy="523220"/>
          </a:xfrm>
          <a:prstGeom prst="rect">
            <a:avLst/>
          </a:prstGeom>
          <a:noFill/>
        </p:spPr>
        <p:txBody>
          <a:bodyPr wrap="square" rtlCol="0">
            <a:spAutoFit/>
          </a:bodyPr>
          <a:lstStyle/>
          <a:p>
            <a:pPr algn="ctr"/>
            <a:r>
              <a:rPr lang="en-GB" sz="2800" dirty="0"/>
              <a:t>1MB</a:t>
            </a:r>
          </a:p>
        </p:txBody>
      </p:sp>
      <p:sp>
        <p:nvSpPr>
          <p:cNvPr id="17" name="TextBox 16">
            <a:extLst>
              <a:ext uri="{FF2B5EF4-FFF2-40B4-BE49-F238E27FC236}">
                <a16:creationId xmlns:a16="http://schemas.microsoft.com/office/drawing/2014/main" id="{9EB73004-2B0B-472B-A4D3-DE9C27E4EE4A}"/>
              </a:ext>
            </a:extLst>
          </p:cNvPr>
          <p:cNvSpPr txBox="1"/>
          <p:nvPr/>
        </p:nvSpPr>
        <p:spPr>
          <a:xfrm>
            <a:off x="8520545" y="4416255"/>
            <a:ext cx="1773382" cy="523220"/>
          </a:xfrm>
          <a:prstGeom prst="rect">
            <a:avLst/>
          </a:prstGeom>
          <a:noFill/>
        </p:spPr>
        <p:txBody>
          <a:bodyPr wrap="square" rtlCol="0">
            <a:spAutoFit/>
          </a:bodyPr>
          <a:lstStyle/>
          <a:p>
            <a:pPr algn="ctr"/>
            <a:r>
              <a:rPr lang="en-GB" sz="2800" dirty="0"/>
              <a:t>1MB</a:t>
            </a:r>
          </a:p>
        </p:txBody>
      </p:sp>
      <p:sp>
        <p:nvSpPr>
          <p:cNvPr id="18" name="Rectangle 17">
            <a:extLst>
              <a:ext uri="{FF2B5EF4-FFF2-40B4-BE49-F238E27FC236}">
                <a16:creationId xmlns:a16="http://schemas.microsoft.com/office/drawing/2014/main" id="{547613C5-FA0D-4AD5-A7CA-C20B535EBFFB}"/>
              </a:ext>
            </a:extLst>
          </p:cNvPr>
          <p:cNvSpPr/>
          <p:nvPr/>
        </p:nvSpPr>
        <p:spPr>
          <a:xfrm>
            <a:off x="526473" y="3588705"/>
            <a:ext cx="10875818" cy="2798618"/>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13">
            <a:extLst>
              <a:ext uri="{FF2B5EF4-FFF2-40B4-BE49-F238E27FC236}">
                <a16:creationId xmlns:a16="http://schemas.microsoft.com/office/drawing/2014/main" id="{5F317625-EB30-4E10-8247-52496CAAA379}"/>
              </a:ext>
            </a:extLst>
          </p:cNvPr>
          <p:cNvSpPr/>
          <p:nvPr/>
        </p:nvSpPr>
        <p:spPr>
          <a:xfrm>
            <a:off x="5218252" y="4085850"/>
            <a:ext cx="1132041" cy="646331"/>
          </a:xfrm>
          <a:prstGeom prst="rect">
            <a:avLst/>
          </a:prstGeom>
        </p:spPr>
        <p:txBody>
          <a:bodyPr wrap="none">
            <a:spAutoFit/>
          </a:bodyPr>
          <a:lstStyle/>
          <a:p>
            <a:pPr algn="ctr"/>
            <a:r>
              <a:rPr lang="en-GB" sz="3600" dirty="0">
                <a:latin typeface="Tw Cen MT" panose="020B0602020104020603" pitchFamily="34" charset="0"/>
              </a:rPr>
              <a:t>Lossy</a:t>
            </a:r>
          </a:p>
        </p:txBody>
      </p:sp>
    </p:spTree>
    <p:extLst>
      <p:ext uri="{BB962C8B-B14F-4D97-AF65-F5344CB8AC3E}">
        <p14:creationId xmlns:p14="http://schemas.microsoft.com/office/powerpoint/2010/main" val="2304621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endParaRPr lang="en-GB"/>
          </a:p>
        </p:txBody>
      </p:sp>
      <p:pic>
        <p:nvPicPr>
          <p:cNvPr id="21" name="Picture 20">
            <a:extLst>
              <a:ext uri="{FF2B5EF4-FFF2-40B4-BE49-F238E27FC236}">
                <a16:creationId xmlns:a16="http://schemas.microsoft.com/office/drawing/2014/main" id="{D3C1D20F-CFAB-4875-88E9-CECC21949245}"/>
              </a:ext>
            </a:extLst>
          </p:cNvPr>
          <p:cNvPicPr>
            <a:picLocks noChangeAspect="1"/>
          </p:cNvPicPr>
          <p:nvPr/>
        </p:nvPicPr>
        <p:blipFill rotWithShape="1">
          <a:blip r:embed="rId2"/>
          <a:srcRect t="5779" b="12766"/>
          <a:stretch/>
        </p:blipFill>
        <p:spPr>
          <a:xfrm>
            <a:off x="1496291" y="963303"/>
            <a:ext cx="8937580" cy="4100946"/>
          </a:xfrm>
          <a:prstGeom prst="rect">
            <a:avLst/>
          </a:prstGeom>
        </p:spPr>
      </p:pic>
      <p:sp>
        <p:nvSpPr>
          <p:cNvPr id="22" name="TextBox 21">
            <a:extLst>
              <a:ext uri="{FF2B5EF4-FFF2-40B4-BE49-F238E27FC236}">
                <a16:creationId xmlns:a16="http://schemas.microsoft.com/office/drawing/2014/main" id="{173D7BA0-E290-4CA3-B4A9-7B6049A9EB12}"/>
              </a:ext>
            </a:extLst>
          </p:cNvPr>
          <p:cNvSpPr txBox="1"/>
          <p:nvPr/>
        </p:nvSpPr>
        <p:spPr>
          <a:xfrm>
            <a:off x="1787236" y="5213387"/>
            <a:ext cx="2175164" cy="523220"/>
          </a:xfrm>
          <a:prstGeom prst="rect">
            <a:avLst/>
          </a:prstGeom>
          <a:noFill/>
        </p:spPr>
        <p:txBody>
          <a:bodyPr wrap="square" rtlCol="0">
            <a:spAutoFit/>
          </a:bodyPr>
          <a:lstStyle/>
          <a:p>
            <a:pPr algn="ctr"/>
            <a:r>
              <a:rPr lang="en-GB" sz="2800" b="1" dirty="0"/>
              <a:t>25.2MB</a:t>
            </a:r>
          </a:p>
        </p:txBody>
      </p:sp>
      <p:sp>
        <p:nvSpPr>
          <p:cNvPr id="23" name="TextBox 22">
            <a:extLst>
              <a:ext uri="{FF2B5EF4-FFF2-40B4-BE49-F238E27FC236}">
                <a16:creationId xmlns:a16="http://schemas.microsoft.com/office/drawing/2014/main" id="{546C8E1E-F81C-434E-93C0-41D8A4253CED}"/>
              </a:ext>
            </a:extLst>
          </p:cNvPr>
          <p:cNvSpPr txBox="1"/>
          <p:nvPr/>
        </p:nvSpPr>
        <p:spPr>
          <a:xfrm>
            <a:off x="4877499" y="5213387"/>
            <a:ext cx="2175164" cy="523220"/>
          </a:xfrm>
          <a:prstGeom prst="rect">
            <a:avLst/>
          </a:prstGeom>
          <a:noFill/>
        </p:spPr>
        <p:txBody>
          <a:bodyPr wrap="square" rtlCol="0">
            <a:spAutoFit/>
          </a:bodyPr>
          <a:lstStyle/>
          <a:p>
            <a:pPr algn="ctr"/>
            <a:r>
              <a:rPr lang="en-GB" sz="2800" b="1" dirty="0"/>
              <a:t>8.6MB</a:t>
            </a:r>
          </a:p>
        </p:txBody>
      </p:sp>
      <p:sp>
        <p:nvSpPr>
          <p:cNvPr id="24" name="TextBox 23">
            <a:extLst>
              <a:ext uri="{FF2B5EF4-FFF2-40B4-BE49-F238E27FC236}">
                <a16:creationId xmlns:a16="http://schemas.microsoft.com/office/drawing/2014/main" id="{EB04BABB-8670-42B0-BE3A-37A72F55519C}"/>
              </a:ext>
            </a:extLst>
          </p:cNvPr>
          <p:cNvSpPr txBox="1"/>
          <p:nvPr/>
        </p:nvSpPr>
        <p:spPr>
          <a:xfrm>
            <a:off x="7967762" y="5213387"/>
            <a:ext cx="2175164" cy="523220"/>
          </a:xfrm>
          <a:prstGeom prst="rect">
            <a:avLst/>
          </a:prstGeom>
          <a:noFill/>
        </p:spPr>
        <p:txBody>
          <a:bodyPr wrap="square" rtlCol="0">
            <a:spAutoFit/>
          </a:bodyPr>
          <a:lstStyle/>
          <a:p>
            <a:pPr algn="ctr"/>
            <a:r>
              <a:rPr lang="en-GB" sz="2800" b="1" dirty="0"/>
              <a:t>6.5MB</a:t>
            </a:r>
          </a:p>
        </p:txBody>
      </p:sp>
      <p:sp>
        <p:nvSpPr>
          <p:cNvPr id="25" name="TextBox 24">
            <a:extLst>
              <a:ext uri="{FF2B5EF4-FFF2-40B4-BE49-F238E27FC236}">
                <a16:creationId xmlns:a16="http://schemas.microsoft.com/office/drawing/2014/main" id="{3EDF607F-A061-419A-8D7F-D1732EC07B9D}"/>
              </a:ext>
            </a:extLst>
          </p:cNvPr>
          <p:cNvSpPr txBox="1"/>
          <p:nvPr/>
        </p:nvSpPr>
        <p:spPr>
          <a:xfrm>
            <a:off x="2148154" y="5761050"/>
            <a:ext cx="7633854" cy="1200329"/>
          </a:xfrm>
          <a:prstGeom prst="rect">
            <a:avLst/>
          </a:prstGeom>
          <a:noFill/>
        </p:spPr>
        <p:txBody>
          <a:bodyPr wrap="square" rtlCol="0">
            <a:spAutoFit/>
          </a:bodyPr>
          <a:lstStyle/>
          <a:p>
            <a:pPr algn="ctr"/>
            <a:r>
              <a:rPr lang="en-GB" sz="3600" dirty="0">
                <a:latin typeface="OpenDyslexic" panose="00000500000000000000" pitchFamily="50" charset="0"/>
              </a:rPr>
              <a:t>How many bytes does each image have?</a:t>
            </a:r>
          </a:p>
        </p:txBody>
      </p:sp>
    </p:spTree>
    <p:extLst>
      <p:ext uri="{BB962C8B-B14F-4D97-AF65-F5344CB8AC3E}">
        <p14:creationId xmlns:p14="http://schemas.microsoft.com/office/powerpoint/2010/main" val="745091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Bell Work</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endParaRPr lang="en-GB" sz="4000" dirty="0"/>
          </a:p>
        </p:txBody>
      </p:sp>
      <p:graphicFrame>
        <p:nvGraphicFramePr>
          <p:cNvPr id="4" name="Table 3">
            <a:extLst>
              <a:ext uri="{FF2B5EF4-FFF2-40B4-BE49-F238E27FC236}">
                <a16:creationId xmlns:a16="http://schemas.microsoft.com/office/drawing/2014/main" id="{B771B825-2CC3-4575-945C-028A633C3E6B}"/>
              </a:ext>
            </a:extLst>
          </p:cNvPr>
          <p:cNvGraphicFramePr>
            <a:graphicFrameLocks noGrp="1"/>
          </p:cNvGraphicFramePr>
          <p:nvPr>
            <p:extLst>
              <p:ext uri="{D42A27DB-BD31-4B8C-83A1-F6EECF244321}">
                <p14:modId xmlns:p14="http://schemas.microsoft.com/office/powerpoint/2010/main" val="1850839069"/>
              </p:ext>
            </p:extLst>
          </p:nvPr>
        </p:nvGraphicFramePr>
        <p:xfrm>
          <a:off x="1787475" y="2148119"/>
          <a:ext cx="8128000" cy="138176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990028103"/>
                    </a:ext>
                  </a:extLst>
                </a:gridCol>
                <a:gridCol w="2032000">
                  <a:extLst>
                    <a:ext uri="{9D8B030D-6E8A-4147-A177-3AD203B41FA5}">
                      <a16:colId xmlns:a16="http://schemas.microsoft.com/office/drawing/2014/main" val="65961634"/>
                    </a:ext>
                  </a:extLst>
                </a:gridCol>
                <a:gridCol w="2032000">
                  <a:extLst>
                    <a:ext uri="{9D8B030D-6E8A-4147-A177-3AD203B41FA5}">
                      <a16:colId xmlns:a16="http://schemas.microsoft.com/office/drawing/2014/main" val="3603268146"/>
                    </a:ext>
                  </a:extLst>
                </a:gridCol>
                <a:gridCol w="2032000">
                  <a:extLst>
                    <a:ext uri="{9D8B030D-6E8A-4147-A177-3AD203B41FA5}">
                      <a16:colId xmlns:a16="http://schemas.microsoft.com/office/drawing/2014/main" val="734599309"/>
                    </a:ext>
                  </a:extLst>
                </a:gridCol>
              </a:tblGrid>
              <a:tr h="370840">
                <a:tc>
                  <a:txBody>
                    <a:bodyPr/>
                    <a:lstStyle/>
                    <a:p>
                      <a:endParaRPr lang="en-GB" dirty="0"/>
                    </a:p>
                  </a:txBody>
                  <a:tcPr>
                    <a:solidFill>
                      <a:srgbClr val="FFFFFF"/>
                    </a:solidFill>
                  </a:tcPr>
                </a:tc>
                <a:tc>
                  <a:txBody>
                    <a:bodyPr/>
                    <a:lstStyle/>
                    <a:p>
                      <a:pPr algn="ctr"/>
                      <a:r>
                        <a:rPr lang="en-GB" dirty="0">
                          <a:latin typeface="OpenDyslexic" panose="00000500000000000000" pitchFamily="50" charset="0"/>
                        </a:rPr>
                        <a:t>Length</a:t>
                      </a:r>
                    </a:p>
                  </a:txBody>
                  <a:tcPr>
                    <a:solidFill>
                      <a:srgbClr val="FFFFFF"/>
                    </a:solidFill>
                  </a:tcPr>
                </a:tc>
                <a:tc>
                  <a:txBody>
                    <a:bodyPr/>
                    <a:lstStyle/>
                    <a:p>
                      <a:pPr algn="ctr"/>
                      <a:r>
                        <a:rPr lang="en-GB" dirty="0">
                          <a:latin typeface="OpenDyslexic" panose="00000500000000000000" pitchFamily="50" charset="0"/>
                        </a:rPr>
                        <a:t>Bit Rate</a:t>
                      </a:r>
                    </a:p>
                  </a:txBody>
                  <a:tcPr>
                    <a:solidFill>
                      <a:srgbClr val="FFFFFF"/>
                    </a:solidFill>
                  </a:tcPr>
                </a:tc>
                <a:tc>
                  <a:txBody>
                    <a:bodyPr/>
                    <a:lstStyle/>
                    <a:p>
                      <a:pPr algn="ctr"/>
                      <a:r>
                        <a:rPr lang="en-GB" dirty="0">
                          <a:latin typeface="OpenDyslexic" panose="00000500000000000000" pitchFamily="50" charset="0"/>
                        </a:rPr>
                        <a:t>Sampling Frequency</a:t>
                      </a:r>
                    </a:p>
                  </a:txBody>
                  <a:tcPr>
                    <a:solidFill>
                      <a:srgbClr val="FFFFFF"/>
                    </a:solidFill>
                  </a:tcPr>
                </a:tc>
                <a:extLst>
                  <a:ext uri="{0D108BD9-81ED-4DB2-BD59-A6C34878D82A}">
                    <a16:rowId xmlns:a16="http://schemas.microsoft.com/office/drawing/2014/main" val="1358435183"/>
                  </a:ext>
                </a:extLst>
              </a:tr>
              <a:tr h="370840">
                <a:tc>
                  <a:txBody>
                    <a:bodyPr/>
                    <a:lstStyle/>
                    <a:p>
                      <a:r>
                        <a:rPr lang="en-GB" dirty="0">
                          <a:latin typeface="OpenDyslexic" panose="00000500000000000000" pitchFamily="50" charset="0"/>
                        </a:rPr>
                        <a:t>Extract 1</a:t>
                      </a:r>
                    </a:p>
                  </a:txBody>
                  <a:tcPr>
                    <a:solidFill>
                      <a:srgbClr val="FFC000"/>
                    </a:solidFill>
                  </a:tcPr>
                </a:tc>
                <a:tc>
                  <a:txBody>
                    <a:bodyPr/>
                    <a:lstStyle/>
                    <a:p>
                      <a:pPr algn="ctr"/>
                      <a:r>
                        <a:rPr lang="en-GB" dirty="0">
                          <a:latin typeface="OpenDyslexic" panose="00000500000000000000" pitchFamily="50" charset="0"/>
                        </a:rPr>
                        <a:t>1 minute</a:t>
                      </a:r>
                    </a:p>
                  </a:txBody>
                  <a:tcPr>
                    <a:solidFill>
                      <a:srgbClr val="FFFFFF"/>
                    </a:solidFill>
                  </a:tcPr>
                </a:tc>
                <a:tc>
                  <a:txBody>
                    <a:bodyPr/>
                    <a:lstStyle/>
                    <a:p>
                      <a:pPr algn="ctr"/>
                      <a:r>
                        <a:rPr lang="en-GB" dirty="0">
                          <a:latin typeface="OpenDyslexic" panose="00000500000000000000" pitchFamily="50" charset="0"/>
                        </a:rPr>
                        <a:t>64 </a:t>
                      </a:r>
                      <a:r>
                        <a:rPr lang="en-GB" dirty="0" err="1">
                          <a:latin typeface="OpenDyslexic" panose="00000500000000000000" pitchFamily="50" charset="0"/>
                        </a:rPr>
                        <a:t>kbit</a:t>
                      </a:r>
                      <a:r>
                        <a:rPr lang="en-GB" dirty="0">
                          <a:latin typeface="OpenDyslexic" panose="00000500000000000000" pitchFamily="50" charset="0"/>
                        </a:rPr>
                        <a:t>/s</a:t>
                      </a:r>
                    </a:p>
                  </a:txBody>
                  <a:tcPr>
                    <a:solidFill>
                      <a:srgbClr val="FFFFFF"/>
                    </a:solidFill>
                  </a:tcPr>
                </a:tc>
                <a:tc>
                  <a:txBody>
                    <a:bodyPr/>
                    <a:lstStyle/>
                    <a:p>
                      <a:pPr algn="ctr"/>
                      <a:r>
                        <a:rPr lang="en-GB" dirty="0">
                          <a:latin typeface="OpenDyslexic" panose="00000500000000000000" pitchFamily="50" charset="0"/>
                        </a:rPr>
                        <a:t>16</a:t>
                      </a:r>
                      <a:r>
                        <a:rPr lang="en-GB" baseline="0" dirty="0">
                          <a:latin typeface="OpenDyslexic" panose="00000500000000000000" pitchFamily="50" charset="0"/>
                        </a:rPr>
                        <a:t> </a:t>
                      </a:r>
                      <a:r>
                        <a:rPr lang="en-GB" baseline="0" dirty="0" err="1">
                          <a:latin typeface="OpenDyslexic" panose="00000500000000000000" pitchFamily="50" charset="0"/>
                        </a:rPr>
                        <a:t>khz</a:t>
                      </a:r>
                      <a:endParaRPr lang="en-GB" dirty="0">
                        <a:latin typeface="OpenDyslexic" panose="00000500000000000000" pitchFamily="50" charset="0"/>
                      </a:endParaRPr>
                    </a:p>
                  </a:txBody>
                  <a:tcPr>
                    <a:solidFill>
                      <a:srgbClr val="FFFFFF"/>
                    </a:solidFill>
                  </a:tcPr>
                </a:tc>
                <a:extLst>
                  <a:ext uri="{0D108BD9-81ED-4DB2-BD59-A6C34878D82A}">
                    <a16:rowId xmlns:a16="http://schemas.microsoft.com/office/drawing/2014/main" val="2349152305"/>
                  </a:ext>
                </a:extLst>
              </a:tr>
              <a:tr h="370840">
                <a:tc>
                  <a:txBody>
                    <a:bodyPr/>
                    <a:lstStyle/>
                    <a:p>
                      <a:r>
                        <a:rPr lang="en-GB" dirty="0">
                          <a:latin typeface="OpenDyslexic" panose="00000500000000000000" pitchFamily="50" charset="0"/>
                        </a:rPr>
                        <a:t>Extract 2</a:t>
                      </a:r>
                    </a:p>
                  </a:txBody>
                  <a:tcPr>
                    <a:solidFill>
                      <a:srgbClr val="FFC000"/>
                    </a:solidFill>
                  </a:tcPr>
                </a:tc>
                <a:tc>
                  <a:txBody>
                    <a:bodyPr/>
                    <a:lstStyle/>
                    <a:p>
                      <a:pPr algn="ctr"/>
                      <a:r>
                        <a:rPr lang="en-GB" dirty="0">
                          <a:latin typeface="OpenDyslexic" panose="00000500000000000000" pitchFamily="50" charset="0"/>
                        </a:rPr>
                        <a:t>1 minute</a:t>
                      </a:r>
                    </a:p>
                  </a:txBody>
                  <a:tcPr>
                    <a:solidFill>
                      <a:srgbClr val="FFFFFF"/>
                    </a:solidFill>
                  </a:tcPr>
                </a:tc>
                <a:tc>
                  <a:txBody>
                    <a:bodyPr/>
                    <a:lstStyle/>
                    <a:p>
                      <a:pPr algn="ctr"/>
                      <a:r>
                        <a:rPr lang="en-GB" dirty="0">
                          <a:latin typeface="OpenDyslexic" panose="00000500000000000000" pitchFamily="50" charset="0"/>
                        </a:rPr>
                        <a:t>128 </a:t>
                      </a:r>
                      <a:r>
                        <a:rPr lang="en-GB" dirty="0" err="1">
                          <a:latin typeface="OpenDyslexic" panose="00000500000000000000" pitchFamily="50" charset="0"/>
                        </a:rPr>
                        <a:t>kbit</a:t>
                      </a:r>
                      <a:r>
                        <a:rPr lang="en-GB" dirty="0">
                          <a:latin typeface="OpenDyslexic" panose="00000500000000000000" pitchFamily="50" charset="0"/>
                        </a:rPr>
                        <a:t>/s</a:t>
                      </a:r>
                    </a:p>
                  </a:txBody>
                  <a:tcPr>
                    <a:solidFill>
                      <a:srgbClr val="FFFFFF"/>
                    </a:solidFill>
                  </a:tcPr>
                </a:tc>
                <a:tc>
                  <a:txBody>
                    <a:bodyPr/>
                    <a:lstStyle/>
                    <a:p>
                      <a:pPr algn="ctr"/>
                      <a:r>
                        <a:rPr lang="en-GB" dirty="0">
                          <a:latin typeface="OpenDyslexic" panose="00000500000000000000" pitchFamily="50" charset="0"/>
                        </a:rPr>
                        <a:t>32 </a:t>
                      </a:r>
                      <a:r>
                        <a:rPr lang="en-GB" dirty="0" err="1">
                          <a:latin typeface="OpenDyslexic" panose="00000500000000000000" pitchFamily="50" charset="0"/>
                        </a:rPr>
                        <a:t>khz</a:t>
                      </a:r>
                      <a:endParaRPr lang="en-GB" dirty="0">
                        <a:latin typeface="OpenDyslexic" panose="00000500000000000000" pitchFamily="50" charset="0"/>
                      </a:endParaRPr>
                    </a:p>
                  </a:txBody>
                  <a:tcPr>
                    <a:solidFill>
                      <a:srgbClr val="FFFFFF"/>
                    </a:solidFill>
                  </a:tcPr>
                </a:tc>
                <a:extLst>
                  <a:ext uri="{0D108BD9-81ED-4DB2-BD59-A6C34878D82A}">
                    <a16:rowId xmlns:a16="http://schemas.microsoft.com/office/drawing/2014/main" val="2497896841"/>
                  </a:ext>
                </a:extLst>
              </a:tr>
            </a:tbl>
          </a:graphicData>
        </a:graphic>
      </p:graphicFrame>
      <p:sp>
        <p:nvSpPr>
          <p:cNvPr id="5" name="TextBox 4">
            <a:extLst>
              <a:ext uri="{FF2B5EF4-FFF2-40B4-BE49-F238E27FC236}">
                <a16:creationId xmlns:a16="http://schemas.microsoft.com/office/drawing/2014/main" id="{1971B742-AB63-422B-9ECC-A587C26E2FBF}"/>
              </a:ext>
            </a:extLst>
          </p:cNvPr>
          <p:cNvSpPr txBox="1"/>
          <p:nvPr/>
        </p:nvSpPr>
        <p:spPr>
          <a:xfrm>
            <a:off x="-41561" y="3789040"/>
            <a:ext cx="12156270" cy="1754326"/>
          </a:xfrm>
          <a:prstGeom prst="rect">
            <a:avLst/>
          </a:prstGeom>
          <a:noFill/>
        </p:spPr>
        <p:txBody>
          <a:bodyPr wrap="square" rtlCol="0">
            <a:spAutoFit/>
          </a:bodyPr>
          <a:lstStyle/>
          <a:p>
            <a:pPr algn="ctr"/>
            <a:r>
              <a:rPr lang="en-GB" sz="3600" b="1" dirty="0">
                <a:solidFill>
                  <a:srgbClr val="0070C0"/>
                </a:solidFill>
                <a:latin typeface="OpenDyslexic" panose="00000500000000000000" pitchFamily="50" charset="0"/>
              </a:rPr>
              <a:t>Which sound is the better quality sound?</a:t>
            </a:r>
          </a:p>
          <a:p>
            <a:pPr algn="ctr"/>
            <a:r>
              <a:rPr lang="en-GB" sz="3600" b="1" dirty="0">
                <a:latin typeface="OpenDyslexic" panose="00000500000000000000" pitchFamily="50" charset="0"/>
              </a:rPr>
              <a:t>How do you know? </a:t>
            </a:r>
          </a:p>
          <a:p>
            <a:pPr algn="ctr"/>
            <a:r>
              <a:rPr lang="en-GB" sz="3600" b="1" dirty="0">
                <a:solidFill>
                  <a:srgbClr val="0070C0"/>
                </a:solidFill>
                <a:latin typeface="OpenDyslexic" panose="00000500000000000000" pitchFamily="50" charset="0"/>
              </a:rPr>
              <a:t>What do bit rate and sampling frequency mean?</a:t>
            </a:r>
          </a:p>
        </p:txBody>
      </p:sp>
    </p:spTree>
    <p:extLst>
      <p:ext uri="{BB962C8B-B14F-4D97-AF65-F5344CB8AC3E}">
        <p14:creationId xmlns:p14="http://schemas.microsoft.com/office/powerpoint/2010/main" val="881987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endParaRPr lang="en-GB"/>
          </a:p>
        </p:txBody>
      </p:sp>
      <p:pic>
        <p:nvPicPr>
          <p:cNvPr id="21" name="Picture 20">
            <a:extLst>
              <a:ext uri="{FF2B5EF4-FFF2-40B4-BE49-F238E27FC236}">
                <a16:creationId xmlns:a16="http://schemas.microsoft.com/office/drawing/2014/main" id="{D3C1D20F-CFAB-4875-88E9-CECC21949245}"/>
              </a:ext>
            </a:extLst>
          </p:cNvPr>
          <p:cNvPicPr>
            <a:picLocks noChangeAspect="1"/>
          </p:cNvPicPr>
          <p:nvPr/>
        </p:nvPicPr>
        <p:blipFill rotWithShape="1">
          <a:blip r:embed="rId2"/>
          <a:srcRect t="5779" b="12766"/>
          <a:stretch/>
        </p:blipFill>
        <p:spPr>
          <a:xfrm>
            <a:off x="1496291" y="963303"/>
            <a:ext cx="8937580" cy="4100946"/>
          </a:xfrm>
          <a:prstGeom prst="rect">
            <a:avLst/>
          </a:prstGeom>
        </p:spPr>
      </p:pic>
      <p:sp>
        <p:nvSpPr>
          <p:cNvPr id="22" name="TextBox 21">
            <a:extLst>
              <a:ext uri="{FF2B5EF4-FFF2-40B4-BE49-F238E27FC236}">
                <a16:creationId xmlns:a16="http://schemas.microsoft.com/office/drawing/2014/main" id="{173D7BA0-E290-4CA3-B4A9-7B6049A9EB12}"/>
              </a:ext>
            </a:extLst>
          </p:cNvPr>
          <p:cNvSpPr txBox="1"/>
          <p:nvPr/>
        </p:nvSpPr>
        <p:spPr>
          <a:xfrm>
            <a:off x="1787236" y="5213387"/>
            <a:ext cx="2175164" cy="523220"/>
          </a:xfrm>
          <a:prstGeom prst="rect">
            <a:avLst/>
          </a:prstGeom>
          <a:noFill/>
        </p:spPr>
        <p:txBody>
          <a:bodyPr wrap="square" rtlCol="0">
            <a:spAutoFit/>
          </a:bodyPr>
          <a:lstStyle/>
          <a:p>
            <a:pPr algn="ctr"/>
            <a:r>
              <a:rPr lang="en-GB" sz="2800" b="1" dirty="0"/>
              <a:t>25.2MB</a:t>
            </a:r>
          </a:p>
        </p:txBody>
      </p:sp>
      <p:sp>
        <p:nvSpPr>
          <p:cNvPr id="23" name="TextBox 22">
            <a:extLst>
              <a:ext uri="{FF2B5EF4-FFF2-40B4-BE49-F238E27FC236}">
                <a16:creationId xmlns:a16="http://schemas.microsoft.com/office/drawing/2014/main" id="{546C8E1E-F81C-434E-93C0-41D8A4253CED}"/>
              </a:ext>
            </a:extLst>
          </p:cNvPr>
          <p:cNvSpPr txBox="1"/>
          <p:nvPr/>
        </p:nvSpPr>
        <p:spPr>
          <a:xfrm>
            <a:off x="4877499" y="5213387"/>
            <a:ext cx="2175164" cy="523220"/>
          </a:xfrm>
          <a:prstGeom prst="rect">
            <a:avLst/>
          </a:prstGeom>
          <a:noFill/>
        </p:spPr>
        <p:txBody>
          <a:bodyPr wrap="square" rtlCol="0">
            <a:spAutoFit/>
          </a:bodyPr>
          <a:lstStyle/>
          <a:p>
            <a:pPr algn="ctr"/>
            <a:r>
              <a:rPr lang="en-GB" sz="2800" b="1" dirty="0"/>
              <a:t>8.6MB</a:t>
            </a:r>
          </a:p>
        </p:txBody>
      </p:sp>
      <p:sp>
        <p:nvSpPr>
          <p:cNvPr id="24" name="TextBox 23">
            <a:extLst>
              <a:ext uri="{FF2B5EF4-FFF2-40B4-BE49-F238E27FC236}">
                <a16:creationId xmlns:a16="http://schemas.microsoft.com/office/drawing/2014/main" id="{EB04BABB-8670-42B0-BE3A-37A72F55519C}"/>
              </a:ext>
            </a:extLst>
          </p:cNvPr>
          <p:cNvSpPr txBox="1"/>
          <p:nvPr/>
        </p:nvSpPr>
        <p:spPr>
          <a:xfrm>
            <a:off x="7967762" y="5213387"/>
            <a:ext cx="2175164" cy="523220"/>
          </a:xfrm>
          <a:prstGeom prst="rect">
            <a:avLst/>
          </a:prstGeom>
          <a:noFill/>
        </p:spPr>
        <p:txBody>
          <a:bodyPr wrap="square" rtlCol="0">
            <a:spAutoFit/>
          </a:bodyPr>
          <a:lstStyle/>
          <a:p>
            <a:pPr algn="ctr"/>
            <a:r>
              <a:rPr lang="en-GB" sz="2800" b="1" dirty="0"/>
              <a:t>6.5MB</a:t>
            </a:r>
          </a:p>
        </p:txBody>
      </p:sp>
      <p:sp>
        <p:nvSpPr>
          <p:cNvPr id="25" name="TextBox 24">
            <a:extLst>
              <a:ext uri="{FF2B5EF4-FFF2-40B4-BE49-F238E27FC236}">
                <a16:creationId xmlns:a16="http://schemas.microsoft.com/office/drawing/2014/main" id="{3EDF607F-A061-419A-8D7F-D1732EC07B9D}"/>
              </a:ext>
            </a:extLst>
          </p:cNvPr>
          <p:cNvSpPr txBox="1"/>
          <p:nvPr/>
        </p:nvSpPr>
        <p:spPr>
          <a:xfrm>
            <a:off x="2148154" y="5761050"/>
            <a:ext cx="7633854" cy="646331"/>
          </a:xfrm>
          <a:prstGeom prst="rect">
            <a:avLst/>
          </a:prstGeom>
          <a:noFill/>
        </p:spPr>
        <p:txBody>
          <a:bodyPr wrap="square" rtlCol="0">
            <a:spAutoFit/>
          </a:bodyPr>
          <a:lstStyle/>
          <a:p>
            <a:pPr algn="ctr"/>
            <a:r>
              <a:rPr lang="en-GB" sz="3600" dirty="0">
                <a:latin typeface="OpenDyslexic" panose="00000500000000000000" pitchFamily="50" charset="0"/>
              </a:rPr>
              <a:t>Tip – mega = million. </a:t>
            </a:r>
          </a:p>
        </p:txBody>
      </p:sp>
    </p:spTree>
    <p:extLst>
      <p:ext uri="{BB962C8B-B14F-4D97-AF65-F5344CB8AC3E}">
        <p14:creationId xmlns:p14="http://schemas.microsoft.com/office/powerpoint/2010/main" val="4111366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endParaRPr lang="en-GB" dirty="0"/>
          </a:p>
        </p:txBody>
      </p:sp>
      <p:pic>
        <p:nvPicPr>
          <p:cNvPr id="21" name="Picture 20">
            <a:extLst>
              <a:ext uri="{FF2B5EF4-FFF2-40B4-BE49-F238E27FC236}">
                <a16:creationId xmlns:a16="http://schemas.microsoft.com/office/drawing/2014/main" id="{D3C1D20F-CFAB-4875-88E9-CECC21949245}"/>
              </a:ext>
            </a:extLst>
          </p:cNvPr>
          <p:cNvPicPr>
            <a:picLocks noChangeAspect="1"/>
          </p:cNvPicPr>
          <p:nvPr/>
        </p:nvPicPr>
        <p:blipFill rotWithShape="1">
          <a:blip r:embed="rId2"/>
          <a:srcRect t="5779" b="12766"/>
          <a:stretch/>
        </p:blipFill>
        <p:spPr>
          <a:xfrm>
            <a:off x="1496291" y="963303"/>
            <a:ext cx="8937580" cy="4100946"/>
          </a:xfrm>
          <a:prstGeom prst="rect">
            <a:avLst/>
          </a:prstGeom>
        </p:spPr>
      </p:pic>
      <p:sp>
        <p:nvSpPr>
          <p:cNvPr id="22" name="TextBox 21">
            <a:extLst>
              <a:ext uri="{FF2B5EF4-FFF2-40B4-BE49-F238E27FC236}">
                <a16:creationId xmlns:a16="http://schemas.microsoft.com/office/drawing/2014/main" id="{173D7BA0-E290-4CA3-B4A9-7B6049A9EB12}"/>
              </a:ext>
            </a:extLst>
          </p:cNvPr>
          <p:cNvSpPr txBox="1"/>
          <p:nvPr/>
        </p:nvSpPr>
        <p:spPr>
          <a:xfrm>
            <a:off x="1787236" y="5213387"/>
            <a:ext cx="2175164" cy="523220"/>
          </a:xfrm>
          <a:prstGeom prst="rect">
            <a:avLst/>
          </a:prstGeom>
          <a:noFill/>
        </p:spPr>
        <p:txBody>
          <a:bodyPr wrap="square" rtlCol="0">
            <a:spAutoFit/>
          </a:bodyPr>
          <a:lstStyle/>
          <a:p>
            <a:pPr algn="ctr"/>
            <a:r>
              <a:rPr lang="en-GB" sz="2800" b="1" dirty="0"/>
              <a:t>25.2MB</a:t>
            </a:r>
          </a:p>
        </p:txBody>
      </p:sp>
      <p:sp>
        <p:nvSpPr>
          <p:cNvPr id="23" name="TextBox 22">
            <a:extLst>
              <a:ext uri="{FF2B5EF4-FFF2-40B4-BE49-F238E27FC236}">
                <a16:creationId xmlns:a16="http://schemas.microsoft.com/office/drawing/2014/main" id="{546C8E1E-F81C-434E-93C0-41D8A4253CED}"/>
              </a:ext>
            </a:extLst>
          </p:cNvPr>
          <p:cNvSpPr txBox="1"/>
          <p:nvPr/>
        </p:nvSpPr>
        <p:spPr>
          <a:xfrm>
            <a:off x="4877499" y="5213387"/>
            <a:ext cx="2175164" cy="523220"/>
          </a:xfrm>
          <a:prstGeom prst="rect">
            <a:avLst/>
          </a:prstGeom>
          <a:noFill/>
        </p:spPr>
        <p:txBody>
          <a:bodyPr wrap="square" rtlCol="0">
            <a:spAutoFit/>
          </a:bodyPr>
          <a:lstStyle/>
          <a:p>
            <a:pPr algn="ctr"/>
            <a:r>
              <a:rPr lang="en-GB" sz="2800" b="1" dirty="0"/>
              <a:t>8.6MB</a:t>
            </a:r>
          </a:p>
        </p:txBody>
      </p:sp>
      <p:sp>
        <p:nvSpPr>
          <p:cNvPr id="24" name="TextBox 23">
            <a:extLst>
              <a:ext uri="{FF2B5EF4-FFF2-40B4-BE49-F238E27FC236}">
                <a16:creationId xmlns:a16="http://schemas.microsoft.com/office/drawing/2014/main" id="{EB04BABB-8670-42B0-BE3A-37A72F55519C}"/>
              </a:ext>
            </a:extLst>
          </p:cNvPr>
          <p:cNvSpPr txBox="1"/>
          <p:nvPr/>
        </p:nvSpPr>
        <p:spPr>
          <a:xfrm>
            <a:off x="7967762" y="5213387"/>
            <a:ext cx="2175164" cy="523220"/>
          </a:xfrm>
          <a:prstGeom prst="rect">
            <a:avLst/>
          </a:prstGeom>
          <a:noFill/>
        </p:spPr>
        <p:txBody>
          <a:bodyPr wrap="square" rtlCol="0">
            <a:spAutoFit/>
          </a:bodyPr>
          <a:lstStyle/>
          <a:p>
            <a:pPr algn="ctr"/>
            <a:r>
              <a:rPr lang="en-GB" sz="2800" b="1" dirty="0"/>
              <a:t>6.5MB</a:t>
            </a:r>
          </a:p>
        </p:txBody>
      </p:sp>
      <p:sp>
        <p:nvSpPr>
          <p:cNvPr id="25" name="TextBox 24">
            <a:extLst>
              <a:ext uri="{FF2B5EF4-FFF2-40B4-BE49-F238E27FC236}">
                <a16:creationId xmlns:a16="http://schemas.microsoft.com/office/drawing/2014/main" id="{3EDF607F-A061-419A-8D7F-D1732EC07B9D}"/>
              </a:ext>
            </a:extLst>
          </p:cNvPr>
          <p:cNvSpPr txBox="1"/>
          <p:nvPr/>
        </p:nvSpPr>
        <p:spPr>
          <a:xfrm>
            <a:off x="2148154" y="5761050"/>
            <a:ext cx="7633854" cy="646331"/>
          </a:xfrm>
          <a:prstGeom prst="rect">
            <a:avLst/>
          </a:prstGeom>
          <a:noFill/>
        </p:spPr>
        <p:txBody>
          <a:bodyPr wrap="square" rtlCol="0">
            <a:spAutoFit/>
          </a:bodyPr>
          <a:lstStyle/>
          <a:p>
            <a:pPr algn="ctr"/>
            <a:r>
              <a:rPr lang="en-GB" sz="3600" dirty="0">
                <a:latin typeface="OpenDyslexic" panose="00000500000000000000" pitchFamily="50" charset="0"/>
              </a:rPr>
              <a:t>What if it was KB?</a:t>
            </a:r>
          </a:p>
        </p:txBody>
      </p:sp>
    </p:spTree>
    <p:extLst>
      <p:ext uri="{BB962C8B-B14F-4D97-AF65-F5344CB8AC3E}">
        <p14:creationId xmlns:p14="http://schemas.microsoft.com/office/powerpoint/2010/main" val="2915599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endParaRPr lang="en-GB" dirty="0"/>
          </a:p>
        </p:txBody>
      </p:sp>
      <p:pic>
        <p:nvPicPr>
          <p:cNvPr id="21" name="Picture 20">
            <a:extLst>
              <a:ext uri="{FF2B5EF4-FFF2-40B4-BE49-F238E27FC236}">
                <a16:creationId xmlns:a16="http://schemas.microsoft.com/office/drawing/2014/main" id="{D3C1D20F-CFAB-4875-88E9-CECC21949245}"/>
              </a:ext>
            </a:extLst>
          </p:cNvPr>
          <p:cNvPicPr>
            <a:picLocks noChangeAspect="1"/>
          </p:cNvPicPr>
          <p:nvPr/>
        </p:nvPicPr>
        <p:blipFill rotWithShape="1">
          <a:blip r:embed="rId2"/>
          <a:srcRect t="5779" b="12766"/>
          <a:stretch/>
        </p:blipFill>
        <p:spPr>
          <a:xfrm>
            <a:off x="1496291" y="963303"/>
            <a:ext cx="8937580" cy="4100946"/>
          </a:xfrm>
          <a:prstGeom prst="rect">
            <a:avLst/>
          </a:prstGeom>
        </p:spPr>
      </p:pic>
      <p:sp>
        <p:nvSpPr>
          <p:cNvPr id="22" name="TextBox 21">
            <a:extLst>
              <a:ext uri="{FF2B5EF4-FFF2-40B4-BE49-F238E27FC236}">
                <a16:creationId xmlns:a16="http://schemas.microsoft.com/office/drawing/2014/main" id="{173D7BA0-E290-4CA3-B4A9-7B6049A9EB12}"/>
              </a:ext>
            </a:extLst>
          </p:cNvPr>
          <p:cNvSpPr txBox="1"/>
          <p:nvPr/>
        </p:nvSpPr>
        <p:spPr>
          <a:xfrm>
            <a:off x="1787236" y="5213387"/>
            <a:ext cx="2175164" cy="523220"/>
          </a:xfrm>
          <a:prstGeom prst="rect">
            <a:avLst/>
          </a:prstGeom>
          <a:noFill/>
        </p:spPr>
        <p:txBody>
          <a:bodyPr wrap="square" rtlCol="0">
            <a:spAutoFit/>
          </a:bodyPr>
          <a:lstStyle/>
          <a:p>
            <a:pPr algn="ctr"/>
            <a:r>
              <a:rPr lang="en-GB" sz="2800" b="1" dirty="0"/>
              <a:t>25.2MB</a:t>
            </a:r>
          </a:p>
        </p:txBody>
      </p:sp>
      <p:sp>
        <p:nvSpPr>
          <p:cNvPr id="23" name="TextBox 22">
            <a:extLst>
              <a:ext uri="{FF2B5EF4-FFF2-40B4-BE49-F238E27FC236}">
                <a16:creationId xmlns:a16="http://schemas.microsoft.com/office/drawing/2014/main" id="{546C8E1E-F81C-434E-93C0-41D8A4253CED}"/>
              </a:ext>
            </a:extLst>
          </p:cNvPr>
          <p:cNvSpPr txBox="1"/>
          <p:nvPr/>
        </p:nvSpPr>
        <p:spPr>
          <a:xfrm>
            <a:off x="4877499" y="5213387"/>
            <a:ext cx="2175164" cy="523220"/>
          </a:xfrm>
          <a:prstGeom prst="rect">
            <a:avLst/>
          </a:prstGeom>
          <a:noFill/>
        </p:spPr>
        <p:txBody>
          <a:bodyPr wrap="square" rtlCol="0">
            <a:spAutoFit/>
          </a:bodyPr>
          <a:lstStyle/>
          <a:p>
            <a:pPr algn="ctr"/>
            <a:r>
              <a:rPr lang="en-GB" sz="2800" b="1" dirty="0"/>
              <a:t>8.6MB</a:t>
            </a:r>
          </a:p>
        </p:txBody>
      </p:sp>
      <p:sp>
        <p:nvSpPr>
          <p:cNvPr id="24" name="TextBox 23">
            <a:extLst>
              <a:ext uri="{FF2B5EF4-FFF2-40B4-BE49-F238E27FC236}">
                <a16:creationId xmlns:a16="http://schemas.microsoft.com/office/drawing/2014/main" id="{EB04BABB-8670-42B0-BE3A-37A72F55519C}"/>
              </a:ext>
            </a:extLst>
          </p:cNvPr>
          <p:cNvSpPr txBox="1"/>
          <p:nvPr/>
        </p:nvSpPr>
        <p:spPr>
          <a:xfrm>
            <a:off x="7967762" y="5213387"/>
            <a:ext cx="2175164" cy="523220"/>
          </a:xfrm>
          <a:prstGeom prst="rect">
            <a:avLst/>
          </a:prstGeom>
          <a:noFill/>
        </p:spPr>
        <p:txBody>
          <a:bodyPr wrap="square" rtlCol="0">
            <a:spAutoFit/>
          </a:bodyPr>
          <a:lstStyle/>
          <a:p>
            <a:pPr algn="ctr"/>
            <a:r>
              <a:rPr lang="en-GB" sz="2800" b="1" dirty="0"/>
              <a:t>6.5MB</a:t>
            </a:r>
          </a:p>
        </p:txBody>
      </p:sp>
      <p:sp>
        <p:nvSpPr>
          <p:cNvPr id="25" name="TextBox 24">
            <a:extLst>
              <a:ext uri="{FF2B5EF4-FFF2-40B4-BE49-F238E27FC236}">
                <a16:creationId xmlns:a16="http://schemas.microsoft.com/office/drawing/2014/main" id="{3EDF607F-A061-419A-8D7F-D1732EC07B9D}"/>
              </a:ext>
            </a:extLst>
          </p:cNvPr>
          <p:cNvSpPr txBox="1"/>
          <p:nvPr/>
        </p:nvSpPr>
        <p:spPr>
          <a:xfrm>
            <a:off x="2148154" y="5761050"/>
            <a:ext cx="7633854" cy="646331"/>
          </a:xfrm>
          <a:prstGeom prst="rect">
            <a:avLst/>
          </a:prstGeom>
          <a:noFill/>
        </p:spPr>
        <p:txBody>
          <a:bodyPr wrap="square" rtlCol="0">
            <a:spAutoFit/>
          </a:bodyPr>
          <a:lstStyle/>
          <a:p>
            <a:pPr algn="ctr"/>
            <a:r>
              <a:rPr lang="en-GB" sz="3600" dirty="0">
                <a:latin typeface="OpenDyslexic" panose="00000500000000000000" pitchFamily="50" charset="0"/>
              </a:rPr>
              <a:t>Kilo = thousand. </a:t>
            </a:r>
          </a:p>
        </p:txBody>
      </p:sp>
    </p:spTree>
    <p:extLst>
      <p:ext uri="{BB962C8B-B14F-4D97-AF65-F5344CB8AC3E}">
        <p14:creationId xmlns:p14="http://schemas.microsoft.com/office/powerpoint/2010/main" val="2850044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endParaRPr lang="en-GB" dirty="0"/>
          </a:p>
        </p:txBody>
      </p:sp>
      <p:pic>
        <p:nvPicPr>
          <p:cNvPr id="21" name="Picture 20">
            <a:extLst>
              <a:ext uri="{FF2B5EF4-FFF2-40B4-BE49-F238E27FC236}">
                <a16:creationId xmlns:a16="http://schemas.microsoft.com/office/drawing/2014/main" id="{D3C1D20F-CFAB-4875-88E9-CECC21949245}"/>
              </a:ext>
            </a:extLst>
          </p:cNvPr>
          <p:cNvPicPr>
            <a:picLocks noChangeAspect="1"/>
          </p:cNvPicPr>
          <p:nvPr/>
        </p:nvPicPr>
        <p:blipFill rotWithShape="1">
          <a:blip r:embed="rId2"/>
          <a:srcRect t="5779" b="12766"/>
          <a:stretch/>
        </p:blipFill>
        <p:spPr>
          <a:xfrm>
            <a:off x="1496291" y="963303"/>
            <a:ext cx="8937580" cy="4100946"/>
          </a:xfrm>
          <a:prstGeom prst="rect">
            <a:avLst/>
          </a:prstGeom>
        </p:spPr>
      </p:pic>
      <p:sp>
        <p:nvSpPr>
          <p:cNvPr id="22" name="TextBox 21">
            <a:extLst>
              <a:ext uri="{FF2B5EF4-FFF2-40B4-BE49-F238E27FC236}">
                <a16:creationId xmlns:a16="http://schemas.microsoft.com/office/drawing/2014/main" id="{173D7BA0-E290-4CA3-B4A9-7B6049A9EB12}"/>
              </a:ext>
            </a:extLst>
          </p:cNvPr>
          <p:cNvSpPr txBox="1"/>
          <p:nvPr/>
        </p:nvSpPr>
        <p:spPr>
          <a:xfrm>
            <a:off x="1787236" y="5213387"/>
            <a:ext cx="2175164" cy="523220"/>
          </a:xfrm>
          <a:prstGeom prst="rect">
            <a:avLst/>
          </a:prstGeom>
          <a:noFill/>
        </p:spPr>
        <p:txBody>
          <a:bodyPr wrap="square" rtlCol="0">
            <a:spAutoFit/>
          </a:bodyPr>
          <a:lstStyle/>
          <a:p>
            <a:pPr algn="ctr"/>
            <a:r>
              <a:rPr lang="en-GB" sz="2800" b="1" dirty="0"/>
              <a:t>25.2MB</a:t>
            </a:r>
          </a:p>
        </p:txBody>
      </p:sp>
      <p:sp>
        <p:nvSpPr>
          <p:cNvPr id="23" name="TextBox 22">
            <a:extLst>
              <a:ext uri="{FF2B5EF4-FFF2-40B4-BE49-F238E27FC236}">
                <a16:creationId xmlns:a16="http://schemas.microsoft.com/office/drawing/2014/main" id="{546C8E1E-F81C-434E-93C0-41D8A4253CED}"/>
              </a:ext>
            </a:extLst>
          </p:cNvPr>
          <p:cNvSpPr txBox="1"/>
          <p:nvPr/>
        </p:nvSpPr>
        <p:spPr>
          <a:xfrm>
            <a:off x="4877499" y="5213387"/>
            <a:ext cx="2175164" cy="523220"/>
          </a:xfrm>
          <a:prstGeom prst="rect">
            <a:avLst/>
          </a:prstGeom>
          <a:noFill/>
        </p:spPr>
        <p:txBody>
          <a:bodyPr wrap="square" rtlCol="0">
            <a:spAutoFit/>
          </a:bodyPr>
          <a:lstStyle/>
          <a:p>
            <a:pPr algn="ctr"/>
            <a:r>
              <a:rPr lang="en-GB" sz="2800" b="1" dirty="0"/>
              <a:t>8.6MB</a:t>
            </a:r>
          </a:p>
        </p:txBody>
      </p:sp>
      <p:sp>
        <p:nvSpPr>
          <p:cNvPr id="24" name="TextBox 23">
            <a:extLst>
              <a:ext uri="{FF2B5EF4-FFF2-40B4-BE49-F238E27FC236}">
                <a16:creationId xmlns:a16="http://schemas.microsoft.com/office/drawing/2014/main" id="{EB04BABB-8670-42B0-BE3A-37A72F55519C}"/>
              </a:ext>
            </a:extLst>
          </p:cNvPr>
          <p:cNvSpPr txBox="1"/>
          <p:nvPr/>
        </p:nvSpPr>
        <p:spPr>
          <a:xfrm>
            <a:off x="7967762" y="5213387"/>
            <a:ext cx="2175164" cy="523220"/>
          </a:xfrm>
          <a:prstGeom prst="rect">
            <a:avLst/>
          </a:prstGeom>
          <a:noFill/>
        </p:spPr>
        <p:txBody>
          <a:bodyPr wrap="square" rtlCol="0">
            <a:spAutoFit/>
          </a:bodyPr>
          <a:lstStyle/>
          <a:p>
            <a:pPr algn="ctr"/>
            <a:r>
              <a:rPr lang="en-GB" sz="2800" b="1" dirty="0"/>
              <a:t>6.5MB</a:t>
            </a:r>
          </a:p>
        </p:txBody>
      </p:sp>
      <p:sp>
        <p:nvSpPr>
          <p:cNvPr id="25" name="TextBox 24">
            <a:extLst>
              <a:ext uri="{FF2B5EF4-FFF2-40B4-BE49-F238E27FC236}">
                <a16:creationId xmlns:a16="http://schemas.microsoft.com/office/drawing/2014/main" id="{3EDF607F-A061-419A-8D7F-D1732EC07B9D}"/>
              </a:ext>
            </a:extLst>
          </p:cNvPr>
          <p:cNvSpPr txBox="1"/>
          <p:nvPr/>
        </p:nvSpPr>
        <p:spPr>
          <a:xfrm>
            <a:off x="-1" y="5761050"/>
            <a:ext cx="11097491" cy="1200329"/>
          </a:xfrm>
          <a:prstGeom prst="rect">
            <a:avLst/>
          </a:prstGeom>
          <a:noFill/>
        </p:spPr>
        <p:txBody>
          <a:bodyPr wrap="square" rtlCol="0">
            <a:spAutoFit/>
          </a:bodyPr>
          <a:lstStyle/>
          <a:p>
            <a:pPr algn="ctr"/>
            <a:r>
              <a:rPr lang="en-GB" sz="3600" dirty="0">
                <a:latin typeface="OpenDyslexic" panose="00000500000000000000" pitchFamily="50" charset="0"/>
              </a:rPr>
              <a:t>Reducing the file size without taking out any quality that a human can see. </a:t>
            </a:r>
          </a:p>
        </p:txBody>
      </p:sp>
    </p:spTree>
    <p:extLst>
      <p:ext uri="{BB962C8B-B14F-4D97-AF65-F5344CB8AC3E}">
        <p14:creationId xmlns:p14="http://schemas.microsoft.com/office/powerpoint/2010/main" val="1765712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endParaRPr lang="en-GB" dirty="0"/>
          </a:p>
        </p:txBody>
      </p:sp>
      <p:pic>
        <p:nvPicPr>
          <p:cNvPr id="21" name="Picture 20">
            <a:extLst>
              <a:ext uri="{FF2B5EF4-FFF2-40B4-BE49-F238E27FC236}">
                <a16:creationId xmlns:a16="http://schemas.microsoft.com/office/drawing/2014/main" id="{D3C1D20F-CFAB-4875-88E9-CECC21949245}"/>
              </a:ext>
            </a:extLst>
          </p:cNvPr>
          <p:cNvPicPr>
            <a:picLocks noChangeAspect="1"/>
          </p:cNvPicPr>
          <p:nvPr/>
        </p:nvPicPr>
        <p:blipFill rotWithShape="1">
          <a:blip r:embed="rId2"/>
          <a:srcRect t="5779" b="12766"/>
          <a:stretch/>
        </p:blipFill>
        <p:spPr>
          <a:xfrm>
            <a:off x="1496291" y="963303"/>
            <a:ext cx="8937580" cy="4100946"/>
          </a:xfrm>
          <a:prstGeom prst="rect">
            <a:avLst/>
          </a:prstGeom>
        </p:spPr>
      </p:pic>
      <p:sp>
        <p:nvSpPr>
          <p:cNvPr id="22" name="TextBox 21">
            <a:extLst>
              <a:ext uri="{FF2B5EF4-FFF2-40B4-BE49-F238E27FC236}">
                <a16:creationId xmlns:a16="http://schemas.microsoft.com/office/drawing/2014/main" id="{173D7BA0-E290-4CA3-B4A9-7B6049A9EB12}"/>
              </a:ext>
            </a:extLst>
          </p:cNvPr>
          <p:cNvSpPr txBox="1"/>
          <p:nvPr/>
        </p:nvSpPr>
        <p:spPr>
          <a:xfrm>
            <a:off x="1787236" y="5213387"/>
            <a:ext cx="2175164" cy="523220"/>
          </a:xfrm>
          <a:prstGeom prst="rect">
            <a:avLst/>
          </a:prstGeom>
          <a:noFill/>
        </p:spPr>
        <p:txBody>
          <a:bodyPr wrap="square" rtlCol="0">
            <a:spAutoFit/>
          </a:bodyPr>
          <a:lstStyle/>
          <a:p>
            <a:pPr algn="ctr"/>
            <a:r>
              <a:rPr lang="en-GB" sz="2800" b="1" dirty="0"/>
              <a:t>25.2MB</a:t>
            </a:r>
          </a:p>
        </p:txBody>
      </p:sp>
      <p:sp>
        <p:nvSpPr>
          <p:cNvPr id="23" name="TextBox 22">
            <a:extLst>
              <a:ext uri="{FF2B5EF4-FFF2-40B4-BE49-F238E27FC236}">
                <a16:creationId xmlns:a16="http://schemas.microsoft.com/office/drawing/2014/main" id="{546C8E1E-F81C-434E-93C0-41D8A4253CED}"/>
              </a:ext>
            </a:extLst>
          </p:cNvPr>
          <p:cNvSpPr txBox="1"/>
          <p:nvPr/>
        </p:nvSpPr>
        <p:spPr>
          <a:xfrm>
            <a:off x="4877499" y="5213387"/>
            <a:ext cx="2175164" cy="523220"/>
          </a:xfrm>
          <a:prstGeom prst="rect">
            <a:avLst/>
          </a:prstGeom>
          <a:noFill/>
        </p:spPr>
        <p:txBody>
          <a:bodyPr wrap="square" rtlCol="0">
            <a:spAutoFit/>
          </a:bodyPr>
          <a:lstStyle/>
          <a:p>
            <a:pPr algn="ctr"/>
            <a:r>
              <a:rPr lang="en-GB" sz="2800" b="1" dirty="0"/>
              <a:t>8.6MB</a:t>
            </a:r>
          </a:p>
        </p:txBody>
      </p:sp>
      <p:sp>
        <p:nvSpPr>
          <p:cNvPr id="24" name="TextBox 23">
            <a:extLst>
              <a:ext uri="{FF2B5EF4-FFF2-40B4-BE49-F238E27FC236}">
                <a16:creationId xmlns:a16="http://schemas.microsoft.com/office/drawing/2014/main" id="{EB04BABB-8670-42B0-BE3A-37A72F55519C}"/>
              </a:ext>
            </a:extLst>
          </p:cNvPr>
          <p:cNvSpPr txBox="1"/>
          <p:nvPr/>
        </p:nvSpPr>
        <p:spPr>
          <a:xfrm>
            <a:off x="7967762" y="5213387"/>
            <a:ext cx="2175164" cy="523220"/>
          </a:xfrm>
          <a:prstGeom prst="rect">
            <a:avLst/>
          </a:prstGeom>
          <a:noFill/>
        </p:spPr>
        <p:txBody>
          <a:bodyPr wrap="square" rtlCol="0">
            <a:spAutoFit/>
          </a:bodyPr>
          <a:lstStyle/>
          <a:p>
            <a:pPr algn="ctr"/>
            <a:r>
              <a:rPr lang="en-GB" sz="2800" b="1" dirty="0"/>
              <a:t>6.5MB</a:t>
            </a:r>
          </a:p>
        </p:txBody>
      </p:sp>
      <p:sp>
        <p:nvSpPr>
          <p:cNvPr id="25" name="TextBox 24">
            <a:extLst>
              <a:ext uri="{FF2B5EF4-FFF2-40B4-BE49-F238E27FC236}">
                <a16:creationId xmlns:a16="http://schemas.microsoft.com/office/drawing/2014/main" id="{3EDF607F-A061-419A-8D7F-D1732EC07B9D}"/>
              </a:ext>
            </a:extLst>
          </p:cNvPr>
          <p:cNvSpPr txBox="1"/>
          <p:nvPr/>
        </p:nvSpPr>
        <p:spPr>
          <a:xfrm>
            <a:off x="-1" y="5761050"/>
            <a:ext cx="11097491" cy="1200329"/>
          </a:xfrm>
          <a:prstGeom prst="rect">
            <a:avLst/>
          </a:prstGeom>
          <a:noFill/>
        </p:spPr>
        <p:txBody>
          <a:bodyPr wrap="square" rtlCol="0">
            <a:spAutoFit/>
          </a:bodyPr>
          <a:lstStyle/>
          <a:p>
            <a:pPr algn="ctr"/>
            <a:r>
              <a:rPr lang="en-GB" sz="3600" dirty="0">
                <a:latin typeface="OpenDyslexic" panose="00000500000000000000" pitchFamily="50" charset="0"/>
              </a:rPr>
              <a:t>Reducing the file size without taking out any quality that a human can see. </a:t>
            </a:r>
          </a:p>
        </p:txBody>
      </p:sp>
      <p:sp>
        <p:nvSpPr>
          <p:cNvPr id="3" name="Rectangle 2">
            <a:extLst>
              <a:ext uri="{FF2B5EF4-FFF2-40B4-BE49-F238E27FC236}">
                <a16:creationId xmlns:a16="http://schemas.microsoft.com/office/drawing/2014/main" id="{E7FDA5C7-32FD-433B-AA8A-71D997722952}"/>
              </a:ext>
            </a:extLst>
          </p:cNvPr>
          <p:cNvSpPr/>
          <p:nvPr/>
        </p:nvSpPr>
        <p:spPr>
          <a:xfrm>
            <a:off x="1593273" y="1077343"/>
            <a:ext cx="2369127" cy="543639"/>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Original</a:t>
            </a:r>
          </a:p>
        </p:txBody>
      </p:sp>
      <p:sp>
        <p:nvSpPr>
          <p:cNvPr id="10" name="Rectangle 9">
            <a:extLst>
              <a:ext uri="{FF2B5EF4-FFF2-40B4-BE49-F238E27FC236}">
                <a16:creationId xmlns:a16="http://schemas.microsoft.com/office/drawing/2014/main" id="{8423986B-FAC6-44E3-80DB-B9A6A709C794}"/>
              </a:ext>
            </a:extLst>
          </p:cNvPr>
          <p:cNvSpPr/>
          <p:nvPr/>
        </p:nvSpPr>
        <p:spPr>
          <a:xfrm>
            <a:off x="4780517" y="1094464"/>
            <a:ext cx="2369127" cy="543639"/>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Lossless</a:t>
            </a:r>
          </a:p>
        </p:txBody>
      </p:sp>
      <p:sp>
        <p:nvSpPr>
          <p:cNvPr id="11" name="Rectangle 10">
            <a:extLst>
              <a:ext uri="{FF2B5EF4-FFF2-40B4-BE49-F238E27FC236}">
                <a16:creationId xmlns:a16="http://schemas.microsoft.com/office/drawing/2014/main" id="{6A3EC07E-A4FA-4675-AE8A-02D433C66CB5}"/>
              </a:ext>
            </a:extLst>
          </p:cNvPr>
          <p:cNvSpPr/>
          <p:nvPr/>
        </p:nvSpPr>
        <p:spPr>
          <a:xfrm>
            <a:off x="7967762" y="1094463"/>
            <a:ext cx="2369127" cy="543639"/>
          </a:xfrm>
          <a:prstGeom prst="rect">
            <a:avLst/>
          </a:prstGeom>
          <a:solidFill>
            <a:srgbClr val="FFC0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Lossy</a:t>
            </a:r>
          </a:p>
        </p:txBody>
      </p:sp>
    </p:spTree>
    <p:extLst>
      <p:ext uri="{BB962C8B-B14F-4D97-AF65-F5344CB8AC3E}">
        <p14:creationId xmlns:p14="http://schemas.microsoft.com/office/powerpoint/2010/main" val="3092779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pic>
        <p:nvPicPr>
          <p:cNvPr id="4" name="Picture 3">
            <a:extLst>
              <a:ext uri="{FF2B5EF4-FFF2-40B4-BE49-F238E27FC236}">
                <a16:creationId xmlns:a16="http://schemas.microsoft.com/office/drawing/2014/main" id="{0A72C030-5815-4FD5-BEDA-3D51A32585C8}"/>
              </a:ext>
            </a:extLst>
          </p:cNvPr>
          <p:cNvPicPr>
            <a:picLocks noChangeAspect="1"/>
          </p:cNvPicPr>
          <p:nvPr/>
        </p:nvPicPr>
        <p:blipFill>
          <a:blip r:embed="rId2"/>
          <a:stretch>
            <a:fillRect/>
          </a:stretch>
        </p:blipFill>
        <p:spPr>
          <a:xfrm>
            <a:off x="724799" y="1620982"/>
            <a:ext cx="10742402" cy="3671453"/>
          </a:xfrm>
          <a:prstGeom prst="rect">
            <a:avLst/>
          </a:prstGeom>
        </p:spPr>
      </p:pic>
    </p:spTree>
    <p:extLst>
      <p:ext uri="{BB962C8B-B14F-4D97-AF65-F5344CB8AC3E}">
        <p14:creationId xmlns:p14="http://schemas.microsoft.com/office/powerpoint/2010/main" val="3581813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r>
              <a:rPr lang="en-GB" sz="3600" dirty="0"/>
              <a:t>Feature of Lossy or Lossless compression?</a:t>
            </a:r>
          </a:p>
        </p:txBody>
      </p:sp>
      <p:sp>
        <p:nvSpPr>
          <p:cNvPr id="14" name="Rectangle 13">
            <a:extLst>
              <a:ext uri="{FF2B5EF4-FFF2-40B4-BE49-F238E27FC236}">
                <a16:creationId xmlns:a16="http://schemas.microsoft.com/office/drawing/2014/main" id="{75250218-33AF-44FB-8A97-7F2A2D2BE996}"/>
              </a:ext>
            </a:extLst>
          </p:cNvPr>
          <p:cNvSpPr/>
          <p:nvPr/>
        </p:nvSpPr>
        <p:spPr>
          <a:xfrm>
            <a:off x="2327564" y="2701636"/>
            <a:ext cx="7536872" cy="287068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514350" indent="-514350">
              <a:buFont typeface="+mj-lt"/>
              <a:buAutoNum type="arabicPeriod"/>
            </a:pPr>
            <a:r>
              <a:rPr lang="en-GB" sz="3200" dirty="0">
                <a:solidFill>
                  <a:schemeClr val="bg1"/>
                </a:solidFill>
                <a:latin typeface="OpenDyslexic" panose="00000500000000000000" pitchFamily="50" charset="0"/>
              </a:rPr>
              <a:t>Lose quality</a:t>
            </a:r>
          </a:p>
          <a:p>
            <a:pPr marL="514350" indent="-514350">
              <a:buFont typeface="+mj-lt"/>
              <a:buAutoNum type="arabicPeriod"/>
            </a:pPr>
            <a:r>
              <a:rPr lang="en-GB" sz="3200" dirty="0">
                <a:solidFill>
                  <a:schemeClr val="bg1"/>
                </a:solidFill>
                <a:latin typeface="OpenDyslexic" panose="00000500000000000000" pitchFamily="50" charset="0"/>
              </a:rPr>
              <a:t>Reduce quality </a:t>
            </a:r>
          </a:p>
          <a:p>
            <a:pPr marL="514350" indent="-514350">
              <a:buFont typeface="+mj-lt"/>
              <a:buAutoNum type="arabicPeriod"/>
            </a:pPr>
            <a:r>
              <a:rPr lang="en-GB" sz="3200" dirty="0">
                <a:solidFill>
                  <a:schemeClr val="bg1"/>
                </a:solidFill>
                <a:latin typeface="OpenDyslexic" panose="00000500000000000000" pitchFamily="50" charset="0"/>
              </a:rPr>
              <a:t>Can’t get the quality back. </a:t>
            </a:r>
          </a:p>
          <a:p>
            <a:pPr marL="514350" indent="-514350">
              <a:buFont typeface="+mj-lt"/>
              <a:buAutoNum type="arabicPeriod"/>
            </a:pPr>
            <a:r>
              <a:rPr lang="en-GB" sz="3200" dirty="0">
                <a:solidFill>
                  <a:schemeClr val="bg1"/>
                </a:solidFill>
                <a:latin typeface="OpenDyslexic" panose="00000500000000000000" pitchFamily="50" charset="0"/>
              </a:rPr>
              <a:t>Can get the quality back</a:t>
            </a:r>
          </a:p>
        </p:txBody>
      </p:sp>
    </p:spTree>
    <p:extLst>
      <p:ext uri="{BB962C8B-B14F-4D97-AF65-F5344CB8AC3E}">
        <p14:creationId xmlns:p14="http://schemas.microsoft.com/office/powerpoint/2010/main" val="29641628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t>Lossless compression uses a technique whereby none of the quality is lost during the compression.</a:t>
            </a:r>
          </a:p>
          <a:p>
            <a:endParaRPr lang="en-GB" sz="4000" dirty="0"/>
          </a:p>
          <a:p>
            <a:r>
              <a:rPr lang="en-GB" sz="4000" dirty="0"/>
              <a:t>This makes files smaller to store, but still retains the quality when they are opened.</a:t>
            </a:r>
          </a:p>
          <a:p>
            <a:endParaRPr lang="en-GB" sz="4000" dirty="0"/>
          </a:p>
          <a:p>
            <a:r>
              <a:rPr lang="en-GB" sz="4000" dirty="0"/>
              <a:t>Look at the paragraph on the next slide, we are going to compress it…  </a:t>
            </a:r>
          </a:p>
          <a:p>
            <a:endParaRPr lang="en-GB" sz="4000" dirty="0"/>
          </a:p>
        </p:txBody>
      </p:sp>
    </p:spTree>
    <p:extLst>
      <p:ext uri="{BB962C8B-B14F-4D97-AF65-F5344CB8AC3E}">
        <p14:creationId xmlns:p14="http://schemas.microsoft.com/office/powerpoint/2010/main" val="2472214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t>Lossless compression reduces the file size with no loss of quality. Unlike lossy, lossless compression on an image keeps the image looking fantastic, but doesn’t take up loads of storage. The storage of files takes up lots of room, meaning both lossy and lossless compression have a huge role to play in keeping files small. </a:t>
            </a:r>
          </a:p>
          <a:p>
            <a:endParaRPr lang="en-GB" sz="4000" dirty="0"/>
          </a:p>
        </p:txBody>
      </p:sp>
    </p:spTree>
    <p:extLst>
      <p:ext uri="{BB962C8B-B14F-4D97-AF65-F5344CB8AC3E}">
        <p14:creationId xmlns:p14="http://schemas.microsoft.com/office/powerpoint/2010/main" val="3385531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solidFill>
                  <a:schemeClr val="tx1"/>
                </a:solidFill>
              </a:rPr>
              <a:t>Lossless compression</a:t>
            </a:r>
            <a:r>
              <a:rPr lang="en-GB" sz="4000" dirty="0"/>
              <a:t> reduces the file size with no loss of quality. Unlike </a:t>
            </a:r>
            <a:r>
              <a:rPr lang="en-GB" sz="4000" dirty="0">
                <a:solidFill>
                  <a:schemeClr val="tx1"/>
                </a:solidFill>
              </a:rPr>
              <a:t>lossy, lossless compression</a:t>
            </a:r>
            <a:r>
              <a:rPr lang="en-GB" sz="4000" dirty="0"/>
              <a:t> on an image keeps the image looking fantastic, but doesn’t take up loads of storage. The storage of files takes up lots of room, meaning both </a:t>
            </a:r>
            <a:r>
              <a:rPr lang="en-GB" sz="4000" dirty="0">
                <a:solidFill>
                  <a:schemeClr val="tx1"/>
                </a:solidFill>
              </a:rPr>
              <a:t>lossy</a:t>
            </a:r>
            <a:r>
              <a:rPr lang="en-GB" sz="4000" dirty="0"/>
              <a:t> and </a:t>
            </a:r>
            <a:r>
              <a:rPr lang="en-GB" sz="4000" dirty="0">
                <a:solidFill>
                  <a:schemeClr val="tx1"/>
                </a:solidFill>
              </a:rPr>
              <a:t>lossless</a:t>
            </a:r>
            <a:r>
              <a:rPr lang="en-GB" sz="4000" dirty="0"/>
              <a:t> </a:t>
            </a:r>
            <a:r>
              <a:rPr lang="en-GB" sz="4000" dirty="0">
                <a:solidFill>
                  <a:schemeClr val="tx1"/>
                </a:solidFill>
              </a:rPr>
              <a:t>compression</a:t>
            </a:r>
            <a:r>
              <a:rPr lang="en-GB" sz="4000" dirty="0"/>
              <a:t> have a huge role to play in keeping files small. </a:t>
            </a:r>
          </a:p>
          <a:p>
            <a:endParaRPr lang="en-GB" sz="4000" dirty="0"/>
          </a:p>
        </p:txBody>
      </p:sp>
    </p:spTree>
    <p:extLst>
      <p:ext uri="{BB962C8B-B14F-4D97-AF65-F5344CB8AC3E}">
        <p14:creationId xmlns:p14="http://schemas.microsoft.com/office/powerpoint/2010/main" val="198082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6B0784-94DA-4432-B808-F3221DE70A4B}"/>
              </a:ext>
            </a:extLst>
          </p:cNvPr>
          <p:cNvSpPr>
            <a:spLocks noGrp="1"/>
          </p:cNvSpPr>
          <p:nvPr>
            <p:ph type="body" sz="quarter" idx="10"/>
          </p:nvPr>
        </p:nvSpPr>
        <p:spPr>
          <a:xfrm>
            <a:off x="301871" y="3439275"/>
            <a:ext cx="1719434" cy="2714625"/>
          </a:xfrm>
        </p:spPr>
        <p:txBody>
          <a:bodyPr/>
          <a:lstStyle/>
          <a:p>
            <a:r>
              <a:rPr lang="en-GB" dirty="0">
                <a:solidFill>
                  <a:schemeClr val="tx1"/>
                </a:solidFill>
              </a:rPr>
              <a:t>State what compression is. </a:t>
            </a:r>
          </a:p>
        </p:txBody>
      </p:sp>
      <p:sp>
        <p:nvSpPr>
          <p:cNvPr id="3" name="Text Placeholder 2">
            <a:extLst>
              <a:ext uri="{FF2B5EF4-FFF2-40B4-BE49-F238E27FC236}">
                <a16:creationId xmlns:a16="http://schemas.microsoft.com/office/drawing/2014/main" id="{73E5BC2E-3B80-45DA-BBBE-F7583BF1CB76}"/>
              </a:ext>
            </a:extLst>
          </p:cNvPr>
          <p:cNvSpPr>
            <a:spLocks noGrp="1"/>
          </p:cNvSpPr>
          <p:nvPr>
            <p:ph type="body" sz="quarter" idx="11"/>
          </p:nvPr>
        </p:nvSpPr>
        <p:spPr/>
        <p:txBody>
          <a:bodyPr/>
          <a:lstStyle/>
          <a:p>
            <a:r>
              <a:rPr lang="en-GB" dirty="0">
                <a:solidFill>
                  <a:schemeClr val="tx1"/>
                </a:solidFill>
              </a:rPr>
              <a:t>Discuss the two types of compression. </a:t>
            </a:r>
          </a:p>
        </p:txBody>
      </p:sp>
      <p:sp>
        <p:nvSpPr>
          <p:cNvPr id="4" name="Text Placeholder 3">
            <a:extLst>
              <a:ext uri="{FF2B5EF4-FFF2-40B4-BE49-F238E27FC236}">
                <a16:creationId xmlns:a16="http://schemas.microsoft.com/office/drawing/2014/main" id="{7E7FE724-FA48-463E-809A-F06B99AC2B4C}"/>
              </a:ext>
            </a:extLst>
          </p:cNvPr>
          <p:cNvSpPr>
            <a:spLocks noGrp="1"/>
          </p:cNvSpPr>
          <p:nvPr>
            <p:ph type="body" sz="quarter" idx="12"/>
          </p:nvPr>
        </p:nvSpPr>
        <p:spPr/>
        <p:txBody>
          <a:bodyPr/>
          <a:lstStyle/>
          <a:p>
            <a:r>
              <a:rPr lang="en-GB" dirty="0">
                <a:solidFill>
                  <a:schemeClr val="tx1"/>
                </a:solidFill>
              </a:rPr>
              <a:t>Explain the benefits of each type of compression. </a:t>
            </a:r>
          </a:p>
        </p:txBody>
      </p:sp>
      <p:sp>
        <p:nvSpPr>
          <p:cNvPr id="5" name="Text Placeholder 4">
            <a:extLst>
              <a:ext uri="{FF2B5EF4-FFF2-40B4-BE49-F238E27FC236}">
                <a16:creationId xmlns:a16="http://schemas.microsoft.com/office/drawing/2014/main" id="{E52494F2-E869-4CE5-BD1A-5FFDF03D2BE6}"/>
              </a:ext>
            </a:extLst>
          </p:cNvPr>
          <p:cNvSpPr>
            <a:spLocks noGrp="1"/>
          </p:cNvSpPr>
          <p:nvPr>
            <p:ph type="body" sz="quarter" idx="13"/>
          </p:nvPr>
        </p:nvSpPr>
        <p:spPr/>
        <p:txBody>
          <a:bodyPr>
            <a:normAutofit/>
          </a:bodyPr>
          <a:lstStyle/>
          <a:p>
            <a:r>
              <a:rPr lang="en-GB" b="0" dirty="0"/>
              <a:t>1.2 Learn about compression in Computing. </a:t>
            </a:r>
          </a:p>
        </p:txBody>
      </p:sp>
      <p:sp>
        <p:nvSpPr>
          <p:cNvPr id="8" name="Text Placeholder 7">
            <a:extLst>
              <a:ext uri="{FF2B5EF4-FFF2-40B4-BE49-F238E27FC236}">
                <a16:creationId xmlns:a16="http://schemas.microsoft.com/office/drawing/2014/main" id="{4ABE7C07-5DBC-4894-92E3-38B14F9EDE0C}"/>
              </a:ext>
            </a:extLst>
          </p:cNvPr>
          <p:cNvSpPr>
            <a:spLocks noGrp="1"/>
          </p:cNvSpPr>
          <p:nvPr>
            <p:ph type="body" sz="quarter" idx="16"/>
          </p:nvPr>
        </p:nvSpPr>
        <p:spPr>
          <a:xfrm>
            <a:off x="7040781" y="978445"/>
            <a:ext cx="5006840" cy="919628"/>
          </a:xfrm>
        </p:spPr>
        <p:txBody>
          <a:bodyPr>
            <a:normAutofit/>
          </a:bodyPr>
          <a:lstStyle/>
          <a:p>
            <a:r>
              <a:rPr lang="en-GB" u="sng" dirty="0"/>
              <a:t>1.2 Learn about compression in Computing. </a:t>
            </a:r>
          </a:p>
        </p:txBody>
      </p:sp>
    </p:spTree>
    <p:extLst>
      <p:ext uri="{BB962C8B-B14F-4D97-AF65-F5344CB8AC3E}">
        <p14:creationId xmlns:p14="http://schemas.microsoft.com/office/powerpoint/2010/main" val="2860052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solidFill>
                  <a:schemeClr val="tx1"/>
                </a:solidFill>
              </a:rPr>
              <a:t>Lossless compression</a:t>
            </a:r>
            <a:r>
              <a:rPr lang="en-GB" sz="4000" dirty="0"/>
              <a:t> reduces the file size with no loss of quality. Unlike </a:t>
            </a:r>
            <a:r>
              <a:rPr lang="en-GB" sz="4000" dirty="0">
                <a:solidFill>
                  <a:schemeClr val="tx1"/>
                </a:solidFill>
              </a:rPr>
              <a:t>lossy, lossless compression</a:t>
            </a:r>
            <a:r>
              <a:rPr lang="en-GB" sz="4000" dirty="0"/>
              <a:t> on an image keeps the image looking fantastic, but doesn’t take up loads of storage. The storage of files takes up lots of room, meaning both </a:t>
            </a:r>
            <a:r>
              <a:rPr lang="en-GB" sz="4000" dirty="0">
                <a:solidFill>
                  <a:schemeClr val="tx1"/>
                </a:solidFill>
              </a:rPr>
              <a:t>lossy</a:t>
            </a:r>
            <a:r>
              <a:rPr lang="en-GB" sz="4000" dirty="0"/>
              <a:t> and </a:t>
            </a:r>
            <a:r>
              <a:rPr lang="en-GB" sz="4000" dirty="0">
                <a:solidFill>
                  <a:schemeClr val="tx1"/>
                </a:solidFill>
              </a:rPr>
              <a:t>lossless</a:t>
            </a:r>
            <a:r>
              <a:rPr lang="en-GB" sz="4000" dirty="0"/>
              <a:t> </a:t>
            </a:r>
            <a:r>
              <a:rPr lang="en-GB" sz="4000" dirty="0">
                <a:solidFill>
                  <a:schemeClr val="tx1"/>
                </a:solidFill>
              </a:rPr>
              <a:t>compression</a:t>
            </a:r>
            <a:r>
              <a:rPr lang="en-GB" sz="4000" dirty="0"/>
              <a:t> have a huge role to play in keeping files small. </a:t>
            </a:r>
          </a:p>
          <a:p>
            <a:endParaRPr lang="en-GB" sz="4000" dirty="0"/>
          </a:p>
        </p:txBody>
      </p:sp>
      <p:sp>
        <p:nvSpPr>
          <p:cNvPr id="4" name="Rectangle 3">
            <a:extLst>
              <a:ext uri="{FF2B5EF4-FFF2-40B4-BE49-F238E27FC236}">
                <a16:creationId xmlns:a16="http://schemas.microsoft.com/office/drawing/2014/main" id="{F3ECFF61-D441-4EC6-AF4E-09408860713F}"/>
              </a:ext>
            </a:extLst>
          </p:cNvPr>
          <p:cNvSpPr/>
          <p:nvPr/>
        </p:nvSpPr>
        <p:spPr>
          <a:xfrm>
            <a:off x="2895600" y="1953491"/>
            <a:ext cx="7001964" cy="3089564"/>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ysClr val="windowText" lastClr="000000"/>
                </a:solidFill>
                <a:latin typeface="OpenDyslexic" panose="00000500000000000000" pitchFamily="50" charset="0"/>
              </a:rPr>
              <a:t>Each letter for each word is 8 bits meaning this paragraph is 440 bits. </a:t>
            </a:r>
          </a:p>
        </p:txBody>
      </p:sp>
    </p:spTree>
    <p:extLst>
      <p:ext uri="{BB962C8B-B14F-4D97-AF65-F5344CB8AC3E}">
        <p14:creationId xmlns:p14="http://schemas.microsoft.com/office/powerpoint/2010/main" val="1966203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solidFill>
                  <a:schemeClr val="tx1"/>
                </a:solidFill>
              </a:rPr>
              <a:t>Lossless compression</a:t>
            </a:r>
            <a:r>
              <a:rPr lang="en-GB" sz="4000" dirty="0"/>
              <a:t> reduces the file size with no loss of quality. Unlike </a:t>
            </a:r>
            <a:r>
              <a:rPr lang="en-GB" sz="4000" dirty="0">
                <a:solidFill>
                  <a:schemeClr val="tx1"/>
                </a:solidFill>
              </a:rPr>
              <a:t>lossy, lossless compression</a:t>
            </a:r>
            <a:r>
              <a:rPr lang="en-GB" sz="4000" dirty="0"/>
              <a:t> on an image keeps the image looking fantastic, but doesn’t take up loads of storage. The storage of files takes up lots of room, meaning both </a:t>
            </a:r>
            <a:r>
              <a:rPr lang="en-GB" sz="4000" dirty="0">
                <a:solidFill>
                  <a:schemeClr val="tx1"/>
                </a:solidFill>
              </a:rPr>
              <a:t>lossy</a:t>
            </a:r>
            <a:r>
              <a:rPr lang="en-GB" sz="4000" dirty="0"/>
              <a:t> and </a:t>
            </a:r>
            <a:r>
              <a:rPr lang="en-GB" sz="4000" dirty="0">
                <a:solidFill>
                  <a:schemeClr val="tx1"/>
                </a:solidFill>
              </a:rPr>
              <a:t>lossless</a:t>
            </a:r>
            <a:r>
              <a:rPr lang="en-GB" sz="4000" dirty="0"/>
              <a:t> </a:t>
            </a:r>
            <a:r>
              <a:rPr lang="en-GB" sz="4000" dirty="0">
                <a:solidFill>
                  <a:schemeClr val="tx1"/>
                </a:solidFill>
              </a:rPr>
              <a:t>compression</a:t>
            </a:r>
            <a:r>
              <a:rPr lang="en-GB" sz="4000" dirty="0"/>
              <a:t> have a huge role to play in keeping files small. </a:t>
            </a:r>
          </a:p>
          <a:p>
            <a:endParaRPr lang="en-GB" sz="4000" dirty="0"/>
          </a:p>
        </p:txBody>
      </p:sp>
      <p:sp>
        <p:nvSpPr>
          <p:cNvPr id="5" name="Rectangle 4">
            <a:extLst>
              <a:ext uri="{FF2B5EF4-FFF2-40B4-BE49-F238E27FC236}">
                <a16:creationId xmlns:a16="http://schemas.microsoft.com/office/drawing/2014/main" id="{F6FB43C1-66EE-4FD6-8CAA-4661079BAB6D}"/>
              </a:ext>
            </a:extLst>
          </p:cNvPr>
          <p:cNvSpPr/>
          <p:nvPr/>
        </p:nvSpPr>
        <p:spPr>
          <a:xfrm>
            <a:off x="2452255" y="1953491"/>
            <a:ext cx="7445309" cy="3089564"/>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ysClr val="windowText" lastClr="000000"/>
                </a:solidFill>
                <a:latin typeface="OpenDyslexic" panose="00000500000000000000" pitchFamily="50" charset="0"/>
              </a:rPr>
              <a:t>We can reduce this by storing the word once and referring to it as a number in the paragraph. </a:t>
            </a:r>
          </a:p>
        </p:txBody>
      </p:sp>
    </p:spTree>
    <p:extLst>
      <p:ext uri="{BB962C8B-B14F-4D97-AF65-F5344CB8AC3E}">
        <p14:creationId xmlns:p14="http://schemas.microsoft.com/office/powerpoint/2010/main" val="4209228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solidFill>
                  <a:schemeClr val="tx1"/>
                </a:solidFill>
              </a:rPr>
              <a:t>Lossless compression</a:t>
            </a:r>
            <a:r>
              <a:rPr lang="en-GB" sz="4000" dirty="0"/>
              <a:t> reduces the file size with no loss of quality. Unlike </a:t>
            </a:r>
            <a:r>
              <a:rPr lang="en-GB" sz="4000" dirty="0">
                <a:solidFill>
                  <a:schemeClr val="tx1"/>
                </a:solidFill>
              </a:rPr>
              <a:t>lossy, lossless compression</a:t>
            </a:r>
            <a:r>
              <a:rPr lang="en-GB" sz="4000" dirty="0"/>
              <a:t> on an image keeps the image looking fantastic, but doesn’t take up loads of storage. The storage of files takes up lots of room, meaning both </a:t>
            </a:r>
            <a:r>
              <a:rPr lang="en-GB" sz="4000" dirty="0">
                <a:solidFill>
                  <a:schemeClr val="tx1"/>
                </a:solidFill>
              </a:rPr>
              <a:t>lossy</a:t>
            </a:r>
            <a:r>
              <a:rPr lang="en-GB" sz="4000" dirty="0"/>
              <a:t> and </a:t>
            </a:r>
            <a:r>
              <a:rPr lang="en-GB" sz="4000" dirty="0">
                <a:solidFill>
                  <a:schemeClr val="tx1"/>
                </a:solidFill>
              </a:rPr>
              <a:t>lossless</a:t>
            </a:r>
            <a:r>
              <a:rPr lang="en-GB" sz="4000" dirty="0"/>
              <a:t> </a:t>
            </a:r>
            <a:r>
              <a:rPr lang="en-GB" sz="4000" dirty="0">
                <a:solidFill>
                  <a:schemeClr val="tx1"/>
                </a:solidFill>
              </a:rPr>
              <a:t>compression</a:t>
            </a:r>
            <a:r>
              <a:rPr lang="en-GB" sz="4000" dirty="0"/>
              <a:t> have a huge role to play in keeping files small. </a:t>
            </a:r>
          </a:p>
          <a:p>
            <a:endParaRPr lang="en-GB" sz="4000" dirty="0"/>
          </a:p>
        </p:txBody>
      </p:sp>
      <p:sp>
        <p:nvSpPr>
          <p:cNvPr id="6" name="Rectangle 5">
            <a:extLst>
              <a:ext uri="{FF2B5EF4-FFF2-40B4-BE49-F238E27FC236}">
                <a16:creationId xmlns:a16="http://schemas.microsoft.com/office/drawing/2014/main" id="{1847565F-D42F-4D90-9758-38231C04110F}"/>
              </a:ext>
            </a:extLst>
          </p:cNvPr>
          <p:cNvSpPr/>
          <p:nvPr/>
        </p:nvSpPr>
        <p:spPr>
          <a:xfrm>
            <a:off x="692727" y="5808367"/>
            <a:ext cx="9670473" cy="665019"/>
          </a:xfrm>
          <a:prstGeom prst="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1 = Lossless 2 = Compression, 3 = </a:t>
            </a:r>
            <a:r>
              <a:rPr lang="en-GB" sz="2800" dirty="0" err="1">
                <a:solidFill>
                  <a:sysClr val="windowText" lastClr="000000"/>
                </a:solidFill>
                <a:latin typeface="OpenDyslexic" panose="00000500000000000000" pitchFamily="50" charset="0"/>
              </a:rPr>
              <a:t>Lossy</a:t>
            </a:r>
            <a:endParaRPr lang="en-GB" sz="2800" dirty="0">
              <a:solidFill>
                <a:sysClr val="windowText" lastClr="000000"/>
              </a:solidFill>
              <a:latin typeface="OpenDyslexic" panose="00000500000000000000" pitchFamily="50" charset="0"/>
            </a:endParaRPr>
          </a:p>
        </p:txBody>
      </p:sp>
    </p:spTree>
    <p:extLst>
      <p:ext uri="{BB962C8B-B14F-4D97-AF65-F5344CB8AC3E}">
        <p14:creationId xmlns:p14="http://schemas.microsoft.com/office/powerpoint/2010/main" val="3293705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solidFill>
                  <a:schemeClr val="tx1"/>
                </a:solidFill>
              </a:rPr>
              <a:t>1 compression</a:t>
            </a:r>
            <a:r>
              <a:rPr lang="en-GB" sz="4000" dirty="0"/>
              <a:t> reduces the file size with no loss of quality. Unlike </a:t>
            </a:r>
            <a:r>
              <a:rPr lang="en-GB" sz="4000" dirty="0">
                <a:solidFill>
                  <a:schemeClr val="tx1"/>
                </a:solidFill>
              </a:rPr>
              <a:t>lossy, lossless compression</a:t>
            </a:r>
            <a:r>
              <a:rPr lang="en-GB" sz="4000" dirty="0"/>
              <a:t> on an image keeps the image looking fantastic, but doesn’t take up loads of storage. The storage of files takes up lots of room, meaning both </a:t>
            </a:r>
            <a:r>
              <a:rPr lang="en-GB" sz="4000" dirty="0">
                <a:solidFill>
                  <a:schemeClr val="tx1"/>
                </a:solidFill>
              </a:rPr>
              <a:t>lossy</a:t>
            </a:r>
            <a:r>
              <a:rPr lang="en-GB" sz="4000" dirty="0"/>
              <a:t> and </a:t>
            </a:r>
            <a:r>
              <a:rPr lang="en-GB" sz="4000" dirty="0">
                <a:solidFill>
                  <a:schemeClr val="tx1"/>
                </a:solidFill>
              </a:rPr>
              <a:t>lossless</a:t>
            </a:r>
            <a:r>
              <a:rPr lang="en-GB" sz="4000" dirty="0"/>
              <a:t> </a:t>
            </a:r>
            <a:r>
              <a:rPr lang="en-GB" sz="4000" dirty="0">
                <a:solidFill>
                  <a:schemeClr val="tx1"/>
                </a:solidFill>
              </a:rPr>
              <a:t>compression</a:t>
            </a:r>
            <a:r>
              <a:rPr lang="en-GB" sz="4000" dirty="0"/>
              <a:t> have a huge role to play in keeping files small. </a:t>
            </a:r>
          </a:p>
          <a:p>
            <a:endParaRPr lang="en-GB" sz="4000" dirty="0"/>
          </a:p>
        </p:txBody>
      </p:sp>
      <p:sp>
        <p:nvSpPr>
          <p:cNvPr id="6" name="Rectangle 5">
            <a:extLst>
              <a:ext uri="{FF2B5EF4-FFF2-40B4-BE49-F238E27FC236}">
                <a16:creationId xmlns:a16="http://schemas.microsoft.com/office/drawing/2014/main" id="{1847565F-D42F-4D90-9758-38231C04110F}"/>
              </a:ext>
            </a:extLst>
          </p:cNvPr>
          <p:cNvSpPr/>
          <p:nvPr/>
        </p:nvSpPr>
        <p:spPr>
          <a:xfrm>
            <a:off x="692727" y="5808367"/>
            <a:ext cx="9670473" cy="665019"/>
          </a:xfrm>
          <a:prstGeom prst="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1 = Lossless 2 = Compression, 3 = </a:t>
            </a:r>
            <a:r>
              <a:rPr lang="en-GB" sz="2800" dirty="0" err="1">
                <a:solidFill>
                  <a:sysClr val="windowText" lastClr="000000"/>
                </a:solidFill>
                <a:latin typeface="OpenDyslexic" panose="00000500000000000000" pitchFamily="50" charset="0"/>
              </a:rPr>
              <a:t>Lossy</a:t>
            </a:r>
            <a:endParaRPr lang="en-GB" sz="2800" dirty="0">
              <a:solidFill>
                <a:sysClr val="windowText" lastClr="000000"/>
              </a:solidFill>
              <a:latin typeface="OpenDyslexic" panose="00000500000000000000" pitchFamily="50" charset="0"/>
            </a:endParaRPr>
          </a:p>
        </p:txBody>
      </p:sp>
    </p:spTree>
    <p:extLst>
      <p:ext uri="{BB962C8B-B14F-4D97-AF65-F5344CB8AC3E}">
        <p14:creationId xmlns:p14="http://schemas.microsoft.com/office/powerpoint/2010/main" val="1222912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solidFill>
                  <a:schemeClr val="tx1"/>
                </a:solidFill>
              </a:rPr>
              <a:t>1 2</a:t>
            </a:r>
            <a:r>
              <a:rPr lang="en-GB" sz="4000" dirty="0"/>
              <a:t> reduces the file size with no loss of quality. Unlike </a:t>
            </a:r>
            <a:r>
              <a:rPr lang="en-GB" sz="4000" dirty="0">
                <a:solidFill>
                  <a:schemeClr val="tx1"/>
                </a:solidFill>
              </a:rPr>
              <a:t>lossy, lossless compression</a:t>
            </a:r>
            <a:r>
              <a:rPr lang="en-GB" sz="4000" dirty="0"/>
              <a:t> on an image keeps the image looking fantastic, but doesn’t take up loads of storage. The storage of files takes up lots of room, meaning both </a:t>
            </a:r>
            <a:r>
              <a:rPr lang="en-GB" sz="4000" dirty="0">
                <a:solidFill>
                  <a:schemeClr val="tx1"/>
                </a:solidFill>
              </a:rPr>
              <a:t>lossy</a:t>
            </a:r>
            <a:r>
              <a:rPr lang="en-GB" sz="4000" dirty="0"/>
              <a:t> and </a:t>
            </a:r>
            <a:r>
              <a:rPr lang="en-GB" sz="4000" dirty="0">
                <a:solidFill>
                  <a:schemeClr val="tx1"/>
                </a:solidFill>
              </a:rPr>
              <a:t>lossless</a:t>
            </a:r>
            <a:r>
              <a:rPr lang="en-GB" sz="4000" dirty="0"/>
              <a:t> </a:t>
            </a:r>
            <a:r>
              <a:rPr lang="en-GB" sz="4000" dirty="0">
                <a:solidFill>
                  <a:schemeClr val="tx1"/>
                </a:solidFill>
              </a:rPr>
              <a:t>compression</a:t>
            </a:r>
            <a:r>
              <a:rPr lang="en-GB" sz="4000" dirty="0"/>
              <a:t> have a huge role to play in keeping files small. </a:t>
            </a:r>
          </a:p>
          <a:p>
            <a:endParaRPr lang="en-GB" sz="4000" dirty="0"/>
          </a:p>
        </p:txBody>
      </p:sp>
      <p:sp>
        <p:nvSpPr>
          <p:cNvPr id="6" name="Rectangle 5">
            <a:extLst>
              <a:ext uri="{FF2B5EF4-FFF2-40B4-BE49-F238E27FC236}">
                <a16:creationId xmlns:a16="http://schemas.microsoft.com/office/drawing/2014/main" id="{1847565F-D42F-4D90-9758-38231C04110F}"/>
              </a:ext>
            </a:extLst>
          </p:cNvPr>
          <p:cNvSpPr/>
          <p:nvPr/>
        </p:nvSpPr>
        <p:spPr>
          <a:xfrm>
            <a:off x="692727" y="5808367"/>
            <a:ext cx="9670473" cy="665019"/>
          </a:xfrm>
          <a:prstGeom prst="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1 = Lossless 2 = Compression, 3 = </a:t>
            </a:r>
            <a:r>
              <a:rPr lang="en-GB" sz="2800" dirty="0" err="1">
                <a:solidFill>
                  <a:sysClr val="windowText" lastClr="000000"/>
                </a:solidFill>
                <a:latin typeface="OpenDyslexic" panose="00000500000000000000" pitchFamily="50" charset="0"/>
              </a:rPr>
              <a:t>Lossy</a:t>
            </a:r>
            <a:endParaRPr lang="en-GB" sz="2800" dirty="0">
              <a:solidFill>
                <a:sysClr val="windowText" lastClr="000000"/>
              </a:solidFill>
              <a:latin typeface="OpenDyslexic" panose="00000500000000000000" pitchFamily="50" charset="0"/>
            </a:endParaRPr>
          </a:p>
        </p:txBody>
      </p:sp>
    </p:spTree>
    <p:extLst>
      <p:ext uri="{BB962C8B-B14F-4D97-AF65-F5344CB8AC3E}">
        <p14:creationId xmlns:p14="http://schemas.microsoft.com/office/powerpoint/2010/main" val="1027995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solidFill>
                  <a:schemeClr val="tx1"/>
                </a:solidFill>
              </a:rPr>
              <a:t>1 2</a:t>
            </a:r>
            <a:r>
              <a:rPr lang="en-GB" sz="4000" dirty="0"/>
              <a:t> reduces the file size with no loss of quality. Unlike </a:t>
            </a:r>
            <a:r>
              <a:rPr lang="en-GB" sz="4000" dirty="0">
                <a:solidFill>
                  <a:schemeClr val="tx1"/>
                </a:solidFill>
              </a:rPr>
              <a:t>3, 1 2</a:t>
            </a:r>
            <a:r>
              <a:rPr lang="en-GB" sz="4000" dirty="0"/>
              <a:t>on an image keeps the image looking fantastic, but doesn’t take up loads of storage. The storage of files takes up lots of room, meaning both </a:t>
            </a:r>
            <a:r>
              <a:rPr lang="en-GB" sz="4000" dirty="0">
                <a:solidFill>
                  <a:schemeClr val="tx1"/>
                </a:solidFill>
              </a:rPr>
              <a:t>lossy</a:t>
            </a:r>
            <a:r>
              <a:rPr lang="en-GB" sz="4000" dirty="0"/>
              <a:t> and </a:t>
            </a:r>
            <a:r>
              <a:rPr lang="en-GB" sz="4000" dirty="0">
                <a:solidFill>
                  <a:schemeClr val="tx1"/>
                </a:solidFill>
              </a:rPr>
              <a:t>lossless</a:t>
            </a:r>
            <a:r>
              <a:rPr lang="en-GB" sz="4000" dirty="0"/>
              <a:t> </a:t>
            </a:r>
            <a:r>
              <a:rPr lang="en-GB" sz="4000" dirty="0">
                <a:solidFill>
                  <a:schemeClr val="tx1"/>
                </a:solidFill>
              </a:rPr>
              <a:t>compression</a:t>
            </a:r>
            <a:r>
              <a:rPr lang="en-GB" sz="4000" dirty="0"/>
              <a:t> have a huge role to play in keeping files small. </a:t>
            </a:r>
          </a:p>
          <a:p>
            <a:endParaRPr lang="en-GB" sz="4000" dirty="0"/>
          </a:p>
        </p:txBody>
      </p:sp>
      <p:sp>
        <p:nvSpPr>
          <p:cNvPr id="6" name="Rectangle 5">
            <a:extLst>
              <a:ext uri="{FF2B5EF4-FFF2-40B4-BE49-F238E27FC236}">
                <a16:creationId xmlns:a16="http://schemas.microsoft.com/office/drawing/2014/main" id="{1847565F-D42F-4D90-9758-38231C04110F}"/>
              </a:ext>
            </a:extLst>
          </p:cNvPr>
          <p:cNvSpPr/>
          <p:nvPr/>
        </p:nvSpPr>
        <p:spPr>
          <a:xfrm>
            <a:off x="692727" y="5808367"/>
            <a:ext cx="9670473" cy="665019"/>
          </a:xfrm>
          <a:prstGeom prst="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1 = Lossless 2 = Compression, 3 = </a:t>
            </a:r>
            <a:r>
              <a:rPr lang="en-GB" sz="2800" dirty="0" err="1">
                <a:solidFill>
                  <a:sysClr val="windowText" lastClr="000000"/>
                </a:solidFill>
                <a:latin typeface="OpenDyslexic" panose="00000500000000000000" pitchFamily="50" charset="0"/>
              </a:rPr>
              <a:t>Lossy</a:t>
            </a:r>
            <a:endParaRPr lang="en-GB" sz="2800" dirty="0">
              <a:solidFill>
                <a:sysClr val="windowText" lastClr="000000"/>
              </a:solidFill>
              <a:latin typeface="OpenDyslexic" panose="00000500000000000000" pitchFamily="50" charset="0"/>
            </a:endParaRPr>
          </a:p>
        </p:txBody>
      </p:sp>
    </p:spTree>
    <p:extLst>
      <p:ext uri="{BB962C8B-B14F-4D97-AF65-F5344CB8AC3E}">
        <p14:creationId xmlns:p14="http://schemas.microsoft.com/office/powerpoint/2010/main" val="2684806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solidFill>
                  <a:schemeClr val="tx1"/>
                </a:solidFill>
              </a:rPr>
              <a:t>1 2</a:t>
            </a:r>
            <a:r>
              <a:rPr lang="en-GB" sz="4000" dirty="0"/>
              <a:t> reduces the file size with no loss of quality. Unlike </a:t>
            </a:r>
            <a:r>
              <a:rPr lang="en-GB" sz="4000" dirty="0">
                <a:solidFill>
                  <a:schemeClr val="tx1"/>
                </a:solidFill>
              </a:rPr>
              <a:t>3, 1 2</a:t>
            </a:r>
            <a:r>
              <a:rPr lang="en-GB" sz="4000" dirty="0"/>
              <a:t>on an image keeps the image looking fantastic, but doesn’t take up loads of storage. The storage of files takes up lots of room, meaning both </a:t>
            </a:r>
            <a:r>
              <a:rPr lang="en-GB" sz="4000" dirty="0">
                <a:solidFill>
                  <a:schemeClr val="tx1"/>
                </a:solidFill>
              </a:rPr>
              <a:t>3</a:t>
            </a:r>
            <a:r>
              <a:rPr lang="en-GB" sz="4000" dirty="0"/>
              <a:t> and </a:t>
            </a:r>
            <a:r>
              <a:rPr lang="en-GB" sz="4000" dirty="0">
                <a:solidFill>
                  <a:schemeClr val="tx1"/>
                </a:solidFill>
              </a:rPr>
              <a:t>1 2 </a:t>
            </a:r>
            <a:r>
              <a:rPr lang="en-GB" sz="4000" dirty="0"/>
              <a:t>have a huge role to play in keeping files small. </a:t>
            </a:r>
          </a:p>
          <a:p>
            <a:endParaRPr lang="en-GB" sz="4000" dirty="0"/>
          </a:p>
        </p:txBody>
      </p:sp>
      <p:sp>
        <p:nvSpPr>
          <p:cNvPr id="6" name="Rectangle 5">
            <a:extLst>
              <a:ext uri="{FF2B5EF4-FFF2-40B4-BE49-F238E27FC236}">
                <a16:creationId xmlns:a16="http://schemas.microsoft.com/office/drawing/2014/main" id="{1847565F-D42F-4D90-9758-38231C04110F}"/>
              </a:ext>
            </a:extLst>
          </p:cNvPr>
          <p:cNvSpPr/>
          <p:nvPr/>
        </p:nvSpPr>
        <p:spPr>
          <a:xfrm>
            <a:off x="692727" y="5808367"/>
            <a:ext cx="9670473" cy="665019"/>
          </a:xfrm>
          <a:prstGeom prst="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1 = Lossless 2 = Compression, 3 = </a:t>
            </a:r>
            <a:r>
              <a:rPr lang="en-GB" sz="2800" dirty="0" err="1">
                <a:solidFill>
                  <a:sysClr val="windowText" lastClr="000000"/>
                </a:solidFill>
                <a:latin typeface="OpenDyslexic" panose="00000500000000000000" pitchFamily="50" charset="0"/>
              </a:rPr>
              <a:t>Lossy</a:t>
            </a:r>
            <a:endParaRPr lang="en-GB" sz="2800" dirty="0">
              <a:solidFill>
                <a:sysClr val="windowText" lastClr="000000"/>
              </a:solidFill>
              <a:latin typeface="OpenDyslexic" panose="00000500000000000000" pitchFamily="50" charset="0"/>
            </a:endParaRPr>
          </a:p>
        </p:txBody>
      </p:sp>
    </p:spTree>
    <p:extLst>
      <p:ext uri="{BB962C8B-B14F-4D97-AF65-F5344CB8AC3E}">
        <p14:creationId xmlns:p14="http://schemas.microsoft.com/office/powerpoint/2010/main" val="1356742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solidFill>
                  <a:schemeClr val="tx1"/>
                </a:solidFill>
              </a:rPr>
              <a:t>1 2</a:t>
            </a:r>
            <a:r>
              <a:rPr lang="en-GB" sz="4000" dirty="0"/>
              <a:t> reduces the file size with no loss of quality. Unlike </a:t>
            </a:r>
            <a:r>
              <a:rPr lang="en-GB" sz="4000" dirty="0">
                <a:solidFill>
                  <a:schemeClr val="tx1"/>
                </a:solidFill>
              </a:rPr>
              <a:t>3, 1 2</a:t>
            </a:r>
            <a:r>
              <a:rPr lang="en-GB" sz="4000" dirty="0"/>
              <a:t>on an image keeps the image looking fantastic, but doesn’t take up loads of storage. The storage of files takes up lots of room, meaning both </a:t>
            </a:r>
            <a:r>
              <a:rPr lang="en-GB" sz="4000" dirty="0">
                <a:solidFill>
                  <a:schemeClr val="tx1"/>
                </a:solidFill>
              </a:rPr>
              <a:t>3</a:t>
            </a:r>
            <a:r>
              <a:rPr lang="en-GB" sz="4000" dirty="0"/>
              <a:t> and </a:t>
            </a:r>
            <a:r>
              <a:rPr lang="en-GB" sz="4000" dirty="0">
                <a:solidFill>
                  <a:schemeClr val="tx1"/>
                </a:solidFill>
              </a:rPr>
              <a:t>1 2 </a:t>
            </a:r>
            <a:r>
              <a:rPr lang="en-GB" sz="4000" dirty="0"/>
              <a:t>have a huge role to play in keeping files small. </a:t>
            </a:r>
          </a:p>
          <a:p>
            <a:endParaRPr lang="en-GB" sz="4000" dirty="0"/>
          </a:p>
        </p:txBody>
      </p:sp>
      <p:sp>
        <p:nvSpPr>
          <p:cNvPr id="6" name="Rectangle 5">
            <a:extLst>
              <a:ext uri="{FF2B5EF4-FFF2-40B4-BE49-F238E27FC236}">
                <a16:creationId xmlns:a16="http://schemas.microsoft.com/office/drawing/2014/main" id="{1847565F-D42F-4D90-9758-38231C04110F}"/>
              </a:ext>
            </a:extLst>
          </p:cNvPr>
          <p:cNvSpPr/>
          <p:nvPr/>
        </p:nvSpPr>
        <p:spPr>
          <a:xfrm>
            <a:off x="692727" y="5808367"/>
            <a:ext cx="9670473" cy="665019"/>
          </a:xfrm>
          <a:prstGeom prst="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1 = Lossless 2 = Compression, 3 = </a:t>
            </a:r>
            <a:r>
              <a:rPr lang="en-GB" sz="2800" dirty="0" err="1">
                <a:solidFill>
                  <a:sysClr val="windowText" lastClr="000000"/>
                </a:solidFill>
                <a:latin typeface="OpenDyslexic" panose="00000500000000000000" pitchFamily="50" charset="0"/>
              </a:rPr>
              <a:t>Lossy</a:t>
            </a:r>
            <a:endParaRPr lang="en-GB" sz="2800" dirty="0">
              <a:solidFill>
                <a:sysClr val="windowText" lastClr="000000"/>
              </a:solidFill>
              <a:latin typeface="OpenDyslexic" panose="00000500000000000000" pitchFamily="50" charset="0"/>
            </a:endParaRPr>
          </a:p>
        </p:txBody>
      </p:sp>
      <p:sp>
        <p:nvSpPr>
          <p:cNvPr id="5" name="Rectangle 4">
            <a:extLst>
              <a:ext uri="{FF2B5EF4-FFF2-40B4-BE49-F238E27FC236}">
                <a16:creationId xmlns:a16="http://schemas.microsoft.com/office/drawing/2014/main" id="{A4653305-8623-448C-91CA-529927D03000}"/>
              </a:ext>
            </a:extLst>
          </p:cNvPr>
          <p:cNvSpPr/>
          <p:nvPr/>
        </p:nvSpPr>
        <p:spPr>
          <a:xfrm>
            <a:off x="2299855" y="1953491"/>
            <a:ext cx="7597709" cy="3089564"/>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ysClr val="windowText" lastClr="000000"/>
                </a:solidFill>
                <a:latin typeface="OpenDyslexic" panose="00000500000000000000" pitchFamily="50" charset="0"/>
              </a:rPr>
              <a:t>When the file is saved, the numbers are saved in place of the word. This reduces the file size by huge amounts of bits!</a:t>
            </a:r>
          </a:p>
        </p:txBody>
      </p:sp>
    </p:spTree>
    <p:extLst>
      <p:ext uri="{BB962C8B-B14F-4D97-AF65-F5344CB8AC3E}">
        <p14:creationId xmlns:p14="http://schemas.microsoft.com/office/powerpoint/2010/main" val="1541706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8318AE-4DB7-4CCE-8124-8EAAE241F95D}"/>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FE704EB2-4135-460A-9CA3-635098CF5B18}"/>
              </a:ext>
            </a:extLst>
          </p:cNvPr>
          <p:cNvSpPr>
            <a:spLocks noGrp="1"/>
          </p:cNvSpPr>
          <p:nvPr>
            <p:ph type="body" sz="quarter" idx="15"/>
          </p:nvPr>
        </p:nvSpPr>
        <p:spPr/>
        <p:txBody>
          <a:bodyPr/>
          <a:lstStyle/>
          <a:p>
            <a:r>
              <a:rPr lang="en-GB" sz="4000" dirty="0">
                <a:solidFill>
                  <a:schemeClr val="tx1"/>
                </a:solidFill>
              </a:rPr>
              <a:t>1 2</a:t>
            </a:r>
            <a:r>
              <a:rPr lang="en-GB" sz="4000" dirty="0"/>
              <a:t> reduces the file size with no loss of quality. Unlike </a:t>
            </a:r>
            <a:r>
              <a:rPr lang="en-GB" sz="4000" dirty="0">
                <a:solidFill>
                  <a:schemeClr val="tx1"/>
                </a:solidFill>
              </a:rPr>
              <a:t>3, 1 2</a:t>
            </a:r>
            <a:r>
              <a:rPr lang="en-GB" sz="4000" dirty="0"/>
              <a:t>on an image keeps the image looking fantastic, but doesn’t take up loads of storage. The storage of files takes up lots of room, meaning both </a:t>
            </a:r>
            <a:r>
              <a:rPr lang="en-GB" sz="4000" dirty="0">
                <a:solidFill>
                  <a:schemeClr val="tx1"/>
                </a:solidFill>
              </a:rPr>
              <a:t>3</a:t>
            </a:r>
            <a:r>
              <a:rPr lang="en-GB" sz="4000" dirty="0"/>
              <a:t> and </a:t>
            </a:r>
            <a:r>
              <a:rPr lang="en-GB" sz="4000" dirty="0">
                <a:solidFill>
                  <a:schemeClr val="tx1"/>
                </a:solidFill>
              </a:rPr>
              <a:t>1 2 </a:t>
            </a:r>
            <a:r>
              <a:rPr lang="en-GB" sz="4000" dirty="0"/>
              <a:t>have a huge role to play in keeping files small. </a:t>
            </a:r>
          </a:p>
          <a:p>
            <a:endParaRPr lang="en-GB" sz="4000" dirty="0"/>
          </a:p>
        </p:txBody>
      </p:sp>
      <p:sp>
        <p:nvSpPr>
          <p:cNvPr id="6" name="Rectangle 5">
            <a:extLst>
              <a:ext uri="{FF2B5EF4-FFF2-40B4-BE49-F238E27FC236}">
                <a16:creationId xmlns:a16="http://schemas.microsoft.com/office/drawing/2014/main" id="{1847565F-D42F-4D90-9758-38231C04110F}"/>
              </a:ext>
            </a:extLst>
          </p:cNvPr>
          <p:cNvSpPr/>
          <p:nvPr/>
        </p:nvSpPr>
        <p:spPr>
          <a:xfrm>
            <a:off x="692727" y="5808367"/>
            <a:ext cx="9670473" cy="665019"/>
          </a:xfrm>
          <a:prstGeom prst="rect">
            <a:avLst/>
          </a:prstGeom>
          <a:solidFill>
            <a:srgbClr val="FFC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800" dirty="0">
                <a:solidFill>
                  <a:sysClr val="windowText" lastClr="000000"/>
                </a:solidFill>
                <a:latin typeface="OpenDyslexic" panose="00000500000000000000" pitchFamily="50" charset="0"/>
              </a:rPr>
              <a:t>1 = Lossless 2 = Compression, 3 = </a:t>
            </a:r>
            <a:r>
              <a:rPr lang="en-GB" sz="2800" dirty="0" err="1">
                <a:solidFill>
                  <a:sysClr val="windowText" lastClr="000000"/>
                </a:solidFill>
                <a:latin typeface="OpenDyslexic" panose="00000500000000000000" pitchFamily="50" charset="0"/>
              </a:rPr>
              <a:t>Lossy</a:t>
            </a:r>
            <a:endParaRPr lang="en-GB" sz="2800" dirty="0">
              <a:solidFill>
                <a:sysClr val="windowText" lastClr="000000"/>
              </a:solidFill>
              <a:latin typeface="OpenDyslexic" panose="00000500000000000000" pitchFamily="50" charset="0"/>
            </a:endParaRPr>
          </a:p>
        </p:txBody>
      </p:sp>
      <p:sp>
        <p:nvSpPr>
          <p:cNvPr id="5" name="Rectangle 4">
            <a:extLst>
              <a:ext uri="{FF2B5EF4-FFF2-40B4-BE49-F238E27FC236}">
                <a16:creationId xmlns:a16="http://schemas.microsoft.com/office/drawing/2014/main" id="{A4653305-8623-448C-91CA-529927D03000}"/>
              </a:ext>
            </a:extLst>
          </p:cNvPr>
          <p:cNvSpPr/>
          <p:nvPr/>
        </p:nvSpPr>
        <p:spPr>
          <a:xfrm>
            <a:off x="2299855" y="1953491"/>
            <a:ext cx="7597709" cy="3089564"/>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ysClr val="windowText" lastClr="000000"/>
                </a:solidFill>
                <a:latin typeface="OpenDyslexic" panose="00000500000000000000" pitchFamily="50" charset="0"/>
              </a:rPr>
              <a:t>How does this reduce the file size?</a:t>
            </a:r>
          </a:p>
          <a:p>
            <a:pPr algn="ctr"/>
            <a:endParaRPr lang="en-GB" sz="4000" b="1" dirty="0">
              <a:solidFill>
                <a:sysClr val="windowText" lastClr="000000"/>
              </a:solidFill>
              <a:latin typeface="OpenDyslexic" panose="00000500000000000000" pitchFamily="50" charset="0"/>
            </a:endParaRPr>
          </a:p>
          <a:p>
            <a:pPr algn="ctr"/>
            <a:r>
              <a:rPr lang="en-GB" sz="4000" b="1" dirty="0">
                <a:solidFill>
                  <a:sysClr val="windowText" lastClr="000000"/>
                </a:solidFill>
                <a:latin typeface="OpenDyslexic" panose="00000500000000000000" pitchFamily="50" charset="0"/>
              </a:rPr>
              <a:t>Tip – 1 number = 8 bits.</a:t>
            </a:r>
          </a:p>
        </p:txBody>
      </p:sp>
    </p:spTree>
    <p:extLst>
      <p:ext uri="{BB962C8B-B14F-4D97-AF65-F5344CB8AC3E}">
        <p14:creationId xmlns:p14="http://schemas.microsoft.com/office/powerpoint/2010/main" val="435607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9376" y="1052736"/>
            <a:ext cx="5973444" cy="3563108"/>
          </a:xfrm>
          <a:prstGeom prst="rect">
            <a:avLst/>
          </a:prstGeom>
        </p:spPr>
      </p:pic>
      <p:sp>
        <p:nvSpPr>
          <p:cNvPr id="3" name="TextBox 2"/>
          <p:cNvSpPr txBox="1"/>
          <p:nvPr/>
        </p:nvSpPr>
        <p:spPr>
          <a:xfrm>
            <a:off x="6744072" y="1052736"/>
            <a:ext cx="5040560" cy="5016758"/>
          </a:xfrm>
          <a:prstGeom prst="rect">
            <a:avLst/>
          </a:prstGeom>
          <a:noFill/>
        </p:spPr>
        <p:txBody>
          <a:bodyPr wrap="square" rtlCol="0">
            <a:spAutoFit/>
          </a:bodyPr>
          <a:lstStyle/>
          <a:p>
            <a:pPr algn="ctr"/>
            <a:r>
              <a:rPr lang="en-GB" sz="3200" dirty="0">
                <a:latin typeface="OpenDyslexic" panose="00000500000000000000" pitchFamily="50" charset="0"/>
              </a:rPr>
              <a:t>What is lossless compression?</a:t>
            </a:r>
          </a:p>
          <a:p>
            <a:pPr algn="ctr"/>
            <a:endParaRPr lang="en-GB" sz="3200" dirty="0">
              <a:latin typeface="OpenDyslexic" panose="00000500000000000000" pitchFamily="50" charset="0"/>
            </a:endParaRPr>
          </a:p>
          <a:p>
            <a:pPr algn="ctr"/>
            <a:r>
              <a:rPr lang="en-GB" sz="3200" dirty="0">
                <a:latin typeface="OpenDyslexic" panose="00000500000000000000" pitchFamily="50" charset="0"/>
              </a:rPr>
              <a:t>How does lossless compression affect the image?</a:t>
            </a:r>
          </a:p>
          <a:p>
            <a:pPr algn="ctr"/>
            <a:endParaRPr lang="en-GB" sz="3200" dirty="0">
              <a:latin typeface="OpenDyslexic" panose="00000500000000000000" pitchFamily="50" charset="0"/>
            </a:endParaRPr>
          </a:p>
          <a:p>
            <a:pPr algn="ctr"/>
            <a:r>
              <a:rPr lang="en-GB" sz="3200" dirty="0">
                <a:latin typeface="OpenDyslexic" panose="00000500000000000000" pitchFamily="50" charset="0"/>
              </a:rPr>
              <a:t>What does the computer do during lossless compression.</a:t>
            </a:r>
          </a:p>
        </p:txBody>
      </p:sp>
    </p:spTree>
    <p:extLst>
      <p:ext uri="{BB962C8B-B14F-4D97-AF65-F5344CB8AC3E}">
        <p14:creationId xmlns:p14="http://schemas.microsoft.com/office/powerpoint/2010/main" val="2688088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r>
              <a:rPr lang="en-GB" sz="4000" dirty="0"/>
              <a:t>Analogue sound wave taken. </a:t>
            </a:r>
          </a:p>
          <a:p>
            <a:endParaRPr lang="en-GB" sz="4000" dirty="0"/>
          </a:p>
          <a:p>
            <a:r>
              <a:rPr lang="en-GB" sz="4000" dirty="0"/>
              <a:t>Converted to digital by assigning a binary value at a </a:t>
            </a:r>
            <a:r>
              <a:rPr lang="en-GB" sz="4000" dirty="0">
                <a:solidFill>
                  <a:schemeClr val="tx1"/>
                </a:solidFill>
              </a:rPr>
              <a:t>set point</a:t>
            </a:r>
            <a:r>
              <a:rPr lang="en-GB" sz="4000" dirty="0"/>
              <a:t> in the sound. </a:t>
            </a:r>
          </a:p>
          <a:p>
            <a:endParaRPr lang="en-GB" sz="4000" dirty="0"/>
          </a:p>
        </p:txBody>
      </p:sp>
      <p:pic>
        <p:nvPicPr>
          <p:cNvPr id="4" name="Picture 3">
            <a:extLst>
              <a:ext uri="{FF2B5EF4-FFF2-40B4-BE49-F238E27FC236}">
                <a16:creationId xmlns:a16="http://schemas.microsoft.com/office/drawing/2014/main" id="{D04F2CE6-CBFF-4FF0-A6AF-B22BD3BEBF82}"/>
              </a:ext>
            </a:extLst>
          </p:cNvPr>
          <p:cNvPicPr>
            <a:picLocks noChangeAspect="1"/>
          </p:cNvPicPr>
          <p:nvPr/>
        </p:nvPicPr>
        <p:blipFill>
          <a:blip r:embed="rId2"/>
          <a:stretch>
            <a:fillRect/>
          </a:stretch>
        </p:blipFill>
        <p:spPr>
          <a:xfrm rot="1692550">
            <a:off x="9940702" y="81416"/>
            <a:ext cx="2258763" cy="1270306"/>
          </a:xfrm>
          <a:prstGeom prst="rect">
            <a:avLst/>
          </a:prstGeom>
        </p:spPr>
      </p:pic>
    </p:spTree>
    <p:extLst>
      <p:ext uri="{BB962C8B-B14F-4D97-AF65-F5344CB8AC3E}">
        <p14:creationId xmlns:p14="http://schemas.microsoft.com/office/powerpoint/2010/main" val="642895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9376" y="1052736"/>
            <a:ext cx="5973444" cy="3563108"/>
          </a:xfrm>
          <a:prstGeom prst="rect">
            <a:avLst/>
          </a:prstGeom>
        </p:spPr>
      </p:pic>
      <p:sp>
        <p:nvSpPr>
          <p:cNvPr id="3" name="TextBox 2"/>
          <p:cNvSpPr txBox="1"/>
          <p:nvPr/>
        </p:nvSpPr>
        <p:spPr>
          <a:xfrm>
            <a:off x="6744072" y="1052736"/>
            <a:ext cx="5040560" cy="5016758"/>
          </a:xfrm>
          <a:prstGeom prst="rect">
            <a:avLst/>
          </a:prstGeom>
          <a:noFill/>
        </p:spPr>
        <p:txBody>
          <a:bodyPr wrap="square" rtlCol="0">
            <a:spAutoFit/>
          </a:bodyPr>
          <a:lstStyle/>
          <a:p>
            <a:pPr algn="ctr"/>
            <a:r>
              <a:rPr lang="en-GB" sz="3200" dirty="0">
                <a:latin typeface="OpenDyslexic" panose="00000500000000000000" pitchFamily="50" charset="0"/>
              </a:rPr>
              <a:t>What is lossless compression?</a:t>
            </a:r>
          </a:p>
          <a:p>
            <a:pPr algn="ctr"/>
            <a:endParaRPr lang="en-GB" sz="3200" dirty="0">
              <a:latin typeface="OpenDyslexic" panose="00000500000000000000" pitchFamily="50" charset="0"/>
            </a:endParaRPr>
          </a:p>
          <a:p>
            <a:pPr algn="ctr"/>
            <a:r>
              <a:rPr lang="en-GB" sz="3200" dirty="0">
                <a:latin typeface="OpenDyslexic" panose="00000500000000000000" pitchFamily="50" charset="0"/>
              </a:rPr>
              <a:t>How does lossless compression affect the image?</a:t>
            </a:r>
          </a:p>
          <a:p>
            <a:pPr algn="ctr"/>
            <a:endParaRPr lang="en-GB" sz="3200" dirty="0">
              <a:latin typeface="OpenDyslexic" panose="00000500000000000000" pitchFamily="50" charset="0"/>
            </a:endParaRPr>
          </a:p>
          <a:p>
            <a:pPr algn="ctr"/>
            <a:r>
              <a:rPr lang="en-GB" sz="3200" dirty="0">
                <a:latin typeface="OpenDyslexic" panose="00000500000000000000" pitchFamily="50" charset="0"/>
              </a:rPr>
              <a:t>What does the computer do during lossless compression.</a:t>
            </a:r>
          </a:p>
        </p:txBody>
      </p:sp>
      <p:sp>
        <p:nvSpPr>
          <p:cNvPr id="5" name="Rectangle 4"/>
          <p:cNvSpPr/>
          <p:nvPr/>
        </p:nvSpPr>
        <p:spPr>
          <a:xfrm>
            <a:off x="6744072" y="692696"/>
            <a:ext cx="5328592" cy="18722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3200" dirty="0">
                <a:latin typeface="OpenDyslexic" panose="00000500000000000000" pitchFamily="50" charset="0"/>
              </a:rPr>
              <a:t>Lossless compression is compressing an image without reducing quality.</a:t>
            </a:r>
          </a:p>
        </p:txBody>
      </p:sp>
    </p:spTree>
    <p:extLst>
      <p:ext uri="{BB962C8B-B14F-4D97-AF65-F5344CB8AC3E}">
        <p14:creationId xmlns:p14="http://schemas.microsoft.com/office/powerpoint/2010/main" val="1095645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9376" y="1052736"/>
            <a:ext cx="5973444" cy="3563108"/>
          </a:xfrm>
          <a:prstGeom prst="rect">
            <a:avLst/>
          </a:prstGeom>
        </p:spPr>
      </p:pic>
      <p:sp>
        <p:nvSpPr>
          <p:cNvPr id="3" name="TextBox 2"/>
          <p:cNvSpPr txBox="1"/>
          <p:nvPr/>
        </p:nvSpPr>
        <p:spPr>
          <a:xfrm>
            <a:off x="6744072" y="1052736"/>
            <a:ext cx="5040560" cy="5016758"/>
          </a:xfrm>
          <a:prstGeom prst="rect">
            <a:avLst/>
          </a:prstGeom>
          <a:noFill/>
        </p:spPr>
        <p:txBody>
          <a:bodyPr wrap="square" rtlCol="0">
            <a:spAutoFit/>
          </a:bodyPr>
          <a:lstStyle/>
          <a:p>
            <a:pPr algn="ctr"/>
            <a:r>
              <a:rPr lang="en-GB" sz="3200" dirty="0">
                <a:latin typeface="OpenDyslexic" panose="00000500000000000000" pitchFamily="50" charset="0"/>
              </a:rPr>
              <a:t>What is lossless compression?</a:t>
            </a:r>
          </a:p>
          <a:p>
            <a:pPr algn="ctr"/>
            <a:endParaRPr lang="en-GB" sz="3200" dirty="0">
              <a:latin typeface="OpenDyslexic" panose="00000500000000000000" pitchFamily="50" charset="0"/>
            </a:endParaRPr>
          </a:p>
          <a:p>
            <a:pPr algn="ctr"/>
            <a:r>
              <a:rPr lang="en-GB" sz="3200" dirty="0">
                <a:latin typeface="OpenDyslexic" panose="00000500000000000000" pitchFamily="50" charset="0"/>
              </a:rPr>
              <a:t>How does lossless compression affect the image?</a:t>
            </a:r>
          </a:p>
          <a:p>
            <a:pPr algn="ctr"/>
            <a:endParaRPr lang="en-GB" sz="3200" dirty="0">
              <a:latin typeface="OpenDyslexic" panose="00000500000000000000" pitchFamily="50" charset="0"/>
            </a:endParaRPr>
          </a:p>
          <a:p>
            <a:pPr algn="ctr"/>
            <a:r>
              <a:rPr lang="en-GB" sz="3200" dirty="0">
                <a:latin typeface="OpenDyslexic" panose="00000500000000000000" pitchFamily="50" charset="0"/>
              </a:rPr>
              <a:t>What does the computer do during lossless compression.</a:t>
            </a:r>
          </a:p>
        </p:txBody>
      </p:sp>
      <p:sp>
        <p:nvSpPr>
          <p:cNvPr id="5" name="Rectangle 4"/>
          <p:cNvSpPr/>
          <p:nvPr/>
        </p:nvSpPr>
        <p:spPr>
          <a:xfrm>
            <a:off x="6744072" y="692696"/>
            <a:ext cx="5328592" cy="18722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3200" dirty="0">
                <a:latin typeface="OpenDyslexic" panose="00000500000000000000" pitchFamily="50" charset="0"/>
              </a:rPr>
              <a:t>Lossless compression is compressing an image without reducing quality.</a:t>
            </a:r>
          </a:p>
        </p:txBody>
      </p:sp>
      <p:sp>
        <p:nvSpPr>
          <p:cNvPr id="6" name="Rectangle 5"/>
          <p:cNvSpPr/>
          <p:nvPr/>
        </p:nvSpPr>
        <p:spPr>
          <a:xfrm>
            <a:off x="6744072" y="2564904"/>
            <a:ext cx="5328592" cy="1872208"/>
          </a:xfrm>
          <a:prstGeom prst="rec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GB" sz="3200" dirty="0">
                <a:solidFill>
                  <a:sysClr val="windowText" lastClr="000000"/>
                </a:solidFill>
                <a:latin typeface="OpenDyslexic" panose="00000500000000000000" pitchFamily="50" charset="0"/>
              </a:rPr>
              <a:t>The file size will be smaller but the quality will be the same. </a:t>
            </a:r>
          </a:p>
        </p:txBody>
      </p:sp>
    </p:spTree>
    <p:extLst>
      <p:ext uri="{BB962C8B-B14F-4D97-AF65-F5344CB8AC3E}">
        <p14:creationId xmlns:p14="http://schemas.microsoft.com/office/powerpoint/2010/main" val="9988717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9376" y="1052736"/>
            <a:ext cx="5973444" cy="3563108"/>
          </a:xfrm>
          <a:prstGeom prst="rect">
            <a:avLst/>
          </a:prstGeom>
        </p:spPr>
      </p:pic>
      <p:sp>
        <p:nvSpPr>
          <p:cNvPr id="3" name="TextBox 2"/>
          <p:cNvSpPr txBox="1"/>
          <p:nvPr/>
        </p:nvSpPr>
        <p:spPr>
          <a:xfrm>
            <a:off x="6744072" y="1052736"/>
            <a:ext cx="5040560" cy="5016758"/>
          </a:xfrm>
          <a:prstGeom prst="rect">
            <a:avLst/>
          </a:prstGeom>
          <a:noFill/>
        </p:spPr>
        <p:txBody>
          <a:bodyPr wrap="square" rtlCol="0">
            <a:spAutoFit/>
          </a:bodyPr>
          <a:lstStyle/>
          <a:p>
            <a:pPr algn="ctr"/>
            <a:r>
              <a:rPr lang="en-GB" sz="3200" dirty="0">
                <a:latin typeface="OpenDyslexic" panose="00000500000000000000" pitchFamily="50" charset="0"/>
              </a:rPr>
              <a:t>What is lossless compression?</a:t>
            </a:r>
          </a:p>
          <a:p>
            <a:pPr algn="ctr"/>
            <a:endParaRPr lang="en-GB" sz="3200" dirty="0">
              <a:latin typeface="OpenDyslexic" panose="00000500000000000000" pitchFamily="50" charset="0"/>
            </a:endParaRPr>
          </a:p>
          <a:p>
            <a:pPr algn="ctr"/>
            <a:r>
              <a:rPr lang="en-GB" sz="3200" dirty="0">
                <a:latin typeface="OpenDyslexic" panose="00000500000000000000" pitchFamily="50" charset="0"/>
              </a:rPr>
              <a:t>How does lossless compression affect the image?</a:t>
            </a:r>
          </a:p>
          <a:p>
            <a:pPr algn="ctr"/>
            <a:endParaRPr lang="en-GB" sz="3200" dirty="0">
              <a:latin typeface="OpenDyslexic" panose="00000500000000000000" pitchFamily="50" charset="0"/>
            </a:endParaRPr>
          </a:p>
          <a:p>
            <a:pPr algn="ctr"/>
            <a:r>
              <a:rPr lang="en-GB" sz="3200" dirty="0">
                <a:latin typeface="OpenDyslexic" panose="00000500000000000000" pitchFamily="50" charset="0"/>
              </a:rPr>
              <a:t>What does the computer do during lossless compression.</a:t>
            </a:r>
          </a:p>
        </p:txBody>
      </p:sp>
      <p:sp>
        <p:nvSpPr>
          <p:cNvPr id="5" name="Rectangle 4"/>
          <p:cNvSpPr/>
          <p:nvPr/>
        </p:nvSpPr>
        <p:spPr>
          <a:xfrm>
            <a:off x="6744072" y="692696"/>
            <a:ext cx="5328592" cy="187220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3200" dirty="0">
                <a:latin typeface="OpenDyslexic" panose="00000500000000000000" pitchFamily="50" charset="0"/>
              </a:rPr>
              <a:t>Lossless compression is compressing an image without reducing quality.</a:t>
            </a:r>
          </a:p>
        </p:txBody>
      </p:sp>
      <p:sp>
        <p:nvSpPr>
          <p:cNvPr id="6" name="Rectangle 5"/>
          <p:cNvSpPr/>
          <p:nvPr/>
        </p:nvSpPr>
        <p:spPr>
          <a:xfrm>
            <a:off x="6744072" y="2564904"/>
            <a:ext cx="5328592" cy="1872208"/>
          </a:xfrm>
          <a:prstGeom prst="rect">
            <a:avLst/>
          </a:prstGeom>
          <a:solidFill>
            <a:srgbClr val="FFC000"/>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GB" sz="3200" dirty="0">
                <a:solidFill>
                  <a:sysClr val="windowText" lastClr="000000"/>
                </a:solidFill>
                <a:latin typeface="OpenDyslexic" panose="00000500000000000000" pitchFamily="50" charset="0"/>
              </a:rPr>
              <a:t>The file size will be smaller but the quality will be the same. </a:t>
            </a:r>
          </a:p>
        </p:txBody>
      </p:sp>
      <p:sp>
        <p:nvSpPr>
          <p:cNvPr id="7" name="Rectangle 6"/>
          <p:cNvSpPr/>
          <p:nvPr/>
        </p:nvSpPr>
        <p:spPr>
          <a:xfrm>
            <a:off x="6744072" y="4526735"/>
            <a:ext cx="5328592" cy="1872208"/>
          </a:xfrm>
          <a:prstGeom prst="rect">
            <a:avLst/>
          </a:prstGeom>
          <a:solidFill>
            <a:srgbClr val="FFFF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GB" sz="2400" dirty="0">
                <a:solidFill>
                  <a:sysClr val="windowText" lastClr="000000"/>
                </a:solidFill>
                <a:latin typeface="OpenDyslexic" panose="00000500000000000000" pitchFamily="50" charset="0"/>
              </a:rPr>
              <a:t>The computer will replace binary values with a character relating to the value. It uses an algorithm to reproduce the image. </a:t>
            </a:r>
          </a:p>
        </p:txBody>
      </p:sp>
    </p:spTree>
    <p:extLst>
      <p:ext uri="{BB962C8B-B14F-4D97-AF65-F5344CB8AC3E}">
        <p14:creationId xmlns:p14="http://schemas.microsoft.com/office/powerpoint/2010/main" val="238284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03912" y="1412776"/>
          <a:ext cx="6656286" cy="4176462"/>
        </p:xfrm>
        <a:graphic>
          <a:graphicData uri="http://schemas.openxmlformats.org/drawingml/2006/table">
            <a:tbl>
              <a:tblPr firstRow="1" bandRow="1">
                <a:tableStyleId>{5940675A-B579-460E-94D1-54222C63F5DA}</a:tableStyleId>
              </a:tblPr>
              <a:tblGrid>
                <a:gridCol w="1109381">
                  <a:extLst>
                    <a:ext uri="{9D8B030D-6E8A-4147-A177-3AD203B41FA5}">
                      <a16:colId xmlns:a16="http://schemas.microsoft.com/office/drawing/2014/main" val="1567310710"/>
                    </a:ext>
                  </a:extLst>
                </a:gridCol>
                <a:gridCol w="1109381">
                  <a:extLst>
                    <a:ext uri="{9D8B030D-6E8A-4147-A177-3AD203B41FA5}">
                      <a16:colId xmlns:a16="http://schemas.microsoft.com/office/drawing/2014/main" val="1222122455"/>
                    </a:ext>
                  </a:extLst>
                </a:gridCol>
                <a:gridCol w="1109381">
                  <a:extLst>
                    <a:ext uri="{9D8B030D-6E8A-4147-A177-3AD203B41FA5}">
                      <a16:colId xmlns:a16="http://schemas.microsoft.com/office/drawing/2014/main" val="1150209185"/>
                    </a:ext>
                  </a:extLst>
                </a:gridCol>
                <a:gridCol w="1109381">
                  <a:extLst>
                    <a:ext uri="{9D8B030D-6E8A-4147-A177-3AD203B41FA5}">
                      <a16:colId xmlns:a16="http://schemas.microsoft.com/office/drawing/2014/main" val="3704132210"/>
                    </a:ext>
                  </a:extLst>
                </a:gridCol>
                <a:gridCol w="1109381">
                  <a:extLst>
                    <a:ext uri="{9D8B030D-6E8A-4147-A177-3AD203B41FA5}">
                      <a16:colId xmlns:a16="http://schemas.microsoft.com/office/drawing/2014/main" val="2160778349"/>
                    </a:ext>
                  </a:extLst>
                </a:gridCol>
                <a:gridCol w="1109381">
                  <a:extLst>
                    <a:ext uri="{9D8B030D-6E8A-4147-A177-3AD203B41FA5}">
                      <a16:colId xmlns:a16="http://schemas.microsoft.com/office/drawing/2014/main" val="991230266"/>
                    </a:ext>
                  </a:extLst>
                </a:gridCol>
              </a:tblGrid>
              <a:tr h="696077">
                <a:tc>
                  <a:txBody>
                    <a:bodyPr/>
                    <a:lstStyle/>
                    <a:p>
                      <a:pPr algn="ctr"/>
                      <a:r>
                        <a:rPr lang="en-GB" sz="2000" dirty="0">
                          <a:solidFill>
                            <a:schemeClr val="bg1"/>
                          </a:solidFill>
                        </a:rPr>
                        <a:t>000</a:t>
                      </a:r>
                    </a:p>
                  </a:txBody>
                  <a:tcPr anchor="ctr">
                    <a:solidFill>
                      <a:schemeClr val="tx1"/>
                    </a:solidFill>
                  </a:tcPr>
                </a:tc>
                <a:tc>
                  <a:txBody>
                    <a:bodyPr/>
                    <a:lstStyle/>
                    <a:p>
                      <a:pPr algn="ct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extLst>
                  <a:ext uri="{0D108BD9-81ED-4DB2-BD59-A6C34878D82A}">
                    <a16:rowId xmlns:a16="http://schemas.microsoft.com/office/drawing/2014/main" val="308228419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extLst>
                  <a:ext uri="{0D108BD9-81ED-4DB2-BD59-A6C34878D82A}">
                    <a16:rowId xmlns:a16="http://schemas.microsoft.com/office/drawing/2014/main" val="799370877"/>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algn="ctr"/>
                      <a:r>
                        <a:rPr lang="en-GB" sz="2000" dirty="0"/>
                        <a:t>011</a:t>
                      </a:r>
                    </a:p>
                  </a:txBody>
                  <a:tcPr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extLst>
                  <a:ext uri="{0D108BD9-81ED-4DB2-BD59-A6C34878D82A}">
                    <a16:rowId xmlns:a16="http://schemas.microsoft.com/office/drawing/2014/main" val="2923940528"/>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extLst>
                  <a:ext uri="{0D108BD9-81ED-4DB2-BD59-A6C34878D82A}">
                    <a16:rowId xmlns:a16="http://schemas.microsoft.com/office/drawing/2014/main" val="58663208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extLst>
                  <a:ext uri="{0D108BD9-81ED-4DB2-BD59-A6C34878D82A}">
                    <a16:rowId xmlns:a16="http://schemas.microsoft.com/office/drawing/2014/main" val="132313657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extLst>
                  <a:ext uri="{0D108BD9-81ED-4DB2-BD59-A6C34878D82A}">
                    <a16:rowId xmlns:a16="http://schemas.microsoft.com/office/drawing/2014/main" val="405864172"/>
                  </a:ext>
                </a:extLst>
              </a:tr>
            </a:tbl>
          </a:graphicData>
        </a:graphic>
      </p:graphicFrame>
      <p:sp>
        <p:nvSpPr>
          <p:cNvPr id="3" name="TextBox 2"/>
          <p:cNvSpPr txBox="1"/>
          <p:nvPr/>
        </p:nvSpPr>
        <p:spPr>
          <a:xfrm>
            <a:off x="231802" y="366623"/>
            <a:ext cx="4752528" cy="2246769"/>
          </a:xfrm>
          <a:prstGeom prst="rect">
            <a:avLst/>
          </a:prstGeom>
          <a:noFill/>
        </p:spPr>
        <p:txBody>
          <a:bodyPr wrap="square" rtlCol="0">
            <a:spAutoFit/>
          </a:bodyPr>
          <a:lstStyle/>
          <a:p>
            <a:r>
              <a:rPr lang="en-GB" sz="2800" dirty="0">
                <a:latin typeface="OpenDyslexic" panose="00000500000000000000" pitchFamily="50" charset="0"/>
              </a:rPr>
              <a:t>Lossless compression uses an algorithm and changes the binary code. </a:t>
            </a:r>
          </a:p>
          <a:p>
            <a:endParaRPr lang="en-GB" sz="2800" dirty="0">
              <a:latin typeface="OpenDyslexic" panose="00000500000000000000" pitchFamily="50" charset="0"/>
            </a:endParaRPr>
          </a:p>
        </p:txBody>
      </p:sp>
    </p:spTree>
    <p:extLst>
      <p:ext uri="{BB962C8B-B14F-4D97-AF65-F5344CB8AC3E}">
        <p14:creationId xmlns:p14="http://schemas.microsoft.com/office/powerpoint/2010/main" val="14322505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03912" y="1412776"/>
          <a:ext cx="6656286" cy="4176462"/>
        </p:xfrm>
        <a:graphic>
          <a:graphicData uri="http://schemas.openxmlformats.org/drawingml/2006/table">
            <a:tbl>
              <a:tblPr firstRow="1" bandRow="1">
                <a:tableStyleId>{5940675A-B579-460E-94D1-54222C63F5DA}</a:tableStyleId>
              </a:tblPr>
              <a:tblGrid>
                <a:gridCol w="1109381">
                  <a:extLst>
                    <a:ext uri="{9D8B030D-6E8A-4147-A177-3AD203B41FA5}">
                      <a16:colId xmlns:a16="http://schemas.microsoft.com/office/drawing/2014/main" val="1567310710"/>
                    </a:ext>
                  </a:extLst>
                </a:gridCol>
                <a:gridCol w="1109381">
                  <a:extLst>
                    <a:ext uri="{9D8B030D-6E8A-4147-A177-3AD203B41FA5}">
                      <a16:colId xmlns:a16="http://schemas.microsoft.com/office/drawing/2014/main" val="1222122455"/>
                    </a:ext>
                  </a:extLst>
                </a:gridCol>
                <a:gridCol w="1109381">
                  <a:extLst>
                    <a:ext uri="{9D8B030D-6E8A-4147-A177-3AD203B41FA5}">
                      <a16:colId xmlns:a16="http://schemas.microsoft.com/office/drawing/2014/main" val="1150209185"/>
                    </a:ext>
                  </a:extLst>
                </a:gridCol>
                <a:gridCol w="1109381">
                  <a:extLst>
                    <a:ext uri="{9D8B030D-6E8A-4147-A177-3AD203B41FA5}">
                      <a16:colId xmlns:a16="http://schemas.microsoft.com/office/drawing/2014/main" val="3704132210"/>
                    </a:ext>
                  </a:extLst>
                </a:gridCol>
                <a:gridCol w="1109381">
                  <a:extLst>
                    <a:ext uri="{9D8B030D-6E8A-4147-A177-3AD203B41FA5}">
                      <a16:colId xmlns:a16="http://schemas.microsoft.com/office/drawing/2014/main" val="2160778349"/>
                    </a:ext>
                  </a:extLst>
                </a:gridCol>
                <a:gridCol w="1109381">
                  <a:extLst>
                    <a:ext uri="{9D8B030D-6E8A-4147-A177-3AD203B41FA5}">
                      <a16:colId xmlns:a16="http://schemas.microsoft.com/office/drawing/2014/main" val="991230266"/>
                    </a:ext>
                  </a:extLst>
                </a:gridCol>
              </a:tblGrid>
              <a:tr h="696077">
                <a:tc>
                  <a:txBody>
                    <a:bodyPr/>
                    <a:lstStyle/>
                    <a:p>
                      <a:pPr algn="ctr"/>
                      <a:r>
                        <a:rPr lang="en-GB" sz="2000" dirty="0">
                          <a:solidFill>
                            <a:schemeClr val="bg1"/>
                          </a:solidFill>
                        </a:rPr>
                        <a:t>000</a:t>
                      </a:r>
                    </a:p>
                  </a:txBody>
                  <a:tcPr anchor="ctr">
                    <a:solidFill>
                      <a:schemeClr val="tx1"/>
                    </a:solidFill>
                  </a:tcPr>
                </a:tc>
                <a:tc>
                  <a:txBody>
                    <a:bodyPr/>
                    <a:lstStyle/>
                    <a:p>
                      <a:pPr algn="ct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extLst>
                  <a:ext uri="{0D108BD9-81ED-4DB2-BD59-A6C34878D82A}">
                    <a16:rowId xmlns:a16="http://schemas.microsoft.com/office/drawing/2014/main" val="308228419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extLst>
                  <a:ext uri="{0D108BD9-81ED-4DB2-BD59-A6C34878D82A}">
                    <a16:rowId xmlns:a16="http://schemas.microsoft.com/office/drawing/2014/main" val="799370877"/>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algn="ctr"/>
                      <a:r>
                        <a:rPr lang="en-GB" sz="2000" dirty="0"/>
                        <a:t>011</a:t>
                      </a:r>
                    </a:p>
                  </a:txBody>
                  <a:tcPr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extLst>
                  <a:ext uri="{0D108BD9-81ED-4DB2-BD59-A6C34878D82A}">
                    <a16:rowId xmlns:a16="http://schemas.microsoft.com/office/drawing/2014/main" val="2923940528"/>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extLst>
                  <a:ext uri="{0D108BD9-81ED-4DB2-BD59-A6C34878D82A}">
                    <a16:rowId xmlns:a16="http://schemas.microsoft.com/office/drawing/2014/main" val="58663208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extLst>
                  <a:ext uri="{0D108BD9-81ED-4DB2-BD59-A6C34878D82A}">
                    <a16:rowId xmlns:a16="http://schemas.microsoft.com/office/drawing/2014/main" val="132313657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extLst>
                  <a:ext uri="{0D108BD9-81ED-4DB2-BD59-A6C34878D82A}">
                    <a16:rowId xmlns:a16="http://schemas.microsoft.com/office/drawing/2014/main" val="405864172"/>
                  </a:ext>
                </a:extLst>
              </a:tr>
            </a:tbl>
          </a:graphicData>
        </a:graphic>
      </p:graphicFrame>
      <p:sp>
        <p:nvSpPr>
          <p:cNvPr id="3" name="TextBox 2"/>
          <p:cNvSpPr txBox="1"/>
          <p:nvPr/>
        </p:nvSpPr>
        <p:spPr>
          <a:xfrm>
            <a:off x="231802" y="366623"/>
            <a:ext cx="4752528" cy="4832092"/>
          </a:xfrm>
          <a:prstGeom prst="rect">
            <a:avLst/>
          </a:prstGeom>
          <a:noFill/>
        </p:spPr>
        <p:txBody>
          <a:bodyPr wrap="square" rtlCol="0">
            <a:spAutoFit/>
          </a:bodyPr>
          <a:lstStyle/>
          <a:p>
            <a:r>
              <a:rPr lang="en-GB" sz="2800" dirty="0">
                <a:latin typeface="OpenDyslexic" panose="00000500000000000000" pitchFamily="50" charset="0"/>
              </a:rPr>
              <a:t>Lossless compression uses an algorithm and changes the binary code. </a:t>
            </a:r>
          </a:p>
          <a:p>
            <a:endParaRPr lang="en-GB" sz="2800" dirty="0">
              <a:latin typeface="OpenDyslexic" panose="00000500000000000000" pitchFamily="50" charset="0"/>
            </a:endParaRPr>
          </a:p>
          <a:p>
            <a:r>
              <a:rPr lang="en-GB" sz="2800" dirty="0">
                <a:solidFill>
                  <a:srgbClr val="0070C0"/>
                </a:solidFill>
                <a:latin typeface="OpenDyslexic" panose="00000500000000000000" pitchFamily="50" charset="0"/>
              </a:rPr>
              <a:t>When the image is restored it follows the algorithm to restore the image to its previous state. </a:t>
            </a:r>
          </a:p>
          <a:p>
            <a:endParaRPr lang="en-GB" sz="2800" dirty="0">
              <a:latin typeface="OpenDyslexic" panose="00000500000000000000" pitchFamily="50" charset="0"/>
            </a:endParaRPr>
          </a:p>
        </p:txBody>
      </p:sp>
    </p:spTree>
    <p:extLst>
      <p:ext uri="{BB962C8B-B14F-4D97-AF65-F5344CB8AC3E}">
        <p14:creationId xmlns:p14="http://schemas.microsoft.com/office/powerpoint/2010/main" val="3477686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03912" y="1412776"/>
          <a:ext cx="6656286" cy="4176462"/>
        </p:xfrm>
        <a:graphic>
          <a:graphicData uri="http://schemas.openxmlformats.org/drawingml/2006/table">
            <a:tbl>
              <a:tblPr firstRow="1" bandRow="1">
                <a:tableStyleId>{5940675A-B579-460E-94D1-54222C63F5DA}</a:tableStyleId>
              </a:tblPr>
              <a:tblGrid>
                <a:gridCol w="1109381">
                  <a:extLst>
                    <a:ext uri="{9D8B030D-6E8A-4147-A177-3AD203B41FA5}">
                      <a16:colId xmlns:a16="http://schemas.microsoft.com/office/drawing/2014/main" val="1567310710"/>
                    </a:ext>
                  </a:extLst>
                </a:gridCol>
                <a:gridCol w="1109381">
                  <a:extLst>
                    <a:ext uri="{9D8B030D-6E8A-4147-A177-3AD203B41FA5}">
                      <a16:colId xmlns:a16="http://schemas.microsoft.com/office/drawing/2014/main" val="1222122455"/>
                    </a:ext>
                  </a:extLst>
                </a:gridCol>
                <a:gridCol w="1109381">
                  <a:extLst>
                    <a:ext uri="{9D8B030D-6E8A-4147-A177-3AD203B41FA5}">
                      <a16:colId xmlns:a16="http://schemas.microsoft.com/office/drawing/2014/main" val="1150209185"/>
                    </a:ext>
                  </a:extLst>
                </a:gridCol>
                <a:gridCol w="1109381">
                  <a:extLst>
                    <a:ext uri="{9D8B030D-6E8A-4147-A177-3AD203B41FA5}">
                      <a16:colId xmlns:a16="http://schemas.microsoft.com/office/drawing/2014/main" val="3704132210"/>
                    </a:ext>
                  </a:extLst>
                </a:gridCol>
                <a:gridCol w="1109381">
                  <a:extLst>
                    <a:ext uri="{9D8B030D-6E8A-4147-A177-3AD203B41FA5}">
                      <a16:colId xmlns:a16="http://schemas.microsoft.com/office/drawing/2014/main" val="2160778349"/>
                    </a:ext>
                  </a:extLst>
                </a:gridCol>
                <a:gridCol w="1109381">
                  <a:extLst>
                    <a:ext uri="{9D8B030D-6E8A-4147-A177-3AD203B41FA5}">
                      <a16:colId xmlns:a16="http://schemas.microsoft.com/office/drawing/2014/main" val="991230266"/>
                    </a:ext>
                  </a:extLst>
                </a:gridCol>
              </a:tblGrid>
              <a:tr h="696077">
                <a:tc>
                  <a:txBody>
                    <a:bodyPr/>
                    <a:lstStyle/>
                    <a:p>
                      <a:pPr algn="ctr"/>
                      <a:r>
                        <a:rPr lang="en-GB" sz="2000" dirty="0">
                          <a:solidFill>
                            <a:schemeClr val="bg1"/>
                          </a:solidFill>
                        </a:rPr>
                        <a:t>000</a:t>
                      </a:r>
                    </a:p>
                  </a:txBody>
                  <a:tcPr anchor="ctr">
                    <a:solidFill>
                      <a:schemeClr val="tx1"/>
                    </a:solidFill>
                  </a:tcPr>
                </a:tc>
                <a:tc>
                  <a:txBody>
                    <a:bodyPr/>
                    <a:lstStyle/>
                    <a:p>
                      <a:pPr algn="ct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extLst>
                  <a:ext uri="{0D108BD9-81ED-4DB2-BD59-A6C34878D82A}">
                    <a16:rowId xmlns:a16="http://schemas.microsoft.com/office/drawing/2014/main" val="308228419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extLst>
                  <a:ext uri="{0D108BD9-81ED-4DB2-BD59-A6C34878D82A}">
                    <a16:rowId xmlns:a16="http://schemas.microsoft.com/office/drawing/2014/main" val="799370877"/>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algn="ctr"/>
                      <a:r>
                        <a:rPr lang="en-GB" sz="2000" dirty="0"/>
                        <a:t>011</a:t>
                      </a:r>
                    </a:p>
                  </a:txBody>
                  <a:tcPr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extLst>
                  <a:ext uri="{0D108BD9-81ED-4DB2-BD59-A6C34878D82A}">
                    <a16:rowId xmlns:a16="http://schemas.microsoft.com/office/drawing/2014/main" val="2923940528"/>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extLst>
                  <a:ext uri="{0D108BD9-81ED-4DB2-BD59-A6C34878D82A}">
                    <a16:rowId xmlns:a16="http://schemas.microsoft.com/office/drawing/2014/main" val="58663208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extLst>
                  <a:ext uri="{0D108BD9-81ED-4DB2-BD59-A6C34878D82A}">
                    <a16:rowId xmlns:a16="http://schemas.microsoft.com/office/drawing/2014/main" val="132313657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extLst>
                  <a:ext uri="{0D108BD9-81ED-4DB2-BD59-A6C34878D82A}">
                    <a16:rowId xmlns:a16="http://schemas.microsoft.com/office/drawing/2014/main" val="405864172"/>
                  </a:ext>
                </a:extLst>
              </a:tr>
            </a:tbl>
          </a:graphicData>
        </a:graphic>
      </p:graphicFrame>
      <p:sp>
        <p:nvSpPr>
          <p:cNvPr id="3" name="TextBox 2"/>
          <p:cNvSpPr txBox="1"/>
          <p:nvPr/>
        </p:nvSpPr>
        <p:spPr>
          <a:xfrm>
            <a:off x="231802" y="366623"/>
            <a:ext cx="4752528" cy="6124754"/>
          </a:xfrm>
          <a:prstGeom prst="rect">
            <a:avLst/>
          </a:prstGeom>
          <a:noFill/>
        </p:spPr>
        <p:txBody>
          <a:bodyPr wrap="square" rtlCol="0">
            <a:spAutoFit/>
          </a:bodyPr>
          <a:lstStyle/>
          <a:p>
            <a:r>
              <a:rPr lang="en-GB" sz="2800" dirty="0">
                <a:latin typeface="OpenDyslexic" panose="00000500000000000000" pitchFamily="50" charset="0"/>
              </a:rPr>
              <a:t>Lossless compression uses an algorithm and changes the binary code. </a:t>
            </a:r>
          </a:p>
          <a:p>
            <a:endParaRPr lang="en-GB" sz="2800" dirty="0">
              <a:latin typeface="OpenDyslexic" panose="00000500000000000000" pitchFamily="50" charset="0"/>
            </a:endParaRPr>
          </a:p>
          <a:p>
            <a:r>
              <a:rPr lang="en-GB" sz="2800" dirty="0">
                <a:solidFill>
                  <a:srgbClr val="0070C0"/>
                </a:solidFill>
                <a:latin typeface="OpenDyslexic" panose="00000500000000000000" pitchFamily="50" charset="0"/>
              </a:rPr>
              <a:t>When the image is restored it follows the algorithm to restore the image to its previous state. </a:t>
            </a:r>
          </a:p>
          <a:p>
            <a:endParaRPr lang="en-GB" sz="2800" dirty="0">
              <a:latin typeface="OpenDyslexic" panose="00000500000000000000" pitchFamily="50" charset="0"/>
            </a:endParaRPr>
          </a:p>
          <a:p>
            <a:r>
              <a:rPr lang="en-GB" sz="2800" dirty="0">
                <a:latin typeface="OpenDyslexic" panose="00000500000000000000" pitchFamily="50" charset="0"/>
              </a:rPr>
              <a:t>This means no quality is lost during compression.</a:t>
            </a:r>
          </a:p>
        </p:txBody>
      </p:sp>
    </p:spTree>
    <p:extLst>
      <p:ext uri="{BB962C8B-B14F-4D97-AF65-F5344CB8AC3E}">
        <p14:creationId xmlns:p14="http://schemas.microsoft.com/office/powerpoint/2010/main" val="10981870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03912" y="1412776"/>
          <a:ext cx="6656286" cy="4176462"/>
        </p:xfrm>
        <a:graphic>
          <a:graphicData uri="http://schemas.openxmlformats.org/drawingml/2006/table">
            <a:tbl>
              <a:tblPr firstRow="1" bandRow="1">
                <a:tableStyleId>{5940675A-B579-460E-94D1-54222C63F5DA}</a:tableStyleId>
              </a:tblPr>
              <a:tblGrid>
                <a:gridCol w="1109381">
                  <a:extLst>
                    <a:ext uri="{9D8B030D-6E8A-4147-A177-3AD203B41FA5}">
                      <a16:colId xmlns:a16="http://schemas.microsoft.com/office/drawing/2014/main" val="1567310710"/>
                    </a:ext>
                  </a:extLst>
                </a:gridCol>
                <a:gridCol w="1109381">
                  <a:extLst>
                    <a:ext uri="{9D8B030D-6E8A-4147-A177-3AD203B41FA5}">
                      <a16:colId xmlns:a16="http://schemas.microsoft.com/office/drawing/2014/main" val="1222122455"/>
                    </a:ext>
                  </a:extLst>
                </a:gridCol>
                <a:gridCol w="1109381">
                  <a:extLst>
                    <a:ext uri="{9D8B030D-6E8A-4147-A177-3AD203B41FA5}">
                      <a16:colId xmlns:a16="http://schemas.microsoft.com/office/drawing/2014/main" val="1150209185"/>
                    </a:ext>
                  </a:extLst>
                </a:gridCol>
                <a:gridCol w="1109381">
                  <a:extLst>
                    <a:ext uri="{9D8B030D-6E8A-4147-A177-3AD203B41FA5}">
                      <a16:colId xmlns:a16="http://schemas.microsoft.com/office/drawing/2014/main" val="3704132210"/>
                    </a:ext>
                  </a:extLst>
                </a:gridCol>
                <a:gridCol w="1109381">
                  <a:extLst>
                    <a:ext uri="{9D8B030D-6E8A-4147-A177-3AD203B41FA5}">
                      <a16:colId xmlns:a16="http://schemas.microsoft.com/office/drawing/2014/main" val="2160778349"/>
                    </a:ext>
                  </a:extLst>
                </a:gridCol>
                <a:gridCol w="1109381">
                  <a:extLst>
                    <a:ext uri="{9D8B030D-6E8A-4147-A177-3AD203B41FA5}">
                      <a16:colId xmlns:a16="http://schemas.microsoft.com/office/drawing/2014/main" val="991230266"/>
                    </a:ext>
                  </a:extLst>
                </a:gridCol>
              </a:tblGrid>
              <a:tr h="696077">
                <a:tc>
                  <a:txBody>
                    <a:bodyPr/>
                    <a:lstStyle/>
                    <a:p>
                      <a:pPr algn="ctr"/>
                      <a:r>
                        <a:rPr lang="en-GB" sz="2000" dirty="0">
                          <a:solidFill>
                            <a:schemeClr val="bg1"/>
                          </a:solidFill>
                        </a:rPr>
                        <a:t>000</a:t>
                      </a:r>
                    </a:p>
                  </a:txBody>
                  <a:tcPr anchor="ctr">
                    <a:solidFill>
                      <a:schemeClr val="tx1"/>
                    </a:solidFill>
                  </a:tcPr>
                </a:tc>
                <a:tc>
                  <a:txBody>
                    <a:bodyPr/>
                    <a:lstStyle/>
                    <a:p>
                      <a:pPr algn="ct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extLst>
                  <a:ext uri="{0D108BD9-81ED-4DB2-BD59-A6C34878D82A}">
                    <a16:rowId xmlns:a16="http://schemas.microsoft.com/office/drawing/2014/main" val="308228419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extLst>
                  <a:ext uri="{0D108BD9-81ED-4DB2-BD59-A6C34878D82A}">
                    <a16:rowId xmlns:a16="http://schemas.microsoft.com/office/drawing/2014/main" val="799370877"/>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algn="ctr"/>
                      <a:r>
                        <a:rPr lang="en-GB" sz="2000" dirty="0"/>
                        <a:t>011</a:t>
                      </a:r>
                    </a:p>
                  </a:txBody>
                  <a:tcPr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extLst>
                  <a:ext uri="{0D108BD9-81ED-4DB2-BD59-A6C34878D82A}">
                    <a16:rowId xmlns:a16="http://schemas.microsoft.com/office/drawing/2014/main" val="2923940528"/>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extLst>
                  <a:ext uri="{0D108BD9-81ED-4DB2-BD59-A6C34878D82A}">
                    <a16:rowId xmlns:a16="http://schemas.microsoft.com/office/drawing/2014/main" val="58663208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101</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000</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extLst>
                  <a:ext uri="{0D108BD9-81ED-4DB2-BD59-A6C34878D82A}">
                    <a16:rowId xmlns:a16="http://schemas.microsoft.com/office/drawing/2014/main" val="132313657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algn="ct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010</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001</a:t>
                      </a:r>
                    </a:p>
                  </a:txBody>
                  <a:tcPr anchor="ctr"/>
                </a:tc>
                <a:extLst>
                  <a:ext uri="{0D108BD9-81ED-4DB2-BD59-A6C34878D82A}">
                    <a16:rowId xmlns:a16="http://schemas.microsoft.com/office/drawing/2014/main" val="405864172"/>
                  </a:ext>
                </a:extLst>
              </a:tr>
            </a:tbl>
          </a:graphicData>
        </a:graphic>
      </p:graphicFrame>
      <p:sp>
        <p:nvSpPr>
          <p:cNvPr id="3" name="TextBox 2"/>
          <p:cNvSpPr txBox="1"/>
          <p:nvPr/>
        </p:nvSpPr>
        <p:spPr>
          <a:xfrm>
            <a:off x="335360" y="836712"/>
            <a:ext cx="4752528" cy="2246769"/>
          </a:xfrm>
          <a:prstGeom prst="rect">
            <a:avLst/>
          </a:prstGeom>
          <a:noFill/>
        </p:spPr>
        <p:txBody>
          <a:bodyPr wrap="square" rtlCol="0">
            <a:spAutoFit/>
          </a:bodyPr>
          <a:lstStyle/>
          <a:p>
            <a:r>
              <a:rPr lang="en-GB" sz="2800" dirty="0">
                <a:latin typeface="OpenDyslexic" panose="00000500000000000000" pitchFamily="50" charset="0"/>
              </a:rPr>
              <a:t>A = 000</a:t>
            </a:r>
          </a:p>
          <a:p>
            <a:r>
              <a:rPr lang="en-GB" sz="2800" dirty="0">
                <a:latin typeface="OpenDyslexic" panose="00000500000000000000" pitchFamily="50" charset="0"/>
              </a:rPr>
              <a:t>B = 001</a:t>
            </a:r>
          </a:p>
          <a:p>
            <a:r>
              <a:rPr lang="en-GB" sz="2800" dirty="0">
                <a:latin typeface="OpenDyslexic" panose="00000500000000000000" pitchFamily="50" charset="0"/>
              </a:rPr>
              <a:t>C = 101 </a:t>
            </a:r>
          </a:p>
          <a:p>
            <a:r>
              <a:rPr lang="en-GB" sz="2800" dirty="0">
                <a:latin typeface="OpenDyslexic" panose="00000500000000000000" pitchFamily="50" charset="0"/>
              </a:rPr>
              <a:t>D = 010</a:t>
            </a:r>
          </a:p>
          <a:p>
            <a:r>
              <a:rPr lang="en-GB" sz="2800" dirty="0">
                <a:latin typeface="OpenDyslexic" panose="00000500000000000000" pitchFamily="50" charset="0"/>
              </a:rPr>
              <a:t>E = 011</a:t>
            </a:r>
          </a:p>
        </p:txBody>
      </p:sp>
    </p:spTree>
    <p:extLst>
      <p:ext uri="{BB962C8B-B14F-4D97-AF65-F5344CB8AC3E}">
        <p14:creationId xmlns:p14="http://schemas.microsoft.com/office/powerpoint/2010/main" val="671489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03912" y="1412776"/>
          <a:ext cx="6656286" cy="4176462"/>
        </p:xfrm>
        <a:graphic>
          <a:graphicData uri="http://schemas.openxmlformats.org/drawingml/2006/table">
            <a:tbl>
              <a:tblPr firstRow="1" bandRow="1">
                <a:tableStyleId>{5940675A-B579-460E-94D1-54222C63F5DA}</a:tableStyleId>
              </a:tblPr>
              <a:tblGrid>
                <a:gridCol w="1109381">
                  <a:extLst>
                    <a:ext uri="{9D8B030D-6E8A-4147-A177-3AD203B41FA5}">
                      <a16:colId xmlns:a16="http://schemas.microsoft.com/office/drawing/2014/main" val="1567310710"/>
                    </a:ext>
                  </a:extLst>
                </a:gridCol>
                <a:gridCol w="1109381">
                  <a:extLst>
                    <a:ext uri="{9D8B030D-6E8A-4147-A177-3AD203B41FA5}">
                      <a16:colId xmlns:a16="http://schemas.microsoft.com/office/drawing/2014/main" val="1222122455"/>
                    </a:ext>
                  </a:extLst>
                </a:gridCol>
                <a:gridCol w="1109381">
                  <a:extLst>
                    <a:ext uri="{9D8B030D-6E8A-4147-A177-3AD203B41FA5}">
                      <a16:colId xmlns:a16="http://schemas.microsoft.com/office/drawing/2014/main" val="1150209185"/>
                    </a:ext>
                  </a:extLst>
                </a:gridCol>
                <a:gridCol w="1109381">
                  <a:extLst>
                    <a:ext uri="{9D8B030D-6E8A-4147-A177-3AD203B41FA5}">
                      <a16:colId xmlns:a16="http://schemas.microsoft.com/office/drawing/2014/main" val="3704132210"/>
                    </a:ext>
                  </a:extLst>
                </a:gridCol>
                <a:gridCol w="1109381">
                  <a:extLst>
                    <a:ext uri="{9D8B030D-6E8A-4147-A177-3AD203B41FA5}">
                      <a16:colId xmlns:a16="http://schemas.microsoft.com/office/drawing/2014/main" val="2160778349"/>
                    </a:ext>
                  </a:extLst>
                </a:gridCol>
                <a:gridCol w="1109381">
                  <a:extLst>
                    <a:ext uri="{9D8B030D-6E8A-4147-A177-3AD203B41FA5}">
                      <a16:colId xmlns:a16="http://schemas.microsoft.com/office/drawing/2014/main" val="991230266"/>
                    </a:ext>
                  </a:extLst>
                </a:gridCol>
              </a:tblGrid>
              <a:tr h="696077">
                <a:tc>
                  <a:txBody>
                    <a:bodyPr/>
                    <a:lstStyle/>
                    <a:p>
                      <a:pPr algn="ctr"/>
                      <a:r>
                        <a:rPr lang="en-GB" sz="2000" dirty="0">
                          <a:solidFill>
                            <a:schemeClr val="bg1"/>
                          </a:solidFill>
                        </a:rPr>
                        <a:t>A</a:t>
                      </a:r>
                    </a:p>
                  </a:txBody>
                  <a:tcPr anchor="ctr">
                    <a:solidFill>
                      <a:schemeClr val="tx1"/>
                    </a:solidFill>
                  </a:tcPr>
                </a:tc>
                <a:tc>
                  <a:txBody>
                    <a:bodyPr/>
                    <a:lstStyle/>
                    <a:p>
                      <a:pPr algn="ct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308228419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799370877"/>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algn="ctr"/>
                      <a:r>
                        <a:rPr lang="en-GB" sz="2000" dirty="0"/>
                        <a:t>E</a:t>
                      </a:r>
                    </a:p>
                  </a:txBody>
                  <a:tcPr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2923940528"/>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58663208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132313657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405864172"/>
                  </a:ext>
                </a:extLst>
              </a:tr>
            </a:tbl>
          </a:graphicData>
        </a:graphic>
      </p:graphicFrame>
      <p:sp>
        <p:nvSpPr>
          <p:cNvPr id="3" name="TextBox 2"/>
          <p:cNvSpPr txBox="1"/>
          <p:nvPr/>
        </p:nvSpPr>
        <p:spPr>
          <a:xfrm>
            <a:off x="335360" y="836712"/>
            <a:ext cx="4752528" cy="2246769"/>
          </a:xfrm>
          <a:prstGeom prst="rect">
            <a:avLst/>
          </a:prstGeom>
          <a:noFill/>
        </p:spPr>
        <p:txBody>
          <a:bodyPr wrap="square" rtlCol="0">
            <a:spAutoFit/>
          </a:bodyPr>
          <a:lstStyle/>
          <a:p>
            <a:r>
              <a:rPr lang="en-GB" sz="2800" dirty="0">
                <a:latin typeface="OpenDyslexic" panose="00000500000000000000" pitchFamily="50" charset="0"/>
              </a:rPr>
              <a:t>A = 000</a:t>
            </a:r>
          </a:p>
          <a:p>
            <a:r>
              <a:rPr lang="en-GB" sz="2800" dirty="0">
                <a:latin typeface="OpenDyslexic" panose="00000500000000000000" pitchFamily="50" charset="0"/>
              </a:rPr>
              <a:t>B = 001</a:t>
            </a:r>
          </a:p>
          <a:p>
            <a:r>
              <a:rPr lang="en-GB" sz="2800" dirty="0">
                <a:latin typeface="OpenDyslexic" panose="00000500000000000000" pitchFamily="50" charset="0"/>
              </a:rPr>
              <a:t>C = 101 </a:t>
            </a:r>
          </a:p>
          <a:p>
            <a:r>
              <a:rPr lang="en-GB" sz="2800" dirty="0">
                <a:latin typeface="OpenDyslexic" panose="00000500000000000000" pitchFamily="50" charset="0"/>
              </a:rPr>
              <a:t>D = 010</a:t>
            </a:r>
          </a:p>
          <a:p>
            <a:r>
              <a:rPr lang="en-GB" sz="2800" dirty="0">
                <a:latin typeface="OpenDyslexic" panose="00000500000000000000" pitchFamily="50" charset="0"/>
              </a:rPr>
              <a:t>E = 011</a:t>
            </a:r>
          </a:p>
        </p:txBody>
      </p:sp>
    </p:spTree>
    <p:extLst>
      <p:ext uri="{BB962C8B-B14F-4D97-AF65-F5344CB8AC3E}">
        <p14:creationId xmlns:p14="http://schemas.microsoft.com/office/powerpoint/2010/main" val="2749459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03912" y="1412776"/>
          <a:ext cx="6656286" cy="4176462"/>
        </p:xfrm>
        <a:graphic>
          <a:graphicData uri="http://schemas.openxmlformats.org/drawingml/2006/table">
            <a:tbl>
              <a:tblPr firstRow="1" bandRow="1">
                <a:tableStyleId>{5940675A-B579-460E-94D1-54222C63F5DA}</a:tableStyleId>
              </a:tblPr>
              <a:tblGrid>
                <a:gridCol w="1109381">
                  <a:extLst>
                    <a:ext uri="{9D8B030D-6E8A-4147-A177-3AD203B41FA5}">
                      <a16:colId xmlns:a16="http://schemas.microsoft.com/office/drawing/2014/main" val="1567310710"/>
                    </a:ext>
                  </a:extLst>
                </a:gridCol>
                <a:gridCol w="1109381">
                  <a:extLst>
                    <a:ext uri="{9D8B030D-6E8A-4147-A177-3AD203B41FA5}">
                      <a16:colId xmlns:a16="http://schemas.microsoft.com/office/drawing/2014/main" val="1222122455"/>
                    </a:ext>
                  </a:extLst>
                </a:gridCol>
                <a:gridCol w="1109381">
                  <a:extLst>
                    <a:ext uri="{9D8B030D-6E8A-4147-A177-3AD203B41FA5}">
                      <a16:colId xmlns:a16="http://schemas.microsoft.com/office/drawing/2014/main" val="1150209185"/>
                    </a:ext>
                  </a:extLst>
                </a:gridCol>
                <a:gridCol w="1109381">
                  <a:extLst>
                    <a:ext uri="{9D8B030D-6E8A-4147-A177-3AD203B41FA5}">
                      <a16:colId xmlns:a16="http://schemas.microsoft.com/office/drawing/2014/main" val="3704132210"/>
                    </a:ext>
                  </a:extLst>
                </a:gridCol>
                <a:gridCol w="1109381">
                  <a:extLst>
                    <a:ext uri="{9D8B030D-6E8A-4147-A177-3AD203B41FA5}">
                      <a16:colId xmlns:a16="http://schemas.microsoft.com/office/drawing/2014/main" val="2160778349"/>
                    </a:ext>
                  </a:extLst>
                </a:gridCol>
                <a:gridCol w="1109381">
                  <a:extLst>
                    <a:ext uri="{9D8B030D-6E8A-4147-A177-3AD203B41FA5}">
                      <a16:colId xmlns:a16="http://schemas.microsoft.com/office/drawing/2014/main" val="991230266"/>
                    </a:ext>
                  </a:extLst>
                </a:gridCol>
              </a:tblGrid>
              <a:tr h="696077">
                <a:tc>
                  <a:txBody>
                    <a:bodyPr/>
                    <a:lstStyle/>
                    <a:p>
                      <a:pPr algn="ctr"/>
                      <a:r>
                        <a:rPr lang="en-GB" sz="2000" dirty="0">
                          <a:solidFill>
                            <a:schemeClr val="bg1"/>
                          </a:solidFill>
                        </a:rPr>
                        <a:t>A</a:t>
                      </a:r>
                    </a:p>
                  </a:txBody>
                  <a:tcPr anchor="ctr">
                    <a:solidFill>
                      <a:schemeClr val="tx1"/>
                    </a:solidFill>
                  </a:tcPr>
                </a:tc>
                <a:tc>
                  <a:txBody>
                    <a:bodyPr/>
                    <a:lstStyle/>
                    <a:p>
                      <a:pPr algn="ct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308228419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799370877"/>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algn="ctr"/>
                      <a:r>
                        <a:rPr lang="en-GB" sz="2000" dirty="0"/>
                        <a:t>E</a:t>
                      </a:r>
                    </a:p>
                  </a:txBody>
                  <a:tcPr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2923940528"/>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58663208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132313657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405864172"/>
                  </a:ext>
                </a:extLst>
              </a:tr>
            </a:tbl>
          </a:graphicData>
        </a:graphic>
      </p:graphicFrame>
      <p:sp>
        <p:nvSpPr>
          <p:cNvPr id="3" name="TextBox 2"/>
          <p:cNvSpPr txBox="1"/>
          <p:nvPr/>
        </p:nvSpPr>
        <p:spPr>
          <a:xfrm>
            <a:off x="335360" y="836712"/>
            <a:ext cx="4752528" cy="2246769"/>
          </a:xfrm>
          <a:prstGeom prst="rect">
            <a:avLst/>
          </a:prstGeom>
          <a:noFill/>
        </p:spPr>
        <p:txBody>
          <a:bodyPr wrap="square" rtlCol="0">
            <a:spAutoFit/>
          </a:bodyPr>
          <a:lstStyle/>
          <a:p>
            <a:r>
              <a:rPr lang="en-GB" sz="2800" dirty="0">
                <a:latin typeface="OpenDyslexic" panose="00000500000000000000" pitchFamily="50" charset="0"/>
              </a:rPr>
              <a:t>A = 000</a:t>
            </a:r>
          </a:p>
          <a:p>
            <a:r>
              <a:rPr lang="en-GB" sz="2800" dirty="0">
                <a:latin typeface="OpenDyslexic" panose="00000500000000000000" pitchFamily="50" charset="0"/>
              </a:rPr>
              <a:t>B = 001</a:t>
            </a:r>
          </a:p>
          <a:p>
            <a:r>
              <a:rPr lang="en-GB" sz="2800" dirty="0">
                <a:latin typeface="OpenDyslexic" panose="00000500000000000000" pitchFamily="50" charset="0"/>
              </a:rPr>
              <a:t>C = 101 </a:t>
            </a:r>
          </a:p>
          <a:p>
            <a:r>
              <a:rPr lang="en-GB" sz="2800" dirty="0">
                <a:latin typeface="OpenDyslexic" panose="00000500000000000000" pitchFamily="50" charset="0"/>
              </a:rPr>
              <a:t>D = 010</a:t>
            </a:r>
          </a:p>
          <a:p>
            <a:r>
              <a:rPr lang="en-GB" sz="2800" dirty="0">
                <a:latin typeface="OpenDyslexic" panose="00000500000000000000" pitchFamily="50" charset="0"/>
              </a:rPr>
              <a:t>E = 011</a:t>
            </a:r>
          </a:p>
        </p:txBody>
      </p:sp>
      <p:sp>
        <p:nvSpPr>
          <p:cNvPr id="4" name="Rectangle 3"/>
          <p:cNvSpPr/>
          <p:nvPr/>
        </p:nvSpPr>
        <p:spPr>
          <a:xfrm>
            <a:off x="6312024" y="1412776"/>
            <a:ext cx="3456384" cy="720080"/>
          </a:xfrm>
          <a:prstGeom prst="rect">
            <a:avLst/>
          </a:prstGeom>
          <a:noFill/>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4227460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03912" y="1412776"/>
          <a:ext cx="6656286" cy="4176462"/>
        </p:xfrm>
        <a:graphic>
          <a:graphicData uri="http://schemas.openxmlformats.org/drawingml/2006/table">
            <a:tbl>
              <a:tblPr firstRow="1" bandRow="1">
                <a:tableStyleId>{5940675A-B579-460E-94D1-54222C63F5DA}</a:tableStyleId>
              </a:tblPr>
              <a:tblGrid>
                <a:gridCol w="1109381">
                  <a:extLst>
                    <a:ext uri="{9D8B030D-6E8A-4147-A177-3AD203B41FA5}">
                      <a16:colId xmlns:a16="http://schemas.microsoft.com/office/drawing/2014/main" val="1567310710"/>
                    </a:ext>
                  </a:extLst>
                </a:gridCol>
                <a:gridCol w="1109381">
                  <a:extLst>
                    <a:ext uri="{9D8B030D-6E8A-4147-A177-3AD203B41FA5}">
                      <a16:colId xmlns:a16="http://schemas.microsoft.com/office/drawing/2014/main" val="1222122455"/>
                    </a:ext>
                  </a:extLst>
                </a:gridCol>
                <a:gridCol w="1109381">
                  <a:extLst>
                    <a:ext uri="{9D8B030D-6E8A-4147-A177-3AD203B41FA5}">
                      <a16:colId xmlns:a16="http://schemas.microsoft.com/office/drawing/2014/main" val="1150209185"/>
                    </a:ext>
                  </a:extLst>
                </a:gridCol>
                <a:gridCol w="1109381">
                  <a:extLst>
                    <a:ext uri="{9D8B030D-6E8A-4147-A177-3AD203B41FA5}">
                      <a16:colId xmlns:a16="http://schemas.microsoft.com/office/drawing/2014/main" val="3704132210"/>
                    </a:ext>
                  </a:extLst>
                </a:gridCol>
                <a:gridCol w="1109381">
                  <a:extLst>
                    <a:ext uri="{9D8B030D-6E8A-4147-A177-3AD203B41FA5}">
                      <a16:colId xmlns:a16="http://schemas.microsoft.com/office/drawing/2014/main" val="2160778349"/>
                    </a:ext>
                  </a:extLst>
                </a:gridCol>
                <a:gridCol w="1109381">
                  <a:extLst>
                    <a:ext uri="{9D8B030D-6E8A-4147-A177-3AD203B41FA5}">
                      <a16:colId xmlns:a16="http://schemas.microsoft.com/office/drawing/2014/main" val="991230266"/>
                    </a:ext>
                  </a:extLst>
                </a:gridCol>
              </a:tblGrid>
              <a:tr h="696077">
                <a:tc>
                  <a:txBody>
                    <a:bodyPr/>
                    <a:lstStyle/>
                    <a:p>
                      <a:pPr algn="ctr"/>
                      <a:r>
                        <a:rPr lang="en-GB" sz="2000" dirty="0">
                          <a:solidFill>
                            <a:schemeClr val="bg1"/>
                          </a:solidFill>
                        </a:rPr>
                        <a:t>A</a:t>
                      </a:r>
                    </a:p>
                  </a:txBody>
                  <a:tcPr anchor="ctr">
                    <a:solidFill>
                      <a:schemeClr val="tx1"/>
                    </a:solidFill>
                  </a:tcPr>
                </a:tc>
                <a:tc>
                  <a:txBody>
                    <a:bodyPr/>
                    <a:lstStyle/>
                    <a:p>
                      <a:pPr algn="ct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308228419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799370877"/>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algn="ctr"/>
                      <a:r>
                        <a:rPr lang="en-GB" sz="2000" dirty="0"/>
                        <a:t>E</a:t>
                      </a:r>
                    </a:p>
                  </a:txBody>
                  <a:tcPr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2923940528"/>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58663208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132313657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405864172"/>
                  </a:ext>
                </a:extLst>
              </a:tr>
            </a:tbl>
          </a:graphicData>
        </a:graphic>
      </p:graphicFrame>
      <p:sp>
        <p:nvSpPr>
          <p:cNvPr id="3" name="TextBox 2"/>
          <p:cNvSpPr txBox="1"/>
          <p:nvPr/>
        </p:nvSpPr>
        <p:spPr>
          <a:xfrm>
            <a:off x="335360" y="836712"/>
            <a:ext cx="4752528" cy="2246769"/>
          </a:xfrm>
          <a:prstGeom prst="rect">
            <a:avLst/>
          </a:prstGeom>
          <a:noFill/>
        </p:spPr>
        <p:txBody>
          <a:bodyPr wrap="square" rtlCol="0">
            <a:spAutoFit/>
          </a:bodyPr>
          <a:lstStyle/>
          <a:p>
            <a:r>
              <a:rPr lang="en-GB" sz="2800" dirty="0">
                <a:latin typeface="OpenDyslexic" panose="00000500000000000000" pitchFamily="50" charset="0"/>
              </a:rPr>
              <a:t>A = 000</a:t>
            </a:r>
          </a:p>
          <a:p>
            <a:r>
              <a:rPr lang="en-GB" sz="2800" dirty="0">
                <a:latin typeface="OpenDyslexic" panose="00000500000000000000" pitchFamily="50" charset="0"/>
              </a:rPr>
              <a:t>B = 001</a:t>
            </a:r>
          </a:p>
          <a:p>
            <a:r>
              <a:rPr lang="en-GB" sz="2800" dirty="0">
                <a:latin typeface="OpenDyslexic" panose="00000500000000000000" pitchFamily="50" charset="0"/>
              </a:rPr>
              <a:t>C = 101 </a:t>
            </a:r>
          </a:p>
          <a:p>
            <a:r>
              <a:rPr lang="en-GB" sz="2800" dirty="0">
                <a:latin typeface="OpenDyslexic" panose="00000500000000000000" pitchFamily="50" charset="0"/>
              </a:rPr>
              <a:t>D = 010</a:t>
            </a:r>
          </a:p>
          <a:p>
            <a:r>
              <a:rPr lang="en-GB" sz="2800" dirty="0">
                <a:latin typeface="OpenDyslexic" panose="00000500000000000000" pitchFamily="50" charset="0"/>
              </a:rPr>
              <a:t>E = 011</a:t>
            </a:r>
          </a:p>
        </p:txBody>
      </p:sp>
      <p:sp>
        <p:nvSpPr>
          <p:cNvPr id="4" name="Rectangle 3"/>
          <p:cNvSpPr/>
          <p:nvPr/>
        </p:nvSpPr>
        <p:spPr>
          <a:xfrm>
            <a:off x="6312024" y="1412776"/>
            <a:ext cx="3456384" cy="720080"/>
          </a:xfrm>
          <a:prstGeom prst="rect">
            <a:avLst/>
          </a:prstGeom>
          <a:noFill/>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Rectangle 4"/>
          <p:cNvSpPr/>
          <p:nvPr/>
        </p:nvSpPr>
        <p:spPr>
          <a:xfrm>
            <a:off x="7536160" y="2109873"/>
            <a:ext cx="4424038" cy="720080"/>
          </a:xfrm>
          <a:prstGeom prst="rect">
            <a:avLst/>
          </a:prstGeom>
          <a:noFill/>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21526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r>
              <a:rPr lang="en-GB" sz="4000" dirty="0"/>
              <a:t>Set point = sampling</a:t>
            </a:r>
          </a:p>
          <a:p>
            <a:endParaRPr lang="en-GB" sz="4000" dirty="0"/>
          </a:p>
          <a:p>
            <a:r>
              <a:rPr lang="en-GB" sz="4000" dirty="0"/>
              <a:t>A sample is taken at set intervals. </a:t>
            </a:r>
          </a:p>
          <a:p>
            <a:endParaRPr lang="en-GB" sz="4000" dirty="0"/>
          </a:p>
        </p:txBody>
      </p:sp>
      <p:pic>
        <p:nvPicPr>
          <p:cNvPr id="4" name="Picture 3">
            <a:extLst>
              <a:ext uri="{FF2B5EF4-FFF2-40B4-BE49-F238E27FC236}">
                <a16:creationId xmlns:a16="http://schemas.microsoft.com/office/drawing/2014/main" id="{98B0B911-E1C3-4569-A85B-7F991A0A6E6D}"/>
              </a:ext>
            </a:extLst>
          </p:cNvPr>
          <p:cNvPicPr>
            <a:picLocks noChangeAspect="1"/>
          </p:cNvPicPr>
          <p:nvPr/>
        </p:nvPicPr>
        <p:blipFill>
          <a:blip r:embed="rId2"/>
          <a:stretch>
            <a:fillRect/>
          </a:stretch>
        </p:blipFill>
        <p:spPr>
          <a:xfrm rot="1692550">
            <a:off x="9940702" y="81416"/>
            <a:ext cx="2258763" cy="1270306"/>
          </a:xfrm>
          <a:prstGeom prst="rect">
            <a:avLst/>
          </a:prstGeom>
        </p:spPr>
      </p:pic>
    </p:spTree>
    <p:extLst>
      <p:ext uri="{BB962C8B-B14F-4D97-AF65-F5344CB8AC3E}">
        <p14:creationId xmlns:p14="http://schemas.microsoft.com/office/powerpoint/2010/main" val="4008442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03912" y="1412776"/>
          <a:ext cx="6656286" cy="4176462"/>
        </p:xfrm>
        <a:graphic>
          <a:graphicData uri="http://schemas.openxmlformats.org/drawingml/2006/table">
            <a:tbl>
              <a:tblPr firstRow="1" bandRow="1">
                <a:tableStyleId>{5940675A-B579-460E-94D1-54222C63F5DA}</a:tableStyleId>
              </a:tblPr>
              <a:tblGrid>
                <a:gridCol w="1109381">
                  <a:extLst>
                    <a:ext uri="{9D8B030D-6E8A-4147-A177-3AD203B41FA5}">
                      <a16:colId xmlns:a16="http://schemas.microsoft.com/office/drawing/2014/main" val="1567310710"/>
                    </a:ext>
                  </a:extLst>
                </a:gridCol>
                <a:gridCol w="1109381">
                  <a:extLst>
                    <a:ext uri="{9D8B030D-6E8A-4147-A177-3AD203B41FA5}">
                      <a16:colId xmlns:a16="http://schemas.microsoft.com/office/drawing/2014/main" val="1222122455"/>
                    </a:ext>
                  </a:extLst>
                </a:gridCol>
                <a:gridCol w="1109381">
                  <a:extLst>
                    <a:ext uri="{9D8B030D-6E8A-4147-A177-3AD203B41FA5}">
                      <a16:colId xmlns:a16="http://schemas.microsoft.com/office/drawing/2014/main" val="1150209185"/>
                    </a:ext>
                  </a:extLst>
                </a:gridCol>
                <a:gridCol w="1109381">
                  <a:extLst>
                    <a:ext uri="{9D8B030D-6E8A-4147-A177-3AD203B41FA5}">
                      <a16:colId xmlns:a16="http://schemas.microsoft.com/office/drawing/2014/main" val="3704132210"/>
                    </a:ext>
                  </a:extLst>
                </a:gridCol>
                <a:gridCol w="1109381">
                  <a:extLst>
                    <a:ext uri="{9D8B030D-6E8A-4147-A177-3AD203B41FA5}">
                      <a16:colId xmlns:a16="http://schemas.microsoft.com/office/drawing/2014/main" val="2160778349"/>
                    </a:ext>
                  </a:extLst>
                </a:gridCol>
                <a:gridCol w="1109381">
                  <a:extLst>
                    <a:ext uri="{9D8B030D-6E8A-4147-A177-3AD203B41FA5}">
                      <a16:colId xmlns:a16="http://schemas.microsoft.com/office/drawing/2014/main" val="991230266"/>
                    </a:ext>
                  </a:extLst>
                </a:gridCol>
              </a:tblGrid>
              <a:tr h="696077">
                <a:tc>
                  <a:txBody>
                    <a:bodyPr/>
                    <a:lstStyle/>
                    <a:p>
                      <a:pPr algn="ctr"/>
                      <a:r>
                        <a:rPr lang="en-GB" sz="2000" dirty="0">
                          <a:solidFill>
                            <a:schemeClr val="bg1"/>
                          </a:solidFill>
                        </a:rPr>
                        <a:t>A</a:t>
                      </a:r>
                    </a:p>
                  </a:txBody>
                  <a:tcPr anchor="ctr">
                    <a:solidFill>
                      <a:schemeClr val="tx1"/>
                    </a:solidFill>
                  </a:tcPr>
                </a:tc>
                <a:tc>
                  <a:txBody>
                    <a:bodyPr/>
                    <a:lstStyle/>
                    <a:p>
                      <a:pPr algn="ct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308228419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799370877"/>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algn="ctr"/>
                      <a:r>
                        <a:rPr lang="en-GB" sz="2000" dirty="0"/>
                        <a:t>E</a:t>
                      </a:r>
                    </a:p>
                  </a:txBody>
                  <a:tcPr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2923940528"/>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58663208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132313657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405864172"/>
                  </a:ext>
                </a:extLst>
              </a:tr>
            </a:tbl>
          </a:graphicData>
        </a:graphic>
      </p:graphicFrame>
      <p:sp>
        <p:nvSpPr>
          <p:cNvPr id="3" name="TextBox 2"/>
          <p:cNvSpPr txBox="1"/>
          <p:nvPr/>
        </p:nvSpPr>
        <p:spPr>
          <a:xfrm>
            <a:off x="335360" y="836712"/>
            <a:ext cx="4752528" cy="2246769"/>
          </a:xfrm>
          <a:prstGeom prst="rect">
            <a:avLst/>
          </a:prstGeom>
          <a:noFill/>
        </p:spPr>
        <p:txBody>
          <a:bodyPr wrap="square" rtlCol="0">
            <a:spAutoFit/>
          </a:bodyPr>
          <a:lstStyle/>
          <a:p>
            <a:r>
              <a:rPr lang="en-GB" sz="2800" dirty="0">
                <a:latin typeface="OpenDyslexic" panose="00000500000000000000" pitchFamily="50" charset="0"/>
              </a:rPr>
              <a:t>A = 000</a:t>
            </a:r>
          </a:p>
          <a:p>
            <a:r>
              <a:rPr lang="en-GB" sz="2800" dirty="0">
                <a:latin typeface="OpenDyslexic" panose="00000500000000000000" pitchFamily="50" charset="0"/>
              </a:rPr>
              <a:t>B = 001</a:t>
            </a:r>
          </a:p>
          <a:p>
            <a:r>
              <a:rPr lang="en-GB" sz="2800" dirty="0">
                <a:latin typeface="OpenDyslexic" panose="00000500000000000000" pitchFamily="50" charset="0"/>
              </a:rPr>
              <a:t>C = 101 </a:t>
            </a:r>
          </a:p>
          <a:p>
            <a:r>
              <a:rPr lang="en-GB" sz="2800" dirty="0">
                <a:latin typeface="OpenDyslexic" panose="00000500000000000000" pitchFamily="50" charset="0"/>
              </a:rPr>
              <a:t>D = 010</a:t>
            </a:r>
          </a:p>
          <a:p>
            <a:r>
              <a:rPr lang="en-GB" sz="2800" dirty="0">
                <a:latin typeface="OpenDyslexic" panose="00000500000000000000" pitchFamily="50" charset="0"/>
              </a:rPr>
              <a:t>E = 011</a:t>
            </a:r>
          </a:p>
        </p:txBody>
      </p:sp>
      <p:sp>
        <p:nvSpPr>
          <p:cNvPr id="4" name="Rectangle 3"/>
          <p:cNvSpPr/>
          <p:nvPr/>
        </p:nvSpPr>
        <p:spPr>
          <a:xfrm>
            <a:off x="6312024" y="1412776"/>
            <a:ext cx="3456384" cy="720080"/>
          </a:xfrm>
          <a:prstGeom prst="rect">
            <a:avLst/>
          </a:prstGeom>
          <a:noFill/>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5" name="Rectangle 4"/>
          <p:cNvSpPr/>
          <p:nvPr/>
        </p:nvSpPr>
        <p:spPr>
          <a:xfrm>
            <a:off x="7536160" y="2109873"/>
            <a:ext cx="4424038" cy="720080"/>
          </a:xfrm>
          <a:prstGeom prst="rect">
            <a:avLst/>
          </a:prstGeom>
          <a:noFill/>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6" name="Rectangle 5"/>
          <p:cNvSpPr/>
          <p:nvPr/>
        </p:nvSpPr>
        <p:spPr>
          <a:xfrm>
            <a:off x="6420036" y="4869158"/>
            <a:ext cx="4424038" cy="720080"/>
          </a:xfrm>
          <a:prstGeom prst="rect">
            <a:avLst/>
          </a:prstGeom>
          <a:noFill/>
          <a:ln w="762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94756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87688" y="2654751"/>
          <a:ext cx="6656286" cy="4176462"/>
        </p:xfrm>
        <a:graphic>
          <a:graphicData uri="http://schemas.openxmlformats.org/drawingml/2006/table">
            <a:tbl>
              <a:tblPr firstRow="1" bandRow="1">
                <a:tableStyleId>{5940675A-B579-460E-94D1-54222C63F5DA}</a:tableStyleId>
              </a:tblPr>
              <a:tblGrid>
                <a:gridCol w="1109381">
                  <a:extLst>
                    <a:ext uri="{9D8B030D-6E8A-4147-A177-3AD203B41FA5}">
                      <a16:colId xmlns:a16="http://schemas.microsoft.com/office/drawing/2014/main" val="1567310710"/>
                    </a:ext>
                  </a:extLst>
                </a:gridCol>
                <a:gridCol w="1109381">
                  <a:extLst>
                    <a:ext uri="{9D8B030D-6E8A-4147-A177-3AD203B41FA5}">
                      <a16:colId xmlns:a16="http://schemas.microsoft.com/office/drawing/2014/main" val="1222122455"/>
                    </a:ext>
                  </a:extLst>
                </a:gridCol>
                <a:gridCol w="1109381">
                  <a:extLst>
                    <a:ext uri="{9D8B030D-6E8A-4147-A177-3AD203B41FA5}">
                      <a16:colId xmlns:a16="http://schemas.microsoft.com/office/drawing/2014/main" val="1150209185"/>
                    </a:ext>
                  </a:extLst>
                </a:gridCol>
                <a:gridCol w="1109381">
                  <a:extLst>
                    <a:ext uri="{9D8B030D-6E8A-4147-A177-3AD203B41FA5}">
                      <a16:colId xmlns:a16="http://schemas.microsoft.com/office/drawing/2014/main" val="3704132210"/>
                    </a:ext>
                  </a:extLst>
                </a:gridCol>
                <a:gridCol w="1109381">
                  <a:extLst>
                    <a:ext uri="{9D8B030D-6E8A-4147-A177-3AD203B41FA5}">
                      <a16:colId xmlns:a16="http://schemas.microsoft.com/office/drawing/2014/main" val="2160778349"/>
                    </a:ext>
                  </a:extLst>
                </a:gridCol>
                <a:gridCol w="1109381">
                  <a:extLst>
                    <a:ext uri="{9D8B030D-6E8A-4147-A177-3AD203B41FA5}">
                      <a16:colId xmlns:a16="http://schemas.microsoft.com/office/drawing/2014/main" val="991230266"/>
                    </a:ext>
                  </a:extLst>
                </a:gridCol>
              </a:tblGrid>
              <a:tr h="696077">
                <a:tc>
                  <a:txBody>
                    <a:bodyPr/>
                    <a:lstStyle/>
                    <a:p>
                      <a:pPr algn="ctr"/>
                      <a:r>
                        <a:rPr lang="en-GB" sz="2000" dirty="0">
                          <a:solidFill>
                            <a:schemeClr val="bg1"/>
                          </a:solidFill>
                        </a:rPr>
                        <a:t>A</a:t>
                      </a:r>
                    </a:p>
                  </a:txBody>
                  <a:tcPr anchor="ctr">
                    <a:solidFill>
                      <a:schemeClr val="tx1"/>
                    </a:solidFill>
                  </a:tcPr>
                </a:tc>
                <a:tc>
                  <a:txBody>
                    <a:bodyPr/>
                    <a:lstStyle/>
                    <a:p>
                      <a:pPr algn="ct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308228419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799370877"/>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algn="ctr"/>
                      <a:r>
                        <a:rPr lang="en-GB" sz="2000" dirty="0"/>
                        <a:t>E</a:t>
                      </a:r>
                    </a:p>
                  </a:txBody>
                  <a:tcPr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2923940528"/>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58663208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132313657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405864172"/>
                  </a:ext>
                </a:extLst>
              </a:tr>
            </a:tbl>
          </a:graphicData>
        </a:graphic>
      </p:graphicFrame>
      <p:sp>
        <p:nvSpPr>
          <p:cNvPr id="3" name="TextBox 2"/>
          <p:cNvSpPr txBox="1"/>
          <p:nvPr/>
        </p:nvSpPr>
        <p:spPr>
          <a:xfrm>
            <a:off x="335360" y="1052736"/>
            <a:ext cx="11856640" cy="954107"/>
          </a:xfrm>
          <a:prstGeom prst="rect">
            <a:avLst/>
          </a:prstGeom>
          <a:noFill/>
        </p:spPr>
        <p:txBody>
          <a:bodyPr wrap="square" rtlCol="0">
            <a:spAutoFit/>
          </a:bodyPr>
          <a:lstStyle/>
          <a:p>
            <a:r>
              <a:rPr lang="en-GB" sz="2800" dirty="0">
                <a:latin typeface="OpenDyslexic" panose="00000500000000000000" pitchFamily="50" charset="0"/>
              </a:rPr>
              <a:t>1A	3B	1C	1B	1A	1D	4C	1D	1C	1E	1D	1C	1D 1C	2D	1A	1D	1C	1D	1C	1D	2A	1D	1B	4D	1B</a:t>
            </a:r>
          </a:p>
        </p:txBody>
      </p:sp>
    </p:spTree>
    <p:extLst>
      <p:ext uri="{BB962C8B-B14F-4D97-AF65-F5344CB8AC3E}">
        <p14:creationId xmlns:p14="http://schemas.microsoft.com/office/powerpoint/2010/main" val="10360657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87688" y="2654751"/>
          <a:ext cx="6656286" cy="4176462"/>
        </p:xfrm>
        <a:graphic>
          <a:graphicData uri="http://schemas.openxmlformats.org/drawingml/2006/table">
            <a:tbl>
              <a:tblPr firstRow="1" bandRow="1">
                <a:tableStyleId>{5940675A-B579-460E-94D1-54222C63F5DA}</a:tableStyleId>
              </a:tblPr>
              <a:tblGrid>
                <a:gridCol w="1109381">
                  <a:extLst>
                    <a:ext uri="{9D8B030D-6E8A-4147-A177-3AD203B41FA5}">
                      <a16:colId xmlns:a16="http://schemas.microsoft.com/office/drawing/2014/main" val="1567310710"/>
                    </a:ext>
                  </a:extLst>
                </a:gridCol>
                <a:gridCol w="1109381">
                  <a:extLst>
                    <a:ext uri="{9D8B030D-6E8A-4147-A177-3AD203B41FA5}">
                      <a16:colId xmlns:a16="http://schemas.microsoft.com/office/drawing/2014/main" val="1222122455"/>
                    </a:ext>
                  </a:extLst>
                </a:gridCol>
                <a:gridCol w="1109381">
                  <a:extLst>
                    <a:ext uri="{9D8B030D-6E8A-4147-A177-3AD203B41FA5}">
                      <a16:colId xmlns:a16="http://schemas.microsoft.com/office/drawing/2014/main" val="1150209185"/>
                    </a:ext>
                  </a:extLst>
                </a:gridCol>
                <a:gridCol w="1109381">
                  <a:extLst>
                    <a:ext uri="{9D8B030D-6E8A-4147-A177-3AD203B41FA5}">
                      <a16:colId xmlns:a16="http://schemas.microsoft.com/office/drawing/2014/main" val="3704132210"/>
                    </a:ext>
                  </a:extLst>
                </a:gridCol>
                <a:gridCol w="1109381">
                  <a:extLst>
                    <a:ext uri="{9D8B030D-6E8A-4147-A177-3AD203B41FA5}">
                      <a16:colId xmlns:a16="http://schemas.microsoft.com/office/drawing/2014/main" val="2160778349"/>
                    </a:ext>
                  </a:extLst>
                </a:gridCol>
                <a:gridCol w="1109381">
                  <a:extLst>
                    <a:ext uri="{9D8B030D-6E8A-4147-A177-3AD203B41FA5}">
                      <a16:colId xmlns:a16="http://schemas.microsoft.com/office/drawing/2014/main" val="991230266"/>
                    </a:ext>
                  </a:extLst>
                </a:gridCol>
              </a:tblGrid>
              <a:tr h="696077">
                <a:tc>
                  <a:txBody>
                    <a:bodyPr/>
                    <a:lstStyle/>
                    <a:p>
                      <a:pPr algn="ctr"/>
                      <a:r>
                        <a:rPr lang="en-GB" sz="2000" dirty="0">
                          <a:solidFill>
                            <a:schemeClr val="bg1"/>
                          </a:solidFill>
                        </a:rPr>
                        <a:t>A</a:t>
                      </a:r>
                    </a:p>
                  </a:txBody>
                  <a:tcPr anchor="ctr">
                    <a:solidFill>
                      <a:schemeClr val="tx1"/>
                    </a:solidFill>
                  </a:tcPr>
                </a:tc>
                <a:tc>
                  <a:txBody>
                    <a:bodyPr/>
                    <a:lstStyle/>
                    <a:p>
                      <a:pPr algn="ct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308228419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799370877"/>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algn="ctr"/>
                      <a:r>
                        <a:rPr lang="en-GB" sz="2000" dirty="0"/>
                        <a:t>E</a:t>
                      </a:r>
                    </a:p>
                  </a:txBody>
                  <a:tcPr anchor="ctr">
                    <a:solidFill>
                      <a:srgbClr val="00B0F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2923940528"/>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extLst>
                  <a:ext uri="{0D108BD9-81ED-4DB2-BD59-A6C34878D82A}">
                    <a16:rowId xmlns:a16="http://schemas.microsoft.com/office/drawing/2014/main" val="58663208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a:t>
                      </a:r>
                    </a:p>
                  </a:txBody>
                  <a:tcPr anchor="ct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rPr>
                        <a:t>A</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extLst>
                  <a:ext uri="{0D108BD9-81ED-4DB2-BD59-A6C34878D82A}">
                    <a16:rowId xmlns:a16="http://schemas.microsoft.com/office/drawing/2014/main" val="1323136579"/>
                  </a:ext>
                </a:extLst>
              </a:tr>
              <a:tr h="6960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algn="ct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a:t>
                      </a:r>
                    </a:p>
                  </a:txBody>
                  <a:tcPr anchor="ctr">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p>
                  </a:txBody>
                  <a:tcPr anchor="ctr"/>
                </a:tc>
                <a:extLst>
                  <a:ext uri="{0D108BD9-81ED-4DB2-BD59-A6C34878D82A}">
                    <a16:rowId xmlns:a16="http://schemas.microsoft.com/office/drawing/2014/main" val="405864172"/>
                  </a:ext>
                </a:extLst>
              </a:tr>
            </a:tbl>
          </a:graphicData>
        </a:graphic>
      </p:graphicFrame>
      <p:sp>
        <p:nvSpPr>
          <p:cNvPr id="3" name="TextBox 2"/>
          <p:cNvSpPr txBox="1"/>
          <p:nvPr/>
        </p:nvSpPr>
        <p:spPr>
          <a:xfrm>
            <a:off x="335360" y="1052736"/>
            <a:ext cx="11856640" cy="1384995"/>
          </a:xfrm>
          <a:prstGeom prst="rect">
            <a:avLst/>
          </a:prstGeom>
          <a:noFill/>
        </p:spPr>
        <p:txBody>
          <a:bodyPr wrap="square" rtlCol="0">
            <a:spAutoFit/>
          </a:bodyPr>
          <a:lstStyle/>
          <a:p>
            <a:r>
              <a:rPr lang="en-GB" sz="2800" dirty="0">
                <a:latin typeface="OpenDyslexic" panose="00000500000000000000" pitchFamily="50" charset="0"/>
              </a:rPr>
              <a:t>A	B	B	B	C	B	A	D	C	C	C	C	D  C	E	D	C	D	C	D	D	A	D	C	D	C  D	A	A	D	B	D	D	D	D	B</a:t>
            </a:r>
          </a:p>
        </p:txBody>
      </p:sp>
    </p:spTree>
    <p:extLst>
      <p:ext uri="{BB962C8B-B14F-4D97-AF65-F5344CB8AC3E}">
        <p14:creationId xmlns:p14="http://schemas.microsoft.com/office/powerpoint/2010/main" val="7168957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CCB95A3-9677-415F-9E29-C5503A076514}"/>
              </a:ext>
            </a:extLst>
          </p:cNvPr>
          <p:cNvSpPr txBox="1"/>
          <p:nvPr/>
        </p:nvSpPr>
        <p:spPr>
          <a:xfrm>
            <a:off x="0" y="1012763"/>
            <a:ext cx="11856640" cy="707886"/>
          </a:xfrm>
          <a:prstGeom prst="rect">
            <a:avLst/>
          </a:prstGeom>
          <a:noFill/>
          <a:ln w="76200">
            <a:solidFill>
              <a:srgbClr val="92D050"/>
            </a:solidFill>
          </a:ln>
        </p:spPr>
        <p:txBody>
          <a:bodyPr wrap="square" rtlCol="0">
            <a:spAutoFit/>
          </a:bodyPr>
          <a:lstStyle/>
          <a:p>
            <a:r>
              <a:rPr lang="en-GB" sz="4000" dirty="0">
                <a:latin typeface="OpenDyslexic" panose="00000500000000000000" pitchFamily="50" charset="0"/>
              </a:rPr>
              <a:t>A3BCBAD4CDCEDCDC2DADCDCD2ADB4DB</a:t>
            </a:r>
          </a:p>
        </p:txBody>
      </p:sp>
      <p:sp>
        <p:nvSpPr>
          <p:cNvPr id="8" name="Rectangle 7">
            <a:extLst>
              <a:ext uri="{FF2B5EF4-FFF2-40B4-BE49-F238E27FC236}">
                <a16:creationId xmlns:a16="http://schemas.microsoft.com/office/drawing/2014/main" id="{793B3505-243D-41F8-8A3A-54E1D9800792}"/>
              </a:ext>
            </a:extLst>
          </p:cNvPr>
          <p:cNvSpPr/>
          <p:nvPr/>
        </p:nvSpPr>
        <p:spPr>
          <a:xfrm>
            <a:off x="2438400" y="117148"/>
            <a:ext cx="7273635" cy="707887"/>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ysClr val="windowText" lastClr="000000"/>
                </a:solidFill>
                <a:latin typeface="OpenDyslexic" panose="00000500000000000000" pitchFamily="50" charset="0"/>
              </a:rPr>
              <a:t>The same file, but compressed!</a:t>
            </a:r>
          </a:p>
        </p:txBody>
      </p:sp>
    </p:spTree>
    <p:extLst>
      <p:ext uri="{BB962C8B-B14F-4D97-AF65-F5344CB8AC3E}">
        <p14:creationId xmlns:p14="http://schemas.microsoft.com/office/powerpoint/2010/main" val="30202186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3E346-7F1C-4517-961A-537C28A834C5}"/>
              </a:ext>
            </a:extLst>
          </p:cNvPr>
          <p:cNvSpPr txBox="1"/>
          <p:nvPr/>
        </p:nvSpPr>
        <p:spPr>
          <a:xfrm>
            <a:off x="0" y="2174836"/>
            <a:ext cx="11856640" cy="1323439"/>
          </a:xfrm>
          <a:prstGeom prst="rect">
            <a:avLst/>
          </a:prstGeom>
          <a:noFill/>
          <a:ln w="76200">
            <a:solidFill>
              <a:srgbClr val="FFC000"/>
            </a:solidFill>
          </a:ln>
        </p:spPr>
        <p:txBody>
          <a:bodyPr wrap="square" rtlCol="0">
            <a:spAutoFit/>
          </a:bodyPr>
          <a:lstStyle/>
          <a:p>
            <a:r>
              <a:rPr lang="en-GB" sz="4000" dirty="0">
                <a:latin typeface="OpenDyslexic" panose="00000500000000000000" pitchFamily="50" charset="0"/>
              </a:rPr>
              <a:t>ABBBCBADCCCCDCEDCDCDDADCDCDAADBDDDDB</a:t>
            </a:r>
          </a:p>
        </p:txBody>
      </p:sp>
      <p:sp>
        <p:nvSpPr>
          <p:cNvPr id="7" name="TextBox 6">
            <a:extLst>
              <a:ext uri="{FF2B5EF4-FFF2-40B4-BE49-F238E27FC236}">
                <a16:creationId xmlns:a16="http://schemas.microsoft.com/office/drawing/2014/main" id="{5CCB95A3-9677-415F-9E29-C5503A076514}"/>
              </a:ext>
            </a:extLst>
          </p:cNvPr>
          <p:cNvSpPr txBox="1"/>
          <p:nvPr/>
        </p:nvSpPr>
        <p:spPr>
          <a:xfrm>
            <a:off x="0" y="1012763"/>
            <a:ext cx="11856640" cy="707886"/>
          </a:xfrm>
          <a:prstGeom prst="rect">
            <a:avLst/>
          </a:prstGeom>
          <a:noFill/>
          <a:ln w="76200">
            <a:solidFill>
              <a:srgbClr val="92D050"/>
            </a:solidFill>
          </a:ln>
        </p:spPr>
        <p:txBody>
          <a:bodyPr wrap="square" rtlCol="0">
            <a:spAutoFit/>
          </a:bodyPr>
          <a:lstStyle/>
          <a:p>
            <a:r>
              <a:rPr lang="en-GB" sz="4000" dirty="0">
                <a:latin typeface="OpenDyslexic" panose="00000500000000000000" pitchFamily="50" charset="0"/>
              </a:rPr>
              <a:t>A3BCBAD4CDCEDCDC2DADCDCD2ADB4DB</a:t>
            </a:r>
          </a:p>
        </p:txBody>
      </p:sp>
      <p:sp>
        <p:nvSpPr>
          <p:cNvPr id="4" name="Rectangle 3">
            <a:extLst>
              <a:ext uri="{FF2B5EF4-FFF2-40B4-BE49-F238E27FC236}">
                <a16:creationId xmlns:a16="http://schemas.microsoft.com/office/drawing/2014/main" id="{2469C611-E6A0-46F1-804C-1480470AEB9C}"/>
              </a:ext>
            </a:extLst>
          </p:cNvPr>
          <p:cNvSpPr/>
          <p:nvPr/>
        </p:nvSpPr>
        <p:spPr>
          <a:xfrm>
            <a:off x="2438400" y="117148"/>
            <a:ext cx="7273635" cy="707887"/>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ysClr val="windowText" lastClr="000000"/>
                </a:solidFill>
                <a:latin typeface="OpenDyslexic" panose="00000500000000000000" pitchFamily="50" charset="0"/>
              </a:rPr>
              <a:t>The same file, but compressed!</a:t>
            </a:r>
          </a:p>
        </p:txBody>
      </p:sp>
    </p:spTree>
    <p:extLst>
      <p:ext uri="{BB962C8B-B14F-4D97-AF65-F5344CB8AC3E}">
        <p14:creationId xmlns:p14="http://schemas.microsoft.com/office/powerpoint/2010/main" val="19512770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BF5ABE-4A6E-4F66-93B7-6586A09200D3}"/>
              </a:ext>
            </a:extLst>
          </p:cNvPr>
          <p:cNvSpPr/>
          <p:nvPr/>
        </p:nvSpPr>
        <p:spPr>
          <a:xfrm>
            <a:off x="0" y="3906245"/>
            <a:ext cx="11856640" cy="1938992"/>
          </a:xfrm>
          <a:prstGeom prst="rect">
            <a:avLst/>
          </a:prstGeom>
          <a:ln w="76200">
            <a:solidFill>
              <a:srgbClr val="FF0000"/>
            </a:solidFill>
          </a:ln>
        </p:spPr>
        <p:txBody>
          <a:bodyPr wrap="square">
            <a:spAutoFit/>
          </a:bodyPr>
          <a:lstStyle/>
          <a:p>
            <a:r>
              <a:rPr lang="en-GB" sz="4000" dirty="0">
                <a:latin typeface="OpenDyslexic" panose="00000500000000000000" pitchFamily="50" charset="0"/>
              </a:rPr>
              <a:t>000001001001101001000010101101101101010101011010101010101010010000010101010101010000000010001010010010010001</a:t>
            </a:r>
          </a:p>
        </p:txBody>
      </p:sp>
      <p:sp>
        <p:nvSpPr>
          <p:cNvPr id="6" name="TextBox 5">
            <a:extLst>
              <a:ext uri="{FF2B5EF4-FFF2-40B4-BE49-F238E27FC236}">
                <a16:creationId xmlns:a16="http://schemas.microsoft.com/office/drawing/2014/main" id="{BAE3E346-7F1C-4517-961A-537C28A834C5}"/>
              </a:ext>
            </a:extLst>
          </p:cNvPr>
          <p:cNvSpPr txBox="1"/>
          <p:nvPr/>
        </p:nvSpPr>
        <p:spPr>
          <a:xfrm>
            <a:off x="0" y="2174836"/>
            <a:ext cx="11856640" cy="1323439"/>
          </a:xfrm>
          <a:prstGeom prst="rect">
            <a:avLst/>
          </a:prstGeom>
          <a:noFill/>
          <a:ln w="76200">
            <a:solidFill>
              <a:srgbClr val="FFC000"/>
            </a:solidFill>
          </a:ln>
        </p:spPr>
        <p:txBody>
          <a:bodyPr wrap="square" rtlCol="0">
            <a:spAutoFit/>
          </a:bodyPr>
          <a:lstStyle/>
          <a:p>
            <a:r>
              <a:rPr lang="en-GB" sz="4000" dirty="0">
                <a:latin typeface="OpenDyslexic" panose="00000500000000000000" pitchFamily="50" charset="0"/>
              </a:rPr>
              <a:t>ABBBCBADCCCCDCEDCDCDDADCDCDAADBDDDDB</a:t>
            </a:r>
          </a:p>
        </p:txBody>
      </p:sp>
      <p:sp>
        <p:nvSpPr>
          <p:cNvPr id="7" name="TextBox 6">
            <a:extLst>
              <a:ext uri="{FF2B5EF4-FFF2-40B4-BE49-F238E27FC236}">
                <a16:creationId xmlns:a16="http://schemas.microsoft.com/office/drawing/2014/main" id="{5CCB95A3-9677-415F-9E29-C5503A076514}"/>
              </a:ext>
            </a:extLst>
          </p:cNvPr>
          <p:cNvSpPr txBox="1"/>
          <p:nvPr/>
        </p:nvSpPr>
        <p:spPr>
          <a:xfrm>
            <a:off x="0" y="1012763"/>
            <a:ext cx="11856640" cy="707886"/>
          </a:xfrm>
          <a:prstGeom prst="rect">
            <a:avLst/>
          </a:prstGeom>
          <a:noFill/>
          <a:ln w="76200">
            <a:solidFill>
              <a:srgbClr val="92D050"/>
            </a:solidFill>
          </a:ln>
        </p:spPr>
        <p:txBody>
          <a:bodyPr wrap="square" rtlCol="0">
            <a:spAutoFit/>
          </a:bodyPr>
          <a:lstStyle/>
          <a:p>
            <a:r>
              <a:rPr lang="en-GB" sz="4000" dirty="0">
                <a:latin typeface="OpenDyslexic" panose="00000500000000000000" pitchFamily="50" charset="0"/>
              </a:rPr>
              <a:t>A3BCBAD4CDCEDCDC2DADCDCD2ADB4DB</a:t>
            </a:r>
          </a:p>
        </p:txBody>
      </p:sp>
      <p:sp>
        <p:nvSpPr>
          <p:cNvPr id="8" name="Rectangle 7">
            <a:extLst>
              <a:ext uri="{FF2B5EF4-FFF2-40B4-BE49-F238E27FC236}">
                <a16:creationId xmlns:a16="http://schemas.microsoft.com/office/drawing/2014/main" id="{A0D9FBE6-73D0-4467-8C76-6DADB1F9E66F}"/>
              </a:ext>
            </a:extLst>
          </p:cNvPr>
          <p:cNvSpPr/>
          <p:nvPr/>
        </p:nvSpPr>
        <p:spPr>
          <a:xfrm>
            <a:off x="2438400" y="117148"/>
            <a:ext cx="7273635" cy="707887"/>
          </a:xfrm>
          <a:prstGeom prst="rect">
            <a:avLst/>
          </a:prstGeom>
          <a:solidFill>
            <a:srgbClr val="FFC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ysClr val="windowText" lastClr="000000"/>
                </a:solidFill>
                <a:latin typeface="OpenDyslexic" panose="00000500000000000000" pitchFamily="50" charset="0"/>
              </a:rPr>
              <a:t>The same file, but compressed!</a:t>
            </a:r>
          </a:p>
        </p:txBody>
      </p:sp>
    </p:spTree>
    <p:extLst>
      <p:ext uri="{BB962C8B-B14F-4D97-AF65-F5344CB8AC3E}">
        <p14:creationId xmlns:p14="http://schemas.microsoft.com/office/powerpoint/2010/main" val="34708263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endParaRPr lang="en-GB" sz="3600" dirty="0"/>
          </a:p>
        </p:txBody>
      </p:sp>
      <p:pic>
        <p:nvPicPr>
          <p:cNvPr id="3" name="Picture 2">
            <a:extLst>
              <a:ext uri="{FF2B5EF4-FFF2-40B4-BE49-F238E27FC236}">
                <a16:creationId xmlns:a16="http://schemas.microsoft.com/office/drawing/2014/main" id="{4D1D1385-56BD-49FD-A819-AF9375B6DF00}"/>
              </a:ext>
            </a:extLst>
          </p:cNvPr>
          <p:cNvPicPr>
            <a:picLocks noChangeAspect="1"/>
          </p:cNvPicPr>
          <p:nvPr/>
        </p:nvPicPr>
        <p:blipFill>
          <a:blip r:embed="rId2"/>
          <a:stretch>
            <a:fillRect/>
          </a:stretch>
        </p:blipFill>
        <p:spPr>
          <a:xfrm>
            <a:off x="1014543" y="2221546"/>
            <a:ext cx="10162913" cy="3883489"/>
          </a:xfrm>
          <a:prstGeom prst="rect">
            <a:avLst/>
          </a:prstGeom>
        </p:spPr>
      </p:pic>
    </p:spTree>
    <p:extLst>
      <p:ext uri="{BB962C8B-B14F-4D97-AF65-F5344CB8AC3E}">
        <p14:creationId xmlns:p14="http://schemas.microsoft.com/office/powerpoint/2010/main" val="35224455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r>
              <a:rPr lang="en-GB" sz="3600" dirty="0"/>
              <a:t>Lossy and Lossless compression = 2 ways. </a:t>
            </a:r>
          </a:p>
        </p:txBody>
      </p:sp>
      <p:pic>
        <p:nvPicPr>
          <p:cNvPr id="3" name="Picture 2">
            <a:extLst>
              <a:ext uri="{FF2B5EF4-FFF2-40B4-BE49-F238E27FC236}">
                <a16:creationId xmlns:a16="http://schemas.microsoft.com/office/drawing/2014/main" id="{4D1D1385-56BD-49FD-A819-AF9375B6DF00}"/>
              </a:ext>
            </a:extLst>
          </p:cNvPr>
          <p:cNvPicPr>
            <a:picLocks noChangeAspect="1"/>
          </p:cNvPicPr>
          <p:nvPr/>
        </p:nvPicPr>
        <p:blipFill>
          <a:blip r:embed="rId2"/>
          <a:stretch>
            <a:fillRect/>
          </a:stretch>
        </p:blipFill>
        <p:spPr>
          <a:xfrm>
            <a:off x="1014543" y="2221546"/>
            <a:ext cx="10162913" cy="3883489"/>
          </a:xfrm>
          <a:prstGeom prst="rect">
            <a:avLst/>
          </a:prstGeom>
        </p:spPr>
      </p:pic>
    </p:spTree>
    <p:extLst>
      <p:ext uri="{BB962C8B-B14F-4D97-AF65-F5344CB8AC3E}">
        <p14:creationId xmlns:p14="http://schemas.microsoft.com/office/powerpoint/2010/main" val="25572671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r>
              <a:rPr lang="en-GB" sz="3600" dirty="0"/>
              <a:t>To reduce the size of this file you could </a:t>
            </a:r>
            <a:r>
              <a:rPr lang="en-GB" sz="3600" dirty="0">
                <a:solidFill>
                  <a:schemeClr val="tx1"/>
                </a:solidFill>
              </a:rPr>
              <a:t>reduce the number of bits</a:t>
            </a:r>
            <a:r>
              <a:rPr lang="en-GB" sz="3600" dirty="0"/>
              <a:t> per pixel. Only 3 colours are used so you only need a pixel depth of 4 colours (</a:t>
            </a:r>
            <a:r>
              <a:rPr lang="en-GB" sz="3600" dirty="0">
                <a:solidFill>
                  <a:schemeClr val="tx1"/>
                </a:solidFill>
              </a:rPr>
              <a:t>or 2 binary numbers, not 4 as is currently</a:t>
            </a:r>
            <a:r>
              <a:rPr lang="en-GB" sz="3600" dirty="0"/>
              <a:t>). </a:t>
            </a:r>
          </a:p>
          <a:p>
            <a:endParaRPr lang="en-GB" sz="3600" dirty="0"/>
          </a:p>
          <a:p>
            <a:r>
              <a:rPr lang="en-GB" sz="3600" dirty="0"/>
              <a:t>You could also use lossy compression. This is where the image is compressed and some of the quality is lost. </a:t>
            </a:r>
          </a:p>
        </p:txBody>
      </p:sp>
    </p:spTree>
    <p:extLst>
      <p:ext uri="{BB962C8B-B14F-4D97-AF65-F5344CB8AC3E}">
        <p14:creationId xmlns:p14="http://schemas.microsoft.com/office/powerpoint/2010/main" val="1499967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r>
              <a:rPr lang="en-GB" sz="3600" dirty="0"/>
              <a:t>You could use </a:t>
            </a:r>
            <a:r>
              <a:rPr lang="en-GB" sz="3600" dirty="0">
                <a:solidFill>
                  <a:schemeClr val="tx1"/>
                </a:solidFill>
              </a:rPr>
              <a:t>lossy compression</a:t>
            </a:r>
            <a:r>
              <a:rPr lang="en-GB" sz="3600" dirty="0"/>
              <a:t>. This is where the image is compressed and some of the </a:t>
            </a:r>
            <a:r>
              <a:rPr lang="en-GB" sz="3600" dirty="0">
                <a:solidFill>
                  <a:schemeClr val="tx1"/>
                </a:solidFill>
              </a:rPr>
              <a:t>quality is lost</a:t>
            </a:r>
            <a:r>
              <a:rPr lang="en-GB" sz="3600" dirty="0"/>
              <a:t>. </a:t>
            </a:r>
          </a:p>
          <a:p>
            <a:endParaRPr lang="en-GB" sz="3600" dirty="0"/>
          </a:p>
          <a:p>
            <a:r>
              <a:rPr lang="en-GB" sz="3600" dirty="0"/>
              <a:t>You could also use lossless compression… </a:t>
            </a:r>
          </a:p>
        </p:txBody>
      </p:sp>
    </p:spTree>
    <p:extLst>
      <p:ext uri="{BB962C8B-B14F-4D97-AF65-F5344CB8AC3E}">
        <p14:creationId xmlns:p14="http://schemas.microsoft.com/office/powerpoint/2010/main" val="2595917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endParaRPr lang="en-GB" sz="4000" dirty="0"/>
          </a:p>
        </p:txBody>
      </p:sp>
      <p:pic>
        <p:nvPicPr>
          <p:cNvPr id="4" name="Picture 3">
            <a:extLst>
              <a:ext uri="{FF2B5EF4-FFF2-40B4-BE49-F238E27FC236}">
                <a16:creationId xmlns:a16="http://schemas.microsoft.com/office/drawing/2014/main" id="{58800102-64B3-4A0F-B58D-1692B4508091}"/>
              </a:ext>
            </a:extLst>
          </p:cNvPr>
          <p:cNvPicPr>
            <a:picLocks noChangeAspect="1"/>
          </p:cNvPicPr>
          <p:nvPr/>
        </p:nvPicPr>
        <p:blipFill>
          <a:blip r:embed="rId2"/>
          <a:stretch>
            <a:fillRect/>
          </a:stretch>
        </p:blipFill>
        <p:spPr>
          <a:xfrm>
            <a:off x="3209294" y="1697586"/>
            <a:ext cx="5773412" cy="3462828"/>
          </a:xfrm>
          <a:prstGeom prst="rect">
            <a:avLst/>
          </a:prstGeom>
        </p:spPr>
      </p:pic>
      <p:pic>
        <p:nvPicPr>
          <p:cNvPr id="5" name="Picture 4">
            <a:extLst>
              <a:ext uri="{FF2B5EF4-FFF2-40B4-BE49-F238E27FC236}">
                <a16:creationId xmlns:a16="http://schemas.microsoft.com/office/drawing/2014/main" id="{0CC19169-3F9D-4D62-ACE8-0BD89C2BB5F5}"/>
              </a:ext>
            </a:extLst>
          </p:cNvPr>
          <p:cNvPicPr>
            <a:picLocks noChangeAspect="1"/>
          </p:cNvPicPr>
          <p:nvPr/>
        </p:nvPicPr>
        <p:blipFill>
          <a:blip r:embed="rId3"/>
          <a:stretch>
            <a:fillRect/>
          </a:stretch>
        </p:blipFill>
        <p:spPr>
          <a:xfrm rot="1692550">
            <a:off x="9940702" y="81416"/>
            <a:ext cx="2258763" cy="1270306"/>
          </a:xfrm>
          <a:prstGeom prst="rect">
            <a:avLst/>
          </a:prstGeom>
        </p:spPr>
      </p:pic>
    </p:spTree>
    <p:extLst>
      <p:ext uri="{BB962C8B-B14F-4D97-AF65-F5344CB8AC3E}">
        <p14:creationId xmlns:p14="http://schemas.microsoft.com/office/powerpoint/2010/main" val="16167601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r>
              <a:rPr lang="en-GB" sz="3600" dirty="0"/>
              <a:t>You could use </a:t>
            </a:r>
            <a:r>
              <a:rPr lang="en-GB" sz="3600" dirty="0">
                <a:solidFill>
                  <a:schemeClr val="tx1"/>
                </a:solidFill>
              </a:rPr>
              <a:t>lossy compression</a:t>
            </a:r>
            <a:r>
              <a:rPr lang="en-GB" sz="3600" dirty="0"/>
              <a:t>. This is where the image is compressed and some of the </a:t>
            </a:r>
            <a:r>
              <a:rPr lang="en-GB" sz="3600" dirty="0">
                <a:solidFill>
                  <a:schemeClr val="tx1"/>
                </a:solidFill>
              </a:rPr>
              <a:t>quality is lost</a:t>
            </a:r>
            <a:r>
              <a:rPr lang="en-GB" sz="3600" dirty="0"/>
              <a:t>. </a:t>
            </a:r>
          </a:p>
          <a:p>
            <a:endParaRPr lang="en-GB" sz="3600" dirty="0"/>
          </a:p>
          <a:p>
            <a:r>
              <a:rPr lang="en-GB" sz="3600" dirty="0"/>
              <a:t>You could also use lossless compression… </a:t>
            </a:r>
          </a:p>
          <a:p>
            <a:r>
              <a:rPr lang="en-GB" sz="3600" dirty="0"/>
              <a:t>… this is where the image is compressed and…</a:t>
            </a:r>
          </a:p>
        </p:txBody>
      </p:sp>
    </p:spTree>
    <p:extLst>
      <p:ext uri="{BB962C8B-B14F-4D97-AF65-F5344CB8AC3E}">
        <p14:creationId xmlns:p14="http://schemas.microsoft.com/office/powerpoint/2010/main" val="37190409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r>
              <a:rPr lang="en-GB" sz="3600" dirty="0"/>
              <a:t>You could use </a:t>
            </a:r>
            <a:r>
              <a:rPr lang="en-GB" sz="3600" dirty="0">
                <a:solidFill>
                  <a:schemeClr val="tx1"/>
                </a:solidFill>
              </a:rPr>
              <a:t>lossy compression</a:t>
            </a:r>
            <a:r>
              <a:rPr lang="en-GB" sz="3600" dirty="0"/>
              <a:t>. This is where the image is compressed and some of the </a:t>
            </a:r>
            <a:r>
              <a:rPr lang="en-GB" sz="3600" dirty="0">
                <a:solidFill>
                  <a:schemeClr val="tx1"/>
                </a:solidFill>
              </a:rPr>
              <a:t>quality is lost</a:t>
            </a:r>
            <a:r>
              <a:rPr lang="en-GB" sz="3600" dirty="0"/>
              <a:t>. </a:t>
            </a:r>
          </a:p>
          <a:p>
            <a:endParaRPr lang="en-GB" sz="3600" dirty="0"/>
          </a:p>
          <a:p>
            <a:r>
              <a:rPr lang="en-GB" sz="3600" dirty="0"/>
              <a:t>You could also use lossless compression… </a:t>
            </a:r>
          </a:p>
          <a:p>
            <a:r>
              <a:rPr lang="en-GB" sz="3600" dirty="0"/>
              <a:t>… this is where the image is compressed and…</a:t>
            </a:r>
          </a:p>
          <a:p>
            <a:r>
              <a:rPr lang="en-GB" sz="3600" dirty="0"/>
              <a:t>… the quality is not lost. </a:t>
            </a:r>
          </a:p>
        </p:txBody>
      </p:sp>
    </p:spTree>
    <p:extLst>
      <p:ext uri="{BB962C8B-B14F-4D97-AF65-F5344CB8AC3E}">
        <p14:creationId xmlns:p14="http://schemas.microsoft.com/office/powerpoint/2010/main" val="779091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r>
              <a:rPr lang="en-GB" sz="3600" dirty="0"/>
              <a:t>You could use </a:t>
            </a:r>
            <a:r>
              <a:rPr lang="en-GB" sz="3600" dirty="0">
                <a:solidFill>
                  <a:schemeClr val="tx1"/>
                </a:solidFill>
              </a:rPr>
              <a:t>lossy compression</a:t>
            </a:r>
            <a:r>
              <a:rPr lang="en-GB" sz="3600" dirty="0"/>
              <a:t>. This is where the image is compressed and some of the </a:t>
            </a:r>
            <a:r>
              <a:rPr lang="en-GB" sz="3600" dirty="0">
                <a:solidFill>
                  <a:schemeClr val="tx1"/>
                </a:solidFill>
              </a:rPr>
              <a:t>quality is lost</a:t>
            </a:r>
            <a:r>
              <a:rPr lang="en-GB" sz="3600" dirty="0"/>
              <a:t>. </a:t>
            </a:r>
          </a:p>
          <a:p>
            <a:endParaRPr lang="en-GB" sz="3600" dirty="0"/>
          </a:p>
          <a:p>
            <a:r>
              <a:rPr lang="en-GB" sz="3600" dirty="0"/>
              <a:t>You could also use </a:t>
            </a:r>
            <a:r>
              <a:rPr lang="en-GB" sz="3600" dirty="0">
                <a:solidFill>
                  <a:schemeClr val="tx1"/>
                </a:solidFill>
              </a:rPr>
              <a:t>lossless</a:t>
            </a:r>
            <a:r>
              <a:rPr lang="en-GB" sz="3600" dirty="0"/>
              <a:t> compression… </a:t>
            </a:r>
          </a:p>
          <a:p>
            <a:r>
              <a:rPr lang="en-GB" sz="3600" dirty="0"/>
              <a:t>… this is where the image is compressed and…</a:t>
            </a:r>
          </a:p>
          <a:p>
            <a:r>
              <a:rPr lang="en-GB" sz="3600" dirty="0"/>
              <a:t>… the quality is not lost. </a:t>
            </a:r>
          </a:p>
        </p:txBody>
      </p:sp>
    </p:spTree>
    <p:extLst>
      <p:ext uri="{BB962C8B-B14F-4D97-AF65-F5344CB8AC3E}">
        <p14:creationId xmlns:p14="http://schemas.microsoft.com/office/powerpoint/2010/main" val="41189600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r>
              <a:rPr lang="en-GB" sz="3600" dirty="0"/>
              <a:t>You could use </a:t>
            </a:r>
            <a:r>
              <a:rPr lang="en-GB" sz="3600" dirty="0">
                <a:solidFill>
                  <a:schemeClr val="tx1"/>
                </a:solidFill>
              </a:rPr>
              <a:t>lossy compression</a:t>
            </a:r>
            <a:r>
              <a:rPr lang="en-GB" sz="3600" dirty="0"/>
              <a:t>. This is where the image is compressed and some of the </a:t>
            </a:r>
            <a:r>
              <a:rPr lang="en-GB" sz="3600" dirty="0">
                <a:solidFill>
                  <a:schemeClr val="tx1"/>
                </a:solidFill>
              </a:rPr>
              <a:t>quality is lost</a:t>
            </a:r>
            <a:r>
              <a:rPr lang="en-GB" sz="3600" dirty="0"/>
              <a:t>. </a:t>
            </a:r>
          </a:p>
          <a:p>
            <a:endParaRPr lang="en-GB" sz="3600" dirty="0"/>
          </a:p>
          <a:p>
            <a:r>
              <a:rPr lang="en-GB" sz="3600" dirty="0"/>
              <a:t>You could also use </a:t>
            </a:r>
            <a:r>
              <a:rPr lang="en-GB" sz="3600" dirty="0">
                <a:solidFill>
                  <a:schemeClr val="tx1"/>
                </a:solidFill>
              </a:rPr>
              <a:t>lossless</a:t>
            </a:r>
            <a:r>
              <a:rPr lang="en-GB" sz="3600" dirty="0"/>
              <a:t> compression… </a:t>
            </a:r>
          </a:p>
          <a:p>
            <a:r>
              <a:rPr lang="en-GB" sz="3600" dirty="0"/>
              <a:t>… this is where the </a:t>
            </a:r>
            <a:r>
              <a:rPr lang="en-GB" sz="3600" dirty="0">
                <a:solidFill>
                  <a:schemeClr val="tx1"/>
                </a:solidFill>
              </a:rPr>
              <a:t>image is compressed</a:t>
            </a:r>
            <a:r>
              <a:rPr lang="en-GB" sz="3600" dirty="0"/>
              <a:t> and…</a:t>
            </a:r>
          </a:p>
          <a:p>
            <a:r>
              <a:rPr lang="en-GB" sz="3600" dirty="0"/>
              <a:t>… the quality is not lost. </a:t>
            </a:r>
          </a:p>
        </p:txBody>
      </p:sp>
    </p:spTree>
    <p:extLst>
      <p:ext uri="{BB962C8B-B14F-4D97-AF65-F5344CB8AC3E}">
        <p14:creationId xmlns:p14="http://schemas.microsoft.com/office/powerpoint/2010/main" val="36615864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20" name="Text Placeholder 19">
            <a:extLst>
              <a:ext uri="{FF2B5EF4-FFF2-40B4-BE49-F238E27FC236}">
                <a16:creationId xmlns:a16="http://schemas.microsoft.com/office/drawing/2014/main" id="{A7776A9D-3DE8-4DBE-B9BF-61D09F75497C}"/>
              </a:ext>
            </a:extLst>
          </p:cNvPr>
          <p:cNvSpPr>
            <a:spLocks noGrp="1"/>
          </p:cNvSpPr>
          <p:nvPr>
            <p:ph type="body" sz="quarter" idx="15"/>
          </p:nvPr>
        </p:nvSpPr>
        <p:spPr/>
        <p:txBody>
          <a:bodyPr/>
          <a:lstStyle/>
          <a:p>
            <a:r>
              <a:rPr lang="en-GB" sz="3600" dirty="0"/>
              <a:t>You could use </a:t>
            </a:r>
            <a:r>
              <a:rPr lang="en-GB" sz="3600" dirty="0">
                <a:solidFill>
                  <a:schemeClr val="tx1"/>
                </a:solidFill>
              </a:rPr>
              <a:t>lossy compression</a:t>
            </a:r>
            <a:r>
              <a:rPr lang="en-GB" sz="3600" dirty="0"/>
              <a:t>. This is where the image is compressed and some of the </a:t>
            </a:r>
            <a:r>
              <a:rPr lang="en-GB" sz="3600" dirty="0">
                <a:solidFill>
                  <a:schemeClr val="tx1"/>
                </a:solidFill>
              </a:rPr>
              <a:t>quality is lost</a:t>
            </a:r>
            <a:r>
              <a:rPr lang="en-GB" sz="3600" dirty="0"/>
              <a:t>. </a:t>
            </a:r>
          </a:p>
          <a:p>
            <a:endParaRPr lang="en-GB" sz="3600" dirty="0"/>
          </a:p>
          <a:p>
            <a:r>
              <a:rPr lang="en-GB" sz="3600" dirty="0"/>
              <a:t>You could also use </a:t>
            </a:r>
            <a:r>
              <a:rPr lang="en-GB" sz="3600" dirty="0">
                <a:solidFill>
                  <a:schemeClr val="tx1"/>
                </a:solidFill>
              </a:rPr>
              <a:t>lossless</a:t>
            </a:r>
            <a:r>
              <a:rPr lang="en-GB" sz="3600" dirty="0"/>
              <a:t> compression… </a:t>
            </a:r>
          </a:p>
          <a:p>
            <a:r>
              <a:rPr lang="en-GB" sz="3600" dirty="0"/>
              <a:t>… this is where the </a:t>
            </a:r>
            <a:r>
              <a:rPr lang="en-GB" sz="3600" dirty="0">
                <a:solidFill>
                  <a:schemeClr val="tx1"/>
                </a:solidFill>
              </a:rPr>
              <a:t>image is compressed</a:t>
            </a:r>
            <a:r>
              <a:rPr lang="en-GB" sz="3600" dirty="0"/>
              <a:t> and…</a:t>
            </a:r>
          </a:p>
          <a:p>
            <a:r>
              <a:rPr lang="en-GB" sz="3600" dirty="0"/>
              <a:t>… the </a:t>
            </a:r>
            <a:r>
              <a:rPr lang="en-GB" sz="3600" dirty="0">
                <a:solidFill>
                  <a:schemeClr val="tx1"/>
                </a:solidFill>
              </a:rPr>
              <a:t>quality is not lost</a:t>
            </a:r>
            <a:r>
              <a:rPr lang="en-GB" sz="3600" dirty="0"/>
              <a:t>. </a:t>
            </a:r>
          </a:p>
        </p:txBody>
      </p:sp>
    </p:spTree>
    <p:extLst>
      <p:ext uri="{BB962C8B-B14F-4D97-AF65-F5344CB8AC3E}">
        <p14:creationId xmlns:p14="http://schemas.microsoft.com/office/powerpoint/2010/main" val="3936133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r>
              <a:rPr lang="en-GB" sz="4000" dirty="0"/>
              <a:t>Sample rate is the </a:t>
            </a:r>
            <a:r>
              <a:rPr lang="en-GB" sz="4000" dirty="0">
                <a:solidFill>
                  <a:schemeClr val="tx1"/>
                </a:solidFill>
              </a:rPr>
              <a:t>amount of samples </a:t>
            </a:r>
            <a:r>
              <a:rPr lang="en-GB" sz="4000" dirty="0"/>
              <a:t>captured </a:t>
            </a:r>
            <a:r>
              <a:rPr lang="en-GB" sz="4000" dirty="0">
                <a:solidFill>
                  <a:schemeClr val="tx1"/>
                </a:solidFill>
              </a:rPr>
              <a:t>per second</a:t>
            </a:r>
            <a:r>
              <a:rPr lang="en-GB" sz="4000" dirty="0"/>
              <a:t>. </a:t>
            </a:r>
          </a:p>
          <a:p>
            <a:endParaRPr lang="en-GB" sz="4000" dirty="0"/>
          </a:p>
          <a:p>
            <a:endParaRPr lang="en-GB" sz="4000" dirty="0"/>
          </a:p>
          <a:p>
            <a:r>
              <a:rPr lang="en-GB" sz="4000" dirty="0"/>
              <a:t>The </a:t>
            </a:r>
            <a:r>
              <a:rPr lang="en-GB" sz="4000" dirty="0">
                <a:solidFill>
                  <a:schemeClr val="tx1"/>
                </a:solidFill>
              </a:rPr>
              <a:t>higher the sampling rate </a:t>
            </a:r>
            <a:r>
              <a:rPr lang="en-GB" sz="4000" dirty="0"/>
              <a:t>the better the </a:t>
            </a:r>
            <a:r>
              <a:rPr lang="en-GB" sz="4000" dirty="0">
                <a:solidFill>
                  <a:schemeClr val="tx1"/>
                </a:solidFill>
              </a:rPr>
              <a:t>quality</a:t>
            </a:r>
            <a:r>
              <a:rPr lang="en-GB" sz="4000" dirty="0"/>
              <a:t> of the sound. </a:t>
            </a:r>
          </a:p>
        </p:txBody>
      </p:sp>
      <p:pic>
        <p:nvPicPr>
          <p:cNvPr id="4" name="Picture 3">
            <a:extLst>
              <a:ext uri="{FF2B5EF4-FFF2-40B4-BE49-F238E27FC236}">
                <a16:creationId xmlns:a16="http://schemas.microsoft.com/office/drawing/2014/main" id="{6BC55DB7-9067-4672-9F77-B525946F0CD3}"/>
              </a:ext>
            </a:extLst>
          </p:cNvPr>
          <p:cNvPicPr>
            <a:picLocks noChangeAspect="1"/>
          </p:cNvPicPr>
          <p:nvPr/>
        </p:nvPicPr>
        <p:blipFill>
          <a:blip r:embed="rId2"/>
          <a:stretch>
            <a:fillRect/>
          </a:stretch>
        </p:blipFill>
        <p:spPr>
          <a:xfrm rot="1692550">
            <a:off x="9940702" y="81416"/>
            <a:ext cx="2258763" cy="1270306"/>
          </a:xfrm>
          <a:prstGeom prst="rect">
            <a:avLst/>
          </a:prstGeom>
        </p:spPr>
      </p:pic>
    </p:spTree>
    <p:extLst>
      <p:ext uri="{BB962C8B-B14F-4D97-AF65-F5344CB8AC3E}">
        <p14:creationId xmlns:p14="http://schemas.microsoft.com/office/powerpoint/2010/main" val="4241289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endParaRPr lang="en-GB" sz="4000" dirty="0"/>
          </a:p>
        </p:txBody>
      </p:sp>
      <p:graphicFrame>
        <p:nvGraphicFramePr>
          <p:cNvPr id="4" name="Table 3">
            <a:extLst>
              <a:ext uri="{FF2B5EF4-FFF2-40B4-BE49-F238E27FC236}">
                <a16:creationId xmlns:a16="http://schemas.microsoft.com/office/drawing/2014/main" id="{B771B825-2CC3-4575-945C-028A633C3E6B}"/>
              </a:ext>
            </a:extLst>
          </p:cNvPr>
          <p:cNvGraphicFramePr>
            <a:graphicFrameLocks noGrp="1"/>
          </p:cNvGraphicFramePr>
          <p:nvPr/>
        </p:nvGraphicFramePr>
        <p:xfrm>
          <a:off x="1787475" y="2148119"/>
          <a:ext cx="8128000" cy="1381760"/>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990028103"/>
                    </a:ext>
                  </a:extLst>
                </a:gridCol>
                <a:gridCol w="2032000">
                  <a:extLst>
                    <a:ext uri="{9D8B030D-6E8A-4147-A177-3AD203B41FA5}">
                      <a16:colId xmlns:a16="http://schemas.microsoft.com/office/drawing/2014/main" val="65961634"/>
                    </a:ext>
                  </a:extLst>
                </a:gridCol>
                <a:gridCol w="2032000">
                  <a:extLst>
                    <a:ext uri="{9D8B030D-6E8A-4147-A177-3AD203B41FA5}">
                      <a16:colId xmlns:a16="http://schemas.microsoft.com/office/drawing/2014/main" val="3603268146"/>
                    </a:ext>
                  </a:extLst>
                </a:gridCol>
                <a:gridCol w="2032000">
                  <a:extLst>
                    <a:ext uri="{9D8B030D-6E8A-4147-A177-3AD203B41FA5}">
                      <a16:colId xmlns:a16="http://schemas.microsoft.com/office/drawing/2014/main" val="734599309"/>
                    </a:ext>
                  </a:extLst>
                </a:gridCol>
              </a:tblGrid>
              <a:tr h="370840">
                <a:tc>
                  <a:txBody>
                    <a:bodyPr/>
                    <a:lstStyle/>
                    <a:p>
                      <a:endParaRPr lang="en-GB" dirty="0"/>
                    </a:p>
                  </a:txBody>
                  <a:tcPr>
                    <a:solidFill>
                      <a:srgbClr val="FFFFFF"/>
                    </a:solidFill>
                  </a:tcPr>
                </a:tc>
                <a:tc>
                  <a:txBody>
                    <a:bodyPr/>
                    <a:lstStyle/>
                    <a:p>
                      <a:pPr algn="ctr"/>
                      <a:r>
                        <a:rPr lang="en-GB" dirty="0">
                          <a:latin typeface="OpenDyslexic" panose="00000500000000000000" pitchFamily="50" charset="0"/>
                        </a:rPr>
                        <a:t>Length</a:t>
                      </a:r>
                    </a:p>
                  </a:txBody>
                  <a:tcPr>
                    <a:solidFill>
                      <a:srgbClr val="FFFFFF"/>
                    </a:solidFill>
                  </a:tcPr>
                </a:tc>
                <a:tc>
                  <a:txBody>
                    <a:bodyPr/>
                    <a:lstStyle/>
                    <a:p>
                      <a:pPr algn="ctr"/>
                      <a:r>
                        <a:rPr lang="en-GB" dirty="0">
                          <a:latin typeface="OpenDyslexic" panose="00000500000000000000" pitchFamily="50" charset="0"/>
                        </a:rPr>
                        <a:t>Bit Rate</a:t>
                      </a:r>
                    </a:p>
                  </a:txBody>
                  <a:tcPr>
                    <a:solidFill>
                      <a:srgbClr val="FFFFFF"/>
                    </a:solidFill>
                  </a:tcPr>
                </a:tc>
                <a:tc>
                  <a:txBody>
                    <a:bodyPr/>
                    <a:lstStyle/>
                    <a:p>
                      <a:pPr algn="ctr"/>
                      <a:r>
                        <a:rPr lang="en-GB" dirty="0">
                          <a:latin typeface="OpenDyslexic" panose="00000500000000000000" pitchFamily="50" charset="0"/>
                        </a:rPr>
                        <a:t>Sampling Frequency</a:t>
                      </a:r>
                    </a:p>
                  </a:txBody>
                  <a:tcPr>
                    <a:solidFill>
                      <a:srgbClr val="FFFFFF"/>
                    </a:solidFill>
                  </a:tcPr>
                </a:tc>
                <a:extLst>
                  <a:ext uri="{0D108BD9-81ED-4DB2-BD59-A6C34878D82A}">
                    <a16:rowId xmlns:a16="http://schemas.microsoft.com/office/drawing/2014/main" val="1358435183"/>
                  </a:ext>
                </a:extLst>
              </a:tr>
              <a:tr h="370840">
                <a:tc>
                  <a:txBody>
                    <a:bodyPr/>
                    <a:lstStyle/>
                    <a:p>
                      <a:r>
                        <a:rPr lang="en-GB" dirty="0">
                          <a:latin typeface="OpenDyslexic" panose="00000500000000000000" pitchFamily="50" charset="0"/>
                        </a:rPr>
                        <a:t>Extract 1</a:t>
                      </a:r>
                    </a:p>
                  </a:txBody>
                  <a:tcPr>
                    <a:solidFill>
                      <a:srgbClr val="FFC000"/>
                    </a:solidFill>
                  </a:tcPr>
                </a:tc>
                <a:tc>
                  <a:txBody>
                    <a:bodyPr/>
                    <a:lstStyle/>
                    <a:p>
                      <a:pPr algn="ctr"/>
                      <a:r>
                        <a:rPr lang="en-GB" dirty="0">
                          <a:latin typeface="OpenDyslexic" panose="00000500000000000000" pitchFamily="50" charset="0"/>
                        </a:rPr>
                        <a:t>1 minute</a:t>
                      </a:r>
                    </a:p>
                  </a:txBody>
                  <a:tcPr>
                    <a:solidFill>
                      <a:srgbClr val="FFFFFF"/>
                    </a:solidFill>
                  </a:tcPr>
                </a:tc>
                <a:tc>
                  <a:txBody>
                    <a:bodyPr/>
                    <a:lstStyle/>
                    <a:p>
                      <a:pPr algn="ctr"/>
                      <a:r>
                        <a:rPr lang="en-GB" dirty="0">
                          <a:latin typeface="OpenDyslexic" panose="00000500000000000000" pitchFamily="50" charset="0"/>
                        </a:rPr>
                        <a:t>64 </a:t>
                      </a:r>
                      <a:r>
                        <a:rPr lang="en-GB" dirty="0" err="1">
                          <a:latin typeface="OpenDyslexic" panose="00000500000000000000" pitchFamily="50" charset="0"/>
                        </a:rPr>
                        <a:t>kbit</a:t>
                      </a:r>
                      <a:r>
                        <a:rPr lang="en-GB" dirty="0">
                          <a:latin typeface="OpenDyslexic" panose="00000500000000000000" pitchFamily="50" charset="0"/>
                        </a:rPr>
                        <a:t>/s</a:t>
                      </a:r>
                    </a:p>
                  </a:txBody>
                  <a:tcPr>
                    <a:solidFill>
                      <a:srgbClr val="FFFFFF"/>
                    </a:solidFill>
                  </a:tcPr>
                </a:tc>
                <a:tc>
                  <a:txBody>
                    <a:bodyPr/>
                    <a:lstStyle/>
                    <a:p>
                      <a:pPr algn="ctr"/>
                      <a:r>
                        <a:rPr lang="en-GB" dirty="0">
                          <a:latin typeface="OpenDyslexic" panose="00000500000000000000" pitchFamily="50" charset="0"/>
                        </a:rPr>
                        <a:t>16</a:t>
                      </a:r>
                      <a:r>
                        <a:rPr lang="en-GB" baseline="0" dirty="0">
                          <a:latin typeface="OpenDyslexic" panose="00000500000000000000" pitchFamily="50" charset="0"/>
                        </a:rPr>
                        <a:t> </a:t>
                      </a:r>
                      <a:r>
                        <a:rPr lang="en-GB" baseline="0" dirty="0" err="1">
                          <a:latin typeface="OpenDyslexic" panose="00000500000000000000" pitchFamily="50" charset="0"/>
                        </a:rPr>
                        <a:t>khz</a:t>
                      </a:r>
                      <a:endParaRPr lang="en-GB" dirty="0">
                        <a:latin typeface="OpenDyslexic" panose="00000500000000000000" pitchFamily="50" charset="0"/>
                      </a:endParaRPr>
                    </a:p>
                  </a:txBody>
                  <a:tcPr>
                    <a:solidFill>
                      <a:srgbClr val="FFFFFF"/>
                    </a:solidFill>
                  </a:tcPr>
                </a:tc>
                <a:extLst>
                  <a:ext uri="{0D108BD9-81ED-4DB2-BD59-A6C34878D82A}">
                    <a16:rowId xmlns:a16="http://schemas.microsoft.com/office/drawing/2014/main" val="2349152305"/>
                  </a:ext>
                </a:extLst>
              </a:tr>
              <a:tr h="370840">
                <a:tc>
                  <a:txBody>
                    <a:bodyPr/>
                    <a:lstStyle/>
                    <a:p>
                      <a:r>
                        <a:rPr lang="en-GB" dirty="0">
                          <a:latin typeface="OpenDyslexic" panose="00000500000000000000" pitchFamily="50" charset="0"/>
                        </a:rPr>
                        <a:t>Extract 2</a:t>
                      </a:r>
                    </a:p>
                  </a:txBody>
                  <a:tcPr>
                    <a:solidFill>
                      <a:srgbClr val="FFC000"/>
                    </a:solidFill>
                  </a:tcPr>
                </a:tc>
                <a:tc>
                  <a:txBody>
                    <a:bodyPr/>
                    <a:lstStyle/>
                    <a:p>
                      <a:pPr algn="ctr"/>
                      <a:r>
                        <a:rPr lang="en-GB" dirty="0">
                          <a:latin typeface="OpenDyslexic" panose="00000500000000000000" pitchFamily="50" charset="0"/>
                        </a:rPr>
                        <a:t>1 minute</a:t>
                      </a:r>
                    </a:p>
                  </a:txBody>
                  <a:tcPr>
                    <a:solidFill>
                      <a:srgbClr val="FFFFFF"/>
                    </a:solidFill>
                  </a:tcPr>
                </a:tc>
                <a:tc>
                  <a:txBody>
                    <a:bodyPr/>
                    <a:lstStyle/>
                    <a:p>
                      <a:pPr algn="ctr"/>
                      <a:r>
                        <a:rPr lang="en-GB" dirty="0">
                          <a:latin typeface="OpenDyslexic" panose="00000500000000000000" pitchFamily="50" charset="0"/>
                        </a:rPr>
                        <a:t>128 </a:t>
                      </a:r>
                      <a:r>
                        <a:rPr lang="en-GB" dirty="0" err="1">
                          <a:latin typeface="OpenDyslexic" panose="00000500000000000000" pitchFamily="50" charset="0"/>
                        </a:rPr>
                        <a:t>kbit</a:t>
                      </a:r>
                      <a:r>
                        <a:rPr lang="en-GB" dirty="0">
                          <a:latin typeface="OpenDyslexic" panose="00000500000000000000" pitchFamily="50" charset="0"/>
                        </a:rPr>
                        <a:t>/s</a:t>
                      </a:r>
                    </a:p>
                  </a:txBody>
                  <a:tcPr>
                    <a:solidFill>
                      <a:srgbClr val="FFFFFF"/>
                    </a:solidFill>
                  </a:tcPr>
                </a:tc>
                <a:tc>
                  <a:txBody>
                    <a:bodyPr/>
                    <a:lstStyle/>
                    <a:p>
                      <a:pPr algn="ctr"/>
                      <a:r>
                        <a:rPr lang="en-GB" dirty="0">
                          <a:latin typeface="OpenDyslexic" panose="00000500000000000000" pitchFamily="50" charset="0"/>
                        </a:rPr>
                        <a:t>32 </a:t>
                      </a:r>
                      <a:r>
                        <a:rPr lang="en-GB" dirty="0" err="1">
                          <a:latin typeface="OpenDyslexic" panose="00000500000000000000" pitchFamily="50" charset="0"/>
                        </a:rPr>
                        <a:t>khz</a:t>
                      </a:r>
                      <a:endParaRPr lang="en-GB" dirty="0">
                        <a:latin typeface="OpenDyslexic" panose="00000500000000000000" pitchFamily="50" charset="0"/>
                      </a:endParaRPr>
                    </a:p>
                  </a:txBody>
                  <a:tcPr>
                    <a:solidFill>
                      <a:srgbClr val="FFFFFF"/>
                    </a:solidFill>
                  </a:tcPr>
                </a:tc>
                <a:extLst>
                  <a:ext uri="{0D108BD9-81ED-4DB2-BD59-A6C34878D82A}">
                    <a16:rowId xmlns:a16="http://schemas.microsoft.com/office/drawing/2014/main" val="2497896841"/>
                  </a:ext>
                </a:extLst>
              </a:tr>
            </a:tbl>
          </a:graphicData>
        </a:graphic>
      </p:graphicFrame>
      <p:sp>
        <p:nvSpPr>
          <p:cNvPr id="5" name="TextBox 4">
            <a:extLst>
              <a:ext uri="{FF2B5EF4-FFF2-40B4-BE49-F238E27FC236}">
                <a16:creationId xmlns:a16="http://schemas.microsoft.com/office/drawing/2014/main" id="{1971B742-AB63-422B-9ECC-A587C26E2FBF}"/>
              </a:ext>
            </a:extLst>
          </p:cNvPr>
          <p:cNvSpPr txBox="1"/>
          <p:nvPr/>
        </p:nvSpPr>
        <p:spPr>
          <a:xfrm>
            <a:off x="1787475" y="3789040"/>
            <a:ext cx="8128000" cy="1754326"/>
          </a:xfrm>
          <a:prstGeom prst="rect">
            <a:avLst/>
          </a:prstGeom>
          <a:noFill/>
        </p:spPr>
        <p:txBody>
          <a:bodyPr wrap="square" rtlCol="0">
            <a:spAutoFit/>
          </a:bodyPr>
          <a:lstStyle/>
          <a:p>
            <a:pPr algn="ctr"/>
            <a:r>
              <a:rPr lang="en-GB" sz="3600" b="1" dirty="0">
                <a:solidFill>
                  <a:srgbClr val="0070C0"/>
                </a:solidFill>
                <a:latin typeface="OpenDyslexic" panose="00000500000000000000" pitchFamily="50" charset="0"/>
              </a:rPr>
              <a:t>Bit rate is the amount of bits that can be assigned to the wave length. </a:t>
            </a:r>
          </a:p>
        </p:txBody>
      </p:sp>
      <p:sp>
        <p:nvSpPr>
          <p:cNvPr id="6" name="Oval 5">
            <a:extLst>
              <a:ext uri="{FF2B5EF4-FFF2-40B4-BE49-F238E27FC236}">
                <a16:creationId xmlns:a16="http://schemas.microsoft.com/office/drawing/2014/main" id="{4E114D6D-E8C8-45B3-96D5-4CA20CA7C52A}"/>
              </a:ext>
            </a:extLst>
          </p:cNvPr>
          <p:cNvSpPr/>
          <p:nvPr/>
        </p:nvSpPr>
        <p:spPr>
          <a:xfrm>
            <a:off x="8178048" y="3064563"/>
            <a:ext cx="1512168" cy="5941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75C99BC3-4F07-4319-A525-11C00CB6D038}"/>
              </a:ext>
            </a:extLst>
          </p:cNvPr>
          <p:cNvSpPr/>
          <p:nvPr/>
        </p:nvSpPr>
        <p:spPr>
          <a:xfrm>
            <a:off x="6096000" y="3065718"/>
            <a:ext cx="1512168" cy="59419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7519680-A5EC-43FB-BDB1-C0DD703351B4}"/>
              </a:ext>
            </a:extLst>
          </p:cNvPr>
          <p:cNvPicPr>
            <a:picLocks noChangeAspect="1"/>
          </p:cNvPicPr>
          <p:nvPr/>
        </p:nvPicPr>
        <p:blipFill>
          <a:blip r:embed="rId2"/>
          <a:stretch>
            <a:fillRect/>
          </a:stretch>
        </p:blipFill>
        <p:spPr>
          <a:xfrm rot="1692550">
            <a:off x="9940702" y="81416"/>
            <a:ext cx="2258763" cy="1270306"/>
          </a:xfrm>
          <a:prstGeom prst="rect">
            <a:avLst/>
          </a:prstGeom>
        </p:spPr>
      </p:pic>
    </p:spTree>
    <p:extLst>
      <p:ext uri="{BB962C8B-B14F-4D97-AF65-F5344CB8AC3E}">
        <p14:creationId xmlns:p14="http://schemas.microsoft.com/office/powerpoint/2010/main" val="1643183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FC6C45-5553-4EA0-AEEB-6FFB701F1AB9}"/>
              </a:ext>
            </a:extLst>
          </p:cNvPr>
          <p:cNvSpPr>
            <a:spLocks noGrp="1"/>
          </p:cNvSpPr>
          <p:nvPr>
            <p:ph type="body" sz="quarter" idx="13"/>
          </p:nvPr>
        </p:nvSpPr>
        <p:spPr/>
        <p:txBody>
          <a:bodyPr/>
          <a:lstStyle/>
          <a:p>
            <a:r>
              <a:rPr lang="en-GB" sz="2800" dirty="0"/>
              <a:t>1.2 Memory and Storage</a:t>
            </a:r>
          </a:p>
        </p:txBody>
      </p:sp>
      <p:sp>
        <p:nvSpPr>
          <p:cNvPr id="3" name="Text Placeholder 2">
            <a:extLst>
              <a:ext uri="{FF2B5EF4-FFF2-40B4-BE49-F238E27FC236}">
                <a16:creationId xmlns:a16="http://schemas.microsoft.com/office/drawing/2014/main" id="{3233337F-7DCC-4F95-8E87-F1D87747593B}"/>
              </a:ext>
            </a:extLst>
          </p:cNvPr>
          <p:cNvSpPr>
            <a:spLocks noGrp="1"/>
          </p:cNvSpPr>
          <p:nvPr>
            <p:ph type="body" sz="quarter" idx="15"/>
          </p:nvPr>
        </p:nvSpPr>
        <p:spPr/>
        <p:txBody>
          <a:bodyPr/>
          <a:lstStyle/>
          <a:p>
            <a:endParaRPr lang="en-GB" sz="4000" dirty="0"/>
          </a:p>
        </p:txBody>
      </p:sp>
      <p:pic>
        <p:nvPicPr>
          <p:cNvPr id="17" name="Picture 16">
            <a:extLst>
              <a:ext uri="{FF2B5EF4-FFF2-40B4-BE49-F238E27FC236}">
                <a16:creationId xmlns:a16="http://schemas.microsoft.com/office/drawing/2014/main" id="{D778A521-C617-4E92-8370-CF8A1297798F}"/>
              </a:ext>
            </a:extLst>
          </p:cNvPr>
          <p:cNvPicPr>
            <a:picLocks noChangeAspect="1"/>
          </p:cNvPicPr>
          <p:nvPr/>
        </p:nvPicPr>
        <p:blipFill>
          <a:blip r:embed="rId2"/>
          <a:stretch>
            <a:fillRect/>
          </a:stretch>
        </p:blipFill>
        <p:spPr>
          <a:xfrm>
            <a:off x="255526" y="1715875"/>
            <a:ext cx="11680948" cy="3426249"/>
          </a:xfrm>
          <a:prstGeom prst="rect">
            <a:avLst/>
          </a:prstGeom>
        </p:spPr>
      </p:pic>
      <p:sp>
        <p:nvSpPr>
          <p:cNvPr id="5" name="TextBox 4">
            <a:extLst>
              <a:ext uri="{FF2B5EF4-FFF2-40B4-BE49-F238E27FC236}">
                <a16:creationId xmlns:a16="http://schemas.microsoft.com/office/drawing/2014/main" id="{36DC1F83-A658-4F46-8086-B9B69CC3F05C}"/>
              </a:ext>
            </a:extLst>
          </p:cNvPr>
          <p:cNvSpPr txBox="1"/>
          <p:nvPr/>
        </p:nvSpPr>
        <p:spPr>
          <a:xfrm>
            <a:off x="255527" y="3043401"/>
            <a:ext cx="11680948" cy="3416320"/>
          </a:xfrm>
          <a:prstGeom prst="rect">
            <a:avLst/>
          </a:prstGeom>
          <a:solidFill>
            <a:schemeClr val="bg1"/>
          </a:solidFill>
        </p:spPr>
        <p:txBody>
          <a:bodyPr wrap="square" rtlCol="0">
            <a:spAutoFit/>
          </a:bodyPr>
          <a:lstStyle/>
          <a:p>
            <a:r>
              <a:rPr lang="en-GB" sz="3600" dirty="0">
                <a:latin typeface="OpenDyslexic" panose="00000500000000000000" pitchFamily="50" charset="0"/>
              </a:rPr>
              <a:t>The computer will convert the analogue sound into a digital sound by </a:t>
            </a:r>
            <a:r>
              <a:rPr lang="en-GB" sz="3600" dirty="0">
                <a:solidFill>
                  <a:srgbClr val="FF0000"/>
                </a:solidFill>
                <a:latin typeface="OpenDyslexic" panose="00000500000000000000" pitchFamily="50" charset="0"/>
              </a:rPr>
              <a:t>using sampling</a:t>
            </a:r>
            <a:r>
              <a:rPr lang="en-GB" sz="3600" dirty="0">
                <a:latin typeface="OpenDyslexic" panose="00000500000000000000" pitchFamily="50" charset="0"/>
              </a:rPr>
              <a:t>. </a:t>
            </a:r>
          </a:p>
          <a:p>
            <a:endParaRPr lang="en-GB" sz="3600" dirty="0">
              <a:latin typeface="OpenDyslexic" panose="00000500000000000000" pitchFamily="50" charset="0"/>
            </a:endParaRPr>
          </a:p>
          <a:p>
            <a:r>
              <a:rPr lang="en-GB" sz="3600" dirty="0">
                <a:latin typeface="OpenDyslexic" panose="00000500000000000000" pitchFamily="50" charset="0"/>
              </a:rPr>
              <a:t>This will assign a </a:t>
            </a:r>
            <a:r>
              <a:rPr lang="en-GB" sz="3600" dirty="0">
                <a:solidFill>
                  <a:srgbClr val="FF0000"/>
                </a:solidFill>
                <a:latin typeface="OpenDyslexic" panose="00000500000000000000" pitchFamily="50" charset="0"/>
              </a:rPr>
              <a:t>binary value </a:t>
            </a:r>
            <a:r>
              <a:rPr lang="en-GB" sz="3600" dirty="0">
                <a:latin typeface="OpenDyslexic" panose="00000500000000000000" pitchFamily="50" charset="0"/>
              </a:rPr>
              <a:t>to different parts of the song. Each binary value is a </a:t>
            </a:r>
            <a:r>
              <a:rPr lang="en-GB" sz="3600" dirty="0">
                <a:solidFill>
                  <a:srgbClr val="FF0000"/>
                </a:solidFill>
                <a:latin typeface="OpenDyslexic" panose="00000500000000000000" pitchFamily="50" charset="0"/>
              </a:rPr>
              <a:t>different sound</a:t>
            </a:r>
            <a:r>
              <a:rPr lang="en-GB" sz="3600" dirty="0">
                <a:latin typeface="OpenDyslexic" panose="00000500000000000000" pitchFamily="50" charset="0"/>
              </a:rPr>
              <a:t>. </a:t>
            </a:r>
          </a:p>
        </p:txBody>
      </p:sp>
      <p:pic>
        <p:nvPicPr>
          <p:cNvPr id="6" name="Picture 5">
            <a:extLst>
              <a:ext uri="{FF2B5EF4-FFF2-40B4-BE49-F238E27FC236}">
                <a16:creationId xmlns:a16="http://schemas.microsoft.com/office/drawing/2014/main" id="{047516A8-25B8-4794-851F-A8785EF2752F}"/>
              </a:ext>
            </a:extLst>
          </p:cNvPr>
          <p:cNvPicPr>
            <a:picLocks noChangeAspect="1"/>
          </p:cNvPicPr>
          <p:nvPr/>
        </p:nvPicPr>
        <p:blipFill>
          <a:blip r:embed="rId3"/>
          <a:stretch>
            <a:fillRect/>
          </a:stretch>
        </p:blipFill>
        <p:spPr>
          <a:xfrm rot="1692550">
            <a:off x="9940702" y="81416"/>
            <a:ext cx="2258763" cy="1270306"/>
          </a:xfrm>
          <a:prstGeom prst="rect">
            <a:avLst/>
          </a:prstGeom>
        </p:spPr>
      </p:pic>
    </p:spTree>
    <p:extLst>
      <p:ext uri="{BB962C8B-B14F-4D97-AF65-F5344CB8AC3E}">
        <p14:creationId xmlns:p14="http://schemas.microsoft.com/office/powerpoint/2010/main" val="3613681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4999</TotalTime>
  <Words>2784</Words>
  <Application>Microsoft Office PowerPoint</Application>
  <PresentationFormat>Widescreen</PresentationFormat>
  <Paragraphs>676</Paragraphs>
  <Slides>64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Arial</vt:lpstr>
      <vt:lpstr>Calibri</vt:lpstr>
      <vt:lpstr>Calibri Light</vt:lpstr>
      <vt:lpstr>Comic Sans MS</vt:lpstr>
      <vt:lpstr>gg sans</vt:lpstr>
      <vt:lpstr>OpenDyslexic</vt:lpstr>
      <vt:lpstr>Questrial</vt:lpstr>
      <vt:lpstr>Times New Roman</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Barnes</dc:creator>
  <cp:lastModifiedBy>Chezka Mae Madrona</cp:lastModifiedBy>
  <cp:revision>395</cp:revision>
  <dcterms:created xsi:type="dcterms:W3CDTF">2018-07-29T15:48:28Z</dcterms:created>
  <dcterms:modified xsi:type="dcterms:W3CDTF">2024-10-09T13:04:50Z</dcterms:modified>
</cp:coreProperties>
</file>