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libri (MS) Light" charset="1" panose="020F0302020204030204"/>
      <p:regular r:id="rId27"/>
    </p:embeddedFont>
    <p:embeddedFont>
      <p:font typeface="Calibri (MS)" charset="1" panose="020F0502020204030204"/>
      <p:regular r:id="rId28"/>
    </p:embeddedFont>
    <p:embeddedFont>
      <p:font typeface="Calibri (MS) Bold" charset="1" panose="020F0702030404030204"/>
      <p:regular r:id="rId29"/>
    </p:embeddedFont>
    <p:embeddedFont>
      <p:font typeface="Arial Bold" charset="1" panose="020B0704020202020204"/>
      <p:regular r:id="rId30"/>
    </p:embeddedFont>
    <p:embeddedFont>
      <p:font typeface="Arial" charset="1" panose="020B0604020202020204"/>
      <p:regular r:id="rId31"/>
    </p:embeddedFont>
    <p:embeddedFont>
      <p:font typeface=" Avenir Next Arabic" charset="1" panose="020B0503020202020204"/>
      <p:regular r:id="rId32"/>
    </p:embeddedFont>
    <p:embeddedFont>
      <p:font typeface="Arimo Bold" charset="1" panose="020B0704020202020204"/>
      <p:regular r:id="rId33"/>
    </p:embeddedFont>
    <p:embeddedFont>
      <p:font typeface="Arimo" charset="1" panose="020B0604020202020204"/>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notesMasters/notesMaster1.xml" Type="http://schemas.openxmlformats.org/officeDocument/2006/relationships/notesMaster"/><Relationship Id="rId25" Target="theme/theme2.xml" Type="http://schemas.openxmlformats.org/officeDocument/2006/relationships/theme"/><Relationship Id="rId26" Target="notesSlides/notesSlide1.xml" Type="http://schemas.openxmlformats.org/officeDocument/2006/relationships/notesSlide"/><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Say what you see – what is it at what point do  you thinkn the brain starts to develop in the fetus</a:t>
            </a:r>
          </a:p>
          <a:p>
            <a:r>
              <a:rPr lang="en-US"/>
              <a:t>1</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 Id="rId4" Target="https://www.youtube.com/watch?v=Hp1h5mlVTUM" TargetMode="External" Type="http://schemas.openxmlformats.org/officeDocument/2006/relationships/hyperlink"/><Relationship Id="rId5" Target="../media/image47.png" Type="http://schemas.openxmlformats.org/officeDocument/2006/relationships/image"/><Relationship Id="rId6"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1.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11" Target="../media/image26.jpeg" Type="http://schemas.openxmlformats.org/officeDocument/2006/relationships/image"/><Relationship Id="rId12" Target="../media/image1.png" Type="http://schemas.openxmlformats.org/officeDocument/2006/relationships/image"/><Relationship Id="rId2" Target="../media/image18.png" Type="http://schemas.openxmlformats.org/officeDocument/2006/relationships/image"/><Relationship Id="rId3" Target="../media/image19.svg" Type="http://schemas.openxmlformats.org/officeDocument/2006/relationships/image"/><Relationship Id="rId4" Target="https://www.youtube.com/watch?v=Hp1h5mlVTUM" TargetMode="External" Type="http://schemas.openxmlformats.org/officeDocument/2006/relationships/hyperlink"/><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 Id="rId9" Target="../media/image2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png" Type="http://schemas.openxmlformats.org/officeDocument/2006/relationships/image"/><Relationship Id="rId4" Target="../media/image34.svg" Type="http://schemas.openxmlformats.org/officeDocument/2006/relationships/image"/><Relationship Id="rId5"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sp>
        <p:nvSpPr>
          <p:cNvPr name="TextBox 2" id="2"/>
          <p:cNvSpPr txBox="true"/>
          <p:nvPr/>
        </p:nvSpPr>
        <p:spPr>
          <a:xfrm rot="0">
            <a:off x="2306448" y="1544788"/>
            <a:ext cx="13675104" cy="6331517"/>
          </a:xfrm>
          <a:prstGeom prst="rect">
            <a:avLst/>
          </a:prstGeom>
        </p:spPr>
        <p:txBody>
          <a:bodyPr anchor="t" rtlCol="false" tIns="0" lIns="0" bIns="0" rIns="0">
            <a:spAutoFit/>
          </a:bodyPr>
          <a:lstStyle/>
          <a:p>
            <a:pPr algn="ctr">
              <a:lnSpc>
                <a:spcPts val="9874"/>
              </a:lnSpc>
            </a:pPr>
            <a:r>
              <a:rPr lang="en-US" sz="7055" b="true">
                <a:solidFill>
                  <a:srgbClr val="000000"/>
                </a:solidFill>
                <a:latin typeface="Canva Sans Bold"/>
                <a:ea typeface="Canva Sans Bold"/>
                <a:cs typeface="Canva Sans Bold"/>
                <a:sym typeface="Canva Sans Bold"/>
              </a:rPr>
              <a:t>Topic 1: Development – How did you develop? </a:t>
            </a:r>
          </a:p>
          <a:p>
            <a:pPr algn="ctr">
              <a:lnSpc>
                <a:spcPts val="9874"/>
              </a:lnSpc>
            </a:pPr>
          </a:p>
          <a:p>
            <a:pPr algn="ctr">
              <a:lnSpc>
                <a:spcPts val="9874"/>
              </a:lnSpc>
            </a:pPr>
            <a:r>
              <a:rPr lang="en-US" sz="7055" b="true">
                <a:solidFill>
                  <a:srgbClr val="000000"/>
                </a:solidFill>
                <a:latin typeface="Canva Sans Bold"/>
                <a:ea typeface="Canva Sans Bold"/>
                <a:cs typeface="Canva Sans Bold"/>
                <a:sym typeface="Canva Sans Bold"/>
              </a:rPr>
              <a:t>Edexcel GCSE 9-1 Psychology </a:t>
            </a:r>
          </a:p>
          <a:p>
            <a:pPr algn="ctr">
              <a:lnSpc>
                <a:spcPts val="9874"/>
              </a:lnSpc>
            </a:pPr>
            <a:r>
              <a:rPr lang="en-US" sz="7055" b="true">
                <a:solidFill>
                  <a:srgbClr val="000000"/>
                </a:solidFill>
                <a:latin typeface="Canva Sans Bold"/>
                <a:ea typeface="Canva Sans Bold"/>
                <a:cs typeface="Canva Sans Bold"/>
                <a:sym typeface="Canva Sans Bold"/>
              </a:rPr>
              <a:t>Paper 1</a:t>
            </a:r>
          </a:p>
        </p:txBody>
      </p:sp>
      <p:sp>
        <p:nvSpPr>
          <p:cNvPr name="Freeform 3" id="3"/>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51408"/>
            <a:ext cx="15773400" cy="2247315"/>
            <a:chOff x="0" y="0"/>
            <a:chExt cx="21031200" cy="2996419"/>
          </a:xfrm>
        </p:grpSpPr>
        <p:sp>
          <p:nvSpPr>
            <p:cNvPr name="Freeform 3" id="3"/>
            <p:cNvSpPr/>
            <p:nvPr/>
          </p:nvSpPr>
          <p:spPr>
            <a:xfrm flipH="false" flipV="false" rot="0">
              <a:off x="0" y="0"/>
              <a:ext cx="21031200" cy="2996438"/>
            </a:xfrm>
            <a:custGeom>
              <a:avLst/>
              <a:gdLst/>
              <a:ahLst/>
              <a:cxnLst/>
              <a:rect r="r" b="b" t="t" l="l"/>
              <a:pathLst>
                <a:path h="2996438" w="21031200">
                  <a:moveTo>
                    <a:pt x="0" y="0"/>
                  </a:moveTo>
                  <a:lnTo>
                    <a:pt x="21031200" y="0"/>
                  </a:lnTo>
                  <a:lnTo>
                    <a:pt x="21031200" y="2996438"/>
                  </a:lnTo>
                  <a:lnTo>
                    <a:pt x="0" y="2996438"/>
                  </a:lnTo>
                  <a:close/>
                </a:path>
              </a:pathLst>
            </a:custGeom>
            <a:solidFill>
              <a:srgbClr val="EDEDED"/>
            </a:solidFill>
          </p:spPr>
        </p:sp>
      </p:grpSp>
      <p:grpSp>
        <p:nvGrpSpPr>
          <p:cNvPr name="Group 4" id="4"/>
          <p:cNvGrpSpPr/>
          <p:nvPr/>
        </p:nvGrpSpPr>
        <p:grpSpPr>
          <a:xfrm rot="0">
            <a:off x="1228725" y="519112"/>
            <a:ext cx="15830550" cy="2311908"/>
            <a:chOff x="0" y="0"/>
            <a:chExt cx="21107400" cy="3082544"/>
          </a:xfrm>
        </p:grpSpPr>
        <p:sp>
          <p:nvSpPr>
            <p:cNvPr name="Freeform 5" id="5"/>
            <p:cNvSpPr/>
            <p:nvPr/>
          </p:nvSpPr>
          <p:spPr>
            <a:xfrm flipH="false" flipV="false" rot="0">
              <a:off x="0" y="0"/>
              <a:ext cx="21107400" cy="3082544"/>
            </a:xfrm>
            <a:custGeom>
              <a:avLst/>
              <a:gdLst/>
              <a:ahLst/>
              <a:cxnLst/>
              <a:rect r="r" b="b" t="t" l="l"/>
              <a:pathLst>
                <a:path h="3082544" w="21107400">
                  <a:moveTo>
                    <a:pt x="38100" y="0"/>
                  </a:moveTo>
                  <a:lnTo>
                    <a:pt x="21069300" y="0"/>
                  </a:lnTo>
                  <a:cubicBezTo>
                    <a:pt x="21090382" y="0"/>
                    <a:pt x="21107400" y="19177"/>
                    <a:pt x="21107400" y="43053"/>
                  </a:cubicBezTo>
                  <a:lnTo>
                    <a:pt x="21107400" y="3039491"/>
                  </a:lnTo>
                  <a:cubicBezTo>
                    <a:pt x="21107400" y="3063367"/>
                    <a:pt x="21090382" y="3082544"/>
                    <a:pt x="21069300" y="3082544"/>
                  </a:cubicBezTo>
                  <a:lnTo>
                    <a:pt x="38100" y="3082544"/>
                  </a:lnTo>
                  <a:cubicBezTo>
                    <a:pt x="17018" y="3082544"/>
                    <a:pt x="0" y="3063367"/>
                    <a:pt x="0" y="3039491"/>
                  </a:cubicBezTo>
                  <a:lnTo>
                    <a:pt x="0" y="43053"/>
                  </a:lnTo>
                  <a:cubicBezTo>
                    <a:pt x="0" y="19177"/>
                    <a:pt x="17018" y="0"/>
                    <a:pt x="38100" y="0"/>
                  </a:cubicBezTo>
                  <a:moveTo>
                    <a:pt x="38100" y="86106"/>
                  </a:moveTo>
                  <a:lnTo>
                    <a:pt x="38100" y="43053"/>
                  </a:lnTo>
                  <a:lnTo>
                    <a:pt x="76200" y="43053"/>
                  </a:lnTo>
                  <a:lnTo>
                    <a:pt x="76200" y="3039491"/>
                  </a:lnTo>
                  <a:lnTo>
                    <a:pt x="38100" y="3039491"/>
                  </a:lnTo>
                  <a:lnTo>
                    <a:pt x="38100" y="2996438"/>
                  </a:lnTo>
                  <a:lnTo>
                    <a:pt x="21069300" y="2996438"/>
                  </a:lnTo>
                  <a:lnTo>
                    <a:pt x="21069300" y="3039491"/>
                  </a:lnTo>
                  <a:lnTo>
                    <a:pt x="21031200" y="3039491"/>
                  </a:lnTo>
                  <a:lnTo>
                    <a:pt x="21031200" y="43053"/>
                  </a:lnTo>
                  <a:lnTo>
                    <a:pt x="21069300" y="43053"/>
                  </a:lnTo>
                  <a:lnTo>
                    <a:pt x="21069300" y="86106"/>
                  </a:lnTo>
                  <a:lnTo>
                    <a:pt x="38100" y="86106"/>
                  </a:lnTo>
                  <a:close/>
                </a:path>
              </a:pathLst>
            </a:custGeom>
            <a:solidFill>
              <a:srgbClr val="000000"/>
            </a:solidFill>
          </p:spPr>
        </p:sp>
      </p:grpSp>
      <p:grpSp>
        <p:nvGrpSpPr>
          <p:cNvPr name="Group 6" id="6"/>
          <p:cNvGrpSpPr/>
          <p:nvPr/>
        </p:nvGrpSpPr>
        <p:grpSpPr>
          <a:xfrm rot="0">
            <a:off x="1228725" y="469106"/>
            <a:ext cx="15830550" cy="2361915"/>
            <a:chOff x="0" y="0"/>
            <a:chExt cx="21107400" cy="3149220"/>
          </a:xfrm>
        </p:grpSpPr>
        <p:sp>
          <p:nvSpPr>
            <p:cNvPr name="Freeform 7" id="7"/>
            <p:cNvSpPr/>
            <p:nvPr/>
          </p:nvSpPr>
          <p:spPr>
            <a:xfrm flipH="false" flipV="false" rot="0">
              <a:off x="0" y="0"/>
              <a:ext cx="21107400" cy="3149220"/>
            </a:xfrm>
            <a:custGeom>
              <a:avLst/>
              <a:gdLst/>
              <a:ahLst/>
              <a:cxnLst/>
              <a:rect r="r" b="b" t="t" l="l"/>
              <a:pathLst>
                <a:path h="3149220" w="21107400">
                  <a:moveTo>
                    <a:pt x="0" y="0"/>
                  </a:moveTo>
                  <a:lnTo>
                    <a:pt x="21107400" y="0"/>
                  </a:lnTo>
                  <a:lnTo>
                    <a:pt x="21107400" y="3149220"/>
                  </a:lnTo>
                  <a:lnTo>
                    <a:pt x="0" y="3149220"/>
                  </a:lnTo>
                  <a:close/>
                </a:path>
              </a:pathLst>
            </a:custGeom>
            <a:solidFill>
              <a:srgbClr val="000000">
                <a:alpha val="0"/>
              </a:srgbClr>
            </a:solidFill>
          </p:spPr>
        </p:sp>
        <p:sp>
          <p:nvSpPr>
            <p:cNvPr name="TextBox 8" id="8"/>
            <p:cNvSpPr txBox="true"/>
            <p:nvPr/>
          </p:nvSpPr>
          <p:spPr>
            <a:xfrm>
              <a:off x="0" y="-66675"/>
              <a:ext cx="21107400" cy="3215895"/>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AO2 – Application of knowledge - Nature vs Nurture</a:t>
              </a:r>
            </a:p>
          </p:txBody>
        </p:sp>
      </p:grpSp>
      <p:sp>
        <p:nvSpPr>
          <p:cNvPr name="TextBox 9" id="9"/>
          <p:cNvSpPr txBox="true"/>
          <p:nvPr/>
        </p:nvSpPr>
        <p:spPr>
          <a:xfrm rot="0">
            <a:off x="6117234" y="2782626"/>
            <a:ext cx="11748250" cy="5887815"/>
          </a:xfrm>
          <a:prstGeom prst="rect">
            <a:avLst/>
          </a:prstGeom>
        </p:spPr>
        <p:txBody>
          <a:bodyPr anchor="t" rtlCol="false" tIns="0" lIns="0" bIns="0" rIns="0">
            <a:spAutoFit/>
          </a:bodyPr>
          <a:lstStyle/>
          <a:p>
            <a:pPr algn="l" marL="696595" indent="-232198" lvl="2">
              <a:lnSpc>
                <a:spcPts val="3565"/>
              </a:lnSpc>
              <a:buFont typeface="Arial"/>
              <a:buChar char="⚬"/>
            </a:pPr>
            <a:r>
              <a:rPr lang="en-US" sz="3300">
                <a:solidFill>
                  <a:srgbClr val="000000"/>
                </a:solidFill>
                <a:latin typeface="Calibri (MS)"/>
                <a:ea typeface="Calibri (MS)"/>
                <a:cs typeface="Calibri (MS)"/>
                <a:sym typeface="Calibri (MS)"/>
              </a:rPr>
              <a:t>Much of our development is triggered by biological changes</a:t>
            </a:r>
          </a:p>
          <a:p>
            <a:pPr algn="l" marL="696595" indent="-232198" lvl="2">
              <a:lnSpc>
                <a:spcPts val="3565"/>
              </a:lnSpc>
              <a:buFont typeface="Arial"/>
              <a:buChar char="⚬"/>
            </a:pPr>
            <a:r>
              <a:rPr lang="en-US" sz="3300">
                <a:solidFill>
                  <a:srgbClr val="000000"/>
                </a:solidFill>
                <a:latin typeface="Calibri (MS)"/>
                <a:ea typeface="Calibri (MS)"/>
                <a:cs typeface="Calibri (MS)"/>
                <a:sym typeface="Calibri (MS)"/>
              </a:rPr>
              <a:t>Some skills and abilities may be natural and supported by our biology</a:t>
            </a:r>
          </a:p>
          <a:p>
            <a:pPr algn="l" marL="696595" indent="-232198" lvl="2">
              <a:lnSpc>
                <a:spcPts val="3565"/>
              </a:lnSpc>
              <a:buFont typeface="Arial"/>
              <a:buChar char="⚬"/>
            </a:pPr>
            <a:r>
              <a:rPr lang="en-US" sz="3300">
                <a:solidFill>
                  <a:srgbClr val="000000"/>
                </a:solidFill>
                <a:latin typeface="Calibri (MS)"/>
                <a:ea typeface="Calibri (MS)"/>
                <a:cs typeface="Calibri (MS)"/>
                <a:sym typeface="Calibri (MS)"/>
              </a:rPr>
              <a:t>Chloe may have a natural pre-disposition for running i.e. her biological make-up means that she has the potential to be a fast runner</a:t>
            </a:r>
          </a:p>
        </p:txBody>
      </p:sp>
      <p:grpSp>
        <p:nvGrpSpPr>
          <p:cNvPr name="Group 10" id="10"/>
          <p:cNvGrpSpPr/>
          <p:nvPr/>
        </p:nvGrpSpPr>
        <p:grpSpPr>
          <a:xfrm rot="0">
            <a:off x="1240257" y="2794055"/>
            <a:ext cx="4754689" cy="3077528"/>
            <a:chOff x="0" y="0"/>
            <a:chExt cx="6339585" cy="4103370"/>
          </a:xfrm>
        </p:grpSpPr>
        <p:sp>
          <p:nvSpPr>
            <p:cNvPr name="Freeform 11" id="11"/>
            <p:cNvSpPr/>
            <p:nvPr/>
          </p:nvSpPr>
          <p:spPr>
            <a:xfrm flipH="false" flipV="false" rot="0">
              <a:off x="0" y="0"/>
              <a:ext cx="6339586" cy="4103370"/>
            </a:xfrm>
            <a:custGeom>
              <a:avLst/>
              <a:gdLst/>
              <a:ahLst/>
              <a:cxnLst/>
              <a:rect r="r" b="b" t="t" l="l"/>
              <a:pathLst>
                <a:path h="4103370" w="6339586">
                  <a:moveTo>
                    <a:pt x="0" y="683895"/>
                  </a:moveTo>
                  <a:cubicBezTo>
                    <a:pt x="0" y="306197"/>
                    <a:pt x="307213" y="0"/>
                    <a:pt x="686181" y="0"/>
                  </a:cubicBezTo>
                  <a:lnTo>
                    <a:pt x="5653405" y="0"/>
                  </a:lnTo>
                  <a:cubicBezTo>
                    <a:pt x="6032373" y="0"/>
                    <a:pt x="6339586" y="306197"/>
                    <a:pt x="6339586" y="683895"/>
                  </a:cubicBezTo>
                  <a:lnTo>
                    <a:pt x="6339586" y="3419475"/>
                  </a:lnTo>
                  <a:cubicBezTo>
                    <a:pt x="6339586" y="3797173"/>
                    <a:pt x="6032373" y="4103370"/>
                    <a:pt x="5653405" y="4103370"/>
                  </a:cubicBezTo>
                  <a:lnTo>
                    <a:pt x="686181" y="4103370"/>
                  </a:lnTo>
                  <a:cubicBezTo>
                    <a:pt x="307213" y="4103370"/>
                    <a:pt x="0" y="3797173"/>
                    <a:pt x="0" y="3419475"/>
                  </a:cubicBezTo>
                  <a:close/>
                </a:path>
              </a:pathLst>
            </a:custGeom>
            <a:gradFill rotWithShape="true">
              <a:gsLst>
                <a:gs pos="0">
                  <a:srgbClr val="CEE9C2">
                    <a:alpha val="100000"/>
                  </a:srgbClr>
                </a:gs>
                <a:gs pos="50000">
                  <a:srgbClr val="E1F0DA">
                    <a:alpha val="100000"/>
                  </a:srgbClr>
                </a:gs>
                <a:gs pos="100000">
                  <a:srgbClr val="F0F7ED">
                    <a:alpha val="100000"/>
                  </a:srgbClr>
                </a:gs>
              </a:gsLst>
              <a:lin ang="3420053"/>
            </a:gradFill>
          </p:spPr>
        </p:sp>
      </p:grpSp>
      <p:sp>
        <p:nvSpPr>
          <p:cNvPr name="Freeform 12" id="12"/>
          <p:cNvSpPr/>
          <p:nvPr/>
        </p:nvSpPr>
        <p:spPr>
          <a:xfrm flipH="false" flipV="false" rot="0">
            <a:off x="1225970" y="2779768"/>
            <a:ext cx="4783264" cy="3106198"/>
          </a:xfrm>
          <a:custGeom>
            <a:avLst/>
            <a:gdLst/>
            <a:ahLst/>
            <a:cxnLst/>
            <a:rect r="r" b="b" t="t" l="l"/>
            <a:pathLst>
              <a:path h="3106198" w="4783264">
                <a:moveTo>
                  <a:pt x="0" y="0"/>
                </a:moveTo>
                <a:lnTo>
                  <a:pt x="4783264" y="0"/>
                </a:lnTo>
                <a:lnTo>
                  <a:pt x="4783264" y="3106198"/>
                </a:lnTo>
                <a:lnTo>
                  <a:pt x="0" y="31061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1276770" y="2747224"/>
            <a:ext cx="4681688" cy="3087944"/>
          </a:xfrm>
          <a:prstGeom prst="rect">
            <a:avLst/>
          </a:prstGeom>
        </p:spPr>
        <p:txBody>
          <a:bodyPr anchor="t" rtlCol="false" tIns="0" lIns="0" bIns="0" rIns="0">
            <a:spAutoFit/>
          </a:bodyPr>
          <a:lstStyle/>
          <a:p>
            <a:pPr algn="ctr">
              <a:lnSpc>
                <a:spcPts val="6480"/>
              </a:lnSpc>
            </a:pPr>
          </a:p>
          <a:p>
            <a:pPr algn="ctr">
              <a:lnSpc>
                <a:spcPts val="6480"/>
              </a:lnSpc>
            </a:pPr>
            <a:r>
              <a:rPr lang="en-US" sz="6000" b="true">
                <a:solidFill>
                  <a:srgbClr val="000000"/>
                </a:solidFill>
                <a:latin typeface="Calibri (MS) Bold"/>
                <a:ea typeface="Calibri (MS) Bold"/>
                <a:cs typeface="Calibri (MS) Bold"/>
                <a:sym typeface="Calibri (MS) Bold"/>
              </a:rPr>
              <a:t>Nature </a:t>
            </a:r>
          </a:p>
        </p:txBody>
      </p:sp>
      <p:sp>
        <p:nvSpPr>
          <p:cNvPr name="TextBox 14" id="14"/>
          <p:cNvSpPr txBox="true"/>
          <p:nvPr/>
        </p:nvSpPr>
        <p:spPr>
          <a:xfrm rot="0">
            <a:off x="6103453" y="6515223"/>
            <a:ext cx="11188980" cy="3415426"/>
          </a:xfrm>
          <a:prstGeom prst="rect">
            <a:avLst/>
          </a:prstGeom>
        </p:spPr>
        <p:txBody>
          <a:bodyPr anchor="t" rtlCol="false" tIns="0" lIns="0" bIns="0" rIns="0">
            <a:spAutoFit/>
          </a:bodyPr>
          <a:lstStyle/>
          <a:p>
            <a:pPr algn="l" marL="696595" indent="-232198" lvl="2">
              <a:lnSpc>
                <a:spcPts val="3565"/>
              </a:lnSpc>
              <a:buFont typeface="Arial"/>
              <a:buChar char="⚬"/>
            </a:pPr>
            <a:r>
              <a:rPr lang="en-US" sz="3300">
                <a:solidFill>
                  <a:srgbClr val="000000"/>
                </a:solidFill>
                <a:latin typeface="Calibri (MS)"/>
                <a:ea typeface="Calibri (MS)"/>
                <a:cs typeface="Calibri (MS)"/>
                <a:sym typeface="Calibri (MS)"/>
              </a:rPr>
              <a:t>Learning and our environment also affects development</a:t>
            </a:r>
          </a:p>
          <a:p>
            <a:pPr algn="l" marL="696595" indent="-232198" lvl="2">
              <a:lnSpc>
                <a:spcPts val="3565"/>
              </a:lnSpc>
              <a:buFont typeface="Arial"/>
              <a:buChar char="⚬"/>
            </a:pPr>
            <a:r>
              <a:rPr lang="en-US" sz="3300">
                <a:solidFill>
                  <a:srgbClr val="000000"/>
                </a:solidFill>
                <a:latin typeface="Calibri (MS)"/>
                <a:ea typeface="Calibri (MS)"/>
                <a:cs typeface="Calibri (MS)"/>
                <a:sym typeface="Calibri (MS)"/>
              </a:rPr>
              <a:t>Some skills and abilities are learned</a:t>
            </a:r>
          </a:p>
          <a:p>
            <a:pPr algn="l" marL="696595" indent="-232198" lvl="2">
              <a:lnSpc>
                <a:spcPts val="3565"/>
              </a:lnSpc>
              <a:buFont typeface="Arial"/>
              <a:buChar char="⚬"/>
            </a:pPr>
            <a:r>
              <a:rPr lang="en-US" sz="3300">
                <a:solidFill>
                  <a:srgbClr val="000000"/>
                </a:solidFill>
                <a:latin typeface="Calibri (MS)"/>
                <a:ea typeface="Calibri (MS)"/>
                <a:cs typeface="Calibri (MS)"/>
                <a:sym typeface="Calibri (MS)"/>
              </a:rPr>
              <a:t>Chloe may be an excellent runner partly because she has natural ability but also because her parents took her to athletics clubs from a young age and encouraged her</a:t>
            </a:r>
          </a:p>
        </p:txBody>
      </p:sp>
      <p:grpSp>
        <p:nvGrpSpPr>
          <p:cNvPr name="Group 15" id="15"/>
          <p:cNvGrpSpPr/>
          <p:nvPr/>
        </p:nvGrpSpPr>
        <p:grpSpPr>
          <a:xfrm rot="0">
            <a:off x="1257299" y="6185333"/>
            <a:ext cx="4754689" cy="3077528"/>
            <a:chOff x="0" y="0"/>
            <a:chExt cx="6339585" cy="4103370"/>
          </a:xfrm>
        </p:grpSpPr>
        <p:sp>
          <p:nvSpPr>
            <p:cNvPr name="Freeform 16" id="16"/>
            <p:cNvSpPr/>
            <p:nvPr/>
          </p:nvSpPr>
          <p:spPr>
            <a:xfrm flipH="false" flipV="false" rot="0">
              <a:off x="0" y="0"/>
              <a:ext cx="6339586" cy="4103370"/>
            </a:xfrm>
            <a:custGeom>
              <a:avLst/>
              <a:gdLst/>
              <a:ahLst/>
              <a:cxnLst/>
              <a:rect r="r" b="b" t="t" l="l"/>
              <a:pathLst>
                <a:path h="4103370" w="6339586">
                  <a:moveTo>
                    <a:pt x="0" y="683895"/>
                  </a:moveTo>
                  <a:cubicBezTo>
                    <a:pt x="0" y="306197"/>
                    <a:pt x="307213" y="0"/>
                    <a:pt x="686181" y="0"/>
                  </a:cubicBezTo>
                  <a:lnTo>
                    <a:pt x="5653405" y="0"/>
                  </a:lnTo>
                  <a:cubicBezTo>
                    <a:pt x="6032373" y="0"/>
                    <a:pt x="6339586" y="306197"/>
                    <a:pt x="6339586" y="683895"/>
                  </a:cubicBezTo>
                  <a:lnTo>
                    <a:pt x="6339586" y="3419475"/>
                  </a:lnTo>
                  <a:cubicBezTo>
                    <a:pt x="6339586" y="3797173"/>
                    <a:pt x="6032373" y="4103370"/>
                    <a:pt x="5653405" y="4103370"/>
                  </a:cubicBezTo>
                  <a:lnTo>
                    <a:pt x="686181" y="4103370"/>
                  </a:lnTo>
                  <a:cubicBezTo>
                    <a:pt x="307213" y="4103370"/>
                    <a:pt x="0" y="3797173"/>
                    <a:pt x="0" y="3419475"/>
                  </a:cubicBezTo>
                  <a:close/>
                </a:path>
              </a:pathLst>
            </a:custGeom>
            <a:gradFill rotWithShape="true">
              <a:gsLst>
                <a:gs pos="0">
                  <a:srgbClr val="FF6731">
                    <a:alpha val="100000"/>
                  </a:srgbClr>
                </a:gs>
                <a:gs pos="50000">
                  <a:srgbClr val="FF794F">
                    <a:alpha val="100000"/>
                  </a:srgbClr>
                </a:gs>
                <a:gs pos="100000">
                  <a:srgbClr val="FF8A68">
                    <a:alpha val="100000"/>
                  </a:srgbClr>
                </a:gs>
              </a:gsLst>
              <a:lin ang="3420053"/>
            </a:gradFill>
          </p:spPr>
        </p:sp>
      </p:grpSp>
      <p:sp>
        <p:nvSpPr>
          <p:cNvPr name="Freeform 17" id="17"/>
          <p:cNvSpPr/>
          <p:nvPr/>
        </p:nvSpPr>
        <p:spPr>
          <a:xfrm flipH="false" flipV="false" rot="0">
            <a:off x="1243012" y="6171046"/>
            <a:ext cx="4783264" cy="3106198"/>
          </a:xfrm>
          <a:custGeom>
            <a:avLst/>
            <a:gdLst/>
            <a:ahLst/>
            <a:cxnLst/>
            <a:rect r="r" b="b" t="t" l="l"/>
            <a:pathLst>
              <a:path h="3106198" w="4783264">
                <a:moveTo>
                  <a:pt x="0" y="0"/>
                </a:moveTo>
                <a:lnTo>
                  <a:pt x="4783264" y="0"/>
                </a:lnTo>
                <a:lnTo>
                  <a:pt x="4783264" y="3106198"/>
                </a:lnTo>
                <a:lnTo>
                  <a:pt x="0" y="31061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8" id="18"/>
          <p:cNvSpPr txBox="true"/>
          <p:nvPr/>
        </p:nvSpPr>
        <p:spPr>
          <a:xfrm rot="0">
            <a:off x="1293812" y="6138502"/>
            <a:ext cx="4681688" cy="3087944"/>
          </a:xfrm>
          <a:prstGeom prst="rect">
            <a:avLst/>
          </a:prstGeom>
        </p:spPr>
        <p:txBody>
          <a:bodyPr anchor="t" rtlCol="false" tIns="0" lIns="0" bIns="0" rIns="0">
            <a:spAutoFit/>
          </a:bodyPr>
          <a:lstStyle/>
          <a:p>
            <a:pPr algn="ctr">
              <a:lnSpc>
                <a:spcPts val="6480"/>
              </a:lnSpc>
            </a:pPr>
          </a:p>
          <a:p>
            <a:pPr algn="ctr">
              <a:lnSpc>
                <a:spcPts val="6480"/>
              </a:lnSpc>
            </a:pPr>
            <a:r>
              <a:rPr lang="en-US" sz="6000" b="true">
                <a:solidFill>
                  <a:srgbClr val="000000"/>
                </a:solidFill>
                <a:latin typeface="Calibri (MS) Bold"/>
                <a:ea typeface="Calibri (MS) Bold"/>
                <a:cs typeface="Calibri (MS) Bold"/>
                <a:sym typeface="Calibri (MS) Bold"/>
              </a:rPr>
              <a:t>Nurture</a:t>
            </a:r>
          </a:p>
        </p:txBody>
      </p:sp>
      <p:sp>
        <p:nvSpPr>
          <p:cNvPr name="Freeform 19" id="19"/>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47687"/>
            <a:ext cx="15773400" cy="1988344"/>
            <a:chOff x="0" y="0"/>
            <a:chExt cx="21031200" cy="2651126"/>
          </a:xfrm>
        </p:grpSpPr>
        <p:sp>
          <p:nvSpPr>
            <p:cNvPr name="Freeform 3" id="3"/>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4" id="4"/>
          <p:cNvGrpSpPr/>
          <p:nvPr/>
        </p:nvGrpSpPr>
        <p:grpSpPr>
          <a:xfrm rot="0">
            <a:off x="1228725" y="519112"/>
            <a:ext cx="15830550" cy="2045494"/>
            <a:chOff x="0" y="0"/>
            <a:chExt cx="21107400" cy="2727326"/>
          </a:xfrm>
        </p:grpSpPr>
        <p:sp>
          <p:nvSpPr>
            <p:cNvPr name="Freeform 5" id="5"/>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6" id="6"/>
          <p:cNvGrpSpPr/>
          <p:nvPr/>
        </p:nvGrpSpPr>
        <p:grpSpPr>
          <a:xfrm rot="0">
            <a:off x="1228725" y="469106"/>
            <a:ext cx="15830550" cy="2095501"/>
            <a:chOff x="0" y="0"/>
            <a:chExt cx="21107400" cy="2794002"/>
          </a:xfrm>
        </p:grpSpPr>
        <p:sp>
          <p:nvSpPr>
            <p:cNvPr name="Freeform 7" id="7"/>
            <p:cNvSpPr/>
            <p:nvPr/>
          </p:nvSpPr>
          <p:spPr>
            <a:xfrm flipH="false" flipV="false" rot="0">
              <a:off x="0" y="0"/>
              <a:ext cx="21107400" cy="2794002"/>
            </a:xfrm>
            <a:custGeom>
              <a:avLst/>
              <a:gdLst/>
              <a:ahLst/>
              <a:cxnLst/>
              <a:rect r="r" b="b" t="t" l="l"/>
              <a:pathLst>
                <a:path h="2794002" w="21107400">
                  <a:moveTo>
                    <a:pt x="0" y="0"/>
                  </a:moveTo>
                  <a:lnTo>
                    <a:pt x="21107400" y="0"/>
                  </a:lnTo>
                  <a:lnTo>
                    <a:pt x="21107400" y="2794002"/>
                  </a:lnTo>
                  <a:lnTo>
                    <a:pt x="0" y="2794002"/>
                  </a:lnTo>
                  <a:close/>
                </a:path>
              </a:pathLst>
            </a:custGeom>
            <a:solidFill>
              <a:srgbClr val="000000">
                <a:alpha val="0"/>
              </a:srgbClr>
            </a:solidFill>
          </p:spPr>
        </p:sp>
        <p:sp>
          <p:nvSpPr>
            <p:cNvPr name="TextBox 8" id="8"/>
            <p:cNvSpPr txBox="true"/>
            <p:nvPr/>
          </p:nvSpPr>
          <p:spPr>
            <a:xfrm>
              <a:off x="0" y="-66675"/>
              <a:ext cx="21107400" cy="2860677"/>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AO1 – building neural connections</a:t>
              </a:r>
            </a:p>
          </p:txBody>
        </p:sp>
      </p:grpSp>
      <p:sp>
        <p:nvSpPr>
          <p:cNvPr name="TextBox 9" id="9"/>
          <p:cNvSpPr txBox="true"/>
          <p:nvPr/>
        </p:nvSpPr>
        <p:spPr>
          <a:xfrm rot="0">
            <a:off x="1348740" y="4990198"/>
            <a:ext cx="15590520" cy="3483618"/>
          </a:xfrm>
          <a:prstGeom prst="rect">
            <a:avLst/>
          </a:prstGeom>
        </p:spPr>
        <p:txBody>
          <a:bodyPr anchor="t" rtlCol="false" tIns="0" lIns="0" bIns="0" rIns="0">
            <a:spAutoFit/>
          </a:bodyPr>
          <a:lstStyle/>
          <a:p>
            <a:pPr algn="l" marL="886460" indent="-295487" lvl="2">
              <a:lnSpc>
                <a:spcPts val="4080"/>
              </a:lnSpc>
              <a:buFont typeface="Arial"/>
              <a:buChar char="⚬"/>
            </a:pPr>
            <a:r>
              <a:rPr lang="en-US" sz="4200">
                <a:solidFill>
                  <a:srgbClr val="000000"/>
                </a:solidFill>
                <a:latin typeface="Calibri (MS)"/>
                <a:ea typeface="Calibri (MS)"/>
                <a:cs typeface="Calibri (MS)"/>
                <a:sym typeface="Calibri (MS)"/>
              </a:rPr>
              <a:t>A baby will develop between 700-1000 new neural connections every second from birth to the age of 3!</a:t>
            </a:r>
          </a:p>
          <a:p>
            <a:pPr algn="l" marL="886460" indent="-295487" lvl="2">
              <a:lnSpc>
                <a:spcPts val="4080"/>
              </a:lnSpc>
              <a:buFont typeface="Arial"/>
              <a:buChar char="⚬"/>
            </a:pPr>
            <a:r>
              <a:rPr lang="en-US" sz="4200">
                <a:solidFill>
                  <a:srgbClr val="000000"/>
                </a:solidFill>
                <a:latin typeface="Calibri (MS)"/>
                <a:ea typeface="Calibri (MS)"/>
                <a:cs typeface="Calibri (MS)"/>
                <a:sym typeface="Calibri (MS)"/>
              </a:rPr>
              <a:t>These connections allow for very fast communication between many different parts of the brain</a:t>
            </a:r>
          </a:p>
          <a:p>
            <a:pPr algn="l" marL="886460" indent="-295487" lvl="2">
              <a:lnSpc>
                <a:spcPts val="4080"/>
              </a:lnSpc>
              <a:buFont typeface="Arial"/>
              <a:buChar char="⚬"/>
            </a:pPr>
            <a:r>
              <a:rPr lang="en-US" sz="4200">
                <a:solidFill>
                  <a:srgbClr val="000000"/>
                </a:solidFill>
                <a:latin typeface="Calibri (MS)"/>
                <a:ea typeface="Calibri (MS)"/>
                <a:cs typeface="Calibri (MS)"/>
                <a:sym typeface="Calibri (MS)"/>
              </a:rPr>
              <a:t>The brain doubles in size over the first year and reaches 80% of it’s size by the age of 3</a:t>
            </a:r>
          </a:p>
          <a:p>
            <a:pPr algn="l" marL="886460" indent="-295487" lvl="2">
              <a:lnSpc>
                <a:spcPts val="4080"/>
              </a:lnSpc>
            </a:pPr>
          </a:p>
        </p:txBody>
      </p:sp>
      <p:grpSp>
        <p:nvGrpSpPr>
          <p:cNvPr name="Group 10" id="10"/>
          <p:cNvGrpSpPr/>
          <p:nvPr/>
        </p:nvGrpSpPr>
        <p:grpSpPr>
          <a:xfrm rot="0">
            <a:off x="1227582" y="2738436"/>
            <a:ext cx="15832836" cy="1988343"/>
            <a:chOff x="0" y="0"/>
            <a:chExt cx="21110448" cy="2651124"/>
          </a:xfrm>
        </p:grpSpPr>
        <p:sp>
          <p:nvSpPr>
            <p:cNvPr name="Freeform 11" id="11"/>
            <p:cNvSpPr/>
            <p:nvPr/>
          </p:nvSpPr>
          <p:spPr>
            <a:xfrm flipH="false" flipV="false" rot="0">
              <a:off x="0" y="0"/>
              <a:ext cx="21110448" cy="2651125"/>
            </a:xfrm>
            <a:custGeom>
              <a:avLst/>
              <a:gdLst/>
              <a:ahLst/>
              <a:cxnLst/>
              <a:rect r="r" b="b" t="t" l="l"/>
              <a:pathLst>
                <a:path h="2651125" w="21110448">
                  <a:moveTo>
                    <a:pt x="0" y="441833"/>
                  </a:moveTo>
                  <a:cubicBezTo>
                    <a:pt x="0" y="197866"/>
                    <a:pt x="202819" y="0"/>
                    <a:pt x="452882" y="0"/>
                  </a:cubicBezTo>
                  <a:lnTo>
                    <a:pt x="20657565" y="0"/>
                  </a:lnTo>
                  <a:cubicBezTo>
                    <a:pt x="20907755" y="0"/>
                    <a:pt x="21110448" y="197866"/>
                    <a:pt x="21110448" y="441833"/>
                  </a:cubicBezTo>
                  <a:lnTo>
                    <a:pt x="21110448" y="2209292"/>
                  </a:lnTo>
                  <a:cubicBezTo>
                    <a:pt x="21110448" y="2453386"/>
                    <a:pt x="20907629" y="2651125"/>
                    <a:pt x="20657565" y="2651125"/>
                  </a:cubicBezTo>
                  <a:lnTo>
                    <a:pt x="452882" y="2651125"/>
                  </a:lnTo>
                  <a:cubicBezTo>
                    <a:pt x="202819" y="2651125"/>
                    <a:pt x="0" y="2453259"/>
                    <a:pt x="0" y="2209292"/>
                  </a:cubicBezTo>
                  <a:close/>
                </a:path>
              </a:pathLst>
            </a:custGeom>
            <a:gradFill rotWithShape="true">
              <a:gsLst>
                <a:gs pos="0">
                  <a:srgbClr val="FFFF9E">
                    <a:alpha val="100000"/>
                  </a:srgbClr>
                </a:gs>
                <a:gs pos="50000">
                  <a:srgbClr val="FFFFC4">
                    <a:alpha val="100000"/>
                  </a:srgbClr>
                </a:gs>
                <a:gs pos="100000">
                  <a:srgbClr val="FFFFE3">
                    <a:alpha val="100000"/>
                  </a:srgbClr>
                </a:gs>
              </a:gsLst>
              <a:path path="circle">
                <a:fillToRect l="0" r="100000" t="100000" b="0"/>
              </a:path>
              <a:tileRect r="0" l="-100000" b="-100000" t="0"/>
            </a:gradFill>
          </p:spPr>
        </p:sp>
      </p:grpSp>
      <p:sp>
        <p:nvSpPr>
          <p:cNvPr name="Freeform 12" id="12"/>
          <p:cNvSpPr/>
          <p:nvPr/>
        </p:nvSpPr>
        <p:spPr>
          <a:xfrm flipH="false" flipV="false" rot="0">
            <a:off x="1199007" y="2709861"/>
            <a:ext cx="15889986" cy="2045493"/>
          </a:xfrm>
          <a:custGeom>
            <a:avLst/>
            <a:gdLst/>
            <a:ahLst/>
            <a:cxnLst/>
            <a:rect r="r" b="b" t="t" l="l"/>
            <a:pathLst>
              <a:path h="2045493" w="15889986">
                <a:moveTo>
                  <a:pt x="0" y="0"/>
                </a:moveTo>
                <a:lnTo>
                  <a:pt x="15889986" y="0"/>
                </a:lnTo>
                <a:lnTo>
                  <a:pt x="15889986" y="2045493"/>
                </a:lnTo>
                <a:lnTo>
                  <a:pt x="0" y="20454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199007" y="2645567"/>
            <a:ext cx="15889986" cy="2109788"/>
            <a:chOff x="0" y="0"/>
            <a:chExt cx="21186648" cy="2813050"/>
          </a:xfrm>
        </p:grpSpPr>
        <p:sp>
          <p:nvSpPr>
            <p:cNvPr name="Freeform 14" id="14"/>
            <p:cNvSpPr/>
            <p:nvPr/>
          </p:nvSpPr>
          <p:spPr>
            <a:xfrm flipH="false" flipV="false" rot="0">
              <a:off x="0" y="0"/>
              <a:ext cx="21186648" cy="2813050"/>
            </a:xfrm>
            <a:custGeom>
              <a:avLst/>
              <a:gdLst/>
              <a:ahLst/>
              <a:cxnLst/>
              <a:rect r="r" b="b" t="t" l="l"/>
              <a:pathLst>
                <a:path h="2813050" w="21186648">
                  <a:moveTo>
                    <a:pt x="0" y="0"/>
                  </a:moveTo>
                  <a:lnTo>
                    <a:pt x="21186648" y="0"/>
                  </a:lnTo>
                  <a:lnTo>
                    <a:pt x="21186648" y="2813050"/>
                  </a:lnTo>
                  <a:lnTo>
                    <a:pt x="0" y="2813050"/>
                  </a:lnTo>
                  <a:close/>
                </a:path>
              </a:pathLst>
            </a:custGeom>
            <a:solidFill>
              <a:srgbClr val="000000">
                <a:alpha val="0"/>
              </a:srgbClr>
            </a:solidFill>
          </p:spPr>
        </p:sp>
        <p:sp>
          <p:nvSpPr>
            <p:cNvPr name="TextBox 15" id="15"/>
            <p:cNvSpPr txBox="true"/>
            <p:nvPr/>
          </p:nvSpPr>
          <p:spPr>
            <a:xfrm>
              <a:off x="0" y="-85725"/>
              <a:ext cx="21186648" cy="2898775"/>
            </a:xfrm>
            <a:prstGeom prst="rect">
              <a:avLst/>
            </a:prstGeom>
          </p:spPr>
          <p:txBody>
            <a:bodyPr anchor="ctr" rtlCol="false" tIns="0" lIns="0" bIns="0" rIns="0"/>
            <a:lstStyle/>
            <a:p>
              <a:pPr algn="l">
                <a:lnSpc>
                  <a:spcPts val="5040"/>
                </a:lnSpc>
              </a:pPr>
              <a:r>
                <a:rPr lang="en-US" sz="4200" b="true">
                  <a:solidFill>
                    <a:srgbClr val="000000"/>
                  </a:solidFill>
                  <a:latin typeface="Calibri (MS) Bold"/>
                  <a:ea typeface="Calibri (MS) Bold"/>
                  <a:cs typeface="Calibri (MS) Bold"/>
                  <a:sym typeface="Calibri (MS) Bold"/>
                </a:rPr>
                <a:t>TASK</a:t>
              </a:r>
              <a:r>
                <a:rPr lang="en-US" sz="4200">
                  <a:solidFill>
                    <a:srgbClr val="000000"/>
                  </a:solidFill>
                  <a:latin typeface="Calibri (MS)"/>
                  <a:ea typeface="Calibri (MS)"/>
                  <a:cs typeface="Calibri (MS)"/>
                  <a:sym typeface="Calibri (MS)"/>
                </a:rPr>
                <a:t>: How many new neural connections do you predict a child to form every second between the ages of 0 – 3 years?</a:t>
              </a:r>
            </a:p>
            <a:p>
              <a:pPr algn="l">
                <a:lnSpc>
                  <a:spcPts val="5040"/>
                </a:lnSpc>
              </a:pPr>
              <a:r>
                <a:rPr lang="en-US" sz="4200">
                  <a:solidFill>
                    <a:srgbClr val="000000"/>
                  </a:solidFill>
                  <a:latin typeface="Calibri (MS)"/>
                  <a:ea typeface="Calibri (MS)"/>
                  <a:cs typeface="Calibri (MS)"/>
                  <a:sym typeface="Calibri (MS)"/>
                </a:rPr>
                <a:t>       20-50               100-1000               300-500                700-1000</a:t>
              </a:r>
            </a:p>
          </p:txBody>
        </p:sp>
      </p:grpSp>
      <p:grpSp>
        <p:nvGrpSpPr>
          <p:cNvPr name="Group 16" id="16"/>
          <p:cNvGrpSpPr/>
          <p:nvPr/>
        </p:nvGrpSpPr>
        <p:grpSpPr>
          <a:xfrm rot="0">
            <a:off x="1257300" y="8621608"/>
            <a:ext cx="15832836" cy="1349407"/>
            <a:chOff x="0" y="0"/>
            <a:chExt cx="21110448" cy="1799209"/>
          </a:xfrm>
        </p:grpSpPr>
        <p:sp>
          <p:nvSpPr>
            <p:cNvPr name="Freeform 17" id="17"/>
            <p:cNvSpPr/>
            <p:nvPr/>
          </p:nvSpPr>
          <p:spPr>
            <a:xfrm flipH="false" flipV="false" rot="0">
              <a:off x="0" y="0"/>
              <a:ext cx="21110448" cy="1799209"/>
            </a:xfrm>
            <a:custGeom>
              <a:avLst/>
              <a:gdLst/>
              <a:ahLst/>
              <a:cxnLst/>
              <a:rect r="r" b="b" t="t" l="l"/>
              <a:pathLst>
                <a:path h="1799209" w="21110448">
                  <a:moveTo>
                    <a:pt x="0" y="299847"/>
                  </a:moveTo>
                  <a:cubicBezTo>
                    <a:pt x="0" y="134239"/>
                    <a:pt x="136906" y="0"/>
                    <a:pt x="305689" y="0"/>
                  </a:cubicBezTo>
                  <a:lnTo>
                    <a:pt x="20804758" y="0"/>
                  </a:lnTo>
                  <a:cubicBezTo>
                    <a:pt x="20973542" y="0"/>
                    <a:pt x="21110448" y="134239"/>
                    <a:pt x="21110448" y="299847"/>
                  </a:cubicBezTo>
                  <a:lnTo>
                    <a:pt x="21110448" y="1499362"/>
                  </a:lnTo>
                  <a:cubicBezTo>
                    <a:pt x="21110448" y="1664970"/>
                    <a:pt x="20973542" y="1799209"/>
                    <a:pt x="20804758" y="1799209"/>
                  </a:cubicBezTo>
                  <a:lnTo>
                    <a:pt x="305689" y="1799209"/>
                  </a:lnTo>
                  <a:cubicBezTo>
                    <a:pt x="136906" y="1799209"/>
                    <a:pt x="0" y="1664970"/>
                    <a:pt x="0" y="1499362"/>
                  </a:cubicBezTo>
                  <a:close/>
                </a:path>
              </a:pathLst>
            </a:custGeom>
            <a:gradFill rotWithShape="true">
              <a:gsLst>
                <a:gs pos="0">
                  <a:srgbClr val="94D1FF">
                    <a:alpha val="100000"/>
                  </a:srgbClr>
                </a:gs>
                <a:gs pos="50000">
                  <a:srgbClr val="BEE1FF">
                    <a:alpha val="100000"/>
                  </a:srgbClr>
                </a:gs>
                <a:gs pos="100000">
                  <a:srgbClr val="DFF0FF">
                    <a:alpha val="100000"/>
                  </a:srgbClr>
                </a:gs>
              </a:gsLst>
              <a:path path="circle">
                <a:fillToRect l="0" r="100000" t="100000" b="0"/>
              </a:path>
              <a:tileRect r="0" l="-100000" b="-100000" t="0"/>
            </a:gradFill>
          </p:spPr>
        </p:sp>
      </p:grpSp>
      <p:sp>
        <p:nvSpPr>
          <p:cNvPr name="Freeform 18" id="18"/>
          <p:cNvSpPr/>
          <p:nvPr/>
        </p:nvSpPr>
        <p:spPr>
          <a:xfrm flipH="false" flipV="false" rot="0">
            <a:off x="1243012" y="8607321"/>
            <a:ext cx="15861411" cy="1378077"/>
          </a:xfrm>
          <a:custGeom>
            <a:avLst/>
            <a:gdLst/>
            <a:ahLst/>
            <a:cxnLst/>
            <a:rect r="r" b="b" t="t" l="l"/>
            <a:pathLst>
              <a:path h="1378077" w="15861411">
                <a:moveTo>
                  <a:pt x="0" y="0"/>
                </a:moveTo>
                <a:lnTo>
                  <a:pt x="15861411" y="0"/>
                </a:lnTo>
                <a:lnTo>
                  <a:pt x="15861411" y="1378077"/>
                </a:lnTo>
                <a:lnTo>
                  <a:pt x="0" y="13780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1293812" y="8591446"/>
            <a:ext cx="15759811" cy="1343113"/>
          </a:xfrm>
          <a:prstGeom prst="rect">
            <a:avLst/>
          </a:prstGeom>
        </p:spPr>
        <p:txBody>
          <a:bodyPr anchor="t" rtlCol="false" tIns="0" lIns="0" bIns="0" rIns="0">
            <a:spAutoFit/>
          </a:bodyPr>
          <a:lstStyle/>
          <a:p>
            <a:pPr algn="l" marL="822960" indent="-274320" lvl="2">
              <a:lnSpc>
                <a:spcPts val="4209"/>
              </a:lnSpc>
              <a:buFont typeface="Arial"/>
              <a:buChar char="⚬"/>
            </a:pPr>
            <a:r>
              <a:rPr lang="en-US" b="true" sz="3900">
                <a:solidFill>
                  <a:srgbClr val="000000"/>
                </a:solidFill>
                <a:latin typeface="Calibri (MS) Bold"/>
                <a:ea typeface="Calibri (MS) Bold"/>
                <a:cs typeface="Calibri (MS) Bold"/>
                <a:sym typeface="Calibri (MS) Bold"/>
              </a:rPr>
              <a:t>EXTEND: With what we have learnt about internet addiction how do you think this information supports our understanding of addiction?</a:t>
            </a:r>
          </a:p>
          <a:p>
            <a:pPr algn="l" marL="822960" indent="-274320" lvl="2">
              <a:lnSpc>
                <a:spcPts val="4209"/>
              </a:lnSpc>
            </a:pPr>
          </a:p>
        </p:txBody>
      </p:sp>
      <p:sp>
        <p:nvSpPr>
          <p:cNvPr name="Freeform 20" id="20"/>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47687"/>
            <a:ext cx="15773400" cy="1988344"/>
            <a:chOff x="0" y="0"/>
            <a:chExt cx="21031200" cy="2651126"/>
          </a:xfrm>
        </p:grpSpPr>
        <p:sp>
          <p:nvSpPr>
            <p:cNvPr name="Freeform 3" id="3"/>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4" id="4"/>
          <p:cNvGrpSpPr/>
          <p:nvPr/>
        </p:nvGrpSpPr>
        <p:grpSpPr>
          <a:xfrm rot="0">
            <a:off x="1228725" y="519112"/>
            <a:ext cx="15830550" cy="2045494"/>
            <a:chOff x="0" y="0"/>
            <a:chExt cx="21107400" cy="2727326"/>
          </a:xfrm>
        </p:grpSpPr>
        <p:sp>
          <p:nvSpPr>
            <p:cNvPr name="Freeform 5" id="5"/>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6" id="6"/>
          <p:cNvGrpSpPr/>
          <p:nvPr/>
        </p:nvGrpSpPr>
        <p:grpSpPr>
          <a:xfrm rot="0">
            <a:off x="1228725" y="469106"/>
            <a:ext cx="15830550" cy="2095501"/>
            <a:chOff x="0" y="0"/>
            <a:chExt cx="21107400" cy="2794002"/>
          </a:xfrm>
        </p:grpSpPr>
        <p:sp>
          <p:nvSpPr>
            <p:cNvPr name="Freeform 7" id="7"/>
            <p:cNvSpPr/>
            <p:nvPr/>
          </p:nvSpPr>
          <p:spPr>
            <a:xfrm flipH="false" flipV="false" rot="0">
              <a:off x="0" y="0"/>
              <a:ext cx="21107400" cy="2794002"/>
            </a:xfrm>
            <a:custGeom>
              <a:avLst/>
              <a:gdLst/>
              <a:ahLst/>
              <a:cxnLst/>
              <a:rect r="r" b="b" t="t" l="l"/>
              <a:pathLst>
                <a:path h="2794002" w="21107400">
                  <a:moveTo>
                    <a:pt x="0" y="0"/>
                  </a:moveTo>
                  <a:lnTo>
                    <a:pt x="21107400" y="0"/>
                  </a:lnTo>
                  <a:lnTo>
                    <a:pt x="21107400" y="2794002"/>
                  </a:lnTo>
                  <a:lnTo>
                    <a:pt x="0" y="2794002"/>
                  </a:lnTo>
                  <a:close/>
                </a:path>
              </a:pathLst>
            </a:custGeom>
            <a:solidFill>
              <a:srgbClr val="000000">
                <a:alpha val="0"/>
              </a:srgbClr>
            </a:solidFill>
          </p:spPr>
        </p:sp>
        <p:sp>
          <p:nvSpPr>
            <p:cNvPr name="TextBox 8" id="8"/>
            <p:cNvSpPr txBox="true"/>
            <p:nvPr/>
          </p:nvSpPr>
          <p:spPr>
            <a:xfrm>
              <a:off x="0" y="-66675"/>
              <a:ext cx="21107400" cy="2860677"/>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AO1 – Development of the brain</a:t>
              </a:r>
            </a:p>
          </p:txBody>
        </p:sp>
      </p:grpSp>
      <p:grpSp>
        <p:nvGrpSpPr>
          <p:cNvPr name="Group 9" id="9"/>
          <p:cNvGrpSpPr/>
          <p:nvPr/>
        </p:nvGrpSpPr>
        <p:grpSpPr>
          <a:xfrm rot="0">
            <a:off x="4865926" y="3114225"/>
            <a:ext cx="12118562" cy="2974657"/>
            <a:chOff x="0" y="0"/>
            <a:chExt cx="16158083" cy="3966209"/>
          </a:xfrm>
        </p:grpSpPr>
        <p:sp>
          <p:nvSpPr>
            <p:cNvPr name="Freeform 10" id="10"/>
            <p:cNvSpPr/>
            <p:nvPr/>
          </p:nvSpPr>
          <p:spPr>
            <a:xfrm flipH="false" flipV="false" rot="0">
              <a:off x="0" y="0"/>
              <a:ext cx="16158083" cy="3966210"/>
            </a:xfrm>
            <a:custGeom>
              <a:avLst/>
              <a:gdLst/>
              <a:ahLst/>
              <a:cxnLst/>
              <a:rect r="r" b="b" t="t" l="l"/>
              <a:pathLst>
                <a:path h="3966210" w="16158083">
                  <a:moveTo>
                    <a:pt x="0" y="661035"/>
                  </a:moveTo>
                  <a:cubicBezTo>
                    <a:pt x="0" y="295910"/>
                    <a:pt x="298069" y="0"/>
                    <a:pt x="665861" y="0"/>
                  </a:cubicBezTo>
                  <a:lnTo>
                    <a:pt x="15492222" y="0"/>
                  </a:lnTo>
                  <a:cubicBezTo>
                    <a:pt x="15859886" y="0"/>
                    <a:pt x="16158083" y="295910"/>
                    <a:pt x="16158083" y="661035"/>
                  </a:cubicBezTo>
                  <a:lnTo>
                    <a:pt x="16158083" y="3305175"/>
                  </a:lnTo>
                  <a:cubicBezTo>
                    <a:pt x="16158083" y="3670300"/>
                    <a:pt x="15860013" y="3966210"/>
                    <a:pt x="15492222" y="3966210"/>
                  </a:cubicBezTo>
                  <a:lnTo>
                    <a:pt x="665861" y="3966210"/>
                  </a:lnTo>
                  <a:cubicBezTo>
                    <a:pt x="298196" y="3966210"/>
                    <a:pt x="0" y="3670300"/>
                    <a:pt x="0" y="3305175"/>
                  </a:cubicBezTo>
                  <a:close/>
                </a:path>
              </a:pathLst>
            </a:custGeom>
            <a:gradFill rotWithShape="true">
              <a:gsLst>
                <a:gs pos="0">
                  <a:srgbClr val="94D1FF">
                    <a:alpha val="100000"/>
                  </a:srgbClr>
                </a:gs>
                <a:gs pos="50000">
                  <a:srgbClr val="BEE1FF">
                    <a:alpha val="100000"/>
                  </a:srgbClr>
                </a:gs>
                <a:gs pos="100000">
                  <a:srgbClr val="DFF0FF">
                    <a:alpha val="100000"/>
                  </a:srgbClr>
                </a:gs>
              </a:gsLst>
              <a:path path="circle">
                <a:fillToRect l="0" r="100000" t="100000" b="0"/>
              </a:path>
              <a:tileRect r="0" l="-100000" b="-100000" t="0"/>
            </a:gradFill>
          </p:spPr>
        </p:sp>
      </p:grpSp>
      <p:sp>
        <p:nvSpPr>
          <p:cNvPr name="Freeform 11" id="11"/>
          <p:cNvSpPr/>
          <p:nvPr/>
        </p:nvSpPr>
        <p:spPr>
          <a:xfrm flipH="false" flipV="false" rot="0">
            <a:off x="4851638" y="3099938"/>
            <a:ext cx="12147137" cy="3003232"/>
          </a:xfrm>
          <a:custGeom>
            <a:avLst/>
            <a:gdLst/>
            <a:ahLst/>
            <a:cxnLst/>
            <a:rect r="r" b="b" t="t" l="l"/>
            <a:pathLst>
              <a:path h="3003232" w="12147137">
                <a:moveTo>
                  <a:pt x="0" y="0"/>
                </a:moveTo>
                <a:lnTo>
                  <a:pt x="12147137" y="0"/>
                </a:lnTo>
                <a:lnTo>
                  <a:pt x="12147137" y="3003232"/>
                </a:lnTo>
                <a:lnTo>
                  <a:pt x="0" y="3003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4902438" y="3084063"/>
            <a:ext cx="12045517" cy="2968313"/>
          </a:xfrm>
          <a:prstGeom prst="rect">
            <a:avLst/>
          </a:prstGeom>
        </p:spPr>
        <p:txBody>
          <a:bodyPr anchor="t" rtlCol="false" tIns="0" lIns="0" bIns="0" rIns="0">
            <a:spAutoFit/>
          </a:bodyPr>
          <a:lstStyle/>
          <a:p>
            <a:pPr algn="l" marL="886460" indent="-295487" lvl="2">
              <a:lnSpc>
                <a:spcPts val="4535"/>
              </a:lnSpc>
              <a:buFont typeface="Arial"/>
              <a:buChar char="⚬"/>
            </a:pPr>
            <a:r>
              <a:rPr lang="en-US" b="true" sz="4200">
                <a:solidFill>
                  <a:srgbClr val="000000"/>
                </a:solidFill>
                <a:latin typeface="Calibri (MS) Bold"/>
                <a:ea typeface="Calibri (MS) Bold"/>
                <a:cs typeface="Calibri (MS) Bold"/>
                <a:sym typeface="Calibri (MS) Bold"/>
              </a:rPr>
              <a:t>EXTEND: </a:t>
            </a:r>
            <a:r>
              <a:rPr lang="en-US" sz="4200">
                <a:solidFill>
                  <a:srgbClr val="000000"/>
                </a:solidFill>
                <a:latin typeface="Calibri (MS)"/>
                <a:ea typeface="Calibri (MS)"/>
                <a:cs typeface="Calibri (MS)"/>
                <a:sym typeface="Calibri (MS)"/>
              </a:rPr>
              <a:t>Arrange the card sort to demonstrate the development of the following areas of the brain</a:t>
            </a:r>
          </a:p>
          <a:p>
            <a:pPr algn="l" marL="886460" indent="-295487" lvl="2">
              <a:lnSpc>
                <a:spcPts val="4535"/>
              </a:lnSpc>
              <a:buFont typeface="Arial"/>
              <a:buChar char="⚬"/>
            </a:pPr>
            <a:r>
              <a:rPr lang="en-US" sz="4200">
                <a:solidFill>
                  <a:srgbClr val="000000"/>
                </a:solidFill>
                <a:latin typeface="Calibri (MS)"/>
                <a:ea typeface="Calibri (MS)"/>
                <a:cs typeface="Calibri (MS)"/>
                <a:sym typeface="Calibri (MS)"/>
              </a:rPr>
              <a:t>Forebrain, midbrain, hindbrain, cerebellum, medulla oblongata (medulla)</a:t>
            </a:r>
          </a:p>
          <a:p>
            <a:pPr algn="l" marL="886460" indent="-295487" lvl="2">
              <a:lnSpc>
                <a:spcPts val="4535"/>
              </a:lnSpc>
            </a:pPr>
          </a:p>
          <a:p>
            <a:pPr algn="l" marL="886460" indent="-295487" lvl="2">
              <a:lnSpc>
                <a:spcPts val="4535"/>
              </a:lnSpc>
            </a:pPr>
          </a:p>
        </p:txBody>
      </p:sp>
      <p:sp>
        <p:nvSpPr>
          <p:cNvPr name="TextBox 13" id="13"/>
          <p:cNvSpPr txBox="true"/>
          <p:nvPr/>
        </p:nvSpPr>
        <p:spPr>
          <a:xfrm rot="0">
            <a:off x="7449023" y="9573168"/>
            <a:ext cx="10747538" cy="576858"/>
          </a:xfrm>
          <a:prstGeom prst="rect">
            <a:avLst/>
          </a:prstGeom>
        </p:spPr>
        <p:txBody>
          <a:bodyPr anchor="t" rtlCol="false" tIns="0" lIns="0" bIns="0" rIns="0">
            <a:spAutoFit/>
          </a:bodyPr>
          <a:lstStyle/>
          <a:p>
            <a:pPr algn="l">
              <a:lnSpc>
                <a:spcPts val="3240"/>
              </a:lnSpc>
            </a:pPr>
            <a:r>
              <a:rPr lang="en-US" sz="2700" u="sng">
                <a:solidFill>
                  <a:srgbClr val="0000FF"/>
                </a:solidFill>
                <a:latin typeface="Calibri (MS)"/>
                <a:ea typeface="Calibri (MS)"/>
                <a:cs typeface="Calibri (MS)"/>
                <a:sym typeface="Calibri (MS)"/>
                <a:hlinkClick r:id="rId4" tooltip="https://www.youtube.com/watch?v=Hp1h5mlVTUM"/>
              </a:rPr>
              <a:t>Early Brain Development - Development, GCSE Psychology [AQA] - YouTube</a:t>
            </a:r>
          </a:p>
        </p:txBody>
      </p:sp>
      <p:grpSp>
        <p:nvGrpSpPr>
          <p:cNvPr name="Group 14" id="14"/>
          <p:cNvGrpSpPr/>
          <p:nvPr/>
        </p:nvGrpSpPr>
        <p:grpSpPr>
          <a:xfrm rot="0">
            <a:off x="1303533" y="2789604"/>
            <a:ext cx="2738246" cy="3449764"/>
            <a:chOff x="0" y="0"/>
            <a:chExt cx="3650995" cy="4599685"/>
          </a:xfrm>
        </p:grpSpPr>
        <p:sp>
          <p:nvSpPr>
            <p:cNvPr name="Freeform 15" id="15" descr="Diagram  Description automatically generated"/>
            <p:cNvSpPr/>
            <p:nvPr/>
          </p:nvSpPr>
          <p:spPr>
            <a:xfrm flipH="false" flipV="false" rot="0">
              <a:off x="0" y="0"/>
              <a:ext cx="3650996" cy="4599686"/>
            </a:xfrm>
            <a:custGeom>
              <a:avLst/>
              <a:gdLst/>
              <a:ahLst/>
              <a:cxnLst/>
              <a:rect r="r" b="b" t="t" l="l"/>
              <a:pathLst>
                <a:path h="4599686" w="3650996">
                  <a:moveTo>
                    <a:pt x="0" y="0"/>
                  </a:moveTo>
                  <a:lnTo>
                    <a:pt x="3650996" y="0"/>
                  </a:lnTo>
                  <a:lnTo>
                    <a:pt x="3650996" y="4599686"/>
                  </a:lnTo>
                  <a:lnTo>
                    <a:pt x="0" y="4599686"/>
                  </a:lnTo>
                  <a:lnTo>
                    <a:pt x="0" y="0"/>
                  </a:lnTo>
                  <a:close/>
                </a:path>
              </a:pathLst>
            </a:custGeom>
            <a:blipFill>
              <a:blip r:embed="rId5"/>
              <a:stretch>
                <a:fillRect l="0" t="0" r="0" b="0"/>
              </a:stretch>
            </a:blipFill>
          </p:spPr>
        </p:sp>
      </p:grpSp>
      <p:sp>
        <p:nvSpPr>
          <p:cNvPr name="Freeform 16" id="16"/>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6"/>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47687"/>
            <a:ext cx="15773400" cy="1988344"/>
            <a:chOff x="0" y="0"/>
            <a:chExt cx="21031200" cy="2651126"/>
          </a:xfrm>
        </p:grpSpPr>
        <p:sp>
          <p:nvSpPr>
            <p:cNvPr name="Freeform 3" id="3"/>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4" id="4"/>
          <p:cNvGrpSpPr/>
          <p:nvPr/>
        </p:nvGrpSpPr>
        <p:grpSpPr>
          <a:xfrm rot="0">
            <a:off x="1228725" y="519112"/>
            <a:ext cx="15830550" cy="2045494"/>
            <a:chOff x="0" y="0"/>
            <a:chExt cx="21107400" cy="2727326"/>
          </a:xfrm>
        </p:grpSpPr>
        <p:sp>
          <p:nvSpPr>
            <p:cNvPr name="Freeform 5" id="5"/>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6" id="6"/>
          <p:cNvGrpSpPr/>
          <p:nvPr/>
        </p:nvGrpSpPr>
        <p:grpSpPr>
          <a:xfrm rot="0">
            <a:off x="1228725" y="469106"/>
            <a:ext cx="15830550" cy="2095501"/>
            <a:chOff x="0" y="0"/>
            <a:chExt cx="21107400" cy="2794002"/>
          </a:xfrm>
        </p:grpSpPr>
        <p:sp>
          <p:nvSpPr>
            <p:cNvPr name="Freeform 7" id="7"/>
            <p:cNvSpPr/>
            <p:nvPr/>
          </p:nvSpPr>
          <p:spPr>
            <a:xfrm flipH="false" flipV="false" rot="0">
              <a:off x="0" y="0"/>
              <a:ext cx="21107400" cy="2794002"/>
            </a:xfrm>
            <a:custGeom>
              <a:avLst/>
              <a:gdLst/>
              <a:ahLst/>
              <a:cxnLst/>
              <a:rect r="r" b="b" t="t" l="l"/>
              <a:pathLst>
                <a:path h="2794002" w="21107400">
                  <a:moveTo>
                    <a:pt x="0" y="0"/>
                  </a:moveTo>
                  <a:lnTo>
                    <a:pt x="21107400" y="0"/>
                  </a:lnTo>
                  <a:lnTo>
                    <a:pt x="21107400" y="2794002"/>
                  </a:lnTo>
                  <a:lnTo>
                    <a:pt x="0" y="2794002"/>
                  </a:lnTo>
                  <a:close/>
                </a:path>
              </a:pathLst>
            </a:custGeom>
            <a:solidFill>
              <a:srgbClr val="000000">
                <a:alpha val="0"/>
              </a:srgbClr>
            </a:solidFill>
          </p:spPr>
        </p:sp>
        <p:sp>
          <p:nvSpPr>
            <p:cNvPr name="TextBox 8" id="8"/>
            <p:cNvSpPr txBox="true"/>
            <p:nvPr/>
          </p:nvSpPr>
          <p:spPr>
            <a:xfrm>
              <a:off x="0" y="-66675"/>
              <a:ext cx="21107400" cy="2860677"/>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Development of the brain – self assess</a:t>
              </a:r>
            </a:p>
          </p:txBody>
        </p:sp>
      </p:grpSp>
      <p:grpSp>
        <p:nvGrpSpPr>
          <p:cNvPr name="Group 9" id="9"/>
          <p:cNvGrpSpPr/>
          <p:nvPr/>
        </p:nvGrpSpPr>
        <p:grpSpPr>
          <a:xfrm rot="0">
            <a:off x="213897" y="3080282"/>
            <a:ext cx="4670107" cy="2982088"/>
            <a:chOff x="0" y="0"/>
            <a:chExt cx="6226809" cy="3976117"/>
          </a:xfrm>
        </p:grpSpPr>
        <p:sp>
          <p:nvSpPr>
            <p:cNvPr name="Freeform 10" id="10" descr="The Biological and Experimental Argument for the Importance Of Early ..."/>
            <p:cNvSpPr/>
            <p:nvPr/>
          </p:nvSpPr>
          <p:spPr>
            <a:xfrm flipH="false" flipV="false" rot="0">
              <a:off x="0" y="0"/>
              <a:ext cx="6226810" cy="3976116"/>
            </a:xfrm>
            <a:custGeom>
              <a:avLst/>
              <a:gdLst/>
              <a:ahLst/>
              <a:cxnLst/>
              <a:rect r="r" b="b" t="t" l="l"/>
              <a:pathLst>
                <a:path h="3976116" w="6226810">
                  <a:moveTo>
                    <a:pt x="0" y="0"/>
                  </a:moveTo>
                  <a:lnTo>
                    <a:pt x="6226810" y="0"/>
                  </a:lnTo>
                  <a:lnTo>
                    <a:pt x="6226810" y="3976116"/>
                  </a:lnTo>
                  <a:lnTo>
                    <a:pt x="0" y="3976116"/>
                  </a:lnTo>
                  <a:lnTo>
                    <a:pt x="0" y="0"/>
                  </a:lnTo>
                  <a:close/>
                </a:path>
              </a:pathLst>
            </a:custGeom>
            <a:blipFill>
              <a:blip r:embed="rId2"/>
              <a:stretch>
                <a:fillRect l="0" t="-104" r="0" b="-104"/>
              </a:stretch>
            </a:blipFill>
          </p:spPr>
        </p:sp>
      </p:grpSp>
      <p:grpSp>
        <p:nvGrpSpPr>
          <p:cNvPr name="Group 11" id="11"/>
          <p:cNvGrpSpPr/>
          <p:nvPr/>
        </p:nvGrpSpPr>
        <p:grpSpPr>
          <a:xfrm rot="0">
            <a:off x="5114990" y="3080282"/>
            <a:ext cx="2892267" cy="830961"/>
            <a:chOff x="0" y="0"/>
            <a:chExt cx="3856356" cy="1107948"/>
          </a:xfrm>
        </p:grpSpPr>
        <p:sp>
          <p:nvSpPr>
            <p:cNvPr name="Freeform 12" id="12"/>
            <p:cNvSpPr/>
            <p:nvPr/>
          </p:nvSpPr>
          <p:spPr>
            <a:xfrm flipH="false" flipV="false" rot="0">
              <a:off x="0" y="0"/>
              <a:ext cx="3856355" cy="1107948"/>
            </a:xfrm>
            <a:custGeom>
              <a:avLst/>
              <a:gdLst/>
              <a:ahLst/>
              <a:cxnLst/>
              <a:rect r="r" b="b" t="t" l="l"/>
              <a:pathLst>
                <a:path h="1107948" w="3856355">
                  <a:moveTo>
                    <a:pt x="0" y="0"/>
                  </a:moveTo>
                  <a:lnTo>
                    <a:pt x="3856355" y="0"/>
                  </a:lnTo>
                  <a:lnTo>
                    <a:pt x="3856355" y="1107948"/>
                  </a:lnTo>
                  <a:lnTo>
                    <a:pt x="0" y="1107948"/>
                  </a:lnTo>
                  <a:close/>
                </a:path>
              </a:pathLst>
            </a:custGeom>
            <a:solidFill>
              <a:srgbClr val="DAE3F3"/>
            </a:solidFill>
          </p:spPr>
        </p:sp>
      </p:grpSp>
      <p:sp>
        <p:nvSpPr>
          <p:cNvPr name="TextBox 13" id="13"/>
          <p:cNvSpPr txBox="true"/>
          <p:nvPr/>
        </p:nvSpPr>
        <p:spPr>
          <a:xfrm rot="0">
            <a:off x="5165790" y="2964394"/>
            <a:ext cx="2790636" cy="896085"/>
          </a:xfrm>
          <a:prstGeom prst="rect">
            <a:avLst/>
          </a:prstGeom>
        </p:spPr>
        <p:txBody>
          <a:bodyPr anchor="t" rtlCol="false" tIns="0" lIns="0" bIns="0" rIns="0">
            <a:spAutoFit/>
          </a:bodyPr>
          <a:lstStyle/>
          <a:p>
            <a:pPr algn="ctr">
              <a:lnSpc>
                <a:spcPts val="5400"/>
              </a:lnSpc>
            </a:pPr>
            <a:r>
              <a:rPr lang="en-US" sz="4500">
                <a:solidFill>
                  <a:srgbClr val="000000"/>
                </a:solidFill>
                <a:latin typeface="Calibri (MS)"/>
                <a:ea typeface="Calibri (MS)"/>
                <a:cs typeface="Calibri (MS)"/>
                <a:sym typeface="Calibri (MS)"/>
              </a:rPr>
              <a:t>3 - 4 weeks</a:t>
            </a:r>
          </a:p>
        </p:txBody>
      </p:sp>
      <p:grpSp>
        <p:nvGrpSpPr>
          <p:cNvPr name="Group 14" id="14"/>
          <p:cNvGrpSpPr/>
          <p:nvPr/>
        </p:nvGrpSpPr>
        <p:grpSpPr>
          <a:xfrm rot="0">
            <a:off x="5114988" y="5207260"/>
            <a:ext cx="2892267" cy="830961"/>
            <a:chOff x="0" y="0"/>
            <a:chExt cx="3856356" cy="1107948"/>
          </a:xfrm>
        </p:grpSpPr>
        <p:sp>
          <p:nvSpPr>
            <p:cNvPr name="Freeform 15" id="15"/>
            <p:cNvSpPr/>
            <p:nvPr/>
          </p:nvSpPr>
          <p:spPr>
            <a:xfrm flipH="false" flipV="false" rot="0">
              <a:off x="0" y="0"/>
              <a:ext cx="3856355" cy="1107948"/>
            </a:xfrm>
            <a:custGeom>
              <a:avLst/>
              <a:gdLst/>
              <a:ahLst/>
              <a:cxnLst/>
              <a:rect r="r" b="b" t="t" l="l"/>
              <a:pathLst>
                <a:path h="1107948" w="3856355">
                  <a:moveTo>
                    <a:pt x="0" y="0"/>
                  </a:moveTo>
                  <a:lnTo>
                    <a:pt x="3856355" y="0"/>
                  </a:lnTo>
                  <a:lnTo>
                    <a:pt x="3856355" y="1107948"/>
                  </a:lnTo>
                  <a:lnTo>
                    <a:pt x="0" y="1107948"/>
                  </a:lnTo>
                  <a:close/>
                </a:path>
              </a:pathLst>
            </a:custGeom>
            <a:solidFill>
              <a:srgbClr val="FFF2CC"/>
            </a:solidFill>
          </p:spPr>
        </p:sp>
      </p:grpSp>
      <p:sp>
        <p:nvSpPr>
          <p:cNvPr name="TextBox 16" id="16"/>
          <p:cNvSpPr txBox="true"/>
          <p:nvPr/>
        </p:nvSpPr>
        <p:spPr>
          <a:xfrm rot="0">
            <a:off x="5165788" y="5091372"/>
            <a:ext cx="2790636" cy="896084"/>
          </a:xfrm>
          <a:prstGeom prst="rect">
            <a:avLst/>
          </a:prstGeom>
        </p:spPr>
        <p:txBody>
          <a:bodyPr anchor="t" rtlCol="false" tIns="0" lIns="0" bIns="0" rIns="0">
            <a:spAutoFit/>
          </a:bodyPr>
          <a:lstStyle/>
          <a:p>
            <a:pPr algn="ctr">
              <a:lnSpc>
                <a:spcPts val="5400"/>
              </a:lnSpc>
            </a:pPr>
            <a:r>
              <a:rPr lang="en-US" sz="4500">
                <a:solidFill>
                  <a:srgbClr val="000000"/>
                </a:solidFill>
                <a:latin typeface="Calibri (MS)"/>
                <a:ea typeface="Calibri (MS)"/>
                <a:cs typeface="Calibri (MS)"/>
                <a:sym typeface="Calibri (MS)"/>
              </a:rPr>
              <a:t>5 - 6 weeks</a:t>
            </a:r>
          </a:p>
        </p:txBody>
      </p:sp>
      <p:grpSp>
        <p:nvGrpSpPr>
          <p:cNvPr name="Group 17" id="17"/>
          <p:cNvGrpSpPr/>
          <p:nvPr/>
        </p:nvGrpSpPr>
        <p:grpSpPr>
          <a:xfrm rot="0">
            <a:off x="5114990" y="6646947"/>
            <a:ext cx="2456974" cy="830961"/>
            <a:chOff x="0" y="0"/>
            <a:chExt cx="3275966" cy="1107948"/>
          </a:xfrm>
        </p:grpSpPr>
        <p:sp>
          <p:nvSpPr>
            <p:cNvPr name="Freeform 18" id="18"/>
            <p:cNvSpPr/>
            <p:nvPr/>
          </p:nvSpPr>
          <p:spPr>
            <a:xfrm flipH="false" flipV="false" rot="0">
              <a:off x="0" y="0"/>
              <a:ext cx="3275965" cy="1107948"/>
            </a:xfrm>
            <a:custGeom>
              <a:avLst/>
              <a:gdLst/>
              <a:ahLst/>
              <a:cxnLst/>
              <a:rect r="r" b="b" t="t" l="l"/>
              <a:pathLst>
                <a:path h="1107948" w="3275965">
                  <a:moveTo>
                    <a:pt x="0" y="0"/>
                  </a:moveTo>
                  <a:lnTo>
                    <a:pt x="3275965" y="0"/>
                  </a:lnTo>
                  <a:lnTo>
                    <a:pt x="3275965" y="1107948"/>
                  </a:lnTo>
                  <a:lnTo>
                    <a:pt x="0" y="1107948"/>
                  </a:lnTo>
                  <a:close/>
                </a:path>
              </a:pathLst>
            </a:custGeom>
            <a:solidFill>
              <a:srgbClr val="E2F0D9"/>
            </a:solidFill>
          </p:spPr>
        </p:sp>
      </p:grpSp>
      <p:sp>
        <p:nvSpPr>
          <p:cNvPr name="TextBox 19" id="19"/>
          <p:cNvSpPr txBox="true"/>
          <p:nvPr/>
        </p:nvSpPr>
        <p:spPr>
          <a:xfrm rot="0">
            <a:off x="5165790" y="6531059"/>
            <a:ext cx="2355420" cy="896084"/>
          </a:xfrm>
          <a:prstGeom prst="rect">
            <a:avLst/>
          </a:prstGeom>
        </p:spPr>
        <p:txBody>
          <a:bodyPr anchor="t" rtlCol="false" tIns="0" lIns="0" bIns="0" rIns="0">
            <a:spAutoFit/>
          </a:bodyPr>
          <a:lstStyle/>
          <a:p>
            <a:pPr algn="ctr">
              <a:lnSpc>
                <a:spcPts val="5400"/>
              </a:lnSpc>
            </a:pPr>
            <a:r>
              <a:rPr lang="en-US" sz="4500">
                <a:solidFill>
                  <a:srgbClr val="000000"/>
                </a:solidFill>
                <a:latin typeface="Calibri (MS)"/>
                <a:ea typeface="Calibri (MS)"/>
                <a:cs typeface="Calibri (MS)"/>
                <a:sym typeface="Calibri (MS)"/>
              </a:rPr>
              <a:t>11 weeks</a:t>
            </a:r>
          </a:p>
        </p:txBody>
      </p:sp>
      <p:grpSp>
        <p:nvGrpSpPr>
          <p:cNvPr name="Group 20" id="20"/>
          <p:cNvGrpSpPr/>
          <p:nvPr/>
        </p:nvGrpSpPr>
        <p:grpSpPr>
          <a:xfrm rot="0">
            <a:off x="5114990" y="8497894"/>
            <a:ext cx="3005233" cy="1523524"/>
            <a:chOff x="0" y="0"/>
            <a:chExt cx="4006977" cy="2031366"/>
          </a:xfrm>
        </p:grpSpPr>
        <p:sp>
          <p:nvSpPr>
            <p:cNvPr name="Freeform 21" id="21"/>
            <p:cNvSpPr/>
            <p:nvPr/>
          </p:nvSpPr>
          <p:spPr>
            <a:xfrm flipH="false" flipV="false" rot="0">
              <a:off x="0" y="0"/>
              <a:ext cx="4006977" cy="2031365"/>
            </a:xfrm>
            <a:custGeom>
              <a:avLst/>
              <a:gdLst/>
              <a:ahLst/>
              <a:cxnLst/>
              <a:rect r="r" b="b" t="t" l="l"/>
              <a:pathLst>
                <a:path h="2031365" w="4006977">
                  <a:moveTo>
                    <a:pt x="0" y="0"/>
                  </a:moveTo>
                  <a:lnTo>
                    <a:pt x="4006977" y="0"/>
                  </a:lnTo>
                  <a:lnTo>
                    <a:pt x="4006977" y="2031365"/>
                  </a:lnTo>
                  <a:lnTo>
                    <a:pt x="0" y="2031365"/>
                  </a:lnTo>
                  <a:close/>
                </a:path>
              </a:pathLst>
            </a:custGeom>
            <a:solidFill>
              <a:srgbClr val="EDEDED"/>
            </a:solidFill>
          </p:spPr>
        </p:sp>
      </p:grpSp>
      <p:sp>
        <p:nvSpPr>
          <p:cNvPr name="TextBox 22" id="22"/>
          <p:cNvSpPr txBox="true"/>
          <p:nvPr/>
        </p:nvSpPr>
        <p:spPr>
          <a:xfrm rot="0">
            <a:off x="5165790" y="8382006"/>
            <a:ext cx="2903647" cy="1588583"/>
          </a:xfrm>
          <a:prstGeom prst="rect">
            <a:avLst/>
          </a:prstGeom>
        </p:spPr>
        <p:txBody>
          <a:bodyPr anchor="t" rtlCol="false" tIns="0" lIns="0" bIns="0" rIns="0">
            <a:spAutoFit/>
          </a:bodyPr>
          <a:lstStyle/>
          <a:p>
            <a:pPr algn="ctr">
              <a:lnSpc>
                <a:spcPts val="5400"/>
              </a:lnSpc>
            </a:pPr>
            <a:r>
              <a:rPr lang="en-US" sz="4500">
                <a:solidFill>
                  <a:srgbClr val="000000"/>
                </a:solidFill>
                <a:latin typeface="Calibri (MS)"/>
                <a:ea typeface="Calibri (MS)"/>
                <a:cs typeface="Calibri (MS)"/>
                <a:sym typeface="Calibri (MS)"/>
              </a:rPr>
              <a:t>20 weeks – </a:t>
            </a:r>
          </a:p>
          <a:p>
            <a:pPr algn="ctr">
              <a:lnSpc>
                <a:spcPts val="5400"/>
              </a:lnSpc>
            </a:pPr>
            <a:r>
              <a:rPr lang="en-US" sz="4500">
                <a:solidFill>
                  <a:srgbClr val="000000"/>
                </a:solidFill>
                <a:latin typeface="Calibri (MS)"/>
                <a:ea typeface="Calibri (MS)"/>
                <a:cs typeface="Calibri (MS)"/>
                <a:sym typeface="Calibri (MS)"/>
              </a:rPr>
              <a:t>birth</a:t>
            </a:r>
          </a:p>
        </p:txBody>
      </p:sp>
      <p:grpSp>
        <p:nvGrpSpPr>
          <p:cNvPr name="Group 23" id="23"/>
          <p:cNvGrpSpPr/>
          <p:nvPr/>
        </p:nvGrpSpPr>
        <p:grpSpPr>
          <a:xfrm rot="0">
            <a:off x="8418824" y="2901306"/>
            <a:ext cx="8792528" cy="1385030"/>
            <a:chOff x="0" y="0"/>
            <a:chExt cx="11723370" cy="1846707"/>
          </a:xfrm>
        </p:grpSpPr>
        <p:sp>
          <p:nvSpPr>
            <p:cNvPr name="Freeform 24" id="24"/>
            <p:cNvSpPr/>
            <p:nvPr/>
          </p:nvSpPr>
          <p:spPr>
            <a:xfrm flipH="false" flipV="false" rot="0">
              <a:off x="0" y="0"/>
              <a:ext cx="11723370" cy="1846707"/>
            </a:xfrm>
            <a:custGeom>
              <a:avLst/>
              <a:gdLst/>
              <a:ahLst/>
              <a:cxnLst/>
              <a:rect r="r" b="b" t="t" l="l"/>
              <a:pathLst>
                <a:path h="1846707" w="11723370">
                  <a:moveTo>
                    <a:pt x="0" y="0"/>
                  </a:moveTo>
                  <a:lnTo>
                    <a:pt x="11723370" y="0"/>
                  </a:lnTo>
                  <a:lnTo>
                    <a:pt x="11723370" y="1846707"/>
                  </a:lnTo>
                  <a:lnTo>
                    <a:pt x="0" y="1846707"/>
                  </a:lnTo>
                  <a:close/>
                </a:path>
              </a:pathLst>
            </a:custGeom>
            <a:solidFill>
              <a:srgbClr val="DAE3F3"/>
            </a:solidFill>
          </p:spPr>
        </p:sp>
      </p:grpSp>
      <p:sp>
        <p:nvSpPr>
          <p:cNvPr name="TextBox 25" id="25"/>
          <p:cNvSpPr txBox="true"/>
          <p:nvPr/>
        </p:nvSpPr>
        <p:spPr>
          <a:xfrm rot="0">
            <a:off x="8469624" y="2852093"/>
            <a:ext cx="8690923" cy="1383407"/>
          </a:xfrm>
          <a:prstGeom prst="rect">
            <a:avLst/>
          </a:prstGeom>
        </p:spPr>
        <p:txBody>
          <a:bodyPr anchor="t" rtlCol="false" tIns="0" lIns="0" bIns="0" rIns="0">
            <a:spAutoFit/>
          </a:bodyPr>
          <a:lstStyle/>
          <a:p>
            <a:pPr algn="l">
              <a:lnSpc>
                <a:spcPts val="3240"/>
              </a:lnSpc>
            </a:pPr>
            <a:r>
              <a:rPr lang="en-US" sz="2700" b="true">
                <a:solidFill>
                  <a:srgbClr val="000000"/>
                </a:solidFill>
                <a:latin typeface="Calibri (MS) Bold"/>
                <a:ea typeface="Calibri (MS) Bold"/>
                <a:cs typeface="Calibri (MS) Bold"/>
                <a:sym typeface="Calibri (MS) Bold"/>
              </a:rPr>
              <a:t>A long tube develops in the brain, which is divided from the front into 3 sections. These are the forebrain, midbrain and hindbrain. The spinal cord develops below the hindbrain</a:t>
            </a:r>
          </a:p>
        </p:txBody>
      </p:sp>
      <p:grpSp>
        <p:nvGrpSpPr>
          <p:cNvPr name="Group 26" id="26"/>
          <p:cNvGrpSpPr/>
          <p:nvPr/>
        </p:nvGrpSpPr>
        <p:grpSpPr>
          <a:xfrm rot="0">
            <a:off x="8418824" y="4651575"/>
            <a:ext cx="9147048" cy="1800511"/>
            <a:chOff x="0" y="0"/>
            <a:chExt cx="12196064" cy="2400682"/>
          </a:xfrm>
        </p:grpSpPr>
        <p:sp>
          <p:nvSpPr>
            <p:cNvPr name="Freeform 27" id="27"/>
            <p:cNvSpPr/>
            <p:nvPr/>
          </p:nvSpPr>
          <p:spPr>
            <a:xfrm flipH="false" flipV="false" rot="0">
              <a:off x="0" y="0"/>
              <a:ext cx="12196064" cy="2400681"/>
            </a:xfrm>
            <a:custGeom>
              <a:avLst/>
              <a:gdLst/>
              <a:ahLst/>
              <a:cxnLst/>
              <a:rect r="r" b="b" t="t" l="l"/>
              <a:pathLst>
                <a:path h="2400681" w="12196064">
                  <a:moveTo>
                    <a:pt x="0" y="0"/>
                  </a:moveTo>
                  <a:lnTo>
                    <a:pt x="12196064" y="0"/>
                  </a:lnTo>
                  <a:lnTo>
                    <a:pt x="12196064" y="2400681"/>
                  </a:lnTo>
                  <a:lnTo>
                    <a:pt x="0" y="2400681"/>
                  </a:lnTo>
                  <a:close/>
                </a:path>
              </a:pathLst>
            </a:custGeom>
            <a:solidFill>
              <a:srgbClr val="FFF2CC"/>
            </a:solidFill>
          </p:spPr>
        </p:sp>
      </p:grpSp>
      <p:sp>
        <p:nvSpPr>
          <p:cNvPr name="TextBox 28" id="28"/>
          <p:cNvSpPr txBox="true"/>
          <p:nvPr/>
        </p:nvSpPr>
        <p:spPr>
          <a:xfrm rot="0">
            <a:off x="8469624" y="4602362"/>
            <a:ext cx="9045487" cy="1798907"/>
          </a:xfrm>
          <a:prstGeom prst="rect">
            <a:avLst/>
          </a:prstGeom>
        </p:spPr>
        <p:txBody>
          <a:bodyPr anchor="t" rtlCol="false" tIns="0" lIns="0" bIns="0" rIns="0">
            <a:spAutoFit/>
          </a:bodyPr>
          <a:lstStyle/>
          <a:p>
            <a:pPr algn="l">
              <a:lnSpc>
                <a:spcPts val="3240"/>
              </a:lnSpc>
            </a:pPr>
            <a:r>
              <a:rPr lang="en-US" sz="2700" b="true">
                <a:solidFill>
                  <a:srgbClr val="000000"/>
                </a:solidFill>
                <a:latin typeface="Calibri (MS) Bold"/>
                <a:ea typeface="Calibri (MS) Bold"/>
                <a:cs typeface="Calibri (MS) Bold"/>
                <a:sym typeface="Calibri (MS) Bold"/>
              </a:rPr>
              <a:t>The forebrain and hindbrain have each split into a further two cavities (giving 5 in total), the forebrain splits into an anterior and posterior section and the hindbrain splits in the middle. The midbrain does not divide</a:t>
            </a:r>
          </a:p>
        </p:txBody>
      </p:sp>
      <p:grpSp>
        <p:nvGrpSpPr>
          <p:cNvPr name="Group 29" id="29"/>
          <p:cNvGrpSpPr/>
          <p:nvPr/>
        </p:nvGrpSpPr>
        <p:grpSpPr>
          <a:xfrm rot="0">
            <a:off x="8418824" y="6646947"/>
            <a:ext cx="9147048" cy="1800510"/>
            <a:chOff x="0" y="0"/>
            <a:chExt cx="12196064" cy="2400680"/>
          </a:xfrm>
        </p:grpSpPr>
        <p:sp>
          <p:nvSpPr>
            <p:cNvPr name="Freeform 30" id="30"/>
            <p:cNvSpPr/>
            <p:nvPr/>
          </p:nvSpPr>
          <p:spPr>
            <a:xfrm flipH="false" flipV="false" rot="0">
              <a:off x="0" y="0"/>
              <a:ext cx="12196064" cy="2400681"/>
            </a:xfrm>
            <a:custGeom>
              <a:avLst/>
              <a:gdLst/>
              <a:ahLst/>
              <a:cxnLst/>
              <a:rect r="r" b="b" t="t" l="l"/>
              <a:pathLst>
                <a:path h="2400681" w="12196064">
                  <a:moveTo>
                    <a:pt x="0" y="0"/>
                  </a:moveTo>
                  <a:lnTo>
                    <a:pt x="12196064" y="0"/>
                  </a:lnTo>
                  <a:lnTo>
                    <a:pt x="12196064" y="2400681"/>
                  </a:lnTo>
                  <a:lnTo>
                    <a:pt x="0" y="2400681"/>
                  </a:lnTo>
                  <a:close/>
                </a:path>
              </a:pathLst>
            </a:custGeom>
            <a:solidFill>
              <a:srgbClr val="E2F0D9"/>
            </a:solidFill>
          </p:spPr>
        </p:sp>
      </p:grpSp>
      <p:sp>
        <p:nvSpPr>
          <p:cNvPr name="TextBox 31" id="31"/>
          <p:cNvSpPr txBox="true"/>
          <p:nvPr/>
        </p:nvSpPr>
        <p:spPr>
          <a:xfrm rot="0">
            <a:off x="8469624" y="6597735"/>
            <a:ext cx="9045487" cy="1798905"/>
          </a:xfrm>
          <a:prstGeom prst="rect">
            <a:avLst/>
          </a:prstGeom>
        </p:spPr>
        <p:txBody>
          <a:bodyPr anchor="t" rtlCol="false" tIns="0" lIns="0" bIns="0" rIns="0">
            <a:spAutoFit/>
          </a:bodyPr>
          <a:lstStyle/>
          <a:p>
            <a:pPr algn="l">
              <a:lnSpc>
                <a:spcPts val="3240"/>
              </a:lnSpc>
            </a:pPr>
            <a:r>
              <a:rPr lang="en-US" sz="2700" b="true">
                <a:solidFill>
                  <a:srgbClr val="000000"/>
                </a:solidFill>
                <a:latin typeface="Calibri (MS) Bold"/>
                <a:ea typeface="Calibri (MS) Bold"/>
                <a:cs typeface="Calibri (MS) Bold"/>
                <a:sym typeface="Calibri (MS) Bold"/>
              </a:rPr>
              <a:t>The cerebellum can be seen in the foetus. It controls physical skills which develop a lot over this time, it is also involved in responses such as fear and in functions such as processing sense information </a:t>
            </a:r>
          </a:p>
        </p:txBody>
      </p:sp>
      <p:grpSp>
        <p:nvGrpSpPr>
          <p:cNvPr name="Group 32" id="32"/>
          <p:cNvGrpSpPr/>
          <p:nvPr/>
        </p:nvGrpSpPr>
        <p:grpSpPr>
          <a:xfrm rot="0">
            <a:off x="8418824" y="8670387"/>
            <a:ext cx="9411938" cy="1385030"/>
            <a:chOff x="0" y="0"/>
            <a:chExt cx="12549250" cy="1846707"/>
          </a:xfrm>
        </p:grpSpPr>
        <p:sp>
          <p:nvSpPr>
            <p:cNvPr name="Freeform 33" id="33"/>
            <p:cNvSpPr/>
            <p:nvPr/>
          </p:nvSpPr>
          <p:spPr>
            <a:xfrm flipH="false" flipV="false" rot="0">
              <a:off x="0" y="0"/>
              <a:ext cx="12549251" cy="1846707"/>
            </a:xfrm>
            <a:custGeom>
              <a:avLst/>
              <a:gdLst/>
              <a:ahLst/>
              <a:cxnLst/>
              <a:rect r="r" b="b" t="t" l="l"/>
              <a:pathLst>
                <a:path h="1846707" w="12549251">
                  <a:moveTo>
                    <a:pt x="0" y="0"/>
                  </a:moveTo>
                  <a:lnTo>
                    <a:pt x="12549251" y="0"/>
                  </a:lnTo>
                  <a:lnTo>
                    <a:pt x="12549251" y="1846707"/>
                  </a:lnTo>
                  <a:lnTo>
                    <a:pt x="0" y="1846707"/>
                  </a:lnTo>
                  <a:close/>
                </a:path>
              </a:pathLst>
            </a:custGeom>
            <a:solidFill>
              <a:srgbClr val="EDEDED"/>
            </a:solidFill>
          </p:spPr>
        </p:sp>
      </p:grpSp>
      <p:sp>
        <p:nvSpPr>
          <p:cNvPr name="TextBox 34" id="34"/>
          <p:cNvSpPr txBox="true"/>
          <p:nvPr/>
        </p:nvSpPr>
        <p:spPr>
          <a:xfrm rot="0">
            <a:off x="8469624" y="8621174"/>
            <a:ext cx="9310376" cy="1383408"/>
          </a:xfrm>
          <a:prstGeom prst="rect">
            <a:avLst/>
          </a:prstGeom>
        </p:spPr>
        <p:txBody>
          <a:bodyPr anchor="t" rtlCol="false" tIns="0" lIns="0" bIns="0" rIns="0">
            <a:spAutoFit/>
          </a:bodyPr>
          <a:lstStyle/>
          <a:p>
            <a:pPr algn="l">
              <a:lnSpc>
                <a:spcPts val="3240"/>
              </a:lnSpc>
            </a:pPr>
            <a:r>
              <a:rPr lang="en-US" sz="2700" b="true">
                <a:solidFill>
                  <a:srgbClr val="000000"/>
                </a:solidFill>
                <a:latin typeface="Calibri (MS) Bold"/>
                <a:ea typeface="Calibri (MS) Bold"/>
                <a:cs typeface="Calibri (MS) Bold"/>
                <a:sym typeface="Calibri (MS) Bold"/>
              </a:rPr>
              <a:t>The medulla oblongata is in the hindbrain in front of the cerebellum and controls involuntary responses, such as sneezing and breathing as well as heart rate and blood pressure</a:t>
            </a:r>
          </a:p>
        </p:txBody>
      </p:sp>
      <p:sp>
        <p:nvSpPr>
          <p:cNvPr name="Freeform 35" id="35"/>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3"/>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220916"/>
            <a:ext cx="15773400" cy="1988343"/>
            <a:chOff x="0" y="0"/>
            <a:chExt cx="21031200" cy="2651124"/>
          </a:xfrm>
        </p:grpSpPr>
        <p:sp>
          <p:nvSpPr>
            <p:cNvPr name="Freeform 3" id="3"/>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4" id="4"/>
          <p:cNvGrpSpPr/>
          <p:nvPr/>
        </p:nvGrpSpPr>
        <p:grpSpPr>
          <a:xfrm rot="0">
            <a:off x="1228725" y="192341"/>
            <a:ext cx="15830550" cy="2045493"/>
            <a:chOff x="0" y="0"/>
            <a:chExt cx="21107400" cy="2727324"/>
          </a:xfrm>
        </p:grpSpPr>
        <p:sp>
          <p:nvSpPr>
            <p:cNvPr name="Freeform 5" id="5"/>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6" id="6"/>
          <p:cNvGrpSpPr/>
          <p:nvPr/>
        </p:nvGrpSpPr>
        <p:grpSpPr>
          <a:xfrm rot="0">
            <a:off x="1228725" y="142335"/>
            <a:ext cx="15830550" cy="2095500"/>
            <a:chOff x="0" y="0"/>
            <a:chExt cx="21107400" cy="2794000"/>
          </a:xfrm>
        </p:grpSpPr>
        <p:sp>
          <p:nvSpPr>
            <p:cNvPr name="Freeform 7" id="7"/>
            <p:cNvSpPr/>
            <p:nvPr/>
          </p:nvSpPr>
          <p:spPr>
            <a:xfrm flipH="false" flipV="false" rot="0">
              <a:off x="0" y="0"/>
              <a:ext cx="21107400" cy="2794000"/>
            </a:xfrm>
            <a:custGeom>
              <a:avLst/>
              <a:gdLst/>
              <a:ahLst/>
              <a:cxnLst/>
              <a:rect r="r" b="b" t="t" l="l"/>
              <a:pathLst>
                <a:path h="2794000" w="21107400">
                  <a:moveTo>
                    <a:pt x="0" y="0"/>
                  </a:moveTo>
                  <a:lnTo>
                    <a:pt x="21107400" y="0"/>
                  </a:lnTo>
                  <a:lnTo>
                    <a:pt x="21107400" y="2794000"/>
                  </a:lnTo>
                  <a:lnTo>
                    <a:pt x="0" y="2794000"/>
                  </a:lnTo>
                  <a:close/>
                </a:path>
              </a:pathLst>
            </a:custGeom>
            <a:solidFill>
              <a:srgbClr val="000000">
                <a:alpha val="0"/>
              </a:srgbClr>
            </a:solidFill>
          </p:spPr>
        </p:sp>
        <p:sp>
          <p:nvSpPr>
            <p:cNvPr name="TextBox 8" id="8"/>
            <p:cNvSpPr txBox="true"/>
            <p:nvPr/>
          </p:nvSpPr>
          <p:spPr>
            <a:xfrm>
              <a:off x="0" y="-66675"/>
              <a:ext cx="21107400" cy="2860675"/>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AO3 – How will we evolve in the future?</a:t>
              </a:r>
            </a:p>
          </p:txBody>
        </p:sp>
      </p:grpSp>
      <p:grpSp>
        <p:nvGrpSpPr>
          <p:cNvPr name="Group 9" id="9"/>
          <p:cNvGrpSpPr/>
          <p:nvPr/>
        </p:nvGrpSpPr>
        <p:grpSpPr>
          <a:xfrm rot="0">
            <a:off x="1257300" y="2406524"/>
            <a:ext cx="3427762" cy="5398580"/>
            <a:chOff x="0" y="0"/>
            <a:chExt cx="4570349" cy="7198106"/>
          </a:xfrm>
        </p:grpSpPr>
        <p:sp>
          <p:nvSpPr>
            <p:cNvPr name="Freeform 10" id="10"/>
            <p:cNvSpPr/>
            <p:nvPr/>
          </p:nvSpPr>
          <p:spPr>
            <a:xfrm flipH="false" flipV="false" rot="0">
              <a:off x="0" y="0"/>
              <a:ext cx="4570349" cy="7198106"/>
            </a:xfrm>
            <a:custGeom>
              <a:avLst/>
              <a:gdLst/>
              <a:ahLst/>
              <a:cxnLst/>
              <a:rect r="r" b="b" t="t" l="l"/>
              <a:pathLst>
                <a:path h="7198106" w="4570349">
                  <a:moveTo>
                    <a:pt x="0" y="0"/>
                  </a:moveTo>
                  <a:lnTo>
                    <a:pt x="4570349" y="0"/>
                  </a:lnTo>
                  <a:lnTo>
                    <a:pt x="4570349" y="7198106"/>
                  </a:lnTo>
                  <a:lnTo>
                    <a:pt x="0" y="7198106"/>
                  </a:lnTo>
                  <a:close/>
                </a:path>
              </a:pathLst>
            </a:custGeom>
            <a:gradFill rotWithShape="true">
              <a:gsLst>
                <a:gs pos="0">
                  <a:srgbClr val="FFFF9E">
                    <a:alpha val="100000"/>
                  </a:srgbClr>
                </a:gs>
                <a:gs pos="50000">
                  <a:srgbClr val="FFFFC4">
                    <a:alpha val="100000"/>
                  </a:srgbClr>
                </a:gs>
                <a:gs pos="100000">
                  <a:srgbClr val="FFFFE3">
                    <a:alpha val="100000"/>
                  </a:srgbClr>
                </a:gs>
              </a:gsLst>
              <a:path path="circle">
                <a:fillToRect l="0" r="100000" t="100000" b="0"/>
              </a:path>
              <a:tileRect r="0" l="-100000" b="-100000" t="0"/>
            </a:gradFill>
          </p:spPr>
        </p:sp>
      </p:grpSp>
      <p:sp>
        <p:nvSpPr>
          <p:cNvPr name="TextBox 11" id="11"/>
          <p:cNvSpPr txBox="true"/>
          <p:nvPr/>
        </p:nvSpPr>
        <p:spPr>
          <a:xfrm rot="0">
            <a:off x="1308100" y="2390649"/>
            <a:ext cx="3326116" cy="5363608"/>
          </a:xfrm>
          <a:prstGeom prst="rect">
            <a:avLst/>
          </a:prstGeom>
        </p:spPr>
        <p:txBody>
          <a:bodyPr anchor="t" rtlCol="false" tIns="0" lIns="0" bIns="0" rIns="0">
            <a:spAutoFit/>
          </a:bodyPr>
          <a:lstStyle/>
          <a:p>
            <a:pPr algn="l">
              <a:lnSpc>
                <a:spcPts val="4535"/>
              </a:lnSpc>
            </a:pPr>
            <a:r>
              <a:rPr lang="en-US" sz="4200" b="true">
                <a:solidFill>
                  <a:srgbClr val="000000"/>
                </a:solidFill>
                <a:latin typeface="Calibri (MS) Bold"/>
                <a:ea typeface="Calibri (MS) Bold"/>
                <a:cs typeface="Calibri (MS) Bold"/>
                <a:sym typeface="Calibri (MS) Bold"/>
              </a:rPr>
              <a:t>TASK: Discuss how you think our brain development will change in the future to adapt to society</a:t>
            </a:r>
          </a:p>
          <a:p>
            <a:pPr algn="l">
              <a:lnSpc>
                <a:spcPts val="4535"/>
              </a:lnSpc>
            </a:pPr>
          </a:p>
        </p:txBody>
      </p:sp>
      <p:sp>
        <p:nvSpPr>
          <p:cNvPr name="TextBox 12" id="12"/>
          <p:cNvSpPr txBox="true"/>
          <p:nvPr/>
        </p:nvSpPr>
        <p:spPr>
          <a:xfrm rot="0">
            <a:off x="4976802" y="2318894"/>
            <a:ext cx="11962458" cy="5720388"/>
          </a:xfrm>
          <a:prstGeom prst="rect">
            <a:avLst/>
          </a:prstGeom>
        </p:spPr>
        <p:txBody>
          <a:bodyPr anchor="t" rtlCol="false" tIns="0" lIns="0" bIns="0" rIns="0">
            <a:spAutoFit/>
          </a:bodyPr>
          <a:lstStyle/>
          <a:p>
            <a:pPr algn="l" marL="760095" indent="-253365" lvl="2">
              <a:lnSpc>
                <a:spcPts val="4320"/>
              </a:lnSpc>
              <a:buFont typeface="Arial"/>
              <a:buChar char="⚬"/>
            </a:pPr>
            <a:r>
              <a:rPr lang="en-US" sz="3600">
                <a:solidFill>
                  <a:srgbClr val="000000"/>
                </a:solidFill>
                <a:latin typeface="Calibri (MS)"/>
                <a:ea typeface="Calibri (MS)"/>
                <a:cs typeface="Calibri (MS)"/>
                <a:sym typeface="Calibri (MS)"/>
              </a:rPr>
              <a:t>The Evolutionary Theory of Psychology claims that as humans we have evolved over millions of years. As technology and society changes some Scientists have predicted physiological changes such as shorter thumbs!! </a:t>
            </a:r>
          </a:p>
          <a:p>
            <a:pPr algn="l" marL="760095" indent="-253365" lvl="2">
              <a:lnSpc>
                <a:spcPts val="4320"/>
              </a:lnSpc>
              <a:buFont typeface="Arial"/>
              <a:buChar char="⚬"/>
            </a:pPr>
            <a:r>
              <a:rPr lang="en-US" sz="3600">
                <a:solidFill>
                  <a:srgbClr val="000000"/>
                </a:solidFill>
                <a:latin typeface="Calibri (MS)"/>
                <a:ea typeface="Calibri (MS)"/>
                <a:cs typeface="Calibri (MS)"/>
                <a:sym typeface="Calibri (MS)"/>
              </a:rPr>
              <a:t>As humans we have a large brain that has survival value, this is why we have inherited genes that programme our bodies to grow such large brains in our early development </a:t>
            </a:r>
          </a:p>
          <a:p>
            <a:pPr algn="l" marL="760095" indent="-253365" lvl="2">
              <a:lnSpc>
                <a:spcPts val="4320"/>
              </a:lnSpc>
              <a:buFont typeface="Arial"/>
              <a:buChar char="⚬"/>
            </a:pPr>
            <a:r>
              <a:rPr lang="en-US" sz="3600">
                <a:solidFill>
                  <a:srgbClr val="000000"/>
                </a:solidFill>
                <a:latin typeface="Calibri (MS)"/>
                <a:ea typeface="Calibri (MS)"/>
                <a:cs typeface="Calibri (MS)"/>
                <a:sym typeface="Calibri (MS)"/>
              </a:rPr>
              <a:t>We also rely on our parents for protection from danger and food, we have evolved to form attachments in our early years.</a:t>
            </a:r>
          </a:p>
        </p:txBody>
      </p:sp>
      <p:grpSp>
        <p:nvGrpSpPr>
          <p:cNvPr name="Group 13" id="13"/>
          <p:cNvGrpSpPr/>
          <p:nvPr/>
        </p:nvGrpSpPr>
        <p:grpSpPr>
          <a:xfrm rot="0">
            <a:off x="4996542" y="9512086"/>
            <a:ext cx="8294941" cy="553974"/>
            <a:chOff x="0" y="0"/>
            <a:chExt cx="11059921" cy="738632"/>
          </a:xfrm>
        </p:grpSpPr>
        <p:sp>
          <p:nvSpPr>
            <p:cNvPr name="Freeform 14" id="14"/>
            <p:cNvSpPr/>
            <p:nvPr/>
          </p:nvSpPr>
          <p:spPr>
            <a:xfrm flipH="false" flipV="false" rot="0">
              <a:off x="0" y="0"/>
              <a:ext cx="11059922" cy="738632"/>
            </a:xfrm>
            <a:custGeom>
              <a:avLst/>
              <a:gdLst/>
              <a:ahLst/>
              <a:cxnLst/>
              <a:rect r="r" b="b" t="t" l="l"/>
              <a:pathLst>
                <a:path h="738632" w="11059922">
                  <a:moveTo>
                    <a:pt x="0" y="0"/>
                  </a:moveTo>
                  <a:lnTo>
                    <a:pt x="11059922" y="0"/>
                  </a:lnTo>
                  <a:lnTo>
                    <a:pt x="11059922" y="738632"/>
                  </a:lnTo>
                  <a:lnTo>
                    <a:pt x="0" y="738632"/>
                  </a:lnTo>
                  <a:close/>
                </a:path>
              </a:pathLst>
            </a:custGeom>
            <a:solidFill>
              <a:srgbClr val="ED7D31"/>
            </a:solidFill>
          </p:spPr>
        </p:sp>
      </p:grpSp>
      <p:sp>
        <p:nvSpPr>
          <p:cNvPr name="TextBox 15" id="15"/>
          <p:cNvSpPr txBox="true"/>
          <p:nvPr/>
        </p:nvSpPr>
        <p:spPr>
          <a:xfrm rot="0">
            <a:off x="5047342" y="9512880"/>
            <a:ext cx="8193314" cy="502404"/>
          </a:xfrm>
          <a:prstGeom prst="rect">
            <a:avLst/>
          </a:prstGeom>
        </p:spPr>
        <p:txBody>
          <a:bodyPr anchor="t" rtlCol="false" tIns="0" lIns="0" bIns="0" rIns="0">
            <a:spAutoFit/>
          </a:bodyPr>
          <a:lstStyle/>
          <a:p>
            <a:pPr algn="l">
              <a:lnSpc>
                <a:spcPts val="3240"/>
              </a:lnSpc>
            </a:pPr>
            <a:r>
              <a:rPr lang="en-US" sz="3000" b="true">
                <a:solidFill>
                  <a:srgbClr val="000000"/>
                </a:solidFill>
                <a:latin typeface="Calibri (MS) Bold"/>
                <a:ea typeface="Calibri (MS) Bold"/>
                <a:cs typeface="Calibri (MS) Bold"/>
                <a:sym typeface="Calibri (MS) Bold"/>
              </a:rPr>
              <a:t>**This information is not required for the exam**</a:t>
            </a:r>
          </a:p>
          <a:p>
            <a:pPr algn="l">
              <a:lnSpc>
                <a:spcPts val="3240"/>
              </a:lnSpc>
            </a:pPr>
          </a:p>
        </p:txBody>
      </p:sp>
      <p:sp>
        <p:nvSpPr>
          <p:cNvPr name="Freeform 16" id="16"/>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2"/>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47687"/>
            <a:ext cx="15773400" cy="1988344"/>
            <a:chOff x="0" y="0"/>
            <a:chExt cx="21031200" cy="2651126"/>
          </a:xfrm>
        </p:grpSpPr>
        <p:sp>
          <p:nvSpPr>
            <p:cNvPr name="Freeform 3" id="3"/>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4" id="4"/>
          <p:cNvGrpSpPr/>
          <p:nvPr/>
        </p:nvGrpSpPr>
        <p:grpSpPr>
          <a:xfrm rot="0">
            <a:off x="1228725" y="519112"/>
            <a:ext cx="15830550" cy="2045494"/>
            <a:chOff x="0" y="0"/>
            <a:chExt cx="21107400" cy="2727326"/>
          </a:xfrm>
        </p:grpSpPr>
        <p:sp>
          <p:nvSpPr>
            <p:cNvPr name="Freeform 5" id="5"/>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6" id="6"/>
          <p:cNvGrpSpPr/>
          <p:nvPr/>
        </p:nvGrpSpPr>
        <p:grpSpPr>
          <a:xfrm rot="0">
            <a:off x="1228725" y="469106"/>
            <a:ext cx="15830550" cy="2095501"/>
            <a:chOff x="0" y="0"/>
            <a:chExt cx="21107400" cy="2794002"/>
          </a:xfrm>
        </p:grpSpPr>
        <p:sp>
          <p:nvSpPr>
            <p:cNvPr name="Freeform 7" id="7"/>
            <p:cNvSpPr/>
            <p:nvPr/>
          </p:nvSpPr>
          <p:spPr>
            <a:xfrm flipH="false" flipV="false" rot="0">
              <a:off x="0" y="0"/>
              <a:ext cx="21107400" cy="2794002"/>
            </a:xfrm>
            <a:custGeom>
              <a:avLst/>
              <a:gdLst/>
              <a:ahLst/>
              <a:cxnLst/>
              <a:rect r="r" b="b" t="t" l="l"/>
              <a:pathLst>
                <a:path h="2794002" w="21107400">
                  <a:moveTo>
                    <a:pt x="0" y="0"/>
                  </a:moveTo>
                  <a:lnTo>
                    <a:pt x="21107400" y="0"/>
                  </a:lnTo>
                  <a:lnTo>
                    <a:pt x="21107400" y="2794002"/>
                  </a:lnTo>
                  <a:lnTo>
                    <a:pt x="0" y="2794002"/>
                  </a:lnTo>
                  <a:close/>
                </a:path>
              </a:pathLst>
            </a:custGeom>
            <a:solidFill>
              <a:srgbClr val="000000">
                <a:alpha val="0"/>
              </a:srgbClr>
            </a:solidFill>
          </p:spPr>
        </p:sp>
        <p:sp>
          <p:nvSpPr>
            <p:cNvPr name="TextBox 8" id="8"/>
            <p:cNvSpPr txBox="true"/>
            <p:nvPr/>
          </p:nvSpPr>
          <p:spPr>
            <a:xfrm>
              <a:off x="0" y="-66675"/>
              <a:ext cx="21107400" cy="2860677"/>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Plenary – Exam style question</a:t>
              </a:r>
            </a:p>
          </p:txBody>
        </p:sp>
      </p:grpSp>
      <p:sp>
        <p:nvSpPr>
          <p:cNvPr name="TextBox 9" id="9"/>
          <p:cNvSpPr txBox="true"/>
          <p:nvPr/>
        </p:nvSpPr>
        <p:spPr>
          <a:xfrm rot="0">
            <a:off x="1348740" y="2793683"/>
            <a:ext cx="15590520" cy="6426042"/>
          </a:xfrm>
          <a:prstGeom prst="rect">
            <a:avLst/>
          </a:prstGeom>
        </p:spPr>
        <p:txBody>
          <a:bodyPr anchor="t" rtlCol="false" tIns="0" lIns="0" bIns="0" rIns="0">
            <a:spAutoFit/>
          </a:bodyPr>
          <a:lstStyle/>
          <a:p>
            <a:pPr algn="l">
              <a:lnSpc>
                <a:spcPts val="4209"/>
              </a:lnSpc>
            </a:pPr>
            <a:r>
              <a:rPr lang="en-US" sz="3900">
                <a:solidFill>
                  <a:srgbClr val="000000"/>
                </a:solidFill>
                <a:latin typeface=" Avenir Next Arabic"/>
                <a:ea typeface=" Avenir Next Arabic"/>
                <a:cs typeface=" Avenir Next Arabic"/>
                <a:sym typeface=" Avenir Next Arabic"/>
              </a:rPr>
              <a:t>Bethany is in the first month of pregnancy, known as the embryonic stage. She reads a magazine article that says a human brain will have already started to develop in this early stage of pregnancy. </a:t>
            </a:r>
          </a:p>
          <a:p>
            <a:pPr algn="l">
              <a:lnSpc>
                <a:spcPts val="4209"/>
              </a:lnSpc>
            </a:pPr>
          </a:p>
          <a:p>
            <a:pPr algn="l">
              <a:lnSpc>
                <a:spcPts val="4209"/>
              </a:lnSpc>
            </a:pPr>
            <a:r>
              <a:rPr lang="en-US" sz="3900" b="true">
                <a:solidFill>
                  <a:srgbClr val="000000"/>
                </a:solidFill>
                <a:latin typeface="Arimo Bold"/>
                <a:ea typeface="Arimo Bold"/>
                <a:cs typeface="Arimo Bold"/>
                <a:sym typeface="Arimo Bold"/>
              </a:rPr>
              <a:t>Using your knowledge of early brain development, explain what development Bethany would expect to see in her baby.       [2 marks]</a:t>
            </a:r>
          </a:p>
        </p:txBody>
      </p:sp>
      <p:sp>
        <p:nvSpPr>
          <p:cNvPr name="Freeform 10" id="10"/>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2"/>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47687"/>
            <a:ext cx="15773400" cy="1988344"/>
            <a:chOff x="0" y="0"/>
            <a:chExt cx="21031200" cy="2651126"/>
          </a:xfrm>
        </p:grpSpPr>
        <p:sp>
          <p:nvSpPr>
            <p:cNvPr name="Freeform 3" id="3"/>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4" id="4"/>
          <p:cNvGrpSpPr/>
          <p:nvPr/>
        </p:nvGrpSpPr>
        <p:grpSpPr>
          <a:xfrm rot="0">
            <a:off x="1228725" y="519112"/>
            <a:ext cx="15830550" cy="2045494"/>
            <a:chOff x="0" y="0"/>
            <a:chExt cx="21107400" cy="2727326"/>
          </a:xfrm>
        </p:grpSpPr>
        <p:sp>
          <p:nvSpPr>
            <p:cNvPr name="Freeform 5" id="5"/>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6" id="6"/>
          <p:cNvGrpSpPr/>
          <p:nvPr/>
        </p:nvGrpSpPr>
        <p:grpSpPr>
          <a:xfrm rot="0">
            <a:off x="1228725" y="469106"/>
            <a:ext cx="15830550" cy="2095501"/>
            <a:chOff x="0" y="0"/>
            <a:chExt cx="21107400" cy="2794002"/>
          </a:xfrm>
        </p:grpSpPr>
        <p:sp>
          <p:nvSpPr>
            <p:cNvPr name="Freeform 7" id="7"/>
            <p:cNvSpPr/>
            <p:nvPr/>
          </p:nvSpPr>
          <p:spPr>
            <a:xfrm flipH="false" flipV="false" rot="0">
              <a:off x="0" y="0"/>
              <a:ext cx="21107400" cy="2794002"/>
            </a:xfrm>
            <a:custGeom>
              <a:avLst/>
              <a:gdLst/>
              <a:ahLst/>
              <a:cxnLst/>
              <a:rect r="r" b="b" t="t" l="l"/>
              <a:pathLst>
                <a:path h="2794002" w="21107400">
                  <a:moveTo>
                    <a:pt x="0" y="0"/>
                  </a:moveTo>
                  <a:lnTo>
                    <a:pt x="21107400" y="0"/>
                  </a:lnTo>
                  <a:lnTo>
                    <a:pt x="21107400" y="2794002"/>
                  </a:lnTo>
                  <a:lnTo>
                    <a:pt x="0" y="2794002"/>
                  </a:lnTo>
                  <a:close/>
                </a:path>
              </a:pathLst>
            </a:custGeom>
            <a:solidFill>
              <a:srgbClr val="000000">
                <a:alpha val="0"/>
              </a:srgbClr>
            </a:solidFill>
          </p:spPr>
        </p:sp>
        <p:sp>
          <p:nvSpPr>
            <p:cNvPr name="TextBox 8" id="8"/>
            <p:cNvSpPr txBox="true"/>
            <p:nvPr/>
          </p:nvSpPr>
          <p:spPr>
            <a:xfrm>
              <a:off x="0" y="-66675"/>
              <a:ext cx="21107400" cy="2860677"/>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Plenary – Self Assess</a:t>
              </a:r>
            </a:p>
          </p:txBody>
        </p:sp>
      </p:grpSp>
      <p:sp>
        <p:nvSpPr>
          <p:cNvPr name="TextBox 9" id="9"/>
          <p:cNvSpPr txBox="true"/>
          <p:nvPr/>
        </p:nvSpPr>
        <p:spPr>
          <a:xfrm rot="0">
            <a:off x="1348740" y="2793681"/>
            <a:ext cx="15590520" cy="6912110"/>
          </a:xfrm>
          <a:prstGeom prst="rect">
            <a:avLst/>
          </a:prstGeom>
        </p:spPr>
        <p:txBody>
          <a:bodyPr anchor="t" rtlCol="false" tIns="0" lIns="0" bIns="0" rIns="0">
            <a:spAutoFit/>
          </a:bodyPr>
          <a:lstStyle/>
          <a:p>
            <a:pPr algn="l" marL="822960" indent="-274320" lvl="2">
              <a:lnSpc>
                <a:spcPts val="4209"/>
              </a:lnSpc>
              <a:buFont typeface="Arial"/>
              <a:buChar char="⚬"/>
            </a:pPr>
            <a:r>
              <a:rPr lang="en-US" sz="3900">
                <a:solidFill>
                  <a:srgbClr val="000000"/>
                </a:solidFill>
                <a:latin typeface=" Avenir Next Arabic"/>
                <a:ea typeface=" Avenir Next Arabic"/>
                <a:cs typeface=" Avenir Next Arabic"/>
                <a:sym typeface=" Avenir Next Arabic"/>
              </a:rPr>
              <a:t>The brain will already have developed a neural tube.</a:t>
            </a:r>
          </a:p>
          <a:p>
            <a:pPr algn="l" marL="822960" indent="-274320" lvl="2">
              <a:lnSpc>
                <a:spcPts val="4209"/>
              </a:lnSpc>
            </a:pPr>
          </a:p>
          <a:p>
            <a:pPr algn="l" marL="822960" indent="-274320" lvl="2">
              <a:lnSpc>
                <a:spcPts val="4209"/>
              </a:lnSpc>
              <a:buFont typeface="Arial"/>
              <a:buChar char="⚬"/>
            </a:pPr>
            <a:r>
              <a:rPr lang="en-US" sz="3900">
                <a:solidFill>
                  <a:srgbClr val="000000"/>
                </a:solidFill>
                <a:latin typeface="Arimo"/>
                <a:ea typeface="Arimo"/>
                <a:cs typeface="Arimo"/>
                <a:sym typeface="Arimo"/>
              </a:rPr>
              <a:t> This is divided into  </a:t>
            </a:r>
            <a:r>
              <a:rPr lang="en-US" b="true" sz="3900">
                <a:solidFill>
                  <a:srgbClr val="000000"/>
                </a:solidFill>
                <a:latin typeface="Arimo Bold"/>
                <a:ea typeface="Arimo Bold"/>
                <a:cs typeface="Arimo Bold"/>
                <a:sym typeface="Arimo Bold"/>
              </a:rPr>
              <a:t>3 distinct areas </a:t>
            </a:r>
            <a:r>
              <a:rPr lang="en-US" sz="3900">
                <a:solidFill>
                  <a:srgbClr val="000000"/>
                </a:solidFill>
                <a:latin typeface="Arimo"/>
                <a:ea typeface="Arimo"/>
                <a:cs typeface="Arimo"/>
                <a:sym typeface="Arimo"/>
              </a:rPr>
              <a:t>– the </a:t>
            </a:r>
            <a:r>
              <a:rPr lang="en-US" b="true" sz="3900">
                <a:solidFill>
                  <a:srgbClr val="000000"/>
                </a:solidFill>
                <a:latin typeface="Arimo Bold"/>
                <a:ea typeface="Arimo Bold"/>
                <a:cs typeface="Arimo Bold"/>
                <a:sym typeface="Arimo Bold"/>
              </a:rPr>
              <a:t>forebrain at the top</a:t>
            </a:r>
            <a:r>
              <a:rPr lang="en-US" sz="3900">
                <a:solidFill>
                  <a:srgbClr val="000000"/>
                </a:solidFill>
                <a:latin typeface="Arimo"/>
                <a:ea typeface="Arimo"/>
                <a:cs typeface="Arimo"/>
                <a:sym typeface="Arimo"/>
              </a:rPr>
              <a:t>, </a:t>
            </a:r>
            <a:r>
              <a:rPr lang="en-US" b="true" sz="3900">
                <a:solidFill>
                  <a:srgbClr val="000000"/>
                </a:solidFill>
                <a:latin typeface="Arimo Bold"/>
                <a:ea typeface="Arimo Bold"/>
                <a:cs typeface="Arimo Bold"/>
                <a:sym typeface="Arimo Bold"/>
              </a:rPr>
              <a:t>mid brain </a:t>
            </a:r>
            <a:r>
              <a:rPr lang="en-US" sz="3900">
                <a:solidFill>
                  <a:srgbClr val="000000"/>
                </a:solidFill>
                <a:latin typeface="Arimo"/>
                <a:ea typeface="Arimo"/>
                <a:cs typeface="Arimo"/>
                <a:sym typeface="Arimo"/>
              </a:rPr>
              <a:t>and </a:t>
            </a:r>
            <a:r>
              <a:rPr lang="en-US" b="true" sz="3900">
                <a:solidFill>
                  <a:srgbClr val="000000"/>
                </a:solidFill>
                <a:latin typeface="Arimo Bold"/>
                <a:ea typeface="Arimo Bold"/>
                <a:cs typeface="Arimo Bold"/>
                <a:sym typeface="Arimo Bold"/>
              </a:rPr>
              <a:t>hind brain at the bottom</a:t>
            </a:r>
            <a:r>
              <a:rPr lang="en-US" sz="3900">
                <a:solidFill>
                  <a:srgbClr val="000000"/>
                </a:solidFill>
                <a:latin typeface="Arimo"/>
                <a:ea typeface="Arimo"/>
                <a:cs typeface="Arimo"/>
                <a:sym typeface="Arimo"/>
              </a:rPr>
              <a:t>.  </a:t>
            </a:r>
          </a:p>
          <a:p>
            <a:pPr algn="l" marL="822960" indent="-274320" lvl="2">
              <a:lnSpc>
                <a:spcPts val="4209"/>
              </a:lnSpc>
            </a:pPr>
          </a:p>
        </p:txBody>
      </p:sp>
      <p:sp>
        <p:nvSpPr>
          <p:cNvPr name="Freeform 10" id="10"/>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2"/>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220916"/>
            <a:ext cx="15773400" cy="1988343"/>
            <a:chOff x="0" y="0"/>
            <a:chExt cx="21031200" cy="2651124"/>
          </a:xfrm>
        </p:grpSpPr>
        <p:sp>
          <p:nvSpPr>
            <p:cNvPr name="Freeform 3" id="3"/>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4" id="4"/>
          <p:cNvGrpSpPr/>
          <p:nvPr/>
        </p:nvGrpSpPr>
        <p:grpSpPr>
          <a:xfrm rot="0">
            <a:off x="1228725" y="192341"/>
            <a:ext cx="15830550" cy="2045493"/>
            <a:chOff x="0" y="0"/>
            <a:chExt cx="21107400" cy="2727324"/>
          </a:xfrm>
        </p:grpSpPr>
        <p:sp>
          <p:nvSpPr>
            <p:cNvPr name="Freeform 5" id="5"/>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6" id="6"/>
          <p:cNvGrpSpPr/>
          <p:nvPr/>
        </p:nvGrpSpPr>
        <p:grpSpPr>
          <a:xfrm rot="0">
            <a:off x="1228725" y="142335"/>
            <a:ext cx="15830550" cy="2095500"/>
            <a:chOff x="0" y="0"/>
            <a:chExt cx="21107400" cy="2794000"/>
          </a:xfrm>
        </p:grpSpPr>
        <p:sp>
          <p:nvSpPr>
            <p:cNvPr name="Freeform 7" id="7"/>
            <p:cNvSpPr/>
            <p:nvPr/>
          </p:nvSpPr>
          <p:spPr>
            <a:xfrm flipH="false" flipV="false" rot="0">
              <a:off x="0" y="0"/>
              <a:ext cx="21107400" cy="2794000"/>
            </a:xfrm>
            <a:custGeom>
              <a:avLst/>
              <a:gdLst/>
              <a:ahLst/>
              <a:cxnLst/>
              <a:rect r="r" b="b" t="t" l="l"/>
              <a:pathLst>
                <a:path h="2794000" w="21107400">
                  <a:moveTo>
                    <a:pt x="0" y="0"/>
                  </a:moveTo>
                  <a:lnTo>
                    <a:pt x="21107400" y="0"/>
                  </a:lnTo>
                  <a:lnTo>
                    <a:pt x="21107400" y="2794000"/>
                  </a:lnTo>
                  <a:lnTo>
                    <a:pt x="0" y="2794000"/>
                  </a:lnTo>
                  <a:close/>
                </a:path>
              </a:pathLst>
            </a:custGeom>
            <a:solidFill>
              <a:srgbClr val="000000">
                <a:alpha val="0"/>
              </a:srgbClr>
            </a:solidFill>
          </p:spPr>
        </p:sp>
        <p:sp>
          <p:nvSpPr>
            <p:cNvPr name="TextBox 8" id="8"/>
            <p:cNvSpPr txBox="true"/>
            <p:nvPr/>
          </p:nvSpPr>
          <p:spPr>
            <a:xfrm>
              <a:off x="0" y="-66675"/>
              <a:ext cx="21107400" cy="2860675"/>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Extended curriculum </a:t>
              </a:r>
            </a:p>
          </p:txBody>
        </p:sp>
      </p:grpSp>
      <p:grpSp>
        <p:nvGrpSpPr>
          <p:cNvPr name="Group 9" id="9"/>
          <p:cNvGrpSpPr/>
          <p:nvPr/>
        </p:nvGrpSpPr>
        <p:grpSpPr>
          <a:xfrm rot="0">
            <a:off x="1257300" y="2406524"/>
            <a:ext cx="3427762" cy="4805934"/>
            <a:chOff x="0" y="0"/>
            <a:chExt cx="4570349" cy="6407913"/>
          </a:xfrm>
        </p:grpSpPr>
        <p:sp>
          <p:nvSpPr>
            <p:cNvPr name="Freeform 10" id="10"/>
            <p:cNvSpPr/>
            <p:nvPr/>
          </p:nvSpPr>
          <p:spPr>
            <a:xfrm flipH="false" flipV="false" rot="0">
              <a:off x="0" y="0"/>
              <a:ext cx="4570349" cy="6407912"/>
            </a:xfrm>
            <a:custGeom>
              <a:avLst/>
              <a:gdLst/>
              <a:ahLst/>
              <a:cxnLst/>
              <a:rect r="r" b="b" t="t" l="l"/>
              <a:pathLst>
                <a:path h="6407912" w="4570349">
                  <a:moveTo>
                    <a:pt x="0" y="0"/>
                  </a:moveTo>
                  <a:lnTo>
                    <a:pt x="4570349" y="0"/>
                  </a:lnTo>
                  <a:lnTo>
                    <a:pt x="4570349" y="6407912"/>
                  </a:lnTo>
                  <a:lnTo>
                    <a:pt x="0" y="6407912"/>
                  </a:lnTo>
                  <a:close/>
                </a:path>
              </a:pathLst>
            </a:custGeom>
            <a:gradFill rotWithShape="true">
              <a:gsLst>
                <a:gs pos="0">
                  <a:srgbClr val="FFFF9E">
                    <a:alpha val="100000"/>
                  </a:srgbClr>
                </a:gs>
                <a:gs pos="50000">
                  <a:srgbClr val="FFFFC4">
                    <a:alpha val="100000"/>
                  </a:srgbClr>
                </a:gs>
                <a:gs pos="100000">
                  <a:srgbClr val="FFFFE3">
                    <a:alpha val="100000"/>
                  </a:srgbClr>
                </a:gs>
              </a:gsLst>
              <a:path path="circle">
                <a:fillToRect l="0" r="100000" t="100000" b="0"/>
              </a:path>
              <a:tileRect r="0" l="-100000" b="-100000" t="0"/>
            </a:gradFill>
          </p:spPr>
        </p:sp>
      </p:grpSp>
      <p:sp>
        <p:nvSpPr>
          <p:cNvPr name="TextBox 11" id="11"/>
          <p:cNvSpPr txBox="true"/>
          <p:nvPr/>
        </p:nvSpPr>
        <p:spPr>
          <a:xfrm rot="0">
            <a:off x="1308100" y="2390649"/>
            <a:ext cx="3326116" cy="4771011"/>
          </a:xfrm>
          <a:prstGeom prst="rect">
            <a:avLst/>
          </a:prstGeom>
        </p:spPr>
        <p:txBody>
          <a:bodyPr anchor="t" rtlCol="false" tIns="0" lIns="0" bIns="0" rIns="0">
            <a:spAutoFit/>
          </a:bodyPr>
          <a:lstStyle/>
          <a:p>
            <a:pPr algn="l">
              <a:lnSpc>
                <a:spcPts val="4535"/>
              </a:lnSpc>
            </a:pPr>
            <a:r>
              <a:rPr lang="en-US" sz="4200" b="true">
                <a:solidFill>
                  <a:srgbClr val="000000"/>
                </a:solidFill>
                <a:latin typeface="Calibri (MS) Bold"/>
                <a:ea typeface="Calibri (MS) Bold"/>
                <a:cs typeface="Calibri (MS) Bold"/>
                <a:sym typeface="Calibri (MS) Bold"/>
              </a:rPr>
              <a:t>TASK: Answer the questions below to help you secure your knowledge of early brain development</a:t>
            </a:r>
          </a:p>
          <a:p>
            <a:pPr algn="l">
              <a:lnSpc>
                <a:spcPts val="4535"/>
              </a:lnSpc>
            </a:pPr>
          </a:p>
        </p:txBody>
      </p:sp>
      <p:sp>
        <p:nvSpPr>
          <p:cNvPr name="TextBox 12" id="12"/>
          <p:cNvSpPr txBox="true"/>
          <p:nvPr/>
        </p:nvSpPr>
        <p:spPr>
          <a:xfrm rot="0">
            <a:off x="4976802" y="2318894"/>
            <a:ext cx="13420104" cy="7290048"/>
          </a:xfrm>
          <a:prstGeom prst="rect">
            <a:avLst/>
          </a:prstGeom>
        </p:spPr>
        <p:txBody>
          <a:bodyPr anchor="t" rtlCol="false" tIns="0" lIns="0" bIns="0" rIns="0">
            <a:spAutoFit/>
          </a:bodyPr>
          <a:lstStyle/>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When is the neural tube developed?</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When is the spinal cord developed?</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When is the Hindbrain, midbrain and forebrain developed? </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When is the neural tube developed?</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When is the spinal cord developed?</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When is the Hindbrain, midbrain and forebrain developed? </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What is the difference between the forebrain, the midbrain and the hindbrain? </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What part of the brain is at the front?</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Which part of the brain is at the back?</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Which controls higher order processes?</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Which is known as the reptilian brain?</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Which controls sensory information and sleep?</a:t>
            </a:r>
          </a:p>
          <a:p>
            <a:pPr algn="l" marL="696595" indent="-232198" lvl="2">
              <a:lnSpc>
                <a:spcPts val="3960"/>
              </a:lnSpc>
              <a:buAutoNum type="arabicPeriod" startAt="1"/>
            </a:pPr>
            <a:r>
              <a:rPr lang="en-US" sz="3300">
                <a:solidFill>
                  <a:srgbClr val="000000"/>
                </a:solidFill>
                <a:latin typeface="Calibri (MS)"/>
                <a:ea typeface="Calibri (MS)"/>
                <a:cs typeface="Calibri (MS)"/>
                <a:sym typeface="Calibri (MS)"/>
              </a:rPr>
              <a:t>Which controls basic human functions? </a:t>
            </a:r>
          </a:p>
        </p:txBody>
      </p:sp>
      <p:sp>
        <p:nvSpPr>
          <p:cNvPr name="Freeform 13" id="13"/>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sp>
        <p:nvSpPr>
          <p:cNvPr name="TextBox 2" id="2"/>
          <p:cNvSpPr txBox="true"/>
          <p:nvPr/>
        </p:nvSpPr>
        <p:spPr>
          <a:xfrm rot="0">
            <a:off x="2306448" y="2402045"/>
            <a:ext cx="13675104" cy="7731760"/>
          </a:xfrm>
          <a:prstGeom prst="rect">
            <a:avLst/>
          </a:prstGeom>
        </p:spPr>
        <p:txBody>
          <a:bodyPr anchor="t" rtlCol="false" tIns="0" lIns="0" bIns="0" rIns="0">
            <a:spAutoFit/>
          </a:bodyPr>
          <a:lstStyle/>
          <a:p>
            <a:pPr algn="ctr">
              <a:lnSpc>
                <a:spcPts val="9874"/>
              </a:lnSpc>
            </a:pPr>
            <a:r>
              <a:rPr lang="en-US" sz="7055" b="true">
                <a:solidFill>
                  <a:srgbClr val="000000"/>
                </a:solidFill>
                <a:latin typeface="Canva Sans Bold"/>
                <a:ea typeface="Canva Sans Bold"/>
                <a:cs typeface="Canva Sans Bold"/>
                <a:sym typeface="Canva Sans Bold"/>
              </a:rPr>
              <a:t>Lesson 1</a:t>
            </a:r>
          </a:p>
          <a:p>
            <a:pPr algn="ctr">
              <a:lnSpc>
                <a:spcPts val="9874"/>
              </a:lnSpc>
            </a:pPr>
            <a:r>
              <a:rPr lang="en-US" sz="7055" b="true">
                <a:solidFill>
                  <a:srgbClr val="000000"/>
                </a:solidFill>
                <a:latin typeface="Canva Sans Bold"/>
                <a:ea typeface="Canva Sans Bold"/>
                <a:cs typeface="Canva Sans Bold"/>
                <a:sym typeface="Canva Sans Bold"/>
              </a:rPr>
              <a:t>Full lesson covering content on Early Brain Development.</a:t>
            </a:r>
          </a:p>
          <a:p>
            <a:pPr algn="ctr">
              <a:lnSpc>
                <a:spcPts val="9874"/>
              </a:lnSpc>
            </a:pPr>
            <a:r>
              <a:rPr lang="en-US" sz="7055" b="true">
                <a:solidFill>
                  <a:srgbClr val="000000"/>
                </a:solidFill>
                <a:latin typeface="Canva Sans Bold"/>
                <a:ea typeface="Canva Sans Bold"/>
                <a:cs typeface="Canva Sans Bold"/>
                <a:sym typeface="Canva Sans Bold"/>
              </a:rPr>
              <a:t>Covers tasks from AO1, AO2 and AO3</a:t>
            </a:r>
          </a:p>
          <a:p>
            <a:pPr algn="ctr">
              <a:lnSpc>
                <a:spcPts val="9874"/>
              </a:lnSpc>
            </a:pPr>
          </a:p>
        </p:txBody>
      </p:sp>
      <p:sp>
        <p:nvSpPr>
          <p:cNvPr name="Freeform 3" id="3"/>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2"/>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850533" y="3262637"/>
            <a:ext cx="8486108" cy="5002721"/>
            <a:chOff x="0" y="0"/>
            <a:chExt cx="11314810" cy="6670295"/>
          </a:xfrm>
        </p:grpSpPr>
        <p:sp>
          <p:nvSpPr>
            <p:cNvPr name="Freeform 3" id="3"/>
            <p:cNvSpPr/>
            <p:nvPr/>
          </p:nvSpPr>
          <p:spPr>
            <a:xfrm flipH="false" flipV="false" rot="0">
              <a:off x="0" y="0"/>
              <a:ext cx="11314811" cy="6670294"/>
            </a:xfrm>
            <a:custGeom>
              <a:avLst/>
              <a:gdLst/>
              <a:ahLst/>
              <a:cxnLst/>
              <a:rect r="r" b="b" t="t" l="l"/>
              <a:pathLst>
                <a:path h="6670294" w="11314811">
                  <a:moveTo>
                    <a:pt x="0" y="0"/>
                  </a:moveTo>
                  <a:lnTo>
                    <a:pt x="11314811" y="0"/>
                  </a:lnTo>
                  <a:lnTo>
                    <a:pt x="11314811" y="6670294"/>
                  </a:lnTo>
                  <a:lnTo>
                    <a:pt x="0" y="6670294"/>
                  </a:lnTo>
                  <a:lnTo>
                    <a:pt x="0" y="0"/>
                  </a:lnTo>
                  <a:close/>
                </a:path>
              </a:pathLst>
            </a:custGeom>
            <a:blipFill>
              <a:blip r:embed="rId3"/>
              <a:stretch>
                <a:fillRect l="0" t="0" r="0" b="0"/>
              </a:stretch>
            </a:blipFill>
          </p:spPr>
        </p:sp>
      </p:grpSp>
      <p:grpSp>
        <p:nvGrpSpPr>
          <p:cNvPr name="Group 4" id="4"/>
          <p:cNvGrpSpPr/>
          <p:nvPr/>
        </p:nvGrpSpPr>
        <p:grpSpPr>
          <a:xfrm rot="0">
            <a:off x="1257300" y="547687"/>
            <a:ext cx="15773400" cy="1988344"/>
            <a:chOff x="0" y="0"/>
            <a:chExt cx="21031200" cy="2651126"/>
          </a:xfrm>
        </p:grpSpPr>
        <p:sp>
          <p:nvSpPr>
            <p:cNvPr name="Freeform 5" id="5"/>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6" id="6"/>
          <p:cNvGrpSpPr/>
          <p:nvPr/>
        </p:nvGrpSpPr>
        <p:grpSpPr>
          <a:xfrm rot="0">
            <a:off x="1228725" y="519112"/>
            <a:ext cx="15830550" cy="2045494"/>
            <a:chOff x="0" y="0"/>
            <a:chExt cx="21107400" cy="2727326"/>
          </a:xfrm>
        </p:grpSpPr>
        <p:sp>
          <p:nvSpPr>
            <p:cNvPr name="Freeform 7" id="7"/>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sp>
        <p:nvSpPr>
          <p:cNvPr name="TextBox 8" id="8"/>
          <p:cNvSpPr txBox="true"/>
          <p:nvPr/>
        </p:nvSpPr>
        <p:spPr>
          <a:xfrm rot="0">
            <a:off x="1279525" y="453231"/>
            <a:ext cx="15728950" cy="2060576"/>
          </a:xfrm>
          <a:prstGeom prst="rect">
            <a:avLst/>
          </a:prstGeom>
        </p:spPr>
        <p:txBody>
          <a:bodyPr anchor="t" rtlCol="false" tIns="0" lIns="0" bIns="0" rIns="0">
            <a:spAutoFit/>
          </a:bodyPr>
          <a:lstStyle/>
          <a:p>
            <a:pPr algn="l">
              <a:lnSpc>
                <a:spcPts val="7130"/>
              </a:lnSpc>
            </a:pPr>
            <a:r>
              <a:rPr lang="en-US" sz="6600">
                <a:solidFill>
                  <a:srgbClr val="000000"/>
                </a:solidFill>
                <a:latin typeface="Calibri (MS) Light"/>
                <a:ea typeface="Calibri (MS) Light"/>
                <a:cs typeface="Calibri (MS) Light"/>
                <a:sym typeface="Calibri (MS) Light"/>
              </a:rPr>
              <a:t>Hook</a:t>
            </a:r>
          </a:p>
        </p:txBody>
      </p:sp>
      <p:grpSp>
        <p:nvGrpSpPr>
          <p:cNvPr name="Group 9" id="9"/>
          <p:cNvGrpSpPr/>
          <p:nvPr/>
        </p:nvGrpSpPr>
        <p:grpSpPr>
          <a:xfrm rot="0">
            <a:off x="9617529" y="3262637"/>
            <a:ext cx="7413117" cy="2420683"/>
            <a:chOff x="0" y="0"/>
            <a:chExt cx="9884156" cy="3227577"/>
          </a:xfrm>
        </p:grpSpPr>
        <p:sp>
          <p:nvSpPr>
            <p:cNvPr name="Freeform 10" id="10"/>
            <p:cNvSpPr/>
            <p:nvPr/>
          </p:nvSpPr>
          <p:spPr>
            <a:xfrm flipH="false" flipV="false" rot="0">
              <a:off x="0" y="0"/>
              <a:ext cx="9884156" cy="3227578"/>
            </a:xfrm>
            <a:custGeom>
              <a:avLst/>
              <a:gdLst/>
              <a:ahLst/>
              <a:cxnLst/>
              <a:rect r="r" b="b" t="t" l="l"/>
              <a:pathLst>
                <a:path h="3227578" w="9884156">
                  <a:moveTo>
                    <a:pt x="0" y="537972"/>
                  </a:moveTo>
                  <a:cubicBezTo>
                    <a:pt x="0" y="240792"/>
                    <a:pt x="244602" y="0"/>
                    <a:pt x="546354" y="0"/>
                  </a:cubicBezTo>
                  <a:lnTo>
                    <a:pt x="9337802" y="0"/>
                  </a:lnTo>
                  <a:cubicBezTo>
                    <a:pt x="9639554" y="0"/>
                    <a:pt x="9884156" y="240792"/>
                    <a:pt x="9884156" y="537972"/>
                  </a:cubicBezTo>
                  <a:lnTo>
                    <a:pt x="9884156" y="2689606"/>
                  </a:lnTo>
                  <a:cubicBezTo>
                    <a:pt x="9884156" y="2986659"/>
                    <a:pt x="9639554" y="3227578"/>
                    <a:pt x="9337802" y="3227578"/>
                  </a:cubicBezTo>
                  <a:lnTo>
                    <a:pt x="546354" y="3227578"/>
                  </a:lnTo>
                  <a:cubicBezTo>
                    <a:pt x="244602" y="3227451"/>
                    <a:pt x="0" y="2986659"/>
                    <a:pt x="0" y="2689606"/>
                  </a:cubicBezTo>
                  <a:close/>
                </a:path>
              </a:pathLst>
            </a:custGeom>
            <a:gradFill rotWithShape="true">
              <a:gsLst>
                <a:gs pos="0">
                  <a:srgbClr val="FFFF9E">
                    <a:alpha val="100000"/>
                  </a:srgbClr>
                </a:gs>
                <a:gs pos="50000">
                  <a:srgbClr val="FFFFC4">
                    <a:alpha val="100000"/>
                  </a:srgbClr>
                </a:gs>
                <a:gs pos="100000">
                  <a:srgbClr val="FFFFE3">
                    <a:alpha val="100000"/>
                  </a:srgbClr>
                </a:gs>
              </a:gsLst>
              <a:path path="circle">
                <a:fillToRect l="0" r="100000" t="100000" b="0"/>
              </a:path>
              <a:tileRect r="0" l="-100000" b="-100000" t="0"/>
            </a:gradFill>
          </p:spPr>
        </p:sp>
      </p:grpSp>
      <p:sp>
        <p:nvSpPr>
          <p:cNvPr name="Freeform 11" id="11"/>
          <p:cNvSpPr/>
          <p:nvPr/>
        </p:nvSpPr>
        <p:spPr>
          <a:xfrm flipH="false" flipV="false" rot="0">
            <a:off x="9588954" y="3234062"/>
            <a:ext cx="7470267" cy="2477833"/>
          </a:xfrm>
          <a:custGeom>
            <a:avLst/>
            <a:gdLst/>
            <a:ahLst/>
            <a:cxnLst/>
            <a:rect r="r" b="b" t="t" l="l"/>
            <a:pathLst>
              <a:path h="2477833" w="7470267">
                <a:moveTo>
                  <a:pt x="0" y="0"/>
                </a:moveTo>
                <a:lnTo>
                  <a:pt x="7470267" y="0"/>
                </a:lnTo>
                <a:lnTo>
                  <a:pt x="7470267" y="2477833"/>
                </a:lnTo>
                <a:lnTo>
                  <a:pt x="0" y="24778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9588954" y="3176912"/>
            <a:ext cx="7470321" cy="2534911"/>
            <a:chOff x="0" y="0"/>
            <a:chExt cx="9960428" cy="3379881"/>
          </a:xfrm>
        </p:grpSpPr>
        <p:sp>
          <p:nvSpPr>
            <p:cNvPr name="Freeform 13" id="13"/>
            <p:cNvSpPr/>
            <p:nvPr/>
          </p:nvSpPr>
          <p:spPr>
            <a:xfrm flipH="false" flipV="false" rot="0">
              <a:off x="0" y="0"/>
              <a:ext cx="9960428" cy="3379881"/>
            </a:xfrm>
            <a:custGeom>
              <a:avLst/>
              <a:gdLst/>
              <a:ahLst/>
              <a:cxnLst/>
              <a:rect r="r" b="b" t="t" l="l"/>
              <a:pathLst>
                <a:path h="3379881" w="9960428">
                  <a:moveTo>
                    <a:pt x="0" y="0"/>
                  </a:moveTo>
                  <a:lnTo>
                    <a:pt x="9960428" y="0"/>
                  </a:lnTo>
                  <a:lnTo>
                    <a:pt x="9960428" y="3379881"/>
                  </a:lnTo>
                  <a:lnTo>
                    <a:pt x="0" y="3379881"/>
                  </a:lnTo>
                  <a:close/>
                </a:path>
              </a:pathLst>
            </a:custGeom>
            <a:solidFill>
              <a:srgbClr val="000000">
                <a:alpha val="0"/>
              </a:srgbClr>
            </a:solidFill>
          </p:spPr>
        </p:sp>
        <p:sp>
          <p:nvSpPr>
            <p:cNvPr name="TextBox 14" id="14"/>
            <p:cNvSpPr txBox="true"/>
            <p:nvPr/>
          </p:nvSpPr>
          <p:spPr>
            <a:xfrm>
              <a:off x="0" y="-76200"/>
              <a:ext cx="9960428" cy="3456081"/>
            </a:xfrm>
            <a:prstGeom prst="rect">
              <a:avLst/>
            </a:prstGeom>
          </p:spPr>
          <p:txBody>
            <a:bodyPr anchor="ctr" rtlCol="false" tIns="0" lIns="0" bIns="0" rIns="0"/>
            <a:lstStyle/>
            <a:p>
              <a:pPr algn="l">
                <a:lnSpc>
                  <a:spcPts val="4680"/>
                </a:lnSpc>
              </a:pPr>
              <a:r>
                <a:rPr lang="en-US" sz="3900">
                  <a:solidFill>
                    <a:srgbClr val="000000"/>
                  </a:solidFill>
                  <a:latin typeface="Calibri (MS)"/>
                  <a:ea typeface="Calibri (MS)"/>
                  <a:cs typeface="Calibri (MS)"/>
                  <a:sym typeface="Calibri (MS)"/>
                </a:rPr>
                <a:t>TASK: Discuss what you think this image is. What brings you to this conclusion?</a:t>
              </a:r>
            </a:p>
          </p:txBody>
        </p:sp>
      </p:grpSp>
      <p:grpSp>
        <p:nvGrpSpPr>
          <p:cNvPr name="Group 15" id="15"/>
          <p:cNvGrpSpPr/>
          <p:nvPr/>
        </p:nvGrpSpPr>
        <p:grpSpPr>
          <a:xfrm rot="0">
            <a:off x="9617530" y="6170150"/>
            <a:ext cx="7413117" cy="1798225"/>
            <a:chOff x="0" y="0"/>
            <a:chExt cx="9884156" cy="2397633"/>
          </a:xfrm>
        </p:grpSpPr>
        <p:sp>
          <p:nvSpPr>
            <p:cNvPr name="Freeform 16" id="16"/>
            <p:cNvSpPr/>
            <p:nvPr/>
          </p:nvSpPr>
          <p:spPr>
            <a:xfrm flipH="false" flipV="false" rot="0">
              <a:off x="0" y="0"/>
              <a:ext cx="9884156" cy="2397633"/>
            </a:xfrm>
            <a:custGeom>
              <a:avLst/>
              <a:gdLst/>
              <a:ahLst/>
              <a:cxnLst/>
              <a:rect r="r" b="b" t="t" l="l"/>
              <a:pathLst>
                <a:path h="2397633" w="9884156">
                  <a:moveTo>
                    <a:pt x="0" y="399669"/>
                  </a:moveTo>
                  <a:cubicBezTo>
                    <a:pt x="0" y="178943"/>
                    <a:pt x="181102" y="0"/>
                    <a:pt x="404368" y="0"/>
                  </a:cubicBezTo>
                  <a:lnTo>
                    <a:pt x="9479788" y="0"/>
                  </a:lnTo>
                  <a:cubicBezTo>
                    <a:pt x="9703181" y="0"/>
                    <a:pt x="9884156" y="178943"/>
                    <a:pt x="9884156" y="399669"/>
                  </a:cubicBezTo>
                  <a:lnTo>
                    <a:pt x="9884156" y="1997964"/>
                  </a:lnTo>
                  <a:cubicBezTo>
                    <a:pt x="9884156" y="2218690"/>
                    <a:pt x="9703053" y="2397633"/>
                    <a:pt x="9479788" y="2397633"/>
                  </a:cubicBezTo>
                  <a:lnTo>
                    <a:pt x="404368" y="2397633"/>
                  </a:lnTo>
                  <a:cubicBezTo>
                    <a:pt x="180975" y="2397633"/>
                    <a:pt x="0" y="2218690"/>
                    <a:pt x="0" y="1997964"/>
                  </a:cubicBezTo>
                  <a:close/>
                </a:path>
              </a:pathLst>
            </a:custGeom>
            <a:gradFill rotWithShape="true">
              <a:gsLst>
                <a:gs pos="0">
                  <a:srgbClr val="94D1FF">
                    <a:alpha val="100000"/>
                  </a:srgbClr>
                </a:gs>
                <a:gs pos="50000">
                  <a:srgbClr val="BEE1FF">
                    <a:alpha val="100000"/>
                  </a:srgbClr>
                </a:gs>
                <a:gs pos="100000">
                  <a:srgbClr val="DFF0FF">
                    <a:alpha val="100000"/>
                  </a:srgbClr>
                </a:gs>
              </a:gsLst>
              <a:path path="circle">
                <a:fillToRect l="0" r="100000" t="100000" b="0"/>
              </a:path>
              <a:tileRect r="0" l="-100000" b="-100000" t="0"/>
            </a:gradFill>
          </p:spPr>
        </p:sp>
      </p:grpSp>
      <p:sp>
        <p:nvSpPr>
          <p:cNvPr name="Freeform 17" id="17"/>
          <p:cNvSpPr/>
          <p:nvPr/>
        </p:nvSpPr>
        <p:spPr>
          <a:xfrm flipH="false" flipV="false" rot="0">
            <a:off x="9603243" y="6155862"/>
            <a:ext cx="7441692" cy="1826800"/>
          </a:xfrm>
          <a:custGeom>
            <a:avLst/>
            <a:gdLst/>
            <a:ahLst/>
            <a:cxnLst/>
            <a:rect r="r" b="b" t="t" l="l"/>
            <a:pathLst>
              <a:path h="1826800" w="7441692">
                <a:moveTo>
                  <a:pt x="0" y="0"/>
                </a:moveTo>
                <a:lnTo>
                  <a:pt x="7441692" y="0"/>
                </a:lnTo>
                <a:lnTo>
                  <a:pt x="7441692" y="1826800"/>
                </a:lnTo>
                <a:lnTo>
                  <a:pt x="0" y="1826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9654043" y="6139987"/>
            <a:ext cx="7340146" cy="1791844"/>
          </a:xfrm>
          <a:prstGeom prst="rect">
            <a:avLst/>
          </a:prstGeom>
        </p:spPr>
        <p:txBody>
          <a:bodyPr anchor="t" rtlCol="false" tIns="0" lIns="0" bIns="0" rIns="0">
            <a:spAutoFit/>
          </a:bodyPr>
          <a:lstStyle/>
          <a:p>
            <a:pPr algn="l">
              <a:lnSpc>
                <a:spcPts val="4209"/>
              </a:lnSpc>
            </a:pPr>
            <a:r>
              <a:rPr lang="en-US" sz="3900" b="true">
                <a:solidFill>
                  <a:srgbClr val="000000"/>
                </a:solidFill>
                <a:latin typeface="Calibri (MS) Bold"/>
                <a:ea typeface="Calibri (MS) Bold"/>
                <a:cs typeface="Calibri (MS) Bold"/>
                <a:sym typeface="Calibri (MS) Bold"/>
              </a:rPr>
              <a:t>EXTEND: </a:t>
            </a:r>
            <a:r>
              <a:rPr lang="en-US" sz="3900">
                <a:solidFill>
                  <a:srgbClr val="000000"/>
                </a:solidFill>
                <a:latin typeface="Calibri (MS)"/>
                <a:ea typeface="Calibri (MS)"/>
                <a:cs typeface="Calibri (MS)"/>
                <a:sym typeface="Calibri (MS)"/>
              </a:rPr>
              <a:t>At what stage do you think the brain starts to develop in the fetus?</a:t>
            </a:r>
          </a:p>
          <a:p>
            <a:pPr algn="l">
              <a:lnSpc>
                <a:spcPts val="4209"/>
              </a:lnSpc>
            </a:pPr>
          </a:p>
        </p:txBody>
      </p:sp>
      <p:grpSp>
        <p:nvGrpSpPr>
          <p:cNvPr name="Group 19" id="19"/>
          <p:cNvGrpSpPr/>
          <p:nvPr/>
        </p:nvGrpSpPr>
        <p:grpSpPr>
          <a:xfrm rot="0">
            <a:off x="1257300" y="547687"/>
            <a:ext cx="15773400" cy="1988344"/>
            <a:chOff x="0" y="0"/>
            <a:chExt cx="21031200" cy="2651126"/>
          </a:xfrm>
        </p:grpSpPr>
        <p:sp>
          <p:nvSpPr>
            <p:cNvPr name="Freeform 20" id="20"/>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21" id="21"/>
          <p:cNvGrpSpPr/>
          <p:nvPr/>
        </p:nvGrpSpPr>
        <p:grpSpPr>
          <a:xfrm rot="0">
            <a:off x="1228725" y="519112"/>
            <a:ext cx="15830550" cy="2045494"/>
            <a:chOff x="0" y="0"/>
            <a:chExt cx="21107400" cy="2727326"/>
          </a:xfrm>
        </p:grpSpPr>
        <p:sp>
          <p:nvSpPr>
            <p:cNvPr name="Freeform 22" id="22"/>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23" id="23"/>
          <p:cNvGrpSpPr/>
          <p:nvPr/>
        </p:nvGrpSpPr>
        <p:grpSpPr>
          <a:xfrm rot="0">
            <a:off x="1228725" y="469106"/>
            <a:ext cx="15830550" cy="2095501"/>
            <a:chOff x="0" y="0"/>
            <a:chExt cx="21107400" cy="2794002"/>
          </a:xfrm>
        </p:grpSpPr>
        <p:sp>
          <p:nvSpPr>
            <p:cNvPr name="Freeform 24" id="24"/>
            <p:cNvSpPr/>
            <p:nvPr/>
          </p:nvSpPr>
          <p:spPr>
            <a:xfrm flipH="false" flipV="false" rot="0">
              <a:off x="0" y="0"/>
              <a:ext cx="21107400" cy="2794002"/>
            </a:xfrm>
            <a:custGeom>
              <a:avLst/>
              <a:gdLst/>
              <a:ahLst/>
              <a:cxnLst/>
              <a:rect r="r" b="b" t="t" l="l"/>
              <a:pathLst>
                <a:path h="2794002" w="21107400">
                  <a:moveTo>
                    <a:pt x="0" y="0"/>
                  </a:moveTo>
                  <a:lnTo>
                    <a:pt x="21107400" y="0"/>
                  </a:lnTo>
                  <a:lnTo>
                    <a:pt x="21107400" y="2794002"/>
                  </a:lnTo>
                  <a:lnTo>
                    <a:pt x="0" y="2794002"/>
                  </a:lnTo>
                  <a:close/>
                </a:path>
              </a:pathLst>
            </a:custGeom>
            <a:solidFill>
              <a:srgbClr val="000000">
                <a:alpha val="0"/>
              </a:srgbClr>
            </a:solidFill>
          </p:spPr>
        </p:sp>
        <p:sp>
          <p:nvSpPr>
            <p:cNvPr name="TextBox 25" id="25"/>
            <p:cNvSpPr txBox="true"/>
            <p:nvPr/>
          </p:nvSpPr>
          <p:spPr>
            <a:xfrm>
              <a:off x="0" y="-66675"/>
              <a:ext cx="21107400" cy="2860677"/>
            </a:xfrm>
            <a:prstGeom prst="rect">
              <a:avLst/>
            </a:prstGeom>
          </p:spPr>
          <p:txBody>
            <a:bodyPr anchor="ctr" rtlCol="false" tIns="0" lIns="0" bIns="0" rIns="0"/>
            <a:lstStyle/>
            <a:p>
              <a:pPr algn="l">
                <a:lnSpc>
                  <a:spcPts val="7130"/>
                </a:lnSpc>
              </a:pPr>
              <a:r>
                <a:rPr lang="en-US" sz="6600">
                  <a:solidFill>
                    <a:srgbClr val="000000"/>
                  </a:solidFill>
                  <a:latin typeface="Calibri (MS) Light"/>
                  <a:ea typeface="Calibri (MS) Light"/>
                  <a:cs typeface="Calibri (MS) Light"/>
                  <a:sym typeface="Calibri (MS) Light"/>
                </a:rPr>
                <a:t>Hook – say what you see!!</a:t>
              </a:r>
            </a:p>
          </p:txBody>
        </p:sp>
      </p:grpSp>
      <p:sp>
        <p:nvSpPr>
          <p:cNvPr name="TextBox 26" id="26"/>
          <p:cNvSpPr txBox="true"/>
          <p:nvPr/>
        </p:nvSpPr>
        <p:spPr>
          <a:xfrm rot="0">
            <a:off x="9880419" y="8458671"/>
            <a:ext cx="6887389" cy="1234921"/>
          </a:xfrm>
          <a:prstGeom prst="rect">
            <a:avLst/>
          </a:prstGeom>
        </p:spPr>
        <p:txBody>
          <a:bodyPr anchor="t" rtlCol="false" tIns="0" lIns="0" bIns="0" rIns="0">
            <a:spAutoFit/>
          </a:bodyPr>
          <a:lstStyle/>
          <a:p>
            <a:pPr algn="l" marL="753300" indent="-251100" lvl="2">
              <a:lnSpc>
                <a:spcPts val="3085"/>
              </a:lnSpc>
              <a:buFont typeface="Arial"/>
              <a:buChar char="⚬"/>
            </a:pPr>
            <a:r>
              <a:rPr lang="en-US" sz="3570">
                <a:solidFill>
                  <a:srgbClr val="000000"/>
                </a:solidFill>
                <a:latin typeface="Calibri (MS)"/>
                <a:ea typeface="Calibri (MS)"/>
                <a:cs typeface="Calibri (MS)"/>
                <a:sym typeface="Calibri (MS)"/>
              </a:rPr>
              <a:t>A neural groove closes into a tube at around 3-4 weeks. The brain begins to develop at 5 weeks </a:t>
            </a:r>
          </a:p>
        </p:txBody>
      </p:sp>
      <p:sp>
        <p:nvSpPr>
          <p:cNvPr name="Freeform 27" id="27"/>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8"/>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sp>
        <p:nvSpPr>
          <p:cNvPr name="Freeform 2" id="2"/>
          <p:cNvSpPr/>
          <p:nvPr/>
        </p:nvSpPr>
        <p:spPr>
          <a:xfrm flipH="false" flipV="false" rot="0">
            <a:off x="11043992" y="1297748"/>
            <a:ext cx="7080789" cy="7327106"/>
          </a:xfrm>
          <a:custGeom>
            <a:avLst/>
            <a:gdLst/>
            <a:ahLst/>
            <a:cxnLst/>
            <a:rect r="r" b="b" t="t" l="l"/>
            <a:pathLst>
              <a:path h="7327106" w="7080789">
                <a:moveTo>
                  <a:pt x="0" y="0"/>
                </a:moveTo>
                <a:lnTo>
                  <a:pt x="7080789" y="0"/>
                </a:lnTo>
                <a:lnTo>
                  <a:pt x="7080789" y="7327106"/>
                </a:lnTo>
                <a:lnTo>
                  <a:pt x="0" y="7327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348473" y="1757414"/>
            <a:ext cx="6548021" cy="6274386"/>
          </a:xfrm>
          <a:prstGeom prst="rect">
            <a:avLst/>
          </a:prstGeom>
        </p:spPr>
        <p:txBody>
          <a:bodyPr anchor="t" rtlCol="false" tIns="0" lIns="0" bIns="0" rIns="0">
            <a:spAutoFit/>
          </a:bodyPr>
          <a:lstStyle/>
          <a:p>
            <a:pPr algn="l">
              <a:lnSpc>
                <a:spcPts val="4320"/>
              </a:lnSpc>
            </a:pPr>
            <a:r>
              <a:rPr lang="en-US" b="true" sz="3600" u="sng">
                <a:solidFill>
                  <a:srgbClr val="000000"/>
                </a:solidFill>
                <a:latin typeface="Calibri (MS) Bold"/>
                <a:ea typeface="Calibri (MS) Bold"/>
                <a:cs typeface="Calibri (MS) Bold"/>
                <a:sym typeface="Calibri (MS) Bold"/>
              </a:rPr>
              <a:t>Do now Task–</a:t>
            </a:r>
          </a:p>
          <a:p>
            <a:pPr algn="l">
              <a:lnSpc>
                <a:spcPts val="4320"/>
              </a:lnSpc>
            </a:pPr>
          </a:p>
          <a:p>
            <a:pPr algn="l">
              <a:lnSpc>
                <a:spcPts val="4320"/>
              </a:lnSpc>
            </a:pPr>
            <a:r>
              <a:rPr lang="en-US" sz="3600">
                <a:solidFill>
                  <a:srgbClr val="000000"/>
                </a:solidFill>
                <a:latin typeface="Calibri (MS)"/>
                <a:ea typeface="Calibri (MS)"/>
                <a:cs typeface="Calibri (MS)"/>
                <a:sym typeface="Calibri (MS)"/>
              </a:rPr>
              <a:t>Label the parts of the brain that you know</a:t>
            </a:r>
          </a:p>
          <a:p>
            <a:pPr algn="l">
              <a:lnSpc>
                <a:spcPts val="4320"/>
              </a:lnSpc>
            </a:pPr>
          </a:p>
          <a:p>
            <a:pPr algn="l">
              <a:lnSpc>
                <a:spcPts val="4320"/>
              </a:lnSpc>
            </a:pPr>
            <a:r>
              <a:rPr lang="en-US" sz="3600">
                <a:solidFill>
                  <a:srgbClr val="000000"/>
                </a:solidFill>
                <a:latin typeface="Calibri (MS)"/>
                <a:ea typeface="Calibri (MS)"/>
                <a:cs typeface="Calibri (MS)"/>
                <a:sym typeface="Calibri (MS)"/>
              </a:rPr>
              <a:t>If you are not sure use the key words to help you</a:t>
            </a:r>
          </a:p>
          <a:p>
            <a:pPr algn="l">
              <a:lnSpc>
                <a:spcPts val="4320"/>
              </a:lnSpc>
            </a:pPr>
          </a:p>
          <a:p>
            <a:pPr algn="l">
              <a:lnSpc>
                <a:spcPts val="4320"/>
              </a:lnSpc>
            </a:pPr>
            <a:r>
              <a:rPr lang="en-US" b="true" sz="3600" u="sng">
                <a:solidFill>
                  <a:srgbClr val="000000"/>
                </a:solidFill>
                <a:latin typeface="Calibri (MS) Bold"/>
                <a:ea typeface="Calibri (MS) Bold"/>
                <a:cs typeface="Calibri (MS) Bold"/>
                <a:sym typeface="Calibri (MS) Bold"/>
              </a:rPr>
              <a:t>EXTEND: </a:t>
            </a:r>
          </a:p>
          <a:p>
            <a:pPr algn="l">
              <a:lnSpc>
                <a:spcPts val="4320"/>
              </a:lnSpc>
            </a:pPr>
            <a:r>
              <a:rPr lang="en-US" sz="3600">
                <a:solidFill>
                  <a:srgbClr val="000000"/>
                </a:solidFill>
                <a:latin typeface="Calibri (MS)"/>
                <a:ea typeface="Calibri (MS)"/>
                <a:cs typeface="Calibri (MS)"/>
                <a:sym typeface="Calibri (MS)"/>
              </a:rPr>
              <a:t>Can you label any of the functions of the parts of the brain?</a:t>
            </a:r>
          </a:p>
        </p:txBody>
      </p:sp>
      <p:grpSp>
        <p:nvGrpSpPr>
          <p:cNvPr name="Group 4" id="4"/>
          <p:cNvGrpSpPr/>
          <p:nvPr/>
        </p:nvGrpSpPr>
        <p:grpSpPr>
          <a:xfrm rot="0">
            <a:off x="79572" y="3015366"/>
            <a:ext cx="10615422" cy="4582668"/>
            <a:chOff x="0" y="0"/>
            <a:chExt cx="14153895" cy="6110224"/>
          </a:xfrm>
        </p:grpSpPr>
        <p:sp>
          <p:nvSpPr>
            <p:cNvPr name="Freeform 5" id="5"/>
            <p:cNvSpPr/>
            <p:nvPr/>
          </p:nvSpPr>
          <p:spPr>
            <a:xfrm flipH="false" flipV="false" rot="0">
              <a:off x="0" y="0"/>
              <a:ext cx="14153896" cy="6110224"/>
            </a:xfrm>
            <a:custGeom>
              <a:avLst/>
              <a:gdLst/>
              <a:ahLst/>
              <a:cxnLst/>
              <a:rect r="r" b="b" t="t" l="l"/>
              <a:pathLst>
                <a:path h="6110224" w="14153896">
                  <a:moveTo>
                    <a:pt x="0" y="1018413"/>
                  </a:moveTo>
                  <a:cubicBezTo>
                    <a:pt x="0" y="455930"/>
                    <a:pt x="459105" y="0"/>
                    <a:pt x="1025525" y="0"/>
                  </a:cubicBezTo>
                  <a:lnTo>
                    <a:pt x="13128371" y="0"/>
                  </a:lnTo>
                  <a:cubicBezTo>
                    <a:pt x="13694790" y="0"/>
                    <a:pt x="14153896" y="455930"/>
                    <a:pt x="14153896" y="1018413"/>
                  </a:cubicBezTo>
                  <a:lnTo>
                    <a:pt x="14153896" y="5091811"/>
                  </a:lnTo>
                  <a:cubicBezTo>
                    <a:pt x="14153896" y="5654294"/>
                    <a:pt x="13694790" y="6110224"/>
                    <a:pt x="13128371" y="6110224"/>
                  </a:cubicBezTo>
                  <a:lnTo>
                    <a:pt x="1025525" y="6110224"/>
                  </a:lnTo>
                  <a:cubicBezTo>
                    <a:pt x="459105" y="6110224"/>
                    <a:pt x="0" y="5654294"/>
                    <a:pt x="0" y="5091811"/>
                  </a:cubicBezTo>
                  <a:close/>
                </a:path>
              </a:pathLst>
            </a:custGeom>
            <a:solidFill>
              <a:srgbClr val="DAE3F3"/>
            </a:solidFill>
          </p:spPr>
        </p:sp>
      </p:grpSp>
      <p:sp>
        <p:nvSpPr>
          <p:cNvPr name="Freeform 6" id="6"/>
          <p:cNvSpPr/>
          <p:nvPr/>
        </p:nvSpPr>
        <p:spPr>
          <a:xfrm flipH="false" flipV="false" rot="0">
            <a:off x="50997" y="2986791"/>
            <a:ext cx="10672572" cy="4639818"/>
          </a:xfrm>
          <a:custGeom>
            <a:avLst/>
            <a:gdLst/>
            <a:ahLst/>
            <a:cxnLst/>
            <a:rect r="r" b="b" t="t" l="l"/>
            <a:pathLst>
              <a:path h="4639818" w="10672572">
                <a:moveTo>
                  <a:pt x="0" y="0"/>
                </a:moveTo>
                <a:lnTo>
                  <a:pt x="10672572" y="0"/>
                </a:lnTo>
                <a:lnTo>
                  <a:pt x="10672572" y="4639818"/>
                </a:lnTo>
                <a:lnTo>
                  <a:pt x="0" y="46398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01797" y="2920910"/>
            <a:ext cx="10571012" cy="4654872"/>
          </a:xfrm>
          <a:prstGeom prst="rect">
            <a:avLst/>
          </a:prstGeom>
        </p:spPr>
        <p:txBody>
          <a:bodyPr anchor="t" rtlCol="false" tIns="0" lIns="0" bIns="0" rIns="0">
            <a:spAutoFit/>
          </a:bodyPr>
          <a:lstStyle/>
          <a:p>
            <a:pPr algn="l">
              <a:lnSpc>
                <a:spcPts val="4320"/>
              </a:lnSpc>
            </a:pPr>
          </a:p>
          <a:p>
            <a:pPr algn="l">
              <a:lnSpc>
                <a:spcPts val="4320"/>
              </a:lnSpc>
            </a:pPr>
            <a:r>
              <a:rPr lang="en-US" b="true" sz="3600" u="sng">
                <a:solidFill>
                  <a:srgbClr val="000000"/>
                </a:solidFill>
                <a:latin typeface="Calibri (MS) Bold"/>
                <a:ea typeface="Calibri (MS) Bold"/>
                <a:cs typeface="Calibri (MS) Bold"/>
                <a:sym typeface="Calibri (MS) Bold"/>
              </a:rPr>
              <a:t>Knowledge:</a:t>
            </a:r>
            <a:r>
              <a:rPr lang="en-US" sz="3600" b="true">
                <a:solidFill>
                  <a:srgbClr val="000000"/>
                </a:solidFill>
                <a:latin typeface="Calibri (MS) Bold"/>
                <a:ea typeface="Calibri (MS) Bold"/>
                <a:cs typeface="Calibri (MS) Bold"/>
                <a:sym typeface="Calibri (MS) Bold"/>
              </a:rPr>
              <a:t> I am learning to understand how the brain develops during the early stages of life</a:t>
            </a:r>
          </a:p>
          <a:p>
            <a:pPr algn="l">
              <a:lnSpc>
                <a:spcPts val="4320"/>
              </a:lnSpc>
            </a:pPr>
            <a:r>
              <a:rPr lang="en-US" sz="3600" b="true">
                <a:solidFill>
                  <a:srgbClr val="00B050"/>
                </a:solidFill>
                <a:latin typeface="Calibri (MS) Bold"/>
                <a:ea typeface="Calibri (MS) Bold"/>
                <a:cs typeface="Calibri (MS) Bold"/>
                <a:sym typeface="Calibri (MS) Bold"/>
              </a:rPr>
              <a:t>I can explain how the brain develops in the womb</a:t>
            </a:r>
          </a:p>
          <a:p>
            <a:pPr algn="l">
              <a:lnSpc>
                <a:spcPts val="4320"/>
              </a:lnSpc>
            </a:pPr>
            <a:r>
              <a:rPr lang="en-US" sz="3600" b="true">
                <a:solidFill>
                  <a:srgbClr val="FF9300"/>
                </a:solidFill>
                <a:latin typeface="Calibri (MS) Bold"/>
                <a:ea typeface="Calibri (MS) Bold"/>
                <a:cs typeface="Calibri (MS) Bold"/>
                <a:sym typeface="Calibri (MS) Bold"/>
              </a:rPr>
              <a:t>I can describe the functions of certain parts of the brain</a:t>
            </a:r>
          </a:p>
          <a:p>
            <a:pPr algn="l">
              <a:lnSpc>
                <a:spcPts val="4320"/>
              </a:lnSpc>
            </a:pPr>
            <a:r>
              <a:rPr lang="en-US" sz="3600" b="true">
                <a:solidFill>
                  <a:srgbClr val="FF0000"/>
                </a:solidFill>
                <a:latin typeface="Calibri (MS) Bold"/>
                <a:ea typeface="Calibri (MS) Bold"/>
                <a:cs typeface="Calibri (MS) Bold"/>
                <a:sym typeface="Calibri (MS) Bold"/>
              </a:rPr>
              <a:t>I can apply knowledge of development to a scenario exam style question</a:t>
            </a:r>
          </a:p>
        </p:txBody>
      </p:sp>
      <p:sp>
        <p:nvSpPr>
          <p:cNvPr name="TextBox 8" id="8"/>
          <p:cNvSpPr txBox="true"/>
          <p:nvPr/>
        </p:nvSpPr>
        <p:spPr>
          <a:xfrm rot="0">
            <a:off x="709024" y="1041357"/>
            <a:ext cx="9135450" cy="876300"/>
          </a:xfrm>
          <a:prstGeom prst="rect">
            <a:avLst/>
          </a:prstGeom>
        </p:spPr>
        <p:txBody>
          <a:bodyPr anchor="t" rtlCol="false" tIns="0" lIns="0" bIns="0" rIns="0">
            <a:spAutoFit/>
          </a:bodyPr>
          <a:lstStyle/>
          <a:p>
            <a:pPr algn="ctr">
              <a:lnSpc>
                <a:spcPts val="5400"/>
              </a:lnSpc>
            </a:pPr>
            <a:r>
              <a:rPr lang="en-US" b="true" sz="4500" u="sng">
                <a:solidFill>
                  <a:srgbClr val="000000"/>
                </a:solidFill>
                <a:latin typeface="Calibri (MS) Bold"/>
                <a:ea typeface="Calibri (MS) Bold"/>
                <a:cs typeface="Calibri (MS) Bold"/>
                <a:sym typeface="Calibri (MS) Bold"/>
              </a:rPr>
              <a:t>1.1.1 Early Brain Development</a:t>
            </a:r>
          </a:p>
        </p:txBody>
      </p:sp>
      <p:grpSp>
        <p:nvGrpSpPr>
          <p:cNvPr name="Group 9" id="9"/>
          <p:cNvGrpSpPr/>
          <p:nvPr/>
        </p:nvGrpSpPr>
        <p:grpSpPr>
          <a:xfrm rot="0">
            <a:off x="1326873" y="93395"/>
            <a:ext cx="16813434" cy="1052703"/>
            <a:chOff x="0" y="0"/>
            <a:chExt cx="22417913" cy="1403605"/>
          </a:xfrm>
        </p:grpSpPr>
        <p:sp>
          <p:nvSpPr>
            <p:cNvPr name="Freeform 10" id="10"/>
            <p:cNvSpPr/>
            <p:nvPr/>
          </p:nvSpPr>
          <p:spPr>
            <a:xfrm flipH="false" flipV="false" rot="0">
              <a:off x="0" y="0"/>
              <a:ext cx="22417912" cy="1403604"/>
            </a:xfrm>
            <a:custGeom>
              <a:avLst/>
              <a:gdLst/>
              <a:ahLst/>
              <a:cxnLst/>
              <a:rect r="r" b="b" t="t" l="l"/>
              <a:pathLst>
                <a:path h="1403604" w="22417912">
                  <a:moveTo>
                    <a:pt x="0" y="0"/>
                  </a:moveTo>
                  <a:lnTo>
                    <a:pt x="22417912" y="0"/>
                  </a:lnTo>
                  <a:lnTo>
                    <a:pt x="22417912" y="1403604"/>
                  </a:lnTo>
                  <a:lnTo>
                    <a:pt x="0" y="1403604"/>
                  </a:lnTo>
                  <a:close/>
                </a:path>
              </a:pathLst>
            </a:custGeom>
            <a:solidFill>
              <a:srgbClr val="EDEDED"/>
            </a:solidFill>
          </p:spPr>
        </p:sp>
      </p:grpSp>
      <p:grpSp>
        <p:nvGrpSpPr>
          <p:cNvPr name="Group 11" id="11"/>
          <p:cNvGrpSpPr/>
          <p:nvPr/>
        </p:nvGrpSpPr>
        <p:grpSpPr>
          <a:xfrm rot="0">
            <a:off x="1298298" y="64820"/>
            <a:ext cx="16870584" cy="1109853"/>
            <a:chOff x="0" y="0"/>
            <a:chExt cx="22494113" cy="1479805"/>
          </a:xfrm>
        </p:grpSpPr>
        <p:sp>
          <p:nvSpPr>
            <p:cNvPr name="Freeform 12" id="12"/>
            <p:cNvSpPr/>
            <p:nvPr/>
          </p:nvSpPr>
          <p:spPr>
            <a:xfrm flipH="false" flipV="false" rot="0">
              <a:off x="0" y="0"/>
              <a:ext cx="22494112" cy="1479804"/>
            </a:xfrm>
            <a:custGeom>
              <a:avLst/>
              <a:gdLst/>
              <a:ahLst/>
              <a:cxnLst/>
              <a:rect r="r" b="b" t="t" l="l"/>
              <a:pathLst>
                <a:path h="1479804" w="22494112">
                  <a:moveTo>
                    <a:pt x="38100" y="0"/>
                  </a:moveTo>
                  <a:lnTo>
                    <a:pt x="22456012" y="0"/>
                  </a:lnTo>
                  <a:cubicBezTo>
                    <a:pt x="22477095" y="0"/>
                    <a:pt x="22494112" y="17018"/>
                    <a:pt x="22494112" y="38100"/>
                  </a:cubicBezTo>
                  <a:lnTo>
                    <a:pt x="22494112" y="1441704"/>
                  </a:lnTo>
                  <a:cubicBezTo>
                    <a:pt x="22494112" y="1462786"/>
                    <a:pt x="22477095" y="1479804"/>
                    <a:pt x="22456012" y="1479804"/>
                  </a:cubicBezTo>
                  <a:lnTo>
                    <a:pt x="38100" y="1479804"/>
                  </a:lnTo>
                  <a:cubicBezTo>
                    <a:pt x="17018" y="1479804"/>
                    <a:pt x="0" y="1462786"/>
                    <a:pt x="0" y="1441704"/>
                  </a:cubicBezTo>
                  <a:lnTo>
                    <a:pt x="0" y="38100"/>
                  </a:lnTo>
                  <a:cubicBezTo>
                    <a:pt x="0" y="17018"/>
                    <a:pt x="17018" y="0"/>
                    <a:pt x="38100" y="0"/>
                  </a:cubicBezTo>
                  <a:moveTo>
                    <a:pt x="38100" y="76200"/>
                  </a:moveTo>
                  <a:lnTo>
                    <a:pt x="38100" y="38100"/>
                  </a:lnTo>
                  <a:lnTo>
                    <a:pt x="76200" y="38100"/>
                  </a:lnTo>
                  <a:lnTo>
                    <a:pt x="76200" y="1441704"/>
                  </a:lnTo>
                  <a:lnTo>
                    <a:pt x="38100" y="1441704"/>
                  </a:lnTo>
                  <a:lnTo>
                    <a:pt x="38100" y="1403604"/>
                  </a:lnTo>
                  <a:lnTo>
                    <a:pt x="22456012" y="1403604"/>
                  </a:lnTo>
                  <a:lnTo>
                    <a:pt x="22456012" y="1441704"/>
                  </a:lnTo>
                  <a:lnTo>
                    <a:pt x="22417912" y="1441704"/>
                  </a:lnTo>
                  <a:lnTo>
                    <a:pt x="22417912" y="38100"/>
                  </a:lnTo>
                  <a:lnTo>
                    <a:pt x="22456012" y="38100"/>
                  </a:lnTo>
                  <a:lnTo>
                    <a:pt x="22456012" y="76200"/>
                  </a:lnTo>
                  <a:lnTo>
                    <a:pt x="38100" y="76200"/>
                  </a:lnTo>
                  <a:close/>
                </a:path>
              </a:pathLst>
            </a:custGeom>
            <a:solidFill>
              <a:srgbClr val="000000"/>
            </a:solidFill>
          </p:spPr>
        </p:sp>
      </p:grpSp>
      <p:grpSp>
        <p:nvGrpSpPr>
          <p:cNvPr name="Group 13" id="13"/>
          <p:cNvGrpSpPr/>
          <p:nvPr/>
        </p:nvGrpSpPr>
        <p:grpSpPr>
          <a:xfrm rot="0">
            <a:off x="1298298" y="526"/>
            <a:ext cx="16870622" cy="1174152"/>
            <a:chOff x="0" y="0"/>
            <a:chExt cx="22494163" cy="1565536"/>
          </a:xfrm>
        </p:grpSpPr>
        <p:sp>
          <p:nvSpPr>
            <p:cNvPr name="Freeform 14" id="14"/>
            <p:cNvSpPr/>
            <p:nvPr/>
          </p:nvSpPr>
          <p:spPr>
            <a:xfrm flipH="false" flipV="false" rot="0">
              <a:off x="0" y="0"/>
              <a:ext cx="22494163" cy="1565536"/>
            </a:xfrm>
            <a:custGeom>
              <a:avLst/>
              <a:gdLst/>
              <a:ahLst/>
              <a:cxnLst/>
              <a:rect r="r" b="b" t="t" l="l"/>
              <a:pathLst>
                <a:path h="1565536" w="22494163">
                  <a:moveTo>
                    <a:pt x="0" y="0"/>
                  </a:moveTo>
                  <a:lnTo>
                    <a:pt x="22494163" y="0"/>
                  </a:lnTo>
                  <a:lnTo>
                    <a:pt x="22494163" y="1565536"/>
                  </a:lnTo>
                  <a:lnTo>
                    <a:pt x="0" y="1565536"/>
                  </a:lnTo>
                  <a:close/>
                </a:path>
              </a:pathLst>
            </a:custGeom>
            <a:solidFill>
              <a:srgbClr val="000000">
                <a:alpha val="0"/>
              </a:srgbClr>
            </a:solidFill>
          </p:spPr>
        </p:sp>
        <p:sp>
          <p:nvSpPr>
            <p:cNvPr name="TextBox 15" id="15"/>
            <p:cNvSpPr txBox="true"/>
            <p:nvPr/>
          </p:nvSpPr>
          <p:spPr>
            <a:xfrm>
              <a:off x="0" y="-85725"/>
              <a:ext cx="22494163" cy="1651261"/>
            </a:xfrm>
            <a:prstGeom prst="rect">
              <a:avLst/>
            </a:prstGeom>
          </p:spPr>
          <p:txBody>
            <a:bodyPr anchor="ctr" rtlCol="false" tIns="0" lIns="0" bIns="0" rIns="0"/>
            <a:lstStyle/>
            <a:p>
              <a:pPr algn="ctr">
                <a:lnSpc>
                  <a:spcPts val="5759"/>
                </a:lnSpc>
              </a:pPr>
              <a:r>
                <a:rPr lang="en-US" sz="4800" b="true">
                  <a:solidFill>
                    <a:srgbClr val="000000"/>
                  </a:solidFill>
                  <a:latin typeface="Calibri (MS) Bold"/>
                  <a:ea typeface="Calibri (MS) Bold"/>
                  <a:cs typeface="Calibri (MS) Bold"/>
                  <a:sym typeface="Calibri (MS) Bold"/>
                </a:rPr>
                <a:t>Topic 1: Developmental Psychology – How did you develop?</a:t>
              </a:r>
            </a:p>
          </p:txBody>
        </p:sp>
      </p:grpSp>
      <p:grpSp>
        <p:nvGrpSpPr>
          <p:cNvPr name="Group 16" id="16"/>
          <p:cNvGrpSpPr/>
          <p:nvPr/>
        </p:nvGrpSpPr>
        <p:grpSpPr>
          <a:xfrm rot="0">
            <a:off x="9733608" y="8776463"/>
            <a:ext cx="8372761" cy="1277112"/>
            <a:chOff x="0" y="0"/>
            <a:chExt cx="11163681" cy="1702816"/>
          </a:xfrm>
        </p:grpSpPr>
        <p:sp>
          <p:nvSpPr>
            <p:cNvPr name="Freeform 17" id="17"/>
            <p:cNvSpPr/>
            <p:nvPr/>
          </p:nvSpPr>
          <p:spPr>
            <a:xfrm flipH="false" flipV="false" rot="0">
              <a:off x="0" y="0"/>
              <a:ext cx="11163681" cy="1702816"/>
            </a:xfrm>
            <a:custGeom>
              <a:avLst/>
              <a:gdLst/>
              <a:ahLst/>
              <a:cxnLst/>
              <a:rect r="r" b="b" t="t" l="l"/>
              <a:pathLst>
                <a:path h="1702816" w="11163681">
                  <a:moveTo>
                    <a:pt x="0" y="283845"/>
                  </a:moveTo>
                  <a:cubicBezTo>
                    <a:pt x="0" y="127000"/>
                    <a:pt x="131826" y="0"/>
                    <a:pt x="294513" y="0"/>
                  </a:cubicBezTo>
                  <a:lnTo>
                    <a:pt x="10869168" y="0"/>
                  </a:lnTo>
                  <a:cubicBezTo>
                    <a:pt x="11031855" y="0"/>
                    <a:pt x="11163681" y="127000"/>
                    <a:pt x="11163681" y="283845"/>
                  </a:cubicBezTo>
                  <a:lnTo>
                    <a:pt x="11163681" y="1418971"/>
                  </a:lnTo>
                  <a:cubicBezTo>
                    <a:pt x="11163681" y="1575689"/>
                    <a:pt x="11031855" y="1702816"/>
                    <a:pt x="10869168" y="1702816"/>
                  </a:cubicBezTo>
                  <a:lnTo>
                    <a:pt x="294513" y="1702816"/>
                  </a:lnTo>
                  <a:cubicBezTo>
                    <a:pt x="131826" y="1702816"/>
                    <a:pt x="0" y="1575816"/>
                    <a:pt x="0" y="1418971"/>
                  </a:cubicBezTo>
                  <a:close/>
                </a:path>
              </a:pathLst>
            </a:custGeom>
            <a:gradFill rotWithShape="true">
              <a:gsLst>
                <a:gs pos="0">
                  <a:srgbClr val="9EFEFF">
                    <a:alpha val="100000"/>
                  </a:srgbClr>
                </a:gs>
                <a:gs pos="50000">
                  <a:srgbClr val="C4FEFF">
                    <a:alpha val="100000"/>
                  </a:srgbClr>
                </a:gs>
                <a:gs pos="100000">
                  <a:srgbClr val="E3FFFF">
                    <a:alpha val="100000"/>
                  </a:srgbClr>
                </a:gs>
              </a:gsLst>
              <a:path path="circle">
                <a:fillToRect l="0" r="100000" t="100000" b="0"/>
              </a:path>
              <a:tileRect r="0" l="-100000" b="-100000" t="0"/>
            </a:gradFill>
          </p:spPr>
        </p:sp>
      </p:grpSp>
      <p:sp>
        <p:nvSpPr>
          <p:cNvPr name="Freeform 18" id="18"/>
          <p:cNvSpPr/>
          <p:nvPr/>
        </p:nvSpPr>
        <p:spPr>
          <a:xfrm flipH="false" flipV="false" rot="0">
            <a:off x="9705033" y="8747888"/>
            <a:ext cx="8429911" cy="1334262"/>
          </a:xfrm>
          <a:custGeom>
            <a:avLst/>
            <a:gdLst/>
            <a:ahLst/>
            <a:cxnLst/>
            <a:rect r="r" b="b" t="t" l="l"/>
            <a:pathLst>
              <a:path h="1334262" w="8429911">
                <a:moveTo>
                  <a:pt x="0" y="0"/>
                </a:moveTo>
                <a:lnTo>
                  <a:pt x="8429911" y="0"/>
                </a:lnTo>
                <a:lnTo>
                  <a:pt x="8429911" y="1334262"/>
                </a:lnTo>
                <a:lnTo>
                  <a:pt x="0" y="13342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9" id="19"/>
          <p:cNvGrpSpPr/>
          <p:nvPr/>
        </p:nvGrpSpPr>
        <p:grpSpPr>
          <a:xfrm rot="0">
            <a:off x="9705033" y="8705026"/>
            <a:ext cx="8429916" cy="1377076"/>
            <a:chOff x="0" y="0"/>
            <a:chExt cx="11239888" cy="1836102"/>
          </a:xfrm>
        </p:grpSpPr>
        <p:sp>
          <p:nvSpPr>
            <p:cNvPr name="Freeform 20" id="20"/>
            <p:cNvSpPr/>
            <p:nvPr/>
          </p:nvSpPr>
          <p:spPr>
            <a:xfrm flipH="false" flipV="false" rot="0">
              <a:off x="0" y="0"/>
              <a:ext cx="11239888" cy="1836102"/>
            </a:xfrm>
            <a:custGeom>
              <a:avLst/>
              <a:gdLst/>
              <a:ahLst/>
              <a:cxnLst/>
              <a:rect r="r" b="b" t="t" l="l"/>
              <a:pathLst>
                <a:path h="1836102" w="11239888">
                  <a:moveTo>
                    <a:pt x="0" y="0"/>
                  </a:moveTo>
                  <a:lnTo>
                    <a:pt x="11239888" y="0"/>
                  </a:lnTo>
                  <a:lnTo>
                    <a:pt x="11239888" y="1836102"/>
                  </a:lnTo>
                  <a:lnTo>
                    <a:pt x="0" y="1836102"/>
                  </a:lnTo>
                  <a:close/>
                </a:path>
              </a:pathLst>
            </a:custGeom>
            <a:solidFill>
              <a:srgbClr val="000000">
                <a:alpha val="0"/>
              </a:srgbClr>
            </a:solidFill>
          </p:spPr>
        </p:sp>
        <p:sp>
          <p:nvSpPr>
            <p:cNvPr name="TextBox 21" id="21"/>
            <p:cNvSpPr txBox="true"/>
            <p:nvPr/>
          </p:nvSpPr>
          <p:spPr>
            <a:xfrm>
              <a:off x="0" y="-57150"/>
              <a:ext cx="11239888" cy="1893252"/>
            </a:xfrm>
            <a:prstGeom prst="rect">
              <a:avLst/>
            </a:prstGeom>
          </p:spPr>
          <p:txBody>
            <a:bodyPr anchor="ctr" rtlCol="false" tIns="0" lIns="0" bIns="0" rIns="0"/>
            <a:lstStyle/>
            <a:p>
              <a:pPr algn="ctr">
                <a:lnSpc>
                  <a:spcPts val="3240"/>
                </a:lnSpc>
              </a:pPr>
              <a:r>
                <a:rPr lang="en-US" b="true" sz="2700" u="sng">
                  <a:solidFill>
                    <a:srgbClr val="000000"/>
                  </a:solidFill>
                  <a:latin typeface="Calibri (MS) Bold"/>
                  <a:ea typeface="Calibri (MS) Bold"/>
                  <a:cs typeface="Calibri (MS) Bold"/>
                  <a:sym typeface="Calibri (MS) Bold"/>
                </a:rPr>
                <a:t>KEYWORDS: </a:t>
              </a:r>
              <a:r>
                <a:rPr lang="en-US" sz="2700" b="true">
                  <a:solidFill>
                    <a:srgbClr val="000000"/>
                  </a:solidFill>
                  <a:latin typeface="Calibri (MS) Bold"/>
                  <a:ea typeface="Calibri (MS) Bold"/>
                  <a:cs typeface="Calibri (MS) Bold"/>
                  <a:sym typeface="Calibri (MS) Bold"/>
                </a:rPr>
                <a:t>midbrain, forebrain, hindbrain, cerebellum, medulla oblongata, involuntary, neural connections, anterior, posterior </a:t>
              </a:r>
            </a:p>
          </p:txBody>
        </p:sp>
      </p:grpSp>
      <p:grpSp>
        <p:nvGrpSpPr>
          <p:cNvPr name="Group 22" id="22"/>
          <p:cNvGrpSpPr/>
          <p:nvPr/>
        </p:nvGrpSpPr>
        <p:grpSpPr>
          <a:xfrm rot="0">
            <a:off x="55586" y="7763256"/>
            <a:ext cx="4059174" cy="2523744"/>
            <a:chOff x="0" y="0"/>
            <a:chExt cx="5412231" cy="3364992"/>
          </a:xfrm>
        </p:grpSpPr>
        <p:sp>
          <p:nvSpPr>
            <p:cNvPr name="Freeform 23" id="23"/>
            <p:cNvSpPr/>
            <p:nvPr/>
          </p:nvSpPr>
          <p:spPr>
            <a:xfrm flipH="false" flipV="false" rot="0">
              <a:off x="0" y="0"/>
              <a:ext cx="5412232" cy="3364992"/>
            </a:xfrm>
            <a:custGeom>
              <a:avLst/>
              <a:gdLst/>
              <a:ahLst/>
              <a:cxnLst/>
              <a:rect r="r" b="b" t="t" l="l"/>
              <a:pathLst>
                <a:path h="3364992" w="5412232">
                  <a:moveTo>
                    <a:pt x="0" y="560832"/>
                  </a:moveTo>
                  <a:cubicBezTo>
                    <a:pt x="0" y="251079"/>
                    <a:pt x="253238" y="0"/>
                    <a:pt x="565531" y="0"/>
                  </a:cubicBezTo>
                  <a:lnTo>
                    <a:pt x="4846701" y="0"/>
                  </a:lnTo>
                  <a:cubicBezTo>
                    <a:pt x="5159121" y="0"/>
                    <a:pt x="5412232" y="251079"/>
                    <a:pt x="5412232" y="560832"/>
                  </a:cubicBezTo>
                  <a:lnTo>
                    <a:pt x="5412232" y="2804160"/>
                  </a:lnTo>
                  <a:cubicBezTo>
                    <a:pt x="5412232" y="3113913"/>
                    <a:pt x="5158994" y="3364992"/>
                    <a:pt x="4846701" y="3364992"/>
                  </a:cubicBezTo>
                  <a:lnTo>
                    <a:pt x="565531" y="3364992"/>
                  </a:lnTo>
                  <a:cubicBezTo>
                    <a:pt x="253238" y="3364992"/>
                    <a:pt x="0" y="3113913"/>
                    <a:pt x="0" y="2804160"/>
                  </a:cubicBezTo>
                  <a:close/>
                </a:path>
              </a:pathLst>
            </a:custGeom>
            <a:solidFill>
              <a:srgbClr val="C5E0B4"/>
            </a:solidFill>
          </p:spPr>
        </p:sp>
      </p:grpSp>
      <p:sp>
        <p:nvSpPr>
          <p:cNvPr name="Freeform 24" id="24"/>
          <p:cNvSpPr/>
          <p:nvPr/>
        </p:nvSpPr>
        <p:spPr>
          <a:xfrm flipH="false" flipV="false" rot="0">
            <a:off x="27011" y="7734681"/>
            <a:ext cx="4116324" cy="2580894"/>
          </a:xfrm>
          <a:custGeom>
            <a:avLst/>
            <a:gdLst/>
            <a:ahLst/>
            <a:cxnLst/>
            <a:rect r="r" b="b" t="t" l="l"/>
            <a:pathLst>
              <a:path h="2580894" w="4116324">
                <a:moveTo>
                  <a:pt x="0" y="0"/>
                </a:moveTo>
                <a:lnTo>
                  <a:pt x="4116324" y="0"/>
                </a:lnTo>
                <a:lnTo>
                  <a:pt x="4116324" y="2580894"/>
                </a:lnTo>
                <a:lnTo>
                  <a:pt x="0" y="25808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5" id="25"/>
          <p:cNvGrpSpPr/>
          <p:nvPr/>
        </p:nvGrpSpPr>
        <p:grpSpPr>
          <a:xfrm rot="0">
            <a:off x="27011" y="7691818"/>
            <a:ext cx="4116364" cy="2623757"/>
            <a:chOff x="0" y="0"/>
            <a:chExt cx="5488485" cy="3498342"/>
          </a:xfrm>
        </p:grpSpPr>
        <p:sp>
          <p:nvSpPr>
            <p:cNvPr name="Freeform 26" id="26"/>
            <p:cNvSpPr/>
            <p:nvPr/>
          </p:nvSpPr>
          <p:spPr>
            <a:xfrm flipH="false" flipV="false" rot="0">
              <a:off x="0" y="0"/>
              <a:ext cx="5488486" cy="3498342"/>
            </a:xfrm>
            <a:custGeom>
              <a:avLst/>
              <a:gdLst/>
              <a:ahLst/>
              <a:cxnLst/>
              <a:rect r="r" b="b" t="t" l="l"/>
              <a:pathLst>
                <a:path h="3498342" w="5488486">
                  <a:moveTo>
                    <a:pt x="0" y="0"/>
                  </a:moveTo>
                  <a:lnTo>
                    <a:pt x="5488486" y="0"/>
                  </a:lnTo>
                  <a:lnTo>
                    <a:pt x="5488486" y="3498342"/>
                  </a:lnTo>
                  <a:lnTo>
                    <a:pt x="0" y="3498342"/>
                  </a:lnTo>
                  <a:close/>
                </a:path>
              </a:pathLst>
            </a:custGeom>
            <a:solidFill>
              <a:srgbClr val="000000">
                <a:alpha val="0"/>
              </a:srgbClr>
            </a:solidFill>
          </p:spPr>
        </p:sp>
        <p:sp>
          <p:nvSpPr>
            <p:cNvPr name="TextBox 27" id="27"/>
            <p:cNvSpPr txBox="true"/>
            <p:nvPr/>
          </p:nvSpPr>
          <p:spPr>
            <a:xfrm>
              <a:off x="0" y="-57150"/>
              <a:ext cx="5488485" cy="3555492"/>
            </a:xfrm>
            <a:prstGeom prst="rect">
              <a:avLst/>
            </a:prstGeom>
          </p:spPr>
          <p:txBody>
            <a:bodyPr anchor="ctr" rtlCol="false" tIns="0" lIns="0" bIns="0" rIns="0"/>
            <a:lstStyle/>
            <a:p>
              <a:pPr algn="ctr">
                <a:lnSpc>
                  <a:spcPts val="3240"/>
                </a:lnSpc>
              </a:pPr>
              <a:r>
                <a:rPr lang="en-US" sz="2700" u="sng">
                  <a:solidFill>
                    <a:srgbClr val="000000"/>
                  </a:solidFill>
                  <a:latin typeface="Calibri (MS)"/>
                  <a:ea typeface="Calibri (MS)"/>
                  <a:cs typeface="Calibri (MS)"/>
                  <a:sym typeface="Calibri (MS)"/>
                </a:rPr>
                <a:t>Skills</a:t>
              </a:r>
            </a:p>
            <a:p>
              <a:pPr algn="ctr">
                <a:lnSpc>
                  <a:spcPts val="3240"/>
                </a:lnSpc>
              </a:pPr>
            </a:p>
            <a:p>
              <a:pPr algn="ctr">
                <a:lnSpc>
                  <a:spcPts val="3240"/>
                </a:lnSpc>
              </a:pPr>
              <a:r>
                <a:rPr lang="en-US" sz="2700">
                  <a:solidFill>
                    <a:srgbClr val="000000"/>
                  </a:solidFill>
                  <a:latin typeface="Calibri (MS)"/>
                  <a:ea typeface="Calibri (MS)"/>
                  <a:cs typeface="Calibri (MS)"/>
                  <a:sym typeface="Calibri (MS)"/>
                </a:rPr>
                <a:t>Application to real life, critical thinking, analysis, evaluation, knowledge</a:t>
              </a:r>
            </a:p>
            <a:p>
              <a:pPr algn="ctr">
                <a:lnSpc>
                  <a:spcPts val="3240"/>
                </a:lnSpc>
              </a:pPr>
            </a:p>
          </p:txBody>
        </p:sp>
      </p:grpSp>
      <p:grpSp>
        <p:nvGrpSpPr>
          <p:cNvPr name="Group 28" id="28"/>
          <p:cNvGrpSpPr/>
          <p:nvPr/>
        </p:nvGrpSpPr>
        <p:grpSpPr>
          <a:xfrm rot="0">
            <a:off x="4299867" y="7763256"/>
            <a:ext cx="5049298" cy="2523744"/>
            <a:chOff x="0" y="0"/>
            <a:chExt cx="6732397" cy="3364992"/>
          </a:xfrm>
        </p:grpSpPr>
        <p:sp>
          <p:nvSpPr>
            <p:cNvPr name="Freeform 29" id="29"/>
            <p:cNvSpPr/>
            <p:nvPr/>
          </p:nvSpPr>
          <p:spPr>
            <a:xfrm flipH="false" flipV="false" rot="0">
              <a:off x="0" y="0"/>
              <a:ext cx="6732397" cy="3364992"/>
            </a:xfrm>
            <a:custGeom>
              <a:avLst/>
              <a:gdLst/>
              <a:ahLst/>
              <a:cxnLst/>
              <a:rect r="r" b="b" t="t" l="l"/>
              <a:pathLst>
                <a:path h="3364992" w="6732397">
                  <a:moveTo>
                    <a:pt x="0" y="560832"/>
                  </a:moveTo>
                  <a:cubicBezTo>
                    <a:pt x="0" y="251079"/>
                    <a:pt x="253873" y="0"/>
                    <a:pt x="567182" y="0"/>
                  </a:cubicBezTo>
                  <a:lnTo>
                    <a:pt x="6165215" y="0"/>
                  </a:lnTo>
                  <a:cubicBezTo>
                    <a:pt x="6478397" y="0"/>
                    <a:pt x="6732397" y="251079"/>
                    <a:pt x="6732397" y="560832"/>
                  </a:cubicBezTo>
                  <a:lnTo>
                    <a:pt x="6732397" y="2804160"/>
                  </a:lnTo>
                  <a:cubicBezTo>
                    <a:pt x="6732397" y="3113913"/>
                    <a:pt x="6478524" y="3364992"/>
                    <a:pt x="6165215" y="3364992"/>
                  </a:cubicBezTo>
                  <a:lnTo>
                    <a:pt x="567182" y="3364992"/>
                  </a:lnTo>
                  <a:cubicBezTo>
                    <a:pt x="253873" y="3364992"/>
                    <a:pt x="0" y="3113913"/>
                    <a:pt x="0" y="2804160"/>
                  </a:cubicBezTo>
                  <a:close/>
                </a:path>
              </a:pathLst>
            </a:custGeom>
            <a:solidFill>
              <a:srgbClr val="F8CBAD"/>
            </a:solidFill>
          </p:spPr>
        </p:sp>
      </p:grpSp>
      <p:sp>
        <p:nvSpPr>
          <p:cNvPr name="Freeform 30" id="30"/>
          <p:cNvSpPr/>
          <p:nvPr/>
        </p:nvSpPr>
        <p:spPr>
          <a:xfrm flipH="false" flipV="false" rot="0">
            <a:off x="4271292" y="7734681"/>
            <a:ext cx="5106448" cy="2580894"/>
          </a:xfrm>
          <a:custGeom>
            <a:avLst/>
            <a:gdLst/>
            <a:ahLst/>
            <a:cxnLst/>
            <a:rect r="r" b="b" t="t" l="l"/>
            <a:pathLst>
              <a:path h="2580894" w="5106448">
                <a:moveTo>
                  <a:pt x="0" y="0"/>
                </a:moveTo>
                <a:lnTo>
                  <a:pt x="5106448" y="0"/>
                </a:lnTo>
                <a:lnTo>
                  <a:pt x="5106448" y="2580894"/>
                </a:lnTo>
                <a:lnTo>
                  <a:pt x="0" y="25808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1" id="31"/>
          <p:cNvGrpSpPr/>
          <p:nvPr/>
        </p:nvGrpSpPr>
        <p:grpSpPr>
          <a:xfrm rot="0">
            <a:off x="4271292" y="7691818"/>
            <a:ext cx="5106390" cy="2623757"/>
            <a:chOff x="0" y="0"/>
            <a:chExt cx="6808520" cy="3498342"/>
          </a:xfrm>
        </p:grpSpPr>
        <p:sp>
          <p:nvSpPr>
            <p:cNvPr name="Freeform 32" id="32"/>
            <p:cNvSpPr/>
            <p:nvPr/>
          </p:nvSpPr>
          <p:spPr>
            <a:xfrm flipH="false" flipV="false" rot="0">
              <a:off x="0" y="0"/>
              <a:ext cx="6808520" cy="3498342"/>
            </a:xfrm>
            <a:custGeom>
              <a:avLst/>
              <a:gdLst/>
              <a:ahLst/>
              <a:cxnLst/>
              <a:rect r="r" b="b" t="t" l="l"/>
              <a:pathLst>
                <a:path h="3498342" w="6808520">
                  <a:moveTo>
                    <a:pt x="0" y="0"/>
                  </a:moveTo>
                  <a:lnTo>
                    <a:pt x="6808520" y="0"/>
                  </a:lnTo>
                  <a:lnTo>
                    <a:pt x="6808520" y="3498342"/>
                  </a:lnTo>
                  <a:lnTo>
                    <a:pt x="0" y="3498342"/>
                  </a:lnTo>
                  <a:close/>
                </a:path>
              </a:pathLst>
            </a:custGeom>
            <a:solidFill>
              <a:srgbClr val="000000">
                <a:alpha val="0"/>
              </a:srgbClr>
            </a:solidFill>
          </p:spPr>
        </p:sp>
        <p:sp>
          <p:nvSpPr>
            <p:cNvPr name="TextBox 33" id="33"/>
            <p:cNvSpPr txBox="true"/>
            <p:nvPr/>
          </p:nvSpPr>
          <p:spPr>
            <a:xfrm>
              <a:off x="0" y="-57150"/>
              <a:ext cx="6808520" cy="3555492"/>
            </a:xfrm>
            <a:prstGeom prst="rect">
              <a:avLst/>
            </a:prstGeom>
          </p:spPr>
          <p:txBody>
            <a:bodyPr anchor="ctr" rtlCol="false" tIns="0" lIns="0" bIns="0" rIns="0"/>
            <a:lstStyle/>
            <a:p>
              <a:pPr algn="ctr">
                <a:lnSpc>
                  <a:spcPts val="3240"/>
                </a:lnSpc>
              </a:pPr>
              <a:r>
                <a:rPr lang="en-US" sz="2700" u="sng">
                  <a:solidFill>
                    <a:srgbClr val="000000"/>
                  </a:solidFill>
                  <a:latin typeface="Calibri (MS)"/>
                  <a:ea typeface="Calibri (MS)"/>
                  <a:cs typeface="Calibri (MS)"/>
                  <a:sym typeface="Calibri (MS)"/>
                </a:rPr>
                <a:t>Bigger Picture</a:t>
              </a:r>
            </a:p>
            <a:p>
              <a:pPr algn="ctr">
                <a:lnSpc>
                  <a:spcPts val="3240"/>
                </a:lnSpc>
              </a:pPr>
              <a:r>
                <a:rPr lang="en-US" sz="2700">
                  <a:solidFill>
                    <a:srgbClr val="000000"/>
                  </a:solidFill>
                  <a:latin typeface="Calibri (MS)"/>
                  <a:ea typeface="Calibri (MS)"/>
                  <a:cs typeface="Calibri (MS)"/>
                  <a:sym typeface="Calibri (MS)"/>
                </a:rPr>
                <a:t>At what age did you begin to develop your brain?</a:t>
              </a:r>
            </a:p>
            <a:p>
              <a:pPr algn="ctr">
                <a:lnSpc>
                  <a:spcPts val="3240"/>
                </a:lnSpc>
              </a:pPr>
            </a:p>
          </p:txBody>
        </p:sp>
      </p:grpSp>
      <p:sp>
        <p:nvSpPr>
          <p:cNvPr name="Freeform 34" id="34"/>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1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5691734" y="361311"/>
            <a:ext cx="12652439" cy="9725787"/>
            <a:chOff x="0" y="0"/>
            <a:chExt cx="16869919" cy="12967717"/>
          </a:xfrm>
        </p:grpSpPr>
        <p:sp>
          <p:nvSpPr>
            <p:cNvPr name="Freeform 3" id="3"/>
            <p:cNvSpPr/>
            <p:nvPr/>
          </p:nvSpPr>
          <p:spPr>
            <a:xfrm flipH="false" flipV="false" rot="0">
              <a:off x="0" y="0"/>
              <a:ext cx="16869918" cy="12967716"/>
            </a:xfrm>
            <a:custGeom>
              <a:avLst/>
              <a:gdLst/>
              <a:ahLst/>
              <a:cxnLst/>
              <a:rect r="r" b="b" t="t" l="l"/>
              <a:pathLst>
                <a:path h="12967716" w="16869918">
                  <a:moveTo>
                    <a:pt x="0" y="0"/>
                  </a:moveTo>
                  <a:lnTo>
                    <a:pt x="16869918" y="0"/>
                  </a:lnTo>
                  <a:lnTo>
                    <a:pt x="16869918" y="12967716"/>
                  </a:lnTo>
                  <a:lnTo>
                    <a:pt x="0" y="12967716"/>
                  </a:lnTo>
                  <a:lnTo>
                    <a:pt x="0" y="0"/>
                  </a:lnTo>
                  <a:close/>
                </a:path>
              </a:pathLst>
            </a:custGeom>
            <a:blipFill>
              <a:blip r:embed="rId2"/>
              <a:stretch>
                <a:fillRect l="0" t="0" r="0" b="0"/>
              </a:stretch>
            </a:blipFill>
          </p:spPr>
        </p:sp>
      </p:grpSp>
      <p:grpSp>
        <p:nvGrpSpPr>
          <p:cNvPr name="Group 4" id="4"/>
          <p:cNvGrpSpPr/>
          <p:nvPr/>
        </p:nvGrpSpPr>
        <p:grpSpPr>
          <a:xfrm rot="0">
            <a:off x="835269" y="528881"/>
            <a:ext cx="4796409" cy="3126908"/>
            <a:chOff x="0" y="0"/>
            <a:chExt cx="6395212" cy="4169210"/>
          </a:xfrm>
        </p:grpSpPr>
        <p:sp>
          <p:nvSpPr>
            <p:cNvPr name="Freeform 5" id="5"/>
            <p:cNvSpPr/>
            <p:nvPr/>
          </p:nvSpPr>
          <p:spPr>
            <a:xfrm flipH="false" flipV="false" rot="0">
              <a:off x="0" y="0"/>
              <a:ext cx="6395212" cy="4169156"/>
            </a:xfrm>
            <a:custGeom>
              <a:avLst/>
              <a:gdLst/>
              <a:ahLst/>
              <a:cxnLst/>
              <a:rect r="r" b="b" t="t" l="l"/>
              <a:pathLst>
                <a:path h="4169156" w="6395212">
                  <a:moveTo>
                    <a:pt x="0" y="0"/>
                  </a:moveTo>
                  <a:lnTo>
                    <a:pt x="6395212" y="0"/>
                  </a:lnTo>
                  <a:lnTo>
                    <a:pt x="6395212" y="4169156"/>
                  </a:lnTo>
                  <a:lnTo>
                    <a:pt x="0" y="4169156"/>
                  </a:lnTo>
                  <a:close/>
                </a:path>
              </a:pathLst>
            </a:custGeom>
            <a:solidFill>
              <a:srgbClr val="EDEDED"/>
            </a:solidFill>
          </p:spPr>
        </p:sp>
      </p:grpSp>
      <p:grpSp>
        <p:nvGrpSpPr>
          <p:cNvPr name="Group 6" id="6"/>
          <p:cNvGrpSpPr/>
          <p:nvPr/>
        </p:nvGrpSpPr>
        <p:grpSpPr>
          <a:xfrm rot="0">
            <a:off x="806694" y="483943"/>
            <a:ext cx="4853559" cy="3216783"/>
            <a:chOff x="0" y="0"/>
            <a:chExt cx="6471412" cy="4289043"/>
          </a:xfrm>
        </p:grpSpPr>
        <p:sp>
          <p:nvSpPr>
            <p:cNvPr name="Freeform 7" id="7"/>
            <p:cNvSpPr/>
            <p:nvPr/>
          </p:nvSpPr>
          <p:spPr>
            <a:xfrm flipH="false" flipV="false" rot="0">
              <a:off x="0" y="0"/>
              <a:ext cx="6471412" cy="4289044"/>
            </a:xfrm>
            <a:custGeom>
              <a:avLst/>
              <a:gdLst/>
              <a:ahLst/>
              <a:cxnLst/>
              <a:rect r="r" b="b" t="t" l="l"/>
              <a:pathLst>
                <a:path h="4289044" w="6471412">
                  <a:moveTo>
                    <a:pt x="38100" y="0"/>
                  </a:moveTo>
                  <a:lnTo>
                    <a:pt x="6433312" y="0"/>
                  </a:lnTo>
                  <a:cubicBezTo>
                    <a:pt x="6454394" y="0"/>
                    <a:pt x="6471412" y="26797"/>
                    <a:pt x="6471412" y="59944"/>
                  </a:cubicBezTo>
                  <a:lnTo>
                    <a:pt x="6471412" y="4229100"/>
                  </a:lnTo>
                  <a:cubicBezTo>
                    <a:pt x="6471412" y="4262247"/>
                    <a:pt x="6454394" y="4289044"/>
                    <a:pt x="6433312" y="4289044"/>
                  </a:cubicBezTo>
                  <a:lnTo>
                    <a:pt x="38100" y="4289044"/>
                  </a:lnTo>
                  <a:cubicBezTo>
                    <a:pt x="17018" y="4289044"/>
                    <a:pt x="0" y="4262247"/>
                    <a:pt x="0" y="4229100"/>
                  </a:cubicBezTo>
                  <a:lnTo>
                    <a:pt x="0" y="59944"/>
                  </a:lnTo>
                  <a:cubicBezTo>
                    <a:pt x="0" y="26797"/>
                    <a:pt x="17018" y="0"/>
                    <a:pt x="38100" y="0"/>
                  </a:cubicBezTo>
                  <a:moveTo>
                    <a:pt x="38100" y="119888"/>
                  </a:moveTo>
                  <a:lnTo>
                    <a:pt x="38100" y="59944"/>
                  </a:lnTo>
                  <a:lnTo>
                    <a:pt x="76200" y="59944"/>
                  </a:lnTo>
                  <a:lnTo>
                    <a:pt x="76200" y="4229100"/>
                  </a:lnTo>
                  <a:lnTo>
                    <a:pt x="38100" y="4229100"/>
                  </a:lnTo>
                  <a:lnTo>
                    <a:pt x="38100" y="4169156"/>
                  </a:lnTo>
                  <a:lnTo>
                    <a:pt x="6433312" y="4169156"/>
                  </a:lnTo>
                  <a:lnTo>
                    <a:pt x="6433312" y="4229100"/>
                  </a:lnTo>
                  <a:lnTo>
                    <a:pt x="6395212" y="4229100"/>
                  </a:lnTo>
                  <a:lnTo>
                    <a:pt x="6395212" y="59944"/>
                  </a:lnTo>
                  <a:lnTo>
                    <a:pt x="6433312" y="59944"/>
                  </a:lnTo>
                  <a:lnTo>
                    <a:pt x="6433312" y="119888"/>
                  </a:lnTo>
                  <a:lnTo>
                    <a:pt x="38100" y="119888"/>
                  </a:lnTo>
                  <a:close/>
                </a:path>
              </a:pathLst>
            </a:custGeom>
            <a:solidFill>
              <a:srgbClr val="000000"/>
            </a:solidFill>
          </p:spPr>
        </p:sp>
      </p:grpSp>
      <p:grpSp>
        <p:nvGrpSpPr>
          <p:cNvPr name="Group 8" id="8"/>
          <p:cNvGrpSpPr/>
          <p:nvPr/>
        </p:nvGrpSpPr>
        <p:grpSpPr>
          <a:xfrm rot="0">
            <a:off x="806694" y="433937"/>
            <a:ext cx="4813788" cy="3266790"/>
            <a:chOff x="0" y="0"/>
            <a:chExt cx="6418384" cy="4355720"/>
          </a:xfrm>
        </p:grpSpPr>
        <p:sp>
          <p:nvSpPr>
            <p:cNvPr name="Freeform 9" id="9"/>
            <p:cNvSpPr/>
            <p:nvPr/>
          </p:nvSpPr>
          <p:spPr>
            <a:xfrm flipH="false" flipV="false" rot="0">
              <a:off x="0" y="0"/>
              <a:ext cx="6418384" cy="4355720"/>
            </a:xfrm>
            <a:custGeom>
              <a:avLst/>
              <a:gdLst/>
              <a:ahLst/>
              <a:cxnLst/>
              <a:rect r="r" b="b" t="t" l="l"/>
              <a:pathLst>
                <a:path h="4355720" w="6418384">
                  <a:moveTo>
                    <a:pt x="0" y="0"/>
                  </a:moveTo>
                  <a:lnTo>
                    <a:pt x="6418384" y="0"/>
                  </a:lnTo>
                  <a:lnTo>
                    <a:pt x="6418384" y="4355720"/>
                  </a:lnTo>
                  <a:lnTo>
                    <a:pt x="0" y="4355720"/>
                  </a:lnTo>
                  <a:close/>
                </a:path>
              </a:pathLst>
            </a:custGeom>
            <a:solidFill>
              <a:srgbClr val="000000">
                <a:alpha val="0"/>
              </a:srgbClr>
            </a:solidFill>
          </p:spPr>
        </p:sp>
        <p:sp>
          <p:nvSpPr>
            <p:cNvPr name="TextBox 10" id="10"/>
            <p:cNvSpPr txBox="true"/>
            <p:nvPr/>
          </p:nvSpPr>
          <p:spPr>
            <a:xfrm>
              <a:off x="0" y="-66675"/>
              <a:ext cx="6418384" cy="4422395"/>
            </a:xfrm>
            <a:prstGeom prst="rect">
              <a:avLst/>
            </a:prstGeom>
          </p:spPr>
          <p:txBody>
            <a:bodyPr anchor="ctr" rtlCol="false" tIns="0" lIns="0" bIns="0" rIns="0"/>
            <a:lstStyle/>
            <a:p>
              <a:pPr algn="l">
                <a:lnSpc>
                  <a:spcPts val="7130"/>
                </a:lnSpc>
              </a:pPr>
              <a:r>
                <a:rPr lang="en-US" sz="6600">
                  <a:solidFill>
                    <a:srgbClr val="000000"/>
                  </a:solidFill>
                  <a:latin typeface="Calibri (MS) Light"/>
                  <a:ea typeface="Calibri (MS) Light"/>
                  <a:cs typeface="Calibri (MS) Light"/>
                  <a:sym typeface="Calibri (MS) Light"/>
                </a:rPr>
                <a:t>What are we learning?</a:t>
              </a:r>
            </a:p>
            <a:p>
              <a:pPr algn="l">
                <a:lnSpc>
                  <a:spcPts val="7130"/>
                </a:lnSpc>
              </a:pPr>
            </a:p>
          </p:txBody>
        </p:sp>
      </p:grpSp>
      <p:grpSp>
        <p:nvGrpSpPr>
          <p:cNvPr name="Group 11" id="11"/>
          <p:cNvGrpSpPr/>
          <p:nvPr/>
        </p:nvGrpSpPr>
        <p:grpSpPr>
          <a:xfrm rot="0">
            <a:off x="5634584" y="977422"/>
            <a:ext cx="12710540" cy="3512154"/>
            <a:chOff x="0" y="0"/>
            <a:chExt cx="16947386" cy="4682872"/>
          </a:xfrm>
        </p:grpSpPr>
        <p:sp>
          <p:nvSpPr>
            <p:cNvPr name="Freeform 12" id="12"/>
            <p:cNvSpPr/>
            <p:nvPr/>
          </p:nvSpPr>
          <p:spPr>
            <a:xfrm flipH="false" flipV="false" rot="0">
              <a:off x="0" y="0"/>
              <a:ext cx="16947387" cy="4682871"/>
            </a:xfrm>
            <a:custGeom>
              <a:avLst/>
              <a:gdLst/>
              <a:ahLst/>
              <a:cxnLst/>
              <a:rect r="r" b="b" t="t" l="l"/>
              <a:pathLst>
                <a:path h="4682871" w="16947387">
                  <a:moveTo>
                    <a:pt x="76200" y="0"/>
                  </a:moveTo>
                  <a:lnTo>
                    <a:pt x="16871187" y="0"/>
                  </a:lnTo>
                  <a:cubicBezTo>
                    <a:pt x="16913225" y="0"/>
                    <a:pt x="16947387" y="34163"/>
                    <a:pt x="16947387" y="76200"/>
                  </a:cubicBezTo>
                  <a:lnTo>
                    <a:pt x="16947387" y="4606671"/>
                  </a:lnTo>
                  <a:cubicBezTo>
                    <a:pt x="16947387" y="4648708"/>
                    <a:pt x="16913225" y="4682871"/>
                    <a:pt x="16871187" y="4682871"/>
                  </a:cubicBezTo>
                  <a:lnTo>
                    <a:pt x="76200" y="4682871"/>
                  </a:lnTo>
                  <a:cubicBezTo>
                    <a:pt x="34163" y="4682871"/>
                    <a:pt x="0" y="4648708"/>
                    <a:pt x="0" y="4606671"/>
                  </a:cubicBezTo>
                  <a:lnTo>
                    <a:pt x="0" y="76200"/>
                  </a:lnTo>
                  <a:cubicBezTo>
                    <a:pt x="0" y="34163"/>
                    <a:pt x="34163" y="0"/>
                    <a:pt x="76200" y="0"/>
                  </a:cubicBezTo>
                  <a:moveTo>
                    <a:pt x="76200" y="152400"/>
                  </a:moveTo>
                  <a:lnTo>
                    <a:pt x="76200" y="76200"/>
                  </a:lnTo>
                  <a:lnTo>
                    <a:pt x="152400" y="76200"/>
                  </a:lnTo>
                  <a:lnTo>
                    <a:pt x="152400" y="4606671"/>
                  </a:lnTo>
                  <a:lnTo>
                    <a:pt x="76200" y="4606671"/>
                  </a:lnTo>
                  <a:lnTo>
                    <a:pt x="76200" y="4530471"/>
                  </a:lnTo>
                  <a:lnTo>
                    <a:pt x="16871187" y="4530471"/>
                  </a:lnTo>
                  <a:lnTo>
                    <a:pt x="16871187" y="4606671"/>
                  </a:lnTo>
                  <a:lnTo>
                    <a:pt x="16794987" y="4606671"/>
                  </a:lnTo>
                  <a:lnTo>
                    <a:pt x="16794987" y="76200"/>
                  </a:lnTo>
                  <a:lnTo>
                    <a:pt x="16871187" y="76200"/>
                  </a:lnTo>
                  <a:lnTo>
                    <a:pt x="16871187" y="152400"/>
                  </a:lnTo>
                  <a:lnTo>
                    <a:pt x="76200" y="152400"/>
                  </a:lnTo>
                  <a:close/>
                </a:path>
              </a:pathLst>
            </a:custGeom>
            <a:solidFill>
              <a:srgbClr val="FF2F92"/>
            </a:solidFill>
          </p:spPr>
        </p:sp>
      </p:grpSp>
      <p:sp>
        <p:nvSpPr>
          <p:cNvPr name="Freeform 13" id="13"/>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51408"/>
            <a:ext cx="9502521" cy="2247315"/>
            <a:chOff x="0" y="0"/>
            <a:chExt cx="12670028" cy="2996419"/>
          </a:xfrm>
        </p:grpSpPr>
        <p:sp>
          <p:nvSpPr>
            <p:cNvPr name="Freeform 3" id="3"/>
            <p:cNvSpPr/>
            <p:nvPr/>
          </p:nvSpPr>
          <p:spPr>
            <a:xfrm flipH="false" flipV="false" rot="0">
              <a:off x="0" y="0"/>
              <a:ext cx="12670028" cy="2996438"/>
            </a:xfrm>
            <a:custGeom>
              <a:avLst/>
              <a:gdLst/>
              <a:ahLst/>
              <a:cxnLst/>
              <a:rect r="r" b="b" t="t" l="l"/>
              <a:pathLst>
                <a:path h="2996438" w="12670028">
                  <a:moveTo>
                    <a:pt x="0" y="0"/>
                  </a:moveTo>
                  <a:lnTo>
                    <a:pt x="12670028" y="0"/>
                  </a:lnTo>
                  <a:lnTo>
                    <a:pt x="12670028" y="2996438"/>
                  </a:lnTo>
                  <a:lnTo>
                    <a:pt x="0" y="2996438"/>
                  </a:lnTo>
                  <a:close/>
                </a:path>
              </a:pathLst>
            </a:custGeom>
            <a:solidFill>
              <a:srgbClr val="EDEDED"/>
            </a:solidFill>
          </p:spPr>
        </p:sp>
      </p:grpSp>
      <p:grpSp>
        <p:nvGrpSpPr>
          <p:cNvPr name="Group 4" id="4"/>
          <p:cNvGrpSpPr/>
          <p:nvPr/>
        </p:nvGrpSpPr>
        <p:grpSpPr>
          <a:xfrm rot="0">
            <a:off x="1228725" y="519112"/>
            <a:ext cx="9559671" cy="2311908"/>
            <a:chOff x="0" y="0"/>
            <a:chExt cx="12746228" cy="3082544"/>
          </a:xfrm>
        </p:grpSpPr>
        <p:sp>
          <p:nvSpPr>
            <p:cNvPr name="Freeform 5" id="5"/>
            <p:cNvSpPr/>
            <p:nvPr/>
          </p:nvSpPr>
          <p:spPr>
            <a:xfrm flipH="false" flipV="false" rot="0">
              <a:off x="0" y="0"/>
              <a:ext cx="12746228" cy="3082544"/>
            </a:xfrm>
            <a:custGeom>
              <a:avLst/>
              <a:gdLst/>
              <a:ahLst/>
              <a:cxnLst/>
              <a:rect r="r" b="b" t="t" l="l"/>
              <a:pathLst>
                <a:path h="3082544" w="12746228">
                  <a:moveTo>
                    <a:pt x="38100" y="0"/>
                  </a:moveTo>
                  <a:lnTo>
                    <a:pt x="12708128" y="0"/>
                  </a:lnTo>
                  <a:cubicBezTo>
                    <a:pt x="12729211" y="0"/>
                    <a:pt x="12746228" y="19177"/>
                    <a:pt x="12746228" y="43053"/>
                  </a:cubicBezTo>
                  <a:lnTo>
                    <a:pt x="12746228" y="3039491"/>
                  </a:lnTo>
                  <a:cubicBezTo>
                    <a:pt x="12746228" y="3063367"/>
                    <a:pt x="12729211" y="3082544"/>
                    <a:pt x="12708128" y="3082544"/>
                  </a:cubicBezTo>
                  <a:lnTo>
                    <a:pt x="38100" y="3082544"/>
                  </a:lnTo>
                  <a:cubicBezTo>
                    <a:pt x="17018" y="3082544"/>
                    <a:pt x="0" y="3063367"/>
                    <a:pt x="0" y="3039491"/>
                  </a:cubicBezTo>
                  <a:lnTo>
                    <a:pt x="0" y="43053"/>
                  </a:lnTo>
                  <a:cubicBezTo>
                    <a:pt x="0" y="19177"/>
                    <a:pt x="17018" y="0"/>
                    <a:pt x="38100" y="0"/>
                  </a:cubicBezTo>
                  <a:moveTo>
                    <a:pt x="38100" y="86106"/>
                  </a:moveTo>
                  <a:lnTo>
                    <a:pt x="38100" y="43053"/>
                  </a:lnTo>
                  <a:lnTo>
                    <a:pt x="76200" y="43053"/>
                  </a:lnTo>
                  <a:lnTo>
                    <a:pt x="76200" y="3039491"/>
                  </a:lnTo>
                  <a:lnTo>
                    <a:pt x="38100" y="3039491"/>
                  </a:lnTo>
                  <a:lnTo>
                    <a:pt x="38100" y="2996438"/>
                  </a:lnTo>
                  <a:lnTo>
                    <a:pt x="12708128" y="2996438"/>
                  </a:lnTo>
                  <a:lnTo>
                    <a:pt x="12708128" y="3039491"/>
                  </a:lnTo>
                  <a:lnTo>
                    <a:pt x="12670028" y="3039491"/>
                  </a:lnTo>
                  <a:lnTo>
                    <a:pt x="12670028" y="43053"/>
                  </a:lnTo>
                  <a:lnTo>
                    <a:pt x="12708128" y="43053"/>
                  </a:lnTo>
                  <a:lnTo>
                    <a:pt x="12708128" y="86106"/>
                  </a:lnTo>
                  <a:lnTo>
                    <a:pt x="38100" y="86106"/>
                  </a:lnTo>
                  <a:close/>
                </a:path>
              </a:pathLst>
            </a:custGeom>
            <a:solidFill>
              <a:srgbClr val="000000"/>
            </a:solidFill>
          </p:spPr>
        </p:sp>
      </p:grpSp>
      <p:grpSp>
        <p:nvGrpSpPr>
          <p:cNvPr name="Group 6" id="6"/>
          <p:cNvGrpSpPr/>
          <p:nvPr/>
        </p:nvGrpSpPr>
        <p:grpSpPr>
          <a:xfrm rot="0">
            <a:off x="1228725" y="469106"/>
            <a:ext cx="9536907" cy="2361915"/>
            <a:chOff x="0" y="0"/>
            <a:chExt cx="12715876" cy="3149220"/>
          </a:xfrm>
        </p:grpSpPr>
        <p:sp>
          <p:nvSpPr>
            <p:cNvPr name="Freeform 7" id="7"/>
            <p:cNvSpPr/>
            <p:nvPr/>
          </p:nvSpPr>
          <p:spPr>
            <a:xfrm flipH="false" flipV="false" rot="0">
              <a:off x="0" y="0"/>
              <a:ext cx="12715876" cy="3149220"/>
            </a:xfrm>
            <a:custGeom>
              <a:avLst/>
              <a:gdLst/>
              <a:ahLst/>
              <a:cxnLst/>
              <a:rect r="r" b="b" t="t" l="l"/>
              <a:pathLst>
                <a:path h="3149220" w="12715876">
                  <a:moveTo>
                    <a:pt x="0" y="0"/>
                  </a:moveTo>
                  <a:lnTo>
                    <a:pt x="12715876" y="0"/>
                  </a:lnTo>
                  <a:lnTo>
                    <a:pt x="12715876" y="3149220"/>
                  </a:lnTo>
                  <a:lnTo>
                    <a:pt x="0" y="3149220"/>
                  </a:lnTo>
                  <a:close/>
                </a:path>
              </a:pathLst>
            </a:custGeom>
            <a:solidFill>
              <a:srgbClr val="000000">
                <a:alpha val="0"/>
              </a:srgbClr>
            </a:solidFill>
          </p:spPr>
        </p:sp>
        <p:sp>
          <p:nvSpPr>
            <p:cNvPr name="TextBox 8" id="8"/>
            <p:cNvSpPr txBox="true"/>
            <p:nvPr/>
          </p:nvSpPr>
          <p:spPr>
            <a:xfrm>
              <a:off x="0" y="-66675"/>
              <a:ext cx="12715876" cy="3215895"/>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AO1 - The role of the brain</a:t>
              </a:r>
            </a:p>
            <a:p>
              <a:pPr algn="l">
                <a:lnSpc>
                  <a:spcPts val="7130"/>
                </a:lnSpc>
              </a:pPr>
            </a:p>
          </p:txBody>
        </p:sp>
      </p:grpSp>
      <p:sp>
        <p:nvSpPr>
          <p:cNvPr name="TextBox 9" id="9"/>
          <p:cNvSpPr txBox="true"/>
          <p:nvPr/>
        </p:nvSpPr>
        <p:spPr>
          <a:xfrm rot="0">
            <a:off x="349473" y="5113020"/>
            <a:ext cx="5731287" cy="5906865"/>
          </a:xfrm>
          <a:prstGeom prst="rect">
            <a:avLst/>
          </a:prstGeom>
        </p:spPr>
        <p:txBody>
          <a:bodyPr anchor="t" rtlCol="false" tIns="0" lIns="0" bIns="0" rIns="0">
            <a:spAutoFit/>
          </a:bodyPr>
          <a:lstStyle/>
          <a:p>
            <a:pPr algn="l">
              <a:lnSpc>
                <a:spcPts val="4535"/>
              </a:lnSpc>
            </a:pPr>
            <a:r>
              <a:rPr lang="en-US" sz="4200">
                <a:solidFill>
                  <a:srgbClr val="000000"/>
                </a:solidFill>
                <a:latin typeface="Calibri (MS)"/>
                <a:ea typeface="Calibri (MS)"/>
                <a:cs typeface="Calibri (MS)"/>
                <a:sym typeface="Calibri (MS)"/>
              </a:rPr>
              <a:t>“The brain is part of the nervous system and processes information. It also controls the behaviour of an organism in response to their surroundings”</a:t>
            </a:r>
          </a:p>
        </p:txBody>
      </p:sp>
      <p:grpSp>
        <p:nvGrpSpPr>
          <p:cNvPr name="Group 10" id="10"/>
          <p:cNvGrpSpPr/>
          <p:nvPr/>
        </p:nvGrpSpPr>
        <p:grpSpPr>
          <a:xfrm rot="0">
            <a:off x="1257300" y="2716071"/>
            <a:ext cx="9479756" cy="1827466"/>
            <a:chOff x="0" y="0"/>
            <a:chExt cx="12639675" cy="2436621"/>
          </a:xfrm>
        </p:grpSpPr>
        <p:sp>
          <p:nvSpPr>
            <p:cNvPr name="Freeform 11" id="11"/>
            <p:cNvSpPr/>
            <p:nvPr/>
          </p:nvSpPr>
          <p:spPr>
            <a:xfrm flipH="false" flipV="false" rot="0">
              <a:off x="0" y="0"/>
              <a:ext cx="12639675" cy="2436622"/>
            </a:xfrm>
            <a:custGeom>
              <a:avLst/>
              <a:gdLst/>
              <a:ahLst/>
              <a:cxnLst/>
              <a:rect r="r" b="b" t="t" l="l"/>
              <a:pathLst>
                <a:path h="2436622" w="12639675">
                  <a:moveTo>
                    <a:pt x="0" y="406146"/>
                  </a:moveTo>
                  <a:cubicBezTo>
                    <a:pt x="0" y="181864"/>
                    <a:pt x="186436" y="0"/>
                    <a:pt x="416306" y="0"/>
                  </a:cubicBezTo>
                  <a:lnTo>
                    <a:pt x="12223369" y="0"/>
                  </a:lnTo>
                  <a:cubicBezTo>
                    <a:pt x="12453238" y="0"/>
                    <a:pt x="12639675" y="181864"/>
                    <a:pt x="12639675" y="406146"/>
                  </a:cubicBezTo>
                  <a:lnTo>
                    <a:pt x="12639675" y="2030476"/>
                  </a:lnTo>
                  <a:cubicBezTo>
                    <a:pt x="12639675" y="2254758"/>
                    <a:pt x="12453238" y="2436622"/>
                    <a:pt x="12223369" y="2436622"/>
                  </a:cubicBezTo>
                  <a:lnTo>
                    <a:pt x="416306" y="2436622"/>
                  </a:lnTo>
                  <a:cubicBezTo>
                    <a:pt x="186436" y="2436495"/>
                    <a:pt x="0" y="2254631"/>
                    <a:pt x="0" y="2030349"/>
                  </a:cubicBezTo>
                  <a:close/>
                </a:path>
              </a:pathLst>
            </a:custGeom>
            <a:gradFill rotWithShape="true">
              <a:gsLst>
                <a:gs pos="0">
                  <a:srgbClr val="FFFF9E">
                    <a:alpha val="100000"/>
                  </a:srgbClr>
                </a:gs>
                <a:gs pos="50000">
                  <a:srgbClr val="FFFFC4">
                    <a:alpha val="100000"/>
                  </a:srgbClr>
                </a:gs>
                <a:gs pos="100000">
                  <a:srgbClr val="FFFFE3">
                    <a:alpha val="100000"/>
                  </a:srgbClr>
                </a:gs>
              </a:gsLst>
              <a:path path="circle">
                <a:fillToRect l="0" r="100000" t="100000" b="0"/>
              </a:path>
              <a:tileRect r="0" l="-100000" b="-100000" t="0"/>
            </a:gradFill>
          </p:spPr>
        </p:sp>
      </p:grpSp>
      <p:sp>
        <p:nvSpPr>
          <p:cNvPr name="Freeform 12" id="12"/>
          <p:cNvSpPr/>
          <p:nvPr/>
        </p:nvSpPr>
        <p:spPr>
          <a:xfrm flipH="false" flipV="false" rot="0">
            <a:off x="1228725" y="2687496"/>
            <a:ext cx="9536906" cy="1884616"/>
          </a:xfrm>
          <a:custGeom>
            <a:avLst/>
            <a:gdLst/>
            <a:ahLst/>
            <a:cxnLst/>
            <a:rect r="r" b="b" t="t" l="l"/>
            <a:pathLst>
              <a:path h="1884616" w="9536906">
                <a:moveTo>
                  <a:pt x="0" y="0"/>
                </a:moveTo>
                <a:lnTo>
                  <a:pt x="9536906" y="0"/>
                </a:lnTo>
                <a:lnTo>
                  <a:pt x="9536906" y="1884616"/>
                </a:lnTo>
                <a:lnTo>
                  <a:pt x="0" y="18846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228725" y="2623202"/>
            <a:ext cx="9536907" cy="1948796"/>
            <a:chOff x="0" y="0"/>
            <a:chExt cx="12715876" cy="2598394"/>
          </a:xfrm>
        </p:grpSpPr>
        <p:sp>
          <p:nvSpPr>
            <p:cNvPr name="Freeform 14" id="14"/>
            <p:cNvSpPr/>
            <p:nvPr/>
          </p:nvSpPr>
          <p:spPr>
            <a:xfrm flipH="false" flipV="false" rot="0">
              <a:off x="0" y="0"/>
              <a:ext cx="12715876" cy="2598394"/>
            </a:xfrm>
            <a:custGeom>
              <a:avLst/>
              <a:gdLst/>
              <a:ahLst/>
              <a:cxnLst/>
              <a:rect r="r" b="b" t="t" l="l"/>
              <a:pathLst>
                <a:path h="2598394" w="12715876">
                  <a:moveTo>
                    <a:pt x="0" y="0"/>
                  </a:moveTo>
                  <a:lnTo>
                    <a:pt x="12715876" y="0"/>
                  </a:lnTo>
                  <a:lnTo>
                    <a:pt x="12715876" y="2598394"/>
                  </a:lnTo>
                  <a:lnTo>
                    <a:pt x="0" y="2598394"/>
                  </a:lnTo>
                  <a:close/>
                </a:path>
              </a:pathLst>
            </a:custGeom>
            <a:solidFill>
              <a:srgbClr val="000000">
                <a:alpha val="0"/>
              </a:srgbClr>
            </a:solidFill>
          </p:spPr>
        </p:sp>
        <p:sp>
          <p:nvSpPr>
            <p:cNvPr name="TextBox 15" id="15"/>
            <p:cNvSpPr txBox="true"/>
            <p:nvPr/>
          </p:nvSpPr>
          <p:spPr>
            <a:xfrm>
              <a:off x="0" y="-85725"/>
              <a:ext cx="12715876" cy="2684119"/>
            </a:xfrm>
            <a:prstGeom prst="rect">
              <a:avLst/>
            </a:prstGeom>
          </p:spPr>
          <p:txBody>
            <a:bodyPr anchor="ctr" rtlCol="false" tIns="0" lIns="0" bIns="0" rIns="0"/>
            <a:lstStyle/>
            <a:p>
              <a:pPr algn="l">
                <a:lnSpc>
                  <a:spcPts val="5040"/>
                </a:lnSpc>
              </a:pPr>
              <a:r>
                <a:rPr lang="en-US" sz="4200" b="true">
                  <a:solidFill>
                    <a:srgbClr val="000000"/>
                  </a:solidFill>
                  <a:latin typeface="Calibri (MS) Bold"/>
                  <a:ea typeface="Calibri (MS) Bold"/>
                  <a:cs typeface="Calibri (MS) Bold"/>
                  <a:sym typeface="Calibri (MS) Bold"/>
                </a:rPr>
                <a:t>TASK</a:t>
              </a:r>
              <a:r>
                <a:rPr lang="en-US" sz="4200">
                  <a:solidFill>
                    <a:srgbClr val="000000"/>
                  </a:solidFill>
                  <a:latin typeface="Calibri (MS)"/>
                  <a:ea typeface="Calibri (MS)"/>
                  <a:cs typeface="Calibri (MS)"/>
                  <a:sym typeface="Calibri (MS)"/>
                </a:rPr>
                <a:t>: What is the role of the brain? Identify which of the following roles the brain is responsible for </a:t>
              </a:r>
            </a:p>
          </p:txBody>
        </p:sp>
      </p:grpSp>
      <p:sp>
        <p:nvSpPr>
          <p:cNvPr name="TextBox 16" id="16"/>
          <p:cNvSpPr txBox="true"/>
          <p:nvPr/>
        </p:nvSpPr>
        <p:spPr>
          <a:xfrm rot="0">
            <a:off x="7449023" y="9573168"/>
            <a:ext cx="10747538" cy="576858"/>
          </a:xfrm>
          <a:prstGeom prst="rect">
            <a:avLst/>
          </a:prstGeom>
        </p:spPr>
        <p:txBody>
          <a:bodyPr anchor="t" rtlCol="false" tIns="0" lIns="0" bIns="0" rIns="0">
            <a:spAutoFit/>
          </a:bodyPr>
          <a:lstStyle/>
          <a:p>
            <a:pPr algn="l">
              <a:lnSpc>
                <a:spcPts val="3240"/>
              </a:lnSpc>
            </a:pPr>
            <a:r>
              <a:rPr lang="en-US" sz="2700" u="sng">
                <a:solidFill>
                  <a:srgbClr val="0000FF"/>
                </a:solidFill>
                <a:latin typeface="Calibri (MS)"/>
                <a:ea typeface="Calibri (MS)"/>
                <a:cs typeface="Calibri (MS)"/>
                <a:sym typeface="Calibri (MS)"/>
                <a:hlinkClick r:id="rId4" tooltip="https://www.youtube.com/watch?v=Hp1h5mlVTUM"/>
              </a:rPr>
              <a:t>Early Brain Development - Development, GCSE Psychology [AQA] - YouTube</a:t>
            </a:r>
          </a:p>
        </p:txBody>
      </p:sp>
      <p:grpSp>
        <p:nvGrpSpPr>
          <p:cNvPr name="Group 17" id="17"/>
          <p:cNvGrpSpPr/>
          <p:nvPr/>
        </p:nvGrpSpPr>
        <p:grpSpPr>
          <a:xfrm rot="0">
            <a:off x="6476437" y="4943539"/>
            <a:ext cx="4754689" cy="778573"/>
            <a:chOff x="0" y="0"/>
            <a:chExt cx="6339585" cy="1038097"/>
          </a:xfrm>
        </p:grpSpPr>
        <p:sp>
          <p:nvSpPr>
            <p:cNvPr name="Freeform 18" id="18"/>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19" id="19"/>
          <p:cNvSpPr/>
          <p:nvPr/>
        </p:nvSpPr>
        <p:spPr>
          <a:xfrm flipH="false" flipV="false" rot="0">
            <a:off x="6462150" y="4929252"/>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0" id="20"/>
          <p:cNvSpPr txBox="true"/>
          <p:nvPr/>
        </p:nvSpPr>
        <p:spPr>
          <a:xfrm rot="0">
            <a:off x="6512950" y="4930046"/>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regulates emotions</a:t>
            </a:r>
          </a:p>
        </p:txBody>
      </p:sp>
      <p:grpSp>
        <p:nvGrpSpPr>
          <p:cNvPr name="Group 21" id="21"/>
          <p:cNvGrpSpPr/>
          <p:nvPr/>
        </p:nvGrpSpPr>
        <p:grpSpPr>
          <a:xfrm rot="0">
            <a:off x="11812819" y="4943538"/>
            <a:ext cx="4754689" cy="778573"/>
            <a:chOff x="0" y="0"/>
            <a:chExt cx="6339585" cy="1038097"/>
          </a:xfrm>
        </p:grpSpPr>
        <p:sp>
          <p:nvSpPr>
            <p:cNvPr name="Freeform 22" id="22"/>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23" id="23"/>
          <p:cNvSpPr/>
          <p:nvPr/>
        </p:nvSpPr>
        <p:spPr>
          <a:xfrm flipH="false" flipV="false" rot="0">
            <a:off x="11798532" y="4929251"/>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4" id="24"/>
          <p:cNvSpPr txBox="true"/>
          <p:nvPr/>
        </p:nvSpPr>
        <p:spPr>
          <a:xfrm rot="0">
            <a:off x="11849332" y="4930045"/>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releases hormones</a:t>
            </a:r>
          </a:p>
        </p:txBody>
      </p:sp>
      <p:grpSp>
        <p:nvGrpSpPr>
          <p:cNvPr name="Group 25" id="25"/>
          <p:cNvGrpSpPr/>
          <p:nvPr/>
        </p:nvGrpSpPr>
        <p:grpSpPr>
          <a:xfrm rot="0">
            <a:off x="6476437" y="6066329"/>
            <a:ext cx="4754689" cy="778573"/>
            <a:chOff x="0" y="0"/>
            <a:chExt cx="6339585" cy="1038097"/>
          </a:xfrm>
        </p:grpSpPr>
        <p:sp>
          <p:nvSpPr>
            <p:cNvPr name="Freeform 26" id="26"/>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27" id="27"/>
          <p:cNvSpPr/>
          <p:nvPr/>
        </p:nvSpPr>
        <p:spPr>
          <a:xfrm flipH="false" flipV="false" rot="0">
            <a:off x="6462150" y="6052042"/>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8" id="28"/>
          <p:cNvSpPr txBox="true"/>
          <p:nvPr/>
        </p:nvSpPr>
        <p:spPr>
          <a:xfrm rot="0">
            <a:off x="6512950" y="6052836"/>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motor control</a:t>
            </a:r>
          </a:p>
        </p:txBody>
      </p:sp>
      <p:grpSp>
        <p:nvGrpSpPr>
          <p:cNvPr name="Group 29" id="29"/>
          <p:cNvGrpSpPr/>
          <p:nvPr/>
        </p:nvGrpSpPr>
        <p:grpSpPr>
          <a:xfrm rot="0">
            <a:off x="11812818" y="7155575"/>
            <a:ext cx="4754689" cy="778573"/>
            <a:chOff x="0" y="0"/>
            <a:chExt cx="6339585" cy="1038097"/>
          </a:xfrm>
        </p:grpSpPr>
        <p:sp>
          <p:nvSpPr>
            <p:cNvPr name="Freeform 30" id="30"/>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31" id="31"/>
          <p:cNvSpPr/>
          <p:nvPr/>
        </p:nvSpPr>
        <p:spPr>
          <a:xfrm flipH="false" flipV="false" rot="0">
            <a:off x="11798531" y="7141288"/>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2" id="32"/>
          <p:cNvSpPr txBox="true"/>
          <p:nvPr/>
        </p:nvSpPr>
        <p:spPr>
          <a:xfrm rot="0">
            <a:off x="11849331" y="7142082"/>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sensory processing</a:t>
            </a:r>
          </a:p>
        </p:txBody>
      </p:sp>
      <p:grpSp>
        <p:nvGrpSpPr>
          <p:cNvPr name="Group 33" id="33"/>
          <p:cNvGrpSpPr/>
          <p:nvPr/>
        </p:nvGrpSpPr>
        <p:grpSpPr>
          <a:xfrm rot="0">
            <a:off x="11749699" y="6012583"/>
            <a:ext cx="4754689" cy="778573"/>
            <a:chOff x="0" y="0"/>
            <a:chExt cx="6339585" cy="1038097"/>
          </a:xfrm>
        </p:grpSpPr>
        <p:sp>
          <p:nvSpPr>
            <p:cNvPr name="Freeform 34" id="34"/>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35" id="35"/>
          <p:cNvSpPr/>
          <p:nvPr/>
        </p:nvSpPr>
        <p:spPr>
          <a:xfrm flipH="false" flipV="false" rot="0">
            <a:off x="11735412" y="5998296"/>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6" id="36"/>
          <p:cNvSpPr txBox="true"/>
          <p:nvPr/>
        </p:nvSpPr>
        <p:spPr>
          <a:xfrm rot="0">
            <a:off x="11786212" y="5999090"/>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memory</a:t>
            </a:r>
          </a:p>
        </p:txBody>
      </p:sp>
      <p:grpSp>
        <p:nvGrpSpPr>
          <p:cNvPr name="Group 37" id="37"/>
          <p:cNvGrpSpPr/>
          <p:nvPr/>
        </p:nvGrpSpPr>
        <p:grpSpPr>
          <a:xfrm rot="0">
            <a:off x="6475183" y="7189121"/>
            <a:ext cx="4754784" cy="940594"/>
            <a:chOff x="0" y="0"/>
            <a:chExt cx="6339712" cy="1254125"/>
          </a:xfrm>
        </p:grpSpPr>
        <p:sp>
          <p:nvSpPr>
            <p:cNvPr name="Freeform 38" id="38"/>
            <p:cNvSpPr/>
            <p:nvPr/>
          </p:nvSpPr>
          <p:spPr>
            <a:xfrm flipH="false" flipV="false" rot="0">
              <a:off x="0" y="0"/>
              <a:ext cx="6339713" cy="1254125"/>
            </a:xfrm>
            <a:custGeom>
              <a:avLst/>
              <a:gdLst/>
              <a:ahLst/>
              <a:cxnLst/>
              <a:rect r="r" b="b" t="t" l="l"/>
              <a:pathLst>
                <a:path h="1254125" w="6339713">
                  <a:moveTo>
                    <a:pt x="0" y="209042"/>
                  </a:moveTo>
                  <a:cubicBezTo>
                    <a:pt x="0" y="93599"/>
                    <a:pt x="95885" y="0"/>
                    <a:pt x="214122" y="0"/>
                  </a:cubicBezTo>
                  <a:lnTo>
                    <a:pt x="6125591" y="0"/>
                  </a:lnTo>
                  <a:cubicBezTo>
                    <a:pt x="6243828" y="0"/>
                    <a:pt x="6339713" y="93599"/>
                    <a:pt x="6339713" y="209042"/>
                  </a:cubicBezTo>
                  <a:lnTo>
                    <a:pt x="6339713" y="1045083"/>
                  </a:lnTo>
                  <a:cubicBezTo>
                    <a:pt x="6339713" y="1160526"/>
                    <a:pt x="6243828" y="1254125"/>
                    <a:pt x="6125591" y="1254125"/>
                  </a:cubicBezTo>
                  <a:lnTo>
                    <a:pt x="214122" y="1254125"/>
                  </a:lnTo>
                  <a:cubicBezTo>
                    <a:pt x="95885" y="1254125"/>
                    <a:pt x="0" y="1160526"/>
                    <a:pt x="0" y="1045083"/>
                  </a:cubicBezTo>
                  <a:close/>
                </a:path>
              </a:pathLst>
            </a:custGeom>
            <a:gradFill rotWithShape="true">
              <a:gsLst>
                <a:gs pos="0">
                  <a:srgbClr val="CEE9C2">
                    <a:alpha val="100000"/>
                  </a:srgbClr>
                </a:gs>
                <a:gs pos="50000">
                  <a:srgbClr val="E1F0DA">
                    <a:alpha val="100000"/>
                  </a:srgbClr>
                </a:gs>
                <a:gs pos="100000">
                  <a:srgbClr val="F0F7ED">
                    <a:alpha val="100000"/>
                  </a:srgbClr>
                </a:gs>
              </a:gsLst>
              <a:lin ang="4712805"/>
            </a:gradFill>
          </p:spPr>
        </p:sp>
      </p:grpSp>
      <p:sp>
        <p:nvSpPr>
          <p:cNvPr name="Freeform 39" id="39"/>
          <p:cNvSpPr/>
          <p:nvPr/>
        </p:nvSpPr>
        <p:spPr>
          <a:xfrm flipH="false" flipV="false" rot="0">
            <a:off x="6460896" y="7174833"/>
            <a:ext cx="4783359" cy="969169"/>
          </a:xfrm>
          <a:custGeom>
            <a:avLst/>
            <a:gdLst/>
            <a:ahLst/>
            <a:cxnLst/>
            <a:rect r="r" b="b" t="t" l="l"/>
            <a:pathLst>
              <a:path h="969169" w="4783359">
                <a:moveTo>
                  <a:pt x="0" y="0"/>
                </a:moveTo>
                <a:lnTo>
                  <a:pt x="4783359" y="0"/>
                </a:lnTo>
                <a:lnTo>
                  <a:pt x="4783359" y="969169"/>
                </a:lnTo>
                <a:lnTo>
                  <a:pt x="0" y="96916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0" id="40"/>
          <p:cNvSpPr txBox="true"/>
          <p:nvPr/>
        </p:nvSpPr>
        <p:spPr>
          <a:xfrm rot="0">
            <a:off x="6511696" y="7192296"/>
            <a:ext cx="4681688" cy="900846"/>
          </a:xfrm>
          <a:prstGeom prst="rect">
            <a:avLst/>
          </a:prstGeom>
        </p:spPr>
        <p:txBody>
          <a:bodyPr anchor="t" rtlCol="false" tIns="0" lIns="0" bIns="0" rIns="0">
            <a:spAutoFit/>
          </a:bodyPr>
          <a:lstStyle/>
          <a:p>
            <a:pPr algn="ctr">
              <a:lnSpc>
                <a:spcPts val="3080"/>
              </a:lnSpc>
            </a:pPr>
            <a:r>
              <a:rPr lang="en-US" sz="2850" b="true">
                <a:solidFill>
                  <a:srgbClr val="000000"/>
                </a:solidFill>
                <a:latin typeface="Calibri (MS) Bold"/>
                <a:ea typeface="Calibri (MS) Bold"/>
                <a:cs typeface="Calibri (MS) Bold"/>
                <a:sym typeface="Calibri (MS) Bold"/>
              </a:rPr>
              <a:t>facilitates exchange of oxygen and carbon dioxide</a:t>
            </a:r>
          </a:p>
        </p:txBody>
      </p:sp>
      <p:grpSp>
        <p:nvGrpSpPr>
          <p:cNvPr name="Group 41" id="41"/>
          <p:cNvGrpSpPr/>
          <p:nvPr/>
        </p:nvGrpSpPr>
        <p:grpSpPr>
          <a:xfrm rot="0">
            <a:off x="6475182" y="8311911"/>
            <a:ext cx="4754689" cy="778573"/>
            <a:chOff x="0" y="0"/>
            <a:chExt cx="6339585" cy="1038097"/>
          </a:xfrm>
        </p:grpSpPr>
        <p:sp>
          <p:nvSpPr>
            <p:cNvPr name="Freeform 42" id="42"/>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43" id="43"/>
          <p:cNvSpPr/>
          <p:nvPr/>
        </p:nvSpPr>
        <p:spPr>
          <a:xfrm flipH="false" flipV="false" rot="0">
            <a:off x="6460895" y="8297624"/>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4" id="44"/>
          <p:cNvSpPr txBox="true"/>
          <p:nvPr/>
        </p:nvSpPr>
        <p:spPr>
          <a:xfrm rot="0">
            <a:off x="6511695" y="8298418"/>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produces gametes</a:t>
            </a:r>
          </a:p>
        </p:txBody>
      </p:sp>
      <p:grpSp>
        <p:nvGrpSpPr>
          <p:cNvPr name="Group 45" id="45"/>
          <p:cNvGrpSpPr/>
          <p:nvPr/>
        </p:nvGrpSpPr>
        <p:grpSpPr>
          <a:xfrm rot="0">
            <a:off x="11812818" y="8323822"/>
            <a:ext cx="4754689" cy="1043750"/>
            <a:chOff x="0" y="0"/>
            <a:chExt cx="6339585" cy="1391666"/>
          </a:xfrm>
        </p:grpSpPr>
        <p:sp>
          <p:nvSpPr>
            <p:cNvPr name="Freeform 46" id="46"/>
            <p:cNvSpPr/>
            <p:nvPr/>
          </p:nvSpPr>
          <p:spPr>
            <a:xfrm flipH="false" flipV="false" rot="0">
              <a:off x="0" y="0"/>
              <a:ext cx="6339586" cy="1391666"/>
            </a:xfrm>
            <a:custGeom>
              <a:avLst/>
              <a:gdLst/>
              <a:ahLst/>
              <a:cxnLst/>
              <a:rect r="r" b="b" t="t" l="l"/>
              <a:pathLst>
                <a:path h="1391666" w="6339586">
                  <a:moveTo>
                    <a:pt x="0" y="231902"/>
                  </a:moveTo>
                  <a:cubicBezTo>
                    <a:pt x="0" y="103886"/>
                    <a:pt x="106045" y="0"/>
                    <a:pt x="236855" y="0"/>
                  </a:cubicBezTo>
                  <a:lnTo>
                    <a:pt x="6102731" y="0"/>
                  </a:lnTo>
                  <a:cubicBezTo>
                    <a:pt x="6233541" y="0"/>
                    <a:pt x="6339586" y="103886"/>
                    <a:pt x="6339586" y="231902"/>
                  </a:cubicBezTo>
                  <a:lnTo>
                    <a:pt x="6339586" y="1159764"/>
                  </a:lnTo>
                  <a:cubicBezTo>
                    <a:pt x="6339586" y="1287907"/>
                    <a:pt x="6233541" y="1391666"/>
                    <a:pt x="6102731" y="1391666"/>
                  </a:cubicBezTo>
                  <a:lnTo>
                    <a:pt x="236855" y="1391666"/>
                  </a:lnTo>
                  <a:cubicBezTo>
                    <a:pt x="106045" y="1391666"/>
                    <a:pt x="0" y="1287780"/>
                    <a:pt x="0" y="1159764"/>
                  </a:cubicBezTo>
                  <a:close/>
                </a:path>
              </a:pathLst>
            </a:custGeom>
            <a:gradFill rotWithShape="true">
              <a:gsLst>
                <a:gs pos="0">
                  <a:srgbClr val="CEE9C2">
                    <a:alpha val="100000"/>
                  </a:srgbClr>
                </a:gs>
                <a:gs pos="50000">
                  <a:srgbClr val="E1F0DA">
                    <a:alpha val="100000"/>
                  </a:srgbClr>
                </a:gs>
                <a:gs pos="100000">
                  <a:srgbClr val="F0F7ED">
                    <a:alpha val="100000"/>
                  </a:srgbClr>
                </a:gs>
              </a:gsLst>
              <a:lin ang="4641826"/>
            </a:gradFill>
          </p:spPr>
        </p:sp>
      </p:grpSp>
      <p:sp>
        <p:nvSpPr>
          <p:cNvPr name="Freeform 47" id="47"/>
          <p:cNvSpPr/>
          <p:nvPr/>
        </p:nvSpPr>
        <p:spPr>
          <a:xfrm flipH="false" flipV="false" rot="0">
            <a:off x="11798531" y="8309534"/>
            <a:ext cx="4783264" cy="1072325"/>
          </a:xfrm>
          <a:custGeom>
            <a:avLst/>
            <a:gdLst/>
            <a:ahLst/>
            <a:cxnLst/>
            <a:rect r="r" b="b" t="t" l="l"/>
            <a:pathLst>
              <a:path h="1072325" w="4783264">
                <a:moveTo>
                  <a:pt x="0" y="0"/>
                </a:moveTo>
                <a:lnTo>
                  <a:pt x="4783264" y="0"/>
                </a:lnTo>
                <a:lnTo>
                  <a:pt x="4783264" y="1072324"/>
                </a:lnTo>
                <a:lnTo>
                  <a:pt x="0" y="10723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48" id="48"/>
          <p:cNvSpPr txBox="true"/>
          <p:nvPr/>
        </p:nvSpPr>
        <p:spPr>
          <a:xfrm rot="0">
            <a:off x="11849331" y="8310328"/>
            <a:ext cx="4681688" cy="1020774"/>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maintaining homeostasis in the body</a:t>
            </a:r>
          </a:p>
        </p:txBody>
      </p:sp>
      <p:grpSp>
        <p:nvGrpSpPr>
          <p:cNvPr name="Group 49" id="49"/>
          <p:cNvGrpSpPr/>
          <p:nvPr/>
        </p:nvGrpSpPr>
        <p:grpSpPr>
          <a:xfrm rot="0">
            <a:off x="6476437" y="4943538"/>
            <a:ext cx="4754689" cy="778573"/>
            <a:chOff x="0" y="0"/>
            <a:chExt cx="6339585" cy="1038097"/>
          </a:xfrm>
        </p:grpSpPr>
        <p:sp>
          <p:nvSpPr>
            <p:cNvPr name="Freeform 50" id="50"/>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51" id="51"/>
          <p:cNvSpPr/>
          <p:nvPr/>
        </p:nvSpPr>
        <p:spPr>
          <a:xfrm flipH="false" flipV="false" rot="0">
            <a:off x="6462150" y="4929251"/>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2" id="52"/>
          <p:cNvSpPr txBox="true"/>
          <p:nvPr/>
        </p:nvSpPr>
        <p:spPr>
          <a:xfrm rot="0">
            <a:off x="6512950" y="4930045"/>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regulates emotions</a:t>
            </a:r>
          </a:p>
        </p:txBody>
      </p:sp>
      <p:grpSp>
        <p:nvGrpSpPr>
          <p:cNvPr name="Group 53" id="53"/>
          <p:cNvGrpSpPr/>
          <p:nvPr/>
        </p:nvGrpSpPr>
        <p:grpSpPr>
          <a:xfrm rot="0">
            <a:off x="11812819" y="4943536"/>
            <a:ext cx="4754689" cy="778573"/>
            <a:chOff x="0" y="0"/>
            <a:chExt cx="6339585" cy="1038097"/>
          </a:xfrm>
        </p:grpSpPr>
        <p:sp>
          <p:nvSpPr>
            <p:cNvPr name="Freeform 54" id="54"/>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solidFill>
              <a:srgbClr val="FFC000"/>
            </a:solidFill>
          </p:spPr>
        </p:sp>
      </p:grpSp>
      <p:sp>
        <p:nvSpPr>
          <p:cNvPr name="Freeform 55" id="55"/>
          <p:cNvSpPr/>
          <p:nvPr/>
        </p:nvSpPr>
        <p:spPr>
          <a:xfrm flipH="false" flipV="false" rot="0">
            <a:off x="11798532" y="4929249"/>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6" id="56"/>
          <p:cNvSpPr txBox="true"/>
          <p:nvPr/>
        </p:nvSpPr>
        <p:spPr>
          <a:xfrm rot="0">
            <a:off x="11849332" y="4930043"/>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releases hormones</a:t>
            </a:r>
          </a:p>
        </p:txBody>
      </p:sp>
      <p:grpSp>
        <p:nvGrpSpPr>
          <p:cNvPr name="Group 57" id="57"/>
          <p:cNvGrpSpPr/>
          <p:nvPr/>
        </p:nvGrpSpPr>
        <p:grpSpPr>
          <a:xfrm rot="0">
            <a:off x="6476437" y="6066328"/>
            <a:ext cx="4754689" cy="778573"/>
            <a:chOff x="0" y="0"/>
            <a:chExt cx="6339585" cy="1038097"/>
          </a:xfrm>
        </p:grpSpPr>
        <p:sp>
          <p:nvSpPr>
            <p:cNvPr name="Freeform 58" id="58"/>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59" id="59"/>
          <p:cNvSpPr/>
          <p:nvPr/>
        </p:nvSpPr>
        <p:spPr>
          <a:xfrm flipH="false" flipV="false" rot="0">
            <a:off x="6462150" y="6052041"/>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0" id="60"/>
          <p:cNvSpPr txBox="true"/>
          <p:nvPr/>
        </p:nvSpPr>
        <p:spPr>
          <a:xfrm rot="0">
            <a:off x="6512950" y="6052835"/>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motor control</a:t>
            </a:r>
          </a:p>
        </p:txBody>
      </p:sp>
      <p:grpSp>
        <p:nvGrpSpPr>
          <p:cNvPr name="Group 61" id="61"/>
          <p:cNvGrpSpPr/>
          <p:nvPr/>
        </p:nvGrpSpPr>
        <p:grpSpPr>
          <a:xfrm rot="0">
            <a:off x="11812818" y="7155574"/>
            <a:ext cx="4754689" cy="778573"/>
            <a:chOff x="0" y="0"/>
            <a:chExt cx="6339585" cy="1038097"/>
          </a:xfrm>
        </p:grpSpPr>
        <p:sp>
          <p:nvSpPr>
            <p:cNvPr name="Freeform 62" id="62"/>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63" id="63"/>
          <p:cNvSpPr/>
          <p:nvPr/>
        </p:nvSpPr>
        <p:spPr>
          <a:xfrm flipH="false" flipV="false" rot="0">
            <a:off x="11798531" y="7141287"/>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4" id="64"/>
          <p:cNvSpPr txBox="true"/>
          <p:nvPr/>
        </p:nvSpPr>
        <p:spPr>
          <a:xfrm rot="0">
            <a:off x="11849331" y="7142081"/>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sensory processing</a:t>
            </a:r>
          </a:p>
        </p:txBody>
      </p:sp>
      <p:grpSp>
        <p:nvGrpSpPr>
          <p:cNvPr name="Group 65" id="65"/>
          <p:cNvGrpSpPr/>
          <p:nvPr/>
        </p:nvGrpSpPr>
        <p:grpSpPr>
          <a:xfrm rot="0">
            <a:off x="11749699" y="6012581"/>
            <a:ext cx="4754689" cy="778573"/>
            <a:chOff x="0" y="0"/>
            <a:chExt cx="6339585" cy="1038097"/>
          </a:xfrm>
        </p:grpSpPr>
        <p:sp>
          <p:nvSpPr>
            <p:cNvPr name="Freeform 66" id="66"/>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gradFill rotWithShape="true">
              <a:gsLst>
                <a:gs pos="0">
                  <a:srgbClr val="CEE9C2">
                    <a:alpha val="100000"/>
                  </a:srgbClr>
                </a:gs>
                <a:gs pos="50000">
                  <a:srgbClr val="E1F0DA">
                    <a:alpha val="100000"/>
                  </a:srgbClr>
                </a:gs>
                <a:gs pos="100000">
                  <a:srgbClr val="F0F7ED">
                    <a:alpha val="100000"/>
                  </a:srgbClr>
                </a:gs>
              </a:gsLst>
              <a:lin ang="4825294"/>
            </a:gradFill>
          </p:spPr>
        </p:sp>
      </p:grpSp>
      <p:sp>
        <p:nvSpPr>
          <p:cNvPr name="Freeform 67" id="67"/>
          <p:cNvSpPr/>
          <p:nvPr/>
        </p:nvSpPr>
        <p:spPr>
          <a:xfrm flipH="false" flipV="false" rot="0">
            <a:off x="11735412" y="5998294"/>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8" id="68"/>
          <p:cNvSpPr txBox="true"/>
          <p:nvPr/>
        </p:nvSpPr>
        <p:spPr>
          <a:xfrm rot="0">
            <a:off x="11786212" y="5999088"/>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memory</a:t>
            </a:r>
          </a:p>
        </p:txBody>
      </p:sp>
      <p:grpSp>
        <p:nvGrpSpPr>
          <p:cNvPr name="Group 69" id="69"/>
          <p:cNvGrpSpPr/>
          <p:nvPr/>
        </p:nvGrpSpPr>
        <p:grpSpPr>
          <a:xfrm rot="0">
            <a:off x="6475183" y="7189120"/>
            <a:ext cx="4754784" cy="940594"/>
            <a:chOff x="0" y="0"/>
            <a:chExt cx="6339712" cy="1254125"/>
          </a:xfrm>
        </p:grpSpPr>
        <p:sp>
          <p:nvSpPr>
            <p:cNvPr name="Freeform 70" id="70"/>
            <p:cNvSpPr/>
            <p:nvPr/>
          </p:nvSpPr>
          <p:spPr>
            <a:xfrm flipH="false" flipV="false" rot="0">
              <a:off x="0" y="0"/>
              <a:ext cx="6339713" cy="1254125"/>
            </a:xfrm>
            <a:custGeom>
              <a:avLst/>
              <a:gdLst/>
              <a:ahLst/>
              <a:cxnLst/>
              <a:rect r="r" b="b" t="t" l="l"/>
              <a:pathLst>
                <a:path h="1254125" w="6339713">
                  <a:moveTo>
                    <a:pt x="0" y="209042"/>
                  </a:moveTo>
                  <a:cubicBezTo>
                    <a:pt x="0" y="93599"/>
                    <a:pt x="95885" y="0"/>
                    <a:pt x="214122" y="0"/>
                  </a:cubicBezTo>
                  <a:lnTo>
                    <a:pt x="6125591" y="0"/>
                  </a:lnTo>
                  <a:cubicBezTo>
                    <a:pt x="6243828" y="0"/>
                    <a:pt x="6339713" y="93599"/>
                    <a:pt x="6339713" y="209042"/>
                  </a:cubicBezTo>
                  <a:lnTo>
                    <a:pt x="6339713" y="1045083"/>
                  </a:lnTo>
                  <a:cubicBezTo>
                    <a:pt x="6339713" y="1160526"/>
                    <a:pt x="6243828" y="1254125"/>
                    <a:pt x="6125591" y="1254125"/>
                  </a:cubicBezTo>
                  <a:lnTo>
                    <a:pt x="214122" y="1254125"/>
                  </a:lnTo>
                  <a:cubicBezTo>
                    <a:pt x="95885" y="1254125"/>
                    <a:pt x="0" y="1160526"/>
                    <a:pt x="0" y="1045083"/>
                  </a:cubicBezTo>
                  <a:close/>
                </a:path>
              </a:pathLst>
            </a:custGeom>
            <a:solidFill>
              <a:srgbClr val="FFC000"/>
            </a:solidFill>
          </p:spPr>
        </p:sp>
      </p:grpSp>
      <p:sp>
        <p:nvSpPr>
          <p:cNvPr name="Freeform 71" id="71"/>
          <p:cNvSpPr/>
          <p:nvPr/>
        </p:nvSpPr>
        <p:spPr>
          <a:xfrm flipH="false" flipV="false" rot="0">
            <a:off x="6460896" y="7174832"/>
            <a:ext cx="4783359" cy="969169"/>
          </a:xfrm>
          <a:custGeom>
            <a:avLst/>
            <a:gdLst/>
            <a:ahLst/>
            <a:cxnLst/>
            <a:rect r="r" b="b" t="t" l="l"/>
            <a:pathLst>
              <a:path h="969169" w="4783359">
                <a:moveTo>
                  <a:pt x="0" y="0"/>
                </a:moveTo>
                <a:lnTo>
                  <a:pt x="4783359" y="0"/>
                </a:lnTo>
                <a:lnTo>
                  <a:pt x="4783359" y="969169"/>
                </a:lnTo>
                <a:lnTo>
                  <a:pt x="0" y="96916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2" id="72"/>
          <p:cNvSpPr txBox="true"/>
          <p:nvPr/>
        </p:nvSpPr>
        <p:spPr>
          <a:xfrm rot="0">
            <a:off x="6511696" y="7192294"/>
            <a:ext cx="4681688" cy="900846"/>
          </a:xfrm>
          <a:prstGeom prst="rect">
            <a:avLst/>
          </a:prstGeom>
        </p:spPr>
        <p:txBody>
          <a:bodyPr anchor="t" rtlCol="false" tIns="0" lIns="0" bIns="0" rIns="0">
            <a:spAutoFit/>
          </a:bodyPr>
          <a:lstStyle/>
          <a:p>
            <a:pPr algn="ctr">
              <a:lnSpc>
                <a:spcPts val="3080"/>
              </a:lnSpc>
            </a:pPr>
            <a:r>
              <a:rPr lang="en-US" sz="2850" b="true">
                <a:solidFill>
                  <a:srgbClr val="000000"/>
                </a:solidFill>
                <a:latin typeface="Calibri (MS) Bold"/>
                <a:ea typeface="Calibri (MS) Bold"/>
                <a:cs typeface="Calibri (MS) Bold"/>
                <a:sym typeface="Calibri (MS) Bold"/>
              </a:rPr>
              <a:t>facilitates exchange of oxygen and carbon dioxide</a:t>
            </a:r>
          </a:p>
        </p:txBody>
      </p:sp>
      <p:grpSp>
        <p:nvGrpSpPr>
          <p:cNvPr name="Group 73" id="73"/>
          <p:cNvGrpSpPr/>
          <p:nvPr/>
        </p:nvGrpSpPr>
        <p:grpSpPr>
          <a:xfrm rot="0">
            <a:off x="6475182" y="8311909"/>
            <a:ext cx="4754689" cy="778573"/>
            <a:chOff x="0" y="0"/>
            <a:chExt cx="6339585" cy="1038097"/>
          </a:xfrm>
        </p:grpSpPr>
        <p:sp>
          <p:nvSpPr>
            <p:cNvPr name="Freeform 74" id="74"/>
            <p:cNvSpPr/>
            <p:nvPr/>
          </p:nvSpPr>
          <p:spPr>
            <a:xfrm flipH="false" flipV="false" rot="0">
              <a:off x="0" y="0"/>
              <a:ext cx="6339586" cy="1038098"/>
            </a:xfrm>
            <a:custGeom>
              <a:avLst/>
              <a:gdLst/>
              <a:ahLst/>
              <a:cxnLst/>
              <a:rect r="r" b="b" t="t" l="l"/>
              <a:pathLst>
                <a:path h="1038098" w="6339586">
                  <a:moveTo>
                    <a:pt x="0" y="172974"/>
                  </a:moveTo>
                  <a:cubicBezTo>
                    <a:pt x="0" y="77470"/>
                    <a:pt x="79883" y="0"/>
                    <a:pt x="178308" y="0"/>
                  </a:cubicBezTo>
                  <a:lnTo>
                    <a:pt x="6161278" y="0"/>
                  </a:lnTo>
                  <a:cubicBezTo>
                    <a:pt x="6259703" y="0"/>
                    <a:pt x="6339586" y="77470"/>
                    <a:pt x="6339586" y="172974"/>
                  </a:cubicBezTo>
                  <a:lnTo>
                    <a:pt x="6339586" y="865124"/>
                  </a:lnTo>
                  <a:cubicBezTo>
                    <a:pt x="6339586" y="960628"/>
                    <a:pt x="6259703" y="1038098"/>
                    <a:pt x="6161278" y="1038098"/>
                  </a:cubicBezTo>
                  <a:lnTo>
                    <a:pt x="178308" y="1038098"/>
                  </a:lnTo>
                  <a:cubicBezTo>
                    <a:pt x="79883" y="1038098"/>
                    <a:pt x="0" y="960628"/>
                    <a:pt x="0" y="865124"/>
                  </a:cubicBezTo>
                  <a:close/>
                </a:path>
              </a:pathLst>
            </a:custGeom>
            <a:solidFill>
              <a:srgbClr val="FFC000"/>
            </a:solidFill>
          </p:spPr>
        </p:sp>
      </p:grpSp>
      <p:sp>
        <p:nvSpPr>
          <p:cNvPr name="Freeform 75" id="75"/>
          <p:cNvSpPr/>
          <p:nvPr/>
        </p:nvSpPr>
        <p:spPr>
          <a:xfrm flipH="false" flipV="false" rot="0">
            <a:off x="6460895" y="8297622"/>
            <a:ext cx="4783264" cy="807148"/>
          </a:xfrm>
          <a:custGeom>
            <a:avLst/>
            <a:gdLst/>
            <a:ahLst/>
            <a:cxnLst/>
            <a:rect r="r" b="b" t="t" l="l"/>
            <a:pathLst>
              <a:path h="807148" w="4783264">
                <a:moveTo>
                  <a:pt x="0" y="0"/>
                </a:moveTo>
                <a:lnTo>
                  <a:pt x="4783264" y="0"/>
                </a:lnTo>
                <a:lnTo>
                  <a:pt x="4783264" y="807148"/>
                </a:lnTo>
                <a:lnTo>
                  <a:pt x="0" y="8071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6" id="76"/>
          <p:cNvSpPr txBox="true"/>
          <p:nvPr/>
        </p:nvSpPr>
        <p:spPr>
          <a:xfrm rot="0">
            <a:off x="6511695" y="8298416"/>
            <a:ext cx="4681688" cy="755587"/>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produces gametes</a:t>
            </a:r>
          </a:p>
        </p:txBody>
      </p:sp>
      <p:grpSp>
        <p:nvGrpSpPr>
          <p:cNvPr name="Group 77" id="77"/>
          <p:cNvGrpSpPr/>
          <p:nvPr/>
        </p:nvGrpSpPr>
        <p:grpSpPr>
          <a:xfrm rot="0">
            <a:off x="11812818" y="8323822"/>
            <a:ext cx="4754689" cy="1043750"/>
            <a:chOff x="0" y="0"/>
            <a:chExt cx="6339585" cy="1391666"/>
          </a:xfrm>
        </p:grpSpPr>
        <p:sp>
          <p:nvSpPr>
            <p:cNvPr name="Freeform 78" id="78"/>
            <p:cNvSpPr/>
            <p:nvPr/>
          </p:nvSpPr>
          <p:spPr>
            <a:xfrm flipH="false" flipV="false" rot="0">
              <a:off x="0" y="0"/>
              <a:ext cx="6339586" cy="1391666"/>
            </a:xfrm>
            <a:custGeom>
              <a:avLst/>
              <a:gdLst/>
              <a:ahLst/>
              <a:cxnLst/>
              <a:rect r="r" b="b" t="t" l="l"/>
              <a:pathLst>
                <a:path h="1391666" w="6339586">
                  <a:moveTo>
                    <a:pt x="0" y="231902"/>
                  </a:moveTo>
                  <a:cubicBezTo>
                    <a:pt x="0" y="103886"/>
                    <a:pt x="106045" y="0"/>
                    <a:pt x="236855" y="0"/>
                  </a:cubicBezTo>
                  <a:lnTo>
                    <a:pt x="6102731" y="0"/>
                  </a:lnTo>
                  <a:cubicBezTo>
                    <a:pt x="6233541" y="0"/>
                    <a:pt x="6339586" y="103886"/>
                    <a:pt x="6339586" y="231902"/>
                  </a:cubicBezTo>
                  <a:lnTo>
                    <a:pt x="6339586" y="1159764"/>
                  </a:lnTo>
                  <a:cubicBezTo>
                    <a:pt x="6339586" y="1287907"/>
                    <a:pt x="6233541" y="1391666"/>
                    <a:pt x="6102731" y="1391666"/>
                  </a:cubicBezTo>
                  <a:lnTo>
                    <a:pt x="236855" y="1391666"/>
                  </a:lnTo>
                  <a:cubicBezTo>
                    <a:pt x="106045" y="1391666"/>
                    <a:pt x="0" y="1287780"/>
                    <a:pt x="0" y="1159764"/>
                  </a:cubicBezTo>
                  <a:close/>
                </a:path>
              </a:pathLst>
            </a:custGeom>
            <a:gradFill rotWithShape="true">
              <a:gsLst>
                <a:gs pos="0">
                  <a:srgbClr val="CEE9C2">
                    <a:alpha val="100000"/>
                  </a:srgbClr>
                </a:gs>
                <a:gs pos="50000">
                  <a:srgbClr val="E1F0DA">
                    <a:alpha val="100000"/>
                  </a:srgbClr>
                </a:gs>
                <a:gs pos="100000">
                  <a:srgbClr val="F0F7ED">
                    <a:alpha val="100000"/>
                  </a:srgbClr>
                </a:gs>
              </a:gsLst>
              <a:lin ang="4641826"/>
            </a:gradFill>
          </p:spPr>
        </p:sp>
      </p:grpSp>
      <p:sp>
        <p:nvSpPr>
          <p:cNvPr name="Freeform 79" id="79"/>
          <p:cNvSpPr/>
          <p:nvPr/>
        </p:nvSpPr>
        <p:spPr>
          <a:xfrm flipH="false" flipV="false" rot="0">
            <a:off x="11798531" y="8309534"/>
            <a:ext cx="4783264" cy="1072325"/>
          </a:xfrm>
          <a:custGeom>
            <a:avLst/>
            <a:gdLst/>
            <a:ahLst/>
            <a:cxnLst/>
            <a:rect r="r" b="b" t="t" l="l"/>
            <a:pathLst>
              <a:path h="1072325" w="4783264">
                <a:moveTo>
                  <a:pt x="0" y="0"/>
                </a:moveTo>
                <a:lnTo>
                  <a:pt x="4783264" y="0"/>
                </a:lnTo>
                <a:lnTo>
                  <a:pt x="4783264" y="1072324"/>
                </a:lnTo>
                <a:lnTo>
                  <a:pt x="0" y="10723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0" id="80"/>
          <p:cNvSpPr txBox="true"/>
          <p:nvPr/>
        </p:nvSpPr>
        <p:spPr>
          <a:xfrm rot="0">
            <a:off x="11849331" y="8310328"/>
            <a:ext cx="4681688" cy="1020774"/>
          </a:xfrm>
          <a:prstGeom prst="rect">
            <a:avLst/>
          </a:prstGeom>
        </p:spPr>
        <p:txBody>
          <a:bodyPr anchor="t" rtlCol="false" tIns="0" lIns="0" bIns="0" rIns="0">
            <a:spAutoFit/>
          </a:bodyPr>
          <a:lstStyle/>
          <a:p>
            <a:pPr algn="ctr">
              <a:lnSpc>
                <a:spcPts val="3240"/>
              </a:lnSpc>
            </a:pPr>
            <a:r>
              <a:rPr lang="en-US" sz="3000" b="true">
                <a:solidFill>
                  <a:srgbClr val="000000"/>
                </a:solidFill>
                <a:latin typeface="Calibri (MS) Bold"/>
                <a:ea typeface="Calibri (MS) Bold"/>
                <a:cs typeface="Calibri (MS) Bold"/>
                <a:sym typeface="Calibri (MS) Bold"/>
              </a:rPr>
              <a:t>maintaining homeostasis in the body</a:t>
            </a:r>
          </a:p>
        </p:txBody>
      </p:sp>
      <p:grpSp>
        <p:nvGrpSpPr>
          <p:cNvPr name="Group 81" id="81"/>
          <p:cNvGrpSpPr/>
          <p:nvPr/>
        </p:nvGrpSpPr>
        <p:grpSpPr>
          <a:xfrm rot="0">
            <a:off x="11349650" y="506606"/>
            <a:ext cx="5217890" cy="3913441"/>
            <a:chOff x="0" y="0"/>
            <a:chExt cx="6957187" cy="5217921"/>
          </a:xfrm>
        </p:grpSpPr>
        <p:sp>
          <p:nvSpPr>
            <p:cNvPr name="Freeform 82" id="82" descr="423,400+ Brain Stock Photos, Pictures &amp; Royalty-Free Images ..."/>
            <p:cNvSpPr/>
            <p:nvPr/>
          </p:nvSpPr>
          <p:spPr>
            <a:xfrm flipH="false" flipV="false" rot="0">
              <a:off x="0" y="0"/>
              <a:ext cx="6957187" cy="5217922"/>
            </a:xfrm>
            <a:custGeom>
              <a:avLst/>
              <a:gdLst/>
              <a:ahLst/>
              <a:cxnLst/>
              <a:rect r="r" b="b" t="t" l="l"/>
              <a:pathLst>
                <a:path h="5217922" w="6957187">
                  <a:moveTo>
                    <a:pt x="0" y="0"/>
                  </a:moveTo>
                  <a:lnTo>
                    <a:pt x="6957187" y="0"/>
                  </a:lnTo>
                  <a:lnTo>
                    <a:pt x="6957187" y="5217922"/>
                  </a:lnTo>
                  <a:lnTo>
                    <a:pt x="0" y="5217922"/>
                  </a:lnTo>
                  <a:lnTo>
                    <a:pt x="0" y="0"/>
                  </a:lnTo>
                  <a:close/>
                </a:path>
              </a:pathLst>
            </a:custGeom>
            <a:blipFill>
              <a:blip r:embed="rId11"/>
              <a:stretch>
                <a:fillRect l="0" t="0" r="0" b="0"/>
              </a:stretch>
            </a:blipFill>
          </p:spPr>
        </p:sp>
      </p:grpSp>
      <p:sp>
        <p:nvSpPr>
          <p:cNvPr name="Freeform 83" id="83"/>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1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51408"/>
            <a:ext cx="15773400" cy="2247315"/>
            <a:chOff x="0" y="0"/>
            <a:chExt cx="21031200" cy="2996419"/>
          </a:xfrm>
        </p:grpSpPr>
        <p:sp>
          <p:nvSpPr>
            <p:cNvPr name="Freeform 3" id="3"/>
            <p:cNvSpPr/>
            <p:nvPr/>
          </p:nvSpPr>
          <p:spPr>
            <a:xfrm flipH="false" flipV="false" rot="0">
              <a:off x="0" y="0"/>
              <a:ext cx="21031200" cy="2996438"/>
            </a:xfrm>
            <a:custGeom>
              <a:avLst/>
              <a:gdLst/>
              <a:ahLst/>
              <a:cxnLst/>
              <a:rect r="r" b="b" t="t" l="l"/>
              <a:pathLst>
                <a:path h="2996438" w="21031200">
                  <a:moveTo>
                    <a:pt x="0" y="0"/>
                  </a:moveTo>
                  <a:lnTo>
                    <a:pt x="21031200" y="0"/>
                  </a:lnTo>
                  <a:lnTo>
                    <a:pt x="21031200" y="2996438"/>
                  </a:lnTo>
                  <a:lnTo>
                    <a:pt x="0" y="2996438"/>
                  </a:lnTo>
                  <a:close/>
                </a:path>
              </a:pathLst>
            </a:custGeom>
            <a:solidFill>
              <a:srgbClr val="EDEDED"/>
            </a:solidFill>
          </p:spPr>
        </p:sp>
      </p:grpSp>
      <p:grpSp>
        <p:nvGrpSpPr>
          <p:cNvPr name="Group 4" id="4"/>
          <p:cNvGrpSpPr/>
          <p:nvPr/>
        </p:nvGrpSpPr>
        <p:grpSpPr>
          <a:xfrm rot="0">
            <a:off x="1228725" y="519112"/>
            <a:ext cx="15830550" cy="2311908"/>
            <a:chOff x="0" y="0"/>
            <a:chExt cx="21107400" cy="3082544"/>
          </a:xfrm>
        </p:grpSpPr>
        <p:sp>
          <p:nvSpPr>
            <p:cNvPr name="Freeform 5" id="5"/>
            <p:cNvSpPr/>
            <p:nvPr/>
          </p:nvSpPr>
          <p:spPr>
            <a:xfrm flipH="false" flipV="false" rot="0">
              <a:off x="0" y="0"/>
              <a:ext cx="21107400" cy="3082544"/>
            </a:xfrm>
            <a:custGeom>
              <a:avLst/>
              <a:gdLst/>
              <a:ahLst/>
              <a:cxnLst/>
              <a:rect r="r" b="b" t="t" l="l"/>
              <a:pathLst>
                <a:path h="3082544" w="21107400">
                  <a:moveTo>
                    <a:pt x="38100" y="0"/>
                  </a:moveTo>
                  <a:lnTo>
                    <a:pt x="21069300" y="0"/>
                  </a:lnTo>
                  <a:cubicBezTo>
                    <a:pt x="21090382" y="0"/>
                    <a:pt x="21107400" y="19177"/>
                    <a:pt x="21107400" y="43053"/>
                  </a:cubicBezTo>
                  <a:lnTo>
                    <a:pt x="21107400" y="3039491"/>
                  </a:lnTo>
                  <a:cubicBezTo>
                    <a:pt x="21107400" y="3063367"/>
                    <a:pt x="21090382" y="3082544"/>
                    <a:pt x="21069300" y="3082544"/>
                  </a:cubicBezTo>
                  <a:lnTo>
                    <a:pt x="38100" y="3082544"/>
                  </a:lnTo>
                  <a:cubicBezTo>
                    <a:pt x="17018" y="3082544"/>
                    <a:pt x="0" y="3063367"/>
                    <a:pt x="0" y="3039491"/>
                  </a:cubicBezTo>
                  <a:lnTo>
                    <a:pt x="0" y="43053"/>
                  </a:lnTo>
                  <a:cubicBezTo>
                    <a:pt x="0" y="19177"/>
                    <a:pt x="17018" y="0"/>
                    <a:pt x="38100" y="0"/>
                  </a:cubicBezTo>
                  <a:moveTo>
                    <a:pt x="38100" y="86106"/>
                  </a:moveTo>
                  <a:lnTo>
                    <a:pt x="38100" y="43053"/>
                  </a:lnTo>
                  <a:lnTo>
                    <a:pt x="76200" y="43053"/>
                  </a:lnTo>
                  <a:lnTo>
                    <a:pt x="76200" y="3039491"/>
                  </a:lnTo>
                  <a:lnTo>
                    <a:pt x="38100" y="3039491"/>
                  </a:lnTo>
                  <a:lnTo>
                    <a:pt x="38100" y="2996438"/>
                  </a:lnTo>
                  <a:lnTo>
                    <a:pt x="21069300" y="2996438"/>
                  </a:lnTo>
                  <a:lnTo>
                    <a:pt x="21069300" y="3039491"/>
                  </a:lnTo>
                  <a:lnTo>
                    <a:pt x="21031200" y="3039491"/>
                  </a:lnTo>
                  <a:lnTo>
                    <a:pt x="21031200" y="43053"/>
                  </a:lnTo>
                  <a:lnTo>
                    <a:pt x="21069300" y="43053"/>
                  </a:lnTo>
                  <a:lnTo>
                    <a:pt x="21069300" y="86106"/>
                  </a:lnTo>
                  <a:lnTo>
                    <a:pt x="38100" y="86106"/>
                  </a:lnTo>
                  <a:close/>
                </a:path>
              </a:pathLst>
            </a:custGeom>
            <a:solidFill>
              <a:srgbClr val="000000"/>
            </a:solidFill>
          </p:spPr>
        </p:sp>
      </p:grpSp>
      <p:grpSp>
        <p:nvGrpSpPr>
          <p:cNvPr name="Group 6" id="6"/>
          <p:cNvGrpSpPr/>
          <p:nvPr/>
        </p:nvGrpSpPr>
        <p:grpSpPr>
          <a:xfrm rot="0">
            <a:off x="1228725" y="469106"/>
            <a:ext cx="15830550" cy="2361915"/>
            <a:chOff x="0" y="0"/>
            <a:chExt cx="21107400" cy="3149220"/>
          </a:xfrm>
        </p:grpSpPr>
        <p:sp>
          <p:nvSpPr>
            <p:cNvPr name="Freeform 7" id="7"/>
            <p:cNvSpPr/>
            <p:nvPr/>
          </p:nvSpPr>
          <p:spPr>
            <a:xfrm flipH="false" flipV="false" rot="0">
              <a:off x="0" y="0"/>
              <a:ext cx="21107400" cy="3149220"/>
            </a:xfrm>
            <a:custGeom>
              <a:avLst/>
              <a:gdLst/>
              <a:ahLst/>
              <a:cxnLst/>
              <a:rect r="r" b="b" t="t" l="l"/>
              <a:pathLst>
                <a:path h="3149220" w="21107400">
                  <a:moveTo>
                    <a:pt x="0" y="0"/>
                  </a:moveTo>
                  <a:lnTo>
                    <a:pt x="21107400" y="0"/>
                  </a:lnTo>
                  <a:lnTo>
                    <a:pt x="21107400" y="3149220"/>
                  </a:lnTo>
                  <a:lnTo>
                    <a:pt x="0" y="3149220"/>
                  </a:lnTo>
                  <a:close/>
                </a:path>
              </a:pathLst>
            </a:custGeom>
            <a:solidFill>
              <a:srgbClr val="000000">
                <a:alpha val="0"/>
              </a:srgbClr>
            </a:solidFill>
          </p:spPr>
        </p:sp>
        <p:sp>
          <p:nvSpPr>
            <p:cNvPr name="TextBox 8" id="8"/>
            <p:cNvSpPr txBox="true"/>
            <p:nvPr/>
          </p:nvSpPr>
          <p:spPr>
            <a:xfrm>
              <a:off x="0" y="-66675"/>
              <a:ext cx="21107400" cy="3215895"/>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AO1 – Parts of the brain</a:t>
              </a:r>
            </a:p>
            <a:p>
              <a:pPr algn="l">
                <a:lnSpc>
                  <a:spcPts val="7130"/>
                </a:lnSpc>
              </a:pPr>
            </a:p>
          </p:txBody>
        </p:sp>
      </p:grpSp>
      <p:grpSp>
        <p:nvGrpSpPr>
          <p:cNvPr name="Group 9" id="9"/>
          <p:cNvGrpSpPr/>
          <p:nvPr/>
        </p:nvGrpSpPr>
        <p:grpSpPr>
          <a:xfrm rot="0">
            <a:off x="1257300" y="2722889"/>
            <a:ext cx="8382857" cy="2420683"/>
            <a:chOff x="0" y="0"/>
            <a:chExt cx="11177143" cy="3227577"/>
          </a:xfrm>
        </p:grpSpPr>
        <p:sp>
          <p:nvSpPr>
            <p:cNvPr name="Freeform 10" id="10"/>
            <p:cNvSpPr/>
            <p:nvPr/>
          </p:nvSpPr>
          <p:spPr>
            <a:xfrm flipH="false" flipV="false" rot="0">
              <a:off x="0" y="0"/>
              <a:ext cx="11177143" cy="3227578"/>
            </a:xfrm>
            <a:custGeom>
              <a:avLst/>
              <a:gdLst/>
              <a:ahLst/>
              <a:cxnLst/>
              <a:rect r="r" b="b" t="t" l="l"/>
              <a:pathLst>
                <a:path h="3227578" w="11177143">
                  <a:moveTo>
                    <a:pt x="0" y="537972"/>
                  </a:moveTo>
                  <a:cubicBezTo>
                    <a:pt x="0" y="240792"/>
                    <a:pt x="244856" y="0"/>
                    <a:pt x="546862" y="0"/>
                  </a:cubicBezTo>
                  <a:lnTo>
                    <a:pt x="10630281" y="0"/>
                  </a:lnTo>
                  <a:cubicBezTo>
                    <a:pt x="10932288" y="0"/>
                    <a:pt x="11177143" y="240792"/>
                    <a:pt x="11177143" y="537972"/>
                  </a:cubicBezTo>
                  <a:lnTo>
                    <a:pt x="11177143" y="2689606"/>
                  </a:lnTo>
                  <a:cubicBezTo>
                    <a:pt x="11177143" y="2986659"/>
                    <a:pt x="10932288" y="3227578"/>
                    <a:pt x="10630281" y="3227578"/>
                  </a:cubicBezTo>
                  <a:lnTo>
                    <a:pt x="546862" y="3227578"/>
                  </a:lnTo>
                  <a:cubicBezTo>
                    <a:pt x="244856" y="3227451"/>
                    <a:pt x="0" y="2986659"/>
                    <a:pt x="0" y="2689606"/>
                  </a:cubicBezTo>
                  <a:close/>
                </a:path>
              </a:pathLst>
            </a:custGeom>
            <a:gradFill rotWithShape="true">
              <a:gsLst>
                <a:gs pos="0">
                  <a:srgbClr val="FFFF9E">
                    <a:alpha val="100000"/>
                  </a:srgbClr>
                </a:gs>
                <a:gs pos="50000">
                  <a:srgbClr val="FFFFC4">
                    <a:alpha val="100000"/>
                  </a:srgbClr>
                </a:gs>
                <a:gs pos="100000">
                  <a:srgbClr val="FFFFE3">
                    <a:alpha val="100000"/>
                  </a:srgbClr>
                </a:gs>
              </a:gsLst>
              <a:path path="circle">
                <a:fillToRect l="0" r="100000" t="100000" b="0"/>
              </a:path>
              <a:tileRect r="0" l="-100000" b="-100000" t="0"/>
            </a:gradFill>
          </p:spPr>
        </p:sp>
      </p:grpSp>
      <p:sp>
        <p:nvSpPr>
          <p:cNvPr name="Freeform 11" id="11"/>
          <p:cNvSpPr/>
          <p:nvPr/>
        </p:nvSpPr>
        <p:spPr>
          <a:xfrm flipH="false" flipV="false" rot="0">
            <a:off x="1228725" y="2694314"/>
            <a:ext cx="8440007" cy="2477833"/>
          </a:xfrm>
          <a:custGeom>
            <a:avLst/>
            <a:gdLst/>
            <a:ahLst/>
            <a:cxnLst/>
            <a:rect r="r" b="b" t="t" l="l"/>
            <a:pathLst>
              <a:path h="2477833" w="8440007">
                <a:moveTo>
                  <a:pt x="0" y="0"/>
                </a:moveTo>
                <a:lnTo>
                  <a:pt x="8440007" y="0"/>
                </a:lnTo>
                <a:lnTo>
                  <a:pt x="8440007" y="2477833"/>
                </a:lnTo>
                <a:lnTo>
                  <a:pt x="0" y="24778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228725" y="2637164"/>
            <a:ext cx="8439996" cy="2534911"/>
            <a:chOff x="0" y="0"/>
            <a:chExt cx="11253328" cy="3379881"/>
          </a:xfrm>
        </p:grpSpPr>
        <p:sp>
          <p:nvSpPr>
            <p:cNvPr name="Freeform 13" id="13"/>
            <p:cNvSpPr/>
            <p:nvPr/>
          </p:nvSpPr>
          <p:spPr>
            <a:xfrm flipH="false" flipV="false" rot="0">
              <a:off x="0" y="0"/>
              <a:ext cx="11253328" cy="3379881"/>
            </a:xfrm>
            <a:custGeom>
              <a:avLst/>
              <a:gdLst/>
              <a:ahLst/>
              <a:cxnLst/>
              <a:rect r="r" b="b" t="t" l="l"/>
              <a:pathLst>
                <a:path h="3379881" w="11253328">
                  <a:moveTo>
                    <a:pt x="0" y="0"/>
                  </a:moveTo>
                  <a:lnTo>
                    <a:pt x="11253328" y="0"/>
                  </a:lnTo>
                  <a:lnTo>
                    <a:pt x="11253328" y="3379881"/>
                  </a:lnTo>
                  <a:lnTo>
                    <a:pt x="0" y="3379881"/>
                  </a:lnTo>
                  <a:close/>
                </a:path>
              </a:pathLst>
            </a:custGeom>
            <a:solidFill>
              <a:srgbClr val="000000">
                <a:alpha val="0"/>
              </a:srgbClr>
            </a:solidFill>
          </p:spPr>
        </p:sp>
        <p:sp>
          <p:nvSpPr>
            <p:cNvPr name="TextBox 14" id="14"/>
            <p:cNvSpPr txBox="true"/>
            <p:nvPr/>
          </p:nvSpPr>
          <p:spPr>
            <a:xfrm>
              <a:off x="0" y="-76200"/>
              <a:ext cx="11253328" cy="3456081"/>
            </a:xfrm>
            <a:prstGeom prst="rect">
              <a:avLst/>
            </a:prstGeom>
          </p:spPr>
          <p:txBody>
            <a:bodyPr anchor="ctr" rtlCol="false" tIns="0" lIns="0" bIns="0" rIns="0"/>
            <a:lstStyle/>
            <a:p>
              <a:pPr algn="l">
                <a:lnSpc>
                  <a:spcPts val="4680"/>
                </a:lnSpc>
              </a:pPr>
              <a:r>
                <a:rPr lang="en-US" sz="3900">
                  <a:solidFill>
                    <a:srgbClr val="000000"/>
                  </a:solidFill>
                  <a:latin typeface="Calibri (MS)"/>
                  <a:ea typeface="Calibri (MS)"/>
                  <a:cs typeface="Calibri (MS)"/>
                  <a:sym typeface="Calibri (MS)"/>
                </a:rPr>
                <a:t>TASK: Label the parts of the brain that you know</a:t>
              </a:r>
            </a:p>
            <a:p>
              <a:pPr algn="l">
                <a:lnSpc>
                  <a:spcPts val="4680"/>
                </a:lnSpc>
              </a:pPr>
              <a:r>
                <a:rPr lang="en-US" sz="3900">
                  <a:solidFill>
                    <a:srgbClr val="000000"/>
                  </a:solidFill>
                  <a:latin typeface="Calibri (MS)"/>
                  <a:ea typeface="Calibri (MS)"/>
                  <a:cs typeface="Calibri (MS)"/>
                  <a:sym typeface="Calibri (MS)"/>
                </a:rPr>
                <a:t>If you are not sure use the key words to help you</a:t>
              </a:r>
            </a:p>
          </p:txBody>
        </p:sp>
      </p:grpSp>
      <p:grpSp>
        <p:nvGrpSpPr>
          <p:cNvPr name="Group 15" id="15"/>
          <p:cNvGrpSpPr/>
          <p:nvPr/>
        </p:nvGrpSpPr>
        <p:grpSpPr>
          <a:xfrm rot="0">
            <a:off x="1043410" y="8443212"/>
            <a:ext cx="8596694" cy="1772983"/>
            <a:chOff x="0" y="0"/>
            <a:chExt cx="11462258" cy="2363978"/>
          </a:xfrm>
        </p:grpSpPr>
        <p:sp>
          <p:nvSpPr>
            <p:cNvPr name="Freeform 16" id="16"/>
            <p:cNvSpPr/>
            <p:nvPr/>
          </p:nvSpPr>
          <p:spPr>
            <a:xfrm flipH="false" flipV="false" rot="0">
              <a:off x="0" y="0"/>
              <a:ext cx="11462258" cy="2363978"/>
            </a:xfrm>
            <a:custGeom>
              <a:avLst/>
              <a:gdLst/>
              <a:ahLst/>
              <a:cxnLst/>
              <a:rect r="r" b="b" t="t" l="l"/>
              <a:pathLst>
                <a:path h="2363978" w="11462258">
                  <a:moveTo>
                    <a:pt x="0" y="393954"/>
                  </a:moveTo>
                  <a:cubicBezTo>
                    <a:pt x="0" y="176403"/>
                    <a:pt x="178689" y="0"/>
                    <a:pt x="399034" y="0"/>
                  </a:cubicBezTo>
                  <a:lnTo>
                    <a:pt x="11063224" y="0"/>
                  </a:lnTo>
                  <a:cubicBezTo>
                    <a:pt x="11283569" y="0"/>
                    <a:pt x="11462258" y="176403"/>
                    <a:pt x="11462258" y="393954"/>
                  </a:cubicBezTo>
                  <a:lnTo>
                    <a:pt x="11462258" y="1970024"/>
                  </a:lnTo>
                  <a:cubicBezTo>
                    <a:pt x="11462258" y="2187575"/>
                    <a:pt x="11283569" y="2363978"/>
                    <a:pt x="11063224" y="2363978"/>
                  </a:cubicBezTo>
                  <a:lnTo>
                    <a:pt x="399034" y="2363978"/>
                  </a:lnTo>
                  <a:cubicBezTo>
                    <a:pt x="178689" y="2363978"/>
                    <a:pt x="0" y="2187575"/>
                    <a:pt x="0" y="1970024"/>
                  </a:cubicBezTo>
                  <a:close/>
                </a:path>
              </a:pathLst>
            </a:custGeom>
            <a:gradFill rotWithShape="true">
              <a:gsLst>
                <a:gs pos="0">
                  <a:srgbClr val="94D1FF">
                    <a:alpha val="100000"/>
                  </a:srgbClr>
                </a:gs>
                <a:gs pos="50000">
                  <a:srgbClr val="BEE1FF">
                    <a:alpha val="100000"/>
                  </a:srgbClr>
                </a:gs>
                <a:gs pos="100000">
                  <a:srgbClr val="DFF0FF">
                    <a:alpha val="100000"/>
                  </a:srgbClr>
                </a:gs>
              </a:gsLst>
              <a:path path="circle">
                <a:fillToRect l="0" r="100000" t="100000" b="0"/>
              </a:path>
              <a:tileRect r="0" l="-100000" b="-100000" t="0"/>
            </a:gradFill>
          </p:spPr>
        </p:sp>
      </p:grpSp>
      <p:sp>
        <p:nvSpPr>
          <p:cNvPr name="Freeform 17" id="17"/>
          <p:cNvSpPr/>
          <p:nvPr/>
        </p:nvSpPr>
        <p:spPr>
          <a:xfrm flipH="false" flipV="false" rot="0">
            <a:off x="1029123" y="8428924"/>
            <a:ext cx="8625268" cy="1801558"/>
          </a:xfrm>
          <a:custGeom>
            <a:avLst/>
            <a:gdLst/>
            <a:ahLst/>
            <a:cxnLst/>
            <a:rect r="r" b="b" t="t" l="l"/>
            <a:pathLst>
              <a:path h="1801558" w="8625268">
                <a:moveTo>
                  <a:pt x="0" y="0"/>
                </a:moveTo>
                <a:lnTo>
                  <a:pt x="8625268" y="0"/>
                </a:lnTo>
                <a:lnTo>
                  <a:pt x="8625268" y="1801558"/>
                </a:lnTo>
                <a:lnTo>
                  <a:pt x="0" y="18015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8" id="18"/>
          <p:cNvSpPr txBox="true"/>
          <p:nvPr/>
        </p:nvSpPr>
        <p:spPr>
          <a:xfrm rot="0">
            <a:off x="1079923" y="8413049"/>
            <a:ext cx="8523710" cy="1766671"/>
          </a:xfrm>
          <a:prstGeom prst="rect">
            <a:avLst/>
          </a:prstGeom>
        </p:spPr>
        <p:txBody>
          <a:bodyPr anchor="t" rtlCol="false" tIns="0" lIns="0" bIns="0" rIns="0">
            <a:spAutoFit/>
          </a:bodyPr>
          <a:lstStyle/>
          <a:p>
            <a:pPr algn="l">
              <a:lnSpc>
                <a:spcPts val="4209"/>
              </a:lnSpc>
            </a:pPr>
            <a:r>
              <a:rPr lang="en-US" sz="3900" b="true">
                <a:solidFill>
                  <a:srgbClr val="000000"/>
                </a:solidFill>
                <a:latin typeface="Calibri (MS) Bold"/>
                <a:ea typeface="Calibri (MS) Bold"/>
                <a:cs typeface="Calibri (MS) Bold"/>
                <a:sym typeface="Calibri (MS) Bold"/>
              </a:rPr>
              <a:t>EXTEND: </a:t>
            </a:r>
            <a:r>
              <a:rPr lang="en-US" sz="3900">
                <a:solidFill>
                  <a:srgbClr val="000000"/>
                </a:solidFill>
                <a:latin typeface="Calibri (MS)"/>
                <a:ea typeface="Calibri (MS)"/>
                <a:cs typeface="Calibri (MS)"/>
                <a:sym typeface="Calibri (MS)"/>
              </a:rPr>
              <a:t>Can you describe the function of the forebrain, midbrain and brainstem? </a:t>
            </a:r>
          </a:p>
        </p:txBody>
      </p:sp>
      <p:sp>
        <p:nvSpPr>
          <p:cNvPr name="TextBox 19" id="19"/>
          <p:cNvSpPr txBox="true"/>
          <p:nvPr/>
        </p:nvSpPr>
        <p:spPr>
          <a:xfrm rot="0">
            <a:off x="5185538" y="5223676"/>
            <a:ext cx="8413855" cy="2600116"/>
          </a:xfrm>
          <a:prstGeom prst="rect">
            <a:avLst/>
          </a:prstGeom>
        </p:spPr>
        <p:txBody>
          <a:bodyPr anchor="t" rtlCol="false" tIns="0" lIns="0" bIns="0" rIns="0">
            <a:spAutoFit/>
          </a:bodyPr>
          <a:lstStyle/>
          <a:p>
            <a:pPr algn="l">
              <a:lnSpc>
                <a:spcPts val="4680"/>
              </a:lnSpc>
            </a:pPr>
            <a:r>
              <a:rPr lang="en-US" sz="3900">
                <a:solidFill>
                  <a:srgbClr val="000000"/>
                </a:solidFill>
                <a:latin typeface="Calibri (MS)"/>
                <a:ea typeface="Calibri (MS)"/>
                <a:cs typeface="Calibri (MS)"/>
                <a:sym typeface="Calibri (MS)"/>
              </a:rPr>
              <a:t>Spinal cord</a:t>
            </a:r>
          </a:p>
          <a:p>
            <a:pPr algn="l">
              <a:lnSpc>
                <a:spcPts val="4680"/>
              </a:lnSpc>
            </a:pPr>
            <a:r>
              <a:rPr lang="en-US" sz="3900">
                <a:solidFill>
                  <a:srgbClr val="000000"/>
                </a:solidFill>
                <a:latin typeface="Calibri (MS)"/>
                <a:ea typeface="Calibri (MS)"/>
                <a:cs typeface="Calibri (MS)"/>
                <a:sym typeface="Calibri (MS)"/>
              </a:rPr>
              <a:t>Cerebellum</a:t>
            </a:r>
          </a:p>
          <a:p>
            <a:pPr algn="l">
              <a:lnSpc>
                <a:spcPts val="4680"/>
              </a:lnSpc>
            </a:pPr>
            <a:r>
              <a:rPr lang="en-US" sz="3900">
                <a:solidFill>
                  <a:srgbClr val="000000"/>
                </a:solidFill>
                <a:latin typeface="Calibri (MS)"/>
                <a:ea typeface="Calibri (MS)"/>
                <a:cs typeface="Calibri (MS)"/>
                <a:sym typeface="Calibri (MS)"/>
              </a:rPr>
              <a:t>Medulla oblongata</a:t>
            </a:r>
          </a:p>
          <a:p>
            <a:pPr algn="l">
              <a:lnSpc>
                <a:spcPts val="4680"/>
              </a:lnSpc>
            </a:pPr>
          </a:p>
        </p:txBody>
      </p:sp>
      <p:grpSp>
        <p:nvGrpSpPr>
          <p:cNvPr name="Group 20" id="20"/>
          <p:cNvGrpSpPr/>
          <p:nvPr/>
        </p:nvGrpSpPr>
        <p:grpSpPr>
          <a:xfrm rot="0">
            <a:off x="10043332" y="2722889"/>
            <a:ext cx="7862601" cy="6606826"/>
            <a:chOff x="0" y="0"/>
            <a:chExt cx="10483468" cy="8809101"/>
          </a:xfrm>
        </p:grpSpPr>
        <p:sp>
          <p:nvSpPr>
            <p:cNvPr name="Freeform 21" id="21"/>
            <p:cNvSpPr/>
            <p:nvPr/>
          </p:nvSpPr>
          <p:spPr>
            <a:xfrm flipH="false" flipV="false" rot="0">
              <a:off x="0" y="0"/>
              <a:ext cx="10483469" cy="8809101"/>
            </a:xfrm>
            <a:custGeom>
              <a:avLst/>
              <a:gdLst/>
              <a:ahLst/>
              <a:cxnLst/>
              <a:rect r="r" b="b" t="t" l="l"/>
              <a:pathLst>
                <a:path h="8809101" w="10483469">
                  <a:moveTo>
                    <a:pt x="0" y="0"/>
                  </a:moveTo>
                  <a:lnTo>
                    <a:pt x="10483469" y="0"/>
                  </a:lnTo>
                  <a:lnTo>
                    <a:pt x="10483469" y="8809101"/>
                  </a:lnTo>
                  <a:lnTo>
                    <a:pt x="0" y="8809101"/>
                  </a:lnTo>
                  <a:lnTo>
                    <a:pt x="0" y="0"/>
                  </a:lnTo>
                  <a:close/>
                </a:path>
              </a:pathLst>
            </a:custGeom>
            <a:blipFill>
              <a:blip r:embed="rId6"/>
              <a:stretch>
                <a:fillRect l="0" t="-54" r="0" b="-54"/>
              </a:stretch>
            </a:blipFill>
          </p:spPr>
        </p:sp>
      </p:grpSp>
      <p:sp>
        <p:nvSpPr>
          <p:cNvPr name="TextBox 22" id="22"/>
          <p:cNvSpPr txBox="true"/>
          <p:nvPr/>
        </p:nvSpPr>
        <p:spPr>
          <a:xfrm rot="0">
            <a:off x="1538038" y="5223676"/>
            <a:ext cx="3762330" cy="2600116"/>
          </a:xfrm>
          <a:prstGeom prst="rect">
            <a:avLst/>
          </a:prstGeom>
        </p:spPr>
        <p:txBody>
          <a:bodyPr anchor="t" rtlCol="false" tIns="0" lIns="0" bIns="0" rIns="0">
            <a:spAutoFit/>
          </a:bodyPr>
          <a:lstStyle/>
          <a:p>
            <a:pPr algn="l">
              <a:lnSpc>
                <a:spcPts val="4680"/>
              </a:lnSpc>
            </a:pPr>
            <a:r>
              <a:rPr lang="en-US" sz="3900">
                <a:solidFill>
                  <a:srgbClr val="000000"/>
                </a:solidFill>
                <a:latin typeface="Calibri (MS)"/>
                <a:ea typeface="Calibri (MS)"/>
                <a:cs typeface="Calibri (MS)"/>
                <a:sym typeface="Calibri (MS)"/>
              </a:rPr>
              <a:t>Forebrain</a:t>
            </a:r>
          </a:p>
          <a:p>
            <a:pPr algn="l">
              <a:lnSpc>
                <a:spcPts val="4680"/>
              </a:lnSpc>
            </a:pPr>
            <a:r>
              <a:rPr lang="en-US" sz="3900">
                <a:solidFill>
                  <a:srgbClr val="000000"/>
                </a:solidFill>
                <a:latin typeface="Calibri (MS)"/>
                <a:ea typeface="Calibri (MS)"/>
                <a:cs typeface="Calibri (MS)"/>
                <a:sym typeface="Calibri (MS)"/>
              </a:rPr>
              <a:t>Midbrain</a:t>
            </a:r>
          </a:p>
          <a:p>
            <a:pPr algn="l">
              <a:lnSpc>
                <a:spcPts val="4680"/>
              </a:lnSpc>
            </a:pPr>
            <a:r>
              <a:rPr lang="en-US" sz="3900">
                <a:solidFill>
                  <a:srgbClr val="000000"/>
                </a:solidFill>
                <a:latin typeface="Calibri (MS)"/>
                <a:ea typeface="Calibri (MS)"/>
                <a:cs typeface="Calibri (MS)"/>
                <a:sym typeface="Calibri (MS)"/>
              </a:rPr>
              <a:t>Brainstem</a:t>
            </a:r>
          </a:p>
          <a:p>
            <a:pPr algn="l">
              <a:lnSpc>
                <a:spcPts val="4680"/>
              </a:lnSpc>
            </a:pPr>
            <a:r>
              <a:rPr lang="en-US" sz="3900">
                <a:solidFill>
                  <a:srgbClr val="000000"/>
                </a:solidFill>
                <a:latin typeface="Calibri (MS)"/>
                <a:ea typeface="Calibri (MS)"/>
                <a:cs typeface="Calibri (MS)"/>
                <a:sym typeface="Calibri (MS)"/>
              </a:rPr>
              <a:t>Hind brain</a:t>
            </a:r>
          </a:p>
        </p:txBody>
      </p:sp>
      <p:sp>
        <p:nvSpPr>
          <p:cNvPr name="Freeform 23" id="23"/>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7"/>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47687"/>
            <a:ext cx="15773400" cy="1988344"/>
            <a:chOff x="0" y="0"/>
            <a:chExt cx="21031200" cy="2651126"/>
          </a:xfrm>
        </p:grpSpPr>
        <p:sp>
          <p:nvSpPr>
            <p:cNvPr name="Freeform 3" id="3"/>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4" id="4"/>
          <p:cNvGrpSpPr/>
          <p:nvPr/>
        </p:nvGrpSpPr>
        <p:grpSpPr>
          <a:xfrm rot="0">
            <a:off x="1228725" y="519112"/>
            <a:ext cx="15830550" cy="2045494"/>
            <a:chOff x="0" y="0"/>
            <a:chExt cx="21107400" cy="2727326"/>
          </a:xfrm>
        </p:grpSpPr>
        <p:sp>
          <p:nvSpPr>
            <p:cNvPr name="Freeform 5" id="5"/>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6" id="6"/>
          <p:cNvGrpSpPr/>
          <p:nvPr/>
        </p:nvGrpSpPr>
        <p:grpSpPr>
          <a:xfrm rot="0">
            <a:off x="1228725" y="469106"/>
            <a:ext cx="15830550" cy="2095501"/>
            <a:chOff x="0" y="0"/>
            <a:chExt cx="21107400" cy="2794002"/>
          </a:xfrm>
        </p:grpSpPr>
        <p:sp>
          <p:nvSpPr>
            <p:cNvPr name="Freeform 7" id="7"/>
            <p:cNvSpPr/>
            <p:nvPr/>
          </p:nvSpPr>
          <p:spPr>
            <a:xfrm flipH="false" flipV="false" rot="0">
              <a:off x="0" y="0"/>
              <a:ext cx="21107400" cy="2794002"/>
            </a:xfrm>
            <a:custGeom>
              <a:avLst/>
              <a:gdLst/>
              <a:ahLst/>
              <a:cxnLst/>
              <a:rect r="r" b="b" t="t" l="l"/>
              <a:pathLst>
                <a:path h="2794002" w="21107400">
                  <a:moveTo>
                    <a:pt x="0" y="0"/>
                  </a:moveTo>
                  <a:lnTo>
                    <a:pt x="21107400" y="0"/>
                  </a:lnTo>
                  <a:lnTo>
                    <a:pt x="21107400" y="2794002"/>
                  </a:lnTo>
                  <a:lnTo>
                    <a:pt x="0" y="2794002"/>
                  </a:lnTo>
                  <a:close/>
                </a:path>
              </a:pathLst>
            </a:custGeom>
            <a:solidFill>
              <a:srgbClr val="000000">
                <a:alpha val="0"/>
              </a:srgbClr>
            </a:solidFill>
          </p:spPr>
        </p:sp>
        <p:sp>
          <p:nvSpPr>
            <p:cNvPr name="TextBox 8" id="8"/>
            <p:cNvSpPr txBox="true"/>
            <p:nvPr/>
          </p:nvSpPr>
          <p:spPr>
            <a:xfrm>
              <a:off x="0" y="-66675"/>
              <a:ext cx="21107400" cy="2860677"/>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AO1 - The parts of the brain – self assess</a:t>
              </a:r>
            </a:p>
          </p:txBody>
        </p:sp>
      </p:grpSp>
      <p:sp>
        <p:nvSpPr>
          <p:cNvPr name="TextBox 9" id="9"/>
          <p:cNvSpPr txBox="true"/>
          <p:nvPr/>
        </p:nvSpPr>
        <p:spPr>
          <a:xfrm rot="0">
            <a:off x="5215928" y="4501377"/>
            <a:ext cx="3276093" cy="5071140"/>
          </a:xfrm>
          <a:prstGeom prst="rect">
            <a:avLst/>
          </a:prstGeom>
        </p:spPr>
        <p:txBody>
          <a:bodyPr anchor="t" rtlCol="false" tIns="0" lIns="0" bIns="0" rIns="0">
            <a:spAutoFit/>
          </a:bodyPr>
          <a:lstStyle/>
          <a:p>
            <a:pPr algn="l">
              <a:lnSpc>
                <a:spcPts val="3240"/>
              </a:lnSpc>
            </a:pPr>
            <a:r>
              <a:rPr lang="en-US" sz="2700" b="true">
                <a:solidFill>
                  <a:srgbClr val="31868D"/>
                </a:solidFill>
                <a:latin typeface="Arial Bold"/>
                <a:ea typeface="Arial Bold"/>
                <a:cs typeface="Arial Bold"/>
                <a:sym typeface="Arial Bold"/>
              </a:rPr>
              <a:t>The midbrain is more closely linked with sensory information, sleep and simple movement. </a:t>
            </a:r>
          </a:p>
          <a:p>
            <a:pPr algn="l">
              <a:lnSpc>
                <a:spcPts val="3240"/>
              </a:lnSpc>
            </a:pPr>
            <a:r>
              <a:rPr lang="en-US" sz="2700" b="true">
                <a:solidFill>
                  <a:srgbClr val="31868D"/>
                </a:solidFill>
                <a:latin typeface="Arial Bold"/>
                <a:ea typeface="Arial Bold"/>
                <a:cs typeface="Arial Bold"/>
                <a:sym typeface="Arial Bold"/>
              </a:rPr>
              <a:t>However, it does share some functions with the forebrain. </a:t>
            </a:r>
          </a:p>
          <a:p>
            <a:pPr algn="l">
              <a:lnSpc>
                <a:spcPts val="3240"/>
              </a:lnSpc>
            </a:pPr>
          </a:p>
          <a:p>
            <a:pPr algn="l">
              <a:lnSpc>
                <a:spcPts val="3240"/>
              </a:lnSpc>
            </a:pPr>
          </a:p>
        </p:txBody>
      </p:sp>
      <p:grpSp>
        <p:nvGrpSpPr>
          <p:cNvPr name="Group 10" id="10"/>
          <p:cNvGrpSpPr/>
          <p:nvPr/>
        </p:nvGrpSpPr>
        <p:grpSpPr>
          <a:xfrm rot="0">
            <a:off x="8621457" y="2788719"/>
            <a:ext cx="5507355" cy="4014597"/>
            <a:chOff x="0" y="0"/>
            <a:chExt cx="7343140" cy="5352796"/>
          </a:xfrm>
        </p:grpSpPr>
        <p:sp>
          <p:nvSpPr>
            <p:cNvPr name="Freeform 11" id="11"/>
            <p:cNvSpPr/>
            <p:nvPr/>
          </p:nvSpPr>
          <p:spPr>
            <a:xfrm flipH="false" flipV="false" rot="0">
              <a:off x="0" y="0"/>
              <a:ext cx="7343140" cy="5352796"/>
            </a:xfrm>
            <a:custGeom>
              <a:avLst/>
              <a:gdLst/>
              <a:ahLst/>
              <a:cxnLst/>
              <a:rect r="r" b="b" t="t" l="l"/>
              <a:pathLst>
                <a:path h="5352796" w="7343140">
                  <a:moveTo>
                    <a:pt x="0" y="0"/>
                  </a:moveTo>
                  <a:lnTo>
                    <a:pt x="7343140" y="0"/>
                  </a:lnTo>
                  <a:lnTo>
                    <a:pt x="7343140" y="5352796"/>
                  </a:lnTo>
                  <a:lnTo>
                    <a:pt x="0" y="5352796"/>
                  </a:lnTo>
                  <a:lnTo>
                    <a:pt x="0" y="0"/>
                  </a:lnTo>
                  <a:close/>
                </a:path>
              </a:pathLst>
            </a:custGeom>
            <a:blipFill>
              <a:blip r:embed="rId2"/>
              <a:stretch>
                <a:fillRect l="0" t="0" r="0" b="0"/>
              </a:stretch>
            </a:blipFill>
          </p:spPr>
        </p:sp>
      </p:grpSp>
      <p:sp>
        <p:nvSpPr>
          <p:cNvPr name="TextBox 12" id="12"/>
          <p:cNvSpPr txBox="true"/>
          <p:nvPr/>
        </p:nvSpPr>
        <p:spPr>
          <a:xfrm rot="0">
            <a:off x="13984803" y="2543650"/>
            <a:ext cx="4211757" cy="2993648"/>
          </a:xfrm>
          <a:prstGeom prst="rect">
            <a:avLst/>
          </a:prstGeom>
        </p:spPr>
        <p:txBody>
          <a:bodyPr anchor="t" rtlCol="false" tIns="0" lIns="0" bIns="0" rIns="0">
            <a:spAutoFit/>
          </a:bodyPr>
          <a:lstStyle/>
          <a:p>
            <a:pPr algn="l">
              <a:lnSpc>
                <a:spcPts val="3240"/>
              </a:lnSpc>
            </a:pPr>
            <a:r>
              <a:rPr lang="en-US" sz="2700" b="true">
                <a:solidFill>
                  <a:srgbClr val="31868D"/>
                </a:solidFill>
                <a:latin typeface="Arial Bold"/>
                <a:ea typeface="Arial Bold"/>
                <a:cs typeface="Arial Bold"/>
                <a:sym typeface="Arial Bold"/>
              </a:rPr>
              <a:t>The forebrain </a:t>
            </a:r>
            <a:r>
              <a:rPr lang="en-US" sz="2700">
                <a:solidFill>
                  <a:srgbClr val="31868D"/>
                </a:solidFill>
                <a:latin typeface="Arial"/>
                <a:ea typeface="Arial"/>
                <a:cs typeface="Arial"/>
                <a:sym typeface="Arial"/>
              </a:rPr>
              <a:t>is located at the front of the brain and </a:t>
            </a:r>
            <a:r>
              <a:rPr lang="en-US" sz="2700" b="true">
                <a:solidFill>
                  <a:srgbClr val="31868D"/>
                </a:solidFill>
                <a:latin typeface="Arial Bold"/>
                <a:ea typeface="Arial Bold"/>
                <a:cs typeface="Arial Bold"/>
                <a:sym typeface="Arial Bold"/>
              </a:rPr>
              <a:t>will develop responsibility for a range of processes, including higher order thinking and decision making</a:t>
            </a:r>
          </a:p>
        </p:txBody>
      </p:sp>
      <p:sp>
        <p:nvSpPr>
          <p:cNvPr name="TextBox 13" id="13"/>
          <p:cNvSpPr txBox="true"/>
          <p:nvPr/>
        </p:nvSpPr>
        <p:spPr>
          <a:xfrm rot="0">
            <a:off x="10347244" y="6810930"/>
            <a:ext cx="7092237" cy="2993648"/>
          </a:xfrm>
          <a:prstGeom prst="rect">
            <a:avLst/>
          </a:prstGeom>
        </p:spPr>
        <p:txBody>
          <a:bodyPr anchor="t" rtlCol="false" tIns="0" lIns="0" bIns="0" rIns="0">
            <a:spAutoFit/>
          </a:bodyPr>
          <a:lstStyle/>
          <a:p>
            <a:pPr algn="l">
              <a:lnSpc>
                <a:spcPts val="3240"/>
              </a:lnSpc>
            </a:pPr>
            <a:r>
              <a:rPr lang="en-US" sz="2700">
                <a:solidFill>
                  <a:srgbClr val="31868D"/>
                </a:solidFill>
                <a:latin typeface="Arial"/>
                <a:ea typeface="Arial"/>
                <a:cs typeface="Arial"/>
                <a:sym typeface="Arial"/>
              </a:rPr>
              <a:t>The brainstem is located at the very back of the brain and is </a:t>
            </a:r>
            <a:r>
              <a:rPr lang="en-US" sz="2700" b="true">
                <a:solidFill>
                  <a:srgbClr val="31868D"/>
                </a:solidFill>
                <a:latin typeface="Arial Bold"/>
                <a:ea typeface="Arial Bold"/>
                <a:cs typeface="Arial Bold"/>
                <a:sym typeface="Arial Bold"/>
              </a:rPr>
              <a:t>directly connected to the spinal cord. Sometimes it is called the ‘reptilian’ part of the brain as it is the oldest part of the brain and controls most basic human functions, such as heart rate, coordination and facial expressions. </a:t>
            </a:r>
          </a:p>
        </p:txBody>
      </p:sp>
      <p:grpSp>
        <p:nvGrpSpPr>
          <p:cNvPr name="Group 14" id="14"/>
          <p:cNvGrpSpPr/>
          <p:nvPr/>
        </p:nvGrpSpPr>
        <p:grpSpPr>
          <a:xfrm rot="0">
            <a:off x="1107808" y="3173013"/>
            <a:ext cx="3051334" cy="5430678"/>
            <a:chOff x="0" y="0"/>
            <a:chExt cx="4068445" cy="7240904"/>
          </a:xfrm>
        </p:grpSpPr>
        <p:sp>
          <p:nvSpPr>
            <p:cNvPr name="Freeform 15" id="15"/>
            <p:cNvSpPr/>
            <p:nvPr/>
          </p:nvSpPr>
          <p:spPr>
            <a:xfrm flipH="false" flipV="false" rot="0">
              <a:off x="0" y="0"/>
              <a:ext cx="4068445" cy="7240905"/>
            </a:xfrm>
            <a:custGeom>
              <a:avLst/>
              <a:gdLst/>
              <a:ahLst/>
              <a:cxnLst/>
              <a:rect r="r" b="b" t="t" l="l"/>
              <a:pathLst>
                <a:path h="7240905" w="4068445">
                  <a:moveTo>
                    <a:pt x="0" y="680847"/>
                  </a:moveTo>
                  <a:cubicBezTo>
                    <a:pt x="0" y="304800"/>
                    <a:pt x="303657" y="0"/>
                    <a:pt x="678053" y="0"/>
                  </a:cubicBezTo>
                  <a:lnTo>
                    <a:pt x="3390392" y="0"/>
                  </a:lnTo>
                  <a:cubicBezTo>
                    <a:pt x="3764915" y="0"/>
                    <a:pt x="4068445" y="304800"/>
                    <a:pt x="4068445" y="680847"/>
                  </a:cubicBezTo>
                  <a:lnTo>
                    <a:pt x="4068445" y="6560058"/>
                  </a:lnTo>
                  <a:cubicBezTo>
                    <a:pt x="4068445" y="6936105"/>
                    <a:pt x="3764788" y="7240905"/>
                    <a:pt x="3390392" y="7240905"/>
                  </a:cubicBezTo>
                  <a:lnTo>
                    <a:pt x="678053" y="7240905"/>
                  </a:lnTo>
                  <a:cubicBezTo>
                    <a:pt x="303530" y="7240905"/>
                    <a:pt x="0" y="6936105"/>
                    <a:pt x="0" y="6560058"/>
                  </a:cubicBezTo>
                  <a:close/>
                </a:path>
              </a:pathLst>
            </a:custGeom>
            <a:gradFill rotWithShape="true">
              <a:gsLst>
                <a:gs pos="0">
                  <a:srgbClr val="94D1FF">
                    <a:alpha val="100000"/>
                  </a:srgbClr>
                </a:gs>
                <a:gs pos="50000">
                  <a:srgbClr val="BEE1FF">
                    <a:alpha val="100000"/>
                  </a:srgbClr>
                </a:gs>
                <a:gs pos="100000">
                  <a:srgbClr val="DFF0FF">
                    <a:alpha val="100000"/>
                  </a:srgbClr>
                </a:gs>
              </a:gsLst>
              <a:path path="circle">
                <a:fillToRect l="0" r="100000" t="100000" b="0"/>
              </a:path>
              <a:tileRect r="0" l="-100000" b="-100000" t="0"/>
            </a:gradFill>
          </p:spPr>
        </p:sp>
      </p:grpSp>
      <p:sp>
        <p:nvSpPr>
          <p:cNvPr name="Freeform 16" id="16"/>
          <p:cNvSpPr/>
          <p:nvPr/>
        </p:nvSpPr>
        <p:spPr>
          <a:xfrm flipH="false" flipV="false" rot="0">
            <a:off x="1093521" y="3158726"/>
            <a:ext cx="3079909" cy="5459253"/>
          </a:xfrm>
          <a:custGeom>
            <a:avLst/>
            <a:gdLst/>
            <a:ahLst/>
            <a:cxnLst/>
            <a:rect r="r" b="b" t="t" l="l"/>
            <a:pathLst>
              <a:path h="5459253" w="3079909">
                <a:moveTo>
                  <a:pt x="0" y="0"/>
                </a:moveTo>
                <a:lnTo>
                  <a:pt x="3079909" y="0"/>
                </a:lnTo>
                <a:lnTo>
                  <a:pt x="3079909" y="5459253"/>
                </a:lnTo>
                <a:lnTo>
                  <a:pt x="0" y="545925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7" id="17"/>
          <p:cNvSpPr txBox="true"/>
          <p:nvPr/>
        </p:nvSpPr>
        <p:spPr>
          <a:xfrm rot="0">
            <a:off x="1144321" y="3142851"/>
            <a:ext cx="2978371" cy="5424308"/>
          </a:xfrm>
          <a:prstGeom prst="rect">
            <a:avLst/>
          </a:prstGeom>
        </p:spPr>
        <p:txBody>
          <a:bodyPr anchor="t" rtlCol="false" tIns="0" lIns="0" bIns="0" rIns="0">
            <a:spAutoFit/>
          </a:bodyPr>
          <a:lstStyle/>
          <a:p>
            <a:pPr algn="l">
              <a:lnSpc>
                <a:spcPts val="4209"/>
              </a:lnSpc>
            </a:pPr>
            <a:r>
              <a:rPr lang="en-US" sz="3900" b="true">
                <a:solidFill>
                  <a:srgbClr val="000000"/>
                </a:solidFill>
                <a:latin typeface="Calibri (MS) Bold"/>
                <a:ea typeface="Calibri (MS) Bold"/>
                <a:cs typeface="Calibri (MS) Bold"/>
                <a:sym typeface="Calibri (MS) Bold"/>
              </a:rPr>
              <a:t>EXTEND: </a:t>
            </a:r>
            <a:r>
              <a:rPr lang="en-US" sz="3900">
                <a:solidFill>
                  <a:srgbClr val="000000"/>
                </a:solidFill>
                <a:latin typeface="Calibri (MS)"/>
                <a:ea typeface="Calibri (MS)"/>
                <a:cs typeface="Calibri (MS)"/>
                <a:sym typeface="Calibri (MS)"/>
              </a:rPr>
              <a:t>Can you describe the function of the forebrain, midbrain and brainstem? </a:t>
            </a:r>
          </a:p>
        </p:txBody>
      </p:sp>
      <p:sp>
        <p:nvSpPr>
          <p:cNvPr name="Freeform 18" id="18"/>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E5D6"/>
        </a:solidFill>
      </p:bgPr>
    </p:bg>
    <p:spTree>
      <p:nvGrpSpPr>
        <p:cNvPr id="1" name=""/>
        <p:cNvGrpSpPr/>
        <p:nvPr/>
      </p:nvGrpSpPr>
      <p:grpSpPr>
        <a:xfrm>
          <a:off x="0" y="0"/>
          <a:ext cx="0" cy="0"/>
          <a:chOff x="0" y="0"/>
          <a:chExt cx="0" cy="0"/>
        </a:xfrm>
      </p:grpSpPr>
      <p:grpSp>
        <p:nvGrpSpPr>
          <p:cNvPr name="Group 2" id="2"/>
          <p:cNvGrpSpPr/>
          <p:nvPr/>
        </p:nvGrpSpPr>
        <p:grpSpPr>
          <a:xfrm rot="0">
            <a:off x="1257300" y="547687"/>
            <a:ext cx="15773400" cy="1988344"/>
            <a:chOff x="0" y="0"/>
            <a:chExt cx="21031200" cy="2651126"/>
          </a:xfrm>
        </p:grpSpPr>
        <p:sp>
          <p:nvSpPr>
            <p:cNvPr name="Freeform 3" id="3"/>
            <p:cNvSpPr/>
            <p:nvPr/>
          </p:nvSpPr>
          <p:spPr>
            <a:xfrm flipH="false" flipV="false" rot="0">
              <a:off x="0" y="0"/>
              <a:ext cx="21031200" cy="2651125"/>
            </a:xfrm>
            <a:custGeom>
              <a:avLst/>
              <a:gdLst/>
              <a:ahLst/>
              <a:cxnLst/>
              <a:rect r="r" b="b" t="t" l="l"/>
              <a:pathLst>
                <a:path h="2651125" w="21031200">
                  <a:moveTo>
                    <a:pt x="0" y="0"/>
                  </a:moveTo>
                  <a:lnTo>
                    <a:pt x="21031200" y="0"/>
                  </a:lnTo>
                  <a:lnTo>
                    <a:pt x="21031200" y="2651125"/>
                  </a:lnTo>
                  <a:lnTo>
                    <a:pt x="0" y="2651125"/>
                  </a:lnTo>
                  <a:close/>
                </a:path>
              </a:pathLst>
            </a:custGeom>
            <a:solidFill>
              <a:srgbClr val="EDEDED"/>
            </a:solidFill>
          </p:spPr>
        </p:sp>
      </p:grpSp>
      <p:grpSp>
        <p:nvGrpSpPr>
          <p:cNvPr name="Group 4" id="4"/>
          <p:cNvGrpSpPr/>
          <p:nvPr/>
        </p:nvGrpSpPr>
        <p:grpSpPr>
          <a:xfrm rot="0">
            <a:off x="1228725" y="519112"/>
            <a:ext cx="15830550" cy="2045494"/>
            <a:chOff x="0" y="0"/>
            <a:chExt cx="21107400" cy="2727326"/>
          </a:xfrm>
        </p:grpSpPr>
        <p:sp>
          <p:nvSpPr>
            <p:cNvPr name="Freeform 5" id="5"/>
            <p:cNvSpPr/>
            <p:nvPr/>
          </p:nvSpPr>
          <p:spPr>
            <a:xfrm flipH="false" flipV="false" rot="0">
              <a:off x="0" y="0"/>
              <a:ext cx="21107400" cy="2727325"/>
            </a:xfrm>
            <a:custGeom>
              <a:avLst/>
              <a:gdLst/>
              <a:ahLst/>
              <a:cxnLst/>
              <a:rect r="r" b="b" t="t" l="l"/>
              <a:pathLst>
                <a:path h="2727325" w="21107400">
                  <a:moveTo>
                    <a:pt x="38100" y="0"/>
                  </a:moveTo>
                  <a:lnTo>
                    <a:pt x="21069300" y="0"/>
                  </a:lnTo>
                  <a:cubicBezTo>
                    <a:pt x="21090382" y="0"/>
                    <a:pt x="21107400" y="17018"/>
                    <a:pt x="21107400" y="38100"/>
                  </a:cubicBezTo>
                  <a:lnTo>
                    <a:pt x="21107400" y="2689225"/>
                  </a:lnTo>
                  <a:cubicBezTo>
                    <a:pt x="21107400" y="2710307"/>
                    <a:pt x="21090382" y="2727325"/>
                    <a:pt x="21069300" y="2727325"/>
                  </a:cubicBezTo>
                  <a:lnTo>
                    <a:pt x="38100" y="2727325"/>
                  </a:lnTo>
                  <a:cubicBezTo>
                    <a:pt x="17018" y="2727325"/>
                    <a:pt x="0" y="2710307"/>
                    <a:pt x="0" y="2689225"/>
                  </a:cubicBezTo>
                  <a:lnTo>
                    <a:pt x="0" y="38100"/>
                  </a:lnTo>
                  <a:cubicBezTo>
                    <a:pt x="0" y="17018"/>
                    <a:pt x="17018" y="0"/>
                    <a:pt x="38100" y="0"/>
                  </a:cubicBezTo>
                  <a:moveTo>
                    <a:pt x="38100" y="76200"/>
                  </a:moveTo>
                  <a:lnTo>
                    <a:pt x="38100" y="38100"/>
                  </a:lnTo>
                  <a:lnTo>
                    <a:pt x="76200" y="38100"/>
                  </a:lnTo>
                  <a:lnTo>
                    <a:pt x="76200" y="2689225"/>
                  </a:lnTo>
                  <a:lnTo>
                    <a:pt x="38100" y="2689225"/>
                  </a:lnTo>
                  <a:lnTo>
                    <a:pt x="38100" y="2651125"/>
                  </a:lnTo>
                  <a:lnTo>
                    <a:pt x="21069300" y="2651125"/>
                  </a:lnTo>
                  <a:lnTo>
                    <a:pt x="21069300" y="2689225"/>
                  </a:lnTo>
                  <a:lnTo>
                    <a:pt x="21031200" y="2689225"/>
                  </a:lnTo>
                  <a:lnTo>
                    <a:pt x="21031200" y="38100"/>
                  </a:lnTo>
                  <a:lnTo>
                    <a:pt x="21069300" y="38100"/>
                  </a:lnTo>
                  <a:lnTo>
                    <a:pt x="21069300" y="76200"/>
                  </a:lnTo>
                  <a:lnTo>
                    <a:pt x="38100" y="76200"/>
                  </a:lnTo>
                  <a:close/>
                </a:path>
              </a:pathLst>
            </a:custGeom>
            <a:solidFill>
              <a:srgbClr val="000000"/>
            </a:solidFill>
          </p:spPr>
        </p:sp>
      </p:grpSp>
      <p:grpSp>
        <p:nvGrpSpPr>
          <p:cNvPr name="Group 6" id="6"/>
          <p:cNvGrpSpPr/>
          <p:nvPr/>
        </p:nvGrpSpPr>
        <p:grpSpPr>
          <a:xfrm rot="0">
            <a:off x="1228725" y="469106"/>
            <a:ext cx="15830550" cy="2095501"/>
            <a:chOff x="0" y="0"/>
            <a:chExt cx="21107400" cy="2794002"/>
          </a:xfrm>
        </p:grpSpPr>
        <p:sp>
          <p:nvSpPr>
            <p:cNvPr name="Freeform 7" id="7"/>
            <p:cNvSpPr/>
            <p:nvPr/>
          </p:nvSpPr>
          <p:spPr>
            <a:xfrm flipH="false" flipV="false" rot="0">
              <a:off x="0" y="0"/>
              <a:ext cx="21107400" cy="2794002"/>
            </a:xfrm>
            <a:custGeom>
              <a:avLst/>
              <a:gdLst/>
              <a:ahLst/>
              <a:cxnLst/>
              <a:rect r="r" b="b" t="t" l="l"/>
              <a:pathLst>
                <a:path h="2794002" w="21107400">
                  <a:moveTo>
                    <a:pt x="0" y="0"/>
                  </a:moveTo>
                  <a:lnTo>
                    <a:pt x="21107400" y="0"/>
                  </a:lnTo>
                  <a:lnTo>
                    <a:pt x="21107400" y="2794002"/>
                  </a:lnTo>
                  <a:lnTo>
                    <a:pt x="0" y="2794002"/>
                  </a:lnTo>
                  <a:close/>
                </a:path>
              </a:pathLst>
            </a:custGeom>
            <a:solidFill>
              <a:srgbClr val="000000">
                <a:alpha val="0"/>
              </a:srgbClr>
            </a:solidFill>
          </p:spPr>
        </p:sp>
        <p:sp>
          <p:nvSpPr>
            <p:cNvPr name="TextBox 8" id="8"/>
            <p:cNvSpPr txBox="true"/>
            <p:nvPr/>
          </p:nvSpPr>
          <p:spPr>
            <a:xfrm>
              <a:off x="0" y="-66675"/>
              <a:ext cx="21107400" cy="2860677"/>
            </a:xfrm>
            <a:prstGeom prst="rect">
              <a:avLst/>
            </a:prstGeom>
          </p:spPr>
          <p:txBody>
            <a:bodyPr anchor="ctr" rtlCol="false" tIns="0" lIns="0" bIns="0" rIns="0"/>
            <a:lstStyle/>
            <a:p>
              <a:pPr algn="l">
                <a:lnSpc>
                  <a:spcPts val="7130"/>
                </a:lnSpc>
              </a:pPr>
              <a:r>
                <a:rPr lang="en-US" sz="6600" b="true">
                  <a:solidFill>
                    <a:srgbClr val="000000"/>
                  </a:solidFill>
                  <a:latin typeface="Calibri (MS) Bold"/>
                  <a:ea typeface="Calibri (MS) Bold"/>
                  <a:cs typeface="Calibri (MS) Bold"/>
                  <a:sym typeface="Calibri (MS) Bold"/>
                </a:rPr>
                <a:t>Developmental Psychology</a:t>
              </a:r>
            </a:p>
          </p:txBody>
        </p:sp>
      </p:grpSp>
      <p:sp>
        <p:nvSpPr>
          <p:cNvPr name="TextBox 9" id="9"/>
          <p:cNvSpPr txBox="true"/>
          <p:nvPr/>
        </p:nvSpPr>
        <p:spPr>
          <a:xfrm rot="0">
            <a:off x="1348740" y="3485274"/>
            <a:ext cx="15590520" cy="5906865"/>
          </a:xfrm>
          <a:prstGeom prst="rect">
            <a:avLst/>
          </a:prstGeom>
        </p:spPr>
        <p:txBody>
          <a:bodyPr anchor="t" rtlCol="false" tIns="0" lIns="0" bIns="0" rIns="0">
            <a:spAutoFit/>
          </a:bodyPr>
          <a:lstStyle/>
          <a:p>
            <a:pPr algn="l" marL="886460" indent="-295487" lvl="2">
              <a:lnSpc>
                <a:spcPts val="4535"/>
              </a:lnSpc>
              <a:buFont typeface="Arial"/>
              <a:buChar char="⚬"/>
            </a:pPr>
            <a:r>
              <a:rPr lang="en-US" sz="4200">
                <a:solidFill>
                  <a:srgbClr val="000000"/>
                </a:solidFill>
                <a:latin typeface="Calibri (MS)"/>
                <a:ea typeface="Calibri (MS)"/>
                <a:cs typeface="Calibri (MS)"/>
                <a:sym typeface="Calibri (MS)"/>
              </a:rPr>
              <a:t>Development determines everything we do, say our attitudes and beliefs throughout our lifetime</a:t>
            </a:r>
          </a:p>
          <a:p>
            <a:pPr algn="l" marL="886460" indent="-295487" lvl="2">
              <a:lnSpc>
                <a:spcPts val="4535"/>
              </a:lnSpc>
              <a:buFont typeface="Arial"/>
              <a:buChar char="⚬"/>
            </a:pPr>
            <a:r>
              <a:rPr lang="en-US" sz="4200">
                <a:solidFill>
                  <a:srgbClr val="000000"/>
                </a:solidFill>
                <a:latin typeface="Calibri (MS)"/>
                <a:ea typeface="Calibri (MS)"/>
                <a:cs typeface="Calibri (MS)"/>
                <a:sym typeface="Calibri (MS)"/>
              </a:rPr>
              <a:t>As psychologists it allows us to determine how these abilities, skills, understanding and emotions emerge and develop in humans</a:t>
            </a:r>
          </a:p>
        </p:txBody>
      </p:sp>
      <p:grpSp>
        <p:nvGrpSpPr>
          <p:cNvPr name="Group 10" id="10"/>
          <p:cNvGrpSpPr/>
          <p:nvPr/>
        </p:nvGrpSpPr>
        <p:grpSpPr>
          <a:xfrm rot="0">
            <a:off x="1257300" y="2716071"/>
            <a:ext cx="15832837" cy="799433"/>
            <a:chOff x="0" y="0"/>
            <a:chExt cx="21110449" cy="1065910"/>
          </a:xfrm>
        </p:grpSpPr>
        <p:sp>
          <p:nvSpPr>
            <p:cNvPr name="Freeform 11" id="11"/>
            <p:cNvSpPr/>
            <p:nvPr/>
          </p:nvSpPr>
          <p:spPr>
            <a:xfrm flipH="false" flipV="false" rot="0">
              <a:off x="0" y="0"/>
              <a:ext cx="21110449" cy="1065911"/>
            </a:xfrm>
            <a:custGeom>
              <a:avLst/>
              <a:gdLst/>
              <a:ahLst/>
              <a:cxnLst/>
              <a:rect r="r" b="b" t="t" l="l"/>
              <a:pathLst>
                <a:path h="1065911" w="21110449">
                  <a:moveTo>
                    <a:pt x="0" y="177673"/>
                  </a:moveTo>
                  <a:cubicBezTo>
                    <a:pt x="0" y="79502"/>
                    <a:pt x="84963" y="0"/>
                    <a:pt x="189611" y="0"/>
                  </a:cubicBezTo>
                  <a:lnTo>
                    <a:pt x="20920838" y="0"/>
                  </a:lnTo>
                  <a:cubicBezTo>
                    <a:pt x="21025613" y="0"/>
                    <a:pt x="21110449" y="79502"/>
                    <a:pt x="21110449" y="177673"/>
                  </a:cubicBezTo>
                  <a:lnTo>
                    <a:pt x="21110449" y="888238"/>
                  </a:lnTo>
                  <a:cubicBezTo>
                    <a:pt x="21110449" y="986409"/>
                    <a:pt x="21025486" y="1065911"/>
                    <a:pt x="20920838" y="1065911"/>
                  </a:cubicBezTo>
                  <a:lnTo>
                    <a:pt x="189611" y="1065911"/>
                  </a:lnTo>
                  <a:cubicBezTo>
                    <a:pt x="84963" y="1065784"/>
                    <a:pt x="0" y="986282"/>
                    <a:pt x="0" y="888238"/>
                  </a:cubicBezTo>
                  <a:close/>
                </a:path>
              </a:pathLst>
            </a:custGeom>
            <a:gradFill rotWithShape="true">
              <a:gsLst>
                <a:gs pos="0">
                  <a:srgbClr val="FFFF9E">
                    <a:alpha val="100000"/>
                  </a:srgbClr>
                </a:gs>
                <a:gs pos="50000">
                  <a:srgbClr val="FFFFC4">
                    <a:alpha val="100000"/>
                  </a:srgbClr>
                </a:gs>
                <a:gs pos="100000">
                  <a:srgbClr val="FFFFE3">
                    <a:alpha val="100000"/>
                  </a:srgbClr>
                </a:gs>
              </a:gsLst>
              <a:path path="circle">
                <a:fillToRect l="0" r="100000" t="100000" b="0"/>
              </a:path>
              <a:tileRect r="0" l="-100000" b="-100000" t="0"/>
            </a:gradFill>
          </p:spPr>
        </p:sp>
      </p:grpSp>
      <p:sp>
        <p:nvSpPr>
          <p:cNvPr name="Freeform 12" id="12"/>
          <p:cNvSpPr/>
          <p:nvPr/>
        </p:nvSpPr>
        <p:spPr>
          <a:xfrm flipH="false" flipV="false" rot="0">
            <a:off x="1228725" y="2687496"/>
            <a:ext cx="15889987" cy="856583"/>
          </a:xfrm>
          <a:custGeom>
            <a:avLst/>
            <a:gdLst/>
            <a:ahLst/>
            <a:cxnLst/>
            <a:rect r="r" b="b" t="t" l="l"/>
            <a:pathLst>
              <a:path h="856583" w="15889987">
                <a:moveTo>
                  <a:pt x="0" y="0"/>
                </a:moveTo>
                <a:lnTo>
                  <a:pt x="15889987" y="0"/>
                </a:lnTo>
                <a:lnTo>
                  <a:pt x="15889987" y="856583"/>
                </a:lnTo>
                <a:lnTo>
                  <a:pt x="0" y="8565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228725" y="2623202"/>
            <a:ext cx="15889986" cy="920825"/>
            <a:chOff x="0" y="0"/>
            <a:chExt cx="21186648" cy="1227766"/>
          </a:xfrm>
        </p:grpSpPr>
        <p:sp>
          <p:nvSpPr>
            <p:cNvPr name="Freeform 14" id="14"/>
            <p:cNvSpPr/>
            <p:nvPr/>
          </p:nvSpPr>
          <p:spPr>
            <a:xfrm flipH="false" flipV="false" rot="0">
              <a:off x="0" y="0"/>
              <a:ext cx="21186648" cy="1227766"/>
            </a:xfrm>
            <a:custGeom>
              <a:avLst/>
              <a:gdLst/>
              <a:ahLst/>
              <a:cxnLst/>
              <a:rect r="r" b="b" t="t" l="l"/>
              <a:pathLst>
                <a:path h="1227766" w="21186648">
                  <a:moveTo>
                    <a:pt x="0" y="0"/>
                  </a:moveTo>
                  <a:lnTo>
                    <a:pt x="21186648" y="0"/>
                  </a:lnTo>
                  <a:lnTo>
                    <a:pt x="21186648" y="1227766"/>
                  </a:lnTo>
                  <a:lnTo>
                    <a:pt x="0" y="1227766"/>
                  </a:lnTo>
                  <a:close/>
                </a:path>
              </a:pathLst>
            </a:custGeom>
            <a:solidFill>
              <a:srgbClr val="000000">
                <a:alpha val="0"/>
              </a:srgbClr>
            </a:solidFill>
          </p:spPr>
        </p:sp>
        <p:sp>
          <p:nvSpPr>
            <p:cNvPr name="TextBox 15" id="15"/>
            <p:cNvSpPr txBox="true"/>
            <p:nvPr/>
          </p:nvSpPr>
          <p:spPr>
            <a:xfrm>
              <a:off x="0" y="-85725"/>
              <a:ext cx="21186648" cy="1313491"/>
            </a:xfrm>
            <a:prstGeom prst="rect">
              <a:avLst/>
            </a:prstGeom>
          </p:spPr>
          <p:txBody>
            <a:bodyPr anchor="ctr" rtlCol="false" tIns="0" lIns="0" bIns="0" rIns="0"/>
            <a:lstStyle/>
            <a:p>
              <a:pPr algn="l">
                <a:lnSpc>
                  <a:spcPts val="5040"/>
                </a:lnSpc>
              </a:pPr>
              <a:r>
                <a:rPr lang="en-US" sz="4200" b="true">
                  <a:solidFill>
                    <a:srgbClr val="000000"/>
                  </a:solidFill>
                  <a:latin typeface="Calibri (MS) Bold"/>
                  <a:ea typeface="Calibri (MS) Bold"/>
                  <a:cs typeface="Calibri (MS) Bold"/>
                  <a:sym typeface="Calibri (MS) Bold"/>
                </a:rPr>
                <a:t>TASK</a:t>
              </a:r>
              <a:r>
                <a:rPr lang="en-US" sz="4200">
                  <a:solidFill>
                    <a:srgbClr val="000000"/>
                  </a:solidFill>
                  <a:latin typeface="Calibri (MS)"/>
                  <a:ea typeface="Calibri (MS)"/>
                  <a:cs typeface="Calibri (MS)"/>
                  <a:sym typeface="Calibri (MS)"/>
                </a:rPr>
                <a:t>: What is development? Why do we study it in Psychology?</a:t>
              </a:r>
            </a:p>
          </p:txBody>
        </p:sp>
      </p:grpSp>
      <p:grpSp>
        <p:nvGrpSpPr>
          <p:cNvPr name="Group 16" id="16"/>
          <p:cNvGrpSpPr/>
          <p:nvPr/>
        </p:nvGrpSpPr>
        <p:grpSpPr>
          <a:xfrm rot="0">
            <a:off x="205312" y="6216742"/>
            <a:ext cx="7500271" cy="4070223"/>
            <a:chOff x="0" y="0"/>
            <a:chExt cx="10000361" cy="5426963"/>
          </a:xfrm>
        </p:grpSpPr>
        <p:sp>
          <p:nvSpPr>
            <p:cNvPr name="Freeform 17" id="17"/>
            <p:cNvSpPr/>
            <p:nvPr/>
          </p:nvSpPr>
          <p:spPr>
            <a:xfrm flipH="false" flipV="false" rot="0">
              <a:off x="0" y="0"/>
              <a:ext cx="10000361" cy="5426964"/>
            </a:xfrm>
            <a:custGeom>
              <a:avLst/>
              <a:gdLst/>
              <a:ahLst/>
              <a:cxnLst/>
              <a:rect r="r" b="b" t="t" l="l"/>
              <a:pathLst>
                <a:path h="5426964" w="10000361">
                  <a:moveTo>
                    <a:pt x="0" y="904494"/>
                  </a:moveTo>
                  <a:cubicBezTo>
                    <a:pt x="0" y="405003"/>
                    <a:pt x="406273" y="0"/>
                    <a:pt x="907415" y="0"/>
                  </a:cubicBezTo>
                  <a:lnTo>
                    <a:pt x="9092946" y="0"/>
                  </a:lnTo>
                  <a:cubicBezTo>
                    <a:pt x="9594088" y="0"/>
                    <a:pt x="10000361" y="405003"/>
                    <a:pt x="10000361" y="904494"/>
                  </a:cubicBezTo>
                  <a:lnTo>
                    <a:pt x="10000361" y="4522470"/>
                  </a:lnTo>
                  <a:cubicBezTo>
                    <a:pt x="10000361" y="5021961"/>
                    <a:pt x="9594088" y="5426964"/>
                    <a:pt x="9092946" y="5426964"/>
                  </a:cubicBezTo>
                  <a:lnTo>
                    <a:pt x="907415" y="5426964"/>
                  </a:lnTo>
                  <a:cubicBezTo>
                    <a:pt x="406273" y="5426964"/>
                    <a:pt x="0" y="5021961"/>
                    <a:pt x="0" y="4522470"/>
                  </a:cubicBezTo>
                  <a:close/>
                </a:path>
              </a:pathLst>
            </a:custGeom>
            <a:gradFill rotWithShape="true">
              <a:gsLst>
                <a:gs pos="0">
                  <a:srgbClr val="94D1FF">
                    <a:alpha val="100000"/>
                  </a:srgbClr>
                </a:gs>
                <a:gs pos="50000">
                  <a:srgbClr val="BEE1FF">
                    <a:alpha val="100000"/>
                  </a:srgbClr>
                </a:gs>
                <a:gs pos="100000">
                  <a:srgbClr val="DFF0FF">
                    <a:alpha val="100000"/>
                  </a:srgbClr>
                </a:gs>
              </a:gsLst>
              <a:path path="circle">
                <a:fillToRect l="0" r="100000" t="100000" b="0"/>
              </a:path>
              <a:tileRect r="0" l="-100000" b="-100000" t="0"/>
            </a:gradFill>
          </p:spPr>
        </p:sp>
      </p:grpSp>
      <p:sp>
        <p:nvSpPr>
          <p:cNvPr name="Freeform 18" id="18"/>
          <p:cNvSpPr/>
          <p:nvPr/>
        </p:nvSpPr>
        <p:spPr>
          <a:xfrm flipH="false" flipV="false" rot="0">
            <a:off x="191024" y="6202455"/>
            <a:ext cx="7528846" cy="4098798"/>
          </a:xfrm>
          <a:custGeom>
            <a:avLst/>
            <a:gdLst/>
            <a:ahLst/>
            <a:cxnLst/>
            <a:rect r="r" b="b" t="t" l="l"/>
            <a:pathLst>
              <a:path h="4098798" w="7528846">
                <a:moveTo>
                  <a:pt x="0" y="0"/>
                </a:moveTo>
                <a:lnTo>
                  <a:pt x="7528846" y="0"/>
                </a:lnTo>
                <a:lnTo>
                  <a:pt x="7528846" y="4098798"/>
                </a:lnTo>
                <a:lnTo>
                  <a:pt x="0" y="40987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241824" y="6186580"/>
            <a:ext cx="7427284" cy="4063907"/>
          </a:xfrm>
          <a:prstGeom prst="rect">
            <a:avLst/>
          </a:prstGeom>
        </p:spPr>
        <p:txBody>
          <a:bodyPr anchor="t" rtlCol="false" tIns="0" lIns="0" bIns="0" rIns="0">
            <a:spAutoFit/>
          </a:bodyPr>
          <a:lstStyle/>
          <a:p>
            <a:pPr algn="l" marL="886460" indent="-295487" lvl="2">
              <a:lnSpc>
                <a:spcPts val="4535"/>
              </a:lnSpc>
              <a:buFont typeface="Arial"/>
              <a:buChar char="⚬"/>
            </a:pPr>
            <a:r>
              <a:rPr lang="en-US" b="true" sz="4200">
                <a:solidFill>
                  <a:srgbClr val="000000"/>
                </a:solidFill>
                <a:latin typeface="Calibri (MS) Bold"/>
                <a:ea typeface="Calibri (MS) Bold"/>
                <a:cs typeface="Calibri (MS) Bold"/>
                <a:sym typeface="Calibri (MS) Bold"/>
              </a:rPr>
              <a:t>EXTEND AO2: </a:t>
            </a:r>
            <a:r>
              <a:rPr lang="en-US" sz="4200">
                <a:solidFill>
                  <a:srgbClr val="000000"/>
                </a:solidFill>
                <a:latin typeface="Calibri (MS)"/>
                <a:ea typeface="Calibri (MS)"/>
                <a:cs typeface="Calibri (MS)"/>
                <a:sym typeface="Calibri (MS)"/>
              </a:rPr>
              <a:t>Look at the following examples and discuss how you think the behaviours developed. Use the terms ‘nature’ and ‘nurture’ in your response</a:t>
            </a:r>
          </a:p>
          <a:p>
            <a:pPr algn="l" marL="886460" indent="-295487" lvl="2">
              <a:lnSpc>
                <a:spcPts val="4535"/>
              </a:lnSpc>
            </a:pPr>
          </a:p>
        </p:txBody>
      </p:sp>
      <p:grpSp>
        <p:nvGrpSpPr>
          <p:cNvPr name="Group 20" id="20"/>
          <p:cNvGrpSpPr/>
          <p:nvPr/>
        </p:nvGrpSpPr>
        <p:grpSpPr>
          <a:xfrm rot="0">
            <a:off x="7921377" y="6526653"/>
            <a:ext cx="9553670" cy="3449670"/>
            <a:chOff x="0" y="0"/>
            <a:chExt cx="12738227" cy="4599560"/>
          </a:xfrm>
        </p:grpSpPr>
        <p:sp>
          <p:nvSpPr>
            <p:cNvPr name="Freeform 21" id="21"/>
            <p:cNvSpPr/>
            <p:nvPr/>
          </p:nvSpPr>
          <p:spPr>
            <a:xfrm flipH="false" flipV="false" rot="0">
              <a:off x="0" y="0"/>
              <a:ext cx="12738227" cy="4599559"/>
            </a:xfrm>
            <a:custGeom>
              <a:avLst/>
              <a:gdLst/>
              <a:ahLst/>
              <a:cxnLst/>
              <a:rect r="r" b="b" t="t" l="l"/>
              <a:pathLst>
                <a:path h="4599559" w="12738227">
                  <a:moveTo>
                    <a:pt x="0" y="0"/>
                  </a:moveTo>
                  <a:lnTo>
                    <a:pt x="12738227" y="0"/>
                  </a:lnTo>
                  <a:lnTo>
                    <a:pt x="12738227" y="4599559"/>
                  </a:lnTo>
                  <a:lnTo>
                    <a:pt x="0" y="4599559"/>
                  </a:lnTo>
                  <a:close/>
                </a:path>
              </a:pathLst>
            </a:custGeom>
            <a:solidFill>
              <a:srgbClr val="DAE3F3"/>
            </a:solidFill>
          </p:spPr>
        </p:sp>
      </p:grpSp>
      <p:sp>
        <p:nvSpPr>
          <p:cNvPr name="TextBox 22" id="22"/>
          <p:cNvSpPr txBox="true"/>
          <p:nvPr/>
        </p:nvSpPr>
        <p:spPr>
          <a:xfrm rot="0">
            <a:off x="7972177" y="6644128"/>
            <a:ext cx="9452080" cy="3281442"/>
          </a:xfrm>
          <a:prstGeom prst="rect">
            <a:avLst/>
          </a:prstGeom>
        </p:spPr>
        <p:txBody>
          <a:bodyPr anchor="t" rtlCol="false" tIns="0" lIns="0" bIns="0" rIns="0">
            <a:spAutoFit/>
          </a:bodyPr>
          <a:lstStyle/>
          <a:p>
            <a:pPr algn="l" marL="753300" indent="-251100" lvl="2">
              <a:lnSpc>
                <a:spcPts val="3085"/>
              </a:lnSpc>
              <a:buAutoNum type="arabicPeriod" startAt="1"/>
            </a:pPr>
            <a:r>
              <a:rPr lang="en-US" sz="3570">
                <a:solidFill>
                  <a:srgbClr val="000000"/>
                </a:solidFill>
                <a:latin typeface="Calibri (MS)"/>
                <a:ea typeface="Calibri (MS)"/>
                <a:cs typeface="Calibri (MS)"/>
                <a:sym typeface="Calibri (MS)"/>
              </a:rPr>
              <a:t>Chloe is the fastest runner in Year 8</a:t>
            </a:r>
          </a:p>
          <a:p>
            <a:pPr algn="l" marL="753300" indent="-251100" lvl="2">
              <a:lnSpc>
                <a:spcPts val="3085"/>
              </a:lnSpc>
              <a:buAutoNum type="arabicPeriod" startAt="1"/>
            </a:pPr>
            <a:r>
              <a:rPr lang="en-US" sz="3570">
                <a:solidFill>
                  <a:srgbClr val="000000"/>
                </a:solidFill>
                <a:latin typeface="Calibri (MS)"/>
                <a:ea typeface="Calibri (MS)"/>
                <a:cs typeface="Calibri (MS)"/>
                <a:sym typeface="Calibri (MS)"/>
              </a:rPr>
              <a:t>If you show Abdullah the flag of any country he can name the country</a:t>
            </a:r>
          </a:p>
          <a:p>
            <a:pPr algn="l" marL="753300" indent="-251100" lvl="2">
              <a:lnSpc>
                <a:spcPts val="3085"/>
              </a:lnSpc>
              <a:buAutoNum type="arabicPeriod" startAt="1"/>
            </a:pPr>
            <a:r>
              <a:rPr lang="en-US" sz="3570">
                <a:solidFill>
                  <a:srgbClr val="000000"/>
                </a:solidFill>
                <a:latin typeface="Calibri (MS)"/>
                <a:ea typeface="Calibri (MS)"/>
                <a:cs typeface="Calibri (MS)"/>
                <a:sym typeface="Calibri (MS)"/>
              </a:rPr>
              <a:t>When Fatma was 2 she used to have tantrums but now she is 7 she doesn’t</a:t>
            </a:r>
          </a:p>
          <a:p>
            <a:pPr algn="l" marL="753300" indent="-251100" lvl="2">
              <a:lnSpc>
                <a:spcPts val="3085"/>
              </a:lnSpc>
              <a:buAutoNum type="arabicPeriod" startAt="1"/>
            </a:pPr>
            <a:r>
              <a:rPr lang="en-US" sz="3570">
                <a:solidFill>
                  <a:srgbClr val="000000"/>
                </a:solidFill>
                <a:latin typeface="Calibri (MS)"/>
                <a:ea typeface="Calibri (MS)"/>
                <a:cs typeface="Calibri (MS)"/>
                <a:sym typeface="Calibri (MS)"/>
              </a:rPr>
              <a:t>Harry is only 14 but has passed Grade 8 on the piano</a:t>
            </a:r>
          </a:p>
        </p:txBody>
      </p:sp>
      <p:sp>
        <p:nvSpPr>
          <p:cNvPr name="Freeform 23" id="23"/>
          <p:cNvSpPr/>
          <p:nvPr/>
        </p:nvSpPr>
        <p:spPr>
          <a:xfrm flipH="false" flipV="false" rot="0">
            <a:off x="66606" y="37466"/>
            <a:ext cx="18154788" cy="10212068"/>
          </a:xfrm>
          <a:custGeom>
            <a:avLst/>
            <a:gdLst/>
            <a:ahLst/>
            <a:cxnLst/>
            <a:rect r="r" b="b" t="t" l="l"/>
            <a:pathLst>
              <a:path h="10212068" w="18154788">
                <a:moveTo>
                  <a:pt x="0" y="0"/>
                </a:moveTo>
                <a:lnTo>
                  <a:pt x="18154788" y="0"/>
                </a:lnTo>
                <a:lnTo>
                  <a:pt x="18154788" y="10212068"/>
                </a:lnTo>
                <a:lnTo>
                  <a:pt x="0" y="10212068"/>
                </a:lnTo>
                <a:lnTo>
                  <a:pt x="0" y="0"/>
                </a:lnTo>
                <a:close/>
              </a:path>
            </a:pathLst>
          </a:custGeom>
          <a:blipFill>
            <a:blip r:embed="rId6"/>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DAG1THTCd4c</dc:identifier>
  <dcterms:modified xsi:type="dcterms:W3CDTF">2011-08-01T06:04:30Z</dcterms:modified>
  <cp:revision>1</cp:revision>
  <dc:title>Lesson-1---Early-Brain-Development</dc:title>
</cp:coreProperties>
</file>