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bibas" charset="1" panose="02000603000000000000"/>
      <p:regular r:id="rId16"/>
    </p:embeddedFont>
    <p:embeddedFont>
      <p:font typeface="Calibri (MS) Bold" charset="1" panose="020F0702030404030204"/>
      <p:regular r:id="rId17"/>
    </p:embeddedFont>
    <p:embeddedFont>
      <p:font typeface="Calibri (MS)" charset="1" panose="020F0502020204030204"/>
      <p:regular r:id="rId18"/>
    </p:embeddedFont>
    <p:embeddedFont>
      <p:font typeface="Arimo" charset="1" panose="020B0604020202020204"/>
      <p:regular r:id="rId19"/>
    </p:embeddedFont>
    <p:embeddedFont>
      <p:font typeface="Arial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spaceplace.nasa.gov/tsunami/en/" TargetMode="External" Type="http://schemas.openxmlformats.org/officeDocument/2006/relationships/hyperlink"/><Relationship Id="rId4" Target="https://www.youtube.com/watch?v=_oPb_9gOdn4" TargetMode="External" Type="http://schemas.openxmlformats.org/officeDocument/2006/relationships/hyperlink"/><Relationship Id="rId5" Target="../media/image5.jpe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https://www.youtube.com/watch?v=WOQdkBys5bk" TargetMode="External" Type="http://schemas.openxmlformats.org/officeDocument/2006/relationships/hyperlink"/><Relationship Id="rId5" Target="https://www.youtube.com/watch?v=WO7TZFBAlaE" TargetMode="External" Type="http://schemas.openxmlformats.org/officeDocument/2006/relationships/hyperlink"/><Relationship Id="rId6" Target="https://www.youtube.com/watch?v=oMhVHM6WwWQ&amp;t=98s" TargetMode="External" Type="http://schemas.openxmlformats.org/officeDocument/2006/relationships/hyperlink"/><Relationship Id="rId7" Target="https://www.usgs.gov/media/videos/image-week-2004-indian-ocean-tsunami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https://www.youtube.com/watch?v=xyKgamjegtQ" TargetMode="External" Type="http://schemas.openxmlformats.org/officeDocument/2006/relationships/hyperlink"/><Relationship Id="rId6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youtube.com/watch?v=4UKO-NIdlbE&amp;feature=emb_logo" TargetMode="External" Type="http://schemas.openxmlformats.org/officeDocument/2006/relationships/hyperlink"/><Relationship Id="rId4" Target="https://www.youtube.com/watch?v=s1uaB41bLRk&amp;feature=emb_logo" TargetMode="External" Type="http://schemas.openxmlformats.org/officeDocument/2006/relationships/hyperlink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am.ac.uk/stories/volcanoesandclimate#:~:text=They%20found%20that%20for%20large,cooling%20effect%20amplified%20by%2015%25" TargetMode="External" Type="http://schemas.openxmlformats.org/officeDocument/2006/relationships/hyperlink"/><Relationship Id="rId4" Target="../media/image16.png" Type="http://schemas.openxmlformats.org/officeDocument/2006/relationships/image"/><Relationship Id="rId5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8517638" y="1344096"/>
            <a:ext cx="9518904" cy="7197946"/>
            <a:chOff x="0" y="0"/>
            <a:chExt cx="12691872" cy="95972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691872" cy="9597263"/>
            </a:xfrm>
            <a:custGeom>
              <a:avLst/>
              <a:gdLst/>
              <a:ahLst/>
              <a:cxnLst/>
              <a:rect r="r" b="b" t="t" l="l"/>
              <a:pathLst>
                <a:path h="9597263" w="12691872">
                  <a:moveTo>
                    <a:pt x="0" y="0"/>
                  </a:moveTo>
                  <a:lnTo>
                    <a:pt x="12691872" y="0"/>
                  </a:lnTo>
                  <a:lnTo>
                    <a:pt x="12691872" y="9597263"/>
                  </a:lnTo>
                  <a:lnTo>
                    <a:pt x="0" y="9597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1275" t="0" r="-31275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361068" y="1439632"/>
            <a:ext cx="7964544" cy="6885980"/>
            <a:chOff x="0" y="0"/>
            <a:chExt cx="10619392" cy="91813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19359" cy="9181338"/>
            </a:xfrm>
            <a:custGeom>
              <a:avLst/>
              <a:gdLst/>
              <a:ahLst/>
              <a:cxnLst/>
              <a:rect r="r" b="b" t="t" l="l"/>
              <a:pathLst>
                <a:path h="9181338" w="10619359">
                  <a:moveTo>
                    <a:pt x="0" y="0"/>
                  </a:moveTo>
                  <a:lnTo>
                    <a:pt x="10619359" y="0"/>
                  </a:lnTo>
                  <a:lnTo>
                    <a:pt x="10619359" y="9181338"/>
                  </a:lnTo>
                  <a:lnTo>
                    <a:pt x="0" y="9181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12" t="0" r="-5413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91440" y="20955"/>
            <a:ext cx="18105120" cy="1277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spc="66">
                <a:solidFill>
                  <a:srgbClr val="000000"/>
                </a:solidFill>
                <a:latin typeface="Abibas"/>
                <a:ea typeface="Abibas"/>
                <a:cs typeface="Abibas"/>
                <a:sym typeface="Abibas"/>
              </a:rPr>
              <a:t>Secondary hazards of tectonic events</a:t>
            </a:r>
          </a:p>
        </p:txBody>
      </p:sp>
      <p:sp>
        <p:nvSpPr>
          <p:cNvPr name="AutoShape 8" id="8"/>
          <p:cNvSpPr/>
          <p:nvPr/>
        </p:nvSpPr>
        <p:spPr>
          <a:xfrm rot="-3833533">
            <a:off x="3306889" y="2272145"/>
            <a:ext cx="2571785" cy="0"/>
          </a:xfrm>
          <a:prstGeom prst="line">
            <a:avLst/>
          </a:prstGeom>
          <a:ln cap="rnd" w="9525">
            <a:solidFill>
              <a:srgbClr val="ED7D31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9" id="9"/>
          <p:cNvSpPr/>
          <p:nvPr/>
        </p:nvSpPr>
        <p:spPr>
          <a:xfrm rot="-8490103">
            <a:off x="4622543" y="2625436"/>
            <a:ext cx="4844987" cy="0"/>
          </a:xfrm>
          <a:prstGeom prst="line">
            <a:avLst/>
          </a:prstGeom>
          <a:ln cap="rnd" w="9525">
            <a:solidFill>
              <a:srgbClr val="ED7D31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9236800" cy="1711235"/>
            <a:chOff x="0" y="0"/>
            <a:chExt cx="12315734" cy="2281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15734" cy="2281646"/>
            </a:xfrm>
            <a:custGeom>
              <a:avLst/>
              <a:gdLst/>
              <a:ahLst/>
              <a:cxnLst/>
              <a:rect r="r" b="b" t="t" l="l"/>
              <a:pathLst>
                <a:path h="2281646" w="12315734">
                  <a:moveTo>
                    <a:pt x="0" y="0"/>
                  </a:moveTo>
                  <a:lnTo>
                    <a:pt x="12315734" y="0"/>
                  </a:lnTo>
                  <a:lnTo>
                    <a:pt x="12315734" y="2281646"/>
                  </a:lnTo>
                  <a:lnTo>
                    <a:pt x="0" y="22816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2315734" cy="22816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Potential tsunami waves due to non-tectonic events - landslides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236800" y="290769"/>
            <a:ext cx="5534025" cy="1944986"/>
            <a:chOff x="0" y="0"/>
            <a:chExt cx="7378700" cy="25933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378700" cy="2593340"/>
            </a:xfrm>
            <a:custGeom>
              <a:avLst/>
              <a:gdLst/>
              <a:ahLst/>
              <a:cxnLst/>
              <a:rect r="r" b="b" t="t" l="l"/>
              <a:pathLst>
                <a:path h="2593340" w="7378700">
                  <a:moveTo>
                    <a:pt x="0" y="0"/>
                  </a:moveTo>
                  <a:lnTo>
                    <a:pt x="7378700" y="0"/>
                  </a:lnTo>
                  <a:lnTo>
                    <a:pt x="7378700" y="2593340"/>
                  </a:lnTo>
                  <a:lnTo>
                    <a:pt x="0" y="2593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4672" r="-85" b="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9236800" y="2028747"/>
            <a:ext cx="4913696" cy="5417082"/>
            <a:chOff x="0" y="0"/>
            <a:chExt cx="6551594" cy="72227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51549" cy="7222744"/>
            </a:xfrm>
            <a:custGeom>
              <a:avLst/>
              <a:gdLst/>
              <a:ahLst/>
              <a:cxnLst/>
              <a:rect r="r" b="b" t="t" l="l"/>
              <a:pathLst>
                <a:path h="7222744" w="6551549">
                  <a:moveTo>
                    <a:pt x="0" y="0"/>
                  </a:moveTo>
                  <a:lnTo>
                    <a:pt x="6551549" y="0"/>
                  </a:lnTo>
                  <a:lnTo>
                    <a:pt x="6551549" y="7222744"/>
                  </a:lnTo>
                  <a:lnTo>
                    <a:pt x="0" y="722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947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215456" y="7445829"/>
            <a:ext cx="4935041" cy="2458005"/>
            <a:chOff x="0" y="0"/>
            <a:chExt cx="6580054" cy="32773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79997" cy="3277362"/>
            </a:xfrm>
            <a:custGeom>
              <a:avLst/>
              <a:gdLst/>
              <a:ahLst/>
              <a:cxnLst/>
              <a:rect r="r" b="b" t="t" l="l"/>
              <a:pathLst>
                <a:path h="3277362" w="6579997">
                  <a:moveTo>
                    <a:pt x="0" y="0"/>
                  </a:moveTo>
                  <a:lnTo>
                    <a:pt x="6579997" y="0"/>
                  </a:lnTo>
                  <a:lnTo>
                    <a:pt x="6579997" y="3277362"/>
                  </a:lnTo>
                  <a:lnTo>
                    <a:pt x="0" y="3277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743" r="-30528" b="-151244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27060" y="1711235"/>
            <a:ext cx="6441522" cy="3789182"/>
            <a:chOff x="0" y="0"/>
            <a:chExt cx="8588696" cy="50522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588756" cy="5052187"/>
            </a:xfrm>
            <a:custGeom>
              <a:avLst/>
              <a:gdLst/>
              <a:ahLst/>
              <a:cxnLst/>
              <a:rect r="r" b="b" t="t" l="l"/>
              <a:pathLst>
                <a:path h="5052187" w="8588756">
                  <a:moveTo>
                    <a:pt x="0" y="0"/>
                  </a:moveTo>
                  <a:lnTo>
                    <a:pt x="8588756" y="0"/>
                  </a:lnTo>
                  <a:lnTo>
                    <a:pt x="8588756" y="5052187"/>
                  </a:lnTo>
                  <a:lnTo>
                    <a:pt x="0" y="5052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6058" r="0" b="-1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" y="49530"/>
            <a:ext cx="8976358" cy="74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36">
                <a:solidFill>
                  <a:srgbClr val="000000"/>
                </a:solidFill>
                <a:latin typeface="Abibas"/>
                <a:ea typeface="Abibas"/>
                <a:cs typeface="Abibas"/>
                <a:sym typeface="Abibas"/>
              </a:rPr>
              <a:t>Secondary hazards of tectonic events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3003528" y="434325"/>
            <a:ext cx="4699636" cy="3897034"/>
            <a:chOff x="0" y="0"/>
            <a:chExt cx="6266182" cy="51960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6240780" cy="5170678"/>
            </a:xfrm>
            <a:custGeom>
              <a:avLst/>
              <a:gdLst/>
              <a:ahLst/>
              <a:cxnLst/>
              <a:rect r="r" b="b" t="t" l="l"/>
              <a:pathLst>
                <a:path h="5170678" w="6240780">
                  <a:moveTo>
                    <a:pt x="0" y="0"/>
                  </a:moveTo>
                  <a:lnTo>
                    <a:pt x="6240780" y="0"/>
                  </a:lnTo>
                  <a:lnTo>
                    <a:pt x="6240780" y="5170678"/>
                  </a:lnTo>
                  <a:lnTo>
                    <a:pt x="0" y="51706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266180" cy="5196078"/>
            </a:xfrm>
            <a:custGeom>
              <a:avLst/>
              <a:gdLst/>
              <a:ahLst/>
              <a:cxnLst/>
              <a:rect r="r" b="b" t="t" l="l"/>
              <a:pathLst>
                <a:path h="5196078" w="6266180">
                  <a:moveTo>
                    <a:pt x="12700" y="0"/>
                  </a:moveTo>
                  <a:lnTo>
                    <a:pt x="6253480" y="0"/>
                  </a:lnTo>
                  <a:cubicBezTo>
                    <a:pt x="6260465" y="0"/>
                    <a:pt x="6266180" y="5715"/>
                    <a:pt x="6266180" y="12700"/>
                  </a:cubicBezTo>
                  <a:lnTo>
                    <a:pt x="6266180" y="5183378"/>
                  </a:lnTo>
                  <a:cubicBezTo>
                    <a:pt x="6266180" y="5190363"/>
                    <a:pt x="6260465" y="5196078"/>
                    <a:pt x="6253480" y="5196078"/>
                  </a:cubicBezTo>
                  <a:lnTo>
                    <a:pt x="12700" y="5196078"/>
                  </a:lnTo>
                  <a:cubicBezTo>
                    <a:pt x="5715" y="5196078"/>
                    <a:pt x="0" y="5190363"/>
                    <a:pt x="0" y="518337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183378"/>
                  </a:lnTo>
                  <a:lnTo>
                    <a:pt x="12700" y="5183378"/>
                  </a:lnTo>
                  <a:lnTo>
                    <a:pt x="12700" y="5170678"/>
                  </a:lnTo>
                  <a:lnTo>
                    <a:pt x="6253480" y="5170678"/>
                  </a:lnTo>
                  <a:lnTo>
                    <a:pt x="6253480" y="5183378"/>
                  </a:lnTo>
                  <a:lnTo>
                    <a:pt x="6240780" y="5183378"/>
                  </a:lnTo>
                  <a:lnTo>
                    <a:pt x="6240780" y="12700"/>
                  </a:lnTo>
                  <a:lnTo>
                    <a:pt x="6253480" y="12700"/>
                  </a:lnTo>
                  <a:lnTo>
                    <a:pt x="625348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6266182" cy="5253196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b="true" sz="2700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Learning Objectives 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Identify what a tsunami is 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Describe how they are caused </a:t>
              </a: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 </a:t>
              </a: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Explain the short term and long-term impacts of tsunamis 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4810" y="1156335"/>
            <a:ext cx="7501618" cy="8559849"/>
            <a:chOff x="0" y="0"/>
            <a:chExt cx="10002158" cy="114131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9976739" cy="11387709"/>
            </a:xfrm>
            <a:custGeom>
              <a:avLst/>
              <a:gdLst/>
              <a:ahLst/>
              <a:cxnLst/>
              <a:rect r="r" b="b" t="t" l="l"/>
              <a:pathLst>
                <a:path h="11387709" w="9976739">
                  <a:moveTo>
                    <a:pt x="0" y="0"/>
                  </a:moveTo>
                  <a:lnTo>
                    <a:pt x="9976739" y="0"/>
                  </a:lnTo>
                  <a:lnTo>
                    <a:pt x="9976739" y="11387709"/>
                  </a:lnTo>
                  <a:lnTo>
                    <a:pt x="0" y="113877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02139" cy="11413109"/>
            </a:xfrm>
            <a:custGeom>
              <a:avLst/>
              <a:gdLst/>
              <a:ahLst/>
              <a:cxnLst/>
              <a:rect r="r" b="b" t="t" l="l"/>
              <a:pathLst>
                <a:path h="11413109" w="10002139">
                  <a:moveTo>
                    <a:pt x="12700" y="0"/>
                  </a:moveTo>
                  <a:lnTo>
                    <a:pt x="9989439" y="0"/>
                  </a:lnTo>
                  <a:cubicBezTo>
                    <a:pt x="9996424" y="0"/>
                    <a:pt x="10002139" y="5715"/>
                    <a:pt x="10002139" y="12700"/>
                  </a:cubicBezTo>
                  <a:lnTo>
                    <a:pt x="10002139" y="11400409"/>
                  </a:lnTo>
                  <a:cubicBezTo>
                    <a:pt x="10002139" y="11407394"/>
                    <a:pt x="9996424" y="11413109"/>
                    <a:pt x="9989439" y="11413109"/>
                  </a:cubicBezTo>
                  <a:lnTo>
                    <a:pt x="12700" y="11413109"/>
                  </a:lnTo>
                  <a:cubicBezTo>
                    <a:pt x="5715" y="11413109"/>
                    <a:pt x="0" y="11407394"/>
                    <a:pt x="0" y="1140040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1400409"/>
                  </a:lnTo>
                  <a:lnTo>
                    <a:pt x="12700" y="11400409"/>
                  </a:lnTo>
                  <a:lnTo>
                    <a:pt x="12700" y="11387709"/>
                  </a:lnTo>
                  <a:lnTo>
                    <a:pt x="9989439" y="11387709"/>
                  </a:lnTo>
                  <a:lnTo>
                    <a:pt x="9989439" y="11400409"/>
                  </a:lnTo>
                  <a:lnTo>
                    <a:pt x="9976739" y="11400409"/>
                  </a:lnTo>
                  <a:lnTo>
                    <a:pt x="9976739" y="12700"/>
                  </a:lnTo>
                  <a:lnTo>
                    <a:pt x="9989439" y="12700"/>
                  </a:lnTo>
                  <a:lnTo>
                    <a:pt x="998943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10002158" cy="1147980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Discussion Questions:</a:t>
              </a:r>
            </a:p>
            <a:p>
              <a:pPr algn="l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 does the Japanese word “tsunami” mean?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How are tsunami’s caused? – Explain this fully.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Explain what happens as the tsunami waves ripple outwards.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What impacts do tsunamis create?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 all earthquakes and volcanoes lead to tsunamis? Why or why not?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  <a:p>
              <a:pPr algn="l" marL="488632" indent="-244316" lvl="1">
                <a:lnSpc>
                  <a:spcPts val="3240"/>
                </a:lnSpc>
                <a:buAutoNum type="arabicPeriod" startAt="1"/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Give one example of how tsunami’s can be measured.</a:t>
              </a:r>
            </a:p>
            <a:p>
              <a:pPr algn="l" marL="488632" indent="-244316" lvl="1">
                <a:lnSpc>
                  <a:spcPts val="3240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842600" y="4501515"/>
            <a:ext cx="8953500" cy="5734050"/>
            <a:chOff x="0" y="0"/>
            <a:chExt cx="11938000" cy="7645400"/>
          </a:xfrm>
        </p:grpSpPr>
        <p:sp>
          <p:nvSpPr>
            <p:cNvPr name="Freeform 13" id="13" descr="The Omnimous Drawback of a Tsunami Wave Before the Deluge : thalassophobia"/>
            <p:cNvSpPr/>
            <p:nvPr/>
          </p:nvSpPr>
          <p:spPr>
            <a:xfrm flipH="false" flipV="false" rot="0">
              <a:off x="0" y="0"/>
              <a:ext cx="11938000" cy="7645400"/>
            </a:xfrm>
            <a:custGeom>
              <a:avLst/>
              <a:gdLst/>
              <a:ahLst/>
              <a:cxnLst/>
              <a:rect r="r" b="b" t="t" l="l"/>
              <a:pathLst>
                <a:path h="7645400" w="11938000">
                  <a:moveTo>
                    <a:pt x="0" y="0"/>
                  </a:moveTo>
                  <a:lnTo>
                    <a:pt x="11938000" y="0"/>
                  </a:lnTo>
                  <a:lnTo>
                    <a:pt x="11938000" y="7645400"/>
                  </a:lnTo>
                  <a:lnTo>
                    <a:pt x="0" y="7645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5773400" cy="772478"/>
            <a:chOff x="0" y="0"/>
            <a:chExt cx="21031200" cy="10299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31200" cy="1029970"/>
            </a:xfrm>
            <a:custGeom>
              <a:avLst/>
              <a:gdLst/>
              <a:ahLst/>
              <a:cxnLst/>
              <a:rect r="r" b="b" t="t" l="l"/>
              <a:pathLst>
                <a:path h="102997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029970"/>
                  </a:lnTo>
                  <a:lnTo>
                    <a:pt x="0" y="1029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1031200" cy="10299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What is a tsunami?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964467" y="5711190"/>
            <a:ext cx="3983626" cy="2090329"/>
            <a:chOff x="0" y="0"/>
            <a:chExt cx="5311502" cy="27871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5286121" cy="2761742"/>
            </a:xfrm>
            <a:custGeom>
              <a:avLst/>
              <a:gdLst/>
              <a:ahLst/>
              <a:cxnLst/>
              <a:rect r="r" b="b" t="t" l="l"/>
              <a:pathLst>
                <a:path h="2761742" w="5286121">
                  <a:moveTo>
                    <a:pt x="0" y="0"/>
                  </a:moveTo>
                  <a:lnTo>
                    <a:pt x="5286121" y="0"/>
                  </a:lnTo>
                  <a:lnTo>
                    <a:pt x="5286121" y="2761742"/>
                  </a:lnTo>
                  <a:lnTo>
                    <a:pt x="0" y="27617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11521" cy="2787142"/>
            </a:xfrm>
            <a:custGeom>
              <a:avLst/>
              <a:gdLst/>
              <a:ahLst/>
              <a:cxnLst/>
              <a:rect r="r" b="b" t="t" l="l"/>
              <a:pathLst>
                <a:path h="2787142" w="5311521">
                  <a:moveTo>
                    <a:pt x="12700" y="0"/>
                  </a:moveTo>
                  <a:lnTo>
                    <a:pt x="5298821" y="0"/>
                  </a:lnTo>
                  <a:cubicBezTo>
                    <a:pt x="5305806" y="0"/>
                    <a:pt x="5311521" y="5715"/>
                    <a:pt x="5311521" y="12700"/>
                  </a:cubicBezTo>
                  <a:lnTo>
                    <a:pt x="5311521" y="2774442"/>
                  </a:lnTo>
                  <a:cubicBezTo>
                    <a:pt x="5311521" y="2781427"/>
                    <a:pt x="5305806" y="2787142"/>
                    <a:pt x="5298821" y="2787142"/>
                  </a:cubicBezTo>
                  <a:lnTo>
                    <a:pt x="12700" y="2787142"/>
                  </a:lnTo>
                  <a:cubicBezTo>
                    <a:pt x="5715" y="2787142"/>
                    <a:pt x="0" y="2781427"/>
                    <a:pt x="0" y="277444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774442"/>
                  </a:lnTo>
                  <a:lnTo>
                    <a:pt x="12700" y="2774442"/>
                  </a:lnTo>
                  <a:lnTo>
                    <a:pt x="12700" y="2761742"/>
                  </a:lnTo>
                  <a:lnTo>
                    <a:pt x="5298821" y="2761742"/>
                  </a:lnTo>
                  <a:lnTo>
                    <a:pt x="5298821" y="2774442"/>
                  </a:lnTo>
                  <a:lnTo>
                    <a:pt x="5286121" y="2774442"/>
                  </a:lnTo>
                  <a:lnTo>
                    <a:pt x="5286121" y="12700"/>
                  </a:lnTo>
                  <a:lnTo>
                    <a:pt x="5298821" y="12700"/>
                  </a:lnTo>
                  <a:lnTo>
                    <a:pt x="5298821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5311502" cy="2787106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697"/>
                </a:lnSpc>
              </a:pPr>
              <a:r>
                <a:rPr lang="en-US" sz="2775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Complete some research into tsunami’s by clicking the link below: </a:t>
              </a:r>
              <a:r>
                <a:rPr lang="en-US" sz="2775" u="sng">
                  <a:solidFill>
                    <a:srgbClr val="0563C1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3" tooltip="https://spaceplace.nasa.gov/tsunami/en/"/>
                </a:rPr>
                <a:t>https://spaceplace.nasa.gov/tsunami/en/</a:t>
              </a:r>
            </a:p>
            <a:p>
              <a:pPr algn="l">
                <a:lnSpc>
                  <a:spcPts val="2697"/>
                </a:lnSpc>
              </a:pPr>
            </a:p>
            <a:p>
              <a:pPr algn="l">
                <a:lnSpc>
                  <a:spcPts val="2697"/>
                </a:lnSpc>
              </a:pPr>
            </a:p>
            <a:p>
              <a:pPr algn="l">
                <a:lnSpc>
                  <a:spcPts val="2697"/>
                </a:lnSpc>
              </a:pPr>
            </a:p>
            <a:p>
              <a:pPr algn="l">
                <a:lnSpc>
                  <a:spcPts val="2697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146766" y="-65279"/>
            <a:ext cx="7850778" cy="935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Tsunamis 101 - </a:t>
            </a: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youtube.com/watch?v=_oPb_9gOdn4"/>
              </a:rPr>
              <a:t>https://www.youtube.com/watch?v=_oPb_9gOdn4</a:t>
            </a: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3663749" y="772478"/>
            <a:ext cx="4585065" cy="4687797"/>
            <a:chOff x="0" y="0"/>
            <a:chExt cx="6113420" cy="6250396"/>
          </a:xfrm>
        </p:grpSpPr>
        <p:sp>
          <p:nvSpPr>
            <p:cNvPr name="Freeform 12" id="12" descr="Animated World Map Shows 120 Years Of Earthquakes And Tsunamis"/>
            <p:cNvSpPr/>
            <p:nvPr/>
          </p:nvSpPr>
          <p:spPr>
            <a:xfrm flipH="false" flipV="false" rot="0">
              <a:off x="0" y="0"/>
              <a:ext cx="6113399" cy="6250432"/>
            </a:xfrm>
            <a:custGeom>
              <a:avLst/>
              <a:gdLst/>
              <a:ahLst/>
              <a:cxnLst/>
              <a:rect r="r" b="b" t="t" l="l"/>
              <a:pathLst>
                <a:path h="6250432" w="6113399">
                  <a:moveTo>
                    <a:pt x="0" y="0"/>
                  </a:moveTo>
                  <a:lnTo>
                    <a:pt x="6113399" y="0"/>
                  </a:lnTo>
                  <a:lnTo>
                    <a:pt x="6113399" y="6250432"/>
                  </a:lnTo>
                  <a:lnTo>
                    <a:pt x="0" y="6250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82437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274320" y="896439"/>
            <a:ext cx="13245735" cy="9175024"/>
            <a:chOff x="0" y="0"/>
            <a:chExt cx="17660980" cy="122333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661001" cy="12233402"/>
            </a:xfrm>
            <a:custGeom>
              <a:avLst/>
              <a:gdLst/>
              <a:ahLst/>
              <a:cxnLst/>
              <a:rect r="r" b="b" t="t" l="l"/>
              <a:pathLst>
                <a:path h="12233402" w="17661001">
                  <a:moveTo>
                    <a:pt x="0" y="0"/>
                  </a:moveTo>
                  <a:lnTo>
                    <a:pt x="17661001" y="0"/>
                  </a:lnTo>
                  <a:lnTo>
                    <a:pt x="17661001" y="12233402"/>
                  </a:lnTo>
                  <a:lnTo>
                    <a:pt x="0" y="12233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571" t="0" r="-11571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772478"/>
            <a:chOff x="0" y="0"/>
            <a:chExt cx="24384000" cy="10299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029970"/>
            </a:xfrm>
            <a:custGeom>
              <a:avLst/>
              <a:gdLst/>
              <a:ahLst/>
              <a:cxnLst/>
              <a:rect r="r" b="b" t="t" l="l"/>
              <a:pathLst>
                <a:path h="102997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029970"/>
                  </a:lnTo>
                  <a:lnTo>
                    <a:pt x="0" y="1029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4384000" cy="10299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Tsunami Footage 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43691" y="772478"/>
            <a:ext cx="7869402" cy="4426539"/>
            <a:chOff x="0" y="0"/>
            <a:chExt cx="10492536" cy="59020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92486" cy="5902071"/>
            </a:xfrm>
            <a:custGeom>
              <a:avLst/>
              <a:gdLst/>
              <a:ahLst/>
              <a:cxnLst/>
              <a:rect r="r" b="b" t="t" l="l"/>
              <a:pathLst>
                <a:path h="5902071" w="10492486">
                  <a:moveTo>
                    <a:pt x="0" y="0"/>
                  </a:moveTo>
                  <a:lnTo>
                    <a:pt x="10492486" y="0"/>
                  </a:lnTo>
                  <a:lnTo>
                    <a:pt x="10492486" y="5902071"/>
                  </a:lnTo>
                  <a:lnTo>
                    <a:pt x="0" y="5902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43309" y="5166818"/>
            <a:ext cx="7070164" cy="450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25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youtube.com/watch?v=WOQdkBys5bk"/>
              </a:rPr>
              <a:t>Tonga hit by Tsunami from nearby violent volcanic eruption</a:t>
            </a:r>
            <a:r>
              <a:rPr lang="en-US" sz="225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353655" y="6181436"/>
            <a:ext cx="9738402" cy="3568929"/>
            <a:chOff x="0" y="0"/>
            <a:chExt cx="12984536" cy="475857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984480" cy="4758563"/>
            </a:xfrm>
            <a:custGeom>
              <a:avLst/>
              <a:gdLst/>
              <a:ahLst/>
              <a:cxnLst/>
              <a:rect r="r" b="b" t="t" l="l"/>
              <a:pathLst>
                <a:path h="4758563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4758563"/>
                  </a:lnTo>
                  <a:lnTo>
                    <a:pt x="0" y="4758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26743" r="0" b="-26743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788929" y="9721572"/>
            <a:ext cx="3714726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5" tooltip="https://www.youtube.com/watch?v=WO7TZFBAlaE"/>
              </a:rPr>
              <a:t>Boxing day Tsunami 2004</a:t>
            </a: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00780" y="5616008"/>
            <a:ext cx="6691022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6" tooltip="https://www.youtube.com/watch?v=oMhVHM6WwWQ&amp;t=98s"/>
              </a:rPr>
              <a:t>Why the Indian Ocean Tsunami Was So Deadly</a:t>
            </a: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8353655" y="772478"/>
            <a:ext cx="9738402" cy="4854960"/>
            <a:chOff x="0" y="0"/>
            <a:chExt cx="12984536" cy="64732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984480" cy="6473317"/>
            </a:xfrm>
            <a:custGeom>
              <a:avLst/>
              <a:gdLst/>
              <a:ahLst/>
              <a:cxnLst/>
              <a:rect r="r" b="b" t="t" l="l"/>
              <a:pathLst>
                <a:path h="6473317" w="12984480">
                  <a:moveTo>
                    <a:pt x="0" y="0"/>
                  </a:moveTo>
                  <a:lnTo>
                    <a:pt x="12984480" y="0"/>
                  </a:lnTo>
                  <a:lnTo>
                    <a:pt x="12984480" y="6473317"/>
                  </a:lnTo>
                  <a:lnTo>
                    <a:pt x="0" y="6473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6414" r="0" b="-6414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374031" y="7616229"/>
            <a:ext cx="7555788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7" tooltip="https://www.usgs.gov/media/videos/image-week-2004-indian-ocean-tsunami"/>
              </a:rPr>
              <a:t>Image of the Week - 2004 Indian Ocean Tsunami</a:t>
            </a: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5773400" cy="841057"/>
            <a:chOff x="0" y="0"/>
            <a:chExt cx="21031200" cy="11214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31200" cy="1121410"/>
            </a:xfrm>
            <a:custGeom>
              <a:avLst/>
              <a:gdLst/>
              <a:ahLst/>
              <a:cxnLst/>
              <a:rect r="r" b="b" t="t" l="l"/>
              <a:pathLst>
                <a:path h="112141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121410"/>
                  </a:lnTo>
                  <a:lnTo>
                    <a:pt x="0" y="11214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1031200" cy="11214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How are tsunamis caused?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35933" y="6539406"/>
            <a:ext cx="10001250" cy="2895600"/>
            <a:chOff x="0" y="0"/>
            <a:chExt cx="13335000" cy="3860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35000" cy="3860800"/>
            </a:xfrm>
            <a:custGeom>
              <a:avLst/>
              <a:gdLst/>
              <a:ahLst/>
              <a:cxnLst/>
              <a:rect r="r" b="b" t="t" l="l"/>
              <a:pathLst>
                <a:path h="3860800" w="13335000">
                  <a:moveTo>
                    <a:pt x="0" y="0"/>
                  </a:moveTo>
                  <a:lnTo>
                    <a:pt x="13335000" y="0"/>
                  </a:lnTo>
                  <a:lnTo>
                    <a:pt x="13335000" y="3860800"/>
                  </a:lnTo>
                  <a:lnTo>
                    <a:pt x="0" y="3860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64" r="0" b="-164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227373" y="846632"/>
            <a:ext cx="5820730" cy="1350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Study the diagrams below. Using them, can you write a paragraph describing &amp; explaining the formation of a tsunami.</a:t>
            </a: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087336" y="2174886"/>
            <a:ext cx="7504050" cy="7031979"/>
            <a:chOff x="0" y="0"/>
            <a:chExt cx="10005400" cy="9375972"/>
          </a:xfrm>
        </p:grpSpPr>
        <p:sp>
          <p:nvSpPr>
            <p:cNvPr name="Freeform 10" id="10" descr="The Cause of Tsunamis - Humanities Assignment - Tsunami (Katelyn Marzan,  8JM)"/>
            <p:cNvSpPr/>
            <p:nvPr/>
          </p:nvSpPr>
          <p:spPr>
            <a:xfrm flipH="false" flipV="false" rot="0">
              <a:off x="0" y="0"/>
              <a:ext cx="10005441" cy="9376029"/>
            </a:xfrm>
            <a:custGeom>
              <a:avLst/>
              <a:gdLst/>
              <a:ahLst/>
              <a:cxnLst/>
              <a:rect r="r" b="b" t="t" l="l"/>
              <a:pathLst>
                <a:path h="9376029" w="10005441">
                  <a:moveTo>
                    <a:pt x="0" y="0"/>
                  </a:moveTo>
                  <a:lnTo>
                    <a:pt x="10005441" y="0"/>
                  </a:lnTo>
                  <a:lnTo>
                    <a:pt x="10005441" y="9376029"/>
                  </a:lnTo>
                  <a:lnTo>
                    <a:pt x="0" y="9376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29" t="0" r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016565" y="2326864"/>
            <a:ext cx="5823166" cy="4128734"/>
            <a:chOff x="0" y="0"/>
            <a:chExt cx="7764222" cy="5504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764272" cy="5504942"/>
            </a:xfrm>
            <a:custGeom>
              <a:avLst/>
              <a:gdLst/>
              <a:ahLst/>
              <a:cxnLst/>
              <a:rect r="r" b="b" t="t" l="l"/>
              <a:pathLst>
                <a:path h="5504942" w="7764272">
                  <a:moveTo>
                    <a:pt x="0" y="0"/>
                  </a:moveTo>
                  <a:lnTo>
                    <a:pt x="7764272" y="0"/>
                  </a:lnTo>
                  <a:lnTo>
                    <a:pt x="7764272" y="5504942"/>
                  </a:lnTo>
                  <a:lnTo>
                    <a:pt x="0" y="5504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76371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214312" y="2471198"/>
            <a:ext cx="3347510" cy="3476097"/>
            <a:chOff x="0" y="0"/>
            <a:chExt cx="4463346" cy="46347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63288" cy="4634738"/>
            </a:xfrm>
            <a:custGeom>
              <a:avLst/>
              <a:gdLst/>
              <a:ahLst/>
              <a:cxnLst/>
              <a:rect r="r" b="b" t="t" l="l"/>
              <a:pathLst>
                <a:path h="4634738" w="4463288">
                  <a:moveTo>
                    <a:pt x="0" y="0"/>
                  </a:moveTo>
                  <a:lnTo>
                    <a:pt x="4463288" y="0"/>
                  </a:lnTo>
                  <a:lnTo>
                    <a:pt x="4463288" y="4634738"/>
                  </a:lnTo>
                  <a:lnTo>
                    <a:pt x="0" y="4634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25658" b="-1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739051" y="182149"/>
            <a:ext cx="9144000" cy="969496"/>
            <a:chOff x="0" y="0"/>
            <a:chExt cx="12192000" cy="129266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192000" cy="1292606"/>
            </a:xfrm>
            <a:custGeom>
              <a:avLst/>
              <a:gdLst/>
              <a:ahLst/>
              <a:cxnLst/>
              <a:rect r="r" b="b" t="t" l="l"/>
              <a:pathLst>
                <a:path h="1292606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1292606"/>
                  </a:lnTo>
                  <a:lnTo>
                    <a:pt x="0" y="1292606"/>
                  </a:lnTo>
                  <a:close/>
                </a:path>
              </a:pathLst>
            </a:custGeom>
            <a:solidFill>
              <a:srgbClr val="FBE5D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12192000" cy="13498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 Explain the formation of tsunami. Evaluate the extent to which the hazardous impacts of tsunami may be reduced. [20]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127658" y="2981736"/>
            <a:ext cx="1842063" cy="6234654"/>
            <a:chOff x="0" y="0"/>
            <a:chExt cx="2456084" cy="831287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2430653" cy="8287512"/>
            </a:xfrm>
            <a:custGeom>
              <a:avLst/>
              <a:gdLst/>
              <a:ahLst/>
              <a:cxnLst/>
              <a:rect r="r" b="b" t="t" l="l"/>
              <a:pathLst>
                <a:path h="8287512" w="2430653">
                  <a:moveTo>
                    <a:pt x="0" y="0"/>
                  </a:moveTo>
                  <a:lnTo>
                    <a:pt x="2430653" y="0"/>
                  </a:lnTo>
                  <a:lnTo>
                    <a:pt x="2430653" y="8287512"/>
                  </a:lnTo>
                  <a:lnTo>
                    <a:pt x="0" y="8287512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56053" cy="8312912"/>
            </a:xfrm>
            <a:custGeom>
              <a:avLst/>
              <a:gdLst/>
              <a:ahLst/>
              <a:cxnLst/>
              <a:rect r="r" b="b" t="t" l="l"/>
              <a:pathLst>
                <a:path h="8312912" w="2456053">
                  <a:moveTo>
                    <a:pt x="12700" y="0"/>
                  </a:moveTo>
                  <a:lnTo>
                    <a:pt x="2443353" y="0"/>
                  </a:lnTo>
                  <a:cubicBezTo>
                    <a:pt x="2450338" y="0"/>
                    <a:pt x="2456053" y="5715"/>
                    <a:pt x="2456053" y="12700"/>
                  </a:cubicBezTo>
                  <a:lnTo>
                    <a:pt x="2456053" y="8300212"/>
                  </a:lnTo>
                  <a:cubicBezTo>
                    <a:pt x="2456053" y="8307197"/>
                    <a:pt x="2450338" y="8312912"/>
                    <a:pt x="2443353" y="8312912"/>
                  </a:cubicBezTo>
                  <a:lnTo>
                    <a:pt x="12700" y="8312912"/>
                  </a:lnTo>
                  <a:cubicBezTo>
                    <a:pt x="5715" y="8312912"/>
                    <a:pt x="0" y="8307197"/>
                    <a:pt x="0" y="8300212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300212"/>
                  </a:lnTo>
                  <a:lnTo>
                    <a:pt x="12700" y="8300212"/>
                  </a:lnTo>
                  <a:lnTo>
                    <a:pt x="12700" y="8287512"/>
                  </a:lnTo>
                  <a:lnTo>
                    <a:pt x="2443353" y="8287512"/>
                  </a:lnTo>
                  <a:lnTo>
                    <a:pt x="2443353" y="8300212"/>
                  </a:lnTo>
                  <a:lnTo>
                    <a:pt x="2430653" y="8300212"/>
                  </a:lnTo>
                  <a:lnTo>
                    <a:pt x="2430653" y="12700"/>
                  </a:lnTo>
                  <a:lnTo>
                    <a:pt x="2443353" y="12700"/>
                  </a:lnTo>
                  <a:lnTo>
                    <a:pt x="244335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5773400" cy="943927"/>
            <a:chOff x="0" y="0"/>
            <a:chExt cx="21031200" cy="1258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31200" cy="1258570"/>
            </a:xfrm>
            <a:custGeom>
              <a:avLst/>
              <a:gdLst/>
              <a:ahLst/>
              <a:cxnLst/>
              <a:rect r="r" b="b" t="t" l="l"/>
              <a:pathLst>
                <a:path h="125857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1031200" cy="1258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How are tsunamis formed: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54874" y="5975722"/>
            <a:ext cx="7105804" cy="4311278"/>
            <a:chOff x="0" y="0"/>
            <a:chExt cx="9474406" cy="57483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474454" cy="5748401"/>
            </a:xfrm>
            <a:custGeom>
              <a:avLst/>
              <a:gdLst/>
              <a:ahLst/>
              <a:cxnLst/>
              <a:rect r="r" b="b" t="t" l="l"/>
              <a:pathLst>
                <a:path h="5748401" w="9474454">
                  <a:moveTo>
                    <a:pt x="0" y="0"/>
                  </a:moveTo>
                  <a:lnTo>
                    <a:pt x="9474454" y="0"/>
                  </a:lnTo>
                  <a:lnTo>
                    <a:pt x="9474454" y="5748401"/>
                  </a:lnTo>
                  <a:lnTo>
                    <a:pt x="0" y="5748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50926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190698" y="5975722"/>
            <a:ext cx="4027868" cy="4182590"/>
            <a:chOff x="0" y="0"/>
            <a:chExt cx="5370490" cy="55767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70449" cy="5576824"/>
            </a:xfrm>
            <a:custGeom>
              <a:avLst/>
              <a:gdLst/>
              <a:ahLst/>
              <a:cxnLst/>
              <a:rect r="r" b="b" t="t" l="l"/>
              <a:pathLst>
                <a:path h="5576824" w="5370449">
                  <a:moveTo>
                    <a:pt x="0" y="0"/>
                  </a:moveTo>
                  <a:lnTo>
                    <a:pt x="5370449" y="0"/>
                  </a:lnTo>
                  <a:lnTo>
                    <a:pt x="5370449" y="5576824"/>
                  </a:lnTo>
                  <a:lnTo>
                    <a:pt x="0" y="5576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25657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1026186"/>
            <a:ext cx="7354389" cy="9164047"/>
            <a:chOff x="0" y="0"/>
            <a:chExt cx="9805852" cy="122187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805797" cy="12218670"/>
            </a:xfrm>
            <a:custGeom>
              <a:avLst/>
              <a:gdLst/>
              <a:ahLst/>
              <a:cxnLst/>
              <a:rect r="r" b="b" t="t" l="l"/>
              <a:pathLst>
                <a:path h="12218670" w="9805797">
                  <a:moveTo>
                    <a:pt x="0" y="0"/>
                  </a:moveTo>
                  <a:lnTo>
                    <a:pt x="9805797" y="0"/>
                  </a:lnTo>
                  <a:lnTo>
                    <a:pt x="9805797" y="12218670"/>
                  </a:lnTo>
                  <a:lnTo>
                    <a:pt x="0" y="122186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"/>
              <a:ext cx="9805852" cy="1222825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Most tsunamis are caused by underwater earthquakes at destructive plate boundaries.</a:t>
              </a:r>
            </a:p>
            <a:p>
              <a:pPr algn="l" marL="461486" indent="-230743" lvl="1">
                <a:lnSpc>
                  <a:spcPts val="3060"/>
                </a:lnSpc>
              </a:pP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The same processes happen as with a normal earthquake. When the pressure releases and the plates slip, the plate movement </a:t>
              </a:r>
              <a:r>
                <a:rPr lang="en-US" sz="2550" u="sng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displaces</a:t>
              </a: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a lot of water, causing a </a:t>
              </a:r>
              <a:r>
                <a:rPr lang="en-US" sz="2550" u="sng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series of waves to ripple outward from the epicentre</a:t>
              </a: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 (imagine throwing a large rock into a lake). </a:t>
              </a:r>
            </a:p>
            <a:p>
              <a:pPr algn="l" marL="461486" indent="-230743" lvl="1">
                <a:lnSpc>
                  <a:spcPts val="3060"/>
                </a:lnSpc>
              </a:pP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The waves can travel large distances at great speed, but are relatively small when in the open ocean. When the waves reach shallower water the following happens:</a:t>
              </a:r>
            </a:p>
            <a:p>
              <a:pPr algn="l" marL="461486" indent="-230743" lvl="1">
                <a:lnSpc>
                  <a:spcPts val="3060"/>
                </a:lnSpc>
              </a:pP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 u="sng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the shallow water slows the waves (friction)</a:t>
              </a: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the waves get closer together</a:t>
              </a: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the height of the waves can increase by several metres</a:t>
              </a:r>
            </a:p>
            <a:p>
              <a:pPr algn="l" marL="461486" indent="-230743" lvl="1">
                <a:lnSpc>
                  <a:spcPts val="3060"/>
                </a:lnSpc>
              </a:pPr>
            </a:p>
            <a:p>
              <a:pPr algn="l" marL="461486" indent="-230743" lvl="1">
                <a:lnSpc>
                  <a:spcPts val="3060"/>
                </a:lnSpc>
                <a:buFont typeface="Arial"/>
                <a:buChar char="•"/>
              </a:pPr>
              <a:r>
                <a:rPr lang="en-US" sz="255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Water retreating is a sign that a tsunami is approaching a coast. Shortly after this happens, the waves reach the shore.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3959094" y="71620"/>
            <a:ext cx="4253672" cy="1384995"/>
            <a:chOff x="0" y="0"/>
            <a:chExt cx="5671562" cy="184666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71566" cy="1846707"/>
            </a:xfrm>
            <a:custGeom>
              <a:avLst/>
              <a:gdLst/>
              <a:ahLst/>
              <a:cxnLst/>
              <a:rect r="r" b="b" t="t" l="l"/>
              <a:pathLst>
                <a:path h="1846707" w="5671566">
                  <a:moveTo>
                    <a:pt x="0" y="0"/>
                  </a:moveTo>
                  <a:lnTo>
                    <a:pt x="5671566" y="0"/>
                  </a:lnTo>
                  <a:lnTo>
                    <a:pt x="5671566" y="1846707"/>
                  </a:lnTo>
                  <a:lnTo>
                    <a:pt x="0" y="1846707"/>
                  </a:lnTo>
                  <a:close/>
                </a:path>
              </a:pathLst>
            </a:custGeom>
            <a:solidFill>
              <a:srgbClr val="FBE5D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5671562" cy="190381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Extension: Watch this excellent </a:t>
              </a:r>
              <a:r>
                <a:rPr lang="en-US" sz="2700" u="sng">
                  <a:solidFill>
                    <a:srgbClr val="0563C1"/>
                  </a:solidFill>
                  <a:latin typeface="Calibri (MS)"/>
                  <a:ea typeface="Calibri (MS)"/>
                  <a:cs typeface="Calibri (MS)"/>
                  <a:sym typeface="Calibri (MS)"/>
                  <a:hlinkClick r:id="rId5" tooltip="https://www.youtube.com/watch?v=xyKgamjegtQ"/>
                </a:rPr>
                <a:t>video</a:t>
              </a: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about Tsunami’s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190698" y="93849"/>
            <a:ext cx="6646836" cy="1384995"/>
            <a:chOff x="0" y="0"/>
            <a:chExt cx="8862448" cy="18466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62441" cy="1846707"/>
            </a:xfrm>
            <a:custGeom>
              <a:avLst/>
              <a:gdLst/>
              <a:ahLst/>
              <a:cxnLst/>
              <a:rect r="r" b="b" t="t" l="l"/>
              <a:pathLst>
                <a:path h="1846707" w="8862441">
                  <a:moveTo>
                    <a:pt x="0" y="0"/>
                  </a:moveTo>
                  <a:lnTo>
                    <a:pt x="8862441" y="0"/>
                  </a:lnTo>
                  <a:lnTo>
                    <a:pt x="8862441" y="1846707"/>
                  </a:lnTo>
                  <a:lnTo>
                    <a:pt x="0" y="1846707"/>
                  </a:lnTo>
                  <a:close/>
                </a:path>
              </a:pathLst>
            </a:custGeom>
            <a:solidFill>
              <a:srgbClr val="FBE5D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8862448" cy="190381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 Explain the formation of tsunami. Evaluate the extent to which the hazardous impacts of tsunami may be reduced. [20] </a:t>
              </a:r>
            </a:p>
          </p:txBody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0514116" y="1670798"/>
            <a:ext cx="7543800" cy="4176237"/>
            <a:chOff x="0" y="0"/>
            <a:chExt cx="10058400" cy="5568316"/>
          </a:xfrm>
        </p:grpSpPr>
        <p:sp>
          <p:nvSpPr>
            <p:cNvPr name="Freeform 20" id="20" descr="The Cause of Tsunamis - Humanities Assignment - Tsunami (Katelyn Marzan,  8JM)"/>
            <p:cNvSpPr/>
            <p:nvPr/>
          </p:nvSpPr>
          <p:spPr>
            <a:xfrm flipH="false" flipV="false" rot="0">
              <a:off x="0" y="0"/>
              <a:ext cx="10058400" cy="5568315"/>
            </a:xfrm>
            <a:custGeom>
              <a:avLst/>
              <a:gdLst/>
              <a:ahLst/>
              <a:cxnLst/>
              <a:rect r="r" b="b" t="t" l="l"/>
              <a:pathLst>
                <a:path h="5568315" w="10058400">
                  <a:moveTo>
                    <a:pt x="0" y="0"/>
                  </a:moveTo>
                  <a:lnTo>
                    <a:pt x="10058400" y="0"/>
                  </a:lnTo>
                  <a:lnTo>
                    <a:pt x="10058400" y="5568315"/>
                  </a:lnTo>
                  <a:lnTo>
                    <a:pt x="0" y="5568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6838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5773400" cy="943927"/>
            <a:chOff x="0" y="0"/>
            <a:chExt cx="21031200" cy="12585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31200" cy="1258570"/>
            </a:xfrm>
            <a:custGeom>
              <a:avLst/>
              <a:gdLst/>
              <a:ahLst/>
              <a:cxnLst/>
              <a:rect r="r" b="b" t="t" l="l"/>
              <a:pathLst>
                <a:path h="125857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258570"/>
                  </a:lnTo>
                  <a:lnTo>
                    <a:pt x="0" y="1258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1031200" cy="125857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What are the impacts of tsunamis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74370" y="1271976"/>
            <a:ext cx="5681914" cy="2082729"/>
            <a:chOff x="0" y="0"/>
            <a:chExt cx="7575886" cy="27769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75931" cy="2776982"/>
            </a:xfrm>
            <a:custGeom>
              <a:avLst/>
              <a:gdLst/>
              <a:ahLst/>
              <a:cxnLst/>
              <a:rect r="r" b="b" t="t" l="l"/>
              <a:pathLst>
                <a:path h="2776982" w="7575931">
                  <a:moveTo>
                    <a:pt x="0" y="0"/>
                  </a:moveTo>
                  <a:lnTo>
                    <a:pt x="7575931" y="0"/>
                  </a:lnTo>
                  <a:lnTo>
                    <a:pt x="7575931" y="2776982"/>
                  </a:lnTo>
                  <a:lnTo>
                    <a:pt x="0" y="2776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5" r="0" b="-114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74370" y="3218342"/>
            <a:ext cx="5263515" cy="5729156"/>
            <a:chOff x="0" y="0"/>
            <a:chExt cx="7018020" cy="76388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18020" cy="7638923"/>
            </a:xfrm>
            <a:custGeom>
              <a:avLst/>
              <a:gdLst/>
              <a:ahLst/>
              <a:cxnLst/>
              <a:rect r="r" b="b" t="t" l="l"/>
              <a:pathLst>
                <a:path h="7638923" w="7018020">
                  <a:moveTo>
                    <a:pt x="0" y="0"/>
                  </a:moveTo>
                  <a:lnTo>
                    <a:pt x="7018020" y="0"/>
                  </a:lnTo>
                  <a:lnTo>
                    <a:pt x="7018020" y="7638923"/>
                  </a:lnTo>
                  <a:lnTo>
                    <a:pt x="0" y="7638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21" r="0" b="-112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00497" y="8882180"/>
            <a:ext cx="5534025" cy="569888"/>
            <a:chOff x="0" y="0"/>
            <a:chExt cx="7378700" cy="7598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378700" cy="759841"/>
            </a:xfrm>
            <a:custGeom>
              <a:avLst/>
              <a:gdLst/>
              <a:ahLst/>
              <a:cxnLst/>
              <a:rect r="r" b="b" t="t" l="l"/>
              <a:pathLst>
                <a:path h="759841" w="7378700">
                  <a:moveTo>
                    <a:pt x="0" y="0"/>
                  </a:moveTo>
                  <a:lnTo>
                    <a:pt x="7378700" y="0"/>
                  </a:lnTo>
                  <a:lnTo>
                    <a:pt x="7378700" y="759841"/>
                  </a:lnTo>
                  <a:lnTo>
                    <a:pt x="0" y="759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84" b="-359627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251124" y="1531891"/>
            <a:ext cx="10922996" cy="7817577"/>
            <a:chOff x="0" y="0"/>
            <a:chExt cx="14563994" cy="1042343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14538706" cy="10397998"/>
            </a:xfrm>
            <a:custGeom>
              <a:avLst/>
              <a:gdLst/>
              <a:ahLst/>
              <a:cxnLst/>
              <a:rect r="r" b="b" t="t" l="l"/>
              <a:pathLst>
                <a:path h="10397998" w="14538706">
                  <a:moveTo>
                    <a:pt x="0" y="5198999"/>
                  </a:moveTo>
                  <a:lnTo>
                    <a:pt x="5202682" y="0"/>
                  </a:lnTo>
                  <a:lnTo>
                    <a:pt x="5202682" y="2599563"/>
                  </a:lnTo>
                  <a:lnTo>
                    <a:pt x="14538706" y="2599563"/>
                  </a:lnTo>
                  <a:lnTo>
                    <a:pt x="14538706" y="7798562"/>
                  </a:lnTo>
                  <a:lnTo>
                    <a:pt x="5202682" y="7798562"/>
                  </a:lnTo>
                  <a:lnTo>
                    <a:pt x="5202682" y="1039799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-1016"/>
              <a:ext cx="14564106" cy="10425303"/>
            </a:xfrm>
            <a:custGeom>
              <a:avLst/>
              <a:gdLst/>
              <a:ahLst/>
              <a:cxnLst/>
              <a:rect r="r" b="b" t="t" l="l"/>
              <a:pathLst>
                <a:path h="10425303" w="14564106">
                  <a:moveTo>
                    <a:pt x="3683" y="5203698"/>
                  </a:moveTo>
                  <a:lnTo>
                    <a:pt x="5206365" y="4699"/>
                  </a:lnTo>
                  <a:cubicBezTo>
                    <a:pt x="5210048" y="1016"/>
                    <a:pt x="5215509" y="0"/>
                    <a:pt x="5220208" y="1905"/>
                  </a:cubicBezTo>
                  <a:cubicBezTo>
                    <a:pt x="5224907" y="3810"/>
                    <a:pt x="5228082" y="8509"/>
                    <a:pt x="5228082" y="13589"/>
                  </a:cubicBezTo>
                  <a:lnTo>
                    <a:pt x="5228082" y="2613279"/>
                  </a:lnTo>
                  <a:lnTo>
                    <a:pt x="5215382" y="2613279"/>
                  </a:lnTo>
                  <a:lnTo>
                    <a:pt x="5215382" y="2600579"/>
                  </a:lnTo>
                  <a:lnTo>
                    <a:pt x="14551406" y="2600579"/>
                  </a:lnTo>
                  <a:cubicBezTo>
                    <a:pt x="14558390" y="2600579"/>
                    <a:pt x="14564106" y="2606294"/>
                    <a:pt x="14564106" y="2613279"/>
                  </a:cubicBezTo>
                  <a:lnTo>
                    <a:pt x="14564106" y="7812278"/>
                  </a:lnTo>
                  <a:cubicBezTo>
                    <a:pt x="14564106" y="7819263"/>
                    <a:pt x="14558390" y="7824978"/>
                    <a:pt x="14551406" y="7824978"/>
                  </a:cubicBezTo>
                  <a:lnTo>
                    <a:pt x="5215382" y="7824978"/>
                  </a:lnTo>
                  <a:lnTo>
                    <a:pt x="5215382" y="7812278"/>
                  </a:lnTo>
                  <a:lnTo>
                    <a:pt x="5228082" y="7812278"/>
                  </a:lnTo>
                  <a:lnTo>
                    <a:pt x="5228082" y="10411714"/>
                  </a:lnTo>
                  <a:cubicBezTo>
                    <a:pt x="5228082" y="10416794"/>
                    <a:pt x="5225034" y="10421493"/>
                    <a:pt x="5220208" y="10423398"/>
                  </a:cubicBezTo>
                  <a:cubicBezTo>
                    <a:pt x="5215382" y="10425303"/>
                    <a:pt x="5210048" y="10424287"/>
                    <a:pt x="5206365" y="10420604"/>
                  </a:cubicBezTo>
                  <a:lnTo>
                    <a:pt x="3683" y="5221732"/>
                  </a:lnTo>
                  <a:cubicBezTo>
                    <a:pt x="1270" y="5219319"/>
                    <a:pt x="0" y="5216144"/>
                    <a:pt x="0" y="5212715"/>
                  </a:cubicBezTo>
                  <a:cubicBezTo>
                    <a:pt x="0" y="5209286"/>
                    <a:pt x="1397" y="5206111"/>
                    <a:pt x="3683" y="5203698"/>
                  </a:cubicBezTo>
                  <a:moveTo>
                    <a:pt x="21590" y="5221605"/>
                  </a:moveTo>
                  <a:lnTo>
                    <a:pt x="12700" y="5212715"/>
                  </a:lnTo>
                  <a:lnTo>
                    <a:pt x="21717" y="5203698"/>
                  </a:lnTo>
                  <a:lnTo>
                    <a:pt x="5224272" y="10402824"/>
                  </a:lnTo>
                  <a:lnTo>
                    <a:pt x="5215255" y="10411841"/>
                  </a:lnTo>
                  <a:lnTo>
                    <a:pt x="5202555" y="10411841"/>
                  </a:lnTo>
                  <a:lnTo>
                    <a:pt x="5202555" y="7812278"/>
                  </a:lnTo>
                  <a:cubicBezTo>
                    <a:pt x="5202555" y="7805293"/>
                    <a:pt x="5208270" y="7799578"/>
                    <a:pt x="5215255" y="7799578"/>
                  </a:cubicBezTo>
                  <a:lnTo>
                    <a:pt x="14551279" y="7799578"/>
                  </a:lnTo>
                  <a:lnTo>
                    <a:pt x="14551279" y="7812278"/>
                  </a:lnTo>
                  <a:lnTo>
                    <a:pt x="14538579" y="7812278"/>
                  </a:lnTo>
                  <a:lnTo>
                    <a:pt x="14538579" y="2613279"/>
                  </a:lnTo>
                  <a:lnTo>
                    <a:pt x="14551279" y="2613279"/>
                  </a:lnTo>
                  <a:lnTo>
                    <a:pt x="14551279" y="2625979"/>
                  </a:lnTo>
                  <a:lnTo>
                    <a:pt x="5215382" y="2625979"/>
                  </a:lnTo>
                  <a:cubicBezTo>
                    <a:pt x="5208397" y="2625979"/>
                    <a:pt x="5202682" y="2620264"/>
                    <a:pt x="5202682" y="2613279"/>
                  </a:cubicBezTo>
                  <a:lnTo>
                    <a:pt x="5202682" y="13716"/>
                  </a:lnTo>
                  <a:lnTo>
                    <a:pt x="5215382" y="13716"/>
                  </a:lnTo>
                  <a:lnTo>
                    <a:pt x="5224399" y="22733"/>
                  </a:lnTo>
                  <a:lnTo>
                    <a:pt x="21717" y="5221732"/>
                  </a:lnTo>
                  <a:close/>
                </a:path>
              </a:pathLst>
            </a:custGeom>
            <a:solidFill>
              <a:srgbClr val="2F528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4563994" cy="104805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The 2004 South-East Asia tsunami is a widely-used tsunami case study. The earthquake measured 9.1 on the Richter Scale &amp; the impacts in the region were far-reaching and catastrophic. There is lots of information online relating to the causes, impacts, management/response. </a:t>
              </a:r>
            </a:p>
            <a:p>
              <a:pPr algn="ctr">
                <a:lnSpc>
                  <a:spcPts val="3240"/>
                </a:lnSpc>
              </a:pPr>
            </a:p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 some research to find some of the other impacts, evaluate the management strategies….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5773400" cy="755332"/>
            <a:chOff x="0" y="0"/>
            <a:chExt cx="21031200" cy="10071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031200" cy="1007110"/>
            </a:xfrm>
            <a:custGeom>
              <a:avLst/>
              <a:gdLst/>
              <a:ahLst/>
              <a:cxnLst/>
              <a:rect r="r" b="b" t="t" l="l"/>
              <a:pathLst>
                <a:path h="1007110" w="21031200">
                  <a:moveTo>
                    <a:pt x="0" y="0"/>
                  </a:moveTo>
                  <a:lnTo>
                    <a:pt x="21031200" y="0"/>
                  </a:lnTo>
                  <a:lnTo>
                    <a:pt x="21031200" y="1007110"/>
                  </a:lnTo>
                  <a:lnTo>
                    <a:pt x="0" y="10071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21031200" cy="100711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Managing tsunamis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2453" y="8975978"/>
            <a:ext cx="10101672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3" tooltip="https://www.youtube.com/watch?v=4UKO-NIdlbE&amp;feature=emb_logo"/>
              </a:rPr>
              <a:t>https://www.youtube.com/watch?v=4UKO-NIdlbE&amp;feature=emb_logo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" y="9545224"/>
            <a:ext cx="10003700" cy="519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u="sng">
                <a:solidFill>
                  <a:srgbClr val="0563C1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youtube.com/watch?v=s1uaB41bLRk&amp;feature=emb_logo"/>
              </a:rPr>
              <a:t>https://www.youtube.com/watch?v=s1uaB41bLRk&amp;feature=emb_logo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4310" y="915802"/>
            <a:ext cx="6285141" cy="7960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Watch the following two short videos which relate the ways to protect against the dangers of tsunamis. The second video is based on Japan's plans to build a 2200km great wall. Then, read the textbook extract on the right. Consider the following:</a:t>
            </a:r>
          </a:p>
          <a:p>
            <a:pPr algn="l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ED7D31"/>
                </a:solidFill>
                <a:latin typeface="Calibri (MS)"/>
                <a:ea typeface="Calibri (MS)"/>
                <a:cs typeface="Calibri (MS)"/>
                <a:sym typeface="Calibri (MS)"/>
              </a:rPr>
              <a:t>Identify the ways in which tsunami’s can be managed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ED7D31"/>
                </a:solidFill>
                <a:latin typeface="Calibri (MS)"/>
                <a:ea typeface="Calibri (MS)"/>
                <a:cs typeface="Calibri (MS)"/>
                <a:sym typeface="Calibri (MS)"/>
              </a:rPr>
              <a:t>Outline the different warning systems that have been used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70AD47"/>
                </a:solidFill>
                <a:latin typeface="Calibri (MS)"/>
                <a:ea typeface="Calibri (MS)"/>
                <a:cs typeface="Calibri (MS)"/>
                <a:sym typeface="Calibri (MS)"/>
              </a:rPr>
              <a:t>Assess the effectiveness of these systems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</a:pPr>
            <a:r>
              <a:rPr lang="en-US" sz="2700">
                <a:solidFill>
                  <a:srgbClr val="00B0F0"/>
                </a:solidFill>
                <a:latin typeface="Calibri (MS)"/>
                <a:ea typeface="Calibri (MS)"/>
                <a:cs typeface="Calibri (MS)"/>
                <a:sym typeface="Calibri (MS)"/>
              </a:rPr>
              <a:t>Potential 20 mark Exam Question:</a:t>
            </a:r>
          </a:p>
          <a:p>
            <a:pPr algn="l" marL="488632" indent="-244316" lvl="1">
              <a:lnSpc>
                <a:spcPts val="3240"/>
              </a:lnSpc>
            </a:pPr>
            <a:r>
              <a:rPr lang="en-US" sz="2700">
                <a:solidFill>
                  <a:srgbClr val="00B0F0"/>
                </a:solidFill>
                <a:latin typeface="Calibri (MS)"/>
                <a:ea typeface="Calibri (MS)"/>
                <a:cs typeface="Calibri (MS)"/>
                <a:sym typeface="Calibri (MS)"/>
              </a:rPr>
              <a:t>To what extent is it possible to manage the impact of tsunamis?</a:t>
            </a:r>
          </a:p>
          <a:p>
            <a:pPr algn="l" marL="488632" indent="-244316" lvl="1">
              <a:lnSpc>
                <a:spcPts val="3240"/>
              </a:lnSpc>
            </a:pPr>
          </a:p>
          <a:p>
            <a:pPr algn="l" marL="488632" indent="-244316" lvl="1">
              <a:lnSpc>
                <a:spcPts val="3240"/>
              </a:lnSpc>
            </a:pPr>
          </a:p>
        </p:txBody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6505440" y="65158"/>
            <a:ext cx="6546942" cy="6172202"/>
            <a:chOff x="0" y="0"/>
            <a:chExt cx="8729256" cy="82296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29218" cy="8229600"/>
            </a:xfrm>
            <a:custGeom>
              <a:avLst/>
              <a:gdLst/>
              <a:ahLst/>
              <a:cxnLst/>
              <a:rect r="r" b="b" t="t" l="l"/>
              <a:pathLst>
                <a:path h="8229600" w="8729218">
                  <a:moveTo>
                    <a:pt x="0" y="0"/>
                  </a:moveTo>
                  <a:lnTo>
                    <a:pt x="8729218" y="0"/>
                  </a:lnTo>
                  <a:lnTo>
                    <a:pt x="8729218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6570891" y="6027496"/>
            <a:ext cx="6416040" cy="2103792"/>
            <a:chOff x="0" y="0"/>
            <a:chExt cx="8554720" cy="280505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554720" cy="2805049"/>
            </a:xfrm>
            <a:custGeom>
              <a:avLst/>
              <a:gdLst/>
              <a:ahLst/>
              <a:cxnLst/>
              <a:rect r="r" b="b" t="t" l="l"/>
              <a:pathLst>
                <a:path h="2805049" w="8554720">
                  <a:moveTo>
                    <a:pt x="0" y="0"/>
                  </a:moveTo>
                  <a:lnTo>
                    <a:pt x="8554720" y="0"/>
                  </a:lnTo>
                  <a:lnTo>
                    <a:pt x="8554720" y="2805049"/>
                  </a:lnTo>
                  <a:lnTo>
                    <a:pt x="0" y="2805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3" r="0" b="-83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973460" y="778958"/>
            <a:ext cx="5183911" cy="1800493"/>
            <a:chOff x="0" y="0"/>
            <a:chExt cx="6911882" cy="240065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911848" cy="2400681"/>
            </a:xfrm>
            <a:custGeom>
              <a:avLst/>
              <a:gdLst/>
              <a:ahLst/>
              <a:cxnLst/>
              <a:rect r="r" b="b" t="t" l="l"/>
              <a:pathLst>
                <a:path h="2400681" w="6911848">
                  <a:moveTo>
                    <a:pt x="0" y="0"/>
                  </a:moveTo>
                  <a:lnTo>
                    <a:pt x="6911848" y="0"/>
                  </a:lnTo>
                  <a:lnTo>
                    <a:pt x="6911848" y="2400681"/>
                  </a:lnTo>
                  <a:lnTo>
                    <a:pt x="0" y="2400681"/>
                  </a:lnTo>
                  <a:close/>
                </a:path>
              </a:pathLst>
            </a:custGeom>
            <a:solidFill>
              <a:srgbClr val="FBE5D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6911882" cy="245780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 Explain the formation of tsunami. Evaluate the extent to which the hazardous impacts of tsunami may be reduced. [20]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9236800" cy="1711235"/>
            <a:chOff x="0" y="0"/>
            <a:chExt cx="12315734" cy="2281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315734" cy="2281646"/>
            </a:xfrm>
            <a:custGeom>
              <a:avLst/>
              <a:gdLst/>
              <a:ahLst/>
              <a:cxnLst/>
              <a:rect r="r" b="b" t="t" l="l"/>
              <a:pathLst>
                <a:path h="2281646" w="12315734">
                  <a:moveTo>
                    <a:pt x="0" y="0"/>
                  </a:moveTo>
                  <a:lnTo>
                    <a:pt x="12315734" y="0"/>
                  </a:lnTo>
                  <a:lnTo>
                    <a:pt x="12315734" y="2281646"/>
                  </a:lnTo>
                  <a:lnTo>
                    <a:pt x="0" y="22816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2315734" cy="228164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36"/>
                </a:lnSpc>
              </a:pPr>
              <a:r>
                <a:rPr lang="en-US" sz="4200" spc="36">
                  <a:solidFill>
                    <a:srgbClr val="000000"/>
                  </a:solidFill>
                  <a:latin typeface="Abibas"/>
                  <a:ea typeface="Abibas"/>
                  <a:cs typeface="Abibas"/>
                  <a:sym typeface="Abibas"/>
                </a:rPr>
                <a:t>Secondary hazards of volcanic activity – Lahars/mudflows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9164" y="7526238"/>
            <a:ext cx="7731252" cy="2631489"/>
            <a:chOff x="0" y="0"/>
            <a:chExt cx="10308336" cy="35086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524" y="-1524"/>
              <a:ext cx="10311384" cy="3511677"/>
            </a:xfrm>
            <a:custGeom>
              <a:avLst/>
              <a:gdLst/>
              <a:ahLst/>
              <a:cxnLst/>
              <a:rect r="r" b="b" t="t" l="l"/>
              <a:pathLst>
                <a:path h="3511677" w="10311384">
                  <a:moveTo>
                    <a:pt x="1524" y="0"/>
                  </a:moveTo>
                  <a:lnTo>
                    <a:pt x="10309860" y="0"/>
                  </a:lnTo>
                  <a:cubicBezTo>
                    <a:pt x="10310749" y="0"/>
                    <a:pt x="10311384" y="762"/>
                    <a:pt x="10311384" y="1524"/>
                  </a:cubicBezTo>
                  <a:lnTo>
                    <a:pt x="10311384" y="3510153"/>
                  </a:lnTo>
                  <a:cubicBezTo>
                    <a:pt x="10311384" y="3511042"/>
                    <a:pt x="10310622" y="3511677"/>
                    <a:pt x="10309860" y="3511677"/>
                  </a:cubicBezTo>
                  <a:lnTo>
                    <a:pt x="1524" y="3511677"/>
                  </a:lnTo>
                  <a:cubicBezTo>
                    <a:pt x="635" y="3511677"/>
                    <a:pt x="0" y="3510915"/>
                    <a:pt x="0" y="3510153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3510153"/>
                  </a:lnTo>
                  <a:lnTo>
                    <a:pt x="1524" y="3510153"/>
                  </a:lnTo>
                  <a:lnTo>
                    <a:pt x="1524" y="3508629"/>
                  </a:lnTo>
                  <a:lnTo>
                    <a:pt x="10309860" y="3508629"/>
                  </a:lnTo>
                  <a:lnTo>
                    <a:pt x="10309860" y="3510153"/>
                  </a:lnTo>
                  <a:lnTo>
                    <a:pt x="10308336" y="3510153"/>
                  </a:lnTo>
                  <a:lnTo>
                    <a:pt x="10308336" y="1524"/>
                  </a:lnTo>
                  <a:lnTo>
                    <a:pt x="10309860" y="1524"/>
                  </a:lnTo>
                  <a:lnTo>
                    <a:pt x="10309860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10308336" cy="352770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Planetary cooling due to volcanic ash: Climate change – as the addition of dust to the atmosphere results in temporary cooling, e.g. Mount Pinatubo in the Philippines.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 can learn more </a:t>
              </a:r>
              <a:r>
                <a:rPr lang="en-US" sz="2700" u="sng">
                  <a:solidFill>
                    <a:srgbClr val="0563C1"/>
                  </a:solidFill>
                  <a:latin typeface="Arial"/>
                  <a:ea typeface="Arial"/>
                  <a:cs typeface="Arial"/>
                  <a:sym typeface="Arial"/>
                  <a:hlinkClick r:id="rId3" tooltip="https://www.cam.ac.uk/stories/volcanoesandclimate#:~:text=They%20found%20that%20for%20large,cooling%20effect%20amplified%20by%2015%25"/>
                </a:rPr>
                <a:t>here</a:t>
              </a: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029269" y="337160"/>
            <a:ext cx="9257463" cy="8825126"/>
            <a:chOff x="0" y="0"/>
            <a:chExt cx="12343284" cy="117668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343257" cy="11766804"/>
            </a:xfrm>
            <a:custGeom>
              <a:avLst/>
              <a:gdLst/>
              <a:ahLst/>
              <a:cxnLst/>
              <a:rect r="r" b="b" t="t" l="l"/>
              <a:pathLst>
                <a:path h="11766804" w="12343257">
                  <a:moveTo>
                    <a:pt x="0" y="0"/>
                  </a:moveTo>
                  <a:lnTo>
                    <a:pt x="12343257" y="0"/>
                  </a:lnTo>
                  <a:lnTo>
                    <a:pt x="12343257" y="11766804"/>
                  </a:lnTo>
                  <a:lnTo>
                    <a:pt x="0" y="11766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615" r="0" b="-8615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96475" y="1545793"/>
            <a:ext cx="5463544" cy="4262258"/>
            <a:chOff x="0" y="0"/>
            <a:chExt cx="7284726" cy="568301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284720" cy="5682996"/>
            </a:xfrm>
            <a:custGeom>
              <a:avLst/>
              <a:gdLst/>
              <a:ahLst/>
              <a:cxnLst/>
              <a:rect r="r" b="b" t="t" l="l"/>
              <a:pathLst>
                <a:path h="5682996" w="7284720">
                  <a:moveTo>
                    <a:pt x="0" y="0"/>
                  </a:moveTo>
                  <a:lnTo>
                    <a:pt x="7284720" y="0"/>
                  </a:lnTo>
                  <a:lnTo>
                    <a:pt x="7284720" y="5682996"/>
                  </a:lnTo>
                  <a:lnTo>
                    <a:pt x="0" y="5682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9164" y="6007815"/>
            <a:ext cx="7731252" cy="969497"/>
            <a:chOff x="0" y="0"/>
            <a:chExt cx="10308336" cy="129266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1524" y="-1524"/>
              <a:ext cx="10311384" cy="1295654"/>
            </a:xfrm>
            <a:custGeom>
              <a:avLst/>
              <a:gdLst/>
              <a:ahLst/>
              <a:cxnLst/>
              <a:rect r="r" b="b" t="t" l="l"/>
              <a:pathLst>
                <a:path h="1295654" w="10311384">
                  <a:moveTo>
                    <a:pt x="1524" y="0"/>
                  </a:moveTo>
                  <a:lnTo>
                    <a:pt x="10309860" y="0"/>
                  </a:lnTo>
                  <a:cubicBezTo>
                    <a:pt x="10310749" y="0"/>
                    <a:pt x="10311384" y="762"/>
                    <a:pt x="10311384" y="1524"/>
                  </a:cubicBezTo>
                  <a:lnTo>
                    <a:pt x="10311384" y="1294130"/>
                  </a:lnTo>
                  <a:cubicBezTo>
                    <a:pt x="10311384" y="1295019"/>
                    <a:pt x="10310622" y="1295654"/>
                    <a:pt x="10309860" y="1295654"/>
                  </a:cubicBezTo>
                  <a:lnTo>
                    <a:pt x="1524" y="1295654"/>
                  </a:lnTo>
                  <a:cubicBezTo>
                    <a:pt x="635" y="1295654"/>
                    <a:pt x="0" y="1294892"/>
                    <a:pt x="0" y="1294130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94130"/>
                  </a:lnTo>
                  <a:lnTo>
                    <a:pt x="1524" y="1294130"/>
                  </a:lnTo>
                  <a:lnTo>
                    <a:pt x="1524" y="1292606"/>
                  </a:lnTo>
                  <a:lnTo>
                    <a:pt x="10309860" y="1292606"/>
                  </a:lnTo>
                  <a:lnTo>
                    <a:pt x="10309860" y="1294130"/>
                  </a:lnTo>
                  <a:lnTo>
                    <a:pt x="10308336" y="1294130"/>
                  </a:lnTo>
                  <a:lnTo>
                    <a:pt x="10308336" y="1524"/>
                  </a:lnTo>
                  <a:lnTo>
                    <a:pt x="10309860" y="1524"/>
                  </a:lnTo>
                  <a:lnTo>
                    <a:pt x="10309860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10308336" cy="131171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Landslide from volcanic eruption – Mount Meager, Canada, 2010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DAG2IbnyRIQ</dc:identifier>
  <dcterms:modified xsi:type="dcterms:W3CDTF">2011-08-01T06:04:30Z</dcterms:modified>
  <cp:revision>1</cp:revision>
  <dc:title>L8-Secondary Hazards of Tectonic events.pptx</dc:title>
</cp:coreProperties>
</file>