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</p:sldIdLst>
  <p:sldSz cx="18288000" cy="10287000"/>
  <p:notesSz cx="6858000" cy="9144000"/>
  <p:embeddedFontLst>
    <p:embeddedFont>
      <p:font typeface="Abibas" charset="1" panose="02000603000000000000"/>
      <p:regular r:id="rId8"/>
    </p:embeddedFont>
    <p:embeddedFont>
      <p:font typeface="Calibri (MS) Bold" charset="1" panose="020F0702030404030204"/>
      <p:regular r:id="rId9"/>
    </p:embeddedFont>
    <p:embeddedFont>
      <p:font typeface="Calibri (MS)" charset="1" panose="020F0502020204030204"/>
      <p:regular r:id="rId10"/>
    </p:embeddedFont>
    <p:embeddedFont>
      <p:font typeface="Arimo" charset="1" panose="020B0604020202020204"/>
      <p:regular r:id="rId1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https://www.coolgeography.co.uk/A-level/AQA/Year%2013/Plate%20Tectonics/Volcanoes/MEDC%20case%20study.htm" TargetMode="External" Type="http://schemas.openxmlformats.org/officeDocument/2006/relationships/hyperlink"/><Relationship Id="rId4" Target="https://www.coolgeography.co.uk/A-level/AQA/Year%2013/Plate%20Tectonics/Volcanoes/LEDC%20case%20study.htm" TargetMode="External" Type="http://schemas.openxmlformats.org/officeDocument/2006/relationships/hyperlink"/><Relationship Id="rId5" Target="https://english.elpais.com/science-tech/2021-10-06/the-underwater-hotspot-feeding-la-palmas-volcano-will-create-new-islands.html?fbclid=IwAR39U3-iE4qD0xeR2FaULT_GIAGfWKchspwhsRw1Rl6e2gFZ3VNaGuthc4c" TargetMode="External" Type="http://schemas.openxmlformats.org/officeDocument/2006/relationships/hyperlink"/><Relationship Id="rId6" Target="https://www.nationalgeographic.com/magazine/article/lava-built-this-island-then-entombed-towns-in-stone-feature?cmpid=org=ngp::mc=social::src=instagram::cmp=editorial::add=ig20221014-travel-hedcardfreetriallaspalmas&amp;linkId=185624756" TargetMode="External" Type="http://schemas.openxmlformats.org/officeDocument/2006/relationships/hyperlink"/><Relationship Id="rId7" Target="../media/image2.jpeg" Type="http://schemas.openxmlformats.org/officeDocument/2006/relationships/image"/><Relationship Id="rId8" Target="../media/image3.jpe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348615" y="135255"/>
            <a:ext cx="14461034" cy="74101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l">
              <a:lnSpc>
                <a:spcPts val="5040"/>
              </a:lnSpc>
            </a:pPr>
            <a:r>
              <a:rPr lang="en-US" sz="4200" spc="36">
                <a:solidFill>
                  <a:srgbClr val="000000"/>
                </a:solidFill>
                <a:latin typeface="Abibas"/>
                <a:ea typeface="Abibas"/>
                <a:cs typeface="Abibas"/>
                <a:sym typeface="Abibas"/>
              </a:rPr>
              <a:t>Volcanoes and their resultant Hazards: Case Study Examples</a:t>
            </a:r>
          </a:p>
        </p:txBody>
      </p:sp>
      <p:grpSp>
        <p:nvGrpSpPr>
          <p:cNvPr name="Group 4" id="4"/>
          <p:cNvGrpSpPr/>
          <p:nvPr/>
        </p:nvGrpSpPr>
        <p:grpSpPr>
          <a:xfrm rot="0">
            <a:off x="8416018" y="1106108"/>
            <a:ext cx="9242244" cy="3066038"/>
            <a:chOff x="0" y="0"/>
            <a:chExt cx="12322992" cy="4088050"/>
          </a:xfrm>
        </p:grpSpPr>
        <p:sp>
          <p:nvSpPr>
            <p:cNvPr name="Freeform 5" id="5"/>
            <p:cNvSpPr/>
            <p:nvPr/>
          </p:nvSpPr>
          <p:spPr>
            <a:xfrm flipH="false" flipV="false" rot="0">
              <a:off x="12700" y="12700"/>
              <a:ext cx="12297537" cy="4062603"/>
            </a:xfrm>
            <a:custGeom>
              <a:avLst/>
              <a:gdLst/>
              <a:ahLst/>
              <a:cxnLst/>
              <a:rect r="r" b="b" t="t" l="l"/>
              <a:pathLst>
                <a:path h="4062603" w="12297537">
                  <a:moveTo>
                    <a:pt x="0" y="0"/>
                  </a:moveTo>
                  <a:lnTo>
                    <a:pt x="12297537" y="0"/>
                  </a:lnTo>
                  <a:lnTo>
                    <a:pt x="12297537" y="4062603"/>
                  </a:lnTo>
                  <a:lnTo>
                    <a:pt x="0" y="406260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6" id="6"/>
            <p:cNvSpPr/>
            <p:nvPr/>
          </p:nvSpPr>
          <p:spPr>
            <a:xfrm flipH="false" flipV="false" rot="0">
              <a:off x="0" y="0"/>
              <a:ext cx="12322937" cy="4088003"/>
            </a:xfrm>
            <a:custGeom>
              <a:avLst/>
              <a:gdLst/>
              <a:ahLst/>
              <a:cxnLst/>
              <a:rect r="r" b="b" t="t" l="l"/>
              <a:pathLst>
                <a:path h="4088003" w="12322937">
                  <a:moveTo>
                    <a:pt x="12700" y="0"/>
                  </a:moveTo>
                  <a:lnTo>
                    <a:pt x="12310237" y="0"/>
                  </a:lnTo>
                  <a:cubicBezTo>
                    <a:pt x="12317222" y="0"/>
                    <a:pt x="12322937" y="5715"/>
                    <a:pt x="12322937" y="12700"/>
                  </a:cubicBezTo>
                  <a:lnTo>
                    <a:pt x="12322937" y="4075303"/>
                  </a:lnTo>
                  <a:cubicBezTo>
                    <a:pt x="12322937" y="4082288"/>
                    <a:pt x="12317222" y="4088003"/>
                    <a:pt x="12310237" y="4088003"/>
                  </a:cubicBezTo>
                  <a:lnTo>
                    <a:pt x="12700" y="4088003"/>
                  </a:lnTo>
                  <a:cubicBezTo>
                    <a:pt x="5715" y="4088003"/>
                    <a:pt x="0" y="4082288"/>
                    <a:pt x="0" y="407530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4075303"/>
                  </a:lnTo>
                  <a:lnTo>
                    <a:pt x="12700" y="4075303"/>
                  </a:lnTo>
                  <a:lnTo>
                    <a:pt x="12700" y="4062603"/>
                  </a:lnTo>
                  <a:lnTo>
                    <a:pt x="12310237" y="4062603"/>
                  </a:lnTo>
                  <a:lnTo>
                    <a:pt x="12310237" y="4075303"/>
                  </a:lnTo>
                  <a:lnTo>
                    <a:pt x="12297537" y="4075303"/>
                  </a:lnTo>
                  <a:lnTo>
                    <a:pt x="12297537" y="12700"/>
                  </a:lnTo>
                  <a:lnTo>
                    <a:pt x="12310237" y="12700"/>
                  </a:lnTo>
                  <a:lnTo>
                    <a:pt x="12310237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7" id="7"/>
            <p:cNvSpPr txBox="true"/>
            <p:nvPr/>
          </p:nvSpPr>
          <p:spPr>
            <a:xfrm>
              <a:off x="0" y="-57150"/>
              <a:ext cx="12322992" cy="4145200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3240"/>
                </a:lnSpc>
              </a:pPr>
              <a:r>
                <a:rPr lang="en-US" b="true" sz="2700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Learning Objectives: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Compare and Contrast volcanic hazardous events.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Explain the impact resultant hazards had on the areas.</a:t>
              </a:r>
            </a:p>
            <a:p>
              <a:pPr algn="l">
                <a:lnSpc>
                  <a:spcPts val="3240"/>
                </a:lnSpc>
              </a:pPr>
            </a:p>
            <a:p>
              <a:pPr algn="l">
                <a:lnSpc>
                  <a:spcPts val="3240"/>
                </a:lnSpc>
              </a:pPr>
              <a:r>
                <a:rPr lang="en-US" sz="270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Assess which resultant hazards causes the most damage.</a:t>
              </a:r>
            </a:p>
          </p:txBody>
        </p:sp>
      </p:grpSp>
      <p:grpSp>
        <p:nvGrpSpPr>
          <p:cNvPr name="Group 8" id="8"/>
          <p:cNvGrpSpPr/>
          <p:nvPr/>
        </p:nvGrpSpPr>
        <p:grpSpPr>
          <a:xfrm rot="0">
            <a:off x="140600" y="1065906"/>
            <a:ext cx="8007086" cy="9119585"/>
            <a:chOff x="0" y="0"/>
            <a:chExt cx="10676114" cy="12159446"/>
          </a:xfrm>
        </p:grpSpPr>
        <p:sp>
          <p:nvSpPr>
            <p:cNvPr name="Freeform 9" id="9"/>
            <p:cNvSpPr/>
            <p:nvPr/>
          </p:nvSpPr>
          <p:spPr>
            <a:xfrm flipH="false" flipV="false" rot="0">
              <a:off x="12700" y="12700"/>
              <a:ext cx="10650728" cy="12134088"/>
            </a:xfrm>
            <a:custGeom>
              <a:avLst/>
              <a:gdLst/>
              <a:ahLst/>
              <a:cxnLst/>
              <a:rect r="r" b="b" t="t" l="l"/>
              <a:pathLst>
                <a:path h="12134088" w="10650728">
                  <a:moveTo>
                    <a:pt x="0" y="0"/>
                  </a:moveTo>
                  <a:lnTo>
                    <a:pt x="10650728" y="0"/>
                  </a:lnTo>
                  <a:lnTo>
                    <a:pt x="10650728" y="12134088"/>
                  </a:lnTo>
                  <a:lnTo>
                    <a:pt x="0" y="12134088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10" id="10"/>
            <p:cNvSpPr/>
            <p:nvPr/>
          </p:nvSpPr>
          <p:spPr>
            <a:xfrm flipH="false" flipV="false" rot="0">
              <a:off x="0" y="0"/>
              <a:ext cx="10676128" cy="12159488"/>
            </a:xfrm>
            <a:custGeom>
              <a:avLst/>
              <a:gdLst/>
              <a:ahLst/>
              <a:cxnLst/>
              <a:rect r="r" b="b" t="t" l="l"/>
              <a:pathLst>
                <a:path h="12159488" w="10676128">
                  <a:moveTo>
                    <a:pt x="12700" y="0"/>
                  </a:moveTo>
                  <a:lnTo>
                    <a:pt x="10663428" y="0"/>
                  </a:lnTo>
                  <a:cubicBezTo>
                    <a:pt x="10670413" y="0"/>
                    <a:pt x="10676128" y="5715"/>
                    <a:pt x="10676128" y="12700"/>
                  </a:cubicBezTo>
                  <a:lnTo>
                    <a:pt x="10676128" y="12146788"/>
                  </a:lnTo>
                  <a:cubicBezTo>
                    <a:pt x="10676128" y="12153773"/>
                    <a:pt x="10670413" y="12159488"/>
                    <a:pt x="10663428" y="12159488"/>
                  </a:cubicBezTo>
                  <a:lnTo>
                    <a:pt x="12700" y="12159488"/>
                  </a:lnTo>
                  <a:cubicBezTo>
                    <a:pt x="5715" y="12159488"/>
                    <a:pt x="0" y="12153773"/>
                    <a:pt x="0" y="12146788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12146788"/>
                  </a:lnTo>
                  <a:lnTo>
                    <a:pt x="12700" y="12146788"/>
                  </a:lnTo>
                  <a:lnTo>
                    <a:pt x="12700" y="12134088"/>
                  </a:lnTo>
                  <a:lnTo>
                    <a:pt x="10663428" y="12134088"/>
                  </a:lnTo>
                  <a:lnTo>
                    <a:pt x="10663428" y="12146788"/>
                  </a:lnTo>
                  <a:lnTo>
                    <a:pt x="10650728" y="12146788"/>
                  </a:lnTo>
                  <a:lnTo>
                    <a:pt x="10650728" y="12700"/>
                  </a:lnTo>
                  <a:lnTo>
                    <a:pt x="10663428" y="12700"/>
                  </a:lnTo>
                  <a:lnTo>
                    <a:pt x="106634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11" id="11"/>
            <p:cNvSpPr txBox="true"/>
            <p:nvPr/>
          </p:nvSpPr>
          <p:spPr>
            <a:xfrm>
              <a:off x="0" y="9525"/>
              <a:ext cx="10676114" cy="12149921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Geography is the study of our planet, so everything we learn must be applied to real-life examples &amp; case studies.</a:t>
              </a:r>
            </a:p>
            <a:p>
              <a:pPr algn="ctr">
                <a:lnSpc>
                  <a:spcPts val="1710"/>
                </a:lnSpc>
              </a:pP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At A-Levels, there is no set number of case studies that you must learn. Instead, the expectation is that you bring your case study knowledge/real-life examples when answering questions.</a:t>
              </a:r>
            </a:p>
            <a:p>
              <a:pPr algn="ctr">
                <a:lnSpc>
                  <a:spcPts val="1710"/>
                </a:lnSpc>
              </a:pP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In relation to volcanic eruptions, we need to know the following:</a:t>
              </a:r>
            </a:p>
            <a:p>
              <a:pPr algn="ctr">
                <a:lnSpc>
                  <a:spcPts val="1710"/>
                </a:lnSpc>
              </a:pPr>
              <a:r>
                <a:rPr lang="en-US" b="true" sz="1980" u="sng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Background information</a:t>
              </a: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– Where the case study is located/ what level of development is it/When the eruption happened etc. </a:t>
              </a:r>
            </a:p>
            <a:p>
              <a:pPr algn="ctr">
                <a:lnSpc>
                  <a:spcPts val="1710"/>
                </a:lnSpc>
              </a:pPr>
              <a:r>
                <a:rPr lang="en-US" b="true" sz="1980" u="sng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Causes of the eruption</a:t>
              </a: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– What type of plate boundary, type of eruption etc. </a:t>
              </a:r>
            </a:p>
            <a:p>
              <a:pPr algn="ctr">
                <a:lnSpc>
                  <a:spcPts val="1710"/>
                </a:lnSpc>
              </a:pPr>
              <a:r>
                <a:rPr lang="en-US" b="true" sz="1980" u="sng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Nature of the eruption &amp; hazards</a:t>
              </a: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– this will link to the boundary type &amp; type of eruption</a:t>
              </a:r>
            </a:p>
            <a:p>
              <a:pPr algn="ctr">
                <a:lnSpc>
                  <a:spcPts val="1710"/>
                </a:lnSpc>
              </a:pPr>
              <a:r>
                <a:rPr lang="en-US" b="true" sz="1980" u="sng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Impacts</a:t>
              </a: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of the eruption – primary &amp; secondary, SEEP impacts, short/long term </a:t>
              </a: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Management of the event - What was in place prior to the eruption to reduce the impacts (prediction, preparation)? How did they respond to the eruption? </a:t>
              </a:r>
              <a:r>
                <a:rPr lang="en-US" b="true" sz="1980" u="sng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Evaluate the effectiveness of these management strategies</a:t>
              </a:r>
              <a:r>
                <a:rPr lang="en-US" sz="1980" b="true">
                  <a:solidFill>
                    <a:srgbClr val="00206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.</a:t>
              </a:r>
            </a:p>
            <a:p>
              <a:pPr algn="ctr">
                <a:lnSpc>
                  <a:spcPts val="1710"/>
                </a:lnSpc>
              </a:pP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 recommend writing up 2 case studies for eruption – one in a HIC and one in an LIC. </a:t>
              </a:r>
              <a:r>
                <a:rPr lang="en-US" b="true" sz="1980" u="sng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I also recommend learning an explosive &amp; effusive eruption</a:t>
              </a: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! Remember, all case studies must be within the last 25 years! </a:t>
              </a: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What case studies to use? Completely up to you! </a:t>
              </a:r>
            </a:p>
            <a:p>
              <a:pPr algn="ctr">
                <a:lnSpc>
                  <a:spcPts val="1710"/>
                </a:lnSpc>
              </a:pPr>
              <a:r>
                <a:rPr lang="en-US" sz="198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Where to find them?</a:t>
              </a:r>
            </a:p>
            <a:p>
              <a:pPr algn="ctr" marL="358331" indent="-179165" lvl="1">
                <a:lnSpc>
                  <a:spcPts val="1710"/>
                </a:lnSpc>
                <a:buFont typeface="Arial"/>
                <a:buChar char="•"/>
              </a:pPr>
              <a:r>
                <a:rPr lang="en-US" b="true" sz="198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Next slide has some links</a:t>
              </a:r>
            </a:p>
            <a:p>
              <a:pPr algn="ctr" marL="358331" indent="-179165" lvl="1">
                <a:lnSpc>
                  <a:spcPts val="1710"/>
                </a:lnSpc>
                <a:buFont typeface="Arial"/>
                <a:buChar char="•"/>
              </a:pPr>
              <a:r>
                <a:rPr lang="en-US" b="true" sz="198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Revision folder</a:t>
              </a:r>
            </a:p>
            <a:p>
              <a:pPr algn="ctr" marL="358331" indent="-179165" lvl="1">
                <a:lnSpc>
                  <a:spcPts val="1710"/>
                </a:lnSpc>
                <a:buFont typeface="Arial"/>
                <a:buChar char="•"/>
              </a:pPr>
              <a:r>
                <a:rPr lang="en-US" b="true" sz="1980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There are endless case studies online you can research</a:t>
              </a:r>
            </a:p>
          </p:txBody>
        </p:sp>
      </p:grpSp>
      <p:grpSp>
        <p:nvGrpSpPr>
          <p:cNvPr name="Group 12" id="12"/>
          <p:cNvGrpSpPr/>
          <p:nvPr/>
        </p:nvGrpSpPr>
        <p:grpSpPr>
          <a:xfrm rot="0">
            <a:off x="8268789" y="4463062"/>
            <a:ext cx="9784080" cy="5724643"/>
            <a:chOff x="0" y="0"/>
            <a:chExt cx="13045440" cy="7632858"/>
          </a:xfrm>
        </p:grpSpPr>
        <p:sp>
          <p:nvSpPr>
            <p:cNvPr name="Freeform 13" id="13"/>
            <p:cNvSpPr/>
            <p:nvPr/>
          </p:nvSpPr>
          <p:spPr>
            <a:xfrm flipH="false" flipV="false" rot="0">
              <a:off x="0" y="0"/>
              <a:ext cx="13045439" cy="7632827"/>
            </a:xfrm>
            <a:custGeom>
              <a:avLst/>
              <a:gdLst/>
              <a:ahLst/>
              <a:cxnLst/>
              <a:rect r="r" b="b" t="t" l="l"/>
              <a:pathLst>
                <a:path h="7632827" w="13045439">
                  <a:moveTo>
                    <a:pt x="0" y="0"/>
                  </a:moveTo>
                  <a:lnTo>
                    <a:pt x="13045439" y="0"/>
                  </a:lnTo>
                  <a:lnTo>
                    <a:pt x="13045439" y="7632827"/>
                  </a:lnTo>
                  <a:lnTo>
                    <a:pt x="0" y="7632827"/>
                  </a:lnTo>
                  <a:close/>
                </a:path>
              </a:pathLst>
            </a:custGeom>
            <a:solidFill>
              <a:srgbClr val="FBE5D6"/>
            </a:solidFill>
          </p:spPr>
        </p:sp>
        <p:sp>
          <p:nvSpPr>
            <p:cNvPr name="TextBox 14" id="14"/>
            <p:cNvSpPr txBox="true"/>
            <p:nvPr/>
          </p:nvSpPr>
          <p:spPr>
            <a:xfrm>
              <a:off x="0" y="-28575"/>
              <a:ext cx="13045440" cy="7661433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Exam Questions to think about…. 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‘The type of eruption is the most important factor influencing the hazards from volcanoes.’ With the aid of examples, how far do you agree? [20] 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Assess the extent to which the types of volcanic eruptions and their products determine the hazardous impacts. [20]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With the aid of a case study of a hazardous environment, assess how prediction and preparedness can reduce the impacts of the hazard(s) on lives and property. [20]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Assess the extent to which prediction, hazard mapping and preparedness can reduce the impacts of volcanic eruptions on lives and property. [20]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‘Prediction is the most effective way of reducing the impacts of volcanic eruptions on lives and property.’ How far do you agree with this view? [20] 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Compare the two case studies, Assess the claim that impacts of earthquakes are worse in LIC countries than HIC countries. [20]</a:t>
              </a:r>
            </a:p>
            <a:p>
              <a:pPr algn="l">
                <a:lnSpc>
                  <a:spcPts val="1980"/>
                </a:lnSpc>
              </a:pPr>
            </a:p>
            <a:p>
              <a:pPr algn="l">
                <a:lnSpc>
                  <a:spcPts val="1980"/>
                </a:lnSpc>
              </a:pPr>
              <a:r>
                <a:rPr lang="en-US" sz="1650">
                  <a:solidFill>
                    <a:srgbClr val="000000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‘Earthquakes are more difficult to predict, but easier to prepare for, than volcanic eruptions.’ How far do you agree with this view? [20] 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19050" y="-10716"/>
            <a:ext cx="18307050" cy="10297716"/>
          </a:xfrm>
          <a:custGeom>
            <a:avLst/>
            <a:gdLst/>
            <a:ahLst/>
            <a:cxnLst/>
            <a:rect r="r" b="b" t="t" l="l"/>
            <a:pathLst>
              <a:path h="10297716" w="18307050">
                <a:moveTo>
                  <a:pt x="0" y="0"/>
                </a:moveTo>
                <a:lnTo>
                  <a:pt x="18307050" y="0"/>
                </a:lnTo>
                <a:lnTo>
                  <a:pt x="18307050" y="10297716"/>
                </a:lnTo>
                <a:lnTo>
                  <a:pt x="0" y="1029771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0" r="0" b="0"/>
            </a:stretch>
          </a:blipFill>
        </p:spPr>
      </p:sp>
      <p:grpSp>
        <p:nvGrpSpPr>
          <p:cNvPr name="Group 3" id="3"/>
          <p:cNvGrpSpPr/>
          <p:nvPr/>
        </p:nvGrpSpPr>
        <p:grpSpPr>
          <a:xfrm rot="0">
            <a:off x="104500" y="7950592"/>
            <a:ext cx="18131246" cy="2215992"/>
            <a:chOff x="0" y="0"/>
            <a:chExt cx="24174994" cy="2954656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-1524" y="-1524"/>
              <a:ext cx="24178006" cy="2957703"/>
            </a:xfrm>
            <a:custGeom>
              <a:avLst/>
              <a:gdLst/>
              <a:ahLst/>
              <a:cxnLst/>
              <a:rect r="r" b="b" t="t" l="l"/>
              <a:pathLst>
                <a:path h="2957703" w="24178006">
                  <a:moveTo>
                    <a:pt x="1524" y="0"/>
                  </a:moveTo>
                  <a:lnTo>
                    <a:pt x="24176482" y="0"/>
                  </a:lnTo>
                  <a:cubicBezTo>
                    <a:pt x="24177371" y="0"/>
                    <a:pt x="24178006" y="762"/>
                    <a:pt x="24178006" y="1524"/>
                  </a:cubicBezTo>
                  <a:lnTo>
                    <a:pt x="24178006" y="2956179"/>
                  </a:lnTo>
                  <a:cubicBezTo>
                    <a:pt x="24178006" y="2957068"/>
                    <a:pt x="24177245" y="2957703"/>
                    <a:pt x="24176482" y="2957703"/>
                  </a:cubicBezTo>
                  <a:lnTo>
                    <a:pt x="1524" y="2957703"/>
                  </a:lnTo>
                  <a:cubicBezTo>
                    <a:pt x="635" y="2957703"/>
                    <a:pt x="0" y="2956941"/>
                    <a:pt x="0" y="2956179"/>
                  </a:cubicBezTo>
                  <a:lnTo>
                    <a:pt x="0" y="1524"/>
                  </a:lnTo>
                  <a:cubicBezTo>
                    <a:pt x="0" y="635"/>
                    <a:pt x="762" y="0"/>
                    <a:pt x="1524" y="0"/>
                  </a:cubicBezTo>
                  <a:moveTo>
                    <a:pt x="1524" y="3048"/>
                  </a:moveTo>
                  <a:lnTo>
                    <a:pt x="1524" y="1524"/>
                  </a:lnTo>
                  <a:lnTo>
                    <a:pt x="3048" y="1524"/>
                  </a:lnTo>
                  <a:lnTo>
                    <a:pt x="3048" y="2956179"/>
                  </a:lnTo>
                  <a:lnTo>
                    <a:pt x="1524" y="2956179"/>
                  </a:lnTo>
                  <a:lnTo>
                    <a:pt x="1524" y="2954655"/>
                  </a:lnTo>
                  <a:lnTo>
                    <a:pt x="24176482" y="2954655"/>
                  </a:lnTo>
                  <a:lnTo>
                    <a:pt x="24176482" y="2956179"/>
                  </a:lnTo>
                  <a:lnTo>
                    <a:pt x="24174959" y="2956179"/>
                  </a:lnTo>
                  <a:lnTo>
                    <a:pt x="24174959" y="1524"/>
                  </a:lnTo>
                  <a:lnTo>
                    <a:pt x="24176482" y="1524"/>
                  </a:lnTo>
                  <a:lnTo>
                    <a:pt x="24176482" y="3048"/>
                  </a:lnTo>
                  <a:lnTo>
                    <a:pt x="1524" y="3048"/>
                  </a:lnTo>
                  <a:close/>
                </a:path>
              </a:pathLst>
            </a:custGeom>
            <a:solidFill>
              <a:srgbClr val="4472C4"/>
            </a:solidFill>
          </p:spPr>
        </p:sp>
        <p:sp>
          <p:nvSpPr>
            <p:cNvPr name="TextBox 5" id="5"/>
            <p:cNvSpPr txBox="true"/>
            <p:nvPr/>
          </p:nvSpPr>
          <p:spPr>
            <a:xfrm>
              <a:off x="0" y="-28575"/>
              <a:ext cx="24174994" cy="2983231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l">
                <a:lnSpc>
                  <a:spcPts val="5400"/>
                </a:lnSpc>
              </a:pPr>
              <a:r>
                <a:rPr lang="en-US" sz="4500">
                  <a:solidFill>
                    <a:srgbClr val="000000"/>
                  </a:solidFill>
                  <a:latin typeface="Arimo"/>
                  <a:ea typeface="Arimo"/>
                  <a:cs typeface="Arimo"/>
                  <a:sym typeface="Arimo"/>
                </a:rPr>
                <a:t>Extension – Check out the Geofile on ‘Geysers, fumaroles, hot springs, mud pots and solfataras’ in the 9.1 folder. These structures are known collectively as hydrothermal features.</a:t>
              </a:r>
            </a:p>
          </p:txBody>
        </p:sp>
      </p:grpSp>
      <p:grpSp>
        <p:nvGrpSpPr>
          <p:cNvPr name="Group 6" id="6"/>
          <p:cNvGrpSpPr/>
          <p:nvPr/>
        </p:nvGrpSpPr>
        <p:grpSpPr>
          <a:xfrm rot="0">
            <a:off x="94976" y="295198"/>
            <a:ext cx="8007086" cy="4064259"/>
            <a:chOff x="0" y="0"/>
            <a:chExt cx="10676114" cy="5419012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12700" y="12700"/>
              <a:ext cx="10650728" cy="5393563"/>
            </a:xfrm>
            <a:custGeom>
              <a:avLst/>
              <a:gdLst/>
              <a:ahLst/>
              <a:cxnLst/>
              <a:rect r="r" b="b" t="t" l="l"/>
              <a:pathLst>
                <a:path h="5393563" w="10650728">
                  <a:moveTo>
                    <a:pt x="0" y="0"/>
                  </a:moveTo>
                  <a:lnTo>
                    <a:pt x="10650728" y="0"/>
                  </a:lnTo>
                  <a:lnTo>
                    <a:pt x="10650728" y="5393563"/>
                  </a:lnTo>
                  <a:lnTo>
                    <a:pt x="0" y="5393563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0" y="0"/>
              <a:ext cx="10676128" cy="5418963"/>
            </a:xfrm>
            <a:custGeom>
              <a:avLst/>
              <a:gdLst/>
              <a:ahLst/>
              <a:cxnLst/>
              <a:rect r="r" b="b" t="t" l="l"/>
              <a:pathLst>
                <a:path h="5418963" w="10676128">
                  <a:moveTo>
                    <a:pt x="12700" y="0"/>
                  </a:moveTo>
                  <a:lnTo>
                    <a:pt x="10663428" y="0"/>
                  </a:lnTo>
                  <a:cubicBezTo>
                    <a:pt x="10670413" y="0"/>
                    <a:pt x="10676128" y="5715"/>
                    <a:pt x="10676128" y="12700"/>
                  </a:cubicBezTo>
                  <a:lnTo>
                    <a:pt x="10676128" y="5406263"/>
                  </a:lnTo>
                  <a:cubicBezTo>
                    <a:pt x="10676128" y="5413248"/>
                    <a:pt x="10670413" y="5418963"/>
                    <a:pt x="10663428" y="5418963"/>
                  </a:cubicBezTo>
                  <a:lnTo>
                    <a:pt x="12700" y="5418963"/>
                  </a:lnTo>
                  <a:cubicBezTo>
                    <a:pt x="5715" y="5418963"/>
                    <a:pt x="0" y="5413248"/>
                    <a:pt x="0" y="5406263"/>
                  </a:cubicBezTo>
                  <a:lnTo>
                    <a:pt x="0" y="12700"/>
                  </a:lnTo>
                  <a:cubicBezTo>
                    <a:pt x="0" y="5715"/>
                    <a:pt x="5715" y="0"/>
                    <a:pt x="12700" y="0"/>
                  </a:cubicBezTo>
                  <a:moveTo>
                    <a:pt x="12700" y="25400"/>
                  </a:moveTo>
                  <a:lnTo>
                    <a:pt x="12700" y="12700"/>
                  </a:lnTo>
                  <a:lnTo>
                    <a:pt x="25400" y="12700"/>
                  </a:lnTo>
                  <a:lnTo>
                    <a:pt x="25400" y="5406263"/>
                  </a:lnTo>
                  <a:lnTo>
                    <a:pt x="12700" y="5406263"/>
                  </a:lnTo>
                  <a:lnTo>
                    <a:pt x="12700" y="5393563"/>
                  </a:lnTo>
                  <a:lnTo>
                    <a:pt x="10663428" y="5393563"/>
                  </a:lnTo>
                  <a:lnTo>
                    <a:pt x="10663428" y="5406263"/>
                  </a:lnTo>
                  <a:lnTo>
                    <a:pt x="10650728" y="5406263"/>
                  </a:lnTo>
                  <a:lnTo>
                    <a:pt x="10650728" y="12700"/>
                  </a:lnTo>
                  <a:lnTo>
                    <a:pt x="10663428" y="12700"/>
                  </a:lnTo>
                  <a:lnTo>
                    <a:pt x="10663428" y="25400"/>
                  </a:lnTo>
                  <a:lnTo>
                    <a:pt x="12700" y="25400"/>
                  </a:ln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name="TextBox 9" id="9"/>
            <p:cNvSpPr txBox="true"/>
            <p:nvPr/>
          </p:nvSpPr>
          <p:spPr>
            <a:xfrm>
              <a:off x="0" y="-19050"/>
              <a:ext cx="10676114" cy="5438062"/>
            </a:xfrm>
            <a:prstGeom prst="rect">
              <a:avLst/>
            </a:prstGeom>
          </p:spPr>
          <p:txBody>
            <a:bodyPr anchor="t" rtlCol="false" tIns="50800" lIns="50800" bIns="50800" rIns="50800"/>
            <a:lstStyle/>
            <a:p>
              <a:pPr algn="ctr">
                <a:lnSpc>
                  <a:spcPts val="3888"/>
                </a:lnSpc>
              </a:pPr>
              <a:r>
                <a:rPr lang="en-US" sz="36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Geofile – Eyjafjallajökull, 2010 in lesson folder &amp; </a:t>
              </a:r>
              <a:r>
                <a:rPr lang="en-US" b="true" sz="3600" u="sng">
                  <a:solidFill>
                    <a:srgbClr val="0563C1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3" tooltip="https://www.coolgeography.co.uk/A-level/AQA/Year%2013/Plate%20Tectonics/Volcanoes/MEDC%20case%20study.htm"/>
                </a:rPr>
                <a:t>HERE</a:t>
              </a:r>
              <a:r>
                <a:rPr lang="en-US" sz="36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ctr">
                <a:lnSpc>
                  <a:spcPts val="3888"/>
                </a:lnSpc>
              </a:pPr>
            </a:p>
            <a:p>
              <a:pPr algn="ctr">
                <a:lnSpc>
                  <a:spcPts val="3888"/>
                </a:lnSpc>
              </a:pPr>
              <a:r>
                <a:rPr lang="en-US" b="true" sz="3600" u="sng">
                  <a:solidFill>
                    <a:srgbClr val="0563C1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4" tooltip="https://www.coolgeography.co.uk/A-level/AQA/Year%2013/Plate%20Tectonics/Volcanoes/LEDC%20case%20study.htm"/>
                </a:rPr>
                <a:t>Chaiten, Chile 2010</a:t>
              </a:r>
            </a:p>
            <a:p>
              <a:pPr algn="ctr">
                <a:lnSpc>
                  <a:spcPts val="3888"/>
                </a:lnSpc>
              </a:pPr>
              <a:r>
                <a:rPr lang="en-US" sz="36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</a:t>
              </a:r>
            </a:p>
            <a:p>
              <a:pPr algn="ctr">
                <a:lnSpc>
                  <a:spcPts val="3888"/>
                </a:lnSpc>
              </a:pPr>
              <a:r>
                <a:rPr lang="en-US" b="true" sz="3600" u="sng">
                  <a:solidFill>
                    <a:srgbClr val="0563C1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5" tooltip="https://english.elpais.com/science-tech/2021-10-06/the-underwater-hotspot-feeding-la-palmas-volcano-will-create-new-islands.html?fbclid=IwAR39U3-iE4qD0xeR2FaULT_GIAGfWKchspwhsRw1Rl6e2gFZ3VNaGuthc4c"/>
                </a:rPr>
                <a:t>La Palma, 2021</a:t>
              </a:r>
              <a:r>
                <a:rPr lang="en-US" sz="36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&amp; </a:t>
              </a:r>
              <a:r>
                <a:rPr lang="en-US" b="true" sz="3600" u="sng">
                  <a:solidFill>
                    <a:srgbClr val="0563C1"/>
                  </a:solidFill>
                  <a:latin typeface="Calibri (MS) Bold"/>
                  <a:ea typeface="Calibri (MS) Bold"/>
                  <a:cs typeface="Calibri (MS) Bold"/>
                  <a:sym typeface="Calibri (MS) Bold"/>
                  <a:hlinkClick r:id="rId6" tooltip="https://www.nationalgeographic.com/magazine/article/lava-built-this-island-then-entombed-towns-in-stone-feature?cmpid=org=ngp::mc=social::src=instagram::cmp=editorial::add=ig20221014-travel-hedcardfreetriallaspalmas&amp;linkId=185624756"/>
                </a:rPr>
                <a:t>Nat Geo Article here</a:t>
              </a:r>
              <a:r>
                <a:rPr lang="en-US" sz="3600" b="true">
                  <a:solidFill>
                    <a:srgbClr val="000000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  </a:t>
              </a:r>
            </a:p>
          </p:txBody>
        </p:sp>
      </p:grpSp>
      <p:grpSp>
        <p:nvGrpSpPr>
          <p:cNvPr name="Group 10" id="10"/>
          <p:cNvGrpSpPr>
            <a:grpSpLocks noChangeAspect="true"/>
          </p:cNvGrpSpPr>
          <p:nvPr/>
        </p:nvGrpSpPr>
        <p:grpSpPr>
          <a:xfrm rot="0">
            <a:off x="8397255" y="435352"/>
            <a:ext cx="9679068" cy="7167231"/>
            <a:chOff x="0" y="0"/>
            <a:chExt cx="12905424" cy="9556308"/>
          </a:xfrm>
        </p:grpSpPr>
        <p:sp>
          <p:nvSpPr>
            <p:cNvPr name="Freeform 11" id="11" descr="https://www.coolgeography.co.uk/A-level/AQA/Year%2013/Plate%20Tectonics/Volcanoes/Iceland%20Tectonic%20Map.jpg"/>
            <p:cNvSpPr/>
            <p:nvPr/>
          </p:nvSpPr>
          <p:spPr>
            <a:xfrm flipH="false" flipV="false" rot="0">
              <a:off x="0" y="0"/>
              <a:ext cx="12905486" cy="9556369"/>
            </a:xfrm>
            <a:custGeom>
              <a:avLst/>
              <a:gdLst/>
              <a:ahLst/>
              <a:cxnLst/>
              <a:rect r="r" b="b" t="t" l="l"/>
              <a:pathLst>
                <a:path h="9556369" w="12905486">
                  <a:moveTo>
                    <a:pt x="0" y="0"/>
                  </a:moveTo>
                  <a:lnTo>
                    <a:pt x="12905486" y="0"/>
                  </a:lnTo>
                  <a:lnTo>
                    <a:pt x="12905486" y="9556369"/>
                  </a:lnTo>
                  <a:lnTo>
                    <a:pt x="0" y="955636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/>
              <a:stretch>
                <a:fillRect l="0" t="0" r="0" b="0"/>
              </a:stretch>
            </a:blipFill>
          </p:spPr>
        </p:sp>
      </p:grpSp>
      <p:grpSp>
        <p:nvGrpSpPr>
          <p:cNvPr name="Group 12" id="12"/>
          <p:cNvGrpSpPr>
            <a:grpSpLocks noChangeAspect="true"/>
          </p:cNvGrpSpPr>
          <p:nvPr/>
        </p:nvGrpSpPr>
        <p:grpSpPr>
          <a:xfrm rot="0">
            <a:off x="104499" y="4389056"/>
            <a:ext cx="7988036" cy="3561537"/>
            <a:chOff x="0" y="0"/>
            <a:chExt cx="10650714" cy="4748716"/>
          </a:xfrm>
        </p:grpSpPr>
        <p:sp>
          <p:nvSpPr>
            <p:cNvPr name="Freeform 13" id="13" descr="Impact on air traffic"/>
            <p:cNvSpPr/>
            <p:nvPr/>
          </p:nvSpPr>
          <p:spPr>
            <a:xfrm flipH="false" flipV="false" rot="0">
              <a:off x="0" y="0"/>
              <a:ext cx="10650728" cy="4748657"/>
            </a:xfrm>
            <a:custGeom>
              <a:avLst/>
              <a:gdLst/>
              <a:ahLst/>
              <a:cxnLst/>
              <a:rect r="r" b="b" t="t" l="l"/>
              <a:pathLst>
                <a:path h="4748657" w="10650728">
                  <a:moveTo>
                    <a:pt x="0" y="0"/>
                  </a:moveTo>
                  <a:lnTo>
                    <a:pt x="10650728" y="0"/>
                  </a:lnTo>
                  <a:lnTo>
                    <a:pt x="10650728" y="4748657"/>
                  </a:lnTo>
                  <a:lnTo>
                    <a:pt x="0" y="474865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/>
              <a:stretch>
                <a:fillRect l="0" t="0" r="0" b="-15568"/>
              </a:stretch>
            </a:blipFill>
          </p:spPr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DAG2IT2aJ2E</dc:identifier>
  <dcterms:modified xsi:type="dcterms:W3CDTF">2011-08-01T06:04:30Z</dcterms:modified>
  <cp:revision>1</cp:revision>
  <dc:title>L7.1-Volcano Case Studies.pptx</dc:title>
</cp:coreProperties>
</file>