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79" r:id="rId5"/>
    <p:sldId id="289" r:id="rId6"/>
    <p:sldId id="290" r:id="rId7"/>
    <p:sldId id="291" r:id="rId8"/>
    <p:sldId id="292" r:id="rId9"/>
    <p:sldId id="288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FF00"/>
    <a:srgbClr val="FFCC66"/>
    <a:srgbClr val="663300"/>
    <a:srgbClr val="006600"/>
    <a:srgbClr val="CC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789F3-E60E-A2FF-9418-6AEC389CD828}" v="2" dt="2022-10-05T11:29:5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E27789F3-E60E-A2FF-9418-6AEC389CD828}"/>
    <pc:docChg chg="delSld modSld">
      <pc:chgData name="Hazel Lupton" userId="S::hazel.lupton@sthelens.london::330d0395-d8b0-4d77-8620-740b48613bd9" providerId="AD" clId="Web-{E27789F3-E60E-A2FF-9418-6AEC389CD828}" dt="2022-10-05T11:29:50.847" v="1"/>
      <pc:docMkLst>
        <pc:docMk/>
      </pc:docMkLst>
      <pc:sldChg chg="delSp del delAnim">
        <pc:chgData name="Hazel Lupton" userId="S::hazel.lupton@sthelens.london::330d0395-d8b0-4d77-8620-740b48613bd9" providerId="AD" clId="Web-{E27789F3-E60E-A2FF-9418-6AEC389CD828}" dt="2022-10-05T11:29:50.847" v="1"/>
        <pc:sldMkLst>
          <pc:docMk/>
          <pc:sldMk cId="2054743783" sldId="293"/>
        </pc:sldMkLst>
        <pc:spChg chg="del">
          <ac:chgData name="Hazel Lupton" userId="S::hazel.lupton@sthelens.london::330d0395-d8b0-4d77-8620-740b48613bd9" providerId="AD" clId="Web-{E27789F3-E60E-A2FF-9418-6AEC389CD828}" dt="2022-10-05T11:29:24.862" v="0"/>
          <ac:spMkLst>
            <pc:docMk/>
            <pc:sldMk cId="2054743783" sldId="293"/>
            <ac:spMk id="13" creationId="{E1ED3140-EBF7-4A3C-888D-16DFF75934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271B9AE-E342-43C8-BB68-45149968AE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BC5401E-99C3-4C50-B0FD-DBDA6F35A3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AC41C3-176D-4EB6-A36C-DD4754494C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E39729C-5025-4B1F-8ECB-FC4AA11326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CF2DCDD4-2A19-4FBE-871D-EB2277C923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2C559781-A71A-46F0-BFDB-0633F28F3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26EB61-0F71-4D35-9C63-421FC3D64B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DCF8A-4DA0-4A85-A635-ADEEAD8E5A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9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FA96F-B8F2-42B8-80F5-6D1C3BC4999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2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00511-C157-4EBA-BA55-4E47237EE0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6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8CAAF-201C-4BE6-A390-77E58A8F472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8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65C7-15E3-4AAA-B2A1-85D5EAEEB54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05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78B41-3804-4227-B9FE-0C1E5613341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75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558F7-49BB-4AE5-8F82-0F436CCEE54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923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4B4E0-1939-40E7-9B5C-D33EB4AE350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94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4193-5C6A-4D85-808F-17795F6D0A8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55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41F50-8F68-4DC7-AC94-6EB291B5289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B64C6-FB9F-4296-9499-A46ABE244EA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5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031630-43AB-4C96-AC20-40177D27CE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B621D36-0E21-CFBB-7637-EF06DCEE0B9C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33F07-45CE-29CC-872E-DBBE1C60EDB3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99A65-D20E-58F1-5355-E0A6B88CE0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121766-D4FD-1533-47C4-E01DE359206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720ACB-F710-4E49-AEA9-564F5C21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altLang="en-US" sz="2800">
                <a:latin typeface="Calibri" panose="020F0502020204030204" pitchFamily="34" charset="0"/>
                <a:cs typeface="Calibri" panose="020F0502020204030204" pitchFamily="34" charset="0"/>
              </a:rPr>
              <a:t>Measuring respiration</a:t>
            </a: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3EF29A-40FC-40B5-8074-F0973E3F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GB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Tx/>
              <a:buAutoNum type="arabicParenR"/>
            </a:pPr>
            <a:r>
              <a:rPr lang="en-GB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explain 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a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respirometer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can be used to measure the volumes of oxygen &amp; carbon dioxide exchanged</a:t>
            </a:r>
            <a:r>
              <a:rPr lang="en-GB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077" name="Picture 5" descr="Image result for RESPIROMETER">
            <a:extLst>
              <a:ext uri="{FF2B5EF4-FFF2-40B4-BE49-F238E27FC236}">
                <a16:creationId xmlns:a16="http://schemas.microsoft.com/office/drawing/2014/main" id="{25BB1438-1561-4194-B05D-807A80C8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8624" y="643467"/>
            <a:ext cx="5329046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9BAB-74D3-430E-8AE1-5D8D954D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Learning: Check your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5FDC34-8007-4D2A-8C79-25D36A90B4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399" y="2014279"/>
            <a:ext cx="5345367" cy="357496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FDB760-7DFD-4450-90F6-CB2EF824C7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0086" y="2049167"/>
            <a:ext cx="6454520" cy="875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4DCFE-E1B2-4C81-8262-963BF3759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086" y="2852936"/>
            <a:ext cx="6553200" cy="17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78D3-058B-4C0C-8A3A-1D639ABC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 and Reduce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E700-9C94-48C5-86CA-D09EF6E38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Read the passage about respiratory quotients.</a:t>
            </a:r>
          </a:p>
          <a:p>
            <a:endParaRPr lang="en-US" sz="2400"/>
          </a:p>
          <a:p>
            <a:r>
              <a:rPr lang="en-US" sz="2400"/>
              <a:t>Summarise the page in 5, short sentences.</a:t>
            </a:r>
          </a:p>
          <a:p>
            <a:endParaRPr lang="en-US" sz="2400"/>
          </a:p>
          <a:p>
            <a:r>
              <a:rPr lang="en-US" sz="2400"/>
              <a:t>Now select 5 words to summarise the page.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6C90EDC-03E8-4275-A913-C5408A3410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7659263" y="1272230"/>
            <a:ext cx="2966843" cy="41639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370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20786-E9C2-4CBB-9AB0-AEB729FB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Respirometers: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DF669B-F1EA-45F8-BFE4-3A8C89D7F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83580" y="1628800"/>
            <a:ext cx="8256922" cy="30963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D301E-AA45-4A9B-9F65-1D5E57F8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9736" y="620688"/>
            <a:ext cx="8020765" cy="14166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1800" dirty="0"/>
              <a:t>Apparatus used to measure the </a:t>
            </a:r>
            <a:r>
              <a:rPr lang="en-US" altLang="en-US" sz="1800" u="sng" dirty="0"/>
              <a:t>rate of respiration</a:t>
            </a:r>
            <a:r>
              <a:rPr lang="en-US" altLang="en-US" sz="1800" dirty="0"/>
              <a:t> by measuring the </a:t>
            </a:r>
            <a:r>
              <a:rPr lang="en-US" altLang="en-US" sz="1800" u="sng" dirty="0"/>
              <a:t>volumes</a:t>
            </a:r>
            <a:r>
              <a:rPr lang="en-US" altLang="en-US" sz="1800" dirty="0"/>
              <a:t> of </a:t>
            </a:r>
            <a:r>
              <a:rPr lang="en-US" altLang="en-US" sz="1800" u="sng" dirty="0"/>
              <a:t>oxygen taken up</a:t>
            </a:r>
            <a:r>
              <a:rPr lang="en-US" altLang="en-US" sz="1800" dirty="0"/>
              <a:t>/ </a:t>
            </a:r>
            <a:r>
              <a:rPr lang="en-US" altLang="en-US" sz="1800" u="sng" dirty="0"/>
              <a:t>carbon dioxide released</a:t>
            </a:r>
            <a:endParaRPr lang="en-US" altLang="en-US" sz="1800" dirty="0"/>
          </a:p>
          <a:p>
            <a:pPr marL="0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49FFD-B423-4967-85C9-D993C8E16DFD}"/>
              </a:ext>
            </a:extLst>
          </p:cNvPr>
          <p:cNvSpPr/>
          <p:nvPr/>
        </p:nvSpPr>
        <p:spPr>
          <a:xfrm>
            <a:off x="3730321" y="5014636"/>
            <a:ext cx="783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During </a:t>
            </a:r>
            <a:r>
              <a:rPr lang="en-GB" altLang="en-US" u="sng" dirty="0"/>
              <a:t>aerobic respiration</a:t>
            </a:r>
            <a:r>
              <a:rPr lang="en-GB" altLang="en-US" dirty="0"/>
              <a:t>, the volume of air in the capillary tubing </a:t>
            </a:r>
            <a:r>
              <a:rPr lang="en-GB" altLang="en-US" b="1" dirty="0"/>
              <a:t> </a:t>
            </a:r>
            <a:r>
              <a:rPr lang="en-GB" altLang="en-US" b="1" u="sng" dirty="0"/>
              <a:t>decreases</a:t>
            </a:r>
            <a:r>
              <a:rPr lang="en-GB" altLang="en-US" b="1" dirty="0"/>
              <a:t> </a:t>
            </a:r>
            <a:r>
              <a:rPr lang="en-GB" altLang="en-US" dirty="0"/>
              <a:t>causing</a:t>
            </a:r>
            <a:r>
              <a:rPr lang="en-GB" altLang="en-US" b="1" dirty="0"/>
              <a:t> </a:t>
            </a:r>
            <a:r>
              <a:rPr lang="en-GB" altLang="en-US" dirty="0"/>
              <a:t>the coloured liquid to move. This happens because </a:t>
            </a:r>
            <a:r>
              <a:rPr lang="en-GB" altLang="en-US" b="1" u="sng" dirty="0"/>
              <a:t> oxygen </a:t>
            </a:r>
            <a:r>
              <a:rPr lang="en-GB" altLang="en-US" dirty="0"/>
              <a:t> is taken up from air without  </a:t>
            </a:r>
            <a:r>
              <a:rPr lang="en-GB" altLang="en-US" b="1" u="sng" dirty="0"/>
              <a:t>carbon dioxide</a:t>
            </a:r>
            <a:r>
              <a:rPr lang="en-GB" altLang="en-US" dirty="0"/>
              <a:t>  being added back, as it is absorbed by the soda lime.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B4F0F-947F-477D-B751-C1F1DB0670FD}"/>
              </a:ext>
            </a:extLst>
          </p:cNvPr>
          <p:cNvSpPr/>
          <p:nvPr/>
        </p:nvSpPr>
        <p:spPr>
          <a:xfrm>
            <a:off x="10056440" y="5085184"/>
            <a:ext cx="1080120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921BC-ECAB-4D1D-A2E6-A1503285C997}"/>
              </a:ext>
            </a:extLst>
          </p:cNvPr>
          <p:cNvSpPr/>
          <p:nvPr/>
        </p:nvSpPr>
        <p:spPr>
          <a:xfrm>
            <a:off x="9336360" y="5398776"/>
            <a:ext cx="79208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AED50-F749-4604-9302-3C66A9239962}"/>
              </a:ext>
            </a:extLst>
          </p:cNvPr>
          <p:cNvSpPr/>
          <p:nvPr/>
        </p:nvSpPr>
        <p:spPr>
          <a:xfrm>
            <a:off x="5409022" y="5650074"/>
            <a:ext cx="1479065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6E85-F31B-4C1F-9B72-D44AECCC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Calculating the volume of oxygen used: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volume of oxygen taken up can be calculated from the distance moved by the meniscus:</a:t>
            </a:r>
            <a:br>
              <a:rPr lang="en-GB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0232D-9795-4E29-AEF3-645B6E8A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3592879"/>
            <a:ext cx="4670393" cy="17513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36683D-DF93-40E7-8939-77AC0EA46E59}"/>
              </a:ext>
            </a:extLst>
          </p:cNvPr>
          <p:cNvSpPr/>
          <p:nvPr/>
        </p:nvSpPr>
        <p:spPr>
          <a:xfrm>
            <a:off x="938617" y="3283310"/>
            <a:ext cx="5730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Calculate the volume of oxygen taken up if the fluid moves 5mm in one minute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(internal diameter of the tubing = 2mm):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B21067B7-288C-419C-AC77-ABD7BF3D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935" y="2540188"/>
            <a:ext cx="6696744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volume of O</a:t>
            </a:r>
            <a:r>
              <a:rPr lang="en-GB" altLang="en-US" sz="1800" baseline="-25000" dirty="0">
                <a:latin typeface="+mn-lt"/>
              </a:rPr>
              <a:t>2</a:t>
            </a:r>
            <a:r>
              <a:rPr lang="en-GB" altLang="en-US" sz="1800" dirty="0">
                <a:latin typeface="+mn-lt"/>
              </a:rPr>
              <a:t> uptake = </a:t>
            </a:r>
            <a:r>
              <a:rPr lang="el-GR" altLang="en-US" sz="1800" dirty="0">
                <a:latin typeface="+mn-lt"/>
              </a:rPr>
              <a:t>π</a:t>
            </a:r>
            <a:r>
              <a:rPr lang="en-GB" altLang="en-US" sz="1800" dirty="0">
                <a:latin typeface="+mn-lt"/>
              </a:rPr>
              <a:t>  x internal radius of tubing</a:t>
            </a:r>
            <a:r>
              <a:rPr lang="en-GB" altLang="en-US" sz="1800" baseline="30000" dirty="0">
                <a:latin typeface="+mn-lt"/>
              </a:rPr>
              <a:t>2</a:t>
            </a:r>
            <a:r>
              <a:rPr lang="en-GB" altLang="en-US" sz="1800" dirty="0">
                <a:latin typeface="+mn-lt"/>
              </a:rPr>
              <a:t> x distance moved </a:t>
            </a:r>
          </a:p>
        </p:txBody>
      </p:sp>
      <p:sp>
        <p:nvSpPr>
          <p:cNvPr id="20" name="Text Box 52">
            <a:extLst>
              <a:ext uri="{FF2B5EF4-FFF2-40B4-BE49-F238E27FC236}">
                <a16:creationId xmlns:a16="http://schemas.microsoft.com/office/drawing/2014/main" id="{394C9972-C32D-4F71-B2F1-E42DE6C7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17" y="4534182"/>
            <a:ext cx="2709111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600" dirty="0">
                <a:latin typeface="+mn-lt"/>
              </a:rPr>
              <a:t>volume of O</a:t>
            </a:r>
            <a:r>
              <a:rPr lang="en-GB" altLang="en-US" sz="1600" baseline="-25000" dirty="0">
                <a:latin typeface="+mn-lt"/>
              </a:rPr>
              <a:t>2</a:t>
            </a:r>
            <a:r>
              <a:rPr lang="en-GB" altLang="en-US" sz="1600" dirty="0">
                <a:latin typeface="+mn-lt"/>
              </a:rPr>
              <a:t> uptake = </a:t>
            </a:r>
            <a:r>
              <a:rPr lang="el-GR" altLang="en-US" sz="1600" dirty="0"/>
              <a:t>π</a:t>
            </a:r>
            <a:r>
              <a:rPr lang="en-GB" altLang="en-US" sz="1600" dirty="0">
                <a:latin typeface="+mn-lt"/>
              </a:rPr>
              <a:t> r</a:t>
            </a:r>
            <a:r>
              <a:rPr lang="en-GB" altLang="en-US" sz="1600" baseline="30000" dirty="0">
                <a:latin typeface="+mn-lt"/>
              </a:rPr>
              <a:t>2</a:t>
            </a:r>
            <a:r>
              <a:rPr lang="en-GB" altLang="en-US" sz="1600" dirty="0">
                <a:latin typeface="+mn-lt"/>
              </a:rPr>
              <a:t> d </a:t>
            </a:r>
          </a:p>
        </p:txBody>
      </p:sp>
      <p:sp>
        <p:nvSpPr>
          <p:cNvPr id="21" name="Text Box 53">
            <a:extLst>
              <a:ext uri="{FF2B5EF4-FFF2-40B4-BE49-F238E27FC236}">
                <a16:creationId xmlns:a16="http://schemas.microsoft.com/office/drawing/2014/main" id="{FDFAF3A0-61A8-4548-9125-884166A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198" y="5238392"/>
            <a:ext cx="2682529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+mn-lt"/>
              </a:rPr>
              <a:t>= 3.14 x (1mm</a:t>
            </a:r>
            <a:r>
              <a:rPr lang="en-GB" altLang="en-US" sz="1600" baseline="30000" dirty="0">
                <a:latin typeface="+mn-lt"/>
              </a:rPr>
              <a:t>2) </a:t>
            </a:r>
            <a:r>
              <a:rPr lang="en-GB" altLang="en-US" sz="1600" dirty="0">
                <a:latin typeface="+mn-lt"/>
              </a:rPr>
              <a:t> x 5mm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+mn-lt"/>
              </a:rPr>
              <a:t>= 15.7mm</a:t>
            </a:r>
            <a:r>
              <a:rPr lang="en-GB" altLang="en-US" sz="1600" baseline="30000" dirty="0">
                <a:latin typeface="+mn-lt"/>
              </a:rPr>
              <a:t>3</a:t>
            </a:r>
            <a:r>
              <a:rPr lang="en-GB" altLang="en-US" sz="1600" dirty="0">
                <a:latin typeface="+mn-lt"/>
              </a:rPr>
              <a:t> /min</a:t>
            </a:r>
          </a:p>
        </p:txBody>
      </p:sp>
    </p:spTree>
    <p:extLst>
      <p:ext uri="{BB962C8B-B14F-4D97-AF65-F5344CB8AC3E}">
        <p14:creationId xmlns:p14="http://schemas.microsoft.com/office/powerpoint/2010/main" val="38815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4865-63B1-422D-9096-D632E8D6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respirometers with manometers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7F954-D983-4430-84B9-01E47912E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1900" dirty="0"/>
              <a:t>Set up apparatus and allow to </a:t>
            </a:r>
            <a:r>
              <a:rPr lang="en-US" altLang="en-US" sz="1900" u="sng" dirty="0"/>
              <a:t>equilibrate</a:t>
            </a:r>
            <a:r>
              <a:rPr lang="en-US" altLang="en-US" sz="1900" dirty="0"/>
              <a:t> (reach required temperature/ resting respiration rate </a:t>
            </a:r>
            <a:r>
              <a:rPr lang="en-US" altLang="en-US" sz="1900" dirty="0" err="1"/>
              <a:t>etc</a:t>
            </a:r>
            <a:r>
              <a:rPr lang="en-US" altLang="en-US" sz="1900" dirty="0"/>
              <a:t>)</a:t>
            </a:r>
          </a:p>
          <a:p>
            <a:r>
              <a:rPr lang="en-US" altLang="en-US" sz="1900" dirty="0"/>
              <a:t>Measure distance moved by fluid in set time.</a:t>
            </a:r>
          </a:p>
          <a:p>
            <a:r>
              <a:rPr lang="en-US" altLang="en-US" sz="1900" dirty="0"/>
              <a:t>Re-set fluid level using syringe.</a:t>
            </a:r>
          </a:p>
          <a:p>
            <a:r>
              <a:rPr lang="en-US" altLang="en-US" sz="1900" dirty="0"/>
              <a:t>Repeat 3-5 times and calculate mean.</a:t>
            </a:r>
          </a:p>
          <a:p>
            <a:r>
              <a:rPr lang="en-US" altLang="en-US" sz="1900" dirty="0"/>
              <a:t>Convert distance into volume of oxygen.</a:t>
            </a:r>
          </a:p>
          <a:p>
            <a:endParaRPr lang="en-US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EAA5D8-C3E8-40E4-B485-DC31649AC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7928" y="1268760"/>
            <a:ext cx="5960134" cy="2577758"/>
          </a:xfrm>
          <a:prstGeom prst="rect">
            <a:avLst/>
          </a:prstGeom>
          <a:effectLst/>
        </p:spPr>
      </p:pic>
      <p:sp>
        <p:nvSpPr>
          <p:cNvPr id="21" name="Text Box 33">
            <a:extLst>
              <a:ext uri="{FF2B5EF4-FFF2-40B4-BE49-F238E27FC236}">
                <a16:creationId xmlns:a16="http://schemas.microsoft.com/office/drawing/2014/main" id="{4DB822B5-6290-474A-9189-BD5CD3764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4339296"/>
            <a:ext cx="4464050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List some </a:t>
            </a:r>
            <a:r>
              <a:rPr lang="en-GB" alt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that must be </a:t>
            </a:r>
            <a:r>
              <a:rPr lang="en-GB" alt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en-GB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alt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7A09B-A264-46D9-9737-7C509546719A}"/>
              </a:ext>
            </a:extLst>
          </p:cNvPr>
          <p:cNvSpPr/>
          <p:nvPr/>
        </p:nvSpPr>
        <p:spPr>
          <a:xfrm>
            <a:off x="5218092" y="4837312"/>
            <a:ext cx="6096000" cy="646331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temperature, age/ mass/ number of organisms, volume of sodium hydroxide</a:t>
            </a:r>
            <a:endParaRPr lang="en-GB" alt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277E-D309-47B4-BDEC-AA367D1A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 the Practice Exam Question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9D1124-FEC3-4D2D-AD09-ECF725C8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1703670"/>
            <a:ext cx="3129486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BBCDF4-B46E-4F33-A40D-1FC3FE9C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34" y="1703670"/>
            <a:ext cx="3096179" cy="4364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CA6CED-59C8-46C5-A40D-EEC8D185E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113" y="1697179"/>
            <a:ext cx="3110482" cy="4364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939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60B57-D451-4843-B66B-C8D948DB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7" y="314325"/>
            <a:ext cx="4886325" cy="6229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19814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E2C6A-CD1C-4BF4-9D9B-FDFCEC92B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EEE73D-457D-4A60-9D42-1CB1454B5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D79EE-F1E4-48B8-9BA5-499D66333D03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gg sans</vt:lpstr>
      <vt:lpstr>Times New Roman</vt:lpstr>
      <vt:lpstr>Default Design</vt:lpstr>
      <vt:lpstr>Measuring respiration</vt:lpstr>
      <vt:lpstr>Home Learning: Check your answers</vt:lpstr>
      <vt:lpstr>Read and Reduce</vt:lpstr>
      <vt:lpstr>Respirometers:</vt:lpstr>
      <vt:lpstr>Calculating the volume of oxygen used: The volume of oxygen taken up can be calculated from the distance moved by the meniscus: </vt:lpstr>
      <vt:lpstr>Using respirometers with manometers</vt:lpstr>
      <vt:lpstr>Now try the Practice Exam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respiration</dc:title>
  <dc:creator>Marisa Wyburn</dc:creator>
  <cp:lastModifiedBy>Chezka Mae Madrona</cp:lastModifiedBy>
  <cp:revision>7</cp:revision>
  <dcterms:created xsi:type="dcterms:W3CDTF">2019-10-06T21:06:28Z</dcterms:created>
  <dcterms:modified xsi:type="dcterms:W3CDTF">2025-07-23T08:33:18Z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38999000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Exam Board">
    <vt:lpwstr/>
  </property>
  <property fmtid="{D5CDD505-2E9C-101B-9397-08002B2CF9AE}" pid="14" name="Week">
    <vt:lpwstr/>
  </property>
  <property fmtid="{D5CDD505-2E9C-101B-9397-08002B2CF9AE}" pid="15" name="MediaServiceImageTags">
    <vt:lpwstr/>
  </property>
</Properties>
</file>