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5"/>
  </p:notes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Abibas" charset="1" panose="02000603000000000000"/>
      <p:regular r:id="rId16"/>
    </p:embeddedFont>
    <p:embeddedFont>
      <p:font typeface="Calibri (MS) Bold" charset="1" panose="020F0702030404030204"/>
      <p:regular r:id="rId17"/>
    </p:embeddedFont>
    <p:embeddedFont>
      <p:font typeface="Calibri (MS)" charset="1" panose="020F0502020204030204"/>
      <p:regular r:id="rId18"/>
    </p:embeddedFont>
    <p:embeddedFont>
      <p:font typeface="Calibri (MS) Bold Italics" charset="1" panose="020F07020304040A0204"/>
      <p:regular r:id="rId19"/>
    </p:embeddedFont>
    <p:embeddedFont>
      <p:font typeface="Arimo" charset="1" panose="020B0604020202020204"/>
      <p:regular r:id="rId20"/>
    </p:embeddedFont>
    <p:embeddedFont>
      <p:font typeface="Comic Sans Bold" charset="1" panose="03000902030302020204"/>
      <p:regular r:id="rId21"/>
    </p:embeddedFont>
    <p:embeddedFont>
      <p:font typeface="Comic Sans" charset="1" panose="03000702030302020204"/>
      <p:regular r:id="rId22"/>
    </p:embeddedFont>
    <p:embeddedFont>
      <p:font typeface="Abibas Bold" charset="1" panose="02000603000000000000"/>
      <p:regular r:id="rId23"/>
    </p:embeddedFont>
    <p:embeddedFont>
      <p:font typeface="Arial" charset="1" panose="020B0604020202020204"/>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notesMasters/notesMaster1.xml" Type="http://schemas.openxmlformats.org/officeDocument/2006/relationships/notesMaster"/><Relationship Id="rId26" Target="theme/theme2.xml" Type="http://schemas.openxmlformats.org/officeDocument/2006/relationships/theme"/><Relationship Id="rId27" Target="notesSlides/notesSlide1.xml" Type="http://schemas.openxmlformats.org/officeDocument/2006/relationships/note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9696_s20_qp_33</a:t>
            </a:r>
          </a:p>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png" Type="http://schemas.openxmlformats.org/officeDocument/2006/relationships/image"/><Relationship Id="rId4" Target="../media/image6.jpeg" Type="http://schemas.openxmlformats.org/officeDocument/2006/relationships/image"/><Relationship Id="rId5" Target="../media/image7.gif" Type="http://schemas.openxmlformats.org/officeDocument/2006/relationships/image"/><Relationship Id="rId6" Target="../media/image8.jpeg" Type="http://schemas.openxmlformats.org/officeDocument/2006/relationships/image"/><Relationship Id="rId7" Target="../media/image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www.sciencefocus.com/planet-earth/the-thought-experiment-could-i-build-a-house-that-would-survive-a-volcanic-eruption/" TargetMode="External" Type="http://schemas.openxmlformats.org/officeDocument/2006/relationships/hyperlink"/><Relationship Id="rId4" Target="../media/image13.jpeg" Type="http://schemas.openxmlformats.org/officeDocument/2006/relationships/image"/><Relationship Id="rId5" Target="../media/image14.jpeg" Type="http://schemas.openxmlformats.org/officeDocument/2006/relationships/image"/><Relationship Id="rId6" Target="https://www.youtube.com/watch?v=SrqM-ygW2hw&amp;feature=emb_logo" TargetMode="External" Type="http://schemas.openxmlformats.org/officeDocument/2006/relationships/hyperlink"/><Relationship Id="rId7" Target="https://www.bbc.co.uk/bitesize/guides/zptn6yc/revision/1" TargetMode="External" Type="http://schemas.openxmlformats.org/officeDocument/2006/relationships/hyperlink"/><Relationship Id="rId8" Target="https://geographyrevisionalevel.weebly.com/18a---prediction-and-forecasting.html" TargetMode="External" Type="http://schemas.openxmlformats.org/officeDocument/2006/relationships/hyperlink"/><Relationship Id="rId9" Target="https://geographyrevisionalevel.weebly.com/19b-modifying-vulnerability.html"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png" Type="http://schemas.openxmlformats.org/officeDocument/2006/relationships/image"/><Relationship Id="rId4" Target="../media/image15.png" Type="http://schemas.openxmlformats.org/officeDocument/2006/relationships/image"/><Relationship Id="rId5" Target="../media/image16.jpeg" Type="http://schemas.openxmlformats.org/officeDocument/2006/relationships/image"/><Relationship Id="rId6" Target="../media/image17.jpeg" Type="http://schemas.openxmlformats.org/officeDocument/2006/relationships/image"/><Relationship Id="rId7" Target="../media/image18.jpeg" Type="http://schemas.openxmlformats.org/officeDocument/2006/relationships/image"/><Relationship Id="rId8" Target="../media/image19.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png" Type="http://schemas.openxmlformats.org/officeDocument/2006/relationships/image"/><Relationship Id="rId4" Target="../media/image15.png" Type="http://schemas.openxmlformats.org/officeDocument/2006/relationships/image"/><Relationship Id="rId5" Target="../media/image20.gif" Type="http://schemas.openxmlformats.org/officeDocument/2006/relationships/image"/><Relationship Id="rId6" Target="../media/image21.jpeg" Type="http://schemas.openxmlformats.org/officeDocument/2006/relationships/image"/><Relationship Id="rId7" Target="../media/image22.jpeg" Type="http://schemas.openxmlformats.org/officeDocument/2006/relationships/image"/><Relationship Id="rId8" Target="../media/image23.jpeg" Type="http://schemas.openxmlformats.org/officeDocument/2006/relationships/image"/><Relationship Id="rId9" Target="../media/image24.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png" Type="http://schemas.openxmlformats.org/officeDocument/2006/relationships/image"/><Relationship Id="rId4" Target="../media/image15.png" Type="http://schemas.openxmlformats.org/officeDocument/2006/relationships/image"/><Relationship Id="rId5" Target="../media/image25.png" Type="http://schemas.openxmlformats.org/officeDocument/2006/relationships/image"/><Relationship Id="rId6" Target="https://www.youtube.com/watch?v=4ug_krIdYaA"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sp>
        <p:nvSpPr>
          <p:cNvPr name="TextBox 3" id="3"/>
          <p:cNvSpPr txBox="true"/>
          <p:nvPr/>
        </p:nvSpPr>
        <p:spPr>
          <a:xfrm rot="0">
            <a:off x="237744" y="-1905"/>
            <a:ext cx="9531800" cy="741015"/>
          </a:xfrm>
          <a:prstGeom prst="rect">
            <a:avLst/>
          </a:prstGeom>
        </p:spPr>
        <p:txBody>
          <a:bodyPr anchor="t" rtlCol="false" tIns="0" lIns="0" bIns="0" rIns="0">
            <a:spAutoFit/>
          </a:bodyPr>
          <a:lstStyle/>
          <a:p>
            <a:pPr algn="l">
              <a:lnSpc>
                <a:spcPts val="5040"/>
              </a:lnSpc>
            </a:pPr>
            <a:r>
              <a:rPr lang="en-US" sz="4200" spc="36">
                <a:solidFill>
                  <a:srgbClr val="000000"/>
                </a:solidFill>
                <a:latin typeface="Abibas"/>
                <a:ea typeface="Abibas"/>
                <a:cs typeface="Abibas"/>
                <a:sym typeface="Abibas"/>
              </a:rPr>
              <a:t>Predicting and Preparing for volcanoes </a:t>
            </a:r>
          </a:p>
        </p:txBody>
      </p:sp>
      <p:grpSp>
        <p:nvGrpSpPr>
          <p:cNvPr name="Group 4" id="4"/>
          <p:cNvGrpSpPr/>
          <p:nvPr/>
        </p:nvGrpSpPr>
        <p:grpSpPr>
          <a:xfrm rot="0">
            <a:off x="13889355" y="775305"/>
            <a:ext cx="3749802" cy="5143530"/>
            <a:chOff x="0" y="0"/>
            <a:chExt cx="4999736" cy="6858040"/>
          </a:xfrm>
        </p:grpSpPr>
        <p:sp>
          <p:nvSpPr>
            <p:cNvPr name="Freeform 5" id="5"/>
            <p:cNvSpPr/>
            <p:nvPr/>
          </p:nvSpPr>
          <p:spPr>
            <a:xfrm flipH="false" flipV="false" rot="0">
              <a:off x="12700" y="12700"/>
              <a:ext cx="4974336" cy="6832600"/>
            </a:xfrm>
            <a:custGeom>
              <a:avLst/>
              <a:gdLst/>
              <a:ahLst/>
              <a:cxnLst/>
              <a:rect r="r" b="b" t="t" l="l"/>
              <a:pathLst>
                <a:path h="6832600" w="4974336">
                  <a:moveTo>
                    <a:pt x="0" y="0"/>
                  </a:moveTo>
                  <a:lnTo>
                    <a:pt x="4974336" y="0"/>
                  </a:lnTo>
                  <a:lnTo>
                    <a:pt x="4974336" y="6832600"/>
                  </a:lnTo>
                  <a:lnTo>
                    <a:pt x="0" y="6832600"/>
                  </a:lnTo>
                  <a:close/>
                </a:path>
              </a:pathLst>
            </a:custGeom>
            <a:solidFill>
              <a:srgbClr val="FFFFFF"/>
            </a:solidFill>
          </p:spPr>
        </p:sp>
        <p:sp>
          <p:nvSpPr>
            <p:cNvPr name="Freeform 6" id="6"/>
            <p:cNvSpPr/>
            <p:nvPr/>
          </p:nvSpPr>
          <p:spPr>
            <a:xfrm flipH="false" flipV="false" rot="0">
              <a:off x="0" y="0"/>
              <a:ext cx="4999736" cy="6858000"/>
            </a:xfrm>
            <a:custGeom>
              <a:avLst/>
              <a:gdLst/>
              <a:ahLst/>
              <a:cxnLst/>
              <a:rect r="r" b="b" t="t" l="l"/>
              <a:pathLst>
                <a:path h="6858000" w="4999736">
                  <a:moveTo>
                    <a:pt x="12700" y="0"/>
                  </a:moveTo>
                  <a:lnTo>
                    <a:pt x="4987036" y="0"/>
                  </a:lnTo>
                  <a:cubicBezTo>
                    <a:pt x="4994021" y="0"/>
                    <a:pt x="4999736" y="5715"/>
                    <a:pt x="4999736" y="12700"/>
                  </a:cubicBezTo>
                  <a:lnTo>
                    <a:pt x="4999736" y="6845300"/>
                  </a:lnTo>
                  <a:cubicBezTo>
                    <a:pt x="4999736" y="6852285"/>
                    <a:pt x="4994021" y="6858000"/>
                    <a:pt x="4987036" y="6858000"/>
                  </a:cubicBezTo>
                  <a:lnTo>
                    <a:pt x="12700" y="6858000"/>
                  </a:lnTo>
                  <a:cubicBezTo>
                    <a:pt x="5715" y="6858000"/>
                    <a:pt x="0" y="6852285"/>
                    <a:pt x="0" y="6845300"/>
                  </a:cubicBezTo>
                  <a:lnTo>
                    <a:pt x="0" y="12700"/>
                  </a:lnTo>
                  <a:cubicBezTo>
                    <a:pt x="0" y="5715"/>
                    <a:pt x="5715" y="0"/>
                    <a:pt x="12700" y="0"/>
                  </a:cubicBezTo>
                  <a:moveTo>
                    <a:pt x="12700" y="25400"/>
                  </a:moveTo>
                  <a:lnTo>
                    <a:pt x="12700" y="12700"/>
                  </a:lnTo>
                  <a:lnTo>
                    <a:pt x="25400" y="12700"/>
                  </a:lnTo>
                  <a:lnTo>
                    <a:pt x="25400" y="6845300"/>
                  </a:lnTo>
                  <a:lnTo>
                    <a:pt x="12700" y="6845300"/>
                  </a:lnTo>
                  <a:lnTo>
                    <a:pt x="12700" y="6832600"/>
                  </a:lnTo>
                  <a:lnTo>
                    <a:pt x="4987036" y="6832600"/>
                  </a:lnTo>
                  <a:lnTo>
                    <a:pt x="4987036" y="6845300"/>
                  </a:lnTo>
                  <a:lnTo>
                    <a:pt x="4974336" y="6845300"/>
                  </a:lnTo>
                  <a:lnTo>
                    <a:pt x="4974336" y="12700"/>
                  </a:lnTo>
                  <a:lnTo>
                    <a:pt x="4987036" y="12700"/>
                  </a:lnTo>
                  <a:lnTo>
                    <a:pt x="4987036" y="25400"/>
                  </a:lnTo>
                  <a:lnTo>
                    <a:pt x="12700" y="25400"/>
                  </a:lnTo>
                  <a:close/>
                </a:path>
              </a:pathLst>
            </a:custGeom>
            <a:solidFill>
              <a:srgbClr val="000000"/>
            </a:solidFill>
          </p:spPr>
        </p:sp>
        <p:sp>
          <p:nvSpPr>
            <p:cNvPr name="TextBox 7" id="7"/>
            <p:cNvSpPr txBox="true"/>
            <p:nvPr/>
          </p:nvSpPr>
          <p:spPr>
            <a:xfrm>
              <a:off x="0" y="-57150"/>
              <a:ext cx="4999736" cy="6915190"/>
            </a:xfrm>
            <a:prstGeom prst="rect">
              <a:avLst/>
            </a:prstGeom>
          </p:spPr>
          <p:txBody>
            <a:bodyPr anchor="t" rtlCol="false" tIns="50800" lIns="50800" bIns="50800" rIns="50800"/>
            <a:lstStyle/>
            <a:p>
              <a:pPr algn="l">
                <a:lnSpc>
                  <a:spcPts val="3240"/>
                </a:lnSpc>
              </a:pPr>
              <a:r>
                <a:rPr lang="en-US" b="true" sz="2700" u="sng">
                  <a:solidFill>
                    <a:srgbClr val="000000"/>
                  </a:solidFill>
                  <a:latin typeface="Calibri (MS) Bold"/>
                  <a:ea typeface="Calibri (MS) Bold"/>
                  <a:cs typeface="Calibri (MS) Bold"/>
                  <a:sym typeface="Calibri (MS) Bold"/>
                </a:rPr>
                <a:t>Learning Objectives</a:t>
              </a:r>
            </a:p>
            <a:p>
              <a:pPr algn="l">
                <a:lnSpc>
                  <a:spcPts val="3240"/>
                </a:lnSpc>
              </a:pPr>
            </a:p>
            <a:p>
              <a:pPr algn="l">
                <a:lnSpc>
                  <a:spcPts val="3240"/>
                </a:lnSpc>
              </a:pPr>
              <a:r>
                <a:rPr lang="en-US" sz="2700">
                  <a:solidFill>
                    <a:srgbClr val="000000"/>
                  </a:solidFill>
                  <a:latin typeface="Calibri (MS)"/>
                  <a:ea typeface="Calibri (MS)"/>
                  <a:cs typeface="Calibri (MS)"/>
                  <a:sym typeface="Calibri (MS)"/>
                </a:rPr>
                <a:t>To outline the different ways in which people prepare for volcanoes.</a:t>
              </a:r>
            </a:p>
            <a:p>
              <a:pPr algn="l">
                <a:lnSpc>
                  <a:spcPts val="3240"/>
                </a:lnSpc>
              </a:pPr>
            </a:p>
            <a:p>
              <a:pPr algn="l">
                <a:lnSpc>
                  <a:spcPts val="3240"/>
                </a:lnSpc>
              </a:pPr>
              <a:r>
                <a:rPr lang="en-US" sz="2700">
                  <a:solidFill>
                    <a:srgbClr val="000000"/>
                  </a:solidFill>
                  <a:latin typeface="Calibri (MS)"/>
                  <a:ea typeface="Calibri (MS)"/>
                  <a:cs typeface="Calibri (MS)"/>
                  <a:sym typeface="Calibri (MS)"/>
                </a:rPr>
                <a:t>Explain different prediction and preparation Methods</a:t>
              </a:r>
            </a:p>
            <a:p>
              <a:pPr algn="l">
                <a:lnSpc>
                  <a:spcPts val="3240"/>
                </a:lnSpc>
              </a:pPr>
            </a:p>
            <a:p>
              <a:pPr algn="l">
                <a:lnSpc>
                  <a:spcPts val="3240"/>
                </a:lnSpc>
              </a:pPr>
              <a:r>
                <a:rPr lang="en-US" sz="2700">
                  <a:solidFill>
                    <a:srgbClr val="000000"/>
                  </a:solidFill>
                  <a:latin typeface="Calibri (MS)"/>
                  <a:ea typeface="Calibri (MS)"/>
                  <a:cs typeface="Calibri (MS)"/>
                  <a:sym typeface="Calibri (MS)"/>
                </a:rPr>
                <a:t>Assess the effectiveness of these methods.</a:t>
              </a:r>
            </a:p>
          </p:txBody>
        </p:sp>
      </p:grpSp>
      <p:sp>
        <p:nvSpPr>
          <p:cNvPr name="TextBox 8" id="8"/>
          <p:cNvSpPr txBox="true"/>
          <p:nvPr/>
        </p:nvSpPr>
        <p:spPr>
          <a:xfrm rot="0">
            <a:off x="544167" y="968594"/>
            <a:ext cx="12598875" cy="1923753"/>
          </a:xfrm>
          <a:prstGeom prst="rect">
            <a:avLst/>
          </a:prstGeom>
        </p:spPr>
        <p:txBody>
          <a:bodyPr anchor="t" rtlCol="false" tIns="0" lIns="0" bIns="0" rIns="0">
            <a:spAutoFit/>
          </a:bodyPr>
          <a:lstStyle/>
          <a:p>
            <a:pPr algn="l">
              <a:lnSpc>
                <a:spcPts val="4680"/>
              </a:lnSpc>
            </a:pPr>
            <a:r>
              <a:rPr lang="en-US" sz="3900" b="true">
                <a:solidFill>
                  <a:srgbClr val="000000"/>
                </a:solidFill>
                <a:latin typeface="Calibri (MS) Bold"/>
                <a:ea typeface="Calibri (MS) Bold"/>
                <a:cs typeface="Calibri (MS) Bold"/>
                <a:sym typeface="Calibri (MS) Bold"/>
              </a:rPr>
              <a:t>Starter: Managing Volcanoes. Look at the pictures below and discuss what is being shown in regard to, volcano monitoring:</a:t>
            </a:r>
          </a:p>
        </p:txBody>
      </p:sp>
      <p:grpSp>
        <p:nvGrpSpPr>
          <p:cNvPr name="Group 9" id="9"/>
          <p:cNvGrpSpPr>
            <a:grpSpLocks noChangeAspect="true"/>
          </p:cNvGrpSpPr>
          <p:nvPr/>
        </p:nvGrpSpPr>
        <p:grpSpPr>
          <a:xfrm rot="0">
            <a:off x="452726" y="2938066"/>
            <a:ext cx="13131950" cy="7186938"/>
            <a:chOff x="0" y="0"/>
            <a:chExt cx="17509266" cy="9582584"/>
          </a:xfrm>
        </p:grpSpPr>
        <p:sp>
          <p:nvSpPr>
            <p:cNvPr name="Freeform 10" id="10"/>
            <p:cNvSpPr/>
            <p:nvPr/>
          </p:nvSpPr>
          <p:spPr>
            <a:xfrm flipH="false" flipV="false" rot="0">
              <a:off x="0" y="0"/>
              <a:ext cx="17509237" cy="9582531"/>
            </a:xfrm>
            <a:custGeom>
              <a:avLst/>
              <a:gdLst/>
              <a:ahLst/>
              <a:cxnLst/>
              <a:rect r="r" b="b" t="t" l="l"/>
              <a:pathLst>
                <a:path h="9582531" w="17509237">
                  <a:moveTo>
                    <a:pt x="0" y="0"/>
                  </a:moveTo>
                  <a:lnTo>
                    <a:pt x="17509237" y="0"/>
                  </a:lnTo>
                  <a:lnTo>
                    <a:pt x="17509237" y="9582531"/>
                  </a:lnTo>
                  <a:lnTo>
                    <a:pt x="0" y="9582531"/>
                  </a:lnTo>
                  <a:lnTo>
                    <a:pt x="0" y="0"/>
                  </a:lnTo>
                  <a:close/>
                </a:path>
              </a:pathLst>
            </a:custGeom>
            <a:blipFill>
              <a:blip r:embed="rId3"/>
              <a:stretch>
                <a:fillRect l="0" t="0" r="0" b="-14504"/>
              </a:stretch>
            </a:blipFill>
          </p:spPr>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3"/>
            <a:stretch>
              <a:fillRect l="0" t="0" r="0" b="0"/>
            </a:stretch>
          </a:blipFill>
        </p:spPr>
      </p:sp>
      <p:grpSp>
        <p:nvGrpSpPr>
          <p:cNvPr name="Group 3" id="3"/>
          <p:cNvGrpSpPr/>
          <p:nvPr/>
        </p:nvGrpSpPr>
        <p:grpSpPr>
          <a:xfrm rot="0">
            <a:off x="1404" y="0"/>
            <a:ext cx="7147542" cy="2908488"/>
            <a:chOff x="0" y="0"/>
            <a:chExt cx="9530056" cy="3877984"/>
          </a:xfrm>
        </p:grpSpPr>
        <p:sp>
          <p:nvSpPr>
            <p:cNvPr name="Freeform 4" id="4"/>
            <p:cNvSpPr/>
            <p:nvPr/>
          </p:nvSpPr>
          <p:spPr>
            <a:xfrm flipH="false" flipV="false" rot="0">
              <a:off x="-1524" y="-1524"/>
              <a:ext cx="9533128" cy="3880993"/>
            </a:xfrm>
            <a:custGeom>
              <a:avLst/>
              <a:gdLst/>
              <a:ahLst/>
              <a:cxnLst/>
              <a:rect r="r" b="b" t="t" l="l"/>
              <a:pathLst>
                <a:path h="3880993" w="9533128">
                  <a:moveTo>
                    <a:pt x="1524" y="0"/>
                  </a:moveTo>
                  <a:lnTo>
                    <a:pt x="9531604" y="0"/>
                  </a:lnTo>
                  <a:cubicBezTo>
                    <a:pt x="9532493" y="0"/>
                    <a:pt x="9533128" y="762"/>
                    <a:pt x="9533128" y="1524"/>
                  </a:cubicBezTo>
                  <a:lnTo>
                    <a:pt x="9533128" y="3879469"/>
                  </a:lnTo>
                  <a:cubicBezTo>
                    <a:pt x="9533128" y="3880358"/>
                    <a:pt x="9532366" y="3880993"/>
                    <a:pt x="9531604" y="3880993"/>
                  </a:cubicBezTo>
                  <a:lnTo>
                    <a:pt x="1524" y="3880993"/>
                  </a:lnTo>
                  <a:cubicBezTo>
                    <a:pt x="635" y="3880993"/>
                    <a:pt x="0" y="3880231"/>
                    <a:pt x="0" y="3879469"/>
                  </a:cubicBezTo>
                  <a:lnTo>
                    <a:pt x="0" y="1524"/>
                  </a:lnTo>
                  <a:cubicBezTo>
                    <a:pt x="0" y="635"/>
                    <a:pt x="762" y="0"/>
                    <a:pt x="1524" y="0"/>
                  </a:cubicBezTo>
                  <a:moveTo>
                    <a:pt x="1524" y="3048"/>
                  </a:moveTo>
                  <a:lnTo>
                    <a:pt x="1524" y="1524"/>
                  </a:lnTo>
                  <a:lnTo>
                    <a:pt x="3048" y="1524"/>
                  </a:lnTo>
                  <a:lnTo>
                    <a:pt x="3048" y="3879469"/>
                  </a:lnTo>
                  <a:lnTo>
                    <a:pt x="1524" y="3879469"/>
                  </a:lnTo>
                  <a:lnTo>
                    <a:pt x="1524" y="3877945"/>
                  </a:lnTo>
                  <a:lnTo>
                    <a:pt x="9531604" y="3877945"/>
                  </a:lnTo>
                  <a:lnTo>
                    <a:pt x="9531604" y="3879469"/>
                  </a:lnTo>
                  <a:lnTo>
                    <a:pt x="9530080" y="3879469"/>
                  </a:lnTo>
                  <a:lnTo>
                    <a:pt x="9530080" y="1524"/>
                  </a:lnTo>
                  <a:lnTo>
                    <a:pt x="9531604" y="1524"/>
                  </a:lnTo>
                  <a:lnTo>
                    <a:pt x="9531604" y="3048"/>
                  </a:lnTo>
                  <a:lnTo>
                    <a:pt x="1524" y="3048"/>
                  </a:lnTo>
                  <a:close/>
                </a:path>
              </a:pathLst>
            </a:custGeom>
            <a:solidFill>
              <a:srgbClr val="000000"/>
            </a:solidFill>
          </p:spPr>
        </p:sp>
        <p:sp>
          <p:nvSpPr>
            <p:cNvPr name="TextBox 5" id="5"/>
            <p:cNvSpPr txBox="true"/>
            <p:nvPr/>
          </p:nvSpPr>
          <p:spPr>
            <a:xfrm>
              <a:off x="0" y="-38100"/>
              <a:ext cx="9530056" cy="3916084"/>
            </a:xfrm>
            <a:prstGeom prst="rect">
              <a:avLst/>
            </a:prstGeom>
          </p:spPr>
          <p:txBody>
            <a:bodyPr anchor="t" rtlCol="false" tIns="50800" lIns="50800" bIns="50800" rIns="50800"/>
            <a:lstStyle/>
            <a:p>
              <a:pPr algn="l">
                <a:lnSpc>
                  <a:spcPts val="2160"/>
                </a:lnSpc>
              </a:pPr>
              <a:r>
                <a:rPr lang="en-US" sz="1800">
                  <a:solidFill>
                    <a:srgbClr val="000000"/>
                  </a:solidFill>
                  <a:latin typeface="Calibri (MS)"/>
                  <a:ea typeface="Calibri (MS)"/>
                  <a:cs typeface="Calibri (MS)"/>
                  <a:sym typeface="Calibri (MS)"/>
                </a:rPr>
                <a:t>Hazardous environments If answering this option, answer Question 7 and either Question 8 or Question 9. </a:t>
              </a:r>
            </a:p>
            <a:p>
              <a:pPr algn="l">
                <a:lnSpc>
                  <a:spcPts val="2160"/>
                </a:lnSpc>
              </a:pPr>
            </a:p>
            <a:p>
              <a:pPr algn="l">
                <a:lnSpc>
                  <a:spcPts val="2160"/>
                </a:lnSpc>
              </a:pPr>
              <a:r>
                <a:rPr lang="en-US" sz="1800">
                  <a:solidFill>
                    <a:srgbClr val="000000"/>
                  </a:solidFill>
                  <a:latin typeface="Calibri (MS)"/>
                  <a:ea typeface="Calibri (MS)"/>
                  <a:cs typeface="Calibri (MS)"/>
                  <a:sym typeface="Calibri (MS)"/>
                </a:rPr>
                <a:t>7 Fig. 7.1 shows ash fallout from Mount Ruapehu, a volcano in New Zealand, 1995–6. </a:t>
              </a:r>
            </a:p>
            <a:p>
              <a:pPr algn="l">
                <a:lnSpc>
                  <a:spcPts val="2160"/>
                </a:lnSpc>
              </a:pPr>
            </a:p>
            <a:p>
              <a:pPr algn="l" marL="325755" indent="-162878" lvl="1">
                <a:lnSpc>
                  <a:spcPts val="2160"/>
                </a:lnSpc>
                <a:buAutoNum type="alphaLcPeriod" startAt="1"/>
              </a:pPr>
              <a:r>
                <a:rPr lang="en-US" sz="1800">
                  <a:solidFill>
                    <a:srgbClr val="000000"/>
                  </a:solidFill>
                  <a:latin typeface="Calibri (MS)"/>
                  <a:ea typeface="Calibri (MS)"/>
                  <a:cs typeface="Calibri (MS)"/>
                  <a:sym typeface="Calibri (MS)"/>
                </a:rPr>
                <a:t>Describe the pattern of ash fallout shown in Fig. 7.1. [4] </a:t>
              </a:r>
            </a:p>
            <a:p>
              <a:pPr algn="l" marL="325755" indent="-162878" lvl="1">
                <a:lnSpc>
                  <a:spcPts val="2160"/>
                </a:lnSpc>
              </a:pPr>
            </a:p>
            <a:p>
              <a:pPr algn="l" marL="325755" indent="-162878" lvl="1">
                <a:lnSpc>
                  <a:spcPts val="2160"/>
                </a:lnSpc>
                <a:buAutoNum type="alphaLcPeriod" startAt="1"/>
              </a:pPr>
              <a:r>
                <a:rPr lang="en-US" sz="1800">
                  <a:solidFill>
                    <a:srgbClr val="000000"/>
                  </a:solidFill>
                  <a:latin typeface="Calibri (MS)"/>
                  <a:ea typeface="Calibri (MS)"/>
                  <a:cs typeface="Calibri (MS)"/>
                  <a:sym typeface="Calibri (MS)"/>
                </a:rPr>
                <a:t>Suggest two reasons for the pattern you described in (a). [6] </a:t>
              </a:r>
            </a:p>
            <a:p>
              <a:pPr algn="l" marL="325755" indent="-162878" lvl="1">
                <a:lnSpc>
                  <a:spcPts val="2160"/>
                </a:lnSpc>
              </a:pPr>
            </a:p>
          </p:txBody>
        </p:sp>
      </p:grpSp>
      <p:grpSp>
        <p:nvGrpSpPr>
          <p:cNvPr name="Group 6" id="6"/>
          <p:cNvGrpSpPr>
            <a:grpSpLocks noChangeAspect="true"/>
          </p:cNvGrpSpPr>
          <p:nvPr/>
        </p:nvGrpSpPr>
        <p:grpSpPr>
          <a:xfrm rot="0">
            <a:off x="360464" y="3075708"/>
            <a:ext cx="6429422" cy="7211290"/>
            <a:chOff x="0" y="0"/>
            <a:chExt cx="8572562" cy="9615054"/>
          </a:xfrm>
        </p:grpSpPr>
        <p:sp>
          <p:nvSpPr>
            <p:cNvPr name="Freeform 7" id="7"/>
            <p:cNvSpPr/>
            <p:nvPr/>
          </p:nvSpPr>
          <p:spPr>
            <a:xfrm flipH="false" flipV="false" rot="0">
              <a:off x="0" y="0"/>
              <a:ext cx="8572500" cy="9615043"/>
            </a:xfrm>
            <a:custGeom>
              <a:avLst/>
              <a:gdLst/>
              <a:ahLst/>
              <a:cxnLst/>
              <a:rect r="r" b="b" t="t" l="l"/>
              <a:pathLst>
                <a:path h="9615043" w="8572500">
                  <a:moveTo>
                    <a:pt x="0" y="0"/>
                  </a:moveTo>
                  <a:lnTo>
                    <a:pt x="8572500" y="0"/>
                  </a:lnTo>
                  <a:lnTo>
                    <a:pt x="8572500" y="9615043"/>
                  </a:lnTo>
                  <a:lnTo>
                    <a:pt x="0" y="9615043"/>
                  </a:lnTo>
                  <a:lnTo>
                    <a:pt x="0" y="0"/>
                  </a:lnTo>
                  <a:close/>
                </a:path>
              </a:pathLst>
            </a:custGeom>
            <a:blipFill>
              <a:blip r:embed="rId4"/>
              <a:stretch>
                <a:fillRect l="0" t="-1513" r="0" b="-1513"/>
              </a:stretch>
            </a:blipFill>
          </p:spPr>
        </p:sp>
      </p:grpSp>
      <p:grpSp>
        <p:nvGrpSpPr>
          <p:cNvPr name="Group 8" id="8"/>
          <p:cNvGrpSpPr/>
          <p:nvPr/>
        </p:nvGrpSpPr>
        <p:grpSpPr>
          <a:xfrm rot="0">
            <a:off x="8134023" y="0"/>
            <a:ext cx="10153977" cy="10110460"/>
            <a:chOff x="0" y="0"/>
            <a:chExt cx="13538636" cy="13480614"/>
          </a:xfrm>
        </p:grpSpPr>
        <p:sp>
          <p:nvSpPr>
            <p:cNvPr name="Freeform 9" id="9"/>
            <p:cNvSpPr/>
            <p:nvPr/>
          </p:nvSpPr>
          <p:spPr>
            <a:xfrm flipH="false" flipV="false" rot="0">
              <a:off x="-1524" y="-1524"/>
              <a:ext cx="13541629" cy="13483717"/>
            </a:xfrm>
            <a:custGeom>
              <a:avLst/>
              <a:gdLst/>
              <a:ahLst/>
              <a:cxnLst/>
              <a:rect r="r" b="b" t="t" l="l"/>
              <a:pathLst>
                <a:path h="13483717" w="13541629">
                  <a:moveTo>
                    <a:pt x="1524" y="0"/>
                  </a:moveTo>
                  <a:lnTo>
                    <a:pt x="13540105" y="0"/>
                  </a:lnTo>
                  <a:cubicBezTo>
                    <a:pt x="13540994" y="0"/>
                    <a:pt x="13541629" y="762"/>
                    <a:pt x="13541629" y="1524"/>
                  </a:cubicBezTo>
                  <a:lnTo>
                    <a:pt x="13541629" y="13482193"/>
                  </a:lnTo>
                  <a:cubicBezTo>
                    <a:pt x="13541629" y="13483082"/>
                    <a:pt x="13540868" y="13483717"/>
                    <a:pt x="13540105" y="13483717"/>
                  </a:cubicBezTo>
                  <a:lnTo>
                    <a:pt x="1524" y="13483717"/>
                  </a:lnTo>
                  <a:cubicBezTo>
                    <a:pt x="635" y="13483717"/>
                    <a:pt x="0" y="13482955"/>
                    <a:pt x="0" y="13482193"/>
                  </a:cubicBezTo>
                  <a:lnTo>
                    <a:pt x="0" y="1524"/>
                  </a:lnTo>
                  <a:cubicBezTo>
                    <a:pt x="0" y="635"/>
                    <a:pt x="762" y="0"/>
                    <a:pt x="1524" y="0"/>
                  </a:cubicBezTo>
                  <a:moveTo>
                    <a:pt x="1524" y="3048"/>
                  </a:moveTo>
                  <a:lnTo>
                    <a:pt x="1524" y="1524"/>
                  </a:lnTo>
                  <a:lnTo>
                    <a:pt x="3048" y="1524"/>
                  </a:lnTo>
                  <a:lnTo>
                    <a:pt x="3048" y="13482193"/>
                  </a:lnTo>
                  <a:lnTo>
                    <a:pt x="1524" y="13482193"/>
                  </a:lnTo>
                  <a:lnTo>
                    <a:pt x="1524" y="13480669"/>
                  </a:lnTo>
                  <a:lnTo>
                    <a:pt x="13540105" y="13480669"/>
                  </a:lnTo>
                  <a:lnTo>
                    <a:pt x="13540105" y="13482193"/>
                  </a:lnTo>
                  <a:lnTo>
                    <a:pt x="13538581" y="13482193"/>
                  </a:lnTo>
                  <a:lnTo>
                    <a:pt x="13538581" y="1524"/>
                  </a:lnTo>
                  <a:lnTo>
                    <a:pt x="13540105" y="1524"/>
                  </a:lnTo>
                  <a:lnTo>
                    <a:pt x="13540105" y="3048"/>
                  </a:lnTo>
                  <a:lnTo>
                    <a:pt x="1524" y="3048"/>
                  </a:lnTo>
                  <a:close/>
                </a:path>
              </a:pathLst>
            </a:custGeom>
            <a:solidFill>
              <a:srgbClr val="000000"/>
            </a:solidFill>
          </p:spPr>
        </p:sp>
        <p:sp>
          <p:nvSpPr>
            <p:cNvPr name="TextBox 10" id="10"/>
            <p:cNvSpPr txBox="true"/>
            <p:nvPr/>
          </p:nvSpPr>
          <p:spPr>
            <a:xfrm>
              <a:off x="0" y="-38100"/>
              <a:ext cx="13538636" cy="13518714"/>
            </a:xfrm>
            <a:prstGeom prst="rect">
              <a:avLst/>
            </a:prstGeom>
          </p:spPr>
          <p:txBody>
            <a:bodyPr anchor="t" rtlCol="false" tIns="50800" lIns="50800" bIns="50800" rIns="50800"/>
            <a:lstStyle/>
            <a:p>
              <a:pPr algn="l">
                <a:lnSpc>
                  <a:spcPts val="2160"/>
                </a:lnSpc>
              </a:pPr>
              <a:r>
                <a:rPr lang="en-US" sz="1800">
                  <a:solidFill>
                    <a:srgbClr val="000000"/>
                  </a:solidFill>
                  <a:latin typeface="Calibri (MS)"/>
                  <a:ea typeface="Calibri (MS)"/>
                  <a:cs typeface="Calibri (MS)"/>
                  <a:sym typeface="Calibri (MS)"/>
                </a:rPr>
                <a:t>7(a) Fig. 7.1 shows ash fallout from Mount Ruapehu, a volcano in New Zealand, 1995–6. </a:t>
              </a:r>
            </a:p>
            <a:p>
              <a:pPr algn="l">
                <a:lnSpc>
                  <a:spcPts val="2160"/>
                </a:lnSpc>
              </a:pPr>
            </a:p>
            <a:p>
              <a:pPr algn="l">
                <a:lnSpc>
                  <a:spcPts val="2160"/>
                </a:lnSpc>
              </a:pPr>
              <a:r>
                <a:rPr lang="en-US" sz="1800">
                  <a:solidFill>
                    <a:srgbClr val="000000"/>
                  </a:solidFill>
                  <a:latin typeface="Calibri (MS)"/>
                  <a:ea typeface="Calibri (MS)"/>
                  <a:cs typeface="Calibri (MS)"/>
                  <a:sym typeface="Calibri (MS)"/>
                </a:rPr>
                <a:t>Describe the pattern of ash fallout shown in Fig. 7.1. </a:t>
              </a:r>
            </a:p>
            <a:p>
              <a:pPr algn="l">
                <a:lnSpc>
                  <a:spcPts val="2160"/>
                </a:lnSpc>
              </a:pPr>
            </a:p>
            <a:p>
              <a:pPr algn="l">
                <a:lnSpc>
                  <a:spcPts val="2160"/>
                </a:lnSpc>
              </a:pPr>
              <a:r>
                <a:rPr lang="en-US" sz="1800">
                  <a:solidFill>
                    <a:srgbClr val="000000"/>
                  </a:solidFill>
                  <a:latin typeface="Calibri (MS)"/>
                  <a:ea typeface="Calibri (MS)"/>
                  <a:cs typeface="Calibri (MS)"/>
                  <a:sym typeface="Calibri (MS)"/>
                </a:rPr>
                <a:t>Candidates should interpret Fig. 7.1 to identify the pattern of ash fallout across the area. </a:t>
              </a:r>
            </a:p>
            <a:p>
              <a:pPr algn="l">
                <a:lnSpc>
                  <a:spcPts val="2160"/>
                </a:lnSpc>
              </a:pPr>
            </a:p>
            <a:p>
              <a:pPr algn="l">
                <a:lnSpc>
                  <a:spcPts val="2160"/>
                </a:lnSpc>
              </a:pPr>
              <a:r>
                <a:rPr lang="en-US" sz="1800">
                  <a:solidFill>
                    <a:srgbClr val="000000"/>
                  </a:solidFill>
                  <a:latin typeface="Calibri (MS)"/>
                  <a:ea typeface="Calibri (MS)"/>
                  <a:cs typeface="Calibri (MS)"/>
                  <a:sym typeface="Calibri (MS)"/>
                </a:rPr>
                <a:t>Candidates may identify that: </a:t>
              </a:r>
            </a:p>
            <a:p>
              <a:pPr algn="l">
                <a:lnSpc>
                  <a:spcPts val="2160"/>
                </a:lnSpc>
              </a:pPr>
              <a:r>
                <a:rPr lang="en-US" sz="1800">
                  <a:solidFill>
                    <a:srgbClr val="000000"/>
                  </a:solidFill>
                  <a:latin typeface="Calibri (MS)"/>
                  <a:ea typeface="Calibri (MS)"/>
                  <a:cs typeface="Calibri (MS)"/>
                  <a:sym typeface="Calibri (MS)"/>
                </a:rPr>
                <a:t>• ash fallout is broadly westerly </a:t>
              </a:r>
            </a:p>
            <a:p>
              <a:pPr algn="l">
                <a:lnSpc>
                  <a:spcPts val="2160"/>
                </a:lnSpc>
              </a:pPr>
              <a:r>
                <a:rPr lang="en-US" sz="1800">
                  <a:solidFill>
                    <a:srgbClr val="000000"/>
                  </a:solidFill>
                  <a:latin typeface="Calibri (MS)"/>
                  <a:ea typeface="Calibri (MS)"/>
                  <a:cs typeface="Calibri (MS)"/>
                  <a:sym typeface="Calibri (MS)"/>
                </a:rPr>
                <a:t>• specific direction varies on different dates </a:t>
              </a:r>
            </a:p>
            <a:p>
              <a:pPr algn="l">
                <a:lnSpc>
                  <a:spcPts val="2160"/>
                </a:lnSpc>
              </a:pPr>
              <a:r>
                <a:rPr lang="en-US" sz="1800">
                  <a:solidFill>
                    <a:srgbClr val="000000"/>
                  </a:solidFill>
                  <a:latin typeface="Calibri (MS)"/>
                  <a:ea typeface="Calibri (MS)"/>
                  <a:cs typeface="Calibri (MS)"/>
                  <a:sym typeface="Calibri (MS)"/>
                </a:rPr>
                <a:t>• distance travelled also varies </a:t>
              </a:r>
            </a:p>
            <a:p>
              <a:pPr algn="l">
                <a:lnSpc>
                  <a:spcPts val="2160"/>
                </a:lnSpc>
              </a:pPr>
              <a:r>
                <a:rPr lang="en-US" sz="1800">
                  <a:solidFill>
                    <a:srgbClr val="000000"/>
                  </a:solidFill>
                  <a:latin typeface="Calibri (MS)"/>
                  <a:ea typeface="Calibri (MS)"/>
                  <a:cs typeface="Calibri (MS)"/>
                  <a:sym typeface="Calibri (MS)"/>
                </a:rPr>
                <a:t>• thickness of fallout decreases with distance </a:t>
              </a:r>
            </a:p>
            <a:p>
              <a:pPr algn="l">
                <a:lnSpc>
                  <a:spcPts val="2160"/>
                </a:lnSpc>
              </a:pPr>
            </a:p>
            <a:p>
              <a:pPr algn="l">
                <a:lnSpc>
                  <a:spcPts val="2160"/>
                </a:lnSpc>
              </a:pPr>
              <a:r>
                <a:rPr lang="en-US" sz="1800">
                  <a:solidFill>
                    <a:srgbClr val="000000"/>
                  </a:solidFill>
                  <a:latin typeface="Calibri (MS)"/>
                  <a:ea typeface="Calibri (MS)"/>
                  <a:cs typeface="Calibri (MS)"/>
                  <a:sym typeface="Calibri (MS)"/>
                </a:rPr>
                <a:t>1 mark for each valid point. Allow one mark maximum for accurate use of data. 4</a:t>
              </a:r>
            </a:p>
            <a:p>
              <a:pPr algn="l">
                <a:lnSpc>
                  <a:spcPts val="2160"/>
                </a:lnSpc>
              </a:pPr>
            </a:p>
            <a:p>
              <a:pPr algn="l">
                <a:lnSpc>
                  <a:spcPts val="2160"/>
                </a:lnSpc>
              </a:pPr>
              <a:r>
                <a:rPr lang="en-US" sz="1800">
                  <a:solidFill>
                    <a:srgbClr val="000000"/>
                  </a:solidFill>
                  <a:latin typeface="Calibri (MS)"/>
                  <a:ea typeface="Calibri (MS)"/>
                  <a:cs typeface="Calibri (MS)"/>
                  <a:sym typeface="Calibri (MS)"/>
                </a:rPr>
                <a:t>7(b) Suggest two reasons for the pattern you described in (a). </a:t>
              </a:r>
            </a:p>
            <a:p>
              <a:pPr algn="l">
                <a:lnSpc>
                  <a:spcPts val="2160"/>
                </a:lnSpc>
              </a:pPr>
            </a:p>
            <a:p>
              <a:pPr algn="l">
                <a:lnSpc>
                  <a:spcPts val="2160"/>
                </a:lnSpc>
              </a:pPr>
              <a:r>
                <a:rPr lang="en-US" sz="1800">
                  <a:solidFill>
                    <a:srgbClr val="000000"/>
                  </a:solidFill>
                  <a:latin typeface="Calibri (MS)"/>
                  <a:ea typeface="Calibri (MS)"/>
                  <a:cs typeface="Calibri (MS)"/>
                  <a:sym typeface="Calibri (MS)"/>
                </a:rPr>
                <a:t>Candidates should focus on the pattern described. Reasons include: </a:t>
              </a:r>
            </a:p>
            <a:p>
              <a:pPr algn="l">
                <a:lnSpc>
                  <a:spcPts val="2160"/>
                </a:lnSpc>
              </a:pPr>
              <a:r>
                <a:rPr lang="en-US" sz="1800">
                  <a:solidFill>
                    <a:srgbClr val="000000"/>
                  </a:solidFill>
                  <a:latin typeface="Calibri (MS)"/>
                  <a:ea typeface="Calibri (MS)"/>
                  <a:cs typeface="Calibri (MS)"/>
                  <a:sym typeface="Calibri (MS)"/>
                </a:rPr>
                <a:t>• direction of winds may influence direction of ash travel </a:t>
              </a:r>
            </a:p>
            <a:p>
              <a:pPr algn="l">
                <a:lnSpc>
                  <a:spcPts val="2160"/>
                </a:lnSpc>
              </a:pPr>
              <a:r>
                <a:rPr lang="en-US" sz="1800">
                  <a:solidFill>
                    <a:srgbClr val="000000"/>
                  </a:solidFill>
                  <a:latin typeface="Calibri (MS)"/>
                  <a:ea typeface="Calibri (MS)"/>
                  <a:cs typeface="Calibri (MS)"/>
                  <a:sym typeface="Calibri (MS)"/>
                </a:rPr>
                <a:t>• strength of wind influences distance of travel </a:t>
              </a:r>
            </a:p>
            <a:p>
              <a:pPr algn="l">
                <a:lnSpc>
                  <a:spcPts val="2160"/>
                </a:lnSpc>
              </a:pPr>
              <a:r>
                <a:rPr lang="en-US" sz="1800">
                  <a:solidFill>
                    <a:srgbClr val="000000"/>
                  </a:solidFill>
                  <a:latin typeface="Calibri (MS)"/>
                  <a:ea typeface="Calibri (MS)"/>
                  <a:cs typeface="Calibri (MS)"/>
                  <a:sym typeface="Calibri (MS)"/>
                </a:rPr>
                <a:t>• amount of ash ejected influences thickness of deposits </a:t>
              </a:r>
            </a:p>
            <a:p>
              <a:pPr algn="l">
                <a:lnSpc>
                  <a:spcPts val="2160"/>
                </a:lnSpc>
              </a:pPr>
              <a:r>
                <a:rPr lang="en-US" sz="1800">
                  <a:solidFill>
                    <a:srgbClr val="000000"/>
                  </a:solidFill>
                  <a:latin typeface="Calibri (MS)"/>
                  <a:ea typeface="Calibri (MS)"/>
                  <a:cs typeface="Calibri (MS)"/>
                  <a:sym typeface="Calibri (MS)"/>
                </a:rPr>
                <a:t>• proximity to the vent influences thickness of fallout </a:t>
              </a:r>
            </a:p>
            <a:p>
              <a:pPr algn="l">
                <a:lnSpc>
                  <a:spcPts val="2160"/>
                </a:lnSpc>
              </a:pPr>
              <a:r>
                <a:rPr lang="en-US" sz="1800">
                  <a:solidFill>
                    <a:srgbClr val="000000"/>
                  </a:solidFill>
                  <a:latin typeface="Calibri (MS)"/>
                  <a:ea typeface="Calibri (MS)"/>
                  <a:cs typeface="Calibri (MS)"/>
                  <a:sym typeface="Calibri (MS)"/>
                </a:rPr>
                <a:t>• relief of the landscape, including the presence of valleys which may channel ash in clouds in particular directions </a:t>
              </a:r>
            </a:p>
            <a:p>
              <a:pPr algn="l">
                <a:lnSpc>
                  <a:spcPts val="2160"/>
                </a:lnSpc>
              </a:pPr>
            </a:p>
            <a:p>
              <a:pPr algn="l">
                <a:lnSpc>
                  <a:spcPts val="2160"/>
                </a:lnSpc>
              </a:pPr>
              <a:r>
                <a:rPr lang="en-US" sz="1800">
                  <a:solidFill>
                    <a:srgbClr val="000000"/>
                  </a:solidFill>
                  <a:latin typeface="Calibri (MS)"/>
                  <a:ea typeface="Calibri (MS)"/>
                  <a:cs typeface="Calibri (MS)"/>
                  <a:sym typeface="Calibri (MS)"/>
                </a:rPr>
                <a:t>Award marks based on the quality of explanation and breadth of the response using the marking levels below. </a:t>
              </a:r>
            </a:p>
            <a:p>
              <a:pPr algn="l">
                <a:lnSpc>
                  <a:spcPts val="2160"/>
                </a:lnSpc>
              </a:pPr>
              <a:r>
                <a:rPr lang="en-US" sz="1800">
                  <a:solidFill>
                    <a:srgbClr val="000000"/>
                  </a:solidFill>
                  <a:latin typeface="Calibri (MS)"/>
                  <a:ea typeface="Calibri (MS)"/>
                  <a:cs typeface="Calibri (MS)"/>
                  <a:sym typeface="Calibri (MS)"/>
                </a:rPr>
                <a:t>Level 3 (5–6) Response applies knowledge and understanding of two reasons and explains their influence on the pattern. Response is well founded in detailed knowledge and strong conceptual understanding of the topic. Any examples used are appropriate and integrated effectively into the response. </a:t>
              </a:r>
            </a:p>
            <a:p>
              <a:pPr algn="l">
                <a:lnSpc>
                  <a:spcPts val="2160"/>
                </a:lnSpc>
              </a:pPr>
              <a:r>
                <a:rPr lang="en-US" sz="1800">
                  <a:solidFill>
                    <a:srgbClr val="000000"/>
                  </a:solidFill>
                  <a:latin typeface="Calibri (MS)"/>
                  <a:ea typeface="Calibri (MS)"/>
                  <a:cs typeface="Calibri (MS)"/>
                  <a:sym typeface="Calibri (MS)"/>
                </a:rPr>
                <a:t>Level 2 (3–4) Response discusses at least one reason, possibly in an unbalanced way, making some explanatory links to at least one element of the pattern. Response develops on a largely secure base of knowledge and understanding. Examples may lack detail or development. </a:t>
              </a:r>
            </a:p>
            <a:p>
              <a:pPr algn="l">
                <a:lnSpc>
                  <a:spcPts val="2160"/>
                </a:lnSpc>
              </a:pPr>
              <a:r>
                <a:rPr lang="en-US" sz="1800">
                  <a:solidFill>
                    <a:srgbClr val="000000"/>
                  </a:solidFill>
                  <a:latin typeface="Calibri (MS)"/>
                  <a:ea typeface="Calibri (MS)"/>
                  <a:cs typeface="Calibri (MS)"/>
                  <a:sym typeface="Calibri (MS)"/>
                </a:rPr>
                <a:t>Level 1 (1–2) Response consists of one or more descriptive statements with little or no explanation of the pattern. Knowledge is basic and understanding may be inaccurate. Examples are in name only or lacking entirely. </a:t>
              </a:r>
            </a:p>
            <a:p>
              <a:pPr algn="l">
                <a:lnSpc>
                  <a:spcPts val="2160"/>
                </a:lnSpc>
              </a:pPr>
              <a:r>
                <a:rPr lang="en-US" sz="1800">
                  <a:solidFill>
                    <a:srgbClr val="000000"/>
                  </a:solidFill>
                  <a:latin typeface="Calibri (MS)"/>
                  <a:ea typeface="Calibri (MS)"/>
                  <a:cs typeface="Calibri (MS)"/>
                  <a:sym typeface="Calibri (MS)"/>
                </a:rPr>
                <a:t>Level 0 (0) No creditable response. 6</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sp>
        <p:nvSpPr>
          <p:cNvPr name="TextBox 3" id="3"/>
          <p:cNvSpPr txBox="true"/>
          <p:nvPr/>
        </p:nvSpPr>
        <p:spPr>
          <a:xfrm rot="0">
            <a:off x="160128" y="-11430"/>
            <a:ext cx="11611695" cy="935206"/>
          </a:xfrm>
          <a:prstGeom prst="rect">
            <a:avLst/>
          </a:prstGeom>
        </p:spPr>
        <p:txBody>
          <a:bodyPr anchor="t" rtlCol="false" tIns="0" lIns="0" bIns="0" rIns="0">
            <a:spAutoFit/>
          </a:bodyPr>
          <a:lstStyle/>
          <a:p>
            <a:pPr algn="l">
              <a:lnSpc>
                <a:spcPts val="6480"/>
              </a:lnSpc>
            </a:pPr>
            <a:r>
              <a:rPr lang="en-US" sz="5400" spc="47">
                <a:solidFill>
                  <a:srgbClr val="000000"/>
                </a:solidFill>
                <a:latin typeface="Abibas"/>
                <a:ea typeface="Abibas"/>
                <a:cs typeface="Abibas"/>
                <a:sym typeface="Abibas"/>
              </a:rPr>
              <a:t>Syllabus Guide – What we must know!</a:t>
            </a:r>
          </a:p>
        </p:txBody>
      </p:sp>
      <p:grpSp>
        <p:nvGrpSpPr>
          <p:cNvPr name="Group 4" id="4"/>
          <p:cNvGrpSpPr/>
          <p:nvPr/>
        </p:nvGrpSpPr>
        <p:grpSpPr>
          <a:xfrm rot="0">
            <a:off x="831273" y="1459112"/>
            <a:ext cx="10668000" cy="7894468"/>
            <a:chOff x="0" y="0"/>
            <a:chExt cx="14224000" cy="10525958"/>
          </a:xfrm>
        </p:grpSpPr>
        <p:sp>
          <p:nvSpPr>
            <p:cNvPr name="Freeform 5" id="5"/>
            <p:cNvSpPr/>
            <p:nvPr/>
          </p:nvSpPr>
          <p:spPr>
            <a:xfrm flipH="false" flipV="false" rot="0">
              <a:off x="-1524" y="-1524"/>
              <a:ext cx="14227048" cy="10529062"/>
            </a:xfrm>
            <a:custGeom>
              <a:avLst/>
              <a:gdLst/>
              <a:ahLst/>
              <a:cxnLst/>
              <a:rect r="r" b="b" t="t" l="l"/>
              <a:pathLst>
                <a:path h="10529062" w="14227048">
                  <a:moveTo>
                    <a:pt x="1524" y="0"/>
                  </a:moveTo>
                  <a:lnTo>
                    <a:pt x="14225524" y="0"/>
                  </a:lnTo>
                  <a:cubicBezTo>
                    <a:pt x="14226414" y="0"/>
                    <a:pt x="14227048" y="762"/>
                    <a:pt x="14227048" y="1524"/>
                  </a:cubicBezTo>
                  <a:lnTo>
                    <a:pt x="14227048" y="10527538"/>
                  </a:lnTo>
                  <a:cubicBezTo>
                    <a:pt x="14227048" y="10528427"/>
                    <a:pt x="14226287" y="10529062"/>
                    <a:pt x="14225524" y="10529062"/>
                  </a:cubicBezTo>
                  <a:lnTo>
                    <a:pt x="1524" y="10529062"/>
                  </a:lnTo>
                  <a:cubicBezTo>
                    <a:pt x="635" y="10529062"/>
                    <a:pt x="0" y="10528300"/>
                    <a:pt x="0" y="10527538"/>
                  </a:cubicBezTo>
                  <a:lnTo>
                    <a:pt x="0" y="1524"/>
                  </a:lnTo>
                  <a:cubicBezTo>
                    <a:pt x="0" y="635"/>
                    <a:pt x="762" y="0"/>
                    <a:pt x="1524" y="0"/>
                  </a:cubicBezTo>
                  <a:moveTo>
                    <a:pt x="1524" y="3048"/>
                  </a:moveTo>
                  <a:lnTo>
                    <a:pt x="1524" y="1524"/>
                  </a:lnTo>
                  <a:lnTo>
                    <a:pt x="3048" y="1524"/>
                  </a:lnTo>
                  <a:lnTo>
                    <a:pt x="3048" y="10527538"/>
                  </a:lnTo>
                  <a:lnTo>
                    <a:pt x="1524" y="10527538"/>
                  </a:lnTo>
                  <a:lnTo>
                    <a:pt x="1524" y="10526014"/>
                  </a:lnTo>
                  <a:lnTo>
                    <a:pt x="14225524" y="10526014"/>
                  </a:lnTo>
                  <a:lnTo>
                    <a:pt x="14225524" y="10527538"/>
                  </a:lnTo>
                  <a:lnTo>
                    <a:pt x="14224000" y="10527538"/>
                  </a:lnTo>
                  <a:lnTo>
                    <a:pt x="14224000" y="1524"/>
                  </a:lnTo>
                  <a:lnTo>
                    <a:pt x="14225524" y="1524"/>
                  </a:lnTo>
                  <a:lnTo>
                    <a:pt x="14225524" y="3048"/>
                  </a:lnTo>
                  <a:lnTo>
                    <a:pt x="1524" y="3048"/>
                  </a:lnTo>
                  <a:close/>
                </a:path>
              </a:pathLst>
            </a:custGeom>
            <a:solidFill>
              <a:srgbClr val="000000"/>
            </a:solidFill>
          </p:spPr>
        </p:sp>
        <p:sp>
          <p:nvSpPr>
            <p:cNvPr name="TextBox 6" id="6"/>
            <p:cNvSpPr txBox="true"/>
            <p:nvPr/>
          </p:nvSpPr>
          <p:spPr>
            <a:xfrm>
              <a:off x="0" y="-66675"/>
              <a:ext cx="14224000" cy="10592633"/>
            </a:xfrm>
            <a:prstGeom prst="rect">
              <a:avLst/>
            </a:prstGeom>
          </p:spPr>
          <p:txBody>
            <a:bodyPr anchor="t" rtlCol="false" tIns="50800" lIns="50800" bIns="50800" rIns="50800"/>
            <a:lstStyle/>
            <a:p>
              <a:pPr algn="l">
                <a:lnSpc>
                  <a:spcPts val="4320"/>
                </a:lnSpc>
              </a:pPr>
              <a:r>
                <a:rPr lang="en-US" b="true" sz="3600" i="true">
                  <a:solidFill>
                    <a:srgbClr val="000000"/>
                  </a:solidFill>
                  <a:latin typeface="Calibri (MS) Bold Italics"/>
                  <a:ea typeface="Calibri (MS) Bold Italics"/>
                  <a:cs typeface="Calibri (MS) Bold Italics"/>
                  <a:sym typeface="Calibri (MS) Bold Italics"/>
                </a:rPr>
                <a:t>9.1 Hazards resulting from tectonic processes</a:t>
              </a:r>
            </a:p>
            <a:p>
              <a:pPr algn="l" marL="651510" indent="-325755" lvl="1">
                <a:lnSpc>
                  <a:spcPts val="4320"/>
                </a:lnSpc>
                <a:buFont typeface="Arial"/>
                <a:buChar char="•"/>
              </a:pPr>
              <a:r>
                <a:rPr lang="en-US" sz="3600">
                  <a:solidFill>
                    <a:srgbClr val="000000"/>
                  </a:solidFill>
                  <a:latin typeface="Calibri (MS)"/>
                  <a:ea typeface="Calibri (MS)"/>
                  <a:cs typeface="Calibri (MS)"/>
                  <a:sym typeface="Calibri (MS)"/>
                </a:rPr>
                <a:t> The global distribution of earthquakes and volcanoes related to plate tectonics.</a:t>
              </a:r>
            </a:p>
            <a:p>
              <a:pPr algn="l" marL="651510" indent="-325755" lvl="1">
                <a:lnSpc>
                  <a:spcPts val="4320"/>
                </a:lnSpc>
                <a:buFont typeface="Arial"/>
                <a:buChar char="•"/>
              </a:pPr>
              <a:r>
                <a:rPr lang="en-US" sz="3600">
                  <a:solidFill>
                    <a:srgbClr val="000000"/>
                  </a:solidFill>
                  <a:latin typeface="Calibri (MS)"/>
                  <a:ea typeface="Calibri (MS)"/>
                  <a:cs typeface="Calibri (MS)"/>
                  <a:sym typeface="Calibri (MS)"/>
                </a:rPr>
                <a:t> Earthquakes and resultant hazards: shaking, landslides, soil liquefaction, and tsunami.</a:t>
              </a:r>
            </a:p>
            <a:p>
              <a:pPr algn="l" marL="651510" indent="-325755" lvl="1">
                <a:lnSpc>
                  <a:spcPts val="4320"/>
                </a:lnSpc>
                <a:buFont typeface="Arial"/>
                <a:buChar char="•"/>
              </a:pPr>
              <a:r>
                <a:rPr lang="en-US" sz="3600">
                  <a:solidFill>
                    <a:srgbClr val="000000"/>
                  </a:solidFill>
                  <a:latin typeface="Calibri (MS)"/>
                  <a:ea typeface="Calibri (MS)"/>
                  <a:cs typeface="Calibri (MS)"/>
                  <a:sym typeface="Calibri (MS)"/>
                </a:rPr>
                <a:t> Volcanoes and resultant hazards: types of eruption and their products (nuées ardentes, lava flows, volcanic mudflows/lahars, volcanic landslides, pyroclastic flows, and ash fallout).</a:t>
              </a:r>
            </a:p>
            <a:p>
              <a:pPr algn="l" marL="651510" indent="-325755" lvl="1">
                <a:lnSpc>
                  <a:spcPts val="4320"/>
                </a:lnSpc>
                <a:buFont typeface="Arial"/>
                <a:buChar char="•"/>
              </a:pPr>
              <a:r>
                <a:rPr lang="en-US" sz="3600">
                  <a:solidFill>
                    <a:srgbClr val="000000"/>
                  </a:solidFill>
                  <a:latin typeface="Calibri (MS)"/>
                  <a:ea typeface="Calibri (MS)"/>
                  <a:cs typeface="Calibri (MS)"/>
                  <a:sym typeface="Calibri (MS)"/>
                </a:rPr>
                <a:t> Primary and secondary impacts on lives and property.</a:t>
              </a:r>
            </a:p>
            <a:p>
              <a:pPr algn="l" marL="651510" indent="-325755" lvl="1">
                <a:lnSpc>
                  <a:spcPts val="4320"/>
                </a:lnSpc>
                <a:buFont typeface="Arial"/>
                <a:buChar char="•"/>
              </a:pPr>
              <a:r>
                <a:rPr lang="en-US" sz="3600">
                  <a:solidFill>
                    <a:srgbClr val="FF0000"/>
                  </a:solidFill>
                  <a:latin typeface="Calibri (MS)"/>
                  <a:ea typeface="Calibri (MS)"/>
                  <a:cs typeface="Calibri (MS)"/>
                  <a:sym typeface="Calibri (MS)"/>
                </a:rPr>
                <a:t> Prediction, hazard mapping, preparedness and monitoring of earthquake and volcanic hazards and  perception of risk.</a:t>
              </a:r>
            </a:p>
          </p:txBody>
        </p:sp>
      </p:grpSp>
      <p:grpSp>
        <p:nvGrpSpPr>
          <p:cNvPr name="Group 7" id="7"/>
          <p:cNvGrpSpPr/>
          <p:nvPr/>
        </p:nvGrpSpPr>
        <p:grpSpPr>
          <a:xfrm rot="0">
            <a:off x="11853738" y="1449586"/>
            <a:ext cx="6180550" cy="2550048"/>
            <a:chOff x="0" y="0"/>
            <a:chExt cx="8240734" cy="3400064"/>
          </a:xfrm>
        </p:grpSpPr>
        <p:sp>
          <p:nvSpPr>
            <p:cNvPr name="Freeform 8" id="8"/>
            <p:cNvSpPr/>
            <p:nvPr/>
          </p:nvSpPr>
          <p:spPr>
            <a:xfrm flipH="false" flipV="false" rot="0">
              <a:off x="12700" y="12700"/>
              <a:ext cx="8215249" cy="3374644"/>
            </a:xfrm>
            <a:custGeom>
              <a:avLst/>
              <a:gdLst/>
              <a:ahLst/>
              <a:cxnLst/>
              <a:rect r="r" b="b" t="t" l="l"/>
              <a:pathLst>
                <a:path h="3374644" w="8215249">
                  <a:moveTo>
                    <a:pt x="0" y="562483"/>
                  </a:moveTo>
                  <a:cubicBezTo>
                    <a:pt x="0" y="251841"/>
                    <a:pt x="252984" y="0"/>
                    <a:pt x="564896" y="0"/>
                  </a:cubicBezTo>
                  <a:lnTo>
                    <a:pt x="7650353" y="0"/>
                  </a:lnTo>
                  <a:cubicBezTo>
                    <a:pt x="7962392" y="0"/>
                    <a:pt x="8215249" y="251841"/>
                    <a:pt x="8215249" y="562483"/>
                  </a:cubicBezTo>
                  <a:lnTo>
                    <a:pt x="8215249" y="2812161"/>
                  </a:lnTo>
                  <a:cubicBezTo>
                    <a:pt x="8215249" y="3122803"/>
                    <a:pt x="7962265" y="3374644"/>
                    <a:pt x="7650353" y="3374644"/>
                  </a:cubicBezTo>
                  <a:lnTo>
                    <a:pt x="564896" y="3374644"/>
                  </a:lnTo>
                  <a:cubicBezTo>
                    <a:pt x="252984" y="3374644"/>
                    <a:pt x="0" y="3122803"/>
                    <a:pt x="0" y="2812161"/>
                  </a:cubicBezTo>
                  <a:close/>
                </a:path>
              </a:pathLst>
            </a:custGeom>
            <a:solidFill>
              <a:srgbClr val="4472C4"/>
            </a:solidFill>
          </p:spPr>
        </p:sp>
        <p:sp>
          <p:nvSpPr>
            <p:cNvPr name="Freeform 9" id="9"/>
            <p:cNvSpPr/>
            <p:nvPr/>
          </p:nvSpPr>
          <p:spPr>
            <a:xfrm flipH="false" flipV="false" rot="0">
              <a:off x="0" y="0"/>
              <a:ext cx="8240649" cy="3400044"/>
            </a:xfrm>
            <a:custGeom>
              <a:avLst/>
              <a:gdLst/>
              <a:ahLst/>
              <a:cxnLst/>
              <a:rect r="r" b="b" t="t" l="l"/>
              <a:pathLst>
                <a:path h="3400044" w="8240649">
                  <a:moveTo>
                    <a:pt x="0" y="575183"/>
                  </a:moveTo>
                  <a:cubicBezTo>
                    <a:pt x="0" y="257429"/>
                    <a:pt x="258699" y="0"/>
                    <a:pt x="577596" y="0"/>
                  </a:cubicBezTo>
                  <a:lnTo>
                    <a:pt x="7663053" y="0"/>
                  </a:lnTo>
                  <a:lnTo>
                    <a:pt x="7663053" y="12700"/>
                  </a:lnTo>
                  <a:lnTo>
                    <a:pt x="7663053" y="0"/>
                  </a:lnTo>
                  <a:cubicBezTo>
                    <a:pt x="7982077" y="0"/>
                    <a:pt x="8240649" y="257429"/>
                    <a:pt x="8240649" y="575183"/>
                  </a:cubicBezTo>
                  <a:lnTo>
                    <a:pt x="8227949" y="575183"/>
                  </a:lnTo>
                  <a:lnTo>
                    <a:pt x="8240649" y="575183"/>
                  </a:lnTo>
                  <a:lnTo>
                    <a:pt x="8240649" y="2824861"/>
                  </a:lnTo>
                  <a:lnTo>
                    <a:pt x="8227949" y="2824861"/>
                  </a:lnTo>
                  <a:lnTo>
                    <a:pt x="8240649" y="2824861"/>
                  </a:lnTo>
                  <a:cubicBezTo>
                    <a:pt x="8240649" y="3142615"/>
                    <a:pt x="7981950" y="3400044"/>
                    <a:pt x="7663053" y="3400044"/>
                  </a:cubicBezTo>
                  <a:lnTo>
                    <a:pt x="7663053" y="3387344"/>
                  </a:lnTo>
                  <a:lnTo>
                    <a:pt x="7663053" y="3400044"/>
                  </a:lnTo>
                  <a:lnTo>
                    <a:pt x="577596" y="3400044"/>
                  </a:lnTo>
                  <a:lnTo>
                    <a:pt x="577596" y="3387344"/>
                  </a:lnTo>
                  <a:lnTo>
                    <a:pt x="577596" y="3400044"/>
                  </a:lnTo>
                  <a:cubicBezTo>
                    <a:pt x="258699" y="3400044"/>
                    <a:pt x="0" y="3142615"/>
                    <a:pt x="0" y="2824861"/>
                  </a:cubicBezTo>
                  <a:lnTo>
                    <a:pt x="0" y="575183"/>
                  </a:lnTo>
                  <a:lnTo>
                    <a:pt x="12700" y="575183"/>
                  </a:lnTo>
                  <a:lnTo>
                    <a:pt x="0" y="575183"/>
                  </a:lnTo>
                  <a:moveTo>
                    <a:pt x="25400" y="575183"/>
                  </a:moveTo>
                  <a:lnTo>
                    <a:pt x="25400" y="2824861"/>
                  </a:lnTo>
                  <a:lnTo>
                    <a:pt x="12700" y="2824861"/>
                  </a:lnTo>
                  <a:lnTo>
                    <a:pt x="25400" y="2824861"/>
                  </a:lnTo>
                  <a:cubicBezTo>
                    <a:pt x="25400" y="3128391"/>
                    <a:pt x="272542" y="3374644"/>
                    <a:pt x="577596" y="3374644"/>
                  </a:cubicBezTo>
                  <a:lnTo>
                    <a:pt x="7663053" y="3374644"/>
                  </a:lnTo>
                  <a:cubicBezTo>
                    <a:pt x="7968107" y="3374644"/>
                    <a:pt x="8215249" y="3128518"/>
                    <a:pt x="8215249" y="2824861"/>
                  </a:cubicBezTo>
                  <a:lnTo>
                    <a:pt x="8215249" y="575183"/>
                  </a:lnTo>
                  <a:cubicBezTo>
                    <a:pt x="8215376" y="271526"/>
                    <a:pt x="7968107" y="25400"/>
                    <a:pt x="7663053" y="25400"/>
                  </a:cubicBezTo>
                  <a:lnTo>
                    <a:pt x="577596" y="25400"/>
                  </a:lnTo>
                  <a:lnTo>
                    <a:pt x="577596" y="12700"/>
                  </a:lnTo>
                  <a:lnTo>
                    <a:pt x="577596" y="25400"/>
                  </a:lnTo>
                  <a:cubicBezTo>
                    <a:pt x="272542" y="25400"/>
                    <a:pt x="25400" y="271526"/>
                    <a:pt x="25400" y="575183"/>
                  </a:cubicBezTo>
                  <a:close/>
                </a:path>
              </a:pathLst>
            </a:custGeom>
            <a:solidFill>
              <a:srgbClr val="2F528F"/>
            </a:solidFill>
          </p:spPr>
        </p:sp>
        <p:sp>
          <p:nvSpPr>
            <p:cNvPr name="TextBox 10" id="10"/>
            <p:cNvSpPr txBox="true"/>
            <p:nvPr/>
          </p:nvSpPr>
          <p:spPr>
            <a:xfrm>
              <a:off x="0" y="-57150"/>
              <a:ext cx="8240734" cy="3457214"/>
            </a:xfrm>
            <a:prstGeom prst="rect">
              <a:avLst/>
            </a:prstGeom>
          </p:spPr>
          <p:txBody>
            <a:bodyPr anchor="ctr" rtlCol="false" tIns="50800" lIns="50800" bIns="50800" rIns="50800"/>
            <a:lstStyle/>
            <a:p>
              <a:pPr algn="ctr">
                <a:lnSpc>
                  <a:spcPts val="3240"/>
                </a:lnSpc>
              </a:pPr>
              <a:r>
                <a:rPr lang="en-US" sz="2700">
                  <a:solidFill>
                    <a:srgbClr val="FFFFFF"/>
                  </a:solidFill>
                  <a:latin typeface="Calibri (MS)"/>
                  <a:ea typeface="Calibri (MS)"/>
                  <a:cs typeface="Calibri (MS)"/>
                  <a:sym typeface="Calibri (MS)"/>
                </a:rPr>
                <a:t>Please refer to the course syllabus regularly – It guides you on exactly what is required from you in this course!</a:t>
              </a:r>
            </a:p>
          </p:txBody>
        </p:sp>
      </p:grpSp>
      <p:grpSp>
        <p:nvGrpSpPr>
          <p:cNvPr name="Group 11" id="11"/>
          <p:cNvGrpSpPr>
            <a:grpSpLocks noChangeAspect="true"/>
          </p:cNvGrpSpPr>
          <p:nvPr/>
        </p:nvGrpSpPr>
        <p:grpSpPr>
          <a:xfrm rot="0">
            <a:off x="12403590" y="4258053"/>
            <a:ext cx="5441064" cy="5441067"/>
            <a:chOff x="0" y="0"/>
            <a:chExt cx="7254752" cy="7254756"/>
          </a:xfrm>
        </p:grpSpPr>
        <p:sp>
          <p:nvSpPr>
            <p:cNvPr name="Freeform 12" id="12" descr="20 Syllabus Memes ideas in 2021 | teacher humor, bones funny, hilarious"/>
            <p:cNvSpPr/>
            <p:nvPr/>
          </p:nvSpPr>
          <p:spPr>
            <a:xfrm flipH="false" flipV="false" rot="0">
              <a:off x="0" y="0"/>
              <a:ext cx="7254748" cy="7254748"/>
            </a:xfrm>
            <a:custGeom>
              <a:avLst/>
              <a:gdLst/>
              <a:ahLst/>
              <a:cxnLst/>
              <a:rect r="r" b="b" t="t" l="l"/>
              <a:pathLst>
                <a:path h="7254748" w="7254748">
                  <a:moveTo>
                    <a:pt x="0" y="0"/>
                  </a:moveTo>
                  <a:lnTo>
                    <a:pt x="7254748" y="0"/>
                  </a:lnTo>
                  <a:lnTo>
                    <a:pt x="7254748" y="7254748"/>
                  </a:lnTo>
                  <a:lnTo>
                    <a:pt x="0" y="7254748"/>
                  </a:lnTo>
                  <a:lnTo>
                    <a:pt x="0" y="0"/>
                  </a:lnTo>
                  <a:close/>
                </a:path>
              </a:pathLst>
            </a:custGeom>
            <a:blipFill>
              <a:blip r:embed="rId3"/>
              <a:stretch>
                <a:fillRect l="0" t="0" r="0" b="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sp>
        <p:nvSpPr>
          <p:cNvPr name="TextBox 3" id="3"/>
          <p:cNvSpPr txBox="true"/>
          <p:nvPr/>
        </p:nvSpPr>
        <p:spPr>
          <a:xfrm rot="0">
            <a:off x="233446" y="935362"/>
            <a:ext cx="7391868" cy="6957293"/>
          </a:xfrm>
          <a:prstGeom prst="rect">
            <a:avLst/>
          </a:prstGeom>
        </p:spPr>
        <p:txBody>
          <a:bodyPr anchor="t" rtlCol="false" tIns="0" lIns="0" bIns="0" rIns="0">
            <a:spAutoFit/>
          </a:bodyPr>
          <a:lstStyle/>
          <a:p>
            <a:pPr algn="l">
              <a:lnSpc>
                <a:spcPts val="1723"/>
              </a:lnSpc>
            </a:pPr>
            <a:r>
              <a:rPr lang="en-US" sz="1995">
                <a:solidFill>
                  <a:srgbClr val="000000"/>
                </a:solidFill>
                <a:latin typeface="Arimo"/>
                <a:ea typeface="Arimo"/>
                <a:cs typeface="Arimo"/>
                <a:sym typeface="Arimo"/>
              </a:rPr>
              <a:t>800 million people around the world live within 100km of active volcanoes around the world. As with earthquakes, we can reduce the impacts of volcanic activity through the following:</a:t>
            </a:r>
          </a:p>
          <a:p>
            <a:pPr algn="l">
              <a:lnSpc>
                <a:spcPts val="1723"/>
              </a:lnSpc>
            </a:pPr>
          </a:p>
          <a:p>
            <a:pPr algn="l" marL="361045" indent="-180523" lvl="1">
              <a:lnSpc>
                <a:spcPts val="1723"/>
              </a:lnSpc>
              <a:buFont typeface="Arial"/>
              <a:buChar char="•"/>
            </a:pPr>
            <a:r>
              <a:rPr lang="en-US" sz="1995">
                <a:solidFill>
                  <a:srgbClr val="000000"/>
                </a:solidFill>
                <a:latin typeface="Arimo"/>
                <a:ea typeface="Arimo"/>
                <a:cs typeface="Arimo"/>
                <a:sym typeface="Arimo"/>
              </a:rPr>
              <a:t>Prediction, preparedness and protection </a:t>
            </a:r>
          </a:p>
          <a:p>
            <a:pPr algn="l" marL="361045" indent="-180523" lvl="1">
              <a:lnSpc>
                <a:spcPts val="1723"/>
              </a:lnSpc>
            </a:pPr>
          </a:p>
          <a:p>
            <a:pPr algn="l" marL="361045" indent="-180523" lvl="1">
              <a:lnSpc>
                <a:spcPts val="1723"/>
              </a:lnSpc>
              <a:buFont typeface="Arial"/>
              <a:buChar char="•"/>
            </a:pPr>
            <a:r>
              <a:rPr lang="en-US" sz="1995">
                <a:solidFill>
                  <a:srgbClr val="000000"/>
                </a:solidFill>
                <a:latin typeface="Arimo"/>
                <a:ea typeface="Arimo"/>
                <a:cs typeface="Arimo"/>
                <a:sym typeface="Arimo"/>
              </a:rPr>
              <a:t>Responding to volcanic events</a:t>
            </a:r>
          </a:p>
          <a:p>
            <a:pPr algn="l" marL="361045" indent="-180523" lvl="1">
              <a:lnSpc>
                <a:spcPts val="1723"/>
              </a:lnSpc>
            </a:pPr>
          </a:p>
          <a:p>
            <a:pPr algn="l" marL="361045" indent="-180523" lvl="1">
              <a:lnSpc>
                <a:spcPts val="1723"/>
              </a:lnSpc>
              <a:buFont typeface="Arial"/>
              <a:buChar char="•"/>
            </a:pPr>
            <a:r>
              <a:rPr lang="en-US" sz="1995">
                <a:solidFill>
                  <a:srgbClr val="000000"/>
                </a:solidFill>
                <a:latin typeface="Arimo"/>
                <a:ea typeface="Arimo"/>
                <a:cs typeface="Arimo"/>
                <a:sym typeface="Arimo"/>
              </a:rPr>
              <a:t>What were the other potential strategies humans can implement to reduce the impact of hazards?</a:t>
            </a:r>
          </a:p>
          <a:p>
            <a:pPr algn="l" marL="361045" indent="-180523" lvl="1">
              <a:lnSpc>
                <a:spcPts val="1723"/>
              </a:lnSpc>
              <a:buFont typeface="Arial"/>
              <a:buChar char="•"/>
            </a:pPr>
            <a:r>
              <a:rPr lang="en-US" sz="1995">
                <a:solidFill>
                  <a:srgbClr val="000000"/>
                </a:solidFill>
                <a:latin typeface="Arimo"/>
                <a:ea typeface="Arimo"/>
                <a:cs typeface="Arimo"/>
                <a:sym typeface="Arimo"/>
              </a:rPr>
              <a:t>Cost/benefit, Insurance, Hazard Perception &amp; Aid – Refer back to the first lesson!!!!</a:t>
            </a:r>
          </a:p>
          <a:p>
            <a:pPr algn="l" marL="361045" indent="-180523" lvl="1">
              <a:lnSpc>
                <a:spcPts val="1723"/>
              </a:lnSpc>
            </a:pPr>
          </a:p>
          <a:p>
            <a:pPr algn="l" marL="361045" indent="-180523" lvl="1">
              <a:lnSpc>
                <a:spcPts val="1723"/>
              </a:lnSpc>
            </a:pPr>
            <a:r>
              <a:rPr lang="en-US" sz="1995">
                <a:solidFill>
                  <a:srgbClr val="000000"/>
                </a:solidFill>
                <a:latin typeface="Arimo"/>
                <a:ea typeface="Arimo"/>
                <a:cs typeface="Arimo"/>
                <a:sym typeface="Arimo"/>
              </a:rPr>
              <a:t>Use your textbook, slides 4-6 on this PowerPoint and any additional research (and resources in the revision folder!) required to build up your understanding of each of the above. Produce your work in any way you see fit.</a:t>
            </a:r>
          </a:p>
          <a:p>
            <a:pPr algn="l" marL="361045" indent="-180523" lvl="1">
              <a:lnSpc>
                <a:spcPts val="1723"/>
              </a:lnSpc>
            </a:pPr>
            <a:r>
              <a:rPr lang="en-US" sz="1995">
                <a:solidFill>
                  <a:srgbClr val="000000"/>
                </a:solidFill>
                <a:latin typeface="Arimo"/>
                <a:ea typeface="Arimo"/>
                <a:cs typeface="Arimo"/>
                <a:sym typeface="Arimo"/>
              </a:rPr>
              <a:t>Ensure you do the following:</a:t>
            </a:r>
          </a:p>
          <a:p>
            <a:pPr algn="l" marL="361045" indent="-180523" lvl="1">
              <a:lnSpc>
                <a:spcPts val="1723"/>
              </a:lnSpc>
              <a:buFont typeface="Arial"/>
              <a:buChar char="•"/>
            </a:pPr>
            <a:r>
              <a:rPr lang="en-US" sz="1995">
                <a:solidFill>
                  <a:srgbClr val="000000"/>
                </a:solidFill>
                <a:latin typeface="Arimo"/>
                <a:ea typeface="Arimo"/>
                <a:cs typeface="Arimo"/>
                <a:sym typeface="Arimo"/>
              </a:rPr>
              <a:t>Explain how the various methods used work &amp; </a:t>
            </a:r>
            <a:r>
              <a:rPr lang="en-US" sz="1995" u="sng">
                <a:solidFill>
                  <a:srgbClr val="000000"/>
                </a:solidFill>
                <a:latin typeface="Arimo"/>
                <a:ea typeface="Arimo"/>
                <a:cs typeface="Arimo"/>
                <a:sym typeface="Arimo"/>
              </a:rPr>
              <a:t>evaluate their effectiveness </a:t>
            </a:r>
          </a:p>
          <a:p>
            <a:pPr algn="l" marL="361045" indent="-180523" lvl="1">
              <a:lnSpc>
                <a:spcPts val="1723"/>
              </a:lnSpc>
              <a:buFont typeface="Arial"/>
              <a:buChar char="•"/>
            </a:pPr>
            <a:r>
              <a:rPr lang="en-US" sz="1995">
                <a:solidFill>
                  <a:srgbClr val="000000"/>
                </a:solidFill>
                <a:latin typeface="Arimo"/>
                <a:ea typeface="Arimo"/>
                <a:cs typeface="Arimo"/>
                <a:sym typeface="Arimo"/>
              </a:rPr>
              <a:t>Regularly refer to </a:t>
            </a:r>
            <a:r>
              <a:rPr lang="en-US" sz="1995" u="sng">
                <a:solidFill>
                  <a:srgbClr val="000000"/>
                </a:solidFill>
                <a:latin typeface="Arimo"/>
                <a:ea typeface="Arimo"/>
                <a:cs typeface="Arimo"/>
                <a:sym typeface="Arimo"/>
              </a:rPr>
              <a:t>real-life examples</a:t>
            </a:r>
            <a:r>
              <a:rPr lang="en-US" sz="1995">
                <a:solidFill>
                  <a:srgbClr val="000000"/>
                </a:solidFill>
                <a:latin typeface="Arimo"/>
                <a:ea typeface="Arimo"/>
                <a:cs typeface="Arimo"/>
                <a:sym typeface="Arimo"/>
              </a:rPr>
              <a:t> of the methods being used in both </a:t>
            </a:r>
            <a:r>
              <a:rPr lang="en-US" sz="1995" u="sng">
                <a:solidFill>
                  <a:srgbClr val="000000"/>
                </a:solidFill>
                <a:latin typeface="Arimo"/>
                <a:ea typeface="Arimo"/>
                <a:cs typeface="Arimo"/>
                <a:sym typeface="Arimo"/>
              </a:rPr>
              <a:t>HICs and LICs</a:t>
            </a:r>
            <a:r>
              <a:rPr lang="en-US" sz="1995">
                <a:solidFill>
                  <a:srgbClr val="000000"/>
                </a:solidFill>
                <a:latin typeface="Arimo"/>
                <a:ea typeface="Arimo"/>
                <a:cs typeface="Arimo"/>
                <a:sym typeface="Arimo"/>
              </a:rPr>
              <a:t>. </a:t>
            </a:r>
          </a:p>
        </p:txBody>
      </p:sp>
      <p:sp>
        <p:nvSpPr>
          <p:cNvPr name="TextBox 4" id="4"/>
          <p:cNvSpPr txBox="true"/>
          <p:nvPr/>
        </p:nvSpPr>
        <p:spPr>
          <a:xfrm rot="0">
            <a:off x="237744" y="-1905"/>
            <a:ext cx="9531800" cy="741015"/>
          </a:xfrm>
          <a:prstGeom prst="rect">
            <a:avLst/>
          </a:prstGeom>
        </p:spPr>
        <p:txBody>
          <a:bodyPr anchor="t" rtlCol="false" tIns="0" lIns="0" bIns="0" rIns="0">
            <a:spAutoFit/>
          </a:bodyPr>
          <a:lstStyle/>
          <a:p>
            <a:pPr algn="l">
              <a:lnSpc>
                <a:spcPts val="5040"/>
              </a:lnSpc>
            </a:pPr>
            <a:r>
              <a:rPr lang="en-US" sz="4200" spc="36">
                <a:solidFill>
                  <a:srgbClr val="000000"/>
                </a:solidFill>
                <a:latin typeface="Abibas"/>
                <a:ea typeface="Abibas"/>
                <a:cs typeface="Abibas"/>
                <a:sym typeface="Abibas"/>
              </a:rPr>
              <a:t>Predicting and Preparing for volcanoes </a:t>
            </a:r>
          </a:p>
        </p:txBody>
      </p:sp>
      <p:grpSp>
        <p:nvGrpSpPr>
          <p:cNvPr name="Group 5" id="5"/>
          <p:cNvGrpSpPr>
            <a:grpSpLocks noChangeAspect="true"/>
          </p:cNvGrpSpPr>
          <p:nvPr/>
        </p:nvGrpSpPr>
        <p:grpSpPr>
          <a:xfrm rot="0">
            <a:off x="7716754" y="784830"/>
            <a:ext cx="10432917" cy="7358064"/>
            <a:chOff x="0" y="0"/>
            <a:chExt cx="13910556" cy="9810752"/>
          </a:xfrm>
        </p:grpSpPr>
        <p:sp>
          <p:nvSpPr>
            <p:cNvPr name="Freeform 6" id="6" descr="Volcanic hazard map (A) and integrated volcanic hazard zones (B) for... |  Download Scientific Diagram"/>
            <p:cNvSpPr/>
            <p:nvPr/>
          </p:nvSpPr>
          <p:spPr>
            <a:xfrm flipH="false" flipV="false" rot="0">
              <a:off x="0" y="0"/>
              <a:ext cx="13910563" cy="9810750"/>
            </a:xfrm>
            <a:custGeom>
              <a:avLst/>
              <a:gdLst/>
              <a:ahLst/>
              <a:cxnLst/>
              <a:rect r="r" b="b" t="t" l="l"/>
              <a:pathLst>
                <a:path h="9810750" w="13910563">
                  <a:moveTo>
                    <a:pt x="0" y="0"/>
                  </a:moveTo>
                  <a:lnTo>
                    <a:pt x="13910563" y="0"/>
                  </a:lnTo>
                  <a:lnTo>
                    <a:pt x="13910563" y="9810750"/>
                  </a:lnTo>
                  <a:lnTo>
                    <a:pt x="0" y="9810750"/>
                  </a:lnTo>
                  <a:lnTo>
                    <a:pt x="0" y="0"/>
                  </a:lnTo>
                  <a:close/>
                </a:path>
              </a:pathLst>
            </a:custGeom>
            <a:blipFill>
              <a:blip r:embed="rId3"/>
              <a:stretch>
                <a:fillRect l="-8719" t="0" r="-7684" b="0"/>
              </a:stretch>
            </a:blipFill>
          </p:spPr>
        </p:sp>
      </p:grpSp>
      <p:grpSp>
        <p:nvGrpSpPr>
          <p:cNvPr name="Group 7" id="7"/>
          <p:cNvGrpSpPr/>
          <p:nvPr/>
        </p:nvGrpSpPr>
        <p:grpSpPr>
          <a:xfrm rot="0">
            <a:off x="142006" y="7982739"/>
            <a:ext cx="9144000" cy="2169825"/>
            <a:chOff x="0" y="0"/>
            <a:chExt cx="12192000" cy="2893100"/>
          </a:xfrm>
        </p:grpSpPr>
        <p:sp>
          <p:nvSpPr>
            <p:cNvPr name="Freeform 8" id="8"/>
            <p:cNvSpPr/>
            <p:nvPr/>
          </p:nvSpPr>
          <p:spPr>
            <a:xfrm flipH="false" flipV="false" rot="0">
              <a:off x="-1524" y="-1524"/>
              <a:ext cx="12195048" cy="2896108"/>
            </a:xfrm>
            <a:custGeom>
              <a:avLst/>
              <a:gdLst/>
              <a:ahLst/>
              <a:cxnLst/>
              <a:rect r="r" b="b" t="t" l="l"/>
              <a:pathLst>
                <a:path h="2896108" w="12195048">
                  <a:moveTo>
                    <a:pt x="1524" y="0"/>
                  </a:moveTo>
                  <a:lnTo>
                    <a:pt x="12193524" y="0"/>
                  </a:lnTo>
                  <a:cubicBezTo>
                    <a:pt x="12194413" y="0"/>
                    <a:pt x="12195048" y="762"/>
                    <a:pt x="12195048" y="1524"/>
                  </a:cubicBezTo>
                  <a:lnTo>
                    <a:pt x="12195048" y="2894584"/>
                  </a:lnTo>
                  <a:cubicBezTo>
                    <a:pt x="12195048" y="2895473"/>
                    <a:pt x="12194286" y="2896108"/>
                    <a:pt x="12193524" y="2896108"/>
                  </a:cubicBezTo>
                  <a:lnTo>
                    <a:pt x="1524" y="2896108"/>
                  </a:lnTo>
                  <a:cubicBezTo>
                    <a:pt x="635" y="2896108"/>
                    <a:pt x="0" y="2895346"/>
                    <a:pt x="0" y="2894584"/>
                  </a:cubicBezTo>
                  <a:lnTo>
                    <a:pt x="0" y="1524"/>
                  </a:lnTo>
                  <a:cubicBezTo>
                    <a:pt x="0" y="635"/>
                    <a:pt x="762" y="0"/>
                    <a:pt x="1524" y="0"/>
                  </a:cubicBezTo>
                  <a:moveTo>
                    <a:pt x="1524" y="3048"/>
                  </a:moveTo>
                  <a:lnTo>
                    <a:pt x="1524" y="1524"/>
                  </a:lnTo>
                  <a:lnTo>
                    <a:pt x="3048" y="1524"/>
                  </a:lnTo>
                  <a:lnTo>
                    <a:pt x="3048" y="2894584"/>
                  </a:lnTo>
                  <a:lnTo>
                    <a:pt x="1524" y="2894584"/>
                  </a:lnTo>
                  <a:lnTo>
                    <a:pt x="1524" y="2893060"/>
                  </a:lnTo>
                  <a:lnTo>
                    <a:pt x="12193524" y="2893060"/>
                  </a:lnTo>
                  <a:lnTo>
                    <a:pt x="12193524" y="2894584"/>
                  </a:lnTo>
                  <a:lnTo>
                    <a:pt x="12192000" y="2894584"/>
                  </a:lnTo>
                  <a:lnTo>
                    <a:pt x="12192000" y="1524"/>
                  </a:lnTo>
                  <a:lnTo>
                    <a:pt x="12193524" y="1524"/>
                  </a:lnTo>
                  <a:lnTo>
                    <a:pt x="12193524" y="3048"/>
                  </a:lnTo>
                  <a:lnTo>
                    <a:pt x="1524" y="3048"/>
                  </a:lnTo>
                  <a:close/>
                </a:path>
              </a:pathLst>
            </a:custGeom>
            <a:solidFill>
              <a:srgbClr val="000000"/>
            </a:solidFill>
          </p:spPr>
        </p:sp>
        <p:sp>
          <p:nvSpPr>
            <p:cNvPr name="TextBox 9" id="9"/>
            <p:cNvSpPr txBox="true"/>
            <p:nvPr/>
          </p:nvSpPr>
          <p:spPr>
            <a:xfrm>
              <a:off x="0" y="-28575"/>
              <a:ext cx="12192000" cy="2921675"/>
            </a:xfrm>
            <a:prstGeom prst="rect">
              <a:avLst/>
            </a:prstGeom>
          </p:spPr>
          <p:txBody>
            <a:bodyPr anchor="t" rtlCol="false" tIns="50800" lIns="50800" bIns="50800" rIns="50800"/>
            <a:lstStyle/>
            <a:p>
              <a:pPr algn="l">
                <a:lnSpc>
                  <a:spcPts val="1980"/>
                </a:lnSpc>
              </a:pPr>
              <a:r>
                <a:rPr lang="en-US" sz="1650">
                  <a:solidFill>
                    <a:srgbClr val="000000"/>
                  </a:solidFill>
                  <a:latin typeface="Calibri (MS)"/>
                  <a:ea typeface="Calibri (MS)"/>
                  <a:cs typeface="Calibri (MS)"/>
                  <a:sym typeface="Calibri (MS)"/>
                </a:rPr>
                <a:t>9 With the aid of a case study of a hazardous environment, assess how prediction and preparedness can reduce the impacts of the hazard(s) on lives and property. [20]</a:t>
              </a:r>
            </a:p>
            <a:p>
              <a:pPr algn="l">
                <a:lnSpc>
                  <a:spcPts val="1980"/>
                </a:lnSpc>
              </a:pPr>
              <a:r>
                <a:rPr lang="en-US" sz="1650">
                  <a:solidFill>
                    <a:srgbClr val="000000"/>
                  </a:solidFill>
                  <a:latin typeface="Calibri (MS)"/>
                  <a:ea typeface="Calibri (MS)"/>
                  <a:cs typeface="Calibri (MS)"/>
                  <a:sym typeface="Calibri (MS)"/>
                </a:rPr>
                <a:t>9 Assess the extent to which prediction, hazard mapping and preparedness can reduce the impacts of mass movements on lives and property. [20]</a:t>
              </a:r>
            </a:p>
            <a:p>
              <a:pPr algn="l">
                <a:lnSpc>
                  <a:spcPts val="1980"/>
                </a:lnSpc>
              </a:pPr>
              <a:r>
                <a:rPr lang="en-US" sz="1650">
                  <a:solidFill>
                    <a:srgbClr val="000000"/>
                  </a:solidFill>
                  <a:latin typeface="Calibri (MS)"/>
                  <a:ea typeface="Calibri (MS)"/>
                  <a:cs typeface="Calibri (MS)"/>
                  <a:sym typeface="Calibri (MS)"/>
                </a:rPr>
                <a:t>8 ‘Earthquakes are more difficult to predict, but easier to prepare for, than volcanic eruptions.’ How far do you agree with this view? [20] </a:t>
              </a:r>
            </a:p>
            <a:p>
              <a:pPr algn="l">
                <a:lnSpc>
                  <a:spcPts val="1980"/>
                </a:lnSpc>
              </a:pPr>
              <a:r>
                <a:rPr lang="en-US" sz="1650">
                  <a:solidFill>
                    <a:srgbClr val="000000"/>
                  </a:solidFill>
                  <a:latin typeface="Calibri (MS)"/>
                  <a:ea typeface="Calibri (MS)"/>
                  <a:cs typeface="Calibri (MS)"/>
                  <a:sym typeface="Calibri (MS)"/>
                </a:rPr>
                <a:t>8 ‘The type of eruption is the most important factor influencing the hazards from volcanoes.’ With the aid of examples, how far do you agree? [20] </a:t>
              </a:r>
            </a:p>
          </p:txBody>
        </p:sp>
      </p:grpSp>
      <p:grpSp>
        <p:nvGrpSpPr>
          <p:cNvPr name="Group 10" id="10"/>
          <p:cNvGrpSpPr/>
          <p:nvPr/>
        </p:nvGrpSpPr>
        <p:grpSpPr>
          <a:xfrm rot="0">
            <a:off x="9286006" y="7938376"/>
            <a:ext cx="9001994" cy="2215992"/>
            <a:chOff x="0" y="0"/>
            <a:chExt cx="12002658" cy="2954656"/>
          </a:xfrm>
        </p:grpSpPr>
        <p:sp>
          <p:nvSpPr>
            <p:cNvPr name="Freeform 11" id="11"/>
            <p:cNvSpPr/>
            <p:nvPr/>
          </p:nvSpPr>
          <p:spPr>
            <a:xfrm flipH="false" flipV="false" rot="0">
              <a:off x="-1524" y="-1524"/>
              <a:ext cx="12005691" cy="2957703"/>
            </a:xfrm>
            <a:custGeom>
              <a:avLst/>
              <a:gdLst/>
              <a:ahLst/>
              <a:cxnLst/>
              <a:rect r="r" b="b" t="t" l="l"/>
              <a:pathLst>
                <a:path h="2957703" w="12005691">
                  <a:moveTo>
                    <a:pt x="1524" y="0"/>
                  </a:moveTo>
                  <a:lnTo>
                    <a:pt x="12004167" y="0"/>
                  </a:lnTo>
                  <a:cubicBezTo>
                    <a:pt x="12005056" y="0"/>
                    <a:pt x="12005691" y="762"/>
                    <a:pt x="12005691" y="1524"/>
                  </a:cubicBezTo>
                  <a:lnTo>
                    <a:pt x="12005691" y="2956179"/>
                  </a:lnTo>
                  <a:cubicBezTo>
                    <a:pt x="12005691" y="2957068"/>
                    <a:pt x="12004929" y="2957703"/>
                    <a:pt x="12004167" y="2957703"/>
                  </a:cubicBezTo>
                  <a:lnTo>
                    <a:pt x="1524" y="2957703"/>
                  </a:lnTo>
                  <a:cubicBezTo>
                    <a:pt x="635" y="2957703"/>
                    <a:pt x="0" y="2956941"/>
                    <a:pt x="0" y="2956179"/>
                  </a:cubicBezTo>
                  <a:lnTo>
                    <a:pt x="0" y="1524"/>
                  </a:lnTo>
                  <a:cubicBezTo>
                    <a:pt x="0" y="635"/>
                    <a:pt x="762" y="0"/>
                    <a:pt x="1524" y="0"/>
                  </a:cubicBezTo>
                  <a:moveTo>
                    <a:pt x="1524" y="3048"/>
                  </a:moveTo>
                  <a:lnTo>
                    <a:pt x="1524" y="1524"/>
                  </a:lnTo>
                  <a:lnTo>
                    <a:pt x="3048" y="1524"/>
                  </a:lnTo>
                  <a:lnTo>
                    <a:pt x="3048" y="2956179"/>
                  </a:lnTo>
                  <a:lnTo>
                    <a:pt x="1524" y="2956179"/>
                  </a:lnTo>
                  <a:lnTo>
                    <a:pt x="1524" y="2954655"/>
                  </a:lnTo>
                  <a:lnTo>
                    <a:pt x="12004167" y="2954655"/>
                  </a:lnTo>
                  <a:lnTo>
                    <a:pt x="12004167" y="2956179"/>
                  </a:lnTo>
                  <a:lnTo>
                    <a:pt x="12002643" y="2956179"/>
                  </a:lnTo>
                  <a:lnTo>
                    <a:pt x="12002643" y="1524"/>
                  </a:lnTo>
                  <a:lnTo>
                    <a:pt x="12004167" y="1524"/>
                  </a:lnTo>
                  <a:lnTo>
                    <a:pt x="12004167" y="3048"/>
                  </a:lnTo>
                  <a:lnTo>
                    <a:pt x="1524" y="3048"/>
                  </a:lnTo>
                  <a:close/>
                </a:path>
              </a:pathLst>
            </a:custGeom>
            <a:solidFill>
              <a:srgbClr val="000000"/>
            </a:solidFill>
          </p:spPr>
        </p:sp>
        <p:sp>
          <p:nvSpPr>
            <p:cNvPr name="TextBox 12" id="12"/>
            <p:cNvSpPr txBox="true"/>
            <p:nvPr/>
          </p:nvSpPr>
          <p:spPr>
            <a:xfrm>
              <a:off x="0" y="-57150"/>
              <a:ext cx="12002658" cy="3011806"/>
            </a:xfrm>
            <a:prstGeom prst="rect">
              <a:avLst/>
            </a:prstGeom>
          </p:spPr>
          <p:txBody>
            <a:bodyPr anchor="t" rtlCol="false" tIns="50800" lIns="50800" bIns="50800" rIns="50800"/>
            <a:lstStyle/>
            <a:p>
              <a:pPr algn="l">
                <a:lnSpc>
                  <a:spcPts val="3240"/>
                </a:lnSpc>
              </a:pPr>
              <a:r>
                <a:rPr lang="en-US" sz="2700">
                  <a:solidFill>
                    <a:srgbClr val="000000"/>
                  </a:solidFill>
                  <a:latin typeface="Calibri (MS)"/>
                  <a:ea typeface="Calibri (MS)"/>
                  <a:cs typeface="Calibri (MS)"/>
                  <a:sym typeface="Calibri (MS)"/>
                </a:rPr>
                <a:t>8 ‘Prediction is the most effective way of reducing the impacts of volcanic eruptions on lives and property.’ How far do you agree with this view? [20] </a:t>
              </a:r>
            </a:p>
            <a:p>
              <a:pPr algn="l">
                <a:lnSpc>
                  <a:spcPts val="3240"/>
                </a:lnSpc>
              </a:pPr>
              <a:r>
                <a:rPr lang="en-US" sz="2700">
                  <a:solidFill>
                    <a:srgbClr val="000000"/>
                  </a:solidFill>
                  <a:latin typeface="Calibri (MS)"/>
                  <a:ea typeface="Calibri (MS)"/>
                  <a:cs typeface="Calibri (MS)"/>
                  <a:sym typeface="Calibri (MS)"/>
                </a:rPr>
                <a:t>9 Assess the extent to which the types of volcanic eruptions and their products determine the hazardous impacts. [20]</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3"/>
            <a:stretch>
              <a:fillRect l="0" t="0" r="0" b="0"/>
            </a:stretch>
          </a:blipFill>
        </p:spPr>
      </p:sp>
      <p:grpSp>
        <p:nvGrpSpPr>
          <p:cNvPr name="Group 4" id="4"/>
          <p:cNvGrpSpPr/>
          <p:nvPr/>
        </p:nvGrpSpPr>
        <p:grpSpPr>
          <a:xfrm rot="0">
            <a:off x="2286000" y="81386"/>
            <a:ext cx="13756341" cy="947316"/>
            <a:chOff x="0" y="0"/>
            <a:chExt cx="18341788" cy="1263088"/>
          </a:xfrm>
        </p:grpSpPr>
        <p:sp>
          <p:nvSpPr>
            <p:cNvPr name="Freeform 5" id="5"/>
            <p:cNvSpPr/>
            <p:nvPr/>
          </p:nvSpPr>
          <p:spPr>
            <a:xfrm flipH="false" flipV="false" rot="0">
              <a:off x="0" y="0"/>
              <a:ext cx="18341787" cy="1263088"/>
            </a:xfrm>
            <a:custGeom>
              <a:avLst/>
              <a:gdLst/>
              <a:ahLst/>
              <a:cxnLst/>
              <a:rect r="r" b="b" t="t" l="l"/>
              <a:pathLst>
                <a:path h="1263088" w="18341787">
                  <a:moveTo>
                    <a:pt x="0" y="0"/>
                  </a:moveTo>
                  <a:lnTo>
                    <a:pt x="18341787" y="0"/>
                  </a:lnTo>
                  <a:lnTo>
                    <a:pt x="18341787" y="1263088"/>
                  </a:lnTo>
                  <a:lnTo>
                    <a:pt x="0" y="1263088"/>
                  </a:lnTo>
                  <a:close/>
                </a:path>
              </a:pathLst>
            </a:custGeom>
            <a:solidFill>
              <a:srgbClr val="000000">
                <a:alpha val="0"/>
              </a:srgbClr>
            </a:solidFill>
          </p:spPr>
        </p:sp>
        <p:sp>
          <p:nvSpPr>
            <p:cNvPr name="TextBox 6" id="6"/>
            <p:cNvSpPr txBox="true"/>
            <p:nvPr/>
          </p:nvSpPr>
          <p:spPr>
            <a:xfrm>
              <a:off x="0" y="0"/>
              <a:ext cx="18341788" cy="1263088"/>
            </a:xfrm>
            <a:prstGeom prst="rect">
              <a:avLst/>
            </a:prstGeom>
          </p:spPr>
          <p:txBody>
            <a:bodyPr anchor="ctr" rtlCol="false" tIns="0" lIns="0" bIns="0" rIns="0"/>
            <a:lstStyle/>
            <a:p>
              <a:pPr algn="ctr">
                <a:lnSpc>
                  <a:spcPts val="8640"/>
                </a:lnSpc>
              </a:pPr>
              <a:r>
                <a:rPr lang="en-US" b="true" sz="7200" spc="74">
                  <a:solidFill>
                    <a:srgbClr val="FFFF00"/>
                  </a:solidFill>
                  <a:latin typeface="Comic Sans Bold"/>
                  <a:ea typeface="Comic Sans Bold"/>
                  <a:cs typeface="Comic Sans Bold"/>
                  <a:sym typeface="Comic Sans Bold"/>
                </a:rPr>
                <a:t>Predicting a Volcanic eruption</a:t>
              </a:r>
            </a:p>
          </p:txBody>
        </p:sp>
      </p:grpSp>
      <p:grpSp>
        <p:nvGrpSpPr>
          <p:cNvPr name="Group 7" id="7"/>
          <p:cNvGrpSpPr/>
          <p:nvPr/>
        </p:nvGrpSpPr>
        <p:grpSpPr>
          <a:xfrm rot="0">
            <a:off x="85725" y="1233294"/>
            <a:ext cx="18087975" cy="1503760"/>
            <a:chOff x="0" y="0"/>
            <a:chExt cx="24117300" cy="2005014"/>
          </a:xfrm>
        </p:grpSpPr>
        <p:sp>
          <p:nvSpPr>
            <p:cNvPr name="Freeform 8" id="8"/>
            <p:cNvSpPr/>
            <p:nvPr/>
          </p:nvSpPr>
          <p:spPr>
            <a:xfrm flipH="false" flipV="false" rot="0">
              <a:off x="0" y="0"/>
              <a:ext cx="24117300" cy="2005076"/>
            </a:xfrm>
            <a:custGeom>
              <a:avLst/>
              <a:gdLst/>
              <a:ahLst/>
              <a:cxnLst/>
              <a:rect r="r" b="b" t="t" l="l"/>
              <a:pathLst>
                <a:path h="2005076" w="24117300">
                  <a:moveTo>
                    <a:pt x="0" y="0"/>
                  </a:moveTo>
                  <a:lnTo>
                    <a:pt x="24117300" y="0"/>
                  </a:lnTo>
                  <a:lnTo>
                    <a:pt x="24117300" y="2005076"/>
                  </a:lnTo>
                  <a:lnTo>
                    <a:pt x="0" y="2005076"/>
                  </a:lnTo>
                  <a:close/>
                </a:path>
              </a:pathLst>
            </a:custGeom>
            <a:solidFill>
              <a:srgbClr val="00FF99"/>
            </a:solidFill>
          </p:spPr>
        </p:sp>
        <p:sp>
          <p:nvSpPr>
            <p:cNvPr name="TextBox 9" id="9"/>
            <p:cNvSpPr txBox="true"/>
            <p:nvPr/>
          </p:nvSpPr>
          <p:spPr>
            <a:xfrm>
              <a:off x="0" y="0"/>
              <a:ext cx="24117300" cy="2005014"/>
            </a:xfrm>
            <a:prstGeom prst="rect">
              <a:avLst/>
            </a:prstGeom>
          </p:spPr>
          <p:txBody>
            <a:bodyPr anchor="t" rtlCol="false" tIns="50800" lIns="50800" bIns="50800" rIns="50800"/>
            <a:lstStyle/>
            <a:p>
              <a:pPr algn="ctr">
                <a:lnSpc>
                  <a:spcPts val="3672"/>
                </a:lnSpc>
              </a:pPr>
              <a:r>
                <a:rPr lang="en-US" sz="3060">
                  <a:solidFill>
                    <a:srgbClr val="000000"/>
                  </a:solidFill>
                  <a:latin typeface="Comic Sans"/>
                  <a:ea typeface="Comic Sans"/>
                  <a:cs typeface="Comic Sans"/>
                  <a:sym typeface="Comic Sans"/>
                </a:rPr>
                <a:t>As a volcano becomes active, it gives off a number of warning signs. These warning signs are picked up by </a:t>
              </a:r>
              <a:r>
                <a:rPr lang="en-US" sz="3060" b="true">
                  <a:solidFill>
                    <a:srgbClr val="000000"/>
                  </a:solidFill>
                  <a:latin typeface="Comic Sans Bold"/>
                  <a:ea typeface="Comic Sans Bold"/>
                  <a:cs typeface="Comic Sans Bold"/>
                  <a:sym typeface="Comic Sans Bold"/>
                </a:rPr>
                <a:t>volcanologists</a:t>
              </a:r>
              <a:r>
                <a:rPr lang="en-US" sz="3060">
                  <a:solidFill>
                    <a:srgbClr val="000000"/>
                  </a:solidFill>
                  <a:latin typeface="Comic Sans"/>
                  <a:ea typeface="Comic Sans"/>
                  <a:cs typeface="Comic Sans"/>
                  <a:sym typeface="Comic Sans"/>
                </a:rPr>
                <a:t> (experts who study volcanoes) and the volcano is monitored. Read through some the information boxes and decide which are </a:t>
              </a:r>
              <a:r>
                <a:rPr lang="en-US" sz="3060" u="sng">
                  <a:solidFill>
                    <a:srgbClr val="000000"/>
                  </a:solidFill>
                  <a:latin typeface="Comic Sans"/>
                  <a:ea typeface="Comic Sans"/>
                  <a:cs typeface="Comic Sans"/>
                  <a:sym typeface="Comic Sans"/>
                </a:rPr>
                <a:t>monitoring techniques </a:t>
              </a:r>
              <a:r>
                <a:rPr lang="en-US" sz="3060">
                  <a:solidFill>
                    <a:srgbClr val="000000"/>
                  </a:solidFill>
                  <a:latin typeface="Comic Sans"/>
                  <a:ea typeface="Comic Sans"/>
                  <a:cs typeface="Comic Sans"/>
                  <a:sym typeface="Comic Sans"/>
                </a:rPr>
                <a:t>and which are </a:t>
              </a:r>
              <a:r>
                <a:rPr lang="en-US" sz="3060" u="sng">
                  <a:solidFill>
                    <a:srgbClr val="000000"/>
                  </a:solidFill>
                  <a:latin typeface="Comic Sans"/>
                  <a:ea typeface="Comic Sans"/>
                  <a:cs typeface="Comic Sans"/>
                  <a:sym typeface="Comic Sans"/>
                </a:rPr>
                <a:t>warning signs</a:t>
              </a:r>
              <a:r>
                <a:rPr lang="en-US" sz="3060">
                  <a:solidFill>
                    <a:srgbClr val="000000"/>
                  </a:solidFill>
                  <a:latin typeface="Comic Sans"/>
                  <a:ea typeface="Comic Sans"/>
                  <a:cs typeface="Comic Sans"/>
                  <a:sym typeface="Comic Sans"/>
                </a:rPr>
                <a:t>.</a:t>
              </a:r>
            </a:p>
          </p:txBody>
        </p:sp>
      </p:grpSp>
      <p:grpSp>
        <p:nvGrpSpPr>
          <p:cNvPr name="Group 10" id="10"/>
          <p:cNvGrpSpPr/>
          <p:nvPr/>
        </p:nvGrpSpPr>
        <p:grpSpPr>
          <a:xfrm rot="0">
            <a:off x="6088858" y="6519004"/>
            <a:ext cx="3208524" cy="2416402"/>
            <a:chOff x="0" y="0"/>
            <a:chExt cx="4278032" cy="3221870"/>
          </a:xfrm>
        </p:grpSpPr>
        <p:sp>
          <p:nvSpPr>
            <p:cNvPr name="Freeform 11" id="11"/>
            <p:cNvSpPr/>
            <p:nvPr/>
          </p:nvSpPr>
          <p:spPr>
            <a:xfrm flipH="false" flipV="false" rot="0">
              <a:off x="41275" y="41275"/>
              <a:ext cx="4195445" cy="3139313"/>
            </a:xfrm>
            <a:custGeom>
              <a:avLst/>
              <a:gdLst/>
              <a:ahLst/>
              <a:cxnLst/>
              <a:rect r="r" b="b" t="t" l="l"/>
              <a:pathLst>
                <a:path h="3139313" w="4195445">
                  <a:moveTo>
                    <a:pt x="0" y="0"/>
                  </a:moveTo>
                  <a:lnTo>
                    <a:pt x="4195445" y="0"/>
                  </a:lnTo>
                  <a:lnTo>
                    <a:pt x="4195445" y="3139313"/>
                  </a:lnTo>
                  <a:lnTo>
                    <a:pt x="0" y="3139313"/>
                  </a:lnTo>
                  <a:close/>
                </a:path>
              </a:pathLst>
            </a:custGeom>
            <a:solidFill>
              <a:srgbClr val="FFFFFF"/>
            </a:solidFill>
          </p:spPr>
        </p:sp>
        <p:sp>
          <p:nvSpPr>
            <p:cNvPr name="Freeform 12" id="12"/>
            <p:cNvSpPr/>
            <p:nvPr/>
          </p:nvSpPr>
          <p:spPr>
            <a:xfrm flipH="false" flipV="false" rot="0">
              <a:off x="0" y="0"/>
              <a:ext cx="4277995" cy="3221863"/>
            </a:xfrm>
            <a:custGeom>
              <a:avLst/>
              <a:gdLst/>
              <a:ahLst/>
              <a:cxnLst/>
              <a:rect r="r" b="b" t="t" l="l"/>
              <a:pathLst>
                <a:path h="3221863" w="4277995">
                  <a:moveTo>
                    <a:pt x="41275" y="0"/>
                  </a:moveTo>
                  <a:lnTo>
                    <a:pt x="4236720" y="0"/>
                  </a:lnTo>
                  <a:cubicBezTo>
                    <a:pt x="4259453" y="0"/>
                    <a:pt x="4277995" y="18542"/>
                    <a:pt x="4277995" y="41275"/>
                  </a:cubicBezTo>
                  <a:lnTo>
                    <a:pt x="4277995" y="3180588"/>
                  </a:lnTo>
                  <a:cubicBezTo>
                    <a:pt x="4277995" y="3203321"/>
                    <a:pt x="4259453" y="3221863"/>
                    <a:pt x="4236720" y="3221863"/>
                  </a:cubicBezTo>
                  <a:lnTo>
                    <a:pt x="41275" y="3221863"/>
                  </a:lnTo>
                  <a:cubicBezTo>
                    <a:pt x="18542" y="3221863"/>
                    <a:pt x="0" y="3203321"/>
                    <a:pt x="0" y="3180588"/>
                  </a:cubicBezTo>
                  <a:lnTo>
                    <a:pt x="0" y="41275"/>
                  </a:lnTo>
                  <a:cubicBezTo>
                    <a:pt x="0" y="18542"/>
                    <a:pt x="18542" y="0"/>
                    <a:pt x="41275" y="0"/>
                  </a:cubicBezTo>
                  <a:moveTo>
                    <a:pt x="41275" y="82550"/>
                  </a:moveTo>
                  <a:lnTo>
                    <a:pt x="41275" y="41275"/>
                  </a:lnTo>
                  <a:lnTo>
                    <a:pt x="82550" y="41275"/>
                  </a:lnTo>
                  <a:lnTo>
                    <a:pt x="82550" y="3180588"/>
                  </a:lnTo>
                  <a:lnTo>
                    <a:pt x="41275" y="3180588"/>
                  </a:lnTo>
                  <a:lnTo>
                    <a:pt x="41275" y="3139313"/>
                  </a:lnTo>
                  <a:lnTo>
                    <a:pt x="4236720" y="3139313"/>
                  </a:lnTo>
                  <a:lnTo>
                    <a:pt x="4236720" y="3180588"/>
                  </a:lnTo>
                  <a:lnTo>
                    <a:pt x="4195445" y="3180588"/>
                  </a:lnTo>
                  <a:lnTo>
                    <a:pt x="4195445" y="41275"/>
                  </a:lnTo>
                  <a:lnTo>
                    <a:pt x="4236720" y="41275"/>
                  </a:lnTo>
                  <a:lnTo>
                    <a:pt x="4236720" y="82550"/>
                  </a:lnTo>
                  <a:lnTo>
                    <a:pt x="41275" y="82550"/>
                  </a:lnTo>
                  <a:close/>
                </a:path>
              </a:pathLst>
            </a:custGeom>
            <a:solidFill>
              <a:srgbClr val="7030A0"/>
            </a:solidFill>
          </p:spPr>
        </p:sp>
        <p:sp>
          <p:nvSpPr>
            <p:cNvPr name="TextBox 13" id="13"/>
            <p:cNvSpPr txBox="true"/>
            <p:nvPr/>
          </p:nvSpPr>
          <p:spPr>
            <a:xfrm>
              <a:off x="0" y="0"/>
              <a:ext cx="4278032" cy="3221870"/>
            </a:xfrm>
            <a:prstGeom prst="rect">
              <a:avLst/>
            </a:prstGeom>
          </p:spPr>
          <p:txBody>
            <a:bodyPr anchor="t" rtlCol="false" tIns="50800" lIns="50800" bIns="50800" rIns="50800"/>
            <a:lstStyle/>
            <a:p>
              <a:pPr algn="l">
                <a:lnSpc>
                  <a:spcPts val="2879"/>
                </a:lnSpc>
              </a:pPr>
              <a:r>
                <a:rPr lang="en-US" sz="2400">
                  <a:solidFill>
                    <a:srgbClr val="000000"/>
                  </a:solidFill>
                  <a:latin typeface="Comic Sans"/>
                  <a:ea typeface="Comic Sans"/>
                  <a:cs typeface="Comic Sans"/>
                  <a:sym typeface="Comic Sans"/>
                </a:rPr>
                <a:t>Hundreds of small earthquakes are caused as magma rises up through cracks in the Earth's crust.</a:t>
              </a:r>
            </a:p>
          </p:txBody>
        </p:sp>
      </p:grpSp>
      <p:grpSp>
        <p:nvGrpSpPr>
          <p:cNvPr name="Group 14" id="14"/>
          <p:cNvGrpSpPr/>
          <p:nvPr/>
        </p:nvGrpSpPr>
        <p:grpSpPr>
          <a:xfrm rot="0">
            <a:off x="5709500" y="2837257"/>
            <a:ext cx="3086100" cy="1677739"/>
            <a:chOff x="0" y="0"/>
            <a:chExt cx="4114800" cy="2236986"/>
          </a:xfrm>
        </p:grpSpPr>
        <p:sp>
          <p:nvSpPr>
            <p:cNvPr name="Freeform 15" id="15"/>
            <p:cNvSpPr/>
            <p:nvPr/>
          </p:nvSpPr>
          <p:spPr>
            <a:xfrm flipH="false" flipV="false" rot="0">
              <a:off x="41275" y="41275"/>
              <a:ext cx="4032250" cy="2154428"/>
            </a:xfrm>
            <a:custGeom>
              <a:avLst/>
              <a:gdLst/>
              <a:ahLst/>
              <a:cxnLst/>
              <a:rect r="r" b="b" t="t" l="l"/>
              <a:pathLst>
                <a:path h="2154428" w="4032250">
                  <a:moveTo>
                    <a:pt x="0" y="0"/>
                  </a:moveTo>
                  <a:lnTo>
                    <a:pt x="4032250" y="0"/>
                  </a:lnTo>
                  <a:lnTo>
                    <a:pt x="4032250" y="2154428"/>
                  </a:lnTo>
                  <a:lnTo>
                    <a:pt x="0" y="2154428"/>
                  </a:lnTo>
                  <a:close/>
                </a:path>
              </a:pathLst>
            </a:custGeom>
            <a:solidFill>
              <a:srgbClr val="FFFFFF"/>
            </a:solidFill>
          </p:spPr>
        </p:sp>
        <p:sp>
          <p:nvSpPr>
            <p:cNvPr name="Freeform 16" id="16"/>
            <p:cNvSpPr/>
            <p:nvPr/>
          </p:nvSpPr>
          <p:spPr>
            <a:xfrm flipH="false" flipV="false" rot="0">
              <a:off x="0" y="0"/>
              <a:ext cx="4114800" cy="2236978"/>
            </a:xfrm>
            <a:custGeom>
              <a:avLst/>
              <a:gdLst/>
              <a:ahLst/>
              <a:cxnLst/>
              <a:rect r="r" b="b" t="t" l="l"/>
              <a:pathLst>
                <a:path h="2236978" w="4114800">
                  <a:moveTo>
                    <a:pt x="41275" y="0"/>
                  </a:moveTo>
                  <a:lnTo>
                    <a:pt x="4073525" y="0"/>
                  </a:lnTo>
                  <a:cubicBezTo>
                    <a:pt x="4096258" y="0"/>
                    <a:pt x="4114800" y="18542"/>
                    <a:pt x="4114800" y="41275"/>
                  </a:cubicBezTo>
                  <a:lnTo>
                    <a:pt x="4114800" y="2195703"/>
                  </a:lnTo>
                  <a:cubicBezTo>
                    <a:pt x="4114800" y="2218436"/>
                    <a:pt x="4096258" y="2236978"/>
                    <a:pt x="4073525" y="2236978"/>
                  </a:cubicBezTo>
                  <a:lnTo>
                    <a:pt x="41275" y="2236978"/>
                  </a:lnTo>
                  <a:cubicBezTo>
                    <a:pt x="18542" y="2236978"/>
                    <a:pt x="0" y="2218436"/>
                    <a:pt x="0" y="2195703"/>
                  </a:cubicBezTo>
                  <a:lnTo>
                    <a:pt x="0" y="41275"/>
                  </a:lnTo>
                  <a:cubicBezTo>
                    <a:pt x="0" y="18542"/>
                    <a:pt x="18542" y="0"/>
                    <a:pt x="41275" y="0"/>
                  </a:cubicBezTo>
                  <a:moveTo>
                    <a:pt x="41275" y="82550"/>
                  </a:moveTo>
                  <a:lnTo>
                    <a:pt x="41275" y="41275"/>
                  </a:lnTo>
                  <a:lnTo>
                    <a:pt x="82550" y="41275"/>
                  </a:lnTo>
                  <a:lnTo>
                    <a:pt x="82550" y="2195703"/>
                  </a:lnTo>
                  <a:lnTo>
                    <a:pt x="41275" y="2195703"/>
                  </a:lnTo>
                  <a:lnTo>
                    <a:pt x="41275" y="2154428"/>
                  </a:lnTo>
                  <a:lnTo>
                    <a:pt x="4073525" y="2154428"/>
                  </a:lnTo>
                  <a:lnTo>
                    <a:pt x="4073525" y="2195703"/>
                  </a:lnTo>
                  <a:lnTo>
                    <a:pt x="4032250" y="2195703"/>
                  </a:lnTo>
                  <a:lnTo>
                    <a:pt x="4032250" y="41275"/>
                  </a:lnTo>
                  <a:lnTo>
                    <a:pt x="4073525" y="41275"/>
                  </a:lnTo>
                  <a:lnTo>
                    <a:pt x="4073525" y="82550"/>
                  </a:lnTo>
                  <a:lnTo>
                    <a:pt x="41275" y="82550"/>
                  </a:lnTo>
                  <a:close/>
                </a:path>
              </a:pathLst>
            </a:custGeom>
            <a:solidFill>
              <a:srgbClr val="7030A0"/>
            </a:solidFill>
          </p:spPr>
        </p:sp>
        <p:sp>
          <p:nvSpPr>
            <p:cNvPr name="TextBox 17" id="17"/>
            <p:cNvSpPr txBox="true"/>
            <p:nvPr/>
          </p:nvSpPr>
          <p:spPr>
            <a:xfrm>
              <a:off x="0" y="0"/>
              <a:ext cx="4114800" cy="2236986"/>
            </a:xfrm>
            <a:prstGeom prst="rect">
              <a:avLst/>
            </a:prstGeom>
          </p:spPr>
          <p:txBody>
            <a:bodyPr anchor="t" rtlCol="false" tIns="50800" lIns="50800" bIns="50800" rIns="50800"/>
            <a:lstStyle/>
            <a:p>
              <a:pPr algn="l">
                <a:lnSpc>
                  <a:spcPts val="2879"/>
                </a:lnSpc>
              </a:pPr>
              <a:r>
                <a:rPr lang="en-US" sz="2400">
                  <a:solidFill>
                    <a:srgbClr val="000000"/>
                  </a:solidFill>
                  <a:latin typeface="Comic Sans"/>
                  <a:ea typeface="Comic Sans"/>
                  <a:cs typeface="Comic Sans"/>
                  <a:sym typeface="Comic Sans"/>
                </a:rPr>
                <a:t>Temperatures around the volcano rise as activity increases.</a:t>
              </a:r>
            </a:p>
          </p:txBody>
        </p:sp>
      </p:grpSp>
      <p:grpSp>
        <p:nvGrpSpPr>
          <p:cNvPr name="Group 18" id="18"/>
          <p:cNvGrpSpPr/>
          <p:nvPr/>
        </p:nvGrpSpPr>
        <p:grpSpPr>
          <a:xfrm rot="0">
            <a:off x="2614193" y="4788160"/>
            <a:ext cx="2966477" cy="1677740"/>
            <a:chOff x="0" y="0"/>
            <a:chExt cx="3955302" cy="2236986"/>
          </a:xfrm>
        </p:grpSpPr>
        <p:sp>
          <p:nvSpPr>
            <p:cNvPr name="Freeform 19" id="19"/>
            <p:cNvSpPr/>
            <p:nvPr/>
          </p:nvSpPr>
          <p:spPr>
            <a:xfrm flipH="false" flipV="false" rot="0">
              <a:off x="41275" y="41275"/>
              <a:ext cx="3872738" cy="2154428"/>
            </a:xfrm>
            <a:custGeom>
              <a:avLst/>
              <a:gdLst/>
              <a:ahLst/>
              <a:cxnLst/>
              <a:rect r="r" b="b" t="t" l="l"/>
              <a:pathLst>
                <a:path h="2154428" w="3872738">
                  <a:moveTo>
                    <a:pt x="0" y="0"/>
                  </a:moveTo>
                  <a:lnTo>
                    <a:pt x="3872738" y="0"/>
                  </a:lnTo>
                  <a:lnTo>
                    <a:pt x="3872738" y="2154428"/>
                  </a:lnTo>
                  <a:lnTo>
                    <a:pt x="0" y="2154428"/>
                  </a:lnTo>
                  <a:close/>
                </a:path>
              </a:pathLst>
            </a:custGeom>
            <a:solidFill>
              <a:srgbClr val="FFFFFF"/>
            </a:solidFill>
          </p:spPr>
        </p:sp>
        <p:sp>
          <p:nvSpPr>
            <p:cNvPr name="Freeform 20" id="20"/>
            <p:cNvSpPr/>
            <p:nvPr/>
          </p:nvSpPr>
          <p:spPr>
            <a:xfrm flipH="false" flipV="false" rot="0">
              <a:off x="0" y="0"/>
              <a:ext cx="3955288" cy="2236978"/>
            </a:xfrm>
            <a:custGeom>
              <a:avLst/>
              <a:gdLst/>
              <a:ahLst/>
              <a:cxnLst/>
              <a:rect r="r" b="b" t="t" l="l"/>
              <a:pathLst>
                <a:path h="2236978" w="3955288">
                  <a:moveTo>
                    <a:pt x="41275" y="0"/>
                  </a:moveTo>
                  <a:lnTo>
                    <a:pt x="3914013" y="0"/>
                  </a:lnTo>
                  <a:cubicBezTo>
                    <a:pt x="3936746" y="0"/>
                    <a:pt x="3955288" y="18542"/>
                    <a:pt x="3955288" y="41275"/>
                  </a:cubicBezTo>
                  <a:lnTo>
                    <a:pt x="3955288" y="2195703"/>
                  </a:lnTo>
                  <a:cubicBezTo>
                    <a:pt x="3955288" y="2218436"/>
                    <a:pt x="3936746" y="2236978"/>
                    <a:pt x="3914013" y="2236978"/>
                  </a:cubicBezTo>
                  <a:lnTo>
                    <a:pt x="41275" y="2236978"/>
                  </a:lnTo>
                  <a:cubicBezTo>
                    <a:pt x="18542" y="2236978"/>
                    <a:pt x="0" y="2218436"/>
                    <a:pt x="0" y="2195703"/>
                  </a:cubicBezTo>
                  <a:lnTo>
                    <a:pt x="0" y="41275"/>
                  </a:lnTo>
                  <a:cubicBezTo>
                    <a:pt x="0" y="18542"/>
                    <a:pt x="18542" y="0"/>
                    <a:pt x="41275" y="0"/>
                  </a:cubicBezTo>
                  <a:moveTo>
                    <a:pt x="41275" y="82550"/>
                  </a:moveTo>
                  <a:lnTo>
                    <a:pt x="41275" y="41275"/>
                  </a:lnTo>
                  <a:lnTo>
                    <a:pt x="82550" y="41275"/>
                  </a:lnTo>
                  <a:lnTo>
                    <a:pt x="82550" y="2195703"/>
                  </a:lnTo>
                  <a:lnTo>
                    <a:pt x="41275" y="2195703"/>
                  </a:lnTo>
                  <a:lnTo>
                    <a:pt x="41275" y="2154428"/>
                  </a:lnTo>
                  <a:lnTo>
                    <a:pt x="3914013" y="2154428"/>
                  </a:lnTo>
                  <a:lnTo>
                    <a:pt x="3914013" y="2195703"/>
                  </a:lnTo>
                  <a:lnTo>
                    <a:pt x="3872738" y="2195703"/>
                  </a:lnTo>
                  <a:lnTo>
                    <a:pt x="3872738" y="41275"/>
                  </a:lnTo>
                  <a:lnTo>
                    <a:pt x="3914013" y="41275"/>
                  </a:lnTo>
                  <a:lnTo>
                    <a:pt x="3914013" y="82550"/>
                  </a:lnTo>
                  <a:lnTo>
                    <a:pt x="41275" y="82550"/>
                  </a:lnTo>
                  <a:close/>
                </a:path>
              </a:pathLst>
            </a:custGeom>
            <a:solidFill>
              <a:srgbClr val="7030A0"/>
            </a:solidFill>
          </p:spPr>
        </p:sp>
        <p:sp>
          <p:nvSpPr>
            <p:cNvPr name="TextBox 21" id="21"/>
            <p:cNvSpPr txBox="true"/>
            <p:nvPr/>
          </p:nvSpPr>
          <p:spPr>
            <a:xfrm>
              <a:off x="0" y="0"/>
              <a:ext cx="3955302" cy="2236986"/>
            </a:xfrm>
            <a:prstGeom prst="rect">
              <a:avLst/>
            </a:prstGeom>
          </p:spPr>
          <p:txBody>
            <a:bodyPr anchor="t" rtlCol="false" tIns="50800" lIns="50800" bIns="50800" rIns="50800"/>
            <a:lstStyle/>
            <a:p>
              <a:pPr algn="l">
                <a:lnSpc>
                  <a:spcPts val="2879"/>
                </a:lnSpc>
              </a:pPr>
              <a:r>
                <a:rPr lang="en-US" sz="2400">
                  <a:solidFill>
                    <a:srgbClr val="000000"/>
                  </a:solidFill>
                  <a:latin typeface="Comic Sans"/>
                  <a:ea typeface="Comic Sans"/>
                  <a:cs typeface="Comic Sans"/>
                  <a:sym typeface="Comic Sans"/>
                </a:rPr>
                <a:t>When a volcano is close to erupting it starts to release gases. </a:t>
              </a:r>
            </a:p>
          </p:txBody>
        </p:sp>
      </p:grpSp>
      <p:grpSp>
        <p:nvGrpSpPr>
          <p:cNvPr name="Group 22" id="22"/>
          <p:cNvGrpSpPr/>
          <p:nvPr/>
        </p:nvGrpSpPr>
        <p:grpSpPr>
          <a:xfrm rot="0">
            <a:off x="6058558" y="4970807"/>
            <a:ext cx="3116400" cy="1308408"/>
            <a:chOff x="0" y="0"/>
            <a:chExt cx="4155200" cy="1744544"/>
          </a:xfrm>
        </p:grpSpPr>
        <p:sp>
          <p:nvSpPr>
            <p:cNvPr name="Freeform 23" id="23"/>
            <p:cNvSpPr/>
            <p:nvPr/>
          </p:nvSpPr>
          <p:spPr>
            <a:xfrm flipH="false" flipV="false" rot="0">
              <a:off x="41275" y="41275"/>
              <a:ext cx="4072636" cy="1662049"/>
            </a:xfrm>
            <a:custGeom>
              <a:avLst/>
              <a:gdLst/>
              <a:ahLst/>
              <a:cxnLst/>
              <a:rect r="r" b="b" t="t" l="l"/>
              <a:pathLst>
                <a:path h="1662049" w="4072636">
                  <a:moveTo>
                    <a:pt x="0" y="0"/>
                  </a:moveTo>
                  <a:lnTo>
                    <a:pt x="4072636" y="0"/>
                  </a:lnTo>
                  <a:lnTo>
                    <a:pt x="4072636" y="1662049"/>
                  </a:lnTo>
                  <a:lnTo>
                    <a:pt x="0" y="1662049"/>
                  </a:lnTo>
                  <a:close/>
                </a:path>
              </a:pathLst>
            </a:custGeom>
            <a:solidFill>
              <a:srgbClr val="FFFFFF"/>
            </a:solidFill>
          </p:spPr>
        </p:sp>
        <p:sp>
          <p:nvSpPr>
            <p:cNvPr name="Freeform 24" id="24"/>
            <p:cNvSpPr/>
            <p:nvPr/>
          </p:nvSpPr>
          <p:spPr>
            <a:xfrm flipH="false" flipV="false" rot="0">
              <a:off x="0" y="0"/>
              <a:ext cx="4155186" cy="1744599"/>
            </a:xfrm>
            <a:custGeom>
              <a:avLst/>
              <a:gdLst/>
              <a:ahLst/>
              <a:cxnLst/>
              <a:rect r="r" b="b" t="t" l="l"/>
              <a:pathLst>
                <a:path h="1744599" w="4155186">
                  <a:moveTo>
                    <a:pt x="41275" y="0"/>
                  </a:moveTo>
                  <a:lnTo>
                    <a:pt x="4113911" y="0"/>
                  </a:lnTo>
                  <a:cubicBezTo>
                    <a:pt x="4136644" y="0"/>
                    <a:pt x="4155186" y="18542"/>
                    <a:pt x="4155186" y="41275"/>
                  </a:cubicBezTo>
                  <a:lnTo>
                    <a:pt x="4155186" y="1703324"/>
                  </a:lnTo>
                  <a:cubicBezTo>
                    <a:pt x="4155186" y="1726057"/>
                    <a:pt x="4136644" y="1744599"/>
                    <a:pt x="4113911" y="1744599"/>
                  </a:cubicBezTo>
                  <a:lnTo>
                    <a:pt x="41275" y="1744599"/>
                  </a:lnTo>
                  <a:cubicBezTo>
                    <a:pt x="18542" y="1744599"/>
                    <a:pt x="0" y="1726057"/>
                    <a:pt x="0" y="1703324"/>
                  </a:cubicBezTo>
                  <a:lnTo>
                    <a:pt x="0" y="41275"/>
                  </a:lnTo>
                  <a:cubicBezTo>
                    <a:pt x="0" y="18542"/>
                    <a:pt x="18542" y="0"/>
                    <a:pt x="41275" y="0"/>
                  </a:cubicBezTo>
                  <a:moveTo>
                    <a:pt x="41275" y="82550"/>
                  </a:moveTo>
                  <a:lnTo>
                    <a:pt x="41275" y="41275"/>
                  </a:lnTo>
                  <a:lnTo>
                    <a:pt x="82550" y="41275"/>
                  </a:lnTo>
                  <a:lnTo>
                    <a:pt x="82550" y="1703324"/>
                  </a:lnTo>
                  <a:lnTo>
                    <a:pt x="41275" y="1703324"/>
                  </a:lnTo>
                  <a:lnTo>
                    <a:pt x="41275" y="1662049"/>
                  </a:lnTo>
                  <a:lnTo>
                    <a:pt x="4113911" y="1662049"/>
                  </a:lnTo>
                  <a:lnTo>
                    <a:pt x="4113911" y="1703324"/>
                  </a:lnTo>
                  <a:lnTo>
                    <a:pt x="4072636" y="1703324"/>
                  </a:lnTo>
                  <a:lnTo>
                    <a:pt x="4072636" y="41275"/>
                  </a:lnTo>
                  <a:lnTo>
                    <a:pt x="4113911" y="41275"/>
                  </a:lnTo>
                  <a:lnTo>
                    <a:pt x="4113911" y="82550"/>
                  </a:lnTo>
                  <a:lnTo>
                    <a:pt x="41275" y="82550"/>
                  </a:lnTo>
                  <a:close/>
                </a:path>
              </a:pathLst>
            </a:custGeom>
            <a:solidFill>
              <a:srgbClr val="7030A0"/>
            </a:solidFill>
          </p:spPr>
        </p:sp>
        <p:sp>
          <p:nvSpPr>
            <p:cNvPr name="TextBox 25" id="25"/>
            <p:cNvSpPr txBox="true"/>
            <p:nvPr/>
          </p:nvSpPr>
          <p:spPr>
            <a:xfrm>
              <a:off x="0" y="0"/>
              <a:ext cx="4155200" cy="1744544"/>
            </a:xfrm>
            <a:prstGeom prst="rect">
              <a:avLst/>
            </a:prstGeom>
          </p:spPr>
          <p:txBody>
            <a:bodyPr anchor="t" rtlCol="false" tIns="50800" lIns="50800" bIns="50800" rIns="50800"/>
            <a:lstStyle/>
            <a:p>
              <a:pPr algn="l">
                <a:lnSpc>
                  <a:spcPts val="2879"/>
                </a:lnSpc>
              </a:pPr>
              <a:r>
                <a:rPr lang="en-US" sz="2400">
                  <a:solidFill>
                    <a:srgbClr val="000000"/>
                  </a:solidFill>
                  <a:latin typeface="Comic Sans"/>
                  <a:ea typeface="Comic Sans"/>
                  <a:cs typeface="Comic Sans"/>
                  <a:sym typeface="Comic Sans"/>
                </a:rPr>
                <a:t>Seismometers are used to detect earthquakes.</a:t>
              </a:r>
            </a:p>
          </p:txBody>
        </p:sp>
      </p:grpSp>
      <p:grpSp>
        <p:nvGrpSpPr>
          <p:cNvPr name="Group 26" id="26"/>
          <p:cNvGrpSpPr/>
          <p:nvPr/>
        </p:nvGrpSpPr>
        <p:grpSpPr>
          <a:xfrm rot="0">
            <a:off x="2433218" y="6664966"/>
            <a:ext cx="3147452" cy="2416402"/>
            <a:chOff x="0" y="0"/>
            <a:chExt cx="4196602" cy="3221870"/>
          </a:xfrm>
        </p:grpSpPr>
        <p:sp>
          <p:nvSpPr>
            <p:cNvPr name="Freeform 27" id="27"/>
            <p:cNvSpPr/>
            <p:nvPr/>
          </p:nvSpPr>
          <p:spPr>
            <a:xfrm flipH="false" flipV="false" rot="0">
              <a:off x="41275" y="41275"/>
              <a:ext cx="4114038" cy="3139313"/>
            </a:xfrm>
            <a:custGeom>
              <a:avLst/>
              <a:gdLst/>
              <a:ahLst/>
              <a:cxnLst/>
              <a:rect r="r" b="b" t="t" l="l"/>
              <a:pathLst>
                <a:path h="3139313" w="4114038">
                  <a:moveTo>
                    <a:pt x="0" y="0"/>
                  </a:moveTo>
                  <a:lnTo>
                    <a:pt x="4114038" y="0"/>
                  </a:lnTo>
                  <a:lnTo>
                    <a:pt x="4114038" y="3139313"/>
                  </a:lnTo>
                  <a:lnTo>
                    <a:pt x="0" y="3139313"/>
                  </a:lnTo>
                  <a:close/>
                </a:path>
              </a:pathLst>
            </a:custGeom>
            <a:solidFill>
              <a:srgbClr val="FFFFFF"/>
            </a:solidFill>
          </p:spPr>
        </p:sp>
        <p:sp>
          <p:nvSpPr>
            <p:cNvPr name="Freeform 28" id="28"/>
            <p:cNvSpPr/>
            <p:nvPr/>
          </p:nvSpPr>
          <p:spPr>
            <a:xfrm flipH="false" flipV="false" rot="0">
              <a:off x="0" y="0"/>
              <a:ext cx="4196588" cy="3221863"/>
            </a:xfrm>
            <a:custGeom>
              <a:avLst/>
              <a:gdLst/>
              <a:ahLst/>
              <a:cxnLst/>
              <a:rect r="r" b="b" t="t" l="l"/>
              <a:pathLst>
                <a:path h="3221863" w="4196588">
                  <a:moveTo>
                    <a:pt x="41275" y="0"/>
                  </a:moveTo>
                  <a:lnTo>
                    <a:pt x="4155313" y="0"/>
                  </a:lnTo>
                  <a:cubicBezTo>
                    <a:pt x="4178046" y="0"/>
                    <a:pt x="4196588" y="18542"/>
                    <a:pt x="4196588" y="41275"/>
                  </a:cubicBezTo>
                  <a:lnTo>
                    <a:pt x="4196588" y="3180588"/>
                  </a:lnTo>
                  <a:cubicBezTo>
                    <a:pt x="4196588" y="3203321"/>
                    <a:pt x="4178046" y="3221863"/>
                    <a:pt x="4155313" y="3221863"/>
                  </a:cubicBezTo>
                  <a:lnTo>
                    <a:pt x="41275" y="3221863"/>
                  </a:lnTo>
                  <a:cubicBezTo>
                    <a:pt x="18542" y="3221863"/>
                    <a:pt x="0" y="3203321"/>
                    <a:pt x="0" y="3180588"/>
                  </a:cubicBezTo>
                  <a:lnTo>
                    <a:pt x="0" y="41275"/>
                  </a:lnTo>
                  <a:cubicBezTo>
                    <a:pt x="0" y="18542"/>
                    <a:pt x="18542" y="0"/>
                    <a:pt x="41275" y="0"/>
                  </a:cubicBezTo>
                  <a:moveTo>
                    <a:pt x="41275" y="82550"/>
                  </a:moveTo>
                  <a:lnTo>
                    <a:pt x="41275" y="41275"/>
                  </a:lnTo>
                  <a:lnTo>
                    <a:pt x="82550" y="41275"/>
                  </a:lnTo>
                  <a:lnTo>
                    <a:pt x="82550" y="3180588"/>
                  </a:lnTo>
                  <a:lnTo>
                    <a:pt x="41275" y="3180588"/>
                  </a:lnTo>
                  <a:lnTo>
                    <a:pt x="41275" y="3139313"/>
                  </a:lnTo>
                  <a:lnTo>
                    <a:pt x="4155313" y="3139313"/>
                  </a:lnTo>
                  <a:lnTo>
                    <a:pt x="4155313" y="3180588"/>
                  </a:lnTo>
                  <a:lnTo>
                    <a:pt x="4114038" y="3180588"/>
                  </a:lnTo>
                  <a:lnTo>
                    <a:pt x="4114038" y="41275"/>
                  </a:lnTo>
                  <a:lnTo>
                    <a:pt x="4155313" y="41275"/>
                  </a:lnTo>
                  <a:lnTo>
                    <a:pt x="4155313" y="82550"/>
                  </a:lnTo>
                  <a:lnTo>
                    <a:pt x="41275" y="82550"/>
                  </a:lnTo>
                  <a:close/>
                </a:path>
              </a:pathLst>
            </a:custGeom>
            <a:solidFill>
              <a:srgbClr val="7030A0"/>
            </a:solidFill>
          </p:spPr>
        </p:sp>
        <p:sp>
          <p:nvSpPr>
            <p:cNvPr name="TextBox 29" id="29"/>
            <p:cNvSpPr txBox="true"/>
            <p:nvPr/>
          </p:nvSpPr>
          <p:spPr>
            <a:xfrm>
              <a:off x="0" y="0"/>
              <a:ext cx="4196602" cy="3221870"/>
            </a:xfrm>
            <a:prstGeom prst="rect">
              <a:avLst/>
            </a:prstGeom>
          </p:spPr>
          <p:txBody>
            <a:bodyPr anchor="t" rtlCol="false" tIns="50800" lIns="50800" bIns="50800" rIns="50800"/>
            <a:lstStyle/>
            <a:p>
              <a:pPr algn="l">
                <a:lnSpc>
                  <a:spcPts val="2879"/>
                </a:lnSpc>
              </a:pPr>
              <a:r>
                <a:rPr lang="en-US" sz="2400">
                  <a:solidFill>
                    <a:srgbClr val="000000"/>
                  </a:solidFill>
                  <a:latin typeface="Comic Sans"/>
                  <a:ea typeface="Comic Sans"/>
                  <a:cs typeface="Comic Sans"/>
                  <a:sym typeface="Comic Sans"/>
                </a:rPr>
                <a:t>Thermal imaging techniques and satellite cameras can be used to detect heat around a volcano.</a:t>
              </a:r>
            </a:p>
          </p:txBody>
        </p:sp>
      </p:grpSp>
      <p:grpSp>
        <p:nvGrpSpPr>
          <p:cNvPr name="Group 30" id="30"/>
          <p:cNvGrpSpPr/>
          <p:nvPr/>
        </p:nvGrpSpPr>
        <p:grpSpPr>
          <a:xfrm rot="0">
            <a:off x="1978202" y="2899537"/>
            <a:ext cx="3550864" cy="1677739"/>
            <a:chOff x="0" y="0"/>
            <a:chExt cx="4734486" cy="2236986"/>
          </a:xfrm>
        </p:grpSpPr>
        <p:sp>
          <p:nvSpPr>
            <p:cNvPr name="Freeform 31" id="31"/>
            <p:cNvSpPr/>
            <p:nvPr/>
          </p:nvSpPr>
          <p:spPr>
            <a:xfrm flipH="false" flipV="false" rot="0">
              <a:off x="41275" y="41275"/>
              <a:ext cx="4651883" cy="2154428"/>
            </a:xfrm>
            <a:custGeom>
              <a:avLst/>
              <a:gdLst/>
              <a:ahLst/>
              <a:cxnLst/>
              <a:rect r="r" b="b" t="t" l="l"/>
              <a:pathLst>
                <a:path h="2154428" w="4651883">
                  <a:moveTo>
                    <a:pt x="0" y="0"/>
                  </a:moveTo>
                  <a:lnTo>
                    <a:pt x="4651883" y="0"/>
                  </a:lnTo>
                  <a:lnTo>
                    <a:pt x="4651883" y="2154428"/>
                  </a:lnTo>
                  <a:lnTo>
                    <a:pt x="0" y="2154428"/>
                  </a:lnTo>
                  <a:close/>
                </a:path>
              </a:pathLst>
            </a:custGeom>
            <a:solidFill>
              <a:srgbClr val="FFFFFF"/>
            </a:solidFill>
          </p:spPr>
        </p:sp>
        <p:sp>
          <p:nvSpPr>
            <p:cNvPr name="Freeform 32" id="32"/>
            <p:cNvSpPr/>
            <p:nvPr/>
          </p:nvSpPr>
          <p:spPr>
            <a:xfrm flipH="false" flipV="false" rot="0">
              <a:off x="0" y="0"/>
              <a:ext cx="4734433" cy="2236978"/>
            </a:xfrm>
            <a:custGeom>
              <a:avLst/>
              <a:gdLst/>
              <a:ahLst/>
              <a:cxnLst/>
              <a:rect r="r" b="b" t="t" l="l"/>
              <a:pathLst>
                <a:path h="2236978" w="4734433">
                  <a:moveTo>
                    <a:pt x="41275" y="0"/>
                  </a:moveTo>
                  <a:lnTo>
                    <a:pt x="4693158" y="0"/>
                  </a:lnTo>
                  <a:cubicBezTo>
                    <a:pt x="4715891" y="0"/>
                    <a:pt x="4734433" y="18542"/>
                    <a:pt x="4734433" y="41275"/>
                  </a:cubicBezTo>
                  <a:lnTo>
                    <a:pt x="4734433" y="2195703"/>
                  </a:lnTo>
                  <a:cubicBezTo>
                    <a:pt x="4734433" y="2218436"/>
                    <a:pt x="4715891" y="2236978"/>
                    <a:pt x="4693158" y="2236978"/>
                  </a:cubicBezTo>
                  <a:lnTo>
                    <a:pt x="41275" y="2236978"/>
                  </a:lnTo>
                  <a:cubicBezTo>
                    <a:pt x="18542" y="2236978"/>
                    <a:pt x="0" y="2218436"/>
                    <a:pt x="0" y="2195703"/>
                  </a:cubicBezTo>
                  <a:lnTo>
                    <a:pt x="0" y="41275"/>
                  </a:lnTo>
                  <a:cubicBezTo>
                    <a:pt x="0" y="18542"/>
                    <a:pt x="18542" y="0"/>
                    <a:pt x="41275" y="0"/>
                  </a:cubicBezTo>
                  <a:moveTo>
                    <a:pt x="41275" y="82550"/>
                  </a:moveTo>
                  <a:lnTo>
                    <a:pt x="41275" y="41275"/>
                  </a:lnTo>
                  <a:lnTo>
                    <a:pt x="82550" y="41275"/>
                  </a:lnTo>
                  <a:lnTo>
                    <a:pt x="82550" y="2195703"/>
                  </a:lnTo>
                  <a:lnTo>
                    <a:pt x="41275" y="2195703"/>
                  </a:lnTo>
                  <a:lnTo>
                    <a:pt x="41275" y="2154428"/>
                  </a:lnTo>
                  <a:lnTo>
                    <a:pt x="4693158" y="2154428"/>
                  </a:lnTo>
                  <a:lnTo>
                    <a:pt x="4693158" y="2195703"/>
                  </a:lnTo>
                  <a:lnTo>
                    <a:pt x="4651883" y="2195703"/>
                  </a:lnTo>
                  <a:lnTo>
                    <a:pt x="4651883" y="41275"/>
                  </a:lnTo>
                  <a:lnTo>
                    <a:pt x="4693158" y="41275"/>
                  </a:lnTo>
                  <a:lnTo>
                    <a:pt x="4693158" y="82550"/>
                  </a:lnTo>
                  <a:lnTo>
                    <a:pt x="41275" y="82550"/>
                  </a:lnTo>
                  <a:close/>
                </a:path>
              </a:pathLst>
            </a:custGeom>
            <a:solidFill>
              <a:srgbClr val="7030A0"/>
            </a:solidFill>
          </p:spPr>
        </p:sp>
        <p:sp>
          <p:nvSpPr>
            <p:cNvPr name="TextBox 33" id="33"/>
            <p:cNvSpPr txBox="true"/>
            <p:nvPr/>
          </p:nvSpPr>
          <p:spPr>
            <a:xfrm>
              <a:off x="0" y="0"/>
              <a:ext cx="4734486" cy="2236986"/>
            </a:xfrm>
            <a:prstGeom prst="rect">
              <a:avLst/>
            </a:prstGeom>
          </p:spPr>
          <p:txBody>
            <a:bodyPr anchor="t" rtlCol="false" tIns="50800" lIns="50800" bIns="50800" rIns="50800"/>
            <a:lstStyle/>
            <a:p>
              <a:pPr algn="l">
                <a:lnSpc>
                  <a:spcPts val="2879"/>
                </a:lnSpc>
              </a:pPr>
              <a:r>
                <a:rPr lang="en-US" sz="2400">
                  <a:solidFill>
                    <a:srgbClr val="000000"/>
                  </a:solidFill>
                  <a:latin typeface="Comic Sans"/>
                  <a:ea typeface="Comic Sans"/>
                  <a:cs typeface="Comic Sans"/>
                  <a:sym typeface="Comic Sans"/>
                </a:rPr>
                <a:t>Gas samples may be taken and chemical sensors used to measure sulphur levels</a:t>
              </a:r>
            </a:p>
          </p:txBody>
        </p:sp>
      </p:grpSp>
      <p:graphicFrame>
        <p:nvGraphicFramePr>
          <p:cNvPr name="Table 34" id="34"/>
          <p:cNvGraphicFramePr>
            <a:graphicFrameLocks noGrp="true"/>
          </p:cNvGraphicFramePr>
          <p:nvPr/>
        </p:nvGraphicFramePr>
        <p:xfrm>
          <a:off x="9523359" y="2868213"/>
          <a:ext cx="8134350" cy="6781800"/>
        </p:xfrm>
        <a:graphic>
          <a:graphicData uri="http://schemas.openxmlformats.org/drawingml/2006/table">
            <a:tbl>
              <a:tblPr/>
              <a:tblGrid>
                <a:gridCol w="4285175"/>
                <a:gridCol w="3849175"/>
              </a:tblGrid>
              <a:tr h="1695450">
                <a:tc>
                  <a:txBody>
                    <a:bodyPr anchor="t" rtlCol="false"/>
                    <a:lstStyle/>
                    <a:p>
                      <a:pPr algn="ctr">
                        <a:lnSpc>
                          <a:spcPts val="2897"/>
                        </a:lnSpc>
                        <a:defRPr/>
                      </a:pPr>
                      <a:r>
                        <a:rPr lang="en-US" sz="2100">
                          <a:solidFill>
                            <a:srgbClr val="000000"/>
                          </a:solidFill>
                          <a:latin typeface="Arimo"/>
                          <a:ea typeface="Arimo"/>
                          <a:cs typeface="Arimo"/>
                          <a:sym typeface="Arimo"/>
                        </a:rPr>
                        <a:t>GPS or Tilt-meters – these measure changes in the slope or ‘tilt’ of the ground. Often, the sides of volcanoes bulge as magma builds up before an eruption.</a:t>
                      </a:r>
                      <a:endParaRPr lang="en-US" sz="1100"/>
                    </a:p>
                  </a:txBody>
                  <a:tcPr marL="62094" marR="62094" marT="62094" marB="620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2897"/>
                        </a:lnSpc>
                        <a:defRPr/>
                      </a:pPr>
                      <a:r>
                        <a:rPr lang="en-US" sz="2100">
                          <a:solidFill>
                            <a:srgbClr val="000000"/>
                          </a:solidFill>
                          <a:latin typeface="Arimo"/>
                          <a:ea typeface="Arimo"/>
                          <a:cs typeface="Arimo"/>
                          <a:sym typeface="Arimo"/>
                        </a:rPr>
                        <a:t>Thermometers or infrared cameras</a:t>
                      </a:r>
                      <a:endParaRPr lang="en-US" sz="1100"/>
                    </a:p>
                  </a:txBody>
                  <a:tcPr marL="62094" marR="62094" marT="62094" marB="620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r>
              <a:tr h="1695450">
                <a:tc>
                  <a:txBody>
                    <a:bodyPr anchor="t" rtlCol="false"/>
                    <a:lstStyle/>
                    <a:p>
                      <a:pPr algn="ctr">
                        <a:lnSpc>
                          <a:spcPts val="2070"/>
                        </a:lnSpc>
                        <a:defRPr/>
                      </a:pPr>
                      <a:endParaRPr lang="en-US" sz="1100"/>
                    </a:p>
                    <a:p>
                      <a:pPr algn="ctr">
                        <a:lnSpc>
                          <a:spcPts val="2897"/>
                        </a:lnSpc>
                      </a:pPr>
                      <a:r>
                        <a:rPr lang="en-US" sz="2100">
                          <a:solidFill>
                            <a:srgbClr val="000000"/>
                          </a:solidFill>
                          <a:latin typeface="Arimo"/>
                          <a:ea typeface="Arimo"/>
                          <a:cs typeface="Arimo"/>
                          <a:sym typeface="Arimo"/>
                        </a:rPr>
                        <a:t>Seismograph</a:t>
                      </a:r>
                    </a:p>
                    <a:p>
                      <a:pPr algn="ctr">
                        <a:lnSpc>
                          <a:spcPts val="2897"/>
                        </a:lnSpc>
                      </a:pPr>
                      <a:r>
                        <a:rPr lang="en-US" sz="2100">
                          <a:solidFill>
                            <a:srgbClr val="000000"/>
                          </a:solidFill>
                          <a:latin typeface="Arimo"/>
                          <a:ea typeface="Arimo"/>
                          <a:cs typeface="Arimo"/>
                          <a:sym typeface="Arimo"/>
                        </a:rPr>
                        <a:t> </a:t>
                      </a:r>
                    </a:p>
                  </a:txBody>
                  <a:tcPr marL="62094" marR="62094" marT="62094" marB="620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2070"/>
                        </a:lnSpc>
                        <a:defRPr/>
                      </a:pPr>
                      <a:endParaRPr lang="en-US" sz="1100"/>
                    </a:p>
                    <a:p>
                      <a:pPr algn="ctr">
                        <a:lnSpc>
                          <a:spcPts val="2897"/>
                        </a:lnSpc>
                      </a:pPr>
                      <a:r>
                        <a:rPr lang="en-US" sz="2100">
                          <a:solidFill>
                            <a:srgbClr val="000000"/>
                          </a:solidFill>
                          <a:latin typeface="Arimo"/>
                          <a:ea typeface="Arimo"/>
                          <a:cs typeface="Arimo"/>
                          <a:sym typeface="Arimo"/>
                        </a:rPr>
                        <a:t>COSPEC – gas detector</a:t>
                      </a:r>
                    </a:p>
                  </a:txBody>
                  <a:tcPr marL="62094" marR="62094" marT="62094" marB="620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r>
              <a:tr h="1695450">
                <a:tc>
                  <a:txBody>
                    <a:bodyPr anchor="t" rtlCol="false"/>
                    <a:lstStyle/>
                    <a:p>
                      <a:pPr algn="ctr">
                        <a:lnSpc>
                          <a:spcPts val="2897"/>
                        </a:lnSpc>
                        <a:defRPr/>
                      </a:pPr>
                      <a:r>
                        <a:rPr lang="en-US" sz="2100">
                          <a:solidFill>
                            <a:srgbClr val="000000"/>
                          </a:solidFill>
                          <a:latin typeface="Arimo"/>
                          <a:ea typeface="Arimo"/>
                          <a:cs typeface="Arimo"/>
                          <a:sym typeface="Arimo"/>
                        </a:rPr>
                        <a:t>GROUND DEFORMATION (bulges in the ground) helps us to identify that there is movement of magma.</a:t>
                      </a:r>
                      <a:endParaRPr lang="en-US" sz="1100"/>
                    </a:p>
                  </a:txBody>
                  <a:tcPr marL="62094" marR="62094" marT="62094" marB="620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2897"/>
                        </a:lnSpc>
                        <a:defRPr/>
                      </a:pPr>
                      <a:r>
                        <a:rPr lang="en-US" sz="2100">
                          <a:solidFill>
                            <a:srgbClr val="000000"/>
                          </a:solidFill>
                          <a:latin typeface="Arimo"/>
                          <a:ea typeface="Arimo"/>
                          <a:cs typeface="Arimo"/>
                          <a:sym typeface="Arimo"/>
                        </a:rPr>
                        <a:t>Changing GAS LEVELS suggest there is something happening beneath the ground.</a:t>
                      </a:r>
                      <a:endParaRPr lang="en-US" sz="1100"/>
                    </a:p>
                  </a:txBody>
                  <a:tcPr marL="62094" marR="62094" marT="62094" marB="620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r>
              <a:tr h="1695450">
                <a:tc>
                  <a:txBody>
                    <a:bodyPr anchor="t" rtlCol="false"/>
                    <a:lstStyle/>
                    <a:p>
                      <a:pPr algn="ctr">
                        <a:lnSpc>
                          <a:spcPts val="2897"/>
                        </a:lnSpc>
                        <a:defRPr/>
                      </a:pPr>
                      <a:r>
                        <a:rPr lang="en-US" sz="2100">
                          <a:solidFill>
                            <a:srgbClr val="000000"/>
                          </a:solidFill>
                          <a:latin typeface="Arimo"/>
                          <a:ea typeface="Arimo"/>
                          <a:cs typeface="Arimo"/>
                          <a:sym typeface="Arimo"/>
                        </a:rPr>
                        <a:t>HYDROTHERMAL activity (changes in water temperature) give us clues of what is happening under the surface.</a:t>
                      </a:r>
                      <a:endParaRPr lang="en-US" sz="1100"/>
                    </a:p>
                  </a:txBody>
                  <a:tcPr marL="62094" marR="62094" marT="62094" marB="620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2897"/>
                        </a:lnSpc>
                        <a:defRPr/>
                      </a:pPr>
                      <a:r>
                        <a:rPr lang="en-US" sz="2100">
                          <a:solidFill>
                            <a:srgbClr val="000000"/>
                          </a:solidFill>
                          <a:latin typeface="Arimo"/>
                          <a:ea typeface="Arimo"/>
                          <a:cs typeface="Arimo"/>
                          <a:sym typeface="Arimo"/>
                        </a:rPr>
                        <a:t>SEISMOLOGISTS measure any shaking of the ground, this can indicate magma movement.</a:t>
                      </a:r>
                      <a:endParaRPr lang="en-US" sz="1100"/>
                    </a:p>
                    <a:p>
                      <a:pPr algn="ctr">
                        <a:lnSpc>
                          <a:spcPts val="2897"/>
                        </a:lnSpc>
                      </a:pPr>
                      <a:r>
                        <a:rPr lang="en-US" sz="2100">
                          <a:solidFill>
                            <a:srgbClr val="000000"/>
                          </a:solidFill>
                          <a:latin typeface="Arimo"/>
                          <a:ea typeface="Arimo"/>
                          <a:cs typeface="Arimo"/>
                          <a:sym typeface="Arimo"/>
                        </a:rPr>
                        <a:t> </a:t>
                      </a:r>
                    </a:p>
                  </a:txBody>
                  <a:tcPr marL="62094" marR="62094" marT="62094" marB="6209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r>
            </a:tbl>
          </a:graphicData>
        </a:graphic>
      </p:graphicFrame>
      <p:grpSp>
        <p:nvGrpSpPr>
          <p:cNvPr name="Group 35" id="35"/>
          <p:cNvGrpSpPr>
            <a:grpSpLocks noChangeAspect="true"/>
          </p:cNvGrpSpPr>
          <p:nvPr/>
        </p:nvGrpSpPr>
        <p:grpSpPr>
          <a:xfrm rot="0">
            <a:off x="54891" y="6407212"/>
            <a:ext cx="2231109" cy="1465954"/>
            <a:chOff x="0" y="0"/>
            <a:chExt cx="2974812" cy="1954606"/>
          </a:xfrm>
        </p:grpSpPr>
        <p:sp>
          <p:nvSpPr>
            <p:cNvPr name="Freeform 36" id="36" descr="http://www.global-greenhouse-warming.com/wp-content/uploads/2012/07/Volcano_COSPEC.jpg?aba085"/>
            <p:cNvSpPr/>
            <p:nvPr/>
          </p:nvSpPr>
          <p:spPr>
            <a:xfrm flipH="false" flipV="false" rot="0">
              <a:off x="0" y="0"/>
              <a:ext cx="2974848" cy="1954657"/>
            </a:xfrm>
            <a:custGeom>
              <a:avLst/>
              <a:gdLst/>
              <a:ahLst/>
              <a:cxnLst/>
              <a:rect r="r" b="b" t="t" l="l"/>
              <a:pathLst>
                <a:path h="1954657" w="2974848">
                  <a:moveTo>
                    <a:pt x="0" y="0"/>
                  </a:moveTo>
                  <a:lnTo>
                    <a:pt x="2974848" y="0"/>
                  </a:lnTo>
                  <a:lnTo>
                    <a:pt x="2974848" y="1954657"/>
                  </a:lnTo>
                  <a:lnTo>
                    <a:pt x="0" y="1954657"/>
                  </a:lnTo>
                  <a:lnTo>
                    <a:pt x="0" y="0"/>
                  </a:lnTo>
                  <a:close/>
                </a:path>
              </a:pathLst>
            </a:custGeom>
            <a:blipFill>
              <a:blip r:embed="rId4"/>
              <a:stretch>
                <a:fillRect l="0" t="0" r="-41" b="2"/>
              </a:stretch>
            </a:blipFill>
          </p:spPr>
        </p:sp>
      </p:grpSp>
      <p:grpSp>
        <p:nvGrpSpPr>
          <p:cNvPr name="Group 37" id="37"/>
          <p:cNvGrpSpPr>
            <a:grpSpLocks noChangeAspect="true"/>
          </p:cNvGrpSpPr>
          <p:nvPr/>
        </p:nvGrpSpPr>
        <p:grpSpPr>
          <a:xfrm rot="0">
            <a:off x="-41384" y="8267700"/>
            <a:ext cx="2315880" cy="1745235"/>
            <a:chOff x="0" y="0"/>
            <a:chExt cx="3087840" cy="2326980"/>
          </a:xfrm>
        </p:grpSpPr>
        <p:sp>
          <p:nvSpPr>
            <p:cNvPr name="Freeform 38" id="38" descr="http://www.colorado.edu/physics/phys2900/homepages/Marianne.Hogan/seismograph.GIF"/>
            <p:cNvSpPr/>
            <p:nvPr/>
          </p:nvSpPr>
          <p:spPr>
            <a:xfrm flipH="false" flipV="false" rot="0">
              <a:off x="0" y="0"/>
              <a:ext cx="3087878" cy="2327021"/>
            </a:xfrm>
            <a:custGeom>
              <a:avLst/>
              <a:gdLst/>
              <a:ahLst/>
              <a:cxnLst/>
              <a:rect r="r" b="b" t="t" l="l"/>
              <a:pathLst>
                <a:path h="2327021" w="3087878">
                  <a:moveTo>
                    <a:pt x="0" y="0"/>
                  </a:moveTo>
                  <a:lnTo>
                    <a:pt x="3087878" y="0"/>
                  </a:lnTo>
                  <a:lnTo>
                    <a:pt x="3087878" y="2327021"/>
                  </a:lnTo>
                  <a:lnTo>
                    <a:pt x="0" y="2327021"/>
                  </a:lnTo>
                  <a:lnTo>
                    <a:pt x="0" y="0"/>
                  </a:lnTo>
                  <a:close/>
                </a:path>
              </a:pathLst>
            </a:custGeom>
            <a:blipFill>
              <a:blip r:embed="rId5"/>
              <a:stretch>
                <a:fillRect l="0" t="0" r="1" b="-2"/>
              </a:stretch>
            </a:blipFill>
          </p:spPr>
        </p:sp>
      </p:grpSp>
      <p:grpSp>
        <p:nvGrpSpPr>
          <p:cNvPr name="Group 39" id="39"/>
          <p:cNvGrpSpPr>
            <a:grpSpLocks noChangeAspect="true"/>
          </p:cNvGrpSpPr>
          <p:nvPr/>
        </p:nvGrpSpPr>
        <p:grpSpPr>
          <a:xfrm rot="0">
            <a:off x="85725" y="2895492"/>
            <a:ext cx="1827674" cy="1371708"/>
            <a:chOff x="0" y="0"/>
            <a:chExt cx="2436898" cy="1828944"/>
          </a:xfrm>
        </p:grpSpPr>
        <p:sp>
          <p:nvSpPr>
            <p:cNvPr name="Freeform 40" id="40" descr="Plate Tectonics and Volcanic Activity | National Geographic Society"/>
            <p:cNvSpPr/>
            <p:nvPr/>
          </p:nvSpPr>
          <p:spPr>
            <a:xfrm flipH="false" flipV="false" rot="0">
              <a:off x="0" y="0"/>
              <a:ext cx="2436876" cy="1828927"/>
            </a:xfrm>
            <a:custGeom>
              <a:avLst/>
              <a:gdLst/>
              <a:ahLst/>
              <a:cxnLst/>
              <a:rect r="r" b="b" t="t" l="l"/>
              <a:pathLst>
                <a:path h="1828927" w="2436876">
                  <a:moveTo>
                    <a:pt x="0" y="0"/>
                  </a:moveTo>
                  <a:lnTo>
                    <a:pt x="2436876" y="0"/>
                  </a:lnTo>
                  <a:lnTo>
                    <a:pt x="2436876" y="1828927"/>
                  </a:lnTo>
                  <a:lnTo>
                    <a:pt x="0" y="1828927"/>
                  </a:lnTo>
                  <a:lnTo>
                    <a:pt x="0" y="0"/>
                  </a:lnTo>
                  <a:close/>
                </a:path>
              </a:pathLst>
            </a:custGeom>
            <a:blipFill>
              <a:blip r:embed="rId6"/>
              <a:stretch>
                <a:fillRect l="0" t="0" r="-3" b="0"/>
              </a:stretch>
            </a:blipFill>
          </p:spPr>
        </p:sp>
      </p:grpSp>
      <p:grpSp>
        <p:nvGrpSpPr>
          <p:cNvPr name="Group 41" id="41"/>
          <p:cNvGrpSpPr>
            <a:grpSpLocks noChangeAspect="true"/>
          </p:cNvGrpSpPr>
          <p:nvPr/>
        </p:nvGrpSpPr>
        <p:grpSpPr>
          <a:xfrm rot="0">
            <a:off x="96185" y="4635906"/>
            <a:ext cx="2420498" cy="1633538"/>
            <a:chOff x="0" y="0"/>
            <a:chExt cx="3227330" cy="2178050"/>
          </a:xfrm>
        </p:grpSpPr>
        <p:sp>
          <p:nvSpPr>
            <p:cNvPr name="Freeform 42" id="42" descr="Today in Earthquake History: Mount St. Helens 1980"/>
            <p:cNvSpPr/>
            <p:nvPr/>
          </p:nvSpPr>
          <p:spPr>
            <a:xfrm flipH="false" flipV="false" rot="0">
              <a:off x="0" y="0"/>
              <a:ext cx="3227324" cy="2178050"/>
            </a:xfrm>
            <a:custGeom>
              <a:avLst/>
              <a:gdLst/>
              <a:ahLst/>
              <a:cxnLst/>
              <a:rect r="r" b="b" t="t" l="l"/>
              <a:pathLst>
                <a:path h="2178050" w="3227324">
                  <a:moveTo>
                    <a:pt x="0" y="0"/>
                  </a:moveTo>
                  <a:lnTo>
                    <a:pt x="3227324" y="0"/>
                  </a:lnTo>
                  <a:lnTo>
                    <a:pt x="3227324" y="2178050"/>
                  </a:lnTo>
                  <a:lnTo>
                    <a:pt x="0" y="2178050"/>
                  </a:lnTo>
                  <a:lnTo>
                    <a:pt x="0" y="0"/>
                  </a:lnTo>
                  <a:close/>
                </a:path>
              </a:pathLst>
            </a:custGeom>
            <a:blipFill>
              <a:blip r:embed="rId7"/>
              <a:stretch>
                <a:fillRect l="0" t="0" r="0"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grpSp>
        <p:nvGrpSpPr>
          <p:cNvPr name="Group 3" id="3"/>
          <p:cNvGrpSpPr/>
          <p:nvPr/>
        </p:nvGrpSpPr>
        <p:grpSpPr>
          <a:xfrm rot="0">
            <a:off x="0" y="0"/>
            <a:ext cx="15773400" cy="805624"/>
            <a:chOff x="0" y="0"/>
            <a:chExt cx="21031200" cy="1074166"/>
          </a:xfrm>
        </p:grpSpPr>
        <p:sp>
          <p:nvSpPr>
            <p:cNvPr name="Freeform 4" id="4"/>
            <p:cNvSpPr/>
            <p:nvPr/>
          </p:nvSpPr>
          <p:spPr>
            <a:xfrm flipH="false" flipV="false" rot="0">
              <a:off x="0" y="0"/>
              <a:ext cx="21031200" cy="1074166"/>
            </a:xfrm>
            <a:custGeom>
              <a:avLst/>
              <a:gdLst/>
              <a:ahLst/>
              <a:cxnLst/>
              <a:rect r="r" b="b" t="t" l="l"/>
              <a:pathLst>
                <a:path h="1074166" w="21031200">
                  <a:moveTo>
                    <a:pt x="0" y="0"/>
                  </a:moveTo>
                  <a:lnTo>
                    <a:pt x="21031200" y="0"/>
                  </a:lnTo>
                  <a:lnTo>
                    <a:pt x="21031200" y="1074166"/>
                  </a:lnTo>
                  <a:lnTo>
                    <a:pt x="0" y="1074166"/>
                  </a:lnTo>
                  <a:close/>
                </a:path>
              </a:pathLst>
            </a:custGeom>
            <a:solidFill>
              <a:srgbClr val="000000">
                <a:alpha val="0"/>
              </a:srgbClr>
            </a:solidFill>
          </p:spPr>
        </p:sp>
        <p:sp>
          <p:nvSpPr>
            <p:cNvPr name="TextBox 5" id="5"/>
            <p:cNvSpPr txBox="true"/>
            <p:nvPr/>
          </p:nvSpPr>
          <p:spPr>
            <a:xfrm>
              <a:off x="0" y="0"/>
              <a:ext cx="21031200" cy="1074166"/>
            </a:xfrm>
            <a:prstGeom prst="rect">
              <a:avLst/>
            </a:prstGeom>
          </p:spPr>
          <p:txBody>
            <a:bodyPr anchor="ctr" rtlCol="false" tIns="0" lIns="0" bIns="0" rIns="0"/>
            <a:lstStyle/>
            <a:p>
              <a:pPr algn="l">
                <a:lnSpc>
                  <a:spcPts val="4536"/>
                </a:lnSpc>
              </a:pPr>
              <a:r>
                <a:rPr lang="en-US" b="true" sz="4200" spc="36">
                  <a:solidFill>
                    <a:srgbClr val="000000"/>
                  </a:solidFill>
                  <a:latin typeface="Abibas Bold"/>
                  <a:ea typeface="Abibas Bold"/>
                  <a:cs typeface="Abibas Bold"/>
                  <a:sym typeface="Abibas Bold"/>
                </a:rPr>
                <a:t>Predicting Volcanoes</a:t>
              </a:r>
            </a:p>
          </p:txBody>
        </p:sp>
      </p:grpSp>
      <p:sp>
        <p:nvSpPr>
          <p:cNvPr name="TextBox 6" id="6"/>
          <p:cNvSpPr txBox="true"/>
          <p:nvPr/>
        </p:nvSpPr>
        <p:spPr>
          <a:xfrm rot="0">
            <a:off x="342900" y="895662"/>
            <a:ext cx="6977842" cy="982027"/>
          </a:xfrm>
          <a:prstGeom prst="rect">
            <a:avLst/>
          </a:prstGeom>
        </p:spPr>
        <p:txBody>
          <a:bodyPr anchor="t" rtlCol="false" tIns="0" lIns="0" bIns="0" rIns="0">
            <a:spAutoFit/>
          </a:bodyPr>
          <a:lstStyle/>
          <a:p>
            <a:pPr algn="l">
              <a:lnSpc>
                <a:spcPts val="2397"/>
              </a:lnSpc>
            </a:pPr>
            <a:r>
              <a:rPr lang="en-US" sz="2775">
                <a:solidFill>
                  <a:srgbClr val="000000"/>
                </a:solidFill>
                <a:latin typeface="Calibri (MS)"/>
                <a:ea typeface="Calibri (MS)"/>
                <a:cs typeface="Calibri (MS)"/>
                <a:sym typeface="Calibri (MS)"/>
              </a:rPr>
              <a:t>Read the textbook extracts below and in your google slide, summarise the ways in which scientist predict volcanoes.</a:t>
            </a:r>
          </a:p>
        </p:txBody>
      </p:sp>
      <p:grpSp>
        <p:nvGrpSpPr>
          <p:cNvPr name="Group 7" id="7"/>
          <p:cNvGrpSpPr>
            <a:grpSpLocks noChangeAspect="true"/>
          </p:cNvGrpSpPr>
          <p:nvPr/>
        </p:nvGrpSpPr>
        <p:grpSpPr>
          <a:xfrm rot="0">
            <a:off x="116734" y="1923410"/>
            <a:ext cx="6580761" cy="7430040"/>
            <a:chOff x="0" y="0"/>
            <a:chExt cx="8774348" cy="9906720"/>
          </a:xfrm>
        </p:grpSpPr>
        <p:sp>
          <p:nvSpPr>
            <p:cNvPr name="Freeform 8" id="8"/>
            <p:cNvSpPr/>
            <p:nvPr/>
          </p:nvSpPr>
          <p:spPr>
            <a:xfrm flipH="false" flipV="false" rot="0">
              <a:off x="0" y="0"/>
              <a:ext cx="8774303" cy="9906762"/>
            </a:xfrm>
            <a:custGeom>
              <a:avLst/>
              <a:gdLst/>
              <a:ahLst/>
              <a:cxnLst/>
              <a:rect r="r" b="b" t="t" l="l"/>
              <a:pathLst>
                <a:path h="9906762" w="8774303">
                  <a:moveTo>
                    <a:pt x="0" y="0"/>
                  </a:moveTo>
                  <a:lnTo>
                    <a:pt x="8774303" y="0"/>
                  </a:lnTo>
                  <a:lnTo>
                    <a:pt x="8774303" y="9906762"/>
                  </a:lnTo>
                  <a:lnTo>
                    <a:pt x="0" y="9906762"/>
                  </a:lnTo>
                  <a:lnTo>
                    <a:pt x="0" y="0"/>
                  </a:lnTo>
                  <a:close/>
                </a:path>
              </a:pathLst>
            </a:custGeom>
            <a:blipFill>
              <a:blip r:embed="rId3"/>
              <a:stretch>
                <a:fillRect l="-32686" t="0" r="-32686" b="0"/>
              </a:stretch>
            </a:blipFill>
          </p:spPr>
        </p:sp>
      </p:grpSp>
      <p:grpSp>
        <p:nvGrpSpPr>
          <p:cNvPr name="Group 9" id="9"/>
          <p:cNvGrpSpPr>
            <a:grpSpLocks noChangeAspect="true"/>
          </p:cNvGrpSpPr>
          <p:nvPr/>
        </p:nvGrpSpPr>
        <p:grpSpPr>
          <a:xfrm rot="0">
            <a:off x="7196433" y="0"/>
            <a:ext cx="8077611" cy="3636818"/>
            <a:chOff x="0" y="0"/>
            <a:chExt cx="10770148" cy="4849090"/>
          </a:xfrm>
        </p:grpSpPr>
        <p:sp>
          <p:nvSpPr>
            <p:cNvPr name="Freeform 10" id="10"/>
            <p:cNvSpPr/>
            <p:nvPr/>
          </p:nvSpPr>
          <p:spPr>
            <a:xfrm flipH="false" flipV="false" rot="0">
              <a:off x="0" y="0"/>
              <a:ext cx="10770108" cy="4849114"/>
            </a:xfrm>
            <a:custGeom>
              <a:avLst/>
              <a:gdLst/>
              <a:ahLst/>
              <a:cxnLst/>
              <a:rect r="r" b="b" t="t" l="l"/>
              <a:pathLst>
                <a:path h="4849114" w="10770108">
                  <a:moveTo>
                    <a:pt x="0" y="0"/>
                  </a:moveTo>
                  <a:lnTo>
                    <a:pt x="10770108" y="0"/>
                  </a:lnTo>
                  <a:lnTo>
                    <a:pt x="10770108" y="4849114"/>
                  </a:lnTo>
                  <a:lnTo>
                    <a:pt x="0" y="4849114"/>
                  </a:lnTo>
                  <a:lnTo>
                    <a:pt x="0" y="0"/>
                  </a:lnTo>
                  <a:close/>
                </a:path>
              </a:pathLst>
            </a:custGeom>
            <a:blipFill>
              <a:blip r:embed="rId4"/>
              <a:stretch>
                <a:fillRect l="0" t="-134531" r="-1" b="0"/>
              </a:stretch>
            </a:blipFill>
          </p:spPr>
        </p:sp>
      </p:grpSp>
      <p:grpSp>
        <p:nvGrpSpPr>
          <p:cNvPr name="Group 11" id="11"/>
          <p:cNvGrpSpPr>
            <a:grpSpLocks noChangeAspect="true"/>
          </p:cNvGrpSpPr>
          <p:nvPr/>
        </p:nvGrpSpPr>
        <p:grpSpPr>
          <a:xfrm rot="0">
            <a:off x="7297600" y="3422073"/>
            <a:ext cx="7746225" cy="6747164"/>
            <a:chOff x="0" y="0"/>
            <a:chExt cx="10328300" cy="8996218"/>
          </a:xfrm>
        </p:grpSpPr>
        <p:sp>
          <p:nvSpPr>
            <p:cNvPr name="Freeform 12" id="12"/>
            <p:cNvSpPr/>
            <p:nvPr/>
          </p:nvSpPr>
          <p:spPr>
            <a:xfrm flipH="false" flipV="false" rot="0">
              <a:off x="0" y="0"/>
              <a:ext cx="10328275" cy="8996172"/>
            </a:xfrm>
            <a:custGeom>
              <a:avLst/>
              <a:gdLst/>
              <a:ahLst/>
              <a:cxnLst/>
              <a:rect r="r" b="b" t="t" l="l"/>
              <a:pathLst>
                <a:path h="8996172" w="10328275">
                  <a:moveTo>
                    <a:pt x="0" y="0"/>
                  </a:moveTo>
                  <a:lnTo>
                    <a:pt x="10328275" y="0"/>
                  </a:lnTo>
                  <a:lnTo>
                    <a:pt x="10328275" y="8996172"/>
                  </a:lnTo>
                  <a:lnTo>
                    <a:pt x="0" y="8996172"/>
                  </a:lnTo>
                  <a:lnTo>
                    <a:pt x="0" y="0"/>
                  </a:lnTo>
                  <a:close/>
                </a:path>
              </a:pathLst>
            </a:custGeom>
            <a:blipFill>
              <a:blip r:embed="rId5"/>
              <a:stretch>
                <a:fillRect l="0" t="-2066" r="-6360" b="-20450"/>
              </a:stretch>
            </a:blipFill>
          </p:spPr>
        </p:sp>
      </p:grpSp>
      <p:grpSp>
        <p:nvGrpSpPr>
          <p:cNvPr name="Group 13" id="13"/>
          <p:cNvGrpSpPr/>
          <p:nvPr/>
        </p:nvGrpSpPr>
        <p:grpSpPr>
          <a:xfrm rot="0">
            <a:off x="15274044" y="1566549"/>
            <a:ext cx="2863178" cy="6786472"/>
            <a:chOff x="0" y="0"/>
            <a:chExt cx="3817570" cy="9048630"/>
          </a:xfrm>
        </p:grpSpPr>
        <p:sp>
          <p:nvSpPr>
            <p:cNvPr name="Freeform 14" id="14"/>
            <p:cNvSpPr/>
            <p:nvPr/>
          </p:nvSpPr>
          <p:spPr>
            <a:xfrm flipH="false" flipV="false" rot="0">
              <a:off x="-1524" y="-1524"/>
              <a:ext cx="3820668" cy="9051671"/>
            </a:xfrm>
            <a:custGeom>
              <a:avLst/>
              <a:gdLst/>
              <a:ahLst/>
              <a:cxnLst/>
              <a:rect r="r" b="b" t="t" l="l"/>
              <a:pathLst>
                <a:path h="9051671" w="3820668">
                  <a:moveTo>
                    <a:pt x="1524" y="0"/>
                  </a:moveTo>
                  <a:lnTo>
                    <a:pt x="3819144" y="0"/>
                  </a:lnTo>
                  <a:cubicBezTo>
                    <a:pt x="3820033" y="0"/>
                    <a:pt x="3820668" y="762"/>
                    <a:pt x="3820668" y="1524"/>
                  </a:cubicBezTo>
                  <a:lnTo>
                    <a:pt x="3820668" y="9050147"/>
                  </a:lnTo>
                  <a:cubicBezTo>
                    <a:pt x="3820668" y="9051036"/>
                    <a:pt x="3819906" y="9051671"/>
                    <a:pt x="3819144" y="9051671"/>
                  </a:cubicBezTo>
                  <a:lnTo>
                    <a:pt x="1524" y="9051671"/>
                  </a:lnTo>
                  <a:cubicBezTo>
                    <a:pt x="635" y="9051671"/>
                    <a:pt x="0" y="9050909"/>
                    <a:pt x="0" y="9050147"/>
                  </a:cubicBezTo>
                  <a:lnTo>
                    <a:pt x="0" y="1524"/>
                  </a:lnTo>
                  <a:cubicBezTo>
                    <a:pt x="0" y="635"/>
                    <a:pt x="762" y="0"/>
                    <a:pt x="1524" y="0"/>
                  </a:cubicBezTo>
                  <a:moveTo>
                    <a:pt x="1524" y="3048"/>
                  </a:moveTo>
                  <a:lnTo>
                    <a:pt x="1524" y="1524"/>
                  </a:lnTo>
                  <a:lnTo>
                    <a:pt x="3048" y="1524"/>
                  </a:lnTo>
                  <a:lnTo>
                    <a:pt x="3048" y="9050147"/>
                  </a:lnTo>
                  <a:lnTo>
                    <a:pt x="1524" y="9050147"/>
                  </a:lnTo>
                  <a:lnTo>
                    <a:pt x="1524" y="9048623"/>
                  </a:lnTo>
                  <a:lnTo>
                    <a:pt x="3819144" y="9048623"/>
                  </a:lnTo>
                  <a:lnTo>
                    <a:pt x="3819144" y="9050147"/>
                  </a:lnTo>
                  <a:lnTo>
                    <a:pt x="3817620" y="9050147"/>
                  </a:lnTo>
                  <a:lnTo>
                    <a:pt x="3817620" y="1524"/>
                  </a:lnTo>
                  <a:lnTo>
                    <a:pt x="3819144" y="1524"/>
                  </a:lnTo>
                  <a:lnTo>
                    <a:pt x="3819144" y="3048"/>
                  </a:lnTo>
                  <a:lnTo>
                    <a:pt x="1524" y="3048"/>
                  </a:lnTo>
                  <a:close/>
                </a:path>
              </a:pathLst>
            </a:custGeom>
            <a:solidFill>
              <a:srgbClr val="000000"/>
            </a:solidFill>
          </p:spPr>
        </p:sp>
        <p:sp>
          <p:nvSpPr>
            <p:cNvPr name="TextBox 15" id="15"/>
            <p:cNvSpPr txBox="true"/>
            <p:nvPr/>
          </p:nvSpPr>
          <p:spPr>
            <a:xfrm>
              <a:off x="0" y="-19050"/>
              <a:ext cx="3817570" cy="9067680"/>
            </a:xfrm>
            <a:prstGeom prst="rect">
              <a:avLst/>
            </a:prstGeom>
          </p:spPr>
          <p:txBody>
            <a:bodyPr anchor="t" rtlCol="false" tIns="50800" lIns="50800" bIns="50800" rIns="50800"/>
            <a:lstStyle/>
            <a:p>
              <a:pPr algn="l">
                <a:lnSpc>
                  <a:spcPts val="3240"/>
                </a:lnSpc>
              </a:pPr>
              <a:r>
                <a:rPr lang="en-US" sz="2700">
                  <a:solidFill>
                    <a:srgbClr val="000000"/>
                  </a:solidFill>
                  <a:latin typeface="Arial"/>
                  <a:ea typeface="Arial"/>
                  <a:cs typeface="Arial"/>
                  <a:sym typeface="Arial"/>
                </a:rPr>
                <a:t>prediction – monitoring indications of imminent activity such as harmonic tremors, bulges in the cone, geochemical changes, gravitational changes, temperature changes, satellite monitoring.</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grpSp>
        <p:nvGrpSpPr>
          <p:cNvPr name="Group 3" id="3"/>
          <p:cNvGrpSpPr/>
          <p:nvPr/>
        </p:nvGrpSpPr>
        <p:grpSpPr>
          <a:xfrm rot="0">
            <a:off x="140232" y="55986"/>
            <a:ext cx="6571853" cy="3577294"/>
            <a:chOff x="0" y="0"/>
            <a:chExt cx="8762470" cy="4769726"/>
          </a:xfrm>
        </p:grpSpPr>
        <p:sp>
          <p:nvSpPr>
            <p:cNvPr name="Freeform 4" id="4"/>
            <p:cNvSpPr/>
            <p:nvPr/>
          </p:nvSpPr>
          <p:spPr>
            <a:xfrm flipH="false" flipV="false" rot="0">
              <a:off x="0" y="0"/>
              <a:ext cx="8762492" cy="4769739"/>
            </a:xfrm>
            <a:custGeom>
              <a:avLst/>
              <a:gdLst/>
              <a:ahLst/>
              <a:cxnLst/>
              <a:rect r="r" b="b" t="t" l="l"/>
              <a:pathLst>
                <a:path h="4769739" w="8762492">
                  <a:moveTo>
                    <a:pt x="0" y="0"/>
                  </a:moveTo>
                  <a:lnTo>
                    <a:pt x="8762492" y="0"/>
                  </a:lnTo>
                  <a:lnTo>
                    <a:pt x="8762492" y="4769739"/>
                  </a:lnTo>
                  <a:lnTo>
                    <a:pt x="0" y="4769739"/>
                  </a:lnTo>
                  <a:close/>
                </a:path>
              </a:pathLst>
            </a:custGeom>
            <a:solidFill>
              <a:srgbClr val="99FF33"/>
            </a:solidFill>
          </p:spPr>
        </p:sp>
        <p:sp>
          <p:nvSpPr>
            <p:cNvPr name="TextBox 5" id="5"/>
            <p:cNvSpPr txBox="true"/>
            <p:nvPr/>
          </p:nvSpPr>
          <p:spPr>
            <a:xfrm>
              <a:off x="0" y="171450"/>
              <a:ext cx="8762470" cy="4598276"/>
            </a:xfrm>
            <a:prstGeom prst="rect">
              <a:avLst/>
            </a:prstGeom>
          </p:spPr>
          <p:txBody>
            <a:bodyPr anchor="t" rtlCol="false" tIns="50800" lIns="50800" bIns="50800" rIns="50800"/>
            <a:lstStyle/>
            <a:p>
              <a:pPr algn="ctr">
                <a:lnSpc>
                  <a:spcPts val="4493"/>
                </a:lnSpc>
              </a:pPr>
              <a:r>
                <a:rPr lang="en-US" b="true" sz="5201" spc="75">
                  <a:solidFill>
                    <a:srgbClr val="FFFF00"/>
                  </a:solidFill>
                  <a:latin typeface="Comic Sans Bold"/>
                  <a:ea typeface="Comic Sans Bold"/>
                  <a:cs typeface="Comic Sans Bold"/>
                  <a:sym typeface="Comic Sans Bold"/>
                </a:rPr>
                <a:t>Protection</a:t>
              </a:r>
            </a:p>
            <a:p>
              <a:pPr algn="ctr">
                <a:lnSpc>
                  <a:spcPts val="1477"/>
                </a:lnSpc>
              </a:pPr>
            </a:p>
            <a:p>
              <a:pPr algn="ctr">
                <a:lnSpc>
                  <a:spcPts val="1477"/>
                </a:lnSpc>
              </a:pPr>
              <a:r>
                <a:rPr lang="en-US" sz="1709" spc="24">
                  <a:solidFill>
                    <a:srgbClr val="000000"/>
                  </a:solidFill>
                  <a:latin typeface="Comic Sans"/>
                  <a:ea typeface="Comic Sans"/>
                  <a:cs typeface="Comic Sans"/>
                  <a:sym typeface="Comic Sans"/>
                </a:rPr>
                <a:t>Pretend you live in a volcanic eruption zone. Think of some ways we can protect ourselves and our belongings from volcanic eruptions. Put your ideas into a mind-map.</a:t>
              </a:r>
            </a:p>
            <a:p>
              <a:pPr algn="ctr">
                <a:lnSpc>
                  <a:spcPts val="1477"/>
                </a:lnSpc>
              </a:pPr>
            </a:p>
            <a:p>
              <a:pPr algn="ctr">
                <a:lnSpc>
                  <a:spcPts val="1477"/>
                </a:lnSpc>
              </a:pPr>
              <a:r>
                <a:rPr lang="en-US" sz="1709" spc="24">
                  <a:solidFill>
                    <a:srgbClr val="000000"/>
                  </a:solidFill>
                  <a:latin typeface="Comic Sans"/>
                  <a:ea typeface="Comic Sans"/>
                  <a:cs typeface="Comic Sans"/>
                  <a:sym typeface="Comic Sans"/>
                </a:rPr>
                <a:t>Check out the link below for some ideas.</a:t>
              </a:r>
            </a:p>
            <a:p>
              <a:pPr algn="ctr">
                <a:lnSpc>
                  <a:spcPts val="1477"/>
                </a:lnSpc>
              </a:pPr>
            </a:p>
            <a:p>
              <a:pPr algn="ctr">
                <a:lnSpc>
                  <a:spcPts val="1477"/>
                </a:lnSpc>
              </a:pPr>
              <a:r>
                <a:rPr lang="en-US" sz="1709" spc="24" u="sng">
                  <a:solidFill>
                    <a:srgbClr val="0563C1"/>
                  </a:solidFill>
                  <a:latin typeface="Arimo"/>
                  <a:ea typeface="Arimo"/>
                  <a:cs typeface="Arimo"/>
                  <a:sym typeface="Arimo"/>
                  <a:hlinkClick r:id="rId3" tooltip="https://www.sciencefocus.com/planet-earth/the-thought-experiment-could-i-build-a-house-that-would-survive-a-volcanic-eruption/"/>
                </a:rPr>
                <a:t>https://www.sciencefocus.com/planet-earth/the-thought-experiment-could-i-build-a-house-that-would-survive-a-volcanic-eruption/</a:t>
              </a:r>
            </a:p>
          </p:txBody>
        </p:sp>
      </p:grpSp>
      <p:grpSp>
        <p:nvGrpSpPr>
          <p:cNvPr name="Group 6" id="6"/>
          <p:cNvGrpSpPr/>
          <p:nvPr/>
        </p:nvGrpSpPr>
        <p:grpSpPr>
          <a:xfrm rot="0">
            <a:off x="6987442" y="55986"/>
            <a:ext cx="11205810" cy="3577294"/>
            <a:chOff x="0" y="0"/>
            <a:chExt cx="14941080" cy="4769726"/>
          </a:xfrm>
        </p:grpSpPr>
        <p:sp>
          <p:nvSpPr>
            <p:cNvPr name="Freeform 7" id="7"/>
            <p:cNvSpPr/>
            <p:nvPr/>
          </p:nvSpPr>
          <p:spPr>
            <a:xfrm flipH="false" flipV="false" rot="0">
              <a:off x="0" y="0"/>
              <a:ext cx="14941042" cy="4769739"/>
            </a:xfrm>
            <a:custGeom>
              <a:avLst/>
              <a:gdLst/>
              <a:ahLst/>
              <a:cxnLst/>
              <a:rect r="r" b="b" t="t" l="l"/>
              <a:pathLst>
                <a:path h="4769739" w="14941042">
                  <a:moveTo>
                    <a:pt x="0" y="0"/>
                  </a:moveTo>
                  <a:lnTo>
                    <a:pt x="14941042" y="0"/>
                  </a:lnTo>
                  <a:lnTo>
                    <a:pt x="14941042" y="4769739"/>
                  </a:lnTo>
                  <a:lnTo>
                    <a:pt x="0" y="4769739"/>
                  </a:lnTo>
                  <a:close/>
                </a:path>
              </a:pathLst>
            </a:custGeom>
            <a:solidFill>
              <a:srgbClr val="99FF33"/>
            </a:solidFill>
          </p:spPr>
        </p:sp>
        <p:sp>
          <p:nvSpPr>
            <p:cNvPr name="TextBox 8" id="8"/>
            <p:cNvSpPr txBox="true"/>
            <p:nvPr/>
          </p:nvSpPr>
          <p:spPr>
            <a:xfrm>
              <a:off x="0" y="85725"/>
              <a:ext cx="14941080" cy="4684001"/>
            </a:xfrm>
            <a:prstGeom prst="rect">
              <a:avLst/>
            </a:prstGeom>
          </p:spPr>
          <p:txBody>
            <a:bodyPr anchor="t" rtlCol="false" tIns="50800" lIns="50800" bIns="50800" rIns="50800"/>
            <a:lstStyle/>
            <a:p>
              <a:pPr algn="ctr">
                <a:lnSpc>
                  <a:spcPts val="2410"/>
                </a:lnSpc>
              </a:pPr>
              <a:r>
                <a:rPr lang="en-US" b="true" sz="2790" spc="75">
                  <a:solidFill>
                    <a:srgbClr val="FFFF00"/>
                  </a:solidFill>
                  <a:latin typeface="Comic Sans Bold"/>
                  <a:ea typeface="Comic Sans Bold"/>
                  <a:cs typeface="Comic Sans Bold"/>
                  <a:sym typeface="Comic Sans Bold"/>
                </a:rPr>
                <a:t>Preparing for a Volcano</a:t>
              </a:r>
            </a:p>
            <a:p>
              <a:pPr algn="l" marL="504920" indent="-252460" lvl="1">
                <a:lnSpc>
                  <a:spcPts val="2410"/>
                </a:lnSpc>
                <a:buFont typeface="Arial"/>
                <a:buChar char="•"/>
              </a:pPr>
              <a:r>
                <a:rPr lang="en-US" sz="2790" spc="75">
                  <a:solidFill>
                    <a:srgbClr val="000000"/>
                  </a:solidFill>
                  <a:latin typeface="Comic Sans"/>
                  <a:ea typeface="Comic Sans"/>
                  <a:cs typeface="Comic Sans"/>
                  <a:sym typeface="Comic Sans"/>
                </a:rPr>
                <a:t>creating an </a:t>
              </a:r>
              <a:r>
                <a:rPr lang="en-US" b="true" sz="2790" spc="75">
                  <a:solidFill>
                    <a:srgbClr val="000000"/>
                  </a:solidFill>
                  <a:latin typeface="Comic Sans Bold"/>
                  <a:ea typeface="Comic Sans Bold"/>
                  <a:cs typeface="Comic Sans Bold"/>
                  <a:sym typeface="Comic Sans Bold"/>
                </a:rPr>
                <a:t>exclusion zone</a:t>
              </a:r>
              <a:r>
                <a:rPr lang="en-US" sz="2790" spc="75">
                  <a:solidFill>
                    <a:srgbClr val="000000"/>
                  </a:solidFill>
                  <a:latin typeface="Comic Sans"/>
                  <a:ea typeface="Comic Sans"/>
                  <a:cs typeface="Comic Sans"/>
                  <a:sym typeface="Comic Sans"/>
                </a:rPr>
                <a:t> around the volcano.</a:t>
              </a:r>
            </a:p>
            <a:p>
              <a:pPr algn="l" marL="504920" indent="-252460" lvl="1">
                <a:lnSpc>
                  <a:spcPts val="2410"/>
                </a:lnSpc>
                <a:buFont typeface="Arial"/>
                <a:buChar char="•"/>
              </a:pPr>
              <a:r>
                <a:rPr lang="en-US" sz="2790" spc="75">
                  <a:solidFill>
                    <a:srgbClr val="000000"/>
                  </a:solidFill>
                  <a:latin typeface="Comic Sans"/>
                  <a:ea typeface="Comic Sans"/>
                  <a:cs typeface="Comic Sans"/>
                  <a:sym typeface="Comic Sans"/>
                </a:rPr>
                <a:t>being ready and able to </a:t>
              </a:r>
              <a:r>
                <a:rPr lang="en-US" b="true" sz="2790" spc="75">
                  <a:solidFill>
                    <a:srgbClr val="000000"/>
                  </a:solidFill>
                  <a:latin typeface="Comic Sans Bold"/>
                  <a:ea typeface="Comic Sans Bold"/>
                  <a:cs typeface="Comic Sans Bold"/>
                  <a:sym typeface="Comic Sans Bold"/>
                </a:rPr>
                <a:t>evacuate</a:t>
              </a:r>
              <a:r>
                <a:rPr lang="en-US" sz="2790" spc="75">
                  <a:solidFill>
                    <a:srgbClr val="000000"/>
                  </a:solidFill>
                  <a:latin typeface="Comic Sans"/>
                  <a:ea typeface="Comic Sans"/>
                  <a:cs typeface="Comic Sans"/>
                  <a:sym typeface="Comic Sans"/>
                </a:rPr>
                <a:t> residents.</a:t>
              </a:r>
            </a:p>
            <a:p>
              <a:pPr algn="l" marL="504920" indent="-252460" lvl="1">
                <a:lnSpc>
                  <a:spcPts val="2410"/>
                </a:lnSpc>
                <a:buFont typeface="Arial"/>
                <a:buChar char="•"/>
              </a:pPr>
              <a:r>
                <a:rPr lang="en-US" sz="2790" spc="75">
                  <a:solidFill>
                    <a:srgbClr val="000000"/>
                  </a:solidFill>
                  <a:latin typeface="Comic Sans"/>
                  <a:ea typeface="Comic Sans"/>
                  <a:cs typeface="Comic Sans"/>
                  <a:sym typeface="Comic Sans"/>
                </a:rPr>
                <a:t>having an emergency supply of </a:t>
              </a:r>
              <a:r>
                <a:rPr lang="en-US" b="true" sz="2790" spc="75">
                  <a:solidFill>
                    <a:srgbClr val="000000"/>
                  </a:solidFill>
                  <a:latin typeface="Comic Sans Bold"/>
                  <a:ea typeface="Comic Sans Bold"/>
                  <a:cs typeface="Comic Sans Bold"/>
                  <a:sym typeface="Comic Sans Bold"/>
                </a:rPr>
                <a:t>basic provisions</a:t>
              </a:r>
              <a:r>
                <a:rPr lang="en-US" sz="2790" spc="75">
                  <a:solidFill>
                    <a:srgbClr val="000000"/>
                  </a:solidFill>
                  <a:latin typeface="Comic Sans"/>
                  <a:ea typeface="Comic Sans"/>
                  <a:cs typeface="Comic Sans"/>
                  <a:sym typeface="Comic Sans"/>
                </a:rPr>
                <a:t>, such as food.</a:t>
              </a:r>
            </a:p>
            <a:p>
              <a:pPr algn="l" marL="504920" indent="-252460" lvl="1">
                <a:lnSpc>
                  <a:spcPts val="2410"/>
                </a:lnSpc>
                <a:buFont typeface="Arial"/>
                <a:buChar char="•"/>
              </a:pPr>
              <a:r>
                <a:rPr lang="en-US" sz="2790" spc="75">
                  <a:solidFill>
                    <a:srgbClr val="000000"/>
                  </a:solidFill>
                  <a:latin typeface="Comic Sans"/>
                  <a:ea typeface="Comic Sans"/>
                  <a:cs typeface="Comic Sans"/>
                  <a:sym typeface="Comic Sans"/>
                </a:rPr>
                <a:t>Having well-trained </a:t>
              </a:r>
              <a:r>
                <a:rPr lang="en-US" b="true" sz="2790" spc="75">
                  <a:solidFill>
                    <a:srgbClr val="000000"/>
                  </a:solidFill>
                  <a:latin typeface="Comic Sans Bold"/>
                  <a:ea typeface="Comic Sans Bold"/>
                  <a:cs typeface="Comic Sans Bold"/>
                  <a:sym typeface="Comic Sans Bold"/>
                </a:rPr>
                <a:t>emergency services </a:t>
              </a:r>
              <a:r>
                <a:rPr lang="en-US" sz="2790" spc="75">
                  <a:solidFill>
                    <a:srgbClr val="000000"/>
                  </a:solidFill>
                  <a:latin typeface="Comic Sans"/>
                  <a:ea typeface="Comic Sans"/>
                  <a:cs typeface="Comic Sans"/>
                  <a:sym typeface="Comic Sans"/>
                </a:rPr>
                <a:t>available</a:t>
              </a:r>
            </a:p>
            <a:p>
              <a:pPr algn="l" marL="504920" indent="-252460" lvl="1">
                <a:lnSpc>
                  <a:spcPts val="2410"/>
                </a:lnSpc>
                <a:buFont typeface="Arial"/>
                <a:buChar char="•"/>
              </a:pPr>
              <a:r>
                <a:rPr lang="en-US" sz="2790" spc="75">
                  <a:solidFill>
                    <a:srgbClr val="000000"/>
                  </a:solidFill>
                  <a:latin typeface="Comic Sans"/>
                  <a:ea typeface="Comic Sans"/>
                  <a:cs typeface="Comic Sans"/>
                  <a:sym typeface="Comic Sans"/>
                </a:rPr>
                <a:t>funds need to be available to deal with the emergency and a good </a:t>
              </a:r>
              <a:r>
                <a:rPr lang="en-US" b="true" sz="2790" spc="75">
                  <a:solidFill>
                    <a:srgbClr val="000000"/>
                  </a:solidFill>
                  <a:latin typeface="Comic Sans Bold"/>
                  <a:ea typeface="Comic Sans Bold"/>
                  <a:cs typeface="Comic Sans Bold"/>
                  <a:sym typeface="Comic Sans Bold"/>
                </a:rPr>
                <a:t>communication system</a:t>
              </a:r>
              <a:r>
                <a:rPr lang="en-US" sz="2790" spc="75">
                  <a:solidFill>
                    <a:srgbClr val="000000"/>
                  </a:solidFill>
                  <a:latin typeface="Comic Sans"/>
                  <a:ea typeface="Comic Sans"/>
                  <a:cs typeface="Comic Sans"/>
                  <a:sym typeface="Comic Sans"/>
                </a:rPr>
                <a:t> needs to be in place.</a:t>
              </a:r>
            </a:p>
          </p:txBody>
        </p:sp>
      </p:grpSp>
      <p:grpSp>
        <p:nvGrpSpPr>
          <p:cNvPr name="Group 9" id="9"/>
          <p:cNvGrpSpPr>
            <a:grpSpLocks noChangeAspect="true"/>
          </p:cNvGrpSpPr>
          <p:nvPr/>
        </p:nvGrpSpPr>
        <p:grpSpPr>
          <a:xfrm rot="0">
            <a:off x="4910338" y="3776475"/>
            <a:ext cx="6059379" cy="4698982"/>
            <a:chOff x="0" y="0"/>
            <a:chExt cx="8079172" cy="6265310"/>
          </a:xfrm>
        </p:grpSpPr>
        <p:sp>
          <p:nvSpPr>
            <p:cNvPr name="Freeform 10" id="10" descr="Image result for protect from volcanoes"/>
            <p:cNvSpPr/>
            <p:nvPr/>
          </p:nvSpPr>
          <p:spPr>
            <a:xfrm flipH="false" flipV="false" rot="0">
              <a:off x="0" y="0"/>
              <a:ext cx="8079232" cy="6265291"/>
            </a:xfrm>
            <a:custGeom>
              <a:avLst/>
              <a:gdLst/>
              <a:ahLst/>
              <a:cxnLst/>
              <a:rect r="r" b="b" t="t" l="l"/>
              <a:pathLst>
                <a:path h="6265291" w="8079232">
                  <a:moveTo>
                    <a:pt x="0" y="0"/>
                  </a:moveTo>
                  <a:lnTo>
                    <a:pt x="8079232" y="0"/>
                  </a:lnTo>
                  <a:lnTo>
                    <a:pt x="8079232" y="6265291"/>
                  </a:lnTo>
                  <a:lnTo>
                    <a:pt x="0" y="6265291"/>
                  </a:lnTo>
                  <a:lnTo>
                    <a:pt x="0" y="0"/>
                  </a:lnTo>
                  <a:close/>
                </a:path>
              </a:pathLst>
            </a:custGeom>
            <a:blipFill>
              <a:blip r:embed="rId4"/>
              <a:stretch>
                <a:fillRect l="0" t="0" r="-148154" b="0"/>
              </a:stretch>
            </a:blipFill>
          </p:spPr>
        </p:sp>
      </p:grpSp>
      <p:grpSp>
        <p:nvGrpSpPr>
          <p:cNvPr name="Group 11" id="11"/>
          <p:cNvGrpSpPr>
            <a:grpSpLocks noChangeAspect="true"/>
          </p:cNvGrpSpPr>
          <p:nvPr/>
        </p:nvGrpSpPr>
        <p:grpSpPr>
          <a:xfrm rot="0">
            <a:off x="140232" y="3776475"/>
            <a:ext cx="4698982" cy="4698982"/>
            <a:chOff x="0" y="0"/>
            <a:chExt cx="6265310" cy="6265310"/>
          </a:xfrm>
        </p:grpSpPr>
        <p:sp>
          <p:nvSpPr>
            <p:cNvPr name="Freeform 12" id="12" descr="AHA Centre on Twitter: &amp;quot;Be prepared to protect yourself and your family  from the dangers of a volcanic eruption! Here are some basic supplies kit  that you need to prepare before a"/>
            <p:cNvSpPr/>
            <p:nvPr/>
          </p:nvSpPr>
          <p:spPr>
            <a:xfrm flipH="false" flipV="false" rot="0">
              <a:off x="0" y="0"/>
              <a:ext cx="6265291" cy="6265291"/>
            </a:xfrm>
            <a:custGeom>
              <a:avLst/>
              <a:gdLst/>
              <a:ahLst/>
              <a:cxnLst/>
              <a:rect r="r" b="b" t="t" l="l"/>
              <a:pathLst>
                <a:path h="6265291" w="6265291">
                  <a:moveTo>
                    <a:pt x="0" y="0"/>
                  </a:moveTo>
                  <a:lnTo>
                    <a:pt x="6265291" y="0"/>
                  </a:lnTo>
                  <a:lnTo>
                    <a:pt x="6265291" y="6265291"/>
                  </a:lnTo>
                  <a:lnTo>
                    <a:pt x="0" y="6265291"/>
                  </a:lnTo>
                  <a:lnTo>
                    <a:pt x="0" y="0"/>
                  </a:lnTo>
                  <a:close/>
                </a:path>
              </a:pathLst>
            </a:custGeom>
            <a:blipFill>
              <a:blip r:embed="rId5"/>
              <a:stretch>
                <a:fillRect l="0" t="0" r="0" b="0"/>
              </a:stretch>
            </a:blipFill>
          </p:spPr>
        </p:sp>
      </p:grpSp>
      <p:grpSp>
        <p:nvGrpSpPr>
          <p:cNvPr name="Group 13" id="13"/>
          <p:cNvGrpSpPr/>
          <p:nvPr/>
        </p:nvGrpSpPr>
        <p:grpSpPr>
          <a:xfrm rot="0">
            <a:off x="11040842" y="3776475"/>
            <a:ext cx="3286892" cy="3825693"/>
            <a:chOff x="0" y="0"/>
            <a:chExt cx="4382522" cy="5100924"/>
          </a:xfrm>
        </p:grpSpPr>
        <p:sp>
          <p:nvSpPr>
            <p:cNvPr name="Freeform 14" id="14"/>
            <p:cNvSpPr/>
            <p:nvPr/>
          </p:nvSpPr>
          <p:spPr>
            <a:xfrm flipH="false" flipV="false" rot="0">
              <a:off x="-1524" y="-1524"/>
              <a:ext cx="4385564" cy="5104003"/>
            </a:xfrm>
            <a:custGeom>
              <a:avLst/>
              <a:gdLst/>
              <a:ahLst/>
              <a:cxnLst/>
              <a:rect r="r" b="b" t="t" l="l"/>
              <a:pathLst>
                <a:path h="5104003" w="4385564">
                  <a:moveTo>
                    <a:pt x="1524" y="0"/>
                  </a:moveTo>
                  <a:lnTo>
                    <a:pt x="4384040" y="0"/>
                  </a:lnTo>
                  <a:cubicBezTo>
                    <a:pt x="4384929" y="0"/>
                    <a:pt x="4385564" y="762"/>
                    <a:pt x="4385564" y="1524"/>
                  </a:cubicBezTo>
                  <a:lnTo>
                    <a:pt x="4385564" y="5102479"/>
                  </a:lnTo>
                  <a:cubicBezTo>
                    <a:pt x="4385564" y="5103368"/>
                    <a:pt x="4384802" y="5104003"/>
                    <a:pt x="4384040" y="5104003"/>
                  </a:cubicBezTo>
                  <a:lnTo>
                    <a:pt x="1524" y="5104003"/>
                  </a:lnTo>
                  <a:cubicBezTo>
                    <a:pt x="635" y="5104003"/>
                    <a:pt x="0" y="5103241"/>
                    <a:pt x="0" y="5102479"/>
                  </a:cubicBezTo>
                  <a:lnTo>
                    <a:pt x="0" y="1524"/>
                  </a:lnTo>
                  <a:cubicBezTo>
                    <a:pt x="0" y="635"/>
                    <a:pt x="762" y="0"/>
                    <a:pt x="1524" y="0"/>
                  </a:cubicBezTo>
                  <a:moveTo>
                    <a:pt x="1524" y="3048"/>
                  </a:moveTo>
                  <a:lnTo>
                    <a:pt x="1524" y="1524"/>
                  </a:lnTo>
                  <a:lnTo>
                    <a:pt x="3048" y="1524"/>
                  </a:lnTo>
                  <a:lnTo>
                    <a:pt x="3048" y="5102479"/>
                  </a:lnTo>
                  <a:lnTo>
                    <a:pt x="1524" y="5102479"/>
                  </a:lnTo>
                  <a:lnTo>
                    <a:pt x="1524" y="5100955"/>
                  </a:lnTo>
                  <a:lnTo>
                    <a:pt x="4384040" y="5100955"/>
                  </a:lnTo>
                  <a:lnTo>
                    <a:pt x="4384040" y="5102479"/>
                  </a:lnTo>
                  <a:lnTo>
                    <a:pt x="4382516" y="5102479"/>
                  </a:lnTo>
                  <a:lnTo>
                    <a:pt x="4382516" y="1524"/>
                  </a:lnTo>
                  <a:lnTo>
                    <a:pt x="4384040" y="1524"/>
                  </a:lnTo>
                  <a:lnTo>
                    <a:pt x="4384040" y="3048"/>
                  </a:lnTo>
                  <a:lnTo>
                    <a:pt x="1524" y="3048"/>
                  </a:lnTo>
                  <a:close/>
                </a:path>
              </a:pathLst>
            </a:custGeom>
            <a:solidFill>
              <a:srgbClr val="000000"/>
            </a:solidFill>
          </p:spPr>
        </p:sp>
        <p:sp>
          <p:nvSpPr>
            <p:cNvPr name="TextBox 15" id="15"/>
            <p:cNvSpPr txBox="true"/>
            <p:nvPr/>
          </p:nvSpPr>
          <p:spPr>
            <a:xfrm>
              <a:off x="0" y="47625"/>
              <a:ext cx="4382522" cy="5053299"/>
            </a:xfrm>
            <a:prstGeom prst="rect">
              <a:avLst/>
            </a:prstGeom>
          </p:spPr>
          <p:txBody>
            <a:bodyPr anchor="t" rtlCol="false" tIns="50800" lIns="50800" bIns="50800" rIns="50800"/>
            <a:lstStyle/>
            <a:p>
              <a:pPr algn="l">
                <a:lnSpc>
                  <a:spcPts val="1995"/>
                </a:lnSpc>
              </a:pPr>
              <a:r>
                <a:rPr lang="en-US" sz="2310" spc="20">
                  <a:solidFill>
                    <a:srgbClr val="000000"/>
                  </a:solidFill>
                  <a:latin typeface="Abibas"/>
                  <a:ea typeface="Abibas"/>
                  <a:cs typeface="Abibas"/>
                  <a:sym typeface="Abibas"/>
                </a:rPr>
                <a:t>Responding to volcanic activity - Lava Diversion</a:t>
              </a:r>
            </a:p>
            <a:p>
              <a:pPr algn="l">
                <a:lnSpc>
                  <a:spcPts val="1995"/>
                </a:lnSpc>
              </a:pPr>
              <a:r>
                <a:rPr lang="en-US" sz="2310" spc="20">
                  <a:solidFill>
                    <a:srgbClr val="000000"/>
                  </a:solidFill>
                  <a:latin typeface="Arimo"/>
                  <a:ea typeface="Arimo"/>
                  <a:cs typeface="Arimo"/>
                  <a:sym typeface="Arimo"/>
                </a:rPr>
                <a:t>Watch the video below and make notes on how Mount Etna’s Lava was being Diverted</a:t>
              </a:r>
            </a:p>
            <a:p>
              <a:pPr algn="l">
                <a:lnSpc>
                  <a:spcPts val="1995"/>
                </a:lnSpc>
              </a:pPr>
            </a:p>
            <a:p>
              <a:pPr algn="l">
                <a:lnSpc>
                  <a:spcPts val="1995"/>
                </a:lnSpc>
              </a:pPr>
            </a:p>
            <a:p>
              <a:pPr algn="l">
                <a:lnSpc>
                  <a:spcPts val="1995"/>
                </a:lnSpc>
              </a:pPr>
              <a:r>
                <a:rPr lang="en-US" sz="2310" spc="20" u="sng">
                  <a:solidFill>
                    <a:srgbClr val="0563C1"/>
                  </a:solidFill>
                  <a:latin typeface="Calibri (MS)"/>
                  <a:ea typeface="Calibri (MS)"/>
                  <a:cs typeface="Calibri (MS)"/>
                  <a:sym typeface="Calibri (MS)"/>
                  <a:hlinkClick r:id="rId6" tooltip="https://www.youtube.com/watch?v=SrqM-ygW2hw&amp;feature=emb_logo"/>
                </a:rPr>
                <a:t>https://www.youtube.com/watch?v=SrqM-ygW2hw&amp;feature=emb_logo</a:t>
              </a:r>
            </a:p>
            <a:p>
              <a:pPr algn="l">
                <a:lnSpc>
                  <a:spcPts val="1995"/>
                </a:lnSpc>
              </a:pPr>
            </a:p>
          </p:txBody>
        </p:sp>
      </p:grpSp>
      <p:grpSp>
        <p:nvGrpSpPr>
          <p:cNvPr name="Group 16" id="16"/>
          <p:cNvGrpSpPr/>
          <p:nvPr/>
        </p:nvGrpSpPr>
        <p:grpSpPr>
          <a:xfrm rot="0">
            <a:off x="14398894" y="3776476"/>
            <a:ext cx="3794358" cy="3825692"/>
            <a:chOff x="0" y="0"/>
            <a:chExt cx="5059144" cy="5100922"/>
          </a:xfrm>
        </p:grpSpPr>
        <p:sp>
          <p:nvSpPr>
            <p:cNvPr name="Freeform 17" id="17"/>
            <p:cNvSpPr/>
            <p:nvPr/>
          </p:nvSpPr>
          <p:spPr>
            <a:xfrm flipH="false" flipV="false" rot="0">
              <a:off x="-1524" y="-1524"/>
              <a:ext cx="5062220" cy="5104003"/>
            </a:xfrm>
            <a:custGeom>
              <a:avLst/>
              <a:gdLst/>
              <a:ahLst/>
              <a:cxnLst/>
              <a:rect r="r" b="b" t="t" l="l"/>
              <a:pathLst>
                <a:path h="5104003" w="5062220">
                  <a:moveTo>
                    <a:pt x="1524" y="0"/>
                  </a:moveTo>
                  <a:lnTo>
                    <a:pt x="5060696" y="0"/>
                  </a:lnTo>
                  <a:cubicBezTo>
                    <a:pt x="5061585" y="0"/>
                    <a:pt x="5062220" y="762"/>
                    <a:pt x="5062220" y="1524"/>
                  </a:cubicBezTo>
                  <a:lnTo>
                    <a:pt x="5062220" y="5102479"/>
                  </a:lnTo>
                  <a:cubicBezTo>
                    <a:pt x="5062220" y="5103368"/>
                    <a:pt x="5061458" y="5104003"/>
                    <a:pt x="5060696" y="5104003"/>
                  </a:cubicBezTo>
                  <a:lnTo>
                    <a:pt x="1524" y="5104003"/>
                  </a:lnTo>
                  <a:cubicBezTo>
                    <a:pt x="635" y="5104003"/>
                    <a:pt x="0" y="5103241"/>
                    <a:pt x="0" y="5102479"/>
                  </a:cubicBezTo>
                  <a:lnTo>
                    <a:pt x="0" y="1524"/>
                  </a:lnTo>
                  <a:cubicBezTo>
                    <a:pt x="0" y="635"/>
                    <a:pt x="762" y="0"/>
                    <a:pt x="1524" y="0"/>
                  </a:cubicBezTo>
                  <a:moveTo>
                    <a:pt x="1524" y="3048"/>
                  </a:moveTo>
                  <a:lnTo>
                    <a:pt x="1524" y="1524"/>
                  </a:lnTo>
                  <a:lnTo>
                    <a:pt x="3048" y="1524"/>
                  </a:lnTo>
                  <a:lnTo>
                    <a:pt x="3048" y="5102479"/>
                  </a:lnTo>
                  <a:lnTo>
                    <a:pt x="1524" y="5102479"/>
                  </a:lnTo>
                  <a:lnTo>
                    <a:pt x="1524" y="5100955"/>
                  </a:lnTo>
                  <a:lnTo>
                    <a:pt x="5060696" y="5100955"/>
                  </a:lnTo>
                  <a:lnTo>
                    <a:pt x="5060696" y="5102479"/>
                  </a:lnTo>
                  <a:lnTo>
                    <a:pt x="5059172" y="5102479"/>
                  </a:lnTo>
                  <a:lnTo>
                    <a:pt x="5059172" y="1524"/>
                  </a:lnTo>
                  <a:lnTo>
                    <a:pt x="5060696" y="1524"/>
                  </a:lnTo>
                  <a:lnTo>
                    <a:pt x="5060696" y="3048"/>
                  </a:lnTo>
                  <a:lnTo>
                    <a:pt x="1524" y="3048"/>
                  </a:lnTo>
                  <a:close/>
                </a:path>
              </a:pathLst>
            </a:custGeom>
            <a:solidFill>
              <a:srgbClr val="000000"/>
            </a:solidFill>
          </p:spPr>
        </p:sp>
        <p:sp>
          <p:nvSpPr>
            <p:cNvPr name="TextBox 18" id="18"/>
            <p:cNvSpPr txBox="true"/>
            <p:nvPr/>
          </p:nvSpPr>
          <p:spPr>
            <a:xfrm>
              <a:off x="0" y="66675"/>
              <a:ext cx="5059144" cy="5034247"/>
            </a:xfrm>
            <a:prstGeom prst="rect">
              <a:avLst/>
            </a:prstGeom>
          </p:spPr>
          <p:txBody>
            <a:bodyPr anchor="t" rtlCol="false" tIns="50800" lIns="50800" bIns="50800" rIns="50800"/>
            <a:lstStyle/>
            <a:p>
              <a:pPr algn="l">
                <a:lnSpc>
                  <a:spcPts val="2812"/>
                </a:lnSpc>
              </a:pPr>
              <a:r>
                <a:rPr lang="en-US" sz="3254" spc="28">
                  <a:solidFill>
                    <a:srgbClr val="000000"/>
                  </a:solidFill>
                  <a:latin typeface="Abibas"/>
                  <a:ea typeface="Abibas"/>
                  <a:cs typeface="Abibas"/>
                  <a:sym typeface="Abibas"/>
                </a:rPr>
                <a:t>Reducing the impacts of natural hazards – BBC Bitesize</a:t>
              </a:r>
            </a:p>
            <a:p>
              <a:pPr algn="l">
                <a:lnSpc>
                  <a:spcPts val="2812"/>
                </a:lnSpc>
              </a:pPr>
            </a:p>
            <a:p>
              <a:pPr algn="l">
                <a:lnSpc>
                  <a:spcPts val="2812"/>
                </a:lnSpc>
              </a:pPr>
              <a:r>
                <a:rPr lang="en-US" sz="3254" spc="28" u="sng">
                  <a:solidFill>
                    <a:srgbClr val="0563C1"/>
                  </a:solidFill>
                  <a:latin typeface="Calibri (MS)"/>
                  <a:ea typeface="Calibri (MS)"/>
                  <a:cs typeface="Calibri (MS)"/>
                  <a:sym typeface="Calibri (MS)"/>
                  <a:hlinkClick r:id="rId7" tooltip="https://www.bbc.co.uk/bitesize/guides/zptn6yc/revision/1"/>
                </a:rPr>
                <a:t>https://www.bbc.co.uk/bitesize/guides/zptn6yc/revision/1</a:t>
              </a:r>
              <a:r>
                <a:rPr lang="en-US" sz="3254" spc="28">
                  <a:solidFill>
                    <a:srgbClr val="000000"/>
                  </a:solidFill>
                  <a:latin typeface="Calibri (MS)"/>
                  <a:ea typeface="Calibri (MS)"/>
                  <a:cs typeface="Calibri (MS)"/>
                  <a:sym typeface="Calibri (MS)"/>
                </a:rPr>
                <a:t> </a:t>
              </a:r>
            </a:p>
          </p:txBody>
        </p:sp>
      </p:grpSp>
      <p:grpSp>
        <p:nvGrpSpPr>
          <p:cNvPr name="Group 19" id="19"/>
          <p:cNvGrpSpPr/>
          <p:nvPr/>
        </p:nvGrpSpPr>
        <p:grpSpPr>
          <a:xfrm rot="0">
            <a:off x="140232" y="8618652"/>
            <a:ext cx="10829486" cy="1566207"/>
            <a:chOff x="0" y="0"/>
            <a:chExt cx="14439314" cy="2088276"/>
          </a:xfrm>
        </p:grpSpPr>
        <p:sp>
          <p:nvSpPr>
            <p:cNvPr name="Freeform 20" id="20"/>
            <p:cNvSpPr/>
            <p:nvPr/>
          </p:nvSpPr>
          <p:spPr>
            <a:xfrm flipH="false" flipV="false" rot="0">
              <a:off x="-1524" y="-1524"/>
              <a:ext cx="14442312" cy="2091309"/>
            </a:xfrm>
            <a:custGeom>
              <a:avLst/>
              <a:gdLst/>
              <a:ahLst/>
              <a:cxnLst/>
              <a:rect r="r" b="b" t="t" l="l"/>
              <a:pathLst>
                <a:path h="2091309" w="14442312">
                  <a:moveTo>
                    <a:pt x="1524" y="0"/>
                  </a:moveTo>
                  <a:lnTo>
                    <a:pt x="14440788" y="0"/>
                  </a:lnTo>
                  <a:cubicBezTo>
                    <a:pt x="14441678" y="0"/>
                    <a:pt x="14442312" y="762"/>
                    <a:pt x="14442312" y="1524"/>
                  </a:cubicBezTo>
                  <a:lnTo>
                    <a:pt x="14442312" y="2089785"/>
                  </a:lnTo>
                  <a:cubicBezTo>
                    <a:pt x="14442312" y="2090674"/>
                    <a:pt x="14441551" y="2091309"/>
                    <a:pt x="14440788" y="2091309"/>
                  </a:cubicBezTo>
                  <a:lnTo>
                    <a:pt x="1524" y="2091309"/>
                  </a:lnTo>
                  <a:cubicBezTo>
                    <a:pt x="635" y="2091309"/>
                    <a:pt x="0" y="2090547"/>
                    <a:pt x="0" y="2089785"/>
                  </a:cubicBezTo>
                  <a:lnTo>
                    <a:pt x="0" y="1524"/>
                  </a:lnTo>
                  <a:cubicBezTo>
                    <a:pt x="0" y="635"/>
                    <a:pt x="762" y="0"/>
                    <a:pt x="1524" y="0"/>
                  </a:cubicBezTo>
                  <a:moveTo>
                    <a:pt x="1524" y="3048"/>
                  </a:moveTo>
                  <a:lnTo>
                    <a:pt x="1524" y="1524"/>
                  </a:lnTo>
                  <a:lnTo>
                    <a:pt x="3048" y="1524"/>
                  </a:lnTo>
                  <a:lnTo>
                    <a:pt x="3048" y="2089785"/>
                  </a:lnTo>
                  <a:lnTo>
                    <a:pt x="1524" y="2089785"/>
                  </a:lnTo>
                  <a:lnTo>
                    <a:pt x="1524" y="2088261"/>
                  </a:lnTo>
                  <a:lnTo>
                    <a:pt x="14440788" y="2088261"/>
                  </a:lnTo>
                  <a:lnTo>
                    <a:pt x="14440788" y="2089785"/>
                  </a:lnTo>
                  <a:lnTo>
                    <a:pt x="14439264" y="2089785"/>
                  </a:lnTo>
                  <a:lnTo>
                    <a:pt x="14439264" y="1524"/>
                  </a:lnTo>
                  <a:lnTo>
                    <a:pt x="14440788" y="1524"/>
                  </a:lnTo>
                  <a:lnTo>
                    <a:pt x="14440788" y="3048"/>
                  </a:lnTo>
                  <a:lnTo>
                    <a:pt x="1524" y="3048"/>
                  </a:lnTo>
                  <a:close/>
                </a:path>
              </a:pathLst>
            </a:custGeom>
            <a:solidFill>
              <a:srgbClr val="000000"/>
            </a:solidFill>
          </p:spPr>
        </p:sp>
        <p:sp>
          <p:nvSpPr>
            <p:cNvPr name="TextBox 21" id="21"/>
            <p:cNvSpPr txBox="true"/>
            <p:nvPr/>
          </p:nvSpPr>
          <p:spPr>
            <a:xfrm>
              <a:off x="0" y="66675"/>
              <a:ext cx="14439314" cy="2021601"/>
            </a:xfrm>
            <a:prstGeom prst="rect">
              <a:avLst/>
            </a:prstGeom>
          </p:spPr>
          <p:txBody>
            <a:bodyPr anchor="t" rtlCol="false" tIns="50800" lIns="50800" bIns="50800" rIns="50800"/>
            <a:lstStyle/>
            <a:p>
              <a:pPr algn="ctr">
                <a:lnSpc>
                  <a:spcPts val="2812"/>
                </a:lnSpc>
              </a:pPr>
              <a:r>
                <a:rPr lang="en-US" sz="3254" spc="28">
                  <a:solidFill>
                    <a:srgbClr val="000000"/>
                  </a:solidFill>
                  <a:latin typeface="Abibas"/>
                  <a:ea typeface="Abibas"/>
                  <a:cs typeface="Abibas"/>
                  <a:sym typeface="Abibas"/>
                </a:rPr>
                <a:t>Other management strategies to reduce the impact? Hazard mapping (preparedness?) Cost/benefit, insurance. Independent research required </a:t>
              </a:r>
            </a:p>
          </p:txBody>
        </p:sp>
      </p:grpSp>
      <p:grpSp>
        <p:nvGrpSpPr>
          <p:cNvPr name="Group 22" id="22"/>
          <p:cNvGrpSpPr/>
          <p:nvPr/>
        </p:nvGrpSpPr>
        <p:grpSpPr>
          <a:xfrm rot="0">
            <a:off x="11076844" y="7745362"/>
            <a:ext cx="7116406" cy="2439497"/>
            <a:chOff x="0" y="0"/>
            <a:chExt cx="9488542" cy="3252662"/>
          </a:xfrm>
        </p:grpSpPr>
        <p:sp>
          <p:nvSpPr>
            <p:cNvPr name="Freeform 23" id="23"/>
            <p:cNvSpPr/>
            <p:nvPr/>
          </p:nvSpPr>
          <p:spPr>
            <a:xfrm flipH="false" flipV="false" rot="0">
              <a:off x="-1524" y="-1524"/>
              <a:ext cx="9491599" cy="3255772"/>
            </a:xfrm>
            <a:custGeom>
              <a:avLst/>
              <a:gdLst/>
              <a:ahLst/>
              <a:cxnLst/>
              <a:rect r="r" b="b" t="t" l="l"/>
              <a:pathLst>
                <a:path h="3255772" w="9491599">
                  <a:moveTo>
                    <a:pt x="1524" y="0"/>
                  </a:moveTo>
                  <a:lnTo>
                    <a:pt x="9490075" y="0"/>
                  </a:lnTo>
                  <a:cubicBezTo>
                    <a:pt x="9490964" y="0"/>
                    <a:pt x="9491599" y="762"/>
                    <a:pt x="9491599" y="1524"/>
                  </a:cubicBezTo>
                  <a:lnTo>
                    <a:pt x="9491599" y="3254248"/>
                  </a:lnTo>
                  <a:cubicBezTo>
                    <a:pt x="9491599" y="3255137"/>
                    <a:pt x="9490837" y="3255772"/>
                    <a:pt x="9490075" y="3255772"/>
                  </a:cubicBezTo>
                  <a:lnTo>
                    <a:pt x="1524" y="3255772"/>
                  </a:lnTo>
                  <a:cubicBezTo>
                    <a:pt x="635" y="3255772"/>
                    <a:pt x="0" y="3255010"/>
                    <a:pt x="0" y="3254248"/>
                  </a:cubicBezTo>
                  <a:lnTo>
                    <a:pt x="0" y="1524"/>
                  </a:lnTo>
                  <a:cubicBezTo>
                    <a:pt x="0" y="635"/>
                    <a:pt x="762" y="0"/>
                    <a:pt x="1524" y="0"/>
                  </a:cubicBezTo>
                  <a:moveTo>
                    <a:pt x="1524" y="3048"/>
                  </a:moveTo>
                  <a:lnTo>
                    <a:pt x="1524" y="1524"/>
                  </a:lnTo>
                  <a:lnTo>
                    <a:pt x="3048" y="1524"/>
                  </a:lnTo>
                  <a:lnTo>
                    <a:pt x="3048" y="3254248"/>
                  </a:lnTo>
                  <a:lnTo>
                    <a:pt x="1524" y="3254248"/>
                  </a:lnTo>
                  <a:lnTo>
                    <a:pt x="1524" y="3252724"/>
                  </a:lnTo>
                  <a:lnTo>
                    <a:pt x="9490075" y="3252724"/>
                  </a:lnTo>
                  <a:lnTo>
                    <a:pt x="9490075" y="3254248"/>
                  </a:lnTo>
                  <a:lnTo>
                    <a:pt x="9488424" y="3254248"/>
                  </a:lnTo>
                  <a:lnTo>
                    <a:pt x="9488424" y="1524"/>
                  </a:lnTo>
                  <a:lnTo>
                    <a:pt x="9489948" y="1524"/>
                  </a:lnTo>
                  <a:lnTo>
                    <a:pt x="9489948" y="3048"/>
                  </a:lnTo>
                  <a:lnTo>
                    <a:pt x="1524" y="3048"/>
                  </a:lnTo>
                  <a:close/>
                </a:path>
              </a:pathLst>
            </a:custGeom>
            <a:solidFill>
              <a:srgbClr val="000000"/>
            </a:solidFill>
          </p:spPr>
        </p:sp>
        <p:sp>
          <p:nvSpPr>
            <p:cNvPr name="TextBox 24" id="24"/>
            <p:cNvSpPr txBox="true"/>
            <p:nvPr/>
          </p:nvSpPr>
          <p:spPr>
            <a:xfrm>
              <a:off x="0" y="66675"/>
              <a:ext cx="9488542" cy="3185987"/>
            </a:xfrm>
            <a:prstGeom prst="rect">
              <a:avLst/>
            </a:prstGeom>
          </p:spPr>
          <p:txBody>
            <a:bodyPr anchor="t" rtlCol="false" tIns="50800" lIns="50800" bIns="50800" rIns="50800"/>
            <a:lstStyle/>
            <a:p>
              <a:pPr algn="ctr">
                <a:lnSpc>
                  <a:spcPts val="3084"/>
                </a:lnSpc>
              </a:pPr>
              <a:r>
                <a:rPr lang="en-US" sz="3570" spc="31">
                  <a:solidFill>
                    <a:srgbClr val="000000"/>
                  </a:solidFill>
                  <a:latin typeface="Abibas"/>
                  <a:ea typeface="Abibas"/>
                  <a:cs typeface="Abibas"/>
                  <a:sym typeface="Abibas"/>
                </a:rPr>
                <a:t>Edexcel Resources</a:t>
              </a:r>
            </a:p>
            <a:p>
              <a:pPr algn="l">
                <a:lnSpc>
                  <a:spcPts val="3084"/>
                </a:lnSpc>
              </a:pPr>
              <a:r>
                <a:rPr lang="en-US" sz="3570" spc="31" u="sng">
                  <a:solidFill>
                    <a:srgbClr val="0563C1"/>
                  </a:solidFill>
                  <a:latin typeface="Calibri (MS)"/>
                  <a:ea typeface="Calibri (MS)"/>
                  <a:cs typeface="Calibri (MS)"/>
                  <a:sym typeface="Calibri (MS)"/>
                  <a:hlinkClick r:id="rId8" tooltip="https://geographyrevisionalevel.weebly.com/18a---prediction-and-forecasting.html"/>
                </a:rPr>
                <a:t>Prediction and Forecasting</a:t>
              </a:r>
            </a:p>
            <a:p>
              <a:pPr algn="l">
                <a:lnSpc>
                  <a:spcPts val="3084"/>
                </a:lnSpc>
              </a:pPr>
            </a:p>
            <a:p>
              <a:pPr algn="l">
                <a:lnSpc>
                  <a:spcPts val="3084"/>
                </a:lnSpc>
              </a:pPr>
              <a:r>
                <a:rPr lang="en-US" sz="3570" spc="31" u="sng">
                  <a:solidFill>
                    <a:srgbClr val="0563C1"/>
                  </a:solidFill>
                  <a:latin typeface="Calibri (MS)"/>
                  <a:ea typeface="Calibri (MS)"/>
                  <a:cs typeface="Calibri (MS)"/>
                  <a:sym typeface="Calibri (MS)"/>
                  <a:hlinkClick r:id="rId9" tooltip="https://geographyrevisionalevel.weebly.com/19b-modifying-vulnerability.html"/>
                </a:rPr>
                <a:t>Modifying Vulnerability</a:t>
              </a:r>
              <a:r>
                <a:rPr lang="en-US" sz="3570" spc="31">
                  <a:solidFill>
                    <a:srgbClr val="000000"/>
                  </a:solidFill>
                  <a:latin typeface="Calibri (MS)"/>
                  <a:ea typeface="Calibri (MS)"/>
                  <a:cs typeface="Calibri (MS)"/>
                  <a:sym typeface="Calibri (MS)"/>
                </a:rPr>
                <a:t>  </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3"/>
            <a:stretch>
              <a:fillRect l="0" t="0" r="0" b="0"/>
            </a:stretch>
          </a:blipFill>
        </p:spPr>
      </p:sp>
      <p:grpSp>
        <p:nvGrpSpPr>
          <p:cNvPr name="Group 4" id="4"/>
          <p:cNvGrpSpPr/>
          <p:nvPr/>
        </p:nvGrpSpPr>
        <p:grpSpPr>
          <a:xfrm rot="0">
            <a:off x="2286000" y="-41076"/>
            <a:ext cx="13716000" cy="776883"/>
            <a:chOff x="0" y="0"/>
            <a:chExt cx="18288000" cy="1035844"/>
          </a:xfrm>
        </p:grpSpPr>
        <p:sp>
          <p:nvSpPr>
            <p:cNvPr name="Freeform 5" id="5"/>
            <p:cNvSpPr/>
            <p:nvPr/>
          </p:nvSpPr>
          <p:spPr>
            <a:xfrm flipH="false" flipV="false" rot="0">
              <a:off x="0" y="0"/>
              <a:ext cx="18288000" cy="1035844"/>
            </a:xfrm>
            <a:custGeom>
              <a:avLst/>
              <a:gdLst/>
              <a:ahLst/>
              <a:cxnLst/>
              <a:rect r="r" b="b" t="t" l="l"/>
              <a:pathLst>
                <a:path h="1035844" w="18288000">
                  <a:moveTo>
                    <a:pt x="0" y="0"/>
                  </a:moveTo>
                  <a:lnTo>
                    <a:pt x="18288000" y="0"/>
                  </a:lnTo>
                  <a:lnTo>
                    <a:pt x="18288000" y="1035844"/>
                  </a:lnTo>
                  <a:lnTo>
                    <a:pt x="0" y="1035844"/>
                  </a:lnTo>
                  <a:close/>
                </a:path>
              </a:pathLst>
            </a:custGeom>
            <a:solidFill>
              <a:srgbClr val="000000">
                <a:alpha val="0"/>
              </a:srgbClr>
            </a:solidFill>
          </p:spPr>
        </p:sp>
        <p:sp>
          <p:nvSpPr>
            <p:cNvPr name="TextBox 6" id="6"/>
            <p:cNvSpPr txBox="true"/>
            <p:nvPr/>
          </p:nvSpPr>
          <p:spPr>
            <a:xfrm>
              <a:off x="0" y="-19050"/>
              <a:ext cx="18288000" cy="1054894"/>
            </a:xfrm>
            <a:prstGeom prst="rect">
              <a:avLst/>
            </a:prstGeom>
          </p:spPr>
          <p:txBody>
            <a:bodyPr anchor="ctr" rtlCol="false" tIns="0" lIns="0" bIns="0" rIns="0"/>
            <a:lstStyle/>
            <a:p>
              <a:pPr algn="ctr">
                <a:lnSpc>
                  <a:spcPts val="5345"/>
                </a:lnSpc>
              </a:pPr>
              <a:r>
                <a:rPr lang="en-US" sz="4455">
                  <a:solidFill>
                    <a:srgbClr val="000000"/>
                  </a:solidFill>
                  <a:latin typeface="Arimo"/>
                  <a:ea typeface="Arimo"/>
                  <a:cs typeface="Arimo"/>
                  <a:sym typeface="Arimo"/>
                </a:rPr>
                <a:t>Do volcanoes bring opportunities?</a:t>
              </a:r>
            </a:p>
          </p:txBody>
        </p:sp>
      </p:grpSp>
      <p:grpSp>
        <p:nvGrpSpPr>
          <p:cNvPr name="Group 7" id="7"/>
          <p:cNvGrpSpPr>
            <a:grpSpLocks noChangeAspect="true"/>
          </p:cNvGrpSpPr>
          <p:nvPr/>
        </p:nvGrpSpPr>
        <p:grpSpPr>
          <a:xfrm rot="0">
            <a:off x="13364329" y="46137"/>
            <a:ext cx="776883" cy="776883"/>
            <a:chOff x="0" y="0"/>
            <a:chExt cx="1035844" cy="1035844"/>
          </a:xfrm>
        </p:grpSpPr>
        <p:sp>
          <p:nvSpPr>
            <p:cNvPr name="Freeform 8" id="8" descr="Thinking Face Emoji (U+1F914)"/>
            <p:cNvSpPr/>
            <p:nvPr/>
          </p:nvSpPr>
          <p:spPr>
            <a:xfrm flipH="false" flipV="false" rot="0">
              <a:off x="0" y="0"/>
              <a:ext cx="1035812" cy="1035812"/>
            </a:xfrm>
            <a:custGeom>
              <a:avLst/>
              <a:gdLst/>
              <a:ahLst/>
              <a:cxnLst/>
              <a:rect r="r" b="b" t="t" l="l"/>
              <a:pathLst>
                <a:path h="1035812" w="1035812">
                  <a:moveTo>
                    <a:pt x="0" y="0"/>
                  </a:moveTo>
                  <a:lnTo>
                    <a:pt x="1035812" y="0"/>
                  </a:lnTo>
                  <a:lnTo>
                    <a:pt x="1035812" y="1035812"/>
                  </a:lnTo>
                  <a:lnTo>
                    <a:pt x="0" y="1035812"/>
                  </a:lnTo>
                  <a:lnTo>
                    <a:pt x="0" y="0"/>
                  </a:lnTo>
                  <a:close/>
                </a:path>
              </a:pathLst>
            </a:custGeom>
            <a:blipFill>
              <a:blip r:embed="rId4"/>
              <a:stretch>
                <a:fillRect l="0" t="0" r="-3" b="-3"/>
              </a:stretch>
            </a:blipFill>
          </p:spPr>
        </p:sp>
      </p:grpSp>
      <p:grpSp>
        <p:nvGrpSpPr>
          <p:cNvPr name="Group 9" id="9"/>
          <p:cNvGrpSpPr>
            <a:grpSpLocks noChangeAspect="true"/>
          </p:cNvGrpSpPr>
          <p:nvPr/>
        </p:nvGrpSpPr>
        <p:grpSpPr>
          <a:xfrm rot="0">
            <a:off x="0" y="837612"/>
            <a:ext cx="8667345" cy="4247338"/>
            <a:chOff x="0" y="0"/>
            <a:chExt cx="11556460" cy="5663118"/>
          </a:xfrm>
        </p:grpSpPr>
        <p:sp>
          <p:nvSpPr>
            <p:cNvPr name="Freeform 10" id="10"/>
            <p:cNvSpPr/>
            <p:nvPr/>
          </p:nvSpPr>
          <p:spPr>
            <a:xfrm flipH="false" flipV="false" rot="0">
              <a:off x="0" y="0"/>
              <a:ext cx="11556492" cy="5663057"/>
            </a:xfrm>
            <a:custGeom>
              <a:avLst/>
              <a:gdLst/>
              <a:ahLst/>
              <a:cxnLst/>
              <a:rect r="r" b="b" t="t" l="l"/>
              <a:pathLst>
                <a:path h="5663057" w="11556492">
                  <a:moveTo>
                    <a:pt x="0" y="0"/>
                  </a:moveTo>
                  <a:lnTo>
                    <a:pt x="11556492" y="0"/>
                  </a:lnTo>
                  <a:lnTo>
                    <a:pt x="11556492" y="5663057"/>
                  </a:lnTo>
                  <a:lnTo>
                    <a:pt x="0" y="5663057"/>
                  </a:lnTo>
                  <a:lnTo>
                    <a:pt x="0" y="0"/>
                  </a:lnTo>
                  <a:close/>
                </a:path>
              </a:pathLst>
            </a:custGeom>
            <a:blipFill>
              <a:blip r:embed="rId5"/>
              <a:stretch>
                <a:fillRect l="0" t="-7648" r="0" b="-7649"/>
              </a:stretch>
            </a:blipFill>
          </p:spPr>
        </p:sp>
      </p:grpSp>
      <p:grpSp>
        <p:nvGrpSpPr>
          <p:cNvPr name="Group 11" id="11"/>
          <p:cNvGrpSpPr>
            <a:grpSpLocks noChangeAspect="true"/>
          </p:cNvGrpSpPr>
          <p:nvPr/>
        </p:nvGrpSpPr>
        <p:grpSpPr>
          <a:xfrm rot="0">
            <a:off x="9347757" y="869016"/>
            <a:ext cx="8940243" cy="4199337"/>
            <a:chOff x="0" y="0"/>
            <a:chExt cx="11920324" cy="5599116"/>
          </a:xfrm>
        </p:grpSpPr>
        <p:sp>
          <p:nvSpPr>
            <p:cNvPr name="Freeform 12" id="12"/>
            <p:cNvSpPr/>
            <p:nvPr/>
          </p:nvSpPr>
          <p:spPr>
            <a:xfrm flipH="false" flipV="false" rot="0">
              <a:off x="0" y="0"/>
              <a:ext cx="11920347" cy="5599176"/>
            </a:xfrm>
            <a:custGeom>
              <a:avLst/>
              <a:gdLst/>
              <a:ahLst/>
              <a:cxnLst/>
              <a:rect r="r" b="b" t="t" l="l"/>
              <a:pathLst>
                <a:path h="5599176" w="11920347">
                  <a:moveTo>
                    <a:pt x="0" y="0"/>
                  </a:moveTo>
                  <a:lnTo>
                    <a:pt x="11920347" y="0"/>
                  </a:lnTo>
                  <a:lnTo>
                    <a:pt x="11920347" y="5599176"/>
                  </a:lnTo>
                  <a:lnTo>
                    <a:pt x="0" y="5599176"/>
                  </a:lnTo>
                  <a:lnTo>
                    <a:pt x="0" y="0"/>
                  </a:lnTo>
                  <a:close/>
                </a:path>
              </a:pathLst>
            </a:custGeom>
            <a:blipFill>
              <a:blip r:embed="rId6"/>
              <a:stretch>
                <a:fillRect l="0" t="-10143" r="0" b="-10142"/>
              </a:stretch>
            </a:blipFill>
          </p:spPr>
        </p:sp>
      </p:grpSp>
      <p:grpSp>
        <p:nvGrpSpPr>
          <p:cNvPr name="Group 13" id="13"/>
          <p:cNvGrpSpPr>
            <a:grpSpLocks noChangeAspect="true"/>
          </p:cNvGrpSpPr>
          <p:nvPr/>
        </p:nvGrpSpPr>
        <p:grpSpPr>
          <a:xfrm rot="0">
            <a:off x="0" y="5300876"/>
            <a:ext cx="8667345" cy="4986124"/>
            <a:chOff x="0" y="0"/>
            <a:chExt cx="11556460" cy="6648166"/>
          </a:xfrm>
        </p:grpSpPr>
        <p:sp>
          <p:nvSpPr>
            <p:cNvPr name="Freeform 14" id="14"/>
            <p:cNvSpPr/>
            <p:nvPr/>
          </p:nvSpPr>
          <p:spPr>
            <a:xfrm flipH="false" flipV="false" rot="0">
              <a:off x="0" y="0"/>
              <a:ext cx="11556492" cy="6648196"/>
            </a:xfrm>
            <a:custGeom>
              <a:avLst/>
              <a:gdLst/>
              <a:ahLst/>
              <a:cxnLst/>
              <a:rect r="r" b="b" t="t" l="l"/>
              <a:pathLst>
                <a:path h="6648196" w="11556492">
                  <a:moveTo>
                    <a:pt x="0" y="0"/>
                  </a:moveTo>
                  <a:lnTo>
                    <a:pt x="11556492" y="0"/>
                  </a:lnTo>
                  <a:lnTo>
                    <a:pt x="11556492" y="6648196"/>
                  </a:lnTo>
                  <a:lnTo>
                    <a:pt x="0" y="6648196"/>
                  </a:lnTo>
                  <a:lnTo>
                    <a:pt x="0" y="0"/>
                  </a:lnTo>
                  <a:close/>
                </a:path>
              </a:pathLst>
            </a:custGeom>
            <a:blipFill>
              <a:blip r:embed="rId7"/>
              <a:stretch>
                <a:fillRect l="-909" t="0" r="-909" b="0"/>
              </a:stretch>
            </a:blipFill>
          </p:spPr>
        </p:sp>
      </p:grpSp>
      <p:grpSp>
        <p:nvGrpSpPr>
          <p:cNvPr name="Group 15" id="15"/>
          <p:cNvGrpSpPr>
            <a:grpSpLocks noChangeAspect="true"/>
          </p:cNvGrpSpPr>
          <p:nvPr/>
        </p:nvGrpSpPr>
        <p:grpSpPr>
          <a:xfrm rot="0">
            <a:off x="9347757" y="5300876"/>
            <a:ext cx="8940243" cy="4986124"/>
            <a:chOff x="0" y="0"/>
            <a:chExt cx="11920324" cy="6648166"/>
          </a:xfrm>
        </p:grpSpPr>
        <p:sp>
          <p:nvSpPr>
            <p:cNvPr name="Freeform 16" id="16"/>
            <p:cNvSpPr/>
            <p:nvPr/>
          </p:nvSpPr>
          <p:spPr>
            <a:xfrm flipH="false" flipV="false" rot="0">
              <a:off x="0" y="0"/>
              <a:ext cx="11920347" cy="6648196"/>
            </a:xfrm>
            <a:custGeom>
              <a:avLst/>
              <a:gdLst/>
              <a:ahLst/>
              <a:cxnLst/>
              <a:rect r="r" b="b" t="t" l="l"/>
              <a:pathLst>
                <a:path h="6648196" w="11920347">
                  <a:moveTo>
                    <a:pt x="0" y="0"/>
                  </a:moveTo>
                  <a:lnTo>
                    <a:pt x="11920347" y="0"/>
                  </a:lnTo>
                  <a:lnTo>
                    <a:pt x="11920347" y="6648196"/>
                  </a:lnTo>
                  <a:lnTo>
                    <a:pt x="0" y="6648196"/>
                  </a:lnTo>
                  <a:lnTo>
                    <a:pt x="0" y="0"/>
                  </a:lnTo>
                  <a:close/>
                </a:path>
              </a:pathLst>
            </a:custGeom>
            <a:blipFill>
              <a:blip r:embed="rId8"/>
              <a:stretch>
                <a:fillRect l="0" t="-652" r="0" b="-652"/>
              </a:stretch>
            </a:blip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3"/>
            <a:stretch>
              <a:fillRect l="0" t="0" r="0" b="0"/>
            </a:stretch>
          </a:blipFill>
        </p:spPr>
      </p:sp>
      <p:grpSp>
        <p:nvGrpSpPr>
          <p:cNvPr name="Group 4" id="4"/>
          <p:cNvGrpSpPr/>
          <p:nvPr/>
        </p:nvGrpSpPr>
        <p:grpSpPr>
          <a:xfrm rot="0">
            <a:off x="2286000" y="-41076"/>
            <a:ext cx="13716000" cy="776883"/>
            <a:chOff x="0" y="0"/>
            <a:chExt cx="18288000" cy="1035844"/>
          </a:xfrm>
        </p:grpSpPr>
        <p:sp>
          <p:nvSpPr>
            <p:cNvPr name="Freeform 5" id="5"/>
            <p:cNvSpPr/>
            <p:nvPr/>
          </p:nvSpPr>
          <p:spPr>
            <a:xfrm flipH="false" flipV="false" rot="0">
              <a:off x="0" y="0"/>
              <a:ext cx="18288000" cy="1035844"/>
            </a:xfrm>
            <a:custGeom>
              <a:avLst/>
              <a:gdLst/>
              <a:ahLst/>
              <a:cxnLst/>
              <a:rect r="r" b="b" t="t" l="l"/>
              <a:pathLst>
                <a:path h="1035844" w="18288000">
                  <a:moveTo>
                    <a:pt x="0" y="0"/>
                  </a:moveTo>
                  <a:lnTo>
                    <a:pt x="18288000" y="0"/>
                  </a:lnTo>
                  <a:lnTo>
                    <a:pt x="18288000" y="1035844"/>
                  </a:lnTo>
                  <a:lnTo>
                    <a:pt x="0" y="1035844"/>
                  </a:lnTo>
                  <a:close/>
                </a:path>
              </a:pathLst>
            </a:custGeom>
            <a:solidFill>
              <a:srgbClr val="000000">
                <a:alpha val="0"/>
              </a:srgbClr>
            </a:solidFill>
          </p:spPr>
        </p:sp>
        <p:sp>
          <p:nvSpPr>
            <p:cNvPr name="TextBox 6" id="6"/>
            <p:cNvSpPr txBox="true"/>
            <p:nvPr/>
          </p:nvSpPr>
          <p:spPr>
            <a:xfrm>
              <a:off x="0" y="-19050"/>
              <a:ext cx="18288000" cy="1054894"/>
            </a:xfrm>
            <a:prstGeom prst="rect">
              <a:avLst/>
            </a:prstGeom>
          </p:spPr>
          <p:txBody>
            <a:bodyPr anchor="ctr" rtlCol="false" tIns="0" lIns="0" bIns="0" rIns="0"/>
            <a:lstStyle/>
            <a:p>
              <a:pPr algn="ctr">
                <a:lnSpc>
                  <a:spcPts val="5345"/>
                </a:lnSpc>
              </a:pPr>
              <a:r>
                <a:rPr lang="en-US" sz="4455">
                  <a:solidFill>
                    <a:srgbClr val="000000"/>
                  </a:solidFill>
                  <a:latin typeface="Arimo"/>
                  <a:ea typeface="Arimo"/>
                  <a:cs typeface="Arimo"/>
                  <a:sym typeface="Arimo"/>
                </a:rPr>
                <a:t>Do volcanoes bring opportunities?</a:t>
              </a:r>
            </a:p>
          </p:txBody>
        </p:sp>
      </p:grpSp>
      <p:grpSp>
        <p:nvGrpSpPr>
          <p:cNvPr name="Group 7" id="7"/>
          <p:cNvGrpSpPr/>
          <p:nvPr/>
        </p:nvGrpSpPr>
        <p:grpSpPr>
          <a:xfrm rot="0">
            <a:off x="243971" y="889419"/>
            <a:ext cx="10545555" cy="9238252"/>
            <a:chOff x="0" y="0"/>
            <a:chExt cx="14060740" cy="12317670"/>
          </a:xfrm>
        </p:grpSpPr>
        <p:sp>
          <p:nvSpPr>
            <p:cNvPr name="Freeform 8" id="8"/>
            <p:cNvSpPr/>
            <p:nvPr/>
          </p:nvSpPr>
          <p:spPr>
            <a:xfrm flipH="false" flipV="false" rot="0">
              <a:off x="0" y="0"/>
              <a:ext cx="14060678" cy="12317730"/>
            </a:xfrm>
            <a:custGeom>
              <a:avLst/>
              <a:gdLst/>
              <a:ahLst/>
              <a:cxnLst/>
              <a:rect r="r" b="b" t="t" l="l"/>
              <a:pathLst>
                <a:path h="12317730" w="14060678">
                  <a:moveTo>
                    <a:pt x="0" y="0"/>
                  </a:moveTo>
                  <a:lnTo>
                    <a:pt x="14060678" y="0"/>
                  </a:lnTo>
                  <a:lnTo>
                    <a:pt x="14060678" y="12317730"/>
                  </a:lnTo>
                  <a:lnTo>
                    <a:pt x="0" y="12317730"/>
                  </a:lnTo>
                  <a:close/>
                </a:path>
              </a:pathLst>
            </a:custGeom>
            <a:solidFill>
              <a:srgbClr val="FFFFFF"/>
            </a:solidFill>
          </p:spPr>
        </p:sp>
        <p:sp>
          <p:nvSpPr>
            <p:cNvPr name="TextBox 9" id="9"/>
            <p:cNvSpPr txBox="true"/>
            <p:nvPr/>
          </p:nvSpPr>
          <p:spPr>
            <a:xfrm>
              <a:off x="0" y="-9525"/>
              <a:ext cx="14060740" cy="12327195"/>
            </a:xfrm>
            <a:prstGeom prst="rect">
              <a:avLst/>
            </a:prstGeom>
          </p:spPr>
          <p:txBody>
            <a:bodyPr anchor="t" rtlCol="false" tIns="50800" lIns="50800" bIns="50800" rIns="50800"/>
            <a:lstStyle/>
            <a:p>
              <a:pPr algn="l" marL="434340" indent="-217170" lvl="1">
                <a:lnSpc>
                  <a:spcPts val="2879"/>
                </a:lnSpc>
                <a:buFont typeface="Arial"/>
                <a:buChar char="•"/>
              </a:pPr>
              <a:r>
                <a:rPr lang="en-US" sz="2400">
                  <a:solidFill>
                    <a:srgbClr val="000000"/>
                  </a:solidFill>
                  <a:latin typeface="Arimo"/>
                  <a:ea typeface="Arimo"/>
                  <a:cs typeface="Arimo"/>
                  <a:sym typeface="Arimo"/>
                </a:rPr>
                <a:t>Geothermal Energy – Volcanic heat can be converted to produce renewable electricity. 99% of Reykjavik’s (capital of Iceland) energy needs comes from geothermal energy! </a:t>
              </a:r>
            </a:p>
            <a:p>
              <a:pPr algn="l" marL="434340" indent="-217170" lvl="1">
                <a:lnSpc>
                  <a:spcPts val="2879"/>
                </a:lnSpc>
              </a:pPr>
            </a:p>
            <a:p>
              <a:pPr algn="l" marL="434340" indent="-217170" lvl="1">
                <a:lnSpc>
                  <a:spcPts val="2879"/>
                </a:lnSpc>
                <a:buFont typeface="Arial"/>
                <a:buChar char="•"/>
              </a:pPr>
              <a:r>
                <a:rPr lang="en-US" sz="2400">
                  <a:solidFill>
                    <a:srgbClr val="000000"/>
                  </a:solidFill>
                  <a:latin typeface="Arimo"/>
                  <a:ea typeface="Arimo"/>
                  <a:cs typeface="Arimo"/>
                  <a:sym typeface="Arimo"/>
                </a:rPr>
                <a:t>Minerals – As magma cools, the process releases minerals. Minerals formed by volcanoes include gold, silver, copper, zinc, lead and sulphur. </a:t>
              </a:r>
            </a:p>
            <a:p>
              <a:pPr algn="l" marL="434340" indent="-217170" lvl="1">
                <a:lnSpc>
                  <a:spcPts val="2879"/>
                </a:lnSpc>
              </a:pPr>
            </a:p>
            <a:p>
              <a:pPr algn="l" marL="434340" indent="-217170" lvl="1">
                <a:lnSpc>
                  <a:spcPts val="2879"/>
                </a:lnSpc>
                <a:buFont typeface="Arial"/>
                <a:buChar char="•"/>
              </a:pPr>
              <a:r>
                <a:rPr lang="en-US" sz="2400">
                  <a:solidFill>
                    <a:srgbClr val="000000"/>
                  </a:solidFill>
                  <a:latin typeface="Arimo"/>
                  <a:ea typeface="Arimo"/>
                  <a:cs typeface="Arimo"/>
                  <a:sym typeface="Arimo"/>
                </a:rPr>
                <a:t>Sulphur mining - although very dangerous to health, is very profitable for farmers in places like Java, Indonesia.</a:t>
              </a:r>
            </a:p>
            <a:p>
              <a:pPr algn="l" marL="434340" indent="-217170" lvl="1">
                <a:lnSpc>
                  <a:spcPts val="2879"/>
                </a:lnSpc>
              </a:pPr>
            </a:p>
            <a:p>
              <a:pPr algn="l" marL="434340" indent="-217170" lvl="1">
                <a:lnSpc>
                  <a:spcPts val="2879"/>
                </a:lnSpc>
                <a:buFont typeface="Arial"/>
                <a:buChar char="•"/>
              </a:pPr>
              <a:r>
                <a:rPr lang="en-US" sz="2400">
                  <a:solidFill>
                    <a:srgbClr val="000000"/>
                  </a:solidFill>
                  <a:latin typeface="Arimo"/>
                  <a:ea typeface="Arimo"/>
                  <a:cs typeface="Arimo"/>
                  <a:sym typeface="Arimo"/>
                </a:rPr>
                <a:t>Fertile soils – The ash and dust released by volcanoes contains many useful minerals which help to make very fertile soil. Some of the best soil in the world for farming is near volcanoes. Many prosperous vineyards, farms and grain fields are located around volcanoes, from Italy to Indonesia!</a:t>
              </a:r>
            </a:p>
            <a:p>
              <a:pPr algn="l" marL="434340" indent="-217170" lvl="1">
                <a:lnSpc>
                  <a:spcPts val="2879"/>
                </a:lnSpc>
              </a:pPr>
            </a:p>
            <a:p>
              <a:pPr algn="l" marL="434340" indent="-217170" lvl="1">
                <a:lnSpc>
                  <a:spcPts val="2879"/>
                </a:lnSpc>
                <a:buFont typeface="Arial"/>
                <a:buChar char="•"/>
              </a:pPr>
              <a:r>
                <a:rPr lang="en-US" sz="2400">
                  <a:solidFill>
                    <a:srgbClr val="000000"/>
                  </a:solidFill>
                  <a:latin typeface="Arimo"/>
                  <a:ea typeface="Arimo"/>
                  <a:cs typeface="Arimo"/>
                  <a:sym typeface="Arimo"/>
                </a:rPr>
                <a:t>Tourism – volcanoes themselves are awesome features and attract tourists from around the world. Other volcano features such as hot springs and geysers also attract tourists. This creates lots of </a:t>
              </a:r>
              <a:r>
                <a:rPr lang="en-US" sz="2400" u="sng">
                  <a:solidFill>
                    <a:srgbClr val="000000"/>
                  </a:solidFill>
                  <a:latin typeface="Arimo"/>
                  <a:ea typeface="Arimo"/>
                  <a:cs typeface="Arimo"/>
                  <a:sym typeface="Arimo"/>
                </a:rPr>
                <a:t>employment</a:t>
              </a:r>
              <a:r>
                <a:rPr lang="en-US" sz="2400">
                  <a:solidFill>
                    <a:srgbClr val="000000"/>
                  </a:solidFill>
                  <a:latin typeface="Arimo"/>
                  <a:ea typeface="Arimo"/>
                  <a:cs typeface="Arimo"/>
                  <a:sym typeface="Arimo"/>
                </a:rPr>
                <a:t> in local areas (restaurants, souvenir shops etc.) and contributes to employment in fields such as tour operators, travel agents etc. These tourists also bring money into the economy and help cause the </a:t>
              </a:r>
              <a:r>
                <a:rPr lang="en-US" sz="2400" u="sng">
                  <a:solidFill>
                    <a:srgbClr val="000000"/>
                  </a:solidFill>
                  <a:latin typeface="Arimo"/>
                  <a:ea typeface="Arimo"/>
                  <a:cs typeface="Arimo"/>
                  <a:sym typeface="Arimo"/>
                </a:rPr>
                <a:t>multiplier effect</a:t>
              </a:r>
              <a:r>
                <a:rPr lang="en-US" sz="2400">
                  <a:solidFill>
                    <a:srgbClr val="000000"/>
                  </a:solidFill>
                  <a:latin typeface="Arimo"/>
                  <a:ea typeface="Arimo"/>
                  <a:cs typeface="Arimo"/>
                  <a:sym typeface="Arimo"/>
                </a:rPr>
                <a:t>. Examples include New Zealand, Hawaii, Yellowstone National Park in California.</a:t>
              </a:r>
            </a:p>
          </p:txBody>
        </p:sp>
      </p:grpSp>
      <p:grpSp>
        <p:nvGrpSpPr>
          <p:cNvPr name="Group 10" id="10"/>
          <p:cNvGrpSpPr>
            <a:grpSpLocks noChangeAspect="true"/>
          </p:cNvGrpSpPr>
          <p:nvPr/>
        </p:nvGrpSpPr>
        <p:grpSpPr>
          <a:xfrm rot="0">
            <a:off x="13364329" y="46137"/>
            <a:ext cx="776883" cy="776883"/>
            <a:chOff x="0" y="0"/>
            <a:chExt cx="1035844" cy="1035844"/>
          </a:xfrm>
        </p:grpSpPr>
        <p:sp>
          <p:nvSpPr>
            <p:cNvPr name="Freeform 11" id="11" descr="Thinking Face Emoji (U+1F914)"/>
            <p:cNvSpPr/>
            <p:nvPr/>
          </p:nvSpPr>
          <p:spPr>
            <a:xfrm flipH="false" flipV="false" rot="0">
              <a:off x="0" y="0"/>
              <a:ext cx="1035812" cy="1035812"/>
            </a:xfrm>
            <a:custGeom>
              <a:avLst/>
              <a:gdLst/>
              <a:ahLst/>
              <a:cxnLst/>
              <a:rect r="r" b="b" t="t" l="l"/>
              <a:pathLst>
                <a:path h="1035812" w="1035812">
                  <a:moveTo>
                    <a:pt x="0" y="0"/>
                  </a:moveTo>
                  <a:lnTo>
                    <a:pt x="1035812" y="0"/>
                  </a:lnTo>
                  <a:lnTo>
                    <a:pt x="1035812" y="1035812"/>
                  </a:lnTo>
                  <a:lnTo>
                    <a:pt x="0" y="1035812"/>
                  </a:lnTo>
                  <a:lnTo>
                    <a:pt x="0" y="0"/>
                  </a:lnTo>
                  <a:close/>
                </a:path>
              </a:pathLst>
            </a:custGeom>
            <a:blipFill>
              <a:blip r:embed="rId4"/>
              <a:stretch>
                <a:fillRect l="0" t="0" r="-3" b="-3"/>
              </a:stretch>
            </a:blipFill>
          </p:spPr>
        </p:sp>
      </p:grpSp>
      <p:grpSp>
        <p:nvGrpSpPr>
          <p:cNvPr name="Group 12" id="12"/>
          <p:cNvGrpSpPr>
            <a:grpSpLocks noChangeAspect="true"/>
          </p:cNvGrpSpPr>
          <p:nvPr/>
        </p:nvGrpSpPr>
        <p:grpSpPr>
          <a:xfrm rot="0">
            <a:off x="10931490" y="823020"/>
            <a:ext cx="4007254" cy="2819181"/>
            <a:chOff x="0" y="0"/>
            <a:chExt cx="5343006" cy="3758908"/>
          </a:xfrm>
        </p:grpSpPr>
        <p:sp>
          <p:nvSpPr>
            <p:cNvPr name="Freeform 13" id="13" descr="This diagram shows the major parts of a geothermal power plant. Numbers on the diagram correspond with the steps listed on the page."/>
            <p:cNvSpPr/>
            <p:nvPr/>
          </p:nvSpPr>
          <p:spPr>
            <a:xfrm flipH="false" flipV="false" rot="0">
              <a:off x="0" y="0"/>
              <a:ext cx="5343017" cy="3758946"/>
            </a:xfrm>
            <a:custGeom>
              <a:avLst/>
              <a:gdLst/>
              <a:ahLst/>
              <a:cxnLst/>
              <a:rect r="r" b="b" t="t" l="l"/>
              <a:pathLst>
                <a:path h="3758946" w="5343017">
                  <a:moveTo>
                    <a:pt x="0" y="0"/>
                  </a:moveTo>
                  <a:lnTo>
                    <a:pt x="5343017" y="0"/>
                  </a:lnTo>
                  <a:lnTo>
                    <a:pt x="5343017" y="3758946"/>
                  </a:lnTo>
                  <a:lnTo>
                    <a:pt x="0" y="3758946"/>
                  </a:lnTo>
                  <a:lnTo>
                    <a:pt x="0" y="0"/>
                  </a:lnTo>
                  <a:close/>
                </a:path>
              </a:pathLst>
            </a:custGeom>
            <a:blipFill>
              <a:blip r:embed="rId5"/>
              <a:stretch>
                <a:fillRect l="0" t="0" r="-25314" b="1"/>
              </a:stretch>
            </a:blipFill>
          </p:spPr>
        </p:sp>
      </p:grpSp>
      <p:grpSp>
        <p:nvGrpSpPr>
          <p:cNvPr name="Group 14" id="14"/>
          <p:cNvGrpSpPr>
            <a:grpSpLocks noChangeAspect="true"/>
          </p:cNvGrpSpPr>
          <p:nvPr/>
        </p:nvGrpSpPr>
        <p:grpSpPr>
          <a:xfrm rot="0">
            <a:off x="14938744" y="1422050"/>
            <a:ext cx="3086019" cy="2440304"/>
            <a:chOff x="0" y="0"/>
            <a:chExt cx="4114692" cy="3253738"/>
          </a:xfrm>
        </p:grpSpPr>
        <p:sp>
          <p:nvSpPr>
            <p:cNvPr name="Freeform 15" id="15" descr="Sulphur miners at Ijen volcano crater – TOP INDONESIA HOLIDAYS"/>
            <p:cNvSpPr/>
            <p:nvPr/>
          </p:nvSpPr>
          <p:spPr>
            <a:xfrm flipH="false" flipV="false" rot="0">
              <a:off x="0" y="0"/>
              <a:ext cx="4114673" cy="3253740"/>
            </a:xfrm>
            <a:custGeom>
              <a:avLst/>
              <a:gdLst/>
              <a:ahLst/>
              <a:cxnLst/>
              <a:rect r="r" b="b" t="t" l="l"/>
              <a:pathLst>
                <a:path h="3253740" w="4114673">
                  <a:moveTo>
                    <a:pt x="0" y="0"/>
                  </a:moveTo>
                  <a:lnTo>
                    <a:pt x="4114673" y="0"/>
                  </a:lnTo>
                  <a:lnTo>
                    <a:pt x="4114673" y="3253740"/>
                  </a:lnTo>
                  <a:lnTo>
                    <a:pt x="0" y="3253740"/>
                  </a:lnTo>
                  <a:lnTo>
                    <a:pt x="0" y="0"/>
                  </a:lnTo>
                  <a:close/>
                </a:path>
              </a:pathLst>
            </a:custGeom>
            <a:blipFill>
              <a:blip r:embed="rId6"/>
              <a:stretch>
                <a:fillRect l="0" t="0" r="-18383" b="0"/>
              </a:stretch>
            </a:blipFill>
          </p:spPr>
        </p:sp>
      </p:grpSp>
      <p:grpSp>
        <p:nvGrpSpPr>
          <p:cNvPr name="Group 16" id="16"/>
          <p:cNvGrpSpPr>
            <a:grpSpLocks noChangeAspect="true"/>
          </p:cNvGrpSpPr>
          <p:nvPr/>
        </p:nvGrpSpPr>
        <p:grpSpPr>
          <a:xfrm rot="0">
            <a:off x="11196230" y="3847357"/>
            <a:ext cx="5280720" cy="2969079"/>
            <a:chOff x="0" y="0"/>
            <a:chExt cx="7040960" cy="3958772"/>
          </a:xfrm>
        </p:grpSpPr>
        <p:sp>
          <p:nvSpPr>
            <p:cNvPr name="Freeform 17" id="17" descr="How Mount Agung's eruption can create the world's most fertile ..."/>
            <p:cNvSpPr/>
            <p:nvPr/>
          </p:nvSpPr>
          <p:spPr>
            <a:xfrm flipH="false" flipV="false" rot="0">
              <a:off x="0" y="0"/>
              <a:ext cx="7041007" cy="3958717"/>
            </a:xfrm>
            <a:custGeom>
              <a:avLst/>
              <a:gdLst/>
              <a:ahLst/>
              <a:cxnLst/>
              <a:rect r="r" b="b" t="t" l="l"/>
              <a:pathLst>
                <a:path h="3958717" w="7041007">
                  <a:moveTo>
                    <a:pt x="0" y="0"/>
                  </a:moveTo>
                  <a:lnTo>
                    <a:pt x="7041007" y="0"/>
                  </a:lnTo>
                  <a:lnTo>
                    <a:pt x="7041007" y="3958717"/>
                  </a:lnTo>
                  <a:lnTo>
                    <a:pt x="0" y="3958717"/>
                  </a:lnTo>
                  <a:lnTo>
                    <a:pt x="0" y="0"/>
                  </a:lnTo>
                  <a:close/>
                </a:path>
              </a:pathLst>
            </a:custGeom>
            <a:blipFill>
              <a:blip r:embed="rId7"/>
              <a:stretch>
                <a:fillRect l="0" t="0" r="0" b="-1"/>
              </a:stretch>
            </a:blipFill>
          </p:spPr>
        </p:sp>
      </p:grpSp>
      <p:grpSp>
        <p:nvGrpSpPr>
          <p:cNvPr name="Group 18" id="18"/>
          <p:cNvGrpSpPr>
            <a:grpSpLocks noChangeAspect="true"/>
          </p:cNvGrpSpPr>
          <p:nvPr/>
        </p:nvGrpSpPr>
        <p:grpSpPr>
          <a:xfrm rot="0">
            <a:off x="11302788" y="6501960"/>
            <a:ext cx="2838425" cy="3715844"/>
            <a:chOff x="0" y="0"/>
            <a:chExt cx="3784566" cy="4954458"/>
          </a:xfrm>
        </p:grpSpPr>
        <p:sp>
          <p:nvSpPr>
            <p:cNvPr name="Freeform 19" id="19" descr="Have You Been to the Poas Volcano Park Yet? It is Simply Unique ..."/>
            <p:cNvSpPr/>
            <p:nvPr/>
          </p:nvSpPr>
          <p:spPr>
            <a:xfrm flipH="false" flipV="false" rot="0">
              <a:off x="0" y="0"/>
              <a:ext cx="3784600" cy="4954397"/>
            </a:xfrm>
            <a:custGeom>
              <a:avLst/>
              <a:gdLst/>
              <a:ahLst/>
              <a:cxnLst/>
              <a:rect r="r" b="b" t="t" l="l"/>
              <a:pathLst>
                <a:path h="4954397" w="3784600">
                  <a:moveTo>
                    <a:pt x="0" y="0"/>
                  </a:moveTo>
                  <a:lnTo>
                    <a:pt x="3784600" y="0"/>
                  </a:lnTo>
                  <a:lnTo>
                    <a:pt x="3784600" y="4954397"/>
                  </a:lnTo>
                  <a:lnTo>
                    <a:pt x="0" y="4954397"/>
                  </a:lnTo>
                  <a:lnTo>
                    <a:pt x="0" y="0"/>
                  </a:lnTo>
                  <a:close/>
                </a:path>
              </a:pathLst>
            </a:custGeom>
            <a:blipFill>
              <a:blip r:embed="rId8"/>
              <a:stretch>
                <a:fillRect l="0" t="0" r="-96724" b="-1"/>
              </a:stretch>
            </a:blipFill>
          </p:spPr>
        </p:sp>
      </p:grpSp>
      <p:grpSp>
        <p:nvGrpSpPr>
          <p:cNvPr name="Group 20" id="20"/>
          <p:cNvGrpSpPr>
            <a:grpSpLocks noChangeAspect="true"/>
          </p:cNvGrpSpPr>
          <p:nvPr/>
        </p:nvGrpSpPr>
        <p:grpSpPr>
          <a:xfrm rot="0">
            <a:off x="14666095" y="6547672"/>
            <a:ext cx="3081578" cy="3670131"/>
            <a:chOff x="0" y="0"/>
            <a:chExt cx="4108770" cy="4893508"/>
          </a:xfrm>
        </p:grpSpPr>
        <p:sp>
          <p:nvSpPr>
            <p:cNvPr name="Freeform 21" id="21" descr="Valley Geysers Rotorou New Zealand March Stock Photo (Edit Now ..."/>
            <p:cNvSpPr/>
            <p:nvPr/>
          </p:nvSpPr>
          <p:spPr>
            <a:xfrm flipH="false" flipV="false" rot="0">
              <a:off x="0" y="0"/>
              <a:ext cx="4108831" cy="4893564"/>
            </a:xfrm>
            <a:custGeom>
              <a:avLst/>
              <a:gdLst/>
              <a:ahLst/>
              <a:cxnLst/>
              <a:rect r="r" b="b" t="t" l="l"/>
              <a:pathLst>
                <a:path h="4893564" w="4108831">
                  <a:moveTo>
                    <a:pt x="0" y="0"/>
                  </a:moveTo>
                  <a:lnTo>
                    <a:pt x="4108831" y="0"/>
                  </a:lnTo>
                  <a:lnTo>
                    <a:pt x="4108831" y="4893564"/>
                  </a:lnTo>
                  <a:lnTo>
                    <a:pt x="0" y="4893564"/>
                  </a:lnTo>
                  <a:lnTo>
                    <a:pt x="0" y="0"/>
                  </a:lnTo>
                  <a:close/>
                </a:path>
              </a:pathLst>
            </a:custGeom>
            <a:blipFill>
              <a:blip r:embed="rId9"/>
              <a:stretch>
                <a:fillRect l="0" t="0" r="-62257" b="1"/>
              </a:stretch>
            </a:blip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3"/>
            <a:stretch>
              <a:fillRect l="0" t="0" r="0" b="0"/>
            </a:stretch>
          </a:blipFill>
        </p:spPr>
      </p:sp>
      <p:grpSp>
        <p:nvGrpSpPr>
          <p:cNvPr name="Group 4" id="4"/>
          <p:cNvGrpSpPr/>
          <p:nvPr/>
        </p:nvGrpSpPr>
        <p:grpSpPr>
          <a:xfrm rot="0">
            <a:off x="2286000" y="-41076"/>
            <a:ext cx="13716000" cy="776883"/>
            <a:chOff x="0" y="0"/>
            <a:chExt cx="18288000" cy="1035844"/>
          </a:xfrm>
        </p:grpSpPr>
        <p:sp>
          <p:nvSpPr>
            <p:cNvPr name="Freeform 5" id="5"/>
            <p:cNvSpPr/>
            <p:nvPr/>
          </p:nvSpPr>
          <p:spPr>
            <a:xfrm flipH="false" flipV="false" rot="0">
              <a:off x="0" y="0"/>
              <a:ext cx="18288000" cy="1035844"/>
            </a:xfrm>
            <a:custGeom>
              <a:avLst/>
              <a:gdLst/>
              <a:ahLst/>
              <a:cxnLst/>
              <a:rect r="r" b="b" t="t" l="l"/>
              <a:pathLst>
                <a:path h="1035844" w="18288000">
                  <a:moveTo>
                    <a:pt x="0" y="0"/>
                  </a:moveTo>
                  <a:lnTo>
                    <a:pt x="18288000" y="0"/>
                  </a:lnTo>
                  <a:lnTo>
                    <a:pt x="18288000" y="1035844"/>
                  </a:lnTo>
                  <a:lnTo>
                    <a:pt x="0" y="1035844"/>
                  </a:lnTo>
                  <a:close/>
                </a:path>
              </a:pathLst>
            </a:custGeom>
            <a:solidFill>
              <a:srgbClr val="000000">
                <a:alpha val="0"/>
              </a:srgbClr>
            </a:solidFill>
          </p:spPr>
        </p:sp>
        <p:sp>
          <p:nvSpPr>
            <p:cNvPr name="TextBox 6" id="6"/>
            <p:cNvSpPr txBox="true"/>
            <p:nvPr/>
          </p:nvSpPr>
          <p:spPr>
            <a:xfrm>
              <a:off x="0" y="-19050"/>
              <a:ext cx="18288000" cy="1054894"/>
            </a:xfrm>
            <a:prstGeom prst="rect">
              <a:avLst/>
            </a:prstGeom>
          </p:spPr>
          <p:txBody>
            <a:bodyPr anchor="ctr" rtlCol="false" tIns="0" lIns="0" bIns="0" rIns="0"/>
            <a:lstStyle/>
            <a:p>
              <a:pPr algn="ctr">
                <a:lnSpc>
                  <a:spcPts val="5345"/>
                </a:lnSpc>
              </a:pPr>
              <a:r>
                <a:rPr lang="en-US" sz="4455">
                  <a:solidFill>
                    <a:srgbClr val="000000"/>
                  </a:solidFill>
                  <a:latin typeface="Arimo"/>
                  <a:ea typeface="Arimo"/>
                  <a:cs typeface="Arimo"/>
                  <a:sym typeface="Arimo"/>
                </a:rPr>
                <a:t>Do volcanoes bring opportunities?</a:t>
              </a:r>
            </a:p>
          </p:txBody>
        </p:sp>
      </p:grpSp>
      <p:grpSp>
        <p:nvGrpSpPr>
          <p:cNvPr name="Group 7" id="7"/>
          <p:cNvGrpSpPr>
            <a:grpSpLocks noChangeAspect="true"/>
          </p:cNvGrpSpPr>
          <p:nvPr/>
        </p:nvGrpSpPr>
        <p:grpSpPr>
          <a:xfrm rot="0">
            <a:off x="13364329" y="46137"/>
            <a:ext cx="776883" cy="776883"/>
            <a:chOff x="0" y="0"/>
            <a:chExt cx="1035844" cy="1035844"/>
          </a:xfrm>
        </p:grpSpPr>
        <p:sp>
          <p:nvSpPr>
            <p:cNvPr name="Freeform 8" id="8" descr="Thinking Face Emoji (U+1F914)"/>
            <p:cNvSpPr/>
            <p:nvPr/>
          </p:nvSpPr>
          <p:spPr>
            <a:xfrm flipH="false" flipV="false" rot="0">
              <a:off x="0" y="0"/>
              <a:ext cx="1035812" cy="1035812"/>
            </a:xfrm>
            <a:custGeom>
              <a:avLst/>
              <a:gdLst/>
              <a:ahLst/>
              <a:cxnLst/>
              <a:rect r="r" b="b" t="t" l="l"/>
              <a:pathLst>
                <a:path h="1035812" w="1035812">
                  <a:moveTo>
                    <a:pt x="0" y="0"/>
                  </a:moveTo>
                  <a:lnTo>
                    <a:pt x="1035812" y="0"/>
                  </a:lnTo>
                  <a:lnTo>
                    <a:pt x="1035812" y="1035812"/>
                  </a:lnTo>
                  <a:lnTo>
                    <a:pt x="0" y="1035812"/>
                  </a:lnTo>
                  <a:lnTo>
                    <a:pt x="0" y="0"/>
                  </a:lnTo>
                  <a:close/>
                </a:path>
              </a:pathLst>
            </a:custGeom>
            <a:blipFill>
              <a:blip r:embed="rId4"/>
              <a:stretch>
                <a:fillRect l="0" t="0" r="-3" b="-3"/>
              </a:stretch>
            </a:blipFill>
          </p:spPr>
        </p:sp>
      </p:grpSp>
      <p:grpSp>
        <p:nvGrpSpPr>
          <p:cNvPr name="Group 9" id="9"/>
          <p:cNvGrpSpPr>
            <a:grpSpLocks noChangeAspect="true"/>
          </p:cNvGrpSpPr>
          <p:nvPr/>
        </p:nvGrpSpPr>
        <p:grpSpPr>
          <a:xfrm rot="0">
            <a:off x="345333" y="1003165"/>
            <a:ext cx="17485467" cy="8702912"/>
            <a:chOff x="0" y="0"/>
            <a:chExt cx="23313956" cy="11603882"/>
          </a:xfrm>
        </p:grpSpPr>
        <p:sp>
          <p:nvSpPr>
            <p:cNvPr name="Freeform 10" id="10"/>
            <p:cNvSpPr/>
            <p:nvPr/>
          </p:nvSpPr>
          <p:spPr>
            <a:xfrm flipH="false" flipV="false" rot="0">
              <a:off x="0" y="0"/>
              <a:ext cx="23313898" cy="11603863"/>
            </a:xfrm>
            <a:custGeom>
              <a:avLst/>
              <a:gdLst/>
              <a:ahLst/>
              <a:cxnLst/>
              <a:rect r="r" b="b" t="t" l="l"/>
              <a:pathLst>
                <a:path h="11603863" w="23313898">
                  <a:moveTo>
                    <a:pt x="0" y="0"/>
                  </a:moveTo>
                  <a:lnTo>
                    <a:pt x="23313898" y="0"/>
                  </a:lnTo>
                  <a:lnTo>
                    <a:pt x="23313898" y="11603863"/>
                  </a:lnTo>
                  <a:lnTo>
                    <a:pt x="0" y="11603863"/>
                  </a:lnTo>
                  <a:lnTo>
                    <a:pt x="0" y="0"/>
                  </a:lnTo>
                  <a:close/>
                </a:path>
              </a:pathLst>
            </a:custGeom>
            <a:blipFill>
              <a:blip r:embed="rId5"/>
              <a:stretch>
                <a:fillRect l="0" t="-6507" r="0" b="-6507"/>
              </a:stretch>
            </a:blipFill>
          </p:spPr>
        </p:sp>
      </p:grpSp>
      <p:sp>
        <p:nvSpPr>
          <p:cNvPr name="TextBox 11" id="11"/>
          <p:cNvSpPr txBox="true"/>
          <p:nvPr/>
        </p:nvSpPr>
        <p:spPr>
          <a:xfrm rot="0">
            <a:off x="5923173" y="9759672"/>
            <a:ext cx="7221070" cy="481608"/>
          </a:xfrm>
          <a:prstGeom prst="rect">
            <a:avLst/>
          </a:prstGeom>
        </p:spPr>
        <p:txBody>
          <a:bodyPr anchor="t" rtlCol="false" tIns="0" lIns="0" bIns="0" rIns="0">
            <a:spAutoFit/>
          </a:bodyPr>
          <a:lstStyle/>
          <a:p>
            <a:pPr algn="l">
              <a:lnSpc>
                <a:spcPts val="3240"/>
              </a:lnSpc>
            </a:pPr>
            <a:r>
              <a:rPr lang="en-US" sz="2700" u="sng">
                <a:solidFill>
                  <a:srgbClr val="0000FF"/>
                </a:solidFill>
                <a:latin typeface="Arimo"/>
                <a:ea typeface="Arimo"/>
                <a:cs typeface="Arimo"/>
                <a:sym typeface="Arimo"/>
                <a:hlinkClick r:id="rId6" tooltip="https://www.youtube.com/watch?v=4ug_krIdYaA"/>
              </a:rPr>
              <a:t>https://www.youtube.com/watch?v=4ug_krIdYaA</a:t>
            </a:r>
            <a:r>
              <a:rPr lang="en-US" sz="2700">
                <a:solidFill>
                  <a:srgbClr val="000000"/>
                </a:solidFill>
                <a:latin typeface="Arimo"/>
                <a:ea typeface="Arimo"/>
                <a:cs typeface="Arimo"/>
                <a:sym typeface="Arimo"/>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DAG2IYCjZEw</dc:identifier>
  <dcterms:modified xsi:type="dcterms:W3CDTF">2011-08-01T06:04:30Z</dcterms:modified>
  <cp:revision>1</cp:revision>
  <dc:title>L6-Living with Volcanoes.pptx</dc:title>
</cp:coreProperties>
</file>