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4"/>
    <p:sldMasterId id="2147483677" r:id="rId5"/>
  </p:sldMasterIdLst>
  <p:notesMasterIdLst>
    <p:notesMasterId r:id="rId47"/>
  </p:notesMasterIdLst>
  <p:sldIdLst>
    <p:sldId id="1730" r:id="rId6"/>
    <p:sldId id="1733" r:id="rId7"/>
    <p:sldId id="376" r:id="rId8"/>
    <p:sldId id="256" r:id="rId9"/>
    <p:sldId id="367" r:id="rId10"/>
    <p:sldId id="424" r:id="rId11"/>
    <p:sldId id="1731" r:id="rId12"/>
    <p:sldId id="426" r:id="rId13"/>
    <p:sldId id="429" r:id="rId14"/>
    <p:sldId id="430" r:id="rId15"/>
    <p:sldId id="422" r:id="rId16"/>
    <p:sldId id="1734" r:id="rId17"/>
    <p:sldId id="423" r:id="rId18"/>
    <p:sldId id="435" r:id="rId19"/>
    <p:sldId id="1735" r:id="rId20"/>
    <p:sldId id="1736" r:id="rId21"/>
    <p:sldId id="434" r:id="rId22"/>
    <p:sldId id="1727" r:id="rId23"/>
    <p:sldId id="431" r:id="rId24"/>
    <p:sldId id="1728" r:id="rId25"/>
    <p:sldId id="298" r:id="rId26"/>
    <p:sldId id="297" r:id="rId27"/>
    <p:sldId id="1721" r:id="rId28"/>
    <p:sldId id="1737" r:id="rId29"/>
    <p:sldId id="360" r:id="rId30"/>
    <p:sldId id="1738" r:id="rId31"/>
    <p:sldId id="1722" r:id="rId32"/>
    <p:sldId id="368" r:id="rId33"/>
    <p:sldId id="1724" r:id="rId34"/>
    <p:sldId id="1723" r:id="rId35"/>
    <p:sldId id="271" r:id="rId36"/>
    <p:sldId id="1720" r:id="rId37"/>
    <p:sldId id="425" r:id="rId38"/>
    <p:sldId id="1726" r:id="rId39"/>
    <p:sldId id="364" r:id="rId40"/>
    <p:sldId id="359" r:id="rId41"/>
    <p:sldId id="365" r:id="rId42"/>
    <p:sldId id="1725" r:id="rId43"/>
    <p:sldId id="1739" r:id="rId44"/>
    <p:sldId id="362" r:id="rId45"/>
    <p:sldId id="366"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0A9000-C943-C295-792D-8B4C527E7EDE}" v="1" dt="2024-05-08T10:41:16.0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4994" autoAdjust="0"/>
    <p:restoredTop sz="89577" autoAdjust="0"/>
  </p:normalViewPr>
  <p:slideViewPr>
    <p:cSldViewPr snapToGrid="0">
      <p:cViewPr varScale="1">
        <p:scale>
          <a:sx n="80" d="100"/>
          <a:sy n="80" d="100"/>
        </p:scale>
        <p:origin x="102" y="4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Ball" userId="S::richard.ball@sthelens.london::c2c6c2dd-6ddc-437e-8cdd-d7a74390accc" providerId="AD" clId="Web-{D3E87515-8724-CA7C-BB93-CC8ACAAE3C7A}"/>
    <pc:docChg chg="modSld">
      <pc:chgData name="Richard Ball" userId="S::richard.ball@sthelens.london::c2c6c2dd-6ddc-437e-8cdd-d7a74390accc" providerId="AD" clId="Web-{D3E87515-8724-CA7C-BB93-CC8ACAAE3C7A}" dt="2024-05-02T13:47:20.239" v="24" actId="1076"/>
      <pc:docMkLst>
        <pc:docMk/>
      </pc:docMkLst>
      <pc:sldChg chg="modSp">
        <pc:chgData name="Richard Ball" userId="S::richard.ball@sthelens.london::c2c6c2dd-6ddc-437e-8cdd-d7a74390accc" providerId="AD" clId="Web-{D3E87515-8724-CA7C-BB93-CC8ACAAE3C7A}" dt="2024-05-02T13:46:04.861" v="3" actId="1076"/>
        <pc:sldMkLst>
          <pc:docMk/>
          <pc:sldMk cId="751224656" sldId="422"/>
        </pc:sldMkLst>
        <pc:spChg chg="mod">
          <ac:chgData name="Richard Ball" userId="S::richard.ball@sthelens.london::c2c6c2dd-6ddc-437e-8cdd-d7a74390accc" providerId="AD" clId="Web-{D3E87515-8724-CA7C-BB93-CC8ACAAE3C7A}" dt="2024-05-02T13:46:04.861" v="3" actId="1076"/>
          <ac:spMkLst>
            <pc:docMk/>
            <pc:sldMk cId="751224656" sldId="422"/>
            <ac:spMk id="2" creationId="{A00BDC87-F3BD-455C-B1D0-BD9970C5FEC9}"/>
          </ac:spMkLst>
        </pc:spChg>
      </pc:sldChg>
      <pc:sldChg chg="modSp">
        <pc:chgData name="Richard Ball" userId="S::richard.ball@sthelens.london::c2c6c2dd-6ddc-437e-8cdd-d7a74390accc" providerId="AD" clId="Web-{D3E87515-8724-CA7C-BB93-CC8ACAAE3C7A}" dt="2024-05-02T13:47:20.239" v="24" actId="1076"/>
        <pc:sldMkLst>
          <pc:docMk/>
          <pc:sldMk cId="2395262395" sldId="423"/>
        </pc:sldMkLst>
        <pc:spChg chg="mod">
          <ac:chgData name="Richard Ball" userId="S::richard.ball@sthelens.london::c2c6c2dd-6ddc-437e-8cdd-d7a74390accc" providerId="AD" clId="Web-{D3E87515-8724-CA7C-BB93-CC8ACAAE3C7A}" dt="2024-05-02T13:47:20.239" v="24" actId="1076"/>
          <ac:spMkLst>
            <pc:docMk/>
            <pc:sldMk cId="2395262395" sldId="423"/>
            <ac:spMk id="2" creationId="{F5CA599E-D1AA-4313-AEFD-B11F37959E21}"/>
          </ac:spMkLst>
        </pc:spChg>
      </pc:sldChg>
      <pc:sldChg chg="modSp">
        <pc:chgData name="Richard Ball" userId="S::richard.ball@sthelens.london::c2c6c2dd-6ddc-437e-8cdd-d7a74390accc" providerId="AD" clId="Web-{D3E87515-8724-CA7C-BB93-CC8ACAAE3C7A}" dt="2024-05-02T13:46:30.097" v="5" actId="20577"/>
        <pc:sldMkLst>
          <pc:docMk/>
          <pc:sldMk cId="1272596746" sldId="435"/>
        </pc:sldMkLst>
        <pc:spChg chg="mod">
          <ac:chgData name="Richard Ball" userId="S::richard.ball@sthelens.london::c2c6c2dd-6ddc-437e-8cdd-d7a74390accc" providerId="AD" clId="Web-{D3E87515-8724-CA7C-BB93-CC8ACAAE3C7A}" dt="2024-05-02T13:46:30.097" v="5" actId="20577"/>
          <ac:spMkLst>
            <pc:docMk/>
            <pc:sldMk cId="1272596746" sldId="435"/>
            <ac:spMk id="4" creationId="{15A1835B-EE58-448C-BFB8-6B82AC302505}"/>
          </ac:spMkLst>
        </pc:spChg>
      </pc:sldChg>
    </pc:docChg>
  </pc:docChgLst>
  <pc:docChgLst>
    <pc:chgData name="Richard Ball" userId="c2c6c2dd-6ddc-437e-8cdd-d7a74390accc" providerId="ADAL" clId="{E869D80F-B854-4950-90A5-78D868DA03B8}"/>
    <pc:docChg chg="modSld sldOrd">
      <pc:chgData name="Richard Ball" userId="c2c6c2dd-6ddc-437e-8cdd-d7a74390accc" providerId="ADAL" clId="{E869D80F-B854-4950-90A5-78D868DA03B8}" dt="2023-04-20T14:49:31.910" v="48" actId="403"/>
      <pc:docMkLst>
        <pc:docMk/>
      </pc:docMkLst>
      <pc:sldChg chg="ord">
        <pc:chgData name="Richard Ball" userId="c2c6c2dd-6ddc-437e-8cdd-d7a74390accc" providerId="ADAL" clId="{E869D80F-B854-4950-90A5-78D868DA03B8}" dt="2023-04-20T13:58:16.233" v="1"/>
        <pc:sldMkLst>
          <pc:docMk/>
          <pc:sldMk cId="1956948164" sldId="256"/>
        </pc:sldMkLst>
      </pc:sldChg>
      <pc:sldChg chg="modSp">
        <pc:chgData name="Richard Ball" userId="c2c6c2dd-6ddc-437e-8cdd-d7a74390accc" providerId="ADAL" clId="{E869D80F-B854-4950-90A5-78D868DA03B8}" dt="2023-04-20T14:23:10.447" v="42" actId="113"/>
        <pc:sldMkLst>
          <pc:docMk/>
          <pc:sldMk cId="1153536160" sldId="367"/>
        </pc:sldMkLst>
        <pc:spChg chg="mod">
          <ac:chgData name="Richard Ball" userId="c2c6c2dd-6ddc-437e-8cdd-d7a74390accc" providerId="ADAL" clId="{E869D80F-B854-4950-90A5-78D868DA03B8}" dt="2023-04-20T14:23:10.447" v="42" actId="113"/>
          <ac:spMkLst>
            <pc:docMk/>
            <pc:sldMk cId="1153536160" sldId="367"/>
            <ac:spMk id="3" creationId="{D979A765-D510-4DAA-8E79-EAFD61A79116}"/>
          </ac:spMkLst>
        </pc:spChg>
      </pc:sldChg>
      <pc:sldChg chg="modSp modAnim">
        <pc:chgData name="Richard Ball" userId="c2c6c2dd-6ddc-437e-8cdd-d7a74390accc" providerId="ADAL" clId="{E869D80F-B854-4950-90A5-78D868DA03B8}" dt="2023-04-20T14:49:31.910" v="48" actId="403"/>
        <pc:sldMkLst>
          <pc:docMk/>
          <pc:sldMk cId="4140418165" sldId="1723"/>
        </pc:sldMkLst>
        <pc:spChg chg="mod">
          <ac:chgData name="Richard Ball" userId="c2c6c2dd-6ddc-437e-8cdd-d7a74390accc" providerId="ADAL" clId="{E869D80F-B854-4950-90A5-78D868DA03B8}" dt="2023-04-20T14:49:31.910" v="48" actId="403"/>
          <ac:spMkLst>
            <pc:docMk/>
            <pc:sldMk cId="4140418165" sldId="1723"/>
            <ac:spMk id="3" creationId="{D979A765-D510-4DAA-8E79-EAFD61A79116}"/>
          </ac:spMkLst>
        </pc:spChg>
      </pc:sldChg>
      <pc:sldChg chg="modSp mod">
        <pc:chgData name="Richard Ball" userId="c2c6c2dd-6ddc-437e-8cdd-d7a74390accc" providerId="ADAL" clId="{E869D80F-B854-4950-90A5-78D868DA03B8}" dt="2023-04-20T14:11:09.047" v="7" actId="20577"/>
        <pc:sldMkLst>
          <pc:docMk/>
          <pc:sldMk cId="677074928" sldId="1730"/>
        </pc:sldMkLst>
        <pc:spChg chg="mod">
          <ac:chgData name="Richard Ball" userId="c2c6c2dd-6ddc-437e-8cdd-d7a74390accc" providerId="ADAL" clId="{E869D80F-B854-4950-90A5-78D868DA03B8}" dt="2023-04-20T14:11:09.047" v="7" actId="20577"/>
          <ac:spMkLst>
            <pc:docMk/>
            <pc:sldMk cId="677074928" sldId="1730"/>
            <ac:spMk id="9" creationId="{94CD511E-40B6-029A-FA42-90137EFF08DF}"/>
          </ac:spMkLst>
        </pc:spChg>
      </pc:sldChg>
    </pc:docChg>
  </pc:docChgLst>
  <pc:docChgLst>
    <pc:chgData name="Richard Ball" userId="S::richard.ball@sthelens.london::c2c6c2dd-6ddc-437e-8cdd-d7a74390accc" providerId="AD" clId="Web-{B20A9000-C943-C295-792D-8B4C527E7EDE}"/>
    <pc:docChg chg="delSld">
      <pc:chgData name="Richard Ball" userId="S::richard.ball@sthelens.london::c2c6c2dd-6ddc-437e-8cdd-d7a74390accc" providerId="AD" clId="Web-{B20A9000-C943-C295-792D-8B4C527E7EDE}" dt="2024-05-08T10:41:16.061" v="0"/>
      <pc:docMkLst>
        <pc:docMk/>
      </pc:docMkLst>
      <pc:sldChg chg="del">
        <pc:chgData name="Richard Ball" userId="S::richard.ball@sthelens.london::c2c6c2dd-6ddc-437e-8cdd-d7a74390accc" providerId="AD" clId="Web-{B20A9000-C943-C295-792D-8B4C527E7EDE}" dt="2024-05-08T10:41:16.061" v="0"/>
        <pc:sldMkLst>
          <pc:docMk/>
          <pc:sldMk cId="748385669" sldId="1740"/>
        </pc:sldMkLst>
      </pc:sldChg>
    </pc:docChg>
  </pc:docChgLst>
  <pc:docChgLst>
    <pc:chgData name="Richard Ball" userId="c2c6c2dd-6ddc-437e-8cdd-d7a74390accc" providerId="ADAL" clId="{34C4FC11-66F9-4487-A214-4DF98C67DD79}"/>
    <pc:docChg chg="modSld">
      <pc:chgData name="Richard Ball" userId="c2c6c2dd-6ddc-437e-8cdd-d7a74390accc" providerId="ADAL" clId="{34C4FC11-66F9-4487-A214-4DF98C67DD79}" dt="2024-05-03T10:38:14.531" v="30" actId="20577"/>
      <pc:docMkLst>
        <pc:docMk/>
      </pc:docMkLst>
      <pc:sldChg chg="delSp modSp mod modAnim">
        <pc:chgData name="Richard Ball" userId="c2c6c2dd-6ddc-437e-8cdd-d7a74390accc" providerId="ADAL" clId="{34C4FC11-66F9-4487-A214-4DF98C67DD79}" dt="2024-05-03T10:29:20.893" v="29" actId="478"/>
        <pc:sldMkLst>
          <pc:docMk/>
          <pc:sldMk cId="2782086714" sldId="298"/>
        </pc:sldMkLst>
        <pc:spChg chg="mod">
          <ac:chgData name="Richard Ball" userId="c2c6c2dd-6ddc-437e-8cdd-d7a74390accc" providerId="ADAL" clId="{34C4FC11-66F9-4487-A214-4DF98C67DD79}" dt="2024-05-02T13:48:41.750" v="7" actId="20577"/>
          <ac:spMkLst>
            <pc:docMk/>
            <pc:sldMk cId="2782086714" sldId="298"/>
            <ac:spMk id="3" creationId="{67511EB4-C02C-42F9-AB4D-B0929762A1BC}"/>
          </ac:spMkLst>
        </pc:spChg>
        <pc:spChg chg="del mod">
          <ac:chgData name="Richard Ball" userId="c2c6c2dd-6ddc-437e-8cdd-d7a74390accc" providerId="ADAL" clId="{34C4FC11-66F9-4487-A214-4DF98C67DD79}" dt="2024-05-03T10:29:20.893" v="29" actId="478"/>
          <ac:spMkLst>
            <pc:docMk/>
            <pc:sldMk cId="2782086714" sldId="298"/>
            <ac:spMk id="33875" creationId="{00000000-0000-0000-0000-000000000000}"/>
          </ac:spMkLst>
        </pc:spChg>
      </pc:sldChg>
      <pc:sldChg chg="modSp mod">
        <pc:chgData name="Richard Ball" userId="c2c6c2dd-6ddc-437e-8cdd-d7a74390accc" providerId="ADAL" clId="{34C4FC11-66F9-4487-A214-4DF98C67DD79}" dt="2024-05-02T13:49:20.489" v="11" actId="20577"/>
        <pc:sldMkLst>
          <pc:docMk/>
          <pc:sldMk cId="4091028967" sldId="360"/>
        </pc:sldMkLst>
        <pc:spChg chg="mod">
          <ac:chgData name="Richard Ball" userId="c2c6c2dd-6ddc-437e-8cdd-d7a74390accc" providerId="ADAL" clId="{34C4FC11-66F9-4487-A214-4DF98C67DD79}" dt="2024-05-02T13:49:20.489" v="11" actId="20577"/>
          <ac:spMkLst>
            <pc:docMk/>
            <pc:sldMk cId="4091028967" sldId="360"/>
            <ac:spMk id="10" creationId="{688141BB-5A31-44B7-BF6F-35B9A279DA78}"/>
          </ac:spMkLst>
        </pc:spChg>
      </pc:sldChg>
      <pc:sldChg chg="modSp mod modAnim">
        <pc:chgData name="Richard Ball" userId="c2c6c2dd-6ddc-437e-8cdd-d7a74390accc" providerId="ADAL" clId="{34C4FC11-66F9-4487-A214-4DF98C67DD79}" dt="2024-05-03T10:38:14.531" v="30" actId="20577"/>
        <pc:sldMkLst>
          <pc:docMk/>
          <pc:sldMk cId="2759676861" sldId="368"/>
        </pc:sldMkLst>
        <pc:spChg chg="mod">
          <ac:chgData name="Richard Ball" userId="c2c6c2dd-6ddc-437e-8cdd-d7a74390accc" providerId="ADAL" clId="{34C4FC11-66F9-4487-A214-4DF98C67DD79}" dt="2024-05-03T10:38:14.531" v="30" actId="20577"/>
          <ac:spMkLst>
            <pc:docMk/>
            <pc:sldMk cId="2759676861" sldId="368"/>
            <ac:spMk id="3" creationId="{D979A765-D510-4DAA-8E79-EAFD61A79116}"/>
          </ac:spMkLst>
        </pc:spChg>
        <pc:picChg chg="mod ord">
          <ac:chgData name="Richard Ball" userId="c2c6c2dd-6ddc-437e-8cdd-d7a74390accc" providerId="ADAL" clId="{34C4FC11-66F9-4487-A214-4DF98C67DD79}" dt="2024-05-02T13:50:07.066" v="27" actId="167"/>
          <ac:picMkLst>
            <pc:docMk/>
            <pc:sldMk cId="2759676861" sldId="368"/>
            <ac:picMk id="6" creationId="{98A1376A-B67B-46D6-8CB7-1325E45A021B}"/>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ADDB43-4A68-4C62-8975-A7B7B250F75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02D96DF-6701-4605-B2A8-A46A00FF9CF2}">
      <dgm:prSet/>
      <dgm:spPr/>
      <dgm:t>
        <a:bodyPr/>
        <a:lstStyle/>
        <a:p>
          <a:pPr>
            <a:lnSpc>
              <a:spcPct val="100000"/>
            </a:lnSpc>
          </a:pPr>
          <a:r>
            <a:rPr lang="en-GB" dirty="0"/>
            <a:t>1. Transpiration happens as a consequence of the need for gas exchange.</a:t>
          </a:r>
          <a:endParaRPr lang="en-US" dirty="0"/>
        </a:p>
      </dgm:t>
    </dgm:pt>
    <dgm:pt modelId="{69D9162E-6C0F-49E6-8311-CFA1274BD653}" type="parTrans" cxnId="{8DC4EC76-BF82-4F05-8D70-EDFEE826A30B}">
      <dgm:prSet/>
      <dgm:spPr/>
      <dgm:t>
        <a:bodyPr/>
        <a:lstStyle/>
        <a:p>
          <a:endParaRPr lang="en-US"/>
        </a:p>
      </dgm:t>
    </dgm:pt>
    <dgm:pt modelId="{FAC17360-B221-420F-8BBA-59FEF4E025CE}" type="sibTrans" cxnId="{8DC4EC76-BF82-4F05-8D70-EDFEE826A30B}">
      <dgm:prSet/>
      <dgm:spPr/>
      <dgm:t>
        <a:bodyPr/>
        <a:lstStyle/>
        <a:p>
          <a:endParaRPr lang="en-US"/>
        </a:p>
      </dgm:t>
    </dgm:pt>
    <dgm:pt modelId="{94081EF8-FF76-4AF6-BB12-5BB8A854A01F}">
      <dgm:prSet/>
      <dgm:spPr/>
      <dgm:t>
        <a:bodyPr/>
        <a:lstStyle/>
        <a:p>
          <a:pPr>
            <a:lnSpc>
              <a:spcPct val="100000"/>
            </a:lnSpc>
          </a:pPr>
          <a:r>
            <a:rPr lang="en-GB" dirty="0"/>
            <a:t>2. There are cohesive forces between water molecules because they form hydrogen bonds with one another.</a:t>
          </a:r>
          <a:endParaRPr lang="en-US" dirty="0"/>
        </a:p>
      </dgm:t>
    </dgm:pt>
    <dgm:pt modelId="{C32FA57F-FE20-40A5-97C1-E406C8E3AE85}" type="parTrans" cxnId="{4014E2B7-3A93-41E5-9443-6E18216B67CA}">
      <dgm:prSet/>
      <dgm:spPr/>
      <dgm:t>
        <a:bodyPr/>
        <a:lstStyle/>
        <a:p>
          <a:endParaRPr lang="en-US"/>
        </a:p>
      </dgm:t>
    </dgm:pt>
    <dgm:pt modelId="{41FA0A92-0C67-47CD-A5B6-620F6DEB5E69}" type="sibTrans" cxnId="{4014E2B7-3A93-41E5-9443-6E18216B67CA}">
      <dgm:prSet/>
      <dgm:spPr/>
      <dgm:t>
        <a:bodyPr/>
        <a:lstStyle/>
        <a:p>
          <a:endParaRPr lang="en-US"/>
        </a:p>
      </dgm:t>
    </dgm:pt>
    <dgm:pt modelId="{E69704F1-50C5-43D6-AF55-88C36C246FC0}">
      <dgm:prSet/>
      <dgm:spPr/>
      <dgm:t>
        <a:bodyPr/>
        <a:lstStyle/>
        <a:p>
          <a:pPr>
            <a:lnSpc>
              <a:spcPct val="100000"/>
            </a:lnSpc>
          </a:pPr>
          <a:r>
            <a:rPr lang="en-GB" dirty="0"/>
            <a:t>3. Water is drawn up the stem due to adhesive forces between water molecules</a:t>
          </a:r>
          <a:endParaRPr lang="en-US" dirty="0"/>
        </a:p>
      </dgm:t>
    </dgm:pt>
    <dgm:pt modelId="{107DE0B8-A464-4DA5-9A97-8F044D739D25}" type="parTrans" cxnId="{0749D80A-BBF2-40F6-A05B-2FF2598E4411}">
      <dgm:prSet/>
      <dgm:spPr/>
      <dgm:t>
        <a:bodyPr/>
        <a:lstStyle/>
        <a:p>
          <a:endParaRPr lang="en-US"/>
        </a:p>
      </dgm:t>
    </dgm:pt>
    <dgm:pt modelId="{5BC8FBF5-25A5-4B87-BCF6-A21AA6540670}" type="sibTrans" cxnId="{0749D80A-BBF2-40F6-A05B-2FF2598E4411}">
      <dgm:prSet/>
      <dgm:spPr/>
      <dgm:t>
        <a:bodyPr/>
        <a:lstStyle/>
        <a:p>
          <a:endParaRPr lang="en-US"/>
        </a:p>
      </dgm:t>
    </dgm:pt>
    <dgm:pt modelId="{70AC3505-90C3-4189-9152-3BD9820CC7E9}" type="pres">
      <dgm:prSet presAssocID="{B8ADDB43-4A68-4C62-8975-A7B7B250F75A}" presName="root" presStyleCnt="0">
        <dgm:presLayoutVars>
          <dgm:dir/>
          <dgm:resizeHandles val="exact"/>
        </dgm:presLayoutVars>
      </dgm:prSet>
      <dgm:spPr/>
    </dgm:pt>
    <dgm:pt modelId="{2EC179A8-E13E-45BE-A274-FD8922C790F6}" type="pres">
      <dgm:prSet presAssocID="{602D96DF-6701-4605-B2A8-A46A00FF9CF2}" presName="compNode" presStyleCnt="0"/>
      <dgm:spPr/>
    </dgm:pt>
    <dgm:pt modelId="{409BCDF7-AD52-4864-AE41-98514832CD17}" type="pres">
      <dgm:prSet presAssocID="{602D96DF-6701-4605-B2A8-A46A00FF9CF2}" presName="bgRect" presStyleLbl="bgShp" presStyleIdx="0" presStyleCnt="3"/>
      <dgm:spPr/>
    </dgm:pt>
    <dgm:pt modelId="{016DF19E-0F92-48F5-B00F-F9862EC8C4E2}" type="pres">
      <dgm:prSet presAssocID="{602D96DF-6701-4605-B2A8-A46A00FF9CF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rrow: Slight curve"/>
        </a:ext>
      </dgm:extLst>
    </dgm:pt>
    <dgm:pt modelId="{70AC03D6-3693-4A76-B28B-12B9FA5810A0}" type="pres">
      <dgm:prSet presAssocID="{602D96DF-6701-4605-B2A8-A46A00FF9CF2}" presName="spaceRect" presStyleCnt="0"/>
      <dgm:spPr/>
    </dgm:pt>
    <dgm:pt modelId="{2FE0ED79-7B09-406E-AC2C-F944BB5A79FA}" type="pres">
      <dgm:prSet presAssocID="{602D96DF-6701-4605-B2A8-A46A00FF9CF2}" presName="parTx" presStyleLbl="revTx" presStyleIdx="0" presStyleCnt="3">
        <dgm:presLayoutVars>
          <dgm:chMax val="0"/>
          <dgm:chPref val="0"/>
        </dgm:presLayoutVars>
      </dgm:prSet>
      <dgm:spPr/>
    </dgm:pt>
    <dgm:pt modelId="{864B52F3-6FE5-477E-AFA8-C77C54B986AD}" type="pres">
      <dgm:prSet presAssocID="{FAC17360-B221-420F-8BBA-59FEF4E025CE}" presName="sibTrans" presStyleCnt="0"/>
      <dgm:spPr/>
    </dgm:pt>
    <dgm:pt modelId="{97155849-5443-4F03-B109-B36DD245607D}" type="pres">
      <dgm:prSet presAssocID="{94081EF8-FF76-4AF6-BB12-5BB8A854A01F}" presName="compNode" presStyleCnt="0"/>
      <dgm:spPr/>
    </dgm:pt>
    <dgm:pt modelId="{DAE5DF0E-463C-4F22-ABAB-8BF62F577F5A}" type="pres">
      <dgm:prSet presAssocID="{94081EF8-FF76-4AF6-BB12-5BB8A854A01F}" presName="bgRect" presStyleLbl="bgShp" presStyleIdx="1" presStyleCnt="3"/>
      <dgm:spPr/>
    </dgm:pt>
    <dgm:pt modelId="{950330A8-A452-459F-9842-226B6D25F36A}" type="pres">
      <dgm:prSet presAssocID="{94081EF8-FF76-4AF6-BB12-5BB8A854A01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tom"/>
        </a:ext>
      </dgm:extLst>
    </dgm:pt>
    <dgm:pt modelId="{A9D54341-CFB4-4E54-9917-116145D06C8D}" type="pres">
      <dgm:prSet presAssocID="{94081EF8-FF76-4AF6-BB12-5BB8A854A01F}" presName="spaceRect" presStyleCnt="0"/>
      <dgm:spPr/>
    </dgm:pt>
    <dgm:pt modelId="{E972C444-E140-484A-8BB1-5946FA6266DB}" type="pres">
      <dgm:prSet presAssocID="{94081EF8-FF76-4AF6-BB12-5BB8A854A01F}" presName="parTx" presStyleLbl="revTx" presStyleIdx="1" presStyleCnt="3">
        <dgm:presLayoutVars>
          <dgm:chMax val="0"/>
          <dgm:chPref val="0"/>
        </dgm:presLayoutVars>
      </dgm:prSet>
      <dgm:spPr/>
    </dgm:pt>
    <dgm:pt modelId="{B68A3A87-CE42-40A0-AD6A-102F51DFC3E6}" type="pres">
      <dgm:prSet presAssocID="{41FA0A92-0C67-47CD-A5B6-620F6DEB5E69}" presName="sibTrans" presStyleCnt="0"/>
      <dgm:spPr/>
    </dgm:pt>
    <dgm:pt modelId="{48D390BE-03F9-446F-9D0A-C678FB6F2684}" type="pres">
      <dgm:prSet presAssocID="{E69704F1-50C5-43D6-AF55-88C36C246FC0}" presName="compNode" presStyleCnt="0"/>
      <dgm:spPr/>
    </dgm:pt>
    <dgm:pt modelId="{8D29AC54-18E8-4387-B2BC-503A91A0D6EF}" type="pres">
      <dgm:prSet presAssocID="{E69704F1-50C5-43D6-AF55-88C36C246FC0}" presName="bgRect" presStyleLbl="bgShp" presStyleIdx="2" presStyleCnt="3"/>
      <dgm:spPr/>
    </dgm:pt>
    <dgm:pt modelId="{83D2034A-9F50-4E9F-9308-E74ACB35A392}" type="pres">
      <dgm:prSet presAssocID="{E69704F1-50C5-43D6-AF55-88C36C246FC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eaker"/>
        </a:ext>
      </dgm:extLst>
    </dgm:pt>
    <dgm:pt modelId="{BA2FF237-420D-4683-8710-45BA384F0557}" type="pres">
      <dgm:prSet presAssocID="{E69704F1-50C5-43D6-AF55-88C36C246FC0}" presName="spaceRect" presStyleCnt="0"/>
      <dgm:spPr/>
    </dgm:pt>
    <dgm:pt modelId="{DFAEF42D-1D07-41BF-BCD3-4038C0529AF6}" type="pres">
      <dgm:prSet presAssocID="{E69704F1-50C5-43D6-AF55-88C36C246FC0}" presName="parTx" presStyleLbl="revTx" presStyleIdx="2" presStyleCnt="3">
        <dgm:presLayoutVars>
          <dgm:chMax val="0"/>
          <dgm:chPref val="0"/>
        </dgm:presLayoutVars>
      </dgm:prSet>
      <dgm:spPr/>
    </dgm:pt>
  </dgm:ptLst>
  <dgm:cxnLst>
    <dgm:cxn modelId="{0749D80A-BBF2-40F6-A05B-2FF2598E4411}" srcId="{B8ADDB43-4A68-4C62-8975-A7B7B250F75A}" destId="{E69704F1-50C5-43D6-AF55-88C36C246FC0}" srcOrd="2" destOrd="0" parTransId="{107DE0B8-A464-4DA5-9A97-8F044D739D25}" sibTransId="{5BC8FBF5-25A5-4B87-BCF6-A21AA6540670}"/>
    <dgm:cxn modelId="{6F8B3D23-5D47-4BE4-8FE5-45AD1AA3C10A}" type="presOf" srcId="{94081EF8-FF76-4AF6-BB12-5BB8A854A01F}" destId="{E972C444-E140-484A-8BB1-5946FA6266DB}" srcOrd="0" destOrd="0" presId="urn:microsoft.com/office/officeart/2018/2/layout/IconVerticalSolidList"/>
    <dgm:cxn modelId="{33696129-0142-40E3-A468-E910047DFBAB}" type="presOf" srcId="{602D96DF-6701-4605-B2A8-A46A00FF9CF2}" destId="{2FE0ED79-7B09-406E-AC2C-F944BB5A79FA}" srcOrd="0" destOrd="0" presId="urn:microsoft.com/office/officeart/2018/2/layout/IconVerticalSolidList"/>
    <dgm:cxn modelId="{8DC4EC76-BF82-4F05-8D70-EDFEE826A30B}" srcId="{B8ADDB43-4A68-4C62-8975-A7B7B250F75A}" destId="{602D96DF-6701-4605-B2A8-A46A00FF9CF2}" srcOrd="0" destOrd="0" parTransId="{69D9162E-6C0F-49E6-8311-CFA1274BD653}" sibTransId="{FAC17360-B221-420F-8BBA-59FEF4E025CE}"/>
    <dgm:cxn modelId="{F8DCBB90-44B5-46BD-A249-3875390CE976}" type="presOf" srcId="{E69704F1-50C5-43D6-AF55-88C36C246FC0}" destId="{DFAEF42D-1D07-41BF-BCD3-4038C0529AF6}" srcOrd="0" destOrd="0" presId="urn:microsoft.com/office/officeart/2018/2/layout/IconVerticalSolidList"/>
    <dgm:cxn modelId="{4014E2B7-3A93-41E5-9443-6E18216B67CA}" srcId="{B8ADDB43-4A68-4C62-8975-A7B7B250F75A}" destId="{94081EF8-FF76-4AF6-BB12-5BB8A854A01F}" srcOrd="1" destOrd="0" parTransId="{C32FA57F-FE20-40A5-97C1-E406C8E3AE85}" sibTransId="{41FA0A92-0C67-47CD-A5B6-620F6DEB5E69}"/>
    <dgm:cxn modelId="{5B750DD6-33D1-46D1-91F4-CDB751153DA7}" type="presOf" srcId="{B8ADDB43-4A68-4C62-8975-A7B7B250F75A}" destId="{70AC3505-90C3-4189-9152-3BD9820CC7E9}" srcOrd="0" destOrd="0" presId="urn:microsoft.com/office/officeart/2018/2/layout/IconVerticalSolidList"/>
    <dgm:cxn modelId="{6868A5FB-F56B-40A8-96C9-AA524FDF0501}" type="presParOf" srcId="{70AC3505-90C3-4189-9152-3BD9820CC7E9}" destId="{2EC179A8-E13E-45BE-A274-FD8922C790F6}" srcOrd="0" destOrd="0" presId="urn:microsoft.com/office/officeart/2018/2/layout/IconVerticalSolidList"/>
    <dgm:cxn modelId="{42BA9871-8920-484D-9171-2F1E8D4F88D0}" type="presParOf" srcId="{2EC179A8-E13E-45BE-A274-FD8922C790F6}" destId="{409BCDF7-AD52-4864-AE41-98514832CD17}" srcOrd="0" destOrd="0" presId="urn:microsoft.com/office/officeart/2018/2/layout/IconVerticalSolidList"/>
    <dgm:cxn modelId="{7CD60070-E2DF-42E9-8EB3-27467ABB0CF9}" type="presParOf" srcId="{2EC179A8-E13E-45BE-A274-FD8922C790F6}" destId="{016DF19E-0F92-48F5-B00F-F9862EC8C4E2}" srcOrd="1" destOrd="0" presId="urn:microsoft.com/office/officeart/2018/2/layout/IconVerticalSolidList"/>
    <dgm:cxn modelId="{7742AEA0-25F7-4778-9E93-FB6F8D08BE68}" type="presParOf" srcId="{2EC179A8-E13E-45BE-A274-FD8922C790F6}" destId="{70AC03D6-3693-4A76-B28B-12B9FA5810A0}" srcOrd="2" destOrd="0" presId="urn:microsoft.com/office/officeart/2018/2/layout/IconVerticalSolidList"/>
    <dgm:cxn modelId="{11462AF1-53F9-4D2C-A416-8C46D199D45B}" type="presParOf" srcId="{2EC179A8-E13E-45BE-A274-FD8922C790F6}" destId="{2FE0ED79-7B09-406E-AC2C-F944BB5A79FA}" srcOrd="3" destOrd="0" presId="urn:microsoft.com/office/officeart/2018/2/layout/IconVerticalSolidList"/>
    <dgm:cxn modelId="{6E9ACD2F-BB6F-4FB3-BCFD-EFF5D16901F8}" type="presParOf" srcId="{70AC3505-90C3-4189-9152-3BD9820CC7E9}" destId="{864B52F3-6FE5-477E-AFA8-C77C54B986AD}" srcOrd="1" destOrd="0" presId="urn:microsoft.com/office/officeart/2018/2/layout/IconVerticalSolidList"/>
    <dgm:cxn modelId="{B6B94204-0F57-47BB-AE5A-447B01F4226B}" type="presParOf" srcId="{70AC3505-90C3-4189-9152-3BD9820CC7E9}" destId="{97155849-5443-4F03-B109-B36DD245607D}" srcOrd="2" destOrd="0" presId="urn:microsoft.com/office/officeart/2018/2/layout/IconVerticalSolidList"/>
    <dgm:cxn modelId="{D0898AAD-F335-4BC1-BC38-3424C78FBDF0}" type="presParOf" srcId="{97155849-5443-4F03-B109-B36DD245607D}" destId="{DAE5DF0E-463C-4F22-ABAB-8BF62F577F5A}" srcOrd="0" destOrd="0" presId="urn:microsoft.com/office/officeart/2018/2/layout/IconVerticalSolidList"/>
    <dgm:cxn modelId="{115C012C-E912-437D-9F27-2D898785B282}" type="presParOf" srcId="{97155849-5443-4F03-B109-B36DD245607D}" destId="{950330A8-A452-459F-9842-226B6D25F36A}" srcOrd="1" destOrd="0" presId="urn:microsoft.com/office/officeart/2018/2/layout/IconVerticalSolidList"/>
    <dgm:cxn modelId="{BB2B61AA-0949-4BDA-BB50-027641A4C1CA}" type="presParOf" srcId="{97155849-5443-4F03-B109-B36DD245607D}" destId="{A9D54341-CFB4-4E54-9917-116145D06C8D}" srcOrd="2" destOrd="0" presId="urn:microsoft.com/office/officeart/2018/2/layout/IconVerticalSolidList"/>
    <dgm:cxn modelId="{6A6BAB49-DE41-4E90-82EE-AAE5EDFF46C1}" type="presParOf" srcId="{97155849-5443-4F03-B109-B36DD245607D}" destId="{E972C444-E140-484A-8BB1-5946FA6266DB}" srcOrd="3" destOrd="0" presId="urn:microsoft.com/office/officeart/2018/2/layout/IconVerticalSolidList"/>
    <dgm:cxn modelId="{E399EB18-2662-426F-89E3-4E5F5CBAB5B4}" type="presParOf" srcId="{70AC3505-90C3-4189-9152-3BD9820CC7E9}" destId="{B68A3A87-CE42-40A0-AD6A-102F51DFC3E6}" srcOrd="3" destOrd="0" presId="urn:microsoft.com/office/officeart/2018/2/layout/IconVerticalSolidList"/>
    <dgm:cxn modelId="{37EEF13F-2B51-43DA-A0D9-32D8D1A2A71D}" type="presParOf" srcId="{70AC3505-90C3-4189-9152-3BD9820CC7E9}" destId="{48D390BE-03F9-446F-9D0A-C678FB6F2684}" srcOrd="4" destOrd="0" presId="urn:microsoft.com/office/officeart/2018/2/layout/IconVerticalSolidList"/>
    <dgm:cxn modelId="{AE82547B-F565-4BF5-922F-8520569E11C9}" type="presParOf" srcId="{48D390BE-03F9-446F-9D0A-C678FB6F2684}" destId="{8D29AC54-18E8-4387-B2BC-503A91A0D6EF}" srcOrd="0" destOrd="0" presId="urn:microsoft.com/office/officeart/2018/2/layout/IconVerticalSolidList"/>
    <dgm:cxn modelId="{13ED629B-5726-4C69-BF64-8F5971FCE568}" type="presParOf" srcId="{48D390BE-03F9-446F-9D0A-C678FB6F2684}" destId="{83D2034A-9F50-4E9F-9308-E74ACB35A392}" srcOrd="1" destOrd="0" presId="urn:microsoft.com/office/officeart/2018/2/layout/IconVerticalSolidList"/>
    <dgm:cxn modelId="{D0CFABD9-9FEA-4073-B066-DD5FA8520507}" type="presParOf" srcId="{48D390BE-03F9-446F-9D0A-C678FB6F2684}" destId="{BA2FF237-420D-4683-8710-45BA384F0557}" srcOrd="2" destOrd="0" presId="urn:microsoft.com/office/officeart/2018/2/layout/IconVerticalSolidList"/>
    <dgm:cxn modelId="{C0FD74F5-42B3-42AA-A92B-FC2E5D9026A4}" type="presParOf" srcId="{48D390BE-03F9-446F-9D0A-C678FB6F2684}" destId="{DFAEF42D-1D07-41BF-BCD3-4038C0529AF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ADDB43-4A68-4C62-8975-A7B7B250F75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02D96DF-6701-4605-B2A8-A46A00FF9CF2}">
      <dgm:prSet/>
      <dgm:spPr/>
      <dgm:t>
        <a:bodyPr/>
        <a:lstStyle/>
        <a:p>
          <a:pPr>
            <a:lnSpc>
              <a:spcPct val="100000"/>
            </a:lnSpc>
          </a:pPr>
          <a:r>
            <a:rPr lang="en-GB" dirty="0"/>
            <a:t>1. Transpiration happens as a consequence of the need for gas exchange.</a:t>
          </a:r>
          <a:endParaRPr lang="en-US" dirty="0"/>
        </a:p>
      </dgm:t>
    </dgm:pt>
    <dgm:pt modelId="{69D9162E-6C0F-49E6-8311-CFA1274BD653}" type="parTrans" cxnId="{8DC4EC76-BF82-4F05-8D70-EDFEE826A30B}">
      <dgm:prSet/>
      <dgm:spPr/>
      <dgm:t>
        <a:bodyPr/>
        <a:lstStyle/>
        <a:p>
          <a:endParaRPr lang="en-US"/>
        </a:p>
      </dgm:t>
    </dgm:pt>
    <dgm:pt modelId="{FAC17360-B221-420F-8BBA-59FEF4E025CE}" type="sibTrans" cxnId="{8DC4EC76-BF82-4F05-8D70-EDFEE826A30B}">
      <dgm:prSet/>
      <dgm:spPr/>
      <dgm:t>
        <a:bodyPr/>
        <a:lstStyle/>
        <a:p>
          <a:endParaRPr lang="en-US"/>
        </a:p>
      </dgm:t>
    </dgm:pt>
    <dgm:pt modelId="{94081EF8-FF76-4AF6-BB12-5BB8A854A01F}">
      <dgm:prSet/>
      <dgm:spPr/>
      <dgm:t>
        <a:bodyPr/>
        <a:lstStyle/>
        <a:p>
          <a:pPr>
            <a:lnSpc>
              <a:spcPct val="100000"/>
            </a:lnSpc>
          </a:pPr>
          <a:r>
            <a:rPr lang="en-GB" dirty="0"/>
            <a:t>2. There are cohesive forces between water molecules because they form hydrogen bonds with one another.</a:t>
          </a:r>
          <a:endParaRPr lang="en-US" dirty="0"/>
        </a:p>
      </dgm:t>
    </dgm:pt>
    <dgm:pt modelId="{C32FA57F-FE20-40A5-97C1-E406C8E3AE85}" type="parTrans" cxnId="{4014E2B7-3A93-41E5-9443-6E18216B67CA}">
      <dgm:prSet/>
      <dgm:spPr/>
      <dgm:t>
        <a:bodyPr/>
        <a:lstStyle/>
        <a:p>
          <a:endParaRPr lang="en-US"/>
        </a:p>
      </dgm:t>
    </dgm:pt>
    <dgm:pt modelId="{41FA0A92-0C67-47CD-A5B6-620F6DEB5E69}" type="sibTrans" cxnId="{4014E2B7-3A93-41E5-9443-6E18216B67CA}">
      <dgm:prSet/>
      <dgm:spPr/>
      <dgm:t>
        <a:bodyPr/>
        <a:lstStyle/>
        <a:p>
          <a:endParaRPr lang="en-US"/>
        </a:p>
      </dgm:t>
    </dgm:pt>
    <dgm:pt modelId="{E69704F1-50C5-43D6-AF55-88C36C246FC0}">
      <dgm:prSet/>
      <dgm:spPr/>
      <dgm:t>
        <a:bodyPr/>
        <a:lstStyle/>
        <a:p>
          <a:pPr>
            <a:lnSpc>
              <a:spcPct val="100000"/>
            </a:lnSpc>
          </a:pPr>
          <a:r>
            <a:rPr lang="en-GB" dirty="0"/>
            <a:t>3. Water is drawn up the stem due to </a:t>
          </a:r>
          <a:r>
            <a:rPr lang="en-GB" dirty="0">
              <a:highlight>
                <a:srgbClr val="FFFF00"/>
              </a:highlight>
            </a:rPr>
            <a:t>cohesive</a:t>
          </a:r>
          <a:r>
            <a:rPr lang="en-GB" dirty="0"/>
            <a:t> forces between water molecules</a:t>
          </a:r>
          <a:endParaRPr lang="en-US" dirty="0"/>
        </a:p>
      </dgm:t>
    </dgm:pt>
    <dgm:pt modelId="{107DE0B8-A464-4DA5-9A97-8F044D739D25}" type="parTrans" cxnId="{0749D80A-BBF2-40F6-A05B-2FF2598E4411}">
      <dgm:prSet/>
      <dgm:spPr/>
      <dgm:t>
        <a:bodyPr/>
        <a:lstStyle/>
        <a:p>
          <a:endParaRPr lang="en-US"/>
        </a:p>
      </dgm:t>
    </dgm:pt>
    <dgm:pt modelId="{5BC8FBF5-25A5-4B87-BCF6-A21AA6540670}" type="sibTrans" cxnId="{0749D80A-BBF2-40F6-A05B-2FF2598E4411}">
      <dgm:prSet/>
      <dgm:spPr/>
      <dgm:t>
        <a:bodyPr/>
        <a:lstStyle/>
        <a:p>
          <a:endParaRPr lang="en-US"/>
        </a:p>
      </dgm:t>
    </dgm:pt>
    <dgm:pt modelId="{70AC3505-90C3-4189-9152-3BD9820CC7E9}" type="pres">
      <dgm:prSet presAssocID="{B8ADDB43-4A68-4C62-8975-A7B7B250F75A}" presName="root" presStyleCnt="0">
        <dgm:presLayoutVars>
          <dgm:dir/>
          <dgm:resizeHandles val="exact"/>
        </dgm:presLayoutVars>
      </dgm:prSet>
      <dgm:spPr/>
    </dgm:pt>
    <dgm:pt modelId="{2EC179A8-E13E-45BE-A274-FD8922C790F6}" type="pres">
      <dgm:prSet presAssocID="{602D96DF-6701-4605-B2A8-A46A00FF9CF2}" presName="compNode" presStyleCnt="0"/>
      <dgm:spPr/>
    </dgm:pt>
    <dgm:pt modelId="{409BCDF7-AD52-4864-AE41-98514832CD17}" type="pres">
      <dgm:prSet presAssocID="{602D96DF-6701-4605-B2A8-A46A00FF9CF2}" presName="bgRect" presStyleLbl="bgShp" presStyleIdx="0" presStyleCnt="3"/>
      <dgm:spPr/>
    </dgm:pt>
    <dgm:pt modelId="{016DF19E-0F92-48F5-B00F-F9862EC8C4E2}" type="pres">
      <dgm:prSet presAssocID="{602D96DF-6701-4605-B2A8-A46A00FF9CF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rrow: Slight curve"/>
        </a:ext>
      </dgm:extLst>
    </dgm:pt>
    <dgm:pt modelId="{70AC03D6-3693-4A76-B28B-12B9FA5810A0}" type="pres">
      <dgm:prSet presAssocID="{602D96DF-6701-4605-B2A8-A46A00FF9CF2}" presName="spaceRect" presStyleCnt="0"/>
      <dgm:spPr/>
    </dgm:pt>
    <dgm:pt modelId="{2FE0ED79-7B09-406E-AC2C-F944BB5A79FA}" type="pres">
      <dgm:prSet presAssocID="{602D96DF-6701-4605-B2A8-A46A00FF9CF2}" presName="parTx" presStyleLbl="revTx" presStyleIdx="0" presStyleCnt="3">
        <dgm:presLayoutVars>
          <dgm:chMax val="0"/>
          <dgm:chPref val="0"/>
        </dgm:presLayoutVars>
      </dgm:prSet>
      <dgm:spPr/>
    </dgm:pt>
    <dgm:pt modelId="{864B52F3-6FE5-477E-AFA8-C77C54B986AD}" type="pres">
      <dgm:prSet presAssocID="{FAC17360-B221-420F-8BBA-59FEF4E025CE}" presName="sibTrans" presStyleCnt="0"/>
      <dgm:spPr/>
    </dgm:pt>
    <dgm:pt modelId="{97155849-5443-4F03-B109-B36DD245607D}" type="pres">
      <dgm:prSet presAssocID="{94081EF8-FF76-4AF6-BB12-5BB8A854A01F}" presName="compNode" presStyleCnt="0"/>
      <dgm:spPr/>
    </dgm:pt>
    <dgm:pt modelId="{DAE5DF0E-463C-4F22-ABAB-8BF62F577F5A}" type="pres">
      <dgm:prSet presAssocID="{94081EF8-FF76-4AF6-BB12-5BB8A854A01F}" presName="bgRect" presStyleLbl="bgShp" presStyleIdx="1" presStyleCnt="3"/>
      <dgm:spPr/>
    </dgm:pt>
    <dgm:pt modelId="{950330A8-A452-459F-9842-226B6D25F36A}" type="pres">
      <dgm:prSet presAssocID="{94081EF8-FF76-4AF6-BB12-5BB8A854A01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tom"/>
        </a:ext>
      </dgm:extLst>
    </dgm:pt>
    <dgm:pt modelId="{A9D54341-CFB4-4E54-9917-116145D06C8D}" type="pres">
      <dgm:prSet presAssocID="{94081EF8-FF76-4AF6-BB12-5BB8A854A01F}" presName="spaceRect" presStyleCnt="0"/>
      <dgm:spPr/>
    </dgm:pt>
    <dgm:pt modelId="{E972C444-E140-484A-8BB1-5946FA6266DB}" type="pres">
      <dgm:prSet presAssocID="{94081EF8-FF76-4AF6-BB12-5BB8A854A01F}" presName="parTx" presStyleLbl="revTx" presStyleIdx="1" presStyleCnt="3">
        <dgm:presLayoutVars>
          <dgm:chMax val="0"/>
          <dgm:chPref val="0"/>
        </dgm:presLayoutVars>
      </dgm:prSet>
      <dgm:spPr/>
    </dgm:pt>
    <dgm:pt modelId="{B68A3A87-CE42-40A0-AD6A-102F51DFC3E6}" type="pres">
      <dgm:prSet presAssocID="{41FA0A92-0C67-47CD-A5B6-620F6DEB5E69}" presName="sibTrans" presStyleCnt="0"/>
      <dgm:spPr/>
    </dgm:pt>
    <dgm:pt modelId="{48D390BE-03F9-446F-9D0A-C678FB6F2684}" type="pres">
      <dgm:prSet presAssocID="{E69704F1-50C5-43D6-AF55-88C36C246FC0}" presName="compNode" presStyleCnt="0"/>
      <dgm:spPr/>
    </dgm:pt>
    <dgm:pt modelId="{8D29AC54-18E8-4387-B2BC-503A91A0D6EF}" type="pres">
      <dgm:prSet presAssocID="{E69704F1-50C5-43D6-AF55-88C36C246FC0}" presName="bgRect" presStyleLbl="bgShp" presStyleIdx="2" presStyleCnt="3"/>
      <dgm:spPr/>
    </dgm:pt>
    <dgm:pt modelId="{83D2034A-9F50-4E9F-9308-E74ACB35A392}" type="pres">
      <dgm:prSet presAssocID="{E69704F1-50C5-43D6-AF55-88C36C246FC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eaker"/>
        </a:ext>
      </dgm:extLst>
    </dgm:pt>
    <dgm:pt modelId="{BA2FF237-420D-4683-8710-45BA384F0557}" type="pres">
      <dgm:prSet presAssocID="{E69704F1-50C5-43D6-AF55-88C36C246FC0}" presName="spaceRect" presStyleCnt="0"/>
      <dgm:spPr/>
    </dgm:pt>
    <dgm:pt modelId="{DFAEF42D-1D07-41BF-BCD3-4038C0529AF6}" type="pres">
      <dgm:prSet presAssocID="{E69704F1-50C5-43D6-AF55-88C36C246FC0}" presName="parTx" presStyleLbl="revTx" presStyleIdx="2" presStyleCnt="3">
        <dgm:presLayoutVars>
          <dgm:chMax val="0"/>
          <dgm:chPref val="0"/>
        </dgm:presLayoutVars>
      </dgm:prSet>
      <dgm:spPr/>
    </dgm:pt>
  </dgm:ptLst>
  <dgm:cxnLst>
    <dgm:cxn modelId="{0749D80A-BBF2-40F6-A05B-2FF2598E4411}" srcId="{B8ADDB43-4A68-4C62-8975-A7B7B250F75A}" destId="{E69704F1-50C5-43D6-AF55-88C36C246FC0}" srcOrd="2" destOrd="0" parTransId="{107DE0B8-A464-4DA5-9A97-8F044D739D25}" sibTransId="{5BC8FBF5-25A5-4B87-BCF6-A21AA6540670}"/>
    <dgm:cxn modelId="{6F8B3D23-5D47-4BE4-8FE5-45AD1AA3C10A}" type="presOf" srcId="{94081EF8-FF76-4AF6-BB12-5BB8A854A01F}" destId="{E972C444-E140-484A-8BB1-5946FA6266DB}" srcOrd="0" destOrd="0" presId="urn:microsoft.com/office/officeart/2018/2/layout/IconVerticalSolidList"/>
    <dgm:cxn modelId="{33696129-0142-40E3-A468-E910047DFBAB}" type="presOf" srcId="{602D96DF-6701-4605-B2A8-A46A00FF9CF2}" destId="{2FE0ED79-7B09-406E-AC2C-F944BB5A79FA}" srcOrd="0" destOrd="0" presId="urn:microsoft.com/office/officeart/2018/2/layout/IconVerticalSolidList"/>
    <dgm:cxn modelId="{8DC4EC76-BF82-4F05-8D70-EDFEE826A30B}" srcId="{B8ADDB43-4A68-4C62-8975-A7B7B250F75A}" destId="{602D96DF-6701-4605-B2A8-A46A00FF9CF2}" srcOrd="0" destOrd="0" parTransId="{69D9162E-6C0F-49E6-8311-CFA1274BD653}" sibTransId="{FAC17360-B221-420F-8BBA-59FEF4E025CE}"/>
    <dgm:cxn modelId="{F8DCBB90-44B5-46BD-A249-3875390CE976}" type="presOf" srcId="{E69704F1-50C5-43D6-AF55-88C36C246FC0}" destId="{DFAEF42D-1D07-41BF-BCD3-4038C0529AF6}" srcOrd="0" destOrd="0" presId="urn:microsoft.com/office/officeart/2018/2/layout/IconVerticalSolidList"/>
    <dgm:cxn modelId="{4014E2B7-3A93-41E5-9443-6E18216B67CA}" srcId="{B8ADDB43-4A68-4C62-8975-A7B7B250F75A}" destId="{94081EF8-FF76-4AF6-BB12-5BB8A854A01F}" srcOrd="1" destOrd="0" parTransId="{C32FA57F-FE20-40A5-97C1-E406C8E3AE85}" sibTransId="{41FA0A92-0C67-47CD-A5B6-620F6DEB5E69}"/>
    <dgm:cxn modelId="{5B750DD6-33D1-46D1-91F4-CDB751153DA7}" type="presOf" srcId="{B8ADDB43-4A68-4C62-8975-A7B7B250F75A}" destId="{70AC3505-90C3-4189-9152-3BD9820CC7E9}" srcOrd="0" destOrd="0" presId="urn:microsoft.com/office/officeart/2018/2/layout/IconVerticalSolidList"/>
    <dgm:cxn modelId="{6868A5FB-F56B-40A8-96C9-AA524FDF0501}" type="presParOf" srcId="{70AC3505-90C3-4189-9152-3BD9820CC7E9}" destId="{2EC179A8-E13E-45BE-A274-FD8922C790F6}" srcOrd="0" destOrd="0" presId="urn:microsoft.com/office/officeart/2018/2/layout/IconVerticalSolidList"/>
    <dgm:cxn modelId="{42BA9871-8920-484D-9171-2F1E8D4F88D0}" type="presParOf" srcId="{2EC179A8-E13E-45BE-A274-FD8922C790F6}" destId="{409BCDF7-AD52-4864-AE41-98514832CD17}" srcOrd="0" destOrd="0" presId="urn:microsoft.com/office/officeart/2018/2/layout/IconVerticalSolidList"/>
    <dgm:cxn modelId="{7CD60070-E2DF-42E9-8EB3-27467ABB0CF9}" type="presParOf" srcId="{2EC179A8-E13E-45BE-A274-FD8922C790F6}" destId="{016DF19E-0F92-48F5-B00F-F9862EC8C4E2}" srcOrd="1" destOrd="0" presId="urn:microsoft.com/office/officeart/2018/2/layout/IconVerticalSolidList"/>
    <dgm:cxn modelId="{7742AEA0-25F7-4778-9E93-FB6F8D08BE68}" type="presParOf" srcId="{2EC179A8-E13E-45BE-A274-FD8922C790F6}" destId="{70AC03D6-3693-4A76-B28B-12B9FA5810A0}" srcOrd="2" destOrd="0" presId="urn:microsoft.com/office/officeart/2018/2/layout/IconVerticalSolidList"/>
    <dgm:cxn modelId="{11462AF1-53F9-4D2C-A416-8C46D199D45B}" type="presParOf" srcId="{2EC179A8-E13E-45BE-A274-FD8922C790F6}" destId="{2FE0ED79-7B09-406E-AC2C-F944BB5A79FA}" srcOrd="3" destOrd="0" presId="urn:microsoft.com/office/officeart/2018/2/layout/IconVerticalSolidList"/>
    <dgm:cxn modelId="{6E9ACD2F-BB6F-4FB3-BCFD-EFF5D16901F8}" type="presParOf" srcId="{70AC3505-90C3-4189-9152-3BD9820CC7E9}" destId="{864B52F3-6FE5-477E-AFA8-C77C54B986AD}" srcOrd="1" destOrd="0" presId="urn:microsoft.com/office/officeart/2018/2/layout/IconVerticalSolidList"/>
    <dgm:cxn modelId="{B6B94204-0F57-47BB-AE5A-447B01F4226B}" type="presParOf" srcId="{70AC3505-90C3-4189-9152-3BD9820CC7E9}" destId="{97155849-5443-4F03-B109-B36DD245607D}" srcOrd="2" destOrd="0" presId="urn:microsoft.com/office/officeart/2018/2/layout/IconVerticalSolidList"/>
    <dgm:cxn modelId="{D0898AAD-F335-4BC1-BC38-3424C78FBDF0}" type="presParOf" srcId="{97155849-5443-4F03-B109-B36DD245607D}" destId="{DAE5DF0E-463C-4F22-ABAB-8BF62F577F5A}" srcOrd="0" destOrd="0" presId="urn:microsoft.com/office/officeart/2018/2/layout/IconVerticalSolidList"/>
    <dgm:cxn modelId="{115C012C-E912-437D-9F27-2D898785B282}" type="presParOf" srcId="{97155849-5443-4F03-B109-B36DD245607D}" destId="{950330A8-A452-459F-9842-226B6D25F36A}" srcOrd="1" destOrd="0" presId="urn:microsoft.com/office/officeart/2018/2/layout/IconVerticalSolidList"/>
    <dgm:cxn modelId="{BB2B61AA-0949-4BDA-BB50-027641A4C1CA}" type="presParOf" srcId="{97155849-5443-4F03-B109-B36DD245607D}" destId="{A9D54341-CFB4-4E54-9917-116145D06C8D}" srcOrd="2" destOrd="0" presId="urn:microsoft.com/office/officeart/2018/2/layout/IconVerticalSolidList"/>
    <dgm:cxn modelId="{6A6BAB49-DE41-4E90-82EE-AAE5EDFF46C1}" type="presParOf" srcId="{97155849-5443-4F03-B109-B36DD245607D}" destId="{E972C444-E140-484A-8BB1-5946FA6266DB}" srcOrd="3" destOrd="0" presId="urn:microsoft.com/office/officeart/2018/2/layout/IconVerticalSolidList"/>
    <dgm:cxn modelId="{E399EB18-2662-426F-89E3-4E5F5CBAB5B4}" type="presParOf" srcId="{70AC3505-90C3-4189-9152-3BD9820CC7E9}" destId="{B68A3A87-CE42-40A0-AD6A-102F51DFC3E6}" srcOrd="3" destOrd="0" presId="urn:microsoft.com/office/officeart/2018/2/layout/IconVerticalSolidList"/>
    <dgm:cxn modelId="{37EEF13F-2B51-43DA-A0D9-32D8D1A2A71D}" type="presParOf" srcId="{70AC3505-90C3-4189-9152-3BD9820CC7E9}" destId="{48D390BE-03F9-446F-9D0A-C678FB6F2684}" srcOrd="4" destOrd="0" presId="urn:microsoft.com/office/officeart/2018/2/layout/IconVerticalSolidList"/>
    <dgm:cxn modelId="{AE82547B-F565-4BF5-922F-8520569E11C9}" type="presParOf" srcId="{48D390BE-03F9-446F-9D0A-C678FB6F2684}" destId="{8D29AC54-18E8-4387-B2BC-503A91A0D6EF}" srcOrd="0" destOrd="0" presId="urn:microsoft.com/office/officeart/2018/2/layout/IconVerticalSolidList"/>
    <dgm:cxn modelId="{13ED629B-5726-4C69-BF64-8F5971FCE568}" type="presParOf" srcId="{48D390BE-03F9-446F-9D0A-C678FB6F2684}" destId="{83D2034A-9F50-4E9F-9308-E74ACB35A392}" srcOrd="1" destOrd="0" presId="urn:microsoft.com/office/officeart/2018/2/layout/IconVerticalSolidList"/>
    <dgm:cxn modelId="{D0CFABD9-9FEA-4073-B066-DD5FA8520507}" type="presParOf" srcId="{48D390BE-03F9-446F-9D0A-C678FB6F2684}" destId="{BA2FF237-420D-4683-8710-45BA384F0557}" srcOrd="2" destOrd="0" presId="urn:microsoft.com/office/officeart/2018/2/layout/IconVerticalSolidList"/>
    <dgm:cxn modelId="{C0FD74F5-42B3-42AA-A92B-FC2E5D9026A4}" type="presParOf" srcId="{48D390BE-03F9-446F-9D0A-C678FB6F2684}" destId="{DFAEF42D-1D07-41BF-BCD3-4038C0529AF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BCDF7-AD52-4864-AE41-98514832CD17}">
      <dsp:nvSpPr>
        <dsp:cNvPr id="0" name=""/>
        <dsp:cNvSpPr/>
      </dsp:nvSpPr>
      <dsp:spPr>
        <a:xfrm>
          <a:off x="0" y="718"/>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6DF19E-0F92-48F5-B00F-F9862EC8C4E2}">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E0ED79-7B09-406E-AC2C-F944BB5A79FA}">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933450">
            <a:lnSpc>
              <a:spcPct val="100000"/>
            </a:lnSpc>
            <a:spcBef>
              <a:spcPct val="0"/>
            </a:spcBef>
            <a:spcAft>
              <a:spcPct val="35000"/>
            </a:spcAft>
            <a:buNone/>
          </a:pPr>
          <a:r>
            <a:rPr lang="en-GB" sz="2100" kern="1200" dirty="0"/>
            <a:t>1. Transpiration happens as a consequence of the need for gas exchange.</a:t>
          </a:r>
          <a:endParaRPr lang="en-US" sz="2100" kern="1200" dirty="0"/>
        </a:p>
      </dsp:txBody>
      <dsp:txXfrm>
        <a:off x="1941716" y="718"/>
        <a:ext cx="4571887" cy="1681139"/>
      </dsp:txXfrm>
    </dsp:sp>
    <dsp:sp modelId="{DAE5DF0E-463C-4F22-ABAB-8BF62F577F5A}">
      <dsp:nvSpPr>
        <dsp:cNvPr id="0" name=""/>
        <dsp:cNvSpPr/>
      </dsp:nvSpPr>
      <dsp:spPr>
        <a:xfrm>
          <a:off x="0" y="2102143"/>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0330A8-A452-459F-9842-226B6D25F36A}">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72C444-E140-484A-8BB1-5946FA6266DB}">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933450">
            <a:lnSpc>
              <a:spcPct val="100000"/>
            </a:lnSpc>
            <a:spcBef>
              <a:spcPct val="0"/>
            </a:spcBef>
            <a:spcAft>
              <a:spcPct val="35000"/>
            </a:spcAft>
            <a:buNone/>
          </a:pPr>
          <a:r>
            <a:rPr lang="en-GB" sz="2100" kern="1200" dirty="0"/>
            <a:t>2. There are cohesive forces between water molecules because they form hydrogen bonds with one another.</a:t>
          </a:r>
          <a:endParaRPr lang="en-US" sz="2100" kern="1200" dirty="0"/>
        </a:p>
      </dsp:txBody>
      <dsp:txXfrm>
        <a:off x="1941716" y="2102143"/>
        <a:ext cx="4571887" cy="1681139"/>
      </dsp:txXfrm>
    </dsp:sp>
    <dsp:sp modelId="{8D29AC54-18E8-4387-B2BC-503A91A0D6EF}">
      <dsp:nvSpPr>
        <dsp:cNvPr id="0" name=""/>
        <dsp:cNvSpPr/>
      </dsp:nvSpPr>
      <dsp:spPr>
        <a:xfrm>
          <a:off x="0" y="4203567"/>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D2034A-9F50-4E9F-9308-E74ACB35A392}">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AEF42D-1D07-41BF-BCD3-4038C0529AF6}">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933450">
            <a:lnSpc>
              <a:spcPct val="100000"/>
            </a:lnSpc>
            <a:spcBef>
              <a:spcPct val="0"/>
            </a:spcBef>
            <a:spcAft>
              <a:spcPct val="35000"/>
            </a:spcAft>
            <a:buNone/>
          </a:pPr>
          <a:r>
            <a:rPr lang="en-GB" sz="2100" kern="1200" dirty="0"/>
            <a:t>3. Water is drawn up the stem due to adhesive forces between water molecules</a:t>
          </a:r>
          <a:endParaRPr lang="en-US" sz="2100" kern="1200" dirty="0"/>
        </a:p>
      </dsp:txBody>
      <dsp:txXfrm>
        <a:off x="1941716" y="4203567"/>
        <a:ext cx="4571887" cy="1681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BCDF7-AD52-4864-AE41-98514832CD17}">
      <dsp:nvSpPr>
        <dsp:cNvPr id="0" name=""/>
        <dsp:cNvSpPr/>
      </dsp:nvSpPr>
      <dsp:spPr>
        <a:xfrm>
          <a:off x="0" y="718"/>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6DF19E-0F92-48F5-B00F-F9862EC8C4E2}">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E0ED79-7B09-406E-AC2C-F944BB5A79FA}">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933450">
            <a:lnSpc>
              <a:spcPct val="100000"/>
            </a:lnSpc>
            <a:spcBef>
              <a:spcPct val="0"/>
            </a:spcBef>
            <a:spcAft>
              <a:spcPct val="35000"/>
            </a:spcAft>
            <a:buNone/>
          </a:pPr>
          <a:r>
            <a:rPr lang="en-GB" sz="2100" kern="1200" dirty="0"/>
            <a:t>1. Transpiration happens as a consequence of the need for gas exchange.</a:t>
          </a:r>
          <a:endParaRPr lang="en-US" sz="2100" kern="1200" dirty="0"/>
        </a:p>
      </dsp:txBody>
      <dsp:txXfrm>
        <a:off x="1941716" y="718"/>
        <a:ext cx="4571887" cy="1681139"/>
      </dsp:txXfrm>
    </dsp:sp>
    <dsp:sp modelId="{DAE5DF0E-463C-4F22-ABAB-8BF62F577F5A}">
      <dsp:nvSpPr>
        <dsp:cNvPr id="0" name=""/>
        <dsp:cNvSpPr/>
      </dsp:nvSpPr>
      <dsp:spPr>
        <a:xfrm>
          <a:off x="0" y="2102143"/>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0330A8-A452-459F-9842-226B6D25F36A}">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72C444-E140-484A-8BB1-5946FA6266DB}">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933450">
            <a:lnSpc>
              <a:spcPct val="100000"/>
            </a:lnSpc>
            <a:spcBef>
              <a:spcPct val="0"/>
            </a:spcBef>
            <a:spcAft>
              <a:spcPct val="35000"/>
            </a:spcAft>
            <a:buNone/>
          </a:pPr>
          <a:r>
            <a:rPr lang="en-GB" sz="2100" kern="1200" dirty="0"/>
            <a:t>2. There are cohesive forces between water molecules because they form hydrogen bonds with one another.</a:t>
          </a:r>
          <a:endParaRPr lang="en-US" sz="2100" kern="1200" dirty="0"/>
        </a:p>
      </dsp:txBody>
      <dsp:txXfrm>
        <a:off x="1941716" y="2102143"/>
        <a:ext cx="4571887" cy="1681139"/>
      </dsp:txXfrm>
    </dsp:sp>
    <dsp:sp modelId="{8D29AC54-18E8-4387-B2BC-503A91A0D6EF}">
      <dsp:nvSpPr>
        <dsp:cNvPr id="0" name=""/>
        <dsp:cNvSpPr/>
      </dsp:nvSpPr>
      <dsp:spPr>
        <a:xfrm>
          <a:off x="0" y="4203567"/>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D2034A-9F50-4E9F-9308-E74ACB35A392}">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AEF42D-1D07-41BF-BCD3-4038C0529AF6}">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933450">
            <a:lnSpc>
              <a:spcPct val="100000"/>
            </a:lnSpc>
            <a:spcBef>
              <a:spcPct val="0"/>
            </a:spcBef>
            <a:spcAft>
              <a:spcPct val="35000"/>
            </a:spcAft>
            <a:buNone/>
          </a:pPr>
          <a:r>
            <a:rPr lang="en-GB" sz="2100" kern="1200" dirty="0"/>
            <a:t>3. Water is drawn up the stem due to </a:t>
          </a:r>
          <a:r>
            <a:rPr lang="en-GB" sz="2100" kern="1200" dirty="0">
              <a:highlight>
                <a:srgbClr val="FFFF00"/>
              </a:highlight>
            </a:rPr>
            <a:t>cohesive</a:t>
          </a:r>
          <a:r>
            <a:rPr lang="en-GB" sz="2100" kern="1200" dirty="0"/>
            <a:t> forces between water molecules</a:t>
          </a:r>
          <a:endParaRPr lang="en-US" sz="2100" kern="1200" dirty="0"/>
        </a:p>
      </dsp:txBody>
      <dsp:txXfrm>
        <a:off x="1941716" y="4203567"/>
        <a:ext cx="4571887" cy="168113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AF4CD-46EC-4B5A-A0F5-75CA2D173B95}" type="datetimeFigureOut">
              <a:rPr lang="en-GB" smtClean="0"/>
              <a:t>23/07/2025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1438C8-5559-47B5-9D06-A3C0AAED9117}" type="slidenum">
              <a:rPr lang="en-GB" smtClean="0"/>
              <a:t>‹#›</a:t>
            </a:fld>
            <a:endParaRPr lang="en-GB"/>
          </a:p>
        </p:txBody>
      </p:sp>
    </p:spTree>
    <p:extLst>
      <p:ext uri="{BB962C8B-B14F-4D97-AF65-F5344CB8AC3E}">
        <p14:creationId xmlns:p14="http://schemas.microsoft.com/office/powerpoint/2010/main" val="2358745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GB" b="1" i="0" dirty="0">
                <a:solidFill>
                  <a:srgbClr val="383838"/>
                </a:solidFill>
                <a:effectLst/>
                <a:latin typeface="Mulish"/>
              </a:rPr>
              <a:t>Glucose</a:t>
            </a:r>
            <a:r>
              <a:rPr lang="en-GB" b="0" i="0" dirty="0">
                <a:solidFill>
                  <a:srgbClr val="383838"/>
                </a:solidFill>
                <a:effectLst/>
                <a:latin typeface="Mulish"/>
              </a:rPr>
              <a:t> is the main respiratory substrate for aerobic respiration in most cells</a:t>
            </a:r>
          </a:p>
          <a:p>
            <a:pPr algn="l">
              <a:buFont typeface="Arial" panose="020B0604020202020204" pitchFamily="34" charset="0"/>
              <a:buChar char="•"/>
            </a:pPr>
            <a:r>
              <a:rPr lang="en-GB" b="0" i="0" dirty="0">
                <a:solidFill>
                  <a:srgbClr val="383838"/>
                </a:solidFill>
                <a:effectLst/>
                <a:latin typeface="Mulish"/>
              </a:rPr>
              <a:t>When the supply of glucose in a cell has been used up a cell may continue respiration using other substrates</a:t>
            </a:r>
          </a:p>
          <a:p>
            <a:pPr algn="l">
              <a:buFont typeface="Arial" panose="020B0604020202020204" pitchFamily="34" charset="0"/>
              <a:buChar char="•"/>
            </a:pPr>
            <a:r>
              <a:rPr lang="en-GB" b="0" i="0" dirty="0">
                <a:solidFill>
                  <a:srgbClr val="383838"/>
                </a:solidFill>
                <a:effectLst/>
                <a:latin typeface="Mulish"/>
              </a:rPr>
              <a:t>These may be:</a:t>
            </a:r>
          </a:p>
          <a:p>
            <a:pPr marL="742950" lvl="1" indent="-285750" algn="l">
              <a:buFont typeface="Arial" panose="020B0604020202020204" pitchFamily="34" charset="0"/>
              <a:buChar char="•"/>
            </a:pPr>
            <a:r>
              <a:rPr lang="en-GB" b="0" i="0" dirty="0">
                <a:solidFill>
                  <a:srgbClr val="383838"/>
                </a:solidFill>
                <a:effectLst/>
                <a:latin typeface="Mulish"/>
              </a:rPr>
              <a:t>Other carbohydrates</a:t>
            </a:r>
          </a:p>
          <a:p>
            <a:pPr marL="742950" lvl="1" indent="-285750" algn="l">
              <a:buFont typeface="Arial" panose="020B0604020202020204" pitchFamily="34" charset="0"/>
              <a:buChar char="•"/>
            </a:pPr>
            <a:r>
              <a:rPr lang="en-GB" b="0" i="0" dirty="0">
                <a:solidFill>
                  <a:srgbClr val="383838"/>
                </a:solidFill>
                <a:effectLst/>
                <a:latin typeface="Mulish"/>
              </a:rPr>
              <a:t>Lipids</a:t>
            </a:r>
          </a:p>
          <a:p>
            <a:pPr marL="742950" lvl="1" indent="-285750" algn="l">
              <a:buFont typeface="Arial" panose="020B0604020202020204" pitchFamily="34" charset="0"/>
              <a:buChar char="•"/>
            </a:pPr>
            <a:r>
              <a:rPr lang="en-GB" b="0" i="0" dirty="0">
                <a:solidFill>
                  <a:srgbClr val="383838"/>
                </a:solidFill>
                <a:effectLst/>
                <a:latin typeface="Mulish"/>
              </a:rPr>
              <a:t>Proteins</a:t>
            </a:r>
          </a:p>
          <a:p>
            <a:pPr algn="l">
              <a:buFont typeface="Arial" panose="020B0604020202020204" pitchFamily="34" charset="0"/>
              <a:buChar char="•"/>
            </a:pPr>
            <a:r>
              <a:rPr lang="en-GB" b="0" i="0" dirty="0">
                <a:solidFill>
                  <a:srgbClr val="383838"/>
                </a:solidFill>
                <a:effectLst/>
                <a:latin typeface="Mulish"/>
              </a:rPr>
              <a:t>Amino acids from proteins are only respired aerobically when all other substrates have been used up</a:t>
            </a:r>
          </a:p>
          <a:p>
            <a:pPr marL="742950" lvl="1" indent="-285750" algn="l">
              <a:buFont typeface="Arial" panose="020B0604020202020204" pitchFamily="34" charset="0"/>
              <a:buChar char="•"/>
            </a:pPr>
            <a:r>
              <a:rPr lang="en-GB" b="0" i="0" dirty="0">
                <a:solidFill>
                  <a:srgbClr val="383838"/>
                </a:solidFill>
                <a:effectLst/>
                <a:latin typeface="Mulish"/>
              </a:rPr>
              <a:t>This is because they often have </a:t>
            </a:r>
            <a:r>
              <a:rPr lang="en-GB" b="1" i="0" dirty="0">
                <a:solidFill>
                  <a:srgbClr val="383838"/>
                </a:solidFill>
                <a:effectLst/>
                <a:latin typeface="Mulish"/>
              </a:rPr>
              <a:t>essential functions elsewhere</a:t>
            </a:r>
            <a:r>
              <a:rPr lang="en-GB" b="0" i="0" dirty="0">
                <a:solidFill>
                  <a:srgbClr val="383838"/>
                </a:solidFill>
                <a:effectLst/>
                <a:latin typeface="Mulish"/>
              </a:rPr>
              <a:t> in the cell</a:t>
            </a:r>
          </a:p>
          <a:p>
            <a:pPr marL="742950" lvl="1" indent="-285750" algn="l">
              <a:buFont typeface="Arial" panose="020B0604020202020204" pitchFamily="34" charset="0"/>
              <a:buChar char="•"/>
            </a:pPr>
            <a:r>
              <a:rPr lang="en-GB" b="0" i="0" dirty="0">
                <a:solidFill>
                  <a:srgbClr val="383838"/>
                </a:solidFill>
                <a:effectLst/>
                <a:latin typeface="Mulish"/>
              </a:rPr>
              <a:t>Amino acids are required to make proteins which have structural (</a:t>
            </a:r>
            <a:r>
              <a:rPr lang="en-GB" b="0" i="0" dirty="0" err="1">
                <a:solidFill>
                  <a:srgbClr val="383838"/>
                </a:solidFill>
                <a:effectLst/>
                <a:latin typeface="Mulish"/>
              </a:rPr>
              <a:t>eg.</a:t>
            </a:r>
            <a:r>
              <a:rPr lang="en-GB" b="0" i="0" dirty="0">
                <a:solidFill>
                  <a:srgbClr val="383838"/>
                </a:solidFill>
                <a:effectLst/>
                <a:latin typeface="Mulish"/>
              </a:rPr>
              <a:t> in the cytoskeleton) and functional (</a:t>
            </a:r>
            <a:r>
              <a:rPr lang="en-GB" b="0" i="0" dirty="0" err="1">
                <a:solidFill>
                  <a:srgbClr val="383838"/>
                </a:solidFill>
                <a:effectLst/>
                <a:latin typeface="Mulish"/>
              </a:rPr>
              <a:t>eg.</a:t>
            </a:r>
            <a:r>
              <a:rPr lang="en-GB" b="0" i="0" dirty="0">
                <a:solidFill>
                  <a:srgbClr val="383838"/>
                </a:solidFill>
                <a:effectLst/>
                <a:latin typeface="Mulish"/>
              </a:rPr>
              <a:t> enzymatic) roles</a:t>
            </a:r>
          </a:p>
          <a:p>
            <a:pPr algn="l">
              <a:buFont typeface="Arial" panose="020B0604020202020204" pitchFamily="34" charset="0"/>
              <a:buChar char="•"/>
            </a:pPr>
            <a:r>
              <a:rPr lang="en-GB" b="0" i="0" dirty="0">
                <a:solidFill>
                  <a:srgbClr val="383838"/>
                </a:solidFill>
                <a:effectLst/>
                <a:latin typeface="Mulish"/>
              </a:rPr>
              <a:t>When these different substrates are broken down in respiration, they </a:t>
            </a:r>
            <a:r>
              <a:rPr lang="en-GB" b="1" i="0" dirty="0">
                <a:solidFill>
                  <a:srgbClr val="383838"/>
                </a:solidFill>
                <a:effectLst/>
                <a:latin typeface="Mulish"/>
              </a:rPr>
              <a:t>release different amounts of energy</a:t>
            </a:r>
            <a:endParaRPr lang="en-GB" b="0" i="0" dirty="0">
              <a:solidFill>
                <a:srgbClr val="383838"/>
              </a:solidFill>
              <a:effectLst/>
              <a:latin typeface="Mulish"/>
            </a:endParaRPr>
          </a:p>
          <a:p>
            <a:endParaRPr lang="en-GB" dirty="0"/>
          </a:p>
        </p:txBody>
      </p:sp>
      <p:sp>
        <p:nvSpPr>
          <p:cNvPr id="4" name="Slide Number Placeholder 3"/>
          <p:cNvSpPr>
            <a:spLocks noGrp="1"/>
          </p:cNvSpPr>
          <p:nvPr>
            <p:ph type="sldNum" sz="quarter" idx="5"/>
          </p:nvPr>
        </p:nvSpPr>
        <p:spPr/>
        <p:txBody>
          <a:bodyPr/>
          <a:lstStyle/>
          <a:p>
            <a:fld id="{B31438C8-5559-47B5-9D06-A3C0AAED9117}" type="slidenum">
              <a:rPr lang="en-GB" smtClean="0"/>
              <a:t>3</a:t>
            </a:fld>
            <a:endParaRPr lang="en-GB"/>
          </a:p>
        </p:txBody>
      </p:sp>
    </p:spTree>
    <p:extLst>
      <p:ext uri="{BB962C8B-B14F-4D97-AF65-F5344CB8AC3E}">
        <p14:creationId xmlns:p14="http://schemas.microsoft.com/office/powerpoint/2010/main" val="4157411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Water boils in the vacuum at 10m</a:t>
            </a:r>
          </a:p>
        </p:txBody>
      </p:sp>
      <p:sp>
        <p:nvSpPr>
          <p:cNvPr id="4" name="Slide Number Placeholder 3"/>
          <p:cNvSpPr>
            <a:spLocks noGrp="1"/>
          </p:cNvSpPr>
          <p:nvPr>
            <p:ph type="sldNum" sz="quarter" idx="5"/>
          </p:nvPr>
        </p:nvSpPr>
        <p:spPr/>
        <p:txBody>
          <a:bodyPr/>
          <a:lstStyle/>
          <a:p>
            <a:fld id="{B31438C8-5559-47B5-9D06-A3C0AAED9117}" type="slidenum">
              <a:rPr lang="en-GB" smtClean="0"/>
              <a:t>33</a:t>
            </a:fld>
            <a:endParaRPr lang="en-GB"/>
          </a:p>
        </p:txBody>
      </p:sp>
    </p:spTree>
    <p:extLst>
      <p:ext uri="{BB962C8B-B14F-4D97-AF65-F5344CB8AC3E}">
        <p14:creationId xmlns:p14="http://schemas.microsoft.com/office/powerpoint/2010/main" val="194408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444444"/>
                </a:solidFill>
                <a:effectLst/>
                <a:latin typeface="Roboto" panose="02000000000000000000" pitchFamily="2" charset="0"/>
              </a:rPr>
              <a:t>Cohesion refers to the attraction of molecules for other molecules of the same kind, and water molecules have strong cohesive forces thanks to their ability to form hydrogen bonds with one another.</a:t>
            </a:r>
            <a:endParaRPr lang="en-GB" dirty="0"/>
          </a:p>
        </p:txBody>
      </p:sp>
      <p:sp>
        <p:nvSpPr>
          <p:cNvPr id="4" name="Slide Number Placeholder 3"/>
          <p:cNvSpPr>
            <a:spLocks noGrp="1"/>
          </p:cNvSpPr>
          <p:nvPr>
            <p:ph type="sldNum" sz="quarter" idx="5"/>
          </p:nvPr>
        </p:nvSpPr>
        <p:spPr/>
        <p:txBody>
          <a:bodyPr/>
          <a:lstStyle/>
          <a:p>
            <a:fld id="{B31438C8-5559-47B5-9D06-A3C0AAED9117}" type="slidenum">
              <a:rPr lang="en-GB" smtClean="0"/>
              <a:t>34</a:t>
            </a:fld>
            <a:endParaRPr lang="en-GB"/>
          </a:p>
        </p:txBody>
      </p:sp>
    </p:spTree>
    <p:extLst>
      <p:ext uri="{BB962C8B-B14F-4D97-AF65-F5344CB8AC3E}">
        <p14:creationId xmlns:p14="http://schemas.microsoft.com/office/powerpoint/2010/main" val="2692952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Derek Muller – </a:t>
            </a:r>
            <a:r>
              <a:rPr lang="en-GB" dirty="0" err="1"/>
              <a:t>Veritasium</a:t>
            </a:r>
            <a:r>
              <a:rPr lang="en-GB" dirty="0"/>
              <a:t> </a:t>
            </a:r>
          </a:p>
        </p:txBody>
      </p:sp>
      <p:sp>
        <p:nvSpPr>
          <p:cNvPr id="4" name="Slide Number Placeholder 3"/>
          <p:cNvSpPr>
            <a:spLocks noGrp="1"/>
          </p:cNvSpPr>
          <p:nvPr>
            <p:ph type="sldNum" sz="quarter" idx="5"/>
          </p:nvPr>
        </p:nvSpPr>
        <p:spPr/>
        <p:txBody>
          <a:bodyPr/>
          <a:lstStyle/>
          <a:p>
            <a:fld id="{B31438C8-5559-47B5-9D06-A3C0AAED9117}" type="slidenum">
              <a:rPr lang="en-GB" smtClean="0"/>
              <a:t>35</a:t>
            </a:fld>
            <a:endParaRPr lang="en-GB"/>
          </a:p>
        </p:txBody>
      </p:sp>
    </p:spTree>
    <p:extLst>
      <p:ext uri="{BB962C8B-B14F-4D97-AF65-F5344CB8AC3E}">
        <p14:creationId xmlns:p14="http://schemas.microsoft.com/office/powerpoint/2010/main" val="1631754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Why do some stomata need to remain open all the time?
https://www.polleverywhere.com/discourses/sDW7Mf5FnkpH3013yFMlg</a:t>
            </a:r>
          </a:p>
        </p:txBody>
      </p:sp>
      <p:sp>
        <p:nvSpPr>
          <p:cNvPr id="4" name="Slide Number Placeholder 3"/>
          <p:cNvSpPr>
            <a:spLocks noGrp="1"/>
          </p:cNvSpPr>
          <p:nvPr>
            <p:ph type="sldNum" sz="quarter" idx="5"/>
          </p:nvPr>
        </p:nvSpPr>
        <p:spPr/>
        <p:txBody>
          <a:bodyPr/>
          <a:lstStyle/>
          <a:p>
            <a:fld id="{B31438C8-5559-47B5-9D06-A3C0AAED9117}" type="slidenum">
              <a:rPr lang="en-GB" smtClean="0"/>
              <a:t>8</a:t>
            </a:fld>
            <a:endParaRPr lang="en-GB"/>
          </a:p>
        </p:txBody>
      </p:sp>
      <p:sp>
        <p:nvSpPr>
          <p:cNvPr id="5" name="TextBox 4">
            <a:extLst>
              <a:ext uri="{FF2B5EF4-FFF2-40B4-BE49-F238E27FC236}">
                <a16:creationId xmlns:a16="http://schemas.microsoft.com/office/drawing/2014/main" id="{F198AD4C-D50E-47A8-8D79-EF0D0C3C8383}"/>
              </a:ext>
            </a:extLst>
          </p:cNvPr>
          <p:cNvSpPr txBox="1"/>
          <p:nvPr/>
        </p:nvSpPr>
        <p:spPr>
          <a:xfrm>
            <a:off x="0" y="0"/>
            <a:ext cx="3810000" cy="1270000"/>
          </a:xfrm>
          <a:prstGeom prst="rect">
            <a:avLst/>
          </a:prstGeom>
          <a:noFill/>
        </p:spPr>
        <p:txBody>
          <a:bodyPr vert="horz" rtlCol="0">
            <a:spAutoFit/>
          </a:bodyPr>
          <a:lstStyle/>
          <a:p>
            <a:endParaRPr lang="en-GB"/>
          </a:p>
        </p:txBody>
      </p:sp>
    </p:spTree>
    <p:extLst>
      <p:ext uri="{BB962C8B-B14F-4D97-AF65-F5344CB8AC3E}">
        <p14:creationId xmlns:p14="http://schemas.microsoft.com/office/powerpoint/2010/main" val="1970301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Poll Title: Do not modify the notes in this section to avoid tampering with the Poll Everywhere activity.
More info at polleverywhere.com/support
With some stomata open all the time, how much water does one tree lose per day?
https://www.polleverywhere.com/multiple_choice_polls/9sRLGtSwoQXyPZD0lT5jU?state=opened&amp;flow=Default&amp;onscreen=persist</a:t>
            </a:r>
          </a:p>
        </p:txBody>
      </p:sp>
      <p:sp>
        <p:nvSpPr>
          <p:cNvPr id="4" name="Slide Number Placeholder 3"/>
          <p:cNvSpPr>
            <a:spLocks noGrp="1"/>
          </p:cNvSpPr>
          <p:nvPr>
            <p:ph type="sldNum" sz="quarter" idx="5"/>
          </p:nvPr>
        </p:nvSpPr>
        <p:spPr/>
        <p:txBody>
          <a:bodyPr/>
          <a:lstStyle/>
          <a:p>
            <a:fld id="{B31438C8-5559-47B5-9D06-A3C0AAED9117}" type="slidenum">
              <a:rPr lang="en-GB" smtClean="0"/>
              <a:t>9</a:t>
            </a:fld>
            <a:endParaRPr lang="en-GB"/>
          </a:p>
        </p:txBody>
      </p:sp>
      <p:sp>
        <p:nvSpPr>
          <p:cNvPr id="5" name="TextBox 4">
            <a:extLst>
              <a:ext uri="{FF2B5EF4-FFF2-40B4-BE49-F238E27FC236}">
                <a16:creationId xmlns:a16="http://schemas.microsoft.com/office/drawing/2014/main" id="{B64C8D0D-FFC3-4052-8217-61836B7AD435}"/>
              </a:ext>
            </a:extLst>
          </p:cNvPr>
          <p:cNvSpPr txBox="1"/>
          <p:nvPr/>
        </p:nvSpPr>
        <p:spPr>
          <a:xfrm>
            <a:off x="0" y="0"/>
            <a:ext cx="3810000" cy="1270000"/>
          </a:xfrm>
          <a:prstGeom prst="rect">
            <a:avLst/>
          </a:prstGeom>
          <a:noFill/>
        </p:spPr>
        <p:txBody>
          <a:bodyPr vert="horz" rtlCol="0">
            <a:spAutoFit/>
          </a:bodyPr>
          <a:lstStyle/>
          <a:p>
            <a:endParaRPr lang="en-GB"/>
          </a:p>
        </p:txBody>
      </p:sp>
    </p:spTree>
    <p:extLst>
      <p:ext uri="{BB962C8B-B14F-4D97-AF65-F5344CB8AC3E}">
        <p14:creationId xmlns:p14="http://schemas.microsoft.com/office/powerpoint/2010/main" val="2069338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large tree loses 9 baths worth of water per day! 700litres </a:t>
            </a:r>
          </a:p>
        </p:txBody>
      </p:sp>
      <p:sp>
        <p:nvSpPr>
          <p:cNvPr id="4" name="Slide Number Placeholder 3"/>
          <p:cNvSpPr>
            <a:spLocks noGrp="1"/>
          </p:cNvSpPr>
          <p:nvPr>
            <p:ph type="sldNum" sz="quarter" idx="5"/>
          </p:nvPr>
        </p:nvSpPr>
        <p:spPr/>
        <p:txBody>
          <a:bodyPr/>
          <a:lstStyle/>
          <a:p>
            <a:fld id="{B31438C8-5559-47B5-9D06-A3C0AAED9117}" type="slidenum">
              <a:rPr lang="en-GB" smtClean="0"/>
              <a:t>10</a:t>
            </a:fld>
            <a:endParaRPr lang="en-GB"/>
          </a:p>
        </p:txBody>
      </p:sp>
    </p:spTree>
    <p:extLst>
      <p:ext uri="{BB962C8B-B14F-4D97-AF65-F5344CB8AC3E}">
        <p14:creationId xmlns:p14="http://schemas.microsoft.com/office/powerpoint/2010/main" val="385239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pulling a rope </a:t>
            </a:r>
          </a:p>
        </p:txBody>
      </p:sp>
      <p:sp>
        <p:nvSpPr>
          <p:cNvPr id="4" name="Slide Number Placeholder 3"/>
          <p:cNvSpPr>
            <a:spLocks noGrp="1"/>
          </p:cNvSpPr>
          <p:nvPr>
            <p:ph type="sldNum" sz="quarter" idx="5"/>
          </p:nvPr>
        </p:nvSpPr>
        <p:spPr/>
        <p:txBody>
          <a:bodyPr/>
          <a:lstStyle/>
          <a:p>
            <a:fld id="{B31438C8-5559-47B5-9D06-A3C0AAED9117}" type="slidenum">
              <a:rPr lang="en-GB" smtClean="0"/>
              <a:t>13</a:t>
            </a:fld>
            <a:endParaRPr lang="en-GB"/>
          </a:p>
        </p:txBody>
      </p:sp>
    </p:spTree>
    <p:extLst>
      <p:ext uri="{BB962C8B-B14F-4D97-AF65-F5344CB8AC3E}">
        <p14:creationId xmlns:p14="http://schemas.microsoft.com/office/powerpoint/2010/main" val="2027771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and 2 only</a:t>
            </a:r>
          </a:p>
        </p:txBody>
      </p:sp>
      <p:sp>
        <p:nvSpPr>
          <p:cNvPr id="4" name="Slide Number Placeholder 3"/>
          <p:cNvSpPr>
            <a:spLocks noGrp="1"/>
          </p:cNvSpPr>
          <p:nvPr>
            <p:ph type="sldNum" sz="quarter" idx="5"/>
          </p:nvPr>
        </p:nvSpPr>
        <p:spPr/>
        <p:txBody>
          <a:bodyPr/>
          <a:lstStyle/>
          <a:p>
            <a:fld id="{B31438C8-5559-47B5-9D06-A3C0AAED9117}" type="slidenum">
              <a:rPr lang="en-GB" smtClean="0"/>
              <a:t>23</a:t>
            </a:fld>
            <a:endParaRPr lang="en-GB"/>
          </a:p>
        </p:txBody>
      </p:sp>
    </p:spTree>
    <p:extLst>
      <p:ext uri="{BB962C8B-B14F-4D97-AF65-F5344CB8AC3E}">
        <p14:creationId xmlns:p14="http://schemas.microsoft.com/office/powerpoint/2010/main" val="453255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and 2 only</a:t>
            </a:r>
          </a:p>
        </p:txBody>
      </p:sp>
      <p:sp>
        <p:nvSpPr>
          <p:cNvPr id="4" name="Slide Number Placeholder 3"/>
          <p:cNvSpPr>
            <a:spLocks noGrp="1"/>
          </p:cNvSpPr>
          <p:nvPr>
            <p:ph type="sldNum" sz="quarter" idx="5"/>
          </p:nvPr>
        </p:nvSpPr>
        <p:spPr/>
        <p:txBody>
          <a:bodyPr/>
          <a:lstStyle/>
          <a:p>
            <a:fld id="{B31438C8-5559-47B5-9D06-A3C0AAED9117}" type="slidenum">
              <a:rPr lang="en-GB" smtClean="0"/>
              <a:t>24</a:t>
            </a:fld>
            <a:endParaRPr lang="en-GB"/>
          </a:p>
        </p:txBody>
      </p:sp>
    </p:spTree>
    <p:extLst>
      <p:ext uri="{BB962C8B-B14F-4D97-AF65-F5344CB8AC3E}">
        <p14:creationId xmlns:p14="http://schemas.microsoft.com/office/powerpoint/2010/main" val="3687079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Explain how this is evidence for The Cohesion-tension theory
https://www.polleverywhere.com/free_text_polls/V08mz1auoHKjrsDw52LTP</a:t>
            </a:r>
          </a:p>
        </p:txBody>
      </p:sp>
      <p:sp>
        <p:nvSpPr>
          <p:cNvPr id="4" name="Slide Number Placeholder 3"/>
          <p:cNvSpPr>
            <a:spLocks noGrp="1"/>
          </p:cNvSpPr>
          <p:nvPr>
            <p:ph type="sldNum" sz="quarter" idx="5"/>
          </p:nvPr>
        </p:nvSpPr>
        <p:spPr/>
        <p:txBody>
          <a:bodyPr/>
          <a:lstStyle/>
          <a:p>
            <a:fld id="{B31438C8-5559-47B5-9D06-A3C0AAED9117}" type="slidenum">
              <a:rPr lang="en-GB" smtClean="0"/>
              <a:t>27</a:t>
            </a:fld>
            <a:endParaRPr lang="en-GB"/>
          </a:p>
        </p:txBody>
      </p:sp>
      <p:sp>
        <p:nvSpPr>
          <p:cNvPr id="5" name="TextBox 4">
            <a:extLst>
              <a:ext uri="{FF2B5EF4-FFF2-40B4-BE49-F238E27FC236}">
                <a16:creationId xmlns:a16="http://schemas.microsoft.com/office/drawing/2014/main" id="{55FAE0CD-4957-452F-9206-630A536E4960}"/>
              </a:ext>
            </a:extLst>
          </p:cNvPr>
          <p:cNvSpPr txBox="1"/>
          <p:nvPr/>
        </p:nvSpPr>
        <p:spPr>
          <a:xfrm>
            <a:off x="0" y="0"/>
            <a:ext cx="3810000" cy="1270000"/>
          </a:xfrm>
          <a:prstGeom prst="rect">
            <a:avLst/>
          </a:prstGeom>
          <a:noFill/>
        </p:spPr>
        <p:txBody>
          <a:bodyPr vert="horz" rtlCol="0">
            <a:spAutoFit/>
          </a:bodyPr>
          <a:lstStyle/>
          <a:p>
            <a:endParaRPr lang="en-GB"/>
          </a:p>
        </p:txBody>
      </p:sp>
    </p:spTree>
    <p:extLst>
      <p:ext uri="{BB962C8B-B14F-4D97-AF65-F5344CB8AC3E}">
        <p14:creationId xmlns:p14="http://schemas.microsoft.com/office/powerpoint/2010/main" val="447949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How is this evidence for The Cohesion-tension theory?
https://www.polleverywhere.com/free_text_polls/8bvSwf8EsCfjiyDNpbzKj</a:t>
            </a:r>
          </a:p>
        </p:txBody>
      </p:sp>
      <p:sp>
        <p:nvSpPr>
          <p:cNvPr id="4" name="Slide Number Placeholder 3"/>
          <p:cNvSpPr>
            <a:spLocks noGrp="1"/>
          </p:cNvSpPr>
          <p:nvPr>
            <p:ph type="sldNum" sz="quarter" idx="5"/>
          </p:nvPr>
        </p:nvSpPr>
        <p:spPr/>
        <p:txBody>
          <a:bodyPr/>
          <a:lstStyle/>
          <a:p>
            <a:fld id="{B31438C8-5559-47B5-9D06-A3C0AAED9117}" type="slidenum">
              <a:rPr lang="en-GB" smtClean="0"/>
              <a:t>29</a:t>
            </a:fld>
            <a:endParaRPr lang="en-GB"/>
          </a:p>
        </p:txBody>
      </p:sp>
      <p:sp>
        <p:nvSpPr>
          <p:cNvPr id="5" name="TextBox 4">
            <a:extLst>
              <a:ext uri="{FF2B5EF4-FFF2-40B4-BE49-F238E27FC236}">
                <a16:creationId xmlns:a16="http://schemas.microsoft.com/office/drawing/2014/main" id="{8C8C388A-A93D-4433-BB00-A597A86FFBB6}"/>
              </a:ext>
            </a:extLst>
          </p:cNvPr>
          <p:cNvSpPr txBox="1"/>
          <p:nvPr/>
        </p:nvSpPr>
        <p:spPr>
          <a:xfrm>
            <a:off x="0" y="0"/>
            <a:ext cx="3810000" cy="1270000"/>
          </a:xfrm>
          <a:prstGeom prst="rect">
            <a:avLst/>
          </a:prstGeom>
          <a:noFill/>
        </p:spPr>
        <p:txBody>
          <a:bodyPr vert="horz" rtlCol="0">
            <a:spAutoFit/>
          </a:bodyPr>
          <a:lstStyle/>
          <a:p>
            <a:endParaRPr lang="en-GB"/>
          </a:p>
        </p:txBody>
      </p:sp>
    </p:spTree>
    <p:extLst>
      <p:ext uri="{BB962C8B-B14F-4D97-AF65-F5344CB8AC3E}">
        <p14:creationId xmlns:p14="http://schemas.microsoft.com/office/powerpoint/2010/main" val="3257043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CA01C-C8D8-4917-A59D-5F8FE721EC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7E52F41-8FA2-4E29-823D-7CC33E0511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416BC2-4E69-4F85-9867-EAAF90770F0E}"/>
              </a:ext>
            </a:extLst>
          </p:cNvPr>
          <p:cNvSpPr>
            <a:spLocks noGrp="1"/>
          </p:cNvSpPr>
          <p:nvPr>
            <p:ph type="dt" sz="half" idx="10"/>
          </p:nvPr>
        </p:nvSpPr>
        <p:spPr/>
        <p:txBody>
          <a:bodyPr/>
          <a:lstStyle/>
          <a:p>
            <a:fld id="{21881D86-BAE8-48C7-9D25-01CBC513BD33}" type="datetimeFigureOut">
              <a:rPr lang="en-GB" smtClean="0"/>
              <a:t>23/07/2025</a:t>
            </a:fld>
            <a:endParaRPr lang="en-GB"/>
          </a:p>
        </p:txBody>
      </p:sp>
      <p:sp>
        <p:nvSpPr>
          <p:cNvPr id="5" name="Footer Placeholder 4">
            <a:extLst>
              <a:ext uri="{FF2B5EF4-FFF2-40B4-BE49-F238E27FC236}">
                <a16:creationId xmlns:a16="http://schemas.microsoft.com/office/drawing/2014/main" id="{FB867E6F-CE46-4DD0-97BB-1FC2C94A1E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68BD80-C6B2-4A4D-A2E3-91736BA5AEAD}"/>
              </a:ext>
            </a:extLst>
          </p:cNvPr>
          <p:cNvSpPr>
            <a:spLocks noGrp="1"/>
          </p:cNvSpPr>
          <p:nvPr>
            <p:ph type="sldNum" sz="quarter" idx="12"/>
          </p:nvPr>
        </p:nvSpPr>
        <p:spPr/>
        <p:txBody>
          <a:bodyPr/>
          <a:lstStyle/>
          <a:p>
            <a:fld id="{76131A3D-BD60-4328-9A9B-EBC800339367}" type="slidenum">
              <a:rPr lang="en-GB" smtClean="0"/>
              <a:t>‹#›</a:t>
            </a:fld>
            <a:endParaRPr lang="en-GB"/>
          </a:p>
        </p:txBody>
      </p:sp>
    </p:spTree>
    <p:extLst>
      <p:ext uri="{BB962C8B-B14F-4D97-AF65-F5344CB8AC3E}">
        <p14:creationId xmlns:p14="http://schemas.microsoft.com/office/powerpoint/2010/main" val="1527626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8FD3-D466-4109-9277-C19D792FBC6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E1BAD2C-2ACA-464C-888D-20FC39C616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ED920B-E7E7-4251-A533-76B04232D224}"/>
              </a:ext>
            </a:extLst>
          </p:cNvPr>
          <p:cNvSpPr>
            <a:spLocks noGrp="1"/>
          </p:cNvSpPr>
          <p:nvPr>
            <p:ph type="dt" sz="half" idx="10"/>
          </p:nvPr>
        </p:nvSpPr>
        <p:spPr/>
        <p:txBody>
          <a:bodyPr/>
          <a:lstStyle/>
          <a:p>
            <a:fld id="{21881D86-BAE8-48C7-9D25-01CBC513BD33}" type="datetimeFigureOut">
              <a:rPr lang="en-GB" smtClean="0"/>
              <a:t>23/07/2025</a:t>
            </a:fld>
            <a:endParaRPr lang="en-GB"/>
          </a:p>
        </p:txBody>
      </p:sp>
      <p:sp>
        <p:nvSpPr>
          <p:cNvPr id="5" name="Footer Placeholder 4">
            <a:extLst>
              <a:ext uri="{FF2B5EF4-FFF2-40B4-BE49-F238E27FC236}">
                <a16:creationId xmlns:a16="http://schemas.microsoft.com/office/drawing/2014/main" id="{CF2354C0-250A-427B-8DDE-16FA38B771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177CA0-439F-4AFE-B8D7-317C345E6AAA}"/>
              </a:ext>
            </a:extLst>
          </p:cNvPr>
          <p:cNvSpPr>
            <a:spLocks noGrp="1"/>
          </p:cNvSpPr>
          <p:nvPr>
            <p:ph type="sldNum" sz="quarter" idx="12"/>
          </p:nvPr>
        </p:nvSpPr>
        <p:spPr/>
        <p:txBody>
          <a:bodyPr/>
          <a:lstStyle/>
          <a:p>
            <a:fld id="{76131A3D-BD60-4328-9A9B-EBC800339367}" type="slidenum">
              <a:rPr lang="en-GB" smtClean="0"/>
              <a:t>‹#›</a:t>
            </a:fld>
            <a:endParaRPr lang="en-GB"/>
          </a:p>
        </p:txBody>
      </p:sp>
    </p:spTree>
    <p:extLst>
      <p:ext uri="{BB962C8B-B14F-4D97-AF65-F5344CB8AC3E}">
        <p14:creationId xmlns:p14="http://schemas.microsoft.com/office/powerpoint/2010/main" val="1386308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A1AD44-6FE0-4E0F-AF24-1B9967D2F9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534E6FD-FCDD-4E4E-B446-2A1C90ECDA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ECF0D5-4681-4ACA-BD7A-09C7E2339CCE}"/>
              </a:ext>
            </a:extLst>
          </p:cNvPr>
          <p:cNvSpPr>
            <a:spLocks noGrp="1"/>
          </p:cNvSpPr>
          <p:nvPr>
            <p:ph type="dt" sz="half" idx="10"/>
          </p:nvPr>
        </p:nvSpPr>
        <p:spPr/>
        <p:txBody>
          <a:bodyPr/>
          <a:lstStyle/>
          <a:p>
            <a:fld id="{21881D86-BAE8-48C7-9D25-01CBC513BD33}" type="datetimeFigureOut">
              <a:rPr lang="en-GB" smtClean="0"/>
              <a:t>23/07/2025</a:t>
            </a:fld>
            <a:endParaRPr lang="en-GB"/>
          </a:p>
        </p:txBody>
      </p:sp>
      <p:sp>
        <p:nvSpPr>
          <p:cNvPr id="5" name="Footer Placeholder 4">
            <a:extLst>
              <a:ext uri="{FF2B5EF4-FFF2-40B4-BE49-F238E27FC236}">
                <a16:creationId xmlns:a16="http://schemas.microsoft.com/office/drawing/2014/main" id="{2E032AB9-156D-4C0F-ADD1-AB2DBB5B51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72EC41-CB57-43E4-A703-EB56C18B214E}"/>
              </a:ext>
            </a:extLst>
          </p:cNvPr>
          <p:cNvSpPr>
            <a:spLocks noGrp="1"/>
          </p:cNvSpPr>
          <p:nvPr>
            <p:ph type="sldNum" sz="quarter" idx="12"/>
          </p:nvPr>
        </p:nvSpPr>
        <p:spPr/>
        <p:txBody>
          <a:bodyPr/>
          <a:lstStyle/>
          <a:p>
            <a:fld id="{76131A3D-BD60-4328-9A9B-EBC800339367}" type="slidenum">
              <a:rPr lang="en-GB" smtClean="0"/>
              <a:t>‹#›</a:t>
            </a:fld>
            <a:endParaRPr lang="en-GB"/>
          </a:p>
        </p:txBody>
      </p:sp>
    </p:spTree>
    <p:extLst>
      <p:ext uri="{BB962C8B-B14F-4D97-AF65-F5344CB8AC3E}">
        <p14:creationId xmlns:p14="http://schemas.microsoft.com/office/powerpoint/2010/main" val="4059146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B9A4-E59A-4E91-BB3A-7D314AA991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C90DFB3-B0EF-4790-B680-43E240B6AF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3DB99EB-4003-4DBA-AA4A-13343ACF7329}"/>
              </a:ext>
            </a:extLst>
          </p:cNvPr>
          <p:cNvSpPr>
            <a:spLocks noGrp="1"/>
          </p:cNvSpPr>
          <p:nvPr>
            <p:ph type="dt" sz="half" idx="10"/>
          </p:nvPr>
        </p:nvSpPr>
        <p:spPr/>
        <p:txBody>
          <a:bodyPr/>
          <a:lstStyle/>
          <a:p>
            <a:fld id="{1BF67F0F-5ABD-4F91-A115-6A53784BCE96}" type="datetimeFigureOut">
              <a:rPr lang="en-GB" smtClean="0"/>
              <a:t>23/07/2025</a:t>
            </a:fld>
            <a:endParaRPr lang="en-GB"/>
          </a:p>
        </p:txBody>
      </p:sp>
      <p:sp>
        <p:nvSpPr>
          <p:cNvPr id="5" name="Footer Placeholder 4">
            <a:extLst>
              <a:ext uri="{FF2B5EF4-FFF2-40B4-BE49-F238E27FC236}">
                <a16:creationId xmlns:a16="http://schemas.microsoft.com/office/drawing/2014/main" id="{BD7EDA6B-7A63-40D2-9E2B-847C70D041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6C0C03-88EE-4564-BEF8-B36EE23F5DFD}"/>
              </a:ext>
            </a:extLst>
          </p:cNvPr>
          <p:cNvSpPr>
            <a:spLocks noGrp="1"/>
          </p:cNvSpPr>
          <p:nvPr>
            <p:ph type="sldNum" sz="quarter" idx="12"/>
          </p:nvPr>
        </p:nvSpPr>
        <p:spPr/>
        <p:txBody>
          <a:bodyPr/>
          <a:lstStyle/>
          <a:p>
            <a:fld id="{54F7C369-4332-427A-AC28-61B2DD906D3E}" type="slidenum">
              <a:rPr lang="en-GB" smtClean="0"/>
              <a:t>‹#›</a:t>
            </a:fld>
            <a:endParaRPr lang="en-GB"/>
          </a:p>
        </p:txBody>
      </p:sp>
    </p:spTree>
    <p:extLst>
      <p:ext uri="{BB962C8B-B14F-4D97-AF65-F5344CB8AC3E}">
        <p14:creationId xmlns:p14="http://schemas.microsoft.com/office/powerpoint/2010/main" val="413876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E2B70-681B-4385-8991-0323B8608D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0F7E4E-5429-4E9E-AD12-C281757E8F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F683B6-1A59-4654-8611-6EC750E99B74}"/>
              </a:ext>
            </a:extLst>
          </p:cNvPr>
          <p:cNvSpPr>
            <a:spLocks noGrp="1"/>
          </p:cNvSpPr>
          <p:nvPr>
            <p:ph type="dt" sz="half" idx="10"/>
          </p:nvPr>
        </p:nvSpPr>
        <p:spPr/>
        <p:txBody>
          <a:bodyPr/>
          <a:lstStyle/>
          <a:p>
            <a:fld id="{1BF67F0F-5ABD-4F91-A115-6A53784BCE96}" type="datetimeFigureOut">
              <a:rPr lang="en-GB" smtClean="0"/>
              <a:t>23/07/2025</a:t>
            </a:fld>
            <a:endParaRPr lang="en-GB"/>
          </a:p>
        </p:txBody>
      </p:sp>
      <p:sp>
        <p:nvSpPr>
          <p:cNvPr id="5" name="Footer Placeholder 4">
            <a:extLst>
              <a:ext uri="{FF2B5EF4-FFF2-40B4-BE49-F238E27FC236}">
                <a16:creationId xmlns:a16="http://schemas.microsoft.com/office/drawing/2014/main" id="{49134A63-657C-4A40-B42B-1B1752A028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5275C0-8656-46AE-8CBA-DBBC26253C7F}"/>
              </a:ext>
            </a:extLst>
          </p:cNvPr>
          <p:cNvSpPr>
            <a:spLocks noGrp="1"/>
          </p:cNvSpPr>
          <p:nvPr>
            <p:ph type="sldNum" sz="quarter" idx="12"/>
          </p:nvPr>
        </p:nvSpPr>
        <p:spPr/>
        <p:txBody>
          <a:bodyPr/>
          <a:lstStyle/>
          <a:p>
            <a:fld id="{54F7C369-4332-427A-AC28-61B2DD906D3E}" type="slidenum">
              <a:rPr lang="en-GB" smtClean="0"/>
              <a:t>‹#›</a:t>
            </a:fld>
            <a:endParaRPr lang="en-GB"/>
          </a:p>
        </p:txBody>
      </p:sp>
    </p:spTree>
    <p:extLst>
      <p:ext uri="{BB962C8B-B14F-4D97-AF65-F5344CB8AC3E}">
        <p14:creationId xmlns:p14="http://schemas.microsoft.com/office/powerpoint/2010/main" val="1482682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D0AC-5E10-4B06-ADA1-6ED0C9B388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47E687F-F2F1-4C66-BBBA-17E24DB734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2413A3-638C-439F-A64F-93C90C5CC4EE}"/>
              </a:ext>
            </a:extLst>
          </p:cNvPr>
          <p:cNvSpPr>
            <a:spLocks noGrp="1"/>
          </p:cNvSpPr>
          <p:nvPr>
            <p:ph type="dt" sz="half" idx="10"/>
          </p:nvPr>
        </p:nvSpPr>
        <p:spPr/>
        <p:txBody>
          <a:bodyPr/>
          <a:lstStyle/>
          <a:p>
            <a:fld id="{1BF67F0F-5ABD-4F91-A115-6A53784BCE96}" type="datetimeFigureOut">
              <a:rPr lang="en-GB" smtClean="0"/>
              <a:t>23/07/2025</a:t>
            </a:fld>
            <a:endParaRPr lang="en-GB"/>
          </a:p>
        </p:txBody>
      </p:sp>
      <p:sp>
        <p:nvSpPr>
          <p:cNvPr id="5" name="Footer Placeholder 4">
            <a:extLst>
              <a:ext uri="{FF2B5EF4-FFF2-40B4-BE49-F238E27FC236}">
                <a16:creationId xmlns:a16="http://schemas.microsoft.com/office/drawing/2014/main" id="{39E5CA12-BDB0-444B-B61E-407F4C91AA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40EBB2-A925-44F2-97A1-43D401453DC6}"/>
              </a:ext>
            </a:extLst>
          </p:cNvPr>
          <p:cNvSpPr>
            <a:spLocks noGrp="1"/>
          </p:cNvSpPr>
          <p:nvPr>
            <p:ph type="sldNum" sz="quarter" idx="12"/>
          </p:nvPr>
        </p:nvSpPr>
        <p:spPr/>
        <p:txBody>
          <a:bodyPr/>
          <a:lstStyle/>
          <a:p>
            <a:fld id="{54F7C369-4332-427A-AC28-61B2DD906D3E}" type="slidenum">
              <a:rPr lang="en-GB" smtClean="0"/>
              <a:t>‹#›</a:t>
            </a:fld>
            <a:endParaRPr lang="en-GB"/>
          </a:p>
        </p:txBody>
      </p:sp>
    </p:spTree>
    <p:extLst>
      <p:ext uri="{BB962C8B-B14F-4D97-AF65-F5344CB8AC3E}">
        <p14:creationId xmlns:p14="http://schemas.microsoft.com/office/powerpoint/2010/main" val="1337213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C0FB4-C110-432E-85DE-8985EA1F50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1CB0FA-FB06-4FAB-AE04-F427E1EA06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5A4BC42-3DD4-4BA1-988F-B5A1094E3A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CF31891-F1D4-4431-9599-795BA048AB44}"/>
              </a:ext>
            </a:extLst>
          </p:cNvPr>
          <p:cNvSpPr>
            <a:spLocks noGrp="1"/>
          </p:cNvSpPr>
          <p:nvPr>
            <p:ph type="dt" sz="half" idx="10"/>
          </p:nvPr>
        </p:nvSpPr>
        <p:spPr/>
        <p:txBody>
          <a:bodyPr/>
          <a:lstStyle/>
          <a:p>
            <a:fld id="{1BF67F0F-5ABD-4F91-A115-6A53784BCE96}" type="datetimeFigureOut">
              <a:rPr lang="en-GB" smtClean="0"/>
              <a:t>23/07/2025</a:t>
            </a:fld>
            <a:endParaRPr lang="en-GB"/>
          </a:p>
        </p:txBody>
      </p:sp>
      <p:sp>
        <p:nvSpPr>
          <p:cNvPr id="6" name="Footer Placeholder 5">
            <a:extLst>
              <a:ext uri="{FF2B5EF4-FFF2-40B4-BE49-F238E27FC236}">
                <a16:creationId xmlns:a16="http://schemas.microsoft.com/office/drawing/2014/main" id="{F2F09748-B701-40E6-A003-BA33AC9A10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20F84E-7F11-4B8A-B41C-EE6AC87C3404}"/>
              </a:ext>
            </a:extLst>
          </p:cNvPr>
          <p:cNvSpPr>
            <a:spLocks noGrp="1"/>
          </p:cNvSpPr>
          <p:nvPr>
            <p:ph type="sldNum" sz="quarter" idx="12"/>
          </p:nvPr>
        </p:nvSpPr>
        <p:spPr/>
        <p:txBody>
          <a:bodyPr/>
          <a:lstStyle/>
          <a:p>
            <a:fld id="{54F7C369-4332-427A-AC28-61B2DD906D3E}" type="slidenum">
              <a:rPr lang="en-GB" smtClean="0"/>
              <a:t>‹#›</a:t>
            </a:fld>
            <a:endParaRPr lang="en-GB"/>
          </a:p>
        </p:txBody>
      </p:sp>
    </p:spTree>
    <p:extLst>
      <p:ext uri="{BB962C8B-B14F-4D97-AF65-F5344CB8AC3E}">
        <p14:creationId xmlns:p14="http://schemas.microsoft.com/office/powerpoint/2010/main" val="37234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0CF26-5343-42D0-A242-03D7759F1A6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FDEE65E-FCFB-493C-8D6F-7E2DA3C31D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D91E65-C25B-4346-A0BC-7E18C8E3F6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BCA5C5E-0985-477B-A808-0F7564BAE4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0EC7CF-6998-4907-9780-22D49BEFB7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4E792B3-2F15-4CF1-A810-F2EA3D5FE6F5}"/>
              </a:ext>
            </a:extLst>
          </p:cNvPr>
          <p:cNvSpPr>
            <a:spLocks noGrp="1"/>
          </p:cNvSpPr>
          <p:nvPr>
            <p:ph type="dt" sz="half" idx="10"/>
          </p:nvPr>
        </p:nvSpPr>
        <p:spPr/>
        <p:txBody>
          <a:bodyPr/>
          <a:lstStyle/>
          <a:p>
            <a:fld id="{1BF67F0F-5ABD-4F91-A115-6A53784BCE96}" type="datetimeFigureOut">
              <a:rPr lang="en-GB" smtClean="0"/>
              <a:t>23/07/2025</a:t>
            </a:fld>
            <a:endParaRPr lang="en-GB"/>
          </a:p>
        </p:txBody>
      </p:sp>
      <p:sp>
        <p:nvSpPr>
          <p:cNvPr id="8" name="Footer Placeholder 7">
            <a:extLst>
              <a:ext uri="{FF2B5EF4-FFF2-40B4-BE49-F238E27FC236}">
                <a16:creationId xmlns:a16="http://schemas.microsoft.com/office/drawing/2014/main" id="{C5D5853F-BF55-4E05-A799-907A657FA45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010E930-606C-4095-B48E-D4A23298E5E3}"/>
              </a:ext>
            </a:extLst>
          </p:cNvPr>
          <p:cNvSpPr>
            <a:spLocks noGrp="1"/>
          </p:cNvSpPr>
          <p:nvPr>
            <p:ph type="sldNum" sz="quarter" idx="12"/>
          </p:nvPr>
        </p:nvSpPr>
        <p:spPr/>
        <p:txBody>
          <a:bodyPr/>
          <a:lstStyle/>
          <a:p>
            <a:fld id="{54F7C369-4332-427A-AC28-61B2DD906D3E}" type="slidenum">
              <a:rPr lang="en-GB" smtClean="0"/>
              <a:t>‹#›</a:t>
            </a:fld>
            <a:endParaRPr lang="en-GB"/>
          </a:p>
        </p:txBody>
      </p:sp>
    </p:spTree>
    <p:extLst>
      <p:ext uri="{BB962C8B-B14F-4D97-AF65-F5344CB8AC3E}">
        <p14:creationId xmlns:p14="http://schemas.microsoft.com/office/powerpoint/2010/main" val="2266962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3510A-48C3-4CD4-A859-981EE38B103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04ACE90-DD98-48AD-A4F3-8F286F30A7A4}"/>
              </a:ext>
            </a:extLst>
          </p:cNvPr>
          <p:cNvSpPr>
            <a:spLocks noGrp="1"/>
          </p:cNvSpPr>
          <p:nvPr>
            <p:ph type="dt" sz="half" idx="10"/>
          </p:nvPr>
        </p:nvSpPr>
        <p:spPr/>
        <p:txBody>
          <a:bodyPr/>
          <a:lstStyle/>
          <a:p>
            <a:fld id="{1BF67F0F-5ABD-4F91-A115-6A53784BCE96}" type="datetimeFigureOut">
              <a:rPr lang="en-GB" smtClean="0"/>
              <a:t>23/07/2025</a:t>
            </a:fld>
            <a:endParaRPr lang="en-GB"/>
          </a:p>
        </p:txBody>
      </p:sp>
      <p:sp>
        <p:nvSpPr>
          <p:cNvPr id="4" name="Footer Placeholder 3">
            <a:extLst>
              <a:ext uri="{FF2B5EF4-FFF2-40B4-BE49-F238E27FC236}">
                <a16:creationId xmlns:a16="http://schemas.microsoft.com/office/drawing/2014/main" id="{21887308-83EA-4A11-893A-94A0B0401A2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B5C20DC-8A85-48C1-863A-44A999F95CFE}"/>
              </a:ext>
            </a:extLst>
          </p:cNvPr>
          <p:cNvSpPr>
            <a:spLocks noGrp="1"/>
          </p:cNvSpPr>
          <p:nvPr>
            <p:ph type="sldNum" sz="quarter" idx="12"/>
          </p:nvPr>
        </p:nvSpPr>
        <p:spPr/>
        <p:txBody>
          <a:bodyPr/>
          <a:lstStyle/>
          <a:p>
            <a:fld id="{54F7C369-4332-427A-AC28-61B2DD906D3E}" type="slidenum">
              <a:rPr lang="en-GB" smtClean="0"/>
              <a:t>‹#›</a:t>
            </a:fld>
            <a:endParaRPr lang="en-GB"/>
          </a:p>
        </p:txBody>
      </p:sp>
    </p:spTree>
    <p:extLst>
      <p:ext uri="{BB962C8B-B14F-4D97-AF65-F5344CB8AC3E}">
        <p14:creationId xmlns:p14="http://schemas.microsoft.com/office/powerpoint/2010/main" val="1030440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8CEA28-04AB-4C92-94C5-160925CFE4A7}"/>
              </a:ext>
            </a:extLst>
          </p:cNvPr>
          <p:cNvSpPr>
            <a:spLocks noGrp="1"/>
          </p:cNvSpPr>
          <p:nvPr>
            <p:ph type="dt" sz="half" idx="10"/>
          </p:nvPr>
        </p:nvSpPr>
        <p:spPr/>
        <p:txBody>
          <a:bodyPr/>
          <a:lstStyle/>
          <a:p>
            <a:fld id="{1BF67F0F-5ABD-4F91-A115-6A53784BCE96}" type="datetimeFigureOut">
              <a:rPr lang="en-GB" smtClean="0"/>
              <a:t>23/07/2025</a:t>
            </a:fld>
            <a:endParaRPr lang="en-GB"/>
          </a:p>
        </p:txBody>
      </p:sp>
      <p:sp>
        <p:nvSpPr>
          <p:cNvPr id="3" name="Footer Placeholder 2">
            <a:extLst>
              <a:ext uri="{FF2B5EF4-FFF2-40B4-BE49-F238E27FC236}">
                <a16:creationId xmlns:a16="http://schemas.microsoft.com/office/drawing/2014/main" id="{07D3A8B5-58E0-4EC7-A122-91FB6BF2FBE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7684D04-FEA5-4C0B-B740-15E92E67833E}"/>
              </a:ext>
            </a:extLst>
          </p:cNvPr>
          <p:cNvSpPr>
            <a:spLocks noGrp="1"/>
          </p:cNvSpPr>
          <p:nvPr>
            <p:ph type="sldNum" sz="quarter" idx="12"/>
          </p:nvPr>
        </p:nvSpPr>
        <p:spPr/>
        <p:txBody>
          <a:bodyPr/>
          <a:lstStyle/>
          <a:p>
            <a:fld id="{54F7C369-4332-427A-AC28-61B2DD906D3E}" type="slidenum">
              <a:rPr lang="en-GB" smtClean="0"/>
              <a:t>‹#›</a:t>
            </a:fld>
            <a:endParaRPr lang="en-GB"/>
          </a:p>
        </p:txBody>
      </p:sp>
    </p:spTree>
    <p:extLst>
      <p:ext uri="{BB962C8B-B14F-4D97-AF65-F5344CB8AC3E}">
        <p14:creationId xmlns:p14="http://schemas.microsoft.com/office/powerpoint/2010/main" val="2792054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B29FB-66CC-445C-914C-F0476D0896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9EECAF0-DB88-4B9A-8771-ED85A5FD63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3409A03-35A0-4A13-9C5D-C6643CDE32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5A319A-5376-4A50-83B6-2E800409BD3D}"/>
              </a:ext>
            </a:extLst>
          </p:cNvPr>
          <p:cNvSpPr>
            <a:spLocks noGrp="1"/>
          </p:cNvSpPr>
          <p:nvPr>
            <p:ph type="dt" sz="half" idx="10"/>
          </p:nvPr>
        </p:nvSpPr>
        <p:spPr/>
        <p:txBody>
          <a:bodyPr/>
          <a:lstStyle/>
          <a:p>
            <a:fld id="{1BF67F0F-5ABD-4F91-A115-6A53784BCE96}" type="datetimeFigureOut">
              <a:rPr lang="en-GB" smtClean="0"/>
              <a:t>23/07/2025</a:t>
            </a:fld>
            <a:endParaRPr lang="en-GB"/>
          </a:p>
        </p:txBody>
      </p:sp>
      <p:sp>
        <p:nvSpPr>
          <p:cNvPr id="6" name="Footer Placeholder 5">
            <a:extLst>
              <a:ext uri="{FF2B5EF4-FFF2-40B4-BE49-F238E27FC236}">
                <a16:creationId xmlns:a16="http://schemas.microsoft.com/office/drawing/2014/main" id="{EB110E55-8468-48C9-AE56-A837ED90600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5E9A28-B225-409A-9E13-1630E3750DFE}"/>
              </a:ext>
            </a:extLst>
          </p:cNvPr>
          <p:cNvSpPr>
            <a:spLocks noGrp="1"/>
          </p:cNvSpPr>
          <p:nvPr>
            <p:ph type="sldNum" sz="quarter" idx="12"/>
          </p:nvPr>
        </p:nvSpPr>
        <p:spPr/>
        <p:txBody>
          <a:bodyPr/>
          <a:lstStyle/>
          <a:p>
            <a:fld id="{54F7C369-4332-427A-AC28-61B2DD906D3E}" type="slidenum">
              <a:rPr lang="en-GB" smtClean="0"/>
              <a:t>‹#›</a:t>
            </a:fld>
            <a:endParaRPr lang="en-GB"/>
          </a:p>
        </p:txBody>
      </p:sp>
    </p:spTree>
    <p:extLst>
      <p:ext uri="{BB962C8B-B14F-4D97-AF65-F5344CB8AC3E}">
        <p14:creationId xmlns:p14="http://schemas.microsoft.com/office/powerpoint/2010/main" val="3944432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77264-3974-449F-9838-E6DBC059939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558718-9C1D-4687-A4EE-B778B0BCD2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022A6F-8EC4-47B4-852E-4D73909464B1}"/>
              </a:ext>
            </a:extLst>
          </p:cNvPr>
          <p:cNvSpPr>
            <a:spLocks noGrp="1"/>
          </p:cNvSpPr>
          <p:nvPr>
            <p:ph type="dt" sz="half" idx="10"/>
          </p:nvPr>
        </p:nvSpPr>
        <p:spPr/>
        <p:txBody>
          <a:bodyPr/>
          <a:lstStyle/>
          <a:p>
            <a:fld id="{21881D86-BAE8-48C7-9D25-01CBC513BD33}" type="datetimeFigureOut">
              <a:rPr lang="en-GB" smtClean="0"/>
              <a:t>23/07/2025</a:t>
            </a:fld>
            <a:endParaRPr lang="en-GB"/>
          </a:p>
        </p:txBody>
      </p:sp>
      <p:sp>
        <p:nvSpPr>
          <p:cNvPr id="5" name="Footer Placeholder 4">
            <a:extLst>
              <a:ext uri="{FF2B5EF4-FFF2-40B4-BE49-F238E27FC236}">
                <a16:creationId xmlns:a16="http://schemas.microsoft.com/office/drawing/2014/main" id="{7405D2A9-92D2-486B-AC5B-D4B53AEE81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FC5BDF-B638-40E6-8838-9C3DB83963EC}"/>
              </a:ext>
            </a:extLst>
          </p:cNvPr>
          <p:cNvSpPr>
            <a:spLocks noGrp="1"/>
          </p:cNvSpPr>
          <p:nvPr>
            <p:ph type="sldNum" sz="quarter" idx="12"/>
          </p:nvPr>
        </p:nvSpPr>
        <p:spPr/>
        <p:txBody>
          <a:bodyPr/>
          <a:lstStyle/>
          <a:p>
            <a:fld id="{76131A3D-BD60-4328-9A9B-EBC800339367}" type="slidenum">
              <a:rPr lang="en-GB" smtClean="0"/>
              <a:t>‹#›</a:t>
            </a:fld>
            <a:endParaRPr lang="en-GB"/>
          </a:p>
        </p:txBody>
      </p:sp>
    </p:spTree>
    <p:extLst>
      <p:ext uri="{BB962C8B-B14F-4D97-AF65-F5344CB8AC3E}">
        <p14:creationId xmlns:p14="http://schemas.microsoft.com/office/powerpoint/2010/main" val="913751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F7139-4DD2-444E-BA28-9B09837C77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F032CD9-1484-4C29-AE43-0B2F5EA9AB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228B1FA-325D-4CB0-A40D-4357EB58D8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78CD6E-285A-4BF3-95B2-42FFD1BED7F2}"/>
              </a:ext>
            </a:extLst>
          </p:cNvPr>
          <p:cNvSpPr>
            <a:spLocks noGrp="1"/>
          </p:cNvSpPr>
          <p:nvPr>
            <p:ph type="dt" sz="half" idx="10"/>
          </p:nvPr>
        </p:nvSpPr>
        <p:spPr/>
        <p:txBody>
          <a:bodyPr/>
          <a:lstStyle/>
          <a:p>
            <a:fld id="{1BF67F0F-5ABD-4F91-A115-6A53784BCE96}" type="datetimeFigureOut">
              <a:rPr lang="en-GB" smtClean="0"/>
              <a:t>23/07/2025</a:t>
            </a:fld>
            <a:endParaRPr lang="en-GB"/>
          </a:p>
        </p:txBody>
      </p:sp>
      <p:sp>
        <p:nvSpPr>
          <p:cNvPr id="6" name="Footer Placeholder 5">
            <a:extLst>
              <a:ext uri="{FF2B5EF4-FFF2-40B4-BE49-F238E27FC236}">
                <a16:creationId xmlns:a16="http://schemas.microsoft.com/office/drawing/2014/main" id="{6A9FB5C7-AF54-4609-876D-AFFDBF4387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4F4F41-8D95-4154-8D86-A21BB47F066A}"/>
              </a:ext>
            </a:extLst>
          </p:cNvPr>
          <p:cNvSpPr>
            <a:spLocks noGrp="1"/>
          </p:cNvSpPr>
          <p:nvPr>
            <p:ph type="sldNum" sz="quarter" idx="12"/>
          </p:nvPr>
        </p:nvSpPr>
        <p:spPr/>
        <p:txBody>
          <a:bodyPr/>
          <a:lstStyle/>
          <a:p>
            <a:fld id="{54F7C369-4332-427A-AC28-61B2DD906D3E}" type="slidenum">
              <a:rPr lang="en-GB" smtClean="0"/>
              <a:t>‹#›</a:t>
            </a:fld>
            <a:endParaRPr lang="en-GB"/>
          </a:p>
        </p:txBody>
      </p:sp>
    </p:spTree>
    <p:extLst>
      <p:ext uri="{BB962C8B-B14F-4D97-AF65-F5344CB8AC3E}">
        <p14:creationId xmlns:p14="http://schemas.microsoft.com/office/powerpoint/2010/main" val="3489437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A4E4C-26EB-4F65-BA72-FAAE681E98B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D63E1DB-9D71-4BB4-BF5D-76DB796642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6E79DB-5A9A-488E-A012-1AE4F33045DA}"/>
              </a:ext>
            </a:extLst>
          </p:cNvPr>
          <p:cNvSpPr>
            <a:spLocks noGrp="1"/>
          </p:cNvSpPr>
          <p:nvPr>
            <p:ph type="dt" sz="half" idx="10"/>
          </p:nvPr>
        </p:nvSpPr>
        <p:spPr/>
        <p:txBody>
          <a:bodyPr/>
          <a:lstStyle/>
          <a:p>
            <a:fld id="{1BF67F0F-5ABD-4F91-A115-6A53784BCE96}" type="datetimeFigureOut">
              <a:rPr lang="en-GB" smtClean="0"/>
              <a:t>23/07/2025</a:t>
            </a:fld>
            <a:endParaRPr lang="en-GB"/>
          </a:p>
        </p:txBody>
      </p:sp>
      <p:sp>
        <p:nvSpPr>
          <p:cNvPr id="5" name="Footer Placeholder 4">
            <a:extLst>
              <a:ext uri="{FF2B5EF4-FFF2-40B4-BE49-F238E27FC236}">
                <a16:creationId xmlns:a16="http://schemas.microsoft.com/office/drawing/2014/main" id="{A9398FF6-2B83-4DFE-A311-8A80B48C6F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1CBCC4-C4AC-438D-AF5D-500A653AB9DE}"/>
              </a:ext>
            </a:extLst>
          </p:cNvPr>
          <p:cNvSpPr>
            <a:spLocks noGrp="1"/>
          </p:cNvSpPr>
          <p:nvPr>
            <p:ph type="sldNum" sz="quarter" idx="12"/>
          </p:nvPr>
        </p:nvSpPr>
        <p:spPr/>
        <p:txBody>
          <a:bodyPr/>
          <a:lstStyle/>
          <a:p>
            <a:fld id="{54F7C369-4332-427A-AC28-61B2DD906D3E}" type="slidenum">
              <a:rPr lang="en-GB" smtClean="0"/>
              <a:t>‹#›</a:t>
            </a:fld>
            <a:endParaRPr lang="en-GB"/>
          </a:p>
        </p:txBody>
      </p:sp>
    </p:spTree>
    <p:extLst>
      <p:ext uri="{BB962C8B-B14F-4D97-AF65-F5344CB8AC3E}">
        <p14:creationId xmlns:p14="http://schemas.microsoft.com/office/powerpoint/2010/main" val="3950862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755D4C-26AF-42A8-A654-C3FD9525A5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70F3D63-5B9A-4AAC-86A7-53C3262CA1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86A344-3876-4624-A831-6A779A83A1A8}"/>
              </a:ext>
            </a:extLst>
          </p:cNvPr>
          <p:cNvSpPr>
            <a:spLocks noGrp="1"/>
          </p:cNvSpPr>
          <p:nvPr>
            <p:ph type="dt" sz="half" idx="10"/>
          </p:nvPr>
        </p:nvSpPr>
        <p:spPr/>
        <p:txBody>
          <a:bodyPr/>
          <a:lstStyle/>
          <a:p>
            <a:fld id="{1BF67F0F-5ABD-4F91-A115-6A53784BCE96}" type="datetimeFigureOut">
              <a:rPr lang="en-GB" smtClean="0"/>
              <a:t>23/07/2025</a:t>
            </a:fld>
            <a:endParaRPr lang="en-GB"/>
          </a:p>
        </p:txBody>
      </p:sp>
      <p:sp>
        <p:nvSpPr>
          <p:cNvPr id="5" name="Footer Placeholder 4">
            <a:extLst>
              <a:ext uri="{FF2B5EF4-FFF2-40B4-BE49-F238E27FC236}">
                <a16:creationId xmlns:a16="http://schemas.microsoft.com/office/drawing/2014/main" id="{B8B1895B-F91D-41C8-8CB7-573B208982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45FA86-5EEB-4CD2-80AA-7E28B8D3B841}"/>
              </a:ext>
            </a:extLst>
          </p:cNvPr>
          <p:cNvSpPr>
            <a:spLocks noGrp="1"/>
          </p:cNvSpPr>
          <p:nvPr>
            <p:ph type="sldNum" sz="quarter" idx="12"/>
          </p:nvPr>
        </p:nvSpPr>
        <p:spPr/>
        <p:txBody>
          <a:bodyPr/>
          <a:lstStyle/>
          <a:p>
            <a:fld id="{54F7C369-4332-427A-AC28-61B2DD906D3E}" type="slidenum">
              <a:rPr lang="en-GB" smtClean="0"/>
              <a:t>‹#›</a:t>
            </a:fld>
            <a:endParaRPr lang="en-GB"/>
          </a:p>
        </p:txBody>
      </p:sp>
    </p:spTree>
    <p:extLst>
      <p:ext uri="{BB962C8B-B14F-4D97-AF65-F5344CB8AC3E}">
        <p14:creationId xmlns:p14="http://schemas.microsoft.com/office/powerpoint/2010/main" val="859039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35211-BE98-42F6-8C0B-A679F46E58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3089998-633D-4E05-AB72-A0343C983A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4D621C-AD4C-420C-B3D6-67282AA9DC1A}"/>
              </a:ext>
            </a:extLst>
          </p:cNvPr>
          <p:cNvSpPr>
            <a:spLocks noGrp="1"/>
          </p:cNvSpPr>
          <p:nvPr>
            <p:ph type="dt" sz="half" idx="10"/>
          </p:nvPr>
        </p:nvSpPr>
        <p:spPr/>
        <p:txBody>
          <a:bodyPr/>
          <a:lstStyle/>
          <a:p>
            <a:fld id="{21881D86-BAE8-48C7-9D25-01CBC513BD33}" type="datetimeFigureOut">
              <a:rPr lang="en-GB" smtClean="0"/>
              <a:t>23/07/2025</a:t>
            </a:fld>
            <a:endParaRPr lang="en-GB"/>
          </a:p>
        </p:txBody>
      </p:sp>
      <p:sp>
        <p:nvSpPr>
          <p:cNvPr id="5" name="Footer Placeholder 4">
            <a:extLst>
              <a:ext uri="{FF2B5EF4-FFF2-40B4-BE49-F238E27FC236}">
                <a16:creationId xmlns:a16="http://schemas.microsoft.com/office/drawing/2014/main" id="{4A140030-329E-4320-B8A4-5B8BE0DB42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B27D69-FFAF-44B5-979F-4A96CE42CD18}"/>
              </a:ext>
            </a:extLst>
          </p:cNvPr>
          <p:cNvSpPr>
            <a:spLocks noGrp="1"/>
          </p:cNvSpPr>
          <p:nvPr>
            <p:ph type="sldNum" sz="quarter" idx="12"/>
          </p:nvPr>
        </p:nvSpPr>
        <p:spPr/>
        <p:txBody>
          <a:bodyPr/>
          <a:lstStyle/>
          <a:p>
            <a:fld id="{76131A3D-BD60-4328-9A9B-EBC800339367}" type="slidenum">
              <a:rPr lang="en-GB" smtClean="0"/>
              <a:t>‹#›</a:t>
            </a:fld>
            <a:endParaRPr lang="en-GB"/>
          </a:p>
        </p:txBody>
      </p:sp>
    </p:spTree>
    <p:extLst>
      <p:ext uri="{BB962C8B-B14F-4D97-AF65-F5344CB8AC3E}">
        <p14:creationId xmlns:p14="http://schemas.microsoft.com/office/powerpoint/2010/main" val="1430743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97084-0042-4970-948F-B1787854CA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787DAF1-3150-4310-A9BE-FB4B770398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B630FE6-F7B6-43AF-9D48-18BEE050E1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4F652C9-6DB5-4975-BE4A-3E95201744B3}"/>
              </a:ext>
            </a:extLst>
          </p:cNvPr>
          <p:cNvSpPr>
            <a:spLocks noGrp="1"/>
          </p:cNvSpPr>
          <p:nvPr>
            <p:ph type="dt" sz="half" idx="10"/>
          </p:nvPr>
        </p:nvSpPr>
        <p:spPr/>
        <p:txBody>
          <a:bodyPr/>
          <a:lstStyle/>
          <a:p>
            <a:fld id="{21881D86-BAE8-48C7-9D25-01CBC513BD33}" type="datetimeFigureOut">
              <a:rPr lang="en-GB" smtClean="0"/>
              <a:t>23/07/2025</a:t>
            </a:fld>
            <a:endParaRPr lang="en-GB"/>
          </a:p>
        </p:txBody>
      </p:sp>
      <p:sp>
        <p:nvSpPr>
          <p:cNvPr id="6" name="Footer Placeholder 5">
            <a:extLst>
              <a:ext uri="{FF2B5EF4-FFF2-40B4-BE49-F238E27FC236}">
                <a16:creationId xmlns:a16="http://schemas.microsoft.com/office/drawing/2014/main" id="{73C93132-6179-4BE3-8221-BB3EC2E327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7CC7BE-6F76-47F0-B0C9-4BB40EE3A59A}"/>
              </a:ext>
            </a:extLst>
          </p:cNvPr>
          <p:cNvSpPr>
            <a:spLocks noGrp="1"/>
          </p:cNvSpPr>
          <p:nvPr>
            <p:ph type="sldNum" sz="quarter" idx="12"/>
          </p:nvPr>
        </p:nvSpPr>
        <p:spPr/>
        <p:txBody>
          <a:bodyPr/>
          <a:lstStyle/>
          <a:p>
            <a:fld id="{76131A3D-BD60-4328-9A9B-EBC800339367}" type="slidenum">
              <a:rPr lang="en-GB" smtClean="0"/>
              <a:t>‹#›</a:t>
            </a:fld>
            <a:endParaRPr lang="en-GB"/>
          </a:p>
        </p:txBody>
      </p:sp>
    </p:spTree>
    <p:extLst>
      <p:ext uri="{BB962C8B-B14F-4D97-AF65-F5344CB8AC3E}">
        <p14:creationId xmlns:p14="http://schemas.microsoft.com/office/powerpoint/2010/main" val="1127960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6E70A-1A61-4304-BD48-C8034D240C8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CB4FD6-605A-4A1C-8039-28AEFC6768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7341C5-20A8-4C7A-8FD7-12523359F9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BA80A99-25F7-4243-8816-DB52C3951A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705698-A213-486C-A762-02BCA01346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DF09453-BF05-4B48-A93A-E448CFBFA0DB}"/>
              </a:ext>
            </a:extLst>
          </p:cNvPr>
          <p:cNvSpPr>
            <a:spLocks noGrp="1"/>
          </p:cNvSpPr>
          <p:nvPr>
            <p:ph type="dt" sz="half" idx="10"/>
          </p:nvPr>
        </p:nvSpPr>
        <p:spPr/>
        <p:txBody>
          <a:bodyPr/>
          <a:lstStyle/>
          <a:p>
            <a:fld id="{21881D86-BAE8-48C7-9D25-01CBC513BD33}" type="datetimeFigureOut">
              <a:rPr lang="en-GB" smtClean="0"/>
              <a:t>23/07/2025</a:t>
            </a:fld>
            <a:endParaRPr lang="en-GB"/>
          </a:p>
        </p:txBody>
      </p:sp>
      <p:sp>
        <p:nvSpPr>
          <p:cNvPr id="8" name="Footer Placeholder 7">
            <a:extLst>
              <a:ext uri="{FF2B5EF4-FFF2-40B4-BE49-F238E27FC236}">
                <a16:creationId xmlns:a16="http://schemas.microsoft.com/office/drawing/2014/main" id="{9A30BDD6-6672-4FC6-AABE-629840CB291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5F94590-5CF5-45B6-A8C4-7D88DD82828A}"/>
              </a:ext>
            </a:extLst>
          </p:cNvPr>
          <p:cNvSpPr>
            <a:spLocks noGrp="1"/>
          </p:cNvSpPr>
          <p:nvPr>
            <p:ph type="sldNum" sz="quarter" idx="12"/>
          </p:nvPr>
        </p:nvSpPr>
        <p:spPr/>
        <p:txBody>
          <a:bodyPr/>
          <a:lstStyle/>
          <a:p>
            <a:fld id="{76131A3D-BD60-4328-9A9B-EBC800339367}" type="slidenum">
              <a:rPr lang="en-GB" smtClean="0"/>
              <a:t>‹#›</a:t>
            </a:fld>
            <a:endParaRPr lang="en-GB"/>
          </a:p>
        </p:txBody>
      </p:sp>
    </p:spTree>
    <p:extLst>
      <p:ext uri="{BB962C8B-B14F-4D97-AF65-F5344CB8AC3E}">
        <p14:creationId xmlns:p14="http://schemas.microsoft.com/office/powerpoint/2010/main" val="785898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C20F5-DCCC-4549-AABE-92B5E46A989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5F835B2-9490-46E9-9BF2-097BC23F9AF2}"/>
              </a:ext>
            </a:extLst>
          </p:cNvPr>
          <p:cNvSpPr>
            <a:spLocks noGrp="1"/>
          </p:cNvSpPr>
          <p:nvPr>
            <p:ph type="dt" sz="half" idx="10"/>
          </p:nvPr>
        </p:nvSpPr>
        <p:spPr/>
        <p:txBody>
          <a:bodyPr/>
          <a:lstStyle/>
          <a:p>
            <a:fld id="{21881D86-BAE8-48C7-9D25-01CBC513BD33}" type="datetimeFigureOut">
              <a:rPr lang="en-GB" smtClean="0"/>
              <a:t>23/07/2025</a:t>
            </a:fld>
            <a:endParaRPr lang="en-GB"/>
          </a:p>
        </p:txBody>
      </p:sp>
      <p:sp>
        <p:nvSpPr>
          <p:cNvPr id="4" name="Footer Placeholder 3">
            <a:extLst>
              <a:ext uri="{FF2B5EF4-FFF2-40B4-BE49-F238E27FC236}">
                <a16:creationId xmlns:a16="http://schemas.microsoft.com/office/drawing/2014/main" id="{D42E8148-486C-4116-84EB-E49B94E9D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FDA4081-FC75-459F-835F-5C1E7F20629C}"/>
              </a:ext>
            </a:extLst>
          </p:cNvPr>
          <p:cNvSpPr>
            <a:spLocks noGrp="1"/>
          </p:cNvSpPr>
          <p:nvPr>
            <p:ph type="sldNum" sz="quarter" idx="12"/>
          </p:nvPr>
        </p:nvSpPr>
        <p:spPr/>
        <p:txBody>
          <a:bodyPr/>
          <a:lstStyle/>
          <a:p>
            <a:fld id="{76131A3D-BD60-4328-9A9B-EBC800339367}" type="slidenum">
              <a:rPr lang="en-GB" smtClean="0"/>
              <a:t>‹#›</a:t>
            </a:fld>
            <a:endParaRPr lang="en-GB"/>
          </a:p>
        </p:txBody>
      </p:sp>
    </p:spTree>
    <p:extLst>
      <p:ext uri="{BB962C8B-B14F-4D97-AF65-F5344CB8AC3E}">
        <p14:creationId xmlns:p14="http://schemas.microsoft.com/office/powerpoint/2010/main" val="2784053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782565-B68F-4A77-AD3C-DBB9C4E7D34B}"/>
              </a:ext>
            </a:extLst>
          </p:cNvPr>
          <p:cNvSpPr>
            <a:spLocks noGrp="1"/>
          </p:cNvSpPr>
          <p:nvPr>
            <p:ph type="dt" sz="half" idx="10"/>
          </p:nvPr>
        </p:nvSpPr>
        <p:spPr/>
        <p:txBody>
          <a:bodyPr/>
          <a:lstStyle/>
          <a:p>
            <a:fld id="{21881D86-BAE8-48C7-9D25-01CBC513BD33}" type="datetimeFigureOut">
              <a:rPr lang="en-GB" smtClean="0"/>
              <a:t>23/07/2025</a:t>
            </a:fld>
            <a:endParaRPr lang="en-GB"/>
          </a:p>
        </p:txBody>
      </p:sp>
      <p:sp>
        <p:nvSpPr>
          <p:cNvPr id="3" name="Footer Placeholder 2">
            <a:extLst>
              <a:ext uri="{FF2B5EF4-FFF2-40B4-BE49-F238E27FC236}">
                <a16:creationId xmlns:a16="http://schemas.microsoft.com/office/drawing/2014/main" id="{4BD6DE54-16D3-4B9E-84E8-D557AD015A5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A107DB8-91E4-4B94-BD10-92DE05FDD9DA}"/>
              </a:ext>
            </a:extLst>
          </p:cNvPr>
          <p:cNvSpPr>
            <a:spLocks noGrp="1"/>
          </p:cNvSpPr>
          <p:nvPr>
            <p:ph type="sldNum" sz="quarter" idx="12"/>
          </p:nvPr>
        </p:nvSpPr>
        <p:spPr/>
        <p:txBody>
          <a:bodyPr/>
          <a:lstStyle/>
          <a:p>
            <a:fld id="{76131A3D-BD60-4328-9A9B-EBC800339367}" type="slidenum">
              <a:rPr lang="en-GB" smtClean="0"/>
              <a:t>‹#›</a:t>
            </a:fld>
            <a:endParaRPr lang="en-GB"/>
          </a:p>
        </p:txBody>
      </p:sp>
    </p:spTree>
    <p:extLst>
      <p:ext uri="{BB962C8B-B14F-4D97-AF65-F5344CB8AC3E}">
        <p14:creationId xmlns:p14="http://schemas.microsoft.com/office/powerpoint/2010/main" val="767205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B01CC-DE21-46C8-98FA-0B6CFD571A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13296D1-00AD-49D1-9FFB-9F35F68AB3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10E0D4F-93B8-4163-AFFB-10D45BC959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E5F0CD-11AF-4E63-9970-FA6841B649A9}"/>
              </a:ext>
            </a:extLst>
          </p:cNvPr>
          <p:cNvSpPr>
            <a:spLocks noGrp="1"/>
          </p:cNvSpPr>
          <p:nvPr>
            <p:ph type="dt" sz="half" idx="10"/>
          </p:nvPr>
        </p:nvSpPr>
        <p:spPr/>
        <p:txBody>
          <a:bodyPr/>
          <a:lstStyle/>
          <a:p>
            <a:fld id="{21881D86-BAE8-48C7-9D25-01CBC513BD33}" type="datetimeFigureOut">
              <a:rPr lang="en-GB" smtClean="0"/>
              <a:t>23/07/2025</a:t>
            </a:fld>
            <a:endParaRPr lang="en-GB"/>
          </a:p>
        </p:txBody>
      </p:sp>
      <p:sp>
        <p:nvSpPr>
          <p:cNvPr id="6" name="Footer Placeholder 5">
            <a:extLst>
              <a:ext uri="{FF2B5EF4-FFF2-40B4-BE49-F238E27FC236}">
                <a16:creationId xmlns:a16="http://schemas.microsoft.com/office/drawing/2014/main" id="{DEFE1262-1530-4690-886A-481A484B47F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73FAE9-E260-457D-80BC-973CC4E94299}"/>
              </a:ext>
            </a:extLst>
          </p:cNvPr>
          <p:cNvSpPr>
            <a:spLocks noGrp="1"/>
          </p:cNvSpPr>
          <p:nvPr>
            <p:ph type="sldNum" sz="quarter" idx="12"/>
          </p:nvPr>
        </p:nvSpPr>
        <p:spPr/>
        <p:txBody>
          <a:bodyPr/>
          <a:lstStyle/>
          <a:p>
            <a:fld id="{76131A3D-BD60-4328-9A9B-EBC800339367}" type="slidenum">
              <a:rPr lang="en-GB" smtClean="0"/>
              <a:t>‹#›</a:t>
            </a:fld>
            <a:endParaRPr lang="en-GB"/>
          </a:p>
        </p:txBody>
      </p:sp>
    </p:spTree>
    <p:extLst>
      <p:ext uri="{BB962C8B-B14F-4D97-AF65-F5344CB8AC3E}">
        <p14:creationId xmlns:p14="http://schemas.microsoft.com/office/powerpoint/2010/main" val="2560684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2110C-7FAC-45E0-B198-8E388C9189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08D6F3D-75D4-4031-B640-572AD9BB43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6FB2710-5F67-473E-91ED-FBF8B2A700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7F2F8-DEF4-4AC0-A252-13B0F9C60497}"/>
              </a:ext>
            </a:extLst>
          </p:cNvPr>
          <p:cNvSpPr>
            <a:spLocks noGrp="1"/>
          </p:cNvSpPr>
          <p:nvPr>
            <p:ph type="dt" sz="half" idx="10"/>
          </p:nvPr>
        </p:nvSpPr>
        <p:spPr/>
        <p:txBody>
          <a:bodyPr/>
          <a:lstStyle/>
          <a:p>
            <a:fld id="{21881D86-BAE8-48C7-9D25-01CBC513BD33}" type="datetimeFigureOut">
              <a:rPr lang="en-GB" smtClean="0"/>
              <a:t>23/07/2025</a:t>
            </a:fld>
            <a:endParaRPr lang="en-GB"/>
          </a:p>
        </p:txBody>
      </p:sp>
      <p:sp>
        <p:nvSpPr>
          <p:cNvPr id="6" name="Footer Placeholder 5">
            <a:extLst>
              <a:ext uri="{FF2B5EF4-FFF2-40B4-BE49-F238E27FC236}">
                <a16:creationId xmlns:a16="http://schemas.microsoft.com/office/drawing/2014/main" id="{D735474A-A11C-4618-BA01-F0781DB26E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49932F-9A14-40D5-85FD-EBEEE26825D1}"/>
              </a:ext>
            </a:extLst>
          </p:cNvPr>
          <p:cNvSpPr>
            <a:spLocks noGrp="1"/>
          </p:cNvSpPr>
          <p:nvPr>
            <p:ph type="sldNum" sz="quarter" idx="12"/>
          </p:nvPr>
        </p:nvSpPr>
        <p:spPr/>
        <p:txBody>
          <a:bodyPr/>
          <a:lstStyle/>
          <a:p>
            <a:fld id="{76131A3D-BD60-4328-9A9B-EBC800339367}" type="slidenum">
              <a:rPr lang="en-GB" smtClean="0"/>
              <a:t>‹#›</a:t>
            </a:fld>
            <a:endParaRPr lang="en-GB"/>
          </a:p>
        </p:txBody>
      </p:sp>
    </p:spTree>
    <p:extLst>
      <p:ext uri="{BB962C8B-B14F-4D97-AF65-F5344CB8AC3E}">
        <p14:creationId xmlns:p14="http://schemas.microsoft.com/office/powerpoint/2010/main" val="4149584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exampaperspractice.co.uk/"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35697F-BBA1-460D-994F-4BF10A89CE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B6F19D-1B65-427A-B91E-F471DCF99A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F2485A-9F48-44DB-BC01-A9ACDDE2EE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881D86-BAE8-48C7-9D25-01CBC513BD33}" type="datetimeFigureOut">
              <a:rPr lang="en-GB" smtClean="0"/>
              <a:t>23/07/2025</a:t>
            </a:fld>
            <a:endParaRPr lang="en-GB"/>
          </a:p>
        </p:txBody>
      </p:sp>
      <p:sp>
        <p:nvSpPr>
          <p:cNvPr id="5" name="Footer Placeholder 4">
            <a:extLst>
              <a:ext uri="{FF2B5EF4-FFF2-40B4-BE49-F238E27FC236}">
                <a16:creationId xmlns:a16="http://schemas.microsoft.com/office/drawing/2014/main" id="{904E49EA-3F1D-43FD-A0CB-39C966A2F8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BCB0943-6C12-408E-B00C-4C3107A084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131A3D-BD60-4328-9A9B-EBC800339367}" type="slidenum">
              <a:rPr lang="en-GB" smtClean="0"/>
              <a:t>‹#›</a:t>
            </a:fld>
            <a:endParaRPr lang="en-GB"/>
          </a:p>
        </p:txBody>
      </p:sp>
      <p:sp>
        <p:nvSpPr>
          <p:cNvPr id="7" name="Footer Placeholder 2">
            <a:extLst>
              <a:ext uri="{FF2B5EF4-FFF2-40B4-BE49-F238E27FC236}">
                <a16:creationId xmlns:a16="http://schemas.microsoft.com/office/drawing/2014/main" id="{CEBDBE50-5F66-D0D5-D457-38B4A97F7376}"/>
              </a:ext>
            </a:extLst>
          </p:cNvPr>
          <p:cNvSpPr txBox="1">
            <a:spLocks/>
          </p:cNvSpPr>
          <p:nvPr userDrawn="1"/>
        </p:nvSpPr>
        <p:spPr>
          <a:xfrm>
            <a:off x="575726" y="6595292"/>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67A101C-4F09-C140-FE4A-02E571319536}"/>
              </a:ext>
            </a:extLst>
          </p:cNvPr>
          <p:cNvSpPr txBox="1"/>
          <p:nvPr userDrawn="1"/>
        </p:nvSpPr>
        <p:spPr>
          <a:xfrm>
            <a:off x="8458200" y="6640510"/>
            <a:ext cx="3048000" cy="230832"/>
          </a:xfrm>
          <a:prstGeom prst="rect">
            <a:avLst/>
          </a:prstGeom>
          <a:noFill/>
        </p:spPr>
        <p:txBody>
          <a:bodyPr wrap="square" rtlCol="0">
            <a:spAutoFit/>
          </a:bodyPr>
          <a:lstStyle/>
          <a:p>
            <a:pPr algn="ctr"/>
            <a:r>
              <a:rPr lang="en-US" sz="900" i="0" dirty="0">
                <a:solidFill>
                  <a:schemeClr val="tx1"/>
                </a:solidFill>
                <a:effectLst/>
                <a:latin typeface="gg sans"/>
              </a:rPr>
              <a:t>© 2025 Exams Papers Practice. All Rights Reserved</a:t>
            </a:r>
            <a:endParaRPr lang="en-PH" sz="900" dirty="0">
              <a:solidFill>
                <a:schemeClr val="tx1"/>
              </a:solidFill>
            </a:endParaRPr>
          </a:p>
        </p:txBody>
      </p:sp>
      <p:pic>
        <p:nvPicPr>
          <p:cNvPr id="9" name="Picture 8">
            <a:extLst>
              <a:ext uri="{FF2B5EF4-FFF2-40B4-BE49-F238E27FC236}">
                <a16:creationId xmlns:a16="http://schemas.microsoft.com/office/drawing/2014/main" id="{65E37EAA-5A92-68FB-3DEF-E5EDE14774D7}"/>
              </a:ext>
            </a:extLst>
          </p:cNvPr>
          <p:cNvPicPr>
            <a:picLocks noChangeAspect="1"/>
          </p:cNvPicPr>
          <p:nvPr userDrawn="1"/>
        </p:nvPicPr>
        <p:blipFill>
          <a:blip r:embed="rId14" cstate="print">
            <a:alphaModFix amt="5000"/>
            <a:extLst>
              <a:ext uri="{28A0092B-C50C-407E-A947-70E740481C1C}">
                <a14:useLocalDpi xmlns:a14="http://schemas.microsoft.com/office/drawing/2010/main" val="0"/>
              </a:ext>
            </a:extLst>
          </a:blip>
          <a:stretch>
            <a:fillRect/>
          </a:stretch>
        </p:blipFill>
        <p:spPr>
          <a:xfrm>
            <a:off x="2248131" y="1465493"/>
            <a:ext cx="7695738" cy="3098355"/>
          </a:xfrm>
          <a:prstGeom prst="rect">
            <a:avLst/>
          </a:prstGeom>
        </p:spPr>
      </p:pic>
      <p:pic>
        <p:nvPicPr>
          <p:cNvPr id="10" name="Picture 9">
            <a:extLst>
              <a:ext uri="{FF2B5EF4-FFF2-40B4-BE49-F238E27FC236}">
                <a16:creationId xmlns:a16="http://schemas.microsoft.com/office/drawing/2014/main" id="{B566AB6C-A8D7-580B-4857-F5E4910A16F1}"/>
              </a:ext>
            </a:extLst>
          </p:cNvPr>
          <p:cNvPicPr>
            <a:picLocks noChangeAspect="1"/>
          </p:cNvPicPr>
          <p:nvPr userDrawn="1"/>
        </p:nvPicPr>
        <p:blipFill>
          <a:blip r:embed="rId15" cstate="print">
            <a:alphaModFix amt="85000"/>
            <a:extLst>
              <a:ext uri="{28A0092B-C50C-407E-A947-70E740481C1C}">
                <a14:useLocalDpi xmlns:a14="http://schemas.microsoft.com/office/drawing/2010/main" val="0"/>
              </a:ext>
            </a:extLst>
          </a:blip>
          <a:stretch>
            <a:fillRect/>
          </a:stretch>
        </p:blipFill>
        <p:spPr>
          <a:xfrm>
            <a:off x="10934927" y="136525"/>
            <a:ext cx="933411" cy="375797"/>
          </a:xfrm>
          <a:prstGeom prst="rect">
            <a:avLst/>
          </a:prstGeom>
        </p:spPr>
      </p:pic>
    </p:spTree>
    <p:extLst>
      <p:ext uri="{BB962C8B-B14F-4D97-AF65-F5344CB8AC3E}">
        <p14:creationId xmlns:p14="http://schemas.microsoft.com/office/powerpoint/2010/main" val="112581720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CE5D92-9544-4750-8B69-0C29C8B783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85CEEF-FEBE-48A6-A48E-3BCECF7607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63EE51-43E2-49E8-AAC3-35F9C20259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F67F0F-5ABD-4F91-A115-6A53784BCE96}" type="datetimeFigureOut">
              <a:rPr lang="en-GB" smtClean="0"/>
              <a:t>23/07/2025</a:t>
            </a:fld>
            <a:endParaRPr lang="en-GB"/>
          </a:p>
        </p:txBody>
      </p:sp>
      <p:sp>
        <p:nvSpPr>
          <p:cNvPr id="5" name="Footer Placeholder 4">
            <a:extLst>
              <a:ext uri="{FF2B5EF4-FFF2-40B4-BE49-F238E27FC236}">
                <a16:creationId xmlns:a16="http://schemas.microsoft.com/office/drawing/2014/main" id="{B4F39C3E-0A5A-4AD8-A42B-DFAD6184B7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9855F3E-6C75-44DF-849E-C264285BA4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F7C369-4332-427A-AC28-61B2DD906D3E}" type="slidenum">
              <a:rPr lang="en-GB" smtClean="0"/>
              <a:t>‹#›</a:t>
            </a:fld>
            <a:endParaRPr lang="en-GB"/>
          </a:p>
        </p:txBody>
      </p:sp>
    </p:spTree>
    <p:extLst>
      <p:ext uri="{BB962C8B-B14F-4D97-AF65-F5344CB8AC3E}">
        <p14:creationId xmlns:p14="http://schemas.microsoft.com/office/powerpoint/2010/main" val="385931734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video" Target="https://www.youtube.com/embed/cnk3BJDBqIo?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hyperlink" Target="http://www.google.co.uk/url?sa=i&amp;rct=j&amp;q=&amp;esrc=s&amp;source=images&amp;cd=&amp;ved=0ahUKEwiao6iwi-vSAhVBFMAKHTAeDR4QjRwIBw&amp;url=http://academic.brooklyn.cuny.edu/biology/bio4fv/page/hydroge.htm&amp;psig=AFQjCNFXaz63KzrHmgPNIvih89jPrs9lzg&amp;ust=1490305653207982"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pollev.com/science1s478"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hyperlink" Target="https://pollev.com/science1s478"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pollev.com/science1s478"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AACDF4-F899-4276-8B8B-80DC0B0C6013}"/>
              </a:ext>
            </a:extLst>
          </p:cNvPr>
          <p:cNvSpPr txBox="1"/>
          <p:nvPr/>
        </p:nvSpPr>
        <p:spPr>
          <a:xfrm>
            <a:off x="191069" y="68239"/>
            <a:ext cx="3339632" cy="461665"/>
          </a:xfrm>
          <a:prstGeom prst="rect">
            <a:avLst/>
          </a:prstGeom>
          <a:noFill/>
        </p:spPr>
        <p:txBody>
          <a:bodyPr wrap="none" rtlCol="0">
            <a:spAutoFit/>
          </a:bodyPr>
          <a:lstStyle/>
          <a:p>
            <a:r>
              <a:rPr lang="en-GB" sz="2400" b="1" u="sng" dirty="0"/>
              <a:t>Knowledge retreival task</a:t>
            </a:r>
          </a:p>
        </p:txBody>
      </p:sp>
      <p:sp>
        <p:nvSpPr>
          <p:cNvPr id="7" name="TextBox 6">
            <a:extLst>
              <a:ext uri="{FF2B5EF4-FFF2-40B4-BE49-F238E27FC236}">
                <a16:creationId xmlns:a16="http://schemas.microsoft.com/office/drawing/2014/main" id="{1F93F825-F3B2-1DFB-0A7A-8A8EA44F9E18}"/>
              </a:ext>
            </a:extLst>
          </p:cNvPr>
          <p:cNvSpPr txBox="1"/>
          <p:nvPr/>
        </p:nvSpPr>
        <p:spPr>
          <a:xfrm>
            <a:off x="262702" y="5344463"/>
            <a:ext cx="11290070" cy="1200329"/>
          </a:xfrm>
          <a:prstGeom prst="rect">
            <a:avLst/>
          </a:prstGeom>
          <a:noFill/>
        </p:spPr>
        <p:txBody>
          <a:bodyPr wrap="square">
            <a:spAutoFit/>
          </a:bodyPr>
          <a:lstStyle/>
          <a:p>
            <a:pPr marL="0" indent="0">
              <a:buNone/>
            </a:pPr>
            <a:r>
              <a:rPr lang="en-US" sz="2400" dirty="0">
                <a:solidFill>
                  <a:srgbClr val="FF0000"/>
                </a:solidFill>
              </a:rPr>
              <a:t>Q2. Explain why the effects of </a:t>
            </a:r>
            <a:r>
              <a:rPr lang="en-US" sz="2400" b="1" dirty="0">
                <a:solidFill>
                  <a:srgbClr val="FF0000"/>
                </a:solidFill>
              </a:rPr>
              <a:t>cyanide, oxygen levels and respiratory substrates (glucose)</a:t>
            </a:r>
            <a:r>
              <a:rPr lang="en-US" sz="2400" dirty="0">
                <a:solidFill>
                  <a:srgbClr val="FF0000"/>
                </a:solidFill>
              </a:rPr>
              <a:t> on root pressure are taken as evidence that active transport is involved in the development of root pressure (4 marks). </a:t>
            </a:r>
          </a:p>
        </p:txBody>
      </p:sp>
      <p:sp>
        <p:nvSpPr>
          <p:cNvPr id="9" name="TextBox 8">
            <a:extLst>
              <a:ext uri="{FF2B5EF4-FFF2-40B4-BE49-F238E27FC236}">
                <a16:creationId xmlns:a16="http://schemas.microsoft.com/office/drawing/2014/main" id="{94CD511E-40B6-029A-FA42-90137EFF08DF}"/>
              </a:ext>
            </a:extLst>
          </p:cNvPr>
          <p:cNvSpPr txBox="1"/>
          <p:nvPr/>
        </p:nvSpPr>
        <p:spPr>
          <a:xfrm>
            <a:off x="191070" y="587433"/>
            <a:ext cx="11891516" cy="2308324"/>
          </a:xfrm>
          <a:prstGeom prst="rect">
            <a:avLst/>
          </a:prstGeom>
          <a:noFill/>
        </p:spPr>
        <p:txBody>
          <a:bodyPr wrap="square" rtlCol="0">
            <a:spAutoFit/>
          </a:bodyPr>
          <a:lstStyle/>
          <a:p>
            <a:r>
              <a:rPr lang="en-GB" sz="2400" dirty="0"/>
              <a:t>Q1. </a:t>
            </a:r>
            <a:r>
              <a:rPr lang="en-GB" sz="2400" dirty="0">
                <a:solidFill>
                  <a:srgbClr val="FF0000"/>
                </a:solidFill>
              </a:rPr>
              <a:t>Annotate your diagrams to show how water moves through the roots to the xylem along both pathways. Include:</a:t>
            </a:r>
          </a:p>
          <a:p>
            <a:pPr marL="457200" indent="-457200">
              <a:buFont typeface="Arial" panose="020B0604020202020204" pitchFamily="34" charset="0"/>
              <a:buChar char="•"/>
            </a:pPr>
            <a:r>
              <a:rPr lang="en-GB" sz="2400" dirty="0">
                <a:solidFill>
                  <a:srgbClr val="FF0000"/>
                </a:solidFill>
              </a:rPr>
              <a:t>Symplast and apoplast pathways</a:t>
            </a:r>
          </a:p>
          <a:p>
            <a:pPr marL="457200" indent="-457200">
              <a:buFont typeface="Arial" panose="020B0604020202020204" pitchFamily="34" charset="0"/>
              <a:buChar char="•"/>
            </a:pPr>
            <a:r>
              <a:rPr lang="en-GB" sz="2400" dirty="0">
                <a:solidFill>
                  <a:srgbClr val="FF0000"/>
                </a:solidFill>
              </a:rPr>
              <a:t>Casparian strip</a:t>
            </a:r>
          </a:p>
          <a:p>
            <a:pPr marL="457200" indent="-457200">
              <a:buFont typeface="Arial" panose="020B0604020202020204" pitchFamily="34" charset="0"/>
              <a:buChar char="•"/>
            </a:pPr>
            <a:r>
              <a:rPr lang="en-GB" sz="2400" dirty="0">
                <a:solidFill>
                  <a:srgbClr val="FF0000"/>
                </a:solidFill>
              </a:rPr>
              <a:t>Pericycle, endodermis, plasmodesmata, plasma membrane and cell wall </a:t>
            </a:r>
          </a:p>
          <a:p>
            <a:endParaRPr lang="en-GB" sz="2400" dirty="0"/>
          </a:p>
        </p:txBody>
      </p:sp>
      <p:pic>
        <p:nvPicPr>
          <p:cNvPr id="5" name="Picture 4">
            <a:extLst>
              <a:ext uri="{FF2B5EF4-FFF2-40B4-BE49-F238E27FC236}">
                <a16:creationId xmlns:a16="http://schemas.microsoft.com/office/drawing/2014/main" id="{17441843-A28B-A58E-3E90-0EE691772508}"/>
              </a:ext>
            </a:extLst>
          </p:cNvPr>
          <p:cNvPicPr>
            <a:picLocks noChangeAspect="1"/>
          </p:cNvPicPr>
          <p:nvPr/>
        </p:nvPicPr>
        <p:blipFill>
          <a:blip r:embed="rId2"/>
          <a:stretch>
            <a:fillRect/>
          </a:stretch>
        </p:blipFill>
        <p:spPr>
          <a:xfrm>
            <a:off x="587236" y="2673251"/>
            <a:ext cx="10641001" cy="2308219"/>
          </a:xfrm>
          <a:prstGeom prst="rect">
            <a:avLst/>
          </a:prstGeom>
        </p:spPr>
      </p:pic>
      <p:sp>
        <p:nvSpPr>
          <p:cNvPr id="2" name="TextBox 1">
            <a:extLst>
              <a:ext uri="{FF2B5EF4-FFF2-40B4-BE49-F238E27FC236}">
                <a16:creationId xmlns:a16="http://schemas.microsoft.com/office/drawing/2014/main" id="{C99E52C8-F82E-42CF-28B7-B04E89267FD5}"/>
              </a:ext>
            </a:extLst>
          </p:cNvPr>
          <p:cNvSpPr txBox="1"/>
          <p:nvPr/>
        </p:nvSpPr>
        <p:spPr>
          <a:xfrm rot="21177005">
            <a:off x="8157310" y="4278426"/>
            <a:ext cx="2962542" cy="523220"/>
          </a:xfrm>
          <a:prstGeom prst="rect">
            <a:avLst/>
          </a:prstGeom>
          <a:noFill/>
        </p:spPr>
        <p:txBody>
          <a:bodyPr wrap="none" rtlCol="0">
            <a:spAutoFit/>
          </a:bodyPr>
          <a:lstStyle/>
          <a:p>
            <a:pPr algn="ctr"/>
            <a:r>
              <a:rPr lang="en-GB" sz="2800" dirty="0">
                <a:highlight>
                  <a:srgbClr val="FFFF00"/>
                </a:highlight>
              </a:rPr>
              <a:t>On paper or device</a:t>
            </a:r>
          </a:p>
        </p:txBody>
      </p:sp>
    </p:spTree>
    <p:extLst>
      <p:ext uri="{BB962C8B-B14F-4D97-AF65-F5344CB8AC3E}">
        <p14:creationId xmlns:p14="http://schemas.microsoft.com/office/powerpoint/2010/main" val="677074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e the source image">
            <a:extLst>
              <a:ext uri="{FF2B5EF4-FFF2-40B4-BE49-F238E27FC236}">
                <a16:creationId xmlns:a16="http://schemas.microsoft.com/office/drawing/2014/main" id="{5FC25684-34CD-49B8-8DD1-8D3D0BFF4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530" y="242142"/>
            <a:ext cx="3076575" cy="21177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ee the source image">
            <a:extLst>
              <a:ext uri="{FF2B5EF4-FFF2-40B4-BE49-F238E27FC236}">
                <a16:creationId xmlns:a16="http://schemas.microsoft.com/office/drawing/2014/main" id="{8D9E843D-6E7D-427B-AB41-D3524D078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8906" y="4620382"/>
            <a:ext cx="3076575" cy="21177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ee the source image">
            <a:extLst>
              <a:ext uri="{FF2B5EF4-FFF2-40B4-BE49-F238E27FC236}">
                <a16:creationId xmlns:a16="http://schemas.microsoft.com/office/drawing/2014/main" id="{5DAC55EF-3031-4B9D-B94F-0A9D92509C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8907" y="2502663"/>
            <a:ext cx="3076575" cy="21177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e the source image">
            <a:extLst>
              <a:ext uri="{FF2B5EF4-FFF2-40B4-BE49-F238E27FC236}">
                <a16:creationId xmlns:a16="http://schemas.microsoft.com/office/drawing/2014/main" id="{6A83F3CD-DE2C-4346-AFC7-B3F13FFC9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4566" y="242140"/>
            <a:ext cx="3076575" cy="21177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ee the source image">
            <a:extLst>
              <a:ext uri="{FF2B5EF4-FFF2-40B4-BE49-F238E27FC236}">
                <a16:creationId xmlns:a16="http://schemas.microsoft.com/office/drawing/2014/main" id="{0DBAF8BE-F80B-4012-9EEC-3BB968D08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234" y="2502663"/>
            <a:ext cx="3076575" cy="21177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ee the source image">
            <a:extLst>
              <a:ext uri="{FF2B5EF4-FFF2-40B4-BE49-F238E27FC236}">
                <a16:creationId xmlns:a16="http://schemas.microsoft.com/office/drawing/2014/main" id="{6F117C4C-9F01-4BDC-B674-9FABBA6EA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164" y="4620382"/>
            <a:ext cx="3076575" cy="21177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ee the source image">
            <a:extLst>
              <a:ext uri="{FF2B5EF4-FFF2-40B4-BE49-F238E27FC236}">
                <a16:creationId xmlns:a16="http://schemas.microsoft.com/office/drawing/2014/main" id="{F9004A37-785A-486C-B7B1-802ADE680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043" y="2502663"/>
            <a:ext cx="3076575" cy="21177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e the source image">
            <a:extLst>
              <a:ext uri="{FF2B5EF4-FFF2-40B4-BE49-F238E27FC236}">
                <a16:creationId xmlns:a16="http://schemas.microsoft.com/office/drawing/2014/main" id="{6D66BF2C-9587-4FBF-98CE-EB76197FD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408" y="4567376"/>
            <a:ext cx="3076575" cy="21177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e the source image">
            <a:extLst>
              <a:ext uri="{FF2B5EF4-FFF2-40B4-BE49-F238E27FC236}">
                <a16:creationId xmlns:a16="http://schemas.microsoft.com/office/drawing/2014/main" id="{2E27BEFE-4F96-41A4-8C11-889A7DEE0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5532" y="242141"/>
            <a:ext cx="3076575" cy="2117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135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BDC87-F3BD-455C-B1D0-BD9970C5FEC9}"/>
              </a:ext>
            </a:extLst>
          </p:cNvPr>
          <p:cNvSpPr txBox="1"/>
          <p:nvPr/>
        </p:nvSpPr>
        <p:spPr>
          <a:xfrm>
            <a:off x="-127578" y="1715179"/>
            <a:ext cx="12316962" cy="2862322"/>
          </a:xfrm>
          <a:prstGeom prst="rect">
            <a:avLst/>
          </a:prstGeom>
          <a:noFill/>
        </p:spPr>
        <p:txBody>
          <a:bodyPr wrap="none" lIns="91440" tIns="45720" rIns="91440" bIns="45720" rtlCol="0" anchor="t">
            <a:spAutoFit/>
          </a:bodyPr>
          <a:lstStyle/>
          <a:p>
            <a:pPr algn="ctr"/>
            <a:r>
              <a:rPr lang="en-GB" sz="3600" dirty="0"/>
              <a:t>&lt;1% of water taken in by a plant gets used during photosynthesis</a:t>
            </a:r>
          </a:p>
          <a:p>
            <a:pPr algn="ctr"/>
            <a:endParaRPr lang="en-GB" sz="3600" dirty="0"/>
          </a:p>
          <a:p>
            <a:pPr algn="ctr"/>
            <a:r>
              <a:rPr lang="en-GB" sz="3600" dirty="0"/>
              <a:t>5% for building new cells</a:t>
            </a:r>
          </a:p>
          <a:p>
            <a:pPr algn="ctr"/>
            <a:endParaRPr lang="en-GB" sz="3600" dirty="0"/>
          </a:p>
          <a:p>
            <a:pPr algn="ctr"/>
            <a:r>
              <a:rPr lang="en-GB" sz="3600" b="1" dirty="0"/>
              <a:t>The rest just evaporates away </a:t>
            </a:r>
          </a:p>
        </p:txBody>
      </p:sp>
    </p:spTree>
    <p:extLst>
      <p:ext uri="{BB962C8B-B14F-4D97-AF65-F5344CB8AC3E}">
        <p14:creationId xmlns:p14="http://schemas.microsoft.com/office/powerpoint/2010/main" val="751224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67AE01-6E61-CED0-869A-6DDF839192BE}"/>
              </a:ext>
            </a:extLst>
          </p:cNvPr>
          <p:cNvSpPr txBox="1"/>
          <p:nvPr/>
        </p:nvSpPr>
        <p:spPr>
          <a:xfrm>
            <a:off x="476738" y="2821355"/>
            <a:ext cx="11352595" cy="923330"/>
          </a:xfrm>
          <a:prstGeom prst="rect">
            <a:avLst/>
          </a:prstGeom>
          <a:noFill/>
        </p:spPr>
        <p:txBody>
          <a:bodyPr wrap="none" rtlCol="0">
            <a:spAutoFit/>
          </a:bodyPr>
          <a:lstStyle/>
          <a:p>
            <a:r>
              <a:rPr lang="en-GB" sz="5400" dirty="0"/>
              <a:t>How is water pull up through the plant?</a:t>
            </a:r>
          </a:p>
        </p:txBody>
      </p:sp>
    </p:spTree>
    <p:extLst>
      <p:ext uri="{BB962C8B-B14F-4D97-AF65-F5344CB8AC3E}">
        <p14:creationId xmlns:p14="http://schemas.microsoft.com/office/powerpoint/2010/main" val="1612130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8F2AC262-7354-47FF-8206-3DA9254611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8548"/>
          <a:stretch/>
        </p:blipFill>
        <p:spPr bwMode="auto">
          <a:xfrm>
            <a:off x="0" y="0"/>
            <a:ext cx="8240326" cy="69090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5CA599E-D1AA-4313-AEFD-B11F37959E21}"/>
              </a:ext>
            </a:extLst>
          </p:cNvPr>
          <p:cNvSpPr txBox="1"/>
          <p:nvPr/>
        </p:nvSpPr>
        <p:spPr>
          <a:xfrm>
            <a:off x="8493981" y="249200"/>
            <a:ext cx="3512489" cy="6401753"/>
          </a:xfrm>
          <a:prstGeom prst="rect">
            <a:avLst/>
          </a:prstGeom>
          <a:noFill/>
        </p:spPr>
        <p:txBody>
          <a:bodyPr wrap="square" lIns="91440" tIns="45720" rIns="91440" bIns="45720" rtlCol="0" anchor="t">
            <a:spAutoFit/>
          </a:bodyPr>
          <a:lstStyle/>
          <a:p>
            <a:r>
              <a:rPr lang="en-GB" sz="2800" dirty="0">
                <a:solidFill>
                  <a:srgbClr val="FF0000"/>
                </a:solidFill>
              </a:rPr>
              <a:t>Water molecules are cohesive – form hydrogen bonds with each other</a:t>
            </a:r>
          </a:p>
          <a:p>
            <a:endParaRPr lang="en-GB" sz="2800" dirty="0">
              <a:solidFill>
                <a:srgbClr val="FF0000"/>
              </a:solidFill>
            </a:endParaRPr>
          </a:p>
          <a:p>
            <a:r>
              <a:rPr lang="en-GB" sz="2800" dirty="0">
                <a:solidFill>
                  <a:srgbClr val="FF0000"/>
                </a:solidFill>
              </a:rPr>
              <a:t>The evaporation of water from the stomata creates a </a:t>
            </a:r>
            <a:r>
              <a:rPr lang="en-GB" sz="2800" b="1" dirty="0">
                <a:solidFill>
                  <a:srgbClr val="FF0000"/>
                </a:solidFill>
              </a:rPr>
              <a:t>tension force </a:t>
            </a:r>
            <a:r>
              <a:rPr lang="en-GB" sz="2800" dirty="0">
                <a:solidFill>
                  <a:srgbClr val="FF0000"/>
                </a:solidFill>
              </a:rPr>
              <a:t>between the water molecules.</a:t>
            </a:r>
          </a:p>
          <a:p>
            <a:endParaRPr lang="en-GB" sz="2800" dirty="0">
              <a:solidFill>
                <a:srgbClr val="FF0000"/>
              </a:solidFill>
            </a:endParaRPr>
          </a:p>
          <a:p>
            <a:r>
              <a:rPr lang="en-GB" sz="2800" dirty="0">
                <a:solidFill>
                  <a:srgbClr val="FF0000"/>
                </a:solidFill>
              </a:rPr>
              <a:t>This creates a </a:t>
            </a:r>
            <a:r>
              <a:rPr lang="en-GB" sz="2800" b="1" dirty="0">
                <a:solidFill>
                  <a:srgbClr val="FF0000"/>
                </a:solidFill>
              </a:rPr>
              <a:t>transpiration stream </a:t>
            </a:r>
            <a:r>
              <a:rPr lang="en-GB" sz="2800" dirty="0">
                <a:solidFill>
                  <a:srgbClr val="FF0000"/>
                </a:solidFill>
              </a:rPr>
              <a:t>throughout the plant.</a:t>
            </a:r>
          </a:p>
          <a:p>
            <a:endParaRPr lang="en-GB" dirty="0"/>
          </a:p>
        </p:txBody>
      </p:sp>
    </p:spTree>
    <p:extLst>
      <p:ext uri="{BB962C8B-B14F-4D97-AF65-F5344CB8AC3E}">
        <p14:creationId xmlns:p14="http://schemas.microsoft.com/office/powerpoint/2010/main" val="2395262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01A71C-9234-484C-BB26-7DE26CB98015}"/>
              </a:ext>
            </a:extLst>
          </p:cNvPr>
          <p:cNvPicPr>
            <a:picLocks noChangeAspect="1"/>
          </p:cNvPicPr>
          <p:nvPr/>
        </p:nvPicPr>
        <p:blipFill rotWithShape="1">
          <a:blip r:embed="rId2"/>
          <a:srcRect l="52573" t="28422" r="26326" b="46117"/>
          <a:stretch/>
        </p:blipFill>
        <p:spPr>
          <a:xfrm>
            <a:off x="0" y="156457"/>
            <a:ext cx="12191999" cy="6701543"/>
          </a:xfrm>
          <a:prstGeom prst="rect">
            <a:avLst/>
          </a:prstGeom>
        </p:spPr>
      </p:pic>
      <p:sp>
        <p:nvSpPr>
          <p:cNvPr id="4" name="TextBox 3">
            <a:extLst>
              <a:ext uri="{FF2B5EF4-FFF2-40B4-BE49-F238E27FC236}">
                <a16:creationId xmlns:a16="http://schemas.microsoft.com/office/drawing/2014/main" id="{15A1835B-EE58-448C-BFB8-6B82AC302505}"/>
              </a:ext>
            </a:extLst>
          </p:cNvPr>
          <p:cNvSpPr txBox="1"/>
          <p:nvPr/>
        </p:nvSpPr>
        <p:spPr>
          <a:xfrm>
            <a:off x="5634893" y="244859"/>
            <a:ext cx="9980246" cy="646331"/>
          </a:xfrm>
          <a:prstGeom prst="rect">
            <a:avLst/>
          </a:prstGeom>
          <a:noFill/>
        </p:spPr>
        <p:txBody>
          <a:bodyPr wrap="square" lIns="91440" tIns="45720" rIns="91440" bIns="45720" anchor="t">
            <a:spAutoFit/>
          </a:bodyPr>
          <a:lstStyle/>
          <a:p>
            <a:r>
              <a:rPr lang="en-GB" altLang="en-US" sz="3600" b="1" dirty="0">
                <a:highlight>
                  <a:srgbClr val="FFFF00"/>
                </a:highlight>
              </a:rPr>
              <a:t>The Cohesion Tension theory</a:t>
            </a:r>
            <a:endParaRPr lang="en-GB" sz="3600" b="1" dirty="0">
              <a:highlight>
                <a:srgbClr val="FFFF00"/>
              </a:highlight>
              <a:cs typeface="Calibri"/>
            </a:endParaRPr>
          </a:p>
        </p:txBody>
      </p:sp>
    </p:spTree>
    <p:extLst>
      <p:ext uri="{BB962C8B-B14F-4D97-AF65-F5344CB8AC3E}">
        <p14:creationId xmlns:p14="http://schemas.microsoft.com/office/powerpoint/2010/main" val="127259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C638C4-4E5A-C872-E6BB-F04C67758AE2}"/>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4" name="Online Media 3" title="ASCENT OF WATER IN PLANTS">
            <a:hlinkClick r:id="" action="ppaction://media"/>
            <a:extLst>
              <a:ext uri="{FF2B5EF4-FFF2-40B4-BE49-F238E27FC236}">
                <a16:creationId xmlns:a16="http://schemas.microsoft.com/office/drawing/2014/main" id="{052275BB-344A-7835-E037-17CDD62A3CFE}"/>
              </a:ext>
            </a:extLst>
          </p:cNvPr>
          <p:cNvPicPr>
            <a:picLocks noRot="1" noChangeAspect="1"/>
          </p:cNvPicPr>
          <p:nvPr>
            <a:videoFile r:link="rId1"/>
          </p:nvPr>
        </p:nvPicPr>
        <p:blipFill>
          <a:blip r:embed="rId3"/>
          <a:stretch>
            <a:fillRect/>
          </a:stretch>
        </p:blipFill>
        <p:spPr>
          <a:xfrm>
            <a:off x="1594338" y="0"/>
            <a:ext cx="9159631" cy="6869723"/>
          </a:xfrm>
          <a:prstGeom prst="rect">
            <a:avLst/>
          </a:prstGeom>
        </p:spPr>
      </p:pic>
    </p:spTree>
    <p:extLst>
      <p:ext uri="{BB962C8B-B14F-4D97-AF65-F5344CB8AC3E}">
        <p14:creationId xmlns:p14="http://schemas.microsoft.com/office/powerpoint/2010/main" val="403032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B1727C-55BB-D066-EB4F-D704294753EA}"/>
              </a:ext>
            </a:extLst>
          </p:cNvPr>
          <p:cNvSpPr txBox="1"/>
          <p:nvPr/>
        </p:nvSpPr>
        <p:spPr>
          <a:xfrm>
            <a:off x="3505899" y="117231"/>
            <a:ext cx="5180201" cy="707886"/>
          </a:xfrm>
          <a:prstGeom prst="rect">
            <a:avLst/>
          </a:prstGeom>
          <a:noFill/>
        </p:spPr>
        <p:txBody>
          <a:bodyPr wrap="none" rtlCol="0">
            <a:spAutoFit/>
          </a:bodyPr>
          <a:lstStyle/>
          <a:p>
            <a:r>
              <a:rPr lang="en-GB" sz="4000" dirty="0"/>
              <a:t>Complete both gaps fills</a:t>
            </a:r>
          </a:p>
        </p:txBody>
      </p:sp>
      <p:pic>
        <p:nvPicPr>
          <p:cNvPr id="4" name="Picture 3">
            <a:extLst>
              <a:ext uri="{FF2B5EF4-FFF2-40B4-BE49-F238E27FC236}">
                <a16:creationId xmlns:a16="http://schemas.microsoft.com/office/drawing/2014/main" id="{2466B40C-E652-9D18-D9F6-ADC11E861511}"/>
              </a:ext>
            </a:extLst>
          </p:cNvPr>
          <p:cNvPicPr>
            <a:picLocks noChangeAspect="1"/>
          </p:cNvPicPr>
          <p:nvPr/>
        </p:nvPicPr>
        <p:blipFill rotWithShape="1">
          <a:blip r:embed="rId2"/>
          <a:srcRect l="29867" t="29288" r="16040" b="26952"/>
          <a:stretch/>
        </p:blipFill>
        <p:spPr>
          <a:xfrm>
            <a:off x="218829" y="1928445"/>
            <a:ext cx="5650525" cy="4026877"/>
          </a:xfrm>
          <a:prstGeom prst="rect">
            <a:avLst/>
          </a:prstGeom>
        </p:spPr>
      </p:pic>
      <p:pic>
        <p:nvPicPr>
          <p:cNvPr id="6" name="Picture 5">
            <a:extLst>
              <a:ext uri="{FF2B5EF4-FFF2-40B4-BE49-F238E27FC236}">
                <a16:creationId xmlns:a16="http://schemas.microsoft.com/office/drawing/2014/main" id="{1920DE6E-B2D3-1937-F2A3-3E1E0224570D}"/>
              </a:ext>
            </a:extLst>
          </p:cNvPr>
          <p:cNvPicPr>
            <a:picLocks noChangeAspect="1"/>
          </p:cNvPicPr>
          <p:nvPr/>
        </p:nvPicPr>
        <p:blipFill rotWithShape="1">
          <a:blip r:embed="rId3"/>
          <a:srcRect l="30020" t="29401" r="17635" b="26838"/>
          <a:stretch/>
        </p:blipFill>
        <p:spPr>
          <a:xfrm>
            <a:off x="6385170" y="1928445"/>
            <a:ext cx="5713046" cy="4269154"/>
          </a:xfrm>
          <a:prstGeom prst="rect">
            <a:avLst/>
          </a:prstGeom>
        </p:spPr>
      </p:pic>
    </p:spTree>
    <p:extLst>
      <p:ext uri="{BB962C8B-B14F-4D97-AF65-F5344CB8AC3E}">
        <p14:creationId xmlns:p14="http://schemas.microsoft.com/office/powerpoint/2010/main" val="2138947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34009886-BDF2-4090-BA9B-F5DCFC649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9302" y="663783"/>
            <a:ext cx="5699310" cy="56993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81DA697-7716-4536-B23D-08FA173D8070}"/>
              </a:ext>
            </a:extLst>
          </p:cNvPr>
          <p:cNvSpPr txBox="1"/>
          <p:nvPr/>
        </p:nvSpPr>
        <p:spPr>
          <a:xfrm>
            <a:off x="0" y="-57259"/>
            <a:ext cx="3707233" cy="584775"/>
          </a:xfrm>
          <a:prstGeom prst="rect">
            <a:avLst/>
          </a:prstGeom>
          <a:noFill/>
        </p:spPr>
        <p:txBody>
          <a:bodyPr wrap="none" rtlCol="0">
            <a:spAutoFit/>
          </a:bodyPr>
          <a:lstStyle/>
          <a:p>
            <a:r>
              <a:rPr lang="en-GB" sz="3200" b="1" u="sng" dirty="0"/>
              <a:t>Transpiration stream</a:t>
            </a:r>
          </a:p>
        </p:txBody>
      </p:sp>
      <p:sp>
        <p:nvSpPr>
          <p:cNvPr id="7" name="TextBox 6">
            <a:extLst>
              <a:ext uri="{FF2B5EF4-FFF2-40B4-BE49-F238E27FC236}">
                <a16:creationId xmlns:a16="http://schemas.microsoft.com/office/drawing/2014/main" id="{368D28A3-10E8-4FFC-9D63-B3E6FFAE699F}"/>
              </a:ext>
            </a:extLst>
          </p:cNvPr>
          <p:cNvSpPr txBox="1"/>
          <p:nvPr/>
        </p:nvSpPr>
        <p:spPr>
          <a:xfrm>
            <a:off x="0" y="1713732"/>
            <a:ext cx="6834432" cy="5632311"/>
          </a:xfrm>
          <a:prstGeom prst="rect">
            <a:avLst/>
          </a:prstGeom>
          <a:noFill/>
        </p:spPr>
        <p:txBody>
          <a:bodyPr wrap="square" rtlCol="0">
            <a:spAutoFit/>
          </a:bodyPr>
          <a:lstStyle/>
          <a:p>
            <a:pPr algn="ctr"/>
            <a:r>
              <a:rPr lang="en-GB" sz="2400" dirty="0">
                <a:solidFill>
                  <a:srgbClr val="FF0000"/>
                </a:solidFill>
              </a:rPr>
              <a:t>Form hydrogen bonds with the carbohydrates </a:t>
            </a:r>
            <a:r>
              <a:rPr lang="en-GB" sz="2400" b="1" dirty="0">
                <a:solidFill>
                  <a:srgbClr val="FF0000"/>
                </a:solidFill>
              </a:rPr>
              <a:t>in the walls</a:t>
            </a:r>
            <a:r>
              <a:rPr lang="en-GB" sz="2400" dirty="0">
                <a:solidFill>
                  <a:srgbClr val="FF0000"/>
                </a:solidFill>
              </a:rPr>
              <a:t> of the xylem – this is </a:t>
            </a:r>
            <a:r>
              <a:rPr lang="en-GB" sz="2400" b="1" dirty="0">
                <a:solidFill>
                  <a:srgbClr val="FF0000"/>
                </a:solidFill>
              </a:rPr>
              <a:t>…………..  </a:t>
            </a:r>
            <a:r>
              <a:rPr lang="en-GB" sz="2400" dirty="0">
                <a:solidFill>
                  <a:srgbClr val="FF0000"/>
                </a:solidFill>
              </a:rPr>
              <a:t>. </a:t>
            </a:r>
          </a:p>
          <a:p>
            <a:pPr algn="ctr"/>
            <a:endParaRPr lang="en-GB" sz="2400" dirty="0">
              <a:solidFill>
                <a:srgbClr val="FF0000"/>
              </a:solidFill>
            </a:endParaRPr>
          </a:p>
          <a:p>
            <a:pPr algn="ctr"/>
            <a:r>
              <a:rPr lang="en-GB" sz="2400" dirty="0">
                <a:solidFill>
                  <a:srgbClr val="FF0000"/>
                </a:solidFill>
              </a:rPr>
              <a:t>Water molecules also form hydrogen </a:t>
            </a:r>
            <a:r>
              <a:rPr lang="en-GB" sz="2400" b="1" dirty="0">
                <a:solidFill>
                  <a:srgbClr val="FF0000"/>
                </a:solidFill>
              </a:rPr>
              <a:t>bonds with each other</a:t>
            </a:r>
            <a:r>
              <a:rPr lang="en-GB" sz="2400" dirty="0">
                <a:solidFill>
                  <a:srgbClr val="FF0000"/>
                </a:solidFill>
              </a:rPr>
              <a:t> – this is </a:t>
            </a:r>
            <a:r>
              <a:rPr lang="en-GB" sz="2400" b="1" dirty="0">
                <a:solidFill>
                  <a:srgbClr val="FF0000"/>
                </a:solidFill>
              </a:rPr>
              <a:t>…………….  </a:t>
            </a:r>
            <a:r>
              <a:rPr lang="en-GB" sz="2400" dirty="0">
                <a:solidFill>
                  <a:srgbClr val="FF0000"/>
                </a:solidFill>
              </a:rPr>
              <a:t>.</a:t>
            </a:r>
          </a:p>
          <a:p>
            <a:pPr algn="ctr"/>
            <a:endParaRPr lang="en-GB" sz="2400" dirty="0">
              <a:solidFill>
                <a:srgbClr val="FF0000"/>
              </a:solidFill>
            </a:endParaRPr>
          </a:p>
          <a:p>
            <a:pPr algn="ctr"/>
            <a:r>
              <a:rPr kumimoji="0" lang="en-GB" sz="2400" i="0" u="none" strike="noStrike" kern="1200" cap="none" spc="0" normalizeH="0" baseline="0" noProof="0" dirty="0">
                <a:ln>
                  <a:noFill/>
                </a:ln>
                <a:solidFill>
                  <a:srgbClr val="FF0000"/>
                </a:solidFill>
                <a:effectLst/>
                <a:uLnTx/>
                <a:uFillTx/>
                <a:latin typeface="Calibri" panose="020F0502020204030204"/>
                <a:ea typeface="+mn-ea"/>
                <a:cs typeface="+mn-cs"/>
              </a:rPr>
              <a:t>The combined effect of adhesion + cohesion results in ……………… action and the movement of water against gravity, which is called the </a:t>
            </a:r>
            <a:r>
              <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rPr>
              <a:t>transpiration pull</a:t>
            </a:r>
          </a:p>
          <a:p>
            <a:pPr algn="ctr"/>
            <a:endParaRPr lang="en-GB" sz="2400" b="1" dirty="0">
              <a:solidFill>
                <a:srgbClr val="FF0000"/>
              </a:solidFill>
              <a:latin typeface="Calibri" panose="020F0502020204030204"/>
            </a:endParaRPr>
          </a:p>
          <a:p>
            <a:pPr algn="ctr"/>
            <a:r>
              <a:rPr lang="en-GB" sz="2400" dirty="0">
                <a:solidFill>
                  <a:srgbClr val="FF0000"/>
                </a:solidFill>
              </a:rPr>
              <a:t>The transpiration pull results in a …………… in the xylem which in turn helps to move the water across the roots from the soil. </a:t>
            </a:r>
          </a:p>
          <a:p>
            <a:pPr algn="ctr"/>
            <a:endPar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algn="ctr"/>
            <a:r>
              <a:rPr lang="en-GB" sz="2400" dirty="0">
                <a:solidFill>
                  <a:srgbClr val="FF0000"/>
                </a:solidFill>
              </a:rPr>
              <a:t> </a:t>
            </a:r>
          </a:p>
        </p:txBody>
      </p:sp>
      <p:sp>
        <p:nvSpPr>
          <p:cNvPr id="13" name="TextBox 12">
            <a:extLst>
              <a:ext uri="{FF2B5EF4-FFF2-40B4-BE49-F238E27FC236}">
                <a16:creationId xmlns:a16="http://schemas.microsoft.com/office/drawing/2014/main" id="{4493AE15-02DC-42E2-A0FE-EB5774FA9875}"/>
              </a:ext>
            </a:extLst>
          </p:cNvPr>
          <p:cNvSpPr txBox="1"/>
          <p:nvPr/>
        </p:nvSpPr>
        <p:spPr>
          <a:xfrm>
            <a:off x="83388" y="861746"/>
            <a:ext cx="6325914" cy="584775"/>
          </a:xfrm>
          <a:prstGeom prst="rect">
            <a:avLst/>
          </a:prstGeom>
          <a:noFill/>
        </p:spPr>
        <p:txBody>
          <a:bodyPr wrap="square" rtlCol="0">
            <a:spAutoFit/>
          </a:bodyPr>
          <a:lstStyle/>
          <a:p>
            <a:r>
              <a:rPr lang="en-GB" sz="3200" dirty="0"/>
              <a:t>Water molecules entering the xylem:</a:t>
            </a:r>
          </a:p>
        </p:txBody>
      </p:sp>
    </p:spTree>
    <p:extLst>
      <p:ext uri="{BB962C8B-B14F-4D97-AF65-F5344CB8AC3E}">
        <p14:creationId xmlns:p14="http://schemas.microsoft.com/office/powerpoint/2010/main" val="3372549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34009886-BDF2-4090-BA9B-F5DCFC649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9302" y="663783"/>
            <a:ext cx="5699310" cy="56993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81DA697-7716-4536-B23D-08FA173D8070}"/>
              </a:ext>
            </a:extLst>
          </p:cNvPr>
          <p:cNvSpPr txBox="1"/>
          <p:nvPr/>
        </p:nvSpPr>
        <p:spPr>
          <a:xfrm>
            <a:off x="0" y="-57259"/>
            <a:ext cx="3707233" cy="584775"/>
          </a:xfrm>
          <a:prstGeom prst="rect">
            <a:avLst/>
          </a:prstGeom>
          <a:noFill/>
        </p:spPr>
        <p:txBody>
          <a:bodyPr wrap="none" rtlCol="0">
            <a:spAutoFit/>
          </a:bodyPr>
          <a:lstStyle/>
          <a:p>
            <a:r>
              <a:rPr lang="en-GB" sz="3200" b="1" u="sng" dirty="0"/>
              <a:t>Transpiration stream</a:t>
            </a:r>
          </a:p>
        </p:txBody>
      </p:sp>
      <p:sp>
        <p:nvSpPr>
          <p:cNvPr id="7" name="TextBox 6">
            <a:extLst>
              <a:ext uri="{FF2B5EF4-FFF2-40B4-BE49-F238E27FC236}">
                <a16:creationId xmlns:a16="http://schemas.microsoft.com/office/drawing/2014/main" id="{368D28A3-10E8-4FFC-9D63-B3E6FFAE699F}"/>
              </a:ext>
            </a:extLst>
          </p:cNvPr>
          <p:cNvSpPr txBox="1"/>
          <p:nvPr/>
        </p:nvSpPr>
        <p:spPr>
          <a:xfrm>
            <a:off x="0" y="1713732"/>
            <a:ext cx="6834432" cy="5632311"/>
          </a:xfrm>
          <a:prstGeom prst="rect">
            <a:avLst/>
          </a:prstGeom>
          <a:noFill/>
        </p:spPr>
        <p:txBody>
          <a:bodyPr wrap="square" rtlCol="0">
            <a:spAutoFit/>
          </a:bodyPr>
          <a:lstStyle/>
          <a:p>
            <a:pPr algn="ctr"/>
            <a:r>
              <a:rPr lang="en-GB" sz="2400" dirty="0">
                <a:solidFill>
                  <a:srgbClr val="FF0000"/>
                </a:solidFill>
              </a:rPr>
              <a:t>Form hydrogen bonds with the carbohydrates </a:t>
            </a:r>
            <a:r>
              <a:rPr lang="en-GB" sz="2400" b="1" dirty="0">
                <a:solidFill>
                  <a:srgbClr val="FF0000"/>
                </a:solidFill>
              </a:rPr>
              <a:t>in the walls</a:t>
            </a:r>
            <a:r>
              <a:rPr lang="en-GB" sz="2400" dirty="0">
                <a:solidFill>
                  <a:srgbClr val="FF0000"/>
                </a:solidFill>
              </a:rPr>
              <a:t> of the xylem – this is </a:t>
            </a:r>
            <a:r>
              <a:rPr lang="en-GB" sz="2400" b="1" dirty="0">
                <a:solidFill>
                  <a:srgbClr val="FF0000"/>
                </a:solidFill>
                <a:highlight>
                  <a:srgbClr val="FFFF00"/>
                </a:highlight>
              </a:rPr>
              <a:t>adhesion</a:t>
            </a:r>
            <a:r>
              <a:rPr lang="en-GB" sz="2400" dirty="0">
                <a:solidFill>
                  <a:srgbClr val="FF0000"/>
                </a:solidFill>
              </a:rPr>
              <a:t>. </a:t>
            </a:r>
          </a:p>
          <a:p>
            <a:pPr algn="ctr"/>
            <a:endParaRPr lang="en-GB" sz="2400" dirty="0">
              <a:solidFill>
                <a:srgbClr val="FF0000"/>
              </a:solidFill>
            </a:endParaRPr>
          </a:p>
          <a:p>
            <a:pPr algn="ctr"/>
            <a:r>
              <a:rPr lang="en-GB" sz="2400" dirty="0">
                <a:solidFill>
                  <a:srgbClr val="FF0000"/>
                </a:solidFill>
              </a:rPr>
              <a:t>Water molecules also form hydrogen </a:t>
            </a:r>
            <a:r>
              <a:rPr lang="en-GB" sz="2400" b="1" dirty="0">
                <a:solidFill>
                  <a:srgbClr val="FF0000"/>
                </a:solidFill>
              </a:rPr>
              <a:t>bonds with each other</a:t>
            </a:r>
            <a:r>
              <a:rPr lang="en-GB" sz="2400" dirty="0">
                <a:solidFill>
                  <a:srgbClr val="FF0000"/>
                </a:solidFill>
              </a:rPr>
              <a:t> – this is </a:t>
            </a:r>
            <a:r>
              <a:rPr lang="en-GB" sz="2400" b="1" dirty="0">
                <a:solidFill>
                  <a:srgbClr val="FF0000"/>
                </a:solidFill>
                <a:highlight>
                  <a:srgbClr val="FFFF00"/>
                </a:highlight>
              </a:rPr>
              <a:t>cohesion</a:t>
            </a:r>
            <a:r>
              <a:rPr lang="en-GB" sz="2400" dirty="0">
                <a:solidFill>
                  <a:srgbClr val="FF0000"/>
                </a:solidFill>
              </a:rPr>
              <a:t>.</a:t>
            </a:r>
          </a:p>
          <a:p>
            <a:pPr algn="ctr"/>
            <a:endParaRPr lang="en-GB" sz="2400" dirty="0">
              <a:solidFill>
                <a:srgbClr val="FF0000"/>
              </a:solidFill>
            </a:endParaRPr>
          </a:p>
          <a:p>
            <a:pPr algn="ctr"/>
            <a:r>
              <a:rPr kumimoji="0" lang="en-GB" sz="2400" i="0" u="none" strike="noStrike" kern="1200" cap="none" spc="0" normalizeH="0" baseline="0" noProof="0" dirty="0">
                <a:ln>
                  <a:noFill/>
                </a:ln>
                <a:solidFill>
                  <a:srgbClr val="FF0000"/>
                </a:solidFill>
                <a:effectLst/>
                <a:uLnTx/>
                <a:uFillTx/>
                <a:latin typeface="Calibri" panose="020F0502020204030204"/>
                <a:ea typeface="+mn-ea"/>
                <a:cs typeface="+mn-cs"/>
              </a:rPr>
              <a:t>The combined effect of adhesion + cohesion results in </a:t>
            </a:r>
            <a:r>
              <a:rPr kumimoji="0" lang="en-GB" sz="2400"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capillary</a:t>
            </a:r>
            <a:r>
              <a:rPr kumimoji="0" lang="en-GB" sz="2400" i="0" u="none" strike="noStrike" kern="1200" cap="none" spc="0" normalizeH="0" baseline="0" noProof="0" dirty="0">
                <a:ln>
                  <a:noFill/>
                </a:ln>
                <a:solidFill>
                  <a:srgbClr val="FF0000"/>
                </a:solidFill>
                <a:effectLst/>
                <a:uLnTx/>
                <a:uFillTx/>
                <a:latin typeface="Calibri" panose="020F0502020204030204"/>
                <a:ea typeface="+mn-ea"/>
                <a:cs typeface="+mn-cs"/>
              </a:rPr>
              <a:t> action and the movement of water against gravity, which is called the </a:t>
            </a:r>
            <a:r>
              <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rPr>
              <a:t>transpiration pull</a:t>
            </a:r>
          </a:p>
          <a:p>
            <a:pPr algn="ctr"/>
            <a:endParaRPr lang="en-GB" sz="2400" b="1" dirty="0">
              <a:solidFill>
                <a:srgbClr val="FF0000"/>
              </a:solidFill>
              <a:latin typeface="Calibri" panose="020F0502020204030204"/>
            </a:endParaRPr>
          </a:p>
          <a:p>
            <a:pPr algn="ctr"/>
            <a:r>
              <a:rPr lang="en-GB" sz="2400" dirty="0">
                <a:solidFill>
                  <a:srgbClr val="FF0000"/>
                </a:solidFill>
              </a:rPr>
              <a:t>The transpiration pull results in a </a:t>
            </a:r>
            <a:r>
              <a:rPr lang="en-GB" sz="2400" dirty="0">
                <a:solidFill>
                  <a:srgbClr val="FF0000"/>
                </a:solidFill>
                <a:highlight>
                  <a:srgbClr val="FFFF00"/>
                </a:highlight>
              </a:rPr>
              <a:t>tension</a:t>
            </a:r>
            <a:r>
              <a:rPr lang="en-GB" sz="2400" dirty="0">
                <a:solidFill>
                  <a:srgbClr val="FF0000"/>
                </a:solidFill>
              </a:rPr>
              <a:t> in the xylem which in turn helps to move the water across the roots from the soil. </a:t>
            </a:r>
          </a:p>
          <a:p>
            <a:pPr algn="ctr"/>
            <a:endPar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algn="ctr"/>
            <a:r>
              <a:rPr lang="en-GB" sz="2400" dirty="0">
                <a:solidFill>
                  <a:srgbClr val="FF0000"/>
                </a:solidFill>
              </a:rPr>
              <a:t> </a:t>
            </a:r>
          </a:p>
        </p:txBody>
      </p:sp>
      <p:sp>
        <p:nvSpPr>
          <p:cNvPr id="13" name="TextBox 12">
            <a:extLst>
              <a:ext uri="{FF2B5EF4-FFF2-40B4-BE49-F238E27FC236}">
                <a16:creationId xmlns:a16="http://schemas.microsoft.com/office/drawing/2014/main" id="{4493AE15-02DC-42E2-A0FE-EB5774FA9875}"/>
              </a:ext>
            </a:extLst>
          </p:cNvPr>
          <p:cNvSpPr txBox="1"/>
          <p:nvPr/>
        </p:nvSpPr>
        <p:spPr>
          <a:xfrm>
            <a:off x="83388" y="861746"/>
            <a:ext cx="6325914" cy="584775"/>
          </a:xfrm>
          <a:prstGeom prst="rect">
            <a:avLst/>
          </a:prstGeom>
          <a:noFill/>
        </p:spPr>
        <p:txBody>
          <a:bodyPr wrap="square" rtlCol="0">
            <a:spAutoFit/>
          </a:bodyPr>
          <a:lstStyle/>
          <a:p>
            <a:r>
              <a:rPr lang="en-GB" sz="3200" dirty="0"/>
              <a:t>Water molecules entering the xylem:</a:t>
            </a:r>
          </a:p>
        </p:txBody>
      </p:sp>
    </p:spTree>
    <p:extLst>
      <p:ext uri="{BB962C8B-B14F-4D97-AF65-F5344CB8AC3E}">
        <p14:creationId xmlns:p14="http://schemas.microsoft.com/office/powerpoint/2010/main" val="707635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977ADAA-7B1D-4C39-83E4-C112ADF99434}"/>
              </a:ext>
            </a:extLst>
          </p:cNvPr>
          <p:cNvPicPr>
            <a:picLocks noChangeAspect="1"/>
          </p:cNvPicPr>
          <p:nvPr/>
        </p:nvPicPr>
        <p:blipFill rotWithShape="1">
          <a:blip r:embed="rId2"/>
          <a:srcRect l="24738" t="38076" r="53360" b="29622"/>
          <a:stretch/>
        </p:blipFill>
        <p:spPr>
          <a:xfrm>
            <a:off x="6096000" y="157628"/>
            <a:ext cx="6107635" cy="6542744"/>
          </a:xfrm>
          <a:prstGeom prst="rect">
            <a:avLst/>
          </a:prstGeom>
        </p:spPr>
      </p:pic>
      <p:sp>
        <p:nvSpPr>
          <p:cNvPr id="2" name="TextBox 1">
            <a:extLst>
              <a:ext uri="{FF2B5EF4-FFF2-40B4-BE49-F238E27FC236}">
                <a16:creationId xmlns:a16="http://schemas.microsoft.com/office/drawing/2014/main" id="{B81DA697-7716-4536-B23D-08FA173D8070}"/>
              </a:ext>
            </a:extLst>
          </p:cNvPr>
          <p:cNvSpPr txBox="1"/>
          <p:nvPr/>
        </p:nvSpPr>
        <p:spPr>
          <a:xfrm>
            <a:off x="0" y="-57259"/>
            <a:ext cx="3707233" cy="584775"/>
          </a:xfrm>
          <a:prstGeom prst="rect">
            <a:avLst/>
          </a:prstGeom>
          <a:noFill/>
        </p:spPr>
        <p:txBody>
          <a:bodyPr wrap="none" rtlCol="0">
            <a:spAutoFit/>
          </a:bodyPr>
          <a:lstStyle/>
          <a:p>
            <a:r>
              <a:rPr lang="en-GB" sz="3200" b="1" u="sng" dirty="0"/>
              <a:t>Transpiration stream</a:t>
            </a:r>
          </a:p>
        </p:txBody>
      </p:sp>
      <p:sp>
        <p:nvSpPr>
          <p:cNvPr id="5" name="TextBox 4">
            <a:extLst>
              <a:ext uri="{FF2B5EF4-FFF2-40B4-BE49-F238E27FC236}">
                <a16:creationId xmlns:a16="http://schemas.microsoft.com/office/drawing/2014/main" id="{AAA95717-F980-42A4-87E4-7031B9D6941D}"/>
              </a:ext>
            </a:extLst>
          </p:cNvPr>
          <p:cNvSpPr txBox="1"/>
          <p:nvPr/>
        </p:nvSpPr>
        <p:spPr>
          <a:xfrm>
            <a:off x="1" y="1240995"/>
            <a:ext cx="6096000" cy="5262979"/>
          </a:xfrm>
          <a:prstGeom prst="rect">
            <a:avLst/>
          </a:prstGeom>
          <a:noFill/>
        </p:spPr>
        <p:txBody>
          <a:bodyPr wrap="square" rtlCol="0">
            <a:spAutoFit/>
          </a:bodyPr>
          <a:lstStyle/>
          <a:p>
            <a:pPr algn="ctr"/>
            <a:r>
              <a:rPr lang="en-GB" sz="2400" dirty="0">
                <a:solidFill>
                  <a:srgbClr val="FF0000"/>
                </a:solidFill>
              </a:rPr>
              <a:t>The loss of water by ………………… lowers the water potential of the cell, so water moves into the cell from adjacent cells via ………………… along the apoplast or ……………….. pathway </a:t>
            </a:r>
          </a:p>
          <a:p>
            <a:pPr algn="ctr"/>
            <a:endParaRPr lang="en-GB" sz="2400" dirty="0">
              <a:solidFill>
                <a:srgbClr val="FF0000"/>
              </a:solidFill>
            </a:endParaRPr>
          </a:p>
          <a:p>
            <a:pPr algn="ctr"/>
            <a:r>
              <a:rPr lang="en-GB" sz="2400" dirty="0">
                <a:solidFill>
                  <a:srgbClr val="FF0000"/>
                </a:solidFill>
              </a:rPr>
              <a:t>Water molecules evaporate from the surface of the mesophyll cells into the air spaces, then …………… out of the leaf through the ……………. </a:t>
            </a:r>
          </a:p>
          <a:p>
            <a:pPr algn="ctr"/>
            <a:endParaRPr lang="en-GB" sz="2400" dirty="0">
              <a:solidFill>
                <a:srgbClr val="FF0000"/>
              </a:solidFill>
            </a:endParaRPr>
          </a:p>
          <a:p>
            <a:pPr algn="ctr"/>
            <a:r>
              <a:rPr lang="en-GB" sz="2400" dirty="0">
                <a:solidFill>
                  <a:srgbClr val="FF0000"/>
                </a:solidFill>
              </a:rPr>
              <a:t>This gets repeated across the leaf. Water continues to move out of the cells in the xylem by osmosis.</a:t>
            </a:r>
          </a:p>
          <a:p>
            <a:pPr algn="ctr"/>
            <a:endParaRPr lang="en-GB" sz="2400" dirty="0">
              <a:solidFill>
                <a:srgbClr val="FF0000"/>
              </a:solidFill>
            </a:endParaRPr>
          </a:p>
          <a:p>
            <a:pPr algn="ctr"/>
            <a:endParaRPr lang="en-GB" sz="2400" dirty="0">
              <a:solidFill>
                <a:srgbClr val="FF0000"/>
              </a:solidFill>
            </a:endParaRPr>
          </a:p>
        </p:txBody>
      </p:sp>
      <p:sp>
        <p:nvSpPr>
          <p:cNvPr id="13" name="TextBox 12">
            <a:extLst>
              <a:ext uri="{FF2B5EF4-FFF2-40B4-BE49-F238E27FC236}">
                <a16:creationId xmlns:a16="http://schemas.microsoft.com/office/drawing/2014/main" id="{4493AE15-02DC-42E2-A0FE-EB5774FA9875}"/>
              </a:ext>
            </a:extLst>
          </p:cNvPr>
          <p:cNvSpPr txBox="1"/>
          <p:nvPr/>
        </p:nvSpPr>
        <p:spPr>
          <a:xfrm>
            <a:off x="83388" y="568914"/>
            <a:ext cx="5959260" cy="584775"/>
          </a:xfrm>
          <a:prstGeom prst="rect">
            <a:avLst/>
          </a:prstGeom>
          <a:noFill/>
        </p:spPr>
        <p:txBody>
          <a:bodyPr wrap="none" rtlCol="0">
            <a:spAutoFit/>
          </a:bodyPr>
          <a:lstStyle/>
          <a:p>
            <a:r>
              <a:rPr lang="en-GB" sz="3200" dirty="0"/>
              <a:t>Water molecules entering the leaf:</a:t>
            </a:r>
          </a:p>
        </p:txBody>
      </p:sp>
    </p:spTree>
    <p:extLst>
      <p:ext uri="{BB962C8B-B14F-4D97-AF65-F5344CB8AC3E}">
        <p14:creationId xmlns:p14="http://schemas.microsoft.com/office/powerpoint/2010/main" val="1871600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nsport in Plants-Study Material for NEET (AIPMT) &amp; Medical Exams ...">
            <a:extLst>
              <a:ext uri="{FF2B5EF4-FFF2-40B4-BE49-F238E27FC236}">
                <a16:creationId xmlns:a16="http://schemas.microsoft.com/office/drawing/2014/main" id="{858B6891-A2C8-200D-D52A-75081A2E7C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 y="274745"/>
            <a:ext cx="8608248" cy="41929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 Diagram showing cross section of a root">
            <a:extLst>
              <a:ext uri="{FF2B5EF4-FFF2-40B4-BE49-F238E27FC236}">
                <a16:creationId xmlns:a16="http://schemas.microsoft.com/office/drawing/2014/main" id="{E9D34335-779B-6402-1D02-213050A6B9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33"/>
          <a:stretch/>
        </p:blipFill>
        <p:spPr bwMode="auto">
          <a:xfrm>
            <a:off x="7031849" y="3003037"/>
            <a:ext cx="5160151" cy="3854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690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1DA697-7716-4536-B23D-08FA173D8070}"/>
              </a:ext>
            </a:extLst>
          </p:cNvPr>
          <p:cNvSpPr txBox="1"/>
          <p:nvPr/>
        </p:nvSpPr>
        <p:spPr>
          <a:xfrm>
            <a:off x="0" y="-57259"/>
            <a:ext cx="3707233" cy="584775"/>
          </a:xfrm>
          <a:prstGeom prst="rect">
            <a:avLst/>
          </a:prstGeom>
          <a:noFill/>
        </p:spPr>
        <p:txBody>
          <a:bodyPr wrap="none" rtlCol="0">
            <a:spAutoFit/>
          </a:bodyPr>
          <a:lstStyle/>
          <a:p>
            <a:r>
              <a:rPr lang="en-GB" sz="3200" b="1" u="sng" dirty="0"/>
              <a:t>Transpiration stream</a:t>
            </a:r>
          </a:p>
        </p:txBody>
      </p:sp>
      <p:sp>
        <p:nvSpPr>
          <p:cNvPr id="5" name="TextBox 4">
            <a:extLst>
              <a:ext uri="{FF2B5EF4-FFF2-40B4-BE49-F238E27FC236}">
                <a16:creationId xmlns:a16="http://schemas.microsoft.com/office/drawing/2014/main" id="{AAA95717-F980-42A4-87E4-7031B9D6941D}"/>
              </a:ext>
            </a:extLst>
          </p:cNvPr>
          <p:cNvSpPr txBox="1"/>
          <p:nvPr/>
        </p:nvSpPr>
        <p:spPr>
          <a:xfrm>
            <a:off x="1" y="1240995"/>
            <a:ext cx="6096000" cy="5262979"/>
          </a:xfrm>
          <a:prstGeom prst="rect">
            <a:avLst/>
          </a:prstGeom>
          <a:noFill/>
        </p:spPr>
        <p:txBody>
          <a:bodyPr wrap="square" rtlCol="0">
            <a:spAutoFit/>
          </a:bodyPr>
          <a:lstStyle/>
          <a:p>
            <a:pPr algn="ctr"/>
            <a:r>
              <a:rPr lang="en-GB" sz="2400" dirty="0">
                <a:solidFill>
                  <a:srgbClr val="FF0000"/>
                </a:solidFill>
              </a:rPr>
              <a:t>The loss of water by </a:t>
            </a:r>
            <a:r>
              <a:rPr lang="en-GB" sz="2400" dirty="0">
                <a:solidFill>
                  <a:srgbClr val="FF0000"/>
                </a:solidFill>
                <a:highlight>
                  <a:srgbClr val="FFFF00"/>
                </a:highlight>
              </a:rPr>
              <a:t>evaporation</a:t>
            </a:r>
            <a:r>
              <a:rPr lang="en-GB" sz="2400" dirty="0">
                <a:solidFill>
                  <a:srgbClr val="FF0000"/>
                </a:solidFill>
              </a:rPr>
              <a:t> lowers the water potential of the cell, so water moves into the cell from adjacent cells via </a:t>
            </a:r>
            <a:r>
              <a:rPr lang="en-GB" sz="2400" dirty="0">
                <a:solidFill>
                  <a:srgbClr val="FF0000"/>
                </a:solidFill>
                <a:highlight>
                  <a:srgbClr val="FFFF00"/>
                </a:highlight>
              </a:rPr>
              <a:t>osmosis</a:t>
            </a:r>
            <a:r>
              <a:rPr lang="en-GB" sz="2400" dirty="0">
                <a:solidFill>
                  <a:srgbClr val="FF0000"/>
                </a:solidFill>
              </a:rPr>
              <a:t> along the apoplast or </a:t>
            </a:r>
            <a:r>
              <a:rPr lang="en-GB" sz="2400" dirty="0">
                <a:solidFill>
                  <a:srgbClr val="FF0000"/>
                </a:solidFill>
                <a:highlight>
                  <a:srgbClr val="FFFF00"/>
                </a:highlight>
              </a:rPr>
              <a:t>symplast</a:t>
            </a:r>
            <a:r>
              <a:rPr lang="en-GB" sz="2400" dirty="0">
                <a:solidFill>
                  <a:srgbClr val="FF0000"/>
                </a:solidFill>
              </a:rPr>
              <a:t> pathway </a:t>
            </a:r>
          </a:p>
          <a:p>
            <a:pPr algn="ctr"/>
            <a:endParaRPr lang="en-GB" sz="2400" dirty="0">
              <a:solidFill>
                <a:srgbClr val="FF0000"/>
              </a:solidFill>
            </a:endParaRPr>
          </a:p>
          <a:p>
            <a:pPr algn="ctr"/>
            <a:r>
              <a:rPr lang="en-GB" sz="2400" dirty="0">
                <a:solidFill>
                  <a:srgbClr val="FF0000"/>
                </a:solidFill>
              </a:rPr>
              <a:t>Water molecules evaporate from the surface of the mesophyll cells into the air spaces, then </a:t>
            </a:r>
            <a:r>
              <a:rPr lang="en-GB" sz="2400" dirty="0">
                <a:solidFill>
                  <a:srgbClr val="FF0000"/>
                </a:solidFill>
                <a:highlight>
                  <a:srgbClr val="FFFF00"/>
                </a:highlight>
              </a:rPr>
              <a:t>diffuse</a:t>
            </a:r>
            <a:r>
              <a:rPr lang="en-GB" sz="2400" dirty="0">
                <a:solidFill>
                  <a:srgbClr val="FF0000"/>
                </a:solidFill>
              </a:rPr>
              <a:t> out of the leaf through the </a:t>
            </a:r>
            <a:r>
              <a:rPr lang="en-GB" sz="2400" dirty="0">
                <a:solidFill>
                  <a:srgbClr val="FF0000"/>
                </a:solidFill>
                <a:highlight>
                  <a:srgbClr val="FFFF00"/>
                </a:highlight>
              </a:rPr>
              <a:t>stomata</a:t>
            </a:r>
            <a:r>
              <a:rPr lang="en-GB" sz="2400" dirty="0">
                <a:solidFill>
                  <a:srgbClr val="FF0000"/>
                </a:solidFill>
              </a:rPr>
              <a:t> </a:t>
            </a:r>
          </a:p>
          <a:p>
            <a:pPr algn="ctr"/>
            <a:endParaRPr lang="en-GB" sz="2400" dirty="0">
              <a:solidFill>
                <a:srgbClr val="FF0000"/>
              </a:solidFill>
            </a:endParaRPr>
          </a:p>
          <a:p>
            <a:pPr algn="ctr"/>
            <a:r>
              <a:rPr lang="en-GB" sz="2400" dirty="0">
                <a:solidFill>
                  <a:srgbClr val="FF0000"/>
                </a:solidFill>
              </a:rPr>
              <a:t>This gets repeated across the leaf. Water continues to move out of the cells in the xylem by osmosis</a:t>
            </a:r>
          </a:p>
          <a:p>
            <a:pPr algn="ctr"/>
            <a:endParaRPr lang="en-GB" sz="2400" dirty="0">
              <a:solidFill>
                <a:srgbClr val="FF0000"/>
              </a:solidFill>
            </a:endParaRPr>
          </a:p>
          <a:p>
            <a:pPr algn="ctr"/>
            <a:endParaRPr lang="en-GB" sz="2400" dirty="0">
              <a:solidFill>
                <a:srgbClr val="FF0000"/>
              </a:solidFill>
            </a:endParaRPr>
          </a:p>
        </p:txBody>
      </p:sp>
      <p:sp>
        <p:nvSpPr>
          <p:cNvPr id="13" name="TextBox 12">
            <a:extLst>
              <a:ext uri="{FF2B5EF4-FFF2-40B4-BE49-F238E27FC236}">
                <a16:creationId xmlns:a16="http://schemas.microsoft.com/office/drawing/2014/main" id="{4493AE15-02DC-42E2-A0FE-EB5774FA9875}"/>
              </a:ext>
            </a:extLst>
          </p:cNvPr>
          <p:cNvSpPr txBox="1"/>
          <p:nvPr/>
        </p:nvSpPr>
        <p:spPr>
          <a:xfrm>
            <a:off x="83388" y="568914"/>
            <a:ext cx="6331990" cy="584775"/>
          </a:xfrm>
          <a:prstGeom prst="rect">
            <a:avLst/>
          </a:prstGeom>
          <a:noFill/>
        </p:spPr>
        <p:txBody>
          <a:bodyPr wrap="none" rtlCol="0">
            <a:spAutoFit/>
          </a:bodyPr>
          <a:lstStyle/>
          <a:p>
            <a:r>
              <a:rPr lang="en-GB" sz="3200" dirty="0"/>
              <a:t>Water molecules entering the xylem:</a:t>
            </a:r>
          </a:p>
        </p:txBody>
      </p:sp>
      <p:pic>
        <p:nvPicPr>
          <p:cNvPr id="15" name="Picture 14">
            <a:extLst>
              <a:ext uri="{FF2B5EF4-FFF2-40B4-BE49-F238E27FC236}">
                <a16:creationId xmlns:a16="http://schemas.microsoft.com/office/drawing/2014/main" id="{B977ADAA-7B1D-4C39-83E4-C112ADF99434}"/>
              </a:ext>
            </a:extLst>
          </p:cNvPr>
          <p:cNvPicPr>
            <a:picLocks noChangeAspect="1"/>
          </p:cNvPicPr>
          <p:nvPr/>
        </p:nvPicPr>
        <p:blipFill rotWithShape="1">
          <a:blip r:embed="rId2"/>
          <a:srcRect l="24738" t="38076" r="53360" b="29622"/>
          <a:stretch/>
        </p:blipFill>
        <p:spPr>
          <a:xfrm>
            <a:off x="6000977" y="157628"/>
            <a:ext cx="6107635" cy="6542744"/>
          </a:xfrm>
          <a:prstGeom prst="rect">
            <a:avLst/>
          </a:prstGeom>
        </p:spPr>
      </p:pic>
    </p:spTree>
    <p:extLst>
      <p:ext uri="{BB962C8B-B14F-4D97-AF65-F5344CB8AC3E}">
        <p14:creationId xmlns:p14="http://schemas.microsoft.com/office/powerpoint/2010/main" val="1702560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03214" y="168541"/>
            <a:ext cx="11016976" cy="520368"/>
          </a:xfrm>
        </p:spPr>
        <p:style>
          <a:lnRef idx="1">
            <a:schemeClr val="accent1"/>
          </a:lnRef>
          <a:fillRef idx="2">
            <a:schemeClr val="accent1"/>
          </a:fillRef>
          <a:effectRef idx="1">
            <a:schemeClr val="accent1"/>
          </a:effectRef>
          <a:fontRef idx="minor">
            <a:schemeClr val="dk1"/>
          </a:fontRef>
        </p:style>
        <p:txBody>
          <a:bodyPr rtlCol="0">
            <a:normAutofit/>
          </a:bodyPr>
          <a:lstStyle/>
          <a:p>
            <a:pPr>
              <a:defRPr/>
            </a:pPr>
            <a:r>
              <a:rPr lang="en-GB" altLang="en-US" sz="2400" dirty="0"/>
              <a:t>The Cohesion Tension Hypothesis for Movement of Water up the Xylem Vessels</a:t>
            </a:r>
          </a:p>
        </p:txBody>
      </p:sp>
      <p:grpSp>
        <p:nvGrpSpPr>
          <p:cNvPr id="33853" name="Group 61"/>
          <p:cNvGrpSpPr>
            <a:grpSpLocks/>
          </p:cNvGrpSpPr>
          <p:nvPr/>
        </p:nvGrpSpPr>
        <p:grpSpPr bwMode="auto">
          <a:xfrm>
            <a:off x="776171" y="1345021"/>
            <a:ext cx="5923384" cy="4336399"/>
            <a:chOff x="960" y="432"/>
            <a:chExt cx="4160" cy="3024"/>
          </a:xfrm>
        </p:grpSpPr>
        <p:sp>
          <p:nvSpPr>
            <p:cNvPr id="44053" name="Rectangle 3"/>
            <p:cNvSpPr>
              <a:spLocks noChangeArrowheads="1"/>
            </p:cNvSpPr>
            <p:nvPr/>
          </p:nvSpPr>
          <p:spPr bwMode="auto">
            <a:xfrm>
              <a:off x="2064" y="672"/>
              <a:ext cx="48" cy="16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000">
                <a:latin typeface="+mn-lt"/>
              </a:endParaRPr>
            </a:p>
          </p:txBody>
        </p:sp>
        <p:sp>
          <p:nvSpPr>
            <p:cNvPr id="44054" name="Line 4"/>
            <p:cNvSpPr>
              <a:spLocks noChangeShapeType="1"/>
            </p:cNvSpPr>
            <p:nvPr/>
          </p:nvSpPr>
          <p:spPr bwMode="auto">
            <a:xfrm>
              <a:off x="960" y="2352"/>
              <a:ext cx="2496" cy="0"/>
            </a:xfrm>
            <a:prstGeom prst="line">
              <a:avLst/>
            </a:prstGeom>
            <a:noFill/>
            <a:ln w="38100">
              <a:solidFill>
                <a:srgbClr val="CC66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sp>
          <p:nvSpPr>
            <p:cNvPr id="44055" name="Rectangle 5"/>
            <p:cNvSpPr>
              <a:spLocks noChangeArrowheads="1"/>
            </p:cNvSpPr>
            <p:nvPr/>
          </p:nvSpPr>
          <p:spPr bwMode="auto">
            <a:xfrm>
              <a:off x="2344" y="672"/>
              <a:ext cx="48" cy="16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000">
                <a:latin typeface="+mn-lt"/>
              </a:endParaRPr>
            </a:p>
          </p:txBody>
        </p:sp>
        <p:sp>
          <p:nvSpPr>
            <p:cNvPr id="44056" name="Rectangle 7"/>
            <p:cNvSpPr>
              <a:spLocks noChangeArrowheads="1"/>
            </p:cNvSpPr>
            <p:nvPr/>
          </p:nvSpPr>
          <p:spPr bwMode="auto">
            <a:xfrm>
              <a:off x="2064" y="2448"/>
              <a:ext cx="48" cy="96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000">
                <a:latin typeface="+mn-lt"/>
              </a:endParaRPr>
            </a:p>
          </p:txBody>
        </p:sp>
        <p:sp>
          <p:nvSpPr>
            <p:cNvPr id="44057" name="Rectangle 8"/>
            <p:cNvSpPr>
              <a:spLocks noChangeArrowheads="1"/>
            </p:cNvSpPr>
            <p:nvPr/>
          </p:nvSpPr>
          <p:spPr bwMode="auto">
            <a:xfrm>
              <a:off x="2344" y="2448"/>
              <a:ext cx="48" cy="96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000">
                <a:latin typeface="+mn-lt"/>
              </a:endParaRPr>
            </a:p>
          </p:txBody>
        </p:sp>
        <p:grpSp>
          <p:nvGrpSpPr>
            <p:cNvPr id="44058" name="Group 13"/>
            <p:cNvGrpSpPr>
              <a:grpSpLocks/>
            </p:cNvGrpSpPr>
            <p:nvPr/>
          </p:nvGrpSpPr>
          <p:grpSpPr bwMode="auto">
            <a:xfrm>
              <a:off x="2400" y="2880"/>
              <a:ext cx="528" cy="336"/>
              <a:chOff x="2400" y="2880"/>
              <a:chExt cx="528" cy="336"/>
            </a:xfrm>
          </p:grpSpPr>
          <p:sp>
            <p:nvSpPr>
              <p:cNvPr id="44093" name="AutoShape 10"/>
              <p:cNvSpPr>
                <a:spLocks noChangeArrowheads="1"/>
              </p:cNvSpPr>
              <p:nvPr/>
            </p:nvSpPr>
            <p:spPr bwMode="auto">
              <a:xfrm>
                <a:off x="2400" y="2880"/>
                <a:ext cx="528" cy="336"/>
              </a:xfrm>
              <a:prstGeom prst="roundRect">
                <a:avLst>
                  <a:gd name="adj" fmla="val 16667"/>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000">
                  <a:latin typeface="+mn-lt"/>
                </a:endParaRPr>
              </a:p>
            </p:txBody>
          </p:sp>
          <p:sp>
            <p:nvSpPr>
              <p:cNvPr id="44094" name="AutoShape 12" descr="Blue tissue paper"/>
              <p:cNvSpPr>
                <a:spLocks noChangeArrowheads="1"/>
              </p:cNvSpPr>
              <p:nvPr/>
            </p:nvSpPr>
            <p:spPr bwMode="auto">
              <a:xfrm>
                <a:off x="2472" y="2928"/>
                <a:ext cx="384" cy="240"/>
              </a:xfrm>
              <a:prstGeom prst="roundRect">
                <a:avLst>
                  <a:gd name="adj" fmla="val 16667"/>
                </a:avLst>
              </a:prstGeom>
              <a:blipFill dpi="0" rotWithShape="0">
                <a:blip r:embed="rId2"/>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000">
                  <a:latin typeface="+mn-lt"/>
                </a:endParaRPr>
              </a:p>
            </p:txBody>
          </p:sp>
        </p:grpSp>
        <p:grpSp>
          <p:nvGrpSpPr>
            <p:cNvPr id="44059" name="Group 19"/>
            <p:cNvGrpSpPr>
              <a:grpSpLocks/>
            </p:cNvGrpSpPr>
            <p:nvPr/>
          </p:nvGrpSpPr>
          <p:grpSpPr bwMode="auto">
            <a:xfrm>
              <a:off x="2928" y="2880"/>
              <a:ext cx="384" cy="336"/>
              <a:chOff x="3408" y="2880"/>
              <a:chExt cx="384" cy="336"/>
            </a:xfrm>
          </p:grpSpPr>
          <p:grpSp>
            <p:nvGrpSpPr>
              <p:cNvPr id="44088" name="Group 14"/>
              <p:cNvGrpSpPr>
                <a:grpSpLocks/>
              </p:cNvGrpSpPr>
              <p:nvPr/>
            </p:nvGrpSpPr>
            <p:grpSpPr bwMode="auto">
              <a:xfrm>
                <a:off x="3408" y="2880"/>
                <a:ext cx="384" cy="336"/>
                <a:chOff x="2400" y="2880"/>
                <a:chExt cx="528" cy="336"/>
              </a:xfrm>
            </p:grpSpPr>
            <p:sp>
              <p:nvSpPr>
                <p:cNvPr id="44091" name="AutoShape 15"/>
                <p:cNvSpPr>
                  <a:spLocks noChangeArrowheads="1"/>
                </p:cNvSpPr>
                <p:nvPr/>
              </p:nvSpPr>
              <p:spPr bwMode="auto">
                <a:xfrm>
                  <a:off x="2400" y="2880"/>
                  <a:ext cx="528" cy="336"/>
                </a:xfrm>
                <a:prstGeom prst="roundRect">
                  <a:avLst>
                    <a:gd name="adj" fmla="val 16667"/>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000">
                    <a:latin typeface="+mn-lt"/>
                  </a:endParaRPr>
                </a:p>
              </p:txBody>
            </p:sp>
            <p:sp>
              <p:nvSpPr>
                <p:cNvPr id="44092" name="AutoShape 16" descr="Blue tissue paper"/>
                <p:cNvSpPr>
                  <a:spLocks noChangeArrowheads="1"/>
                </p:cNvSpPr>
                <p:nvPr/>
              </p:nvSpPr>
              <p:spPr bwMode="auto">
                <a:xfrm>
                  <a:off x="2472" y="2928"/>
                  <a:ext cx="384" cy="240"/>
                </a:xfrm>
                <a:prstGeom prst="roundRect">
                  <a:avLst>
                    <a:gd name="adj" fmla="val 16667"/>
                  </a:avLst>
                </a:prstGeom>
                <a:blipFill dpi="0" rotWithShape="0">
                  <a:blip r:embed="rId2"/>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000">
                    <a:latin typeface="+mn-lt"/>
                  </a:endParaRPr>
                </a:p>
              </p:txBody>
            </p:sp>
          </p:grpSp>
          <p:sp>
            <p:nvSpPr>
              <p:cNvPr id="44089" name="Line 17"/>
              <p:cNvSpPr>
                <a:spLocks noChangeShapeType="1"/>
              </p:cNvSpPr>
              <p:nvPr/>
            </p:nvSpPr>
            <p:spPr bwMode="auto">
              <a:xfrm>
                <a:off x="3600" y="2880"/>
                <a:ext cx="0" cy="48"/>
              </a:xfrm>
              <a:prstGeom prst="line">
                <a:avLst/>
              </a:prstGeom>
              <a:noFill/>
              <a:ln w="762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sp>
            <p:nvSpPr>
              <p:cNvPr id="44090" name="Line 18"/>
              <p:cNvSpPr>
                <a:spLocks noChangeShapeType="1"/>
              </p:cNvSpPr>
              <p:nvPr/>
            </p:nvSpPr>
            <p:spPr bwMode="auto">
              <a:xfrm>
                <a:off x="3600" y="3168"/>
                <a:ext cx="0" cy="48"/>
              </a:xfrm>
              <a:prstGeom prst="line">
                <a:avLst/>
              </a:prstGeom>
              <a:noFill/>
              <a:ln w="762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grpSp>
        <p:grpSp>
          <p:nvGrpSpPr>
            <p:cNvPr id="44060" name="Group 22"/>
            <p:cNvGrpSpPr>
              <a:grpSpLocks/>
            </p:cNvGrpSpPr>
            <p:nvPr/>
          </p:nvGrpSpPr>
          <p:grpSpPr bwMode="auto">
            <a:xfrm>
              <a:off x="3320" y="2784"/>
              <a:ext cx="590" cy="550"/>
              <a:chOff x="4493" y="3502"/>
              <a:chExt cx="753" cy="600"/>
            </a:xfrm>
          </p:grpSpPr>
          <p:sp>
            <p:nvSpPr>
              <p:cNvPr id="44086" name="Freeform 20"/>
              <p:cNvSpPr>
                <a:spLocks/>
              </p:cNvSpPr>
              <p:nvPr/>
            </p:nvSpPr>
            <p:spPr bwMode="auto">
              <a:xfrm>
                <a:off x="4493" y="3502"/>
                <a:ext cx="753" cy="600"/>
              </a:xfrm>
              <a:custGeom>
                <a:avLst/>
                <a:gdLst>
                  <a:gd name="T0" fmla="*/ 387 w 753"/>
                  <a:gd name="T1" fmla="*/ 10 h 600"/>
                  <a:gd name="T2" fmla="*/ 51 w 753"/>
                  <a:gd name="T3" fmla="*/ 82 h 600"/>
                  <a:gd name="T4" fmla="*/ 3 w 753"/>
                  <a:gd name="T5" fmla="*/ 178 h 600"/>
                  <a:gd name="T6" fmla="*/ 11 w 753"/>
                  <a:gd name="T7" fmla="*/ 402 h 600"/>
                  <a:gd name="T8" fmla="*/ 59 w 753"/>
                  <a:gd name="T9" fmla="*/ 482 h 600"/>
                  <a:gd name="T10" fmla="*/ 67 w 753"/>
                  <a:gd name="T11" fmla="*/ 514 h 600"/>
                  <a:gd name="T12" fmla="*/ 171 w 753"/>
                  <a:gd name="T13" fmla="*/ 554 h 600"/>
                  <a:gd name="T14" fmla="*/ 443 w 753"/>
                  <a:gd name="T15" fmla="*/ 570 h 600"/>
                  <a:gd name="T16" fmla="*/ 571 w 753"/>
                  <a:gd name="T17" fmla="*/ 514 h 600"/>
                  <a:gd name="T18" fmla="*/ 619 w 753"/>
                  <a:gd name="T19" fmla="*/ 498 h 600"/>
                  <a:gd name="T20" fmla="*/ 651 w 753"/>
                  <a:gd name="T21" fmla="*/ 426 h 600"/>
                  <a:gd name="T22" fmla="*/ 699 w 753"/>
                  <a:gd name="T23" fmla="*/ 394 h 600"/>
                  <a:gd name="T24" fmla="*/ 723 w 753"/>
                  <a:gd name="T25" fmla="*/ 378 h 600"/>
                  <a:gd name="T26" fmla="*/ 659 w 753"/>
                  <a:gd name="T27" fmla="*/ 114 h 600"/>
                  <a:gd name="T28" fmla="*/ 467 w 753"/>
                  <a:gd name="T29" fmla="*/ 26 h 600"/>
                  <a:gd name="T30" fmla="*/ 387 w 753"/>
                  <a:gd name="T31" fmla="*/ 10 h 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53" h="600">
                    <a:moveTo>
                      <a:pt x="387" y="10"/>
                    </a:moveTo>
                    <a:cubicBezTo>
                      <a:pt x="206" y="17"/>
                      <a:pt x="174" y="0"/>
                      <a:pt x="51" y="82"/>
                    </a:cubicBezTo>
                    <a:cubicBezTo>
                      <a:pt x="32" y="111"/>
                      <a:pt x="14" y="145"/>
                      <a:pt x="3" y="178"/>
                    </a:cubicBezTo>
                    <a:cubicBezTo>
                      <a:pt x="6" y="253"/>
                      <a:pt x="0" y="328"/>
                      <a:pt x="11" y="402"/>
                    </a:cubicBezTo>
                    <a:cubicBezTo>
                      <a:pt x="16" y="433"/>
                      <a:pt x="48" y="453"/>
                      <a:pt x="59" y="482"/>
                    </a:cubicBezTo>
                    <a:cubicBezTo>
                      <a:pt x="63" y="492"/>
                      <a:pt x="60" y="506"/>
                      <a:pt x="67" y="514"/>
                    </a:cubicBezTo>
                    <a:cubicBezTo>
                      <a:pt x="88" y="539"/>
                      <a:pt x="144" y="549"/>
                      <a:pt x="171" y="554"/>
                    </a:cubicBezTo>
                    <a:cubicBezTo>
                      <a:pt x="240" y="600"/>
                      <a:pt x="373" y="573"/>
                      <a:pt x="443" y="570"/>
                    </a:cubicBezTo>
                    <a:cubicBezTo>
                      <a:pt x="492" y="558"/>
                      <a:pt x="527" y="534"/>
                      <a:pt x="571" y="514"/>
                    </a:cubicBezTo>
                    <a:cubicBezTo>
                      <a:pt x="586" y="507"/>
                      <a:pt x="619" y="498"/>
                      <a:pt x="619" y="498"/>
                    </a:cubicBezTo>
                    <a:cubicBezTo>
                      <a:pt x="625" y="480"/>
                      <a:pt x="633" y="442"/>
                      <a:pt x="651" y="426"/>
                    </a:cubicBezTo>
                    <a:cubicBezTo>
                      <a:pt x="665" y="413"/>
                      <a:pt x="683" y="405"/>
                      <a:pt x="699" y="394"/>
                    </a:cubicBezTo>
                    <a:cubicBezTo>
                      <a:pt x="707" y="389"/>
                      <a:pt x="723" y="378"/>
                      <a:pt x="723" y="378"/>
                    </a:cubicBezTo>
                    <a:cubicBezTo>
                      <a:pt x="753" y="289"/>
                      <a:pt x="741" y="169"/>
                      <a:pt x="659" y="114"/>
                    </a:cubicBezTo>
                    <a:cubicBezTo>
                      <a:pt x="631" y="31"/>
                      <a:pt x="543" y="32"/>
                      <a:pt x="467" y="26"/>
                    </a:cubicBezTo>
                    <a:cubicBezTo>
                      <a:pt x="462" y="25"/>
                      <a:pt x="346" y="10"/>
                      <a:pt x="387" y="10"/>
                    </a:cubicBezTo>
                    <a:close/>
                  </a:path>
                </a:pathLst>
              </a:cu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sp>
            <p:nvSpPr>
              <p:cNvPr id="44087" name="Freeform 21" descr="Blue tissue paper"/>
              <p:cNvSpPr>
                <a:spLocks/>
              </p:cNvSpPr>
              <p:nvPr/>
            </p:nvSpPr>
            <p:spPr bwMode="auto">
              <a:xfrm>
                <a:off x="4494" y="3576"/>
                <a:ext cx="690" cy="448"/>
              </a:xfrm>
              <a:custGeom>
                <a:avLst/>
                <a:gdLst>
                  <a:gd name="T0" fmla="*/ 546 w 690"/>
                  <a:gd name="T1" fmla="*/ 32 h 448"/>
                  <a:gd name="T2" fmla="*/ 294 w 690"/>
                  <a:gd name="T3" fmla="*/ 0 h 448"/>
                  <a:gd name="T4" fmla="*/ 65 w 690"/>
                  <a:gd name="T5" fmla="*/ 32 h 448"/>
                  <a:gd name="T6" fmla="*/ 41 w 690"/>
                  <a:gd name="T7" fmla="*/ 104 h 448"/>
                  <a:gd name="T8" fmla="*/ 26 w 690"/>
                  <a:gd name="T9" fmla="*/ 152 h 448"/>
                  <a:gd name="T10" fmla="*/ 97 w 690"/>
                  <a:gd name="T11" fmla="*/ 384 h 448"/>
                  <a:gd name="T12" fmla="*/ 183 w 690"/>
                  <a:gd name="T13" fmla="*/ 424 h 448"/>
                  <a:gd name="T14" fmla="*/ 317 w 690"/>
                  <a:gd name="T15" fmla="*/ 448 h 448"/>
                  <a:gd name="T16" fmla="*/ 538 w 690"/>
                  <a:gd name="T17" fmla="*/ 400 h 448"/>
                  <a:gd name="T18" fmla="*/ 554 w 690"/>
                  <a:gd name="T19" fmla="*/ 416 h 448"/>
                  <a:gd name="T20" fmla="*/ 610 w 690"/>
                  <a:gd name="T21" fmla="*/ 368 h 448"/>
                  <a:gd name="T22" fmla="*/ 633 w 690"/>
                  <a:gd name="T23" fmla="*/ 328 h 448"/>
                  <a:gd name="T24" fmla="*/ 680 w 690"/>
                  <a:gd name="T25" fmla="*/ 312 h 448"/>
                  <a:gd name="T26" fmla="*/ 688 w 690"/>
                  <a:gd name="T27" fmla="*/ 288 h 448"/>
                  <a:gd name="T28" fmla="*/ 680 w 690"/>
                  <a:gd name="T29" fmla="*/ 144 h 448"/>
                  <a:gd name="T30" fmla="*/ 546 w 690"/>
                  <a:gd name="T31" fmla="*/ 32 h 4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90" h="448">
                    <a:moveTo>
                      <a:pt x="546" y="32"/>
                    </a:moveTo>
                    <a:cubicBezTo>
                      <a:pt x="460" y="25"/>
                      <a:pt x="380" y="8"/>
                      <a:pt x="294" y="0"/>
                    </a:cubicBezTo>
                    <a:cubicBezTo>
                      <a:pt x="196" y="5"/>
                      <a:pt x="147" y="4"/>
                      <a:pt x="65" y="32"/>
                    </a:cubicBezTo>
                    <a:cubicBezTo>
                      <a:pt x="64" y="35"/>
                      <a:pt x="41" y="103"/>
                      <a:pt x="41" y="104"/>
                    </a:cubicBezTo>
                    <a:cubicBezTo>
                      <a:pt x="36" y="120"/>
                      <a:pt x="26" y="152"/>
                      <a:pt x="26" y="152"/>
                    </a:cubicBezTo>
                    <a:cubicBezTo>
                      <a:pt x="30" y="243"/>
                      <a:pt x="0" y="351"/>
                      <a:pt x="97" y="384"/>
                    </a:cubicBezTo>
                    <a:cubicBezTo>
                      <a:pt x="110" y="426"/>
                      <a:pt x="140" y="419"/>
                      <a:pt x="183" y="424"/>
                    </a:cubicBezTo>
                    <a:cubicBezTo>
                      <a:pt x="231" y="430"/>
                      <a:pt x="273" y="433"/>
                      <a:pt x="317" y="448"/>
                    </a:cubicBezTo>
                    <a:cubicBezTo>
                      <a:pt x="391" y="445"/>
                      <a:pt x="465" y="410"/>
                      <a:pt x="538" y="400"/>
                    </a:cubicBezTo>
                    <a:cubicBezTo>
                      <a:pt x="548" y="399"/>
                      <a:pt x="546" y="422"/>
                      <a:pt x="554" y="416"/>
                    </a:cubicBezTo>
                    <a:cubicBezTo>
                      <a:pt x="562" y="409"/>
                      <a:pt x="608" y="368"/>
                      <a:pt x="610" y="368"/>
                    </a:cubicBezTo>
                    <a:cubicBezTo>
                      <a:pt x="618" y="345"/>
                      <a:pt x="617" y="347"/>
                      <a:pt x="633" y="328"/>
                    </a:cubicBezTo>
                    <a:cubicBezTo>
                      <a:pt x="644" y="315"/>
                      <a:pt x="680" y="312"/>
                      <a:pt x="680" y="312"/>
                    </a:cubicBezTo>
                    <a:cubicBezTo>
                      <a:pt x="683" y="304"/>
                      <a:pt x="688" y="296"/>
                      <a:pt x="688" y="288"/>
                    </a:cubicBezTo>
                    <a:cubicBezTo>
                      <a:pt x="688" y="240"/>
                      <a:pt x="690" y="191"/>
                      <a:pt x="680" y="144"/>
                    </a:cubicBezTo>
                    <a:cubicBezTo>
                      <a:pt x="665" y="72"/>
                      <a:pt x="587" y="73"/>
                      <a:pt x="546" y="32"/>
                    </a:cubicBezTo>
                    <a:close/>
                  </a:path>
                </a:pathLst>
              </a:custGeom>
              <a:blipFill dpi="0" rotWithShape="0">
                <a:blip r:embed="rId2"/>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grpSp>
        <p:grpSp>
          <p:nvGrpSpPr>
            <p:cNvPr id="44061" name="Group 23"/>
            <p:cNvGrpSpPr>
              <a:grpSpLocks/>
            </p:cNvGrpSpPr>
            <p:nvPr/>
          </p:nvGrpSpPr>
          <p:grpSpPr bwMode="auto">
            <a:xfrm rot="3499169">
              <a:off x="3896" y="2832"/>
              <a:ext cx="590" cy="550"/>
              <a:chOff x="4493" y="3502"/>
              <a:chExt cx="753" cy="600"/>
            </a:xfrm>
          </p:grpSpPr>
          <p:sp>
            <p:nvSpPr>
              <p:cNvPr id="44084" name="Freeform 24"/>
              <p:cNvSpPr>
                <a:spLocks/>
              </p:cNvSpPr>
              <p:nvPr/>
            </p:nvSpPr>
            <p:spPr bwMode="auto">
              <a:xfrm>
                <a:off x="4493" y="3502"/>
                <a:ext cx="753" cy="600"/>
              </a:xfrm>
              <a:custGeom>
                <a:avLst/>
                <a:gdLst>
                  <a:gd name="T0" fmla="*/ 387 w 753"/>
                  <a:gd name="T1" fmla="*/ 10 h 600"/>
                  <a:gd name="T2" fmla="*/ 51 w 753"/>
                  <a:gd name="T3" fmla="*/ 82 h 600"/>
                  <a:gd name="T4" fmla="*/ 3 w 753"/>
                  <a:gd name="T5" fmla="*/ 178 h 600"/>
                  <a:gd name="T6" fmla="*/ 11 w 753"/>
                  <a:gd name="T7" fmla="*/ 402 h 600"/>
                  <a:gd name="T8" fmla="*/ 59 w 753"/>
                  <a:gd name="T9" fmla="*/ 482 h 600"/>
                  <a:gd name="T10" fmla="*/ 67 w 753"/>
                  <a:gd name="T11" fmla="*/ 514 h 600"/>
                  <a:gd name="T12" fmla="*/ 171 w 753"/>
                  <a:gd name="T13" fmla="*/ 554 h 600"/>
                  <a:gd name="T14" fmla="*/ 443 w 753"/>
                  <a:gd name="T15" fmla="*/ 570 h 600"/>
                  <a:gd name="T16" fmla="*/ 571 w 753"/>
                  <a:gd name="T17" fmla="*/ 514 h 600"/>
                  <a:gd name="T18" fmla="*/ 619 w 753"/>
                  <a:gd name="T19" fmla="*/ 498 h 600"/>
                  <a:gd name="T20" fmla="*/ 651 w 753"/>
                  <a:gd name="T21" fmla="*/ 426 h 600"/>
                  <a:gd name="T22" fmla="*/ 699 w 753"/>
                  <a:gd name="T23" fmla="*/ 394 h 600"/>
                  <a:gd name="T24" fmla="*/ 723 w 753"/>
                  <a:gd name="T25" fmla="*/ 378 h 600"/>
                  <a:gd name="T26" fmla="*/ 659 w 753"/>
                  <a:gd name="T27" fmla="*/ 114 h 600"/>
                  <a:gd name="T28" fmla="*/ 467 w 753"/>
                  <a:gd name="T29" fmla="*/ 26 h 600"/>
                  <a:gd name="T30" fmla="*/ 387 w 753"/>
                  <a:gd name="T31" fmla="*/ 10 h 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53" h="600">
                    <a:moveTo>
                      <a:pt x="387" y="10"/>
                    </a:moveTo>
                    <a:cubicBezTo>
                      <a:pt x="206" y="17"/>
                      <a:pt x="174" y="0"/>
                      <a:pt x="51" y="82"/>
                    </a:cubicBezTo>
                    <a:cubicBezTo>
                      <a:pt x="32" y="111"/>
                      <a:pt x="14" y="145"/>
                      <a:pt x="3" y="178"/>
                    </a:cubicBezTo>
                    <a:cubicBezTo>
                      <a:pt x="6" y="253"/>
                      <a:pt x="0" y="328"/>
                      <a:pt x="11" y="402"/>
                    </a:cubicBezTo>
                    <a:cubicBezTo>
                      <a:pt x="16" y="433"/>
                      <a:pt x="48" y="453"/>
                      <a:pt x="59" y="482"/>
                    </a:cubicBezTo>
                    <a:cubicBezTo>
                      <a:pt x="63" y="492"/>
                      <a:pt x="60" y="506"/>
                      <a:pt x="67" y="514"/>
                    </a:cubicBezTo>
                    <a:cubicBezTo>
                      <a:pt x="88" y="539"/>
                      <a:pt x="144" y="549"/>
                      <a:pt x="171" y="554"/>
                    </a:cubicBezTo>
                    <a:cubicBezTo>
                      <a:pt x="240" y="600"/>
                      <a:pt x="373" y="573"/>
                      <a:pt x="443" y="570"/>
                    </a:cubicBezTo>
                    <a:cubicBezTo>
                      <a:pt x="492" y="558"/>
                      <a:pt x="527" y="534"/>
                      <a:pt x="571" y="514"/>
                    </a:cubicBezTo>
                    <a:cubicBezTo>
                      <a:pt x="586" y="507"/>
                      <a:pt x="619" y="498"/>
                      <a:pt x="619" y="498"/>
                    </a:cubicBezTo>
                    <a:cubicBezTo>
                      <a:pt x="625" y="480"/>
                      <a:pt x="633" y="442"/>
                      <a:pt x="651" y="426"/>
                    </a:cubicBezTo>
                    <a:cubicBezTo>
                      <a:pt x="665" y="413"/>
                      <a:pt x="683" y="405"/>
                      <a:pt x="699" y="394"/>
                    </a:cubicBezTo>
                    <a:cubicBezTo>
                      <a:pt x="707" y="389"/>
                      <a:pt x="723" y="378"/>
                      <a:pt x="723" y="378"/>
                    </a:cubicBezTo>
                    <a:cubicBezTo>
                      <a:pt x="753" y="289"/>
                      <a:pt x="741" y="169"/>
                      <a:pt x="659" y="114"/>
                    </a:cubicBezTo>
                    <a:cubicBezTo>
                      <a:pt x="631" y="31"/>
                      <a:pt x="543" y="32"/>
                      <a:pt x="467" y="26"/>
                    </a:cubicBezTo>
                    <a:cubicBezTo>
                      <a:pt x="462" y="25"/>
                      <a:pt x="346" y="10"/>
                      <a:pt x="387" y="10"/>
                    </a:cubicBezTo>
                    <a:close/>
                  </a:path>
                </a:pathLst>
              </a:cu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sp>
            <p:nvSpPr>
              <p:cNvPr id="44085" name="Freeform 25" descr="Blue tissue paper"/>
              <p:cNvSpPr>
                <a:spLocks/>
              </p:cNvSpPr>
              <p:nvPr/>
            </p:nvSpPr>
            <p:spPr bwMode="auto">
              <a:xfrm>
                <a:off x="4494" y="3576"/>
                <a:ext cx="690" cy="448"/>
              </a:xfrm>
              <a:custGeom>
                <a:avLst/>
                <a:gdLst>
                  <a:gd name="T0" fmla="*/ 546 w 690"/>
                  <a:gd name="T1" fmla="*/ 32 h 448"/>
                  <a:gd name="T2" fmla="*/ 294 w 690"/>
                  <a:gd name="T3" fmla="*/ 0 h 448"/>
                  <a:gd name="T4" fmla="*/ 65 w 690"/>
                  <a:gd name="T5" fmla="*/ 32 h 448"/>
                  <a:gd name="T6" fmla="*/ 41 w 690"/>
                  <a:gd name="T7" fmla="*/ 104 h 448"/>
                  <a:gd name="T8" fmla="*/ 26 w 690"/>
                  <a:gd name="T9" fmla="*/ 152 h 448"/>
                  <a:gd name="T10" fmla="*/ 97 w 690"/>
                  <a:gd name="T11" fmla="*/ 384 h 448"/>
                  <a:gd name="T12" fmla="*/ 183 w 690"/>
                  <a:gd name="T13" fmla="*/ 424 h 448"/>
                  <a:gd name="T14" fmla="*/ 317 w 690"/>
                  <a:gd name="T15" fmla="*/ 448 h 448"/>
                  <a:gd name="T16" fmla="*/ 538 w 690"/>
                  <a:gd name="T17" fmla="*/ 400 h 448"/>
                  <a:gd name="T18" fmla="*/ 554 w 690"/>
                  <a:gd name="T19" fmla="*/ 416 h 448"/>
                  <a:gd name="T20" fmla="*/ 610 w 690"/>
                  <a:gd name="T21" fmla="*/ 368 h 448"/>
                  <a:gd name="T22" fmla="*/ 633 w 690"/>
                  <a:gd name="T23" fmla="*/ 328 h 448"/>
                  <a:gd name="T24" fmla="*/ 680 w 690"/>
                  <a:gd name="T25" fmla="*/ 312 h 448"/>
                  <a:gd name="T26" fmla="*/ 688 w 690"/>
                  <a:gd name="T27" fmla="*/ 288 h 448"/>
                  <a:gd name="T28" fmla="*/ 680 w 690"/>
                  <a:gd name="T29" fmla="*/ 144 h 448"/>
                  <a:gd name="T30" fmla="*/ 546 w 690"/>
                  <a:gd name="T31" fmla="*/ 32 h 4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90" h="448">
                    <a:moveTo>
                      <a:pt x="546" y="32"/>
                    </a:moveTo>
                    <a:cubicBezTo>
                      <a:pt x="460" y="25"/>
                      <a:pt x="380" y="8"/>
                      <a:pt x="294" y="0"/>
                    </a:cubicBezTo>
                    <a:cubicBezTo>
                      <a:pt x="196" y="5"/>
                      <a:pt x="147" y="4"/>
                      <a:pt x="65" y="32"/>
                    </a:cubicBezTo>
                    <a:cubicBezTo>
                      <a:pt x="64" y="35"/>
                      <a:pt x="41" y="103"/>
                      <a:pt x="41" y="104"/>
                    </a:cubicBezTo>
                    <a:cubicBezTo>
                      <a:pt x="36" y="120"/>
                      <a:pt x="26" y="152"/>
                      <a:pt x="26" y="152"/>
                    </a:cubicBezTo>
                    <a:cubicBezTo>
                      <a:pt x="30" y="243"/>
                      <a:pt x="0" y="351"/>
                      <a:pt x="97" y="384"/>
                    </a:cubicBezTo>
                    <a:cubicBezTo>
                      <a:pt x="110" y="426"/>
                      <a:pt x="140" y="419"/>
                      <a:pt x="183" y="424"/>
                    </a:cubicBezTo>
                    <a:cubicBezTo>
                      <a:pt x="231" y="430"/>
                      <a:pt x="273" y="433"/>
                      <a:pt x="317" y="448"/>
                    </a:cubicBezTo>
                    <a:cubicBezTo>
                      <a:pt x="391" y="445"/>
                      <a:pt x="465" y="410"/>
                      <a:pt x="538" y="400"/>
                    </a:cubicBezTo>
                    <a:cubicBezTo>
                      <a:pt x="548" y="399"/>
                      <a:pt x="546" y="422"/>
                      <a:pt x="554" y="416"/>
                    </a:cubicBezTo>
                    <a:cubicBezTo>
                      <a:pt x="562" y="409"/>
                      <a:pt x="608" y="368"/>
                      <a:pt x="610" y="368"/>
                    </a:cubicBezTo>
                    <a:cubicBezTo>
                      <a:pt x="618" y="345"/>
                      <a:pt x="617" y="347"/>
                      <a:pt x="633" y="328"/>
                    </a:cubicBezTo>
                    <a:cubicBezTo>
                      <a:pt x="644" y="315"/>
                      <a:pt x="680" y="312"/>
                      <a:pt x="680" y="312"/>
                    </a:cubicBezTo>
                    <a:cubicBezTo>
                      <a:pt x="683" y="304"/>
                      <a:pt x="688" y="296"/>
                      <a:pt x="688" y="288"/>
                    </a:cubicBezTo>
                    <a:cubicBezTo>
                      <a:pt x="688" y="240"/>
                      <a:pt x="690" y="191"/>
                      <a:pt x="680" y="144"/>
                    </a:cubicBezTo>
                    <a:cubicBezTo>
                      <a:pt x="665" y="72"/>
                      <a:pt x="587" y="73"/>
                      <a:pt x="546" y="32"/>
                    </a:cubicBezTo>
                    <a:close/>
                  </a:path>
                </a:pathLst>
              </a:custGeom>
              <a:blipFill dpi="0" rotWithShape="0">
                <a:blip r:embed="rId2"/>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grpSp>
        <p:grpSp>
          <p:nvGrpSpPr>
            <p:cNvPr id="44062" name="Group 29"/>
            <p:cNvGrpSpPr>
              <a:grpSpLocks/>
            </p:cNvGrpSpPr>
            <p:nvPr/>
          </p:nvGrpSpPr>
          <p:grpSpPr bwMode="auto">
            <a:xfrm>
              <a:off x="4448" y="2688"/>
              <a:ext cx="672" cy="768"/>
              <a:chOff x="2960" y="960"/>
              <a:chExt cx="1648" cy="1632"/>
            </a:xfrm>
          </p:grpSpPr>
          <p:sp>
            <p:nvSpPr>
              <p:cNvPr id="44082" name="Freeform 26"/>
              <p:cNvSpPr>
                <a:spLocks/>
              </p:cNvSpPr>
              <p:nvPr/>
            </p:nvSpPr>
            <p:spPr bwMode="auto">
              <a:xfrm>
                <a:off x="2976" y="960"/>
                <a:ext cx="1632" cy="1632"/>
              </a:xfrm>
              <a:custGeom>
                <a:avLst/>
                <a:gdLst>
                  <a:gd name="T0" fmla="*/ 124 w 1632"/>
                  <a:gd name="T1" fmla="*/ 157 h 1632"/>
                  <a:gd name="T2" fmla="*/ 778 w 1632"/>
                  <a:gd name="T3" fmla="*/ 165 h 1632"/>
                  <a:gd name="T4" fmla="*/ 855 w 1632"/>
                  <a:gd name="T5" fmla="*/ 338 h 1632"/>
                  <a:gd name="T6" fmla="*/ 881 w 1632"/>
                  <a:gd name="T7" fmla="*/ 609 h 1632"/>
                  <a:gd name="T8" fmla="*/ 894 w 1632"/>
                  <a:gd name="T9" fmla="*/ 748 h 1632"/>
                  <a:gd name="T10" fmla="*/ 933 w 1632"/>
                  <a:gd name="T11" fmla="*/ 781 h 1632"/>
                  <a:gd name="T12" fmla="*/ 1483 w 1632"/>
                  <a:gd name="T13" fmla="*/ 773 h 1632"/>
                  <a:gd name="T14" fmla="*/ 1619 w 1632"/>
                  <a:gd name="T15" fmla="*/ 806 h 1632"/>
                  <a:gd name="T16" fmla="*/ 1632 w 1632"/>
                  <a:gd name="T17" fmla="*/ 904 h 1632"/>
                  <a:gd name="T18" fmla="*/ 1544 w 1632"/>
                  <a:gd name="T19" fmla="*/ 992 h 1632"/>
                  <a:gd name="T20" fmla="*/ 1302 w 1632"/>
                  <a:gd name="T21" fmla="*/ 1011 h 1632"/>
                  <a:gd name="T22" fmla="*/ 920 w 1632"/>
                  <a:gd name="T23" fmla="*/ 1019 h 1632"/>
                  <a:gd name="T24" fmla="*/ 868 w 1632"/>
                  <a:gd name="T25" fmla="*/ 1110 h 1632"/>
                  <a:gd name="T26" fmla="*/ 629 w 1632"/>
                  <a:gd name="T27" fmla="*/ 1586 h 1632"/>
                  <a:gd name="T28" fmla="*/ 273 w 1632"/>
                  <a:gd name="T29" fmla="*/ 1594 h 1632"/>
                  <a:gd name="T30" fmla="*/ 85 w 1632"/>
                  <a:gd name="T31" fmla="*/ 1578 h 1632"/>
                  <a:gd name="T32" fmla="*/ 59 w 1632"/>
                  <a:gd name="T33" fmla="*/ 1504 h 1632"/>
                  <a:gd name="T34" fmla="*/ 53 w 1632"/>
                  <a:gd name="T35" fmla="*/ 1479 h 1632"/>
                  <a:gd name="T36" fmla="*/ 85 w 1632"/>
                  <a:gd name="T37" fmla="*/ 1216 h 1632"/>
                  <a:gd name="T38" fmla="*/ 91 w 1632"/>
                  <a:gd name="T39" fmla="*/ 625 h 1632"/>
                  <a:gd name="T40" fmla="*/ 124 w 1632"/>
                  <a:gd name="T41" fmla="*/ 157 h 16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32" h="1632">
                    <a:moveTo>
                      <a:pt x="124" y="157"/>
                    </a:moveTo>
                    <a:cubicBezTo>
                      <a:pt x="309" y="0"/>
                      <a:pt x="566" y="112"/>
                      <a:pt x="778" y="165"/>
                    </a:cubicBezTo>
                    <a:cubicBezTo>
                      <a:pt x="824" y="205"/>
                      <a:pt x="842" y="271"/>
                      <a:pt x="855" y="338"/>
                    </a:cubicBezTo>
                    <a:cubicBezTo>
                      <a:pt x="858" y="428"/>
                      <a:pt x="840" y="531"/>
                      <a:pt x="881" y="609"/>
                    </a:cubicBezTo>
                    <a:cubicBezTo>
                      <a:pt x="884" y="656"/>
                      <a:pt x="868" y="715"/>
                      <a:pt x="894" y="748"/>
                    </a:cubicBezTo>
                    <a:cubicBezTo>
                      <a:pt x="905" y="763"/>
                      <a:pt x="933" y="781"/>
                      <a:pt x="933" y="781"/>
                    </a:cubicBezTo>
                    <a:cubicBezTo>
                      <a:pt x="1117" y="778"/>
                      <a:pt x="1299" y="773"/>
                      <a:pt x="1483" y="773"/>
                    </a:cubicBezTo>
                    <a:cubicBezTo>
                      <a:pt x="1546" y="773"/>
                      <a:pt x="1575" y="768"/>
                      <a:pt x="1619" y="806"/>
                    </a:cubicBezTo>
                    <a:cubicBezTo>
                      <a:pt x="1622" y="839"/>
                      <a:pt x="1632" y="871"/>
                      <a:pt x="1632" y="904"/>
                    </a:cubicBezTo>
                    <a:cubicBezTo>
                      <a:pt x="1625" y="938"/>
                      <a:pt x="1599" y="974"/>
                      <a:pt x="1544" y="992"/>
                    </a:cubicBezTo>
                    <a:cubicBezTo>
                      <a:pt x="1489" y="1010"/>
                      <a:pt x="1406" y="1006"/>
                      <a:pt x="1302" y="1011"/>
                    </a:cubicBezTo>
                    <a:cubicBezTo>
                      <a:pt x="1175" y="1014"/>
                      <a:pt x="1047" y="1016"/>
                      <a:pt x="920" y="1019"/>
                    </a:cubicBezTo>
                    <a:cubicBezTo>
                      <a:pt x="901" y="1054"/>
                      <a:pt x="880" y="1067"/>
                      <a:pt x="868" y="1110"/>
                    </a:cubicBezTo>
                    <a:cubicBezTo>
                      <a:pt x="861" y="1632"/>
                      <a:pt x="973" y="1577"/>
                      <a:pt x="629" y="1586"/>
                    </a:cubicBezTo>
                    <a:cubicBezTo>
                      <a:pt x="510" y="1589"/>
                      <a:pt x="392" y="1591"/>
                      <a:pt x="273" y="1594"/>
                    </a:cubicBezTo>
                    <a:cubicBezTo>
                      <a:pt x="210" y="1590"/>
                      <a:pt x="145" y="1603"/>
                      <a:pt x="85" y="1578"/>
                    </a:cubicBezTo>
                    <a:cubicBezTo>
                      <a:pt x="65" y="1569"/>
                      <a:pt x="66" y="1529"/>
                      <a:pt x="59" y="1504"/>
                    </a:cubicBezTo>
                    <a:cubicBezTo>
                      <a:pt x="57" y="1495"/>
                      <a:pt x="53" y="1479"/>
                      <a:pt x="53" y="1479"/>
                    </a:cubicBezTo>
                    <a:cubicBezTo>
                      <a:pt x="57" y="1386"/>
                      <a:pt x="67" y="1306"/>
                      <a:pt x="85" y="1216"/>
                    </a:cubicBezTo>
                    <a:cubicBezTo>
                      <a:pt x="87" y="1019"/>
                      <a:pt x="89" y="822"/>
                      <a:pt x="91" y="625"/>
                    </a:cubicBezTo>
                    <a:cubicBezTo>
                      <a:pt x="93" y="468"/>
                      <a:pt x="0" y="157"/>
                      <a:pt x="124" y="157"/>
                    </a:cubicBezTo>
                    <a:close/>
                  </a:path>
                </a:pathLst>
              </a:cu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sp>
            <p:nvSpPr>
              <p:cNvPr id="44083" name="Freeform 28" descr="Blue tissue paper"/>
              <p:cNvSpPr>
                <a:spLocks/>
              </p:cNvSpPr>
              <p:nvPr/>
            </p:nvSpPr>
            <p:spPr bwMode="auto">
              <a:xfrm>
                <a:off x="2960" y="1125"/>
                <a:ext cx="1622" cy="1395"/>
              </a:xfrm>
              <a:custGeom>
                <a:avLst/>
                <a:gdLst>
                  <a:gd name="T0" fmla="*/ 187 w 1681"/>
                  <a:gd name="T1" fmla="*/ 18 h 1459"/>
                  <a:gd name="T2" fmla="*/ 348 w 1681"/>
                  <a:gd name="T3" fmla="*/ 18 h 1459"/>
                  <a:gd name="T4" fmla="*/ 423 w 1681"/>
                  <a:gd name="T5" fmla="*/ 30 h 1459"/>
                  <a:gd name="T6" fmla="*/ 457 w 1681"/>
                  <a:gd name="T7" fmla="*/ 126 h 1459"/>
                  <a:gd name="T8" fmla="*/ 481 w 1681"/>
                  <a:gd name="T9" fmla="*/ 165 h 1459"/>
                  <a:gd name="T10" fmla="*/ 490 w 1681"/>
                  <a:gd name="T11" fmla="*/ 189 h 1459"/>
                  <a:gd name="T12" fmla="*/ 492 w 1681"/>
                  <a:gd name="T13" fmla="*/ 248 h 1459"/>
                  <a:gd name="T14" fmla="*/ 499 w 1681"/>
                  <a:gd name="T15" fmla="*/ 283 h 1459"/>
                  <a:gd name="T16" fmla="*/ 598 w 1681"/>
                  <a:gd name="T17" fmla="*/ 333 h 1459"/>
                  <a:gd name="T18" fmla="*/ 874 w 1681"/>
                  <a:gd name="T19" fmla="*/ 338 h 1459"/>
                  <a:gd name="T20" fmla="*/ 926 w 1681"/>
                  <a:gd name="T21" fmla="*/ 338 h 1459"/>
                  <a:gd name="T22" fmla="*/ 892 w 1681"/>
                  <a:gd name="T23" fmla="*/ 394 h 1459"/>
                  <a:gd name="T24" fmla="*/ 535 w 1681"/>
                  <a:gd name="T25" fmla="*/ 401 h 1459"/>
                  <a:gd name="T26" fmla="*/ 510 w 1681"/>
                  <a:gd name="T27" fmla="*/ 439 h 1459"/>
                  <a:gd name="T28" fmla="*/ 499 w 1681"/>
                  <a:gd name="T29" fmla="*/ 447 h 1459"/>
                  <a:gd name="T30" fmla="*/ 472 w 1681"/>
                  <a:gd name="T31" fmla="*/ 680 h 1459"/>
                  <a:gd name="T32" fmla="*/ 444 w 1681"/>
                  <a:gd name="T33" fmla="*/ 711 h 1459"/>
                  <a:gd name="T34" fmla="*/ 128 w 1681"/>
                  <a:gd name="T35" fmla="*/ 708 h 1459"/>
                  <a:gd name="T36" fmla="*/ 101 w 1681"/>
                  <a:gd name="T37" fmla="*/ 692 h 1459"/>
                  <a:gd name="T38" fmla="*/ 115 w 1681"/>
                  <a:gd name="T39" fmla="*/ 389 h 1459"/>
                  <a:gd name="T40" fmla="*/ 187 w 1681"/>
                  <a:gd name="T41" fmla="*/ 18 h 14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81" h="1459">
                    <a:moveTo>
                      <a:pt x="331" y="35"/>
                    </a:moveTo>
                    <a:cubicBezTo>
                      <a:pt x="437" y="0"/>
                      <a:pt x="361" y="22"/>
                      <a:pt x="619" y="35"/>
                    </a:cubicBezTo>
                    <a:cubicBezTo>
                      <a:pt x="662" y="37"/>
                      <a:pt x="747" y="59"/>
                      <a:pt x="747" y="59"/>
                    </a:cubicBezTo>
                    <a:cubicBezTo>
                      <a:pt x="819" y="107"/>
                      <a:pt x="746" y="194"/>
                      <a:pt x="811" y="259"/>
                    </a:cubicBezTo>
                    <a:cubicBezTo>
                      <a:pt x="821" y="289"/>
                      <a:pt x="839" y="311"/>
                      <a:pt x="851" y="339"/>
                    </a:cubicBezTo>
                    <a:cubicBezTo>
                      <a:pt x="858" y="354"/>
                      <a:pt x="867" y="387"/>
                      <a:pt x="867" y="387"/>
                    </a:cubicBezTo>
                    <a:cubicBezTo>
                      <a:pt x="870" y="427"/>
                      <a:pt x="872" y="467"/>
                      <a:pt x="875" y="507"/>
                    </a:cubicBezTo>
                    <a:cubicBezTo>
                      <a:pt x="877" y="531"/>
                      <a:pt x="879" y="555"/>
                      <a:pt x="883" y="579"/>
                    </a:cubicBezTo>
                    <a:cubicBezTo>
                      <a:pt x="902" y="699"/>
                      <a:pt x="949" y="675"/>
                      <a:pt x="1059" y="683"/>
                    </a:cubicBezTo>
                    <a:cubicBezTo>
                      <a:pt x="1203" y="719"/>
                      <a:pt x="1407" y="695"/>
                      <a:pt x="1547" y="691"/>
                    </a:cubicBezTo>
                    <a:cubicBezTo>
                      <a:pt x="1564" y="688"/>
                      <a:pt x="1631" y="670"/>
                      <a:pt x="1643" y="691"/>
                    </a:cubicBezTo>
                    <a:cubicBezTo>
                      <a:pt x="1681" y="760"/>
                      <a:pt x="1622" y="797"/>
                      <a:pt x="1579" y="811"/>
                    </a:cubicBezTo>
                    <a:cubicBezTo>
                      <a:pt x="1379" y="878"/>
                      <a:pt x="1158" y="816"/>
                      <a:pt x="947" y="819"/>
                    </a:cubicBezTo>
                    <a:cubicBezTo>
                      <a:pt x="892" y="837"/>
                      <a:pt x="933" y="866"/>
                      <a:pt x="907" y="899"/>
                    </a:cubicBezTo>
                    <a:cubicBezTo>
                      <a:pt x="901" y="907"/>
                      <a:pt x="891" y="910"/>
                      <a:pt x="883" y="915"/>
                    </a:cubicBezTo>
                    <a:cubicBezTo>
                      <a:pt x="786" y="1060"/>
                      <a:pt x="921" y="1266"/>
                      <a:pt x="835" y="1395"/>
                    </a:cubicBezTo>
                    <a:cubicBezTo>
                      <a:pt x="826" y="1431"/>
                      <a:pt x="823" y="1447"/>
                      <a:pt x="787" y="1459"/>
                    </a:cubicBezTo>
                    <a:cubicBezTo>
                      <a:pt x="600" y="1456"/>
                      <a:pt x="414" y="1456"/>
                      <a:pt x="227" y="1451"/>
                    </a:cubicBezTo>
                    <a:cubicBezTo>
                      <a:pt x="182" y="1450"/>
                      <a:pt x="190" y="1451"/>
                      <a:pt x="179" y="1419"/>
                    </a:cubicBezTo>
                    <a:cubicBezTo>
                      <a:pt x="184" y="1191"/>
                      <a:pt x="194" y="1013"/>
                      <a:pt x="203" y="795"/>
                    </a:cubicBezTo>
                    <a:cubicBezTo>
                      <a:pt x="205" y="594"/>
                      <a:pt x="0" y="35"/>
                      <a:pt x="331" y="35"/>
                    </a:cubicBezTo>
                    <a:close/>
                  </a:path>
                </a:pathLst>
              </a:custGeom>
              <a:blipFill dpi="0" rotWithShape="0">
                <a:blip r:embed="rId2"/>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grpSp>
        <p:grpSp>
          <p:nvGrpSpPr>
            <p:cNvPr id="44063" name="Group 60"/>
            <p:cNvGrpSpPr>
              <a:grpSpLocks/>
            </p:cNvGrpSpPr>
            <p:nvPr/>
          </p:nvGrpSpPr>
          <p:grpSpPr bwMode="auto">
            <a:xfrm>
              <a:off x="2419" y="432"/>
              <a:ext cx="2125" cy="815"/>
              <a:chOff x="2507" y="432"/>
              <a:chExt cx="2125" cy="815"/>
            </a:xfrm>
          </p:grpSpPr>
          <p:sp>
            <p:nvSpPr>
              <p:cNvPr id="44064" name="Freeform 40"/>
              <p:cNvSpPr>
                <a:spLocks/>
              </p:cNvSpPr>
              <p:nvPr/>
            </p:nvSpPr>
            <p:spPr bwMode="auto">
              <a:xfrm>
                <a:off x="3468" y="432"/>
                <a:ext cx="469" cy="425"/>
              </a:xfrm>
              <a:custGeom>
                <a:avLst/>
                <a:gdLst>
                  <a:gd name="T0" fmla="*/ 1 w 753"/>
                  <a:gd name="T1" fmla="*/ 1 h 600"/>
                  <a:gd name="T2" fmla="*/ 1 w 753"/>
                  <a:gd name="T3" fmla="*/ 1 h 600"/>
                  <a:gd name="T4" fmla="*/ 1 w 753"/>
                  <a:gd name="T5" fmla="*/ 1 h 600"/>
                  <a:gd name="T6" fmla="*/ 1 w 753"/>
                  <a:gd name="T7" fmla="*/ 1 h 600"/>
                  <a:gd name="T8" fmla="*/ 1 w 753"/>
                  <a:gd name="T9" fmla="*/ 2 h 600"/>
                  <a:gd name="T10" fmla="*/ 1 w 753"/>
                  <a:gd name="T11" fmla="*/ 2 h 600"/>
                  <a:gd name="T12" fmla="*/ 1 w 753"/>
                  <a:gd name="T13" fmla="*/ 2 h 600"/>
                  <a:gd name="T14" fmla="*/ 1 w 753"/>
                  <a:gd name="T15" fmla="*/ 2 h 600"/>
                  <a:gd name="T16" fmla="*/ 1 w 753"/>
                  <a:gd name="T17" fmla="*/ 2 h 600"/>
                  <a:gd name="T18" fmla="*/ 1 w 753"/>
                  <a:gd name="T19" fmla="*/ 2 h 600"/>
                  <a:gd name="T20" fmla="*/ 1 w 753"/>
                  <a:gd name="T21" fmla="*/ 2 h 600"/>
                  <a:gd name="T22" fmla="*/ 1 w 753"/>
                  <a:gd name="T23" fmla="*/ 1 h 600"/>
                  <a:gd name="T24" fmla="*/ 1 w 753"/>
                  <a:gd name="T25" fmla="*/ 1 h 600"/>
                  <a:gd name="T26" fmla="*/ 1 w 753"/>
                  <a:gd name="T27" fmla="*/ 1 h 600"/>
                  <a:gd name="T28" fmla="*/ 1 w 753"/>
                  <a:gd name="T29" fmla="*/ 1 h 600"/>
                  <a:gd name="T30" fmla="*/ 1 w 753"/>
                  <a:gd name="T31" fmla="*/ 1 h 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53" h="600">
                    <a:moveTo>
                      <a:pt x="387" y="10"/>
                    </a:moveTo>
                    <a:cubicBezTo>
                      <a:pt x="206" y="17"/>
                      <a:pt x="174" y="0"/>
                      <a:pt x="51" y="82"/>
                    </a:cubicBezTo>
                    <a:cubicBezTo>
                      <a:pt x="32" y="111"/>
                      <a:pt x="14" y="145"/>
                      <a:pt x="3" y="178"/>
                    </a:cubicBezTo>
                    <a:cubicBezTo>
                      <a:pt x="6" y="253"/>
                      <a:pt x="0" y="328"/>
                      <a:pt x="11" y="402"/>
                    </a:cubicBezTo>
                    <a:cubicBezTo>
                      <a:pt x="16" y="433"/>
                      <a:pt x="48" y="453"/>
                      <a:pt x="59" y="482"/>
                    </a:cubicBezTo>
                    <a:cubicBezTo>
                      <a:pt x="63" y="492"/>
                      <a:pt x="60" y="506"/>
                      <a:pt x="67" y="514"/>
                    </a:cubicBezTo>
                    <a:cubicBezTo>
                      <a:pt x="88" y="539"/>
                      <a:pt x="144" y="549"/>
                      <a:pt x="171" y="554"/>
                    </a:cubicBezTo>
                    <a:cubicBezTo>
                      <a:pt x="240" y="600"/>
                      <a:pt x="373" y="573"/>
                      <a:pt x="443" y="570"/>
                    </a:cubicBezTo>
                    <a:cubicBezTo>
                      <a:pt x="492" y="558"/>
                      <a:pt x="527" y="534"/>
                      <a:pt x="571" y="514"/>
                    </a:cubicBezTo>
                    <a:cubicBezTo>
                      <a:pt x="586" y="507"/>
                      <a:pt x="619" y="498"/>
                      <a:pt x="619" y="498"/>
                    </a:cubicBezTo>
                    <a:cubicBezTo>
                      <a:pt x="625" y="480"/>
                      <a:pt x="633" y="442"/>
                      <a:pt x="651" y="426"/>
                    </a:cubicBezTo>
                    <a:cubicBezTo>
                      <a:pt x="665" y="413"/>
                      <a:pt x="683" y="405"/>
                      <a:pt x="699" y="394"/>
                    </a:cubicBezTo>
                    <a:cubicBezTo>
                      <a:pt x="707" y="389"/>
                      <a:pt x="723" y="378"/>
                      <a:pt x="723" y="378"/>
                    </a:cubicBezTo>
                    <a:cubicBezTo>
                      <a:pt x="753" y="289"/>
                      <a:pt x="741" y="169"/>
                      <a:pt x="659" y="114"/>
                    </a:cubicBezTo>
                    <a:cubicBezTo>
                      <a:pt x="631" y="31"/>
                      <a:pt x="543" y="32"/>
                      <a:pt x="467" y="26"/>
                    </a:cubicBezTo>
                    <a:cubicBezTo>
                      <a:pt x="462" y="25"/>
                      <a:pt x="346" y="10"/>
                      <a:pt x="387" y="10"/>
                    </a:cubicBezTo>
                    <a:close/>
                  </a:path>
                </a:pathLst>
              </a:custGeom>
              <a:solidFill>
                <a:srgbClr val="99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sp>
            <p:nvSpPr>
              <p:cNvPr id="44065" name="Freeform 30"/>
              <p:cNvSpPr>
                <a:spLocks/>
              </p:cNvSpPr>
              <p:nvPr/>
            </p:nvSpPr>
            <p:spPr bwMode="auto">
              <a:xfrm>
                <a:off x="2507" y="662"/>
                <a:ext cx="343" cy="340"/>
              </a:xfrm>
              <a:custGeom>
                <a:avLst/>
                <a:gdLst>
                  <a:gd name="T0" fmla="*/ 1 w 640"/>
                  <a:gd name="T1" fmla="*/ 1 h 545"/>
                  <a:gd name="T2" fmla="*/ 1 w 640"/>
                  <a:gd name="T3" fmla="*/ 1 h 545"/>
                  <a:gd name="T4" fmla="*/ 1 w 640"/>
                  <a:gd name="T5" fmla="*/ 1 h 545"/>
                  <a:gd name="T6" fmla="*/ 1 w 640"/>
                  <a:gd name="T7" fmla="*/ 1 h 545"/>
                  <a:gd name="T8" fmla="*/ 1 w 640"/>
                  <a:gd name="T9" fmla="*/ 1 h 545"/>
                  <a:gd name="T10" fmla="*/ 1 w 640"/>
                  <a:gd name="T11" fmla="*/ 1 h 545"/>
                  <a:gd name="T12" fmla="*/ 1 w 640"/>
                  <a:gd name="T13" fmla="*/ 1 h 545"/>
                  <a:gd name="T14" fmla="*/ 1 w 640"/>
                  <a:gd name="T15" fmla="*/ 1 h 545"/>
                  <a:gd name="T16" fmla="*/ 1 w 640"/>
                  <a:gd name="T17" fmla="*/ 1 h 545"/>
                  <a:gd name="T18" fmla="*/ 1 w 640"/>
                  <a:gd name="T19" fmla="*/ 1 h 545"/>
                  <a:gd name="T20" fmla="*/ 1 w 640"/>
                  <a:gd name="T21" fmla="*/ 1 h 545"/>
                  <a:gd name="T22" fmla="*/ 1 w 640"/>
                  <a:gd name="T23" fmla="*/ 1 h 545"/>
                  <a:gd name="T24" fmla="*/ 1 w 640"/>
                  <a:gd name="T25" fmla="*/ 1 h 545"/>
                  <a:gd name="T26" fmla="*/ 1 w 640"/>
                  <a:gd name="T27" fmla="*/ 1 h 5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0" h="545">
                    <a:moveTo>
                      <a:pt x="240" y="10"/>
                    </a:moveTo>
                    <a:cubicBezTo>
                      <a:pt x="182" y="15"/>
                      <a:pt x="134" y="16"/>
                      <a:pt x="80" y="34"/>
                    </a:cubicBezTo>
                    <a:cubicBezTo>
                      <a:pt x="39" y="75"/>
                      <a:pt x="21" y="108"/>
                      <a:pt x="8" y="162"/>
                    </a:cubicBezTo>
                    <a:cubicBezTo>
                      <a:pt x="11" y="242"/>
                      <a:pt x="0" y="324"/>
                      <a:pt x="16" y="402"/>
                    </a:cubicBezTo>
                    <a:cubicBezTo>
                      <a:pt x="23" y="438"/>
                      <a:pt x="109" y="452"/>
                      <a:pt x="136" y="458"/>
                    </a:cubicBezTo>
                    <a:cubicBezTo>
                      <a:pt x="158" y="463"/>
                      <a:pt x="179" y="469"/>
                      <a:pt x="200" y="474"/>
                    </a:cubicBezTo>
                    <a:cubicBezTo>
                      <a:pt x="211" y="477"/>
                      <a:pt x="232" y="482"/>
                      <a:pt x="232" y="482"/>
                    </a:cubicBezTo>
                    <a:cubicBezTo>
                      <a:pt x="300" y="480"/>
                      <a:pt x="542" y="545"/>
                      <a:pt x="616" y="434"/>
                    </a:cubicBezTo>
                    <a:cubicBezTo>
                      <a:pt x="624" y="396"/>
                      <a:pt x="634" y="361"/>
                      <a:pt x="640" y="322"/>
                    </a:cubicBezTo>
                    <a:cubicBezTo>
                      <a:pt x="637" y="258"/>
                      <a:pt x="637" y="194"/>
                      <a:pt x="632" y="130"/>
                    </a:cubicBezTo>
                    <a:cubicBezTo>
                      <a:pt x="631" y="122"/>
                      <a:pt x="630" y="112"/>
                      <a:pt x="624" y="106"/>
                    </a:cubicBezTo>
                    <a:cubicBezTo>
                      <a:pt x="586" y="68"/>
                      <a:pt x="527" y="42"/>
                      <a:pt x="480" y="18"/>
                    </a:cubicBezTo>
                    <a:cubicBezTo>
                      <a:pt x="471" y="14"/>
                      <a:pt x="466" y="2"/>
                      <a:pt x="456" y="2"/>
                    </a:cubicBezTo>
                    <a:cubicBezTo>
                      <a:pt x="384" y="0"/>
                      <a:pt x="312" y="7"/>
                      <a:pt x="240" y="10"/>
                    </a:cubicBezTo>
                    <a:close/>
                  </a:path>
                </a:pathLst>
              </a:custGeom>
              <a:solidFill>
                <a:srgbClr val="99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sp>
            <p:nvSpPr>
              <p:cNvPr id="44066" name="Freeform 31" descr="Blue tissue paper"/>
              <p:cNvSpPr>
                <a:spLocks/>
              </p:cNvSpPr>
              <p:nvPr/>
            </p:nvSpPr>
            <p:spPr bwMode="auto">
              <a:xfrm>
                <a:off x="2526" y="693"/>
                <a:ext cx="302" cy="260"/>
              </a:xfrm>
              <a:custGeom>
                <a:avLst/>
                <a:gdLst>
                  <a:gd name="T0" fmla="*/ 1 w 563"/>
                  <a:gd name="T1" fmla="*/ 0 h 416"/>
                  <a:gd name="T2" fmla="*/ 1 w 563"/>
                  <a:gd name="T3" fmla="*/ 1 h 416"/>
                  <a:gd name="T4" fmla="*/ 1 w 563"/>
                  <a:gd name="T5" fmla="*/ 1 h 416"/>
                  <a:gd name="T6" fmla="*/ 1 w 563"/>
                  <a:gd name="T7" fmla="*/ 1 h 416"/>
                  <a:gd name="T8" fmla="*/ 1 w 563"/>
                  <a:gd name="T9" fmla="*/ 1 h 416"/>
                  <a:gd name="T10" fmla="*/ 1 w 563"/>
                  <a:gd name="T11" fmla="*/ 1 h 416"/>
                  <a:gd name="T12" fmla="*/ 1 w 563"/>
                  <a:gd name="T13" fmla="*/ 1 h 416"/>
                  <a:gd name="T14" fmla="*/ 1 w 563"/>
                  <a:gd name="T15" fmla="*/ 1 h 416"/>
                  <a:gd name="T16" fmla="*/ 1 w 563"/>
                  <a:gd name="T17" fmla="*/ 1 h 416"/>
                  <a:gd name="T18" fmla="*/ 1 w 563"/>
                  <a:gd name="T19" fmla="*/ 1 h 416"/>
                  <a:gd name="T20" fmla="*/ 1 w 563"/>
                  <a:gd name="T21" fmla="*/ 1 h 416"/>
                  <a:gd name="T22" fmla="*/ 1 w 563"/>
                  <a:gd name="T23" fmla="*/ 1 h 416"/>
                  <a:gd name="T24" fmla="*/ 1 w 563"/>
                  <a:gd name="T25" fmla="*/ 1 h 416"/>
                  <a:gd name="T26" fmla="*/ 1 w 563"/>
                  <a:gd name="T27" fmla="*/ 1 h 416"/>
                  <a:gd name="T28" fmla="*/ 1 w 563"/>
                  <a:gd name="T29" fmla="*/ 0 h 4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63" h="416">
                    <a:moveTo>
                      <a:pt x="228" y="0"/>
                    </a:moveTo>
                    <a:cubicBezTo>
                      <a:pt x="297" y="3"/>
                      <a:pt x="367" y="3"/>
                      <a:pt x="436" y="8"/>
                    </a:cubicBezTo>
                    <a:cubicBezTo>
                      <a:pt x="482" y="11"/>
                      <a:pt x="441" y="18"/>
                      <a:pt x="476" y="40"/>
                    </a:cubicBezTo>
                    <a:cubicBezTo>
                      <a:pt x="490" y="49"/>
                      <a:pt x="524" y="56"/>
                      <a:pt x="524" y="56"/>
                    </a:cubicBezTo>
                    <a:cubicBezTo>
                      <a:pt x="529" y="64"/>
                      <a:pt x="536" y="71"/>
                      <a:pt x="540" y="80"/>
                    </a:cubicBezTo>
                    <a:cubicBezTo>
                      <a:pt x="547" y="95"/>
                      <a:pt x="556" y="128"/>
                      <a:pt x="556" y="128"/>
                    </a:cubicBezTo>
                    <a:cubicBezTo>
                      <a:pt x="553" y="203"/>
                      <a:pt x="563" y="279"/>
                      <a:pt x="548" y="352"/>
                    </a:cubicBezTo>
                    <a:cubicBezTo>
                      <a:pt x="545" y="365"/>
                      <a:pt x="521" y="356"/>
                      <a:pt x="508" y="360"/>
                    </a:cubicBezTo>
                    <a:cubicBezTo>
                      <a:pt x="460" y="373"/>
                      <a:pt x="397" y="388"/>
                      <a:pt x="356" y="416"/>
                    </a:cubicBezTo>
                    <a:cubicBezTo>
                      <a:pt x="311" y="413"/>
                      <a:pt x="265" y="413"/>
                      <a:pt x="220" y="408"/>
                    </a:cubicBezTo>
                    <a:cubicBezTo>
                      <a:pt x="172" y="403"/>
                      <a:pt x="137" y="359"/>
                      <a:pt x="92" y="344"/>
                    </a:cubicBezTo>
                    <a:cubicBezTo>
                      <a:pt x="55" y="289"/>
                      <a:pt x="78" y="302"/>
                      <a:pt x="36" y="288"/>
                    </a:cubicBezTo>
                    <a:cubicBezTo>
                      <a:pt x="9" y="207"/>
                      <a:pt x="0" y="111"/>
                      <a:pt x="92" y="80"/>
                    </a:cubicBezTo>
                    <a:cubicBezTo>
                      <a:pt x="101" y="53"/>
                      <a:pt x="107" y="29"/>
                      <a:pt x="140" y="24"/>
                    </a:cubicBezTo>
                    <a:cubicBezTo>
                      <a:pt x="233" y="11"/>
                      <a:pt x="228" y="46"/>
                      <a:pt x="228" y="0"/>
                    </a:cubicBezTo>
                    <a:close/>
                  </a:path>
                </a:pathLst>
              </a:custGeom>
              <a:blipFill dpi="0" rotWithShape="0">
                <a:blip r:embed="rId2"/>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sp>
            <p:nvSpPr>
              <p:cNvPr id="44067" name="Freeform 34"/>
              <p:cNvSpPr>
                <a:spLocks/>
              </p:cNvSpPr>
              <p:nvPr/>
            </p:nvSpPr>
            <p:spPr bwMode="auto">
              <a:xfrm rot="5320976">
                <a:off x="3283" y="721"/>
                <a:ext cx="333" cy="349"/>
              </a:xfrm>
              <a:custGeom>
                <a:avLst/>
                <a:gdLst>
                  <a:gd name="T0" fmla="*/ 1 w 640"/>
                  <a:gd name="T1" fmla="*/ 1 h 545"/>
                  <a:gd name="T2" fmla="*/ 1 w 640"/>
                  <a:gd name="T3" fmla="*/ 1 h 545"/>
                  <a:gd name="T4" fmla="*/ 1 w 640"/>
                  <a:gd name="T5" fmla="*/ 1 h 545"/>
                  <a:gd name="T6" fmla="*/ 1 w 640"/>
                  <a:gd name="T7" fmla="*/ 1 h 545"/>
                  <a:gd name="T8" fmla="*/ 1 w 640"/>
                  <a:gd name="T9" fmla="*/ 1 h 545"/>
                  <a:gd name="T10" fmla="*/ 1 w 640"/>
                  <a:gd name="T11" fmla="*/ 1 h 545"/>
                  <a:gd name="T12" fmla="*/ 1 w 640"/>
                  <a:gd name="T13" fmla="*/ 1 h 545"/>
                  <a:gd name="T14" fmla="*/ 1 w 640"/>
                  <a:gd name="T15" fmla="*/ 1 h 545"/>
                  <a:gd name="T16" fmla="*/ 1 w 640"/>
                  <a:gd name="T17" fmla="*/ 1 h 545"/>
                  <a:gd name="T18" fmla="*/ 1 w 640"/>
                  <a:gd name="T19" fmla="*/ 1 h 545"/>
                  <a:gd name="T20" fmla="*/ 1 w 640"/>
                  <a:gd name="T21" fmla="*/ 1 h 545"/>
                  <a:gd name="T22" fmla="*/ 1 w 640"/>
                  <a:gd name="T23" fmla="*/ 1 h 545"/>
                  <a:gd name="T24" fmla="*/ 1 w 640"/>
                  <a:gd name="T25" fmla="*/ 1 h 545"/>
                  <a:gd name="T26" fmla="*/ 1 w 640"/>
                  <a:gd name="T27" fmla="*/ 1 h 5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0" h="545">
                    <a:moveTo>
                      <a:pt x="240" y="10"/>
                    </a:moveTo>
                    <a:cubicBezTo>
                      <a:pt x="182" y="15"/>
                      <a:pt x="134" y="16"/>
                      <a:pt x="80" y="34"/>
                    </a:cubicBezTo>
                    <a:cubicBezTo>
                      <a:pt x="39" y="75"/>
                      <a:pt x="21" y="108"/>
                      <a:pt x="8" y="162"/>
                    </a:cubicBezTo>
                    <a:cubicBezTo>
                      <a:pt x="11" y="242"/>
                      <a:pt x="0" y="324"/>
                      <a:pt x="16" y="402"/>
                    </a:cubicBezTo>
                    <a:cubicBezTo>
                      <a:pt x="23" y="438"/>
                      <a:pt x="109" y="452"/>
                      <a:pt x="136" y="458"/>
                    </a:cubicBezTo>
                    <a:cubicBezTo>
                      <a:pt x="158" y="463"/>
                      <a:pt x="179" y="469"/>
                      <a:pt x="200" y="474"/>
                    </a:cubicBezTo>
                    <a:cubicBezTo>
                      <a:pt x="211" y="477"/>
                      <a:pt x="232" y="482"/>
                      <a:pt x="232" y="482"/>
                    </a:cubicBezTo>
                    <a:cubicBezTo>
                      <a:pt x="300" y="480"/>
                      <a:pt x="542" y="545"/>
                      <a:pt x="616" y="434"/>
                    </a:cubicBezTo>
                    <a:cubicBezTo>
                      <a:pt x="624" y="396"/>
                      <a:pt x="634" y="361"/>
                      <a:pt x="640" y="322"/>
                    </a:cubicBezTo>
                    <a:cubicBezTo>
                      <a:pt x="637" y="258"/>
                      <a:pt x="637" y="194"/>
                      <a:pt x="632" y="130"/>
                    </a:cubicBezTo>
                    <a:cubicBezTo>
                      <a:pt x="631" y="122"/>
                      <a:pt x="630" y="112"/>
                      <a:pt x="624" y="106"/>
                    </a:cubicBezTo>
                    <a:cubicBezTo>
                      <a:pt x="586" y="68"/>
                      <a:pt x="527" y="42"/>
                      <a:pt x="480" y="18"/>
                    </a:cubicBezTo>
                    <a:cubicBezTo>
                      <a:pt x="471" y="14"/>
                      <a:pt x="466" y="2"/>
                      <a:pt x="456" y="2"/>
                    </a:cubicBezTo>
                    <a:cubicBezTo>
                      <a:pt x="384" y="0"/>
                      <a:pt x="312" y="7"/>
                      <a:pt x="240" y="10"/>
                    </a:cubicBezTo>
                    <a:close/>
                  </a:path>
                </a:pathLst>
              </a:custGeom>
              <a:solidFill>
                <a:srgbClr val="99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sp>
            <p:nvSpPr>
              <p:cNvPr id="44068" name="Freeform 35" descr="Blue tissue paper"/>
              <p:cNvSpPr>
                <a:spLocks/>
              </p:cNvSpPr>
              <p:nvPr/>
            </p:nvSpPr>
            <p:spPr bwMode="auto">
              <a:xfrm rot="5320976">
                <a:off x="3312" y="761"/>
                <a:ext cx="293" cy="266"/>
              </a:xfrm>
              <a:custGeom>
                <a:avLst/>
                <a:gdLst>
                  <a:gd name="T0" fmla="*/ 1 w 563"/>
                  <a:gd name="T1" fmla="*/ 0 h 416"/>
                  <a:gd name="T2" fmla="*/ 1 w 563"/>
                  <a:gd name="T3" fmla="*/ 1 h 416"/>
                  <a:gd name="T4" fmla="*/ 1 w 563"/>
                  <a:gd name="T5" fmla="*/ 1 h 416"/>
                  <a:gd name="T6" fmla="*/ 1 w 563"/>
                  <a:gd name="T7" fmla="*/ 1 h 416"/>
                  <a:gd name="T8" fmla="*/ 1 w 563"/>
                  <a:gd name="T9" fmla="*/ 1 h 416"/>
                  <a:gd name="T10" fmla="*/ 1 w 563"/>
                  <a:gd name="T11" fmla="*/ 1 h 416"/>
                  <a:gd name="T12" fmla="*/ 1 w 563"/>
                  <a:gd name="T13" fmla="*/ 1 h 416"/>
                  <a:gd name="T14" fmla="*/ 1 w 563"/>
                  <a:gd name="T15" fmla="*/ 1 h 416"/>
                  <a:gd name="T16" fmla="*/ 1 w 563"/>
                  <a:gd name="T17" fmla="*/ 1 h 416"/>
                  <a:gd name="T18" fmla="*/ 1 w 563"/>
                  <a:gd name="T19" fmla="*/ 1 h 416"/>
                  <a:gd name="T20" fmla="*/ 1 w 563"/>
                  <a:gd name="T21" fmla="*/ 1 h 416"/>
                  <a:gd name="T22" fmla="*/ 1 w 563"/>
                  <a:gd name="T23" fmla="*/ 1 h 416"/>
                  <a:gd name="T24" fmla="*/ 1 w 563"/>
                  <a:gd name="T25" fmla="*/ 1 h 416"/>
                  <a:gd name="T26" fmla="*/ 1 w 563"/>
                  <a:gd name="T27" fmla="*/ 1 h 416"/>
                  <a:gd name="T28" fmla="*/ 1 w 563"/>
                  <a:gd name="T29" fmla="*/ 0 h 4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63" h="416">
                    <a:moveTo>
                      <a:pt x="228" y="0"/>
                    </a:moveTo>
                    <a:cubicBezTo>
                      <a:pt x="297" y="3"/>
                      <a:pt x="367" y="3"/>
                      <a:pt x="436" y="8"/>
                    </a:cubicBezTo>
                    <a:cubicBezTo>
                      <a:pt x="482" y="11"/>
                      <a:pt x="441" y="18"/>
                      <a:pt x="476" y="40"/>
                    </a:cubicBezTo>
                    <a:cubicBezTo>
                      <a:pt x="490" y="49"/>
                      <a:pt x="524" y="56"/>
                      <a:pt x="524" y="56"/>
                    </a:cubicBezTo>
                    <a:cubicBezTo>
                      <a:pt x="529" y="64"/>
                      <a:pt x="536" y="71"/>
                      <a:pt x="540" y="80"/>
                    </a:cubicBezTo>
                    <a:cubicBezTo>
                      <a:pt x="547" y="95"/>
                      <a:pt x="556" y="128"/>
                      <a:pt x="556" y="128"/>
                    </a:cubicBezTo>
                    <a:cubicBezTo>
                      <a:pt x="553" y="203"/>
                      <a:pt x="563" y="279"/>
                      <a:pt x="548" y="352"/>
                    </a:cubicBezTo>
                    <a:cubicBezTo>
                      <a:pt x="545" y="365"/>
                      <a:pt x="521" y="356"/>
                      <a:pt x="508" y="360"/>
                    </a:cubicBezTo>
                    <a:cubicBezTo>
                      <a:pt x="460" y="373"/>
                      <a:pt x="397" y="388"/>
                      <a:pt x="356" y="416"/>
                    </a:cubicBezTo>
                    <a:cubicBezTo>
                      <a:pt x="311" y="413"/>
                      <a:pt x="265" y="413"/>
                      <a:pt x="220" y="408"/>
                    </a:cubicBezTo>
                    <a:cubicBezTo>
                      <a:pt x="172" y="403"/>
                      <a:pt x="137" y="359"/>
                      <a:pt x="92" y="344"/>
                    </a:cubicBezTo>
                    <a:cubicBezTo>
                      <a:pt x="55" y="289"/>
                      <a:pt x="78" y="302"/>
                      <a:pt x="36" y="288"/>
                    </a:cubicBezTo>
                    <a:cubicBezTo>
                      <a:pt x="9" y="207"/>
                      <a:pt x="0" y="111"/>
                      <a:pt x="92" y="80"/>
                    </a:cubicBezTo>
                    <a:cubicBezTo>
                      <a:pt x="101" y="53"/>
                      <a:pt x="107" y="29"/>
                      <a:pt x="140" y="24"/>
                    </a:cubicBezTo>
                    <a:cubicBezTo>
                      <a:pt x="233" y="11"/>
                      <a:pt x="228" y="46"/>
                      <a:pt x="228" y="0"/>
                    </a:cubicBezTo>
                    <a:close/>
                  </a:path>
                </a:pathLst>
              </a:custGeom>
              <a:blipFill dpi="0" rotWithShape="0">
                <a:blip r:embed="rId2"/>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sp>
            <p:nvSpPr>
              <p:cNvPr id="44069" name="Freeform 37"/>
              <p:cNvSpPr>
                <a:spLocks/>
              </p:cNvSpPr>
              <p:nvPr/>
            </p:nvSpPr>
            <p:spPr bwMode="auto">
              <a:xfrm>
                <a:off x="2850" y="662"/>
                <a:ext cx="469" cy="425"/>
              </a:xfrm>
              <a:custGeom>
                <a:avLst/>
                <a:gdLst>
                  <a:gd name="T0" fmla="*/ 1 w 753"/>
                  <a:gd name="T1" fmla="*/ 1 h 600"/>
                  <a:gd name="T2" fmla="*/ 1 w 753"/>
                  <a:gd name="T3" fmla="*/ 1 h 600"/>
                  <a:gd name="T4" fmla="*/ 1 w 753"/>
                  <a:gd name="T5" fmla="*/ 1 h 600"/>
                  <a:gd name="T6" fmla="*/ 1 w 753"/>
                  <a:gd name="T7" fmla="*/ 1 h 600"/>
                  <a:gd name="T8" fmla="*/ 1 w 753"/>
                  <a:gd name="T9" fmla="*/ 2 h 600"/>
                  <a:gd name="T10" fmla="*/ 1 w 753"/>
                  <a:gd name="T11" fmla="*/ 2 h 600"/>
                  <a:gd name="T12" fmla="*/ 1 w 753"/>
                  <a:gd name="T13" fmla="*/ 2 h 600"/>
                  <a:gd name="T14" fmla="*/ 1 w 753"/>
                  <a:gd name="T15" fmla="*/ 2 h 600"/>
                  <a:gd name="T16" fmla="*/ 1 w 753"/>
                  <a:gd name="T17" fmla="*/ 2 h 600"/>
                  <a:gd name="T18" fmla="*/ 1 w 753"/>
                  <a:gd name="T19" fmla="*/ 2 h 600"/>
                  <a:gd name="T20" fmla="*/ 1 w 753"/>
                  <a:gd name="T21" fmla="*/ 2 h 600"/>
                  <a:gd name="T22" fmla="*/ 1 w 753"/>
                  <a:gd name="T23" fmla="*/ 1 h 600"/>
                  <a:gd name="T24" fmla="*/ 1 w 753"/>
                  <a:gd name="T25" fmla="*/ 1 h 600"/>
                  <a:gd name="T26" fmla="*/ 1 w 753"/>
                  <a:gd name="T27" fmla="*/ 1 h 600"/>
                  <a:gd name="T28" fmla="*/ 1 w 753"/>
                  <a:gd name="T29" fmla="*/ 1 h 600"/>
                  <a:gd name="T30" fmla="*/ 1 w 753"/>
                  <a:gd name="T31" fmla="*/ 1 h 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53" h="600">
                    <a:moveTo>
                      <a:pt x="387" y="10"/>
                    </a:moveTo>
                    <a:cubicBezTo>
                      <a:pt x="206" y="17"/>
                      <a:pt x="174" y="0"/>
                      <a:pt x="51" y="82"/>
                    </a:cubicBezTo>
                    <a:cubicBezTo>
                      <a:pt x="32" y="111"/>
                      <a:pt x="14" y="145"/>
                      <a:pt x="3" y="178"/>
                    </a:cubicBezTo>
                    <a:cubicBezTo>
                      <a:pt x="6" y="253"/>
                      <a:pt x="0" y="328"/>
                      <a:pt x="11" y="402"/>
                    </a:cubicBezTo>
                    <a:cubicBezTo>
                      <a:pt x="16" y="433"/>
                      <a:pt x="48" y="453"/>
                      <a:pt x="59" y="482"/>
                    </a:cubicBezTo>
                    <a:cubicBezTo>
                      <a:pt x="63" y="492"/>
                      <a:pt x="60" y="506"/>
                      <a:pt x="67" y="514"/>
                    </a:cubicBezTo>
                    <a:cubicBezTo>
                      <a:pt x="88" y="539"/>
                      <a:pt x="144" y="549"/>
                      <a:pt x="171" y="554"/>
                    </a:cubicBezTo>
                    <a:cubicBezTo>
                      <a:pt x="240" y="600"/>
                      <a:pt x="373" y="573"/>
                      <a:pt x="443" y="570"/>
                    </a:cubicBezTo>
                    <a:cubicBezTo>
                      <a:pt x="492" y="558"/>
                      <a:pt x="527" y="534"/>
                      <a:pt x="571" y="514"/>
                    </a:cubicBezTo>
                    <a:cubicBezTo>
                      <a:pt x="586" y="507"/>
                      <a:pt x="619" y="498"/>
                      <a:pt x="619" y="498"/>
                    </a:cubicBezTo>
                    <a:cubicBezTo>
                      <a:pt x="625" y="480"/>
                      <a:pt x="633" y="442"/>
                      <a:pt x="651" y="426"/>
                    </a:cubicBezTo>
                    <a:cubicBezTo>
                      <a:pt x="665" y="413"/>
                      <a:pt x="683" y="405"/>
                      <a:pt x="699" y="394"/>
                    </a:cubicBezTo>
                    <a:cubicBezTo>
                      <a:pt x="707" y="389"/>
                      <a:pt x="723" y="378"/>
                      <a:pt x="723" y="378"/>
                    </a:cubicBezTo>
                    <a:cubicBezTo>
                      <a:pt x="753" y="289"/>
                      <a:pt x="741" y="169"/>
                      <a:pt x="659" y="114"/>
                    </a:cubicBezTo>
                    <a:cubicBezTo>
                      <a:pt x="631" y="31"/>
                      <a:pt x="543" y="32"/>
                      <a:pt x="467" y="26"/>
                    </a:cubicBezTo>
                    <a:cubicBezTo>
                      <a:pt x="462" y="25"/>
                      <a:pt x="346" y="10"/>
                      <a:pt x="387" y="10"/>
                    </a:cubicBezTo>
                    <a:close/>
                  </a:path>
                </a:pathLst>
              </a:custGeom>
              <a:solidFill>
                <a:srgbClr val="99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sp>
            <p:nvSpPr>
              <p:cNvPr id="44070" name="Freeform 38" descr="Blue tissue paper"/>
              <p:cNvSpPr>
                <a:spLocks/>
              </p:cNvSpPr>
              <p:nvPr/>
            </p:nvSpPr>
            <p:spPr bwMode="auto">
              <a:xfrm>
                <a:off x="2851" y="714"/>
                <a:ext cx="429" cy="318"/>
              </a:xfrm>
              <a:custGeom>
                <a:avLst/>
                <a:gdLst>
                  <a:gd name="T0" fmla="*/ 1 w 690"/>
                  <a:gd name="T1" fmla="*/ 1 h 448"/>
                  <a:gd name="T2" fmla="*/ 1 w 690"/>
                  <a:gd name="T3" fmla="*/ 0 h 448"/>
                  <a:gd name="T4" fmla="*/ 1 w 690"/>
                  <a:gd name="T5" fmla="*/ 1 h 448"/>
                  <a:gd name="T6" fmla="*/ 1 w 690"/>
                  <a:gd name="T7" fmla="*/ 1 h 448"/>
                  <a:gd name="T8" fmla="*/ 1 w 690"/>
                  <a:gd name="T9" fmla="*/ 1 h 448"/>
                  <a:gd name="T10" fmla="*/ 1 w 690"/>
                  <a:gd name="T11" fmla="*/ 1 h 448"/>
                  <a:gd name="T12" fmla="*/ 1 w 690"/>
                  <a:gd name="T13" fmla="*/ 2 h 448"/>
                  <a:gd name="T14" fmla="*/ 1 w 690"/>
                  <a:gd name="T15" fmla="*/ 2 h 448"/>
                  <a:gd name="T16" fmla="*/ 1 w 690"/>
                  <a:gd name="T17" fmla="*/ 1 h 448"/>
                  <a:gd name="T18" fmla="*/ 1 w 690"/>
                  <a:gd name="T19" fmla="*/ 1 h 448"/>
                  <a:gd name="T20" fmla="*/ 1 w 690"/>
                  <a:gd name="T21" fmla="*/ 1 h 448"/>
                  <a:gd name="T22" fmla="*/ 1 w 690"/>
                  <a:gd name="T23" fmla="*/ 1 h 448"/>
                  <a:gd name="T24" fmla="*/ 1 w 690"/>
                  <a:gd name="T25" fmla="*/ 1 h 448"/>
                  <a:gd name="T26" fmla="*/ 1 w 690"/>
                  <a:gd name="T27" fmla="*/ 1 h 448"/>
                  <a:gd name="T28" fmla="*/ 1 w 690"/>
                  <a:gd name="T29" fmla="*/ 1 h 448"/>
                  <a:gd name="T30" fmla="*/ 1 w 690"/>
                  <a:gd name="T31" fmla="*/ 1 h 4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90" h="448">
                    <a:moveTo>
                      <a:pt x="546" y="32"/>
                    </a:moveTo>
                    <a:cubicBezTo>
                      <a:pt x="460" y="25"/>
                      <a:pt x="380" y="8"/>
                      <a:pt x="294" y="0"/>
                    </a:cubicBezTo>
                    <a:cubicBezTo>
                      <a:pt x="196" y="5"/>
                      <a:pt x="147" y="4"/>
                      <a:pt x="65" y="32"/>
                    </a:cubicBezTo>
                    <a:cubicBezTo>
                      <a:pt x="64" y="35"/>
                      <a:pt x="41" y="103"/>
                      <a:pt x="41" y="104"/>
                    </a:cubicBezTo>
                    <a:cubicBezTo>
                      <a:pt x="36" y="120"/>
                      <a:pt x="26" y="152"/>
                      <a:pt x="26" y="152"/>
                    </a:cubicBezTo>
                    <a:cubicBezTo>
                      <a:pt x="30" y="243"/>
                      <a:pt x="0" y="351"/>
                      <a:pt x="97" y="384"/>
                    </a:cubicBezTo>
                    <a:cubicBezTo>
                      <a:pt x="110" y="426"/>
                      <a:pt x="140" y="419"/>
                      <a:pt x="183" y="424"/>
                    </a:cubicBezTo>
                    <a:cubicBezTo>
                      <a:pt x="231" y="430"/>
                      <a:pt x="273" y="433"/>
                      <a:pt x="317" y="448"/>
                    </a:cubicBezTo>
                    <a:cubicBezTo>
                      <a:pt x="391" y="445"/>
                      <a:pt x="465" y="410"/>
                      <a:pt x="538" y="400"/>
                    </a:cubicBezTo>
                    <a:cubicBezTo>
                      <a:pt x="548" y="399"/>
                      <a:pt x="546" y="422"/>
                      <a:pt x="554" y="416"/>
                    </a:cubicBezTo>
                    <a:cubicBezTo>
                      <a:pt x="562" y="409"/>
                      <a:pt x="608" y="368"/>
                      <a:pt x="610" y="368"/>
                    </a:cubicBezTo>
                    <a:cubicBezTo>
                      <a:pt x="618" y="345"/>
                      <a:pt x="617" y="347"/>
                      <a:pt x="633" y="328"/>
                    </a:cubicBezTo>
                    <a:cubicBezTo>
                      <a:pt x="644" y="315"/>
                      <a:pt x="680" y="312"/>
                      <a:pt x="680" y="312"/>
                    </a:cubicBezTo>
                    <a:cubicBezTo>
                      <a:pt x="683" y="304"/>
                      <a:pt x="688" y="296"/>
                      <a:pt x="688" y="288"/>
                    </a:cubicBezTo>
                    <a:cubicBezTo>
                      <a:pt x="688" y="240"/>
                      <a:pt x="690" y="191"/>
                      <a:pt x="680" y="144"/>
                    </a:cubicBezTo>
                    <a:cubicBezTo>
                      <a:pt x="665" y="72"/>
                      <a:pt x="587" y="73"/>
                      <a:pt x="546" y="32"/>
                    </a:cubicBezTo>
                    <a:close/>
                  </a:path>
                </a:pathLst>
              </a:custGeom>
              <a:blipFill dpi="0" rotWithShape="0">
                <a:blip r:embed="rId2"/>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sp>
            <p:nvSpPr>
              <p:cNvPr id="44071" name="Freeform 41" descr="Blue tissue paper"/>
              <p:cNvSpPr>
                <a:spLocks/>
              </p:cNvSpPr>
              <p:nvPr/>
            </p:nvSpPr>
            <p:spPr bwMode="auto">
              <a:xfrm>
                <a:off x="3469" y="484"/>
                <a:ext cx="429" cy="318"/>
              </a:xfrm>
              <a:custGeom>
                <a:avLst/>
                <a:gdLst>
                  <a:gd name="T0" fmla="*/ 1 w 690"/>
                  <a:gd name="T1" fmla="*/ 1 h 448"/>
                  <a:gd name="T2" fmla="*/ 1 w 690"/>
                  <a:gd name="T3" fmla="*/ 0 h 448"/>
                  <a:gd name="T4" fmla="*/ 1 w 690"/>
                  <a:gd name="T5" fmla="*/ 1 h 448"/>
                  <a:gd name="T6" fmla="*/ 1 w 690"/>
                  <a:gd name="T7" fmla="*/ 1 h 448"/>
                  <a:gd name="T8" fmla="*/ 1 w 690"/>
                  <a:gd name="T9" fmla="*/ 1 h 448"/>
                  <a:gd name="T10" fmla="*/ 1 w 690"/>
                  <a:gd name="T11" fmla="*/ 1 h 448"/>
                  <a:gd name="T12" fmla="*/ 1 w 690"/>
                  <a:gd name="T13" fmla="*/ 2 h 448"/>
                  <a:gd name="T14" fmla="*/ 1 w 690"/>
                  <a:gd name="T15" fmla="*/ 2 h 448"/>
                  <a:gd name="T16" fmla="*/ 1 w 690"/>
                  <a:gd name="T17" fmla="*/ 1 h 448"/>
                  <a:gd name="T18" fmla="*/ 1 w 690"/>
                  <a:gd name="T19" fmla="*/ 1 h 448"/>
                  <a:gd name="T20" fmla="*/ 1 w 690"/>
                  <a:gd name="T21" fmla="*/ 1 h 448"/>
                  <a:gd name="T22" fmla="*/ 1 w 690"/>
                  <a:gd name="T23" fmla="*/ 1 h 448"/>
                  <a:gd name="T24" fmla="*/ 1 w 690"/>
                  <a:gd name="T25" fmla="*/ 1 h 448"/>
                  <a:gd name="T26" fmla="*/ 1 w 690"/>
                  <a:gd name="T27" fmla="*/ 1 h 448"/>
                  <a:gd name="T28" fmla="*/ 1 w 690"/>
                  <a:gd name="T29" fmla="*/ 1 h 448"/>
                  <a:gd name="T30" fmla="*/ 1 w 690"/>
                  <a:gd name="T31" fmla="*/ 1 h 4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90" h="448">
                    <a:moveTo>
                      <a:pt x="546" y="32"/>
                    </a:moveTo>
                    <a:cubicBezTo>
                      <a:pt x="460" y="25"/>
                      <a:pt x="380" y="8"/>
                      <a:pt x="294" y="0"/>
                    </a:cubicBezTo>
                    <a:cubicBezTo>
                      <a:pt x="196" y="5"/>
                      <a:pt x="147" y="4"/>
                      <a:pt x="65" y="32"/>
                    </a:cubicBezTo>
                    <a:cubicBezTo>
                      <a:pt x="64" y="35"/>
                      <a:pt x="41" y="103"/>
                      <a:pt x="41" y="104"/>
                    </a:cubicBezTo>
                    <a:cubicBezTo>
                      <a:pt x="36" y="120"/>
                      <a:pt x="26" y="152"/>
                      <a:pt x="26" y="152"/>
                    </a:cubicBezTo>
                    <a:cubicBezTo>
                      <a:pt x="30" y="243"/>
                      <a:pt x="0" y="351"/>
                      <a:pt x="97" y="384"/>
                    </a:cubicBezTo>
                    <a:cubicBezTo>
                      <a:pt x="110" y="426"/>
                      <a:pt x="140" y="419"/>
                      <a:pt x="183" y="424"/>
                    </a:cubicBezTo>
                    <a:cubicBezTo>
                      <a:pt x="231" y="430"/>
                      <a:pt x="273" y="433"/>
                      <a:pt x="317" y="448"/>
                    </a:cubicBezTo>
                    <a:cubicBezTo>
                      <a:pt x="391" y="445"/>
                      <a:pt x="465" y="410"/>
                      <a:pt x="538" y="400"/>
                    </a:cubicBezTo>
                    <a:cubicBezTo>
                      <a:pt x="548" y="399"/>
                      <a:pt x="546" y="422"/>
                      <a:pt x="554" y="416"/>
                    </a:cubicBezTo>
                    <a:cubicBezTo>
                      <a:pt x="562" y="409"/>
                      <a:pt x="608" y="368"/>
                      <a:pt x="610" y="368"/>
                    </a:cubicBezTo>
                    <a:cubicBezTo>
                      <a:pt x="618" y="345"/>
                      <a:pt x="617" y="347"/>
                      <a:pt x="633" y="328"/>
                    </a:cubicBezTo>
                    <a:cubicBezTo>
                      <a:pt x="644" y="315"/>
                      <a:pt x="680" y="312"/>
                      <a:pt x="680" y="312"/>
                    </a:cubicBezTo>
                    <a:cubicBezTo>
                      <a:pt x="683" y="304"/>
                      <a:pt x="688" y="296"/>
                      <a:pt x="688" y="288"/>
                    </a:cubicBezTo>
                    <a:cubicBezTo>
                      <a:pt x="688" y="240"/>
                      <a:pt x="690" y="191"/>
                      <a:pt x="680" y="144"/>
                    </a:cubicBezTo>
                    <a:cubicBezTo>
                      <a:pt x="665" y="72"/>
                      <a:pt x="587" y="73"/>
                      <a:pt x="546" y="32"/>
                    </a:cubicBezTo>
                    <a:close/>
                  </a:path>
                </a:pathLst>
              </a:custGeom>
              <a:blipFill dpi="0" rotWithShape="0">
                <a:blip r:embed="rId2"/>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sp>
            <p:nvSpPr>
              <p:cNvPr id="44072" name="Freeform 43"/>
              <p:cNvSpPr>
                <a:spLocks/>
              </p:cNvSpPr>
              <p:nvPr/>
            </p:nvSpPr>
            <p:spPr bwMode="auto">
              <a:xfrm>
                <a:off x="3607" y="908"/>
                <a:ext cx="343" cy="339"/>
              </a:xfrm>
              <a:custGeom>
                <a:avLst/>
                <a:gdLst>
                  <a:gd name="T0" fmla="*/ 1 w 640"/>
                  <a:gd name="T1" fmla="*/ 1 h 545"/>
                  <a:gd name="T2" fmla="*/ 1 w 640"/>
                  <a:gd name="T3" fmla="*/ 1 h 545"/>
                  <a:gd name="T4" fmla="*/ 1 w 640"/>
                  <a:gd name="T5" fmla="*/ 1 h 545"/>
                  <a:gd name="T6" fmla="*/ 1 w 640"/>
                  <a:gd name="T7" fmla="*/ 1 h 545"/>
                  <a:gd name="T8" fmla="*/ 1 w 640"/>
                  <a:gd name="T9" fmla="*/ 1 h 545"/>
                  <a:gd name="T10" fmla="*/ 1 w 640"/>
                  <a:gd name="T11" fmla="*/ 1 h 545"/>
                  <a:gd name="T12" fmla="*/ 1 w 640"/>
                  <a:gd name="T13" fmla="*/ 1 h 545"/>
                  <a:gd name="T14" fmla="*/ 1 w 640"/>
                  <a:gd name="T15" fmla="*/ 1 h 545"/>
                  <a:gd name="T16" fmla="*/ 1 w 640"/>
                  <a:gd name="T17" fmla="*/ 1 h 545"/>
                  <a:gd name="T18" fmla="*/ 1 w 640"/>
                  <a:gd name="T19" fmla="*/ 1 h 545"/>
                  <a:gd name="T20" fmla="*/ 1 w 640"/>
                  <a:gd name="T21" fmla="*/ 1 h 545"/>
                  <a:gd name="T22" fmla="*/ 1 w 640"/>
                  <a:gd name="T23" fmla="*/ 1 h 545"/>
                  <a:gd name="T24" fmla="*/ 1 w 640"/>
                  <a:gd name="T25" fmla="*/ 1 h 545"/>
                  <a:gd name="T26" fmla="*/ 1 w 640"/>
                  <a:gd name="T27" fmla="*/ 1 h 5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0" h="545">
                    <a:moveTo>
                      <a:pt x="240" y="10"/>
                    </a:moveTo>
                    <a:cubicBezTo>
                      <a:pt x="182" y="15"/>
                      <a:pt x="134" y="16"/>
                      <a:pt x="80" y="34"/>
                    </a:cubicBezTo>
                    <a:cubicBezTo>
                      <a:pt x="39" y="75"/>
                      <a:pt x="21" y="108"/>
                      <a:pt x="8" y="162"/>
                    </a:cubicBezTo>
                    <a:cubicBezTo>
                      <a:pt x="11" y="242"/>
                      <a:pt x="0" y="324"/>
                      <a:pt x="16" y="402"/>
                    </a:cubicBezTo>
                    <a:cubicBezTo>
                      <a:pt x="23" y="438"/>
                      <a:pt x="109" y="452"/>
                      <a:pt x="136" y="458"/>
                    </a:cubicBezTo>
                    <a:cubicBezTo>
                      <a:pt x="158" y="463"/>
                      <a:pt x="179" y="469"/>
                      <a:pt x="200" y="474"/>
                    </a:cubicBezTo>
                    <a:cubicBezTo>
                      <a:pt x="211" y="477"/>
                      <a:pt x="232" y="482"/>
                      <a:pt x="232" y="482"/>
                    </a:cubicBezTo>
                    <a:cubicBezTo>
                      <a:pt x="300" y="480"/>
                      <a:pt x="542" y="545"/>
                      <a:pt x="616" y="434"/>
                    </a:cubicBezTo>
                    <a:cubicBezTo>
                      <a:pt x="624" y="396"/>
                      <a:pt x="634" y="361"/>
                      <a:pt x="640" y="322"/>
                    </a:cubicBezTo>
                    <a:cubicBezTo>
                      <a:pt x="637" y="258"/>
                      <a:pt x="637" y="194"/>
                      <a:pt x="632" y="130"/>
                    </a:cubicBezTo>
                    <a:cubicBezTo>
                      <a:pt x="631" y="122"/>
                      <a:pt x="630" y="112"/>
                      <a:pt x="624" y="106"/>
                    </a:cubicBezTo>
                    <a:cubicBezTo>
                      <a:pt x="586" y="68"/>
                      <a:pt x="527" y="42"/>
                      <a:pt x="480" y="18"/>
                    </a:cubicBezTo>
                    <a:cubicBezTo>
                      <a:pt x="471" y="14"/>
                      <a:pt x="466" y="2"/>
                      <a:pt x="456" y="2"/>
                    </a:cubicBezTo>
                    <a:cubicBezTo>
                      <a:pt x="384" y="0"/>
                      <a:pt x="312" y="7"/>
                      <a:pt x="240" y="10"/>
                    </a:cubicBezTo>
                    <a:close/>
                  </a:path>
                </a:pathLst>
              </a:custGeom>
              <a:solidFill>
                <a:srgbClr val="99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sp>
            <p:nvSpPr>
              <p:cNvPr id="44073" name="Freeform 44" descr="Blue tissue paper"/>
              <p:cNvSpPr>
                <a:spLocks/>
              </p:cNvSpPr>
              <p:nvPr/>
            </p:nvSpPr>
            <p:spPr bwMode="auto">
              <a:xfrm>
                <a:off x="3626" y="939"/>
                <a:ext cx="302" cy="259"/>
              </a:xfrm>
              <a:custGeom>
                <a:avLst/>
                <a:gdLst>
                  <a:gd name="T0" fmla="*/ 1 w 563"/>
                  <a:gd name="T1" fmla="*/ 0 h 416"/>
                  <a:gd name="T2" fmla="*/ 1 w 563"/>
                  <a:gd name="T3" fmla="*/ 1 h 416"/>
                  <a:gd name="T4" fmla="*/ 1 w 563"/>
                  <a:gd name="T5" fmla="*/ 1 h 416"/>
                  <a:gd name="T6" fmla="*/ 1 w 563"/>
                  <a:gd name="T7" fmla="*/ 1 h 416"/>
                  <a:gd name="T8" fmla="*/ 1 w 563"/>
                  <a:gd name="T9" fmla="*/ 1 h 416"/>
                  <a:gd name="T10" fmla="*/ 1 w 563"/>
                  <a:gd name="T11" fmla="*/ 1 h 416"/>
                  <a:gd name="T12" fmla="*/ 1 w 563"/>
                  <a:gd name="T13" fmla="*/ 1 h 416"/>
                  <a:gd name="T14" fmla="*/ 1 w 563"/>
                  <a:gd name="T15" fmla="*/ 1 h 416"/>
                  <a:gd name="T16" fmla="*/ 1 w 563"/>
                  <a:gd name="T17" fmla="*/ 1 h 416"/>
                  <a:gd name="T18" fmla="*/ 1 w 563"/>
                  <a:gd name="T19" fmla="*/ 1 h 416"/>
                  <a:gd name="T20" fmla="*/ 1 w 563"/>
                  <a:gd name="T21" fmla="*/ 1 h 416"/>
                  <a:gd name="T22" fmla="*/ 1 w 563"/>
                  <a:gd name="T23" fmla="*/ 1 h 416"/>
                  <a:gd name="T24" fmla="*/ 1 w 563"/>
                  <a:gd name="T25" fmla="*/ 1 h 416"/>
                  <a:gd name="T26" fmla="*/ 1 w 563"/>
                  <a:gd name="T27" fmla="*/ 1 h 416"/>
                  <a:gd name="T28" fmla="*/ 1 w 563"/>
                  <a:gd name="T29" fmla="*/ 0 h 4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63" h="416">
                    <a:moveTo>
                      <a:pt x="228" y="0"/>
                    </a:moveTo>
                    <a:cubicBezTo>
                      <a:pt x="297" y="3"/>
                      <a:pt x="367" y="3"/>
                      <a:pt x="436" y="8"/>
                    </a:cubicBezTo>
                    <a:cubicBezTo>
                      <a:pt x="482" y="11"/>
                      <a:pt x="441" y="18"/>
                      <a:pt x="476" y="40"/>
                    </a:cubicBezTo>
                    <a:cubicBezTo>
                      <a:pt x="490" y="49"/>
                      <a:pt x="524" y="56"/>
                      <a:pt x="524" y="56"/>
                    </a:cubicBezTo>
                    <a:cubicBezTo>
                      <a:pt x="529" y="64"/>
                      <a:pt x="536" y="71"/>
                      <a:pt x="540" y="80"/>
                    </a:cubicBezTo>
                    <a:cubicBezTo>
                      <a:pt x="547" y="95"/>
                      <a:pt x="556" y="128"/>
                      <a:pt x="556" y="128"/>
                    </a:cubicBezTo>
                    <a:cubicBezTo>
                      <a:pt x="553" y="203"/>
                      <a:pt x="563" y="279"/>
                      <a:pt x="548" y="352"/>
                    </a:cubicBezTo>
                    <a:cubicBezTo>
                      <a:pt x="545" y="365"/>
                      <a:pt x="521" y="356"/>
                      <a:pt x="508" y="360"/>
                    </a:cubicBezTo>
                    <a:cubicBezTo>
                      <a:pt x="460" y="373"/>
                      <a:pt x="397" y="388"/>
                      <a:pt x="356" y="416"/>
                    </a:cubicBezTo>
                    <a:cubicBezTo>
                      <a:pt x="311" y="413"/>
                      <a:pt x="265" y="413"/>
                      <a:pt x="220" y="408"/>
                    </a:cubicBezTo>
                    <a:cubicBezTo>
                      <a:pt x="172" y="403"/>
                      <a:pt x="137" y="359"/>
                      <a:pt x="92" y="344"/>
                    </a:cubicBezTo>
                    <a:cubicBezTo>
                      <a:pt x="55" y="289"/>
                      <a:pt x="78" y="302"/>
                      <a:pt x="36" y="288"/>
                    </a:cubicBezTo>
                    <a:cubicBezTo>
                      <a:pt x="9" y="207"/>
                      <a:pt x="0" y="111"/>
                      <a:pt x="92" y="80"/>
                    </a:cubicBezTo>
                    <a:cubicBezTo>
                      <a:pt x="101" y="53"/>
                      <a:pt x="107" y="29"/>
                      <a:pt x="140" y="24"/>
                    </a:cubicBezTo>
                    <a:cubicBezTo>
                      <a:pt x="233" y="11"/>
                      <a:pt x="228" y="46"/>
                      <a:pt x="228" y="0"/>
                    </a:cubicBezTo>
                    <a:close/>
                  </a:path>
                </a:pathLst>
              </a:custGeom>
              <a:blipFill dpi="0" rotWithShape="0">
                <a:blip r:embed="rId2"/>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sp>
            <p:nvSpPr>
              <p:cNvPr id="44074" name="Freeform 45"/>
              <p:cNvSpPr>
                <a:spLocks/>
              </p:cNvSpPr>
              <p:nvPr/>
            </p:nvSpPr>
            <p:spPr bwMode="auto">
              <a:xfrm rot="-5051255">
                <a:off x="4340" y="724"/>
                <a:ext cx="175" cy="407"/>
              </a:xfrm>
              <a:custGeom>
                <a:avLst/>
                <a:gdLst>
                  <a:gd name="T0" fmla="*/ 0 w 379"/>
                  <a:gd name="T1" fmla="*/ 1 h 600"/>
                  <a:gd name="T2" fmla="*/ 0 w 379"/>
                  <a:gd name="T3" fmla="*/ 1 h 600"/>
                  <a:gd name="T4" fmla="*/ 0 w 379"/>
                  <a:gd name="T5" fmla="*/ 1 h 600"/>
                  <a:gd name="T6" fmla="*/ 0 w 379"/>
                  <a:gd name="T7" fmla="*/ 1 h 600"/>
                  <a:gd name="T8" fmla="*/ 0 w 379"/>
                  <a:gd name="T9" fmla="*/ 1 h 600"/>
                  <a:gd name="T10" fmla="*/ 0 w 379"/>
                  <a:gd name="T11" fmla="*/ 1 h 600"/>
                  <a:gd name="T12" fmla="*/ 0 w 379"/>
                  <a:gd name="T13" fmla="*/ 1 h 600"/>
                  <a:gd name="T14" fmla="*/ 0 w 379"/>
                  <a:gd name="T15" fmla="*/ 1 h 600"/>
                  <a:gd name="T16" fmla="*/ 0 w 379"/>
                  <a:gd name="T17" fmla="*/ 1 h 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9" h="600">
                    <a:moveTo>
                      <a:pt x="96" y="16"/>
                    </a:moveTo>
                    <a:cubicBezTo>
                      <a:pt x="141" y="19"/>
                      <a:pt x="197" y="5"/>
                      <a:pt x="232" y="40"/>
                    </a:cubicBezTo>
                    <a:cubicBezTo>
                      <a:pt x="251" y="59"/>
                      <a:pt x="256" y="88"/>
                      <a:pt x="264" y="112"/>
                    </a:cubicBezTo>
                    <a:cubicBezTo>
                      <a:pt x="267" y="120"/>
                      <a:pt x="272" y="136"/>
                      <a:pt x="272" y="136"/>
                    </a:cubicBezTo>
                    <a:cubicBezTo>
                      <a:pt x="290" y="282"/>
                      <a:pt x="379" y="546"/>
                      <a:pt x="216" y="600"/>
                    </a:cubicBezTo>
                    <a:cubicBezTo>
                      <a:pt x="143" y="593"/>
                      <a:pt x="125" y="596"/>
                      <a:pt x="72" y="560"/>
                    </a:cubicBezTo>
                    <a:cubicBezTo>
                      <a:pt x="57" y="515"/>
                      <a:pt x="16" y="487"/>
                      <a:pt x="0" y="440"/>
                    </a:cubicBezTo>
                    <a:cubicBezTo>
                      <a:pt x="3" y="317"/>
                      <a:pt x="1" y="194"/>
                      <a:pt x="8" y="72"/>
                    </a:cubicBezTo>
                    <a:cubicBezTo>
                      <a:pt x="11" y="16"/>
                      <a:pt x="49" y="0"/>
                      <a:pt x="96" y="16"/>
                    </a:cubicBezTo>
                    <a:close/>
                  </a:path>
                </a:pathLst>
              </a:custGeom>
              <a:solidFill>
                <a:srgbClr val="99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sp>
            <p:nvSpPr>
              <p:cNvPr id="44075" name="Freeform 47" descr="Blue tissue paper"/>
              <p:cNvSpPr>
                <a:spLocks/>
              </p:cNvSpPr>
              <p:nvPr/>
            </p:nvSpPr>
            <p:spPr bwMode="auto">
              <a:xfrm rot="-5051255">
                <a:off x="4369" y="769"/>
                <a:ext cx="129" cy="360"/>
              </a:xfrm>
              <a:custGeom>
                <a:avLst/>
                <a:gdLst>
                  <a:gd name="T0" fmla="*/ 0 w 280"/>
                  <a:gd name="T1" fmla="*/ 0 h 532"/>
                  <a:gd name="T2" fmla="*/ 0 w 280"/>
                  <a:gd name="T3" fmla="*/ 1 h 532"/>
                  <a:gd name="T4" fmla="*/ 0 w 280"/>
                  <a:gd name="T5" fmla="*/ 1 h 532"/>
                  <a:gd name="T6" fmla="*/ 0 w 280"/>
                  <a:gd name="T7" fmla="*/ 1 h 532"/>
                  <a:gd name="T8" fmla="*/ 0 w 280"/>
                  <a:gd name="T9" fmla="*/ 1 h 532"/>
                  <a:gd name="T10" fmla="*/ 0 w 280"/>
                  <a:gd name="T11" fmla="*/ 1 h 532"/>
                  <a:gd name="T12" fmla="*/ 0 w 280"/>
                  <a:gd name="T13" fmla="*/ 1 h 532"/>
                  <a:gd name="T14" fmla="*/ 0 w 280"/>
                  <a:gd name="T15" fmla="*/ 1 h 532"/>
                  <a:gd name="T16" fmla="*/ 0 w 280"/>
                  <a:gd name="T17" fmla="*/ 1 h 532"/>
                  <a:gd name="T18" fmla="*/ 0 w 280"/>
                  <a:gd name="T19" fmla="*/ 1 h 532"/>
                  <a:gd name="T20" fmla="*/ 0 w 280"/>
                  <a:gd name="T21" fmla="*/ 1 h 532"/>
                  <a:gd name="T22" fmla="*/ 0 w 280"/>
                  <a:gd name="T23" fmla="*/ 1 h 532"/>
                  <a:gd name="T24" fmla="*/ 0 w 280"/>
                  <a:gd name="T25" fmla="*/ 1 h 532"/>
                  <a:gd name="T26" fmla="*/ 0 w 280"/>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0" h="532">
                    <a:moveTo>
                      <a:pt x="68" y="0"/>
                    </a:moveTo>
                    <a:cubicBezTo>
                      <a:pt x="144" y="25"/>
                      <a:pt x="99" y="14"/>
                      <a:pt x="204" y="24"/>
                    </a:cubicBezTo>
                    <a:cubicBezTo>
                      <a:pt x="212" y="54"/>
                      <a:pt x="226" y="75"/>
                      <a:pt x="236" y="104"/>
                    </a:cubicBezTo>
                    <a:cubicBezTo>
                      <a:pt x="244" y="183"/>
                      <a:pt x="257" y="259"/>
                      <a:pt x="276" y="336"/>
                    </a:cubicBezTo>
                    <a:cubicBezTo>
                      <a:pt x="273" y="389"/>
                      <a:pt x="280" y="427"/>
                      <a:pt x="252" y="472"/>
                    </a:cubicBezTo>
                    <a:cubicBezTo>
                      <a:pt x="235" y="499"/>
                      <a:pt x="204" y="499"/>
                      <a:pt x="172" y="504"/>
                    </a:cubicBezTo>
                    <a:cubicBezTo>
                      <a:pt x="155" y="507"/>
                      <a:pt x="124" y="520"/>
                      <a:pt x="124" y="520"/>
                    </a:cubicBezTo>
                    <a:cubicBezTo>
                      <a:pt x="78" y="451"/>
                      <a:pt x="139" y="532"/>
                      <a:pt x="84" y="488"/>
                    </a:cubicBezTo>
                    <a:cubicBezTo>
                      <a:pt x="32" y="447"/>
                      <a:pt x="104" y="476"/>
                      <a:pt x="44" y="456"/>
                    </a:cubicBezTo>
                    <a:cubicBezTo>
                      <a:pt x="0" y="325"/>
                      <a:pt x="52" y="489"/>
                      <a:pt x="20" y="360"/>
                    </a:cubicBezTo>
                    <a:cubicBezTo>
                      <a:pt x="16" y="344"/>
                      <a:pt x="28" y="312"/>
                      <a:pt x="28" y="312"/>
                    </a:cubicBezTo>
                    <a:cubicBezTo>
                      <a:pt x="31" y="267"/>
                      <a:pt x="5" y="221"/>
                      <a:pt x="12" y="176"/>
                    </a:cubicBezTo>
                    <a:cubicBezTo>
                      <a:pt x="13" y="166"/>
                      <a:pt x="52" y="168"/>
                      <a:pt x="36" y="144"/>
                    </a:cubicBezTo>
                    <a:cubicBezTo>
                      <a:pt x="49" y="80"/>
                      <a:pt x="22" y="46"/>
                      <a:pt x="68" y="0"/>
                    </a:cubicBezTo>
                    <a:close/>
                  </a:path>
                </a:pathLst>
              </a:custGeom>
              <a:blipFill dpi="0" rotWithShape="0">
                <a:blip r:embed="rId2"/>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sp>
            <p:nvSpPr>
              <p:cNvPr id="44076" name="Freeform 50"/>
              <p:cNvSpPr>
                <a:spLocks/>
              </p:cNvSpPr>
              <p:nvPr/>
            </p:nvSpPr>
            <p:spPr bwMode="auto">
              <a:xfrm rot="-5076915">
                <a:off x="4341" y="501"/>
                <a:ext cx="176" cy="407"/>
              </a:xfrm>
              <a:custGeom>
                <a:avLst/>
                <a:gdLst>
                  <a:gd name="T0" fmla="*/ 0 w 379"/>
                  <a:gd name="T1" fmla="*/ 1 h 600"/>
                  <a:gd name="T2" fmla="*/ 0 w 379"/>
                  <a:gd name="T3" fmla="*/ 1 h 600"/>
                  <a:gd name="T4" fmla="*/ 0 w 379"/>
                  <a:gd name="T5" fmla="*/ 1 h 600"/>
                  <a:gd name="T6" fmla="*/ 0 w 379"/>
                  <a:gd name="T7" fmla="*/ 1 h 600"/>
                  <a:gd name="T8" fmla="*/ 0 w 379"/>
                  <a:gd name="T9" fmla="*/ 1 h 600"/>
                  <a:gd name="T10" fmla="*/ 0 w 379"/>
                  <a:gd name="T11" fmla="*/ 1 h 600"/>
                  <a:gd name="T12" fmla="*/ 0 w 379"/>
                  <a:gd name="T13" fmla="*/ 1 h 600"/>
                  <a:gd name="T14" fmla="*/ 0 w 379"/>
                  <a:gd name="T15" fmla="*/ 1 h 600"/>
                  <a:gd name="T16" fmla="*/ 0 w 379"/>
                  <a:gd name="T17" fmla="*/ 1 h 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9" h="600">
                    <a:moveTo>
                      <a:pt x="96" y="16"/>
                    </a:moveTo>
                    <a:cubicBezTo>
                      <a:pt x="141" y="19"/>
                      <a:pt x="197" y="5"/>
                      <a:pt x="232" y="40"/>
                    </a:cubicBezTo>
                    <a:cubicBezTo>
                      <a:pt x="251" y="59"/>
                      <a:pt x="256" y="88"/>
                      <a:pt x="264" y="112"/>
                    </a:cubicBezTo>
                    <a:cubicBezTo>
                      <a:pt x="267" y="120"/>
                      <a:pt x="272" y="136"/>
                      <a:pt x="272" y="136"/>
                    </a:cubicBezTo>
                    <a:cubicBezTo>
                      <a:pt x="290" y="282"/>
                      <a:pt x="379" y="546"/>
                      <a:pt x="216" y="600"/>
                    </a:cubicBezTo>
                    <a:cubicBezTo>
                      <a:pt x="143" y="593"/>
                      <a:pt x="125" y="596"/>
                      <a:pt x="72" y="560"/>
                    </a:cubicBezTo>
                    <a:cubicBezTo>
                      <a:pt x="57" y="515"/>
                      <a:pt x="16" y="487"/>
                      <a:pt x="0" y="440"/>
                    </a:cubicBezTo>
                    <a:cubicBezTo>
                      <a:pt x="3" y="317"/>
                      <a:pt x="1" y="194"/>
                      <a:pt x="8" y="72"/>
                    </a:cubicBezTo>
                    <a:cubicBezTo>
                      <a:pt x="11" y="16"/>
                      <a:pt x="49" y="0"/>
                      <a:pt x="96" y="16"/>
                    </a:cubicBezTo>
                    <a:close/>
                  </a:path>
                </a:pathLst>
              </a:custGeom>
              <a:solidFill>
                <a:srgbClr val="99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sp>
            <p:nvSpPr>
              <p:cNvPr id="44077" name="Freeform 51" descr="Blue tissue paper"/>
              <p:cNvSpPr>
                <a:spLocks/>
              </p:cNvSpPr>
              <p:nvPr/>
            </p:nvSpPr>
            <p:spPr bwMode="auto">
              <a:xfrm rot="-5076915">
                <a:off x="4379" y="546"/>
                <a:ext cx="130" cy="360"/>
              </a:xfrm>
              <a:custGeom>
                <a:avLst/>
                <a:gdLst>
                  <a:gd name="T0" fmla="*/ 0 w 280"/>
                  <a:gd name="T1" fmla="*/ 0 h 532"/>
                  <a:gd name="T2" fmla="*/ 0 w 280"/>
                  <a:gd name="T3" fmla="*/ 1 h 532"/>
                  <a:gd name="T4" fmla="*/ 0 w 280"/>
                  <a:gd name="T5" fmla="*/ 1 h 532"/>
                  <a:gd name="T6" fmla="*/ 0 w 280"/>
                  <a:gd name="T7" fmla="*/ 1 h 532"/>
                  <a:gd name="T8" fmla="*/ 0 w 280"/>
                  <a:gd name="T9" fmla="*/ 1 h 532"/>
                  <a:gd name="T10" fmla="*/ 0 w 280"/>
                  <a:gd name="T11" fmla="*/ 1 h 532"/>
                  <a:gd name="T12" fmla="*/ 0 w 280"/>
                  <a:gd name="T13" fmla="*/ 1 h 532"/>
                  <a:gd name="T14" fmla="*/ 0 w 280"/>
                  <a:gd name="T15" fmla="*/ 1 h 532"/>
                  <a:gd name="T16" fmla="*/ 0 w 280"/>
                  <a:gd name="T17" fmla="*/ 1 h 532"/>
                  <a:gd name="T18" fmla="*/ 0 w 280"/>
                  <a:gd name="T19" fmla="*/ 1 h 532"/>
                  <a:gd name="T20" fmla="*/ 0 w 280"/>
                  <a:gd name="T21" fmla="*/ 1 h 532"/>
                  <a:gd name="T22" fmla="*/ 0 w 280"/>
                  <a:gd name="T23" fmla="*/ 1 h 532"/>
                  <a:gd name="T24" fmla="*/ 0 w 280"/>
                  <a:gd name="T25" fmla="*/ 1 h 532"/>
                  <a:gd name="T26" fmla="*/ 0 w 280"/>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0" h="532">
                    <a:moveTo>
                      <a:pt x="68" y="0"/>
                    </a:moveTo>
                    <a:cubicBezTo>
                      <a:pt x="144" y="25"/>
                      <a:pt x="99" y="14"/>
                      <a:pt x="204" y="24"/>
                    </a:cubicBezTo>
                    <a:cubicBezTo>
                      <a:pt x="212" y="54"/>
                      <a:pt x="226" y="75"/>
                      <a:pt x="236" y="104"/>
                    </a:cubicBezTo>
                    <a:cubicBezTo>
                      <a:pt x="244" y="183"/>
                      <a:pt x="257" y="259"/>
                      <a:pt x="276" y="336"/>
                    </a:cubicBezTo>
                    <a:cubicBezTo>
                      <a:pt x="273" y="389"/>
                      <a:pt x="280" y="427"/>
                      <a:pt x="252" y="472"/>
                    </a:cubicBezTo>
                    <a:cubicBezTo>
                      <a:pt x="235" y="499"/>
                      <a:pt x="204" y="499"/>
                      <a:pt x="172" y="504"/>
                    </a:cubicBezTo>
                    <a:cubicBezTo>
                      <a:pt x="155" y="507"/>
                      <a:pt x="124" y="520"/>
                      <a:pt x="124" y="520"/>
                    </a:cubicBezTo>
                    <a:cubicBezTo>
                      <a:pt x="78" y="451"/>
                      <a:pt x="139" y="532"/>
                      <a:pt x="84" y="488"/>
                    </a:cubicBezTo>
                    <a:cubicBezTo>
                      <a:pt x="32" y="447"/>
                      <a:pt x="104" y="476"/>
                      <a:pt x="44" y="456"/>
                    </a:cubicBezTo>
                    <a:cubicBezTo>
                      <a:pt x="0" y="325"/>
                      <a:pt x="52" y="489"/>
                      <a:pt x="20" y="360"/>
                    </a:cubicBezTo>
                    <a:cubicBezTo>
                      <a:pt x="16" y="344"/>
                      <a:pt x="28" y="312"/>
                      <a:pt x="28" y="312"/>
                    </a:cubicBezTo>
                    <a:cubicBezTo>
                      <a:pt x="31" y="267"/>
                      <a:pt x="5" y="221"/>
                      <a:pt x="12" y="176"/>
                    </a:cubicBezTo>
                    <a:cubicBezTo>
                      <a:pt x="13" y="166"/>
                      <a:pt x="52" y="168"/>
                      <a:pt x="36" y="144"/>
                    </a:cubicBezTo>
                    <a:cubicBezTo>
                      <a:pt x="49" y="80"/>
                      <a:pt x="22" y="46"/>
                      <a:pt x="68" y="0"/>
                    </a:cubicBezTo>
                    <a:close/>
                  </a:path>
                </a:pathLst>
              </a:custGeom>
              <a:blipFill dpi="0" rotWithShape="0">
                <a:blip r:embed="rId2"/>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sp>
            <p:nvSpPr>
              <p:cNvPr id="44078" name="Freeform 53"/>
              <p:cNvSpPr>
                <a:spLocks/>
              </p:cNvSpPr>
              <p:nvPr/>
            </p:nvSpPr>
            <p:spPr bwMode="auto">
              <a:xfrm>
                <a:off x="3957" y="877"/>
                <a:ext cx="343" cy="339"/>
              </a:xfrm>
              <a:custGeom>
                <a:avLst/>
                <a:gdLst>
                  <a:gd name="T0" fmla="*/ 1 w 640"/>
                  <a:gd name="T1" fmla="*/ 1 h 545"/>
                  <a:gd name="T2" fmla="*/ 1 w 640"/>
                  <a:gd name="T3" fmla="*/ 1 h 545"/>
                  <a:gd name="T4" fmla="*/ 1 w 640"/>
                  <a:gd name="T5" fmla="*/ 1 h 545"/>
                  <a:gd name="T6" fmla="*/ 1 w 640"/>
                  <a:gd name="T7" fmla="*/ 1 h 545"/>
                  <a:gd name="T8" fmla="*/ 1 w 640"/>
                  <a:gd name="T9" fmla="*/ 1 h 545"/>
                  <a:gd name="T10" fmla="*/ 1 w 640"/>
                  <a:gd name="T11" fmla="*/ 1 h 545"/>
                  <a:gd name="T12" fmla="*/ 1 w 640"/>
                  <a:gd name="T13" fmla="*/ 1 h 545"/>
                  <a:gd name="T14" fmla="*/ 1 w 640"/>
                  <a:gd name="T15" fmla="*/ 1 h 545"/>
                  <a:gd name="T16" fmla="*/ 1 w 640"/>
                  <a:gd name="T17" fmla="*/ 1 h 545"/>
                  <a:gd name="T18" fmla="*/ 1 w 640"/>
                  <a:gd name="T19" fmla="*/ 1 h 545"/>
                  <a:gd name="T20" fmla="*/ 1 w 640"/>
                  <a:gd name="T21" fmla="*/ 1 h 545"/>
                  <a:gd name="T22" fmla="*/ 1 w 640"/>
                  <a:gd name="T23" fmla="*/ 1 h 545"/>
                  <a:gd name="T24" fmla="*/ 1 w 640"/>
                  <a:gd name="T25" fmla="*/ 1 h 545"/>
                  <a:gd name="T26" fmla="*/ 1 w 640"/>
                  <a:gd name="T27" fmla="*/ 1 h 5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0" h="545">
                    <a:moveTo>
                      <a:pt x="240" y="10"/>
                    </a:moveTo>
                    <a:cubicBezTo>
                      <a:pt x="182" y="15"/>
                      <a:pt x="134" y="16"/>
                      <a:pt x="80" y="34"/>
                    </a:cubicBezTo>
                    <a:cubicBezTo>
                      <a:pt x="39" y="75"/>
                      <a:pt x="21" y="108"/>
                      <a:pt x="8" y="162"/>
                    </a:cubicBezTo>
                    <a:cubicBezTo>
                      <a:pt x="11" y="242"/>
                      <a:pt x="0" y="324"/>
                      <a:pt x="16" y="402"/>
                    </a:cubicBezTo>
                    <a:cubicBezTo>
                      <a:pt x="23" y="438"/>
                      <a:pt x="109" y="452"/>
                      <a:pt x="136" y="458"/>
                    </a:cubicBezTo>
                    <a:cubicBezTo>
                      <a:pt x="158" y="463"/>
                      <a:pt x="179" y="469"/>
                      <a:pt x="200" y="474"/>
                    </a:cubicBezTo>
                    <a:cubicBezTo>
                      <a:pt x="211" y="477"/>
                      <a:pt x="232" y="482"/>
                      <a:pt x="232" y="482"/>
                    </a:cubicBezTo>
                    <a:cubicBezTo>
                      <a:pt x="300" y="480"/>
                      <a:pt x="542" y="545"/>
                      <a:pt x="616" y="434"/>
                    </a:cubicBezTo>
                    <a:cubicBezTo>
                      <a:pt x="624" y="396"/>
                      <a:pt x="634" y="361"/>
                      <a:pt x="640" y="322"/>
                    </a:cubicBezTo>
                    <a:cubicBezTo>
                      <a:pt x="637" y="258"/>
                      <a:pt x="637" y="194"/>
                      <a:pt x="632" y="130"/>
                    </a:cubicBezTo>
                    <a:cubicBezTo>
                      <a:pt x="631" y="122"/>
                      <a:pt x="630" y="112"/>
                      <a:pt x="624" y="106"/>
                    </a:cubicBezTo>
                    <a:cubicBezTo>
                      <a:pt x="586" y="68"/>
                      <a:pt x="527" y="42"/>
                      <a:pt x="480" y="18"/>
                    </a:cubicBezTo>
                    <a:cubicBezTo>
                      <a:pt x="471" y="14"/>
                      <a:pt x="466" y="2"/>
                      <a:pt x="456" y="2"/>
                    </a:cubicBezTo>
                    <a:cubicBezTo>
                      <a:pt x="384" y="0"/>
                      <a:pt x="312" y="7"/>
                      <a:pt x="240" y="10"/>
                    </a:cubicBezTo>
                    <a:close/>
                  </a:path>
                </a:pathLst>
              </a:custGeom>
              <a:solidFill>
                <a:srgbClr val="99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sp>
            <p:nvSpPr>
              <p:cNvPr id="44079" name="Freeform 54" descr="Blue tissue paper"/>
              <p:cNvSpPr>
                <a:spLocks/>
              </p:cNvSpPr>
              <p:nvPr/>
            </p:nvSpPr>
            <p:spPr bwMode="auto">
              <a:xfrm>
                <a:off x="3976" y="908"/>
                <a:ext cx="302" cy="259"/>
              </a:xfrm>
              <a:custGeom>
                <a:avLst/>
                <a:gdLst>
                  <a:gd name="T0" fmla="*/ 1 w 563"/>
                  <a:gd name="T1" fmla="*/ 0 h 416"/>
                  <a:gd name="T2" fmla="*/ 1 w 563"/>
                  <a:gd name="T3" fmla="*/ 1 h 416"/>
                  <a:gd name="T4" fmla="*/ 1 w 563"/>
                  <a:gd name="T5" fmla="*/ 1 h 416"/>
                  <a:gd name="T6" fmla="*/ 1 w 563"/>
                  <a:gd name="T7" fmla="*/ 1 h 416"/>
                  <a:gd name="T8" fmla="*/ 1 w 563"/>
                  <a:gd name="T9" fmla="*/ 1 h 416"/>
                  <a:gd name="T10" fmla="*/ 1 w 563"/>
                  <a:gd name="T11" fmla="*/ 1 h 416"/>
                  <a:gd name="T12" fmla="*/ 1 w 563"/>
                  <a:gd name="T13" fmla="*/ 1 h 416"/>
                  <a:gd name="T14" fmla="*/ 1 w 563"/>
                  <a:gd name="T15" fmla="*/ 1 h 416"/>
                  <a:gd name="T16" fmla="*/ 1 w 563"/>
                  <a:gd name="T17" fmla="*/ 1 h 416"/>
                  <a:gd name="T18" fmla="*/ 1 w 563"/>
                  <a:gd name="T19" fmla="*/ 1 h 416"/>
                  <a:gd name="T20" fmla="*/ 1 w 563"/>
                  <a:gd name="T21" fmla="*/ 1 h 416"/>
                  <a:gd name="T22" fmla="*/ 1 w 563"/>
                  <a:gd name="T23" fmla="*/ 1 h 416"/>
                  <a:gd name="T24" fmla="*/ 1 w 563"/>
                  <a:gd name="T25" fmla="*/ 1 h 416"/>
                  <a:gd name="T26" fmla="*/ 1 w 563"/>
                  <a:gd name="T27" fmla="*/ 1 h 416"/>
                  <a:gd name="T28" fmla="*/ 1 w 563"/>
                  <a:gd name="T29" fmla="*/ 0 h 4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63" h="416">
                    <a:moveTo>
                      <a:pt x="228" y="0"/>
                    </a:moveTo>
                    <a:cubicBezTo>
                      <a:pt x="297" y="3"/>
                      <a:pt x="367" y="3"/>
                      <a:pt x="436" y="8"/>
                    </a:cubicBezTo>
                    <a:cubicBezTo>
                      <a:pt x="482" y="11"/>
                      <a:pt x="441" y="18"/>
                      <a:pt x="476" y="40"/>
                    </a:cubicBezTo>
                    <a:cubicBezTo>
                      <a:pt x="490" y="49"/>
                      <a:pt x="524" y="56"/>
                      <a:pt x="524" y="56"/>
                    </a:cubicBezTo>
                    <a:cubicBezTo>
                      <a:pt x="529" y="64"/>
                      <a:pt x="536" y="71"/>
                      <a:pt x="540" y="80"/>
                    </a:cubicBezTo>
                    <a:cubicBezTo>
                      <a:pt x="547" y="95"/>
                      <a:pt x="556" y="128"/>
                      <a:pt x="556" y="128"/>
                    </a:cubicBezTo>
                    <a:cubicBezTo>
                      <a:pt x="553" y="203"/>
                      <a:pt x="563" y="279"/>
                      <a:pt x="548" y="352"/>
                    </a:cubicBezTo>
                    <a:cubicBezTo>
                      <a:pt x="545" y="365"/>
                      <a:pt x="521" y="356"/>
                      <a:pt x="508" y="360"/>
                    </a:cubicBezTo>
                    <a:cubicBezTo>
                      <a:pt x="460" y="373"/>
                      <a:pt x="397" y="388"/>
                      <a:pt x="356" y="416"/>
                    </a:cubicBezTo>
                    <a:cubicBezTo>
                      <a:pt x="311" y="413"/>
                      <a:pt x="265" y="413"/>
                      <a:pt x="220" y="408"/>
                    </a:cubicBezTo>
                    <a:cubicBezTo>
                      <a:pt x="172" y="403"/>
                      <a:pt x="137" y="359"/>
                      <a:pt x="92" y="344"/>
                    </a:cubicBezTo>
                    <a:cubicBezTo>
                      <a:pt x="55" y="289"/>
                      <a:pt x="78" y="302"/>
                      <a:pt x="36" y="288"/>
                    </a:cubicBezTo>
                    <a:cubicBezTo>
                      <a:pt x="9" y="207"/>
                      <a:pt x="0" y="111"/>
                      <a:pt x="92" y="80"/>
                    </a:cubicBezTo>
                    <a:cubicBezTo>
                      <a:pt x="101" y="53"/>
                      <a:pt x="107" y="29"/>
                      <a:pt x="140" y="24"/>
                    </a:cubicBezTo>
                    <a:cubicBezTo>
                      <a:pt x="233" y="11"/>
                      <a:pt x="228" y="46"/>
                      <a:pt x="228" y="0"/>
                    </a:cubicBezTo>
                    <a:close/>
                  </a:path>
                </a:pathLst>
              </a:custGeom>
              <a:blipFill dpi="0" rotWithShape="0">
                <a:blip r:embed="rId2"/>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sp>
            <p:nvSpPr>
              <p:cNvPr id="44080" name="Freeform 56"/>
              <p:cNvSpPr>
                <a:spLocks/>
              </p:cNvSpPr>
              <p:nvPr/>
            </p:nvSpPr>
            <p:spPr bwMode="auto">
              <a:xfrm>
                <a:off x="3888" y="480"/>
                <a:ext cx="343" cy="339"/>
              </a:xfrm>
              <a:custGeom>
                <a:avLst/>
                <a:gdLst>
                  <a:gd name="T0" fmla="*/ 1 w 640"/>
                  <a:gd name="T1" fmla="*/ 1 h 545"/>
                  <a:gd name="T2" fmla="*/ 1 w 640"/>
                  <a:gd name="T3" fmla="*/ 1 h 545"/>
                  <a:gd name="T4" fmla="*/ 1 w 640"/>
                  <a:gd name="T5" fmla="*/ 1 h 545"/>
                  <a:gd name="T6" fmla="*/ 1 w 640"/>
                  <a:gd name="T7" fmla="*/ 1 h 545"/>
                  <a:gd name="T8" fmla="*/ 1 w 640"/>
                  <a:gd name="T9" fmla="*/ 1 h 545"/>
                  <a:gd name="T10" fmla="*/ 1 w 640"/>
                  <a:gd name="T11" fmla="*/ 1 h 545"/>
                  <a:gd name="T12" fmla="*/ 1 w 640"/>
                  <a:gd name="T13" fmla="*/ 1 h 545"/>
                  <a:gd name="T14" fmla="*/ 1 w 640"/>
                  <a:gd name="T15" fmla="*/ 1 h 545"/>
                  <a:gd name="T16" fmla="*/ 1 w 640"/>
                  <a:gd name="T17" fmla="*/ 1 h 545"/>
                  <a:gd name="T18" fmla="*/ 1 w 640"/>
                  <a:gd name="T19" fmla="*/ 1 h 545"/>
                  <a:gd name="T20" fmla="*/ 1 w 640"/>
                  <a:gd name="T21" fmla="*/ 1 h 545"/>
                  <a:gd name="T22" fmla="*/ 1 w 640"/>
                  <a:gd name="T23" fmla="*/ 1 h 545"/>
                  <a:gd name="T24" fmla="*/ 1 w 640"/>
                  <a:gd name="T25" fmla="*/ 1 h 545"/>
                  <a:gd name="T26" fmla="*/ 1 w 640"/>
                  <a:gd name="T27" fmla="*/ 1 h 5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0" h="545">
                    <a:moveTo>
                      <a:pt x="240" y="10"/>
                    </a:moveTo>
                    <a:cubicBezTo>
                      <a:pt x="182" y="15"/>
                      <a:pt x="134" y="16"/>
                      <a:pt x="80" y="34"/>
                    </a:cubicBezTo>
                    <a:cubicBezTo>
                      <a:pt x="39" y="75"/>
                      <a:pt x="21" y="108"/>
                      <a:pt x="8" y="162"/>
                    </a:cubicBezTo>
                    <a:cubicBezTo>
                      <a:pt x="11" y="242"/>
                      <a:pt x="0" y="324"/>
                      <a:pt x="16" y="402"/>
                    </a:cubicBezTo>
                    <a:cubicBezTo>
                      <a:pt x="23" y="438"/>
                      <a:pt x="109" y="452"/>
                      <a:pt x="136" y="458"/>
                    </a:cubicBezTo>
                    <a:cubicBezTo>
                      <a:pt x="158" y="463"/>
                      <a:pt x="179" y="469"/>
                      <a:pt x="200" y="474"/>
                    </a:cubicBezTo>
                    <a:cubicBezTo>
                      <a:pt x="211" y="477"/>
                      <a:pt x="232" y="482"/>
                      <a:pt x="232" y="482"/>
                    </a:cubicBezTo>
                    <a:cubicBezTo>
                      <a:pt x="300" y="480"/>
                      <a:pt x="542" y="545"/>
                      <a:pt x="616" y="434"/>
                    </a:cubicBezTo>
                    <a:cubicBezTo>
                      <a:pt x="624" y="396"/>
                      <a:pt x="634" y="361"/>
                      <a:pt x="640" y="322"/>
                    </a:cubicBezTo>
                    <a:cubicBezTo>
                      <a:pt x="637" y="258"/>
                      <a:pt x="637" y="194"/>
                      <a:pt x="632" y="130"/>
                    </a:cubicBezTo>
                    <a:cubicBezTo>
                      <a:pt x="631" y="122"/>
                      <a:pt x="630" y="112"/>
                      <a:pt x="624" y="106"/>
                    </a:cubicBezTo>
                    <a:cubicBezTo>
                      <a:pt x="586" y="68"/>
                      <a:pt x="527" y="42"/>
                      <a:pt x="480" y="18"/>
                    </a:cubicBezTo>
                    <a:cubicBezTo>
                      <a:pt x="471" y="14"/>
                      <a:pt x="466" y="2"/>
                      <a:pt x="456" y="2"/>
                    </a:cubicBezTo>
                    <a:cubicBezTo>
                      <a:pt x="384" y="0"/>
                      <a:pt x="312" y="7"/>
                      <a:pt x="240" y="10"/>
                    </a:cubicBezTo>
                    <a:close/>
                  </a:path>
                </a:pathLst>
              </a:custGeom>
              <a:solidFill>
                <a:srgbClr val="99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sp>
            <p:nvSpPr>
              <p:cNvPr id="44081" name="Freeform 57" descr="Blue tissue paper"/>
              <p:cNvSpPr>
                <a:spLocks/>
              </p:cNvSpPr>
              <p:nvPr/>
            </p:nvSpPr>
            <p:spPr bwMode="auto">
              <a:xfrm>
                <a:off x="3907" y="500"/>
                <a:ext cx="302" cy="259"/>
              </a:xfrm>
              <a:custGeom>
                <a:avLst/>
                <a:gdLst>
                  <a:gd name="T0" fmla="*/ 1 w 563"/>
                  <a:gd name="T1" fmla="*/ 0 h 416"/>
                  <a:gd name="T2" fmla="*/ 1 w 563"/>
                  <a:gd name="T3" fmla="*/ 1 h 416"/>
                  <a:gd name="T4" fmla="*/ 1 w 563"/>
                  <a:gd name="T5" fmla="*/ 1 h 416"/>
                  <a:gd name="T6" fmla="*/ 1 w 563"/>
                  <a:gd name="T7" fmla="*/ 1 h 416"/>
                  <a:gd name="T8" fmla="*/ 1 w 563"/>
                  <a:gd name="T9" fmla="*/ 1 h 416"/>
                  <a:gd name="T10" fmla="*/ 1 w 563"/>
                  <a:gd name="T11" fmla="*/ 1 h 416"/>
                  <a:gd name="T12" fmla="*/ 1 w 563"/>
                  <a:gd name="T13" fmla="*/ 1 h 416"/>
                  <a:gd name="T14" fmla="*/ 1 w 563"/>
                  <a:gd name="T15" fmla="*/ 1 h 416"/>
                  <a:gd name="T16" fmla="*/ 1 w 563"/>
                  <a:gd name="T17" fmla="*/ 1 h 416"/>
                  <a:gd name="T18" fmla="*/ 1 w 563"/>
                  <a:gd name="T19" fmla="*/ 1 h 416"/>
                  <a:gd name="T20" fmla="*/ 1 w 563"/>
                  <a:gd name="T21" fmla="*/ 1 h 416"/>
                  <a:gd name="T22" fmla="*/ 1 w 563"/>
                  <a:gd name="T23" fmla="*/ 1 h 416"/>
                  <a:gd name="T24" fmla="*/ 1 w 563"/>
                  <a:gd name="T25" fmla="*/ 1 h 416"/>
                  <a:gd name="T26" fmla="*/ 1 w 563"/>
                  <a:gd name="T27" fmla="*/ 1 h 416"/>
                  <a:gd name="T28" fmla="*/ 1 w 563"/>
                  <a:gd name="T29" fmla="*/ 0 h 4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63" h="416">
                    <a:moveTo>
                      <a:pt x="228" y="0"/>
                    </a:moveTo>
                    <a:cubicBezTo>
                      <a:pt x="297" y="3"/>
                      <a:pt x="367" y="3"/>
                      <a:pt x="436" y="8"/>
                    </a:cubicBezTo>
                    <a:cubicBezTo>
                      <a:pt x="482" y="11"/>
                      <a:pt x="441" y="18"/>
                      <a:pt x="476" y="40"/>
                    </a:cubicBezTo>
                    <a:cubicBezTo>
                      <a:pt x="490" y="49"/>
                      <a:pt x="524" y="56"/>
                      <a:pt x="524" y="56"/>
                    </a:cubicBezTo>
                    <a:cubicBezTo>
                      <a:pt x="529" y="64"/>
                      <a:pt x="536" y="71"/>
                      <a:pt x="540" y="80"/>
                    </a:cubicBezTo>
                    <a:cubicBezTo>
                      <a:pt x="547" y="95"/>
                      <a:pt x="556" y="128"/>
                      <a:pt x="556" y="128"/>
                    </a:cubicBezTo>
                    <a:cubicBezTo>
                      <a:pt x="553" y="203"/>
                      <a:pt x="563" y="279"/>
                      <a:pt x="548" y="352"/>
                    </a:cubicBezTo>
                    <a:cubicBezTo>
                      <a:pt x="545" y="365"/>
                      <a:pt x="521" y="356"/>
                      <a:pt x="508" y="360"/>
                    </a:cubicBezTo>
                    <a:cubicBezTo>
                      <a:pt x="460" y="373"/>
                      <a:pt x="397" y="388"/>
                      <a:pt x="356" y="416"/>
                    </a:cubicBezTo>
                    <a:cubicBezTo>
                      <a:pt x="311" y="413"/>
                      <a:pt x="265" y="413"/>
                      <a:pt x="220" y="408"/>
                    </a:cubicBezTo>
                    <a:cubicBezTo>
                      <a:pt x="172" y="403"/>
                      <a:pt x="137" y="359"/>
                      <a:pt x="92" y="344"/>
                    </a:cubicBezTo>
                    <a:cubicBezTo>
                      <a:pt x="55" y="289"/>
                      <a:pt x="78" y="302"/>
                      <a:pt x="36" y="288"/>
                    </a:cubicBezTo>
                    <a:cubicBezTo>
                      <a:pt x="9" y="207"/>
                      <a:pt x="0" y="111"/>
                      <a:pt x="92" y="80"/>
                    </a:cubicBezTo>
                    <a:cubicBezTo>
                      <a:pt x="101" y="53"/>
                      <a:pt x="107" y="29"/>
                      <a:pt x="140" y="24"/>
                    </a:cubicBezTo>
                    <a:cubicBezTo>
                      <a:pt x="233" y="11"/>
                      <a:pt x="228" y="46"/>
                      <a:pt x="228" y="0"/>
                    </a:cubicBezTo>
                    <a:close/>
                  </a:path>
                </a:pathLst>
              </a:custGeom>
              <a:blipFill dpi="0" rotWithShape="0">
                <a:blip r:embed="rId2"/>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grpSp>
      </p:grpSp>
      <p:grpSp>
        <p:nvGrpSpPr>
          <p:cNvPr id="33859" name="Group 67"/>
          <p:cNvGrpSpPr>
            <a:grpSpLocks/>
          </p:cNvGrpSpPr>
          <p:nvPr/>
        </p:nvGrpSpPr>
        <p:grpSpPr bwMode="auto">
          <a:xfrm>
            <a:off x="4509971" y="1345021"/>
            <a:ext cx="2188443" cy="1040736"/>
            <a:chOff x="2544" y="720"/>
            <a:chExt cx="1200" cy="576"/>
          </a:xfrm>
        </p:grpSpPr>
        <p:sp>
          <p:nvSpPr>
            <p:cNvPr id="44050" name="AutoShape 62"/>
            <p:cNvSpPr>
              <a:spLocks noChangeArrowheads="1"/>
            </p:cNvSpPr>
            <p:nvPr/>
          </p:nvSpPr>
          <p:spPr bwMode="auto">
            <a:xfrm rot="-1548570">
              <a:off x="3024" y="720"/>
              <a:ext cx="672" cy="144"/>
            </a:xfrm>
            <a:prstGeom prst="notchedRightArrow">
              <a:avLst>
                <a:gd name="adj1" fmla="val 50000"/>
                <a:gd name="adj2" fmla="val 116667"/>
              </a:avLst>
            </a:prstGeom>
            <a:solidFill>
              <a:schemeClr val="accent2"/>
            </a:solidFill>
            <a:ln w="9525">
              <a:solidFill>
                <a:schemeClr val="accent2"/>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000">
                <a:latin typeface="+mn-lt"/>
              </a:endParaRPr>
            </a:p>
          </p:txBody>
        </p:sp>
        <p:sp>
          <p:nvSpPr>
            <p:cNvPr id="44051" name="AutoShape 65"/>
            <p:cNvSpPr>
              <a:spLocks noChangeArrowheads="1"/>
            </p:cNvSpPr>
            <p:nvPr/>
          </p:nvSpPr>
          <p:spPr bwMode="auto">
            <a:xfrm>
              <a:off x="2544" y="960"/>
              <a:ext cx="672" cy="144"/>
            </a:xfrm>
            <a:prstGeom prst="notchedRightArrow">
              <a:avLst>
                <a:gd name="adj1" fmla="val 50000"/>
                <a:gd name="adj2" fmla="val 116667"/>
              </a:avLst>
            </a:prstGeom>
            <a:solidFill>
              <a:schemeClr val="accent2"/>
            </a:solidFill>
            <a:ln w="9525">
              <a:solidFill>
                <a:schemeClr val="accent2"/>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000">
                <a:latin typeface="+mn-lt"/>
              </a:endParaRPr>
            </a:p>
          </p:txBody>
        </p:sp>
        <p:sp>
          <p:nvSpPr>
            <p:cNvPr id="44052" name="AutoShape 66"/>
            <p:cNvSpPr>
              <a:spLocks noChangeArrowheads="1"/>
            </p:cNvSpPr>
            <p:nvPr/>
          </p:nvSpPr>
          <p:spPr bwMode="auto">
            <a:xfrm rot="1173391">
              <a:off x="3072" y="1152"/>
              <a:ext cx="672" cy="144"/>
            </a:xfrm>
            <a:prstGeom prst="notchedRightArrow">
              <a:avLst>
                <a:gd name="adj1" fmla="val 50000"/>
                <a:gd name="adj2" fmla="val 116667"/>
              </a:avLst>
            </a:prstGeom>
            <a:solidFill>
              <a:schemeClr val="accent2"/>
            </a:solidFill>
            <a:ln w="9525">
              <a:solidFill>
                <a:schemeClr val="accent2"/>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000">
                <a:latin typeface="+mn-lt"/>
              </a:endParaRPr>
            </a:p>
          </p:txBody>
        </p:sp>
      </p:grpSp>
      <p:sp>
        <p:nvSpPr>
          <p:cNvPr id="33860" name="Freeform 68"/>
          <p:cNvSpPr>
            <a:spLocks/>
          </p:cNvSpPr>
          <p:nvPr/>
        </p:nvSpPr>
        <p:spPr bwMode="auto">
          <a:xfrm>
            <a:off x="2420821" y="1753009"/>
            <a:ext cx="1962303" cy="233081"/>
          </a:xfrm>
          <a:custGeom>
            <a:avLst/>
            <a:gdLst>
              <a:gd name="T0" fmla="*/ 0 w 1076"/>
              <a:gd name="T1" fmla="*/ 2147483647 h 129"/>
              <a:gd name="T2" fmla="*/ 2147483647 w 1076"/>
              <a:gd name="T3" fmla="*/ 2147483647 h 129"/>
              <a:gd name="T4" fmla="*/ 2147483647 w 1076"/>
              <a:gd name="T5" fmla="*/ 2147483647 h 129"/>
              <a:gd name="T6" fmla="*/ 2147483647 w 1076"/>
              <a:gd name="T7" fmla="*/ 2147483647 h 1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76" h="129">
                <a:moveTo>
                  <a:pt x="0" y="62"/>
                </a:moveTo>
                <a:cubicBezTo>
                  <a:pt x="64" y="18"/>
                  <a:pt x="35" y="31"/>
                  <a:pt x="85" y="14"/>
                </a:cubicBezTo>
                <a:cubicBezTo>
                  <a:pt x="281" y="19"/>
                  <a:pt x="410" y="0"/>
                  <a:pt x="576" y="52"/>
                </a:cubicBezTo>
                <a:cubicBezTo>
                  <a:pt x="689" y="129"/>
                  <a:pt x="930" y="81"/>
                  <a:pt x="1076" y="81"/>
                </a:cubicBezTo>
              </a:path>
            </a:pathLst>
          </a:custGeom>
          <a:noFill/>
          <a:ln w="38100" cmpd="sng">
            <a:solidFill>
              <a:schemeClr val="accent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sp>
        <p:nvSpPr>
          <p:cNvPr id="33862" name="AutoShape 70"/>
          <p:cNvSpPr>
            <a:spLocks noChangeArrowheads="1"/>
          </p:cNvSpPr>
          <p:nvPr/>
        </p:nvSpPr>
        <p:spPr bwMode="auto">
          <a:xfrm>
            <a:off x="2484223" y="1726020"/>
            <a:ext cx="262613" cy="3208936"/>
          </a:xfrm>
          <a:prstGeom prst="upArrow">
            <a:avLst>
              <a:gd name="adj1" fmla="val 50000"/>
              <a:gd name="adj2" fmla="val 308333"/>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000">
              <a:latin typeface="+mn-lt"/>
            </a:endParaRPr>
          </a:p>
        </p:txBody>
      </p:sp>
      <p:sp>
        <p:nvSpPr>
          <p:cNvPr id="33865" name="Freeform 73"/>
          <p:cNvSpPr>
            <a:spLocks/>
          </p:cNvSpPr>
          <p:nvPr/>
        </p:nvSpPr>
        <p:spPr bwMode="auto">
          <a:xfrm>
            <a:off x="2362770" y="5050129"/>
            <a:ext cx="4114272" cy="346911"/>
          </a:xfrm>
          <a:custGeom>
            <a:avLst/>
            <a:gdLst>
              <a:gd name="T0" fmla="*/ 0 w 2163"/>
              <a:gd name="T1" fmla="*/ 2147483647 h 196"/>
              <a:gd name="T2" fmla="*/ 2147483647 w 2163"/>
              <a:gd name="T3" fmla="*/ 2147483647 h 196"/>
              <a:gd name="T4" fmla="*/ 2147483647 w 2163"/>
              <a:gd name="T5" fmla="*/ 2147483647 h 196"/>
              <a:gd name="T6" fmla="*/ 2147483647 w 2163"/>
              <a:gd name="T7" fmla="*/ 0 h 1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3" h="196">
                <a:moveTo>
                  <a:pt x="0" y="76"/>
                </a:moveTo>
                <a:cubicBezTo>
                  <a:pt x="135" y="9"/>
                  <a:pt x="293" y="82"/>
                  <a:pt x="435" y="38"/>
                </a:cubicBezTo>
                <a:cubicBezTo>
                  <a:pt x="804" y="42"/>
                  <a:pt x="1091" y="20"/>
                  <a:pt x="1426" y="66"/>
                </a:cubicBezTo>
                <a:cubicBezTo>
                  <a:pt x="1453" y="66"/>
                  <a:pt x="2060" y="196"/>
                  <a:pt x="2163" y="0"/>
                </a:cubicBezTo>
              </a:path>
            </a:pathLst>
          </a:custGeom>
          <a:noFill/>
          <a:ln w="38100" cmpd="sng">
            <a:solidFill>
              <a:schemeClr val="accent2"/>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sp>
        <p:nvSpPr>
          <p:cNvPr id="33867" name="Freeform 75"/>
          <p:cNvSpPr>
            <a:spLocks/>
          </p:cNvSpPr>
          <p:nvPr/>
        </p:nvSpPr>
        <p:spPr bwMode="auto">
          <a:xfrm>
            <a:off x="2565620" y="4749732"/>
            <a:ext cx="3926429" cy="364980"/>
          </a:xfrm>
          <a:custGeom>
            <a:avLst/>
            <a:gdLst>
              <a:gd name="T0" fmla="*/ 2147483647 w 2153"/>
              <a:gd name="T1" fmla="*/ 2147483647 h 202"/>
              <a:gd name="T2" fmla="*/ 2147483647 w 2153"/>
              <a:gd name="T3" fmla="*/ 2147483647 h 202"/>
              <a:gd name="T4" fmla="*/ 2147483647 w 2153"/>
              <a:gd name="T5" fmla="*/ 2147483647 h 202"/>
              <a:gd name="T6" fmla="*/ 2147483647 w 2153"/>
              <a:gd name="T7" fmla="*/ 2147483647 h 202"/>
              <a:gd name="T8" fmla="*/ 2147483647 w 2153"/>
              <a:gd name="T9" fmla="*/ 2147483647 h 202"/>
              <a:gd name="T10" fmla="*/ 2147483647 w 2153"/>
              <a:gd name="T11" fmla="*/ 0 h 202"/>
              <a:gd name="T12" fmla="*/ 2147483647 w 2153"/>
              <a:gd name="T13" fmla="*/ 2147483647 h 202"/>
              <a:gd name="T14" fmla="*/ 2147483647 w 2153"/>
              <a:gd name="T15" fmla="*/ 2147483647 h 202"/>
              <a:gd name="T16" fmla="*/ 2147483647 w 2153"/>
              <a:gd name="T17" fmla="*/ 2147483647 h 202"/>
              <a:gd name="T18" fmla="*/ 2147483647 w 2153"/>
              <a:gd name="T19" fmla="*/ 2147483647 h 202"/>
              <a:gd name="T20" fmla="*/ 2147483647 w 2153"/>
              <a:gd name="T21" fmla="*/ 2147483647 h 202"/>
              <a:gd name="T22" fmla="*/ 2147483647 w 2153"/>
              <a:gd name="T23" fmla="*/ 2147483647 h 202"/>
              <a:gd name="T24" fmla="*/ 2147483647 w 2153"/>
              <a:gd name="T25" fmla="*/ 2147483647 h 202"/>
              <a:gd name="T26" fmla="*/ 2147483647 w 2153"/>
              <a:gd name="T27" fmla="*/ 2147483647 h 202"/>
              <a:gd name="T28" fmla="*/ 2147483647 w 2153"/>
              <a:gd name="T29" fmla="*/ 2147483647 h 202"/>
              <a:gd name="T30" fmla="*/ 2147483647 w 2153"/>
              <a:gd name="T31" fmla="*/ 2147483647 h 202"/>
              <a:gd name="T32" fmla="*/ 2147483647 w 2153"/>
              <a:gd name="T33" fmla="*/ 2147483647 h 202"/>
              <a:gd name="T34" fmla="*/ 2147483647 w 2153"/>
              <a:gd name="T35" fmla="*/ 2147483647 h 202"/>
              <a:gd name="T36" fmla="*/ 0 w 2153"/>
              <a:gd name="T37" fmla="*/ 2147483647 h 2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53" h="202">
                <a:moveTo>
                  <a:pt x="2153" y="94"/>
                </a:moveTo>
                <a:cubicBezTo>
                  <a:pt x="2131" y="91"/>
                  <a:pt x="2022" y="122"/>
                  <a:pt x="2002" y="113"/>
                </a:cubicBezTo>
                <a:cubicBezTo>
                  <a:pt x="1992" y="108"/>
                  <a:pt x="1992" y="92"/>
                  <a:pt x="1983" y="85"/>
                </a:cubicBezTo>
                <a:cubicBezTo>
                  <a:pt x="1975" y="79"/>
                  <a:pt x="1964" y="78"/>
                  <a:pt x="1955" y="75"/>
                </a:cubicBezTo>
                <a:cubicBezTo>
                  <a:pt x="1950" y="62"/>
                  <a:pt x="1940" y="27"/>
                  <a:pt x="1927" y="19"/>
                </a:cubicBezTo>
                <a:cubicBezTo>
                  <a:pt x="1910" y="8"/>
                  <a:pt x="1870" y="0"/>
                  <a:pt x="1870" y="0"/>
                </a:cubicBezTo>
                <a:cubicBezTo>
                  <a:pt x="1764" y="8"/>
                  <a:pt x="1675" y="30"/>
                  <a:pt x="1568" y="38"/>
                </a:cubicBezTo>
                <a:cubicBezTo>
                  <a:pt x="1558" y="41"/>
                  <a:pt x="1549" y="45"/>
                  <a:pt x="1539" y="47"/>
                </a:cubicBezTo>
                <a:cubicBezTo>
                  <a:pt x="1508" y="52"/>
                  <a:pt x="1476" y="50"/>
                  <a:pt x="1445" y="57"/>
                </a:cubicBezTo>
                <a:cubicBezTo>
                  <a:pt x="1418" y="63"/>
                  <a:pt x="1368" y="99"/>
                  <a:pt x="1332" y="104"/>
                </a:cubicBezTo>
                <a:cubicBezTo>
                  <a:pt x="1301" y="109"/>
                  <a:pt x="1269" y="110"/>
                  <a:pt x="1237" y="113"/>
                </a:cubicBezTo>
                <a:cubicBezTo>
                  <a:pt x="1159" y="106"/>
                  <a:pt x="1133" y="47"/>
                  <a:pt x="1048" y="38"/>
                </a:cubicBezTo>
                <a:cubicBezTo>
                  <a:pt x="973" y="32"/>
                  <a:pt x="880" y="69"/>
                  <a:pt x="822" y="94"/>
                </a:cubicBezTo>
                <a:cubicBezTo>
                  <a:pt x="764" y="119"/>
                  <a:pt x="767" y="183"/>
                  <a:pt x="699" y="189"/>
                </a:cubicBezTo>
                <a:cubicBezTo>
                  <a:pt x="592" y="186"/>
                  <a:pt x="523" y="141"/>
                  <a:pt x="416" y="132"/>
                </a:cubicBezTo>
                <a:cubicBezTo>
                  <a:pt x="388" y="130"/>
                  <a:pt x="350" y="142"/>
                  <a:pt x="321" y="132"/>
                </a:cubicBezTo>
                <a:cubicBezTo>
                  <a:pt x="255" y="135"/>
                  <a:pt x="189" y="135"/>
                  <a:pt x="123" y="142"/>
                </a:cubicBezTo>
                <a:cubicBezTo>
                  <a:pt x="103" y="144"/>
                  <a:pt x="66" y="160"/>
                  <a:pt x="66" y="160"/>
                </a:cubicBezTo>
                <a:cubicBezTo>
                  <a:pt x="38" y="202"/>
                  <a:pt x="59" y="189"/>
                  <a:pt x="0" y="189"/>
                </a:cubicBezTo>
              </a:path>
            </a:pathLst>
          </a:custGeom>
          <a:noFill/>
          <a:ln w="57150" cap="flat" cmpd="sng">
            <a:solidFill>
              <a:schemeClr val="accent2"/>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p>
        </p:txBody>
      </p:sp>
      <p:sp>
        <p:nvSpPr>
          <p:cNvPr id="33868" name="Text Box 76"/>
          <p:cNvSpPr txBox="1">
            <a:spLocks noChangeArrowheads="1"/>
          </p:cNvSpPr>
          <p:nvPr/>
        </p:nvSpPr>
        <p:spPr bwMode="auto">
          <a:xfrm>
            <a:off x="6684459" y="1049273"/>
            <a:ext cx="526946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GB" sz="2000" b="1" dirty="0"/>
              <a:t>2. Water evaporates </a:t>
            </a:r>
            <a:r>
              <a:rPr lang="en-GB" sz="2000" dirty="0"/>
              <a:t>from the spongy mesophyll cells via stoma and </a:t>
            </a:r>
            <a:r>
              <a:rPr lang="en-GB" sz="2000" b="1" dirty="0"/>
              <a:t>diffuses</a:t>
            </a:r>
            <a:r>
              <a:rPr lang="en-GB" sz="2000" dirty="0"/>
              <a:t> into the atmosphere (down a </a:t>
            </a:r>
            <a:r>
              <a:rPr lang="en-GB" sz="2000" dirty="0">
                <a:sym typeface="Symbol" pitchFamily="18" charset="2"/>
              </a:rPr>
              <a:t>concentration</a:t>
            </a:r>
            <a:r>
              <a:rPr lang="en-GB" sz="2000" dirty="0"/>
              <a:t> gradient)</a:t>
            </a:r>
          </a:p>
        </p:txBody>
      </p:sp>
      <p:sp>
        <p:nvSpPr>
          <p:cNvPr id="33870" name="Text Box 78"/>
          <p:cNvSpPr txBox="1">
            <a:spLocks noChangeArrowheads="1"/>
          </p:cNvSpPr>
          <p:nvPr/>
        </p:nvSpPr>
        <p:spPr bwMode="auto">
          <a:xfrm>
            <a:off x="3785793" y="2812658"/>
            <a:ext cx="350150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GB" sz="2000" dirty="0"/>
              <a:t>1. Water moves across cells in the leaf via the symplast and apoplast pathways</a:t>
            </a:r>
            <a:endParaRPr lang="en-GB" sz="2000" dirty="0">
              <a:sym typeface="Symbol" pitchFamily="18" charset="2"/>
            </a:endParaRPr>
          </a:p>
        </p:txBody>
      </p:sp>
      <p:sp>
        <p:nvSpPr>
          <p:cNvPr id="33872" name="Text Box 80"/>
          <p:cNvSpPr txBox="1">
            <a:spLocks noChangeArrowheads="1"/>
          </p:cNvSpPr>
          <p:nvPr/>
        </p:nvSpPr>
        <p:spPr bwMode="auto">
          <a:xfrm>
            <a:off x="99799" y="1749407"/>
            <a:ext cx="2155851"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None/>
            </a:pPr>
            <a:r>
              <a:rPr lang="en-GB" sz="2000" dirty="0"/>
              <a:t>4. Lost water from xylem creates </a:t>
            </a:r>
            <a:r>
              <a:rPr lang="en-GB" sz="2000" b="1" dirty="0"/>
              <a:t>negative pressure </a:t>
            </a:r>
            <a:r>
              <a:rPr lang="en-GB" sz="2000" dirty="0"/>
              <a:t>at top (low hydrostatic pressure)</a:t>
            </a:r>
            <a:endParaRPr lang="en-GB" altLang="en-US" sz="2000" dirty="0">
              <a:latin typeface="+mn-lt"/>
            </a:endParaRPr>
          </a:p>
          <a:p>
            <a:pPr eaLnBrk="1" hangingPunct="1">
              <a:spcBef>
                <a:spcPct val="50000"/>
              </a:spcBef>
              <a:buFontTx/>
              <a:buNone/>
            </a:pPr>
            <a:r>
              <a:rPr lang="en-GB" altLang="en-US" sz="2000" dirty="0">
                <a:latin typeface="+mn-lt"/>
              </a:rPr>
              <a:t>Water molecules are </a:t>
            </a:r>
            <a:r>
              <a:rPr lang="en-GB" altLang="en-US" sz="2000" b="1" dirty="0">
                <a:latin typeface="+mn-lt"/>
              </a:rPr>
              <a:t>cohesive</a:t>
            </a:r>
            <a:r>
              <a:rPr lang="en-GB" altLang="en-US" sz="2000" dirty="0">
                <a:latin typeface="+mn-lt"/>
              </a:rPr>
              <a:t> and stick together forming a column. </a:t>
            </a:r>
          </a:p>
          <a:p>
            <a:pPr eaLnBrk="1" hangingPunct="1">
              <a:spcBef>
                <a:spcPct val="50000"/>
              </a:spcBef>
              <a:buFontTx/>
              <a:buNone/>
            </a:pPr>
            <a:r>
              <a:rPr lang="en-GB" altLang="en-US" sz="2000" dirty="0">
                <a:latin typeface="+mn-lt"/>
              </a:rPr>
              <a:t>The water molecules are </a:t>
            </a:r>
            <a:r>
              <a:rPr lang="en-GB" altLang="en-US" sz="2000" b="1" dirty="0">
                <a:latin typeface="+mn-lt"/>
              </a:rPr>
              <a:t>pulled up </a:t>
            </a:r>
            <a:r>
              <a:rPr lang="en-GB" altLang="en-US" sz="2000" dirty="0">
                <a:latin typeface="+mn-lt"/>
              </a:rPr>
              <a:t>the xylem – </a:t>
            </a:r>
            <a:r>
              <a:rPr lang="en-GB" altLang="en-US" sz="2000" b="1" dirty="0">
                <a:latin typeface="+mn-lt"/>
              </a:rPr>
              <a:t>mass flow</a:t>
            </a:r>
          </a:p>
        </p:txBody>
      </p:sp>
      <p:sp>
        <p:nvSpPr>
          <p:cNvPr id="33873" name="Text Box 81"/>
          <p:cNvSpPr txBox="1">
            <a:spLocks noChangeArrowheads="1"/>
          </p:cNvSpPr>
          <p:nvPr/>
        </p:nvSpPr>
        <p:spPr bwMode="auto">
          <a:xfrm>
            <a:off x="77036" y="1039438"/>
            <a:ext cx="40141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2000" dirty="0">
                <a:latin typeface="+mn-lt"/>
              </a:rPr>
              <a:t>3. This creates a </a:t>
            </a:r>
            <a:r>
              <a:rPr lang="en-GB" altLang="en-US" sz="2000" b="1" dirty="0">
                <a:latin typeface="+mn-lt"/>
              </a:rPr>
              <a:t>tension</a:t>
            </a:r>
            <a:r>
              <a:rPr lang="en-GB" altLang="en-US" sz="2000" dirty="0">
                <a:latin typeface="+mn-lt"/>
              </a:rPr>
              <a:t> in the xylem </a:t>
            </a:r>
          </a:p>
        </p:txBody>
      </p:sp>
      <p:sp>
        <p:nvSpPr>
          <p:cNvPr id="2" name="Rectangle 1">
            <a:extLst>
              <a:ext uri="{FF2B5EF4-FFF2-40B4-BE49-F238E27FC236}">
                <a16:creationId xmlns:a16="http://schemas.microsoft.com/office/drawing/2014/main" id="{501AEAEF-383B-4E18-BE42-2A1182078777}"/>
              </a:ext>
            </a:extLst>
          </p:cNvPr>
          <p:cNvSpPr/>
          <p:nvPr/>
        </p:nvSpPr>
        <p:spPr>
          <a:xfrm>
            <a:off x="6660507" y="1040220"/>
            <a:ext cx="5233477" cy="105191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9819B04D-6536-49A1-8710-4B8F01FD5059}"/>
              </a:ext>
            </a:extLst>
          </p:cNvPr>
          <p:cNvSpPr/>
          <p:nvPr/>
        </p:nvSpPr>
        <p:spPr>
          <a:xfrm>
            <a:off x="36849" y="970891"/>
            <a:ext cx="4054374" cy="56279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9C8D20D3-1C7A-48DA-8008-0274746020EB}"/>
              </a:ext>
            </a:extLst>
          </p:cNvPr>
          <p:cNvSpPr/>
          <p:nvPr/>
        </p:nvSpPr>
        <p:spPr>
          <a:xfrm>
            <a:off x="77036" y="1628235"/>
            <a:ext cx="2183213" cy="481035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7511EB4-C02C-42F9-AB4D-B0929762A1BC}"/>
              </a:ext>
            </a:extLst>
          </p:cNvPr>
          <p:cNvSpPr txBox="1"/>
          <p:nvPr/>
        </p:nvSpPr>
        <p:spPr>
          <a:xfrm>
            <a:off x="4050600" y="6358968"/>
            <a:ext cx="7601889" cy="369332"/>
          </a:xfrm>
          <a:prstGeom prst="rect">
            <a:avLst/>
          </a:prstGeom>
          <a:noFill/>
        </p:spPr>
        <p:txBody>
          <a:bodyPr wrap="none" rtlCol="0">
            <a:spAutoFit/>
          </a:bodyPr>
          <a:lstStyle/>
          <a:p>
            <a:r>
              <a:rPr lang="en-GB" b="1" dirty="0"/>
              <a:t>WHEN EXPLAINING THE COHESION TENSION THEORY YOU MUST INCLUDE ME</a:t>
            </a:r>
          </a:p>
        </p:txBody>
      </p:sp>
      <p:sp>
        <p:nvSpPr>
          <p:cNvPr id="65" name="Rectangle 64">
            <a:extLst>
              <a:ext uri="{FF2B5EF4-FFF2-40B4-BE49-F238E27FC236}">
                <a16:creationId xmlns:a16="http://schemas.microsoft.com/office/drawing/2014/main" id="{8F886161-A0D2-4258-B10B-F8423B255BED}"/>
              </a:ext>
            </a:extLst>
          </p:cNvPr>
          <p:cNvSpPr/>
          <p:nvPr/>
        </p:nvSpPr>
        <p:spPr>
          <a:xfrm>
            <a:off x="3941752" y="6284273"/>
            <a:ext cx="8067267" cy="478456"/>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820867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870"/>
                                        </p:tgtEl>
                                        <p:attrNameLst>
                                          <p:attrName>style.visibility</p:attrName>
                                        </p:attrNameLst>
                                      </p:cBhvr>
                                      <p:to>
                                        <p:strVal val="visible"/>
                                      </p:to>
                                    </p:set>
                                    <p:anim calcmode="lin" valueType="num">
                                      <p:cBhvr additive="base">
                                        <p:cTn id="7" dur="500" fill="hold"/>
                                        <p:tgtEl>
                                          <p:spTgt spid="33870"/>
                                        </p:tgtEl>
                                        <p:attrNameLst>
                                          <p:attrName>ppt_x</p:attrName>
                                        </p:attrNameLst>
                                      </p:cBhvr>
                                      <p:tavLst>
                                        <p:tav tm="0">
                                          <p:val>
                                            <p:strVal val="#ppt_x"/>
                                          </p:val>
                                        </p:tav>
                                        <p:tav tm="100000">
                                          <p:val>
                                            <p:strVal val="#ppt_x"/>
                                          </p:val>
                                        </p:tav>
                                      </p:tavLst>
                                    </p:anim>
                                    <p:anim calcmode="lin" valueType="num">
                                      <p:cBhvr additive="base">
                                        <p:cTn id="8" dur="500" fill="hold"/>
                                        <p:tgtEl>
                                          <p:spTgt spid="338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868"/>
                                        </p:tgtEl>
                                        <p:attrNameLst>
                                          <p:attrName>style.visibility</p:attrName>
                                        </p:attrNameLst>
                                      </p:cBhvr>
                                      <p:to>
                                        <p:strVal val="visible"/>
                                      </p:to>
                                    </p:set>
                                    <p:anim calcmode="lin" valueType="num">
                                      <p:cBhvr additive="base">
                                        <p:cTn id="13" dur="500" fill="hold"/>
                                        <p:tgtEl>
                                          <p:spTgt spid="33868"/>
                                        </p:tgtEl>
                                        <p:attrNameLst>
                                          <p:attrName>ppt_x</p:attrName>
                                        </p:attrNameLst>
                                      </p:cBhvr>
                                      <p:tavLst>
                                        <p:tav tm="0">
                                          <p:val>
                                            <p:strVal val="#ppt_x"/>
                                          </p:val>
                                        </p:tav>
                                        <p:tav tm="100000">
                                          <p:val>
                                            <p:strVal val="#ppt_x"/>
                                          </p:val>
                                        </p:tav>
                                      </p:tavLst>
                                    </p:anim>
                                    <p:anim calcmode="lin" valueType="num">
                                      <p:cBhvr additive="base">
                                        <p:cTn id="14" dur="500" fill="hold"/>
                                        <p:tgtEl>
                                          <p:spTgt spid="3386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873"/>
                                        </p:tgtEl>
                                        <p:attrNameLst>
                                          <p:attrName>style.visibility</p:attrName>
                                        </p:attrNameLst>
                                      </p:cBhvr>
                                      <p:to>
                                        <p:strVal val="visible"/>
                                      </p:to>
                                    </p:set>
                                    <p:anim calcmode="lin" valueType="num">
                                      <p:cBhvr additive="base">
                                        <p:cTn id="19" dur="500" fill="hold"/>
                                        <p:tgtEl>
                                          <p:spTgt spid="33873"/>
                                        </p:tgtEl>
                                        <p:attrNameLst>
                                          <p:attrName>ppt_x</p:attrName>
                                        </p:attrNameLst>
                                      </p:cBhvr>
                                      <p:tavLst>
                                        <p:tav tm="0">
                                          <p:val>
                                            <p:strVal val="#ppt_x"/>
                                          </p:val>
                                        </p:tav>
                                        <p:tav tm="100000">
                                          <p:val>
                                            <p:strVal val="#ppt_x"/>
                                          </p:val>
                                        </p:tav>
                                      </p:tavLst>
                                    </p:anim>
                                    <p:anim calcmode="lin" valueType="num">
                                      <p:cBhvr additive="base">
                                        <p:cTn id="20" dur="500" fill="hold"/>
                                        <p:tgtEl>
                                          <p:spTgt spid="3387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3872">
                                            <p:txEl>
                                              <p:pRg st="0" end="0"/>
                                            </p:txEl>
                                          </p:spTgt>
                                        </p:tgtEl>
                                        <p:attrNameLst>
                                          <p:attrName>style.visibility</p:attrName>
                                        </p:attrNameLst>
                                      </p:cBhvr>
                                      <p:to>
                                        <p:strVal val="visible"/>
                                      </p:to>
                                    </p:set>
                                    <p:anim calcmode="lin" valueType="num">
                                      <p:cBhvr additive="base">
                                        <p:cTn id="25" dur="500" fill="hold"/>
                                        <p:tgtEl>
                                          <p:spTgt spid="3387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387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3872">
                                            <p:txEl>
                                              <p:pRg st="1" end="1"/>
                                            </p:txEl>
                                          </p:spTgt>
                                        </p:tgtEl>
                                        <p:attrNameLst>
                                          <p:attrName>style.visibility</p:attrName>
                                        </p:attrNameLst>
                                      </p:cBhvr>
                                      <p:to>
                                        <p:strVal val="visible"/>
                                      </p:to>
                                    </p:set>
                                    <p:anim calcmode="lin" valueType="num">
                                      <p:cBhvr additive="base">
                                        <p:cTn id="31" dur="500" fill="hold"/>
                                        <p:tgtEl>
                                          <p:spTgt spid="3387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387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872">
                                            <p:txEl>
                                              <p:pRg st="2" end="2"/>
                                            </p:txEl>
                                          </p:spTgt>
                                        </p:tgtEl>
                                        <p:attrNameLst>
                                          <p:attrName>style.visibility</p:attrName>
                                        </p:attrNameLst>
                                      </p:cBhvr>
                                      <p:to>
                                        <p:strVal val="visible"/>
                                      </p:to>
                                    </p:set>
                                    <p:anim calcmode="lin" valueType="num">
                                      <p:cBhvr additive="base">
                                        <p:cTn id="37" dur="500" fill="hold"/>
                                        <p:tgtEl>
                                          <p:spTgt spid="33872">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387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68" grpId="0"/>
      <p:bldP spid="33870" grpId="0"/>
      <p:bldP spid="3387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12896" y="160718"/>
            <a:ext cx="11368795" cy="612304"/>
          </a:xfrm>
        </p:spPr>
        <p:style>
          <a:lnRef idx="1">
            <a:schemeClr val="accent1"/>
          </a:lnRef>
          <a:fillRef idx="2">
            <a:schemeClr val="accent1"/>
          </a:fillRef>
          <a:effectRef idx="1">
            <a:schemeClr val="accent1"/>
          </a:effectRef>
          <a:fontRef idx="minor">
            <a:schemeClr val="dk1"/>
          </a:fontRef>
        </p:style>
        <p:txBody>
          <a:bodyPr rtlCol="0">
            <a:normAutofit/>
          </a:bodyPr>
          <a:lstStyle/>
          <a:p>
            <a:pPr>
              <a:defRPr/>
            </a:pPr>
            <a:r>
              <a:rPr lang="en-GB" altLang="en-US" sz="3200" dirty="0"/>
              <a:t>Cohesion – Tension theory (key points)</a:t>
            </a:r>
          </a:p>
        </p:txBody>
      </p:sp>
      <p:sp>
        <p:nvSpPr>
          <p:cNvPr id="23555" name="Rectangle 3"/>
          <p:cNvSpPr>
            <a:spLocks noGrp="1" noChangeArrowheads="1"/>
          </p:cNvSpPr>
          <p:nvPr>
            <p:ph idx="1"/>
          </p:nvPr>
        </p:nvSpPr>
        <p:spPr>
          <a:xfrm>
            <a:off x="512543" y="1196753"/>
            <a:ext cx="4968675" cy="5314076"/>
          </a:xfrm>
        </p:spPr>
        <p:txBody>
          <a:bodyPr rtlCol="0">
            <a:normAutofit fontScale="92500" lnSpcReduction="20000"/>
          </a:bodyPr>
          <a:lstStyle/>
          <a:p>
            <a:pPr marL="0" indent="0">
              <a:buNone/>
              <a:defRPr/>
            </a:pPr>
            <a:r>
              <a:rPr lang="en-GB" sz="2600" dirty="0"/>
              <a:t>The </a:t>
            </a:r>
            <a:r>
              <a:rPr lang="en-GB" sz="2600" b="1" dirty="0"/>
              <a:t>sun provides the energy </a:t>
            </a:r>
            <a:r>
              <a:rPr lang="en-GB" sz="2600" dirty="0"/>
              <a:t>to ‘pull’ the water up by providing the energy for evaporation.</a:t>
            </a:r>
          </a:p>
          <a:p>
            <a:pPr marL="0" indent="0">
              <a:buNone/>
              <a:defRPr/>
            </a:pPr>
            <a:endParaRPr lang="en-GB" sz="2600" dirty="0"/>
          </a:p>
          <a:p>
            <a:pPr marL="0" indent="0">
              <a:buNone/>
              <a:defRPr/>
            </a:pPr>
            <a:r>
              <a:rPr lang="en-GB" sz="2600" dirty="0"/>
              <a:t>Water moves up the xylem by </a:t>
            </a:r>
            <a:r>
              <a:rPr lang="en-GB" sz="2600" b="1" dirty="0"/>
              <a:t>mass flow </a:t>
            </a:r>
            <a:r>
              <a:rPr lang="en-GB" sz="2600" dirty="0"/>
              <a:t>from the higher pressure in roots to the </a:t>
            </a:r>
            <a:r>
              <a:rPr lang="en-GB" sz="2600" b="1" dirty="0"/>
              <a:t>lower pressure in the leaves.</a:t>
            </a:r>
          </a:p>
          <a:p>
            <a:pPr marL="0" indent="0">
              <a:buNone/>
              <a:defRPr/>
            </a:pPr>
            <a:endParaRPr lang="en-GB" sz="2600" b="1" dirty="0"/>
          </a:p>
          <a:p>
            <a:pPr marL="0" indent="0">
              <a:buNone/>
              <a:defRPr/>
            </a:pPr>
            <a:r>
              <a:rPr lang="en-GB" sz="2600" dirty="0"/>
              <a:t>The column of water does not break because of </a:t>
            </a:r>
            <a:r>
              <a:rPr lang="en-GB" sz="2600" b="1" dirty="0"/>
              <a:t>the cohesive forces</a:t>
            </a:r>
            <a:r>
              <a:rPr lang="en-GB" sz="2600" b="1" dirty="0">
                <a:effectLst>
                  <a:outerShdw blurRad="38100" dist="38100" dir="2700000" algn="tl">
                    <a:srgbClr val="000000"/>
                  </a:outerShdw>
                </a:effectLst>
              </a:rPr>
              <a:t> </a:t>
            </a:r>
            <a:r>
              <a:rPr lang="en-GB" sz="2600" dirty="0"/>
              <a:t>(hydrogen bonds) between individual water molecules.</a:t>
            </a:r>
          </a:p>
          <a:p>
            <a:pPr marL="0" indent="0">
              <a:buNone/>
              <a:defRPr/>
            </a:pPr>
            <a:endParaRPr lang="en-GB" sz="2600" dirty="0"/>
          </a:p>
          <a:p>
            <a:pPr marL="0" indent="0">
              <a:buNone/>
              <a:defRPr/>
            </a:pPr>
            <a:r>
              <a:rPr lang="en-GB" sz="2600" dirty="0"/>
              <a:t>Water also forms </a:t>
            </a:r>
            <a:r>
              <a:rPr lang="en-GB" sz="2600" b="1" dirty="0"/>
              <a:t>hydrogen bonds with carbohydrates in the walls</a:t>
            </a:r>
            <a:r>
              <a:rPr lang="en-GB" sz="2600" dirty="0"/>
              <a:t> of the xylem, known as adhesion (this is not why water is drawn up the stem)</a:t>
            </a:r>
          </a:p>
        </p:txBody>
      </p:sp>
      <p:sp>
        <p:nvSpPr>
          <p:cNvPr id="2" name="Rectangle 1"/>
          <p:cNvSpPr>
            <a:spLocks noChangeArrowheads="1"/>
          </p:cNvSpPr>
          <p:nvPr/>
        </p:nvSpPr>
        <p:spPr bwMode="auto">
          <a:xfrm>
            <a:off x="7815980" y="4393508"/>
            <a:ext cx="365408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dirty="0">
                <a:latin typeface="+mn-lt"/>
              </a:rPr>
              <a:t>The theoretical maximum height water can move this way is </a:t>
            </a:r>
            <a:r>
              <a:rPr lang="en-US" altLang="en-US" sz="2400" dirty="0"/>
              <a:t>~ </a:t>
            </a:r>
            <a:r>
              <a:rPr lang="en-US" altLang="en-US" sz="2400" dirty="0">
                <a:latin typeface="+mn-lt"/>
              </a:rPr>
              <a:t>10m – the tallest trees are ~115 m</a:t>
            </a:r>
          </a:p>
        </p:txBody>
      </p:sp>
      <p:pic>
        <p:nvPicPr>
          <p:cNvPr id="12290" name="Picture 2" descr="Image result for hydrogen bon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8361" y="1196753"/>
            <a:ext cx="2629324" cy="2709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2145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5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2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55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B2B8C8C-7261-4CD0-B524-5E8BDAA0C14E}"/>
              </a:ext>
            </a:extLst>
          </p:cNvPr>
          <p:cNvSpPr txBox="1"/>
          <p:nvPr/>
        </p:nvSpPr>
        <p:spPr>
          <a:xfrm>
            <a:off x="863029" y="1012004"/>
            <a:ext cx="3416158" cy="4795408"/>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100" kern="1200" dirty="0">
                <a:solidFill>
                  <a:srgbClr val="FFFFFF"/>
                </a:solidFill>
                <a:latin typeface="+mj-lt"/>
                <a:ea typeface="+mj-ea"/>
                <a:cs typeface="+mj-cs"/>
              </a:rPr>
              <a:t>Which of the following statements about water transport in plants is/are correct?</a:t>
            </a:r>
          </a:p>
        </p:txBody>
      </p:sp>
      <p:graphicFrame>
        <p:nvGraphicFramePr>
          <p:cNvPr id="13" name="TextBox 5">
            <a:extLst>
              <a:ext uri="{FF2B5EF4-FFF2-40B4-BE49-F238E27FC236}">
                <a16:creationId xmlns:a16="http://schemas.microsoft.com/office/drawing/2014/main" id="{8590896C-9A1D-4053-8389-F520B767D91E}"/>
              </a:ext>
            </a:extLst>
          </p:cNvPr>
          <p:cNvGraphicFramePr/>
          <p:nvPr>
            <p:extLst>
              <p:ext uri="{D42A27DB-BD31-4B8C-83A1-F6EECF244321}">
                <p14:modId xmlns:p14="http://schemas.microsoft.com/office/powerpoint/2010/main" val="244241254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7188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B2B8C8C-7261-4CD0-B524-5E8BDAA0C14E}"/>
              </a:ext>
            </a:extLst>
          </p:cNvPr>
          <p:cNvSpPr txBox="1"/>
          <p:nvPr/>
        </p:nvSpPr>
        <p:spPr>
          <a:xfrm>
            <a:off x="863029" y="1012004"/>
            <a:ext cx="3416158" cy="4795408"/>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100" kern="1200" dirty="0">
                <a:solidFill>
                  <a:srgbClr val="FFFFFF"/>
                </a:solidFill>
                <a:latin typeface="+mj-lt"/>
                <a:ea typeface="+mj-ea"/>
                <a:cs typeface="+mj-cs"/>
              </a:rPr>
              <a:t>Which of the following statements about water transport in plants is/are correct?</a:t>
            </a:r>
          </a:p>
        </p:txBody>
      </p:sp>
      <p:graphicFrame>
        <p:nvGraphicFramePr>
          <p:cNvPr id="13" name="TextBox 5">
            <a:extLst>
              <a:ext uri="{FF2B5EF4-FFF2-40B4-BE49-F238E27FC236}">
                <a16:creationId xmlns:a16="http://schemas.microsoft.com/office/drawing/2014/main" id="{8590896C-9A1D-4053-8389-F520B767D91E}"/>
              </a:ext>
            </a:extLst>
          </p:cNvPr>
          <p:cNvGraphicFramePr/>
          <p:nvPr>
            <p:extLst>
              <p:ext uri="{D42A27DB-BD31-4B8C-83A1-F6EECF244321}">
                <p14:modId xmlns:p14="http://schemas.microsoft.com/office/powerpoint/2010/main" val="321218602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610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688141BB-5A31-44B7-BF6F-35B9A279DA78}"/>
              </a:ext>
            </a:extLst>
          </p:cNvPr>
          <p:cNvSpPr txBox="1">
            <a:spLocks/>
          </p:cNvSpPr>
          <p:nvPr/>
        </p:nvSpPr>
        <p:spPr>
          <a:xfrm>
            <a:off x="126521" y="653829"/>
            <a:ext cx="5929222" cy="540191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GB" sz="4400" b="1" u="sng" dirty="0"/>
              <a:t>Water transport through a plant</a:t>
            </a:r>
          </a:p>
          <a:p>
            <a:pPr algn="l">
              <a:defRPr/>
            </a:pPr>
            <a:endParaRPr lang="en-GB" sz="3600" dirty="0"/>
          </a:p>
          <a:p>
            <a:pPr algn="l">
              <a:defRPr/>
            </a:pPr>
            <a:r>
              <a:rPr lang="en-GB" sz="3600" dirty="0"/>
              <a:t>Three routes to know:</a:t>
            </a:r>
            <a:endParaRPr lang="en-GB" altLang="en-US" sz="3600" dirty="0"/>
          </a:p>
          <a:p>
            <a:pPr marL="800100" lvl="1" indent="-342900" algn="l">
              <a:buFont typeface="Arial" panose="020B0604020202020204" pitchFamily="34" charset="0"/>
              <a:buChar char="•"/>
              <a:defRPr/>
            </a:pPr>
            <a:r>
              <a:rPr lang="en-GB" altLang="en-US" sz="3600" dirty="0"/>
              <a:t>Root pressure (minor)</a:t>
            </a:r>
          </a:p>
          <a:p>
            <a:pPr marL="800100" lvl="1" indent="-342900" algn="l">
              <a:buFont typeface="Arial" panose="020B0604020202020204" pitchFamily="34" charset="0"/>
              <a:buChar char="•"/>
              <a:defRPr/>
            </a:pPr>
            <a:r>
              <a:rPr lang="en-GB" altLang="en-US" sz="3600" dirty="0"/>
              <a:t>Capillarity (minor)</a:t>
            </a:r>
          </a:p>
          <a:p>
            <a:pPr marL="800100" lvl="1" indent="-342900" algn="l">
              <a:buFont typeface="Arial" panose="020B0604020202020204" pitchFamily="34" charset="0"/>
              <a:buChar char="•"/>
              <a:defRPr/>
            </a:pPr>
            <a:r>
              <a:rPr lang="en-GB" altLang="en-US" sz="3600" dirty="0"/>
              <a:t>Cohesion tension theory (major)</a:t>
            </a:r>
          </a:p>
          <a:p>
            <a:pPr marL="800100" lvl="1" indent="-342900" algn="l">
              <a:buFont typeface="Arial" panose="020B0604020202020204" pitchFamily="34" charset="0"/>
              <a:buChar char="•"/>
              <a:defRPr/>
            </a:pPr>
            <a:endParaRPr lang="en-GB" dirty="0"/>
          </a:p>
        </p:txBody>
      </p:sp>
      <p:pic>
        <p:nvPicPr>
          <p:cNvPr id="1026" name="Picture 2" descr="https://www.tutorvista.com/content/biology/biology-iv/plant-water-relations/pathway-water-root.php">
            <a:extLst>
              <a:ext uri="{FF2B5EF4-FFF2-40B4-BE49-F238E27FC236}">
                <a16:creationId xmlns:a16="http://schemas.microsoft.com/office/drawing/2014/main" id="{FC52851F-442F-4932-9A9C-0F277AC9A6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8919" y="356457"/>
            <a:ext cx="5611554" cy="549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028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774AD2-68B1-431C-A349-C47221BD132C}"/>
              </a:ext>
            </a:extLst>
          </p:cNvPr>
          <p:cNvSpPr txBox="1"/>
          <p:nvPr/>
        </p:nvSpPr>
        <p:spPr>
          <a:xfrm>
            <a:off x="1158240" y="2806332"/>
            <a:ext cx="9974134" cy="707886"/>
          </a:xfrm>
          <a:prstGeom prst="rect">
            <a:avLst/>
          </a:prstGeom>
          <a:noFill/>
        </p:spPr>
        <p:txBody>
          <a:bodyPr wrap="square">
            <a:spAutoFit/>
          </a:bodyPr>
          <a:lstStyle/>
          <a:p>
            <a:r>
              <a:rPr lang="en-GB" sz="4000" dirty="0">
                <a:hlinkClick r:id="rId2"/>
              </a:rPr>
              <a:t>science1s478's presentation | Poll Everywhere</a:t>
            </a:r>
            <a:endParaRPr lang="en-GB" sz="4000" dirty="0"/>
          </a:p>
        </p:txBody>
      </p:sp>
      <p:pic>
        <p:nvPicPr>
          <p:cNvPr id="1026" name="Picture 2" descr="Click, clicking, coursor, entering, knob, link, pressing icon ...">
            <a:extLst>
              <a:ext uri="{FF2B5EF4-FFF2-40B4-BE49-F238E27FC236}">
                <a16:creationId xmlns:a16="http://schemas.microsoft.com/office/drawing/2014/main" id="{720059EE-9D6B-4C74-4D29-6A3D6B30F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631" y="1756507"/>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609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4792B-490C-21F9-31B6-DDB7FC02B7E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801169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A1376A-B67B-46D6-8CB7-1325E45A021B}"/>
              </a:ext>
            </a:extLst>
          </p:cNvPr>
          <p:cNvPicPr>
            <a:picLocks noChangeAspect="1"/>
          </p:cNvPicPr>
          <p:nvPr/>
        </p:nvPicPr>
        <p:blipFill rotWithShape="1">
          <a:blip r:embed="rId2"/>
          <a:srcRect l="74190" t="46766" r="14268" b="36518"/>
          <a:stretch/>
        </p:blipFill>
        <p:spPr>
          <a:xfrm>
            <a:off x="0" y="1057238"/>
            <a:ext cx="5468749" cy="5280173"/>
          </a:xfrm>
          <a:prstGeom prst="rect">
            <a:avLst/>
          </a:prstGeom>
        </p:spPr>
      </p:pic>
      <p:sp>
        <p:nvSpPr>
          <p:cNvPr id="2" name="Title 1">
            <a:extLst>
              <a:ext uri="{FF2B5EF4-FFF2-40B4-BE49-F238E27FC236}">
                <a16:creationId xmlns:a16="http://schemas.microsoft.com/office/drawing/2014/main" id="{C8BAB5AC-A4F3-492E-874F-5BC2D0ED4C1B}"/>
              </a:ext>
            </a:extLst>
          </p:cNvPr>
          <p:cNvSpPr>
            <a:spLocks noGrp="1"/>
          </p:cNvSpPr>
          <p:nvPr>
            <p:ph type="title"/>
          </p:nvPr>
        </p:nvSpPr>
        <p:spPr>
          <a:xfrm>
            <a:off x="96328" y="0"/>
            <a:ext cx="10515600" cy="1325563"/>
          </a:xfrm>
        </p:spPr>
        <p:txBody>
          <a:bodyPr anchor="t">
            <a:normAutofit/>
          </a:bodyPr>
          <a:lstStyle/>
          <a:p>
            <a:r>
              <a:rPr lang="en-US" b="1" u="sng" dirty="0"/>
              <a:t>Evidence for cohesion-tension theory</a:t>
            </a:r>
            <a:endParaRPr lang="en-GB" b="1" u="sng" dirty="0"/>
          </a:p>
        </p:txBody>
      </p:sp>
      <p:sp>
        <p:nvSpPr>
          <p:cNvPr id="3" name="Content Placeholder 2">
            <a:extLst>
              <a:ext uri="{FF2B5EF4-FFF2-40B4-BE49-F238E27FC236}">
                <a16:creationId xmlns:a16="http://schemas.microsoft.com/office/drawing/2014/main" id="{D979A765-D510-4DAA-8E79-EAFD61A79116}"/>
              </a:ext>
            </a:extLst>
          </p:cNvPr>
          <p:cNvSpPr>
            <a:spLocks noGrp="1"/>
          </p:cNvSpPr>
          <p:nvPr>
            <p:ph idx="1"/>
          </p:nvPr>
        </p:nvSpPr>
        <p:spPr>
          <a:xfrm>
            <a:off x="5253645" y="788913"/>
            <a:ext cx="6788726" cy="5280173"/>
          </a:xfrm>
        </p:spPr>
        <p:txBody>
          <a:bodyPr>
            <a:noAutofit/>
          </a:bodyPr>
          <a:lstStyle/>
          <a:p>
            <a:pPr>
              <a:lnSpc>
                <a:spcPct val="90000"/>
              </a:lnSpc>
            </a:pPr>
            <a:r>
              <a:rPr lang="en-US" sz="3200" dirty="0">
                <a:solidFill>
                  <a:srgbClr val="00B0F0"/>
                </a:solidFill>
              </a:rPr>
              <a:t>During the day (transpiration rate high) the tension in the xylem vessels is at its highest.</a:t>
            </a:r>
          </a:p>
          <a:p>
            <a:r>
              <a:rPr lang="en-US" sz="3200" dirty="0">
                <a:solidFill>
                  <a:srgbClr val="00B0F0"/>
                </a:solidFill>
              </a:rPr>
              <a:t>This shrinks the diameter of the trunk. </a:t>
            </a:r>
          </a:p>
          <a:p>
            <a:pPr>
              <a:lnSpc>
                <a:spcPct val="90000"/>
              </a:lnSpc>
            </a:pPr>
            <a:r>
              <a:rPr lang="en-US" sz="3200" dirty="0">
                <a:solidFill>
                  <a:srgbClr val="00B0F0"/>
                </a:solidFill>
              </a:rPr>
              <a:t>At night when transpiration is at its lowest, the tension in vessels is also at its lowest.</a:t>
            </a:r>
          </a:p>
          <a:p>
            <a:pPr>
              <a:lnSpc>
                <a:spcPct val="90000"/>
              </a:lnSpc>
            </a:pPr>
            <a:r>
              <a:rPr lang="en-US" sz="3200" dirty="0">
                <a:solidFill>
                  <a:srgbClr val="00B0F0"/>
                </a:solidFill>
              </a:rPr>
              <a:t>The diameter of the tree increases. </a:t>
            </a:r>
          </a:p>
          <a:p>
            <a:pPr>
              <a:lnSpc>
                <a:spcPct val="90000"/>
              </a:lnSpc>
            </a:pPr>
            <a:r>
              <a:rPr lang="en-US" sz="3200" dirty="0">
                <a:solidFill>
                  <a:srgbClr val="00B0F0"/>
                </a:solidFill>
              </a:rPr>
              <a:t>This can be tested using a suitably sized tree at different times of the day.</a:t>
            </a:r>
            <a:endParaRPr lang="en-GB" sz="3200" dirty="0">
              <a:solidFill>
                <a:srgbClr val="00B0F0"/>
              </a:solidFill>
            </a:endParaRPr>
          </a:p>
        </p:txBody>
      </p:sp>
    </p:spTree>
    <p:extLst>
      <p:ext uri="{BB962C8B-B14F-4D97-AF65-F5344CB8AC3E}">
        <p14:creationId xmlns:p14="http://schemas.microsoft.com/office/powerpoint/2010/main" val="275967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356D0E-52AF-CECA-FF89-4D5E1D7E90F8}"/>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292648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B016D-D3BC-4379-85C4-5F0DD7DCFF5E}"/>
              </a:ext>
            </a:extLst>
          </p:cNvPr>
          <p:cNvSpPr>
            <a:spLocks noGrp="1"/>
          </p:cNvSpPr>
          <p:nvPr>
            <p:ph type="title"/>
          </p:nvPr>
        </p:nvSpPr>
        <p:spPr>
          <a:xfrm>
            <a:off x="297612" y="-152460"/>
            <a:ext cx="10515600" cy="1325563"/>
          </a:xfrm>
        </p:spPr>
        <p:txBody>
          <a:bodyPr/>
          <a:lstStyle/>
          <a:p>
            <a:r>
              <a:rPr lang="en-US" b="1" u="sng" dirty="0"/>
              <a:t>Knowledge retrieval question</a:t>
            </a:r>
            <a:endParaRPr lang="en-GB" b="1" u="sng" dirty="0"/>
          </a:p>
        </p:txBody>
      </p:sp>
      <p:sp>
        <p:nvSpPr>
          <p:cNvPr id="3" name="Content Placeholder 2">
            <a:extLst>
              <a:ext uri="{FF2B5EF4-FFF2-40B4-BE49-F238E27FC236}">
                <a16:creationId xmlns:a16="http://schemas.microsoft.com/office/drawing/2014/main" id="{CF715D53-27CC-443C-8847-AC429E2111AC}"/>
              </a:ext>
            </a:extLst>
          </p:cNvPr>
          <p:cNvSpPr>
            <a:spLocks noGrp="1"/>
          </p:cNvSpPr>
          <p:nvPr>
            <p:ph idx="1"/>
          </p:nvPr>
        </p:nvSpPr>
        <p:spPr>
          <a:xfrm>
            <a:off x="354421" y="1041775"/>
            <a:ext cx="10515600" cy="1419112"/>
          </a:xfrm>
        </p:spPr>
        <p:txBody>
          <a:bodyPr/>
          <a:lstStyle/>
          <a:p>
            <a:pPr marL="0" indent="0">
              <a:buNone/>
            </a:pPr>
            <a:r>
              <a:rPr lang="en-US" dirty="0">
                <a:solidFill>
                  <a:srgbClr val="FF0000"/>
                </a:solidFill>
              </a:rPr>
              <a:t>Explain why the effects of </a:t>
            </a:r>
            <a:r>
              <a:rPr lang="en-US" b="1" dirty="0">
                <a:solidFill>
                  <a:srgbClr val="FF0000"/>
                </a:solidFill>
              </a:rPr>
              <a:t>cyanide, oxygen levels and respiratory substrates (glucose)</a:t>
            </a:r>
            <a:r>
              <a:rPr lang="en-US" dirty="0">
                <a:solidFill>
                  <a:srgbClr val="FF0000"/>
                </a:solidFill>
              </a:rPr>
              <a:t> on root pressure are taken as evidence that active transport is involved in the development of root pressure (4 marks). </a:t>
            </a:r>
          </a:p>
          <a:p>
            <a:pPr marL="0" indent="0">
              <a:buNone/>
            </a:pPr>
            <a:endParaRPr lang="en-US" dirty="0">
              <a:solidFill>
                <a:srgbClr val="FF0000"/>
              </a:solidFill>
            </a:endParaRPr>
          </a:p>
          <a:p>
            <a:pPr marL="0" indent="0">
              <a:buNone/>
            </a:pPr>
            <a:endParaRPr lang="en-US" dirty="0">
              <a:solidFill>
                <a:srgbClr val="FF0000"/>
              </a:solidFill>
            </a:endParaRPr>
          </a:p>
        </p:txBody>
      </p:sp>
      <p:sp>
        <p:nvSpPr>
          <p:cNvPr id="5" name="TextBox 4">
            <a:extLst>
              <a:ext uri="{FF2B5EF4-FFF2-40B4-BE49-F238E27FC236}">
                <a16:creationId xmlns:a16="http://schemas.microsoft.com/office/drawing/2014/main" id="{C715B4A5-507D-4AE4-A63B-B571E767E5CB}"/>
              </a:ext>
            </a:extLst>
          </p:cNvPr>
          <p:cNvSpPr txBox="1"/>
          <p:nvPr/>
        </p:nvSpPr>
        <p:spPr>
          <a:xfrm>
            <a:off x="305435" y="2351797"/>
            <a:ext cx="10613572" cy="3416320"/>
          </a:xfrm>
          <a:prstGeom prst="rect">
            <a:avLst/>
          </a:prstGeom>
          <a:noFill/>
        </p:spPr>
        <p:txBody>
          <a:bodyPr wrap="square" rtlCol="0">
            <a:spAutoFit/>
          </a:bodyPr>
          <a:lstStyle/>
          <a:p>
            <a:pPr marL="285750" indent="-285750">
              <a:buFont typeface="Arial" panose="020B0604020202020204" pitchFamily="34" charset="0"/>
              <a:buChar char="•"/>
            </a:pPr>
            <a:r>
              <a:rPr lang="en-GB" sz="2400" b="1" dirty="0">
                <a:solidFill>
                  <a:srgbClr val="00B0F0"/>
                </a:solidFill>
              </a:rPr>
              <a:t>Active transport</a:t>
            </a:r>
            <a:r>
              <a:rPr lang="en-GB" sz="2400" dirty="0">
                <a:solidFill>
                  <a:srgbClr val="00B0F0"/>
                </a:solidFill>
              </a:rPr>
              <a:t> needs energy in the form of ATP</a:t>
            </a:r>
          </a:p>
          <a:p>
            <a:pPr marL="285750" indent="-285750">
              <a:buFont typeface="Arial" panose="020B0604020202020204" pitchFamily="34" charset="0"/>
              <a:buChar char="•"/>
            </a:pPr>
            <a:r>
              <a:rPr lang="en-GB" sz="2400" b="1" dirty="0">
                <a:solidFill>
                  <a:srgbClr val="00B0F0"/>
                </a:solidFill>
              </a:rPr>
              <a:t>Cyanide</a:t>
            </a:r>
            <a:r>
              <a:rPr lang="en-GB" sz="2400" dirty="0">
                <a:solidFill>
                  <a:srgbClr val="00B0F0"/>
                </a:solidFill>
              </a:rPr>
              <a:t> poisons mitochondria where cellular respiration takes place, so cyanide prevents ATP formation</a:t>
            </a:r>
          </a:p>
          <a:p>
            <a:pPr marL="285750" indent="-285750">
              <a:buFont typeface="Arial" panose="020B0604020202020204" pitchFamily="34" charset="0"/>
              <a:buChar char="•"/>
            </a:pPr>
            <a:r>
              <a:rPr lang="en-GB" sz="2400" b="1" dirty="0">
                <a:solidFill>
                  <a:srgbClr val="00B0F0"/>
                </a:solidFill>
              </a:rPr>
              <a:t>Oxygen</a:t>
            </a:r>
            <a:r>
              <a:rPr lang="en-GB" sz="2400" dirty="0">
                <a:solidFill>
                  <a:srgbClr val="00B0F0"/>
                </a:solidFill>
              </a:rPr>
              <a:t> and </a:t>
            </a:r>
            <a:r>
              <a:rPr lang="en-GB" sz="2400" b="1" dirty="0">
                <a:solidFill>
                  <a:srgbClr val="00B0F0"/>
                </a:solidFill>
              </a:rPr>
              <a:t>respiratory</a:t>
            </a:r>
            <a:r>
              <a:rPr lang="en-GB" sz="2400" dirty="0">
                <a:solidFill>
                  <a:srgbClr val="00B0F0"/>
                </a:solidFill>
              </a:rPr>
              <a:t> substrates are needed for cellular respiration and ATP production </a:t>
            </a:r>
            <a:r>
              <a:rPr lang="en-GB" sz="2400" i="1" dirty="0">
                <a:solidFill>
                  <a:srgbClr val="00B0F0"/>
                </a:solidFill>
              </a:rPr>
              <a:t>– (root pressure decreases without them = no active transport)</a:t>
            </a:r>
          </a:p>
          <a:p>
            <a:pPr marL="285750" indent="-285750">
              <a:buFont typeface="Arial" panose="020B0604020202020204" pitchFamily="34" charset="0"/>
              <a:buChar char="•"/>
            </a:pPr>
            <a:endParaRPr lang="en-GB" sz="2400" dirty="0">
              <a:solidFill>
                <a:srgbClr val="00B0F0"/>
              </a:solidFill>
            </a:endParaRPr>
          </a:p>
          <a:p>
            <a:pPr marL="285750" indent="-285750">
              <a:buFont typeface="Arial" panose="020B0604020202020204" pitchFamily="34" charset="0"/>
              <a:buChar char="•"/>
            </a:pPr>
            <a:r>
              <a:rPr lang="en-GB" sz="2400" dirty="0">
                <a:solidFill>
                  <a:srgbClr val="00B0F0"/>
                </a:solidFill>
              </a:rPr>
              <a:t>Factors which interfere with ATP production also interfere with development of root pressure</a:t>
            </a:r>
          </a:p>
          <a:p>
            <a:pPr marL="285750" indent="-285750">
              <a:buFont typeface="Arial" panose="020B0604020202020204" pitchFamily="34" charset="0"/>
              <a:buChar char="•"/>
            </a:pPr>
            <a:r>
              <a:rPr lang="en-GB" sz="2400" dirty="0">
                <a:solidFill>
                  <a:srgbClr val="00B0F0"/>
                </a:solidFill>
              </a:rPr>
              <a:t>The development of root pressure is an active process requiring ATP. </a:t>
            </a:r>
          </a:p>
        </p:txBody>
      </p:sp>
      <p:sp>
        <p:nvSpPr>
          <p:cNvPr id="6" name="TextBox 5">
            <a:extLst>
              <a:ext uri="{FF2B5EF4-FFF2-40B4-BE49-F238E27FC236}">
                <a16:creationId xmlns:a16="http://schemas.microsoft.com/office/drawing/2014/main" id="{0B650997-77B5-4877-B427-F4883CCA959C}"/>
              </a:ext>
            </a:extLst>
          </p:cNvPr>
          <p:cNvSpPr txBox="1"/>
          <p:nvPr/>
        </p:nvSpPr>
        <p:spPr>
          <a:xfrm>
            <a:off x="9178505" y="452891"/>
            <a:ext cx="2480615" cy="523220"/>
          </a:xfrm>
          <a:prstGeom prst="rect">
            <a:avLst/>
          </a:prstGeom>
          <a:noFill/>
        </p:spPr>
        <p:txBody>
          <a:bodyPr wrap="none" rtlCol="0">
            <a:spAutoFit/>
          </a:bodyPr>
          <a:lstStyle/>
          <a:p>
            <a:r>
              <a:rPr lang="en-GB" sz="2800" dirty="0"/>
              <a:t>1 mark for CWR</a:t>
            </a:r>
          </a:p>
        </p:txBody>
      </p:sp>
      <p:sp>
        <p:nvSpPr>
          <p:cNvPr id="7" name="TextBox 6">
            <a:extLst>
              <a:ext uri="{FF2B5EF4-FFF2-40B4-BE49-F238E27FC236}">
                <a16:creationId xmlns:a16="http://schemas.microsoft.com/office/drawing/2014/main" id="{D3288B11-CC9F-4677-A41E-E5A86A636633}"/>
              </a:ext>
            </a:extLst>
          </p:cNvPr>
          <p:cNvSpPr txBox="1"/>
          <p:nvPr/>
        </p:nvSpPr>
        <p:spPr>
          <a:xfrm>
            <a:off x="443868" y="6034936"/>
            <a:ext cx="7508402" cy="584775"/>
          </a:xfrm>
          <a:prstGeom prst="rect">
            <a:avLst/>
          </a:prstGeom>
          <a:noFill/>
        </p:spPr>
        <p:txBody>
          <a:bodyPr wrap="none" rtlCol="0">
            <a:spAutoFit/>
          </a:bodyPr>
          <a:lstStyle/>
          <a:p>
            <a:r>
              <a:rPr lang="en-GB" sz="3200" dirty="0">
                <a:highlight>
                  <a:srgbClr val="FFFF00"/>
                </a:highlight>
              </a:rPr>
              <a:t>WRITE IN FULL SENTENCED BULLET POINTS!</a:t>
            </a:r>
          </a:p>
        </p:txBody>
      </p:sp>
      <p:sp>
        <p:nvSpPr>
          <p:cNvPr id="8" name="TextBox 7">
            <a:extLst>
              <a:ext uri="{FF2B5EF4-FFF2-40B4-BE49-F238E27FC236}">
                <a16:creationId xmlns:a16="http://schemas.microsoft.com/office/drawing/2014/main" id="{DA7C0F2E-99F0-4414-8489-D7869C587F95}"/>
              </a:ext>
            </a:extLst>
          </p:cNvPr>
          <p:cNvSpPr txBox="1"/>
          <p:nvPr/>
        </p:nvSpPr>
        <p:spPr>
          <a:xfrm>
            <a:off x="7539487" y="17895"/>
            <a:ext cx="4652513" cy="369332"/>
          </a:xfrm>
          <a:prstGeom prst="rect">
            <a:avLst/>
          </a:prstGeom>
          <a:noFill/>
        </p:spPr>
        <p:txBody>
          <a:bodyPr wrap="square">
            <a:spAutoFit/>
          </a:bodyPr>
          <a:lstStyle/>
          <a:p>
            <a:r>
              <a:rPr lang="en-GB" dirty="0">
                <a:hlinkClick r:id="rId3"/>
              </a:rPr>
              <a:t>science1s478's presentation | Poll Everywhere</a:t>
            </a:r>
            <a:endParaRPr lang="en-GB" dirty="0"/>
          </a:p>
        </p:txBody>
      </p:sp>
    </p:spTree>
    <p:extLst>
      <p:ext uri="{BB962C8B-B14F-4D97-AF65-F5344CB8AC3E}">
        <p14:creationId xmlns:p14="http://schemas.microsoft.com/office/powerpoint/2010/main" val="213152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B5AC-A4F3-492E-874F-5BC2D0ED4C1B}"/>
              </a:ext>
            </a:extLst>
          </p:cNvPr>
          <p:cNvSpPr>
            <a:spLocks noGrp="1"/>
          </p:cNvSpPr>
          <p:nvPr>
            <p:ph type="title"/>
          </p:nvPr>
        </p:nvSpPr>
        <p:spPr>
          <a:xfrm>
            <a:off x="96328" y="0"/>
            <a:ext cx="10515600" cy="1325563"/>
          </a:xfrm>
        </p:spPr>
        <p:txBody>
          <a:bodyPr anchor="t">
            <a:normAutofit/>
          </a:bodyPr>
          <a:lstStyle/>
          <a:p>
            <a:r>
              <a:rPr lang="en-US" b="1" u="sng" dirty="0"/>
              <a:t>Evidence for cohesion-tension theory</a:t>
            </a:r>
            <a:endParaRPr lang="en-GB" b="1" u="sng" dirty="0"/>
          </a:p>
        </p:txBody>
      </p:sp>
      <p:sp>
        <p:nvSpPr>
          <p:cNvPr id="3" name="Content Placeholder 2">
            <a:extLst>
              <a:ext uri="{FF2B5EF4-FFF2-40B4-BE49-F238E27FC236}">
                <a16:creationId xmlns:a16="http://schemas.microsoft.com/office/drawing/2014/main" id="{D979A765-D510-4DAA-8E79-EAFD61A79116}"/>
              </a:ext>
            </a:extLst>
          </p:cNvPr>
          <p:cNvSpPr>
            <a:spLocks noGrp="1"/>
          </p:cNvSpPr>
          <p:nvPr>
            <p:ph idx="1"/>
          </p:nvPr>
        </p:nvSpPr>
        <p:spPr>
          <a:xfrm>
            <a:off x="6313282" y="1953554"/>
            <a:ext cx="5389888" cy="2831231"/>
          </a:xfrm>
        </p:spPr>
        <p:txBody>
          <a:bodyPr>
            <a:normAutofit/>
          </a:bodyPr>
          <a:lstStyle/>
          <a:p>
            <a:pPr>
              <a:lnSpc>
                <a:spcPct val="90000"/>
              </a:lnSpc>
            </a:pPr>
            <a:r>
              <a:rPr lang="en-US" sz="3200" dirty="0">
                <a:solidFill>
                  <a:srgbClr val="00B0F0"/>
                </a:solidFill>
              </a:rPr>
              <a:t>When cutting stems of flowers </a:t>
            </a:r>
          </a:p>
          <a:p>
            <a:pPr>
              <a:lnSpc>
                <a:spcPct val="90000"/>
              </a:lnSpc>
            </a:pPr>
            <a:r>
              <a:rPr lang="en-US" sz="3200" dirty="0">
                <a:solidFill>
                  <a:srgbClr val="00B0F0"/>
                </a:solidFill>
              </a:rPr>
              <a:t>Air gets drawn into the xylem</a:t>
            </a:r>
          </a:p>
          <a:p>
            <a:pPr>
              <a:lnSpc>
                <a:spcPct val="90000"/>
              </a:lnSpc>
            </a:pPr>
            <a:r>
              <a:rPr lang="en-US" sz="3200" dirty="0">
                <a:solidFill>
                  <a:srgbClr val="00B0F0"/>
                </a:solidFill>
              </a:rPr>
              <a:t>Rather than water leaking back out</a:t>
            </a:r>
          </a:p>
          <a:p>
            <a:pPr>
              <a:lnSpc>
                <a:spcPct val="90000"/>
              </a:lnSpc>
            </a:pPr>
            <a:endParaRPr lang="en-US" sz="2400" dirty="0"/>
          </a:p>
          <a:p>
            <a:pPr marL="0" indent="0">
              <a:lnSpc>
                <a:spcPct val="90000"/>
              </a:lnSpc>
              <a:buNone/>
            </a:pPr>
            <a:endParaRPr lang="en-GB" sz="2400" dirty="0"/>
          </a:p>
        </p:txBody>
      </p:sp>
      <p:pic>
        <p:nvPicPr>
          <p:cNvPr id="1026" name="Picture 2" descr="See the source image">
            <a:extLst>
              <a:ext uri="{FF2B5EF4-FFF2-40B4-BE49-F238E27FC236}">
                <a16:creationId xmlns:a16="http://schemas.microsoft.com/office/drawing/2014/main" id="{2031D85F-6931-4E30-BA91-71EB124838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87" y="1560122"/>
            <a:ext cx="5944313" cy="39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41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232799" y="120832"/>
            <a:ext cx="6572740" cy="6616336"/>
            <a:chOff x="2511922" y="0"/>
            <a:chExt cx="6572740" cy="6616336"/>
          </a:xfrm>
        </p:grpSpPr>
        <p:pic>
          <p:nvPicPr>
            <p:cNvPr id="1032" name="Picture 8" descr="http://www.vi.cl/gepe/f35006.jpg"/>
            <p:cNvPicPr>
              <a:picLocks noChangeAspect="1" noChangeArrowheads="1"/>
            </p:cNvPicPr>
            <p:nvPr/>
          </p:nvPicPr>
          <p:blipFill rotWithShape="1">
            <a:blip r:embed="rId2">
              <a:extLst>
                <a:ext uri="{28A0092B-C50C-407E-A947-70E740481C1C}">
                  <a14:useLocalDpi xmlns:a14="http://schemas.microsoft.com/office/drawing/2010/main" val="0"/>
                </a:ext>
              </a:extLst>
            </a:blip>
            <a:srcRect l="20471" r="12101" b="5439"/>
            <a:stretch/>
          </p:blipFill>
          <p:spPr bwMode="auto">
            <a:xfrm>
              <a:off x="2511922" y="0"/>
              <a:ext cx="6264696" cy="66028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01391" y="6154671"/>
              <a:ext cx="1584176" cy="461665"/>
            </a:xfrm>
            <a:prstGeom prst="rect">
              <a:avLst/>
            </a:prstGeom>
            <a:solidFill>
              <a:schemeClr val="bg1"/>
            </a:solidFill>
            <a:ln>
              <a:solidFill>
                <a:schemeClr val="tx1"/>
              </a:solidFill>
            </a:ln>
          </p:spPr>
          <p:txBody>
            <a:bodyPr wrap="square" rtlCol="0">
              <a:spAutoFit/>
            </a:bodyPr>
            <a:lstStyle/>
            <a:p>
              <a:pPr algn="ctr"/>
              <a:r>
                <a:rPr lang="en-GB" sz="1200" dirty="0"/>
                <a:t>H</a:t>
              </a:r>
              <a:r>
                <a:rPr lang="en-GB" sz="1200" baseline="-25000" dirty="0"/>
                <a:t>2</a:t>
              </a:r>
              <a:r>
                <a:rPr lang="en-GB" sz="1200" dirty="0"/>
                <a:t>O enters root from soil by osmosis</a:t>
              </a:r>
            </a:p>
          </p:txBody>
        </p:sp>
        <p:sp>
          <p:nvSpPr>
            <p:cNvPr id="4" name="TextBox 3"/>
            <p:cNvSpPr txBox="1"/>
            <p:nvPr/>
          </p:nvSpPr>
          <p:spPr>
            <a:xfrm>
              <a:off x="7120434" y="5229200"/>
              <a:ext cx="1584176" cy="461665"/>
            </a:xfrm>
            <a:prstGeom prst="rect">
              <a:avLst/>
            </a:prstGeom>
            <a:solidFill>
              <a:schemeClr val="bg1"/>
            </a:solidFill>
            <a:ln>
              <a:solidFill>
                <a:schemeClr val="tx1"/>
              </a:solidFill>
            </a:ln>
          </p:spPr>
          <p:txBody>
            <a:bodyPr wrap="square" rtlCol="0">
              <a:spAutoFit/>
            </a:bodyPr>
            <a:lstStyle/>
            <a:p>
              <a:pPr algn="ctr"/>
              <a:r>
                <a:rPr lang="en-GB" sz="1200" dirty="0"/>
                <a:t>H</a:t>
              </a:r>
              <a:r>
                <a:rPr lang="en-GB" sz="1200" baseline="-25000" dirty="0"/>
                <a:t>2</a:t>
              </a:r>
              <a:r>
                <a:rPr lang="en-GB" sz="1200" dirty="0"/>
                <a:t>O moves into the xylem by osmosis</a:t>
              </a:r>
            </a:p>
          </p:txBody>
        </p:sp>
        <p:sp>
          <p:nvSpPr>
            <p:cNvPr id="5" name="TextBox 4"/>
            <p:cNvSpPr txBox="1"/>
            <p:nvPr/>
          </p:nvSpPr>
          <p:spPr>
            <a:xfrm>
              <a:off x="7120434" y="4356753"/>
              <a:ext cx="1584176" cy="769441"/>
            </a:xfrm>
            <a:prstGeom prst="rect">
              <a:avLst/>
            </a:prstGeom>
            <a:solidFill>
              <a:schemeClr val="bg1"/>
            </a:solidFill>
            <a:ln>
              <a:solidFill>
                <a:schemeClr val="tx1"/>
              </a:solidFill>
            </a:ln>
          </p:spPr>
          <p:txBody>
            <a:bodyPr wrap="square" rtlCol="0">
              <a:spAutoFit/>
            </a:bodyPr>
            <a:lstStyle/>
            <a:p>
              <a:pPr algn="ctr"/>
              <a:r>
                <a:rPr lang="en-GB" sz="1100" dirty="0"/>
                <a:t>H</a:t>
              </a:r>
              <a:r>
                <a:rPr lang="en-GB" sz="1100" baseline="-25000" dirty="0"/>
                <a:t>2</a:t>
              </a:r>
              <a:r>
                <a:rPr lang="en-GB" sz="1100" dirty="0"/>
                <a:t>O molecules form a cohesive column from the roots to the leaves</a:t>
              </a:r>
            </a:p>
          </p:txBody>
        </p:sp>
        <p:sp>
          <p:nvSpPr>
            <p:cNvPr id="6" name="TextBox 5"/>
            <p:cNvSpPr txBox="1"/>
            <p:nvPr/>
          </p:nvSpPr>
          <p:spPr>
            <a:xfrm>
              <a:off x="7109801" y="3606656"/>
              <a:ext cx="1882841" cy="646331"/>
            </a:xfrm>
            <a:prstGeom prst="rect">
              <a:avLst/>
            </a:prstGeom>
            <a:solidFill>
              <a:schemeClr val="bg1"/>
            </a:solidFill>
            <a:ln>
              <a:solidFill>
                <a:schemeClr val="tx1"/>
              </a:solidFill>
            </a:ln>
          </p:spPr>
          <p:txBody>
            <a:bodyPr wrap="square" rtlCol="0">
              <a:spAutoFit/>
            </a:bodyPr>
            <a:lstStyle/>
            <a:p>
              <a:pPr algn="ctr"/>
              <a:r>
                <a:rPr lang="en-GB" sz="1200" dirty="0"/>
                <a:t>Tension pulls the H</a:t>
              </a:r>
              <a:r>
                <a:rPr lang="en-GB" sz="1200" baseline="-25000" dirty="0"/>
                <a:t>2</a:t>
              </a:r>
              <a:r>
                <a:rPr lang="en-GB" sz="1200" dirty="0"/>
                <a:t>O column upward in the xylem of root and stem</a:t>
              </a:r>
            </a:p>
          </p:txBody>
        </p:sp>
        <p:sp>
          <p:nvSpPr>
            <p:cNvPr id="7" name="TextBox 6"/>
            <p:cNvSpPr txBox="1"/>
            <p:nvPr/>
          </p:nvSpPr>
          <p:spPr>
            <a:xfrm>
              <a:off x="7129011" y="1948731"/>
              <a:ext cx="1647608" cy="600164"/>
            </a:xfrm>
            <a:prstGeom prst="rect">
              <a:avLst/>
            </a:prstGeom>
            <a:solidFill>
              <a:schemeClr val="bg1"/>
            </a:solidFill>
            <a:ln>
              <a:solidFill>
                <a:schemeClr val="tx1"/>
              </a:solidFill>
            </a:ln>
          </p:spPr>
          <p:txBody>
            <a:bodyPr wrap="square" rtlCol="0">
              <a:spAutoFit/>
            </a:bodyPr>
            <a:lstStyle/>
            <a:p>
              <a:pPr algn="ctr"/>
              <a:r>
                <a:rPr lang="en-GB" sz="1100" dirty="0"/>
                <a:t>Tension pulls the H</a:t>
              </a:r>
              <a:r>
                <a:rPr lang="en-GB" sz="1100" baseline="-25000" dirty="0"/>
                <a:t>2</a:t>
              </a:r>
              <a:r>
                <a:rPr lang="en-GB" sz="1100" dirty="0"/>
                <a:t>O column out of xylem vessels into the leaves</a:t>
              </a:r>
            </a:p>
          </p:txBody>
        </p:sp>
        <p:sp>
          <p:nvSpPr>
            <p:cNvPr id="8" name="TextBox 7"/>
            <p:cNvSpPr txBox="1"/>
            <p:nvPr/>
          </p:nvSpPr>
          <p:spPr>
            <a:xfrm>
              <a:off x="7136992" y="1112111"/>
              <a:ext cx="1944216" cy="600164"/>
            </a:xfrm>
            <a:prstGeom prst="rect">
              <a:avLst/>
            </a:prstGeom>
            <a:solidFill>
              <a:schemeClr val="bg1"/>
            </a:solidFill>
            <a:ln>
              <a:solidFill>
                <a:schemeClr val="tx1"/>
              </a:solidFill>
            </a:ln>
          </p:spPr>
          <p:txBody>
            <a:bodyPr wrap="square" rtlCol="0">
              <a:spAutoFit/>
            </a:bodyPr>
            <a:lstStyle/>
            <a:p>
              <a:pPr algn="ctr"/>
              <a:r>
                <a:rPr lang="en-GB" sz="1100" dirty="0"/>
                <a:t>Tension pulls the H</a:t>
              </a:r>
              <a:r>
                <a:rPr lang="en-GB" sz="1100" baseline="-25000" dirty="0"/>
                <a:t>2</a:t>
              </a:r>
              <a:r>
                <a:rPr lang="en-GB" sz="1100" dirty="0"/>
                <a:t>O from the veins into the </a:t>
              </a:r>
              <a:r>
                <a:rPr lang="en-GB" sz="1100" dirty="0" err="1"/>
                <a:t>apoplast</a:t>
              </a:r>
              <a:r>
                <a:rPr lang="en-GB" sz="1100" dirty="0"/>
                <a:t> of the mesophyll cells</a:t>
              </a:r>
            </a:p>
          </p:txBody>
        </p:sp>
        <p:sp>
          <p:nvSpPr>
            <p:cNvPr id="9" name="TextBox 8"/>
            <p:cNvSpPr txBox="1"/>
            <p:nvPr/>
          </p:nvSpPr>
          <p:spPr>
            <a:xfrm>
              <a:off x="7120434" y="609663"/>
              <a:ext cx="1944216" cy="461665"/>
            </a:xfrm>
            <a:prstGeom prst="rect">
              <a:avLst/>
            </a:prstGeom>
            <a:solidFill>
              <a:schemeClr val="bg1"/>
            </a:solidFill>
            <a:ln>
              <a:solidFill>
                <a:schemeClr val="tx1"/>
              </a:solidFill>
            </a:ln>
          </p:spPr>
          <p:txBody>
            <a:bodyPr wrap="square" rtlCol="0">
              <a:spAutoFit/>
            </a:bodyPr>
            <a:lstStyle/>
            <a:p>
              <a:pPr algn="ctr"/>
              <a:r>
                <a:rPr lang="en-GB" sz="1200" dirty="0"/>
                <a:t>H</a:t>
              </a:r>
              <a:r>
                <a:rPr lang="en-GB" sz="1200" baseline="-25000" dirty="0"/>
                <a:t>2</a:t>
              </a:r>
              <a:r>
                <a:rPr lang="en-GB" sz="1200" dirty="0"/>
                <a:t>O evaporates from the mesophyll cell walls</a:t>
              </a:r>
            </a:p>
          </p:txBody>
        </p:sp>
        <p:sp>
          <p:nvSpPr>
            <p:cNvPr id="10" name="TextBox 9"/>
            <p:cNvSpPr txBox="1"/>
            <p:nvPr/>
          </p:nvSpPr>
          <p:spPr>
            <a:xfrm>
              <a:off x="7140446" y="81006"/>
              <a:ext cx="1944216" cy="430887"/>
            </a:xfrm>
            <a:prstGeom prst="rect">
              <a:avLst/>
            </a:prstGeom>
            <a:solidFill>
              <a:schemeClr val="bg1"/>
            </a:solidFill>
            <a:ln>
              <a:solidFill>
                <a:schemeClr val="tx1"/>
              </a:solidFill>
            </a:ln>
          </p:spPr>
          <p:txBody>
            <a:bodyPr wrap="square" rtlCol="0">
              <a:spAutoFit/>
            </a:bodyPr>
            <a:lstStyle/>
            <a:p>
              <a:pPr algn="ctr"/>
              <a:r>
                <a:rPr lang="en-GB" sz="1100" dirty="0"/>
                <a:t>Transpiration: H</a:t>
              </a:r>
              <a:r>
                <a:rPr lang="en-GB" sz="1100" baseline="-25000" dirty="0"/>
                <a:t>2</a:t>
              </a:r>
              <a:r>
                <a:rPr lang="en-GB" sz="1100" dirty="0"/>
                <a:t>O vapour diffuses out of the stomata</a:t>
              </a:r>
            </a:p>
          </p:txBody>
        </p:sp>
      </p:grpSp>
      <p:sp>
        <p:nvSpPr>
          <p:cNvPr id="3" name="TextBox 2"/>
          <p:cNvSpPr txBox="1"/>
          <p:nvPr/>
        </p:nvSpPr>
        <p:spPr>
          <a:xfrm>
            <a:off x="87461" y="24920"/>
            <a:ext cx="4929314" cy="6955750"/>
          </a:xfrm>
          <a:prstGeom prst="rect">
            <a:avLst/>
          </a:prstGeom>
          <a:noFill/>
        </p:spPr>
        <p:txBody>
          <a:bodyPr wrap="square" rtlCol="0">
            <a:spAutoFit/>
          </a:bodyPr>
          <a:lstStyle/>
          <a:p>
            <a:r>
              <a:rPr lang="en-GB" sz="2800" dirty="0">
                <a:solidFill>
                  <a:srgbClr val="002060"/>
                </a:solidFill>
              </a:rPr>
              <a:t>Evidence: to support cohesion-tension theory</a:t>
            </a:r>
          </a:p>
          <a:p>
            <a:endParaRPr lang="en-GB" sz="2400" dirty="0">
              <a:solidFill>
                <a:srgbClr val="0070C0"/>
              </a:solidFill>
            </a:endParaRPr>
          </a:p>
          <a:p>
            <a:pPr marL="342900" indent="-342900" algn="just">
              <a:buAutoNum type="arabicPeriod"/>
            </a:pPr>
            <a:r>
              <a:rPr lang="en-GB" sz="2400" dirty="0">
                <a:solidFill>
                  <a:srgbClr val="00B0F0"/>
                </a:solidFill>
              </a:rPr>
              <a:t>Changes in diameter of tree trunks according to rate of transpiration. (high tension in xylem results in shrinking in diameter due to more negative pressure).</a:t>
            </a:r>
          </a:p>
          <a:p>
            <a:pPr marL="342900" indent="-342900" algn="just">
              <a:buAutoNum type="arabicPeriod"/>
            </a:pPr>
            <a:endParaRPr lang="en-GB" sz="2400" dirty="0">
              <a:solidFill>
                <a:srgbClr val="00B0F0"/>
              </a:solidFill>
            </a:endParaRPr>
          </a:p>
          <a:p>
            <a:pPr marL="342900" indent="-342900" algn="just">
              <a:buFontTx/>
              <a:buAutoNum type="arabicPeriod"/>
            </a:pPr>
            <a:r>
              <a:rPr lang="en-GB" sz="2400" dirty="0">
                <a:solidFill>
                  <a:srgbClr val="00B0F0"/>
                </a:solidFill>
              </a:rPr>
              <a:t>Water does not leak out of broken xylem, instead air enters and gets sucked upwards.</a:t>
            </a:r>
          </a:p>
          <a:p>
            <a:pPr marL="342900" indent="-342900" algn="just">
              <a:buFontTx/>
              <a:buAutoNum type="arabicPeriod"/>
            </a:pPr>
            <a:endParaRPr lang="en-GB" sz="2400" dirty="0">
              <a:solidFill>
                <a:srgbClr val="00B0F0"/>
              </a:solidFill>
            </a:endParaRPr>
          </a:p>
          <a:p>
            <a:pPr marL="342900" indent="-342900" algn="just">
              <a:buFontTx/>
              <a:buAutoNum type="arabicPeriod"/>
            </a:pPr>
            <a:r>
              <a:rPr lang="en-GB" sz="2400" dirty="0">
                <a:solidFill>
                  <a:srgbClr val="00B0F0"/>
                </a:solidFill>
                <a:highlight>
                  <a:srgbClr val="FFFF00"/>
                </a:highlight>
              </a:rPr>
              <a:t>Broken xylem disrupts column of water, no more cohesion at point of break.</a:t>
            </a:r>
          </a:p>
          <a:p>
            <a:pPr marL="342900" indent="-342900" algn="just">
              <a:buFontTx/>
              <a:buAutoNum type="arabicPeriod"/>
            </a:pPr>
            <a:endParaRPr lang="en-GB" dirty="0">
              <a:solidFill>
                <a:srgbClr val="0070C0"/>
              </a:solidFill>
            </a:endParaRPr>
          </a:p>
          <a:p>
            <a:pPr marL="342900" indent="-342900" algn="just">
              <a:buAutoNum type="arabicPeriod"/>
            </a:pPr>
            <a:endParaRPr lang="en-GB" dirty="0">
              <a:solidFill>
                <a:srgbClr val="0070C0"/>
              </a:solidFill>
            </a:endParaRPr>
          </a:p>
          <a:p>
            <a:pPr marL="342900" indent="-342900" algn="just">
              <a:buAutoNum type="arabicPeriod"/>
            </a:pPr>
            <a:endParaRPr lang="en-GB" dirty="0">
              <a:solidFill>
                <a:srgbClr val="0070C0"/>
              </a:solidFill>
            </a:endParaRPr>
          </a:p>
        </p:txBody>
      </p:sp>
    </p:spTree>
    <p:extLst>
      <p:ext uri="{BB962C8B-B14F-4D97-AF65-F5344CB8AC3E}">
        <p14:creationId xmlns:p14="http://schemas.microsoft.com/office/powerpoint/2010/main" val="239730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4CFE6-E9C4-4947-A20F-D9C25800D73F}"/>
              </a:ext>
            </a:extLst>
          </p:cNvPr>
          <p:cNvSpPr>
            <a:spLocks noGrp="1"/>
          </p:cNvSpPr>
          <p:nvPr>
            <p:ph type="title"/>
          </p:nvPr>
        </p:nvSpPr>
        <p:spPr>
          <a:xfrm>
            <a:off x="360872" y="66075"/>
            <a:ext cx="10515600" cy="1325563"/>
          </a:xfrm>
        </p:spPr>
        <p:txBody>
          <a:bodyPr/>
          <a:lstStyle/>
          <a:p>
            <a:r>
              <a:rPr lang="en-GB" b="1" u="sng" dirty="0"/>
              <a:t>Minute talk</a:t>
            </a:r>
          </a:p>
        </p:txBody>
      </p:sp>
      <p:pic>
        <p:nvPicPr>
          <p:cNvPr id="1026" name="Picture 2" descr="See the source image">
            <a:extLst>
              <a:ext uri="{FF2B5EF4-FFF2-40B4-BE49-F238E27FC236}">
                <a16:creationId xmlns:a16="http://schemas.microsoft.com/office/drawing/2014/main" id="{199C44BE-B4C4-4EAB-8458-2017305E01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743" y="1391638"/>
            <a:ext cx="9129623" cy="46675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2ADDF4-F851-4A3F-AA02-CB307CEE9C92}"/>
              </a:ext>
            </a:extLst>
          </p:cNvPr>
          <p:cNvSpPr txBox="1"/>
          <p:nvPr/>
        </p:nvSpPr>
        <p:spPr>
          <a:xfrm>
            <a:off x="3885345" y="1788543"/>
            <a:ext cx="4193426" cy="830997"/>
          </a:xfrm>
          <a:prstGeom prst="rect">
            <a:avLst/>
          </a:prstGeom>
          <a:noFill/>
        </p:spPr>
        <p:txBody>
          <a:bodyPr wrap="square" rtlCol="0">
            <a:spAutoFit/>
          </a:bodyPr>
          <a:lstStyle/>
          <a:p>
            <a:r>
              <a:rPr lang="en-GB" sz="4800" dirty="0"/>
              <a:t>ERM             ERR</a:t>
            </a:r>
          </a:p>
        </p:txBody>
      </p:sp>
      <p:sp>
        <p:nvSpPr>
          <p:cNvPr id="5" name="TextBox 4">
            <a:extLst>
              <a:ext uri="{FF2B5EF4-FFF2-40B4-BE49-F238E27FC236}">
                <a16:creationId xmlns:a16="http://schemas.microsoft.com/office/drawing/2014/main" id="{AE5E54A3-782C-41D8-A00B-67D672BCF56C}"/>
              </a:ext>
            </a:extLst>
          </p:cNvPr>
          <p:cNvSpPr txBox="1"/>
          <p:nvPr/>
        </p:nvSpPr>
        <p:spPr>
          <a:xfrm>
            <a:off x="9552317" y="166777"/>
            <a:ext cx="1700850" cy="369332"/>
          </a:xfrm>
          <a:prstGeom prst="rect">
            <a:avLst/>
          </a:prstGeom>
          <a:noFill/>
        </p:spPr>
        <p:txBody>
          <a:bodyPr wrap="none" rtlCol="0">
            <a:spAutoFit/>
          </a:bodyPr>
          <a:lstStyle/>
          <a:p>
            <a:pPr marL="285750" indent="-285750">
              <a:buFont typeface="Arial" panose="020B0604020202020204" pitchFamily="34" charset="0"/>
              <a:buChar char="•"/>
            </a:pPr>
            <a:r>
              <a:rPr lang="en-GB"/>
              <a:t>Transpiration</a:t>
            </a:r>
            <a:endParaRPr lang="en-GB" dirty="0"/>
          </a:p>
        </p:txBody>
      </p:sp>
    </p:spTree>
    <p:extLst>
      <p:ext uri="{BB962C8B-B14F-4D97-AF65-F5344CB8AC3E}">
        <p14:creationId xmlns:p14="http://schemas.microsoft.com/office/powerpoint/2010/main" val="1153582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E27044-A493-474A-BEB2-87C020D7D5F6}"/>
              </a:ext>
            </a:extLst>
          </p:cNvPr>
          <p:cNvSpPr txBox="1"/>
          <p:nvPr/>
        </p:nvSpPr>
        <p:spPr>
          <a:xfrm>
            <a:off x="364861" y="1320303"/>
            <a:ext cx="5570787" cy="3416320"/>
          </a:xfrm>
          <a:prstGeom prst="rect">
            <a:avLst/>
          </a:prstGeom>
          <a:noFill/>
        </p:spPr>
        <p:txBody>
          <a:bodyPr wrap="square" rtlCol="0">
            <a:spAutoFit/>
          </a:bodyPr>
          <a:lstStyle/>
          <a:p>
            <a:r>
              <a:rPr lang="en-GB" sz="3600" dirty="0"/>
              <a:t>Water has a maximum height of 10m </a:t>
            </a:r>
          </a:p>
          <a:p>
            <a:endParaRPr lang="en-GB" sz="3600" dirty="0"/>
          </a:p>
          <a:p>
            <a:r>
              <a:rPr lang="en-GB" sz="3600" dirty="0"/>
              <a:t>What happens at 10m?</a:t>
            </a:r>
          </a:p>
          <a:p>
            <a:endParaRPr lang="en-GB" sz="3600" dirty="0"/>
          </a:p>
          <a:p>
            <a:r>
              <a:rPr lang="en-GB" sz="3600" dirty="0"/>
              <a:t>Some trees are 120m tall……</a:t>
            </a:r>
          </a:p>
        </p:txBody>
      </p:sp>
      <p:pic>
        <p:nvPicPr>
          <p:cNvPr id="3074" name="Picture 2" descr="See the source image">
            <a:extLst>
              <a:ext uri="{FF2B5EF4-FFF2-40B4-BE49-F238E27FC236}">
                <a16:creationId xmlns:a16="http://schemas.microsoft.com/office/drawing/2014/main" id="{F34A8F1D-2C8D-4BE9-9087-638932F0D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6609" y="864704"/>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787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72DA10-3CB8-48C1-8F41-47A6430650DB}"/>
              </a:ext>
            </a:extLst>
          </p:cNvPr>
          <p:cNvSpPr txBox="1"/>
          <p:nvPr/>
        </p:nvSpPr>
        <p:spPr>
          <a:xfrm>
            <a:off x="546340" y="437072"/>
            <a:ext cx="10366749" cy="3970318"/>
          </a:xfrm>
          <a:prstGeom prst="rect">
            <a:avLst/>
          </a:prstGeom>
          <a:noFill/>
        </p:spPr>
        <p:txBody>
          <a:bodyPr wrap="none" rtlCol="0">
            <a:spAutoFit/>
          </a:bodyPr>
          <a:lstStyle/>
          <a:p>
            <a:r>
              <a:rPr lang="en-GB" sz="3600" dirty="0"/>
              <a:t>What are some of the anomalous properties of water?</a:t>
            </a:r>
          </a:p>
          <a:p>
            <a:pPr marL="571500" indent="-571500">
              <a:buFont typeface="Arial" panose="020B0604020202020204" pitchFamily="34" charset="0"/>
              <a:buChar char="•"/>
            </a:pPr>
            <a:endParaRPr lang="en-GB" sz="3600" dirty="0"/>
          </a:p>
          <a:p>
            <a:pPr marL="571500" indent="-571500">
              <a:buFont typeface="Arial" panose="020B0604020202020204" pitchFamily="34" charset="0"/>
              <a:buChar char="•"/>
            </a:pPr>
            <a:r>
              <a:rPr lang="en-GB" sz="3600" dirty="0"/>
              <a:t>Less dense as solid </a:t>
            </a:r>
          </a:p>
          <a:p>
            <a:pPr marL="571500" indent="-571500">
              <a:buFont typeface="Arial" panose="020B0604020202020204" pitchFamily="34" charset="0"/>
              <a:buChar char="•"/>
            </a:pPr>
            <a:endParaRPr lang="en-GB" sz="3600" dirty="0"/>
          </a:p>
          <a:p>
            <a:pPr marL="571500" indent="-571500">
              <a:buFont typeface="Arial" panose="020B0604020202020204" pitchFamily="34" charset="0"/>
              <a:buChar char="•"/>
            </a:pPr>
            <a:r>
              <a:rPr lang="en-GB" sz="3600" dirty="0"/>
              <a:t>Relatively high melting / boiling – hydrogen bonds </a:t>
            </a:r>
          </a:p>
          <a:p>
            <a:pPr marL="571500" indent="-571500">
              <a:buFont typeface="Arial" panose="020B0604020202020204" pitchFamily="34" charset="0"/>
              <a:buChar char="•"/>
            </a:pPr>
            <a:endParaRPr lang="en-GB" sz="3600" b="1" dirty="0"/>
          </a:p>
          <a:p>
            <a:pPr marL="571500" indent="-571500">
              <a:buFont typeface="Arial" panose="020B0604020202020204" pitchFamily="34" charset="0"/>
              <a:buChar char="•"/>
            </a:pPr>
            <a:r>
              <a:rPr lang="en-GB" sz="3600" b="1" dirty="0"/>
              <a:t>Surface tension</a:t>
            </a:r>
          </a:p>
        </p:txBody>
      </p:sp>
    </p:spTree>
    <p:extLst>
      <p:ext uri="{BB962C8B-B14F-4D97-AF65-F5344CB8AC3E}">
        <p14:creationId xmlns:p14="http://schemas.microsoft.com/office/powerpoint/2010/main" val="348287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XTENSION The Most Amazing Thing About Trees">
            <a:hlinkClick r:id="" action="ppaction://media"/>
            <a:extLst>
              <a:ext uri="{FF2B5EF4-FFF2-40B4-BE49-F238E27FC236}">
                <a16:creationId xmlns:a16="http://schemas.microsoft.com/office/drawing/2014/main" id="{BE312079-4478-4155-9924-BA536A40984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7999"/>
          </a:xfrm>
        </p:spPr>
      </p:pic>
    </p:spTree>
    <p:extLst>
      <p:ext uri="{BB962C8B-B14F-4D97-AF65-F5344CB8AC3E}">
        <p14:creationId xmlns:p14="http://schemas.microsoft.com/office/powerpoint/2010/main" val="177592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0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b="3246"/>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26185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descr="S691806_aw_0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8479" y="158083"/>
            <a:ext cx="3456384" cy="65543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1"/>
            <a:ext cx="8410575" cy="6186309"/>
          </a:xfrm>
          <a:prstGeom prst="rect">
            <a:avLst/>
          </a:prstGeom>
          <a:noFill/>
        </p:spPr>
        <p:txBody>
          <a:bodyPr wrap="square" rtlCol="0">
            <a:spAutoFit/>
          </a:bodyPr>
          <a:lstStyle/>
          <a:p>
            <a:pPr algn="just"/>
            <a:r>
              <a:rPr lang="en-GB" b="1" dirty="0">
                <a:solidFill>
                  <a:srgbClr val="002060"/>
                </a:solidFill>
              </a:rPr>
              <a:t>Summary: Movement of water: </a:t>
            </a:r>
            <a:r>
              <a:rPr lang="en-GB" dirty="0">
                <a:solidFill>
                  <a:srgbClr val="002060"/>
                </a:solidFill>
              </a:rPr>
              <a:t>main force comes from the transpiration stream (transpiration pull, </a:t>
            </a:r>
            <a:r>
              <a:rPr lang="en-GB" b="1" dirty="0">
                <a:solidFill>
                  <a:srgbClr val="002060"/>
                </a:solidFill>
              </a:rPr>
              <a:t>TP</a:t>
            </a:r>
            <a:r>
              <a:rPr lang="en-GB" dirty="0">
                <a:solidFill>
                  <a:srgbClr val="002060"/>
                </a:solidFill>
              </a:rPr>
              <a:t>).</a:t>
            </a:r>
          </a:p>
          <a:p>
            <a:pPr marL="342900" indent="-342900" algn="just">
              <a:buFontTx/>
              <a:buChar char="-"/>
            </a:pPr>
            <a:endParaRPr lang="en-GB" dirty="0">
              <a:solidFill>
                <a:srgbClr val="0070C0"/>
              </a:solidFill>
            </a:endParaRPr>
          </a:p>
          <a:p>
            <a:pPr marL="342900" indent="-342900" algn="just">
              <a:buAutoNum type="arabicPeriod"/>
            </a:pPr>
            <a:r>
              <a:rPr lang="en-GB" dirty="0">
                <a:solidFill>
                  <a:srgbClr val="002060"/>
                </a:solidFill>
              </a:rPr>
              <a:t>Across the leaf</a:t>
            </a:r>
          </a:p>
          <a:p>
            <a:pPr marL="285750" indent="-285750" algn="just">
              <a:buFontTx/>
              <a:buChar char="-"/>
            </a:pPr>
            <a:r>
              <a:rPr lang="en-GB" dirty="0">
                <a:solidFill>
                  <a:srgbClr val="0070C0"/>
                </a:solidFill>
              </a:rPr>
              <a:t>Water evaporates (</a:t>
            </a:r>
            <a:r>
              <a:rPr lang="en-GB" dirty="0">
                <a:solidFill>
                  <a:srgbClr val="002060"/>
                </a:solidFill>
              </a:rPr>
              <a:t>transpiration</a:t>
            </a:r>
            <a:r>
              <a:rPr lang="en-GB" dirty="0">
                <a:solidFill>
                  <a:srgbClr val="0070C0"/>
                </a:solidFill>
              </a:rPr>
              <a:t>) from at top of plant</a:t>
            </a:r>
          </a:p>
          <a:p>
            <a:pPr marL="285750" indent="-285750" algn="just">
              <a:buFontTx/>
              <a:buChar char="-"/>
            </a:pPr>
            <a:r>
              <a:rPr lang="en-GB" dirty="0">
                <a:solidFill>
                  <a:srgbClr val="0070C0"/>
                </a:solidFill>
              </a:rPr>
              <a:t>Water loss from leaf is replaced </a:t>
            </a:r>
            <a:r>
              <a:rPr lang="en-GB" i="1" dirty="0">
                <a:solidFill>
                  <a:srgbClr val="0070C0"/>
                </a:solidFill>
              </a:rPr>
              <a:t>via</a:t>
            </a:r>
            <a:r>
              <a:rPr lang="en-GB" dirty="0">
                <a:solidFill>
                  <a:srgbClr val="0070C0"/>
                </a:solidFill>
              </a:rPr>
              <a:t> the </a:t>
            </a:r>
            <a:r>
              <a:rPr lang="en-GB" dirty="0" err="1">
                <a:solidFill>
                  <a:srgbClr val="002060"/>
                </a:solidFill>
              </a:rPr>
              <a:t>apoplast</a:t>
            </a:r>
            <a:r>
              <a:rPr lang="en-GB" dirty="0">
                <a:solidFill>
                  <a:srgbClr val="002060"/>
                </a:solidFill>
              </a:rPr>
              <a:t>/</a:t>
            </a:r>
            <a:r>
              <a:rPr lang="en-GB" dirty="0" err="1">
                <a:solidFill>
                  <a:srgbClr val="002060"/>
                </a:solidFill>
              </a:rPr>
              <a:t>symplast</a:t>
            </a:r>
            <a:r>
              <a:rPr lang="en-GB" dirty="0">
                <a:solidFill>
                  <a:srgbClr val="002060"/>
                </a:solidFill>
              </a:rPr>
              <a:t>/</a:t>
            </a:r>
            <a:r>
              <a:rPr lang="en-GB" dirty="0" err="1">
                <a:solidFill>
                  <a:srgbClr val="002060"/>
                </a:solidFill>
              </a:rPr>
              <a:t>vacuolar</a:t>
            </a:r>
            <a:r>
              <a:rPr lang="en-GB" dirty="0">
                <a:solidFill>
                  <a:srgbClr val="0070C0"/>
                </a:solidFill>
              </a:rPr>
              <a:t> pathways…</a:t>
            </a:r>
          </a:p>
          <a:p>
            <a:pPr marL="285750" indent="-285750" algn="just">
              <a:buFontTx/>
              <a:buChar char="-"/>
            </a:pPr>
            <a:r>
              <a:rPr lang="en-GB" dirty="0">
                <a:solidFill>
                  <a:srgbClr val="0070C0"/>
                </a:solidFill>
              </a:rPr>
              <a:t>With water moving down water potential </a:t>
            </a:r>
            <a:r>
              <a:rPr lang="en-GB" dirty="0">
                <a:solidFill>
                  <a:srgbClr val="002060"/>
                </a:solidFill>
              </a:rPr>
              <a:t>gradient</a:t>
            </a:r>
            <a:r>
              <a:rPr lang="en-GB" dirty="0">
                <a:solidFill>
                  <a:srgbClr val="0070C0"/>
                </a:solidFill>
              </a:rPr>
              <a:t>…</a:t>
            </a:r>
          </a:p>
          <a:p>
            <a:pPr marL="285750" indent="-285750" algn="just">
              <a:buFontTx/>
              <a:buChar char="-"/>
            </a:pPr>
            <a:r>
              <a:rPr lang="en-GB" dirty="0">
                <a:solidFill>
                  <a:srgbClr val="0070C0"/>
                </a:solidFill>
              </a:rPr>
              <a:t>Lost water replaced with water from the </a:t>
            </a:r>
            <a:r>
              <a:rPr lang="en-GB" dirty="0">
                <a:solidFill>
                  <a:srgbClr val="002060"/>
                </a:solidFill>
              </a:rPr>
              <a:t>xylem</a:t>
            </a:r>
            <a:r>
              <a:rPr lang="en-GB" dirty="0">
                <a:solidFill>
                  <a:srgbClr val="0070C0"/>
                </a:solidFill>
              </a:rPr>
              <a:t>…</a:t>
            </a:r>
          </a:p>
          <a:p>
            <a:pPr marL="285750" indent="-285750" algn="just">
              <a:buFontTx/>
              <a:buChar char="-"/>
            </a:pPr>
            <a:endParaRPr lang="en-GB" dirty="0">
              <a:solidFill>
                <a:srgbClr val="0070C0"/>
              </a:solidFill>
            </a:endParaRPr>
          </a:p>
          <a:p>
            <a:pPr algn="just"/>
            <a:r>
              <a:rPr lang="en-GB" dirty="0">
                <a:solidFill>
                  <a:srgbClr val="002060"/>
                </a:solidFill>
              </a:rPr>
              <a:t>2. Up xylem</a:t>
            </a:r>
          </a:p>
          <a:p>
            <a:pPr marL="285750" indent="-285750" algn="just">
              <a:buFontTx/>
              <a:buChar char="-"/>
            </a:pPr>
            <a:r>
              <a:rPr lang="en-GB" dirty="0">
                <a:solidFill>
                  <a:srgbClr val="0070C0"/>
                </a:solidFill>
              </a:rPr>
              <a:t>Lost water from xylem creates </a:t>
            </a:r>
            <a:r>
              <a:rPr lang="en-GB" dirty="0">
                <a:solidFill>
                  <a:srgbClr val="002060"/>
                </a:solidFill>
              </a:rPr>
              <a:t>negative pressure </a:t>
            </a:r>
            <a:r>
              <a:rPr lang="en-GB" dirty="0">
                <a:solidFill>
                  <a:srgbClr val="0070C0"/>
                </a:solidFill>
              </a:rPr>
              <a:t>at top…</a:t>
            </a:r>
          </a:p>
          <a:p>
            <a:pPr marL="285750" indent="-285750" algn="just">
              <a:buFontTx/>
              <a:buChar char="-"/>
            </a:pPr>
            <a:r>
              <a:rPr lang="en-GB" dirty="0">
                <a:solidFill>
                  <a:srgbClr val="0070C0"/>
                </a:solidFill>
              </a:rPr>
              <a:t>Water moves from higher pressure at bottom of xylem to lower pressure at top of xylem…</a:t>
            </a:r>
          </a:p>
          <a:p>
            <a:pPr marL="285750" indent="-285750" algn="just">
              <a:buFontTx/>
              <a:buChar char="-"/>
            </a:pPr>
            <a:r>
              <a:rPr lang="en-GB" dirty="0">
                <a:solidFill>
                  <a:srgbClr val="0070C0"/>
                </a:solidFill>
              </a:rPr>
              <a:t>And is pulled up under </a:t>
            </a:r>
            <a:r>
              <a:rPr lang="en-GB" dirty="0">
                <a:solidFill>
                  <a:srgbClr val="002060"/>
                </a:solidFill>
              </a:rPr>
              <a:t>tension</a:t>
            </a:r>
            <a:r>
              <a:rPr lang="en-GB" dirty="0">
                <a:solidFill>
                  <a:srgbClr val="0070C0"/>
                </a:solidFill>
              </a:rPr>
              <a:t>…</a:t>
            </a:r>
          </a:p>
          <a:p>
            <a:pPr marL="285750" indent="-285750" algn="just">
              <a:buFontTx/>
              <a:buChar char="-"/>
            </a:pPr>
            <a:r>
              <a:rPr lang="en-GB" dirty="0">
                <a:solidFill>
                  <a:srgbClr val="0070C0"/>
                </a:solidFill>
              </a:rPr>
              <a:t>By </a:t>
            </a:r>
            <a:r>
              <a:rPr lang="en-GB" dirty="0">
                <a:solidFill>
                  <a:srgbClr val="002060"/>
                </a:solidFill>
              </a:rPr>
              <a:t>mass flow</a:t>
            </a:r>
          </a:p>
          <a:p>
            <a:pPr marL="285750" indent="-285750" algn="just">
              <a:buFontTx/>
              <a:buChar char="-"/>
            </a:pPr>
            <a:r>
              <a:rPr lang="en-GB" dirty="0">
                <a:solidFill>
                  <a:srgbClr val="0070C0"/>
                </a:solidFill>
              </a:rPr>
              <a:t>Water molecules form H-bonds between them, becoming </a:t>
            </a:r>
            <a:r>
              <a:rPr lang="en-GB" dirty="0">
                <a:solidFill>
                  <a:srgbClr val="002060"/>
                </a:solidFill>
              </a:rPr>
              <a:t>cohesive</a:t>
            </a:r>
            <a:r>
              <a:rPr lang="en-GB" dirty="0">
                <a:solidFill>
                  <a:srgbClr val="0070C0"/>
                </a:solidFill>
              </a:rPr>
              <a:t> (sticky)….</a:t>
            </a:r>
          </a:p>
          <a:p>
            <a:pPr marL="285750" indent="-285750" algn="just">
              <a:buFontTx/>
              <a:buChar char="-"/>
            </a:pPr>
            <a:r>
              <a:rPr lang="en-GB" dirty="0">
                <a:solidFill>
                  <a:srgbClr val="0070C0"/>
                </a:solidFill>
              </a:rPr>
              <a:t>Thus water forms a continuous unbroken </a:t>
            </a:r>
            <a:r>
              <a:rPr lang="en-GB" dirty="0">
                <a:solidFill>
                  <a:srgbClr val="002060"/>
                </a:solidFill>
              </a:rPr>
              <a:t>column</a:t>
            </a:r>
            <a:r>
              <a:rPr lang="en-GB" dirty="0">
                <a:solidFill>
                  <a:srgbClr val="0070C0"/>
                </a:solidFill>
              </a:rPr>
              <a:t> from mesophyll down the xylem.</a:t>
            </a:r>
          </a:p>
          <a:p>
            <a:pPr marL="285750" indent="-285750" algn="just">
              <a:buFontTx/>
              <a:buChar char="-"/>
            </a:pPr>
            <a:r>
              <a:rPr lang="en-GB" dirty="0">
                <a:solidFill>
                  <a:srgbClr val="002060"/>
                </a:solidFill>
              </a:rPr>
              <a:t>Adhesion</a:t>
            </a:r>
            <a:r>
              <a:rPr lang="en-GB" dirty="0">
                <a:solidFill>
                  <a:srgbClr val="0070C0"/>
                </a:solidFill>
              </a:rPr>
              <a:t> of water molecules to xylem contributes to mass movement</a:t>
            </a:r>
          </a:p>
          <a:p>
            <a:pPr marL="285750" indent="-285750" algn="just">
              <a:buFontTx/>
              <a:buChar char="-"/>
            </a:pPr>
            <a:r>
              <a:rPr lang="en-GB" dirty="0">
                <a:solidFill>
                  <a:srgbClr val="002060"/>
                </a:solidFill>
              </a:rPr>
              <a:t>High root pressure </a:t>
            </a:r>
            <a:r>
              <a:rPr lang="en-GB" dirty="0">
                <a:solidFill>
                  <a:srgbClr val="0070C0"/>
                </a:solidFill>
              </a:rPr>
              <a:t>at bottom of xylem.</a:t>
            </a:r>
          </a:p>
          <a:p>
            <a:pPr algn="just"/>
            <a:endParaRPr lang="en-GB" dirty="0">
              <a:solidFill>
                <a:srgbClr val="C00000"/>
              </a:solidFill>
            </a:endParaRPr>
          </a:p>
          <a:p>
            <a:pPr algn="just"/>
            <a:r>
              <a:rPr lang="en-GB" dirty="0">
                <a:solidFill>
                  <a:srgbClr val="C00000"/>
                </a:solidFill>
              </a:rPr>
              <a:t>TP is  a passive process (xylem dead cells) but the initial energy for evaporation comes from the Sun.</a:t>
            </a:r>
          </a:p>
        </p:txBody>
      </p:sp>
    </p:spTree>
    <p:extLst>
      <p:ext uri="{BB962C8B-B14F-4D97-AF65-F5344CB8AC3E}">
        <p14:creationId xmlns:p14="http://schemas.microsoft.com/office/powerpoint/2010/main" val="205852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EB268-60BA-48BC-86E9-843845CFAD4C}"/>
              </a:ext>
            </a:extLst>
          </p:cNvPr>
          <p:cNvSpPr>
            <a:spLocks noGrp="1"/>
          </p:cNvSpPr>
          <p:nvPr>
            <p:ph type="title"/>
          </p:nvPr>
        </p:nvSpPr>
        <p:spPr/>
        <p:txBody>
          <a:bodyPr/>
          <a:lstStyle/>
          <a:p>
            <a:r>
              <a:rPr lang="en-GB" b="1" u="sng" dirty="0"/>
              <a:t>Additional questions </a:t>
            </a:r>
          </a:p>
        </p:txBody>
      </p:sp>
    </p:spTree>
    <p:extLst>
      <p:ext uri="{BB962C8B-B14F-4D97-AF65-F5344CB8AC3E}">
        <p14:creationId xmlns:p14="http://schemas.microsoft.com/office/powerpoint/2010/main" val="12798695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30F3EB1F-C194-457D-AA42-DD612FA2765B}"/>
              </a:ext>
            </a:extLst>
          </p:cNvPr>
          <p:cNvSpPr>
            <a:spLocks noGrp="1"/>
          </p:cNvSpPr>
          <p:nvPr>
            <p:ph type="title"/>
          </p:nvPr>
        </p:nvSpPr>
        <p:spPr>
          <a:xfrm>
            <a:off x="673395" y="0"/>
            <a:ext cx="8229600" cy="706438"/>
          </a:xfrm>
        </p:spPr>
        <p:txBody>
          <a:bodyPr/>
          <a:lstStyle/>
          <a:p>
            <a:pPr eaLnBrk="1" hangingPunct="1"/>
            <a:r>
              <a:rPr lang="en-GB" altLang="en-US" sz="3600"/>
              <a:t>Define the water transport terms</a:t>
            </a:r>
          </a:p>
        </p:txBody>
      </p:sp>
      <p:graphicFrame>
        <p:nvGraphicFramePr>
          <p:cNvPr id="4" name="Content Placeholder 3">
            <a:extLst>
              <a:ext uri="{FF2B5EF4-FFF2-40B4-BE49-F238E27FC236}">
                <a16:creationId xmlns:a16="http://schemas.microsoft.com/office/drawing/2014/main" id="{97BBC7E4-A8B0-4EBD-A2F1-86E90B043608}"/>
              </a:ext>
            </a:extLst>
          </p:cNvPr>
          <p:cNvGraphicFramePr>
            <a:graphicFrameLocks noGrp="1"/>
          </p:cNvGraphicFramePr>
          <p:nvPr>
            <p:ph idx="1"/>
            <p:extLst>
              <p:ext uri="{D42A27DB-BD31-4B8C-83A1-F6EECF244321}">
                <p14:modId xmlns:p14="http://schemas.microsoft.com/office/powerpoint/2010/main" val="2788798991"/>
              </p:ext>
            </p:extLst>
          </p:nvPr>
        </p:nvGraphicFramePr>
        <p:xfrm>
          <a:off x="771452" y="706438"/>
          <a:ext cx="10627017" cy="6024555"/>
        </p:xfrm>
        <a:graphic>
          <a:graphicData uri="http://schemas.openxmlformats.org/drawingml/2006/table">
            <a:tbl>
              <a:tblPr/>
              <a:tblGrid>
                <a:gridCol w="4140200">
                  <a:extLst>
                    <a:ext uri="{9D8B030D-6E8A-4147-A177-3AD203B41FA5}">
                      <a16:colId xmlns:a16="http://schemas.microsoft.com/office/drawing/2014/main" val="62039587"/>
                    </a:ext>
                  </a:extLst>
                </a:gridCol>
                <a:gridCol w="6486817">
                  <a:extLst>
                    <a:ext uri="{9D8B030D-6E8A-4147-A177-3AD203B41FA5}">
                      <a16:colId xmlns:a16="http://schemas.microsoft.com/office/drawing/2014/main" val="2833999918"/>
                    </a:ext>
                  </a:extLst>
                </a:gridCol>
              </a:tblGrid>
              <a:tr h="40163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KEY TERM:</a:t>
                      </a:r>
                      <a:endParaRPr kumimoji="0" lang="en-GB"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MEANING:</a:t>
                      </a:r>
                      <a:endParaRPr kumimoji="0" lang="en-GB"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29167483"/>
                  </a:ext>
                </a:extLst>
              </a:tr>
              <a:tr h="40163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Cortex</a:t>
                      </a:r>
                      <a:endParaRPr kumimoji="0" lang="en-GB"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86524461"/>
                  </a:ext>
                </a:extLst>
              </a:tr>
              <a:tr h="40163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Parenchyma cell</a:t>
                      </a:r>
                      <a:endParaRPr kumimoji="0" lang="en-GB"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06767573"/>
                  </a:ext>
                </a:extLst>
              </a:tr>
              <a:tr h="40163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Plasmodesmata</a:t>
                      </a:r>
                      <a:endParaRPr kumimoji="0" lang="en-GB"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69749358"/>
                  </a:ext>
                </a:extLst>
              </a:tr>
              <a:tr h="40163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Middle Lamella</a:t>
                      </a:r>
                      <a:endParaRPr kumimoji="0" lang="en-GB"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38920022"/>
                  </a:ext>
                </a:extLst>
              </a:tr>
              <a:tr h="40163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Cellulose</a:t>
                      </a:r>
                      <a:endParaRPr kumimoji="0" lang="en-GB"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43531817"/>
                  </a:ext>
                </a:extLst>
              </a:tr>
              <a:tr h="40163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Lignin</a:t>
                      </a:r>
                      <a:endParaRPr kumimoji="0" lang="en-GB"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5329425"/>
                  </a:ext>
                </a:extLst>
              </a:tr>
              <a:tr h="40163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Xylem</a:t>
                      </a:r>
                      <a:endParaRPr kumimoji="0" lang="en-GB"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48660208"/>
                  </a:ext>
                </a:extLst>
              </a:tr>
              <a:tr h="40163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Sclerenchyma</a:t>
                      </a:r>
                      <a:endParaRPr kumimoji="0" lang="en-GB"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95021913"/>
                  </a:ext>
                </a:extLst>
              </a:tr>
              <a:tr h="40163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Evaporation</a:t>
                      </a:r>
                      <a:endParaRPr kumimoji="0" lang="en-GB"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11078763"/>
                  </a:ext>
                </a:extLst>
              </a:tr>
              <a:tr h="40163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Stomata</a:t>
                      </a:r>
                      <a:endParaRPr kumimoji="0" lang="en-GB"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23272127"/>
                  </a:ext>
                </a:extLst>
              </a:tr>
              <a:tr h="40163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Cohesive</a:t>
                      </a:r>
                      <a:endParaRPr kumimoji="0" lang="en-GB"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6244046"/>
                  </a:ext>
                </a:extLst>
              </a:tr>
              <a:tr h="40163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Apoplast pathway</a:t>
                      </a: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75559697"/>
                  </a:ext>
                </a:extLst>
              </a:tr>
              <a:tr h="40163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Symplast pathway</a:t>
                      </a: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44160145"/>
                  </a:ext>
                </a:extLst>
              </a:tr>
              <a:tr h="40163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Casparian strip</a:t>
                      </a: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33514638"/>
                  </a:ext>
                </a:extLst>
              </a:tr>
            </a:tbl>
          </a:graphicData>
        </a:graphic>
      </p:graphicFrame>
    </p:spTree>
    <p:extLst>
      <p:ext uri="{BB962C8B-B14F-4D97-AF65-F5344CB8AC3E}">
        <p14:creationId xmlns:p14="http://schemas.microsoft.com/office/powerpoint/2010/main" val="3989131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2B8CD-45FC-456A-A6A7-A3F183D4A562}"/>
              </a:ext>
            </a:extLst>
          </p:cNvPr>
          <p:cNvSpPr>
            <a:spLocks noGrp="1"/>
          </p:cNvSpPr>
          <p:nvPr>
            <p:ph type="ctrTitle"/>
          </p:nvPr>
        </p:nvSpPr>
        <p:spPr>
          <a:xfrm>
            <a:off x="994756" y="1454872"/>
            <a:ext cx="10202487" cy="2387600"/>
          </a:xfrm>
        </p:spPr>
        <p:txBody>
          <a:bodyPr/>
          <a:lstStyle/>
          <a:p>
            <a:r>
              <a:rPr lang="en-US" dirty="0"/>
              <a:t>Water transport through a plant</a:t>
            </a:r>
            <a:endParaRPr lang="en-GB" dirty="0"/>
          </a:p>
        </p:txBody>
      </p:sp>
    </p:spTree>
    <p:extLst>
      <p:ext uri="{BB962C8B-B14F-4D97-AF65-F5344CB8AC3E}">
        <p14:creationId xmlns:p14="http://schemas.microsoft.com/office/powerpoint/2010/main" val="1956948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3E03B-AB9A-48FE-9410-3C0AD693F891}"/>
              </a:ext>
            </a:extLst>
          </p:cNvPr>
          <p:cNvSpPr>
            <a:spLocks noGrp="1"/>
          </p:cNvSpPr>
          <p:nvPr>
            <p:ph type="title"/>
          </p:nvPr>
        </p:nvSpPr>
        <p:spPr/>
        <p:txBody>
          <a:bodyPr/>
          <a:lstStyle/>
          <a:p>
            <a:r>
              <a:rPr lang="en-GB" dirty="0"/>
              <a:t>Now try this exam question</a:t>
            </a:r>
          </a:p>
        </p:txBody>
      </p:sp>
      <p:pic>
        <p:nvPicPr>
          <p:cNvPr id="4" name="Content Placeholder 3">
            <a:extLst>
              <a:ext uri="{FF2B5EF4-FFF2-40B4-BE49-F238E27FC236}">
                <a16:creationId xmlns:a16="http://schemas.microsoft.com/office/drawing/2014/main" id="{5F33A95F-C6F8-4208-B6A7-CA99361D6CD2}"/>
              </a:ext>
            </a:extLst>
          </p:cNvPr>
          <p:cNvPicPr>
            <a:picLocks noGrp="1" noChangeAspect="1"/>
          </p:cNvPicPr>
          <p:nvPr>
            <p:ph idx="1"/>
          </p:nvPr>
        </p:nvPicPr>
        <p:blipFill>
          <a:blip r:embed="rId2"/>
          <a:stretch>
            <a:fillRect/>
          </a:stretch>
        </p:blipFill>
        <p:spPr>
          <a:xfrm>
            <a:off x="3031727" y="1825625"/>
            <a:ext cx="6128545" cy="4351338"/>
          </a:xfrm>
          <a:prstGeom prst="rect">
            <a:avLst/>
          </a:prstGeom>
        </p:spPr>
      </p:pic>
    </p:spTree>
    <p:extLst>
      <p:ext uri="{BB962C8B-B14F-4D97-AF65-F5344CB8AC3E}">
        <p14:creationId xmlns:p14="http://schemas.microsoft.com/office/powerpoint/2010/main" val="17906858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A152C-8189-49E5-A493-424AB5AAAAC8}"/>
              </a:ext>
            </a:extLst>
          </p:cNvPr>
          <p:cNvSpPr>
            <a:spLocks noGrp="1"/>
          </p:cNvSpPr>
          <p:nvPr>
            <p:ph type="title"/>
          </p:nvPr>
        </p:nvSpPr>
        <p:spPr/>
        <p:txBody>
          <a:bodyPr/>
          <a:lstStyle/>
          <a:p>
            <a:r>
              <a:rPr lang="en-US" dirty="0"/>
              <a:t>Learning Outcomes</a:t>
            </a:r>
            <a:endParaRPr lang="en-GB" dirty="0"/>
          </a:p>
        </p:txBody>
      </p:sp>
      <p:sp>
        <p:nvSpPr>
          <p:cNvPr id="3" name="Content Placeholder 2">
            <a:extLst>
              <a:ext uri="{FF2B5EF4-FFF2-40B4-BE49-F238E27FC236}">
                <a16:creationId xmlns:a16="http://schemas.microsoft.com/office/drawing/2014/main" id="{DE25D735-5E0E-417E-B9C1-51ABF64F0C64}"/>
              </a:ext>
            </a:extLst>
          </p:cNvPr>
          <p:cNvSpPr>
            <a:spLocks noGrp="1"/>
          </p:cNvSpPr>
          <p:nvPr>
            <p:ph idx="1"/>
          </p:nvPr>
        </p:nvSpPr>
        <p:spPr>
          <a:xfrm>
            <a:off x="677334" y="2160589"/>
            <a:ext cx="5418666" cy="3880773"/>
          </a:xfrm>
        </p:spPr>
        <p:txBody>
          <a:bodyPr>
            <a:normAutofit fontScale="92500" lnSpcReduction="20000"/>
          </a:bodyPr>
          <a:lstStyle/>
          <a:p>
            <a:pPr>
              <a:lnSpc>
                <a:spcPct val="80000"/>
              </a:lnSpc>
            </a:pPr>
            <a:r>
              <a:rPr lang="en-GB" altLang="en-US" dirty="0"/>
              <a:t>Describe the role of xylem vessels in the movement of water through a plant </a:t>
            </a:r>
          </a:p>
          <a:p>
            <a:pPr marL="1143000" indent="-1143000">
              <a:lnSpc>
                <a:spcPct val="80000"/>
              </a:lnSpc>
              <a:buFont typeface="Wingdings" panose="05000000000000000000" pitchFamily="2" charset="2"/>
              <a:buChar char="ü"/>
            </a:pPr>
            <a:endParaRPr lang="en-GB" altLang="en-US" dirty="0"/>
          </a:p>
          <a:p>
            <a:pPr>
              <a:lnSpc>
                <a:spcPct val="80000"/>
              </a:lnSpc>
            </a:pPr>
            <a:r>
              <a:rPr lang="en-GB" altLang="en-US" dirty="0"/>
              <a:t>Explain why the properties of water allow this to occur </a:t>
            </a:r>
          </a:p>
          <a:p>
            <a:pPr marL="1143000" indent="-1143000">
              <a:lnSpc>
                <a:spcPct val="80000"/>
              </a:lnSpc>
            </a:pPr>
            <a:endParaRPr lang="en-GB" altLang="en-US" dirty="0"/>
          </a:p>
          <a:p>
            <a:pPr>
              <a:lnSpc>
                <a:spcPct val="80000"/>
              </a:lnSpc>
            </a:pPr>
            <a:r>
              <a:rPr lang="en-GB" altLang="en-US" dirty="0"/>
              <a:t>Compare the structures, position in the stem and function of sclerenchyma fibres (support) and xylem vessels (support and transport of water and mineral ions).	</a:t>
            </a:r>
          </a:p>
          <a:p>
            <a:pPr marL="1143000" indent="-1143000">
              <a:lnSpc>
                <a:spcPct val="80000"/>
              </a:lnSpc>
              <a:buFont typeface="Wingdings" panose="05000000000000000000" pitchFamily="2" charset="2"/>
              <a:buChar char="ü"/>
            </a:pPr>
            <a:endParaRPr lang="en-GB" altLang="en-US" sz="600" dirty="0">
              <a:latin typeface="Comic Sans MS" panose="030F0702030302020204" pitchFamily="66" charset="0"/>
            </a:endParaRPr>
          </a:p>
          <a:p>
            <a:endParaRPr lang="en-GB" dirty="0"/>
          </a:p>
        </p:txBody>
      </p:sp>
      <p:pic>
        <p:nvPicPr>
          <p:cNvPr id="4" name="Picture 3">
            <a:extLst>
              <a:ext uri="{FF2B5EF4-FFF2-40B4-BE49-F238E27FC236}">
                <a16:creationId xmlns:a16="http://schemas.microsoft.com/office/drawing/2014/main" id="{C6B73B15-35C7-4529-8401-C810378429E4}"/>
              </a:ext>
            </a:extLst>
          </p:cNvPr>
          <p:cNvPicPr>
            <a:picLocks noChangeAspect="1"/>
          </p:cNvPicPr>
          <p:nvPr/>
        </p:nvPicPr>
        <p:blipFill>
          <a:blip r:embed="rId2"/>
          <a:stretch>
            <a:fillRect/>
          </a:stretch>
        </p:blipFill>
        <p:spPr>
          <a:xfrm>
            <a:off x="6006551" y="308919"/>
            <a:ext cx="4898004" cy="6240162"/>
          </a:xfrm>
          <a:prstGeom prst="rect">
            <a:avLst/>
          </a:prstGeom>
        </p:spPr>
      </p:pic>
      <p:sp>
        <p:nvSpPr>
          <p:cNvPr id="5" name="Rectangle 4">
            <a:extLst>
              <a:ext uri="{FF2B5EF4-FFF2-40B4-BE49-F238E27FC236}">
                <a16:creationId xmlns:a16="http://schemas.microsoft.com/office/drawing/2014/main" id="{D187F766-EE1E-42A2-A545-31EAF12482EA}"/>
              </a:ext>
            </a:extLst>
          </p:cNvPr>
          <p:cNvSpPr/>
          <p:nvPr/>
        </p:nvSpPr>
        <p:spPr>
          <a:xfrm>
            <a:off x="6006551" y="1775637"/>
            <a:ext cx="4898004" cy="5393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029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root">
            <a:extLst>
              <a:ext uri="{FF2B5EF4-FFF2-40B4-BE49-F238E27FC236}">
                <a16:creationId xmlns:a16="http://schemas.microsoft.com/office/drawing/2014/main" id="{9C67FCA3-F387-4D93-9792-F33830AF8E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764"/>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8BAB5AC-A4F3-492E-874F-5BC2D0ED4C1B}"/>
              </a:ext>
            </a:extLst>
          </p:cNvPr>
          <p:cNvSpPr>
            <a:spLocks noGrp="1"/>
          </p:cNvSpPr>
          <p:nvPr>
            <p:ph type="title"/>
          </p:nvPr>
        </p:nvSpPr>
        <p:spPr>
          <a:xfrm>
            <a:off x="318565" y="293003"/>
            <a:ext cx="5527696" cy="1676603"/>
          </a:xfrm>
        </p:spPr>
        <p:txBody>
          <a:bodyPr>
            <a:normAutofit/>
          </a:bodyPr>
          <a:lstStyle/>
          <a:p>
            <a:r>
              <a:rPr lang="en-US" dirty="0">
                <a:highlight>
                  <a:srgbClr val="FFFF00"/>
                </a:highlight>
              </a:rPr>
              <a:t>RECAP</a:t>
            </a:r>
            <a:r>
              <a:rPr lang="en-US" dirty="0"/>
              <a:t> : Root Pressure</a:t>
            </a:r>
            <a:endParaRPr lang="en-GB" dirty="0"/>
          </a:p>
        </p:txBody>
      </p:sp>
      <p:sp>
        <p:nvSpPr>
          <p:cNvPr id="3" name="Content Placeholder 2">
            <a:extLst>
              <a:ext uri="{FF2B5EF4-FFF2-40B4-BE49-F238E27FC236}">
                <a16:creationId xmlns:a16="http://schemas.microsoft.com/office/drawing/2014/main" id="{D979A765-D510-4DAA-8E79-EAFD61A79116}"/>
              </a:ext>
            </a:extLst>
          </p:cNvPr>
          <p:cNvSpPr>
            <a:spLocks noGrp="1"/>
          </p:cNvSpPr>
          <p:nvPr>
            <p:ph idx="1"/>
          </p:nvPr>
        </p:nvSpPr>
        <p:spPr>
          <a:xfrm>
            <a:off x="369792" y="1836666"/>
            <a:ext cx="4978585" cy="3785419"/>
          </a:xfrm>
        </p:spPr>
        <p:txBody>
          <a:bodyPr>
            <a:normAutofit lnSpcReduction="10000"/>
          </a:bodyPr>
          <a:lstStyle/>
          <a:p>
            <a:pPr marL="0" indent="0">
              <a:buNone/>
            </a:pPr>
            <a:r>
              <a:rPr lang="en-US" dirty="0"/>
              <a:t>Active pumping of minerals into the xylem to enable movement of water by osmosis results in </a:t>
            </a:r>
            <a:r>
              <a:rPr lang="en-US" b="1" u="sng" dirty="0"/>
              <a:t>root pressure.</a:t>
            </a:r>
          </a:p>
          <a:p>
            <a:pPr marL="0" indent="0">
              <a:buNone/>
            </a:pPr>
            <a:endParaRPr lang="en-US" u="sng" dirty="0"/>
          </a:p>
          <a:p>
            <a:pPr marL="0" indent="0">
              <a:buNone/>
            </a:pPr>
            <a:r>
              <a:rPr lang="en-US" dirty="0"/>
              <a:t>Root pressure gives water a ‘push’ up the xylem, but is </a:t>
            </a:r>
            <a:r>
              <a:rPr lang="en-US" b="1" dirty="0"/>
              <a:t>not the major factor </a:t>
            </a:r>
            <a:r>
              <a:rPr lang="en-US" dirty="0"/>
              <a:t>in moving water up through the stem to the  leaves</a:t>
            </a:r>
            <a:r>
              <a:rPr lang="en-US" sz="1800" dirty="0"/>
              <a:t>. </a:t>
            </a:r>
            <a:endParaRPr lang="en-GB" sz="1800" dirty="0"/>
          </a:p>
        </p:txBody>
      </p:sp>
    </p:spTree>
    <p:extLst>
      <p:ext uri="{BB962C8B-B14F-4D97-AF65-F5344CB8AC3E}">
        <p14:creationId xmlns:p14="http://schemas.microsoft.com/office/powerpoint/2010/main" val="115353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ee the source image">
            <a:extLst>
              <a:ext uri="{FF2B5EF4-FFF2-40B4-BE49-F238E27FC236}">
                <a16:creationId xmlns:a16="http://schemas.microsoft.com/office/drawing/2014/main" id="{5DFF07F7-CACB-46C3-A811-92759A030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B4D70AC-7835-4DAB-9C98-7F22FD5923D0}"/>
              </a:ext>
            </a:extLst>
          </p:cNvPr>
          <p:cNvSpPr txBox="1"/>
          <p:nvPr/>
        </p:nvSpPr>
        <p:spPr>
          <a:xfrm>
            <a:off x="7359536" y="851633"/>
            <a:ext cx="4200698" cy="3970318"/>
          </a:xfrm>
          <a:prstGeom prst="rect">
            <a:avLst/>
          </a:prstGeom>
          <a:noFill/>
        </p:spPr>
        <p:txBody>
          <a:bodyPr wrap="square" rtlCol="0">
            <a:spAutoFit/>
          </a:bodyPr>
          <a:lstStyle/>
          <a:p>
            <a:pPr algn="ctr"/>
            <a:r>
              <a:rPr lang="en-GB" sz="3600" dirty="0">
                <a:solidFill>
                  <a:srgbClr val="FF0000"/>
                </a:solidFill>
              </a:rPr>
              <a:t>What is the inevitable consequence of opening the stomata to absorb CO</a:t>
            </a:r>
            <a:r>
              <a:rPr lang="en-GB" sz="3600" baseline="-25000" dirty="0">
                <a:solidFill>
                  <a:srgbClr val="FF0000"/>
                </a:solidFill>
              </a:rPr>
              <a:t>2</a:t>
            </a:r>
            <a:r>
              <a:rPr lang="en-GB" sz="3600" dirty="0">
                <a:solidFill>
                  <a:srgbClr val="FF0000"/>
                </a:solidFill>
              </a:rPr>
              <a:t> and release O</a:t>
            </a:r>
            <a:r>
              <a:rPr lang="en-GB" sz="3600" baseline="-25000" dirty="0">
                <a:solidFill>
                  <a:srgbClr val="FF0000"/>
                </a:solidFill>
              </a:rPr>
              <a:t>2</a:t>
            </a:r>
            <a:r>
              <a:rPr lang="en-GB" sz="3600" dirty="0">
                <a:solidFill>
                  <a:srgbClr val="FF0000"/>
                </a:solidFill>
              </a:rPr>
              <a:t> during gas exchange in plants?</a:t>
            </a:r>
          </a:p>
        </p:txBody>
      </p:sp>
    </p:spTree>
    <p:extLst>
      <p:ext uri="{BB962C8B-B14F-4D97-AF65-F5344CB8AC3E}">
        <p14:creationId xmlns:p14="http://schemas.microsoft.com/office/powerpoint/2010/main" val="1312934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774AD2-68B1-431C-A349-C47221BD132C}"/>
              </a:ext>
            </a:extLst>
          </p:cNvPr>
          <p:cNvSpPr txBox="1"/>
          <p:nvPr/>
        </p:nvSpPr>
        <p:spPr>
          <a:xfrm>
            <a:off x="1158240" y="2806332"/>
            <a:ext cx="9974134" cy="707886"/>
          </a:xfrm>
          <a:prstGeom prst="rect">
            <a:avLst/>
          </a:prstGeom>
          <a:noFill/>
        </p:spPr>
        <p:txBody>
          <a:bodyPr wrap="square">
            <a:spAutoFit/>
          </a:bodyPr>
          <a:lstStyle/>
          <a:p>
            <a:r>
              <a:rPr lang="en-GB" sz="4000" dirty="0">
                <a:hlinkClick r:id="rId2"/>
              </a:rPr>
              <a:t>science1s478's presentation | Poll Everywhere</a:t>
            </a:r>
            <a:endParaRPr lang="en-GB" sz="4000" dirty="0"/>
          </a:p>
        </p:txBody>
      </p:sp>
      <p:pic>
        <p:nvPicPr>
          <p:cNvPr id="1026" name="Picture 2" descr="Click, clicking, coursor, entering, knob, link, pressing icon ...">
            <a:extLst>
              <a:ext uri="{FF2B5EF4-FFF2-40B4-BE49-F238E27FC236}">
                <a16:creationId xmlns:a16="http://schemas.microsoft.com/office/drawing/2014/main" id="{720059EE-9D6B-4C74-4D29-6A3D6B30F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631" y="1756507"/>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118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36E23F-A162-5B59-9CA2-EE4649158B07}"/>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96448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0A611D-70E4-4195-A564-700872E22ADC}"/>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3694320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641eb133-7539-4a41-91a2-14b16ded36fa"/>
</p:tagLst>
</file>

<file path=ppt/tags/tag2.xml><?xml version="1.0" encoding="utf-8"?>
<p:tagLst xmlns:a="http://schemas.openxmlformats.org/drawingml/2006/main" xmlns:r="http://schemas.openxmlformats.org/officeDocument/2006/relationships" xmlns:p="http://schemas.openxmlformats.org/presentationml/2006/main">
  <p:tag name="__PE_POLL_EMBED_ID" val="0c97345f-56b0-4720-bbd0-3bb687370a06"/>
</p:tagLst>
</file>

<file path=ppt/tags/tag3.xml><?xml version="1.0" encoding="utf-8"?>
<p:tagLst xmlns:a="http://schemas.openxmlformats.org/drawingml/2006/main" xmlns:r="http://schemas.openxmlformats.org/officeDocument/2006/relationships" xmlns:p="http://schemas.openxmlformats.org/presentationml/2006/main">
  <p:tag name="__PE_POLL_EMBED_ID" val="f71dcfdc-12a4-4f6f-b4ac-cc36e8ba27f4"/>
</p:tagLst>
</file>

<file path=ppt/tags/tag4.xml><?xml version="1.0" encoding="utf-8"?>
<p:tagLst xmlns:a="http://schemas.openxmlformats.org/drawingml/2006/main" xmlns:r="http://schemas.openxmlformats.org/officeDocument/2006/relationships" xmlns:p="http://schemas.openxmlformats.org/presentationml/2006/main">
  <p:tag name="__PE_POLL_EMBED_ID" val="250d6801-8e84-4456-86fa-efd5fcd3a26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948e339c5fc46c8b2750cbbc9e73e24 xmlns="b83ea8ec-d1ce-4b1c-906d-dc0b29db2502">
      <Terms xmlns="http://schemas.microsoft.com/office/infopath/2007/PartnerControls"/>
    </f948e339c5fc46c8b2750cbbc9e73e24>
    <CustomTags xmlns="b83ea8ec-d1ce-4b1c-906d-dc0b29db2502" xsi:nil="true"/>
    <CurriculumSubject xmlns="b83ea8ec-d1ce-4b1c-906d-dc0b29db2502">Biology</CurriculumSubject>
    <i0165b589e0f485fa6237a9400464043 xmlns="b83ea8ec-d1ce-4b1c-906d-dc0b29db2502">
      <Terms xmlns="http://schemas.microsoft.com/office/infopath/2007/PartnerControls"/>
    </i0165b589e0f485fa6237a9400464043>
    <KeyStage xmlns="b83ea8ec-d1ce-4b1c-906d-dc0b29db2502" xsi:nil="true"/>
    <mcfa9f6af8bf42a58d866cdfd4e11fd3 xmlns="b83ea8ec-d1ce-4b1c-906d-dc0b29db2502">
      <Terms xmlns="http://schemas.microsoft.com/office/infopath/2007/PartnerControls"/>
    </mcfa9f6af8bf42a58d866cdfd4e11fd3>
    <Year xmlns="b83ea8ec-d1ce-4b1c-906d-dc0b29db2502" xsi:nil="true"/>
    <Lesson xmlns="b83ea8ec-d1ce-4b1c-906d-dc0b29db2502" xsi:nil="true"/>
    <c429491b856c4e30abe8407934465dee xmlns="b83ea8ec-d1ce-4b1c-906d-dc0b29db2502">
      <Terms xmlns="http://schemas.microsoft.com/office/infopath/2007/PartnerControls"/>
    </c429491b856c4e30abe8407934465dee>
    <p0200d0debe3499c8d7b4d3006013c0c xmlns="b83ea8ec-d1ce-4b1c-906d-dc0b29db2502">
      <Terms xmlns="http://schemas.microsoft.com/office/infopath/2007/PartnerControls"/>
    </p0200d0debe3499c8d7b4d3006013c0c>
    <PersonalIdentificationData xmlns="b83ea8ec-d1ce-4b1c-906d-dc0b29db2502" xsi:nil="true"/>
    <TaxCatchAll xmlns="b83ea8ec-d1ce-4b1c-906d-dc0b29db2502" xsi:nil="true"/>
    <SharedWithUsers xmlns="b83ea8ec-d1ce-4b1c-906d-dc0b29db2502">
      <UserInfo>
        <DisplayName/>
        <AccountId xsi:nil="true"/>
        <AccountType/>
      </UserInfo>
    </SharedWithUsers>
    <lcf76f155ced4ddcb4097134ff3c332f xmlns="39a9f016-2850-430d-a9d7-5d156f797ec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F4BC12256C0CA499B3F5CE8F04E9C67" ma:contentTypeVersion="34" ma:contentTypeDescription="Create a new document." ma:contentTypeScope="" ma:versionID="254a14d6e1d851e4fa30c9feb4198f1e">
  <xsd:schema xmlns:xsd="http://www.w3.org/2001/XMLSchema" xmlns:xs="http://www.w3.org/2001/XMLSchema" xmlns:p="http://schemas.microsoft.com/office/2006/metadata/properties" xmlns:ns2="b83ea8ec-d1ce-4b1c-906d-dc0b29db2502" xmlns:ns3="39a9f016-2850-430d-a9d7-5d156f797ecb" targetNamespace="http://schemas.microsoft.com/office/2006/metadata/properties" ma:root="true" ma:fieldsID="bebbb5c7b829c29f6860e404b1d0c84b" ns2:_="" ns3:_="">
    <xsd:import namespace="b83ea8ec-d1ce-4b1c-906d-dc0b29db2502"/>
    <xsd:import namespace="39a9f016-2850-430d-a9d7-5d156f797ecb"/>
    <xsd:element name="properties">
      <xsd:complexType>
        <xsd:sequence>
          <xsd:element name="documentManagement">
            <xsd:complexType>
              <xsd:all>
                <xsd:element ref="ns2:i0165b589e0f485fa6237a9400464043" minOccurs="0"/>
                <xsd:element ref="ns2:TaxCatchAll" minOccurs="0"/>
                <xsd:element ref="ns2:c429491b856c4e30abe8407934465dee" minOccurs="0"/>
                <xsd:element ref="ns2:mcfa9f6af8bf42a58d866cdfd4e11fd3" minOccurs="0"/>
                <xsd:element ref="ns2:f948e339c5fc46c8b2750cbbc9e73e24" minOccurs="0"/>
                <xsd:element ref="ns2:p0200d0debe3499c8d7b4d3006013c0c" minOccurs="0"/>
                <xsd:element ref="ns2:PersonalIdentificationData" minOccurs="0"/>
                <xsd:element ref="ns2:KeyStage" minOccurs="0"/>
                <xsd:element ref="ns2:Year" minOccurs="0"/>
                <xsd:element ref="ns2:Lesson" minOccurs="0"/>
                <xsd:element ref="ns2:CustomTags" minOccurs="0"/>
                <xsd:element ref="ns2:CurriculumSubject"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2:SharedWithUsers" minOccurs="0"/>
                <xsd:element ref="ns2:SharedWithDetails" minOccurs="0"/>
                <xsd:element ref="ns3:MediaServiceOCR"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3ea8ec-d1ce-4b1c-906d-dc0b29db2502" elementFormDefault="qualified">
    <xsd:import namespace="http://schemas.microsoft.com/office/2006/documentManagement/types"/>
    <xsd:import namespace="http://schemas.microsoft.com/office/infopath/2007/PartnerControls"/>
    <xsd:element name="i0165b589e0f485fa6237a9400464043" ma:index="9" nillable="true" ma:taxonomy="true" ma:internalName="i0165b589e0f485fa6237a9400464043" ma:taxonomyFieldName="Topic" ma:displayName="Topic" ma:fieldId="{20165b58-9e0f-485f-a623-7a9400464043}" ma:sspId="9af0695c-efcd-46dd-8765-d5578b5758fe" ma:termSetId="60a57c6c-2130-4e61-9e57-098bd84272e4"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c7ba7dd9-0f04-4217-893d-a73cba0aebc6}" ma:internalName="TaxCatchAll" ma:showField="CatchAllData" ma:web="b83ea8ec-d1ce-4b1c-906d-dc0b29db2502">
      <xsd:complexType>
        <xsd:complexContent>
          <xsd:extension base="dms:MultiChoiceLookup">
            <xsd:sequence>
              <xsd:element name="Value" type="dms:Lookup" maxOccurs="unbounded" minOccurs="0" nillable="true"/>
            </xsd:sequence>
          </xsd:extension>
        </xsd:complexContent>
      </xsd:complexType>
    </xsd:element>
    <xsd:element name="c429491b856c4e30abe8407934465dee" ma:index="12" nillable="true" ma:taxonomy="true" ma:internalName="c429491b856c4e30abe8407934465dee" ma:taxonomyFieldName="Staff_x0020_Category" ma:displayName="Staff Category" ma:fieldId="{c429491b-856c-4e30-abe8-407934465dee}" ma:sspId="9af0695c-efcd-46dd-8765-d5578b5758fe" ma:termSetId="3d337045-6da3-4c9d-a943-86c979c7f8db" ma:anchorId="00000000-0000-0000-0000-000000000000" ma:open="false" ma:isKeyword="false">
      <xsd:complexType>
        <xsd:sequence>
          <xsd:element ref="pc:Terms" minOccurs="0" maxOccurs="1"/>
        </xsd:sequence>
      </xsd:complexType>
    </xsd:element>
    <xsd:element name="mcfa9f6af8bf42a58d866cdfd4e11fd3" ma:index="14" nillable="true" ma:taxonomy="true" ma:internalName="mcfa9f6af8bf42a58d866cdfd4e11fd3" ma:taxonomyFieldName="Exam_x0020_Board" ma:displayName="Exam Board" ma:fieldId="{6cfa9f6a-f8bf-42a5-8d86-6cdfd4e11fd3}" ma:sspId="9af0695c-efcd-46dd-8765-d5578b5758fe" ma:termSetId="a3733284-8b89-4cee-ba61-be29b75bbad9" ma:anchorId="00000000-0000-0000-0000-000000000000" ma:open="false" ma:isKeyword="false">
      <xsd:complexType>
        <xsd:sequence>
          <xsd:element ref="pc:Terms" minOccurs="0" maxOccurs="1"/>
        </xsd:sequence>
      </xsd:complexType>
    </xsd:element>
    <xsd:element name="f948e339c5fc46c8b2750cbbc9e73e24" ma:index="16" nillable="true" ma:taxonomy="true" ma:internalName="f948e339c5fc46c8b2750cbbc9e73e24" ma:taxonomyFieldName="Week" ma:displayName="Week" ma:fieldId="{f948e339-c5fc-46c8-b275-0cbbc9e73e24}" ma:sspId="9af0695c-efcd-46dd-8765-d5578b5758fe" ma:termSetId="1d66f853-e543-47e9-b693-d49e9ff978a4" ma:anchorId="00000000-0000-0000-0000-000000000000" ma:open="false" ma:isKeyword="false">
      <xsd:complexType>
        <xsd:sequence>
          <xsd:element ref="pc:Terms" minOccurs="0" maxOccurs="1"/>
        </xsd:sequence>
      </xsd:complexType>
    </xsd:element>
    <xsd:element name="p0200d0debe3499c8d7b4d3006013c0c" ma:index="18" nillable="true" ma:taxonomy="true" ma:internalName="p0200d0debe3499c8d7b4d3006013c0c" ma:taxonomyFieldName="Term" ma:displayName="Term" ma:fieldId="{90200d0d-ebe3-499c-8d7b-4d3006013c0c}" ma:sspId="9af0695c-efcd-46dd-8765-d5578b5758fe" ma:termSetId="79b7fcde-7773-4a5a-80d2-01582845289b" ma:anchorId="00000000-0000-0000-0000-000000000000" ma:open="false" ma:isKeyword="false">
      <xsd:complexType>
        <xsd:sequence>
          <xsd:element ref="pc:Terms" minOccurs="0" maxOccurs="1"/>
        </xsd:sequence>
      </xsd:complexType>
    </xsd:element>
    <xsd:element name="PersonalIdentificationData" ma:index="19" nillable="true" ma:displayName="Personal Identification Data" ma:internalName="Personal_x0020_Identification_x0020_Data">
      <xsd:simpleType>
        <xsd:restriction base="dms:Choice">
          <xsd:enumeration value="No"/>
          <xsd:enumeration value="Yes"/>
        </xsd:restriction>
      </xsd:simpleType>
    </xsd:element>
    <xsd:element name="KeyStage" ma:index="20" nillable="true" ma:displayName="Key Stage" ma:internalName="Key_x0020_Stage">
      <xsd:simpleType>
        <xsd:restriction base="dms:Text"/>
      </xsd:simpleType>
    </xsd:element>
    <xsd:element name="Year" ma:index="21" nillable="true" ma:displayName="Year" ma:internalName="Year">
      <xsd:simpleType>
        <xsd:restriction base="dms:Text"/>
      </xsd:simpleType>
    </xsd:element>
    <xsd:element name="Lesson" ma:index="22" nillable="true" ma:displayName="Lesson" ma:internalName="Lesson">
      <xsd:simpleType>
        <xsd:restriction base="dms:Text"/>
      </xsd:simpleType>
    </xsd:element>
    <xsd:element name="CustomTags" ma:index="23" nillable="true" ma:displayName="Custom Tags" ma:internalName="Custom_x0020_Tags">
      <xsd:simpleType>
        <xsd:restriction base="dms:Text"/>
      </xsd:simpleType>
    </xsd:element>
    <xsd:element name="CurriculumSubject" ma:index="24" nillable="true" ma:displayName="Curriculum Subject" ma:default="Biology" ma:internalName="Curriculum_x0020_Subject">
      <xsd:simpleType>
        <xsd:restriction base="dms:Text"/>
      </xsd:simpleType>
    </xsd:element>
    <xsd:element name="SharedWithUsers" ma:index="3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a9f016-2850-430d-a9d7-5d156f797ecb"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ServiceDateTaken" ma:index="29" nillable="true" ma:displayName="MediaServiceDateTaken" ma:hidden="true" ma:internalName="MediaServiceDateTaken" ma:readOnly="true">
      <xsd:simpleType>
        <xsd:restriction base="dms:Text"/>
      </xsd:simpleType>
    </xsd:element>
    <xsd:element name="MediaServiceAutoTags" ma:index="30" nillable="true" ma:displayName="Tags" ma:internalName="MediaServiceAutoTags" ma:readOnly="true">
      <xsd:simpleType>
        <xsd:restriction base="dms:Text"/>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Location" ma:index="33" nillable="true" ma:displayName="Location" ma:internalName="MediaServiceLocation"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LengthInSeconds" ma:index="37" nillable="true" ma:displayName="Length (seconds)" ma:internalName="MediaLengthInSeconds" ma:readOnly="true">
      <xsd:simpleType>
        <xsd:restriction base="dms:Unknown"/>
      </xsd:simpleType>
    </xsd:element>
    <xsd:element name="lcf76f155ced4ddcb4097134ff3c332f" ma:index="39" nillable="true" ma:taxonomy="true" ma:internalName="lcf76f155ced4ddcb4097134ff3c332f" ma:taxonomyFieldName="MediaServiceImageTags" ma:displayName="Image Tags" ma:readOnly="false" ma:fieldId="{5cf76f15-5ced-4ddc-b409-7134ff3c332f}" ma:taxonomyMulti="true" ma:sspId="9af0695c-efcd-46dd-8765-d5578b5758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4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03586C-947D-4E52-9243-5A94843CBEBC}">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b83ea8ec-d1ce-4b1c-906d-dc0b29db2502"/>
    <ds:schemaRef ds:uri="39a9f016-2850-430d-a9d7-5d156f797ecb"/>
  </ds:schemaRefs>
</ds:datastoreItem>
</file>

<file path=customXml/itemProps2.xml><?xml version="1.0" encoding="utf-8"?>
<ds:datastoreItem xmlns:ds="http://schemas.openxmlformats.org/officeDocument/2006/customXml" ds:itemID="{BC8DE2BA-2F83-4170-A3A8-95ACDE25D097}">
  <ds:schemaRefs>
    <ds:schemaRef ds:uri="http://schemas.microsoft.com/sharepoint/v3/contenttype/forms"/>
  </ds:schemaRefs>
</ds:datastoreItem>
</file>

<file path=customXml/itemProps3.xml><?xml version="1.0" encoding="utf-8"?>
<ds:datastoreItem xmlns:ds="http://schemas.openxmlformats.org/officeDocument/2006/customXml" ds:itemID="{51BB9373-47A2-4A55-8974-7C84296697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3ea8ec-d1ce-4b1c-906d-dc0b29db2502"/>
    <ds:schemaRef ds:uri="39a9f016-2850-430d-a9d7-5d156f797e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145</TotalTime>
  <Words>2088</Words>
  <Application>Microsoft Office PowerPoint</Application>
  <PresentationFormat>Widescreen</PresentationFormat>
  <Paragraphs>224</Paragraphs>
  <Slides>41</Slides>
  <Notes>12</Notes>
  <HiddenSlides>1</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41</vt:i4>
      </vt:variant>
    </vt:vector>
  </HeadingPairs>
  <TitlesOfParts>
    <vt:vector size="53" baseType="lpstr">
      <vt:lpstr>Arial</vt:lpstr>
      <vt:lpstr>Calibri</vt:lpstr>
      <vt:lpstr>Calibri Light</vt:lpstr>
      <vt:lpstr>Comic Sans MS</vt:lpstr>
      <vt:lpstr>gg sans</vt:lpstr>
      <vt:lpstr>Mulish</vt:lpstr>
      <vt:lpstr>Roboto</vt:lpstr>
      <vt:lpstr>Symbol</vt:lpstr>
      <vt:lpstr>Times New Roman</vt:lpstr>
      <vt:lpstr>Wingdings</vt:lpstr>
      <vt:lpstr>Office Theme</vt:lpstr>
      <vt:lpstr>Office Theme</vt:lpstr>
      <vt:lpstr>PowerPoint Presentation</vt:lpstr>
      <vt:lpstr>PowerPoint Presentation</vt:lpstr>
      <vt:lpstr>Knowledge retrieval question</vt:lpstr>
      <vt:lpstr>Water transport through a plant</vt:lpstr>
      <vt:lpstr>RECAP : Root Pressure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Cohesion Tension Hypothesis for Movement of Water up the Xylem Vessels</vt:lpstr>
      <vt:lpstr>Cohesion – Tension theory (key points)</vt:lpstr>
      <vt:lpstr>PowerPoint Presentation</vt:lpstr>
      <vt:lpstr>PowerPoint Presentation</vt:lpstr>
      <vt:lpstr>PowerPoint Presentation</vt:lpstr>
      <vt:lpstr>PowerPoint Presentation</vt:lpstr>
      <vt:lpstr>PowerPoint Presentation</vt:lpstr>
      <vt:lpstr>Evidence for cohesion-tension theory</vt:lpstr>
      <vt:lpstr>PowerPoint Presentation</vt:lpstr>
      <vt:lpstr>Evidence for cohesion-tension theory</vt:lpstr>
      <vt:lpstr>PowerPoint Presentation</vt:lpstr>
      <vt:lpstr>Minute talk</vt:lpstr>
      <vt:lpstr>PowerPoint Presentation</vt:lpstr>
      <vt:lpstr>PowerPoint Presentation</vt:lpstr>
      <vt:lpstr>PowerPoint Presentation</vt:lpstr>
      <vt:lpstr>PowerPoint Presentation</vt:lpstr>
      <vt:lpstr>PowerPoint Presentation</vt:lpstr>
      <vt:lpstr>Additional questions </vt:lpstr>
      <vt:lpstr>Define the water transport terms</vt:lpstr>
      <vt:lpstr>Now try this exam question</vt:lpstr>
      <vt:lpstr>Learning Outcomes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transport continued: Processes</dc:title>
  <dc:creator>Hayley Brand</dc:creator>
  <cp:lastModifiedBy>Chezka Mae Madrona</cp:lastModifiedBy>
  <cp:revision>45</cp:revision>
  <dcterms:created xsi:type="dcterms:W3CDTF">2020-02-24T14:01:08Z</dcterms:created>
  <dcterms:modified xsi:type="dcterms:W3CDTF">2025-07-23T08:21:10Z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0x0101002F4BC12256C0CA499B3F5CE8F04E9C67</vt:lpwstr>
  </property>
  <property fmtid="{D5CDD505-2E9C-101B-9397-08002B2CF9AE}" pid="3" name="TalmosEventArgs10">
    <vt:lpwstr>bPRy9fJzowEbm9Up4uk0pr7gtOIsXMqQM+T8PViDLvM44rudHvviWVA1+X5e2F/YqPMjz9WRErybKsgGUY1rdR4x70HzA2XullDDksJJ5ZNz8VwJXOJxYi0DaC0mKWBsIZNrvlsB6libYq3cis2OeY74eVnEN3GHaa9LCP9mVnXPCo859swPOH7pNiZ8DjjoN0IDNSX+8BlW5+H1ULRrdhQ1JXMD9uyF7i/YFnnigAnSd/YlLTdLBcCCenbq7tr</vt:lpwstr>
  </property>
  <property fmtid="{D5CDD505-2E9C-101B-9397-08002B2CF9AE}" pid="4" name="TalmosEventArgs0">
    <vt:lpwstr>pQZemIOJtEFQVd6AIAbKN1YqCcyUWgux0YkEz4whUkzq93Vb9VOZmzwZNj/cGkzzLsCgrUWOiSVym1IqY1HbWMtkLmssPxaKX85tcJIS2Afrba2pEbBsDOZRxYuUpsn2mN+Sd0YISKq1nLQZQoEZLkiTovWFiyTI4g3V+K3N2z++Z4DgIHkkBeKw1ddA4a+mK+EOhxIgaIT/oMPxR8M3TG86wVcIkIc6T6bM3XAZP/Fwq5/uSqJkowBNZVkQlwg</vt:lpwstr>
  </property>
  <property fmtid="{D5CDD505-2E9C-101B-9397-08002B2CF9AE}" pid="5" name="TalmosEventArgs5">
    <vt:lpwstr>oxJhjJxW6QMxGOg0F73TZT+CGob+jDamVA+ByLxtDOTRCwvJbW/pHA5gVPhehadfVMHBGcZ3BASvg1F//jcyIiktJ96H8irrqkYQt2yanQZrVeaiyrX/A/y7AW4SVHam4YYf6cyN+FZIweHBXnKDMnZe3XtowH/BupXs+cfFfAnSw74ApxibQr6DQUZmaNsHNpwkddOgO0FciNDAwbyYCmrEp+Qj82DSLJGjeXokInsiSBtsDM6pwv8LKJdBB/L</vt:lpwstr>
  </property>
  <property fmtid="{D5CDD505-2E9C-101B-9397-08002B2CF9AE}" pid="6" name="TalmosEventArgs13">
    <vt:lpwstr>7ZAiBCJMoM1dyH6uxmBHzW1e9xDBqEVAWUcHo0SfrtOl3t2vGA0VUYPugflpXbPTb8jLSPbPQ1rc5KatNBlwV8u1WBuhsaiIAwEQuO5v0wLyS5FoXxEZww5kolOEuuMGMXoNi56JAk2vQEIsKchnkBNjDp5C2gDasLFK4KWJgHHiPn7zWB/5BZZeCeG348dx+BbbUZDL2BO7W</vt:lpwstr>
  </property>
  <property fmtid="{D5CDD505-2E9C-101B-9397-08002B2CF9AE}" pid="7" name="TalmosEventArgs8">
    <vt:lpwstr>LfzERnCDiMKeSbnN7NN9vqE3O+04MNiU2X81TI6MbvNXIhD1JFUQyTi6/ZgTFS8uvg5HtKCr3HKK2nKY8XZtLo0DiecBLcVELr4hn5WOZSuuwtsZaFZTsoc0yO3CoKm9bLampw7bIVSoAbdd+fK/W9IuAV/YbMUWry665ZOitl1Aa9LSG8gTaTt3+aEMy3veoBBd6Uy/QOA7KHgi09yHQPXg3DN1EV6Oun4UUOFPupt82fVQORNHhXrHPZwSFxh</vt:lpwstr>
  </property>
  <property fmtid="{D5CDD505-2E9C-101B-9397-08002B2CF9AE}" pid="8" name="TalmosEventArgs12">
    <vt:lpwstr>gbyVr1z3xVDGqCSDXOiAL9lL6i3wlJvm0aKTXxIPfW3cmTQ2HAYkGcyfyf7tv80bSXyIYSkJCe41iX3HY7fCl+ziiXt0F8ZViyL38GSnZqsSX60jhHO8lcnrivBbJZ0m8TLpMsicktTARlLknOthTlILHyFyGj7W/3PDMDGbO7rE3oXszKbn5sGNr7ANKYRFKqkY/EjjpARL0lVNj6Nq/fZgxYo3jYupc9HOu1FzHNYH69nFkxZpoDuBFEjJXgm</vt:lpwstr>
  </property>
  <property fmtid="{D5CDD505-2E9C-101B-9397-08002B2CF9AE}" pid="9" name="TalmosEventArgs3">
    <vt:lpwstr>xmO4KeBSLkIRBmvi/Fa5pbWN5QGtPfrmwqQ5/bXz0Tc3vp4RBRBuJSX4VF0J6dnzEUix+rHM0Y0I6SYNk2ulq6VP5zAs62WP9KFejQX9/IrwUUIhTThhKhzSrloq4mFzlMPtes/Ng23NpHBt5kJOVMXv1p8XWRBaRXBH3ylFVIMCnyDrylFGtBvVb6bOZZrmPZSLL4ax30xZ1XRLSdzA8QmXbrKx+cmxf4+WspQ/k7izstgYx6F62EVT4kmPw3L</vt:lpwstr>
  </property>
  <property fmtid="{D5CDD505-2E9C-101B-9397-08002B2CF9AE}" pid="10" name="TalmosEventArgs7">
    <vt:lpwstr>rsufyX4j32Vcpo/uzmzhWu1LnYh74E9KD6HEKvaGRcxlFdWMGxOCinfZ1tEzoxRHGwAqQ0HFl0BrUd5weQW6nCG2Yqj3IbhvFwk4e0Lk47dJUq/l/VPIm/Ab2MbWKjGl+svapvROaDpjnKQTjLQQT1v+g55bkpgPfxeFoilOjwyDGppDSQPww5vHNADd9em+vulsCcix0N+XSQbN/gKhWdo5SZXOR4wpZYTGLRChWvo8UGrgmsF6qZnGzP+9XlH</vt:lpwstr>
  </property>
  <property fmtid="{D5CDD505-2E9C-101B-9397-08002B2CF9AE}" pid="11" name="TalmosEventArgs11">
    <vt:lpwstr>F3Kj+HwLsKlXgkxmgFgLNP96OO0GpWekl++rlqLiTdxewi/IyOnS2IhLapxkuEDBCaDJKW8/mpZM/4w8AC/oVoHdXwyBIrsreDzSZ9aZ0VQGbiky9vHEnH5kK3OYQD+kuWw32uLqW8tXVyoaVAQkUJs5ilVV1LZVpRh3ykkdhUK2jBq3nePUTJcJcmANR0vbJss2wBNNwJyjtOa6voRXnpN3tYNABo+i8zTtMLbYFHnQV1LDOPfxUUaxAcNStdu</vt:lpwstr>
  </property>
  <property fmtid="{D5CDD505-2E9C-101B-9397-08002B2CF9AE}" pid="12" name="TalmosEventArgs2">
    <vt:lpwstr>W+fpOVS2odoUkEpqvw2o2pj2oZoKYPEremfymyvx1mqjul5gVUXV88lkH0yNZmtsPnXYI3TXBYIJcxDaQCovRz7gnTiMxjHHJ+ynXhtjSCP5P9n4P213oe2SqXoDSVTbFi6oVpWL0V9Oa9k4/SSrc0+nTNWyuDPsMbPEFw595J/XNRhURuWZyxOAvfzCxOFGB3pKQEnUZSp1M6zoIb/4vSe1jEaBCaWVsuwwAPr19dgBMzuKRy89qC2uNzdzYen</vt:lpwstr>
  </property>
  <property fmtid="{D5CDD505-2E9C-101B-9397-08002B2CF9AE}" pid="13" name="TalmosEventArgs6">
    <vt:lpwstr>+cwIFHC8sQn2QqKxo/NEaDDGZ3FsgcMNPUB56mslu6Cxu4tBA8LtIdfsrjJOzH/9tjcQsYjiOTyuZwT8u/CfG3BG7mEZHSv9K/7L6uf8mi5jtZgn6pUpz78MPd38Of79HJMzsc3cllajxUCz6mwPe7dHJngJYy0ooH0cz+bTcM23i0oMUD7KnUkxkET/vP5AMQSYlaEsL8zU3CKHurZfi6epLty6RtMoxZxRJ3H1oixdey6D7QRvEcs/kVhuZL7</vt:lpwstr>
  </property>
  <property fmtid="{D5CDD505-2E9C-101B-9397-08002B2CF9AE}" pid="14" name="TalmosEventArgs1">
    <vt:lpwstr>ao2DgeCgfQ1Qz2ki/WsHOxr0wpBDTVJvaFXuse/b1l1lq1AdEtm6516fvksjXDJCcEC6tWFPZQuwQrmqt9Q4BePYtP+AsK/R6iRuwLfs1Bcr9Gz2dxMUZl5T1qUjS8MvNl7hS+F/fretYwqA8LvTmfRIqrOT+qaiGKU4tqs7zL9V6k337v+P5PC4XoiSOYZBE8e2IkR7/l2RsSDoLKX9X6TZM3rKCdktCdA/uRdzG0n8WR5eYzlRZugqOJHQa/Y</vt:lpwstr>
  </property>
  <property fmtid="{D5CDD505-2E9C-101B-9397-08002B2CF9AE}" pid="15" name="TalmosEventArgs9">
    <vt:lpwstr>NpUihr4wmI1fXrfGmJ52M6amXOdTXhAv0hPYMm9CGs7rU0Ha30fhklEVpJnkJ7fMM4R1/KjjY5JTOQjOta/f5bFA32VpSaXp3nm9UqsjAWeNNf3ytBgOKu1lZP4xnxkazitBjvvTm+C4CdQXKZBRzP4fUDpeRUn7IiABMbct88BUnwxKs4JBWvDs1mRR7jga/uELkDJjbE/UDp8tjShZSIBDDC6Xmt7f0xFelXTff8QLMP/tfLDVFDZColnvMyy</vt:lpwstr>
  </property>
  <property fmtid="{D5CDD505-2E9C-101B-9397-08002B2CF9AE}" pid="16" name="TalmosEventArgs4">
    <vt:lpwstr>eAmcvfjNBJ7k1VX84N0YX3wcjiQQBOow1ITB7rbFIBovmfccAlmIMZUwDyXLPFUzxjMvhZTrB38Nu0eGMLTzgh1dxUlGMXqNeeCzte5UBS7tnDFWKLPusGnl5mhCDzhzV6/dckkdRbfD+29FdZjONnT/8/LojFIVhO+DYQD6hhsUnoZfRe3XCSBbGg7aPX26itJWQXPIkIuV6Wb9EkVw01W0LNSguSE/nMLVAtV+kWJ0uLfKTiVQFxELlDRO8mc</vt:lpwstr>
  </property>
  <property fmtid="{D5CDD505-2E9C-101B-9397-08002B2CF9AE}" pid="17" name="Order">
    <vt:r8>38961200</vt:r8>
  </property>
  <property fmtid="{D5CDD505-2E9C-101B-9397-08002B2CF9AE}" pid="18" name="xd_ProgID">
    <vt:lpwstr/>
  </property>
  <property fmtid="{D5CDD505-2E9C-101B-9397-08002B2CF9AE}" pid="19" name="ComplianceAssetId">
    <vt:lpwstr/>
  </property>
  <property fmtid="{D5CDD505-2E9C-101B-9397-08002B2CF9AE}" pid="20" name="TemplateUrl">
    <vt:lpwstr/>
  </property>
  <property fmtid="{D5CDD505-2E9C-101B-9397-08002B2CF9AE}" pid="21" name="xd_Signature">
    <vt:bool>false</vt:bool>
  </property>
  <property fmtid="{D5CDD505-2E9C-101B-9397-08002B2CF9AE}" pid="22" name="Topic">
    <vt:lpwstr/>
  </property>
  <property fmtid="{D5CDD505-2E9C-101B-9397-08002B2CF9AE}" pid="23" name="Term">
    <vt:lpwstr/>
  </property>
  <property fmtid="{D5CDD505-2E9C-101B-9397-08002B2CF9AE}" pid="24" name="Exam Board">
    <vt:lpwstr/>
  </property>
  <property fmtid="{D5CDD505-2E9C-101B-9397-08002B2CF9AE}" pid="25" name="Week">
    <vt:lpwstr/>
  </property>
  <property fmtid="{D5CDD505-2E9C-101B-9397-08002B2CF9AE}" pid="26" name="Staff Category">
    <vt:lpwstr/>
  </property>
  <property fmtid="{D5CDD505-2E9C-101B-9397-08002B2CF9AE}" pid="27" name="MediaServiceImageTags">
    <vt:lpwstr/>
  </property>
</Properties>
</file>