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Calibri (MS)" charset="1" panose="020F0502020204030204"/>
      <p:regular r:id="rId25"/>
    </p:embeddedFont>
    <p:embeddedFont>
      <p:font typeface="Abibas" charset="1" panose="02000603000000000000"/>
      <p:regular r:id="rId26"/>
    </p:embeddedFont>
    <p:embeddedFont>
      <p:font typeface="Calibri (MS) Bold" charset="1" panose="020F0702030404030204"/>
      <p:regular r:id="rId27"/>
    </p:embeddedFont>
    <p:embeddedFont>
      <p:font typeface="Calibri (MS) Bold Italics" charset="1" panose="020F07020304040A0204"/>
      <p:regular r:id="rId28"/>
    </p:embeddedFont>
    <p:embeddedFont>
      <p:font typeface="TT Rounds Condensed" charset="1" panose="02000506030000020003"/>
      <p:regular r:id="rId29"/>
    </p:embeddedFont>
    <p:embeddedFont>
      <p:font typeface="Arimo" charset="1" panose="020B0604020202020204"/>
      <p:regular r:id="rId30"/>
    </p:embeddedFont>
    <p:embeddedFont>
      <p:font typeface="Arimo Bold" charset="1" panose="020B0704020202020204"/>
      <p:regular r:id="rId31"/>
    </p:embeddedFont>
    <p:embeddedFont>
      <p:font typeface="TT Rounds Condensed Bold" charset="1" panose="02000806030000020003"/>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notesMasters/notesMaster1.xml" Type="http://schemas.openxmlformats.org/officeDocument/2006/relationships/notesMaster"/><Relationship Id="rId23" Target="theme/theme2.xml" Type="http://schemas.openxmlformats.org/officeDocument/2006/relationships/theme"/><Relationship Id="rId24" Target="notesSlides/notesSlide1.xml" Type="http://schemas.openxmlformats.org/officeDocument/2006/relationships/notesSlide"/><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notesSlides/notesSlide2.xml" Type="http://schemas.openxmlformats.org/officeDocument/2006/relationships/notesSlide"/><Relationship Id="rId33" Target="fonts/font33.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9696_s20_qp_31</a:t>
            </a:r>
          </a:p>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9696_s20_qp_33</a:t>
            </a:r>
          </a:p>
          <a:p>
            <a:r>
              <a:rPr lang="en-US"/>
              <a:t>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2" Target="../media/image1.png" Type="http://schemas.openxmlformats.org/officeDocument/2006/relationships/image"/><Relationship Id="rId3" Target="https://www.youtube.com/watch?v=JC3LHWaAjws&amp;t=114s" TargetMode="External" Type="http://schemas.openxmlformats.org/officeDocument/2006/relationships/hyperlink"/><Relationship Id="rId4" Target="https://www.lovebigisland.com/quick-and-remarkable-facts-about-hawaii/pahoehoe-and-aa/" TargetMode="External" Type="http://schemas.openxmlformats.org/officeDocument/2006/relationships/hyperlink"/><Relationship Id="rId5" Target="https://www.differencebetween.com/difference-between-aa-and-vs-pahoehoe/" TargetMode="External" Type="http://schemas.openxmlformats.org/officeDocument/2006/relationships/hyperlink"/><Relationship Id="rId6" Target="../media/image8.jpeg" Type="http://schemas.openxmlformats.org/officeDocument/2006/relationships/image"/><Relationship Id="rId7" Target="../media/image19.jpeg" Type="http://schemas.openxmlformats.org/officeDocument/2006/relationships/image"/><Relationship Id="rId8" Target="../media/image20.jpeg" Type="http://schemas.openxmlformats.org/officeDocument/2006/relationships/image"/><Relationship Id="rId9" Target="https://www.lovebigisland.com/hawaii-volcanoes-national-park/" TargetMode="External" Type="http://schemas.openxmlformats.org/officeDocument/2006/relationships/hyperlink"/></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2.jpeg" Type="http://schemas.openxmlformats.org/officeDocument/2006/relationships/image"/><Relationship Id="rId4" Target="../media/image23.jpeg" Type="http://schemas.openxmlformats.org/officeDocument/2006/relationships/image"/><Relationship Id="rId5" Target="https://www.youtube.com/watch?v=AWUTlVxOsIw" TargetMode="External" Type="http://schemas.openxmlformats.org/officeDocument/2006/relationships/hyperlink"/><Relationship Id="rId6" Target="https://www.sciencealert.com/tonga-s-volcanic-eruption-was-the-largest-explosion-of-the-21st-century" TargetMode="External" Type="http://schemas.openxmlformats.org/officeDocument/2006/relationships/hyperlink"/></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https://geographyrevisionalevel.weebly.com/3b-hazards-from-volcanoes.html" TargetMode="External" Type="http://schemas.openxmlformats.org/officeDocument/2006/relationships/hyperlink"/><Relationship Id="rId2" Target="../media/image1.png" Type="http://schemas.openxmlformats.org/officeDocument/2006/relationships/image"/><Relationship Id="rId3" Target="https://www.youtube.com/watch?v=BCm6xTZj-vk" TargetMode="External" Type="http://schemas.openxmlformats.org/officeDocument/2006/relationships/hyperlink"/><Relationship Id="rId4" Target="../media/image24.png" Type="http://schemas.openxmlformats.org/officeDocument/2006/relationships/image"/><Relationship Id="rId5" Target="../media/image25.png" Type="http://schemas.openxmlformats.org/officeDocument/2006/relationships/image"/><Relationship Id="rId6" Target="../media/image26.png" Type="http://schemas.openxmlformats.org/officeDocument/2006/relationships/image"/><Relationship Id="rId7" Target="../media/image27.jpeg" Type="http://schemas.openxmlformats.org/officeDocument/2006/relationships/image"/><Relationship Id="rId8" Target="https://www.slideshare.net/9Isaac1/factors-affecting-the-impact-of-volcanoes" TargetMode="External" Type="http://schemas.openxmlformats.org/officeDocument/2006/relationships/hyperlink"/><Relationship Id="rId9" Target="https://geography-revision.co.uk/gcse/physical-gcse/volcanic-hazards/" TargetMode="External" Type="http://schemas.openxmlformats.org/officeDocument/2006/relationships/hyperlink"/></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8.jpeg" Type="http://schemas.openxmlformats.org/officeDocument/2006/relationships/image"/><Relationship Id="rId4" Target="https://www.arcgis.com/apps/MapJournal/index.html?appid=4c77a56bbcd743b69232cf3fd9c7a61c" TargetMode="External" Type="http://schemas.openxmlformats.org/officeDocument/2006/relationships/hyperlink"/></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9.png" Type="http://schemas.openxmlformats.org/officeDocument/2006/relationships/image"/><Relationship Id="rId4" Target="../media/image30.png" Type="http://schemas.openxmlformats.org/officeDocument/2006/relationships/image"/><Relationship Id="rId5" Target="https://www.coolgeography.co.uk/A-level/AQA/Year%2013/Plate%20Tectonics/Extra_case_studies/Lake%20Nyos.htm" TargetMode="External" Type="http://schemas.openxmlformats.org/officeDocument/2006/relationships/hyperlink"/><Relationship Id="rId6" Target="https://www.coolgeography.co.uk/A-level/AQA/Year%2013/Plate%20Tectonics/Extra_case_studies/Montserrat.htm" TargetMode="External" Type="http://schemas.openxmlformats.org/officeDocument/2006/relationships/hyperlink"/><Relationship Id="rId7" Target="https://www.coolgeography.co.uk/A-level/AQA/Year%2013/Plate%20Tectonics/Extra_case_studies/Mount%20Nyiragongo.htm" TargetMode="External" Type="http://schemas.openxmlformats.org/officeDocument/2006/relationships/hyperlink"/><Relationship Id="rId8" Target="../media/image3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3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https://www.abc.net.au/radio/programs/nightlife/tambora/13835284"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jpeg" Type="http://schemas.openxmlformats.org/officeDocument/2006/relationships/image"/><Relationship Id="rId4"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https://www.youtube.com/watch?v=VNGUdObDoLk" TargetMode="External" Type="http://schemas.openxmlformats.org/officeDocument/2006/relationships/hyperlink"/><Relationship Id="rId4"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 Id="rId6" Target="../media/image10.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https://www.nps.gov/articles/000/shield-volcanoes.htm#:~:text=Most%20shield%20volcano%20eruptions%20are,and%20can%20cover%20large%20areas" TargetMode="External" Type="http://schemas.openxmlformats.org/officeDocument/2006/relationships/hyperlink"/><Relationship Id="rId4" Target="https://www.nps.gov/articles/000/composite-volcanoes.htm" TargetMode="External" Type="http://schemas.openxmlformats.org/officeDocument/2006/relationships/hyperlink"/><Relationship Id="rId5" Target="https://www.youtube.com/watch?v=erThKrqID3Q" TargetMode="External" Type="http://schemas.openxmlformats.org/officeDocument/2006/relationships/hyperlink"/><Relationship Id="rId6"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1.jpeg" Type="http://schemas.openxmlformats.org/officeDocument/2006/relationships/image"/><Relationship Id="rId4" Target="../media/image1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3.jpeg" Type="http://schemas.openxmlformats.org/officeDocument/2006/relationships/image"/><Relationship Id="rId4" Target="../media/image14.jpeg" Type="http://schemas.openxmlformats.org/officeDocument/2006/relationships/image"/><Relationship Id="rId5" Target="https://www.alevelgeography.com/types-of-volcanoes/" TargetMode="External" Type="http://schemas.openxmlformats.org/officeDocument/2006/relationships/hyperlink"/><Relationship Id="rId6" Target="https://www.britannica.com/science/volcano/Secondary-damage" TargetMode="External" Type="http://schemas.openxmlformats.org/officeDocument/2006/relationships/hyperlink"/><Relationship Id="rId7" Target="https://en.wikipedia.org/wiki/Types_of_volcanic_eruptions#:~:text=There%20are%20two%20types%20of,lava%20without%20significant%20explosive%20eruption" TargetMode="External" Type="http://schemas.openxmlformats.org/officeDocument/2006/relationships/hyperlink"/><Relationship Id="rId8" Target="http://sci.sdsu.edu/how_volcanoes_work/index.html" TargetMode="External" Type="http://schemas.openxmlformats.org/officeDocument/2006/relationships/hyperlink"/><Relationship Id="rId9" Target="../media/image1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6.jpeg" Type="http://schemas.openxmlformats.org/officeDocument/2006/relationships/image"/><Relationship Id="rId4" Target="../media/image17.jpeg" Type="http://schemas.openxmlformats.org/officeDocument/2006/relationships/image"/><Relationship Id="rId5" Target="../media/image18.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3"/>
            <a:stretch>
              <a:fillRect l="0" t="0" r="0" b="0"/>
            </a:stretch>
          </a:blipFill>
        </p:spPr>
      </p:sp>
      <p:grpSp>
        <p:nvGrpSpPr>
          <p:cNvPr name="Group 3" id="3"/>
          <p:cNvGrpSpPr/>
          <p:nvPr/>
        </p:nvGrpSpPr>
        <p:grpSpPr>
          <a:xfrm rot="0">
            <a:off x="-19050" y="-19050"/>
            <a:ext cx="7587575" cy="1800494"/>
            <a:chOff x="0" y="0"/>
            <a:chExt cx="10116766" cy="2400658"/>
          </a:xfrm>
        </p:grpSpPr>
        <p:sp>
          <p:nvSpPr>
            <p:cNvPr name="Freeform 4" id="4"/>
            <p:cNvSpPr/>
            <p:nvPr/>
          </p:nvSpPr>
          <p:spPr>
            <a:xfrm flipH="false" flipV="false" rot="0">
              <a:off x="-1524" y="-1524"/>
              <a:ext cx="10119868" cy="2403729"/>
            </a:xfrm>
            <a:custGeom>
              <a:avLst/>
              <a:gdLst/>
              <a:ahLst/>
              <a:cxnLst/>
              <a:rect r="r" b="b" t="t" l="l"/>
              <a:pathLst>
                <a:path h="2403729" w="10119868">
                  <a:moveTo>
                    <a:pt x="1524" y="0"/>
                  </a:moveTo>
                  <a:lnTo>
                    <a:pt x="10118344" y="0"/>
                  </a:lnTo>
                  <a:cubicBezTo>
                    <a:pt x="10119233" y="0"/>
                    <a:pt x="10119868" y="762"/>
                    <a:pt x="10119868" y="1524"/>
                  </a:cubicBezTo>
                  <a:lnTo>
                    <a:pt x="10119868" y="2402205"/>
                  </a:lnTo>
                  <a:cubicBezTo>
                    <a:pt x="10119868" y="2403094"/>
                    <a:pt x="10119106" y="2403729"/>
                    <a:pt x="10118344" y="2403729"/>
                  </a:cubicBezTo>
                  <a:lnTo>
                    <a:pt x="1524" y="2403729"/>
                  </a:lnTo>
                  <a:cubicBezTo>
                    <a:pt x="635" y="2403729"/>
                    <a:pt x="0" y="2402967"/>
                    <a:pt x="0" y="2402205"/>
                  </a:cubicBezTo>
                  <a:lnTo>
                    <a:pt x="0" y="1524"/>
                  </a:lnTo>
                  <a:cubicBezTo>
                    <a:pt x="0" y="635"/>
                    <a:pt x="762" y="0"/>
                    <a:pt x="1524" y="0"/>
                  </a:cubicBezTo>
                  <a:moveTo>
                    <a:pt x="1524" y="3048"/>
                  </a:moveTo>
                  <a:lnTo>
                    <a:pt x="1524" y="1524"/>
                  </a:lnTo>
                  <a:lnTo>
                    <a:pt x="3048" y="1524"/>
                  </a:lnTo>
                  <a:lnTo>
                    <a:pt x="3048" y="2402205"/>
                  </a:lnTo>
                  <a:lnTo>
                    <a:pt x="1524" y="2402205"/>
                  </a:lnTo>
                  <a:lnTo>
                    <a:pt x="1524" y="2400681"/>
                  </a:lnTo>
                  <a:lnTo>
                    <a:pt x="10118344" y="2400681"/>
                  </a:lnTo>
                  <a:lnTo>
                    <a:pt x="10118344" y="2402205"/>
                  </a:lnTo>
                  <a:lnTo>
                    <a:pt x="10116820" y="2402205"/>
                  </a:lnTo>
                  <a:lnTo>
                    <a:pt x="10116820" y="1524"/>
                  </a:lnTo>
                  <a:lnTo>
                    <a:pt x="10118344" y="1524"/>
                  </a:lnTo>
                  <a:lnTo>
                    <a:pt x="10118344" y="3048"/>
                  </a:lnTo>
                  <a:lnTo>
                    <a:pt x="1524" y="3048"/>
                  </a:lnTo>
                  <a:close/>
                </a:path>
              </a:pathLst>
            </a:custGeom>
            <a:solidFill>
              <a:srgbClr val="000000"/>
            </a:solidFill>
          </p:spPr>
        </p:sp>
        <p:sp>
          <p:nvSpPr>
            <p:cNvPr name="TextBox 5" id="5"/>
            <p:cNvSpPr txBox="true"/>
            <p:nvPr/>
          </p:nvSpPr>
          <p:spPr>
            <a:xfrm>
              <a:off x="0" y="-38100"/>
              <a:ext cx="10116766" cy="2438758"/>
            </a:xfrm>
            <a:prstGeom prst="rect">
              <a:avLst/>
            </a:prstGeom>
          </p:spPr>
          <p:txBody>
            <a:bodyPr anchor="t" rtlCol="false" tIns="50800" lIns="50800" bIns="50800" rIns="50800"/>
            <a:lstStyle/>
            <a:p>
              <a:pPr algn="l">
                <a:lnSpc>
                  <a:spcPts val="2160"/>
                </a:lnSpc>
              </a:pPr>
              <a:r>
                <a:rPr lang="en-US" sz="1800">
                  <a:solidFill>
                    <a:srgbClr val="000000"/>
                  </a:solidFill>
                  <a:latin typeface="Calibri (MS)"/>
                  <a:ea typeface="Calibri (MS)"/>
                  <a:cs typeface="Calibri (MS)"/>
                  <a:sym typeface="Calibri (MS)"/>
                </a:rPr>
                <a:t>7 Fig. 7.1 shows a volcanic hazard map for Dominica in the Caribbean Sea. </a:t>
              </a:r>
            </a:p>
            <a:p>
              <a:pPr algn="l">
                <a:lnSpc>
                  <a:spcPts val="2160"/>
                </a:lnSpc>
              </a:pPr>
            </a:p>
            <a:p>
              <a:pPr algn="l" marL="325755" indent="-162878" lvl="1">
                <a:lnSpc>
                  <a:spcPts val="2160"/>
                </a:lnSpc>
                <a:buAutoNum type="alphaLcPeriod" startAt="1"/>
              </a:pPr>
              <a:r>
                <a:rPr lang="en-US" sz="1800">
                  <a:solidFill>
                    <a:srgbClr val="000000"/>
                  </a:solidFill>
                  <a:latin typeface="Calibri (MS)"/>
                  <a:ea typeface="Calibri (MS)"/>
                  <a:cs typeface="Calibri (MS)"/>
                  <a:sym typeface="Calibri (MS)"/>
                </a:rPr>
                <a:t>Describe the pattern of volcanic hazard zones shown in Fig. 7.1. [4] </a:t>
              </a:r>
            </a:p>
            <a:p>
              <a:pPr algn="l" marL="325755" indent="-162878" lvl="1">
                <a:lnSpc>
                  <a:spcPts val="2160"/>
                </a:lnSpc>
              </a:pPr>
            </a:p>
            <a:p>
              <a:pPr algn="l" marL="325755" indent="-162878" lvl="1">
                <a:lnSpc>
                  <a:spcPts val="2160"/>
                </a:lnSpc>
                <a:buAutoNum type="alphaLcPeriod" startAt="1"/>
              </a:pPr>
              <a:r>
                <a:rPr lang="en-US" sz="1800">
                  <a:solidFill>
                    <a:srgbClr val="000000"/>
                  </a:solidFill>
                  <a:latin typeface="Calibri (MS)"/>
                  <a:ea typeface="Calibri (MS)"/>
                  <a:cs typeface="Calibri (MS)"/>
                  <a:sym typeface="Calibri (MS)"/>
                </a:rPr>
                <a:t>Suggest two reasons why some places have a very high hazard level. [6] </a:t>
              </a:r>
            </a:p>
            <a:p>
              <a:pPr algn="l" marL="325755" indent="-162878" lvl="1">
                <a:lnSpc>
                  <a:spcPts val="2160"/>
                </a:lnSpc>
              </a:pPr>
            </a:p>
          </p:txBody>
        </p:sp>
      </p:grpSp>
      <p:grpSp>
        <p:nvGrpSpPr>
          <p:cNvPr name="Group 6" id="6"/>
          <p:cNvGrpSpPr>
            <a:grpSpLocks noChangeAspect="true"/>
          </p:cNvGrpSpPr>
          <p:nvPr/>
        </p:nvGrpSpPr>
        <p:grpSpPr>
          <a:xfrm rot="0">
            <a:off x="230098" y="1828200"/>
            <a:ext cx="6543723" cy="8380034"/>
            <a:chOff x="0" y="0"/>
            <a:chExt cx="8724964" cy="11173378"/>
          </a:xfrm>
        </p:grpSpPr>
        <p:sp>
          <p:nvSpPr>
            <p:cNvPr name="Freeform 7" id="7"/>
            <p:cNvSpPr/>
            <p:nvPr/>
          </p:nvSpPr>
          <p:spPr>
            <a:xfrm flipH="false" flipV="false" rot="0">
              <a:off x="0" y="0"/>
              <a:ext cx="8725027" cy="11173333"/>
            </a:xfrm>
            <a:custGeom>
              <a:avLst/>
              <a:gdLst/>
              <a:ahLst/>
              <a:cxnLst/>
              <a:rect r="r" b="b" t="t" l="l"/>
              <a:pathLst>
                <a:path h="11173333" w="8725027">
                  <a:moveTo>
                    <a:pt x="0" y="0"/>
                  </a:moveTo>
                  <a:lnTo>
                    <a:pt x="8725027" y="0"/>
                  </a:lnTo>
                  <a:lnTo>
                    <a:pt x="8725027" y="11173333"/>
                  </a:lnTo>
                  <a:lnTo>
                    <a:pt x="0" y="11173333"/>
                  </a:lnTo>
                  <a:lnTo>
                    <a:pt x="0" y="0"/>
                  </a:lnTo>
                  <a:close/>
                </a:path>
              </a:pathLst>
            </a:custGeom>
            <a:blipFill>
              <a:blip r:embed="rId4"/>
              <a:stretch>
                <a:fillRect l="0" t="-2171" r="0" b="-2172"/>
              </a:stretch>
            </a:blipFill>
          </p:spPr>
        </p:sp>
      </p:grpSp>
      <p:grpSp>
        <p:nvGrpSpPr>
          <p:cNvPr name="Group 8" id="8"/>
          <p:cNvGrpSpPr/>
          <p:nvPr/>
        </p:nvGrpSpPr>
        <p:grpSpPr>
          <a:xfrm rot="0">
            <a:off x="7800108" y="0"/>
            <a:ext cx="10487892" cy="10110460"/>
            <a:chOff x="0" y="0"/>
            <a:chExt cx="13983856" cy="13480614"/>
          </a:xfrm>
        </p:grpSpPr>
        <p:sp>
          <p:nvSpPr>
            <p:cNvPr name="Freeform 9" id="9"/>
            <p:cNvSpPr/>
            <p:nvPr/>
          </p:nvSpPr>
          <p:spPr>
            <a:xfrm flipH="false" flipV="false" rot="0">
              <a:off x="-1524" y="-1524"/>
              <a:ext cx="13986891" cy="13483717"/>
            </a:xfrm>
            <a:custGeom>
              <a:avLst/>
              <a:gdLst/>
              <a:ahLst/>
              <a:cxnLst/>
              <a:rect r="r" b="b" t="t" l="l"/>
              <a:pathLst>
                <a:path h="13483717" w="13986891">
                  <a:moveTo>
                    <a:pt x="1524" y="0"/>
                  </a:moveTo>
                  <a:lnTo>
                    <a:pt x="13985367" y="0"/>
                  </a:lnTo>
                  <a:cubicBezTo>
                    <a:pt x="13986255" y="0"/>
                    <a:pt x="13986891" y="762"/>
                    <a:pt x="13986891" y="1524"/>
                  </a:cubicBezTo>
                  <a:lnTo>
                    <a:pt x="13986891" y="13482193"/>
                  </a:lnTo>
                  <a:cubicBezTo>
                    <a:pt x="13986891" y="13483082"/>
                    <a:pt x="13986129" y="13483717"/>
                    <a:pt x="13985367" y="13483717"/>
                  </a:cubicBezTo>
                  <a:lnTo>
                    <a:pt x="1524" y="13483717"/>
                  </a:lnTo>
                  <a:cubicBezTo>
                    <a:pt x="635" y="13483717"/>
                    <a:pt x="0" y="13482955"/>
                    <a:pt x="0" y="13482193"/>
                  </a:cubicBezTo>
                  <a:lnTo>
                    <a:pt x="0" y="1524"/>
                  </a:lnTo>
                  <a:cubicBezTo>
                    <a:pt x="0" y="635"/>
                    <a:pt x="762" y="0"/>
                    <a:pt x="1524" y="0"/>
                  </a:cubicBezTo>
                  <a:moveTo>
                    <a:pt x="1524" y="3048"/>
                  </a:moveTo>
                  <a:lnTo>
                    <a:pt x="1524" y="1524"/>
                  </a:lnTo>
                  <a:lnTo>
                    <a:pt x="3048" y="1524"/>
                  </a:lnTo>
                  <a:lnTo>
                    <a:pt x="3048" y="13482193"/>
                  </a:lnTo>
                  <a:lnTo>
                    <a:pt x="1524" y="13482193"/>
                  </a:lnTo>
                  <a:lnTo>
                    <a:pt x="1524" y="13480669"/>
                  </a:lnTo>
                  <a:lnTo>
                    <a:pt x="13985367" y="13480669"/>
                  </a:lnTo>
                  <a:lnTo>
                    <a:pt x="13985367" y="13482193"/>
                  </a:lnTo>
                  <a:lnTo>
                    <a:pt x="13983843" y="13482193"/>
                  </a:lnTo>
                  <a:lnTo>
                    <a:pt x="13983843" y="1524"/>
                  </a:lnTo>
                  <a:lnTo>
                    <a:pt x="13985367" y="1524"/>
                  </a:lnTo>
                  <a:lnTo>
                    <a:pt x="13985367" y="3048"/>
                  </a:lnTo>
                  <a:lnTo>
                    <a:pt x="1524" y="3048"/>
                  </a:lnTo>
                  <a:close/>
                </a:path>
              </a:pathLst>
            </a:custGeom>
            <a:solidFill>
              <a:srgbClr val="000000"/>
            </a:solidFill>
          </p:spPr>
        </p:sp>
        <p:sp>
          <p:nvSpPr>
            <p:cNvPr name="TextBox 10" id="10"/>
            <p:cNvSpPr txBox="true"/>
            <p:nvPr/>
          </p:nvSpPr>
          <p:spPr>
            <a:xfrm>
              <a:off x="0" y="-38100"/>
              <a:ext cx="13983856" cy="13518714"/>
            </a:xfrm>
            <a:prstGeom prst="rect">
              <a:avLst/>
            </a:prstGeom>
          </p:spPr>
          <p:txBody>
            <a:bodyPr anchor="t" rtlCol="false" tIns="50800" lIns="50800" bIns="50800" rIns="50800"/>
            <a:lstStyle/>
            <a:p>
              <a:pPr algn="l">
                <a:lnSpc>
                  <a:spcPts val="2160"/>
                </a:lnSpc>
              </a:pPr>
              <a:r>
                <a:rPr lang="en-US" sz="1800">
                  <a:solidFill>
                    <a:srgbClr val="000000"/>
                  </a:solidFill>
                  <a:latin typeface="Calibri (MS)"/>
                  <a:ea typeface="Calibri (MS)"/>
                  <a:cs typeface="Calibri (MS)"/>
                  <a:sym typeface="Calibri (MS)"/>
                </a:rPr>
                <a:t>7(a) Fig. 7.1 shows a volcanic hazard map for Dominica in the Caribbean Sea. Describe the pattern of volcanic hazard zones shown in Fig. 7.1. </a:t>
              </a:r>
            </a:p>
            <a:p>
              <a:pPr algn="l">
                <a:lnSpc>
                  <a:spcPts val="2160"/>
                </a:lnSpc>
              </a:pPr>
            </a:p>
            <a:p>
              <a:pPr algn="l">
                <a:lnSpc>
                  <a:spcPts val="2160"/>
                </a:lnSpc>
              </a:pPr>
              <a:r>
                <a:rPr lang="en-US" sz="1800">
                  <a:solidFill>
                    <a:srgbClr val="000000"/>
                  </a:solidFill>
                  <a:latin typeface="Calibri (MS)"/>
                  <a:ea typeface="Calibri (MS)"/>
                  <a:cs typeface="Calibri (MS)"/>
                  <a:sym typeface="Calibri (MS)"/>
                </a:rPr>
                <a:t>Candidates should interpret Fig. 7.1 to identify the pattern of hazards across the island. Candidates may identify that: </a:t>
              </a:r>
            </a:p>
            <a:p>
              <a:pPr algn="l">
                <a:lnSpc>
                  <a:spcPts val="2160"/>
                </a:lnSpc>
              </a:pPr>
              <a:r>
                <a:rPr lang="en-US" sz="1800">
                  <a:solidFill>
                    <a:srgbClr val="FF0000"/>
                  </a:solidFill>
                  <a:latin typeface="Calibri (MS)"/>
                  <a:ea typeface="Calibri (MS)"/>
                  <a:cs typeface="Calibri (MS)"/>
                  <a:sym typeface="Calibri (MS)"/>
                </a:rPr>
                <a:t>• highest levels of hazard are in the south and lowest in the north </a:t>
              </a:r>
            </a:p>
            <a:p>
              <a:pPr algn="l">
                <a:lnSpc>
                  <a:spcPts val="2160"/>
                </a:lnSpc>
              </a:pPr>
              <a:r>
                <a:rPr lang="en-US" sz="1800">
                  <a:solidFill>
                    <a:srgbClr val="FF0000"/>
                  </a:solidFill>
                  <a:latin typeface="Calibri (MS)"/>
                  <a:ea typeface="Calibri (MS)"/>
                  <a:cs typeface="Calibri (MS)"/>
                  <a:sym typeface="Calibri (MS)"/>
                </a:rPr>
                <a:t>• level of hazard decreases with distance from the vent </a:t>
              </a:r>
            </a:p>
            <a:p>
              <a:pPr algn="l">
                <a:lnSpc>
                  <a:spcPts val="2160"/>
                </a:lnSpc>
              </a:pPr>
              <a:r>
                <a:rPr lang="en-US" sz="1800">
                  <a:solidFill>
                    <a:srgbClr val="FF0000"/>
                  </a:solidFill>
                  <a:latin typeface="Calibri (MS)"/>
                  <a:ea typeface="Calibri (MS)"/>
                  <a:cs typeface="Calibri (MS)"/>
                  <a:sym typeface="Calibri (MS)"/>
                </a:rPr>
                <a:t>• however, it is uneven </a:t>
              </a:r>
            </a:p>
            <a:p>
              <a:pPr algn="l">
                <a:lnSpc>
                  <a:spcPts val="2160"/>
                </a:lnSpc>
              </a:pPr>
              <a:r>
                <a:rPr lang="en-US" sz="1800">
                  <a:solidFill>
                    <a:srgbClr val="FF0000"/>
                  </a:solidFill>
                  <a:latin typeface="Calibri (MS)"/>
                  <a:ea typeface="Calibri (MS)"/>
                  <a:cs typeface="Calibri (MS)"/>
                  <a:sym typeface="Calibri (MS)"/>
                </a:rPr>
                <a:t>• hazard level is still very high on the coast to the east and west, up to 12 km away, of the vent </a:t>
              </a:r>
            </a:p>
            <a:p>
              <a:pPr algn="l">
                <a:lnSpc>
                  <a:spcPts val="2160"/>
                </a:lnSpc>
              </a:pPr>
              <a:r>
                <a:rPr lang="en-US" sz="1800">
                  <a:solidFill>
                    <a:srgbClr val="FF0000"/>
                  </a:solidFill>
                  <a:latin typeface="Calibri (MS)"/>
                  <a:ea typeface="Calibri (MS)"/>
                  <a:cs typeface="Calibri (MS)"/>
                  <a:sym typeface="Calibri (MS)"/>
                </a:rPr>
                <a:t>• whereas level of hazard decreases quickly towards Morne Anglais to the south-west </a:t>
              </a:r>
            </a:p>
            <a:p>
              <a:pPr algn="l">
                <a:lnSpc>
                  <a:spcPts val="2160"/>
                </a:lnSpc>
              </a:pPr>
              <a:r>
                <a:rPr lang="en-US" sz="1800">
                  <a:solidFill>
                    <a:srgbClr val="FF0000"/>
                  </a:solidFill>
                  <a:latin typeface="Calibri (MS)"/>
                  <a:ea typeface="Calibri (MS)"/>
                  <a:cs typeface="Calibri (MS)"/>
                  <a:sym typeface="Calibri (MS)"/>
                </a:rPr>
                <a:t>• moderate hazard level up to 15 km away to the north-east towards Petite Soufriere </a:t>
              </a:r>
            </a:p>
            <a:p>
              <a:pPr algn="l">
                <a:lnSpc>
                  <a:spcPts val="2160"/>
                </a:lnSpc>
              </a:pPr>
            </a:p>
            <a:p>
              <a:pPr algn="l">
                <a:lnSpc>
                  <a:spcPts val="2160"/>
                </a:lnSpc>
              </a:pPr>
              <a:r>
                <a:rPr lang="en-US" sz="1800">
                  <a:solidFill>
                    <a:srgbClr val="000000"/>
                  </a:solidFill>
                  <a:latin typeface="Calibri (MS)"/>
                  <a:ea typeface="Calibri (MS)"/>
                  <a:cs typeface="Calibri (MS)"/>
                  <a:sym typeface="Calibri (MS)"/>
                </a:rPr>
                <a:t>1 mark for each valid point. Map evidence required for maximum. 4</a:t>
              </a:r>
            </a:p>
            <a:p>
              <a:pPr algn="l">
                <a:lnSpc>
                  <a:spcPts val="2160"/>
                </a:lnSpc>
              </a:pPr>
            </a:p>
            <a:p>
              <a:pPr algn="l">
                <a:lnSpc>
                  <a:spcPts val="2160"/>
                </a:lnSpc>
              </a:pPr>
              <a:r>
                <a:rPr lang="en-US" sz="1800">
                  <a:solidFill>
                    <a:srgbClr val="000000"/>
                  </a:solidFill>
                  <a:latin typeface="Calibri (MS)"/>
                  <a:ea typeface="Calibri (MS)"/>
                  <a:cs typeface="Calibri (MS)"/>
                  <a:sym typeface="Calibri (MS)"/>
                </a:rPr>
                <a:t>7(b) Suggest two reasons why some places have a very high hazard level. </a:t>
              </a:r>
            </a:p>
            <a:p>
              <a:pPr algn="l">
                <a:lnSpc>
                  <a:spcPts val="2160"/>
                </a:lnSpc>
              </a:pPr>
            </a:p>
            <a:p>
              <a:pPr algn="l">
                <a:lnSpc>
                  <a:spcPts val="2160"/>
                </a:lnSpc>
              </a:pPr>
              <a:r>
                <a:rPr lang="en-US" sz="1800">
                  <a:solidFill>
                    <a:srgbClr val="000000"/>
                  </a:solidFill>
                  <a:latin typeface="Calibri (MS)"/>
                  <a:ea typeface="Calibri (MS)"/>
                  <a:cs typeface="Calibri (MS)"/>
                  <a:sym typeface="Calibri (MS)"/>
                </a:rPr>
                <a:t>Candidates may limit their answer to the information in (a) or may take a more generic view. Reasons include: </a:t>
              </a:r>
            </a:p>
            <a:p>
              <a:pPr algn="l">
                <a:lnSpc>
                  <a:spcPts val="2160"/>
                </a:lnSpc>
              </a:pPr>
              <a:r>
                <a:rPr lang="en-US" sz="1800">
                  <a:solidFill>
                    <a:srgbClr val="FF0000"/>
                  </a:solidFill>
                  <a:latin typeface="Calibri (MS)"/>
                  <a:ea typeface="Calibri (MS)"/>
                  <a:cs typeface="Calibri (MS)"/>
                  <a:sym typeface="Calibri (MS)"/>
                </a:rPr>
                <a:t>• proximity to a vent and to the eruptive products, especially gas, and projectiles such as volcanic bombs </a:t>
              </a:r>
            </a:p>
            <a:p>
              <a:pPr algn="l">
                <a:lnSpc>
                  <a:spcPts val="2160"/>
                </a:lnSpc>
              </a:pPr>
              <a:r>
                <a:rPr lang="en-US" sz="1800">
                  <a:solidFill>
                    <a:srgbClr val="FF0000"/>
                  </a:solidFill>
                  <a:latin typeface="Calibri (MS)"/>
                  <a:ea typeface="Calibri (MS)"/>
                  <a:cs typeface="Calibri (MS)"/>
                  <a:sym typeface="Calibri (MS)"/>
                </a:rPr>
                <a:t>• level of hazard depends on the type of eruptive product, as lava flows may be very predictable and slow moving if viscous… </a:t>
              </a:r>
            </a:p>
            <a:p>
              <a:pPr algn="l">
                <a:lnSpc>
                  <a:spcPts val="2160"/>
                </a:lnSpc>
              </a:pPr>
              <a:r>
                <a:rPr lang="en-US" sz="1800">
                  <a:solidFill>
                    <a:srgbClr val="FF0000"/>
                  </a:solidFill>
                  <a:latin typeface="Calibri (MS)"/>
                  <a:ea typeface="Calibri (MS)"/>
                  <a:cs typeface="Calibri (MS)"/>
                  <a:sym typeface="Calibri (MS)"/>
                </a:rPr>
                <a:t>• …whereas pyroclastic flows and surges are more hazardous and less predictable and may travel further </a:t>
              </a:r>
            </a:p>
            <a:p>
              <a:pPr algn="l">
                <a:lnSpc>
                  <a:spcPts val="2160"/>
                </a:lnSpc>
              </a:pPr>
              <a:r>
                <a:rPr lang="en-US" sz="1800">
                  <a:solidFill>
                    <a:srgbClr val="FF0000"/>
                  </a:solidFill>
                  <a:latin typeface="Calibri (MS)"/>
                  <a:ea typeface="Calibri (MS)"/>
                  <a:cs typeface="Calibri (MS)"/>
                  <a:sym typeface="Calibri (MS)"/>
                </a:rPr>
                <a:t>• steep gradient meaning high velocity movements of lava </a:t>
              </a:r>
            </a:p>
            <a:p>
              <a:pPr algn="l">
                <a:lnSpc>
                  <a:spcPts val="2160"/>
                </a:lnSpc>
              </a:pPr>
              <a:r>
                <a:rPr lang="en-US" sz="1800">
                  <a:solidFill>
                    <a:srgbClr val="FF0000"/>
                  </a:solidFill>
                  <a:latin typeface="Calibri (MS)"/>
                  <a:ea typeface="Calibri (MS)"/>
                  <a:cs typeface="Calibri (MS)"/>
                  <a:sym typeface="Calibri (MS)"/>
                </a:rPr>
                <a:t>• relief of the landscape, including the presence of valleys which may channel ejecta in particular directions </a:t>
              </a:r>
            </a:p>
            <a:p>
              <a:pPr algn="l">
                <a:lnSpc>
                  <a:spcPts val="2160"/>
                </a:lnSpc>
              </a:pPr>
              <a:r>
                <a:rPr lang="en-US" sz="1800">
                  <a:solidFill>
                    <a:srgbClr val="FF0000"/>
                  </a:solidFill>
                  <a:latin typeface="Calibri (MS)"/>
                  <a:ea typeface="Calibri (MS)"/>
                  <a:cs typeface="Calibri (MS)"/>
                  <a:sym typeface="Calibri (MS)"/>
                </a:rPr>
                <a:t>• direction and strength of prevailing winds may influence distance and direction of ash travel </a:t>
              </a:r>
            </a:p>
            <a:p>
              <a:pPr algn="l">
                <a:lnSpc>
                  <a:spcPts val="2160"/>
                </a:lnSpc>
              </a:pPr>
            </a:p>
            <a:p>
              <a:pPr algn="l">
                <a:lnSpc>
                  <a:spcPts val="2160"/>
                </a:lnSpc>
              </a:pPr>
              <a:r>
                <a:rPr lang="en-US" sz="1800">
                  <a:solidFill>
                    <a:srgbClr val="000000"/>
                  </a:solidFill>
                  <a:latin typeface="Calibri (MS)"/>
                  <a:ea typeface="Calibri (MS)"/>
                  <a:cs typeface="Calibri (MS)"/>
                  <a:sym typeface="Calibri (MS)"/>
                </a:rPr>
                <a:t>Award marks based on the quality of explanation and breadth of the response using the marking levels below. </a:t>
              </a:r>
            </a:p>
            <a:p>
              <a:pPr algn="l">
                <a:lnSpc>
                  <a:spcPts val="2160"/>
                </a:lnSpc>
              </a:pPr>
              <a:r>
                <a:rPr lang="en-US" sz="1800">
                  <a:solidFill>
                    <a:srgbClr val="000000"/>
                  </a:solidFill>
                  <a:latin typeface="Calibri (MS)"/>
                  <a:ea typeface="Calibri (MS)"/>
                  <a:cs typeface="Calibri (MS)"/>
                  <a:sym typeface="Calibri (MS)"/>
                </a:rPr>
                <a:t>Level 3 (5–6) Response applies knowledge and understanding of two reasons and explains their influence on very high levels. Response is well founded in detailed knowledge and strong conceptual understanding of the topic. Any examples used are appropriate and integrated effectively into the response. </a:t>
              </a:r>
            </a:p>
            <a:p>
              <a:pPr algn="l">
                <a:lnSpc>
                  <a:spcPts val="2160"/>
                </a:lnSpc>
              </a:pPr>
              <a:r>
                <a:rPr lang="en-US" sz="1800">
                  <a:solidFill>
                    <a:srgbClr val="000000"/>
                  </a:solidFill>
                  <a:latin typeface="Calibri (MS)"/>
                  <a:ea typeface="Calibri (MS)"/>
                  <a:cs typeface="Calibri (MS)"/>
                  <a:sym typeface="Calibri (MS)"/>
                </a:rPr>
                <a:t>Level 2 (3–4) Response discusses at least one reason, possibly in an unbalanced way, making some explanatory links to very high levels. Response develops on a largely secure base of knowledge and understanding. Examples may lack detail or development. </a:t>
              </a:r>
            </a:p>
            <a:p>
              <a:pPr algn="l">
                <a:lnSpc>
                  <a:spcPts val="2160"/>
                </a:lnSpc>
              </a:pPr>
              <a:r>
                <a:rPr lang="en-US" sz="1800">
                  <a:solidFill>
                    <a:srgbClr val="000000"/>
                  </a:solidFill>
                  <a:latin typeface="Calibri (MS)"/>
                  <a:ea typeface="Calibri (MS)"/>
                  <a:cs typeface="Calibri (MS)"/>
                  <a:sym typeface="Calibri (MS)"/>
                </a:rPr>
                <a:t>Level 1 (1–2) Response consists of one or more descriptive statements with little or no explanation of very high levels. Knowledge is basic and understanding may be inaccurate. Examples are in name only or lacking entirely. </a:t>
              </a:r>
            </a:p>
            <a:p>
              <a:pPr algn="l">
                <a:lnSpc>
                  <a:spcPts val="2160"/>
                </a:lnSpc>
              </a:pPr>
              <a:r>
                <a:rPr lang="en-US" sz="1800">
                  <a:solidFill>
                    <a:srgbClr val="000000"/>
                  </a:solidFill>
                  <a:latin typeface="Calibri (MS)"/>
                  <a:ea typeface="Calibri (MS)"/>
                  <a:cs typeface="Calibri (MS)"/>
                  <a:sym typeface="Calibri (MS)"/>
                </a:rPr>
                <a:t>Level 0 (0) No creditable response. 6</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sp>
        <p:nvSpPr>
          <p:cNvPr name="TextBox 3" id="3"/>
          <p:cNvSpPr txBox="true"/>
          <p:nvPr/>
        </p:nvSpPr>
        <p:spPr>
          <a:xfrm rot="0">
            <a:off x="91440" y="-1905"/>
            <a:ext cx="10368567" cy="741015"/>
          </a:xfrm>
          <a:prstGeom prst="rect">
            <a:avLst/>
          </a:prstGeom>
        </p:spPr>
        <p:txBody>
          <a:bodyPr anchor="t" rtlCol="false" tIns="0" lIns="0" bIns="0" rIns="0">
            <a:spAutoFit/>
          </a:bodyPr>
          <a:lstStyle/>
          <a:p>
            <a:pPr algn="l">
              <a:lnSpc>
                <a:spcPts val="5040"/>
              </a:lnSpc>
            </a:pPr>
            <a:r>
              <a:rPr lang="en-US" sz="4200" spc="36">
                <a:solidFill>
                  <a:srgbClr val="000000"/>
                </a:solidFill>
                <a:latin typeface="Abibas"/>
                <a:ea typeface="Abibas"/>
                <a:cs typeface="Abibas"/>
                <a:sym typeface="Abibas"/>
              </a:rPr>
              <a:t>Types of volcanic eruption &amp; their products</a:t>
            </a:r>
          </a:p>
        </p:txBody>
      </p:sp>
      <p:grpSp>
        <p:nvGrpSpPr>
          <p:cNvPr name="Group 4" id="4"/>
          <p:cNvGrpSpPr/>
          <p:nvPr/>
        </p:nvGrpSpPr>
        <p:grpSpPr>
          <a:xfrm rot="0">
            <a:off x="197372" y="793858"/>
            <a:ext cx="12252246" cy="6805522"/>
            <a:chOff x="0" y="0"/>
            <a:chExt cx="16336328" cy="9074030"/>
          </a:xfrm>
        </p:grpSpPr>
        <p:sp>
          <p:nvSpPr>
            <p:cNvPr name="Freeform 5" id="5"/>
            <p:cNvSpPr/>
            <p:nvPr/>
          </p:nvSpPr>
          <p:spPr>
            <a:xfrm flipH="false" flipV="false" rot="0">
              <a:off x="12700" y="12700"/>
              <a:ext cx="16310990" cy="9048623"/>
            </a:xfrm>
            <a:custGeom>
              <a:avLst/>
              <a:gdLst/>
              <a:ahLst/>
              <a:cxnLst/>
              <a:rect r="r" b="b" t="t" l="l"/>
              <a:pathLst>
                <a:path h="9048623" w="16310990">
                  <a:moveTo>
                    <a:pt x="0" y="0"/>
                  </a:moveTo>
                  <a:lnTo>
                    <a:pt x="16310990" y="0"/>
                  </a:lnTo>
                  <a:lnTo>
                    <a:pt x="16310990" y="9048623"/>
                  </a:lnTo>
                  <a:lnTo>
                    <a:pt x="0" y="9048623"/>
                  </a:lnTo>
                  <a:close/>
                </a:path>
              </a:pathLst>
            </a:custGeom>
            <a:solidFill>
              <a:srgbClr val="FFFFFF"/>
            </a:solidFill>
          </p:spPr>
        </p:sp>
        <p:sp>
          <p:nvSpPr>
            <p:cNvPr name="Freeform 6" id="6"/>
            <p:cNvSpPr/>
            <p:nvPr/>
          </p:nvSpPr>
          <p:spPr>
            <a:xfrm flipH="false" flipV="false" rot="0">
              <a:off x="0" y="0"/>
              <a:ext cx="16336390" cy="9074023"/>
            </a:xfrm>
            <a:custGeom>
              <a:avLst/>
              <a:gdLst/>
              <a:ahLst/>
              <a:cxnLst/>
              <a:rect r="r" b="b" t="t" l="l"/>
              <a:pathLst>
                <a:path h="9074023" w="16336390">
                  <a:moveTo>
                    <a:pt x="12700" y="0"/>
                  </a:moveTo>
                  <a:lnTo>
                    <a:pt x="16323690" y="0"/>
                  </a:lnTo>
                  <a:cubicBezTo>
                    <a:pt x="16330676" y="0"/>
                    <a:pt x="16336390" y="5715"/>
                    <a:pt x="16336390" y="12700"/>
                  </a:cubicBezTo>
                  <a:lnTo>
                    <a:pt x="16336390" y="9061323"/>
                  </a:lnTo>
                  <a:cubicBezTo>
                    <a:pt x="16336390" y="9068308"/>
                    <a:pt x="16330676" y="9074023"/>
                    <a:pt x="16323690" y="9074023"/>
                  </a:cubicBezTo>
                  <a:lnTo>
                    <a:pt x="12700" y="9074023"/>
                  </a:lnTo>
                  <a:cubicBezTo>
                    <a:pt x="5715" y="9074023"/>
                    <a:pt x="0" y="9068308"/>
                    <a:pt x="0" y="9061323"/>
                  </a:cubicBezTo>
                  <a:lnTo>
                    <a:pt x="0" y="12700"/>
                  </a:lnTo>
                  <a:cubicBezTo>
                    <a:pt x="0" y="5715"/>
                    <a:pt x="5715" y="0"/>
                    <a:pt x="12700" y="0"/>
                  </a:cubicBezTo>
                  <a:moveTo>
                    <a:pt x="12700" y="25400"/>
                  </a:moveTo>
                  <a:lnTo>
                    <a:pt x="12700" y="12700"/>
                  </a:lnTo>
                  <a:lnTo>
                    <a:pt x="25400" y="12700"/>
                  </a:lnTo>
                  <a:lnTo>
                    <a:pt x="25400" y="9061323"/>
                  </a:lnTo>
                  <a:lnTo>
                    <a:pt x="12700" y="9061323"/>
                  </a:lnTo>
                  <a:lnTo>
                    <a:pt x="12700" y="9048623"/>
                  </a:lnTo>
                  <a:lnTo>
                    <a:pt x="16323690" y="9048623"/>
                  </a:lnTo>
                  <a:lnTo>
                    <a:pt x="16323690" y="9061323"/>
                  </a:lnTo>
                  <a:lnTo>
                    <a:pt x="16310990" y="9061323"/>
                  </a:lnTo>
                  <a:lnTo>
                    <a:pt x="16310990" y="12700"/>
                  </a:lnTo>
                  <a:lnTo>
                    <a:pt x="16323690" y="12700"/>
                  </a:lnTo>
                  <a:lnTo>
                    <a:pt x="16323690" y="25400"/>
                  </a:lnTo>
                  <a:lnTo>
                    <a:pt x="12700" y="25400"/>
                  </a:lnTo>
                  <a:close/>
                </a:path>
              </a:pathLst>
            </a:custGeom>
            <a:solidFill>
              <a:srgbClr val="000000"/>
            </a:solidFill>
          </p:spPr>
        </p:sp>
        <p:sp>
          <p:nvSpPr>
            <p:cNvPr name="TextBox 7" id="7"/>
            <p:cNvSpPr txBox="true"/>
            <p:nvPr/>
          </p:nvSpPr>
          <p:spPr>
            <a:xfrm>
              <a:off x="0" y="-38100"/>
              <a:ext cx="16336328" cy="9112130"/>
            </a:xfrm>
            <a:prstGeom prst="rect">
              <a:avLst/>
            </a:prstGeom>
          </p:spPr>
          <p:txBody>
            <a:bodyPr anchor="t" rtlCol="false" tIns="50800" lIns="50800" bIns="50800" rIns="50800"/>
            <a:lstStyle/>
            <a:p>
              <a:pPr algn="l">
                <a:lnSpc>
                  <a:spcPts val="2160"/>
                </a:lnSpc>
              </a:pPr>
              <a:r>
                <a:rPr lang="en-US" sz="1800" b="true">
                  <a:solidFill>
                    <a:srgbClr val="000000"/>
                  </a:solidFill>
                  <a:latin typeface="Calibri (MS) Bold"/>
                  <a:ea typeface="Calibri (MS) Bold"/>
                  <a:cs typeface="Calibri (MS) Bold"/>
                  <a:sym typeface="Calibri (MS) Bold"/>
                </a:rPr>
                <a:t>Types of lava flow – Aa v Pahoehoe</a:t>
              </a:r>
            </a:p>
            <a:p>
              <a:pPr algn="l">
                <a:lnSpc>
                  <a:spcPts val="2160"/>
                </a:lnSpc>
              </a:pPr>
            </a:p>
            <a:p>
              <a:pPr algn="l">
                <a:lnSpc>
                  <a:spcPts val="2160"/>
                </a:lnSpc>
              </a:pPr>
              <a:r>
                <a:rPr lang="en-US" sz="1800">
                  <a:solidFill>
                    <a:srgbClr val="000000"/>
                  </a:solidFill>
                  <a:latin typeface="Calibri (MS)"/>
                  <a:ea typeface="Calibri (MS)"/>
                  <a:cs typeface="Calibri (MS)"/>
                  <a:sym typeface="Calibri (MS)"/>
                </a:rPr>
                <a:t>Lava flow ranges from being extremely thick and viscous, to highly fluid &amp; runny. The amount of pyroclastic material also varies. The two types are:</a:t>
              </a:r>
            </a:p>
            <a:p>
              <a:pPr algn="l">
                <a:lnSpc>
                  <a:spcPts val="2160"/>
                </a:lnSpc>
              </a:pPr>
            </a:p>
            <a:p>
              <a:pPr algn="l">
                <a:lnSpc>
                  <a:spcPts val="2160"/>
                </a:lnSpc>
              </a:pPr>
              <a:r>
                <a:rPr lang="en-US" sz="1800" b="true">
                  <a:solidFill>
                    <a:srgbClr val="000000"/>
                  </a:solidFill>
                  <a:latin typeface="Calibri (MS) Bold"/>
                  <a:ea typeface="Calibri (MS) Bold"/>
                  <a:cs typeface="Calibri (MS) Bold"/>
                  <a:sym typeface="Calibri (MS) Bold"/>
                </a:rPr>
                <a:t>Aa flow</a:t>
              </a:r>
              <a:r>
                <a:rPr lang="en-US" sz="1800">
                  <a:solidFill>
                    <a:srgbClr val="000000"/>
                  </a:solidFill>
                  <a:latin typeface="Calibri (MS)"/>
                  <a:ea typeface="Calibri (MS)"/>
                  <a:cs typeface="Calibri (MS)"/>
                  <a:sym typeface="Calibri (MS)"/>
                </a:rPr>
                <a:t>: This is a few metres thick, a mix of uneven shaped, sharp edged ash and cinder blocks. It is unstable.</a:t>
              </a:r>
            </a:p>
            <a:p>
              <a:pPr algn="l">
                <a:lnSpc>
                  <a:spcPts val="2160"/>
                </a:lnSpc>
              </a:pPr>
            </a:p>
            <a:p>
              <a:pPr algn="l">
                <a:lnSpc>
                  <a:spcPts val="2160"/>
                </a:lnSpc>
              </a:pPr>
              <a:r>
                <a:rPr lang="en-US" sz="1800" b="true">
                  <a:solidFill>
                    <a:srgbClr val="000000"/>
                  </a:solidFill>
                  <a:latin typeface="Calibri (MS) Bold"/>
                  <a:ea typeface="Calibri (MS) Bold"/>
                  <a:cs typeface="Calibri (MS) Bold"/>
                  <a:sym typeface="Calibri (MS) Bold"/>
                </a:rPr>
                <a:t>Pahoehoe flow</a:t>
              </a:r>
              <a:r>
                <a:rPr lang="en-US" sz="1800">
                  <a:solidFill>
                    <a:srgbClr val="000000"/>
                  </a:solidFill>
                  <a:latin typeface="Calibri (MS)"/>
                  <a:ea typeface="Calibri (MS)"/>
                  <a:cs typeface="Calibri (MS)"/>
                  <a:sym typeface="Calibri (MS)"/>
                </a:rPr>
                <a:t>: Is fluid rather than viscous. Often the surface layer is static whilst flow continues beneath.</a:t>
              </a:r>
            </a:p>
            <a:p>
              <a:pPr algn="l">
                <a:lnSpc>
                  <a:spcPts val="2160"/>
                </a:lnSpc>
              </a:pPr>
            </a:p>
            <a:p>
              <a:pPr algn="l">
                <a:lnSpc>
                  <a:spcPts val="2160"/>
                </a:lnSpc>
              </a:pPr>
              <a:r>
                <a:rPr lang="en-US" sz="1800">
                  <a:solidFill>
                    <a:srgbClr val="000000"/>
                  </a:solidFill>
                  <a:latin typeface="Calibri (MS)"/>
                  <a:ea typeface="Calibri (MS)"/>
                  <a:cs typeface="Calibri (MS)"/>
                  <a:sym typeface="Calibri (MS)"/>
                </a:rPr>
                <a:t>Pāhoehoe flows typically can change into ʻaʻā flows depending on the speed of the flow and the amount of gas present in the flowing lava, while the opposite (aʻā to pāhoehoe) is much rarer.</a:t>
              </a:r>
            </a:p>
            <a:p>
              <a:pPr algn="l">
                <a:lnSpc>
                  <a:spcPts val="2160"/>
                </a:lnSpc>
              </a:pPr>
            </a:p>
            <a:p>
              <a:pPr algn="l">
                <a:lnSpc>
                  <a:spcPts val="2160"/>
                </a:lnSpc>
              </a:pPr>
              <a:r>
                <a:rPr lang="en-US" sz="1800">
                  <a:solidFill>
                    <a:srgbClr val="000000"/>
                  </a:solidFill>
                  <a:latin typeface="Calibri (MS)"/>
                  <a:ea typeface="Calibri (MS)"/>
                  <a:cs typeface="Calibri (MS)"/>
                  <a:sym typeface="Calibri (MS)"/>
                </a:rPr>
                <a:t>The most obvious difference between the two is that pāhoehoe flows are smooth, and aʻā are not. Furthermore, aʻā flows consist of only 1-2 large flow units, while pāhoehoe flows can consist of thousands of small flow units called toes. Lets watch </a:t>
              </a:r>
              <a:r>
                <a:rPr lang="en-US" sz="1800" u="sng">
                  <a:solidFill>
                    <a:srgbClr val="0563C1"/>
                  </a:solidFill>
                  <a:latin typeface="Calibri (MS)"/>
                  <a:ea typeface="Calibri (MS)"/>
                  <a:cs typeface="Calibri (MS)"/>
                  <a:sym typeface="Calibri (MS)"/>
                  <a:hlinkClick r:id="rId3" tooltip="https://www.youtube.com/watch?v=JC3LHWaAjws&amp;t=114s"/>
                </a:rPr>
                <a:t>this</a:t>
              </a:r>
              <a:r>
                <a:rPr lang="en-US" sz="1800">
                  <a:solidFill>
                    <a:srgbClr val="000000"/>
                  </a:solidFill>
                  <a:latin typeface="Calibri (MS)"/>
                  <a:ea typeface="Calibri (MS)"/>
                  <a:cs typeface="Calibri (MS)"/>
                  <a:sym typeface="Calibri (MS)"/>
                </a:rPr>
                <a:t> video.</a:t>
              </a:r>
            </a:p>
            <a:p>
              <a:pPr algn="l">
                <a:lnSpc>
                  <a:spcPts val="2160"/>
                </a:lnSpc>
              </a:pPr>
            </a:p>
            <a:p>
              <a:pPr algn="l">
                <a:lnSpc>
                  <a:spcPts val="2160"/>
                </a:lnSpc>
              </a:pPr>
              <a:r>
                <a:rPr lang="en-US" sz="1800" u="sng">
                  <a:solidFill>
                    <a:srgbClr val="0563C1"/>
                  </a:solidFill>
                  <a:latin typeface="Calibri (MS)"/>
                  <a:ea typeface="Calibri (MS)"/>
                  <a:cs typeface="Calibri (MS)"/>
                  <a:sym typeface="Calibri (MS)"/>
                  <a:hlinkClick r:id="rId4" tooltip="https://www.lovebigisland.com/quick-and-remarkable-facts-about-hawaii/pahoehoe-and-aa/"/>
                </a:rPr>
                <a:t>https://www.lovebigisland.com/quick-and-remarkable-facts-about-hawaii/pahoehoe-and-aa/</a:t>
              </a:r>
            </a:p>
            <a:p>
              <a:pPr algn="l">
                <a:lnSpc>
                  <a:spcPts val="2160"/>
                </a:lnSpc>
              </a:pPr>
            </a:p>
            <a:p>
              <a:pPr algn="l">
                <a:lnSpc>
                  <a:spcPts val="2160"/>
                </a:lnSpc>
              </a:pPr>
              <a:r>
                <a:rPr lang="en-US" sz="1800" u="sng">
                  <a:solidFill>
                    <a:srgbClr val="0563C1"/>
                  </a:solidFill>
                  <a:latin typeface="Calibri (MS)"/>
                  <a:ea typeface="Calibri (MS)"/>
                  <a:cs typeface="Calibri (MS)"/>
                  <a:sym typeface="Calibri (MS)"/>
                  <a:hlinkClick r:id="rId5" tooltip="https://www.differencebetween.com/difference-between-aa-and-vs-pahoehoe/"/>
                </a:rPr>
                <a:t>https://www.differencebetween.com/difference-between-aa-and-vs-pahoehoe/</a:t>
              </a:r>
            </a:p>
            <a:p>
              <a:pPr algn="l">
                <a:lnSpc>
                  <a:spcPts val="2160"/>
                </a:lnSpc>
              </a:pPr>
            </a:p>
            <a:p>
              <a:pPr algn="l">
                <a:lnSpc>
                  <a:spcPts val="2160"/>
                </a:lnSpc>
              </a:pPr>
              <a:r>
                <a:rPr lang="en-US" sz="1800">
                  <a:solidFill>
                    <a:srgbClr val="000000"/>
                  </a:solidFill>
                  <a:latin typeface="Calibri (MS)"/>
                  <a:ea typeface="Calibri (MS)"/>
                  <a:cs typeface="Calibri (MS)"/>
                  <a:sym typeface="Calibri (MS)"/>
                </a:rPr>
                <a:t>TASK: Make a quick table to compare/contrast aa flow and pahoehoe flow. Use the info on this slide and the 2 links above.</a:t>
              </a:r>
            </a:p>
            <a:p>
              <a:pPr algn="l">
                <a:lnSpc>
                  <a:spcPts val="2160"/>
                </a:lnSpc>
              </a:pPr>
            </a:p>
            <a:p>
              <a:pPr algn="l">
                <a:lnSpc>
                  <a:spcPts val="2160"/>
                </a:lnSpc>
              </a:pPr>
              <a:r>
                <a:rPr lang="en-US" b="true" sz="1800" u="sng">
                  <a:solidFill>
                    <a:srgbClr val="000000"/>
                  </a:solidFill>
                  <a:latin typeface="Calibri (MS) Bold"/>
                  <a:ea typeface="Calibri (MS) Bold"/>
                  <a:cs typeface="Calibri (MS) Bold"/>
                  <a:sym typeface="Calibri (MS) Bold"/>
                </a:rPr>
                <a:t>Ext: There is 1 characteristic of the flows that the links above have incorrect to me – what is it?</a:t>
              </a:r>
            </a:p>
            <a:p>
              <a:pPr algn="l">
                <a:lnSpc>
                  <a:spcPts val="2160"/>
                </a:lnSpc>
              </a:pPr>
            </a:p>
          </p:txBody>
        </p:sp>
      </p:grpSp>
      <p:grpSp>
        <p:nvGrpSpPr>
          <p:cNvPr name="Group 8" id="8"/>
          <p:cNvGrpSpPr>
            <a:grpSpLocks noChangeAspect="true"/>
          </p:cNvGrpSpPr>
          <p:nvPr/>
        </p:nvGrpSpPr>
        <p:grpSpPr>
          <a:xfrm rot="0">
            <a:off x="12700596" y="142301"/>
            <a:ext cx="5352877" cy="2753299"/>
            <a:chOff x="0" y="0"/>
            <a:chExt cx="7137170" cy="3671066"/>
          </a:xfrm>
        </p:grpSpPr>
        <p:sp>
          <p:nvSpPr>
            <p:cNvPr name="Freeform 9" id="9" descr="A&amp;#39;a Lava - Universe Today"/>
            <p:cNvSpPr/>
            <p:nvPr/>
          </p:nvSpPr>
          <p:spPr>
            <a:xfrm flipH="false" flipV="false" rot="0">
              <a:off x="0" y="0"/>
              <a:ext cx="7137146" cy="3671062"/>
            </a:xfrm>
            <a:custGeom>
              <a:avLst/>
              <a:gdLst/>
              <a:ahLst/>
              <a:cxnLst/>
              <a:rect r="r" b="b" t="t" l="l"/>
              <a:pathLst>
                <a:path h="3671062" w="7137146">
                  <a:moveTo>
                    <a:pt x="0" y="0"/>
                  </a:moveTo>
                  <a:lnTo>
                    <a:pt x="7137146" y="0"/>
                  </a:lnTo>
                  <a:lnTo>
                    <a:pt x="7137146" y="3671062"/>
                  </a:lnTo>
                  <a:lnTo>
                    <a:pt x="0" y="3671062"/>
                  </a:lnTo>
                  <a:lnTo>
                    <a:pt x="0" y="0"/>
                  </a:lnTo>
                  <a:close/>
                </a:path>
              </a:pathLst>
            </a:custGeom>
            <a:blipFill>
              <a:blip r:embed="rId6"/>
              <a:stretch>
                <a:fillRect l="0" t="0" r="0" b="-21510"/>
              </a:stretch>
            </a:blipFill>
          </p:spPr>
        </p:sp>
      </p:grpSp>
      <p:grpSp>
        <p:nvGrpSpPr>
          <p:cNvPr name="Group 10" id="10"/>
          <p:cNvGrpSpPr>
            <a:grpSpLocks noChangeAspect="true"/>
          </p:cNvGrpSpPr>
          <p:nvPr/>
        </p:nvGrpSpPr>
        <p:grpSpPr>
          <a:xfrm rot="0">
            <a:off x="12700598" y="3067286"/>
            <a:ext cx="5352876" cy="3338628"/>
            <a:chOff x="0" y="0"/>
            <a:chExt cx="7137168" cy="4451504"/>
          </a:xfrm>
        </p:grpSpPr>
        <p:sp>
          <p:nvSpPr>
            <p:cNvPr name="Freeform 11" id="11" descr="Pahoehoe | lava flow | Britannica"/>
            <p:cNvSpPr/>
            <p:nvPr/>
          </p:nvSpPr>
          <p:spPr>
            <a:xfrm flipH="false" flipV="false" rot="0">
              <a:off x="0" y="0"/>
              <a:ext cx="7137146" cy="4451477"/>
            </a:xfrm>
            <a:custGeom>
              <a:avLst/>
              <a:gdLst/>
              <a:ahLst/>
              <a:cxnLst/>
              <a:rect r="r" b="b" t="t" l="l"/>
              <a:pathLst>
                <a:path h="4451477" w="7137146">
                  <a:moveTo>
                    <a:pt x="0" y="0"/>
                  </a:moveTo>
                  <a:lnTo>
                    <a:pt x="7137146" y="0"/>
                  </a:lnTo>
                  <a:lnTo>
                    <a:pt x="7137146" y="4451477"/>
                  </a:lnTo>
                  <a:lnTo>
                    <a:pt x="0" y="4451477"/>
                  </a:lnTo>
                  <a:lnTo>
                    <a:pt x="0" y="0"/>
                  </a:lnTo>
                  <a:close/>
                </a:path>
              </a:pathLst>
            </a:custGeom>
            <a:blipFill>
              <a:blip r:embed="rId7"/>
              <a:stretch>
                <a:fillRect l="0" t="0" r="0" b="-280"/>
              </a:stretch>
            </a:blipFill>
          </p:spPr>
        </p:sp>
      </p:grpSp>
      <p:grpSp>
        <p:nvGrpSpPr>
          <p:cNvPr name="Group 12" id="12"/>
          <p:cNvGrpSpPr/>
          <p:nvPr/>
        </p:nvGrpSpPr>
        <p:grpSpPr>
          <a:xfrm rot="0">
            <a:off x="0" y="7942528"/>
            <a:ext cx="7772400" cy="2354490"/>
            <a:chOff x="0" y="0"/>
            <a:chExt cx="10363200" cy="3139320"/>
          </a:xfrm>
        </p:grpSpPr>
        <p:sp>
          <p:nvSpPr>
            <p:cNvPr name="Freeform 13" id="13"/>
            <p:cNvSpPr/>
            <p:nvPr/>
          </p:nvSpPr>
          <p:spPr>
            <a:xfrm flipH="false" flipV="false" rot="0">
              <a:off x="0" y="0"/>
              <a:ext cx="10363200" cy="3139313"/>
            </a:xfrm>
            <a:custGeom>
              <a:avLst/>
              <a:gdLst/>
              <a:ahLst/>
              <a:cxnLst/>
              <a:rect r="r" b="b" t="t" l="l"/>
              <a:pathLst>
                <a:path h="3139313" w="10363200">
                  <a:moveTo>
                    <a:pt x="0" y="0"/>
                  </a:moveTo>
                  <a:lnTo>
                    <a:pt x="10363200" y="0"/>
                  </a:lnTo>
                  <a:lnTo>
                    <a:pt x="10363200" y="3139313"/>
                  </a:lnTo>
                  <a:lnTo>
                    <a:pt x="0" y="3139313"/>
                  </a:lnTo>
                  <a:close/>
                </a:path>
              </a:pathLst>
            </a:custGeom>
            <a:solidFill>
              <a:srgbClr val="FBE5D6"/>
            </a:solidFill>
          </p:spPr>
        </p:sp>
        <p:sp>
          <p:nvSpPr>
            <p:cNvPr name="TextBox 14" id="14"/>
            <p:cNvSpPr txBox="true"/>
            <p:nvPr/>
          </p:nvSpPr>
          <p:spPr>
            <a:xfrm>
              <a:off x="0" y="-38100"/>
              <a:ext cx="10363200" cy="3177420"/>
            </a:xfrm>
            <a:prstGeom prst="rect">
              <a:avLst/>
            </a:prstGeom>
          </p:spPr>
          <p:txBody>
            <a:bodyPr anchor="t" rtlCol="false" tIns="50800" lIns="50800" bIns="50800" rIns="50800"/>
            <a:lstStyle/>
            <a:p>
              <a:pPr algn="l">
                <a:lnSpc>
                  <a:spcPts val="2879"/>
                </a:lnSpc>
              </a:pPr>
              <a:r>
                <a:rPr lang="en-US" sz="2400">
                  <a:solidFill>
                    <a:srgbClr val="000000"/>
                  </a:solidFill>
                  <a:latin typeface="Calibri (MS)"/>
                  <a:ea typeface="Calibri (MS)"/>
                  <a:cs typeface="Calibri (MS)"/>
                  <a:sym typeface="Calibri (MS)"/>
                </a:rPr>
                <a:t>8 ‘The type of eruption is the most important factor influencing the hazards from volcanoes.’ With the aid of examples, how far do you agree? [20] </a:t>
              </a:r>
            </a:p>
            <a:p>
              <a:pPr algn="l">
                <a:lnSpc>
                  <a:spcPts val="2879"/>
                </a:lnSpc>
              </a:pPr>
            </a:p>
            <a:p>
              <a:pPr algn="l">
                <a:lnSpc>
                  <a:spcPts val="2879"/>
                </a:lnSpc>
              </a:pPr>
              <a:r>
                <a:rPr lang="en-US" sz="2400">
                  <a:solidFill>
                    <a:srgbClr val="000000"/>
                  </a:solidFill>
                  <a:latin typeface="Calibri (MS)"/>
                  <a:ea typeface="Calibri (MS)"/>
                  <a:cs typeface="Calibri (MS)"/>
                  <a:sym typeface="Calibri (MS)"/>
                </a:rPr>
                <a:t>9 Assess the extent to which the types of volcanic eruptions and their products determine the hazardous impacts. [20]</a:t>
              </a:r>
            </a:p>
          </p:txBody>
        </p:sp>
      </p:grpSp>
      <p:grpSp>
        <p:nvGrpSpPr>
          <p:cNvPr name="Group 15" id="15"/>
          <p:cNvGrpSpPr>
            <a:grpSpLocks noChangeAspect="true"/>
          </p:cNvGrpSpPr>
          <p:nvPr/>
        </p:nvGrpSpPr>
        <p:grpSpPr>
          <a:xfrm rot="0">
            <a:off x="12700598" y="6577598"/>
            <a:ext cx="5352876" cy="3106730"/>
            <a:chOff x="0" y="0"/>
            <a:chExt cx="7137168" cy="4142306"/>
          </a:xfrm>
        </p:grpSpPr>
        <p:sp>
          <p:nvSpPr>
            <p:cNvPr name="Freeform 16" id="16" descr="pahoehoe lava a'a"/>
            <p:cNvSpPr/>
            <p:nvPr/>
          </p:nvSpPr>
          <p:spPr>
            <a:xfrm flipH="false" flipV="false" rot="0">
              <a:off x="0" y="0"/>
              <a:ext cx="7137146" cy="4142359"/>
            </a:xfrm>
            <a:custGeom>
              <a:avLst/>
              <a:gdLst/>
              <a:ahLst/>
              <a:cxnLst/>
              <a:rect r="r" b="b" t="t" l="l"/>
              <a:pathLst>
                <a:path h="4142359" w="7137146">
                  <a:moveTo>
                    <a:pt x="0" y="0"/>
                  </a:moveTo>
                  <a:lnTo>
                    <a:pt x="7137146" y="0"/>
                  </a:lnTo>
                  <a:lnTo>
                    <a:pt x="7137146" y="4142359"/>
                  </a:lnTo>
                  <a:lnTo>
                    <a:pt x="0" y="4142359"/>
                  </a:lnTo>
                  <a:lnTo>
                    <a:pt x="0" y="0"/>
                  </a:lnTo>
                  <a:close/>
                </a:path>
              </a:pathLst>
            </a:custGeom>
            <a:blipFill>
              <a:blip r:embed="rId8"/>
              <a:stretch>
                <a:fillRect l="0" t="0" r="0" b="-29222"/>
              </a:stretch>
            </a:blipFill>
          </p:spPr>
        </p:sp>
      </p:grpSp>
      <p:grpSp>
        <p:nvGrpSpPr>
          <p:cNvPr name="Group 17" id="17"/>
          <p:cNvGrpSpPr/>
          <p:nvPr/>
        </p:nvGrpSpPr>
        <p:grpSpPr>
          <a:xfrm rot="0">
            <a:off x="12700598" y="9676320"/>
            <a:ext cx="5352876" cy="600165"/>
            <a:chOff x="0" y="0"/>
            <a:chExt cx="7137168" cy="800220"/>
          </a:xfrm>
        </p:grpSpPr>
        <p:sp>
          <p:nvSpPr>
            <p:cNvPr name="Freeform 18" id="18"/>
            <p:cNvSpPr/>
            <p:nvPr/>
          </p:nvSpPr>
          <p:spPr>
            <a:xfrm flipH="false" flipV="false" rot="0">
              <a:off x="-1524" y="-1524"/>
              <a:ext cx="7140194" cy="803275"/>
            </a:xfrm>
            <a:custGeom>
              <a:avLst/>
              <a:gdLst/>
              <a:ahLst/>
              <a:cxnLst/>
              <a:rect r="r" b="b" t="t" l="l"/>
              <a:pathLst>
                <a:path h="803275" w="7140194">
                  <a:moveTo>
                    <a:pt x="1524" y="0"/>
                  </a:moveTo>
                  <a:lnTo>
                    <a:pt x="7138670" y="0"/>
                  </a:lnTo>
                  <a:cubicBezTo>
                    <a:pt x="7139559" y="0"/>
                    <a:pt x="7140194" y="762"/>
                    <a:pt x="7140194" y="1524"/>
                  </a:cubicBezTo>
                  <a:lnTo>
                    <a:pt x="7140194" y="801751"/>
                  </a:lnTo>
                  <a:cubicBezTo>
                    <a:pt x="7140194" y="802640"/>
                    <a:pt x="7139432" y="803275"/>
                    <a:pt x="7138670" y="803275"/>
                  </a:cubicBezTo>
                  <a:lnTo>
                    <a:pt x="1524" y="803275"/>
                  </a:lnTo>
                  <a:cubicBezTo>
                    <a:pt x="635" y="803275"/>
                    <a:pt x="0" y="802513"/>
                    <a:pt x="0" y="801751"/>
                  </a:cubicBezTo>
                  <a:lnTo>
                    <a:pt x="0" y="1524"/>
                  </a:lnTo>
                  <a:cubicBezTo>
                    <a:pt x="0" y="635"/>
                    <a:pt x="762" y="0"/>
                    <a:pt x="1524" y="0"/>
                  </a:cubicBezTo>
                  <a:moveTo>
                    <a:pt x="1524" y="3048"/>
                  </a:moveTo>
                  <a:lnTo>
                    <a:pt x="1524" y="1524"/>
                  </a:lnTo>
                  <a:lnTo>
                    <a:pt x="3048" y="1524"/>
                  </a:lnTo>
                  <a:lnTo>
                    <a:pt x="3048" y="801751"/>
                  </a:lnTo>
                  <a:lnTo>
                    <a:pt x="1524" y="801751"/>
                  </a:lnTo>
                  <a:lnTo>
                    <a:pt x="1524" y="800227"/>
                  </a:lnTo>
                  <a:lnTo>
                    <a:pt x="7138670" y="800227"/>
                  </a:lnTo>
                  <a:lnTo>
                    <a:pt x="7138670" y="801751"/>
                  </a:lnTo>
                  <a:lnTo>
                    <a:pt x="7137146" y="801751"/>
                  </a:lnTo>
                  <a:lnTo>
                    <a:pt x="7137146" y="1524"/>
                  </a:lnTo>
                  <a:lnTo>
                    <a:pt x="7138670" y="1524"/>
                  </a:lnTo>
                  <a:lnTo>
                    <a:pt x="7138670" y="3048"/>
                  </a:lnTo>
                  <a:lnTo>
                    <a:pt x="1524" y="3048"/>
                  </a:lnTo>
                  <a:close/>
                </a:path>
              </a:pathLst>
            </a:custGeom>
            <a:solidFill>
              <a:srgbClr val="4472C4"/>
            </a:solidFill>
          </p:spPr>
        </p:sp>
        <p:sp>
          <p:nvSpPr>
            <p:cNvPr name="TextBox 19" id="19"/>
            <p:cNvSpPr txBox="true"/>
            <p:nvPr/>
          </p:nvSpPr>
          <p:spPr>
            <a:xfrm>
              <a:off x="0" y="-19050"/>
              <a:ext cx="7137168" cy="819270"/>
            </a:xfrm>
            <a:prstGeom prst="rect">
              <a:avLst/>
            </a:prstGeom>
          </p:spPr>
          <p:txBody>
            <a:bodyPr anchor="t" rtlCol="false" tIns="50800" lIns="50800" bIns="50800" rIns="50800"/>
            <a:lstStyle/>
            <a:p>
              <a:pPr algn="l">
                <a:lnSpc>
                  <a:spcPts val="1800"/>
                </a:lnSpc>
              </a:pPr>
              <a:r>
                <a:rPr lang="en-US" sz="1500">
                  <a:solidFill>
                    <a:srgbClr val="555555"/>
                  </a:solidFill>
                  <a:latin typeface="Arimo"/>
                  <a:ea typeface="Arimo"/>
                  <a:cs typeface="Arimo"/>
                  <a:sym typeface="Arimo"/>
                </a:rPr>
                <a:t>Pahoehoe lava partially covers A’a lava in the </a:t>
              </a:r>
              <a:r>
                <a:rPr lang="en-US" sz="1500" u="sng">
                  <a:solidFill>
                    <a:srgbClr val="0563C1"/>
                  </a:solidFill>
                  <a:latin typeface="Arimo"/>
                  <a:ea typeface="Arimo"/>
                  <a:cs typeface="Arimo"/>
                  <a:sym typeface="Arimo"/>
                  <a:hlinkClick r:id="rId9" tooltip="https://www.lovebigisland.com/hawaii-volcanoes-national-park/"/>
                </a:rPr>
                <a:t>Hawaii Volcanoes National Park</a:t>
              </a:r>
              <a:r>
                <a:rPr lang="en-US" sz="1500">
                  <a:solidFill>
                    <a:srgbClr val="555555"/>
                  </a:solidFill>
                  <a:latin typeface="Arimo"/>
                  <a:ea typeface="Arimo"/>
                  <a:cs typeface="Arimo"/>
                  <a:sym typeface="Arimo"/>
                </a:rPr>
                <a:t>.</a:t>
              </a:r>
            </a:p>
          </p:txBody>
        </p:sp>
      </p:grpSp>
      <p:grpSp>
        <p:nvGrpSpPr>
          <p:cNvPr name="Group 20" id="20"/>
          <p:cNvGrpSpPr>
            <a:grpSpLocks noChangeAspect="true"/>
          </p:cNvGrpSpPr>
          <p:nvPr/>
        </p:nvGrpSpPr>
        <p:grpSpPr>
          <a:xfrm rot="0">
            <a:off x="7926470" y="7481454"/>
            <a:ext cx="4620058" cy="2805546"/>
            <a:chOff x="0" y="0"/>
            <a:chExt cx="6160078" cy="3740728"/>
          </a:xfrm>
        </p:grpSpPr>
        <p:sp>
          <p:nvSpPr>
            <p:cNvPr name="Freeform 21" id="21"/>
            <p:cNvSpPr/>
            <p:nvPr/>
          </p:nvSpPr>
          <p:spPr>
            <a:xfrm flipH="false" flipV="false" rot="0">
              <a:off x="0" y="0"/>
              <a:ext cx="6160135" cy="3740785"/>
            </a:xfrm>
            <a:custGeom>
              <a:avLst/>
              <a:gdLst/>
              <a:ahLst/>
              <a:cxnLst/>
              <a:rect r="r" b="b" t="t" l="l"/>
              <a:pathLst>
                <a:path h="3740785" w="6160135">
                  <a:moveTo>
                    <a:pt x="0" y="0"/>
                  </a:moveTo>
                  <a:lnTo>
                    <a:pt x="6160135" y="0"/>
                  </a:lnTo>
                  <a:lnTo>
                    <a:pt x="6160135" y="3740785"/>
                  </a:lnTo>
                  <a:lnTo>
                    <a:pt x="0" y="3740785"/>
                  </a:lnTo>
                  <a:lnTo>
                    <a:pt x="0" y="0"/>
                  </a:lnTo>
                  <a:close/>
                </a:path>
              </a:pathLst>
            </a:custGeom>
            <a:blipFill>
              <a:blip r:embed="rId10"/>
              <a:stretch>
                <a:fillRect l="0" t="-11957" r="0" b="-11955"/>
              </a:stretch>
            </a:blip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grpSp>
        <p:nvGrpSpPr>
          <p:cNvPr name="Group 3" id="3"/>
          <p:cNvGrpSpPr/>
          <p:nvPr/>
        </p:nvGrpSpPr>
        <p:grpSpPr>
          <a:xfrm rot="0">
            <a:off x="0" y="0"/>
            <a:ext cx="15773400" cy="714184"/>
            <a:chOff x="0" y="0"/>
            <a:chExt cx="21031200" cy="952246"/>
          </a:xfrm>
        </p:grpSpPr>
        <p:sp>
          <p:nvSpPr>
            <p:cNvPr name="Freeform 4" id="4"/>
            <p:cNvSpPr/>
            <p:nvPr/>
          </p:nvSpPr>
          <p:spPr>
            <a:xfrm flipH="false" flipV="false" rot="0">
              <a:off x="0" y="0"/>
              <a:ext cx="21031200" cy="952246"/>
            </a:xfrm>
            <a:custGeom>
              <a:avLst/>
              <a:gdLst/>
              <a:ahLst/>
              <a:cxnLst/>
              <a:rect r="r" b="b" t="t" l="l"/>
              <a:pathLst>
                <a:path h="952246" w="21031200">
                  <a:moveTo>
                    <a:pt x="0" y="0"/>
                  </a:moveTo>
                  <a:lnTo>
                    <a:pt x="21031200" y="0"/>
                  </a:lnTo>
                  <a:lnTo>
                    <a:pt x="21031200" y="952246"/>
                  </a:lnTo>
                  <a:lnTo>
                    <a:pt x="0" y="952246"/>
                  </a:lnTo>
                  <a:close/>
                </a:path>
              </a:pathLst>
            </a:custGeom>
            <a:solidFill>
              <a:srgbClr val="000000">
                <a:alpha val="0"/>
              </a:srgbClr>
            </a:solidFill>
          </p:spPr>
        </p:sp>
        <p:sp>
          <p:nvSpPr>
            <p:cNvPr name="TextBox 5" id="5"/>
            <p:cNvSpPr txBox="true"/>
            <p:nvPr/>
          </p:nvSpPr>
          <p:spPr>
            <a:xfrm>
              <a:off x="0" y="0"/>
              <a:ext cx="21031200" cy="952246"/>
            </a:xfrm>
            <a:prstGeom prst="rect">
              <a:avLst/>
            </a:prstGeom>
          </p:spPr>
          <p:txBody>
            <a:bodyPr anchor="ctr" rtlCol="false" tIns="0" lIns="0" bIns="0" rIns="0"/>
            <a:lstStyle/>
            <a:p>
              <a:pPr algn="l">
                <a:lnSpc>
                  <a:spcPts val="4536"/>
                </a:lnSpc>
              </a:pPr>
              <a:r>
                <a:rPr lang="en-US" sz="4200" spc="36">
                  <a:solidFill>
                    <a:srgbClr val="000000"/>
                  </a:solidFill>
                  <a:latin typeface="Abibas"/>
                  <a:ea typeface="Abibas"/>
                  <a:cs typeface="Abibas"/>
                  <a:sym typeface="Abibas"/>
                </a:rPr>
                <a:t>Volcanic Strength </a:t>
              </a:r>
            </a:p>
          </p:txBody>
        </p:sp>
      </p:grpSp>
      <p:grpSp>
        <p:nvGrpSpPr>
          <p:cNvPr name="Group 6" id="6"/>
          <p:cNvGrpSpPr/>
          <p:nvPr/>
        </p:nvGrpSpPr>
        <p:grpSpPr>
          <a:xfrm rot="0">
            <a:off x="232791" y="916754"/>
            <a:ext cx="2935570" cy="8883015"/>
            <a:chOff x="0" y="0"/>
            <a:chExt cx="3914094" cy="11844020"/>
          </a:xfrm>
        </p:grpSpPr>
        <p:sp>
          <p:nvSpPr>
            <p:cNvPr name="Freeform 7" id="7"/>
            <p:cNvSpPr/>
            <p:nvPr/>
          </p:nvSpPr>
          <p:spPr>
            <a:xfrm flipH="false" flipV="false" rot="0">
              <a:off x="12700" y="12700"/>
              <a:ext cx="3888740" cy="11818620"/>
            </a:xfrm>
            <a:custGeom>
              <a:avLst/>
              <a:gdLst/>
              <a:ahLst/>
              <a:cxnLst/>
              <a:rect r="r" b="b" t="t" l="l"/>
              <a:pathLst>
                <a:path h="11818620" w="3888740">
                  <a:moveTo>
                    <a:pt x="0" y="0"/>
                  </a:moveTo>
                  <a:lnTo>
                    <a:pt x="3888740" y="0"/>
                  </a:lnTo>
                  <a:lnTo>
                    <a:pt x="3888740" y="11818620"/>
                  </a:lnTo>
                  <a:lnTo>
                    <a:pt x="0" y="11818620"/>
                  </a:lnTo>
                  <a:close/>
                </a:path>
              </a:pathLst>
            </a:custGeom>
            <a:solidFill>
              <a:srgbClr val="FFFFFF"/>
            </a:solidFill>
          </p:spPr>
        </p:sp>
        <p:sp>
          <p:nvSpPr>
            <p:cNvPr name="Freeform 8" id="8"/>
            <p:cNvSpPr/>
            <p:nvPr/>
          </p:nvSpPr>
          <p:spPr>
            <a:xfrm flipH="false" flipV="false" rot="0">
              <a:off x="0" y="0"/>
              <a:ext cx="3914140" cy="11844020"/>
            </a:xfrm>
            <a:custGeom>
              <a:avLst/>
              <a:gdLst/>
              <a:ahLst/>
              <a:cxnLst/>
              <a:rect r="r" b="b" t="t" l="l"/>
              <a:pathLst>
                <a:path h="11844020" w="3914140">
                  <a:moveTo>
                    <a:pt x="12700" y="0"/>
                  </a:moveTo>
                  <a:lnTo>
                    <a:pt x="3901440" y="0"/>
                  </a:lnTo>
                  <a:cubicBezTo>
                    <a:pt x="3908425" y="0"/>
                    <a:pt x="3914140" y="5715"/>
                    <a:pt x="3914140" y="12700"/>
                  </a:cubicBezTo>
                  <a:lnTo>
                    <a:pt x="3914140" y="11831320"/>
                  </a:lnTo>
                  <a:cubicBezTo>
                    <a:pt x="3914140" y="11838305"/>
                    <a:pt x="3908425" y="11844020"/>
                    <a:pt x="3901440" y="11844020"/>
                  </a:cubicBezTo>
                  <a:lnTo>
                    <a:pt x="12700" y="11844020"/>
                  </a:lnTo>
                  <a:cubicBezTo>
                    <a:pt x="5715" y="11844020"/>
                    <a:pt x="0" y="11838305"/>
                    <a:pt x="0" y="11831320"/>
                  </a:cubicBezTo>
                  <a:lnTo>
                    <a:pt x="0" y="12700"/>
                  </a:lnTo>
                  <a:cubicBezTo>
                    <a:pt x="0" y="5715"/>
                    <a:pt x="5715" y="0"/>
                    <a:pt x="12700" y="0"/>
                  </a:cubicBezTo>
                  <a:moveTo>
                    <a:pt x="12700" y="25400"/>
                  </a:moveTo>
                  <a:lnTo>
                    <a:pt x="12700" y="12700"/>
                  </a:lnTo>
                  <a:lnTo>
                    <a:pt x="25400" y="12700"/>
                  </a:lnTo>
                  <a:lnTo>
                    <a:pt x="25400" y="11831320"/>
                  </a:lnTo>
                  <a:lnTo>
                    <a:pt x="12700" y="11831320"/>
                  </a:lnTo>
                  <a:lnTo>
                    <a:pt x="12700" y="11818620"/>
                  </a:lnTo>
                  <a:lnTo>
                    <a:pt x="3901440" y="11818620"/>
                  </a:lnTo>
                  <a:lnTo>
                    <a:pt x="3901440" y="11831320"/>
                  </a:lnTo>
                  <a:lnTo>
                    <a:pt x="3888740" y="11831320"/>
                  </a:lnTo>
                  <a:lnTo>
                    <a:pt x="3888740" y="12700"/>
                  </a:lnTo>
                  <a:lnTo>
                    <a:pt x="3901440" y="12700"/>
                  </a:lnTo>
                  <a:lnTo>
                    <a:pt x="3901440" y="25400"/>
                  </a:lnTo>
                  <a:lnTo>
                    <a:pt x="12700" y="25400"/>
                  </a:lnTo>
                  <a:close/>
                </a:path>
              </a:pathLst>
            </a:custGeom>
            <a:solidFill>
              <a:srgbClr val="000000"/>
            </a:solidFill>
          </p:spPr>
        </p:sp>
        <p:sp>
          <p:nvSpPr>
            <p:cNvPr name="TextBox 9" id="9"/>
            <p:cNvSpPr txBox="true"/>
            <p:nvPr/>
          </p:nvSpPr>
          <p:spPr>
            <a:xfrm>
              <a:off x="0" y="-57150"/>
              <a:ext cx="3914094" cy="11901170"/>
            </a:xfrm>
            <a:prstGeom prst="rect">
              <a:avLst/>
            </a:prstGeom>
          </p:spPr>
          <p:txBody>
            <a:bodyPr anchor="t" rtlCol="false" tIns="50800" lIns="50800" bIns="50800" rIns="50800"/>
            <a:lstStyle/>
            <a:p>
              <a:pPr algn="l">
                <a:lnSpc>
                  <a:spcPts val="3240"/>
                </a:lnSpc>
              </a:pPr>
              <a:r>
                <a:rPr lang="en-US" sz="2700">
                  <a:solidFill>
                    <a:srgbClr val="000000"/>
                  </a:solidFill>
                  <a:latin typeface="Calibri (MS)"/>
                  <a:ea typeface="Calibri (MS)"/>
                  <a:cs typeface="Calibri (MS)"/>
                  <a:sym typeface="Calibri (MS)"/>
                </a:rPr>
                <a:t>The strength of a volcano is measured using the Volcano Explosive Index (VEI). This is based on the amount of material ejected in the explosion, the height of the cloud it creates, and the amount of damage caused. Any explosion above a level 5 is considered to be very large and violent. A VEI of 8 or above is usually caused by a super volcano. </a:t>
              </a:r>
            </a:p>
          </p:txBody>
        </p:sp>
      </p:grpSp>
      <p:grpSp>
        <p:nvGrpSpPr>
          <p:cNvPr name="Group 10" id="10"/>
          <p:cNvGrpSpPr>
            <a:grpSpLocks noChangeAspect="true"/>
          </p:cNvGrpSpPr>
          <p:nvPr/>
        </p:nvGrpSpPr>
        <p:grpSpPr>
          <a:xfrm rot="0">
            <a:off x="3589868" y="767318"/>
            <a:ext cx="4175556" cy="9181886"/>
            <a:chOff x="0" y="0"/>
            <a:chExt cx="5567408" cy="12242514"/>
          </a:xfrm>
        </p:grpSpPr>
        <p:sp>
          <p:nvSpPr>
            <p:cNvPr name="Freeform 11" id="11" descr="Volcanic Explosivity Index: Measuring the size of an eruption"/>
            <p:cNvSpPr/>
            <p:nvPr/>
          </p:nvSpPr>
          <p:spPr>
            <a:xfrm flipH="false" flipV="false" rot="0">
              <a:off x="0" y="0"/>
              <a:ext cx="5567426" cy="12242546"/>
            </a:xfrm>
            <a:custGeom>
              <a:avLst/>
              <a:gdLst/>
              <a:ahLst/>
              <a:cxnLst/>
              <a:rect r="r" b="b" t="t" l="l"/>
              <a:pathLst>
                <a:path h="12242546" w="5567426">
                  <a:moveTo>
                    <a:pt x="0" y="0"/>
                  </a:moveTo>
                  <a:lnTo>
                    <a:pt x="5567426" y="0"/>
                  </a:lnTo>
                  <a:lnTo>
                    <a:pt x="5567426" y="12242546"/>
                  </a:lnTo>
                  <a:lnTo>
                    <a:pt x="0" y="12242546"/>
                  </a:lnTo>
                  <a:lnTo>
                    <a:pt x="0" y="0"/>
                  </a:lnTo>
                  <a:close/>
                </a:path>
              </a:pathLst>
            </a:custGeom>
            <a:blipFill>
              <a:blip r:embed="rId3"/>
              <a:stretch>
                <a:fillRect l="0" t="0" r="0" b="-24460"/>
              </a:stretch>
            </a:blipFill>
          </p:spPr>
        </p:sp>
      </p:grpSp>
      <p:grpSp>
        <p:nvGrpSpPr>
          <p:cNvPr name="Group 12" id="12"/>
          <p:cNvGrpSpPr>
            <a:grpSpLocks noChangeAspect="true"/>
          </p:cNvGrpSpPr>
          <p:nvPr/>
        </p:nvGrpSpPr>
        <p:grpSpPr>
          <a:xfrm rot="0">
            <a:off x="7886700" y="0"/>
            <a:ext cx="10401300" cy="6726677"/>
            <a:chOff x="0" y="0"/>
            <a:chExt cx="13868400" cy="8968902"/>
          </a:xfrm>
        </p:grpSpPr>
        <p:sp>
          <p:nvSpPr>
            <p:cNvPr name="Freeform 13" id="13" descr="Volcanic Explosivity Index - Volcanoes, Craters &amp;amp; Lava Flows (U.S. National  Park Service)"/>
            <p:cNvSpPr/>
            <p:nvPr/>
          </p:nvSpPr>
          <p:spPr>
            <a:xfrm flipH="false" flipV="false" rot="0">
              <a:off x="0" y="0"/>
              <a:ext cx="13868400" cy="8968867"/>
            </a:xfrm>
            <a:custGeom>
              <a:avLst/>
              <a:gdLst/>
              <a:ahLst/>
              <a:cxnLst/>
              <a:rect r="r" b="b" t="t" l="l"/>
              <a:pathLst>
                <a:path h="8968867" w="13868400">
                  <a:moveTo>
                    <a:pt x="0" y="0"/>
                  </a:moveTo>
                  <a:lnTo>
                    <a:pt x="13868400" y="0"/>
                  </a:lnTo>
                  <a:lnTo>
                    <a:pt x="13868400" y="8968867"/>
                  </a:lnTo>
                  <a:lnTo>
                    <a:pt x="0" y="8968867"/>
                  </a:lnTo>
                  <a:lnTo>
                    <a:pt x="0" y="0"/>
                  </a:lnTo>
                  <a:close/>
                </a:path>
              </a:pathLst>
            </a:custGeom>
            <a:blipFill>
              <a:blip r:embed="rId4"/>
              <a:stretch>
                <a:fillRect l="0" t="0" r="0" b="-22054"/>
              </a:stretch>
            </a:blipFill>
          </p:spPr>
        </p:sp>
      </p:grpSp>
      <p:grpSp>
        <p:nvGrpSpPr>
          <p:cNvPr name="Group 14" id="14"/>
          <p:cNvGrpSpPr/>
          <p:nvPr/>
        </p:nvGrpSpPr>
        <p:grpSpPr>
          <a:xfrm rot="0">
            <a:off x="7886700" y="9221823"/>
            <a:ext cx="10401300" cy="1023305"/>
            <a:chOff x="0" y="0"/>
            <a:chExt cx="13868400" cy="1364406"/>
          </a:xfrm>
        </p:grpSpPr>
        <p:sp>
          <p:nvSpPr>
            <p:cNvPr name="Freeform 15" id="15"/>
            <p:cNvSpPr/>
            <p:nvPr/>
          </p:nvSpPr>
          <p:spPr>
            <a:xfrm flipH="false" flipV="false" rot="0">
              <a:off x="-1524" y="-1524"/>
              <a:ext cx="13871448" cy="1367409"/>
            </a:xfrm>
            <a:custGeom>
              <a:avLst/>
              <a:gdLst/>
              <a:ahLst/>
              <a:cxnLst/>
              <a:rect r="r" b="b" t="t" l="l"/>
              <a:pathLst>
                <a:path h="1367409" w="13871448">
                  <a:moveTo>
                    <a:pt x="1524" y="0"/>
                  </a:moveTo>
                  <a:lnTo>
                    <a:pt x="13869924" y="0"/>
                  </a:lnTo>
                  <a:cubicBezTo>
                    <a:pt x="13870814" y="0"/>
                    <a:pt x="13871448" y="762"/>
                    <a:pt x="13871448" y="1524"/>
                  </a:cubicBezTo>
                  <a:lnTo>
                    <a:pt x="13871448" y="1365885"/>
                  </a:lnTo>
                  <a:cubicBezTo>
                    <a:pt x="13871448" y="1366774"/>
                    <a:pt x="13870687" y="1367409"/>
                    <a:pt x="13869924" y="1367409"/>
                  </a:cubicBezTo>
                  <a:lnTo>
                    <a:pt x="1524" y="1367409"/>
                  </a:lnTo>
                  <a:cubicBezTo>
                    <a:pt x="635" y="1367409"/>
                    <a:pt x="0" y="1366647"/>
                    <a:pt x="0" y="1365885"/>
                  </a:cubicBezTo>
                  <a:lnTo>
                    <a:pt x="0" y="1524"/>
                  </a:lnTo>
                  <a:cubicBezTo>
                    <a:pt x="0" y="635"/>
                    <a:pt x="762" y="0"/>
                    <a:pt x="1524" y="0"/>
                  </a:cubicBezTo>
                  <a:moveTo>
                    <a:pt x="1524" y="3048"/>
                  </a:moveTo>
                  <a:lnTo>
                    <a:pt x="1524" y="1524"/>
                  </a:lnTo>
                  <a:lnTo>
                    <a:pt x="3048" y="1524"/>
                  </a:lnTo>
                  <a:lnTo>
                    <a:pt x="3048" y="1365885"/>
                  </a:lnTo>
                  <a:lnTo>
                    <a:pt x="1524" y="1365885"/>
                  </a:lnTo>
                  <a:lnTo>
                    <a:pt x="1524" y="1364361"/>
                  </a:lnTo>
                  <a:lnTo>
                    <a:pt x="13869924" y="1364361"/>
                  </a:lnTo>
                  <a:lnTo>
                    <a:pt x="13869924" y="1365885"/>
                  </a:lnTo>
                  <a:lnTo>
                    <a:pt x="13868400" y="1365885"/>
                  </a:lnTo>
                  <a:lnTo>
                    <a:pt x="13868400" y="1524"/>
                  </a:lnTo>
                  <a:lnTo>
                    <a:pt x="13869924" y="1524"/>
                  </a:lnTo>
                  <a:lnTo>
                    <a:pt x="13869924" y="3048"/>
                  </a:lnTo>
                  <a:lnTo>
                    <a:pt x="1524" y="3048"/>
                  </a:lnTo>
                  <a:close/>
                </a:path>
              </a:pathLst>
            </a:custGeom>
            <a:solidFill>
              <a:srgbClr val="4472C4"/>
            </a:solidFill>
          </p:spPr>
        </p:sp>
        <p:sp>
          <p:nvSpPr>
            <p:cNvPr name="TextBox 16" id="16"/>
            <p:cNvSpPr txBox="true"/>
            <p:nvPr/>
          </p:nvSpPr>
          <p:spPr>
            <a:xfrm>
              <a:off x="0" y="9525"/>
              <a:ext cx="13868400" cy="1354881"/>
            </a:xfrm>
            <a:prstGeom prst="rect">
              <a:avLst/>
            </a:prstGeom>
          </p:spPr>
          <p:txBody>
            <a:bodyPr anchor="t" rtlCol="false" tIns="50800" lIns="50800" bIns="50800" rIns="50800"/>
            <a:lstStyle/>
            <a:p>
              <a:pPr algn="l">
                <a:lnSpc>
                  <a:spcPts val="2916"/>
                </a:lnSpc>
              </a:pPr>
              <a:r>
                <a:rPr lang="en-US" sz="2700" u="sng">
                  <a:solidFill>
                    <a:srgbClr val="0563C1"/>
                  </a:solidFill>
                  <a:latin typeface="Arimo"/>
                  <a:ea typeface="Arimo"/>
                  <a:cs typeface="Arimo"/>
                  <a:sym typeface="Arimo"/>
                  <a:hlinkClick r:id="rId5" tooltip="https://www.youtube.com/watch?v=AWUTlVxOsIw"/>
                </a:rPr>
                <a:t>How a Supervolcano Ignited an Evolutionary Debate - Interesting 20 minute documentary on the Toba eruption 74,000 years ago</a:t>
              </a:r>
              <a:r>
                <a:rPr lang="en-US" sz="2700">
                  <a:solidFill>
                    <a:srgbClr val="000000"/>
                  </a:solidFill>
                  <a:latin typeface="Arimo"/>
                  <a:ea typeface="Arimo"/>
                  <a:cs typeface="Arimo"/>
                  <a:sym typeface="Arimo"/>
                </a:rPr>
                <a:t> 	</a:t>
              </a:r>
            </a:p>
          </p:txBody>
        </p:sp>
      </p:grpSp>
      <p:grpSp>
        <p:nvGrpSpPr>
          <p:cNvPr name="Group 17" id="17"/>
          <p:cNvGrpSpPr/>
          <p:nvPr/>
        </p:nvGrpSpPr>
        <p:grpSpPr>
          <a:xfrm rot="0">
            <a:off x="7886700" y="7234973"/>
            <a:ext cx="10401300" cy="1800493"/>
            <a:chOff x="0" y="0"/>
            <a:chExt cx="13868400" cy="2400658"/>
          </a:xfrm>
        </p:grpSpPr>
        <p:sp>
          <p:nvSpPr>
            <p:cNvPr name="Freeform 18" id="18"/>
            <p:cNvSpPr/>
            <p:nvPr/>
          </p:nvSpPr>
          <p:spPr>
            <a:xfrm flipH="false" flipV="false" rot="0">
              <a:off x="-1524" y="-1524"/>
              <a:ext cx="13871448" cy="2403729"/>
            </a:xfrm>
            <a:custGeom>
              <a:avLst/>
              <a:gdLst/>
              <a:ahLst/>
              <a:cxnLst/>
              <a:rect r="r" b="b" t="t" l="l"/>
              <a:pathLst>
                <a:path h="2403729" w="13871448">
                  <a:moveTo>
                    <a:pt x="1524" y="0"/>
                  </a:moveTo>
                  <a:lnTo>
                    <a:pt x="13869924" y="0"/>
                  </a:lnTo>
                  <a:cubicBezTo>
                    <a:pt x="13870814" y="0"/>
                    <a:pt x="13871448" y="762"/>
                    <a:pt x="13871448" y="1524"/>
                  </a:cubicBezTo>
                  <a:lnTo>
                    <a:pt x="13871448" y="2402205"/>
                  </a:lnTo>
                  <a:cubicBezTo>
                    <a:pt x="13871448" y="2403094"/>
                    <a:pt x="13870687" y="2403729"/>
                    <a:pt x="13869924" y="2403729"/>
                  </a:cubicBezTo>
                  <a:lnTo>
                    <a:pt x="1524" y="2403729"/>
                  </a:lnTo>
                  <a:cubicBezTo>
                    <a:pt x="635" y="2403729"/>
                    <a:pt x="0" y="2402967"/>
                    <a:pt x="0" y="2402205"/>
                  </a:cubicBezTo>
                  <a:lnTo>
                    <a:pt x="0" y="1524"/>
                  </a:lnTo>
                  <a:cubicBezTo>
                    <a:pt x="0" y="635"/>
                    <a:pt x="762" y="0"/>
                    <a:pt x="1524" y="0"/>
                  </a:cubicBezTo>
                  <a:moveTo>
                    <a:pt x="1524" y="3048"/>
                  </a:moveTo>
                  <a:lnTo>
                    <a:pt x="1524" y="1524"/>
                  </a:lnTo>
                  <a:lnTo>
                    <a:pt x="3048" y="1524"/>
                  </a:lnTo>
                  <a:lnTo>
                    <a:pt x="3048" y="2402205"/>
                  </a:lnTo>
                  <a:lnTo>
                    <a:pt x="1524" y="2402205"/>
                  </a:lnTo>
                  <a:lnTo>
                    <a:pt x="1524" y="2400681"/>
                  </a:lnTo>
                  <a:lnTo>
                    <a:pt x="13869924" y="2400681"/>
                  </a:lnTo>
                  <a:lnTo>
                    <a:pt x="13869924" y="2402205"/>
                  </a:lnTo>
                  <a:lnTo>
                    <a:pt x="13868400" y="2402205"/>
                  </a:lnTo>
                  <a:lnTo>
                    <a:pt x="13868400" y="1524"/>
                  </a:lnTo>
                  <a:lnTo>
                    <a:pt x="13869924" y="1524"/>
                  </a:lnTo>
                  <a:lnTo>
                    <a:pt x="13869924" y="3048"/>
                  </a:lnTo>
                  <a:lnTo>
                    <a:pt x="1524" y="3048"/>
                  </a:lnTo>
                  <a:close/>
                </a:path>
              </a:pathLst>
            </a:custGeom>
            <a:solidFill>
              <a:srgbClr val="4472C4"/>
            </a:solidFill>
          </p:spPr>
        </p:sp>
        <p:sp>
          <p:nvSpPr>
            <p:cNvPr name="TextBox 19" id="19"/>
            <p:cNvSpPr txBox="true"/>
            <p:nvPr/>
          </p:nvSpPr>
          <p:spPr>
            <a:xfrm>
              <a:off x="0" y="-57150"/>
              <a:ext cx="13868400" cy="2457808"/>
            </a:xfrm>
            <a:prstGeom prst="rect">
              <a:avLst/>
            </a:prstGeom>
          </p:spPr>
          <p:txBody>
            <a:bodyPr anchor="t" rtlCol="false" tIns="50800" lIns="50800" bIns="50800" rIns="50800"/>
            <a:lstStyle/>
            <a:p>
              <a:pPr algn="l">
                <a:lnSpc>
                  <a:spcPts val="3240"/>
                </a:lnSpc>
              </a:pPr>
              <a:r>
                <a:rPr lang="en-US" sz="2700" u="sng">
                  <a:solidFill>
                    <a:srgbClr val="0563C1"/>
                  </a:solidFill>
                  <a:latin typeface="Calibri (MS)"/>
                  <a:ea typeface="Calibri (MS)"/>
                  <a:cs typeface="Calibri (MS)"/>
                  <a:sym typeface="Calibri (MS)"/>
                  <a:hlinkClick r:id="rId6" tooltip="https://www.sciencealert.com/tonga-s-volcanic-eruption-was-the-largest-explosion-of-the-21st-century"/>
                </a:rPr>
                <a:t>Article - It's Official: Tonga's Volcano Was The Largest Explosive Eruption of The 21st Century. The Volcanic Explosivity Index (VEI) rating for the blast was set at 6, with one such eruption expected once every 50-100 years.</a:t>
              </a:r>
              <a:r>
                <a:rPr lang="en-US" sz="2700">
                  <a:solidFill>
                    <a:srgbClr val="000000"/>
                  </a:solidFill>
                  <a:latin typeface="Calibri (MS)"/>
                  <a:ea typeface="Calibri (MS)"/>
                  <a:cs typeface="Calibri (MS)"/>
                  <a:sym typeface="Calibri (MS)"/>
                </a:rPr>
                <a:t> </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grpSp>
        <p:nvGrpSpPr>
          <p:cNvPr name="Group 3" id="3"/>
          <p:cNvGrpSpPr/>
          <p:nvPr/>
        </p:nvGrpSpPr>
        <p:grpSpPr>
          <a:xfrm rot="0">
            <a:off x="0" y="0"/>
            <a:ext cx="15773400" cy="769048"/>
            <a:chOff x="0" y="0"/>
            <a:chExt cx="21031200" cy="1025398"/>
          </a:xfrm>
        </p:grpSpPr>
        <p:sp>
          <p:nvSpPr>
            <p:cNvPr name="Freeform 4" id="4"/>
            <p:cNvSpPr/>
            <p:nvPr/>
          </p:nvSpPr>
          <p:spPr>
            <a:xfrm flipH="false" flipV="false" rot="0">
              <a:off x="0" y="0"/>
              <a:ext cx="21031200" cy="1025398"/>
            </a:xfrm>
            <a:custGeom>
              <a:avLst/>
              <a:gdLst/>
              <a:ahLst/>
              <a:cxnLst/>
              <a:rect r="r" b="b" t="t" l="l"/>
              <a:pathLst>
                <a:path h="1025398" w="21031200">
                  <a:moveTo>
                    <a:pt x="0" y="0"/>
                  </a:moveTo>
                  <a:lnTo>
                    <a:pt x="21031200" y="0"/>
                  </a:lnTo>
                  <a:lnTo>
                    <a:pt x="21031200" y="1025398"/>
                  </a:lnTo>
                  <a:lnTo>
                    <a:pt x="0" y="1025398"/>
                  </a:lnTo>
                  <a:close/>
                </a:path>
              </a:pathLst>
            </a:custGeom>
            <a:solidFill>
              <a:srgbClr val="000000">
                <a:alpha val="0"/>
              </a:srgbClr>
            </a:solidFill>
          </p:spPr>
        </p:sp>
        <p:sp>
          <p:nvSpPr>
            <p:cNvPr name="TextBox 5" id="5"/>
            <p:cNvSpPr txBox="true"/>
            <p:nvPr/>
          </p:nvSpPr>
          <p:spPr>
            <a:xfrm>
              <a:off x="0" y="0"/>
              <a:ext cx="21031200" cy="1025398"/>
            </a:xfrm>
            <a:prstGeom prst="rect">
              <a:avLst/>
            </a:prstGeom>
          </p:spPr>
          <p:txBody>
            <a:bodyPr anchor="ctr" rtlCol="false" tIns="0" lIns="0" bIns="0" rIns="0"/>
            <a:lstStyle/>
            <a:p>
              <a:pPr algn="l">
                <a:lnSpc>
                  <a:spcPts val="4536"/>
                </a:lnSpc>
              </a:pPr>
              <a:r>
                <a:rPr lang="en-US" sz="4200" spc="36">
                  <a:solidFill>
                    <a:srgbClr val="000000"/>
                  </a:solidFill>
                  <a:latin typeface="Abibas"/>
                  <a:ea typeface="Abibas"/>
                  <a:cs typeface="Abibas"/>
                  <a:sym typeface="Abibas"/>
                </a:rPr>
                <a:t>Volcanic Hazards</a:t>
              </a:r>
            </a:p>
          </p:txBody>
        </p:sp>
      </p:grpSp>
      <p:grpSp>
        <p:nvGrpSpPr>
          <p:cNvPr name="Group 6" id="6"/>
          <p:cNvGrpSpPr/>
          <p:nvPr/>
        </p:nvGrpSpPr>
        <p:grpSpPr>
          <a:xfrm rot="0">
            <a:off x="5056630" y="1818111"/>
            <a:ext cx="7531886" cy="2110530"/>
            <a:chOff x="0" y="0"/>
            <a:chExt cx="10042514" cy="2814040"/>
          </a:xfrm>
        </p:grpSpPr>
        <p:sp>
          <p:nvSpPr>
            <p:cNvPr name="Freeform 7" id="7"/>
            <p:cNvSpPr/>
            <p:nvPr/>
          </p:nvSpPr>
          <p:spPr>
            <a:xfrm flipH="false" flipV="false" rot="0">
              <a:off x="-1524" y="-1524"/>
              <a:ext cx="10045573" cy="2817114"/>
            </a:xfrm>
            <a:custGeom>
              <a:avLst/>
              <a:gdLst/>
              <a:ahLst/>
              <a:cxnLst/>
              <a:rect r="r" b="b" t="t" l="l"/>
              <a:pathLst>
                <a:path h="2817114" w="10045573">
                  <a:moveTo>
                    <a:pt x="1524" y="0"/>
                  </a:moveTo>
                  <a:lnTo>
                    <a:pt x="10044049" y="0"/>
                  </a:lnTo>
                  <a:cubicBezTo>
                    <a:pt x="10044938" y="0"/>
                    <a:pt x="10045573" y="762"/>
                    <a:pt x="10045573" y="1524"/>
                  </a:cubicBezTo>
                  <a:lnTo>
                    <a:pt x="10045573" y="2815590"/>
                  </a:lnTo>
                  <a:cubicBezTo>
                    <a:pt x="10045573" y="2816479"/>
                    <a:pt x="10044811" y="2817114"/>
                    <a:pt x="10044049" y="2817114"/>
                  </a:cubicBezTo>
                  <a:lnTo>
                    <a:pt x="1524" y="2817114"/>
                  </a:lnTo>
                  <a:cubicBezTo>
                    <a:pt x="635" y="2817114"/>
                    <a:pt x="0" y="2816352"/>
                    <a:pt x="0" y="2815590"/>
                  </a:cubicBezTo>
                  <a:lnTo>
                    <a:pt x="0" y="1524"/>
                  </a:lnTo>
                  <a:cubicBezTo>
                    <a:pt x="0" y="635"/>
                    <a:pt x="762" y="0"/>
                    <a:pt x="1524" y="0"/>
                  </a:cubicBezTo>
                  <a:moveTo>
                    <a:pt x="1524" y="3048"/>
                  </a:moveTo>
                  <a:lnTo>
                    <a:pt x="1524" y="1524"/>
                  </a:lnTo>
                  <a:lnTo>
                    <a:pt x="3048" y="1524"/>
                  </a:lnTo>
                  <a:lnTo>
                    <a:pt x="3048" y="2815590"/>
                  </a:lnTo>
                  <a:lnTo>
                    <a:pt x="1524" y="2815590"/>
                  </a:lnTo>
                  <a:lnTo>
                    <a:pt x="1524" y="2814066"/>
                  </a:lnTo>
                  <a:lnTo>
                    <a:pt x="10044049" y="2814066"/>
                  </a:lnTo>
                  <a:lnTo>
                    <a:pt x="10044049" y="2815590"/>
                  </a:lnTo>
                  <a:lnTo>
                    <a:pt x="10042525" y="2815590"/>
                  </a:lnTo>
                  <a:lnTo>
                    <a:pt x="10042525" y="1524"/>
                  </a:lnTo>
                  <a:lnTo>
                    <a:pt x="10044049" y="1524"/>
                  </a:lnTo>
                  <a:lnTo>
                    <a:pt x="10044049" y="3048"/>
                  </a:lnTo>
                  <a:lnTo>
                    <a:pt x="1524" y="3048"/>
                  </a:lnTo>
                  <a:close/>
                </a:path>
              </a:pathLst>
            </a:custGeom>
            <a:solidFill>
              <a:srgbClr val="4472C4"/>
            </a:solidFill>
          </p:spPr>
        </p:sp>
        <p:sp>
          <p:nvSpPr>
            <p:cNvPr name="TextBox 8" id="8"/>
            <p:cNvSpPr txBox="true"/>
            <p:nvPr/>
          </p:nvSpPr>
          <p:spPr>
            <a:xfrm>
              <a:off x="0" y="-28575"/>
              <a:ext cx="10042514" cy="2842615"/>
            </a:xfrm>
            <a:prstGeom prst="rect">
              <a:avLst/>
            </a:prstGeom>
          </p:spPr>
          <p:txBody>
            <a:bodyPr anchor="t" rtlCol="false" tIns="50800" lIns="50800" bIns="50800" rIns="50800"/>
            <a:lstStyle/>
            <a:p>
              <a:pPr algn="l">
                <a:lnSpc>
                  <a:spcPts val="3240"/>
                </a:lnSpc>
              </a:pPr>
              <a:r>
                <a:rPr lang="en-US" sz="3000">
                  <a:solidFill>
                    <a:srgbClr val="000000"/>
                  </a:solidFill>
                  <a:latin typeface="Calibri (MS)"/>
                  <a:ea typeface="Calibri (MS)"/>
                  <a:cs typeface="Calibri (MS)"/>
                  <a:sym typeface="Calibri (MS)"/>
                </a:rPr>
                <a:t>Watch the video in the link below to learn about volcanic hazards.</a:t>
              </a:r>
            </a:p>
            <a:p>
              <a:pPr algn="l">
                <a:lnSpc>
                  <a:spcPts val="3240"/>
                </a:lnSpc>
              </a:pPr>
              <a:r>
                <a:rPr lang="en-US" sz="3000" u="sng">
                  <a:solidFill>
                    <a:srgbClr val="0563C1"/>
                  </a:solidFill>
                  <a:latin typeface="Calibri (MS)"/>
                  <a:ea typeface="Calibri (MS)"/>
                  <a:cs typeface="Calibri (MS)"/>
                  <a:sym typeface="Calibri (MS)"/>
                  <a:hlinkClick r:id="rId3" tooltip="https://www.youtube.com/watch?v=BCm6xTZj-vk"/>
                </a:rPr>
                <a:t>https://www.youtube.com/watch?v=BCm6xTZj-vk</a:t>
              </a:r>
            </a:p>
            <a:p>
              <a:pPr algn="l">
                <a:lnSpc>
                  <a:spcPts val="3240"/>
                </a:lnSpc>
              </a:pPr>
            </a:p>
          </p:txBody>
        </p:sp>
      </p:grpSp>
      <p:grpSp>
        <p:nvGrpSpPr>
          <p:cNvPr name="Group 9" id="9"/>
          <p:cNvGrpSpPr/>
          <p:nvPr/>
        </p:nvGrpSpPr>
        <p:grpSpPr>
          <a:xfrm rot="0">
            <a:off x="117165" y="5330959"/>
            <a:ext cx="5266124" cy="4925851"/>
            <a:chOff x="0" y="0"/>
            <a:chExt cx="7021498" cy="6567802"/>
          </a:xfrm>
        </p:grpSpPr>
        <p:sp>
          <p:nvSpPr>
            <p:cNvPr name="Freeform 10" id="10"/>
            <p:cNvSpPr/>
            <p:nvPr/>
          </p:nvSpPr>
          <p:spPr>
            <a:xfrm flipH="false" flipV="false" rot="0">
              <a:off x="12700" y="12700"/>
              <a:ext cx="6996049" cy="6542405"/>
            </a:xfrm>
            <a:custGeom>
              <a:avLst/>
              <a:gdLst/>
              <a:ahLst/>
              <a:cxnLst/>
              <a:rect r="r" b="b" t="t" l="l"/>
              <a:pathLst>
                <a:path h="6542405" w="6996049">
                  <a:moveTo>
                    <a:pt x="0" y="1090422"/>
                  </a:moveTo>
                  <a:cubicBezTo>
                    <a:pt x="0" y="488188"/>
                    <a:pt x="488315" y="0"/>
                    <a:pt x="1090676" y="0"/>
                  </a:cubicBezTo>
                  <a:lnTo>
                    <a:pt x="5905373" y="0"/>
                  </a:lnTo>
                  <a:cubicBezTo>
                    <a:pt x="6507734" y="0"/>
                    <a:pt x="6996049" y="488188"/>
                    <a:pt x="6996049" y="1090422"/>
                  </a:cubicBezTo>
                  <a:lnTo>
                    <a:pt x="6996049" y="5451983"/>
                  </a:lnTo>
                  <a:cubicBezTo>
                    <a:pt x="6996049" y="6054217"/>
                    <a:pt x="6507734" y="6542405"/>
                    <a:pt x="5905373" y="6542405"/>
                  </a:cubicBezTo>
                  <a:lnTo>
                    <a:pt x="1090676" y="6542405"/>
                  </a:lnTo>
                  <a:cubicBezTo>
                    <a:pt x="488315" y="6542405"/>
                    <a:pt x="0" y="6054217"/>
                    <a:pt x="0" y="5451983"/>
                  </a:cubicBezTo>
                  <a:close/>
                </a:path>
              </a:pathLst>
            </a:custGeom>
            <a:solidFill>
              <a:srgbClr val="4472C4"/>
            </a:solidFill>
          </p:spPr>
        </p:sp>
        <p:sp>
          <p:nvSpPr>
            <p:cNvPr name="Freeform 11" id="11"/>
            <p:cNvSpPr/>
            <p:nvPr/>
          </p:nvSpPr>
          <p:spPr>
            <a:xfrm flipH="false" flipV="false" rot="0">
              <a:off x="0" y="0"/>
              <a:ext cx="7021449" cy="6567805"/>
            </a:xfrm>
            <a:custGeom>
              <a:avLst/>
              <a:gdLst/>
              <a:ahLst/>
              <a:cxnLst/>
              <a:rect r="r" b="b" t="t" l="l"/>
              <a:pathLst>
                <a:path h="6567805" w="7021449">
                  <a:moveTo>
                    <a:pt x="0" y="1103122"/>
                  </a:moveTo>
                  <a:cubicBezTo>
                    <a:pt x="0" y="493903"/>
                    <a:pt x="494030" y="0"/>
                    <a:pt x="1103376" y="0"/>
                  </a:cubicBezTo>
                  <a:lnTo>
                    <a:pt x="5918073" y="0"/>
                  </a:lnTo>
                  <a:lnTo>
                    <a:pt x="5918073" y="12700"/>
                  </a:lnTo>
                  <a:lnTo>
                    <a:pt x="5918073" y="0"/>
                  </a:lnTo>
                  <a:cubicBezTo>
                    <a:pt x="6527419" y="0"/>
                    <a:pt x="7021449" y="493903"/>
                    <a:pt x="7021449" y="1103122"/>
                  </a:cubicBezTo>
                  <a:lnTo>
                    <a:pt x="7008749" y="1103122"/>
                  </a:lnTo>
                  <a:lnTo>
                    <a:pt x="7021449" y="1103122"/>
                  </a:lnTo>
                  <a:lnTo>
                    <a:pt x="7021449" y="5464683"/>
                  </a:lnTo>
                  <a:lnTo>
                    <a:pt x="7008749" y="5464683"/>
                  </a:lnTo>
                  <a:lnTo>
                    <a:pt x="7021449" y="5464683"/>
                  </a:lnTo>
                  <a:cubicBezTo>
                    <a:pt x="7021449" y="6073902"/>
                    <a:pt x="6527419" y="6567805"/>
                    <a:pt x="5918073" y="6567805"/>
                  </a:cubicBezTo>
                  <a:lnTo>
                    <a:pt x="5918073" y="6555105"/>
                  </a:lnTo>
                  <a:lnTo>
                    <a:pt x="5918073" y="6567805"/>
                  </a:lnTo>
                  <a:lnTo>
                    <a:pt x="1103376" y="6567805"/>
                  </a:lnTo>
                  <a:lnTo>
                    <a:pt x="1103376" y="6555105"/>
                  </a:lnTo>
                  <a:lnTo>
                    <a:pt x="1103376" y="6567805"/>
                  </a:lnTo>
                  <a:cubicBezTo>
                    <a:pt x="494030" y="6567805"/>
                    <a:pt x="0" y="6073902"/>
                    <a:pt x="0" y="5464683"/>
                  </a:cubicBezTo>
                  <a:lnTo>
                    <a:pt x="0" y="1103122"/>
                  </a:lnTo>
                  <a:lnTo>
                    <a:pt x="12700" y="1103122"/>
                  </a:lnTo>
                  <a:lnTo>
                    <a:pt x="0" y="1103122"/>
                  </a:lnTo>
                  <a:moveTo>
                    <a:pt x="25400" y="1103122"/>
                  </a:moveTo>
                  <a:lnTo>
                    <a:pt x="25400" y="5464683"/>
                  </a:lnTo>
                  <a:lnTo>
                    <a:pt x="12700" y="5464683"/>
                  </a:lnTo>
                  <a:lnTo>
                    <a:pt x="25400" y="5464683"/>
                  </a:lnTo>
                  <a:cubicBezTo>
                    <a:pt x="25400" y="6059932"/>
                    <a:pt x="508000" y="6542405"/>
                    <a:pt x="1103376" y="6542405"/>
                  </a:cubicBezTo>
                  <a:lnTo>
                    <a:pt x="5918073" y="6542405"/>
                  </a:lnTo>
                  <a:cubicBezTo>
                    <a:pt x="6513449" y="6542405"/>
                    <a:pt x="6996049" y="6059932"/>
                    <a:pt x="6996049" y="5464683"/>
                  </a:cubicBezTo>
                  <a:lnTo>
                    <a:pt x="6996049" y="1103122"/>
                  </a:lnTo>
                  <a:cubicBezTo>
                    <a:pt x="6996049" y="507873"/>
                    <a:pt x="6513449" y="25400"/>
                    <a:pt x="5918073" y="25400"/>
                  </a:cubicBezTo>
                  <a:lnTo>
                    <a:pt x="1103376" y="25400"/>
                  </a:lnTo>
                  <a:lnTo>
                    <a:pt x="1103376" y="12700"/>
                  </a:lnTo>
                  <a:lnTo>
                    <a:pt x="1103376" y="25400"/>
                  </a:lnTo>
                  <a:cubicBezTo>
                    <a:pt x="508000" y="25400"/>
                    <a:pt x="25400" y="507873"/>
                    <a:pt x="25400" y="1103122"/>
                  </a:cubicBezTo>
                  <a:close/>
                </a:path>
              </a:pathLst>
            </a:custGeom>
            <a:solidFill>
              <a:srgbClr val="2F528F"/>
            </a:solidFill>
          </p:spPr>
        </p:sp>
        <p:sp>
          <p:nvSpPr>
            <p:cNvPr name="TextBox 12" id="12"/>
            <p:cNvSpPr txBox="true"/>
            <p:nvPr/>
          </p:nvSpPr>
          <p:spPr>
            <a:xfrm>
              <a:off x="0" y="-38100"/>
              <a:ext cx="7021498" cy="6605902"/>
            </a:xfrm>
            <a:prstGeom prst="rect">
              <a:avLst/>
            </a:prstGeom>
          </p:spPr>
          <p:txBody>
            <a:bodyPr anchor="ctr" rtlCol="false" tIns="50800" lIns="50800" bIns="50800" rIns="50800"/>
            <a:lstStyle/>
            <a:p>
              <a:pPr algn="ctr">
                <a:lnSpc>
                  <a:spcPts val="2250"/>
                </a:lnSpc>
              </a:pPr>
              <a:r>
                <a:rPr lang="en-US" sz="1875">
                  <a:solidFill>
                    <a:srgbClr val="FFFFFF"/>
                  </a:solidFill>
                  <a:latin typeface="Calibri (MS)"/>
                  <a:ea typeface="Calibri (MS)"/>
                  <a:cs typeface="Calibri (MS)"/>
                  <a:sym typeface="Calibri (MS)"/>
                </a:rPr>
                <a:t>TASK - Create a visual/table outlining the different </a:t>
              </a:r>
              <a:r>
                <a:rPr lang="en-US" sz="1875" u="sng">
                  <a:solidFill>
                    <a:srgbClr val="FFFFFF"/>
                  </a:solidFill>
                  <a:latin typeface="Calibri (MS)"/>
                  <a:ea typeface="Calibri (MS)"/>
                  <a:cs typeface="Calibri (MS)"/>
                  <a:sym typeface="Calibri (MS)"/>
                </a:rPr>
                <a:t>volcanic hazards and impacts</a:t>
              </a:r>
              <a:r>
                <a:rPr lang="en-US" sz="1875">
                  <a:solidFill>
                    <a:srgbClr val="FFFFFF"/>
                  </a:solidFill>
                  <a:latin typeface="Calibri (MS)"/>
                  <a:ea typeface="Calibri (MS)"/>
                  <a:cs typeface="Calibri (MS)"/>
                  <a:sym typeface="Calibri (MS)"/>
                </a:rPr>
                <a:t>. The resources on </a:t>
              </a:r>
              <a:r>
                <a:rPr lang="en-US" sz="1875" u="sng">
                  <a:solidFill>
                    <a:srgbClr val="FFFFFF"/>
                  </a:solidFill>
                  <a:latin typeface="Calibri (MS)"/>
                  <a:ea typeface="Calibri (MS)"/>
                  <a:cs typeface="Calibri (MS)"/>
                  <a:sym typeface="Calibri (MS)"/>
                </a:rPr>
                <a:t>this slide and the next slide</a:t>
              </a:r>
              <a:r>
                <a:rPr lang="en-US" sz="1875">
                  <a:solidFill>
                    <a:srgbClr val="FFFFFF"/>
                  </a:solidFill>
                  <a:latin typeface="Calibri (MS)"/>
                  <a:ea typeface="Calibri (MS)"/>
                  <a:cs typeface="Calibri (MS)"/>
                  <a:sym typeface="Calibri (MS)"/>
                </a:rPr>
                <a:t> will help you. It should include the following:</a:t>
              </a:r>
            </a:p>
            <a:p>
              <a:pPr algn="ctr">
                <a:lnSpc>
                  <a:spcPts val="2250"/>
                </a:lnSpc>
              </a:pPr>
            </a:p>
            <a:p>
              <a:pPr algn="l" marL="339328" indent="-169664" lvl="1">
                <a:lnSpc>
                  <a:spcPts val="2250"/>
                </a:lnSpc>
                <a:buFont typeface="Arial"/>
                <a:buChar char="•"/>
              </a:pPr>
              <a:r>
                <a:rPr lang="en-US" sz="1875" u="sng">
                  <a:solidFill>
                    <a:srgbClr val="FFFFFF"/>
                  </a:solidFill>
                  <a:latin typeface="Calibri (MS)"/>
                  <a:ea typeface="Calibri (MS)"/>
                  <a:cs typeface="Calibri (MS)"/>
                  <a:sym typeface="Calibri (MS)"/>
                </a:rPr>
                <a:t>Describe</a:t>
              </a:r>
              <a:r>
                <a:rPr lang="en-US" sz="1875">
                  <a:solidFill>
                    <a:srgbClr val="FFFFFF"/>
                  </a:solidFill>
                  <a:latin typeface="Calibri (MS)"/>
                  <a:ea typeface="Calibri (MS)"/>
                  <a:cs typeface="Calibri (MS)"/>
                  <a:sym typeface="Calibri (MS)"/>
                </a:rPr>
                <a:t> the hazard and </a:t>
              </a:r>
              <a:r>
                <a:rPr lang="en-US" sz="1875" u="sng">
                  <a:solidFill>
                    <a:srgbClr val="FFFFFF"/>
                  </a:solidFill>
                  <a:latin typeface="Calibri (MS)"/>
                  <a:ea typeface="Calibri (MS)"/>
                  <a:cs typeface="Calibri (MS)"/>
                  <a:sym typeface="Calibri (MS)"/>
                </a:rPr>
                <a:t>explain</a:t>
              </a:r>
              <a:r>
                <a:rPr lang="en-US" sz="1875">
                  <a:solidFill>
                    <a:srgbClr val="FFFFFF"/>
                  </a:solidFill>
                  <a:latin typeface="Calibri (MS)"/>
                  <a:ea typeface="Calibri (MS)"/>
                  <a:cs typeface="Calibri (MS)"/>
                  <a:sym typeface="Calibri (MS)"/>
                </a:rPr>
                <a:t> it.</a:t>
              </a:r>
            </a:p>
            <a:p>
              <a:pPr algn="l" marL="339328" indent="-169664" lvl="1">
                <a:lnSpc>
                  <a:spcPts val="2250"/>
                </a:lnSpc>
                <a:buFont typeface="Arial"/>
                <a:buChar char="•"/>
              </a:pPr>
              <a:r>
                <a:rPr lang="en-US" sz="1875">
                  <a:solidFill>
                    <a:srgbClr val="FFFFFF"/>
                  </a:solidFill>
                  <a:latin typeface="Calibri (MS)"/>
                  <a:ea typeface="Calibri (MS)"/>
                  <a:cs typeface="Calibri (MS)"/>
                  <a:sym typeface="Calibri (MS)"/>
                </a:rPr>
                <a:t>Where does it occur? Type of volcano &amp; type of eruption?</a:t>
              </a:r>
            </a:p>
            <a:p>
              <a:pPr algn="l" marL="339328" indent="-169664" lvl="1">
                <a:lnSpc>
                  <a:spcPts val="2250"/>
                </a:lnSpc>
                <a:buFont typeface="Arial"/>
                <a:buChar char="•"/>
              </a:pPr>
              <a:r>
                <a:rPr lang="en-US" sz="1875" u="sng">
                  <a:solidFill>
                    <a:srgbClr val="FFFFFF"/>
                  </a:solidFill>
                  <a:latin typeface="Calibri (MS)"/>
                  <a:ea typeface="Calibri (MS)"/>
                  <a:cs typeface="Calibri (MS)"/>
                  <a:sym typeface="Calibri (MS)"/>
                </a:rPr>
                <a:t>Impacts</a:t>
              </a:r>
              <a:r>
                <a:rPr lang="en-US" sz="1875">
                  <a:solidFill>
                    <a:srgbClr val="FFFFFF"/>
                  </a:solidFill>
                  <a:latin typeface="Calibri (MS)"/>
                  <a:ea typeface="Calibri (MS)"/>
                  <a:cs typeface="Calibri (MS)"/>
                  <a:sym typeface="Calibri (MS)"/>
                </a:rPr>
                <a:t> of the hazard – real-life examples? Facts/data?</a:t>
              </a:r>
            </a:p>
            <a:p>
              <a:pPr algn="l" marL="339328" indent="-169664" lvl="1">
                <a:lnSpc>
                  <a:spcPts val="2250"/>
                </a:lnSpc>
                <a:buFont typeface="Arial"/>
                <a:buChar char="•"/>
              </a:pPr>
              <a:r>
                <a:rPr lang="en-US" sz="1875">
                  <a:solidFill>
                    <a:srgbClr val="FFFFFF"/>
                  </a:solidFill>
                  <a:latin typeface="Calibri (MS)"/>
                  <a:ea typeface="Calibri (MS)"/>
                  <a:cs typeface="Calibri (MS)"/>
                  <a:sym typeface="Calibri (MS)"/>
                </a:rPr>
                <a:t>Any further/</a:t>
              </a:r>
              <a:r>
                <a:rPr lang="en-US" sz="1875" u="sng">
                  <a:solidFill>
                    <a:srgbClr val="FFFFFF"/>
                  </a:solidFill>
                  <a:latin typeface="Calibri (MS)"/>
                  <a:ea typeface="Calibri (MS)"/>
                  <a:cs typeface="Calibri (MS)"/>
                  <a:sym typeface="Calibri (MS)"/>
                </a:rPr>
                <a:t>secondary impacts</a:t>
              </a:r>
              <a:r>
                <a:rPr lang="en-US" sz="1875">
                  <a:solidFill>
                    <a:srgbClr val="FFFFFF"/>
                  </a:solidFill>
                  <a:latin typeface="Calibri (MS)"/>
                  <a:ea typeface="Calibri (MS)"/>
                  <a:cs typeface="Calibri (MS)"/>
                  <a:sym typeface="Calibri (MS)"/>
                </a:rPr>
                <a:t>? ‘This can/could/has le(a)d to…’</a:t>
              </a:r>
            </a:p>
            <a:p>
              <a:pPr algn="l" marL="339328" indent="-169664" lvl="1">
                <a:lnSpc>
                  <a:spcPts val="2250"/>
                </a:lnSpc>
                <a:buFont typeface="Arial"/>
                <a:buChar char="•"/>
              </a:pPr>
              <a:r>
                <a:rPr lang="en-US" sz="1875">
                  <a:solidFill>
                    <a:srgbClr val="FFFFFF"/>
                  </a:solidFill>
                  <a:latin typeface="Calibri (MS)"/>
                  <a:ea typeface="Calibri (MS)"/>
                  <a:cs typeface="Calibri (MS)"/>
                  <a:sym typeface="Calibri (MS)"/>
                </a:rPr>
                <a:t>Pictures?</a:t>
              </a:r>
            </a:p>
            <a:p>
              <a:pPr algn="l" marL="339328" indent="-169664" lvl="1">
                <a:lnSpc>
                  <a:spcPts val="2250"/>
                </a:lnSpc>
              </a:pPr>
            </a:p>
            <a:p>
              <a:pPr algn="l" marL="339328" indent="-169664" lvl="1">
                <a:lnSpc>
                  <a:spcPts val="2250"/>
                </a:lnSpc>
              </a:pPr>
              <a:r>
                <a:rPr lang="en-US" sz="1875">
                  <a:solidFill>
                    <a:srgbClr val="FFFFFF"/>
                  </a:solidFill>
                  <a:latin typeface="Calibri (MS)"/>
                  <a:ea typeface="Calibri (MS)"/>
                  <a:cs typeface="Calibri (MS)"/>
                  <a:sym typeface="Calibri (MS)"/>
                </a:rPr>
                <a:t>Ext: Factors affecting severity of volcanic damage? Compare HIC’s v LIC’s…</a:t>
              </a:r>
            </a:p>
          </p:txBody>
        </p:sp>
      </p:grpSp>
      <p:grpSp>
        <p:nvGrpSpPr>
          <p:cNvPr name="Group 13" id="13"/>
          <p:cNvGrpSpPr>
            <a:grpSpLocks noChangeAspect="true"/>
          </p:cNvGrpSpPr>
          <p:nvPr/>
        </p:nvGrpSpPr>
        <p:grpSpPr>
          <a:xfrm rot="0">
            <a:off x="196476" y="1545793"/>
            <a:ext cx="4780986" cy="3729775"/>
            <a:chOff x="0" y="0"/>
            <a:chExt cx="6374648" cy="4973034"/>
          </a:xfrm>
        </p:grpSpPr>
        <p:sp>
          <p:nvSpPr>
            <p:cNvPr name="Freeform 14" id="14"/>
            <p:cNvSpPr/>
            <p:nvPr/>
          </p:nvSpPr>
          <p:spPr>
            <a:xfrm flipH="false" flipV="false" rot="0">
              <a:off x="0" y="0"/>
              <a:ext cx="6374638" cy="4973066"/>
            </a:xfrm>
            <a:custGeom>
              <a:avLst/>
              <a:gdLst/>
              <a:ahLst/>
              <a:cxnLst/>
              <a:rect r="r" b="b" t="t" l="l"/>
              <a:pathLst>
                <a:path h="4973066" w="6374638">
                  <a:moveTo>
                    <a:pt x="0" y="0"/>
                  </a:moveTo>
                  <a:lnTo>
                    <a:pt x="6374638" y="0"/>
                  </a:lnTo>
                  <a:lnTo>
                    <a:pt x="6374638" y="4973066"/>
                  </a:lnTo>
                  <a:lnTo>
                    <a:pt x="0" y="4973066"/>
                  </a:lnTo>
                  <a:lnTo>
                    <a:pt x="0" y="0"/>
                  </a:lnTo>
                  <a:close/>
                </a:path>
              </a:pathLst>
            </a:custGeom>
            <a:blipFill>
              <a:blip r:embed="rId4"/>
              <a:stretch>
                <a:fillRect l="0" t="0" r="0" b="0"/>
              </a:stretch>
            </a:blipFill>
          </p:spPr>
        </p:sp>
      </p:grpSp>
      <p:grpSp>
        <p:nvGrpSpPr>
          <p:cNvPr name="Group 15" id="15"/>
          <p:cNvGrpSpPr>
            <a:grpSpLocks noChangeAspect="true"/>
          </p:cNvGrpSpPr>
          <p:nvPr/>
        </p:nvGrpSpPr>
        <p:grpSpPr>
          <a:xfrm rot="0">
            <a:off x="12667686" y="177342"/>
            <a:ext cx="5370931" cy="7873914"/>
            <a:chOff x="0" y="0"/>
            <a:chExt cx="7161242" cy="10498552"/>
          </a:xfrm>
        </p:grpSpPr>
        <p:sp>
          <p:nvSpPr>
            <p:cNvPr name="Freeform 16" id="16"/>
            <p:cNvSpPr/>
            <p:nvPr/>
          </p:nvSpPr>
          <p:spPr>
            <a:xfrm flipH="false" flipV="false" rot="0">
              <a:off x="0" y="0"/>
              <a:ext cx="7161276" cy="10498582"/>
            </a:xfrm>
            <a:custGeom>
              <a:avLst/>
              <a:gdLst/>
              <a:ahLst/>
              <a:cxnLst/>
              <a:rect r="r" b="b" t="t" l="l"/>
              <a:pathLst>
                <a:path h="10498582" w="7161276">
                  <a:moveTo>
                    <a:pt x="0" y="0"/>
                  </a:moveTo>
                  <a:lnTo>
                    <a:pt x="7161276" y="0"/>
                  </a:lnTo>
                  <a:lnTo>
                    <a:pt x="7161276" y="10498582"/>
                  </a:lnTo>
                  <a:lnTo>
                    <a:pt x="0" y="10498582"/>
                  </a:lnTo>
                  <a:lnTo>
                    <a:pt x="0" y="0"/>
                  </a:lnTo>
                  <a:close/>
                </a:path>
              </a:pathLst>
            </a:custGeom>
            <a:blipFill>
              <a:blip r:embed="rId5"/>
              <a:stretch>
                <a:fillRect l="-14657" t="0" r="-14656" b="0"/>
              </a:stretch>
            </a:blipFill>
          </p:spPr>
        </p:sp>
      </p:grpSp>
      <p:grpSp>
        <p:nvGrpSpPr>
          <p:cNvPr name="Group 17" id="17"/>
          <p:cNvGrpSpPr>
            <a:grpSpLocks noChangeAspect="true"/>
          </p:cNvGrpSpPr>
          <p:nvPr/>
        </p:nvGrpSpPr>
        <p:grpSpPr>
          <a:xfrm rot="0">
            <a:off x="12667686" y="7898622"/>
            <a:ext cx="5370931" cy="2291400"/>
            <a:chOff x="0" y="0"/>
            <a:chExt cx="7161242" cy="3055200"/>
          </a:xfrm>
        </p:grpSpPr>
        <p:sp>
          <p:nvSpPr>
            <p:cNvPr name="Freeform 18" id="18"/>
            <p:cNvSpPr/>
            <p:nvPr/>
          </p:nvSpPr>
          <p:spPr>
            <a:xfrm flipH="false" flipV="false" rot="0">
              <a:off x="0" y="0"/>
              <a:ext cx="7161276" cy="3055239"/>
            </a:xfrm>
            <a:custGeom>
              <a:avLst/>
              <a:gdLst/>
              <a:ahLst/>
              <a:cxnLst/>
              <a:rect r="r" b="b" t="t" l="l"/>
              <a:pathLst>
                <a:path h="3055239" w="7161276">
                  <a:moveTo>
                    <a:pt x="0" y="0"/>
                  </a:moveTo>
                  <a:lnTo>
                    <a:pt x="7161276" y="0"/>
                  </a:lnTo>
                  <a:lnTo>
                    <a:pt x="7161276" y="3055239"/>
                  </a:lnTo>
                  <a:lnTo>
                    <a:pt x="0" y="3055239"/>
                  </a:lnTo>
                  <a:lnTo>
                    <a:pt x="0" y="0"/>
                  </a:lnTo>
                  <a:close/>
                </a:path>
              </a:pathLst>
            </a:custGeom>
            <a:blipFill>
              <a:blip r:embed="rId6"/>
              <a:stretch>
                <a:fillRect l="-3649" t="0" r="-3648" b="1"/>
              </a:stretch>
            </a:blipFill>
          </p:spPr>
        </p:sp>
      </p:grpSp>
      <p:grpSp>
        <p:nvGrpSpPr>
          <p:cNvPr name="Group 19" id="19"/>
          <p:cNvGrpSpPr>
            <a:grpSpLocks noChangeAspect="true"/>
          </p:cNvGrpSpPr>
          <p:nvPr/>
        </p:nvGrpSpPr>
        <p:grpSpPr>
          <a:xfrm rot="0">
            <a:off x="5447454" y="5799140"/>
            <a:ext cx="7141060" cy="3967698"/>
            <a:chOff x="0" y="0"/>
            <a:chExt cx="9521414" cy="5290264"/>
          </a:xfrm>
        </p:grpSpPr>
        <p:sp>
          <p:nvSpPr>
            <p:cNvPr name="Freeform 20" id="20" descr="Volcano pyroclastic flow: Pyroclastic flows move rapidly and destroy all in  their way - TomoNews - YouTube"/>
            <p:cNvSpPr/>
            <p:nvPr/>
          </p:nvSpPr>
          <p:spPr>
            <a:xfrm flipH="false" flipV="false" rot="0">
              <a:off x="0" y="0"/>
              <a:ext cx="9521444" cy="5290312"/>
            </a:xfrm>
            <a:custGeom>
              <a:avLst/>
              <a:gdLst/>
              <a:ahLst/>
              <a:cxnLst/>
              <a:rect r="r" b="b" t="t" l="l"/>
              <a:pathLst>
                <a:path h="5290312" w="9521444">
                  <a:moveTo>
                    <a:pt x="0" y="0"/>
                  </a:moveTo>
                  <a:lnTo>
                    <a:pt x="9521444" y="0"/>
                  </a:lnTo>
                  <a:lnTo>
                    <a:pt x="9521444" y="5290312"/>
                  </a:lnTo>
                  <a:lnTo>
                    <a:pt x="0" y="5290312"/>
                  </a:lnTo>
                  <a:lnTo>
                    <a:pt x="0" y="0"/>
                  </a:lnTo>
                  <a:close/>
                </a:path>
              </a:pathLst>
            </a:custGeom>
            <a:blipFill>
              <a:blip r:embed="rId7"/>
              <a:stretch>
                <a:fillRect l="0" t="0" r="0" b="-1237"/>
              </a:stretch>
            </a:blipFill>
          </p:spPr>
        </p:sp>
      </p:grpSp>
      <p:grpSp>
        <p:nvGrpSpPr>
          <p:cNvPr name="Group 21" id="21"/>
          <p:cNvGrpSpPr/>
          <p:nvPr/>
        </p:nvGrpSpPr>
        <p:grpSpPr>
          <a:xfrm rot="0">
            <a:off x="5447454" y="9806322"/>
            <a:ext cx="7141060" cy="415499"/>
            <a:chOff x="0" y="0"/>
            <a:chExt cx="9521414" cy="553998"/>
          </a:xfrm>
        </p:grpSpPr>
        <p:sp>
          <p:nvSpPr>
            <p:cNvPr name="Freeform 22" id="22"/>
            <p:cNvSpPr/>
            <p:nvPr/>
          </p:nvSpPr>
          <p:spPr>
            <a:xfrm flipH="false" flipV="false" rot="0">
              <a:off x="0" y="0"/>
              <a:ext cx="9521444" cy="553974"/>
            </a:xfrm>
            <a:custGeom>
              <a:avLst/>
              <a:gdLst/>
              <a:ahLst/>
              <a:cxnLst/>
              <a:rect r="r" b="b" t="t" l="l"/>
              <a:pathLst>
                <a:path h="553974" w="9521444">
                  <a:moveTo>
                    <a:pt x="0" y="0"/>
                  </a:moveTo>
                  <a:lnTo>
                    <a:pt x="9521444" y="0"/>
                  </a:lnTo>
                  <a:lnTo>
                    <a:pt x="9521444" y="553974"/>
                  </a:lnTo>
                  <a:lnTo>
                    <a:pt x="0" y="553974"/>
                  </a:lnTo>
                  <a:close/>
                </a:path>
              </a:pathLst>
            </a:custGeom>
            <a:solidFill>
              <a:srgbClr val="FFE699"/>
            </a:solidFill>
          </p:spPr>
        </p:sp>
        <p:sp>
          <p:nvSpPr>
            <p:cNvPr name="TextBox 23" id="23"/>
            <p:cNvSpPr txBox="true"/>
            <p:nvPr/>
          </p:nvSpPr>
          <p:spPr>
            <a:xfrm>
              <a:off x="0" y="-38100"/>
              <a:ext cx="9521414" cy="592098"/>
            </a:xfrm>
            <a:prstGeom prst="rect">
              <a:avLst/>
            </a:prstGeom>
          </p:spPr>
          <p:txBody>
            <a:bodyPr anchor="t" rtlCol="false" tIns="50800" lIns="50800" bIns="50800" rIns="50800"/>
            <a:lstStyle/>
            <a:p>
              <a:pPr algn="ctr">
                <a:lnSpc>
                  <a:spcPts val="2160"/>
                </a:lnSpc>
              </a:pPr>
              <a:r>
                <a:rPr lang="en-US" sz="1800">
                  <a:solidFill>
                    <a:srgbClr val="000000"/>
                  </a:solidFill>
                  <a:latin typeface="Calibri (MS)"/>
                  <a:ea typeface="Calibri (MS)"/>
                  <a:cs typeface="Calibri (MS)"/>
                  <a:sym typeface="Calibri (MS)"/>
                </a:rPr>
                <a:t>Factors affecting severity of volcanic impacts - </a:t>
              </a:r>
              <a:r>
                <a:rPr lang="en-US" sz="1800" u="sng">
                  <a:solidFill>
                    <a:srgbClr val="0563C1"/>
                  </a:solidFill>
                  <a:latin typeface="Calibri (MS)"/>
                  <a:ea typeface="Calibri (MS)"/>
                  <a:cs typeface="Calibri (MS)"/>
                  <a:sym typeface="Calibri (MS)"/>
                  <a:hlinkClick r:id="rId8" tooltip="https://www.slideshare.net/9Isaac1/factors-affecting-the-impact-of-volcanoes"/>
                </a:rPr>
                <a:t>here</a:t>
              </a:r>
              <a:r>
                <a:rPr lang="en-US" sz="1800">
                  <a:solidFill>
                    <a:srgbClr val="000000"/>
                  </a:solidFill>
                  <a:latin typeface="Calibri (MS)"/>
                  <a:ea typeface="Calibri (MS)"/>
                  <a:cs typeface="Calibri (MS)"/>
                  <a:sym typeface="Calibri (MS)"/>
                </a:rPr>
                <a:t> </a:t>
              </a:r>
            </a:p>
          </p:txBody>
        </p:sp>
      </p:grpSp>
      <p:grpSp>
        <p:nvGrpSpPr>
          <p:cNvPr name="Group 24" id="24"/>
          <p:cNvGrpSpPr/>
          <p:nvPr/>
        </p:nvGrpSpPr>
        <p:grpSpPr>
          <a:xfrm rot="0">
            <a:off x="5056629" y="3908670"/>
            <a:ext cx="7531886" cy="1767094"/>
            <a:chOff x="0" y="0"/>
            <a:chExt cx="10042514" cy="2356126"/>
          </a:xfrm>
        </p:grpSpPr>
        <p:sp>
          <p:nvSpPr>
            <p:cNvPr name="Freeform 25" id="25"/>
            <p:cNvSpPr/>
            <p:nvPr/>
          </p:nvSpPr>
          <p:spPr>
            <a:xfrm flipH="false" flipV="false" rot="0">
              <a:off x="-1524" y="-1524"/>
              <a:ext cx="10045573" cy="2359152"/>
            </a:xfrm>
            <a:custGeom>
              <a:avLst/>
              <a:gdLst/>
              <a:ahLst/>
              <a:cxnLst/>
              <a:rect r="r" b="b" t="t" l="l"/>
              <a:pathLst>
                <a:path h="2359152" w="10045573">
                  <a:moveTo>
                    <a:pt x="1524" y="0"/>
                  </a:moveTo>
                  <a:lnTo>
                    <a:pt x="10044049" y="0"/>
                  </a:lnTo>
                  <a:cubicBezTo>
                    <a:pt x="10044938" y="0"/>
                    <a:pt x="10045573" y="762"/>
                    <a:pt x="10045573" y="1524"/>
                  </a:cubicBezTo>
                  <a:lnTo>
                    <a:pt x="10045573" y="2357628"/>
                  </a:lnTo>
                  <a:cubicBezTo>
                    <a:pt x="10045573" y="2358517"/>
                    <a:pt x="10044811" y="2359152"/>
                    <a:pt x="10044049" y="2359152"/>
                  </a:cubicBezTo>
                  <a:lnTo>
                    <a:pt x="1524" y="2359152"/>
                  </a:lnTo>
                  <a:cubicBezTo>
                    <a:pt x="635" y="2359152"/>
                    <a:pt x="0" y="2358390"/>
                    <a:pt x="0" y="2357628"/>
                  </a:cubicBezTo>
                  <a:lnTo>
                    <a:pt x="0" y="1524"/>
                  </a:lnTo>
                  <a:cubicBezTo>
                    <a:pt x="0" y="635"/>
                    <a:pt x="762" y="0"/>
                    <a:pt x="1524" y="0"/>
                  </a:cubicBezTo>
                  <a:moveTo>
                    <a:pt x="1524" y="3048"/>
                  </a:moveTo>
                  <a:lnTo>
                    <a:pt x="1524" y="1524"/>
                  </a:lnTo>
                  <a:lnTo>
                    <a:pt x="3048" y="1524"/>
                  </a:lnTo>
                  <a:lnTo>
                    <a:pt x="3048" y="2357628"/>
                  </a:lnTo>
                  <a:lnTo>
                    <a:pt x="1524" y="2357628"/>
                  </a:lnTo>
                  <a:lnTo>
                    <a:pt x="1524" y="2356104"/>
                  </a:lnTo>
                  <a:lnTo>
                    <a:pt x="10044049" y="2356104"/>
                  </a:lnTo>
                  <a:lnTo>
                    <a:pt x="10044049" y="2357628"/>
                  </a:lnTo>
                  <a:lnTo>
                    <a:pt x="10042525" y="2357628"/>
                  </a:lnTo>
                  <a:lnTo>
                    <a:pt x="10042525" y="1524"/>
                  </a:lnTo>
                  <a:lnTo>
                    <a:pt x="10044049" y="1524"/>
                  </a:lnTo>
                  <a:lnTo>
                    <a:pt x="10044049" y="3048"/>
                  </a:lnTo>
                  <a:lnTo>
                    <a:pt x="1524" y="3048"/>
                  </a:lnTo>
                  <a:close/>
                </a:path>
              </a:pathLst>
            </a:custGeom>
            <a:solidFill>
              <a:srgbClr val="4472C4"/>
            </a:solidFill>
          </p:spPr>
        </p:sp>
        <p:sp>
          <p:nvSpPr>
            <p:cNvPr name="TextBox 26" id="26"/>
            <p:cNvSpPr txBox="true"/>
            <p:nvPr/>
          </p:nvSpPr>
          <p:spPr>
            <a:xfrm>
              <a:off x="0" y="-28575"/>
              <a:ext cx="10042514" cy="2384701"/>
            </a:xfrm>
            <a:prstGeom prst="rect">
              <a:avLst/>
            </a:prstGeom>
          </p:spPr>
          <p:txBody>
            <a:bodyPr anchor="t" rtlCol="false" tIns="50800" lIns="50800" bIns="50800" rIns="50800"/>
            <a:lstStyle/>
            <a:p>
              <a:pPr algn="l">
                <a:lnSpc>
                  <a:spcPts val="3240"/>
                </a:lnSpc>
              </a:pPr>
              <a:r>
                <a:rPr lang="en-US" sz="3000" u="sng">
                  <a:solidFill>
                    <a:srgbClr val="0563C1"/>
                  </a:solidFill>
                  <a:latin typeface="Calibri (MS)"/>
                  <a:ea typeface="Calibri (MS)"/>
                  <a:cs typeface="Calibri (MS)"/>
                  <a:sym typeface="Calibri (MS)"/>
                  <a:hlinkClick r:id="rId9" tooltip="https://geography-revision.co.uk/gcse/physical-gcse/volcanic-hazards/"/>
                </a:rPr>
                <a:t>Geography Revision</a:t>
              </a:r>
            </a:p>
            <a:p>
              <a:pPr algn="l">
                <a:lnSpc>
                  <a:spcPts val="3240"/>
                </a:lnSpc>
              </a:pPr>
            </a:p>
            <a:p>
              <a:pPr algn="l">
                <a:lnSpc>
                  <a:spcPts val="3240"/>
                </a:lnSpc>
              </a:pPr>
              <a:r>
                <a:rPr lang="en-US" sz="3000" u="sng">
                  <a:solidFill>
                    <a:srgbClr val="0563C1"/>
                  </a:solidFill>
                  <a:latin typeface="Calibri (MS)"/>
                  <a:ea typeface="Calibri (MS)"/>
                  <a:cs typeface="Calibri (MS)"/>
                  <a:sym typeface="Calibri (MS)"/>
                  <a:hlinkClick r:id="rId10" tooltip="https://geographyrevisionalevel.weebly.com/3b-hazards-from-volcanoes.html"/>
                </a:rPr>
                <a:t>Geography Revision A Level</a:t>
              </a:r>
              <a:r>
                <a:rPr lang="en-US" sz="3000">
                  <a:solidFill>
                    <a:srgbClr val="000000"/>
                  </a:solidFill>
                  <a:latin typeface="Calibri (MS)"/>
                  <a:ea typeface="Calibri (MS)"/>
                  <a:cs typeface="Calibri (MS)"/>
                  <a:sym typeface="Calibri (MS)"/>
                </a:rPr>
                <a:t>  </a:t>
              </a:r>
            </a:p>
          </p:txBody>
        </p:sp>
      </p:grpSp>
      <p:grpSp>
        <p:nvGrpSpPr>
          <p:cNvPr name="Group 27" id="27"/>
          <p:cNvGrpSpPr/>
          <p:nvPr/>
        </p:nvGrpSpPr>
        <p:grpSpPr>
          <a:xfrm rot="0">
            <a:off x="126692" y="682614"/>
            <a:ext cx="4746867" cy="798264"/>
            <a:chOff x="0" y="0"/>
            <a:chExt cx="6329156" cy="1064352"/>
          </a:xfrm>
        </p:grpSpPr>
        <p:sp>
          <p:nvSpPr>
            <p:cNvPr name="Freeform 28" id="28"/>
            <p:cNvSpPr/>
            <p:nvPr/>
          </p:nvSpPr>
          <p:spPr>
            <a:xfrm flipH="false" flipV="false" rot="0">
              <a:off x="-1524" y="-1524"/>
              <a:ext cx="6332220" cy="1067435"/>
            </a:xfrm>
            <a:custGeom>
              <a:avLst/>
              <a:gdLst/>
              <a:ahLst/>
              <a:cxnLst/>
              <a:rect r="r" b="b" t="t" l="l"/>
              <a:pathLst>
                <a:path h="1067435" w="6332220">
                  <a:moveTo>
                    <a:pt x="1524" y="0"/>
                  </a:moveTo>
                  <a:lnTo>
                    <a:pt x="6330696" y="0"/>
                  </a:lnTo>
                  <a:cubicBezTo>
                    <a:pt x="6331585" y="0"/>
                    <a:pt x="6332220" y="762"/>
                    <a:pt x="6332220" y="1524"/>
                  </a:cubicBezTo>
                  <a:lnTo>
                    <a:pt x="6332220" y="1065911"/>
                  </a:lnTo>
                  <a:cubicBezTo>
                    <a:pt x="6332220" y="1066800"/>
                    <a:pt x="6331458" y="1067435"/>
                    <a:pt x="6330696" y="1067435"/>
                  </a:cubicBezTo>
                  <a:lnTo>
                    <a:pt x="1524" y="1067435"/>
                  </a:lnTo>
                  <a:cubicBezTo>
                    <a:pt x="635" y="1067435"/>
                    <a:pt x="0" y="1066673"/>
                    <a:pt x="0" y="1065911"/>
                  </a:cubicBezTo>
                  <a:lnTo>
                    <a:pt x="0" y="1524"/>
                  </a:lnTo>
                  <a:cubicBezTo>
                    <a:pt x="0" y="635"/>
                    <a:pt x="762" y="0"/>
                    <a:pt x="1524" y="0"/>
                  </a:cubicBezTo>
                  <a:moveTo>
                    <a:pt x="1524" y="3048"/>
                  </a:moveTo>
                  <a:lnTo>
                    <a:pt x="1524" y="1524"/>
                  </a:lnTo>
                  <a:lnTo>
                    <a:pt x="3048" y="1524"/>
                  </a:lnTo>
                  <a:lnTo>
                    <a:pt x="3048" y="1065911"/>
                  </a:lnTo>
                  <a:lnTo>
                    <a:pt x="1524" y="1065911"/>
                  </a:lnTo>
                  <a:lnTo>
                    <a:pt x="1524" y="1064387"/>
                  </a:lnTo>
                  <a:lnTo>
                    <a:pt x="6330696" y="1064387"/>
                  </a:lnTo>
                  <a:lnTo>
                    <a:pt x="6330696" y="1065911"/>
                  </a:lnTo>
                  <a:lnTo>
                    <a:pt x="6329172" y="1065911"/>
                  </a:lnTo>
                  <a:lnTo>
                    <a:pt x="6329172" y="1524"/>
                  </a:lnTo>
                  <a:lnTo>
                    <a:pt x="6330696" y="1524"/>
                  </a:lnTo>
                  <a:lnTo>
                    <a:pt x="6330696" y="3048"/>
                  </a:lnTo>
                  <a:lnTo>
                    <a:pt x="1524" y="3048"/>
                  </a:lnTo>
                  <a:close/>
                </a:path>
              </a:pathLst>
            </a:custGeom>
            <a:solidFill>
              <a:srgbClr val="4472C4"/>
            </a:solidFill>
          </p:spPr>
        </p:sp>
        <p:sp>
          <p:nvSpPr>
            <p:cNvPr name="TextBox 29" id="29"/>
            <p:cNvSpPr txBox="true"/>
            <p:nvPr/>
          </p:nvSpPr>
          <p:spPr>
            <a:xfrm>
              <a:off x="0" y="19050"/>
              <a:ext cx="6329156" cy="1045302"/>
            </a:xfrm>
            <a:prstGeom prst="rect">
              <a:avLst/>
            </a:prstGeom>
          </p:spPr>
          <p:txBody>
            <a:bodyPr anchor="t" rtlCol="false" tIns="50800" lIns="50800" bIns="50800" rIns="50800"/>
            <a:lstStyle/>
            <a:p>
              <a:pPr algn="l">
                <a:lnSpc>
                  <a:spcPts val="1814"/>
                </a:lnSpc>
              </a:pPr>
              <a:r>
                <a:rPr lang="en-US" sz="2100">
                  <a:solidFill>
                    <a:srgbClr val="000000"/>
                  </a:solidFill>
                  <a:latin typeface="Calibri (MS)"/>
                  <a:ea typeface="Calibri (MS)"/>
                  <a:cs typeface="Calibri (MS)"/>
                  <a:sym typeface="Calibri (MS)"/>
                </a:rPr>
                <a:t>TASK: What are the primary and secondary hazards of volcanic hazards?</a:t>
              </a:r>
            </a:p>
            <a:p>
              <a:pPr algn="l">
                <a:lnSpc>
                  <a:spcPts val="1814"/>
                </a:lnSpc>
              </a:pPr>
            </a:p>
          </p:txBody>
        </p:sp>
      </p:grpSp>
      <p:grpSp>
        <p:nvGrpSpPr>
          <p:cNvPr name="Group 30" id="30"/>
          <p:cNvGrpSpPr/>
          <p:nvPr/>
        </p:nvGrpSpPr>
        <p:grpSpPr>
          <a:xfrm rot="0">
            <a:off x="5056630" y="97038"/>
            <a:ext cx="7531886" cy="1597698"/>
            <a:chOff x="0" y="0"/>
            <a:chExt cx="10042514" cy="2130264"/>
          </a:xfrm>
        </p:grpSpPr>
        <p:sp>
          <p:nvSpPr>
            <p:cNvPr name="Freeform 31" id="31"/>
            <p:cNvSpPr/>
            <p:nvPr/>
          </p:nvSpPr>
          <p:spPr>
            <a:xfrm flipH="false" flipV="false" rot="0">
              <a:off x="-1524" y="-1524"/>
              <a:ext cx="10045573" cy="2133346"/>
            </a:xfrm>
            <a:custGeom>
              <a:avLst/>
              <a:gdLst/>
              <a:ahLst/>
              <a:cxnLst/>
              <a:rect r="r" b="b" t="t" l="l"/>
              <a:pathLst>
                <a:path h="2133346" w="10045573">
                  <a:moveTo>
                    <a:pt x="1524" y="0"/>
                  </a:moveTo>
                  <a:lnTo>
                    <a:pt x="10044049" y="0"/>
                  </a:lnTo>
                  <a:cubicBezTo>
                    <a:pt x="10044938" y="0"/>
                    <a:pt x="10045573" y="762"/>
                    <a:pt x="10045573" y="1524"/>
                  </a:cubicBezTo>
                  <a:lnTo>
                    <a:pt x="10045573" y="2131822"/>
                  </a:lnTo>
                  <a:cubicBezTo>
                    <a:pt x="10045573" y="2132711"/>
                    <a:pt x="10044811" y="2133346"/>
                    <a:pt x="10044049" y="2133346"/>
                  </a:cubicBezTo>
                  <a:lnTo>
                    <a:pt x="1524" y="2133346"/>
                  </a:lnTo>
                  <a:cubicBezTo>
                    <a:pt x="635" y="2133346"/>
                    <a:pt x="0" y="2132584"/>
                    <a:pt x="0" y="2131822"/>
                  </a:cubicBezTo>
                  <a:lnTo>
                    <a:pt x="0" y="1524"/>
                  </a:lnTo>
                  <a:cubicBezTo>
                    <a:pt x="0" y="635"/>
                    <a:pt x="762" y="0"/>
                    <a:pt x="1524" y="0"/>
                  </a:cubicBezTo>
                  <a:moveTo>
                    <a:pt x="1524" y="3048"/>
                  </a:moveTo>
                  <a:lnTo>
                    <a:pt x="1524" y="1524"/>
                  </a:lnTo>
                  <a:lnTo>
                    <a:pt x="3048" y="1524"/>
                  </a:lnTo>
                  <a:lnTo>
                    <a:pt x="3048" y="2131822"/>
                  </a:lnTo>
                  <a:lnTo>
                    <a:pt x="1524" y="2131822"/>
                  </a:lnTo>
                  <a:lnTo>
                    <a:pt x="1524" y="2130298"/>
                  </a:lnTo>
                  <a:lnTo>
                    <a:pt x="10044049" y="2130298"/>
                  </a:lnTo>
                  <a:lnTo>
                    <a:pt x="10044049" y="2131822"/>
                  </a:lnTo>
                  <a:lnTo>
                    <a:pt x="10042525" y="2131822"/>
                  </a:lnTo>
                  <a:lnTo>
                    <a:pt x="10042525" y="1524"/>
                  </a:lnTo>
                  <a:lnTo>
                    <a:pt x="10044049" y="1524"/>
                  </a:lnTo>
                  <a:lnTo>
                    <a:pt x="10044049" y="3048"/>
                  </a:lnTo>
                  <a:lnTo>
                    <a:pt x="1524" y="3048"/>
                  </a:lnTo>
                  <a:close/>
                </a:path>
              </a:pathLst>
            </a:custGeom>
            <a:solidFill>
              <a:srgbClr val="4472C4"/>
            </a:solidFill>
          </p:spPr>
        </p:sp>
        <p:sp>
          <p:nvSpPr>
            <p:cNvPr name="TextBox 32" id="32"/>
            <p:cNvSpPr txBox="true"/>
            <p:nvPr/>
          </p:nvSpPr>
          <p:spPr>
            <a:xfrm>
              <a:off x="0" y="-28575"/>
              <a:ext cx="10042514" cy="2158839"/>
            </a:xfrm>
            <a:prstGeom prst="rect">
              <a:avLst/>
            </a:prstGeom>
          </p:spPr>
          <p:txBody>
            <a:bodyPr anchor="t" rtlCol="false" tIns="50800" lIns="50800" bIns="50800" rIns="50800"/>
            <a:lstStyle/>
            <a:p>
              <a:pPr algn="l">
                <a:lnSpc>
                  <a:spcPts val="3240"/>
                </a:lnSpc>
              </a:pPr>
              <a:r>
                <a:rPr lang="en-US" b="true" sz="3000" u="sng">
                  <a:solidFill>
                    <a:srgbClr val="000000"/>
                  </a:solidFill>
                  <a:latin typeface="Calibri (MS) Bold"/>
                  <a:ea typeface="Calibri (MS) Bold"/>
                  <a:cs typeface="Calibri (MS) Bold"/>
                  <a:sym typeface="Calibri (MS) Bold"/>
                </a:rPr>
                <a:t>I recommend you check out the reading in the lesson folder first – it is very comprehensive. </a:t>
              </a:r>
              <a:r>
                <a:rPr lang="en-US" sz="3000">
                  <a:solidFill>
                    <a:srgbClr val="000000"/>
                  </a:solidFill>
                  <a:latin typeface="Calibri (MS)"/>
                  <a:ea typeface="Calibri (MS)"/>
                  <a:cs typeface="Calibri (MS)"/>
                  <a:sym typeface="Calibri (MS)"/>
                </a:rPr>
                <a:t>Take notes as you read.</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grpSp>
        <p:nvGrpSpPr>
          <p:cNvPr name="Group 3" id="3"/>
          <p:cNvGrpSpPr/>
          <p:nvPr/>
        </p:nvGrpSpPr>
        <p:grpSpPr>
          <a:xfrm rot="0">
            <a:off x="651164" y="443346"/>
            <a:ext cx="2867890" cy="3934691"/>
            <a:chOff x="0" y="0"/>
            <a:chExt cx="3823854" cy="5246254"/>
          </a:xfrm>
        </p:grpSpPr>
        <p:sp>
          <p:nvSpPr>
            <p:cNvPr name="Freeform 4" id="4"/>
            <p:cNvSpPr/>
            <p:nvPr/>
          </p:nvSpPr>
          <p:spPr>
            <a:xfrm flipH="false" flipV="false" rot="0">
              <a:off x="0" y="0"/>
              <a:ext cx="3823854" cy="5246254"/>
            </a:xfrm>
            <a:custGeom>
              <a:avLst/>
              <a:gdLst/>
              <a:ahLst/>
              <a:cxnLst/>
              <a:rect r="r" b="b" t="t" l="l"/>
              <a:pathLst>
                <a:path h="5246254" w="3823854">
                  <a:moveTo>
                    <a:pt x="0" y="0"/>
                  </a:moveTo>
                  <a:lnTo>
                    <a:pt x="3823854" y="0"/>
                  </a:lnTo>
                  <a:lnTo>
                    <a:pt x="3823854" y="5246254"/>
                  </a:lnTo>
                  <a:lnTo>
                    <a:pt x="0" y="5246254"/>
                  </a:lnTo>
                  <a:close/>
                </a:path>
              </a:pathLst>
            </a:custGeom>
            <a:solidFill>
              <a:srgbClr val="000000">
                <a:alpha val="0"/>
              </a:srgbClr>
            </a:solidFill>
          </p:spPr>
        </p:sp>
        <p:sp>
          <p:nvSpPr>
            <p:cNvPr name="TextBox 5" id="5"/>
            <p:cNvSpPr txBox="true"/>
            <p:nvPr/>
          </p:nvSpPr>
          <p:spPr>
            <a:xfrm>
              <a:off x="0" y="0"/>
              <a:ext cx="3823854" cy="5246254"/>
            </a:xfrm>
            <a:prstGeom prst="rect">
              <a:avLst/>
            </a:prstGeom>
          </p:spPr>
          <p:txBody>
            <a:bodyPr anchor="ctr" rtlCol="false" tIns="0" lIns="0" bIns="0" rIns="0"/>
            <a:lstStyle/>
            <a:p>
              <a:pPr algn="l">
                <a:lnSpc>
                  <a:spcPts val="4536"/>
                </a:lnSpc>
              </a:pPr>
              <a:r>
                <a:rPr lang="en-US" sz="4200" spc="36">
                  <a:solidFill>
                    <a:srgbClr val="000000"/>
                  </a:solidFill>
                  <a:latin typeface="Abibas"/>
                  <a:ea typeface="Abibas"/>
                  <a:cs typeface="Abibas"/>
                  <a:sym typeface="Abibas"/>
                </a:rPr>
                <a:t>Volcanic Hazards</a:t>
              </a:r>
            </a:p>
          </p:txBody>
        </p:sp>
      </p:grpSp>
      <p:grpSp>
        <p:nvGrpSpPr>
          <p:cNvPr name="Group 6" id="6"/>
          <p:cNvGrpSpPr>
            <a:grpSpLocks noChangeAspect="true"/>
          </p:cNvGrpSpPr>
          <p:nvPr/>
        </p:nvGrpSpPr>
        <p:grpSpPr>
          <a:xfrm rot="0">
            <a:off x="3669290" y="171448"/>
            <a:ext cx="14287500" cy="10115552"/>
            <a:chOff x="0" y="0"/>
            <a:chExt cx="19050000" cy="13487402"/>
          </a:xfrm>
        </p:grpSpPr>
        <p:sp>
          <p:nvSpPr>
            <p:cNvPr name="Freeform 7" id="7" descr="Understanding Volcanoes and Volcanic Hazards | Oxford Research Encyclopedia  of Natural Hazard Science"/>
            <p:cNvSpPr/>
            <p:nvPr/>
          </p:nvSpPr>
          <p:spPr>
            <a:xfrm flipH="false" flipV="false" rot="0">
              <a:off x="0" y="0"/>
              <a:ext cx="19050000" cy="13487400"/>
            </a:xfrm>
            <a:custGeom>
              <a:avLst/>
              <a:gdLst/>
              <a:ahLst/>
              <a:cxnLst/>
              <a:rect r="r" b="b" t="t" l="l"/>
              <a:pathLst>
                <a:path h="13487400" w="19050000">
                  <a:moveTo>
                    <a:pt x="0" y="0"/>
                  </a:moveTo>
                  <a:lnTo>
                    <a:pt x="19050000" y="0"/>
                  </a:lnTo>
                  <a:lnTo>
                    <a:pt x="19050000" y="13487400"/>
                  </a:lnTo>
                  <a:lnTo>
                    <a:pt x="0" y="13487400"/>
                  </a:lnTo>
                  <a:lnTo>
                    <a:pt x="0" y="0"/>
                  </a:lnTo>
                  <a:close/>
                </a:path>
              </a:pathLst>
            </a:custGeom>
            <a:blipFill>
              <a:blip r:embed="rId3"/>
              <a:stretch>
                <a:fillRect l="0" t="0" r="0" b="0"/>
              </a:stretch>
            </a:blipFill>
          </p:spPr>
        </p:sp>
      </p:grpSp>
      <p:sp>
        <p:nvSpPr>
          <p:cNvPr name="TextBox 8" id="8"/>
          <p:cNvSpPr txBox="true"/>
          <p:nvPr/>
        </p:nvSpPr>
        <p:spPr>
          <a:xfrm rot="0">
            <a:off x="271550" y="5238738"/>
            <a:ext cx="3156064" cy="4297293"/>
          </a:xfrm>
          <a:prstGeom prst="rect">
            <a:avLst/>
          </a:prstGeom>
        </p:spPr>
        <p:txBody>
          <a:bodyPr anchor="t" rtlCol="false" tIns="0" lIns="0" bIns="0" rIns="0">
            <a:spAutoFit/>
          </a:bodyPr>
          <a:lstStyle/>
          <a:p>
            <a:pPr algn="ctr">
              <a:lnSpc>
                <a:spcPts val="5400"/>
              </a:lnSpc>
            </a:pPr>
            <a:r>
              <a:rPr lang="en-US" sz="4500" u="sng">
                <a:solidFill>
                  <a:srgbClr val="0563C1"/>
                </a:solidFill>
                <a:latin typeface="Calibri (MS)"/>
                <a:ea typeface="Calibri (MS)"/>
                <a:cs typeface="Calibri (MS)"/>
                <a:sym typeface="Calibri (MS)"/>
                <a:hlinkClick r:id="rId4" tooltip="https://www.arcgis.com/apps/MapJournal/index.html?appid=4c77a56bbcd743b69232cf3fd9c7a61c"/>
              </a:rPr>
              <a:t>Mountains of Fire - Touring the world's most active volcanoes</a:t>
            </a:r>
            <a:r>
              <a:rPr lang="en-US" sz="4500">
                <a:solidFill>
                  <a:srgbClr val="000000"/>
                </a:solidFill>
                <a:latin typeface="Calibri (MS)"/>
                <a:ea typeface="Calibri (MS)"/>
                <a:cs typeface="Calibri (MS)"/>
                <a:sym typeface="Calibri (MS)"/>
              </a:rPr>
              <a:t>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grpSp>
        <p:nvGrpSpPr>
          <p:cNvPr name="Group 3" id="3"/>
          <p:cNvGrpSpPr/>
          <p:nvPr/>
        </p:nvGrpSpPr>
        <p:grpSpPr>
          <a:xfrm rot="0">
            <a:off x="36483" y="861602"/>
            <a:ext cx="8994054" cy="1470120"/>
            <a:chOff x="0" y="0"/>
            <a:chExt cx="11992072" cy="1960160"/>
          </a:xfrm>
        </p:grpSpPr>
        <p:sp>
          <p:nvSpPr>
            <p:cNvPr name="Freeform 4" id="4"/>
            <p:cNvSpPr/>
            <p:nvPr/>
          </p:nvSpPr>
          <p:spPr>
            <a:xfrm flipH="false" flipV="false" rot="0">
              <a:off x="0" y="0"/>
              <a:ext cx="11992072" cy="1960160"/>
            </a:xfrm>
            <a:custGeom>
              <a:avLst/>
              <a:gdLst/>
              <a:ahLst/>
              <a:cxnLst/>
              <a:rect r="r" b="b" t="t" l="l"/>
              <a:pathLst>
                <a:path h="1960160" w="11992072">
                  <a:moveTo>
                    <a:pt x="0" y="0"/>
                  </a:moveTo>
                  <a:lnTo>
                    <a:pt x="11992072" y="0"/>
                  </a:lnTo>
                  <a:lnTo>
                    <a:pt x="11992072" y="1960160"/>
                  </a:lnTo>
                  <a:lnTo>
                    <a:pt x="0" y="1960160"/>
                  </a:lnTo>
                  <a:close/>
                </a:path>
              </a:pathLst>
            </a:custGeom>
            <a:solidFill>
              <a:srgbClr val="000000">
                <a:alpha val="0"/>
              </a:srgbClr>
            </a:solidFill>
          </p:spPr>
        </p:sp>
        <p:sp>
          <p:nvSpPr>
            <p:cNvPr name="TextBox 5" id="5"/>
            <p:cNvSpPr txBox="true"/>
            <p:nvPr/>
          </p:nvSpPr>
          <p:spPr>
            <a:xfrm>
              <a:off x="0" y="9525"/>
              <a:ext cx="11992072" cy="1950635"/>
            </a:xfrm>
            <a:prstGeom prst="rect">
              <a:avLst/>
            </a:prstGeom>
          </p:spPr>
          <p:txBody>
            <a:bodyPr anchor="ctr" rtlCol="false" tIns="0" lIns="0" bIns="0" rIns="0"/>
            <a:lstStyle/>
            <a:p>
              <a:pPr algn="ctr">
                <a:lnSpc>
                  <a:spcPts val="3888"/>
                </a:lnSpc>
              </a:pPr>
              <a:r>
                <a:rPr lang="en-US" sz="3600" spc="31">
                  <a:solidFill>
                    <a:srgbClr val="000000"/>
                  </a:solidFill>
                  <a:latin typeface="Abibas"/>
                  <a:ea typeface="Abibas"/>
                  <a:cs typeface="Abibas"/>
                  <a:sym typeface="Abibas"/>
                </a:rPr>
                <a:t>Case Study: Volcanic Hazards – Volcanic Gases</a:t>
              </a:r>
            </a:p>
          </p:txBody>
        </p:sp>
      </p:grpSp>
      <p:grpSp>
        <p:nvGrpSpPr>
          <p:cNvPr name="Group 6" id="6"/>
          <p:cNvGrpSpPr>
            <a:grpSpLocks noChangeAspect="true"/>
          </p:cNvGrpSpPr>
          <p:nvPr/>
        </p:nvGrpSpPr>
        <p:grpSpPr>
          <a:xfrm rot="0">
            <a:off x="0" y="2080647"/>
            <a:ext cx="9144000" cy="4604200"/>
            <a:chOff x="0" y="0"/>
            <a:chExt cx="12192000" cy="6138934"/>
          </a:xfrm>
        </p:grpSpPr>
        <p:sp>
          <p:nvSpPr>
            <p:cNvPr name="Freeform 7" id="7"/>
            <p:cNvSpPr/>
            <p:nvPr/>
          </p:nvSpPr>
          <p:spPr>
            <a:xfrm flipH="false" flipV="false" rot="0">
              <a:off x="0" y="0"/>
              <a:ext cx="12192000" cy="6138926"/>
            </a:xfrm>
            <a:custGeom>
              <a:avLst/>
              <a:gdLst/>
              <a:ahLst/>
              <a:cxnLst/>
              <a:rect r="r" b="b" t="t" l="l"/>
              <a:pathLst>
                <a:path h="6138926" w="12192000">
                  <a:moveTo>
                    <a:pt x="0" y="0"/>
                  </a:moveTo>
                  <a:lnTo>
                    <a:pt x="12192000" y="0"/>
                  </a:lnTo>
                  <a:lnTo>
                    <a:pt x="12192000" y="6138926"/>
                  </a:lnTo>
                  <a:lnTo>
                    <a:pt x="0" y="6138926"/>
                  </a:lnTo>
                  <a:lnTo>
                    <a:pt x="0" y="0"/>
                  </a:lnTo>
                  <a:close/>
                </a:path>
              </a:pathLst>
            </a:custGeom>
            <a:blipFill>
              <a:blip r:embed="rId3"/>
              <a:stretch>
                <a:fillRect l="0" t="-23296" r="0" b="-23296"/>
              </a:stretch>
            </a:blipFill>
          </p:spPr>
        </p:sp>
      </p:grpSp>
      <p:grpSp>
        <p:nvGrpSpPr>
          <p:cNvPr name="Group 8" id="8"/>
          <p:cNvGrpSpPr/>
          <p:nvPr/>
        </p:nvGrpSpPr>
        <p:grpSpPr>
          <a:xfrm rot="0">
            <a:off x="9155848" y="1082040"/>
            <a:ext cx="9132152" cy="1524001"/>
            <a:chOff x="0" y="0"/>
            <a:chExt cx="12176202" cy="2032002"/>
          </a:xfrm>
        </p:grpSpPr>
        <p:sp>
          <p:nvSpPr>
            <p:cNvPr name="Freeform 9" id="9"/>
            <p:cNvSpPr/>
            <p:nvPr/>
          </p:nvSpPr>
          <p:spPr>
            <a:xfrm flipH="false" flipV="false" rot="0">
              <a:off x="0" y="0"/>
              <a:ext cx="12176202" cy="2032002"/>
            </a:xfrm>
            <a:custGeom>
              <a:avLst/>
              <a:gdLst/>
              <a:ahLst/>
              <a:cxnLst/>
              <a:rect r="r" b="b" t="t" l="l"/>
              <a:pathLst>
                <a:path h="2032002" w="12176202">
                  <a:moveTo>
                    <a:pt x="0" y="0"/>
                  </a:moveTo>
                  <a:lnTo>
                    <a:pt x="12176202" y="0"/>
                  </a:lnTo>
                  <a:lnTo>
                    <a:pt x="12176202" y="2032002"/>
                  </a:lnTo>
                  <a:lnTo>
                    <a:pt x="0" y="2032002"/>
                  </a:lnTo>
                  <a:close/>
                </a:path>
              </a:pathLst>
            </a:custGeom>
            <a:solidFill>
              <a:srgbClr val="000000">
                <a:alpha val="0"/>
              </a:srgbClr>
            </a:solidFill>
          </p:spPr>
        </p:sp>
        <p:sp>
          <p:nvSpPr>
            <p:cNvPr name="TextBox 10" id="10"/>
            <p:cNvSpPr txBox="true"/>
            <p:nvPr/>
          </p:nvSpPr>
          <p:spPr>
            <a:xfrm>
              <a:off x="0" y="0"/>
              <a:ext cx="12176202" cy="2032002"/>
            </a:xfrm>
            <a:prstGeom prst="rect">
              <a:avLst/>
            </a:prstGeom>
          </p:spPr>
          <p:txBody>
            <a:bodyPr anchor="ctr" rtlCol="false" tIns="0" lIns="0" bIns="0" rIns="0"/>
            <a:lstStyle/>
            <a:p>
              <a:pPr algn="ctr">
                <a:lnSpc>
                  <a:spcPts val="4422"/>
                </a:lnSpc>
              </a:pPr>
              <a:r>
                <a:rPr lang="en-US" sz="4095" spc="36">
                  <a:solidFill>
                    <a:srgbClr val="000000"/>
                  </a:solidFill>
                  <a:latin typeface="Abibas"/>
                  <a:ea typeface="Abibas"/>
                  <a:cs typeface="Abibas"/>
                  <a:sym typeface="Abibas"/>
                </a:rPr>
                <a:t>Case Study: Secondary Hazards of Volcanic Events – Lahars &amp; mudflows</a:t>
              </a:r>
            </a:p>
          </p:txBody>
        </p:sp>
      </p:grpSp>
      <p:grpSp>
        <p:nvGrpSpPr>
          <p:cNvPr name="Group 11" id="11"/>
          <p:cNvGrpSpPr>
            <a:grpSpLocks noChangeAspect="true"/>
          </p:cNvGrpSpPr>
          <p:nvPr/>
        </p:nvGrpSpPr>
        <p:grpSpPr>
          <a:xfrm rot="0">
            <a:off x="9281160" y="2484120"/>
            <a:ext cx="9006840" cy="7802877"/>
            <a:chOff x="0" y="0"/>
            <a:chExt cx="12009120" cy="10403836"/>
          </a:xfrm>
        </p:grpSpPr>
        <p:sp>
          <p:nvSpPr>
            <p:cNvPr name="Freeform 12" id="12"/>
            <p:cNvSpPr/>
            <p:nvPr/>
          </p:nvSpPr>
          <p:spPr>
            <a:xfrm flipH="false" flipV="false" rot="0">
              <a:off x="0" y="0"/>
              <a:ext cx="12009120" cy="10403840"/>
            </a:xfrm>
            <a:custGeom>
              <a:avLst/>
              <a:gdLst/>
              <a:ahLst/>
              <a:cxnLst/>
              <a:rect r="r" b="b" t="t" l="l"/>
              <a:pathLst>
                <a:path h="10403840" w="12009120">
                  <a:moveTo>
                    <a:pt x="0" y="0"/>
                  </a:moveTo>
                  <a:lnTo>
                    <a:pt x="12009120" y="0"/>
                  </a:lnTo>
                  <a:lnTo>
                    <a:pt x="12009120" y="10403840"/>
                  </a:lnTo>
                  <a:lnTo>
                    <a:pt x="0" y="10403840"/>
                  </a:lnTo>
                  <a:lnTo>
                    <a:pt x="0" y="0"/>
                  </a:lnTo>
                  <a:close/>
                </a:path>
              </a:pathLst>
            </a:custGeom>
            <a:blipFill>
              <a:blip r:embed="rId4"/>
              <a:stretch>
                <a:fillRect l="0" t="-14500" r="0" b="-14499"/>
              </a:stretch>
            </a:blipFill>
          </p:spPr>
        </p:sp>
      </p:grpSp>
      <p:grpSp>
        <p:nvGrpSpPr>
          <p:cNvPr name="Group 13" id="13"/>
          <p:cNvGrpSpPr/>
          <p:nvPr/>
        </p:nvGrpSpPr>
        <p:grpSpPr>
          <a:xfrm rot="0">
            <a:off x="0" y="6793551"/>
            <a:ext cx="9144000" cy="553998"/>
            <a:chOff x="0" y="0"/>
            <a:chExt cx="12192000" cy="738664"/>
          </a:xfrm>
        </p:grpSpPr>
        <p:sp>
          <p:nvSpPr>
            <p:cNvPr name="Freeform 14" id="14"/>
            <p:cNvSpPr/>
            <p:nvPr/>
          </p:nvSpPr>
          <p:spPr>
            <a:xfrm flipH="false" flipV="false" rot="0">
              <a:off x="-1524" y="-1524"/>
              <a:ext cx="12195048" cy="741680"/>
            </a:xfrm>
            <a:custGeom>
              <a:avLst/>
              <a:gdLst/>
              <a:ahLst/>
              <a:cxnLst/>
              <a:rect r="r" b="b" t="t" l="l"/>
              <a:pathLst>
                <a:path h="741680" w="12195048">
                  <a:moveTo>
                    <a:pt x="1524" y="0"/>
                  </a:moveTo>
                  <a:lnTo>
                    <a:pt x="12193524" y="0"/>
                  </a:lnTo>
                  <a:cubicBezTo>
                    <a:pt x="12194413" y="0"/>
                    <a:pt x="12195048" y="762"/>
                    <a:pt x="12195048" y="1524"/>
                  </a:cubicBezTo>
                  <a:lnTo>
                    <a:pt x="12195048" y="740156"/>
                  </a:lnTo>
                  <a:cubicBezTo>
                    <a:pt x="12195048" y="741045"/>
                    <a:pt x="12194286" y="741680"/>
                    <a:pt x="12193524" y="741680"/>
                  </a:cubicBezTo>
                  <a:lnTo>
                    <a:pt x="1524" y="741680"/>
                  </a:lnTo>
                  <a:cubicBezTo>
                    <a:pt x="635" y="741680"/>
                    <a:pt x="0" y="740918"/>
                    <a:pt x="0" y="740156"/>
                  </a:cubicBezTo>
                  <a:lnTo>
                    <a:pt x="0" y="1524"/>
                  </a:lnTo>
                  <a:cubicBezTo>
                    <a:pt x="0" y="635"/>
                    <a:pt x="762" y="0"/>
                    <a:pt x="1524" y="0"/>
                  </a:cubicBezTo>
                  <a:moveTo>
                    <a:pt x="1524" y="3048"/>
                  </a:moveTo>
                  <a:lnTo>
                    <a:pt x="1524" y="1524"/>
                  </a:lnTo>
                  <a:lnTo>
                    <a:pt x="3048" y="1524"/>
                  </a:lnTo>
                  <a:lnTo>
                    <a:pt x="3048" y="740156"/>
                  </a:lnTo>
                  <a:lnTo>
                    <a:pt x="1524" y="740156"/>
                  </a:lnTo>
                  <a:lnTo>
                    <a:pt x="1524" y="738632"/>
                  </a:lnTo>
                  <a:lnTo>
                    <a:pt x="12193524" y="738632"/>
                  </a:lnTo>
                  <a:lnTo>
                    <a:pt x="12193524" y="740156"/>
                  </a:lnTo>
                  <a:lnTo>
                    <a:pt x="12192000" y="740156"/>
                  </a:lnTo>
                  <a:lnTo>
                    <a:pt x="12192000" y="1524"/>
                  </a:lnTo>
                  <a:lnTo>
                    <a:pt x="12193524" y="1524"/>
                  </a:lnTo>
                  <a:lnTo>
                    <a:pt x="12193524" y="3048"/>
                  </a:lnTo>
                  <a:lnTo>
                    <a:pt x="1524" y="3048"/>
                  </a:lnTo>
                  <a:close/>
                </a:path>
              </a:pathLst>
            </a:custGeom>
            <a:solidFill>
              <a:srgbClr val="4472C4"/>
            </a:solidFill>
          </p:spPr>
        </p:sp>
        <p:sp>
          <p:nvSpPr>
            <p:cNvPr name="TextBox 15" id="15"/>
            <p:cNvSpPr txBox="true"/>
            <p:nvPr/>
          </p:nvSpPr>
          <p:spPr>
            <a:xfrm>
              <a:off x="0" y="-57150"/>
              <a:ext cx="12192000" cy="795814"/>
            </a:xfrm>
            <a:prstGeom prst="rect">
              <a:avLst/>
            </a:prstGeom>
          </p:spPr>
          <p:txBody>
            <a:bodyPr anchor="t" rtlCol="false" tIns="50800" lIns="50800" bIns="50800" rIns="50800"/>
            <a:lstStyle/>
            <a:p>
              <a:pPr algn="ctr">
                <a:lnSpc>
                  <a:spcPts val="3240"/>
                </a:lnSpc>
              </a:pPr>
              <a:r>
                <a:rPr lang="en-US" sz="2700" u="sng">
                  <a:solidFill>
                    <a:srgbClr val="0563C1"/>
                  </a:solidFill>
                  <a:latin typeface="Calibri (MS)"/>
                  <a:ea typeface="Calibri (MS)"/>
                  <a:cs typeface="Calibri (MS)"/>
                  <a:sym typeface="Calibri (MS)"/>
                  <a:hlinkClick r:id="rId5" tooltip="https://www.coolgeography.co.uk/A-level/AQA/Year%2013/Plate%20Tectonics/Extra_case_studies/Lake%20Nyos.htm"/>
                </a:rPr>
                <a:t>Lake Nyos – a case study of gas poisoning</a:t>
              </a:r>
              <a:r>
                <a:rPr lang="en-US" sz="2700">
                  <a:solidFill>
                    <a:srgbClr val="000000"/>
                  </a:solidFill>
                  <a:latin typeface="Calibri (MS)"/>
                  <a:ea typeface="Calibri (MS)"/>
                  <a:cs typeface="Calibri (MS)"/>
                  <a:sym typeface="Calibri (MS)"/>
                </a:rPr>
                <a:t> </a:t>
              </a:r>
            </a:p>
          </p:txBody>
        </p:sp>
      </p:grpSp>
      <p:grpSp>
        <p:nvGrpSpPr>
          <p:cNvPr name="Group 16" id="16"/>
          <p:cNvGrpSpPr/>
          <p:nvPr/>
        </p:nvGrpSpPr>
        <p:grpSpPr>
          <a:xfrm rot="0">
            <a:off x="0" y="7423742"/>
            <a:ext cx="9144000" cy="969497"/>
            <a:chOff x="0" y="0"/>
            <a:chExt cx="12192000" cy="1292662"/>
          </a:xfrm>
        </p:grpSpPr>
        <p:sp>
          <p:nvSpPr>
            <p:cNvPr name="Freeform 17" id="17"/>
            <p:cNvSpPr/>
            <p:nvPr/>
          </p:nvSpPr>
          <p:spPr>
            <a:xfrm flipH="false" flipV="false" rot="0">
              <a:off x="-1524" y="-1524"/>
              <a:ext cx="12195048" cy="1295654"/>
            </a:xfrm>
            <a:custGeom>
              <a:avLst/>
              <a:gdLst/>
              <a:ahLst/>
              <a:cxnLst/>
              <a:rect r="r" b="b" t="t" l="l"/>
              <a:pathLst>
                <a:path h="1295654" w="12195048">
                  <a:moveTo>
                    <a:pt x="1524" y="0"/>
                  </a:moveTo>
                  <a:lnTo>
                    <a:pt x="12193524" y="0"/>
                  </a:lnTo>
                  <a:cubicBezTo>
                    <a:pt x="12194413" y="0"/>
                    <a:pt x="12195048" y="762"/>
                    <a:pt x="12195048" y="1524"/>
                  </a:cubicBezTo>
                  <a:lnTo>
                    <a:pt x="12195048" y="1294130"/>
                  </a:lnTo>
                  <a:cubicBezTo>
                    <a:pt x="12195048" y="1295019"/>
                    <a:pt x="12194286" y="1295654"/>
                    <a:pt x="12193524" y="1295654"/>
                  </a:cubicBezTo>
                  <a:lnTo>
                    <a:pt x="1524" y="1295654"/>
                  </a:lnTo>
                  <a:cubicBezTo>
                    <a:pt x="635" y="1295654"/>
                    <a:pt x="0" y="1294892"/>
                    <a:pt x="0" y="1294130"/>
                  </a:cubicBezTo>
                  <a:lnTo>
                    <a:pt x="0" y="1524"/>
                  </a:lnTo>
                  <a:cubicBezTo>
                    <a:pt x="0" y="635"/>
                    <a:pt x="762" y="0"/>
                    <a:pt x="1524" y="0"/>
                  </a:cubicBezTo>
                  <a:moveTo>
                    <a:pt x="1524" y="3048"/>
                  </a:moveTo>
                  <a:lnTo>
                    <a:pt x="1524" y="1524"/>
                  </a:lnTo>
                  <a:lnTo>
                    <a:pt x="3048" y="1524"/>
                  </a:lnTo>
                  <a:lnTo>
                    <a:pt x="3048" y="1294130"/>
                  </a:lnTo>
                  <a:lnTo>
                    <a:pt x="1524" y="1294130"/>
                  </a:lnTo>
                  <a:lnTo>
                    <a:pt x="1524" y="1292606"/>
                  </a:lnTo>
                  <a:lnTo>
                    <a:pt x="12193524" y="1292606"/>
                  </a:lnTo>
                  <a:lnTo>
                    <a:pt x="12193524" y="1294130"/>
                  </a:lnTo>
                  <a:lnTo>
                    <a:pt x="12192000" y="1294130"/>
                  </a:lnTo>
                  <a:lnTo>
                    <a:pt x="12192000" y="1524"/>
                  </a:lnTo>
                  <a:lnTo>
                    <a:pt x="12193524" y="1524"/>
                  </a:lnTo>
                  <a:lnTo>
                    <a:pt x="12193524" y="3048"/>
                  </a:lnTo>
                  <a:lnTo>
                    <a:pt x="1524" y="3048"/>
                  </a:lnTo>
                  <a:close/>
                </a:path>
              </a:pathLst>
            </a:custGeom>
            <a:solidFill>
              <a:srgbClr val="4472C4"/>
            </a:solidFill>
          </p:spPr>
        </p:sp>
        <p:sp>
          <p:nvSpPr>
            <p:cNvPr name="TextBox 18" id="18"/>
            <p:cNvSpPr txBox="true"/>
            <p:nvPr/>
          </p:nvSpPr>
          <p:spPr>
            <a:xfrm>
              <a:off x="0" y="-57150"/>
              <a:ext cx="12192000" cy="1349812"/>
            </a:xfrm>
            <a:prstGeom prst="rect">
              <a:avLst/>
            </a:prstGeom>
          </p:spPr>
          <p:txBody>
            <a:bodyPr anchor="t" rtlCol="false" tIns="50800" lIns="50800" bIns="50800" rIns="50800"/>
            <a:lstStyle/>
            <a:p>
              <a:pPr algn="l">
                <a:lnSpc>
                  <a:spcPts val="3240"/>
                </a:lnSpc>
              </a:pPr>
              <a:r>
                <a:rPr lang="en-US" sz="2700" u="sng">
                  <a:solidFill>
                    <a:srgbClr val="0563C1"/>
                  </a:solidFill>
                  <a:latin typeface="Calibri (MS)"/>
                  <a:ea typeface="Calibri (MS)"/>
                  <a:cs typeface="Calibri (MS)"/>
                  <a:sym typeface="Calibri (MS)"/>
                  <a:hlinkClick r:id="rId6" tooltip="https://www.coolgeography.co.uk/A-level/AQA/Year%2013/Plate%20Tectonics/Extra_case_studies/Montserrat.htm"/>
                </a:rPr>
                <a:t>Case study: Chances Peak, Montserrat, 1995-97 - an LEDC - Lahars &amp; Pyroclastic Flows</a:t>
              </a:r>
              <a:r>
                <a:rPr lang="en-US" sz="2700">
                  <a:solidFill>
                    <a:srgbClr val="000000"/>
                  </a:solidFill>
                  <a:latin typeface="Calibri (MS)"/>
                  <a:ea typeface="Calibri (MS)"/>
                  <a:cs typeface="Calibri (MS)"/>
                  <a:sym typeface="Calibri (MS)"/>
                </a:rPr>
                <a:t> </a:t>
              </a:r>
            </a:p>
          </p:txBody>
        </p:sp>
      </p:grpSp>
      <p:grpSp>
        <p:nvGrpSpPr>
          <p:cNvPr name="Group 19" id="19"/>
          <p:cNvGrpSpPr/>
          <p:nvPr/>
        </p:nvGrpSpPr>
        <p:grpSpPr>
          <a:xfrm rot="0">
            <a:off x="0" y="8474140"/>
            <a:ext cx="9144000" cy="553998"/>
            <a:chOff x="0" y="0"/>
            <a:chExt cx="12192000" cy="738664"/>
          </a:xfrm>
        </p:grpSpPr>
        <p:sp>
          <p:nvSpPr>
            <p:cNvPr name="Freeform 20" id="20"/>
            <p:cNvSpPr/>
            <p:nvPr/>
          </p:nvSpPr>
          <p:spPr>
            <a:xfrm flipH="false" flipV="false" rot="0">
              <a:off x="-1524" y="-1524"/>
              <a:ext cx="12195048" cy="741680"/>
            </a:xfrm>
            <a:custGeom>
              <a:avLst/>
              <a:gdLst/>
              <a:ahLst/>
              <a:cxnLst/>
              <a:rect r="r" b="b" t="t" l="l"/>
              <a:pathLst>
                <a:path h="741680" w="12195048">
                  <a:moveTo>
                    <a:pt x="1524" y="0"/>
                  </a:moveTo>
                  <a:lnTo>
                    <a:pt x="12193524" y="0"/>
                  </a:lnTo>
                  <a:cubicBezTo>
                    <a:pt x="12194413" y="0"/>
                    <a:pt x="12195048" y="762"/>
                    <a:pt x="12195048" y="1524"/>
                  </a:cubicBezTo>
                  <a:lnTo>
                    <a:pt x="12195048" y="740156"/>
                  </a:lnTo>
                  <a:cubicBezTo>
                    <a:pt x="12195048" y="741045"/>
                    <a:pt x="12194286" y="741680"/>
                    <a:pt x="12193524" y="741680"/>
                  </a:cubicBezTo>
                  <a:lnTo>
                    <a:pt x="1524" y="741680"/>
                  </a:lnTo>
                  <a:cubicBezTo>
                    <a:pt x="635" y="741680"/>
                    <a:pt x="0" y="740918"/>
                    <a:pt x="0" y="740156"/>
                  </a:cubicBezTo>
                  <a:lnTo>
                    <a:pt x="0" y="1524"/>
                  </a:lnTo>
                  <a:cubicBezTo>
                    <a:pt x="0" y="635"/>
                    <a:pt x="762" y="0"/>
                    <a:pt x="1524" y="0"/>
                  </a:cubicBezTo>
                  <a:moveTo>
                    <a:pt x="1524" y="3048"/>
                  </a:moveTo>
                  <a:lnTo>
                    <a:pt x="1524" y="1524"/>
                  </a:lnTo>
                  <a:lnTo>
                    <a:pt x="3048" y="1524"/>
                  </a:lnTo>
                  <a:lnTo>
                    <a:pt x="3048" y="740156"/>
                  </a:lnTo>
                  <a:lnTo>
                    <a:pt x="1524" y="740156"/>
                  </a:lnTo>
                  <a:lnTo>
                    <a:pt x="1524" y="738632"/>
                  </a:lnTo>
                  <a:lnTo>
                    <a:pt x="12193524" y="738632"/>
                  </a:lnTo>
                  <a:lnTo>
                    <a:pt x="12193524" y="740156"/>
                  </a:lnTo>
                  <a:lnTo>
                    <a:pt x="12192000" y="740156"/>
                  </a:lnTo>
                  <a:lnTo>
                    <a:pt x="12192000" y="1524"/>
                  </a:lnTo>
                  <a:lnTo>
                    <a:pt x="12193524" y="1524"/>
                  </a:lnTo>
                  <a:lnTo>
                    <a:pt x="12193524" y="3048"/>
                  </a:lnTo>
                  <a:lnTo>
                    <a:pt x="1524" y="3048"/>
                  </a:lnTo>
                  <a:close/>
                </a:path>
              </a:pathLst>
            </a:custGeom>
            <a:solidFill>
              <a:srgbClr val="4472C4"/>
            </a:solidFill>
          </p:spPr>
        </p:sp>
        <p:sp>
          <p:nvSpPr>
            <p:cNvPr name="TextBox 21" id="21"/>
            <p:cNvSpPr txBox="true"/>
            <p:nvPr/>
          </p:nvSpPr>
          <p:spPr>
            <a:xfrm>
              <a:off x="0" y="-57150"/>
              <a:ext cx="12192000" cy="795814"/>
            </a:xfrm>
            <a:prstGeom prst="rect">
              <a:avLst/>
            </a:prstGeom>
          </p:spPr>
          <p:txBody>
            <a:bodyPr anchor="t" rtlCol="false" tIns="50800" lIns="50800" bIns="50800" rIns="50800"/>
            <a:lstStyle/>
            <a:p>
              <a:pPr algn="l">
                <a:lnSpc>
                  <a:spcPts val="3240"/>
                </a:lnSpc>
              </a:pPr>
              <a:r>
                <a:rPr lang="en-US" sz="2700" u="sng">
                  <a:solidFill>
                    <a:srgbClr val="0563C1"/>
                  </a:solidFill>
                  <a:latin typeface="Calibri (MS)"/>
                  <a:ea typeface="Calibri (MS)"/>
                  <a:cs typeface="Calibri (MS)"/>
                  <a:sym typeface="Calibri (MS)"/>
                  <a:hlinkClick r:id="rId7" tooltip="https://www.coolgeography.co.uk/A-level/AQA/Year%2013/Plate%20Tectonics/Extra_case_studies/Mount%20Nyiragongo.htm"/>
                </a:rPr>
                <a:t>Case Study - Mount Nyiragongo - lava flows in 2002</a:t>
              </a:r>
              <a:r>
                <a:rPr lang="en-US" sz="2700">
                  <a:solidFill>
                    <a:srgbClr val="000000"/>
                  </a:solidFill>
                  <a:latin typeface="Calibri (MS)"/>
                  <a:ea typeface="Calibri (MS)"/>
                  <a:cs typeface="Calibri (MS)"/>
                  <a:sym typeface="Calibri (MS)"/>
                </a:rPr>
                <a:t> </a:t>
              </a:r>
            </a:p>
          </p:txBody>
        </p:sp>
      </p:grpSp>
      <p:grpSp>
        <p:nvGrpSpPr>
          <p:cNvPr name="Group 22" id="22"/>
          <p:cNvGrpSpPr>
            <a:grpSpLocks noChangeAspect="true"/>
          </p:cNvGrpSpPr>
          <p:nvPr/>
        </p:nvGrpSpPr>
        <p:grpSpPr>
          <a:xfrm rot="0">
            <a:off x="143163" y="9152742"/>
            <a:ext cx="8887374" cy="1085850"/>
            <a:chOff x="0" y="0"/>
            <a:chExt cx="11849832" cy="1447800"/>
          </a:xfrm>
        </p:grpSpPr>
        <p:sp>
          <p:nvSpPr>
            <p:cNvPr name="Freeform 23" id="23"/>
            <p:cNvSpPr/>
            <p:nvPr/>
          </p:nvSpPr>
          <p:spPr>
            <a:xfrm flipH="false" flipV="false" rot="0">
              <a:off x="0" y="0"/>
              <a:ext cx="11849862" cy="1447800"/>
            </a:xfrm>
            <a:custGeom>
              <a:avLst/>
              <a:gdLst/>
              <a:ahLst/>
              <a:cxnLst/>
              <a:rect r="r" b="b" t="t" l="l"/>
              <a:pathLst>
                <a:path h="1447800" w="11849862">
                  <a:moveTo>
                    <a:pt x="0" y="0"/>
                  </a:moveTo>
                  <a:lnTo>
                    <a:pt x="11849862" y="0"/>
                  </a:lnTo>
                  <a:lnTo>
                    <a:pt x="11849862" y="1447800"/>
                  </a:lnTo>
                  <a:lnTo>
                    <a:pt x="0" y="1447800"/>
                  </a:lnTo>
                  <a:lnTo>
                    <a:pt x="0" y="0"/>
                  </a:lnTo>
                  <a:close/>
                </a:path>
              </a:pathLst>
            </a:custGeom>
            <a:blipFill>
              <a:blip r:embed="rId8"/>
              <a:stretch>
                <a:fillRect l="-24111" t="0" r="-24110" b="0"/>
              </a:stretch>
            </a:blipFill>
          </p:spPr>
        </p:sp>
      </p:grpSp>
      <p:grpSp>
        <p:nvGrpSpPr>
          <p:cNvPr name="Group 24" id="24"/>
          <p:cNvGrpSpPr/>
          <p:nvPr/>
        </p:nvGrpSpPr>
        <p:grpSpPr>
          <a:xfrm rot="0">
            <a:off x="-21374" y="-9525"/>
            <a:ext cx="18318898" cy="1173212"/>
            <a:chOff x="0" y="0"/>
            <a:chExt cx="24425198" cy="1564282"/>
          </a:xfrm>
        </p:grpSpPr>
        <p:sp>
          <p:nvSpPr>
            <p:cNvPr name="Freeform 25" id="25"/>
            <p:cNvSpPr/>
            <p:nvPr/>
          </p:nvSpPr>
          <p:spPr>
            <a:xfrm flipH="false" flipV="false" rot="0">
              <a:off x="12700" y="12700"/>
              <a:ext cx="24399748" cy="1538859"/>
            </a:xfrm>
            <a:custGeom>
              <a:avLst/>
              <a:gdLst/>
              <a:ahLst/>
              <a:cxnLst/>
              <a:rect r="r" b="b" t="t" l="l"/>
              <a:pathLst>
                <a:path h="1538859" w="24399748">
                  <a:moveTo>
                    <a:pt x="0" y="0"/>
                  </a:moveTo>
                  <a:lnTo>
                    <a:pt x="24399748" y="0"/>
                  </a:lnTo>
                  <a:lnTo>
                    <a:pt x="24399748" y="1538859"/>
                  </a:lnTo>
                  <a:lnTo>
                    <a:pt x="0" y="1538859"/>
                  </a:lnTo>
                  <a:close/>
                </a:path>
              </a:pathLst>
            </a:custGeom>
            <a:solidFill>
              <a:srgbClr val="FFFFFF"/>
            </a:solidFill>
          </p:spPr>
        </p:sp>
        <p:sp>
          <p:nvSpPr>
            <p:cNvPr name="Freeform 26" id="26"/>
            <p:cNvSpPr/>
            <p:nvPr/>
          </p:nvSpPr>
          <p:spPr>
            <a:xfrm flipH="false" flipV="false" rot="0">
              <a:off x="0" y="0"/>
              <a:ext cx="24425148" cy="1564259"/>
            </a:xfrm>
            <a:custGeom>
              <a:avLst/>
              <a:gdLst/>
              <a:ahLst/>
              <a:cxnLst/>
              <a:rect r="r" b="b" t="t" l="l"/>
              <a:pathLst>
                <a:path h="1564259" w="24425148">
                  <a:moveTo>
                    <a:pt x="12700" y="0"/>
                  </a:moveTo>
                  <a:lnTo>
                    <a:pt x="24412448" y="0"/>
                  </a:lnTo>
                  <a:cubicBezTo>
                    <a:pt x="24419433" y="0"/>
                    <a:pt x="24425148" y="5715"/>
                    <a:pt x="24425148" y="12700"/>
                  </a:cubicBezTo>
                  <a:lnTo>
                    <a:pt x="24425148" y="1551559"/>
                  </a:lnTo>
                  <a:cubicBezTo>
                    <a:pt x="24425148" y="1558544"/>
                    <a:pt x="24419433" y="1564259"/>
                    <a:pt x="24412448" y="1564259"/>
                  </a:cubicBezTo>
                  <a:lnTo>
                    <a:pt x="12700" y="1564259"/>
                  </a:lnTo>
                  <a:cubicBezTo>
                    <a:pt x="5715" y="1564259"/>
                    <a:pt x="0" y="1558544"/>
                    <a:pt x="0" y="1551559"/>
                  </a:cubicBezTo>
                  <a:lnTo>
                    <a:pt x="0" y="12700"/>
                  </a:lnTo>
                  <a:cubicBezTo>
                    <a:pt x="0" y="5715"/>
                    <a:pt x="5715" y="0"/>
                    <a:pt x="12700" y="0"/>
                  </a:cubicBezTo>
                  <a:moveTo>
                    <a:pt x="12700" y="25400"/>
                  </a:moveTo>
                  <a:lnTo>
                    <a:pt x="12700" y="12700"/>
                  </a:lnTo>
                  <a:lnTo>
                    <a:pt x="25400" y="12700"/>
                  </a:lnTo>
                  <a:lnTo>
                    <a:pt x="25400" y="1551559"/>
                  </a:lnTo>
                  <a:lnTo>
                    <a:pt x="12700" y="1551559"/>
                  </a:lnTo>
                  <a:lnTo>
                    <a:pt x="12700" y="1538859"/>
                  </a:lnTo>
                  <a:lnTo>
                    <a:pt x="24412448" y="1538859"/>
                  </a:lnTo>
                  <a:lnTo>
                    <a:pt x="24412448" y="1551559"/>
                  </a:lnTo>
                  <a:lnTo>
                    <a:pt x="24399748" y="1551559"/>
                  </a:lnTo>
                  <a:lnTo>
                    <a:pt x="24399748" y="12700"/>
                  </a:lnTo>
                  <a:lnTo>
                    <a:pt x="24412448" y="12700"/>
                  </a:lnTo>
                  <a:lnTo>
                    <a:pt x="24412448" y="25400"/>
                  </a:lnTo>
                  <a:lnTo>
                    <a:pt x="12700" y="25400"/>
                  </a:lnTo>
                  <a:close/>
                </a:path>
              </a:pathLst>
            </a:custGeom>
            <a:solidFill>
              <a:srgbClr val="000000"/>
            </a:solidFill>
          </p:spPr>
        </p:sp>
        <p:sp>
          <p:nvSpPr>
            <p:cNvPr name="TextBox 27" id="27"/>
            <p:cNvSpPr txBox="true"/>
            <p:nvPr/>
          </p:nvSpPr>
          <p:spPr>
            <a:xfrm>
              <a:off x="0" y="-66675"/>
              <a:ext cx="24425198" cy="1630957"/>
            </a:xfrm>
            <a:prstGeom prst="rect">
              <a:avLst/>
            </a:prstGeom>
          </p:spPr>
          <p:txBody>
            <a:bodyPr anchor="t" rtlCol="false" tIns="50800" lIns="50800" bIns="50800" rIns="50800"/>
            <a:lstStyle/>
            <a:p>
              <a:pPr algn="ctr">
                <a:lnSpc>
                  <a:spcPts val="3960"/>
                </a:lnSpc>
              </a:pPr>
              <a:r>
                <a:rPr lang="en-US" sz="3300">
                  <a:solidFill>
                    <a:srgbClr val="000000"/>
                  </a:solidFill>
                  <a:latin typeface="Calibri (MS)"/>
                  <a:ea typeface="Calibri (MS)"/>
                  <a:cs typeface="Calibri (MS)"/>
                  <a:sym typeface="Calibri (MS)"/>
                </a:rPr>
                <a:t>TASK: These are some mini-case studies focused on volcanic hazards. Very useful for 20 markers. You should study some of them!</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3"/>
            <a:stretch>
              <a:fillRect l="0" t="0" r="0" b="0"/>
            </a:stretch>
          </a:blipFill>
        </p:spPr>
      </p:sp>
      <p:grpSp>
        <p:nvGrpSpPr>
          <p:cNvPr name="Group 3" id="3"/>
          <p:cNvGrpSpPr/>
          <p:nvPr/>
        </p:nvGrpSpPr>
        <p:grpSpPr>
          <a:xfrm rot="0">
            <a:off x="1404" y="0"/>
            <a:ext cx="7147542" cy="2908488"/>
            <a:chOff x="0" y="0"/>
            <a:chExt cx="9530056" cy="3877984"/>
          </a:xfrm>
        </p:grpSpPr>
        <p:sp>
          <p:nvSpPr>
            <p:cNvPr name="Freeform 4" id="4"/>
            <p:cNvSpPr/>
            <p:nvPr/>
          </p:nvSpPr>
          <p:spPr>
            <a:xfrm flipH="false" flipV="false" rot="0">
              <a:off x="-1524" y="-1524"/>
              <a:ext cx="9533128" cy="3880993"/>
            </a:xfrm>
            <a:custGeom>
              <a:avLst/>
              <a:gdLst/>
              <a:ahLst/>
              <a:cxnLst/>
              <a:rect r="r" b="b" t="t" l="l"/>
              <a:pathLst>
                <a:path h="3880993" w="9533128">
                  <a:moveTo>
                    <a:pt x="1524" y="0"/>
                  </a:moveTo>
                  <a:lnTo>
                    <a:pt x="9531604" y="0"/>
                  </a:lnTo>
                  <a:cubicBezTo>
                    <a:pt x="9532493" y="0"/>
                    <a:pt x="9533128" y="762"/>
                    <a:pt x="9533128" y="1524"/>
                  </a:cubicBezTo>
                  <a:lnTo>
                    <a:pt x="9533128" y="3879469"/>
                  </a:lnTo>
                  <a:cubicBezTo>
                    <a:pt x="9533128" y="3880358"/>
                    <a:pt x="9532366" y="3880993"/>
                    <a:pt x="9531604" y="3880993"/>
                  </a:cubicBezTo>
                  <a:lnTo>
                    <a:pt x="1524" y="3880993"/>
                  </a:lnTo>
                  <a:cubicBezTo>
                    <a:pt x="635" y="3880993"/>
                    <a:pt x="0" y="3880231"/>
                    <a:pt x="0" y="3879469"/>
                  </a:cubicBezTo>
                  <a:lnTo>
                    <a:pt x="0" y="1524"/>
                  </a:lnTo>
                  <a:cubicBezTo>
                    <a:pt x="0" y="635"/>
                    <a:pt x="762" y="0"/>
                    <a:pt x="1524" y="0"/>
                  </a:cubicBezTo>
                  <a:moveTo>
                    <a:pt x="1524" y="3048"/>
                  </a:moveTo>
                  <a:lnTo>
                    <a:pt x="1524" y="1524"/>
                  </a:lnTo>
                  <a:lnTo>
                    <a:pt x="3048" y="1524"/>
                  </a:lnTo>
                  <a:lnTo>
                    <a:pt x="3048" y="3879469"/>
                  </a:lnTo>
                  <a:lnTo>
                    <a:pt x="1524" y="3879469"/>
                  </a:lnTo>
                  <a:lnTo>
                    <a:pt x="1524" y="3877945"/>
                  </a:lnTo>
                  <a:lnTo>
                    <a:pt x="9531604" y="3877945"/>
                  </a:lnTo>
                  <a:lnTo>
                    <a:pt x="9531604" y="3879469"/>
                  </a:lnTo>
                  <a:lnTo>
                    <a:pt x="9530080" y="3879469"/>
                  </a:lnTo>
                  <a:lnTo>
                    <a:pt x="9530080" y="1524"/>
                  </a:lnTo>
                  <a:lnTo>
                    <a:pt x="9531604" y="1524"/>
                  </a:lnTo>
                  <a:lnTo>
                    <a:pt x="9531604" y="3048"/>
                  </a:lnTo>
                  <a:lnTo>
                    <a:pt x="1524" y="3048"/>
                  </a:lnTo>
                  <a:close/>
                </a:path>
              </a:pathLst>
            </a:custGeom>
            <a:solidFill>
              <a:srgbClr val="000000"/>
            </a:solidFill>
          </p:spPr>
        </p:sp>
        <p:sp>
          <p:nvSpPr>
            <p:cNvPr name="TextBox 5" id="5"/>
            <p:cNvSpPr txBox="true"/>
            <p:nvPr/>
          </p:nvSpPr>
          <p:spPr>
            <a:xfrm>
              <a:off x="0" y="-38100"/>
              <a:ext cx="9530056" cy="3916084"/>
            </a:xfrm>
            <a:prstGeom prst="rect">
              <a:avLst/>
            </a:prstGeom>
          </p:spPr>
          <p:txBody>
            <a:bodyPr anchor="t" rtlCol="false" tIns="50800" lIns="50800" bIns="50800" rIns="50800"/>
            <a:lstStyle/>
            <a:p>
              <a:pPr algn="l">
                <a:lnSpc>
                  <a:spcPts val="2160"/>
                </a:lnSpc>
              </a:pPr>
              <a:r>
                <a:rPr lang="en-US" sz="1800">
                  <a:solidFill>
                    <a:srgbClr val="000000"/>
                  </a:solidFill>
                  <a:latin typeface="Calibri (MS)"/>
                  <a:ea typeface="Calibri (MS)"/>
                  <a:cs typeface="Calibri (MS)"/>
                  <a:sym typeface="Calibri (MS)"/>
                </a:rPr>
                <a:t>Hazardous environments If answering this option, answer Question 7 and either Question 8 or Question 9. </a:t>
              </a:r>
            </a:p>
            <a:p>
              <a:pPr algn="l">
                <a:lnSpc>
                  <a:spcPts val="2160"/>
                </a:lnSpc>
              </a:pPr>
            </a:p>
            <a:p>
              <a:pPr algn="l">
                <a:lnSpc>
                  <a:spcPts val="2160"/>
                </a:lnSpc>
              </a:pPr>
              <a:r>
                <a:rPr lang="en-US" sz="1800">
                  <a:solidFill>
                    <a:srgbClr val="000000"/>
                  </a:solidFill>
                  <a:latin typeface="Calibri (MS)"/>
                  <a:ea typeface="Calibri (MS)"/>
                  <a:cs typeface="Calibri (MS)"/>
                  <a:sym typeface="Calibri (MS)"/>
                </a:rPr>
                <a:t>7 Fig. 7.1 shows ash fallout from Mount Ruapehu, a volcano in New Zealand, 1995–6. </a:t>
              </a:r>
            </a:p>
            <a:p>
              <a:pPr algn="l">
                <a:lnSpc>
                  <a:spcPts val="2160"/>
                </a:lnSpc>
              </a:pPr>
            </a:p>
            <a:p>
              <a:pPr algn="l" marL="325755" indent="-162878" lvl="1">
                <a:lnSpc>
                  <a:spcPts val="2160"/>
                </a:lnSpc>
                <a:buAutoNum type="alphaLcPeriod" startAt="1"/>
              </a:pPr>
              <a:r>
                <a:rPr lang="en-US" sz="1800">
                  <a:solidFill>
                    <a:srgbClr val="000000"/>
                  </a:solidFill>
                  <a:latin typeface="Calibri (MS)"/>
                  <a:ea typeface="Calibri (MS)"/>
                  <a:cs typeface="Calibri (MS)"/>
                  <a:sym typeface="Calibri (MS)"/>
                </a:rPr>
                <a:t>Describe the pattern of ash fallout shown in Fig. 7.1. [4] </a:t>
              </a:r>
            </a:p>
            <a:p>
              <a:pPr algn="l" marL="325755" indent="-162878" lvl="1">
                <a:lnSpc>
                  <a:spcPts val="2160"/>
                </a:lnSpc>
              </a:pPr>
            </a:p>
            <a:p>
              <a:pPr algn="l" marL="325755" indent="-162878" lvl="1">
                <a:lnSpc>
                  <a:spcPts val="2160"/>
                </a:lnSpc>
                <a:buAutoNum type="alphaLcPeriod" startAt="1"/>
              </a:pPr>
              <a:r>
                <a:rPr lang="en-US" sz="1800">
                  <a:solidFill>
                    <a:srgbClr val="000000"/>
                  </a:solidFill>
                  <a:latin typeface="Calibri (MS)"/>
                  <a:ea typeface="Calibri (MS)"/>
                  <a:cs typeface="Calibri (MS)"/>
                  <a:sym typeface="Calibri (MS)"/>
                </a:rPr>
                <a:t>Suggest two reasons for the pattern you described in (a). [6] </a:t>
              </a:r>
            </a:p>
            <a:p>
              <a:pPr algn="l" marL="325755" indent="-162878" lvl="1">
                <a:lnSpc>
                  <a:spcPts val="2160"/>
                </a:lnSpc>
              </a:pPr>
            </a:p>
          </p:txBody>
        </p:sp>
      </p:grpSp>
      <p:grpSp>
        <p:nvGrpSpPr>
          <p:cNvPr name="Group 6" id="6"/>
          <p:cNvGrpSpPr>
            <a:grpSpLocks noChangeAspect="true"/>
          </p:cNvGrpSpPr>
          <p:nvPr/>
        </p:nvGrpSpPr>
        <p:grpSpPr>
          <a:xfrm rot="0">
            <a:off x="360464" y="3075708"/>
            <a:ext cx="6429422" cy="7211290"/>
            <a:chOff x="0" y="0"/>
            <a:chExt cx="8572562" cy="9615054"/>
          </a:xfrm>
        </p:grpSpPr>
        <p:sp>
          <p:nvSpPr>
            <p:cNvPr name="Freeform 7" id="7"/>
            <p:cNvSpPr/>
            <p:nvPr/>
          </p:nvSpPr>
          <p:spPr>
            <a:xfrm flipH="false" flipV="false" rot="0">
              <a:off x="0" y="0"/>
              <a:ext cx="8572500" cy="9615043"/>
            </a:xfrm>
            <a:custGeom>
              <a:avLst/>
              <a:gdLst/>
              <a:ahLst/>
              <a:cxnLst/>
              <a:rect r="r" b="b" t="t" l="l"/>
              <a:pathLst>
                <a:path h="9615043" w="8572500">
                  <a:moveTo>
                    <a:pt x="0" y="0"/>
                  </a:moveTo>
                  <a:lnTo>
                    <a:pt x="8572500" y="0"/>
                  </a:lnTo>
                  <a:lnTo>
                    <a:pt x="8572500" y="9615043"/>
                  </a:lnTo>
                  <a:lnTo>
                    <a:pt x="0" y="9615043"/>
                  </a:lnTo>
                  <a:lnTo>
                    <a:pt x="0" y="0"/>
                  </a:lnTo>
                  <a:close/>
                </a:path>
              </a:pathLst>
            </a:custGeom>
            <a:blipFill>
              <a:blip r:embed="rId4"/>
              <a:stretch>
                <a:fillRect l="0" t="-1513" r="0" b="-1513"/>
              </a:stretch>
            </a:blipFill>
          </p:spPr>
        </p:sp>
      </p:grpSp>
      <p:grpSp>
        <p:nvGrpSpPr>
          <p:cNvPr name="Group 8" id="8"/>
          <p:cNvGrpSpPr/>
          <p:nvPr/>
        </p:nvGrpSpPr>
        <p:grpSpPr>
          <a:xfrm rot="0">
            <a:off x="8134023" y="0"/>
            <a:ext cx="10153977" cy="10110460"/>
            <a:chOff x="0" y="0"/>
            <a:chExt cx="13538636" cy="13480614"/>
          </a:xfrm>
        </p:grpSpPr>
        <p:sp>
          <p:nvSpPr>
            <p:cNvPr name="Freeform 9" id="9"/>
            <p:cNvSpPr/>
            <p:nvPr/>
          </p:nvSpPr>
          <p:spPr>
            <a:xfrm flipH="false" flipV="false" rot="0">
              <a:off x="-1524" y="-1524"/>
              <a:ext cx="13541629" cy="13483717"/>
            </a:xfrm>
            <a:custGeom>
              <a:avLst/>
              <a:gdLst/>
              <a:ahLst/>
              <a:cxnLst/>
              <a:rect r="r" b="b" t="t" l="l"/>
              <a:pathLst>
                <a:path h="13483717" w="13541629">
                  <a:moveTo>
                    <a:pt x="1524" y="0"/>
                  </a:moveTo>
                  <a:lnTo>
                    <a:pt x="13540105" y="0"/>
                  </a:lnTo>
                  <a:cubicBezTo>
                    <a:pt x="13540994" y="0"/>
                    <a:pt x="13541629" y="762"/>
                    <a:pt x="13541629" y="1524"/>
                  </a:cubicBezTo>
                  <a:lnTo>
                    <a:pt x="13541629" y="13482193"/>
                  </a:lnTo>
                  <a:cubicBezTo>
                    <a:pt x="13541629" y="13483082"/>
                    <a:pt x="13540868" y="13483717"/>
                    <a:pt x="13540105" y="13483717"/>
                  </a:cubicBezTo>
                  <a:lnTo>
                    <a:pt x="1524" y="13483717"/>
                  </a:lnTo>
                  <a:cubicBezTo>
                    <a:pt x="635" y="13483717"/>
                    <a:pt x="0" y="13482955"/>
                    <a:pt x="0" y="13482193"/>
                  </a:cubicBezTo>
                  <a:lnTo>
                    <a:pt x="0" y="1524"/>
                  </a:lnTo>
                  <a:cubicBezTo>
                    <a:pt x="0" y="635"/>
                    <a:pt x="762" y="0"/>
                    <a:pt x="1524" y="0"/>
                  </a:cubicBezTo>
                  <a:moveTo>
                    <a:pt x="1524" y="3048"/>
                  </a:moveTo>
                  <a:lnTo>
                    <a:pt x="1524" y="1524"/>
                  </a:lnTo>
                  <a:lnTo>
                    <a:pt x="3048" y="1524"/>
                  </a:lnTo>
                  <a:lnTo>
                    <a:pt x="3048" y="13482193"/>
                  </a:lnTo>
                  <a:lnTo>
                    <a:pt x="1524" y="13482193"/>
                  </a:lnTo>
                  <a:lnTo>
                    <a:pt x="1524" y="13480669"/>
                  </a:lnTo>
                  <a:lnTo>
                    <a:pt x="13540105" y="13480669"/>
                  </a:lnTo>
                  <a:lnTo>
                    <a:pt x="13540105" y="13482193"/>
                  </a:lnTo>
                  <a:lnTo>
                    <a:pt x="13538581" y="13482193"/>
                  </a:lnTo>
                  <a:lnTo>
                    <a:pt x="13538581" y="1524"/>
                  </a:lnTo>
                  <a:lnTo>
                    <a:pt x="13540105" y="1524"/>
                  </a:lnTo>
                  <a:lnTo>
                    <a:pt x="13540105" y="3048"/>
                  </a:lnTo>
                  <a:lnTo>
                    <a:pt x="1524" y="3048"/>
                  </a:lnTo>
                  <a:close/>
                </a:path>
              </a:pathLst>
            </a:custGeom>
            <a:solidFill>
              <a:srgbClr val="000000"/>
            </a:solidFill>
          </p:spPr>
        </p:sp>
        <p:sp>
          <p:nvSpPr>
            <p:cNvPr name="TextBox 10" id="10"/>
            <p:cNvSpPr txBox="true"/>
            <p:nvPr/>
          </p:nvSpPr>
          <p:spPr>
            <a:xfrm>
              <a:off x="0" y="-38100"/>
              <a:ext cx="13538636" cy="13518714"/>
            </a:xfrm>
            <a:prstGeom prst="rect">
              <a:avLst/>
            </a:prstGeom>
          </p:spPr>
          <p:txBody>
            <a:bodyPr anchor="t" rtlCol="false" tIns="50800" lIns="50800" bIns="50800" rIns="50800"/>
            <a:lstStyle/>
            <a:p>
              <a:pPr algn="l">
                <a:lnSpc>
                  <a:spcPts val="2160"/>
                </a:lnSpc>
              </a:pPr>
              <a:r>
                <a:rPr lang="en-US" sz="1800">
                  <a:solidFill>
                    <a:srgbClr val="000000"/>
                  </a:solidFill>
                  <a:latin typeface="Calibri (MS)"/>
                  <a:ea typeface="Calibri (MS)"/>
                  <a:cs typeface="Calibri (MS)"/>
                  <a:sym typeface="Calibri (MS)"/>
                </a:rPr>
                <a:t>7(a) Fig. 7.1 shows ash fallout from Mount Ruapehu, a volcano in New Zealand, 1995–6. </a:t>
              </a:r>
            </a:p>
            <a:p>
              <a:pPr algn="l">
                <a:lnSpc>
                  <a:spcPts val="2160"/>
                </a:lnSpc>
              </a:pPr>
            </a:p>
            <a:p>
              <a:pPr algn="l">
                <a:lnSpc>
                  <a:spcPts val="2160"/>
                </a:lnSpc>
              </a:pPr>
              <a:r>
                <a:rPr lang="en-US" sz="1800">
                  <a:solidFill>
                    <a:srgbClr val="000000"/>
                  </a:solidFill>
                  <a:latin typeface="Calibri (MS)"/>
                  <a:ea typeface="Calibri (MS)"/>
                  <a:cs typeface="Calibri (MS)"/>
                  <a:sym typeface="Calibri (MS)"/>
                </a:rPr>
                <a:t>Describe the pattern of ash fallout shown in Fig. 7.1. </a:t>
              </a:r>
            </a:p>
            <a:p>
              <a:pPr algn="l">
                <a:lnSpc>
                  <a:spcPts val="2160"/>
                </a:lnSpc>
              </a:pPr>
            </a:p>
            <a:p>
              <a:pPr algn="l">
                <a:lnSpc>
                  <a:spcPts val="2160"/>
                </a:lnSpc>
              </a:pPr>
              <a:r>
                <a:rPr lang="en-US" sz="1800">
                  <a:solidFill>
                    <a:srgbClr val="000000"/>
                  </a:solidFill>
                  <a:latin typeface="Calibri (MS)"/>
                  <a:ea typeface="Calibri (MS)"/>
                  <a:cs typeface="Calibri (MS)"/>
                  <a:sym typeface="Calibri (MS)"/>
                </a:rPr>
                <a:t>Candidates should interpret Fig. 7.1 to identify the pattern of ash fallout across the area. </a:t>
              </a:r>
            </a:p>
            <a:p>
              <a:pPr algn="l">
                <a:lnSpc>
                  <a:spcPts val="2160"/>
                </a:lnSpc>
              </a:pPr>
            </a:p>
            <a:p>
              <a:pPr algn="l">
                <a:lnSpc>
                  <a:spcPts val="2160"/>
                </a:lnSpc>
              </a:pPr>
              <a:r>
                <a:rPr lang="en-US" sz="1800">
                  <a:solidFill>
                    <a:srgbClr val="000000"/>
                  </a:solidFill>
                  <a:latin typeface="Calibri (MS)"/>
                  <a:ea typeface="Calibri (MS)"/>
                  <a:cs typeface="Calibri (MS)"/>
                  <a:sym typeface="Calibri (MS)"/>
                </a:rPr>
                <a:t>Candidates may identify that: </a:t>
              </a:r>
            </a:p>
            <a:p>
              <a:pPr algn="l">
                <a:lnSpc>
                  <a:spcPts val="2160"/>
                </a:lnSpc>
              </a:pPr>
              <a:r>
                <a:rPr lang="en-US" sz="1800">
                  <a:solidFill>
                    <a:srgbClr val="FF0000"/>
                  </a:solidFill>
                  <a:latin typeface="Calibri (MS)"/>
                  <a:ea typeface="Calibri (MS)"/>
                  <a:cs typeface="Calibri (MS)"/>
                  <a:sym typeface="Calibri (MS)"/>
                </a:rPr>
                <a:t>• ash fallout is broadly westerly </a:t>
              </a:r>
            </a:p>
            <a:p>
              <a:pPr algn="l">
                <a:lnSpc>
                  <a:spcPts val="2160"/>
                </a:lnSpc>
              </a:pPr>
              <a:r>
                <a:rPr lang="en-US" sz="1800">
                  <a:solidFill>
                    <a:srgbClr val="FF0000"/>
                  </a:solidFill>
                  <a:latin typeface="Calibri (MS)"/>
                  <a:ea typeface="Calibri (MS)"/>
                  <a:cs typeface="Calibri (MS)"/>
                  <a:sym typeface="Calibri (MS)"/>
                </a:rPr>
                <a:t>• specific direction varies on different dates </a:t>
              </a:r>
            </a:p>
            <a:p>
              <a:pPr algn="l">
                <a:lnSpc>
                  <a:spcPts val="2160"/>
                </a:lnSpc>
              </a:pPr>
              <a:r>
                <a:rPr lang="en-US" sz="1800">
                  <a:solidFill>
                    <a:srgbClr val="FF0000"/>
                  </a:solidFill>
                  <a:latin typeface="Calibri (MS)"/>
                  <a:ea typeface="Calibri (MS)"/>
                  <a:cs typeface="Calibri (MS)"/>
                  <a:sym typeface="Calibri (MS)"/>
                </a:rPr>
                <a:t>• distance travelled also varies </a:t>
              </a:r>
            </a:p>
            <a:p>
              <a:pPr algn="l">
                <a:lnSpc>
                  <a:spcPts val="2160"/>
                </a:lnSpc>
              </a:pPr>
              <a:r>
                <a:rPr lang="en-US" sz="1800">
                  <a:solidFill>
                    <a:srgbClr val="FF0000"/>
                  </a:solidFill>
                  <a:latin typeface="Calibri (MS)"/>
                  <a:ea typeface="Calibri (MS)"/>
                  <a:cs typeface="Calibri (MS)"/>
                  <a:sym typeface="Calibri (MS)"/>
                </a:rPr>
                <a:t>• thickness of fallout decreases with distance </a:t>
              </a:r>
            </a:p>
            <a:p>
              <a:pPr algn="l">
                <a:lnSpc>
                  <a:spcPts val="2160"/>
                </a:lnSpc>
              </a:pPr>
            </a:p>
            <a:p>
              <a:pPr algn="l">
                <a:lnSpc>
                  <a:spcPts val="2160"/>
                </a:lnSpc>
              </a:pPr>
              <a:r>
                <a:rPr lang="en-US" sz="1800">
                  <a:solidFill>
                    <a:srgbClr val="000000"/>
                  </a:solidFill>
                  <a:latin typeface="Calibri (MS)"/>
                  <a:ea typeface="Calibri (MS)"/>
                  <a:cs typeface="Calibri (MS)"/>
                  <a:sym typeface="Calibri (MS)"/>
                </a:rPr>
                <a:t>1 mark for each valid point. Allow one mark maximum for accurate use of data. 4</a:t>
              </a:r>
            </a:p>
            <a:p>
              <a:pPr algn="l">
                <a:lnSpc>
                  <a:spcPts val="2160"/>
                </a:lnSpc>
              </a:pPr>
            </a:p>
            <a:p>
              <a:pPr algn="l">
                <a:lnSpc>
                  <a:spcPts val="2160"/>
                </a:lnSpc>
              </a:pPr>
              <a:r>
                <a:rPr lang="en-US" sz="1800">
                  <a:solidFill>
                    <a:srgbClr val="000000"/>
                  </a:solidFill>
                  <a:latin typeface="Calibri (MS)"/>
                  <a:ea typeface="Calibri (MS)"/>
                  <a:cs typeface="Calibri (MS)"/>
                  <a:sym typeface="Calibri (MS)"/>
                </a:rPr>
                <a:t>7(b) Suggest two reasons for the pattern you described in (a). </a:t>
              </a:r>
            </a:p>
            <a:p>
              <a:pPr algn="l">
                <a:lnSpc>
                  <a:spcPts val="2160"/>
                </a:lnSpc>
              </a:pPr>
            </a:p>
            <a:p>
              <a:pPr algn="l">
                <a:lnSpc>
                  <a:spcPts val="2160"/>
                </a:lnSpc>
              </a:pPr>
              <a:r>
                <a:rPr lang="en-US" sz="1800">
                  <a:solidFill>
                    <a:srgbClr val="000000"/>
                  </a:solidFill>
                  <a:latin typeface="Calibri (MS)"/>
                  <a:ea typeface="Calibri (MS)"/>
                  <a:cs typeface="Calibri (MS)"/>
                  <a:sym typeface="Calibri (MS)"/>
                </a:rPr>
                <a:t>Candidates should focus on the pattern described. Reasons include: </a:t>
              </a:r>
            </a:p>
            <a:p>
              <a:pPr algn="l">
                <a:lnSpc>
                  <a:spcPts val="2160"/>
                </a:lnSpc>
              </a:pPr>
              <a:r>
                <a:rPr lang="en-US" sz="1800">
                  <a:solidFill>
                    <a:srgbClr val="FF0000"/>
                  </a:solidFill>
                  <a:latin typeface="Calibri (MS)"/>
                  <a:ea typeface="Calibri (MS)"/>
                  <a:cs typeface="Calibri (MS)"/>
                  <a:sym typeface="Calibri (MS)"/>
                </a:rPr>
                <a:t>• direction of winds may influence direction of ash travel </a:t>
              </a:r>
            </a:p>
            <a:p>
              <a:pPr algn="l">
                <a:lnSpc>
                  <a:spcPts val="2160"/>
                </a:lnSpc>
              </a:pPr>
              <a:r>
                <a:rPr lang="en-US" sz="1800">
                  <a:solidFill>
                    <a:srgbClr val="FF0000"/>
                  </a:solidFill>
                  <a:latin typeface="Calibri (MS)"/>
                  <a:ea typeface="Calibri (MS)"/>
                  <a:cs typeface="Calibri (MS)"/>
                  <a:sym typeface="Calibri (MS)"/>
                </a:rPr>
                <a:t>• strength of wind influences distance of travel </a:t>
              </a:r>
            </a:p>
            <a:p>
              <a:pPr algn="l">
                <a:lnSpc>
                  <a:spcPts val="2160"/>
                </a:lnSpc>
              </a:pPr>
              <a:r>
                <a:rPr lang="en-US" sz="1800">
                  <a:solidFill>
                    <a:srgbClr val="FF0000"/>
                  </a:solidFill>
                  <a:latin typeface="Calibri (MS)"/>
                  <a:ea typeface="Calibri (MS)"/>
                  <a:cs typeface="Calibri (MS)"/>
                  <a:sym typeface="Calibri (MS)"/>
                </a:rPr>
                <a:t>• amount of ash ejected influences thickness of deposits </a:t>
              </a:r>
            </a:p>
            <a:p>
              <a:pPr algn="l">
                <a:lnSpc>
                  <a:spcPts val="2160"/>
                </a:lnSpc>
              </a:pPr>
              <a:r>
                <a:rPr lang="en-US" sz="1800">
                  <a:solidFill>
                    <a:srgbClr val="FF0000"/>
                  </a:solidFill>
                  <a:latin typeface="Calibri (MS)"/>
                  <a:ea typeface="Calibri (MS)"/>
                  <a:cs typeface="Calibri (MS)"/>
                  <a:sym typeface="Calibri (MS)"/>
                </a:rPr>
                <a:t>• proximity to the vent influences thickness of fallout </a:t>
              </a:r>
            </a:p>
            <a:p>
              <a:pPr algn="l">
                <a:lnSpc>
                  <a:spcPts val="2160"/>
                </a:lnSpc>
              </a:pPr>
              <a:r>
                <a:rPr lang="en-US" sz="1800">
                  <a:solidFill>
                    <a:srgbClr val="FF0000"/>
                  </a:solidFill>
                  <a:latin typeface="Calibri (MS)"/>
                  <a:ea typeface="Calibri (MS)"/>
                  <a:cs typeface="Calibri (MS)"/>
                  <a:sym typeface="Calibri (MS)"/>
                </a:rPr>
                <a:t>• relief of the landscape, including the presence of valleys which may channel ash in clouds in particular directions </a:t>
              </a:r>
            </a:p>
            <a:p>
              <a:pPr algn="l">
                <a:lnSpc>
                  <a:spcPts val="2160"/>
                </a:lnSpc>
              </a:pPr>
            </a:p>
            <a:p>
              <a:pPr algn="l">
                <a:lnSpc>
                  <a:spcPts val="2160"/>
                </a:lnSpc>
              </a:pPr>
              <a:r>
                <a:rPr lang="en-US" sz="1800">
                  <a:solidFill>
                    <a:srgbClr val="000000"/>
                  </a:solidFill>
                  <a:latin typeface="Calibri (MS)"/>
                  <a:ea typeface="Calibri (MS)"/>
                  <a:cs typeface="Calibri (MS)"/>
                  <a:sym typeface="Calibri (MS)"/>
                </a:rPr>
                <a:t>Award marks based on the quality of explanation and breadth of the response using the marking levels below. </a:t>
              </a:r>
            </a:p>
            <a:p>
              <a:pPr algn="l">
                <a:lnSpc>
                  <a:spcPts val="2160"/>
                </a:lnSpc>
              </a:pPr>
              <a:r>
                <a:rPr lang="en-US" sz="1800">
                  <a:solidFill>
                    <a:srgbClr val="000000"/>
                  </a:solidFill>
                  <a:latin typeface="Calibri (MS)"/>
                  <a:ea typeface="Calibri (MS)"/>
                  <a:cs typeface="Calibri (MS)"/>
                  <a:sym typeface="Calibri (MS)"/>
                </a:rPr>
                <a:t>Level 3 (5–6) Response applies knowledge and understanding of two reasons and explains their influence on the pattern. Response is well founded in detailed knowledge and strong conceptual understanding of the topic. Any examples used are appropriate and integrated effectively into the response. </a:t>
              </a:r>
            </a:p>
            <a:p>
              <a:pPr algn="l">
                <a:lnSpc>
                  <a:spcPts val="2160"/>
                </a:lnSpc>
              </a:pPr>
              <a:r>
                <a:rPr lang="en-US" sz="1800">
                  <a:solidFill>
                    <a:srgbClr val="000000"/>
                  </a:solidFill>
                  <a:latin typeface="Calibri (MS)"/>
                  <a:ea typeface="Calibri (MS)"/>
                  <a:cs typeface="Calibri (MS)"/>
                  <a:sym typeface="Calibri (MS)"/>
                </a:rPr>
                <a:t>Level 2 (3–4) Response discusses at least one reason, possibly in an unbalanced way, making some explanatory links to at least one element of the pattern. Response develops on a largely secure base of knowledge and understanding. Examples may lack detail or development. </a:t>
              </a:r>
            </a:p>
            <a:p>
              <a:pPr algn="l">
                <a:lnSpc>
                  <a:spcPts val="2160"/>
                </a:lnSpc>
              </a:pPr>
              <a:r>
                <a:rPr lang="en-US" sz="1800">
                  <a:solidFill>
                    <a:srgbClr val="000000"/>
                  </a:solidFill>
                  <a:latin typeface="Calibri (MS)"/>
                  <a:ea typeface="Calibri (MS)"/>
                  <a:cs typeface="Calibri (MS)"/>
                  <a:sym typeface="Calibri (MS)"/>
                </a:rPr>
                <a:t>Level 1 (1–2) Response consists of one or more descriptive statements with little or no explanation of the pattern. Knowledge is basic and understanding may be inaccurate. Examples are in name only or lacking entirely. </a:t>
              </a:r>
            </a:p>
            <a:p>
              <a:pPr algn="l">
                <a:lnSpc>
                  <a:spcPts val="2160"/>
                </a:lnSpc>
              </a:pPr>
              <a:r>
                <a:rPr lang="en-US" sz="1800">
                  <a:solidFill>
                    <a:srgbClr val="000000"/>
                  </a:solidFill>
                  <a:latin typeface="Calibri (MS)"/>
                  <a:ea typeface="Calibri (MS)"/>
                  <a:cs typeface="Calibri (MS)"/>
                  <a:sym typeface="Calibri (MS)"/>
                </a:rPr>
                <a:t>Level 0 (0) No creditable response. 6</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grpSp>
        <p:nvGrpSpPr>
          <p:cNvPr name="Group 3" id="3"/>
          <p:cNvGrpSpPr/>
          <p:nvPr/>
        </p:nvGrpSpPr>
        <p:grpSpPr>
          <a:xfrm rot="0">
            <a:off x="1257300" y="547688"/>
            <a:ext cx="15773400" cy="1988345"/>
            <a:chOff x="0" y="0"/>
            <a:chExt cx="21031200" cy="2651126"/>
          </a:xfrm>
        </p:grpSpPr>
        <p:sp>
          <p:nvSpPr>
            <p:cNvPr name="Freeform 4" id="4"/>
            <p:cNvSpPr/>
            <p:nvPr/>
          </p:nvSpPr>
          <p:spPr>
            <a:xfrm flipH="false" flipV="false" rot="0">
              <a:off x="0" y="0"/>
              <a:ext cx="21031200" cy="2651126"/>
            </a:xfrm>
            <a:custGeom>
              <a:avLst/>
              <a:gdLst/>
              <a:ahLst/>
              <a:cxnLst/>
              <a:rect r="r" b="b" t="t" l="l"/>
              <a:pathLst>
                <a:path h="2651126" w="21031200">
                  <a:moveTo>
                    <a:pt x="0" y="0"/>
                  </a:moveTo>
                  <a:lnTo>
                    <a:pt x="21031200" y="0"/>
                  </a:lnTo>
                  <a:lnTo>
                    <a:pt x="21031200" y="2651126"/>
                  </a:lnTo>
                  <a:lnTo>
                    <a:pt x="0" y="2651126"/>
                  </a:lnTo>
                  <a:close/>
                </a:path>
              </a:pathLst>
            </a:custGeom>
            <a:solidFill>
              <a:srgbClr val="000000">
                <a:alpha val="0"/>
              </a:srgbClr>
            </a:solidFill>
          </p:spPr>
        </p:sp>
        <p:sp>
          <p:nvSpPr>
            <p:cNvPr name="TextBox 5" id="5"/>
            <p:cNvSpPr txBox="true"/>
            <p:nvPr/>
          </p:nvSpPr>
          <p:spPr>
            <a:xfrm>
              <a:off x="0" y="66675"/>
              <a:ext cx="21031200" cy="2584451"/>
            </a:xfrm>
            <a:prstGeom prst="rect">
              <a:avLst/>
            </a:prstGeom>
          </p:spPr>
          <p:txBody>
            <a:bodyPr anchor="ctr" rtlCol="false" tIns="0" lIns="0" bIns="0" rIns="0"/>
            <a:lstStyle/>
            <a:p>
              <a:pPr algn="l">
                <a:lnSpc>
                  <a:spcPts val="7128"/>
                </a:lnSpc>
              </a:pPr>
              <a:r>
                <a:rPr lang="en-US" sz="6600" spc="-40">
                  <a:solidFill>
                    <a:srgbClr val="000000"/>
                  </a:solidFill>
                  <a:latin typeface="TT Rounds Condensed"/>
                  <a:ea typeface="TT Rounds Condensed"/>
                  <a:cs typeface="TT Rounds Condensed"/>
                  <a:sym typeface="TT Rounds Condensed"/>
                </a:rPr>
                <a:t>Podcast - </a:t>
              </a:r>
              <a:r>
                <a:rPr lang="en-US" b="true" sz="6600" spc="-40">
                  <a:solidFill>
                    <a:srgbClr val="000000"/>
                  </a:solidFill>
                  <a:latin typeface="TT Rounds Condensed Bold"/>
                  <a:ea typeface="TT Rounds Condensed Bold"/>
                  <a:cs typeface="TT Rounds Condensed Bold"/>
                  <a:sym typeface="TT Rounds Condensed Bold"/>
                </a:rPr>
                <a:t>This Week in History: the eruption that changed the world</a:t>
              </a:r>
            </a:p>
          </p:txBody>
        </p:sp>
      </p:grpSp>
      <p:sp>
        <p:nvSpPr>
          <p:cNvPr name="TextBox 6" id="6"/>
          <p:cNvSpPr txBox="true"/>
          <p:nvPr/>
        </p:nvSpPr>
        <p:spPr>
          <a:xfrm rot="0">
            <a:off x="1348740" y="2746058"/>
            <a:ext cx="15590520" cy="6473667"/>
          </a:xfrm>
          <a:prstGeom prst="rect">
            <a:avLst/>
          </a:prstGeom>
        </p:spPr>
        <p:txBody>
          <a:bodyPr anchor="t" rtlCol="false" tIns="0" lIns="0" bIns="0" rIns="0">
            <a:spAutoFit/>
          </a:bodyPr>
          <a:lstStyle/>
          <a:p>
            <a:pPr algn="l" marL="760095" indent="-380048" lvl="1">
              <a:lnSpc>
                <a:spcPts val="4536"/>
              </a:lnSpc>
              <a:buFont typeface="Arial"/>
              <a:buChar char="•"/>
            </a:pPr>
            <a:r>
              <a:rPr lang="en-US" sz="4200" u="sng">
                <a:solidFill>
                  <a:srgbClr val="0563C1"/>
                </a:solidFill>
                <a:latin typeface="Calibri (MS)"/>
                <a:ea typeface="Calibri (MS)"/>
                <a:cs typeface="Calibri (MS)"/>
                <a:sym typeface="Calibri (MS)"/>
                <a:hlinkClick r:id="rId3" tooltip="https://www.abc.net.au/radio/programs/nightlife/tambora/13835284"/>
              </a:rPr>
              <a:t>https://www.abc.net.au/radio/programs/nightlife/tambora/13835284</a:t>
            </a:r>
            <a:r>
              <a:rPr lang="en-US" sz="4200">
                <a:solidFill>
                  <a:srgbClr val="000000"/>
                </a:solidFill>
                <a:latin typeface="Calibri (MS)"/>
                <a:ea typeface="Calibri (MS)"/>
                <a:cs typeface="Calibri (MS)"/>
                <a:sym typeface="Calibri (MS)"/>
              </a:rPr>
              <a:t>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sp>
        <p:nvSpPr>
          <p:cNvPr name="TextBox 3" id="3"/>
          <p:cNvSpPr txBox="true"/>
          <p:nvPr/>
        </p:nvSpPr>
        <p:spPr>
          <a:xfrm rot="0">
            <a:off x="91440" y="-1905"/>
            <a:ext cx="9096583" cy="741015"/>
          </a:xfrm>
          <a:prstGeom prst="rect">
            <a:avLst/>
          </a:prstGeom>
        </p:spPr>
        <p:txBody>
          <a:bodyPr anchor="t" rtlCol="false" tIns="0" lIns="0" bIns="0" rIns="0">
            <a:spAutoFit/>
          </a:bodyPr>
          <a:lstStyle/>
          <a:p>
            <a:pPr algn="l">
              <a:lnSpc>
                <a:spcPts val="5040"/>
              </a:lnSpc>
            </a:pPr>
            <a:r>
              <a:rPr lang="en-US" sz="4200" spc="36">
                <a:solidFill>
                  <a:srgbClr val="000000"/>
                </a:solidFill>
                <a:latin typeface="Abibas"/>
                <a:ea typeface="Abibas"/>
                <a:cs typeface="Abibas"/>
                <a:sym typeface="Abibas"/>
              </a:rPr>
              <a:t>Volcanoes and their resultant hazards</a:t>
            </a:r>
          </a:p>
        </p:txBody>
      </p:sp>
      <p:grpSp>
        <p:nvGrpSpPr>
          <p:cNvPr name="Group 4" id="4"/>
          <p:cNvGrpSpPr/>
          <p:nvPr/>
        </p:nvGrpSpPr>
        <p:grpSpPr>
          <a:xfrm rot="0">
            <a:off x="13009631" y="103530"/>
            <a:ext cx="5184673" cy="5143530"/>
            <a:chOff x="0" y="0"/>
            <a:chExt cx="6912898" cy="6858040"/>
          </a:xfrm>
        </p:grpSpPr>
        <p:sp>
          <p:nvSpPr>
            <p:cNvPr name="Freeform 5" id="5"/>
            <p:cNvSpPr/>
            <p:nvPr/>
          </p:nvSpPr>
          <p:spPr>
            <a:xfrm flipH="false" flipV="false" rot="0">
              <a:off x="12700" y="12700"/>
              <a:ext cx="6887464" cy="6832600"/>
            </a:xfrm>
            <a:custGeom>
              <a:avLst/>
              <a:gdLst/>
              <a:ahLst/>
              <a:cxnLst/>
              <a:rect r="r" b="b" t="t" l="l"/>
              <a:pathLst>
                <a:path h="6832600" w="6887464">
                  <a:moveTo>
                    <a:pt x="0" y="0"/>
                  </a:moveTo>
                  <a:lnTo>
                    <a:pt x="6887464" y="0"/>
                  </a:lnTo>
                  <a:lnTo>
                    <a:pt x="6887464" y="6832600"/>
                  </a:lnTo>
                  <a:lnTo>
                    <a:pt x="0" y="6832600"/>
                  </a:lnTo>
                  <a:close/>
                </a:path>
              </a:pathLst>
            </a:custGeom>
            <a:solidFill>
              <a:srgbClr val="FFFFFF"/>
            </a:solidFill>
          </p:spPr>
        </p:sp>
        <p:sp>
          <p:nvSpPr>
            <p:cNvPr name="Freeform 6" id="6"/>
            <p:cNvSpPr/>
            <p:nvPr/>
          </p:nvSpPr>
          <p:spPr>
            <a:xfrm flipH="false" flipV="false" rot="0">
              <a:off x="0" y="0"/>
              <a:ext cx="6912864" cy="6858000"/>
            </a:xfrm>
            <a:custGeom>
              <a:avLst/>
              <a:gdLst/>
              <a:ahLst/>
              <a:cxnLst/>
              <a:rect r="r" b="b" t="t" l="l"/>
              <a:pathLst>
                <a:path h="6858000" w="6912864">
                  <a:moveTo>
                    <a:pt x="12700" y="0"/>
                  </a:moveTo>
                  <a:lnTo>
                    <a:pt x="6900164" y="0"/>
                  </a:lnTo>
                  <a:cubicBezTo>
                    <a:pt x="6907149" y="0"/>
                    <a:pt x="6912864" y="5715"/>
                    <a:pt x="6912864" y="12700"/>
                  </a:cubicBezTo>
                  <a:lnTo>
                    <a:pt x="6912864" y="6845300"/>
                  </a:lnTo>
                  <a:cubicBezTo>
                    <a:pt x="6912864" y="6852285"/>
                    <a:pt x="6907149" y="6858000"/>
                    <a:pt x="6900164" y="6858000"/>
                  </a:cubicBezTo>
                  <a:lnTo>
                    <a:pt x="12700" y="6858000"/>
                  </a:lnTo>
                  <a:cubicBezTo>
                    <a:pt x="5715" y="6858000"/>
                    <a:pt x="0" y="6852285"/>
                    <a:pt x="0" y="6845300"/>
                  </a:cubicBezTo>
                  <a:lnTo>
                    <a:pt x="0" y="12700"/>
                  </a:lnTo>
                  <a:cubicBezTo>
                    <a:pt x="0" y="5715"/>
                    <a:pt x="5715" y="0"/>
                    <a:pt x="12700" y="0"/>
                  </a:cubicBezTo>
                  <a:moveTo>
                    <a:pt x="12700" y="25400"/>
                  </a:moveTo>
                  <a:lnTo>
                    <a:pt x="12700" y="12700"/>
                  </a:lnTo>
                  <a:lnTo>
                    <a:pt x="25400" y="12700"/>
                  </a:lnTo>
                  <a:lnTo>
                    <a:pt x="25400" y="6845300"/>
                  </a:lnTo>
                  <a:lnTo>
                    <a:pt x="12700" y="6845300"/>
                  </a:lnTo>
                  <a:lnTo>
                    <a:pt x="12700" y="6832600"/>
                  </a:lnTo>
                  <a:lnTo>
                    <a:pt x="6900164" y="6832600"/>
                  </a:lnTo>
                  <a:lnTo>
                    <a:pt x="6900164" y="6845300"/>
                  </a:lnTo>
                  <a:lnTo>
                    <a:pt x="6887464" y="6845300"/>
                  </a:lnTo>
                  <a:lnTo>
                    <a:pt x="6887464" y="12700"/>
                  </a:lnTo>
                  <a:lnTo>
                    <a:pt x="6900164" y="12700"/>
                  </a:lnTo>
                  <a:lnTo>
                    <a:pt x="6900164" y="25400"/>
                  </a:lnTo>
                  <a:lnTo>
                    <a:pt x="12700" y="25400"/>
                  </a:lnTo>
                  <a:close/>
                </a:path>
              </a:pathLst>
            </a:custGeom>
            <a:solidFill>
              <a:srgbClr val="000000"/>
            </a:solidFill>
          </p:spPr>
        </p:sp>
        <p:sp>
          <p:nvSpPr>
            <p:cNvPr name="TextBox 7" id="7"/>
            <p:cNvSpPr txBox="true"/>
            <p:nvPr/>
          </p:nvSpPr>
          <p:spPr>
            <a:xfrm>
              <a:off x="0" y="-57150"/>
              <a:ext cx="6912898" cy="6915190"/>
            </a:xfrm>
            <a:prstGeom prst="rect">
              <a:avLst/>
            </a:prstGeom>
          </p:spPr>
          <p:txBody>
            <a:bodyPr anchor="t" rtlCol="false" tIns="50800" lIns="50800" bIns="50800" rIns="50800"/>
            <a:lstStyle/>
            <a:p>
              <a:pPr algn="l">
                <a:lnSpc>
                  <a:spcPts val="3240"/>
                </a:lnSpc>
              </a:pPr>
              <a:r>
                <a:rPr lang="en-US" sz="2700" b="true">
                  <a:solidFill>
                    <a:srgbClr val="000000"/>
                  </a:solidFill>
                  <a:latin typeface="Calibri (MS) Bold"/>
                  <a:ea typeface="Calibri (MS) Bold"/>
                  <a:cs typeface="Calibri (MS) Bold"/>
                  <a:sym typeface="Calibri (MS) Bold"/>
                </a:rPr>
                <a:t>Learning Objectives</a:t>
              </a:r>
            </a:p>
            <a:p>
              <a:pPr algn="l">
                <a:lnSpc>
                  <a:spcPts val="3240"/>
                </a:lnSpc>
              </a:pPr>
            </a:p>
            <a:p>
              <a:pPr algn="l">
                <a:lnSpc>
                  <a:spcPts val="3240"/>
                </a:lnSpc>
              </a:pPr>
              <a:r>
                <a:rPr lang="en-US" sz="2700">
                  <a:solidFill>
                    <a:srgbClr val="000000"/>
                  </a:solidFill>
                  <a:latin typeface="Calibri (MS)"/>
                  <a:ea typeface="Calibri (MS)"/>
                  <a:cs typeface="Calibri (MS)"/>
                  <a:sym typeface="Calibri (MS)"/>
                </a:rPr>
                <a:t>Identify reasons why people might live near a volcano.</a:t>
              </a:r>
            </a:p>
            <a:p>
              <a:pPr algn="l">
                <a:lnSpc>
                  <a:spcPts val="3240"/>
                </a:lnSpc>
              </a:pPr>
            </a:p>
            <a:p>
              <a:pPr algn="l">
                <a:lnSpc>
                  <a:spcPts val="3240"/>
                </a:lnSpc>
              </a:pPr>
              <a:r>
                <a:rPr lang="en-US" sz="2700">
                  <a:solidFill>
                    <a:srgbClr val="000000"/>
                  </a:solidFill>
                  <a:latin typeface="Calibri (MS)"/>
                  <a:ea typeface="Calibri (MS)"/>
                  <a:cs typeface="Calibri (MS)"/>
                  <a:sym typeface="Calibri (MS)"/>
                </a:rPr>
                <a:t>Describe how volcanic strength is measured and the risks volcanic hazards create</a:t>
              </a:r>
            </a:p>
            <a:p>
              <a:pPr algn="l">
                <a:lnSpc>
                  <a:spcPts val="3240"/>
                </a:lnSpc>
              </a:pPr>
              <a:r>
                <a:rPr lang="en-US" sz="2700">
                  <a:solidFill>
                    <a:srgbClr val="000000"/>
                  </a:solidFill>
                  <a:latin typeface="Calibri (MS)"/>
                  <a:ea typeface="Calibri (MS)"/>
                  <a:cs typeface="Calibri (MS)"/>
                  <a:sym typeface="Calibri (MS)"/>
                </a:rPr>
                <a:t> </a:t>
              </a:r>
            </a:p>
            <a:p>
              <a:pPr algn="l">
                <a:lnSpc>
                  <a:spcPts val="3240"/>
                </a:lnSpc>
              </a:pPr>
              <a:r>
                <a:rPr lang="en-US" sz="2700">
                  <a:solidFill>
                    <a:srgbClr val="000000"/>
                  </a:solidFill>
                  <a:latin typeface="Calibri (MS)"/>
                  <a:ea typeface="Calibri (MS)"/>
                  <a:cs typeface="Calibri (MS)"/>
                  <a:sym typeface="Calibri (MS)"/>
                </a:rPr>
                <a:t>Explain the impacts associated with the risks of volcanoes.</a:t>
              </a:r>
            </a:p>
            <a:p>
              <a:pPr algn="l">
                <a:lnSpc>
                  <a:spcPts val="3240"/>
                </a:lnSpc>
              </a:pPr>
            </a:p>
          </p:txBody>
        </p:sp>
      </p:grpSp>
      <p:sp>
        <p:nvSpPr>
          <p:cNvPr name="TextBox 8" id="8"/>
          <p:cNvSpPr txBox="true"/>
          <p:nvPr/>
        </p:nvSpPr>
        <p:spPr>
          <a:xfrm rot="0">
            <a:off x="329184" y="1122426"/>
            <a:ext cx="6950323" cy="519708"/>
          </a:xfrm>
          <a:prstGeom prst="rect">
            <a:avLst/>
          </a:prstGeom>
        </p:spPr>
        <p:txBody>
          <a:bodyPr anchor="t" rtlCol="false" tIns="0" lIns="0" bIns="0" rIns="0">
            <a:spAutoFit/>
          </a:bodyPr>
          <a:lstStyle/>
          <a:p>
            <a:pPr algn="l">
              <a:lnSpc>
                <a:spcPts val="3240"/>
              </a:lnSpc>
            </a:pPr>
            <a:r>
              <a:rPr lang="en-US" sz="2700" b="true">
                <a:solidFill>
                  <a:srgbClr val="000000"/>
                </a:solidFill>
                <a:latin typeface="Calibri (MS) Bold"/>
                <a:ea typeface="Calibri (MS) Bold"/>
                <a:cs typeface="Calibri (MS) Bold"/>
                <a:sym typeface="Calibri (MS) Bold"/>
              </a:rPr>
              <a:t>Starter: Match the Labels to the correct Volcano</a:t>
            </a:r>
          </a:p>
        </p:txBody>
      </p:sp>
      <p:grpSp>
        <p:nvGrpSpPr>
          <p:cNvPr name="Group 9" id="9"/>
          <p:cNvGrpSpPr>
            <a:grpSpLocks noChangeAspect="true"/>
          </p:cNvGrpSpPr>
          <p:nvPr/>
        </p:nvGrpSpPr>
        <p:grpSpPr>
          <a:xfrm rot="0">
            <a:off x="237744" y="4997958"/>
            <a:ext cx="5715000" cy="3200400"/>
            <a:chOff x="0" y="0"/>
            <a:chExt cx="7620000" cy="4267200"/>
          </a:xfrm>
        </p:grpSpPr>
        <p:sp>
          <p:nvSpPr>
            <p:cNvPr name="Freeform 10" id="10" descr="What is a Shield Volcano? - Definition, Facts &amp; Examples - Video &amp; Lesson  Transcript | Study.com"/>
            <p:cNvSpPr/>
            <p:nvPr/>
          </p:nvSpPr>
          <p:spPr>
            <a:xfrm flipH="false" flipV="false" rot="0">
              <a:off x="0" y="0"/>
              <a:ext cx="7620000" cy="4267200"/>
            </a:xfrm>
            <a:custGeom>
              <a:avLst/>
              <a:gdLst/>
              <a:ahLst/>
              <a:cxnLst/>
              <a:rect r="r" b="b" t="t" l="l"/>
              <a:pathLst>
                <a:path h="4267200" w="7620000">
                  <a:moveTo>
                    <a:pt x="0" y="0"/>
                  </a:moveTo>
                  <a:lnTo>
                    <a:pt x="7620000" y="0"/>
                  </a:lnTo>
                  <a:lnTo>
                    <a:pt x="7620000" y="4267200"/>
                  </a:lnTo>
                  <a:lnTo>
                    <a:pt x="0" y="4267200"/>
                  </a:lnTo>
                  <a:lnTo>
                    <a:pt x="0" y="0"/>
                  </a:lnTo>
                  <a:close/>
                </a:path>
              </a:pathLst>
            </a:custGeom>
            <a:blipFill>
              <a:blip r:embed="rId3"/>
              <a:stretch>
                <a:fillRect l="0" t="0" r="0" b="0"/>
              </a:stretch>
            </a:blipFill>
          </p:spPr>
        </p:sp>
      </p:grpSp>
      <p:grpSp>
        <p:nvGrpSpPr>
          <p:cNvPr name="Group 11" id="11"/>
          <p:cNvGrpSpPr>
            <a:grpSpLocks noChangeAspect="true"/>
          </p:cNvGrpSpPr>
          <p:nvPr/>
        </p:nvGrpSpPr>
        <p:grpSpPr>
          <a:xfrm rot="0">
            <a:off x="6980890" y="4985838"/>
            <a:ext cx="5657850" cy="3238500"/>
            <a:chOff x="0" y="0"/>
            <a:chExt cx="7543800" cy="4318000"/>
          </a:xfrm>
        </p:grpSpPr>
        <p:sp>
          <p:nvSpPr>
            <p:cNvPr name="Freeform 12" id="12" descr="Geography Site: Vocanoes - Composite Volcanoes"/>
            <p:cNvSpPr/>
            <p:nvPr/>
          </p:nvSpPr>
          <p:spPr>
            <a:xfrm flipH="false" flipV="false" rot="0">
              <a:off x="0" y="0"/>
              <a:ext cx="7543800" cy="4318000"/>
            </a:xfrm>
            <a:custGeom>
              <a:avLst/>
              <a:gdLst/>
              <a:ahLst/>
              <a:cxnLst/>
              <a:rect r="r" b="b" t="t" l="l"/>
              <a:pathLst>
                <a:path h="4318000" w="7543800">
                  <a:moveTo>
                    <a:pt x="0" y="0"/>
                  </a:moveTo>
                  <a:lnTo>
                    <a:pt x="7543800" y="0"/>
                  </a:lnTo>
                  <a:lnTo>
                    <a:pt x="7543800" y="4318000"/>
                  </a:lnTo>
                  <a:lnTo>
                    <a:pt x="0" y="4318000"/>
                  </a:lnTo>
                  <a:lnTo>
                    <a:pt x="0" y="0"/>
                  </a:lnTo>
                  <a:close/>
                </a:path>
              </a:pathLst>
            </a:custGeom>
            <a:blipFill>
              <a:blip r:embed="rId4"/>
              <a:stretch>
                <a:fillRect l="0" t="0" r="0" b="0"/>
              </a:stretch>
            </a:blipFill>
          </p:spPr>
        </p:sp>
      </p:grpSp>
      <p:grpSp>
        <p:nvGrpSpPr>
          <p:cNvPr name="Group 13" id="13"/>
          <p:cNvGrpSpPr/>
          <p:nvPr/>
        </p:nvGrpSpPr>
        <p:grpSpPr>
          <a:xfrm rot="0">
            <a:off x="228219" y="1678329"/>
            <a:ext cx="2670810" cy="573048"/>
            <a:chOff x="0" y="0"/>
            <a:chExt cx="3561080" cy="764064"/>
          </a:xfrm>
        </p:grpSpPr>
        <p:sp>
          <p:nvSpPr>
            <p:cNvPr name="Freeform 14" id="14"/>
            <p:cNvSpPr/>
            <p:nvPr/>
          </p:nvSpPr>
          <p:spPr>
            <a:xfrm flipH="false" flipV="false" rot="0">
              <a:off x="12700" y="12700"/>
              <a:ext cx="3535680" cy="738632"/>
            </a:xfrm>
            <a:custGeom>
              <a:avLst/>
              <a:gdLst/>
              <a:ahLst/>
              <a:cxnLst/>
              <a:rect r="r" b="b" t="t" l="l"/>
              <a:pathLst>
                <a:path h="738632" w="3535680">
                  <a:moveTo>
                    <a:pt x="0" y="0"/>
                  </a:moveTo>
                  <a:lnTo>
                    <a:pt x="3535680" y="0"/>
                  </a:lnTo>
                  <a:lnTo>
                    <a:pt x="3535680" y="738632"/>
                  </a:lnTo>
                  <a:lnTo>
                    <a:pt x="0" y="738632"/>
                  </a:lnTo>
                  <a:close/>
                </a:path>
              </a:pathLst>
            </a:custGeom>
            <a:solidFill>
              <a:srgbClr val="FFFFFF"/>
            </a:solidFill>
          </p:spPr>
        </p:sp>
        <p:sp>
          <p:nvSpPr>
            <p:cNvPr name="Freeform 15" id="15"/>
            <p:cNvSpPr/>
            <p:nvPr/>
          </p:nvSpPr>
          <p:spPr>
            <a:xfrm flipH="false" flipV="false" rot="0">
              <a:off x="0" y="0"/>
              <a:ext cx="3561080" cy="764032"/>
            </a:xfrm>
            <a:custGeom>
              <a:avLst/>
              <a:gdLst/>
              <a:ahLst/>
              <a:cxnLst/>
              <a:rect r="r" b="b" t="t" l="l"/>
              <a:pathLst>
                <a:path h="764032" w="3561080">
                  <a:moveTo>
                    <a:pt x="12700" y="0"/>
                  </a:moveTo>
                  <a:lnTo>
                    <a:pt x="3548380" y="0"/>
                  </a:lnTo>
                  <a:cubicBezTo>
                    <a:pt x="3555365" y="0"/>
                    <a:pt x="3561080" y="5715"/>
                    <a:pt x="3561080" y="12700"/>
                  </a:cubicBezTo>
                  <a:lnTo>
                    <a:pt x="3561080" y="751332"/>
                  </a:lnTo>
                  <a:cubicBezTo>
                    <a:pt x="3561080" y="758317"/>
                    <a:pt x="3555365" y="764032"/>
                    <a:pt x="3548380" y="764032"/>
                  </a:cubicBezTo>
                  <a:lnTo>
                    <a:pt x="12700" y="764032"/>
                  </a:lnTo>
                  <a:cubicBezTo>
                    <a:pt x="5715" y="764032"/>
                    <a:pt x="0" y="758317"/>
                    <a:pt x="0" y="751332"/>
                  </a:cubicBezTo>
                  <a:lnTo>
                    <a:pt x="0" y="12700"/>
                  </a:lnTo>
                  <a:cubicBezTo>
                    <a:pt x="0" y="5715"/>
                    <a:pt x="5715" y="0"/>
                    <a:pt x="12700" y="0"/>
                  </a:cubicBezTo>
                  <a:moveTo>
                    <a:pt x="12700" y="25400"/>
                  </a:moveTo>
                  <a:lnTo>
                    <a:pt x="12700" y="12700"/>
                  </a:lnTo>
                  <a:lnTo>
                    <a:pt x="25400" y="12700"/>
                  </a:lnTo>
                  <a:lnTo>
                    <a:pt x="25400" y="751332"/>
                  </a:lnTo>
                  <a:lnTo>
                    <a:pt x="12700" y="751332"/>
                  </a:lnTo>
                  <a:lnTo>
                    <a:pt x="12700" y="738632"/>
                  </a:lnTo>
                  <a:lnTo>
                    <a:pt x="3548380" y="738632"/>
                  </a:lnTo>
                  <a:lnTo>
                    <a:pt x="3548380" y="751332"/>
                  </a:lnTo>
                  <a:lnTo>
                    <a:pt x="3535680" y="751332"/>
                  </a:lnTo>
                  <a:lnTo>
                    <a:pt x="3535680" y="12700"/>
                  </a:lnTo>
                  <a:lnTo>
                    <a:pt x="3548380" y="12700"/>
                  </a:lnTo>
                  <a:lnTo>
                    <a:pt x="3548380" y="25400"/>
                  </a:lnTo>
                  <a:lnTo>
                    <a:pt x="12700" y="25400"/>
                  </a:lnTo>
                  <a:close/>
                </a:path>
              </a:pathLst>
            </a:custGeom>
            <a:solidFill>
              <a:srgbClr val="000000"/>
            </a:solidFill>
          </p:spPr>
        </p:sp>
        <p:sp>
          <p:nvSpPr>
            <p:cNvPr name="TextBox 16" id="16"/>
            <p:cNvSpPr txBox="true"/>
            <p:nvPr/>
          </p:nvSpPr>
          <p:spPr>
            <a:xfrm>
              <a:off x="0" y="-57150"/>
              <a:ext cx="3561080" cy="821214"/>
            </a:xfrm>
            <a:prstGeom prst="rect">
              <a:avLst/>
            </a:prstGeom>
          </p:spPr>
          <p:txBody>
            <a:bodyPr anchor="t" rtlCol="false" tIns="50800" lIns="50800" bIns="50800" rIns="50800"/>
            <a:lstStyle/>
            <a:p>
              <a:pPr algn="ctr">
                <a:lnSpc>
                  <a:spcPts val="3240"/>
                </a:lnSpc>
              </a:pPr>
              <a:r>
                <a:rPr lang="en-US" sz="2700">
                  <a:solidFill>
                    <a:srgbClr val="000000"/>
                  </a:solidFill>
                  <a:latin typeface="Calibri (MS)"/>
                  <a:ea typeface="Calibri (MS)"/>
                  <a:cs typeface="Calibri (MS)"/>
                  <a:sym typeface="Calibri (MS)"/>
                </a:rPr>
                <a:t>Composite</a:t>
              </a:r>
            </a:p>
          </p:txBody>
        </p:sp>
      </p:grpSp>
      <p:grpSp>
        <p:nvGrpSpPr>
          <p:cNvPr name="Group 17" id="17"/>
          <p:cNvGrpSpPr/>
          <p:nvPr/>
        </p:nvGrpSpPr>
        <p:grpSpPr>
          <a:xfrm rot="0">
            <a:off x="3085719" y="1678329"/>
            <a:ext cx="2670810" cy="573048"/>
            <a:chOff x="0" y="0"/>
            <a:chExt cx="3561080" cy="764064"/>
          </a:xfrm>
        </p:grpSpPr>
        <p:sp>
          <p:nvSpPr>
            <p:cNvPr name="Freeform 18" id="18"/>
            <p:cNvSpPr/>
            <p:nvPr/>
          </p:nvSpPr>
          <p:spPr>
            <a:xfrm flipH="false" flipV="false" rot="0">
              <a:off x="12700" y="12700"/>
              <a:ext cx="3535680" cy="738632"/>
            </a:xfrm>
            <a:custGeom>
              <a:avLst/>
              <a:gdLst/>
              <a:ahLst/>
              <a:cxnLst/>
              <a:rect r="r" b="b" t="t" l="l"/>
              <a:pathLst>
                <a:path h="738632" w="3535680">
                  <a:moveTo>
                    <a:pt x="0" y="0"/>
                  </a:moveTo>
                  <a:lnTo>
                    <a:pt x="3535680" y="0"/>
                  </a:lnTo>
                  <a:lnTo>
                    <a:pt x="3535680" y="738632"/>
                  </a:lnTo>
                  <a:lnTo>
                    <a:pt x="0" y="738632"/>
                  </a:lnTo>
                  <a:close/>
                </a:path>
              </a:pathLst>
            </a:custGeom>
            <a:solidFill>
              <a:srgbClr val="FFFFFF"/>
            </a:solidFill>
          </p:spPr>
        </p:sp>
        <p:sp>
          <p:nvSpPr>
            <p:cNvPr name="Freeform 19" id="19"/>
            <p:cNvSpPr/>
            <p:nvPr/>
          </p:nvSpPr>
          <p:spPr>
            <a:xfrm flipH="false" flipV="false" rot="0">
              <a:off x="0" y="0"/>
              <a:ext cx="3561080" cy="764032"/>
            </a:xfrm>
            <a:custGeom>
              <a:avLst/>
              <a:gdLst/>
              <a:ahLst/>
              <a:cxnLst/>
              <a:rect r="r" b="b" t="t" l="l"/>
              <a:pathLst>
                <a:path h="764032" w="3561080">
                  <a:moveTo>
                    <a:pt x="12700" y="0"/>
                  </a:moveTo>
                  <a:lnTo>
                    <a:pt x="3548380" y="0"/>
                  </a:lnTo>
                  <a:cubicBezTo>
                    <a:pt x="3555365" y="0"/>
                    <a:pt x="3561080" y="5715"/>
                    <a:pt x="3561080" y="12700"/>
                  </a:cubicBezTo>
                  <a:lnTo>
                    <a:pt x="3561080" y="751332"/>
                  </a:lnTo>
                  <a:cubicBezTo>
                    <a:pt x="3561080" y="758317"/>
                    <a:pt x="3555365" y="764032"/>
                    <a:pt x="3548380" y="764032"/>
                  </a:cubicBezTo>
                  <a:lnTo>
                    <a:pt x="12700" y="764032"/>
                  </a:lnTo>
                  <a:cubicBezTo>
                    <a:pt x="5715" y="764032"/>
                    <a:pt x="0" y="758317"/>
                    <a:pt x="0" y="751332"/>
                  </a:cubicBezTo>
                  <a:lnTo>
                    <a:pt x="0" y="12700"/>
                  </a:lnTo>
                  <a:cubicBezTo>
                    <a:pt x="0" y="5715"/>
                    <a:pt x="5715" y="0"/>
                    <a:pt x="12700" y="0"/>
                  </a:cubicBezTo>
                  <a:moveTo>
                    <a:pt x="12700" y="25400"/>
                  </a:moveTo>
                  <a:lnTo>
                    <a:pt x="12700" y="12700"/>
                  </a:lnTo>
                  <a:lnTo>
                    <a:pt x="25400" y="12700"/>
                  </a:lnTo>
                  <a:lnTo>
                    <a:pt x="25400" y="751332"/>
                  </a:lnTo>
                  <a:lnTo>
                    <a:pt x="12700" y="751332"/>
                  </a:lnTo>
                  <a:lnTo>
                    <a:pt x="12700" y="738632"/>
                  </a:lnTo>
                  <a:lnTo>
                    <a:pt x="3548380" y="738632"/>
                  </a:lnTo>
                  <a:lnTo>
                    <a:pt x="3548380" y="751332"/>
                  </a:lnTo>
                  <a:lnTo>
                    <a:pt x="3535680" y="751332"/>
                  </a:lnTo>
                  <a:lnTo>
                    <a:pt x="3535680" y="12700"/>
                  </a:lnTo>
                  <a:lnTo>
                    <a:pt x="3548380" y="12700"/>
                  </a:lnTo>
                  <a:lnTo>
                    <a:pt x="3548380" y="25400"/>
                  </a:lnTo>
                  <a:lnTo>
                    <a:pt x="12700" y="25400"/>
                  </a:lnTo>
                  <a:close/>
                </a:path>
              </a:pathLst>
            </a:custGeom>
            <a:solidFill>
              <a:srgbClr val="000000"/>
            </a:solidFill>
          </p:spPr>
        </p:sp>
        <p:sp>
          <p:nvSpPr>
            <p:cNvPr name="TextBox 20" id="20"/>
            <p:cNvSpPr txBox="true"/>
            <p:nvPr/>
          </p:nvSpPr>
          <p:spPr>
            <a:xfrm>
              <a:off x="0" y="-57150"/>
              <a:ext cx="3561080" cy="821214"/>
            </a:xfrm>
            <a:prstGeom prst="rect">
              <a:avLst/>
            </a:prstGeom>
          </p:spPr>
          <p:txBody>
            <a:bodyPr anchor="t" rtlCol="false" tIns="50800" lIns="50800" bIns="50800" rIns="50800"/>
            <a:lstStyle/>
            <a:p>
              <a:pPr algn="ctr">
                <a:lnSpc>
                  <a:spcPts val="3240"/>
                </a:lnSpc>
              </a:pPr>
              <a:r>
                <a:rPr lang="en-US" sz="2700">
                  <a:solidFill>
                    <a:srgbClr val="000000"/>
                  </a:solidFill>
                  <a:latin typeface="Calibri (MS)"/>
                  <a:ea typeface="Calibri (MS)"/>
                  <a:cs typeface="Calibri (MS)"/>
                  <a:sym typeface="Calibri (MS)"/>
                </a:rPr>
                <a:t>Shield</a:t>
              </a:r>
            </a:p>
          </p:txBody>
        </p:sp>
      </p:grpSp>
      <p:grpSp>
        <p:nvGrpSpPr>
          <p:cNvPr name="Group 21" id="21"/>
          <p:cNvGrpSpPr/>
          <p:nvPr/>
        </p:nvGrpSpPr>
        <p:grpSpPr>
          <a:xfrm rot="0">
            <a:off x="6138412" y="1678329"/>
            <a:ext cx="2670810" cy="573048"/>
            <a:chOff x="0" y="0"/>
            <a:chExt cx="3561080" cy="764064"/>
          </a:xfrm>
        </p:grpSpPr>
        <p:sp>
          <p:nvSpPr>
            <p:cNvPr name="Freeform 22" id="22"/>
            <p:cNvSpPr/>
            <p:nvPr/>
          </p:nvSpPr>
          <p:spPr>
            <a:xfrm flipH="false" flipV="false" rot="0">
              <a:off x="12700" y="12700"/>
              <a:ext cx="3535680" cy="738632"/>
            </a:xfrm>
            <a:custGeom>
              <a:avLst/>
              <a:gdLst/>
              <a:ahLst/>
              <a:cxnLst/>
              <a:rect r="r" b="b" t="t" l="l"/>
              <a:pathLst>
                <a:path h="738632" w="3535680">
                  <a:moveTo>
                    <a:pt x="0" y="0"/>
                  </a:moveTo>
                  <a:lnTo>
                    <a:pt x="3535680" y="0"/>
                  </a:lnTo>
                  <a:lnTo>
                    <a:pt x="3535680" y="738632"/>
                  </a:lnTo>
                  <a:lnTo>
                    <a:pt x="0" y="738632"/>
                  </a:lnTo>
                  <a:close/>
                </a:path>
              </a:pathLst>
            </a:custGeom>
            <a:solidFill>
              <a:srgbClr val="FFFFFF"/>
            </a:solidFill>
          </p:spPr>
        </p:sp>
        <p:sp>
          <p:nvSpPr>
            <p:cNvPr name="Freeform 23" id="23"/>
            <p:cNvSpPr/>
            <p:nvPr/>
          </p:nvSpPr>
          <p:spPr>
            <a:xfrm flipH="false" flipV="false" rot="0">
              <a:off x="0" y="0"/>
              <a:ext cx="3561080" cy="764032"/>
            </a:xfrm>
            <a:custGeom>
              <a:avLst/>
              <a:gdLst/>
              <a:ahLst/>
              <a:cxnLst/>
              <a:rect r="r" b="b" t="t" l="l"/>
              <a:pathLst>
                <a:path h="764032" w="3561080">
                  <a:moveTo>
                    <a:pt x="12700" y="0"/>
                  </a:moveTo>
                  <a:lnTo>
                    <a:pt x="3548380" y="0"/>
                  </a:lnTo>
                  <a:cubicBezTo>
                    <a:pt x="3555365" y="0"/>
                    <a:pt x="3561080" y="5715"/>
                    <a:pt x="3561080" y="12700"/>
                  </a:cubicBezTo>
                  <a:lnTo>
                    <a:pt x="3561080" y="751332"/>
                  </a:lnTo>
                  <a:cubicBezTo>
                    <a:pt x="3561080" y="758317"/>
                    <a:pt x="3555365" y="764032"/>
                    <a:pt x="3548380" y="764032"/>
                  </a:cubicBezTo>
                  <a:lnTo>
                    <a:pt x="12700" y="764032"/>
                  </a:lnTo>
                  <a:cubicBezTo>
                    <a:pt x="5715" y="764032"/>
                    <a:pt x="0" y="758317"/>
                    <a:pt x="0" y="751332"/>
                  </a:cubicBezTo>
                  <a:lnTo>
                    <a:pt x="0" y="12700"/>
                  </a:lnTo>
                  <a:cubicBezTo>
                    <a:pt x="0" y="5715"/>
                    <a:pt x="5715" y="0"/>
                    <a:pt x="12700" y="0"/>
                  </a:cubicBezTo>
                  <a:moveTo>
                    <a:pt x="12700" y="25400"/>
                  </a:moveTo>
                  <a:lnTo>
                    <a:pt x="12700" y="12700"/>
                  </a:lnTo>
                  <a:lnTo>
                    <a:pt x="25400" y="12700"/>
                  </a:lnTo>
                  <a:lnTo>
                    <a:pt x="25400" y="751332"/>
                  </a:lnTo>
                  <a:lnTo>
                    <a:pt x="12700" y="751332"/>
                  </a:lnTo>
                  <a:lnTo>
                    <a:pt x="12700" y="738632"/>
                  </a:lnTo>
                  <a:lnTo>
                    <a:pt x="3548380" y="738632"/>
                  </a:lnTo>
                  <a:lnTo>
                    <a:pt x="3548380" y="751332"/>
                  </a:lnTo>
                  <a:lnTo>
                    <a:pt x="3535680" y="751332"/>
                  </a:lnTo>
                  <a:lnTo>
                    <a:pt x="3535680" y="12700"/>
                  </a:lnTo>
                  <a:lnTo>
                    <a:pt x="3548380" y="12700"/>
                  </a:lnTo>
                  <a:lnTo>
                    <a:pt x="3548380" y="25400"/>
                  </a:lnTo>
                  <a:lnTo>
                    <a:pt x="12700" y="25400"/>
                  </a:lnTo>
                  <a:close/>
                </a:path>
              </a:pathLst>
            </a:custGeom>
            <a:solidFill>
              <a:srgbClr val="000000"/>
            </a:solidFill>
          </p:spPr>
        </p:sp>
        <p:sp>
          <p:nvSpPr>
            <p:cNvPr name="TextBox 24" id="24"/>
            <p:cNvSpPr txBox="true"/>
            <p:nvPr/>
          </p:nvSpPr>
          <p:spPr>
            <a:xfrm>
              <a:off x="0" y="-57150"/>
              <a:ext cx="3561080" cy="821214"/>
            </a:xfrm>
            <a:prstGeom prst="rect">
              <a:avLst/>
            </a:prstGeom>
          </p:spPr>
          <p:txBody>
            <a:bodyPr anchor="t" rtlCol="false" tIns="50800" lIns="50800" bIns="50800" rIns="50800"/>
            <a:lstStyle/>
            <a:p>
              <a:pPr algn="ctr">
                <a:lnSpc>
                  <a:spcPts val="3240"/>
                </a:lnSpc>
              </a:pPr>
              <a:r>
                <a:rPr lang="en-US" sz="2700">
                  <a:solidFill>
                    <a:srgbClr val="000000"/>
                  </a:solidFill>
                  <a:latin typeface="Calibri (MS)"/>
                  <a:ea typeface="Calibri (MS)"/>
                  <a:cs typeface="Calibri (MS)"/>
                  <a:sym typeface="Calibri (MS)"/>
                </a:rPr>
                <a:t>Hot runny lava</a:t>
              </a:r>
            </a:p>
          </p:txBody>
        </p:sp>
      </p:grpSp>
      <p:grpSp>
        <p:nvGrpSpPr>
          <p:cNvPr name="Group 25" id="25"/>
          <p:cNvGrpSpPr/>
          <p:nvPr/>
        </p:nvGrpSpPr>
        <p:grpSpPr>
          <a:xfrm rot="0">
            <a:off x="9158774" y="1678329"/>
            <a:ext cx="2833080" cy="573048"/>
            <a:chOff x="0" y="0"/>
            <a:chExt cx="3777440" cy="764064"/>
          </a:xfrm>
        </p:grpSpPr>
        <p:sp>
          <p:nvSpPr>
            <p:cNvPr name="Freeform 26" id="26"/>
            <p:cNvSpPr/>
            <p:nvPr/>
          </p:nvSpPr>
          <p:spPr>
            <a:xfrm flipH="false" flipV="false" rot="0">
              <a:off x="12700" y="12700"/>
              <a:ext cx="3752088" cy="738632"/>
            </a:xfrm>
            <a:custGeom>
              <a:avLst/>
              <a:gdLst/>
              <a:ahLst/>
              <a:cxnLst/>
              <a:rect r="r" b="b" t="t" l="l"/>
              <a:pathLst>
                <a:path h="738632" w="3752088">
                  <a:moveTo>
                    <a:pt x="0" y="0"/>
                  </a:moveTo>
                  <a:lnTo>
                    <a:pt x="3752088" y="0"/>
                  </a:lnTo>
                  <a:lnTo>
                    <a:pt x="3752088" y="738632"/>
                  </a:lnTo>
                  <a:lnTo>
                    <a:pt x="0" y="738632"/>
                  </a:lnTo>
                  <a:close/>
                </a:path>
              </a:pathLst>
            </a:custGeom>
            <a:solidFill>
              <a:srgbClr val="FFFFFF"/>
            </a:solidFill>
          </p:spPr>
        </p:sp>
        <p:sp>
          <p:nvSpPr>
            <p:cNvPr name="Freeform 27" id="27"/>
            <p:cNvSpPr/>
            <p:nvPr/>
          </p:nvSpPr>
          <p:spPr>
            <a:xfrm flipH="false" flipV="false" rot="0">
              <a:off x="0" y="0"/>
              <a:ext cx="3777488" cy="764032"/>
            </a:xfrm>
            <a:custGeom>
              <a:avLst/>
              <a:gdLst/>
              <a:ahLst/>
              <a:cxnLst/>
              <a:rect r="r" b="b" t="t" l="l"/>
              <a:pathLst>
                <a:path h="764032" w="3777488">
                  <a:moveTo>
                    <a:pt x="12700" y="0"/>
                  </a:moveTo>
                  <a:lnTo>
                    <a:pt x="3764788" y="0"/>
                  </a:lnTo>
                  <a:cubicBezTo>
                    <a:pt x="3771773" y="0"/>
                    <a:pt x="3777488" y="5715"/>
                    <a:pt x="3777488" y="12700"/>
                  </a:cubicBezTo>
                  <a:lnTo>
                    <a:pt x="3777488" y="751332"/>
                  </a:lnTo>
                  <a:cubicBezTo>
                    <a:pt x="3777488" y="758317"/>
                    <a:pt x="3771773" y="764032"/>
                    <a:pt x="3764788" y="764032"/>
                  </a:cubicBezTo>
                  <a:lnTo>
                    <a:pt x="12700" y="764032"/>
                  </a:lnTo>
                  <a:cubicBezTo>
                    <a:pt x="5715" y="764032"/>
                    <a:pt x="0" y="758317"/>
                    <a:pt x="0" y="751332"/>
                  </a:cubicBezTo>
                  <a:lnTo>
                    <a:pt x="0" y="12700"/>
                  </a:lnTo>
                  <a:cubicBezTo>
                    <a:pt x="0" y="5715"/>
                    <a:pt x="5715" y="0"/>
                    <a:pt x="12700" y="0"/>
                  </a:cubicBezTo>
                  <a:moveTo>
                    <a:pt x="12700" y="25400"/>
                  </a:moveTo>
                  <a:lnTo>
                    <a:pt x="12700" y="12700"/>
                  </a:lnTo>
                  <a:lnTo>
                    <a:pt x="25400" y="12700"/>
                  </a:lnTo>
                  <a:lnTo>
                    <a:pt x="25400" y="751332"/>
                  </a:lnTo>
                  <a:lnTo>
                    <a:pt x="12700" y="751332"/>
                  </a:lnTo>
                  <a:lnTo>
                    <a:pt x="12700" y="738632"/>
                  </a:lnTo>
                  <a:lnTo>
                    <a:pt x="3764788" y="738632"/>
                  </a:lnTo>
                  <a:lnTo>
                    <a:pt x="3764788" y="751332"/>
                  </a:lnTo>
                  <a:lnTo>
                    <a:pt x="3752088" y="751332"/>
                  </a:lnTo>
                  <a:lnTo>
                    <a:pt x="3752088" y="12700"/>
                  </a:lnTo>
                  <a:lnTo>
                    <a:pt x="3764788" y="12700"/>
                  </a:lnTo>
                  <a:lnTo>
                    <a:pt x="3764788" y="25400"/>
                  </a:lnTo>
                  <a:lnTo>
                    <a:pt x="12700" y="25400"/>
                  </a:lnTo>
                  <a:close/>
                </a:path>
              </a:pathLst>
            </a:custGeom>
            <a:solidFill>
              <a:srgbClr val="000000"/>
            </a:solidFill>
          </p:spPr>
        </p:sp>
        <p:sp>
          <p:nvSpPr>
            <p:cNvPr name="TextBox 28" id="28"/>
            <p:cNvSpPr txBox="true"/>
            <p:nvPr/>
          </p:nvSpPr>
          <p:spPr>
            <a:xfrm>
              <a:off x="0" y="-57150"/>
              <a:ext cx="3777440" cy="821214"/>
            </a:xfrm>
            <a:prstGeom prst="rect">
              <a:avLst/>
            </a:prstGeom>
          </p:spPr>
          <p:txBody>
            <a:bodyPr anchor="t" rtlCol="false" tIns="50800" lIns="50800" bIns="50800" rIns="50800"/>
            <a:lstStyle/>
            <a:p>
              <a:pPr algn="ctr">
                <a:lnSpc>
                  <a:spcPts val="3240"/>
                </a:lnSpc>
              </a:pPr>
              <a:r>
                <a:rPr lang="en-US" sz="2700">
                  <a:solidFill>
                    <a:srgbClr val="000000"/>
                  </a:solidFill>
                  <a:latin typeface="Calibri (MS)"/>
                  <a:ea typeface="Calibri (MS)"/>
                  <a:cs typeface="Calibri (MS)"/>
                  <a:sym typeface="Calibri (MS)"/>
                </a:rPr>
                <a:t>Thick viscous lava</a:t>
              </a:r>
            </a:p>
          </p:txBody>
        </p:sp>
      </p:grpSp>
      <p:grpSp>
        <p:nvGrpSpPr>
          <p:cNvPr name="Group 29" id="29"/>
          <p:cNvGrpSpPr/>
          <p:nvPr/>
        </p:nvGrpSpPr>
        <p:grpSpPr>
          <a:xfrm rot="0">
            <a:off x="228219" y="2389935"/>
            <a:ext cx="2670810" cy="1404045"/>
            <a:chOff x="0" y="0"/>
            <a:chExt cx="3561080" cy="1872060"/>
          </a:xfrm>
        </p:grpSpPr>
        <p:sp>
          <p:nvSpPr>
            <p:cNvPr name="Freeform 30" id="30"/>
            <p:cNvSpPr/>
            <p:nvPr/>
          </p:nvSpPr>
          <p:spPr>
            <a:xfrm flipH="false" flipV="false" rot="0">
              <a:off x="12700" y="12700"/>
              <a:ext cx="3535680" cy="1846707"/>
            </a:xfrm>
            <a:custGeom>
              <a:avLst/>
              <a:gdLst/>
              <a:ahLst/>
              <a:cxnLst/>
              <a:rect r="r" b="b" t="t" l="l"/>
              <a:pathLst>
                <a:path h="1846707" w="3535680">
                  <a:moveTo>
                    <a:pt x="0" y="0"/>
                  </a:moveTo>
                  <a:lnTo>
                    <a:pt x="3535680" y="0"/>
                  </a:lnTo>
                  <a:lnTo>
                    <a:pt x="3535680" y="1846707"/>
                  </a:lnTo>
                  <a:lnTo>
                    <a:pt x="0" y="1846707"/>
                  </a:lnTo>
                  <a:close/>
                </a:path>
              </a:pathLst>
            </a:custGeom>
            <a:solidFill>
              <a:srgbClr val="FFFFFF"/>
            </a:solidFill>
          </p:spPr>
        </p:sp>
        <p:sp>
          <p:nvSpPr>
            <p:cNvPr name="Freeform 31" id="31"/>
            <p:cNvSpPr/>
            <p:nvPr/>
          </p:nvSpPr>
          <p:spPr>
            <a:xfrm flipH="false" flipV="false" rot="0">
              <a:off x="0" y="0"/>
              <a:ext cx="3561080" cy="1872107"/>
            </a:xfrm>
            <a:custGeom>
              <a:avLst/>
              <a:gdLst/>
              <a:ahLst/>
              <a:cxnLst/>
              <a:rect r="r" b="b" t="t" l="l"/>
              <a:pathLst>
                <a:path h="1872107" w="3561080">
                  <a:moveTo>
                    <a:pt x="12700" y="0"/>
                  </a:moveTo>
                  <a:lnTo>
                    <a:pt x="3548380" y="0"/>
                  </a:lnTo>
                  <a:cubicBezTo>
                    <a:pt x="3555365" y="0"/>
                    <a:pt x="3561080" y="5715"/>
                    <a:pt x="3561080" y="12700"/>
                  </a:cubicBezTo>
                  <a:lnTo>
                    <a:pt x="3561080" y="1859407"/>
                  </a:lnTo>
                  <a:cubicBezTo>
                    <a:pt x="3561080" y="1866392"/>
                    <a:pt x="3555365" y="1872107"/>
                    <a:pt x="3548380" y="1872107"/>
                  </a:cubicBezTo>
                  <a:lnTo>
                    <a:pt x="12700" y="1872107"/>
                  </a:lnTo>
                  <a:cubicBezTo>
                    <a:pt x="5715" y="1872107"/>
                    <a:pt x="0" y="1866392"/>
                    <a:pt x="0" y="1859407"/>
                  </a:cubicBezTo>
                  <a:lnTo>
                    <a:pt x="0" y="12700"/>
                  </a:lnTo>
                  <a:cubicBezTo>
                    <a:pt x="0" y="5715"/>
                    <a:pt x="5715" y="0"/>
                    <a:pt x="12700" y="0"/>
                  </a:cubicBezTo>
                  <a:moveTo>
                    <a:pt x="12700" y="25400"/>
                  </a:moveTo>
                  <a:lnTo>
                    <a:pt x="12700" y="12700"/>
                  </a:lnTo>
                  <a:lnTo>
                    <a:pt x="25400" y="12700"/>
                  </a:lnTo>
                  <a:lnTo>
                    <a:pt x="25400" y="1859407"/>
                  </a:lnTo>
                  <a:lnTo>
                    <a:pt x="12700" y="1859407"/>
                  </a:lnTo>
                  <a:lnTo>
                    <a:pt x="12700" y="1846707"/>
                  </a:lnTo>
                  <a:lnTo>
                    <a:pt x="3548380" y="1846707"/>
                  </a:lnTo>
                  <a:lnTo>
                    <a:pt x="3548380" y="1859407"/>
                  </a:lnTo>
                  <a:lnTo>
                    <a:pt x="3535680" y="1859407"/>
                  </a:lnTo>
                  <a:lnTo>
                    <a:pt x="3535680" y="12700"/>
                  </a:lnTo>
                  <a:lnTo>
                    <a:pt x="3548380" y="12700"/>
                  </a:lnTo>
                  <a:lnTo>
                    <a:pt x="3548380" y="25400"/>
                  </a:lnTo>
                  <a:lnTo>
                    <a:pt x="12700" y="25400"/>
                  </a:lnTo>
                  <a:close/>
                </a:path>
              </a:pathLst>
            </a:custGeom>
            <a:solidFill>
              <a:srgbClr val="000000"/>
            </a:solidFill>
          </p:spPr>
        </p:sp>
        <p:sp>
          <p:nvSpPr>
            <p:cNvPr name="TextBox 32" id="32"/>
            <p:cNvSpPr txBox="true"/>
            <p:nvPr/>
          </p:nvSpPr>
          <p:spPr>
            <a:xfrm>
              <a:off x="0" y="-57150"/>
              <a:ext cx="3561080" cy="1929210"/>
            </a:xfrm>
            <a:prstGeom prst="rect">
              <a:avLst/>
            </a:prstGeom>
          </p:spPr>
          <p:txBody>
            <a:bodyPr anchor="t" rtlCol="false" tIns="50800" lIns="50800" bIns="50800" rIns="50800"/>
            <a:lstStyle/>
            <a:p>
              <a:pPr algn="ctr">
                <a:lnSpc>
                  <a:spcPts val="3240"/>
                </a:lnSpc>
              </a:pPr>
              <a:r>
                <a:rPr lang="en-US" sz="2700">
                  <a:solidFill>
                    <a:srgbClr val="000000"/>
                  </a:solidFill>
                  <a:latin typeface="Calibri (MS)"/>
                  <a:ea typeface="Calibri (MS)"/>
                  <a:cs typeface="Calibri (MS)"/>
                  <a:sym typeface="Calibri (MS)"/>
                </a:rPr>
                <a:t>Associated with destructive plate boundaries</a:t>
              </a:r>
            </a:p>
          </p:txBody>
        </p:sp>
      </p:grpSp>
      <p:grpSp>
        <p:nvGrpSpPr>
          <p:cNvPr name="Group 33" id="33"/>
          <p:cNvGrpSpPr/>
          <p:nvPr/>
        </p:nvGrpSpPr>
        <p:grpSpPr>
          <a:xfrm rot="0">
            <a:off x="3085719" y="2388774"/>
            <a:ext cx="2670810" cy="1819544"/>
            <a:chOff x="0" y="0"/>
            <a:chExt cx="3561080" cy="2426058"/>
          </a:xfrm>
        </p:grpSpPr>
        <p:sp>
          <p:nvSpPr>
            <p:cNvPr name="Freeform 34" id="34"/>
            <p:cNvSpPr/>
            <p:nvPr/>
          </p:nvSpPr>
          <p:spPr>
            <a:xfrm flipH="false" flipV="false" rot="0">
              <a:off x="12700" y="12700"/>
              <a:ext cx="3535680" cy="2400681"/>
            </a:xfrm>
            <a:custGeom>
              <a:avLst/>
              <a:gdLst/>
              <a:ahLst/>
              <a:cxnLst/>
              <a:rect r="r" b="b" t="t" l="l"/>
              <a:pathLst>
                <a:path h="2400681" w="3535680">
                  <a:moveTo>
                    <a:pt x="0" y="0"/>
                  </a:moveTo>
                  <a:lnTo>
                    <a:pt x="3535680" y="0"/>
                  </a:lnTo>
                  <a:lnTo>
                    <a:pt x="3535680" y="2400681"/>
                  </a:lnTo>
                  <a:lnTo>
                    <a:pt x="0" y="2400681"/>
                  </a:lnTo>
                  <a:close/>
                </a:path>
              </a:pathLst>
            </a:custGeom>
            <a:solidFill>
              <a:srgbClr val="FFFFFF"/>
            </a:solidFill>
          </p:spPr>
        </p:sp>
        <p:sp>
          <p:nvSpPr>
            <p:cNvPr name="Freeform 35" id="35"/>
            <p:cNvSpPr/>
            <p:nvPr/>
          </p:nvSpPr>
          <p:spPr>
            <a:xfrm flipH="false" flipV="false" rot="0">
              <a:off x="0" y="0"/>
              <a:ext cx="3561080" cy="2426081"/>
            </a:xfrm>
            <a:custGeom>
              <a:avLst/>
              <a:gdLst/>
              <a:ahLst/>
              <a:cxnLst/>
              <a:rect r="r" b="b" t="t" l="l"/>
              <a:pathLst>
                <a:path h="2426081" w="3561080">
                  <a:moveTo>
                    <a:pt x="12700" y="0"/>
                  </a:moveTo>
                  <a:lnTo>
                    <a:pt x="3548380" y="0"/>
                  </a:lnTo>
                  <a:cubicBezTo>
                    <a:pt x="3555365" y="0"/>
                    <a:pt x="3561080" y="5715"/>
                    <a:pt x="3561080" y="12700"/>
                  </a:cubicBezTo>
                  <a:lnTo>
                    <a:pt x="3561080" y="2413381"/>
                  </a:lnTo>
                  <a:cubicBezTo>
                    <a:pt x="3561080" y="2420366"/>
                    <a:pt x="3555365" y="2426081"/>
                    <a:pt x="3548380" y="2426081"/>
                  </a:cubicBezTo>
                  <a:lnTo>
                    <a:pt x="12700" y="2426081"/>
                  </a:lnTo>
                  <a:cubicBezTo>
                    <a:pt x="5715" y="2426081"/>
                    <a:pt x="0" y="2420366"/>
                    <a:pt x="0" y="2413381"/>
                  </a:cubicBezTo>
                  <a:lnTo>
                    <a:pt x="0" y="12700"/>
                  </a:lnTo>
                  <a:cubicBezTo>
                    <a:pt x="0" y="5715"/>
                    <a:pt x="5715" y="0"/>
                    <a:pt x="12700" y="0"/>
                  </a:cubicBezTo>
                  <a:moveTo>
                    <a:pt x="12700" y="25400"/>
                  </a:moveTo>
                  <a:lnTo>
                    <a:pt x="12700" y="12700"/>
                  </a:lnTo>
                  <a:lnTo>
                    <a:pt x="25400" y="12700"/>
                  </a:lnTo>
                  <a:lnTo>
                    <a:pt x="25400" y="2413381"/>
                  </a:lnTo>
                  <a:lnTo>
                    <a:pt x="12700" y="2413381"/>
                  </a:lnTo>
                  <a:lnTo>
                    <a:pt x="12700" y="2400681"/>
                  </a:lnTo>
                  <a:lnTo>
                    <a:pt x="3548380" y="2400681"/>
                  </a:lnTo>
                  <a:lnTo>
                    <a:pt x="3548380" y="2413381"/>
                  </a:lnTo>
                  <a:lnTo>
                    <a:pt x="3535680" y="2413381"/>
                  </a:lnTo>
                  <a:lnTo>
                    <a:pt x="3535680" y="12700"/>
                  </a:lnTo>
                  <a:lnTo>
                    <a:pt x="3548380" y="12700"/>
                  </a:lnTo>
                  <a:lnTo>
                    <a:pt x="3548380" y="25400"/>
                  </a:lnTo>
                  <a:lnTo>
                    <a:pt x="12700" y="25400"/>
                  </a:lnTo>
                  <a:close/>
                </a:path>
              </a:pathLst>
            </a:custGeom>
            <a:solidFill>
              <a:srgbClr val="000000"/>
            </a:solidFill>
          </p:spPr>
        </p:sp>
        <p:sp>
          <p:nvSpPr>
            <p:cNvPr name="TextBox 36" id="36"/>
            <p:cNvSpPr txBox="true"/>
            <p:nvPr/>
          </p:nvSpPr>
          <p:spPr>
            <a:xfrm>
              <a:off x="0" y="-57150"/>
              <a:ext cx="3561080" cy="2483208"/>
            </a:xfrm>
            <a:prstGeom prst="rect">
              <a:avLst/>
            </a:prstGeom>
          </p:spPr>
          <p:txBody>
            <a:bodyPr anchor="t" rtlCol="false" tIns="50800" lIns="50800" bIns="50800" rIns="50800"/>
            <a:lstStyle/>
            <a:p>
              <a:pPr algn="ctr">
                <a:lnSpc>
                  <a:spcPts val="3240"/>
                </a:lnSpc>
              </a:pPr>
              <a:r>
                <a:rPr lang="en-US" sz="2700">
                  <a:solidFill>
                    <a:srgbClr val="000000"/>
                  </a:solidFill>
                  <a:latin typeface="Calibri (MS)"/>
                  <a:ea typeface="Calibri (MS)"/>
                  <a:cs typeface="Calibri (MS)"/>
                  <a:sym typeface="Calibri (MS)"/>
                </a:rPr>
                <a:t>Associated with constructive plate boundaries and hotspots</a:t>
              </a:r>
            </a:p>
          </p:txBody>
        </p:sp>
      </p:grpSp>
      <p:grpSp>
        <p:nvGrpSpPr>
          <p:cNvPr name="Group 37" id="37"/>
          <p:cNvGrpSpPr/>
          <p:nvPr/>
        </p:nvGrpSpPr>
        <p:grpSpPr>
          <a:xfrm rot="0">
            <a:off x="6138412" y="2388774"/>
            <a:ext cx="2670810" cy="1819544"/>
            <a:chOff x="0" y="0"/>
            <a:chExt cx="3561080" cy="2426058"/>
          </a:xfrm>
        </p:grpSpPr>
        <p:sp>
          <p:nvSpPr>
            <p:cNvPr name="Freeform 38" id="38"/>
            <p:cNvSpPr/>
            <p:nvPr/>
          </p:nvSpPr>
          <p:spPr>
            <a:xfrm flipH="false" flipV="false" rot="0">
              <a:off x="12700" y="12700"/>
              <a:ext cx="3535680" cy="2400681"/>
            </a:xfrm>
            <a:custGeom>
              <a:avLst/>
              <a:gdLst/>
              <a:ahLst/>
              <a:cxnLst/>
              <a:rect r="r" b="b" t="t" l="l"/>
              <a:pathLst>
                <a:path h="2400681" w="3535680">
                  <a:moveTo>
                    <a:pt x="0" y="0"/>
                  </a:moveTo>
                  <a:lnTo>
                    <a:pt x="3535680" y="0"/>
                  </a:lnTo>
                  <a:lnTo>
                    <a:pt x="3535680" y="2400681"/>
                  </a:lnTo>
                  <a:lnTo>
                    <a:pt x="0" y="2400681"/>
                  </a:lnTo>
                  <a:close/>
                </a:path>
              </a:pathLst>
            </a:custGeom>
            <a:solidFill>
              <a:srgbClr val="FFFFFF"/>
            </a:solidFill>
          </p:spPr>
        </p:sp>
        <p:sp>
          <p:nvSpPr>
            <p:cNvPr name="Freeform 39" id="39"/>
            <p:cNvSpPr/>
            <p:nvPr/>
          </p:nvSpPr>
          <p:spPr>
            <a:xfrm flipH="false" flipV="false" rot="0">
              <a:off x="0" y="0"/>
              <a:ext cx="3561080" cy="2426081"/>
            </a:xfrm>
            <a:custGeom>
              <a:avLst/>
              <a:gdLst/>
              <a:ahLst/>
              <a:cxnLst/>
              <a:rect r="r" b="b" t="t" l="l"/>
              <a:pathLst>
                <a:path h="2426081" w="3561080">
                  <a:moveTo>
                    <a:pt x="12700" y="0"/>
                  </a:moveTo>
                  <a:lnTo>
                    <a:pt x="3548380" y="0"/>
                  </a:lnTo>
                  <a:cubicBezTo>
                    <a:pt x="3555365" y="0"/>
                    <a:pt x="3561080" y="5715"/>
                    <a:pt x="3561080" y="12700"/>
                  </a:cubicBezTo>
                  <a:lnTo>
                    <a:pt x="3561080" y="2413381"/>
                  </a:lnTo>
                  <a:cubicBezTo>
                    <a:pt x="3561080" y="2420366"/>
                    <a:pt x="3555365" y="2426081"/>
                    <a:pt x="3548380" y="2426081"/>
                  </a:cubicBezTo>
                  <a:lnTo>
                    <a:pt x="12700" y="2426081"/>
                  </a:lnTo>
                  <a:cubicBezTo>
                    <a:pt x="5715" y="2426081"/>
                    <a:pt x="0" y="2420366"/>
                    <a:pt x="0" y="2413381"/>
                  </a:cubicBezTo>
                  <a:lnTo>
                    <a:pt x="0" y="12700"/>
                  </a:lnTo>
                  <a:cubicBezTo>
                    <a:pt x="0" y="5715"/>
                    <a:pt x="5715" y="0"/>
                    <a:pt x="12700" y="0"/>
                  </a:cubicBezTo>
                  <a:moveTo>
                    <a:pt x="12700" y="25400"/>
                  </a:moveTo>
                  <a:lnTo>
                    <a:pt x="12700" y="12700"/>
                  </a:lnTo>
                  <a:lnTo>
                    <a:pt x="25400" y="12700"/>
                  </a:lnTo>
                  <a:lnTo>
                    <a:pt x="25400" y="2413381"/>
                  </a:lnTo>
                  <a:lnTo>
                    <a:pt x="12700" y="2413381"/>
                  </a:lnTo>
                  <a:lnTo>
                    <a:pt x="12700" y="2400681"/>
                  </a:lnTo>
                  <a:lnTo>
                    <a:pt x="3548380" y="2400681"/>
                  </a:lnTo>
                  <a:lnTo>
                    <a:pt x="3548380" y="2413381"/>
                  </a:lnTo>
                  <a:lnTo>
                    <a:pt x="3535680" y="2413381"/>
                  </a:lnTo>
                  <a:lnTo>
                    <a:pt x="3535680" y="12700"/>
                  </a:lnTo>
                  <a:lnTo>
                    <a:pt x="3548380" y="12700"/>
                  </a:lnTo>
                  <a:lnTo>
                    <a:pt x="3548380" y="25400"/>
                  </a:lnTo>
                  <a:lnTo>
                    <a:pt x="12700" y="25400"/>
                  </a:lnTo>
                  <a:close/>
                </a:path>
              </a:pathLst>
            </a:custGeom>
            <a:solidFill>
              <a:srgbClr val="000000"/>
            </a:solidFill>
          </p:spPr>
        </p:sp>
        <p:sp>
          <p:nvSpPr>
            <p:cNvPr name="TextBox 40" id="40"/>
            <p:cNvSpPr txBox="true"/>
            <p:nvPr/>
          </p:nvSpPr>
          <p:spPr>
            <a:xfrm>
              <a:off x="0" y="-57150"/>
              <a:ext cx="3561080" cy="2483208"/>
            </a:xfrm>
            <a:prstGeom prst="rect">
              <a:avLst/>
            </a:prstGeom>
          </p:spPr>
          <p:txBody>
            <a:bodyPr anchor="t" rtlCol="false" tIns="50800" lIns="50800" bIns="50800" rIns="50800"/>
            <a:lstStyle/>
            <a:p>
              <a:pPr algn="l">
                <a:lnSpc>
                  <a:spcPts val="3240"/>
                </a:lnSpc>
              </a:pPr>
              <a:r>
                <a:rPr lang="en-US" sz="2700">
                  <a:solidFill>
                    <a:srgbClr val="000000"/>
                  </a:solidFill>
                  <a:latin typeface="Calibri (MS)"/>
                  <a:ea typeface="Calibri (MS)"/>
                  <a:cs typeface="Calibri (MS)"/>
                  <a:sym typeface="Calibri (MS)"/>
                </a:rPr>
                <a:t>Made up of alternating bands of lava and ash</a:t>
              </a:r>
            </a:p>
          </p:txBody>
        </p:sp>
      </p:grpSp>
      <p:grpSp>
        <p:nvGrpSpPr>
          <p:cNvPr name="Group 41" id="41"/>
          <p:cNvGrpSpPr/>
          <p:nvPr/>
        </p:nvGrpSpPr>
        <p:grpSpPr>
          <a:xfrm rot="0">
            <a:off x="9245676" y="2388772"/>
            <a:ext cx="2670810" cy="988547"/>
            <a:chOff x="0" y="0"/>
            <a:chExt cx="3561080" cy="1318062"/>
          </a:xfrm>
        </p:grpSpPr>
        <p:sp>
          <p:nvSpPr>
            <p:cNvPr name="Freeform 42" id="42"/>
            <p:cNvSpPr/>
            <p:nvPr/>
          </p:nvSpPr>
          <p:spPr>
            <a:xfrm flipH="false" flipV="false" rot="0">
              <a:off x="12700" y="12700"/>
              <a:ext cx="3535680" cy="1292606"/>
            </a:xfrm>
            <a:custGeom>
              <a:avLst/>
              <a:gdLst/>
              <a:ahLst/>
              <a:cxnLst/>
              <a:rect r="r" b="b" t="t" l="l"/>
              <a:pathLst>
                <a:path h="1292606" w="3535680">
                  <a:moveTo>
                    <a:pt x="0" y="0"/>
                  </a:moveTo>
                  <a:lnTo>
                    <a:pt x="3535680" y="0"/>
                  </a:lnTo>
                  <a:lnTo>
                    <a:pt x="3535680" y="1292606"/>
                  </a:lnTo>
                  <a:lnTo>
                    <a:pt x="0" y="1292606"/>
                  </a:lnTo>
                  <a:close/>
                </a:path>
              </a:pathLst>
            </a:custGeom>
            <a:solidFill>
              <a:srgbClr val="FFFFFF"/>
            </a:solidFill>
          </p:spPr>
        </p:sp>
        <p:sp>
          <p:nvSpPr>
            <p:cNvPr name="Freeform 43" id="43"/>
            <p:cNvSpPr/>
            <p:nvPr/>
          </p:nvSpPr>
          <p:spPr>
            <a:xfrm flipH="false" flipV="false" rot="0">
              <a:off x="0" y="0"/>
              <a:ext cx="3561080" cy="1318006"/>
            </a:xfrm>
            <a:custGeom>
              <a:avLst/>
              <a:gdLst/>
              <a:ahLst/>
              <a:cxnLst/>
              <a:rect r="r" b="b" t="t" l="l"/>
              <a:pathLst>
                <a:path h="1318006" w="3561080">
                  <a:moveTo>
                    <a:pt x="12700" y="0"/>
                  </a:moveTo>
                  <a:lnTo>
                    <a:pt x="3548380" y="0"/>
                  </a:lnTo>
                  <a:cubicBezTo>
                    <a:pt x="3555365" y="0"/>
                    <a:pt x="3561080" y="5715"/>
                    <a:pt x="3561080" y="12700"/>
                  </a:cubicBezTo>
                  <a:lnTo>
                    <a:pt x="3561080" y="1305306"/>
                  </a:lnTo>
                  <a:cubicBezTo>
                    <a:pt x="3561080" y="1312291"/>
                    <a:pt x="3555365" y="1318006"/>
                    <a:pt x="3548380" y="1318006"/>
                  </a:cubicBezTo>
                  <a:lnTo>
                    <a:pt x="12700" y="1318006"/>
                  </a:lnTo>
                  <a:cubicBezTo>
                    <a:pt x="5715" y="1318006"/>
                    <a:pt x="0" y="1312291"/>
                    <a:pt x="0" y="1305306"/>
                  </a:cubicBezTo>
                  <a:lnTo>
                    <a:pt x="0" y="12700"/>
                  </a:lnTo>
                  <a:cubicBezTo>
                    <a:pt x="0" y="5715"/>
                    <a:pt x="5715" y="0"/>
                    <a:pt x="12700" y="0"/>
                  </a:cubicBezTo>
                  <a:moveTo>
                    <a:pt x="12700" y="25400"/>
                  </a:moveTo>
                  <a:lnTo>
                    <a:pt x="12700" y="12700"/>
                  </a:lnTo>
                  <a:lnTo>
                    <a:pt x="25400" y="12700"/>
                  </a:lnTo>
                  <a:lnTo>
                    <a:pt x="25400" y="1305306"/>
                  </a:lnTo>
                  <a:lnTo>
                    <a:pt x="12700" y="1305306"/>
                  </a:lnTo>
                  <a:lnTo>
                    <a:pt x="12700" y="1292606"/>
                  </a:lnTo>
                  <a:lnTo>
                    <a:pt x="3548380" y="1292606"/>
                  </a:lnTo>
                  <a:lnTo>
                    <a:pt x="3548380" y="1305306"/>
                  </a:lnTo>
                  <a:lnTo>
                    <a:pt x="3535680" y="1305306"/>
                  </a:lnTo>
                  <a:lnTo>
                    <a:pt x="3535680" y="12700"/>
                  </a:lnTo>
                  <a:lnTo>
                    <a:pt x="3548380" y="12700"/>
                  </a:lnTo>
                  <a:lnTo>
                    <a:pt x="3548380" y="25400"/>
                  </a:lnTo>
                  <a:lnTo>
                    <a:pt x="12700" y="25400"/>
                  </a:lnTo>
                  <a:close/>
                </a:path>
              </a:pathLst>
            </a:custGeom>
            <a:solidFill>
              <a:srgbClr val="000000"/>
            </a:solidFill>
          </p:spPr>
        </p:sp>
        <p:sp>
          <p:nvSpPr>
            <p:cNvPr name="TextBox 44" id="44"/>
            <p:cNvSpPr txBox="true"/>
            <p:nvPr/>
          </p:nvSpPr>
          <p:spPr>
            <a:xfrm>
              <a:off x="0" y="-57150"/>
              <a:ext cx="3561080" cy="1375212"/>
            </a:xfrm>
            <a:prstGeom prst="rect">
              <a:avLst/>
            </a:prstGeom>
          </p:spPr>
          <p:txBody>
            <a:bodyPr anchor="t" rtlCol="false" tIns="50800" lIns="50800" bIns="50800" rIns="50800"/>
            <a:lstStyle/>
            <a:p>
              <a:pPr algn="l">
                <a:lnSpc>
                  <a:spcPts val="3240"/>
                </a:lnSpc>
              </a:pPr>
              <a:r>
                <a:rPr lang="en-US" sz="2700">
                  <a:solidFill>
                    <a:srgbClr val="000000"/>
                  </a:solidFill>
                  <a:latin typeface="Calibri (MS)"/>
                  <a:ea typeface="Calibri (MS)"/>
                  <a:cs typeface="Calibri (MS)"/>
                  <a:sym typeface="Calibri (MS)"/>
                </a:rPr>
                <a:t>Layers of solidified lava</a:t>
              </a:r>
            </a:p>
          </p:txBody>
        </p:sp>
      </p:grpSp>
      <p:grpSp>
        <p:nvGrpSpPr>
          <p:cNvPr name="Group 45" id="45"/>
          <p:cNvGrpSpPr/>
          <p:nvPr/>
        </p:nvGrpSpPr>
        <p:grpSpPr>
          <a:xfrm rot="0">
            <a:off x="9170588" y="3635269"/>
            <a:ext cx="2833080" cy="988547"/>
            <a:chOff x="0" y="0"/>
            <a:chExt cx="3777440" cy="1318062"/>
          </a:xfrm>
        </p:grpSpPr>
        <p:sp>
          <p:nvSpPr>
            <p:cNvPr name="Freeform 46" id="46"/>
            <p:cNvSpPr/>
            <p:nvPr/>
          </p:nvSpPr>
          <p:spPr>
            <a:xfrm flipH="false" flipV="false" rot="0">
              <a:off x="12700" y="12700"/>
              <a:ext cx="3752088" cy="1292606"/>
            </a:xfrm>
            <a:custGeom>
              <a:avLst/>
              <a:gdLst/>
              <a:ahLst/>
              <a:cxnLst/>
              <a:rect r="r" b="b" t="t" l="l"/>
              <a:pathLst>
                <a:path h="1292606" w="3752088">
                  <a:moveTo>
                    <a:pt x="0" y="0"/>
                  </a:moveTo>
                  <a:lnTo>
                    <a:pt x="3752088" y="0"/>
                  </a:lnTo>
                  <a:lnTo>
                    <a:pt x="3752088" y="1292606"/>
                  </a:lnTo>
                  <a:lnTo>
                    <a:pt x="0" y="1292606"/>
                  </a:lnTo>
                  <a:close/>
                </a:path>
              </a:pathLst>
            </a:custGeom>
            <a:solidFill>
              <a:srgbClr val="FFFFFF"/>
            </a:solidFill>
          </p:spPr>
        </p:sp>
        <p:sp>
          <p:nvSpPr>
            <p:cNvPr name="Freeform 47" id="47"/>
            <p:cNvSpPr/>
            <p:nvPr/>
          </p:nvSpPr>
          <p:spPr>
            <a:xfrm flipH="false" flipV="false" rot="0">
              <a:off x="0" y="0"/>
              <a:ext cx="3777488" cy="1318006"/>
            </a:xfrm>
            <a:custGeom>
              <a:avLst/>
              <a:gdLst/>
              <a:ahLst/>
              <a:cxnLst/>
              <a:rect r="r" b="b" t="t" l="l"/>
              <a:pathLst>
                <a:path h="1318006" w="3777488">
                  <a:moveTo>
                    <a:pt x="12700" y="0"/>
                  </a:moveTo>
                  <a:lnTo>
                    <a:pt x="3764788" y="0"/>
                  </a:lnTo>
                  <a:cubicBezTo>
                    <a:pt x="3771773" y="0"/>
                    <a:pt x="3777488" y="5715"/>
                    <a:pt x="3777488" y="12700"/>
                  </a:cubicBezTo>
                  <a:lnTo>
                    <a:pt x="3777488" y="1305306"/>
                  </a:lnTo>
                  <a:cubicBezTo>
                    <a:pt x="3777488" y="1312291"/>
                    <a:pt x="3771773" y="1318006"/>
                    <a:pt x="3764788" y="1318006"/>
                  </a:cubicBezTo>
                  <a:lnTo>
                    <a:pt x="12700" y="1318006"/>
                  </a:lnTo>
                  <a:cubicBezTo>
                    <a:pt x="5715" y="1318006"/>
                    <a:pt x="0" y="1312291"/>
                    <a:pt x="0" y="1305306"/>
                  </a:cubicBezTo>
                  <a:lnTo>
                    <a:pt x="0" y="12700"/>
                  </a:lnTo>
                  <a:cubicBezTo>
                    <a:pt x="0" y="5715"/>
                    <a:pt x="5715" y="0"/>
                    <a:pt x="12700" y="0"/>
                  </a:cubicBezTo>
                  <a:moveTo>
                    <a:pt x="12700" y="25400"/>
                  </a:moveTo>
                  <a:lnTo>
                    <a:pt x="12700" y="12700"/>
                  </a:lnTo>
                  <a:lnTo>
                    <a:pt x="25400" y="12700"/>
                  </a:lnTo>
                  <a:lnTo>
                    <a:pt x="25400" y="1305306"/>
                  </a:lnTo>
                  <a:lnTo>
                    <a:pt x="12700" y="1305306"/>
                  </a:lnTo>
                  <a:lnTo>
                    <a:pt x="12700" y="1292606"/>
                  </a:lnTo>
                  <a:lnTo>
                    <a:pt x="3764788" y="1292606"/>
                  </a:lnTo>
                  <a:lnTo>
                    <a:pt x="3764788" y="1305306"/>
                  </a:lnTo>
                  <a:lnTo>
                    <a:pt x="3752088" y="1305306"/>
                  </a:lnTo>
                  <a:lnTo>
                    <a:pt x="3752088" y="12700"/>
                  </a:lnTo>
                  <a:lnTo>
                    <a:pt x="3764788" y="12700"/>
                  </a:lnTo>
                  <a:lnTo>
                    <a:pt x="3764788" y="25400"/>
                  </a:lnTo>
                  <a:lnTo>
                    <a:pt x="12700" y="25400"/>
                  </a:lnTo>
                  <a:close/>
                </a:path>
              </a:pathLst>
            </a:custGeom>
            <a:solidFill>
              <a:srgbClr val="000000"/>
            </a:solidFill>
          </p:spPr>
        </p:sp>
        <p:sp>
          <p:nvSpPr>
            <p:cNvPr name="TextBox 48" id="48"/>
            <p:cNvSpPr txBox="true"/>
            <p:nvPr/>
          </p:nvSpPr>
          <p:spPr>
            <a:xfrm>
              <a:off x="0" y="-57150"/>
              <a:ext cx="3777440" cy="1375212"/>
            </a:xfrm>
            <a:prstGeom prst="rect">
              <a:avLst/>
            </a:prstGeom>
          </p:spPr>
          <p:txBody>
            <a:bodyPr anchor="t" rtlCol="false" tIns="50800" lIns="50800" bIns="50800" rIns="50800"/>
            <a:lstStyle/>
            <a:p>
              <a:pPr algn="ctr">
                <a:lnSpc>
                  <a:spcPts val="3240"/>
                </a:lnSpc>
              </a:pPr>
              <a:r>
                <a:rPr lang="en-US" sz="2700">
                  <a:solidFill>
                    <a:srgbClr val="000000"/>
                  </a:solidFill>
                  <a:latin typeface="Calibri (MS)"/>
                  <a:ea typeface="Calibri (MS)"/>
                  <a:cs typeface="Calibri (MS)"/>
                  <a:sym typeface="Calibri (MS)"/>
                </a:rPr>
                <a:t>Explosive eruptions</a:t>
              </a:r>
            </a:p>
          </p:txBody>
        </p:sp>
      </p:grpSp>
      <p:grpSp>
        <p:nvGrpSpPr>
          <p:cNvPr name="Group 49" id="49"/>
          <p:cNvGrpSpPr/>
          <p:nvPr/>
        </p:nvGrpSpPr>
        <p:grpSpPr>
          <a:xfrm rot="0">
            <a:off x="222447" y="3943378"/>
            <a:ext cx="2833080" cy="573048"/>
            <a:chOff x="0" y="0"/>
            <a:chExt cx="3777440" cy="764064"/>
          </a:xfrm>
        </p:grpSpPr>
        <p:sp>
          <p:nvSpPr>
            <p:cNvPr name="Freeform 50" id="50"/>
            <p:cNvSpPr/>
            <p:nvPr/>
          </p:nvSpPr>
          <p:spPr>
            <a:xfrm flipH="false" flipV="false" rot="0">
              <a:off x="12700" y="12700"/>
              <a:ext cx="3752088" cy="738632"/>
            </a:xfrm>
            <a:custGeom>
              <a:avLst/>
              <a:gdLst/>
              <a:ahLst/>
              <a:cxnLst/>
              <a:rect r="r" b="b" t="t" l="l"/>
              <a:pathLst>
                <a:path h="738632" w="3752088">
                  <a:moveTo>
                    <a:pt x="0" y="0"/>
                  </a:moveTo>
                  <a:lnTo>
                    <a:pt x="3752088" y="0"/>
                  </a:lnTo>
                  <a:lnTo>
                    <a:pt x="3752088" y="738632"/>
                  </a:lnTo>
                  <a:lnTo>
                    <a:pt x="0" y="738632"/>
                  </a:lnTo>
                  <a:close/>
                </a:path>
              </a:pathLst>
            </a:custGeom>
            <a:solidFill>
              <a:srgbClr val="FFFFFF"/>
            </a:solidFill>
          </p:spPr>
        </p:sp>
        <p:sp>
          <p:nvSpPr>
            <p:cNvPr name="Freeform 51" id="51"/>
            <p:cNvSpPr/>
            <p:nvPr/>
          </p:nvSpPr>
          <p:spPr>
            <a:xfrm flipH="false" flipV="false" rot="0">
              <a:off x="0" y="0"/>
              <a:ext cx="3777488" cy="764032"/>
            </a:xfrm>
            <a:custGeom>
              <a:avLst/>
              <a:gdLst/>
              <a:ahLst/>
              <a:cxnLst/>
              <a:rect r="r" b="b" t="t" l="l"/>
              <a:pathLst>
                <a:path h="764032" w="3777488">
                  <a:moveTo>
                    <a:pt x="12700" y="0"/>
                  </a:moveTo>
                  <a:lnTo>
                    <a:pt x="3764788" y="0"/>
                  </a:lnTo>
                  <a:cubicBezTo>
                    <a:pt x="3771773" y="0"/>
                    <a:pt x="3777488" y="5715"/>
                    <a:pt x="3777488" y="12700"/>
                  </a:cubicBezTo>
                  <a:lnTo>
                    <a:pt x="3777488" y="751332"/>
                  </a:lnTo>
                  <a:cubicBezTo>
                    <a:pt x="3777488" y="758317"/>
                    <a:pt x="3771773" y="764032"/>
                    <a:pt x="3764788" y="764032"/>
                  </a:cubicBezTo>
                  <a:lnTo>
                    <a:pt x="12700" y="764032"/>
                  </a:lnTo>
                  <a:cubicBezTo>
                    <a:pt x="5715" y="764032"/>
                    <a:pt x="0" y="758317"/>
                    <a:pt x="0" y="751332"/>
                  </a:cubicBezTo>
                  <a:lnTo>
                    <a:pt x="0" y="12700"/>
                  </a:lnTo>
                  <a:cubicBezTo>
                    <a:pt x="0" y="5715"/>
                    <a:pt x="5715" y="0"/>
                    <a:pt x="12700" y="0"/>
                  </a:cubicBezTo>
                  <a:moveTo>
                    <a:pt x="12700" y="25400"/>
                  </a:moveTo>
                  <a:lnTo>
                    <a:pt x="12700" y="12700"/>
                  </a:lnTo>
                  <a:lnTo>
                    <a:pt x="25400" y="12700"/>
                  </a:lnTo>
                  <a:lnTo>
                    <a:pt x="25400" y="751332"/>
                  </a:lnTo>
                  <a:lnTo>
                    <a:pt x="12700" y="751332"/>
                  </a:lnTo>
                  <a:lnTo>
                    <a:pt x="12700" y="738632"/>
                  </a:lnTo>
                  <a:lnTo>
                    <a:pt x="3764788" y="738632"/>
                  </a:lnTo>
                  <a:lnTo>
                    <a:pt x="3764788" y="751332"/>
                  </a:lnTo>
                  <a:lnTo>
                    <a:pt x="3752088" y="751332"/>
                  </a:lnTo>
                  <a:lnTo>
                    <a:pt x="3752088" y="12700"/>
                  </a:lnTo>
                  <a:lnTo>
                    <a:pt x="3764788" y="12700"/>
                  </a:lnTo>
                  <a:lnTo>
                    <a:pt x="3764788" y="25400"/>
                  </a:lnTo>
                  <a:lnTo>
                    <a:pt x="12700" y="25400"/>
                  </a:lnTo>
                  <a:close/>
                </a:path>
              </a:pathLst>
            </a:custGeom>
            <a:solidFill>
              <a:srgbClr val="000000"/>
            </a:solidFill>
          </p:spPr>
        </p:sp>
        <p:sp>
          <p:nvSpPr>
            <p:cNvPr name="TextBox 52" id="52"/>
            <p:cNvSpPr txBox="true"/>
            <p:nvPr/>
          </p:nvSpPr>
          <p:spPr>
            <a:xfrm>
              <a:off x="0" y="-57150"/>
              <a:ext cx="3777440" cy="821214"/>
            </a:xfrm>
            <a:prstGeom prst="rect">
              <a:avLst/>
            </a:prstGeom>
          </p:spPr>
          <p:txBody>
            <a:bodyPr anchor="t" rtlCol="false" tIns="50800" lIns="50800" bIns="50800" rIns="50800"/>
            <a:lstStyle/>
            <a:p>
              <a:pPr algn="ctr">
                <a:lnSpc>
                  <a:spcPts val="3240"/>
                </a:lnSpc>
              </a:pPr>
              <a:r>
                <a:rPr lang="en-US" sz="2700">
                  <a:solidFill>
                    <a:srgbClr val="000000"/>
                  </a:solidFill>
                  <a:latin typeface="Calibri (MS)"/>
                  <a:ea typeface="Calibri (MS)"/>
                  <a:cs typeface="Calibri (MS)"/>
                  <a:sym typeface="Calibri (MS)"/>
                </a:rPr>
                <a:t>Gentle eruptions</a:t>
              </a:r>
            </a:p>
          </p:txBody>
        </p:sp>
      </p:grpSp>
      <p:sp>
        <p:nvSpPr>
          <p:cNvPr name="TextBox 53" id="53"/>
          <p:cNvSpPr txBox="true"/>
          <p:nvPr/>
        </p:nvSpPr>
        <p:spPr>
          <a:xfrm rot="0">
            <a:off x="506932" y="8716024"/>
            <a:ext cx="17763572" cy="700341"/>
          </a:xfrm>
          <a:prstGeom prst="rect">
            <a:avLst/>
          </a:prstGeom>
        </p:spPr>
        <p:txBody>
          <a:bodyPr anchor="t" rtlCol="false" tIns="0" lIns="0" bIns="0" rIns="0">
            <a:spAutoFit/>
          </a:bodyPr>
          <a:lstStyle/>
          <a:p>
            <a:pPr algn="l">
              <a:lnSpc>
                <a:spcPts val="4500"/>
              </a:lnSpc>
            </a:pPr>
            <a:r>
              <a:rPr lang="en-US" sz="3750" b="true">
                <a:solidFill>
                  <a:srgbClr val="000000"/>
                </a:solidFill>
                <a:latin typeface="Calibri (MS) Bold"/>
                <a:ea typeface="Calibri (MS) Bold"/>
                <a:cs typeface="Calibri (MS) Bold"/>
                <a:sym typeface="Calibri (MS) Bold"/>
              </a:rPr>
              <a:t>What other labels could we add to highlight the differences between the two volcanoes?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sp>
        <p:nvSpPr>
          <p:cNvPr name="TextBox 3" id="3"/>
          <p:cNvSpPr txBox="true"/>
          <p:nvPr/>
        </p:nvSpPr>
        <p:spPr>
          <a:xfrm rot="0">
            <a:off x="4095260" y="9639592"/>
            <a:ext cx="9667990" cy="519708"/>
          </a:xfrm>
          <a:prstGeom prst="rect">
            <a:avLst/>
          </a:prstGeom>
        </p:spPr>
        <p:txBody>
          <a:bodyPr anchor="t" rtlCol="false" tIns="0" lIns="0" bIns="0" rIns="0">
            <a:spAutoFit/>
          </a:bodyPr>
          <a:lstStyle/>
          <a:p>
            <a:pPr algn="l">
              <a:lnSpc>
                <a:spcPts val="3240"/>
              </a:lnSpc>
            </a:pPr>
            <a:r>
              <a:rPr lang="en-US" sz="2700">
                <a:solidFill>
                  <a:srgbClr val="000000"/>
                </a:solidFill>
                <a:latin typeface="Calibri (MS)"/>
                <a:ea typeface="Calibri (MS)"/>
                <a:cs typeface="Calibri (MS)"/>
                <a:sym typeface="Calibri (MS)"/>
              </a:rPr>
              <a:t>Volcanos 101 - </a:t>
            </a:r>
            <a:r>
              <a:rPr lang="en-US" sz="2700" u="sng">
                <a:solidFill>
                  <a:srgbClr val="0563C1"/>
                </a:solidFill>
                <a:latin typeface="Calibri (MS)"/>
                <a:ea typeface="Calibri (MS)"/>
                <a:cs typeface="Calibri (MS)"/>
                <a:sym typeface="Calibri (MS)"/>
                <a:hlinkClick r:id="rId3" tooltip="https://www.youtube.com/watch?v=VNGUdObDoLk"/>
              </a:rPr>
              <a:t>https://www.youtube.com/watch?v=VNGUdObDoLk</a:t>
            </a:r>
            <a:r>
              <a:rPr lang="en-US" sz="2700">
                <a:solidFill>
                  <a:srgbClr val="000000"/>
                </a:solidFill>
                <a:latin typeface="Calibri (MS)"/>
                <a:ea typeface="Calibri (MS)"/>
                <a:cs typeface="Calibri (MS)"/>
                <a:sym typeface="Calibri (MS)"/>
              </a:rPr>
              <a:t> </a:t>
            </a:r>
          </a:p>
        </p:txBody>
      </p:sp>
      <p:grpSp>
        <p:nvGrpSpPr>
          <p:cNvPr name="Group 4" id="4"/>
          <p:cNvGrpSpPr>
            <a:grpSpLocks noChangeAspect="true"/>
          </p:cNvGrpSpPr>
          <p:nvPr/>
        </p:nvGrpSpPr>
        <p:grpSpPr>
          <a:xfrm rot="0">
            <a:off x="163792" y="233796"/>
            <a:ext cx="17910848" cy="9306444"/>
            <a:chOff x="0" y="0"/>
            <a:chExt cx="23881130" cy="12408592"/>
          </a:xfrm>
        </p:grpSpPr>
        <p:sp>
          <p:nvSpPr>
            <p:cNvPr name="Freeform 5" id="5"/>
            <p:cNvSpPr/>
            <p:nvPr/>
          </p:nvSpPr>
          <p:spPr>
            <a:xfrm flipH="false" flipV="false" rot="0">
              <a:off x="0" y="0"/>
              <a:ext cx="23881080" cy="12408535"/>
            </a:xfrm>
            <a:custGeom>
              <a:avLst/>
              <a:gdLst/>
              <a:ahLst/>
              <a:cxnLst/>
              <a:rect r="r" b="b" t="t" l="l"/>
              <a:pathLst>
                <a:path h="12408535" w="23881080">
                  <a:moveTo>
                    <a:pt x="0" y="0"/>
                  </a:moveTo>
                  <a:lnTo>
                    <a:pt x="23881080" y="0"/>
                  </a:lnTo>
                  <a:lnTo>
                    <a:pt x="23881080" y="12408535"/>
                  </a:lnTo>
                  <a:lnTo>
                    <a:pt x="0" y="12408535"/>
                  </a:lnTo>
                  <a:lnTo>
                    <a:pt x="0" y="0"/>
                  </a:lnTo>
                  <a:close/>
                </a:path>
              </a:pathLst>
            </a:custGeom>
            <a:blipFill>
              <a:blip r:embed="rId4"/>
              <a:stretch>
                <a:fillRect l="0" t="-4128" r="0" b="-4128"/>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sp>
        <p:nvSpPr>
          <p:cNvPr name="TextBox 3" id="3"/>
          <p:cNvSpPr txBox="true"/>
          <p:nvPr/>
        </p:nvSpPr>
        <p:spPr>
          <a:xfrm rot="0">
            <a:off x="160128" y="-11430"/>
            <a:ext cx="11611695" cy="935206"/>
          </a:xfrm>
          <a:prstGeom prst="rect">
            <a:avLst/>
          </a:prstGeom>
        </p:spPr>
        <p:txBody>
          <a:bodyPr anchor="t" rtlCol="false" tIns="0" lIns="0" bIns="0" rIns="0">
            <a:spAutoFit/>
          </a:bodyPr>
          <a:lstStyle/>
          <a:p>
            <a:pPr algn="l">
              <a:lnSpc>
                <a:spcPts val="6480"/>
              </a:lnSpc>
            </a:pPr>
            <a:r>
              <a:rPr lang="en-US" sz="5400" spc="47">
                <a:solidFill>
                  <a:srgbClr val="000000"/>
                </a:solidFill>
                <a:latin typeface="Abibas"/>
                <a:ea typeface="Abibas"/>
                <a:cs typeface="Abibas"/>
                <a:sym typeface="Abibas"/>
              </a:rPr>
              <a:t>Syllabus Guide – What we must know!</a:t>
            </a:r>
          </a:p>
        </p:txBody>
      </p:sp>
      <p:grpSp>
        <p:nvGrpSpPr>
          <p:cNvPr name="Group 4" id="4"/>
          <p:cNvGrpSpPr/>
          <p:nvPr/>
        </p:nvGrpSpPr>
        <p:grpSpPr>
          <a:xfrm rot="0">
            <a:off x="831273" y="1459112"/>
            <a:ext cx="10668000" cy="7894468"/>
            <a:chOff x="0" y="0"/>
            <a:chExt cx="14224000" cy="10525958"/>
          </a:xfrm>
        </p:grpSpPr>
        <p:sp>
          <p:nvSpPr>
            <p:cNvPr name="Freeform 5" id="5"/>
            <p:cNvSpPr/>
            <p:nvPr/>
          </p:nvSpPr>
          <p:spPr>
            <a:xfrm flipH="false" flipV="false" rot="0">
              <a:off x="-1524" y="-1524"/>
              <a:ext cx="14227048" cy="10529062"/>
            </a:xfrm>
            <a:custGeom>
              <a:avLst/>
              <a:gdLst/>
              <a:ahLst/>
              <a:cxnLst/>
              <a:rect r="r" b="b" t="t" l="l"/>
              <a:pathLst>
                <a:path h="10529062" w="14227048">
                  <a:moveTo>
                    <a:pt x="1524" y="0"/>
                  </a:moveTo>
                  <a:lnTo>
                    <a:pt x="14225524" y="0"/>
                  </a:lnTo>
                  <a:cubicBezTo>
                    <a:pt x="14226414" y="0"/>
                    <a:pt x="14227048" y="762"/>
                    <a:pt x="14227048" y="1524"/>
                  </a:cubicBezTo>
                  <a:lnTo>
                    <a:pt x="14227048" y="10527538"/>
                  </a:lnTo>
                  <a:cubicBezTo>
                    <a:pt x="14227048" y="10528427"/>
                    <a:pt x="14226287" y="10529062"/>
                    <a:pt x="14225524" y="10529062"/>
                  </a:cubicBezTo>
                  <a:lnTo>
                    <a:pt x="1524" y="10529062"/>
                  </a:lnTo>
                  <a:cubicBezTo>
                    <a:pt x="635" y="10529062"/>
                    <a:pt x="0" y="10528300"/>
                    <a:pt x="0" y="10527538"/>
                  </a:cubicBezTo>
                  <a:lnTo>
                    <a:pt x="0" y="1524"/>
                  </a:lnTo>
                  <a:cubicBezTo>
                    <a:pt x="0" y="635"/>
                    <a:pt x="762" y="0"/>
                    <a:pt x="1524" y="0"/>
                  </a:cubicBezTo>
                  <a:moveTo>
                    <a:pt x="1524" y="3048"/>
                  </a:moveTo>
                  <a:lnTo>
                    <a:pt x="1524" y="1524"/>
                  </a:lnTo>
                  <a:lnTo>
                    <a:pt x="3048" y="1524"/>
                  </a:lnTo>
                  <a:lnTo>
                    <a:pt x="3048" y="10527538"/>
                  </a:lnTo>
                  <a:lnTo>
                    <a:pt x="1524" y="10527538"/>
                  </a:lnTo>
                  <a:lnTo>
                    <a:pt x="1524" y="10526014"/>
                  </a:lnTo>
                  <a:lnTo>
                    <a:pt x="14225524" y="10526014"/>
                  </a:lnTo>
                  <a:lnTo>
                    <a:pt x="14225524" y="10527538"/>
                  </a:lnTo>
                  <a:lnTo>
                    <a:pt x="14224000" y="10527538"/>
                  </a:lnTo>
                  <a:lnTo>
                    <a:pt x="14224000" y="1524"/>
                  </a:lnTo>
                  <a:lnTo>
                    <a:pt x="14225524" y="1524"/>
                  </a:lnTo>
                  <a:lnTo>
                    <a:pt x="14225524" y="3048"/>
                  </a:lnTo>
                  <a:lnTo>
                    <a:pt x="1524" y="3048"/>
                  </a:lnTo>
                  <a:close/>
                </a:path>
              </a:pathLst>
            </a:custGeom>
            <a:solidFill>
              <a:srgbClr val="000000"/>
            </a:solidFill>
          </p:spPr>
        </p:sp>
        <p:sp>
          <p:nvSpPr>
            <p:cNvPr name="TextBox 6" id="6"/>
            <p:cNvSpPr txBox="true"/>
            <p:nvPr/>
          </p:nvSpPr>
          <p:spPr>
            <a:xfrm>
              <a:off x="0" y="-66675"/>
              <a:ext cx="14224000" cy="10592633"/>
            </a:xfrm>
            <a:prstGeom prst="rect">
              <a:avLst/>
            </a:prstGeom>
          </p:spPr>
          <p:txBody>
            <a:bodyPr anchor="t" rtlCol="false" tIns="50800" lIns="50800" bIns="50800" rIns="50800"/>
            <a:lstStyle/>
            <a:p>
              <a:pPr algn="l">
                <a:lnSpc>
                  <a:spcPts val="4320"/>
                </a:lnSpc>
              </a:pPr>
              <a:r>
                <a:rPr lang="en-US" b="true" sz="3600" i="true">
                  <a:solidFill>
                    <a:srgbClr val="000000"/>
                  </a:solidFill>
                  <a:latin typeface="Calibri (MS) Bold Italics"/>
                  <a:ea typeface="Calibri (MS) Bold Italics"/>
                  <a:cs typeface="Calibri (MS) Bold Italics"/>
                  <a:sym typeface="Calibri (MS) Bold Italics"/>
                </a:rPr>
                <a:t>9.1 Hazards resulting from tectonic processes</a:t>
              </a:r>
            </a:p>
            <a:p>
              <a:pPr algn="l" marL="651510" indent="-325755" lvl="1">
                <a:lnSpc>
                  <a:spcPts val="4320"/>
                </a:lnSpc>
                <a:buFont typeface="Arial"/>
                <a:buChar char="•"/>
              </a:pPr>
              <a:r>
                <a:rPr lang="en-US" sz="3600">
                  <a:solidFill>
                    <a:srgbClr val="000000"/>
                  </a:solidFill>
                  <a:latin typeface="Calibri (MS)"/>
                  <a:ea typeface="Calibri (MS)"/>
                  <a:cs typeface="Calibri (MS)"/>
                  <a:sym typeface="Calibri (MS)"/>
                </a:rPr>
                <a:t> The global distribution of earthquakes and volcanoes related to plate tectonics.</a:t>
              </a:r>
            </a:p>
            <a:p>
              <a:pPr algn="l" marL="651510" indent="-325755" lvl="1">
                <a:lnSpc>
                  <a:spcPts val="4320"/>
                </a:lnSpc>
                <a:buFont typeface="Arial"/>
                <a:buChar char="•"/>
              </a:pPr>
              <a:r>
                <a:rPr lang="en-US" sz="3600">
                  <a:solidFill>
                    <a:srgbClr val="000000"/>
                  </a:solidFill>
                  <a:latin typeface="Calibri (MS)"/>
                  <a:ea typeface="Calibri (MS)"/>
                  <a:cs typeface="Calibri (MS)"/>
                  <a:sym typeface="Calibri (MS)"/>
                </a:rPr>
                <a:t> Earthquakes and resultant hazards: shaking, landslides, soil liquefaction, and tsunami.</a:t>
              </a:r>
            </a:p>
            <a:p>
              <a:pPr algn="l" marL="651510" indent="-325755" lvl="1">
                <a:lnSpc>
                  <a:spcPts val="4320"/>
                </a:lnSpc>
                <a:buFont typeface="Arial"/>
                <a:buChar char="•"/>
              </a:pPr>
              <a:r>
                <a:rPr lang="en-US" sz="3600">
                  <a:solidFill>
                    <a:srgbClr val="FF0000"/>
                  </a:solidFill>
                  <a:latin typeface="Calibri (MS)"/>
                  <a:ea typeface="Calibri (MS)"/>
                  <a:cs typeface="Calibri (MS)"/>
                  <a:sym typeface="Calibri (MS)"/>
                </a:rPr>
                <a:t> Volcanoes and resultant hazards: types of eruption and their products (nuées ardentes, lava flows, volcanic mudflows/lahars, volcanic landslides, pyroclastic flows, and ash fallout).</a:t>
              </a:r>
            </a:p>
            <a:p>
              <a:pPr algn="l" marL="651510" indent="-325755" lvl="1">
                <a:lnSpc>
                  <a:spcPts val="4320"/>
                </a:lnSpc>
                <a:buFont typeface="Arial"/>
                <a:buChar char="•"/>
              </a:pPr>
              <a:r>
                <a:rPr lang="en-US" sz="3600">
                  <a:solidFill>
                    <a:srgbClr val="FF0000"/>
                  </a:solidFill>
                  <a:latin typeface="Calibri (MS)"/>
                  <a:ea typeface="Calibri (MS)"/>
                  <a:cs typeface="Calibri (MS)"/>
                  <a:sym typeface="Calibri (MS)"/>
                </a:rPr>
                <a:t> Primary and secondary impacts on lives and property.</a:t>
              </a:r>
            </a:p>
            <a:p>
              <a:pPr algn="l" marL="651510" indent="-325755" lvl="1">
                <a:lnSpc>
                  <a:spcPts val="4320"/>
                </a:lnSpc>
                <a:buFont typeface="Arial"/>
                <a:buChar char="•"/>
              </a:pPr>
              <a:r>
                <a:rPr lang="en-US" sz="3600">
                  <a:solidFill>
                    <a:srgbClr val="000000"/>
                  </a:solidFill>
                  <a:latin typeface="Calibri (MS)"/>
                  <a:ea typeface="Calibri (MS)"/>
                  <a:cs typeface="Calibri (MS)"/>
                  <a:sym typeface="Calibri (MS)"/>
                </a:rPr>
                <a:t> Prediction, hazard mapping, preparedness and monitoring of earthquake and volcanic hazards and  perception of risk.</a:t>
              </a:r>
            </a:p>
          </p:txBody>
        </p:sp>
      </p:grpSp>
      <p:grpSp>
        <p:nvGrpSpPr>
          <p:cNvPr name="Group 7" id="7"/>
          <p:cNvGrpSpPr/>
          <p:nvPr/>
        </p:nvGrpSpPr>
        <p:grpSpPr>
          <a:xfrm rot="0">
            <a:off x="11853738" y="1449586"/>
            <a:ext cx="6180550" cy="2550048"/>
            <a:chOff x="0" y="0"/>
            <a:chExt cx="8240734" cy="3400064"/>
          </a:xfrm>
        </p:grpSpPr>
        <p:sp>
          <p:nvSpPr>
            <p:cNvPr name="Freeform 8" id="8"/>
            <p:cNvSpPr/>
            <p:nvPr/>
          </p:nvSpPr>
          <p:spPr>
            <a:xfrm flipH="false" flipV="false" rot="0">
              <a:off x="12700" y="12700"/>
              <a:ext cx="8215249" cy="3374644"/>
            </a:xfrm>
            <a:custGeom>
              <a:avLst/>
              <a:gdLst/>
              <a:ahLst/>
              <a:cxnLst/>
              <a:rect r="r" b="b" t="t" l="l"/>
              <a:pathLst>
                <a:path h="3374644" w="8215249">
                  <a:moveTo>
                    <a:pt x="0" y="562483"/>
                  </a:moveTo>
                  <a:cubicBezTo>
                    <a:pt x="0" y="251841"/>
                    <a:pt x="252984" y="0"/>
                    <a:pt x="564896" y="0"/>
                  </a:cubicBezTo>
                  <a:lnTo>
                    <a:pt x="7650353" y="0"/>
                  </a:lnTo>
                  <a:cubicBezTo>
                    <a:pt x="7962392" y="0"/>
                    <a:pt x="8215249" y="251841"/>
                    <a:pt x="8215249" y="562483"/>
                  </a:cubicBezTo>
                  <a:lnTo>
                    <a:pt x="8215249" y="2812161"/>
                  </a:lnTo>
                  <a:cubicBezTo>
                    <a:pt x="8215249" y="3122803"/>
                    <a:pt x="7962265" y="3374644"/>
                    <a:pt x="7650353" y="3374644"/>
                  </a:cubicBezTo>
                  <a:lnTo>
                    <a:pt x="564896" y="3374644"/>
                  </a:lnTo>
                  <a:cubicBezTo>
                    <a:pt x="252984" y="3374644"/>
                    <a:pt x="0" y="3122803"/>
                    <a:pt x="0" y="2812161"/>
                  </a:cubicBezTo>
                  <a:close/>
                </a:path>
              </a:pathLst>
            </a:custGeom>
            <a:solidFill>
              <a:srgbClr val="4472C4"/>
            </a:solidFill>
          </p:spPr>
        </p:sp>
        <p:sp>
          <p:nvSpPr>
            <p:cNvPr name="Freeform 9" id="9"/>
            <p:cNvSpPr/>
            <p:nvPr/>
          </p:nvSpPr>
          <p:spPr>
            <a:xfrm flipH="false" flipV="false" rot="0">
              <a:off x="0" y="0"/>
              <a:ext cx="8240649" cy="3400044"/>
            </a:xfrm>
            <a:custGeom>
              <a:avLst/>
              <a:gdLst/>
              <a:ahLst/>
              <a:cxnLst/>
              <a:rect r="r" b="b" t="t" l="l"/>
              <a:pathLst>
                <a:path h="3400044" w="8240649">
                  <a:moveTo>
                    <a:pt x="0" y="575183"/>
                  </a:moveTo>
                  <a:cubicBezTo>
                    <a:pt x="0" y="257429"/>
                    <a:pt x="258699" y="0"/>
                    <a:pt x="577596" y="0"/>
                  </a:cubicBezTo>
                  <a:lnTo>
                    <a:pt x="7663053" y="0"/>
                  </a:lnTo>
                  <a:lnTo>
                    <a:pt x="7663053" y="12700"/>
                  </a:lnTo>
                  <a:lnTo>
                    <a:pt x="7663053" y="0"/>
                  </a:lnTo>
                  <a:cubicBezTo>
                    <a:pt x="7982077" y="0"/>
                    <a:pt x="8240649" y="257429"/>
                    <a:pt x="8240649" y="575183"/>
                  </a:cubicBezTo>
                  <a:lnTo>
                    <a:pt x="8227949" y="575183"/>
                  </a:lnTo>
                  <a:lnTo>
                    <a:pt x="8240649" y="575183"/>
                  </a:lnTo>
                  <a:lnTo>
                    <a:pt x="8240649" y="2824861"/>
                  </a:lnTo>
                  <a:lnTo>
                    <a:pt x="8227949" y="2824861"/>
                  </a:lnTo>
                  <a:lnTo>
                    <a:pt x="8240649" y="2824861"/>
                  </a:lnTo>
                  <a:cubicBezTo>
                    <a:pt x="8240649" y="3142615"/>
                    <a:pt x="7981950" y="3400044"/>
                    <a:pt x="7663053" y="3400044"/>
                  </a:cubicBezTo>
                  <a:lnTo>
                    <a:pt x="7663053" y="3387344"/>
                  </a:lnTo>
                  <a:lnTo>
                    <a:pt x="7663053" y="3400044"/>
                  </a:lnTo>
                  <a:lnTo>
                    <a:pt x="577596" y="3400044"/>
                  </a:lnTo>
                  <a:lnTo>
                    <a:pt x="577596" y="3387344"/>
                  </a:lnTo>
                  <a:lnTo>
                    <a:pt x="577596" y="3400044"/>
                  </a:lnTo>
                  <a:cubicBezTo>
                    <a:pt x="258699" y="3400044"/>
                    <a:pt x="0" y="3142615"/>
                    <a:pt x="0" y="2824861"/>
                  </a:cubicBezTo>
                  <a:lnTo>
                    <a:pt x="0" y="575183"/>
                  </a:lnTo>
                  <a:lnTo>
                    <a:pt x="12700" y="575183"/>
                  </a:lnTo>
                  <a:lnTo>
                    <a:pt x="0" y="575183"/>
                  </a:lnTo>
                  <a:moveTo>
                    <a:pt x="25400" y="575183"/>
                  </a:moveTo>
                  <a:lnTo>
                    <a:pt x="25400" y="2824861"/>
                  </a:lnTo>
                  <a:lnTo>
                    <a:pt x="12700" y="2824861"/>
                  </a:lnTo>
                  <a:lnTo>
                    <a:pt x="25400" y="2824861"/>
                  </a:lnTo>
                  <a:cubicBezTo>
                    <a:pt x="25400" y="3128391"/>
                    <a:pt x="272542" y="3374644"/>
                    <a:pt x="577596" y="3374644"/>
                  </a:cubicBezTo>
                  <a:lnTo>
                    <a:pt x="7663053" y="3374644"/>
                  </a:lnTo>
                  <a:cubicBezTo>
                    <a:pt x="7968107" y="3374644"/>
                    <a:pt x="8215249" y="3128518"/>
                    <a:pt x="8215249" y="2824861"/>
                  </a:cubicBezTo>
                  <a:lnTo>
                    <a:pt x="8215249" y="575183"/>
                  </a:lnTo>
                  <a:cubicBezTo>
                    <a:pt x="8215376" y="271526"/>
                    <a:pt x="7968107" y="25400"/>
                    <a:pt x="7663053" y="25400"/>
                  </a:cubicBezTo>
                  <a:lnTo>
                    <a:pt x="577596" y="25400"/>
                  </a:lnTo>
                  <a:lnTo>
                    <a:pt x="577596" y="12700"/>
                  </a:lnTo>
                  <a:lnTo>
                    <a:pt x="577596" y="25400"/>
                  </a:lnTo>
                  <a:cubicBezTo>
                    <a:pt x="272542" y="25400"/>
                    <a:pt x="25400" y="271526"/>
                    <a:pt x="25400" y="575183"/>
                  </a:cubicBezTo>
                  <a:close/>
                </a:path>
              </a:pathLst>
            </a:custGeom>
            <a:solidFill>
              <a:srgbClr val="2F528F"/>
            </a:solidFill>
          </p:spPr>
        </p:sp>
        <p:sp>
          <p:nvSpPr>
            <p:cNvPr name="TextBox 10" id="10"/>
            <p:cNvSpPr txBox="true"/>
            <p:nvPr/>
          </p:nvSpPr>
          <p:spPr>
            <a:xfrm>
              <a:off x="0" y="-57150"/>
              <a:ext cx="8240734" cy="3457214"/>
            </a:xfrm>
            <a:prstGeom prst="rect">
              <a:avLst/>
            </a:prstGeom>
          </p:spPr>
          <p:txBody>
            <a:bodyPr anchor="ctr" rtlCol="false" tIns="50800" lIns="50800" bIns="50800" rIns="50800"/>
            <a:lstStyle/>
            <a:p>
              <a:pPr algn="ctr">
                <a:lnSpc>
                  <a:spcPts val="3240"/>
                </a:lnSpc>
              </a:pPr>
              <a:r>
                <a:rPr lang="en-US" sz="2700">
                  <a:solidFill>
                    <a:srgbClr val="FFFFFF"/>
                  </a:solidFill>
                  <a:latin typeface="Calibri (MS)"/>
                  <a:ea typeface="Calibri (MS)"/>
                  <a:cs typeface="Calibri (MS)"/>
                  <a:sym typeface="Calibri (MS)"/>
                </a:rPr>
                <a:t>Please refer to the course syllabus regularly – It guides you on exactly what is required from you in this course!</a:t>
              </a:r>
            </a:p>
          </p:txBody>
        </p:sp>
      </p:grpSp>
      <p:grpSp>
        <p:nvGrpSpPr>
          <p:cNvPr name="Group 11" id="11"/>
          <p:cNvGrpSpPr>
            <a:grpSpLocks noChangeAspect="true"/>
          </p:cNvGrpSpPr>
          <p:nvPr/>
        </p:nvGrpSpPr>
        <p:grpSpPr>
          <a:xfrm rot="0">
            <a:off x="12403590" y="4258053"/>
            <a:ext cx="5441064" cy="5441067"/>
            <a:chOff x="0" y="0"/>
            <a:chExt cx="7254752" cy="7254756"/>
          </a:xfrm>
        </p:grpSpPr>
        <p:sp>
          <p:nvSpPr>
            <p:cNvPr name="Freeform 12" id="12" descr="20 Syllabus Memes ideas in 2021 | teacher humor, bones funny, hilarious"/>
            <p:cNvSpPr/>
            <p:nvPr/>
          </p:nvSpPr>
          <p:spPr>
            <a:xfrm flipH="false" flipV="false" rot="0">
              <a:off x="0" y="0"/>
              <a:ext cx="7254748" cy="7254748"/>
            </a:xfrm>
            <a:custGeom>
              <a:avLst/>
              <a:gdLst/>
              <a:ahLst/>
              <a:cxnLst/>
              <a:rect r="r" b="b" t="t" l="l"/>
              <a:pathLst>
                <a:path h="7254748" w="7254748">
                  <a:moveTo>
                    <a:pt x="0" y="0"/>
                  </a:moveTo>
                  <a:lnTo>
                    <a:pt x="7254748" y="0"/>
                  </a:lnTo>
                  <a:lnTo>
                    <a:pt x="7254748" y="7254748"/>
                  </a:lnTo>
                  <a:lnTo>
                    <a:pt x="0" y="7254748"/>
                  </a:lnTo>
                  <a:lnTo>
                    <a:pt x="0" y="0"/>
                  </a:lnTo>
                  <a:close/>
                </a:path>
              </a:pathLst>
            </a:custGeom>
            <a:blipFill>
              <a:blip r:embed="rId3"/>
              <a:stretch>
                <a:fillRect l="0" t="0" r="0" b="0"/>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grpSp>
        <p:nvGrpSpPr>
          <p:cNvPr name="Group 3" id="3"/>
          <p:cNvGrpSpPr/>
          <p:nvPr/>
        </p:nvGrpSpPr>
        <p:grpSpPr>
          <a:xfrm rot="0">
            <a:off x="0" y="0"/>
            <a:ext cx="18288000" cy="1343890"/>
            <a:chOff x="0" y="0"/>
            <a:chExt cx="24384000" cy="1791854"/>
          </a:xfrm>
        </p:grpSpPr>
        <p:sp>
          <p:nvSpPr>
            <p:cNvPr name="Freeform 4" id="4"/>
            <p:cNvSpPr/>
            <p:nvPr/>
          </p:nvSpPr>
          <p:spPr>
            <a:xfrm flipH="false" flipV="false" rot="0">
              <a:off x="0" y="0"/>
              <a:ext cx="24384000" cy="1791854"/>
            </a:xfrm>
            <a:custGeom>
              <a:avLst/>
              <a:gdLst/>
              <a:ahLst/>
              <a:cxnLst/>
              <a:rect r="r" b="b" t="t" l="l"/>
              <a:pathLst>
                <a:path h="1791854" w="24384000">
                  <a:moveTo>
                    <a:pt x="0" y="0"/>
                  </a:moveTo>
                  <a:lnTo>
                    <a:pt x="24384000" y="0"/>
                  </a:lnTo>
                  <a:lnTo>
                    <a:pt x="24384000" y="1791854"/>
                  </a:lnTo>
                  <a:lnTo>
                    <a:pt x="0" y="1791854"/>
                  </a:lnTo>
                  <a:close/>
                </a:path>
              </a:pathLst>
            </a:custGeom>
            <a:solidFill>
              <a:srgbClr val="000000">
                <a:alpha val="0"/>
              </a:srgbClr>
            </a:solidFill>
          </p:spPr>
        </p:sp>
        <p:sp>
          <p:nvSpPr>
            <p:cNvPr name="TextBox 5" id="5"/>
            <p:cNvSpPr txBox="true"/>
            <p:nvPr/>
          </p:nvSpPr>
          <p:spPr>
            <a:xfrm>
              <a:off x="0" y="19050"/>
              <a:ext cx="24384000" cy="1772804"/>
            </a:xfrm>
            <a:prstGeom prst="rect">
              <a:avLst/>
            </a:prstGeom>
          </p:spPr>
          <p:txBody>
            <a:bodyPr anchor="ctr" rtlCol="false" tIns="0" lIns="0" bIns="0" rIns="0"/>
            <a:lstStyle/>
            <a:p>
              <a:pPr algn="ctr">
                <a:lnSpc>
                  <a:spcPts val="5184"/>
                </a:lnSpc>
              </a:pPr>
              <a:r>
                <a:rPr lang="en-US" sz="4800" spc="42" u="sng">
                  <a:solidFill>
                    <a:srgbClr val="000000"/>
                  </a:solidFill>
                  <a:latin typeface="Abibas"/>
                  <a:ea typeface="Abibas"/>
                  <a:cs typeface="Abibas"/>
                  <a:sym typeface="Abibas"/>
                </a:rPr>
                <a:t>Different volcanoes &amp; volcanic eruptions at different zones</a:t>
              </a:r>
            </a:p>
            <a:p>
              <a:pPr algn="ctr">
                <a:lnSpc>
                  <a:spcPts val="5184"/>
                </a:lnSpc>
              </a:pPr>
            </a:p>
          </p:txBody>
        </p:sp>
      </p:grpSp>
      <p:grpSp>
        <p:nvGrpSpPr>
          <p:cNvPr name="Group 6" id="6"/>
          <p:cNvGrpSpPr>
            <a:grpSpLocks noChangeAspect="true"/>
          </p:cNvGrpSpPr>
          <p:nvPr/>
        </p:nvGrpSpPr>
        <p:grpSpPr>
          <a:xfrm rot="0">
            <a:off x="579726" y="1132826"/>
            <a:ext cx="6858000" cy="5143502"/>
            <a:chOff x="0" y="0"/>
            <a:chExt cx="9144000" cy="6858002"/>
          </a:xfrm>
        </p:grpSpPr>
        <p:sp>
          <p:nvSpPr>
            <p:cNvPr name="Freeform 7" id="7" descr="Volcano Eruption Sakurajima Japan Jan 2015 - YouTube"/>
            <p:cNvSpPr/>
            <p:nvPr/>
          </p:nvSpPr>
          <p:spPr>
            <a:xfrm flipH="false" flipV="false" rot="0">
              <a:off x="0" y="0"/>
              <a:ext cx="9144000" cy="6858000"/>
            </a:xfrm>
            <a:custGeom>
              <a:avLst/>
              <a:gdLst/>
              <a:ahLst/>
              <a:cxnLst/>
              <a:rect r="r" b="b" t="t" l="l"/>
              <a:pathLst>
                <a:path h="6858000" w="9144000">
                  <a:moveTo>
                    <a:pt x="0" y="0"/>
                  </a:moveTo>
                  <a:lnTo>
                    <a:pt x="9144000" y="0"/>
                  </a:lnTo>
                  <a:lnTo>
                    <a:pt x="9144000" y="6858000"/>
                  </a:lnTo>
                  <a:lnTo>
                    <a:pt x="0" y="6858000"/>
                  </a:lnTo>
                  <a:lnTo>
                    <a:pt x="0" y="0"/>
                  </a:lnTo>
                  <a:close/>
                </a:path>
              </a:pathLst>
            </a:custGeom>
            <a:blipFill>
              <a:blip r:embed="rId3"/>
              <a:stretch>
                <a:fillRect l="0" t="0" r="0" b="0"/>
              </a:stretch>
            </a:blipFill>
          </p:spPr>
        </p:sp>
      </p:grpSp>
      <p:grpSp>
        <p:nvGrpSpPr>
          <p:cNvPr name="Group 8" id="8"/>
          <p:cNvGrpSpPr/>
          <p:nvPr/>
        </p:nvGrpSpPr>
        <p:grpSpPr>
          <a:xfrm rot="0">
            <a:off x="570201" y="6432839"/>
            <a:ext cx="6877050" cy="600940"/>
            <a:chOff x="0" y="0"/>
            <a:chExt cx="9169400" cy="801254"/>
          </a:xfrm>
        </p:grpSpPr>
        <p:sp>
          <p:nvSpPr>
            <p:cNvPr name="Freeform 9" id="9"/>
            <p:cNvSpPr/>
            <p:nvPr/>
          </p:nvSpPr>
          <p:spPr>
            <a:xfrm flipH="false" flipV="false" rot="0">
              <a:off x="12700" y="12700"/>
              <a:ext cx="9144000" cy="775843"/>
            </a:xfrm>
            <a:custGeom>
              <a:avLst/>
              <a:gdLst/>
              <a:ahLst/>
              <a:cxnLst/>
              <a:rect r="r" b="b" t="t" l="l"/>
              <a:pathLst>
                <a:path h="775843" w="9144000">
                  <a:moveTo>
                    <a:pt x="0" y="129286"/>
                  </a:moveTo>
                  <a:cubicBezTo>
                    <a:pt x="0" y="57912"/>
                    <a:pt x="59563" y="0"/>
                    <a:pt x="133223" y="0"/>
                  </a:cubicBezTo>
                  <a:lnTo>
                    <a:pt x="9010777" y="0"/>
                  </a:lnTo>
                  <a:cubicBezTo>
                    <a:pt x="9084437" y="0"/>
                    <a:pt x="9144000" y="57912"/>
                    <a:pt x="9144000" y="129286"/>
                  </a:cubicBezTo>
                  <a:lnTo>
                    <a:pt x="9144000" y="646557"/>
                  </a:lnTo>
                  <a:cubicBezTo>
                    <a:pt x="9144000" y="717931"/>
                    <a:pt x="9084437" y="775843"/>
                    <a:pt x="9010777" y="775843"/>
                  </a:cubicBezTo>
                  <a:lnTo>
                    <a:pt x="133223" y="775843"/>
                  </a:lnTo>
                  <a:cubicBezTo>
                    <a:pt x="59563" y="775843"/>
                    <a:pt x="0" y="717931"/>
                    <a:pt x="0" y="646557"/>
                  </a:cubicBezTo>
                  <a:close/>
                </a:path>
              </a:pathLst>
            </a:custGeom>
            <a:solidFill>
              <a:srgbClr val="4472C4"/>
            </a:solidFill>
          </p:spPr>
        </p:sp>
        <p:sp>
          <p:nvSpPr>
            <p:cNvPr name="Freeform 10" id="10"/>
            <p:cNvSpPr/>
            <p:nvPr/>
          </p:nvSpPr>
          <p:spPr>
            <a:xfrm flipH="false" flipV="false" rot="0">
              <a:off x="0" y="0"/>
              <a:ext cx="9169400" cy="801243"/>
            </a:xfrm>
            <a:custGeom>
              <a:avLst/>
              <a:gdLst/>
              <a:ahLst/>
              <a:cxnLst/>
              <a:rect r="r" b="b" t="t" l="l"/>
              <a:pathLst>
                <a:path h="801243" w="9169400">
                  <a:moveTo>
                    <a:pt x="0" y="141986"/>
                  </a:moveTo>
                  <a:cubicBezTo>
                    <a:pt x="0" y="63246"/>
                    <a:pt x="65659" y="0"/>
                    <a:pt x="145923" y="0"/>
                  </a:cubicBezTo>
                  <a:lnTo>
                    <a:pt x="9023477" y="0"/>
                  </a:lnTo>
                  <a:lnTo>
                    <a:pt x="9023477" y="12700"/>
                  </a:lnTo>
                  <a:lnTo>
                    <a:pt x="9023477" y="0"/>
                  </a:lnTo>
                  <a:cubicBezTo>
                    <a:pt x="9103741" y="0"/>
                    <a:pt x="9169400" y="63246"/>
                    <a:pt x="9169400" y="141986"/>
                  </a:cubicBezTo>
                  <a:lnTo>
                    <a:pt x="9156700" y="141986"/>
                  </a:lnTo>
                  <a:lnTo>
                    <a:pt x="9169400" y="141986"/>
                  </a:lnTo>
                  <a:lnTo>
                    <a:pt x="9169400" y="659257"/>
                  </a:lnTo>
                  <a:lnTo>
                    <a:pt x="9156700" y="659257"/>
                  </a:lnTo>
                  <a:lnTo>
                    <a:pt x="9169400" y="659257"/>
                  </a:lnTo>
                  <a:cubicBezTo>
                    <a:pt x="9169400" y="737997"/>
                    <a:pt x="9103741" y="801243"/>
                    <a:pt x="9023477" y="801243"/>
                  </a:cubicBezTo>
                  <a:lnTo>
                    <a:pt x="9023477" y="788543"/>
                  </a:lnTo>
                  <a:lnTo>
                    <a:pt x="9023477" y="801243"/>
                  </a:lnTo>
                  <a:lnTo>
                    <a:pt x="145923" y="801243"/>
                  </a:lnTo>
                  <a:lnTo>
                    <a:pt x="145923" y="788543"/>
                  </a:lnTo>
                  <a:lnTo>
                    <a:pt x="145923" y="801243"/>
                  </a:lnTo>
                  <a:cubicBezTo>
                    <a:pt x="65659" y="801243"/>
                    <a:pt x="0" y="737997"/>
                    <a:pt x="0" y="659257"/>
                  </a:cubicBezTo>
                  <a:lnTo>
                    <a:pt x="0" y="141986"/>
                  </a:lnTo>
                  <a:lnTo>
                    <a:pt x="12700" y="141986"/>
                  </a:lnTo>
                  <a:lnTo>
                    <a:pt x="0" y="141986"/>
                  </a:lnTo>
                  <a:moveTo>
                    <a:pt x="25400" y="141986"/>
                  </a:moveTo>
                  <a:lnTo>
                    <a:pt x="25400" y="659257"/>
                  </a:lnTo>
                  <a:lnTo>
                    <a:pt x="12700" y="659257"/>
                  </a:lnTo>
                  <a:lnTo>
                    <a:pt x="25400" y="659257"/>
                  </a:lnTo>
                  <a:cubicBezTo>
                    <a:pt x="25400" y="723265"/>
                    <a:pt x="78994" y="775843"/>
                    <a:pt x="145923" y="775843"/>
                  </a:cubicBezTo>
                  <a:lnTo>
                    <a:pt x="9023477" y="775843"/>
                  </a:lnTo>
                  <a:cubicBezTo>
                    <a:pt x="9090406" y="775843"/>
                    <a:pt x="9144000" y="723265"/>
                    <a:pt x="9144000" y="659257"/>
                  </a:cubicBezTo>
                  <a:lnTo>
                    <a:pt x="9144000" y="141986"/>
                  </a:lnTo>
                  <a:cubicBezTo>
                    <a:pt x="9144000" y="77978"/>
                    <a:pt x="9090406" y="25400"/>
                    <a:pt x="9023477" y="25400"/>
                  </a:cubicBezTo>
                  <a:lnTo>
                    <a:pt x="145923" y="25400"/>
                  </a:lnTo>
                  <a:lnTo>
                    <a:pt x="145923" y="12700"/>
                  </a:lnTo>
                  <a:lnTo>
                    <a:pt x="145923" y="25400"/>
                  </a:lnTo>
                  <a:cubicBezTo>
                    <a:pt x="78994" y="25400"/>
                    <a:pt x="25400" y="77978"/>
                    <a:pt x="25400" y="141986"/>
                  </a:cubicBezTo>
                  <a:close/>
                </a:path>
              </a:pathLst>
            </a:custGeom>
            <a:solidFill>
              <a:srgbClr val="2F528F"/>
            </a:solidFill>
          </p:spPr>
        </p:sp>
        <p:sp>
          <p:nvSpPr>
            <p:cNvPr name="TextBox 11" id="11"/>
            <p:cNvSpPr txBox="true"/>
            <p:nvPr/>
          </p:nvSpPr>
          <p:spPr>
            <a:xfrm>
              <a:off x="0" y="-57150"/>
              <a:ext cx="9169400" cy="858404"/>
            </a:xfrm>
            <a:prstGeom prst="rect">
              <a:avLst/>
            </a:prstGeom>
          </p:spPr>
          <p:txBody>
            <a:bodyPr anchor="ctr" rtlCol="false" tIns="50800" lIns="50800" bIns="50800" rIns="50800"/>
            <a:lstStyle/>
            <a:p>
              <a:pPr algn="ctr">
                <a:lnSpc>
                  <a:spcPts val="3240"/>
                </a:lnSpc>
              </a:pPr>
              <a:r>
                <a:rPr lang="en-US" sz="2700">
                  <a:solidFill>
                    <a:srgbClr val="FFFFFF"/>
                  </a:solidFill>
                  <a:latin typeface="Calibri (MS)"/>
                  <a:ea typeface="Calibri (MS)"/>
                  <a:cs typeface="Calibri (MS)"/>
                  <a:sym typeface="Calibri (MS)"/>
                </a:rPr>
                <a:t>Sakurajima Volcanic Eruption, Japan - 2015</a:t>
              </a:r>
            </a:p>
          </p:txBody>
        </p:sp>
      </p:grpSp>
      <p:grpSp>
        <p:nvGrpSpPr>
          <p:cNvPr name="Group 12" id="12"/>
          <p:cNvGrpSpPr>
            <a:grpSpLocks noChangeAspect="true"/>
          </p:cNvGrpSpPr>
          <p:nvPr/>
        </p:nvGrpSpPr>
        <p:grpSpPr>
          <a:xfrm rot="0">
            <a:off x="579726" y="7190291"/>
            <a:ext cx="4974156" cy="2876172"/>
            <a:chOff x="0" y="0"/>
            <a:chExt cx="6632208" cy="3834896"/>
          </a:xfrm>
        </p:grpSpPr>
        <p:sp>
          <p:nvSpPr>
            <p:cNvPr name="Freeform 13" id="13" descr="Types of Lava - Universe Today"/>
            <p:cNvSpPr/>
            <p:nvPr/>
          </p:nvSpPr>
          <p:spPr>
            <a:xfrm flipH="false" flipV="false" rot="0">
              <a:off x="0" y="0"/>
              <a:ext cx="6632194" cy="3834892"/>
            </a:xfrm>
            <a:custGeom>
              <a:avLst/>
              <a:gdLst/>
              <a:ahLst/>
              <a:cxnLst/>
              <a:rect r="r" b="b" t="t" l="l"/>
              <a:pathLst>
                <a:path h="3834892" w="6632194">
                  <a:moveTo>
                    <a:pt x="0" y="0"/>
                  </a:moveTo>
                  <a:lnTo>
                    <a:pt x="6632194" y="0"/>
                  </a:lnTo>
                  <a:lnTo>
                    <a:pt x="6632194" y="3834892"/>
                  </a:lnTo>
                  <a:lnTo>
                    <a:pt x="0" y="3834892"/>
                  </a:lnTo>
                  <a:lnTo>
                    <a:pt x="0" y="0"/>
                  </a:lnTo>
                  <a:close/>
                </a:path>
              </a:pathLst>
            </a:custGeom>
            <a:blipFill>
              <a:blip r:embed="rId4"/>
              <a:stretch>
                <a:fillRect l="0" t="0" r="0" b="-8089"/>
              </a:stretch>
            </a:blipFill>
          </p:spPr>
        </p:sp>
      </p:grpSp>
      <p:grpSp>
        <p:nvGrpSpPr>
          <p:cNvPr name="Group 14" id="14"/>
          <p:cNvGrpSpPr/>
          <p:nvPr/>
        </p:nvGrpSpPr>
        <p:grpSpPr>
          <a:xfrm rot="0">
            <a:off x="7437726" y="3032630"/>
            <a:ext cx="2754024" cy="1343891"/>
            <a:chOff x="0" y="0"/>
            <a:chExt cx="3672032" cy="1791854"/>
          </a:xfrm>
        </p:grpSpPr>
        <p:sp>
          <p:nvSpPr>
            <p:cNvPr name="Freeform 15" id="15"/>
            <p:cNvSpPr/>
            <p:nvPr/>
          </p:nvSpPr>
          <p:spPr>
            <a:xfrm flipH="false" flipV="false" rot="0">
              <a:off x="0" y="0"/>
              <a:ext cx="3672032" cy="1791854"/>
            </a:xfrm>
            <a:custGeom>
              <a:avLst/>
              <a:gdLst/>
              <a:ahLst/>
              <a:cxnLst/>
              <a:rect r="r" b="b" t="t" l="l"/>
              <a:pathLst>
                <a:path h="1791854" w="3672032">
                  <a:moveTo>
                    <a:pt x="0" y="0"/>
                  </a:moveTo>
                  <a:lnTo>
                    <a:pt x="3672032" y="0"/>
                  </a:lnTo>
                  <a:lnTo>
                    <a:pt x="3672032" y="1791854"/>
                  </a:lnTo>
                  <a:lnTo>
                    <a:pt x="0" y="1791854"/>
                  </a:lnTo>
                  <a:close/>
                </a:path>
              </a:pathLst>
            </a:custGeom>
            <a:solidFill>
              <a:srgbClr val="000000">
                <a:alpha val="0"/>
              </a:srgbClr>
            </a:solidFill>
          </p:spPr>
        </p:sp>
        <p:sp>
          <p:nvSpPr>
            <p:cNvPr name="TextBox 16" id="16"/>
            <p:cNvSpPr txBox="true"/>
            <p:nvPr/>
          </p:nvSpPr>
          <p:spPr>
            <a:xfrm>
              <a:off x="0" y="19050"/>
              <a:ext cx="3672032" cy="1772804"/>
            </a:xfrm>
            <a:prstGeom prst="rect">
              <a:avLst/>
            </a:prstGeom>
          </p:spPr>
          <p:txBody>
            <a:bodyPr anchor="ctr" rtlCol="false" tIns="0" lIns="0" bIns="0" rIns="0"/>
            <a:lstStyle/>
            <a:p>
              <a:pPr algn="ctr">
                <a:lnSpc>
                  <a:spcPts val="5184"/>
                </a:lnSpc>
              </a:pPr>
              <a:r>
                <a:rPr lang="en-US" sz="4800" spc="42" u="sng">
                  <a:solidFill>
                    <a:srgbClr val="000000"/>
                  </a:solidFill>
                  <a:latin typeface="Abibas"/>
                  <a:ea typeface="Abibas"/>
                  <a:cs typeface="Abibas"/>
                  <a:sym typeface="Abibas"/>
                </a:rPr>
                <a:t>VS</a:t>
              </a:r>
            </a:p>
          </p:txBody>
        </p:sp>
      </p:grpSp>
      <p:grpSp>
        <p:nvGrpSpPr>
          <p:cNvPr name="Group 17" id="17"/>
          <p:cNvGrpSpPr>
            <a:grpSpLocks noChangeAspect="true"/>
          </p:cNvGrpSpPr>
          <p:nvPr/>
        </p:nvGrpSpPr>
        <p:grpSpPr>
          <a:xfrm rot="0">
            <a:off x="10910444" y="6733308"/>
            <a:ext cx="6667257" cy="3451098"/>
            <a:chOff x="0" y="0"/>
            <a:chExt cx="8889676" cy="4601464"/>
          </a:xfrm>
        </p:grpSpPr>
        <p:sp>
          <p:nvSpPr>
            <p:cNvPr name="Freeform 18" id="18" descr="Hawaii Volcano&amp;#39;s River of Lava Tears Off a Chunk of Rock in Video"/>
            <p:cNvSpPr/>
            <p:nvPr/>
          </p:nvSpPr>
          <p:spPr>
            <a:xfrm flipH="false" flipV="false" rot="0">
              <a:off x="0" y="0"/>
              <a:ext cx="8889619" cy="4601464"/>
            </a:xfrm>
            <a:custGeom>
              <a:avLst/>
              <a:gdLst/>
              <a:ahLst/>
              <a:cxnLst/>
              <a:rect r="r" b="b" t="t" l="l"/>
              <a:pathLst>
                <a:path h="4601464" w="8889619">
                  <a:moveTo>
                    <a:pt x="0" y="0"/>
                  </a:moveTo>
                  <a:lnTo>
                    <a:pt x="8889619" y="0"/>
                  </a:lnTo>
                  <a:lnTo>
                    <a:pt x="8889619" y="4601464"/>
                  </a:lnTo>
                  <a:lnTo>
                    <a:pt x="0" y="4601464"/>
                  </a:lnTo>
                  <a:lnTo>
                    <a:pt x="0" y="0"/>
                  </a:lnTo>
                  <a:close/>
                </a:path>
              </a:pathLst>
            </a:custGeom>
            <a:blipFill>
              <a:blip r:embed="rId5"/>
              <a:stretch>
                <a:fillRect l="0" t="0" r="0" b="-44894"/>
              </a:stretch>
            </a:blipFill>
          </p:spPr>
        </p:sp>
      </p:grpSp>
      <p:grpSp>
        <p:nvGrpSpPr>
          <p:cNvPr name="Group 19" id="19"/>
          <p:cNvGrpSpPr>
            <a:grpSpLocks noChangeAspect="true"/>
          </p:cNvGrpSpPr>
          <p:nvPr/>
        </p:nvGrpSpPr>
        <p:grpSpPr>
          <a:xfrm rot="0">
            <a:off x="10390887" y="1562100"/>
            <a:ext cx="7186813" cy="4343400"/>
            <a:chOff x="0" y="0"/>
            <a:chExt cx="9582418" cy="5791200"/>
          </a:xfrm>
        </p:grpSpPr>
        <p:sp>
          <p:nvSpPr>
            <p:cNvPr name="Freeform 20" id="20" descr="Iceland volcano update: No signs of eruption ending soon, lava field  increases by the hour / VolcanoDiscovery"/>
            <p:cNvSpPr/>
            <p:nvPr/>
          </p:nvSpPr>
          <p:spPr>
            <a:xfrm flipH="false" flipV="false" rot="0">
              <a:off x="0" y="0"/>
              <a:ext cx="9582404" cy="5791200"/>
            </a:xfrm>
            <a:custGeom>
              <a:avLst/>
              <a:gdLst/>
              <a:ahLst/>
              <a:cxnLst/>
              <a:rect r="r" b="b" t="t" l="l"/>
              <a:pathLst>
                <a:path h="5791200" w="9582404">
                  <a:moveTo>
                    <a:pt x="0" y="0"/>
                  </a:moveTo>
                  <a:lnTo>
                    <a:pt x="9582404" y="0"/>
                  </a:lnTo>
                  <a:lnTo>
                    <a:pt x="9582404" y="5791200"/>
                  </a:lnTo>
                  <a:lnTo>
                    <a:pt x="0" y="5791200"/>
                  </a:lnTo>
                  <a:lnTo>
                    <a:pt x="0" y="0"/>
                  </a:lnTo>
                  <a:close/>
                </a:path>
              </a:pathLst>
            </a:custGeom>
            <a:blipFill>
              <a:blip r:embed="rId6"/>
              <a:stretch>
                <a:fillRect l="0" t="0" r="-19354" b="0"/>
              </a:stretch>
            </a:blipFill>
          </p:spPr>
        </p:sp>
      </p:grpSp>
      <p:grpSp>
        <p:nvGrpSpPr>
          <p:cNvPr name="Group 21" id="21"/>
          <p:cNvGrpSpPr/>
          <p:nvPr/>
        </p:nvGrpSpPr>
        <p:grpSpPr>
          <a:xfrm rot="0">
            <a:off x="10182225" y="5975856"/>
            <a:ext cx="6877050" cy="600940"/>
            <a:chOff x="0" y="0"/>
            <a:chExt cx="9169400" cy="801254"/>
          </a:xfrm>
        </p:grpSpPr>
        <p:sp>
          <p:nvSpPr>
            <p:cNvPr name="Freeform 22" id="22"/>
            <p:cNvSpPr/>
            <p:nvPr/>
          </p:nvSpPr>
          <p:spPr>
            <a:xfrm flipH="false" flipV="false" rot="0">
              <a:off x="12700" y="12700"/>
              <a:ext cx="9144000" cy="775843"/>
            </a:xfrm>
            <a:custGeom>
              <a:avLst/>
              <a:gdLst/>
              <a:ahLst/>
              <a:cxnLst/>
              <a:rect r="r" b="b" t="t" l="l"/>
              <a:pathLst>
                <a:path h="775843" w="9144000">
                  <a:moveTo>
                    <a:pt x="0" y="129286"/>
                  </a:moveTo>
                  <a:cubicBezTo>
                    <a:pt x="0" y="57912"/>
                    <a:pt x="59563" y="0"/>
                    <a:pt x="133223" y="0"/>
                  </a:cubicBezTo>
                  <a:lnTo>
                    <a:pt x="9010777" y="0"/>
                  </a:lnTo>
                  <a:cubicBezTo>
                    <a:pt x="9084437" y="0"/>
                    <a:pt x="9144000" y="57912"/>
                    <a:pt x="9144000" y="129286"/>
                  </a:cubicBezTo>
                  <a:lnTo>
                    <a:pt x="9144000" y="646557"/>
                  </a:lnTo>
                  <a:cubicBezTo>
                    <a:pt x="9144000" y="717931"/>
                    <a:pt x="9084437" y="775843"/>
                    <a:pt x="9010777" y="775843"/>
                  </a:cubicBezTo>
                  <a:lnTo>
                    <a:pt x="133223" y="775843"/>
                  </a:lnTo>
                  <a:cubicBezTo>
                    <a:pt x="59563" y="775843"/>
                    <a:pt x="0" y="717931"/>
                    <a:pt x="0" y="646557"/>
                  </a:cubicBezTo>
                  <a:close/>
                </a:path>
              </a:pathLst>
            </a:custGeom>
            <a:solidFill>
              <a:srgbClr val="4472C4"/>
            </a:solidFill>
          </p:spPr>
        </p:sp>
        <p:sp>
          <p:nvSpPr>
            <p:cNvPr name="Freeform 23" id="23"/>
            <p:cNvSpPr/>
            <p:nvPr/>
          </p:nvSpPr>
          <p:spPr>
            <a:xfrm flipH="false" flipV="false" rot="0">
              <a:off x="0" y="0"/>
              <a:ext cx="9169400" cy="801243"/>
            </a:xfrm>
            <a:custGeom>
              <a:avLst/>
              <a:gdLst/>
              <a:ahLst/>
              <a:cxnLst/>
              <a:rect r="r" b="b" t="t" l="l"/>
              <a:pathLst>
                <a:path h="801243" w="9169400">
                  <a:moveTo>
                    <a:pt x="0" y="141986"/>
                  </a:moveTo>
                  <a:cubicBezTo>
                    <a:pt x="0" y="63246"/>
                    <a:pt x="65659" y="0"/>
                    <a:pt x="145923" y="0"/>
                  </a:cubicBezTo>
                  <a:lnTo>
                    <a:pt x="9023477" y="0"/>
                  </a:lnTo>
                  <a:lnTo>
                    <a:pt x="9023477" y="12700"/>
                  </a:lnTo>
                  <a:lnTo>
                    <a:pt x="9023477" y="0"/>
                  </a:lnTo>
                  <a:cubicBezTo>
                    <a:pt x="9103741" y="0"/>
                    <a:pt x="9169400" y="63246"/>
                    <a:pt x="9169400" y="141986"/>
                  </a:cubicBezTo>
                  <a:lnTo>
                    <a:pt x="9156700" y="141986"/>
                  </a:lnTo>
                  <a:lnTo>
                    <a:pt x="9169400" y="141986"/>
                  </a:lnTo>
                  <a:lnTo>
                    <a:pt x="9169400" y="659257"/>
                  </a:lnTo>
                  <a:lnTo>
                    <a:pt x="9156700" y="659257"/>
                  </a:lnTo>
                  <a:lnTo>
                    <a:pt x="9169400" y="659257"/>
                  </a:lnTo>
                  <a:cubicBezTo>
                    <a:pt x="9169400" y="737997"/>
                    <a:pt x="9103741" y="801243"/>
                    <a:pt x="9023477" y="801243"/>
                  </a:cubicBezTo>
                  <a:lnTo>
                    <a:pt x="9023477" y="788543"/>
                  </a:lnTo>
                  <a:lnTo>
                    <a:pt x="9023477" y="801243"/>
                  </a:lnTo>
                  <a:lnTo>
                    <a:pt x="145923" y="801243"/>
                  </a:lnTo>
                  <a:lnTo>
                    <a:pt x="145923" y="788543"/>
                  </a:lnTo>
                  <a:lnTo>
                    <a:pt x="145923" y="801243"/>
                  </a:lnTo>
                  <a:cubicBezTo>
                    <a:pt x="65659" y="801243"/>
                    <a:pt x="0" y="737997"/>
                    <a:pt x="0" y="659257"/>
                  </a:cubicBezTo>
                  <a:lnTo>
                    <a:pt x="0" y="141986"/>
                  </a:lnTo>
                  <a:lnTo>
                    <a:pt x="12700" y="141986"/>
                  </a:lnTo>
                  <a:lnTo>
                    <a:pt x="0" y="141986"/>
                  </a:lnTo>
                  <a:moveTo>
                    <a:pt x="25400" y="141986"/>
                  </a:moveTo>
                  <a:lnTo>
                    <a:pt x="25400" y="659257"/>
                  </a:lnTo>
                  <a:lnTo>
                    <a:pt x="12700" y="659257"/>
                  </a:lnTo>
                  <a:lnTo>
                    <a:pt x="25400" y="659257"/>
                  </a:lnTo>
                  <a:cubicBezTo>
                    <a:pt x="25400" y="723265"/>
                    <a:pt x="78994" y="775843"/>
                    <a:pt x="145923" y="775843"/>
                  </a:cubicBezTo>
                  <a:lnTo>
                    <a:pt x="9023477" y="775843"/>
                  </a:lnTo>
                  <a:cubicBezTo>
                    <a:pt x="9090406" y="775843"/>
                    <a:pt x="9144000" y="723265"/>
                    <a:pt x="9144000" y="659257"/>
                  </a:cubicBezTo>
                  <a:lnTo>
                    <a:pt x="9144000" y="141986"/>
                  </a:lnTo>
                  <a:cubicBezTo>
                    <a:pt x="9144000" y="77978"/>
                    <a:pt x="9090406" y="25400"/>
                    <a:pt x="9023477" y="25400"/>
                  </a:cubicBezTo>
                  <a:lnTo>
                    <a:pt x="145923" y="25400"/>
                  </a:lnTo>
                  <a:lnTo>
                    <a:pt x="145923" y="12700"/>
                  </a:lnTo>
                  <a:lnTo>
                    <a:pt x="145923" y="25400"/>
                  </a:lnTo>
                  <a:cubicBezTo>
                    <a:pt x="78994" y="25400"/>
                    <a:pt x="25400" y="77978"/>
                    <a:pt x="25400" y="141986"/>
                  </a:cubicBezTo>
                  <a:close/>
                </a:path>
              </a:pathLst>
            </a:custGeom>
            <a:solidFill>
              <a:srgbClr val="2F528F"/>
            </a:solidFill>
          </p:spPr>
        </p:sp>
        <p:sp>
          <p:nvSpPr>
            <p:cNvPr name="TextBox 24" id="24"/>
            <p:cNvSpPr txBox="true"/>
            <p:nvPr/>
          </p:nvSpPr>
          <p:spPr>
            <a:xfrm>
              <a:off x="0" y="-57150"/>
              <a:ext cx="9169400" cy="858404"/>
            </a:xfrm>
            <a:prstGeom prst="rect">
              <a:avLst/>
            </a:prstGeom>
          </p:spPr>
          <p:txBody>
            <a:bodyPr anchor="ctr" rtlCol="false" tIns="50800" lIns="50800" bIns="50800" rIns="50800"/>
            <a:lstStyle/>
            <a:p>
              <a:pPr algn="ctr">
                <a:lnSpc>
                  <a:spcPts val="3240"/>
                </a:lnSpc>
              </a:pPr>
              <a:r>
                <a:rPr lang="en-US" sz="2700">
                  <a:solidFill>
                    <a:srgbClr val="FFFFFF"/>
                  </a:solidFill>
                  <a:latin typeface="Calibri (MS)"/>
                  <a:ea typeface="Calibri (MS)"/>
                  <a:cs typeface="Calibri (MS)"/>
                  <a:sym typeface="Calibri (MS)"/>
                </a:rPr>
                <a:t>Fagradalsfjall volcano in Iceland, 2021</a:t>
              </a:r>
            </a:p>
          </p:txBody>
        </p:sp>
      </p:grpSp>
      <p:grpSp>
        <p:nvGrpSpPr>
          <p:cNvPr name="Group 25" id="25"/>
          <p:cNvGrpSpPr/>
          <p:nvPr/>
        </p:nvGrpSpPr>
        <p:grpSpPr>
          <a:xfrm rot="0">
            <a:off x="6503438" y="7408852"/>
            <a:ext cx="4203440" cy="2631489"/>
            <a:chOff x="0" y="0"/>
            <a:chExt cx="5604586" cy="3508652"/>
          </a:xfrm>
        </p:grpSpPr>
        <p:sp>
          <p:nvSpPr>
            <p:cNvPr name="Freeform 26" id="26"/>
            <p:cNvSpPr/>
            <p:nvPr/>
          </p:nvSpPr>
          <p:spPr>
            <a:xfrm flipH="false" flipV="false" rot="0">
              <a:off x="0" y="0"/>
              <a:ext cx="5604637" cy="3508629"/>
            </a:xfrm>
            <a:custGeom>
              <a:avLst/>
              <a:gdLst/>
              <a:ahLst/>
              <a:cxnLst/>
              <a:rect r="r" b="b" t="t" l="l"/>
              <a:pathLst>
                <a:path h="3508629" w="5604637">
                  <a:moveTo>
                    <a:pt x="0" y="0"/>
                  </a:moveTo>
                  <a:lnTo>
                    <a:pt x="5604637" y="0"/>
                  </a:lnTo>
                  <a:lnTo>
                    <a:pt x="5604637" y="3508629"/>
                  </a:lnTo>
                  <a:lnTo>
                    <a:pt x="0" y="3508629"/>
                  </a:lnTo>
                  <a:close/>
                </a:path>
              </a:pathLst>
            </a:custGeom>
            <a:solidFill>
              <a:srgbClr val="FFC000"/>
            </a:solidFill>
          </p:spPr>
        </p:sp>
        <p:sp>
          <p:nvSpPr>
            <p:cNvPr name="TextBox 27" id="27"/>
            <p:cNvSpPr txBox="true"/>
            <p:nvPr/>
          </p:nvSpPr>
          <p:spPr>
            <a:xfrm>
              <a:off x="0" y="-38100"/>
              <a:ext cx="5604586" cy="3546752"/>
            </a:xfrm>
            <a:prstGeom prst="rect">
              <a:avLst/>
            </a:prstGeom>
          </p:spPr>
          <p:txBody>
            <a:bodyPr anchor="t" rtlCol="false" tIns="50800" lIns="50800" bIns="50800" rIns="50800"/>
            <a:lstStyle/>
            <a:p>
              <a:pPr algn="l">
                <a:lnSpc>
                  <a:spcPts val="2160"/>
                </a:lnSpc>
              </a:pPr>
              <a:r>
                <a:rPr lang="en-US" sz="1800">
                  <a:solidFill>
                    <a:srgbClr val="000000"/>
                  </a:solidFill>
                  <a:latin typeface="Calibri (MS)"/>
                  <a:ea typeface="Calibri (MS)"/>
                  <a:cs typeface="Calibri (MS)"/>
                  <a:sym typeface="Calibri (MS)"/>
                </a:rPr>
                <a:t>8 ‘The type of eruption is the most important factor influencing the hazards from volcanoes.’ With the aid of examples, how far do you agree? [20] </a:t>
              </a:r>
            </a:p>
            <a:p>
              <a:pPr algn="l">
                <a:lnSpc>
                  <a:spcPts val="2160"/>
                </a:lnSpc>
              </a:pPr>
            </a:p>
            <a:p>
              <a:pPr algn="l">
                <a:lnSpc>
                  <a:spcPts val="2160"/>
                </a:lnSpc>
              </a:pPr>
              <a:r>
                <a:rPr lang="en-US" sz="1800">
                  <a:solidFill>
                    <a:srgbClr val="000000"/>
                  </a:solidFill>
                  <a:latin typeface="Calibri (MS)"/>
                  <a:ea typeface="Calibri (MS)"/>
                  <a:cs typeface="Calibri (MS)"/>
                  <a:sym typeface="Calibri (MS)"/>
                </a:rPr>
                <a:t>9 Assess the extent to which the types of volcanic eruptions and their products determine the hazardous impacts. [20]</a:t>
              </a:r>
            </a:p>
            <a:p>
              <a:pPr algn="l">
                <a:lnSpc>
                  <a:spcPts val="2160"/>
                </a:lnSpc>
              </a:pP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grpSp>
        <p:nvGrpSpPr>
          <p:cNvPr name="Group 3" id="3"/>
          <p:cNvGrpSpPr/>
          <p:nvPr/>
        </p:nvGrpSpPr>
        <p:grpSpPr>
          <a:xfrm rot="0">
            <a:off x="0" y="14288"/>
            <a:ext cx="18288000" cy="1311592"/>
            <a:chOff x="0" y="0"/>
            <a:chExt cx="24384000" cy="1748790"/>
          </a:xfrm>
        </p:grpSpPr>
        <p:sp>
          <p:nvSpPr>
            <p:cNvPr name="Freeform 4" id="4"/>
            <p:cNvSpPr/>
            <p:nvPr/>
          </p:nvSpPr>
          <p:spPr>
            <a:xfrm flipH="false" flipV="false" rot="0">
              <a:off x="0" y="0"/>
              <a:ext cx="24384000" cy="1748790"/>
            </a:xfrm>
            <a:custGeom>
              <a:avLst/>
              <a:gdLst/>
              <a:ahLst/>
              <a:cxnLst/>
              <a:rect r="r" b="b" t="t" l="l"/>
              <a:pathLst>
                <a:path h="1748790" w="24384000">
                  <a:moveTo>
                    <a:pt x="0" y="0"/>
                  </a:moveTo>
                  <a:lnTo>
                    <a:pt x="24384000" y="0"/>
                  </a:lnTo>
                  <a:lnTo>
                    <a:pt x="24384000" y="1748790"/>
                  </a:lnTo>
                  <a:lnTo>
                    <a:pt x="0" y="1748790"/>
                  </a:lnTo>
                  <a:close/>
                </a:path>
              </a:pathLst>
            </a:custGeom>
            <a:solidFill>
              <a:srgbClr val="000000">
                <a:alpha val="0"/>
              </a:srgbClr>
            </a:solidFill>
          </p:spPr>
        </p:sp>
        <p:sp>
          <p:nvSpPr>
            <p:cNvPr name="TextBox 5" id="5"/>
            <p:cNvSpPr txBox="true"/>
            <p:nvPr/>
          </p:nvSpPr>
          <p:spPr>
            <a:xfrm>
              <a:off x="0" y="47625"/>
              <a:ext cx="24384000" cy="1701165"/>
            </a:xfrm>
            <a:prstGeom prst="rect">
              <a:avLst/>
            </a:prstGeom>
          </p:spPr>
          <p:txBody>
            <a:bodyPr anchor="ctr" rtlCol="false" tIns="0" lIns="0" bIns="0" rIns="0"/>
            <a:lstStyle/>
            <a:p>
              <a:pPr algn="ctr">
                <a:lnSpc>
                  <a:spcPts val="4374"/>
                </a:lnSpc>
              </a:pPr>
              <a:r>
                <a:rPr lang="en-US" sz="4050" spc="-24">
                  <a:solidFill>
                    <a:srgbClr val="000000"/>
                  </a:solidFill>
                  <a:latin typeface="TT Rounds Condensed"/>
                  <a:ea typeface="TT Rounds Condensed"/>
                  <a:cs typeface="TT Rounds Condensed"/>
                  <a:sym typeface="TT Rounds Condensed"/>
                </a:rPr>
                <a:t>Shield v Composite/strato-volcanoes &amp; </a:t>
              </a:r>
            </a:p>
            <a:p>
              <a:pPr algn="ctr">
                <a:lnSpc>
                  <a:spcPts val="4374"/>
                </a:lnSpc>
              </a:pPr>
              <a:r>
                <a:rPr lang="en-US" sz="4050" spc="-24">
                  <a:solidFill>
                    <a:srgbClr val="000000"/>
                  </a:solidFill>
                  <a:latin typeface="TT Rounds Condensed"/>
                  <a:ea typeface="TT Rounds Condensed"/>
                  <a:cs typeface="TT Rounds Condensed"/>
                  <a:sym typeface="TT Rounds Condensed"/>
                </a:rPr>
                <a:t>Effusive v Explosive eruptions</a:t>
              </a:r>
            </a:p>
          </p:txBody>
        </p:sp>
      </p:grpSp>
      <p:grpSp>
        <p:nvGrpSpPr>
          <p:cNvPr name="Group 6" id="6"/>
          <p:cNvGrpSpPr/>
          <p:nvPr/>
        </p:nvGrpSpPr>
        <p:grpSpPr>
          <a:xfrm rot="0">
            <a:off x="1" y="1359090"/>
            <a:ext cx="1935478" cy="8171468"/>
            <a:chOff x="0" y="0"/>
            <a:chExt cx="2580638" cy="10895290"/>
          </a:xfrm>
        </p:grpSpPr>
        <p:sp>
          <p:nvSpPr>
            <p:cNvPr name="Freeform 7" id="7"/>
            <p:cNvSpPr/>
            <p:nvPr/>
          </p:nvSpPr>
          <p:spPr>
            <a:xfrm flipH="false" flipV="false" rot="0">
              <a:off x="-1524" y="-1524"/>
              <a:ext cx="2583688" cy="10898378"/>
            </a:xfrm>
            <a:custGeom>
              <a:avLst/>
              <a:gdLst/>
              <a:ahLst/>
              <a:cxnLst/>
              <a:rect r="r" b="b" t="t" l="l"/>
              <a:pathLst>
                <a:path h="10898378" w="2583688">
                  <a:moveTo>
                    <a:pt x="1524" y="0"/>
                  </a:moveTo>
                  <a:lnTo>
                    <a:pt x="2582164" y="0"/>
                  </a:lnTo>
                  <a:cubicBezTo>
                    <a:pt x="2583053" y="0"/>
                    <a:pt x="2583688" y="762"/>
                    <a:pt x="2583688" y="1524"/>
                  </a:cubicBezTo>
                  <a:lnTo>
                    <a:pt x="2583688" y="10896854"/>
                  </a:lnTo>
                  <a:cubicBezTo>
                    <a:pt x="2583688" y="10897743"/>
                    <a:pt x="2582926" y="10898378"/>
                    <a:pt x="2582164" y="10898378"/>
                  </a:cubicBezTo>
                  <a:lnTo>
                    <a:pt x="1524" y="10898378"/>
                  </a:lnTo>
                  <a:cubicBezTo>
                    <a:pt x="635" y="10898378"/>
                    <a:pt x="0" y="10897616"/>
                    <a:pt x="0" y="10896854"/>
                  </a:cubicBezTo>
                  <a:lnTo>
                    <a:pt x="0" y="1524"/>
                  </a:lnTo>
                  <a:cubicBezTo>
                    <a:pt x="0" y="635"/>
                    <a:pt x="762" y="0"/>
                    <a:pt x="1524" y="0"/>
                  </a:cubicBezTo>
                  <a:moveTo>
                    <a:pt x="1524" y="3048"/>
                  </a:moveTo>
                  <a:lnTo>
                    <a:pt x="1524" y="1524"/>
                  </a:lnTo>
                  <a:lnTo>
                    <a:pt x="3048" y="1524"/>
                  </a:lnTo>
                  <a:lnTo>
                    <a:pt x="3048" y="10896854"/>
                  </a:lnTo>
                  <a:lnTo>
                    <a:pt x="1524" y="10896854"/>
                  </a:lnTo>
                  <a:lnTo>
                    <a:pt x="1524" y="10895330"/>
                  </a:lnTo>
                  <a:lnTo>
                    <a:pt x="2582164" y="10895330"/>
                  </a:lnTo>
                  <a:lnTo>
                    <a:pt x="2582164" y="10896854"/>
                  </a:lnTo>
                  <a:lnTo>
                    <a:pt x="2580640" y="10896854"/>
                  </a:lnTo>
                  <a:lnTo>
                    <a:pt x="2580640" y="1524"/>
                  </a:lnTo>
                  <a:lnTo>
                    <a:pt x="2582164" y="1524"/>
                  </a:lnTo>
                  <a:lnTo>
                    <a:pt x="2582164" y="3048"/>
                  </a:lnTo>
                  <a:lnTo>
                    <a:pt x="1524" y="3048"/>
                  </a:lnTo>
                  <a:close/>
                </a:path>
              </a:pathLst>
            </a:custGeom>
            <a:solidFill>
              <a:srgbClr val="000000"/>
            </a:solidFill>
          </p:spPr>
        </p:sp>
        <p:sp>
          <p:nvSpPr>
            <p:cNvPr name="TextBox 8" id="8"/>
            <p:cNvSpPr txBox="true"/>
            <p:nvPr/>
          </p:nvSpPr>
          <p:spPr>
            <a:xfrm>
              <a:off x="0" y="-38100"/>
              <a:ext cx="2580638" cy="10933390"/>
            </a:xfrm>
            <a:prstGeom prst="rect">
              <a:avLst/>
            </a:prstGeom>
          </p:spPr>
          <p:txBody>
            <a:bodyPr anchor="t" rtlCol="false" tIns="50800" lIns="50800" bIns="50800" rIns="50800"/>
            <a:lstStyle/>
            <a:p>
              <a:pPr algn="l">
                <a:lnSpc>
                  <a:spcPts val="2160"/>
                </a:lnSpc>
              </a:pPr>
              <a:r>
                <a:rPr lang="en-US" sz="1800">
                  <a:solidFill>
                    <a:srgbClr val="000000"/>
                  </a:solidFill>
                  <a:latin typeface="Calibri (MS)"/>
                  <a:ea typeface="Calibri (MS)"/>
                  <a:cs typeface="Calibri (MS)"/>
                  <a:sym typeface="Calibri (MS)"/>
                </a:rPr>
                <a:t>TASK 1: Learn all about shield volcanoes, their characteristics &amp; features by studying </a:t>
              </a:r>
              <a:r>
                <a:rPr lang="en-US" sz="1800" u="sng">
                  <a:solidFill>
                    <a:srgbClr val="0563C1"/>
                  </a:solidFill>
                  <a:latin typeface="Calibri (MS)"/>
                  <a:ea typeface="Calibri (MS)"/>
                  <a:cs typeface="Calibri (MS)"/>
                  <a:sym typeface="Calibri (MS)"/>
                  <a:hlinkClick r:id="rId3" tooltip="https://www.nps.gov/articles/000/shield-volcanoes.htm#:~:text=Most%20shield%20volcano%20eruptions%20are,and%20can%20cover%20large%20areas"/>
                </a:rPr>
                <a:t>this</a:t>
              </a:r>
              <a:r>
                <a:rPr lang="en-US" sz="1800">
                  <a:solidFill>
                    <a:srgbClr val="000000"/>
                  </a:solidFill>
                  <a:latin typeface="Calibri (MS)"/>
                  <a:ea typeface="Calibri (MS)"/>
                  <a:cs typeface="Calibri (MS)"/>
                  <a:sym typeface="Calibri (MS)"/>
                </a:rPr>
                <a:t> webpage.</a:t>
              </a:r>
            </a:p>
            <a:p>
              <a:pPr algn="l">
                <a:lnSpc>
                  <a:spcPts val="2160"/>
                </a:lnSpc>
              </a:pPr>
            </a:p>
            <a:p>
              <a:pPr algn="l">
                <a:lnSpc>
                  <a:spcPts val="2160"/>
                </a:lnSpc>
              </a:pPr>
              <a:r>
                <a:rPr lang="en-US" sz="1800">
                  <a:solidFill>
                    <a:srgbClr val="000000"/>
                  </a:solidFill>
                  <a:latin typeface="Calibri (MS)"/>
                  <a:ea typeface="Calibri (MS)"/>
                  <a:cs typeface="Calibri (MS)"/>
                  <a:sym typeface="Calibri (MS)"/>
                </a:rPr>
                <a:t>TASK 2: Learn all about composite/strato-volcanoes, their characteristics &amp; features by studying </a:t>
              </a:r>
              <a:r>
                <a:rPr lang="en-US" sz="1800" u="sng">
                  <a:solidFill>
                    <a:srgbClr val="0563C1"/>
                  </a:solidFill>
                  <a:latin typeface="Calibri (MS)"/>
                  <a:ea typeface="Calibri (MS)"/>
                  <a:cs typeface="Calibri (MS)"/>
                  <a:sym typeface="Calibri (MS)"/>
                  <a:hlinkClick r:id="rId4" tooltip="https://www.nps.gov/articles/000/composite-volcanoes.htm"/>
                </a:rPr>
                <a:t>this</a:t>
              </a:r>
              <a:r>
                <a:rPr lang="en-US" sz="1800">
                  <a:solidFill>
                    <a:srgbClr val="000000"/>
                  </a:solidFill>
                  <a:latin typeface="Calibri (MS)"/>
                  <a:ea typeface="Calibri (MS)"/>
                  <a:cs typeface="Calibri (MS)"/>
                  <a:sym typeface="Calibri (MS)"/>
                </a:rPr>
                <a:t> webpage.</a:t>
              </a:r>
            </a:p>
            <a:p>
              <a:pPr algn="l">
                <a:lnSpc>
                  <a:spcPts val="2160"/>
                </a:lnSpc>
              </a:pPr>
            </a:p>
            <a:p>
              <a:pPr algn="l">
                <a:lnSpc>
                  <a:spcPts val="2160"/>
                </a:lnSpc>
              </a:pPr>
              <a:r>
                <a:rPr lang="en-US" sz="1800">
                  <a:solidFill>
                    <a:srgbClr val="000000"/>
                  </a:solidFill>
                  <a:latin typeface="Calibri (MS)"/>
                  <a:ea typeface="Calibri (MS)"/>
                  <a:cs typeface="Calibri (MS)"/>
                  <a:sym typeface="Calibri (MS)"/>
                </a:rPr>
                <a:t>Task 3: Take notes as you watch the video on effusive v explosive eruptions. It’s very good, A-Level standard material - </a:t>
              </a:r>
              <a:r>
                <a:rPr lang="en-US" sz="1800" u="sng">
                  <a:solidFill>
                    <a:srgbClr val="0563C1"/>
                  </a:solidFill>
                  <a:latin typeface="Calibri (MS)"/>
                  <a:ea typeface="Calibri (MS)"/>
                  <a:cs typeface="Calibri (MS)"/>
                  <a:sym typeface="Calibri (MS)"/>
                  <a:hlinkClick r:id="rId5" tooltip="https://www.youtube.com/watch?v=erThKrqID3Q"/>
                </a:rPr>
                <a:t>https://www.youtube.com/watch?v=erThKrqID3Q</a:t>
              </a:r>
              <a:r>
                <a:rPr lang="en-US" sz="1800">
                  <a:solidFill>
                    <a:srgbClr val="000000"/>
                  </a:solidFill>
                  <a:latin typeface="Calibri (MS)"/>
                  <a:ea typeface="Calibri (MS)"/>
                  <a:cs typeface="Calibri (MS)"/>
                  <a:sym typeface="Calibri (MS)"/>
                </a:rPr>
                <a:t> </a:t>
              </a:r>
            </a:p>
          </p:txBody>
        </p:sp>
      </p:grpSp>
      <p:grpSp>
        <p:nvGrpSpPr>
          <p:cNvPr name="Group 9" id="9"/>
          <p:cNvGrpSpPr>
            <a:grpSpLocks noChangeAspect="true"/>
          </p:cNvGrpSpPr>
          <p:nvPr/>
        </p:nvGrpSpPr>
        <p:grpSpPr>
          <a:xfrm rot="0">
            <a:off x="2072640" y="1466850"/>
            <a:ext cx="16093440" cy="8820150"/>
            <a:chOff x="0" y="0"/>
            <a:chExt cx="21457920" cy="11760200"/>
          </a:xfrm>
        </p:grpSpPr>
        <p:sp>
          <p:nvSpPr>
            <p:cNvPr name="Freeform 10" id="10"/>
            <p:cNvSpPr/>
            <p:nvPr/>
          </p:nvSpPr>
          <p:spPr>
            <a:xfrm flipH="false" flipV="false" rot="0">
              <a:off x="0" y="0"/>
              <a:ext cx="21457920" cy="11760200"/>
            </a:xfrm>
            <a:custGeom>
              <a:avLst/>
              <a:gdLst/>
              <a:ahLst/>
              <a:cxnLst/>
              <a:rect r="r" b="b" t="t" l="l"/>
              <a:pathLst>
                <a:path h="11760200" w="21457920">
                  <a:moveTo>
                    <a:pt x="0" y="0"/>
                  </a:moveTo>
                  <a:lnTo>
                    <a:pt x="21457920" y="0"/>
                  </a:lnTo>
                  <a:lnTo>
                    <a:pt x="21457920" y="11760200"/>
                  </a:lnTo>
                  <a:lnTo>
                    <a:pt x="0" y="11760200"/>
                  </a:lnTo>
                  <a:lnTo>
                    <a:pt x="0" y="0"/>
                  </a:lnTo>
                  <a:close/>
                </a:path>
              </a:pathLst>
            </a:custGeom>
            <a:blipFill>
              <a:blip r:embed="rId6"/>
              <a:stretch>
                <a:fillRect l="0" t="-1317" r="0" b="-1317"/>
              </a:stretch>
            </a:blip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grpSp>
        <p:nvGrpSpPr>
          <p:cNvPr name="Group 3" id="3"/>
          <p:cNvGrpSpPr/>
          <p:nvPr/>
        </p:nvGrpSpPr>
        <p:grpSpPr>
          <a:xfrm rot="0">
            <a:off x="0" y="0"/>
            <a:ext cx="18288000" cy="1343890"/>
            <a:chOff x="0" y="0"/>
            <a:chExt cx="24384000" cy="1791854"/>
          </a:xfrm>
        </p:grpSpPr>
        <p:sp>
          <p:nvSpPr>
            <p:cNvPr name="Freeform 4" id="4"/>
            <p:cNvSpPr/>
            <p:nvPr/>
          </p:nvSpPr>
          <p:spPr>
            <a:xfrm flipH="false" flipV="false" rot="0">
              <a:off x="0" y="0"/>
              <a:ext cx="24384000" cy="1791854"/>
            </a:xfrm>
            <a:custGeom>
              <a:avLst/>
              <a:gdLst/>
              <a:ahLst/>
              <a:cxnLst/>
              <a:rect r="r" b="b" t="t" l="l"/>
              <a:pathLst>
                <a:path h="1791854" w="24384000">
                  <a:moveTo>
                    <a:pt x="0" y="0"/>
                  </a:moveTo>
                  <a:lnTo>
                    <a:pt x="24384000" y="0"/>
                  </a:lnTo>
                  <a:lnTo>
                    <a:pt x="24384000" y="1791854"/>
                  </a:lnTo>
                  <a:lnTo>
                    <a:pt x="0" y="1791854"/>
                  </a:lnTo>
                  <a:close/>
                </a:path>
              </a:pathLst>
            </a:custGeom>
            <a:solidFill>
              <a:srgbClr val="000000">
                <a:alpha val="0"/>
              </a:srgbClr>
            </a:solidFill>
          </p:spPr>
        </p:sp>
        <p:sp>
          <p:nvSpPr>
            <p:cNvPr name="TextBox 5" id="5"/>
            <p:cNvSpPr txBox="true"/>
            <p:nvPr/>
          </p:nvSpPr>
          <p:spPr>
            <a:xfrm>
              <a:off x="0" y="19050"/>
              <a:ext cx="24384000" cy="1772804"/>
            </a:xfrm>
            <a:prstGeom prst="rect">
              <a:avLst/>
            </a:prstGeom>
          </p:spPr>
          <p:txBody>
            <a:bodyPr anchor="ctr" rtlCol="false" tIns="0" lIns="0" bIns="0" rIns="0"/>
            <a:lstStyle/>
            <a:p>
              <a:pPr algn="ctr">
                <a:lnSpc>
                  <a:spcPts val="5184"/>
                </a:lnSpc>
              </a:pPr>
              <a:r>
                <a:rPr lang="en-US" sz="4800" spc="42" u="sng">
                  <a:solidFill>
                    <a:srgbClr val="000000"/>
                  </a:solidFill>
                  <a:latin typeface="Abibas"/>
                  <a:ea typeface="Abibas"/>
                  <a:cs typeface="Abibas"/>
                  <a:sym typeface="Abibas"/>
                </a:rPr>
                <a:t>Different volcanoes &amp; volcanic eruptions at different zones</a:t>
              </a:r>
              <a:r>
                <a:rPr lang="en-US" sz="4800" spc="42">
                  <a:solidFill>
                    <a:srgbClr val="000000"/>
                  </a:solidFill>
                  <a:latin typeface="Abibas"/>
                  <a:ea typeface="Abibas"/>
                  <a:cs typeface="Abibas"/>
                  <a:sym typeface="Abibas"/>
                </a:rPr>
                <a:t> - </a:t>
              </a:r>
            </a:p>
            <a:p>
              <a:pPr algn="ctr">
                <a:lnSpc>
                  <a:spcPts val="3402"/>
                </a:lnSpc>
              </a:pPr>
              <a:r>
                <a:rPr lang="en-US" sz="3150" spc="27">
                  <a:solidFill>
                    <a:srgbClr val="000000"/>
                  </a:solidFill>
                  <a:latin typeface="Abibas"/>
                  <a:ea typeface="Abibas"/>
                  <a:cs typeface="Abibas"/>
                  <a:sym typeface="Abibas"/>
                </a:rPr>
                <a:t>Subduction Zones (Destructive Boundaries) vs Mid-Ocean Ridges (Constructive Boundaries)</a:t>
              </a:r>
            </a:p>
          </p:txBody>
        </p:sp>
      </p:grpSp>
      <p:grpSp>
        <p:nvGrpSpPr>
          <p:cNvPr name="Group 6" id="6"/>
          <p:cNvGrpSpPr>
            <a:grpSpLocks noChangeAspect="true"/>
          </p:cNvGrpSpPr>
          <p:nvPr/>
        </p:nvGrpSpPr>
        <p:grpSpPr>
          <a:xfrm rot="0">
            <a:off x="12546480" y="1398316"/>
            <a:ext cx="5708862" cy="5818911"/>
            <a:chOff x="0" y="0"/>
            <a:chExt cx="7611816" cy="7758548"/>
          </a:xfrm>
        </p:grpSpPr>
        <p:sp>
          <p:nvSpPr>
            <p:cNvPr name="Freeform 7" id="7" descr="Major forms of extrusive activity – types of volcanoes."/>
            <p:cNvSpPr/>
            <p:nvPr/>
          </p:nvSpPr>
          <p:spPr>
            <a:xfrm flipH="false" flipV="false" rot="0">
              <a:off x="0" y="0"/>
              <a:ext cx="7611872" cy="7758557"/>
            </a:xfrm>
            <a:custGeom>
              <a:avLst/>
              <a:gdLst/>
              <a:ahLst/>
              <a:cxnLst/>
              <a:rect r="r" b="b" t="t" l="l"/>
              <a:pathLst>
                <a:path h="7758557" w="7611872">
                  <a:moveTo>
                    <a:pt x="0" y="0"/>
                  </a:moveTo>
                  <a:lnTo>
                    <a:pt x="7611872" y="0"/>
                  </a:lnTo>
                  <a:lnTo>
                    <a:pt x="7611872" y="7758557"/>
                  </a:lnTo>
                  <a:lnTo>
                    <a:pt x="0" y="7758557"/>
                  </a:lnTo>
                  <a:lnTo>
                    <a:pt x="0" y="0"/>
                  </a:lnTo>
                  <a:close/>
                </a:path>
              </a:pathLst>
            </a:custGeom>
            <a:blipFill>
              <a:blip r:embed="rId3"/>
              <a:stretch>
                <a:fillRect l="0" t="0" r="-26974" b="0"/>
              </a:stretch>
            </a:blipFill>
          </p:spPr>
        </p:sp>
      </p:grpSp>
      <p:sp>
        <p:nvSpPr>
          <p:cNvPr name="TextBox 8" id="8"/>
          <p:cNvSpPr txBox="true"/>
          <p:nvPr/>
        </p:nvSpPr>
        <p:spPr>
          <a:xfrm rot="0">
            <a:off x="164484" y="1290627"/>
            <a:ext cx="7818133" cy="8874951"/>
          </a:xfrm>
          <a:prstGeom prst="rect">
            <a:avLst/>
          </a:prstGeom>
        </p:spPr>
        <p:txBody>
          <a:bodyPr anchor="t" rtlCol="false" tIns="0" lIns="0" bIns="0" rIns="0">
            <a:spAutoFit/>
          </a:bodyPr>
          <a:lstStyle/>
          <a:p>
            <a:pPr algn="l" marL="331184" indent="-165592" lvl="1">
              <a:lnSpc>
                <a:spcPts val="1976"/>
              </a:lnSpc>
              <a:buFont typeface="Arial"/>
              <a:buChar char="•"/>
            </a:pPr>
            <a:r>
              <a:rPr lang="en-US" sz="1830">
                <a:solidFill>
                  <a:srgbClr val="000000"/>
                </a:solidFill>
                <a:latin typeface="Arimo"/>
                <a:ea typeface="Arimo"/>
                <a:cs typeface="Arimo"/>
                <a:sym typeface="Arimo"/>
              </a:rPr>
              <a:t>Why are there different eruption styles, and therefore, different volcano types, at different plate boundaries? What are these different volcano types</a:t>
            </a:r>
          </a:p>
          <a:p>
            <a:pPr algn="l" marL="331184" indent="-165592" lvl="1">
              <a:lnSpc>
                <a:spcPts val="1976"/>
              </a:lnSpc>
            </a:pPr>
            <a:r>
              <a:rPr lang="en-US" sz="1830">
                <a:solidFill>
                  <a:srgbClr val="FF0000"/>
                </a:solidFill>
                <a:latin typeface="Arimo"/>
                <a:ea typeface="Arimo"/>
                <a:cs typeface="Arimo"/>
                <a:sym typeface="Arimo"/>
              </a:rPr>
              <a:t>Different </a:t>
            </a:r>
            <a:r>
              <a:rPr lang="en-US" sz="1830" u="sng">
                <a:solidFill>
                  <a:srgbClr val="FF0000"/>
                </a:solidFill>
                <a:latin typeface="Arimo"/>
                <a:ea typeface="Arimo"/>
                <a:cs typeface="Arimo"/>
                <a:sym typeface="Arimo"/>
              </a:rPr>
              <a:t>viscosities</a:t>
            </a:r>
            <a:r>
              <a:rPr lang="en-US" sz="1830">
                <a:solidFill>
                  <a:srgbClr val="FF0000"/>
                </a:solidFill>
                <a:latin typeface="Arimo"/>
                <a:ea typeface="Arimo"/>
                <a:cs typeface="Arimo"/>
                <a:sym typeface="Arimo"/>
              </a:rPr>
              <a:t> of magma/lava explain different eruption styles &amp; different volcano types. i.e. </a:t>
            </a:r>
            <a:r>
              <a:rPr lang="en-US" sz="1830" u="sng">
                <a:solidFill>
                  <a:srgbClr val="FF0000"/>
                </a:solidFill>
                <a:latin typeface="Arimo"/>
                <a:ea typeface="Arimo"/>
                <a:cs typeface="Arimo"/>
                <a:sym typeface="Arimo"/>
              </a:rPr>
              <a:t>explosive, thick lava at subduction zones</a:t>
            </a:r>
            <a:r>
              <a:rPr lang="en-US" sz="1830">
                <a:solidFill>
                  <a:srgbClr val="FF0000"/>
                </a:solidFill>
                <a:latin typeface="Arimo"/>
                <a:ea typeface="Arimo"/>
                <a:cs typeface="Arimo"/>
                <a:sym typeface="Arimo"/>
              </a:rPr>
              <a:t> leading to composite volcanoes &amp; </a:t>
            </a:r>
            <a:r>
              <a:rPr lang="en-US" sz="1830" u="sng">
                <a:solidFill>
                  <a:srgbClr val="FF0000"/>
                </a:solidFill>
                <a:latin typeface="Arimo"/>
                <a:ea typeface="Arimo"/>
                <a:cs typeface="Arimo"/>
                <a:sym typeface="Arimo"/>
              </a:rPr>
              <a:t>gentle, effusive eruptions with runny lava at divergent boundaries</a:t>
            </a:r>
            <a:r>
              <a:rPr lang="en-US" sz="1830">
                <a:solidFill>
                  <a:srgbClr val="FF0000"/>
                </a:solidFill>
                <a:latin typeface="Arimo"/>
                <a:ea typeface="Arimo"/>
                <a:cs typeface="Arimo"/>
                <a:sym typeface="Arimo"/>
              </a:rPr>
              <a:t>, leading to shield volcanoes.</a:t>
            </a:r>
          </a:p>
          <a:p>
            <a:pPr algn="l" marL="331184" indent="-165592" lvl="1">
              <a:lnSpc>
                <a:spcPts val="1976"/>
              </a:lnSpc>
              <a:buFont typeface="Arial"/>
              <a:buChar char="•"/>
            </a:pPr>
            <a:r>
              <a:rPr lang="en-US" sz="1830">
                <a:solidFill>
                  <a:srgbClr val="000000"/>
                </a:solidFill>
                <a:latin typeface="Arimo"/>
                <a:ea typeface="Arimo"/>
                <a:cs typeface="Arimo"/>
                <a:sym typeface="Arimo"/>
              </a:rPr>
              <a:t>But what explains the different viscosities? </a:t>
            </a:r>
          </a:p>
          <a:p>
            <a:pPr algn="l" marL="331184" indent="-165592" lvl="1">
              <a:lnSpc>
                <a:spcPts val="1976"/>
              </a:lnSpc>
            </a:pPr>
            <a:r>
              <a:rPr lang="en-US" sz="1830">
                <a:solidFill>
                  <a:srgbClr val="FF0000"/>
                </a:solidFill>
                <a:latin typeface="Arimo"/>
                <a:ea typeface="Arimo"/>
                <a:cs typeface="Arimo"/>
                <a:sym typeface="Arimo"/>
              </a:rPr>
              <a:t>The </a:t>
            </a:r>
            <a:r>
              <a:rPr lang="en-US" b="true" sz="1830" u="sng">
                <a:solidFill>
                  <a:srgbClr val="FF0000"/>
                </a:solidFill>
                <a:latin typeface="Arimo Bold"/>
                <a:ea typeface="Arimo Bold"/>
                <a:cs typeface="Arimo Bold"/>
                <a:sym typeface="Arimo Bold"/>
              </a:rPr>
              <a:t>chemistry of the magma/lava controls viscosity</a:t>
            </a:r>
            <a:r>
              <a:rPr lang="en-US" sz="1830">
                <a:solidFill>
                  <a:srgbClr val="FF0000"/>
                </a:solidFill>
                <a:latin typeface="Arimo"/>
                <a:ea typeface="Arimo"/>
                <a:cs typeface="Arimo"/>
                <a:sym typeface="Arimo"/>
              </a:rPr>
              <a:t>. Lavas with </a:t>
            </a:r>
            <a:r>
              <a:rPr lang="en-US" b="true" sz="1830" u="sng">
                <a:solidFill>
                  <a:srgbClr val="FF0000"/>
                </a:solidFill>
                <a:latin typeface="Arimo Bold"/>
                <a:ea typeface="Arimo Bold"/>
                <a:cs typeface="Arimo Bold"/>
                <a:sym typeface="Arimo Bold"/>
              </a:rPr>
              <a:t>more silica (SiO2) have higher viscosity</a:t>
            </a:r>
            <a:r>
              <a:rPr lang="en-US" sz="1830">
                <a:solidFill>
                  <a:srgbClr val="FF0000"/>
                </a:solidFill>
                <a:latin typeface="Arimo"/>
                <a:ea typeface="Arimo"/>
                <a:cs typeface="Arimo"/>
                <a:sym typeface="Arimo"/>
              </a:rPr>
              <a:t> because silica forms lots of </a:t>
            </a:r>
            <a:r>
              <a:rPr lang="en-US" b="true" sz="1830" u="sng">
                <a:solidFill>
                  <a:srgbClr val="FF0000"/>
                </a:solidFill>
                <a:latin typeface="Arimo Bold"/>
                <a:ea typeface="Arimo Bold"/>
                <a:cs typeface="Arimo Bold"/>
                <a:sym typeface="Arimo Bold"/>
              </a:rPr>
              <a:t>chemical bonds</a:t>
            </a:r>
            <a:r>
              <a:rPr lang="en-US" sz="1830">
                <a:solidFill>
                  <a:srgbClr val="FF0000"/>
                </a:solidFill>
                <a:latin typeface="Arimo"/>
                <a:ea typeface="Arimo"/>
                <a:cs typeface="Arimo"/>
                <a:sym typeface="Arimo"/>
              </a:rPr>
              <a:t>, making the lava very stiff and very "sticky“ i.e. viscous. Sand is an example of a material with high levels of silica – that’s why sand sticks together when wet.</a:t>
            </a:r>
          </a:p>
          <a:p>
            <a:pPr algn="l" marL="331184" indent="-165592" lvl="1">
              <a:lnSpc>
                <a:spcPts val="1976"/>
              </a:lnSpc>
              <a:buFont typeface="Arial"/>
              <a:buChar char="•"/>
            </a:pPr>
            <a:r>
              <a:rPr lang="en-US" sz="1830">
                <a:solidFill>
                  <a:srgbClr val="000000"/>
                </a:solidFill>
                <a:latin typeface="Arimo"/>
                <a:ea typeface="Arimo"/>
                <a:cs typeface="Arimo"/>
                <a:sym typeface="Arimo"/>
              </a:rPr>
              <a:t>But what explains the difference in chemistry and silica levels?</a:t>
            </a:r>
          </a:p>
          <a:p>
            <a:pPr algn="l" marL="331184" indent="-165592" lvl="1">
              <a:lnSpc>
                <a:spcPts val="1976"/>
              </a:lnSpc>
            </a:pPr>
            <a:r>
              <a:rPr lang="en-US" sz="1830">
                <a:solidFill>
                  <a:srgbClr val="FF0000"/>
                </a:solidFill>
                <a:latin typeface="Arimo"/>
                <a:ea typeface="Arimo"/>
                <a:cs typeface="Arimo"/>
                <a:sym typeface="Arimo"/>
              </a:rPr>
              <a:t>Plate tectonics! Volcanoes that form along </a:t>
            </a:r>
            <a:r>
              <a:rPr lang="en-US" b="true" sz="1830" u="sng">
                <a:solidFill>
                  <a:srgbClr val="FF0000"/>
                </a:solidFill>
                <a:latin typeface="Arimo Bold"/>
                <a:ea typeface="Arimo Bold"/>
                <a:cs typeface="Arimo Bold"/>
                <a:sym typeface="Arimo Bold"/>
              </a:rPr>
              <a:t>divergent plate boundaries</a:t>
            </a:r>
            <a:r>
              <a:rPr lang="en-US" sz="1830">
                <a:solidFill>
                  <a:srgbClr val="FF0000"/>
                </a:solidFill>
                <a:latin typeface="Arimo"/>
                <a:ea typeface="Arimo"/>
                <a:cs typeface="Arimo"/>
                <a:sym typeface="Arimo"/>
              </a:rPr>
              <a:t> (constructive) have </a:t>
            </a:r>
            <a:r>
              <a:rPr lang="en-US" sz="1830" u="sng">
                <a:solidFill>
                  <a:srgbClr val="FF0000"/>
                </a:solidFill>
                <a:latin typeface="Arimo"/>
                <a:ea typeface="Arimo"/>
                <a:cs typeface="Arimo"/>
                <a:sym typeface="Arimo"/>
              </a:rPr>
              <a:t>very little silica</a:t>
            </a:r>
            <a:r>
              <a:rPr lang="en-US" sz="1830">
                <a:solidFill>
                  <a:srgbClr val="FF0000"/>
                </a:solidFill>
                <a:latin typeface="Arimo"/>
                <a:ea typeface="Arimo"/>
                <a:cs typeface="Arimo"/>
                <a:sym typeface="Arimo"/>
              </a:rPr>
              <a:t> because the </a:t>
            </a:r>
            <a:r>
              <a:rPr lang="en-US" b="true" sz="1830" u="sng">
                <a:solidFill>
                  <a:srgbClr val="FF0000"/>
                </a:solidFill>
                <a:latin typeface="Arimo Bold"/>
                <a:ea typeface="Arimo Bold"/>
                <a:cs typeface="Arimo Bold"/>
                <a:sym typeface="Arimo Bold"/>
              </a:rPr>
              <a:t>lavas are derived from the mantle, where little silica is found</a:t>
            </a:r>
            <a:r>
              <a:rPr lang="en-US" sz="1830">
                <a:solidFill>
                  <a:srgbClr val="FF0000"/>
                </a:solidFill>
                <a:latin typeface="Arimo"/>
                <a:ea typeface="Arimo"/>
                <a:cs typeface="Arimo"/>
                <a:sym typeface="Arimo"/>
              </a:rPr>
              <a:t>. These lava’s are, therefore, </a:t>
            </a:r>
            <a:r>
              <a:rPr lang="en-US" b="true" sz="1830">
                <a:solidFill>
                  <a:srgbClr val="FF0000"/>
                </a:solidFill>
                <a:latin typeface="Arimo Bold"/>
                <a:ea typeface="Arimo Bold"/>
                <a:cs typeface="Arimo Bold"/>
                <a:sym typeface="Arimo Bold"/>
              </a:rPr>
              <a:t>less viscous, very fluid and runny</a:t>
            </a:r>
            <a:r>
              <a:rPr lang="en-US" sz="1830">
                <a:solidFill>
                  <a:srgbClr val="FF0000"/>
                </a:solidFill>
                <a:latin typeface="Arimo"/>
                <a:ea typeface="Arimo"/>
                <a:cs typeface="Arimo"/>
                <a:sym typeface="Arimo"/>
              </a:rPr>
              <a:t> in nature. Also, there are </a:t>
            </a:r>
            <a:r>
              <a:rPr lang="en-US" b="true" sz="1830" u="sng">
                <a:solidFill>
                  <a:srgbClr val="FF0000"/>
                </a:solidFill>
                <a:latin typeface="Arimo Bold"/>
                <a:ea typeface="Arimo Bold"/>
                <a:cs typeface="Arimo Bold"/>
                <a:sym typeface="Arimo Bold"/>
              </a:rPr>
              <a:t>fewer gases</a:t>
            </a:r>
            <a:r>
              <a:rPr lang="en-US" sz="1830" u="sng">
                <a:solidFill>
                  <a:srgbClr val="FF0000"/>
                </a:solidFill>
                <a:latin typeface="Arimo"/>
                <a:ea typeface="Arimo"/>
                <a:cs typeface="Arimo"/>
                <a:sym typeface="Arimo"/>
              </a:rPr>
              <a:t> </a:t>
            </a:r>
            <a:r>
              <a:rPr lang="en-US" sz="1830">
                <a:solidFill>
                  <a:srgbClr val="FF0000"/>
                </a:solidFill>
                <a:latin typeface="Arimo"/>
                <a:ea typeface="Arimo"/>
                <a:cs typeface="Arimo"/>
                <a:sym typeface="Arimo"/>
              </a:rPr>
              <a:t>here (again, because the lava is derived from the mantle), and whatever </a:t>
            </a:r>
            <a:r>
              <a:rPr lang="en-US" b="true" sz="1830" u="sng">
                <a:solidFill>
                  <a:srgbClr val="FF0000"/>
                </a:solidFill>
                <a:latin typeface="Arimo Bold"/>
                <a:ea typeface="Arimo Bold"/>
                <a:cs typeface="Arimo Bold"/>
                <a:sym typeface="Arimo Bold"/>
              </a:rPr>
              <a:t>gases there are can escape easily</a:t>
            </a:r>
            <a:r>
              <a:rPr lang="en-US" sz="1830">
                <a:solidFill>
                  <a:srgbClr val="FF0000"/>
                </a:solidFill>
                <a:latin typeface="Arimo"/>
                <a:ea typeface="Arimo"/>
                <a:cs typeface="Arimo"/>
                <a:sym typeface="Arimo"/>
              </a:rPr>
              <a:t> through the runny magma before it reaches the surface so eruptions here are </a:t>
            </a:r>
            <a:r>
              <a:rPr lang="en-US" b="true" sz="1830" u="sng">
                <a:solidFill>
                  <a:srgbClr val="FF0000"/>
                </a:solidFill>
                <a:latin typeface="Arimo Bold"/>
                <a:ea typeface="Arimo Bold"/>
                <a:cs typeface="Arimo Bold"/>
                <a:sym typeface="Arimo Bold"/>
              </a:rPr>
              <a:t>gentle and not explosive</a:t>
            </a:r>
            <a:r>
              <a:rPr lang="en-US" sz="1830">
                <a:solidFill>
                  <a:srgbClr val="FF0000"/>
                </a:solidFill>
                <a:latin typeface="Arimo"/>
                <a:ea typeface="Arimo"/>
                <a:cs typeface="Arimo"/>
                <a:sym typeface="Arimo"/>
              </a:rPr>
              <a:t>. The lava is called </a:t>
            </a:r>
            <a:r>
              <a:rPr lang="en-US" b="true" sz="1830" u="sng">
                <a:solidFill>
                  <a:srgbClr val="FF0000"/>
                </a:solidFill>
                <a:latin typeface="Arimo Bold"/>
                <a:ea typeface="Arimo Bold"/>
                <a:cs typeface="Arimo Bold"/>
                <a:sym typeface="Arimo Bold"/>
              </a:rPr>
              <a:t>basaltic lava</a:t>
            </a:r>
            <a:r>
              <a:rPr lang="en-US" sz="1830">
                <a:solidFill>
                  <a:srgbClr val="FF0000"/>
                </a:solidFill>
                <a:latin typeface="Arimo"/>
                <a:ea typeface="Arimo"/>
                <a:cs typeface="Arimo"/>
                <a:sym typeface="Arimo"/>
              </a:rPr>
              <a:t>. Volcanoes &amp; volcanic eruptions at hotspots mirror the above.</a:t>
            </a:r>
          </a:p>
          <a:p>
            <a:pPr algn="l" marL="331184" indent="-165592" lvl="1">
              <a:lnSpc>
                <a:spcPts val="1976"/>
              </a:lnSpc>
            </a:pPr>
            <a:r>
              <a:rPr lang="en-US" sz="1830">
                <a:solidFill>
                  <a:srgbClr val="FF0000"/>
                </a:solidFill>
                <a:latin typeface="Arimo"/>
                <a:ea typeface="Arimo"/>
                <a:cs typeface="Arimo"/>
                <a:sym typeface="Arimo"/>
              </a:rPr>
              <a:t>Volcanoes that form along </a:t>
            </a:r>
            <a:r>
              <a:rPr lang="en-US" b="true" sz="1830" u="sng">
                <a:solidFill>
                  <a:srgbClr val="FF0000"/>
                </a:solidFill>
                <a:latin typeface="Arimo Bold"/>
                <a:ea typeface="Arimo Bold"/>
                <a:cs typeface="Arimo Bold"/>
                <a:sym typeface="Arimo Bold"/>
              </a:rPr>
              <a:t>convergent plate boundaries</a:t>
            </a:r>
            <a:r>
              <a:rPr lang="en-US" sz="1830">
                <a:solidFill>
                  <a:srgbClr val="FF0000"/>
                </a:solidFill>
                <a:latin typeface="Arimo"/>
                <a:ea typeface="Arimo"/>
                <a:cs typeface="Arimo"/>
                <a:sym typeface="Arimo"/>
              </a:rPr>
              <a:t> (subduction zones) have </a:t>
            </a:r>
            <a:r>
              <a:rPr lang="en-US" b="true" sz="1830" u="sng">
                <a:solidFill>
                  <a:srgbClr val="FF0000"/>
                </a:solidFill>
                <a:latin typeface="Arimo Bold"/>
                <a:ea typeface="Arimo Bold"/>
                <a:cs typeface="Arimo Bold"/>
                <a:sym typeface="Arimo Bold"/>
              </a:rPr>
              <a:t>more silica because the lavas become contaminated with sediment during subduction and often with high-silica continental crust </a:t>
            </a:r>
            <a:r>
              <a:rPr lang="en-US" sz="1830">
                <a:solidFill>
                  <a:srgbClr val="FF0000"/>
                </a:solidFill>
                <a:latin typeface="Arimo"/>
                <a:ea typeface="Arimo"/>
                <a:cs typeface="Arimo"/>
                <a:sym typeface="Arimo"/>
              </a:rPr>
              <a:t>as the magma moves upward toward the surface. These lavas, therefore, become much </a:t>
            </a:r>
            <a:r>
              <a:rPr lang="en-US" b="true" sz="1830">
                <a:solidFill>
                  <a:srgbClr val="FF0000"/>
                </a:solidFill>
                <a:latin typeface="Arimo Bold"/>
                <a:ea typeface="Arimo Bold"/>
                <a:cs typeface="Arimo Bold"/>
                <a:sym typeface="Arimo Bold"/>
              </a:rPr>
              <a:t>more viscous, and are thicker and less fluid</a:t>
            </a:r>
            <a:r>
              <a:rPr lang="en-US" sz="1830">
                <a:solidFill>
                  <a:srgbClr val="FF0000"/>
                </a:solidFill>
                <a:latin typeface="Arimo"/>
                <a:ea typeface="Arimo"/>
                <a:cs typeface="Arimo"/>
                <a:sym typeface="Arimo"/>
              </a:rPr>
              <a:t> in nature. There are also </a:t>
            </a:r>
            <a:r>
              <a:rPr lang="en-US" b="true" sz="1830" u="sng">
                <a:solidFill>
                  <a:srgbClr val="FF0000"/>
                </a:solidFill>
                <a:latin typeface="Arimo Bold"/>
                <a:ea typeface="Arimo Bold"/>
                <a:cs typeface="Arimo Bold"/>
                <a:sym typeface="Arimo Bold"/>
              </a:rPr>
              <a:t>more volatile gases</a:t>
            </a:r>
            <a:r>
              <a:rPr lang="en-US" sz="1830">
                <a:solidFill>
                  <a:srgbClr val="FF0000"/>
                </a:solidFill>
                <a:latin typeface="Arimo"/>
                <a:ea typeface="Arimo"/>
                <a:cs typeface="Arimo"/>
                <a:sym typeface="Arimo"/>
              </a:rPr>
              <a:t> here (e.g. O2 &amp; CO2 from the subducted oceanic plate) &amp; these </a:t>
            </a:r>
            <a:r>
              <a:rPr lang="en-US" b="true" sz="1830" u="sng">
                <a:solidFill>
                  <a:srgbClr val="FF0000"/>
                </a:solidFill>
                <a:latin typeface="Arimo Bold"/>
                <a:ea typeface="Arimo Bold"/>
                <a:cs typeface="Arimo Bold"/>
                <a:sym typeface="Arimo Bold"/>
              </a:rPr>
              <a:t>gases cannot escape</a:t>
            </a:r>
            <a:r>
              <a:rPr lang="en-US" sz="1830">
                <a:solidFill>
                  <a:srgbClr val="FF0000"/>
                </a:solidFill>
                <a:latin typeface="Arimo"/>
                <a:ea typeface="Arimo"/>
                <a:cs typeface="Arimo"/>
                <a:sym typeface="Arimo"/>
              </a:rPr>
              <a:t> through the viscous magma, causing great </a:t>
            </a:r>
            <a:r>
              <a:rPr lang="en-US" b="true" sz="1830" u="sng">
                <a:solidFill>
                  <a:srgbClr val="FF0000"/>
                </a:solidFill>
                <a:latin typeface="Arimo Bold"/>
                <a:ea typeface="Arimo Bold"/>
                <a:cs typeface="Arimo Bold"/>
                <a:sym typeface="Arimo Bold"/>
              </a:rPr>
              <a:t>pressure to build up</a:t>
            </a:r>
            <a:r>
              <a:rPr lang="en-US" sz="1830">
                <a:solidFill>
                  <a:srgbClr val="FF0000"/>
                </a:solidFill>
                <a:latin typeface="Arimo"/>
                <a:ea typeface="Arimo"/>
                <a:cs typeface="Arimo"/>
                <a:sym typeface="Arimo"/>
              </a:rPr>
              <a:t>, leading to </a:t>
            </a:r>
            <a:r>
              <a:rPr lang="en-US" b="true" sz="1830" u="sng">
                <a:solidFill>
                  <a:srgbClr val="FF0000"/>
                </a:solidFill>
                <a:latin typeface="Arimo Bold"/>
                <a:ea typeface="Arimo Bold"/>
                <a:cs typeface="Arimo Bold"/>
                <a:sym typeface="Arimo Bold"/>
              </a:rPr>
              <a:t>explosive eruptions</a:t>
            </a:r>
            <a:r>
              <a:rPr lang="en-US" sz="1830">
                <a:solidFill>
                  <a:srgbClr val="FF0000"/>
                </a:solidFill>
                <a:latin typeface="Arimo"/>
                <a:ea typeface="Arimo"/>
                <a:cs typeface="Arimo"/>
                <a:sym typeface="Arimo"/>
              </a:rPr>
              <a:t> with </a:t>
            </a:r>
            <a:r>
              <a:rPr lang="en-US" sz="1830" u="sng">
                <a:solidFill>
                  <a:srgbClr val="FF0000"/>
                </a:solidFill>
                <a:latin typeface="Arimo"/>
                <a:ea typeface="Arimo"/>
                <a:cs typeface="Arimo"/>
                <a:sym typeface="Arimo"/>
              </a:rPr>
              <a:t>ash clouds</a:t>
            </a:r>
            <a:r>
              <a:rPr lang="en-US" sz="1830">
                <a:solidFill>
                  <a:srgbClr val="FF0000"/>
                </a:solidFill>
                <a:latin typeface="Arimo"/>
                <a:ea typeface="Arimo"/>
                <a:cs typeface="Arimo"/>
                <a:sym typeface="Arimo"/>
              </a:rPr>
              <a:t> common. The lava is called </a:t>
            </a:r>
            <a:r>
              <a:rPr lang="en-US" b="true" sz="1830" u="sng">
                <a:solidFill>
                  <a:srgbClr val="FF0000"/>
                </a:solidFill>
                <a:latin typeface="Arimo Bold"/>
                <a:ea typeface="Arimo Bold"/>
                <a:cs typeface="Arimo Bold"/>
                <a:sym typeface="Arimo Bold"/>
              </a:rPr>
              <a:t>rhyolithic or andesitic lava</a:t>
            </a:r>
            <a:r>
              <a:rPr lang="en-US" sz="1830">
                <a:solidFill>
                  <a:srgbClr val="FF0000"/>
                </a:solidFill>
                <a:latin typeface="Arimo"/>
                <a:ea typeface="Arimo"/>
                <a:cs typeface="Arimo"/>
                <a:sym typeface="Arimo"/>
              </a:rPr>
              <a:t>.</a:t>
            </a:r>
          </a:p>
          <a:p>
            <a:pPr algn="l" marL="331184" indent="-165592" lvl="1">
              <a:lnSpc>
                <a:spcPts val="1976"/>
              </a:lnSpc>
            </a:pPr>
          </a:p>
          <a:p>
            <a:pPr algn="l" marL="331184" indent="-165592" lvl="1">
              <a:lnSpc>
                <a:spcPts val="1976"/>
              </a:lnSpc>
            </a:pPr>
          </a:p>
          <a:p>
            <a:pPr algn="l" marL="331184" indent="-165592" lvl="1">
              <a:lnSpc>
                <a:spcPts val="1976"/>
              </a:lnSpc>
            </a:pPr>
          </a:p>
        </p:txBody>
      </p:sp>
      <p:grpSp>
        <p:nvGrpSpPr>
          <p:cNvPr name="Group 9" id="9"/>
          <p:cNvGrpSpPr>
            <a:grpSpLocks noChangeAspect="true"/>
          </p:cNvGrpSpPr>
          <p:nvPr/>
        </p:nvGrpSpPr>
        <p:grpSpPr>
          <a:xfrm rot="0">
            <a:off x="8074058" y="1343889"/>
            <a:ext cx="4369324" cy="2152154"/>
            <a:chOff x="0" y="0"/>
            <a:chExt cx="5825766" cy="2869538"/>
          </a:xfrm>
        </p:grpSpPr>
        <p:sp>
          <p:nvSpPr>
            <p:cNvPr name="Freeform 10" id="10" descr="How to reduce the Viscosity of Liquids in Drums and IBCs - ThermoBlanket"/>
            <p:cNvSpPr/>
            <p:nvPr/>
          </p:nvSpPr>
          <p:spPr>
            <a:xfrm flipH="false" flipV="false" rot="0">
              <a:off x="0" y="0"/>
              <a:ext cx="5825744" cy="2869565"/>
            </a:xfrm>
            <a:custGeom>
              <a:avLst/>
              <a:gdLst/>
              <a:ahLst/>
              <a:cxnLst/>
              <a:rect r="r" b="b" t="t" l="l"/>
              <a:pathLst>
                <a:path h="2869565" w="5825744">
                  <a:moveTo>
                    <a:pt x="0" y="0"/>
                  </a:moveTo>
                  <a:lnTo>
                    <a:pt x="5825744" y="0"/>
                  </a:lnTo>
                  <a:lnTo>
                    <a:pt x="5825744" y="2869565"/>
                  </a:lnTo>
                  <a:lnTo>
                    <a:pt x="0" y="2869565"/>
                  </a:lnTo>
                  <a:lnTo>
                    <a:pt x="0" y="0"/>
                  </a:lnTo>
                  <a:close/>
                </a:path>
              </a:pathLst>
            </a:custGeom>
            <a:blipFill>
              <a:blip r:embed="rId4"/>
              <a:stretch>
                <a:fillRect l="0" t="0" r="0" b="-14198"/>
              </a:stretch>
            </a:blipFill>
          </p:spPr>
        </p:sp>
      </p:grpSp>
      <p:grpSp>
        <p:nvGrpSpPr>
          <p:cNvPr name="Group 11" id="11"/>
          <p:cNvGrpSpPr/>
          <p:nvPr/>
        </p:nvGrpSpPr>
        <p:grpSpPr>
          <a:xfrm rot="0">
            <a:off x="12263438" y="7262128"/>
            <a:ext cx="5978978" cy="2958695"/>
            <a:chOff x="0" y="0"/>
            <a:chExt cx="7971970" cy="3944926"/>
          </a:xfrm>
        </p:grpSpPr>
        <p:sp>
          <p:nvSpPr>
            <p:cNvPr name="Freeform 12" id="12"/>
            <p:cNvSpPr/>
            <p:nvPr/>
          </p:nvSpPr>
          <p:spPr>
            <a:xfrm flipH="false" flipV="false" rot="0">
              <a:off x="12700" y="12700"/>
              <a:ext cx="7946644" cy="3919601"/>
            </a:xfrm>
            <a:custGeom>
              <a:avLst/>
              <a:gdLst/>
              <a:ahLst/>
              <a:cxnLst/>
              <a:rect r="r" b="b" t="t" l="l"/>
              <a:pathLst>
                <a:path h="3919601" w="7946644">
                  <a:moveTo>
                    <a:pt x="0" y="653288"/>
                  </a:moveTo>
                  <a:cubicBezTo>
                    <a:pt x="0" y="292481"/>
                    <a:pt x="293497" y="0"/>
                    <a:pt x="655447" y="0"/>
                  </a:cubicBezTo>
                  <a:lnTo>
                    <a:pt x="7291197" y="0"/>
                  </a:lnTo>
                  <a:cubicBezTo>
                    <a:pt x="7653147" y="0"/>
                    <a:pt x="7946644" y="292481"/>
                    <a:pt x="7946644" y="653288"/>
                  </a:cubicBezTo>
                  <a:lnTo>
                    <a:pt x="7946644" y="3266313"/>
                  </a:lnTo>
                  <a:cubicBezTo>
                    <a:pt x="7946644" y="3627120"/>
                    <a:pt x="7653147" y="3919601"/>
                    <a:pt x="7291197" y="3919601"/>
                  </a:cubicBezTo>
                  <a:lnTo>
                    <a:pt x="655447" y="3919601"/>
                  </a:lnTo>
                  <a:cubicBezTo>
                    <a:pt x="293497" y="3919474"/>
                    <a:pt x="0" y="3626993"/>
                    <a:pt x="0" y="3266313"/>
                  </a:cubicBezTo>
                  <a:close/>
                </a:path>
              </a:pathLst>
            </a:custGeom>
            <a:solidFill>
              <a:srgbClr val="4472C4"/>
            </a:solidFill>
          </p:spPr>
        </p:sp>
        <p:sp>
          <p:nvSpPr>
            <p:cNvPr name="Freeform 13" id="13"/>
            <p:cNvSpPr/>
            <p:nvPr/>
          </p:nvSpPr>
          <p:spPr>
            <a:xfrm flipH="false" flipV="false" rot="0">
              <a:off x="0" y="0"/>
              <a:ext cx="7972044" cy="3945001"/>
            </a:xfrm>
            <a:custGeom>
              <a:avLst/>
              <a:gdLst/>
              <a:ahLst/>
              <a:cxnLst/>
              <a:rect r="r" b="b" t="t" l="l"/>
              <a:pathLst>
                <a:path h="3945001" w="7972044">
                  <a:moveTo>
                    <a:pt x="0" y="665988"/>
                  </a:moveTo>
                  <a:cubicBezTo>
                    <a:pt x="0" y="298069"/>
                    <a:pt x="299212" y="0"/>
                    <a:pt x="668147" y="0"/>
                  </a:cubicBezTo>
                  <a:lnTo>
                    <a:pt x="7303897" y="0"/>
                  </a:lnTo>
                  <a:lnTo>
                    <a:pt x="7303897" y="12700"/>
                  </a:lnTo>
                  <a:lnTo>
                    <a:pt x="7303897" y="0"/>
                  </a:lnTo>
                  <a:cubicBezTo>
                    <a:pt x="7672832" y="0"/>
                    <a:pt x="7972044" y="298069"/>
                    <a:pt x="7972044" y="665988"/>
                  </a:cubicBezTo>
                  <a:lnTo>
                    <a:pt x="7959344" y="665988"/>
                  </a:lnTo>
                  <a:lnTo>
                    <a:pt x="7972044" y="665988"/>
                  </a:lnTo>
                  <a:lnTo>
                    <a:pt x="7972044" y="3279013"/>
                  </a:lnTo>
                  <a:lnTo>
                    <a:pt x="7959344" y="3279013"/>
                  </a:lnTo>
                  <a:lnTo>
                    <a:pt x="7972044" y="3279013"/>
                  </a:lnTo>
                  <a:cubicBezTo>
                    <a:pt x="7972044" y="3646805"/>
                    <a:pt x="7672832" y="3945001"/>
                    <a:pt x="7303897" y="3945001"/>
                  </a:cubicBezTo>
                  <a:lnTo>
                    <a:pt x="7303897" y="3932301"/>
                  </a:lnTo>
                  <a:lnTo>
                    <a:pt x="7303897" y="3945001"/>
                  </a:lnTo>
                  <a:lnTo>
                    <a:pt x="668147" y="3945001"/>
                  </a:lnTo>
                  <a:lnTo>
                    <a:pt x="668147" y="3932301"/>
                  </a:lnTo>
                  <a:lnTo>
                    <a:pt x="668147" y="3945001"/>
                  </a:lnTo>
                  <a:cubicBezTo>
                    <a:pt x="299212" y="3944874"/>
                    <a:pt x="0" y="3646805"/>
                    <a:pt x="0" y="3279013"/>
                  </a:cubicBezTo>
                  <a:lnTo>
                    <a:pt x="0" y="665988"/>
                  </a:lnTo>
                  <a:lnTo>
                    <a:pt x="12700" y="665988"/>
                  </a:lnTo>
                  <a:lnTo>
                    <a:pt x="0" y="665988"/>
                  </a:lnTo>
                  <a:moveTo>
                    <a:pt x="25400" y="665988"/>
                  </a:moveTo>
                  <a:lnTo>
                    <a:pt x="25400" y="3279013"/>
                  </a:lnTo>
                  <a:lnTo>
                    <a:pt x="12700" y="3279013"/>
                  </a:lnTo>
                  <a:lnTo>
                    <a:pt x="25400" y="3279013"/>
                  </a:lnTo>
                  <a:cubicBezTo>
                    <a:pt x="25400" y="3632708"/>
                    <a:pt x="313055" y="3919601"/>
                    <a:pt x="668147" y="3919601"/>
                  </a:cubicBezTo>
                  <a:lnTo>
                    <a:pt x="7303897" y="3919601"/>
                  </a:lnTo>
                  <a:cubicBezTo>
                    <a:pt x="7658862" y="3919601"/>
                    <a:pt x="7946644" y="3632708"/>
                    <a:pt x="7946644" y="3279013"/>
                  </a:cubicBezTo>
                  <a:lnTo>
                    <a:pt x="7946644" y="665988"/>
                  </a:lnTo>
                  <a:cubicBezTo>
                    <a:pt x="7946517" y="312293"/>
                    <a:pt x="7658862" y="25400"/>
                    <a:pt x="7303897" y="25400"/>
                  </a:cubicBezTo>
                  <a:lnTo>
                    <a:pt x="668147" y="25400"/>
                  </a:lnTo>
                  <a:lnTo>
                    <a:pt x="668147" y="12700"/>
                  </a:lnTo>
                  <a:lnTo>
                    <a:pt x="668147" y="25400"/>
                  </a:lnTo>
                  <a:cubicBezTo>
                    <a:pt x="313055" y="25400"/>
                    <a:pt x="25400" y="312293"/>
                    <a:pt x="25400" y="665988"/>
                  </a:cubicBezTo>
                  <a:close/>
                </a:path>
              </a:pathLst>
            </a:custGeom>
            <a:solidFill>
              <a:srgbClr val="2F528F"/>
            </a:solidFill>
          </p:spPr>
        </p:sp>
        <p:sp>
          <p:nvSpPr>
            <p:cNvPr name="TextBox 14" id="14"/>
            <p:cNvSpPr txBox="true"/>
            <p:nvPr/>
          </p:nvSpPr>
          <p:spPr>
            <a:xfrm>
              <a:off x="0" y="-47625"/>
              <a:ext cx="7971970" cy="3992551"/>
            </a:xfrm>
            <a:prstGeom prst="rect">
              <a:avLst/>
            </a:prstGeom>
          </p:spPr>
          <p:txBody>
            <a:bodyPr anchor="ctr" rtlCol="false" tIns="50800" lIns="50800" bIns="50800" rIns="50800"/>
            <a:lstStyle/>
            <a:p>
              <a:pPr algn="ctr">
                <a:lnSpc>
                  <a:spcPts val="2520"/>
                </a:lnSpc>
              </a:pPr>
              <a:r>
                <a:rPr lang="en-US" sz="2100">
                  <a:solidFill>
                    <a:srgbClr val="FFFFFF"/>
                  </a:solidFill>
                  <a:latin typeface="Calibri (MS)"/>
                  <a:ea typeface="Calibri (MS)"/>
                  <a:cs typeface="Calibri (MS)"/>
                  <a:sym typeface="Calibri (MS)"/>
                </a:rPr>
                <a:t>Partial melting also affects magma/lava viscosity. Magma in the mantle is molten/semi-molten. </a:t>
              </a:r>
              <a:r>
                <a:rPr lang="en-US" sz="2100" u="sng">
                  <a:solidFill>
                    <a:srgbClr val="FFFFFF"/>
                  </a:solidFill>
                  <a:latin typeface="Calibri (MS)"/>
                  <a:ea typeface="Calibri (MS)"/>
                  <a:cs typeface="Calibri (MS)"/>
                  <a:sym typeface="Calibri (MS)"/>
                </a:rPr>
                <a:t>Some minerals melt before others </a:t>
              </a:r>
              <a:r>
                <a:rPr lang="en-US" sz="2100">
                  <a:solidFill>
                    <a:srgbClr val="FFFFFF"/>
                  </a:solidFill>
                  <a:latin typeface="Calibri (MS)"/>
                  <a:ea typeface="Calibri (MS)"/>
                  <a:cs typeface="Calibri (MS)"/>
                  <a:sym typeface="Calibri (MS)"/>
                </a:rPr>
                <a:t>– this is called partial melting &amp; it alters the composition of the magma produced. At subduction zones, the older and deeper slabs experience greater partial melting and this produces silica-rich magma. The process of partial melting isn’t as prevalent at constructive boundaries.</a:t>
              </a:r>
            </a:p>
          </p:txBody>
        </p:sp>
      </p:grpSp>
      <p:grpSp>
        <p:nvGrpSpPr>
          <p:cNvPr name="Group 15" id="15"/>
          <p:cNvGrpSpPr/>
          <p:nvPr/>
        </p:nvGrpSpPr>
        <p:grpSpPr>
          <a:xfrm rot="0">
            <a:off x="8074059" y="7960159"/>
            <a:ext cx="4020960" cy="2354490"/>
            <a:chOff x="0" y="0"/>
            <a:chExt cx="5361280" cy="3139320"/>
          </a:xfrm>
        </p:grpSpPr>
        <p:sp>
          <p:nvSpPr>
            <p:cNvPr name="Freeform 16" id="16"/>
            <p:cNvSpPr/>
            <p:nvPr/>
          </p:nvSpPr>
          <p:spPr>
            <a:xfrm flipH="false" flipV="false" rot="0">
              <a:off x="0" y="0"/>
              <a:ext cx="5361305" cy="3139313"/>
            </a:xfrm>
            <a:custGeom>
              <a:avLst/>
              <a:gdLst/>
              <a:ahLst/>
              <a:cxnLst/>
              <a:rect r="r" b="b" t="t" l="l"/>
              <a:pathLst>
                <a:path h="3139313" w="5361305">
                  <a:moveTo>
                    <a:pt x="0" y="0"/>
                  </a:moveTo>
                  <a:lnTo>
                    <a:pt x="5361305" y="0"/>
                  </a:lnTo>
                  <a:lnTo>
                    <a:pt x="5361305" y="3139313"/>
                  </a:lnTo>
                  <a:lnTo>
                    <a:pt x="0" y="3139313"/>
                  </a:lnTo>
                  <a:close/>
                </a:path>
              </a:pathLst>
            </a:custGeom>
            <a:solidFill>
              <a:srgbClr val="FBE5D6"/>
            </a:solidFill>
          </p:spPr>
        </p:sp>
        <p:sp>
          <p:nvSpPr>
            <p:cNvPr name="TextBox 17" id="17"/>
            <p:cNvSpPr txBox="true"/>
            <p:nvPr/>
          </p:nvSpPr>
          <p:spPr>
            <a:xfrm>
              <a:off x="0" y="-38100"/>
              <a:ext cx="5361280" cy="3177420"/>
            </a:xfrm>
            <a:prstGeom prst="rect">
              <a:avLst/>
            </a:prstGeom>
          </p:spPr>
          <p:txBody>
            <a:bodyPr anchor="t" rtlCol="false" tIns="50800" lIns="50800" bIns="50800" rIns="50800"/>
            <a:lstStyle/>
            <a:p>
              <a:pPr algn="l">
                <a:lnSpc>
                  <a:spcPts val="2879"/>
                </a:lnSpc>
              </a:pPr>
              <a:r>
                <a:rPr lang="en-US" sz="2400">
                  <a:solidFill>
                    <a:srgbClr val="000000"/>
                  </a:solidFill>
                  <a:latin typeface="Calibri (MS)"/>
                  <a:ea typeface="Calibri (MS)"/>
                  <a:cs typeface="Calibri (MS)"/>
                  <a:sym typeface="Calibri (MS)"/>
                </a:rPr>
                <a:t>8 ‘The type of eruption is the most important factor influencing the hazards from volcanoes.’ With the aid of examples, how far do you agree? [20] </a:t>
              </a:r>
            </a:p>
          </p:txBody>
        </p:sp>
      </p:grpSp>
      <p:grpSp>
        <p:nvGrpSpPr>
          <p:cNvPr name="Group 18" id="18"/>
          <p:cNvGrpSpPr/>
          <p:nvPr/>
        </p:nvGrpSpPr>
        <p:grpSpPr>
          <a:xfrm rot="0">
            <a:off x="8064532" y="3624680"/>
            <a:ext cx="4388374" cy="4206844"/>
            <a:chOff x="0" y="0"/>
            <a:chExt cx="5851166" cy="5609126"/>
          </a:xfrm>
        </p:grpSpPr>
        <p:sp>
          <p:nvSpPr>
            <p:cNvPr name="Freeform 19" id="19"/>
            <p:cNvSpPr/>
            <p:nvPr/>
          </p:nvSpPr>
          <p:spPr>
            <a:xfrm flipH="false" flipV="false" rot="0">
              <a:off x="12700" y="12700"/>
              <a:ext cx="5825744" cy="5583682"/>
            </a:xfrm>
            <a:custGeom>
              <a:avLst/>
              <a:gdLst/>
              <a:ahLst/>
              <a:cxnLst/>
              <a:rect r="r" b="b" t="t" l="l"/>
              <a:pathLst>
                <a:path h="5583682" w="5825744">
                  <a:moveTo>
                    <a:pt x="0" y="930656"/>
                  </a:moveTo>
                  <a:cubicBezTo>
                    <a:pt x="0" y="416687"/>
                    <a:pt x="416687" y="0"/>
                    <a:pt x="930783" y="0"/>
                  </a:cubicBezTo>
                  <a:lnTo>
                    <a:pt x="4894961" y="0"/>
                  </a:lnTo>
                  <a:cubicBezTo>
                    <a:pt x="5409057" y="0"/>
                    <a:pt x="5825744" y="416687"/>
                    <a:pt x="5825744" y="930656"/>
                  </a:cubicBezTo>
                  <a:lnTo>
                    <a:pt x="5825744" y="4653026"/>
                  </a:lnTo>
                  <a:cubicBezTo>
                    <a:pt x="5825744" y="5166995"/>
                    <a:pt x="5409057" y="5583682"/>
                    <a:pt x="4894961" y="5583682"/>
                  </a:cubicBezTo>
                  <a:lnTo>
                    <a:pt x="930783" y="5583682"/>
                  </a:lnTo>
                  <a:cubicBezTo>
                    <a:pt x="416687" y="5583682"/>
                    <a:pt x="0" y="5167122"/>
                    <a:pt x="0" y="4653026"/>
                  </a:cubicBezTo>
                  <a:close/>
                </a:path>
              </a:pathLst>
            </a:custGeom>
            <a:solidFill>
              <a:srgbClr val="FF0000"/>
            </a:solidFill>
          </p:spPr>
        </p:sp>
        <p:sp>
          <p:nvSpPr>
            <p:cNvPr name="Freeform 20" id="20"/>
            <p:cNvSpPr/>
            <p:nvPr/>
          </p:nvSpPr>
          <p:spPr>
            <a:xfrm flipH="false" flipV="false" rot="0">
              <a:off x="0" y="0"/>
              <a:ext cx="5851144" cy="5609082"/>
            </a:xfrm>
            <a:custGeom>
              <a:avLst/>
              <a:gdLst/>
              <a:ahLst/>
              <a:cxnLst/>
              <a:rect r="r" b="b" t="t" l="l"/>
              <a:pathLst>
                <a:path h="5609082" w="5851144">
                  <a:moveTo>
                    <a:pt x="0" y="943356"/>
                  </a:moveTo>
                  <a:cubicBezTo>
                    <a:pt x="0" y="422402"/>
                    <a:pt x="422402" y="0"/>
                    <a:pt x="943483" y="0"/>
                  </a:cubicBezTo>
                  <a:lnTo>
                    <a:pt x="4907661" y="0"/>
                  </a:lnTo>
                  <a:lnTo>
                    <a:pt x="4907661" y="12700"/>
                  </a:lnTo>
                  <a:lnTo>
                    <a:pt x="4907661" y="0"/>
                  </a:lnTo>
                  <a:cubicBezTo>
                    <a:pt x="5428742" y="0"/>
                    <a:pt x="5851144" y="422402"/>
                    <a:pt x="5851144" y="943356"/>
                  </a:cubicBezTo>
                  <a:lnTo>
                    <a:pt x="5838444" y="943356"/>
                  </a:lnTo>
                  <a:lnTo>
                    <a:pt x="5851144" y="943356"/>
                  </a:lnTo>
                  <a:lnTo>
                    <a:pt x="5851144" y="4665726"/>
                  </a:lnTo>
                  <a:lnTo>
                    <a:pt x="5838444" y="4665726"/>
                  </a:lnTo>
                  <a:lnTo>
                    <a:pt x="5851144" y="4665726"/>
                  </a:lnTo>
                  <a:cubicBezTo>
                    <a:pt x="5851144" y="5186680"/>
                    <a:pt x="5428742" y="5609082"/>
                    <a:pt x="4907661" y="5609082"/>
                  </a:cubicBezTo>
                  <a:lnTo>
                    <a:pt x="4907661" y="5596382"/>
                  </a:lnTo>
                  <a:lnTo>
                    <a:pt x="4907661" y="5609082"/>
                  </a:lnTo>
                  <a:lnTo>
                    <a:pt x="943483" y="5609082"/>
                  </a:lnTo>
                  <a:lnTo>
                    <a:pt x="943483" y="5596382"/>
                  </a:lnTo>
                  <a:lnTo>
                    <a:pt x="943483" y="5609082"/>
                  </a:lnTo>
                  <a:cubicBezTo>
                    <a:pt x="422402" y="5609082"/>
                    <a:pt x="0" y="5186807"/>
                    <a:pt x="0" y="4665726"/>
                  </a:cubicBezTo>
                  <a:lnTo>
                    <a:pt x="0" y="943356"/>
                  </a:lnTo>
                  <a:lnTo>
                    <a:pt x="12700" y="943356"/>
                  </a:lnTo>
                  <a:lnTo>
                    <a:pt x="0" y="943356"/>
                  </a:lnTo>
                  <a:moveTo>
                    <a:pt x="25400" y="943356"/>
                  </a:moveTo>
                  <a:lnTo>
                    <a:pt x="25400" y="4665726"/>
                  </a:lnTo>
                  <a:lnTo>
                    <a:pt x="12700" y="4665726"/>
                  </a:lnTo>
                  <a:lnTo>
                    <a:pt x="25400" y="4665726"/>
                  </a:lnTo>
                  <a:cubicBezTo>
                    <a:pt x="25400" y="5172710"/>
                    <a:pt x="436499" y="5583682"/>
                    <a:pt x="943483" y="5583682"/>
                  </a:cubicBezTo>
                  <a:lnTo>
                    <a:pt x="4907661" y="5583682"/>
                  </a:lnTo>
                  <a:cubicBezTo>
                    <a:pt x="5414772" y="5583682"/>
                    <a:pt x="5825744" y="5172710"/>
                    <a:pt x="5825744" y="4665726"/>
                  </a:cubicBezTo>
                  <a:lnTo>
                    <a:pt x="5825744" y="943356"/>
                  </a:lnTo>
                  <a:cubicBezTo>
                    <a:pt x="5825744" y="436372"/>
                    <a:pt x="5414772" y="25400"/>
                    <a:pt x="4907661" y="25400"/>
                  </a:cubicBezTo>
                  <a:lnTo>
                    <a:pt x="943483" y="25400"/>
                  </a:lnTo>
                  <a:lnTo>
                    <a:pt x="943483" y="12700"/>
                  </a:lnTo>
                  <a:lnTo>
                    <a:pt x="943483" y="25400"/>
                  </a:lnTo>
                  <a:cubicBezTo>
                    <a:pt x="436499" y="25400"/>
                    <a:pt x="25400" y="436372"/>
                    <a:pt x="25400" y="943356"/>
                  </a:cubicBezTo>
                  <a:close/>
                </a:path>
              </a:pathLst>
            </a:custGeom>
            <a:solidFill>
              <a:srgbClr val="2F528F"/>
            </a:solidFill>
          </p:spPr>
        </p:sp>
        <p:sp>
          <p:nvSpPr>
            <p:cNvPr name="TextBox 21" id="21"/>
            <p:cNvSpPr txBox="true"/>
            <p:nvPr/>
          </p:nvSpPr>
          <p:spPr>
            <a:xfrm>
              <a:off x="0" y="-38100"/>
              <a:ext cx="5851166" cy="5647226"/>
            </a:xfrm>
            <a:prstGeom prst="rect">
              <a:avLst/>
            </a:prstGeom>
          </p:spPr>
          <p:txBody>
            <a:bodyPr anchor="ctr" rtlCol="false" tIns="50800" lIns="50800" bIns="50800" rIns="50800"/>
            <a:lstStyle/>
            <a:p>
              <a:pPr algn="ctr">
                <a:lnSpc>
                  <a:spcPts val="1709"/>
                </a:lnSpc>
              </a:pPr>
              <a:r>
                <a:rPr lang="en-US" sz="1425">
                  <a:solidFill>
                    <a:srgbClr val="FFFFFF"/>
                  </a:solidFill>
                  <a:latin typeface="Calibri (MS)"/>
                  <a:ea typeface="Calibri (MS)"/>
                  <a:cs typeface="Calibri (MS)"/>
                  <a:sym typeface="Calibri (MS)"/>
                </a:rPr>
                <a:t>What is silica?</a:t>
              </a:r>
            </a:p>
            <a:p>
              <a:pPr algn="ctr">
                <a:lnSpc>
                  <a:spcPts val="1709"/>
                </a:lnSpc>
              </a:pPr>
              <a:r>
                <a:rPr lang="en-US" sz="1425">
                  <a:solidFill>
                    <a:srgbClr val="FFFFFF"/>
                  </a:solidFill>
                  <a:latin typeface="Calibri (MS)"/>
                  <a:ea typeface="Calibri (MS)"/>
                  <a:cs typeface="Calibri (MS)"/>
                  <a:sym typeface="Calibri (MS)"/>
                </a:rPr>
                <a:t>Silicon is a chemical element with the symbol Si and atomic number 14. Silicon makes up 27.7% of the Earth’s crust by mass and is the second most abundant element (oxygen is the first). It does not occur un-combined in nature but occurs chiefly as the oxide (silica) and as silicates.</a:t>
              </a:r>
            </a:p>
            <a:p>
              <a:pPr algn="ctr">
                <a:lnSpc>
                  <a:spcPts val="1709"/>
                </a:lnSpc>
              </a:pPr>
            </a:p>
            <a:p>
              <a:pPr algn="ctr">
                <a:lnSpc>
                  <a:spcPts val="1709"/>
                </a:lnSpc>
              </a:pPr>
              <a:r>
                <a:rPr lang="en-US" sz="1425">
                  <a:solidFill>
                    <a:srgbClr val="FFFFFF"/>
                  </a:solidFill>
                  <a:latin typeface="Calibri (MS)"/>
                  <a:ea typeface="Calibri (MS)"/>
                  <a:cs typeface="Calibri (MS)"/>
                  <a:sym typeface="Calibri (MS)"/>
                </a:rPr>
                <a:t>An oxide is a chemical compound that contains at least one oxygen atom and one other element in its chemical formula. The oxide includes sand, quartz, rock crystal and flint. </a:t>
              </a:r>
            </a:p>
            <a:p>
              <a:pPr algn="ctr">
                <a:lnSpc>
                  <a:spcPts val="1709"/>
                </a:lnSpc>
              </a:pPr>
            </a:p>
            <a:p>
              <a:pPr algn="ctr">
                <a:lnSpc>
                  <a:spcPts val="1709"/>
                </a:lnSpc>
              </a:pPr>
              <a:r>
                <a:rPr lang="en-US" sz="1425">
                  <a:solidFill>
                    <a:srgbClr val="FFFFFF"/>
                  </a:solidFill>
                  <a:latin typeface="Calibri (MS)"/>
                  <a:ea typeface="Calibri (MS)"/>
                  <a:cs typeface="Calibri (MS)"/>
                  <a:sym typeface="Calibri (MS)"/>
                </a:rPr>
                <a:t>Silicates are salts containing silicon (Si) and oxygen. There are many types of silicates, because the silicon-to-oxygen ratio can vary widely. The silicate form includes asbestos, granite, hornblende, feldspar, clay and mica.</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sp>
        <p:nvSpPr>
          <p:cNvPr name="TextBox 3" id="3"/>
          <p:cNvSpPr txBox="true"/>
          <p:nvPr/>
        </p:nvSpPr>
        <p:spPr>
          <a:xfrm rot="0">
            <a:off x="91440" y="-1905"/>
            <a:ext cx="10368567" cy="741015"/>
          </a:xfrm>
          <a:prstGeom prst="rect">
            <a:avLst/>
          </a:prstGeom>
        </p:spPr>
        <p:txBody>
          <a:bodyPr anchor="t" rtlCol="false" tIns="0" lIns="0" bIns="0" rIns="0">
            <a:spAutoFit/>
          </a:bodyPr>
          <a:lstStyle/>
          <a:p>
            <a:pPr algn="l">
              <a:lnSpc>
                <a:spcPts val="5040"/>
              </a:lnSpc>
            </a:pPr>
            <a:r>
              <a:rPr lang="en-US" sz="4200" spc="36">
                <a:solidFill>
                  <a:srgbClr val="000000"/>
                </a:solidFill>
                <a:latin typeface="Abibas"/>
                <a:ea typeface="Abibas"/>
                <a:cs typeface="Abibas"/>
                <a:sym typeface="Abibas"/>
              </a:rPr>
              <a:t>Types of volcanic eruption &amp; their products</a:t>
            </a:r>
          </a:p>
        </p:txBody>
      </p:sp>
      <p:grpSp>
        <p:nvGrpSpPr>
          <p:cNvPr name="Group 4" id="4"/>
          <p:cNvGrpSpPr>
            <a:grpSpLocks noChangeAspect="true"/>
          </p:cNvGrpSpPr>
          <p:nvPr/>
        </p:nvGrpSpPr>
        <p:grpSpPr>
          <a:xfrm rot="0">
            <a:off x="114813" y="724851"/>
            <a:ext cx="11438402" cy="5361750"/>
            <a:chOff x="0" y="0"/>
            <a:chExt cx="15251202" cy="7149000"/>
          </a:xfrm>
        </p:grpSpPr>
        <p:sp>
          <p:nvSpPr>
            <p:cNvPr name="Freeform 5" id="5" descr="Image preview"/>
            <p:cNvSpPr/>
            <p:nvPr/>
          </p:nvSpPr>
          <p:spPr>
            <a:xfrm flipH="false" flipV="false" rot="0">
              <a:off x="0" y="0"/>
              <a:ext cx="15251176" cy="7148957"/>
            </a:xfrm>
            <a:custGeom>
              <a:avLst/>
              <a:gdLst/>
              <a:ahLst/>
              <a:cxnLst/>
              <a:rect r="r" b="b" t="t" l="l"/>
              <a:pathLst>
                <a:path h="7148957" w="15251176">
                  <a:moveTo>
                    <a:pt x="0" y="0"/>
                  </a:moveTo>
                  <a:lnTo>
                    <a:pt x="15251176" y="0"/>
                  </a:lnTo>
                  <a:lnTo>
                    <a:pt x="15251176" y="7148957"/>
                  </a:lnTo>
                  <a:lnTo>
                    <a:pt x="0" y="7148957"/>
                  </a:lnTo>
                  <a:lnTo>
                    <a:pt x="0" y="0"/>
                  </a:lnTo>
                  <a:close/>
                </a:path>
              </a:pathLst>
            </a:custGeom>
            <a:blipFill>
              <a:blip r:embed="rId3"/>
              <a:stretch>
                <a:fillRect l="0" t="0" r="0" b="0"/>
              </a:stretch>
            </a:blipFill>
          </p:spPr>
        </p:sp>
      </p:grpSp>
      <p:grpSp>
        <p:nvGrpSpPr>
          <p:cNvPr name="Group 6" id="6"/>
          <p:cNvGrpSpPr/>
          <p:nvPr/>
        </p:nvGrpSpPr>
        <p:grpSpPr>
          <a:xfrm rot="0">
            <a:off x="14339452" y="5628722"/>
            <a:ext cx="3781186" cy="4570482"/>
            <a:chOff x="0" y="0"/>
            <a:chExt cx="5041582" cy="6093976"/>
          </a:xfrm>
        </p:grpSpPr>
        <p:sp>
          <p:nvSpPr>
            <p:cNvPr name="Freeform 7" id="7"/>
            <p:cNvSpPr/>
            <p:nvPr/>
          </p:nvSpPr>
          <p:spPr>
            <a:xfrm flipH="false" flipV="false" rot="0">
              <a:off x="0" y="0"/>
              <a:ext cx="5041519" cy="6093968"/>
            </a:xfrm>
            <a:custGeom>
              <a:avLst/>
              <a:gdLst/>
              <a:ahLst/>
              <a:cxnLst/>
              <a:rect r="r" b="b" t="t" l="l"/>
              <a:pathLst>
                <a:path h="6093968" w="5041519">
                  <a:moveTo>
                    <a:pt x="0" y="0"/>
                  </a:moveTo>
                  <a:lnTo>
                    <a:pt x="5041519" y="0"/>
                  </a:lnTo>
                  <a:lnTo>
                    <a:pt x="5041519" y="6093968"/>
                  </a:lnTo>
                  <a:lnTo>
                    <a:pt x="0" y="6093968"/>
                  </a:lnTo>
                  <a:close/>
                </a:path>
              </a:pathLst>
            </a:custGeom>
            <a:solidFill>
              <a:srgbClr val="FBE5D6"/>
            </a:solidFill>
          </p:spPr>
        </p:sp>
        <p:sp>
          <p:nvSpPr>
            <p:cNvPr name="TextBox 8" id="8"/>
            <p:cNvSpPr txBox="true"/>
            <p:nvPr/>
          </p:nvSpPr>
          <p:spPr>
            <a:xfrm>
              <a:off x="0" y="-38100"/>
              <a:ext cx="5041582" cy="6132076"/>
            </a:xfrm>
            <a:prstGeom prst="rect">
              <a:avLst/>
            </a:prstGeom>
          </p:spPr>
          <p:txBody>
            <a:bodyPr anchor="t" rtlCol="false" tIns="50800" lIns="50800" bIns="50800" rIns="50800"/>
            <a:lstStyle/>
            <a:p>
              <a:pPr algn="l">
                <a:lnSpc>
                  <a:spcPts val="2879"/>
                </a:lnSpc>
              </a:pPr>
              <a:r>
                <a:rPr lang="en-US" sz="2400">
                  <a:solidFill>
                    <a:srgbClr val="000000"/>
                  </a:solidFill>
                  <a:latin typeface="Calibri (MS)"/>
                  <a:ea typeface="Calibri (MS)"/>
                  <a:cs typeface="Calibri (MS)"/>
                  <a:sym typeface="Calibri (MS)"/>
                </a:rPr>
                <a:t>8 ‘The type of eruption is the most important factor influencing the hazards from volcanoes.’ With the aid of examples, how far do you agree? [20] </a:t>
              </a:r>
            </a:p>
            <a:p>
              <a:pPr algn="l">
                <a:lnSpc>
                  <a:spcPts val="2879"/>
                </a:lnSpc>
              </a:pPr>
            </a:p>
            <a:p>
              <a:pPr algn="l">
                <a:lnSpc>
                  <a:spcPts val="2879"/>
                </a:lnSpc>
              </a:pPr>
              <a:r>
                <a:rPr lang="en-US" sz="2400">
                  <a:solidFill>
                    <a:srgbClr val="000000"/>
                  </a:solidFill>
                  <a:latin typeface="Calibri (MS)"/>
                  <a:ea typeface="Calibri (MS)"/>
                  <a:cs typeface="Calibri (MS)"/>
                  <a:sym typeface="Calibri (MS)"/>
                </a:rPr>
                <a:t>9 Assess the extent to which the types of volcanic eruptions and their products determine the hazardous impacts. [20]</a:t>
              </a:r>
            </a:p>
          </p:txBody>
        </p:sp>
      </p:grpSp>
      <p:grpSp>
        <p:nvGrpSpPr>
          <p:cNvPr name="Group 9" id="9"/>
          <p:cNvGrpSpPr>
            <a:grpSpLocks noChangeAspect="true"/>
          </p:cNvGrpSpPr>
          <p:nvPr/>
        </p:nvGrpSpPr>
        <p:grpSpPr>
          <a:xfrm rot="0">
            <a:off x="11760342" y="171552"/>
            <a:ext cx="6360298" cy="5361748"/>
            <a:chOff x="0" y="0"/>
            <a:chExt cx="8480398" cy="7148998"/>
          </a:xfrm>
        </p:grpSpPr>
        <p:sp>
          <p:nvSpPr>
            <p:cNvPr name="Freeform 10" id="10" descr="Height of Eruption Column and Degree of Explosivity"/>
            <p:cNvSpPr/>
            <p:nvPr/>
          </p:nvSpPr>
          <p:spPr>
            <a:xfrm flipH="false" flipV="false" rot="0">
              <a:off x="0" y="0"/>
              <a:ext cx="8480425" cy="7148957"/>
            </a:xfrm>
            <a:custGeom>
              <a:avLst/>
              <a:gdLst/>
              <a:ahLst/>
              <a:cxnLst/>
              <a:rect r="r" b="b" t="t" l="l"/>
              <a:pathLst>
                <a:path h="7148957" w="8480425">
                  <a:moveTo>
                    <a:pt x="0" y="0"/>
                  </a:moveTo>
                  <a:lnTo>
                    <a:pt x="8480425" y="0"/>
                  </a:lnTo>
                  <a:lnTo>
                    <a:pt x="8480425" y="7148957"/>
                  </a:lnTo>
                  <a:lnTo>
                    <a:pt x="0" y="7148957"/>
                  </a:lnTo>
                  <a:lnTo>
                    <a:pt x="0" y="0"/>
                  </a:lnTo>
                  <a:close/>
                </a:path>
              </a:pathLst>
            </a:custGeom>
            <a:blipFill>
              <a:blip r:embed="rId4"/>
              <a:stretch>
                <a:fillRect l="0" t="0" r="-13954" b="0"/>
              </a:stretch>
            </a:blipFill>
          </p:spPr>
        </p:sp>
      </p:grpSp>
      <p:grpSp>
        <p:nvGrpSpPr>
          <p:cNvPr name="Group 11" id="11"/>
          <p:cNvGrpSpPr/>
          <p:nvPr/>
        </p:nvGrpSpPr>
        <p:grpSpPr>
          <a:xfrm rot="0">
            <a:off x="143997" y="6610281"/>
            <a:ext cx="5190003" cy="3588923"/>
            <a:chOff x="0" y="0"/>
            <a:chExt cx="6920004" cy="4785230"/>
          </a:xfrm>
        </p:grpSpPr>
        <p:sp>
          <p:nvSpPr>
            <p:cNvPr name="Freeform 12" id="12"/>
            <p:cNvSpPr/>
            <p:nvPr/>
          </p:nvSpPr>
          <p:spPr>
            <a:xfrm flipH="false" flipV="false" rot="0">
              <a:off x="-1524" y="-1524"/>
              <a:ext cx="6923024" cy="4788281"/>
            </a:xfrm>
            <a:custGeom>
              <a:avLst/>
              <a:gdLst/>
              <a:ahLst/>
              <a:cxnLst/>
              <a:rect r="r" b="b" t="t" l="l"/>
              <a:pathLst>
                <a:path h="4788281" w="6923024">
                  <a:moveTo>
                    <a:pt x="1524" y="0"/>
                  </a:moveTo>
                  <a:lnTo>
                    <a:pt x="6921500" y="0"/>
                  </a:lnTo>
                  <a:cubicBezTo>
                    <a:pt x="6922389" y="0"/>
                    <a:pt x="6923024" y="762"/>
                    <a:pt x="6923024" y="1524"/>
                  </a:cubicBezTo>
                  <a:lnTo>
                    <a:pt x="6923024" y="4786757"/>
                  </a:lnTo>
                  <a:cubicBezTo>
                    <a:pt x="6923024" y="4787646"/>
                    <a:pt x="6922262" y="4788281"/>
                    <a:pt x="6921500" y="4788281"/>
                  </a:cubicBezTo>
                  <a:lnTo>
                    <a:pt x="1524" y="4788281"/>
                  </a:lnTo>
                  <a:cubicBezTo>
                    <a:pt x="635" y="4788281"/>
                    <a:pt x="0" y="4787519"/>
                    <a:pt x="0" y="4786757"/>
                  </a:cubicBezTo>
                  <a:lnTo>
                    <a:pt x="0" y="1524"/>
                  </a:lnTo>
                  <a:cubicBezTo>
                    <a:pt x="0" y="635"/>
                    <a:pt x="762" y="0"/>
                    <a:pt x="1524" y="0"/>
                  </a:cubicBezTo>
                  <a:moveTo>
                    <a:pt x="1524" y="3048"/>
                  </a:moveTo>
                  <a:lnTo>
                    <a:pt x="1524" y="1524"/>
                  </a:lnTo>
                  <a:lnTo>
                    <a:pt x="3048" y="1524"/>
                  </a:lnTo>
                  <a:lnTo>
                    <a:pt x="3048" y="4786757"/>
                  </a:lnTo>
                  <a:lnTo>
                    <a:pt x="1524" y="4786757"/>
                  </a:lnTo>
                  <a:lnTo>
                    <a:pt x="1524" y="4785233"/>
                  </a:lnTo>
                  <a:lnTo>
                    <a:pt x="6921500" y="4785233"/>
                  </a:lnTo>
                  <a:lnTo>
                    <a:pt x="6921500" y="4786757"/>
                  </a:lnTo>
                  <a:lnTo>
                    <a:pt x="6919976" y="4786757"/>
                  </a:lnTo>
                  <a:lnTo>
                    <a:pt x="6919976" y="1524"/>
                  </a:lnTo>
                  <a:lnTo>
                    <a:pt x="6921500" y="1524"/>
                  </a:lnTo>
                  <a:lnTo>
                    <a:pt x="6921500" y="3048"/>
                  </a:lnTo>
                  <a:lnTo>
                    <a:pt x="1524" y="3048"/>
                  </a:lnTo>
                  <a:close/>
                </a:path>
              </a:pathLst>
            </a:custGeom>
            <a:solidFill>
              <a:srgbClr val="4472C4"/>
            </a:solidFill>
          </p:spPr>
        </p:sp>
        <p:sp>
          <p:nvSpPr>
            <p:cNvPr name="TextBox 13" id="13"/>
            <p:cNvSpPr txBox="true"/>
            <p:nvPr/>
          </p:nvSpPr>
          <p:spPr>
            <a:xfrm>
              <a:off x="0" y="57150"/>
              <a:ext cx="6920004" cy="4728080"/>
            </a:xfrm>
            <a:prstGeom prst="rect">
              <a:avLst/>
            </a:prstGeom>
          </p:spPr>
          <p:txBody>
            <a:bodyPr anchor="t" rtlCol="false" tIns="50800" lIns="50800" bIns="50800" rIns="50800"/>
            <a:lstStyle/>
            <a:p>
              <a:pPr algn="l">
                <a:lnSpc>
                  <a:spcPts val="1762"/>
                </a:lnSpc>
              </a:pPr>
              <a:r>
                <a:rPr lang="en-US" sz="2039" u="sng">
                  <a:solidFill>
                    <a:srgbClr val="0563C1"/>
                  </a:solidFill>
                  <a:latin typeface="Arimo"/>
                  <a:ea typeface="Arimo"/>
                  <a:cs typeface="Arimo"/>
                  <a:sym typeface="Arimo"/>
                  <a:hlinkClick r:id="rId5" tooltip="https://www.alevelgeography.com/types-of-volcanoes/"/>
                </a:rPr>
                <a:t>A-Level Geography - great webpage!</a:t>
              </a:r>
              <a:r>
                <a:rPr lang="en-US" sz="2039">
                  <a:solidFill>
                    <a:srgbClr val="000000"/>
                  </a:solidFill>
                  <a:latin typeface="Arimo"/>
                  <a:ea typeface="Arimo"/>
                  <a:cs typeface="Arimo"/>
                  <a:sym typeface="Arimo"/>
                </a:rPr>
                <a:t> </a:t>
              </a:r>
            </a:p>
            <a:p>
              <a:pPr algn="l">
                <a:lnSpc>
                  <a:spcPts val="1762"/>
                </a:lnSpc>
              </a:pPr>
            </a:p>
            <a:p>
              <a:pPr algn="l">
                <a:lnSpc>
                  <a:spcPts val="1762"/>
                </a:lnSpc>
              </a:pPr>
              <a:r>
                <a:rPr lang="en-US" sz="2039" u="sng">
                  <a:solidFill>
                    <a:srgbClr val="0563C1"/>
                  </a:solidFill>
                  <a:latin typeface="Arimo"/>
                  <a:ea typeface="Arimo"/>
                  <a:cs typeface="Arimo"/>
                  <a:sym typeface="Arimo"/>
                  <a:hlinkClick r:id="rId6" tooltip="https://www.britannica.com/science/volcano/Secondary-damage"/>
                </a:rPr>
                <a:t>Britannica</a:t>
              </a:r>
              <a:r>
                <a:rPr lang="en-US" sz="2039">
                  <a:solidFill>
                    <a:srgbClr val="000000"/>
                  </a:solidFill>
                  <a:latin typeface="Arimo"/>
                  <a:ea typeface="Arimo"/>
                  <a:cs typeface="Arimo"/>
                  <a:sym typeface="Arimo"/>
                </a:rPr>
                <a:t> </a:t>
              </a:r>
            </a:p>
            <a:p>
              <a:pPr algn="l">
                <a:lnSpc>
                  <a:spcPts val="1762"/>
                </a:lnSpc>
              </a:pPr>
            </a:p>
            <a:p>
              <a:pPr algn="l">
                <a:lnSpc>
                  <a:spcPts val="1762"/>
                </a:lnSpc>
              </a:pPr>
              <a:r>
                <a:rPr lang="en-US" sz="2039" u="sng">
                  <a:solidFill>
                    <a:srgbClr val="0563C1"/>
                  </a:solidFill>
                  <a:latin typeface="Arimo"/>
                  <a:ea typeface="Arimo"/>
                  <a:cs typeface="Arimo"/>
                  <a:sym typeface="Arimo"/>
                  <a:hlinkClick r:id="rId7" tooltip="https://en.wikipedia.org/wiki/Types_of_volcanic_eruptions#:~:text=There%20are%20two%20types%20of,lava%20without%20significant%20explosive%20eruption"/>
                </a:rPr>
                <a:t>This</a:t>
              </a:r>
              <a:r>
                <a:rPr lang="en-US" sz="2039">
                  <a:solidFill>
                    <a:srgbClr val="000000"/>
                  </a:solidFill>
                  <a:latin typeface="Arimo"/>
                  <a:ea typeface="Arimo"/>
                  <a:cs typeface="Arimo"/>
                  <a:sym typeface="Arimo"/>
                </a:rPr>
                <a:t> Wikipedia article also has excellent information.</a:t>
              </a:r>
            </a:p>
            <a:p>
              <a:pPr algn="l">
                <a:lnSpc>
                  <a:spcPts val="1762"/>
                </a:lnSpc>
              </a:pPr>
            </a:p>
            <a:p>
              <a:pPr algn="l">
                <a:lnSpc>
                  <a:spcPts val="1762"/>
                </a:lnSpc>
              </a:pPr>
              <a:r>
                <a:rPr lang="en-US" sz="2039">
                  <a:solidFill>
                    <a:srgbClr val="000000"/>
                  </a:solidFill>
                  <a:latin typeface="Arimo"/>
                  <a:ea typeface="Arimo"/>
                  <a:cs typeface="Arimo"/>
                  <a:sym typeface="Arimo"/>
                </a:rPr>
                <a:t>Study </a:t>
              </a:r>
              <a:r>
                <a:rPr lang="en-US" sz="2039" u="sng">
                  <a:solidFill>
                    <a:srgbClr val="0563C1"/>
                  </a:solidFill>
                  <a:latin typeface="Arimo"/>
                  <a:ea typeface="Arimo"/>
                  <a:cs typeface="Arimo"/>
                  <a:sym typeface="Arimo"/>
                  <a:hlinkClick r:id="rId8" tooltip="http://sci.sdsu.edu/how_volcanoes_work/index.html"/>
                </a:rPr>
                <a:t>this</a:t>
              </a:r>
              <a:r>
                <a:rPr lang="en-US" sz="2039">
                  <a:solidFill>
                    <a:srgbClr val="000000"/>
                  </a:solidFill>
                  <a:latin typeface="Arimo"/>
                  <a:ea typeface="Arimo"/>
                  <a:cs typeface="Arimo"/>
                  <a:sym typeface="Arimo"/>
                </a:rPr>
                <a:t> webpage related to eruption types. Then, click the bullet points to further your learning on each of the eruption types.</a:t>
              </a:r>
            </a:p>
            <a:p>
              <a:pPr algn="l">
                <a:lnSpc>
                  <a:spcPts val="1762"/>
                </a:lnSpc>
              </a:pPr>
            </a:p>
          </p:txBody>
        </p:sp>
      </p:grpSp>
      <p:grpSp>
        <p:nvGrpSpPr>
          <p:cNvPr name="Group 14" id="14"/>
          <p:cNvGrpSpPr>
            <a:grpSpLocks noChangeAspect="true"/>
          </p:cNvGrpSpPr>
          <p:nvPr/>
        </p:nvGrpSpPr>
        <p:grpSpPr>
          <a:xfrm rot="0">
            <a:off x="8250542" y="6537918"/>
            <a:ext cx="5914948" cy="3630300"/>
            <a:chOff x="0" y="0"/>
            <a:chExt cx="7886598" cy="4840400"/>
          </a:xfrm>
        </p:grpSpPr>
        <p:sp>
          <p:nvSpPr>
            <p:cNvPr name="Freeform 15" id="15" descr="volcano - Six types of eruptions | Britannica"/>
            <p:cNvSpPr/>
            <p:nvPr/>
          </p:nvSpPr>
          <p:spPr>
            <a:xfrm flipH="false" flipV="false" rot="0">
              <a:off x="0" y="0"/>
              <a:ext cx="7886573" cy="4840351"/>
            </a:xfrm>
            <a:custGeom>
              <a:avLst/>
              <a:gdLst/>
              <a:ahLst/>
              <a:cxnLst/>
              <a:rect r="r" b="b" t="t" l="l"/>
              <a:pathLst>
                <a:path h="4840351" w="7886573">
                  <a:moveTo>
                    <a:pt x="0" y="0"/>
                  </a:moveTo>
                  <a:lnTo>
                    <a:pt x="7886573" y="0"/>
                  </a:lnTo>
                  <a:lnTo>
                    <a:pt x="7886573" y="4840351"/>
                  </a:lnTo>
                  <a:lnTo>
                    <a:pt x="0" y="4840351"/>
                  </a:lnTo>
                  <a:lnTo>
                    <a:pt x="0" y="0"/>
                  </a:lnTo>
                  <a:close/>
                </a:path>
              </a:pathLst>
            </a:custGeom>
            <a:blipFill>
              <a:blip r:embed="rId9"/>
              <a:stretch>
                <a:fillRect l="0" t="0" r="0" b="-1"/>
              </a:stretch>
            </a:blipFill>
          </p:spPr>
        </p:sp>
      </p:grpSp>
      <p:grpSp>
        <p:nvGrpSpPr>
          <p:cNvPr name="Group 16" id="16"/>
          <p:cNvGrpSpPr/>
          <p:nvPr/>
        </p:nvGrpSpPr>
        <p:grpSpPr>
          <a:xfrm rot="0">
            <a:off x="5406960" y="6140103"/>
            <a:ext cx="2713278" cy="4028115"/>
            <a:chOff x="0" y="0"/>
            <a:chExt cx="3617704" cy="5370820"/>
          </a:xfrm>
        </p:grpSpPr>
        <p:sp>
          <p:nvSpPr>
            <p:cNvPr name="Freeform 17" id="17"/>
            <p:cNvSpPr/>
            <p:nvPr/>
          </p:nvSpPr>
          <p:spPr>
            <a:xfrm flipH="false" flipV="false" rot="0">
              <a:off x="-1524" y="-1524"/>
              <a:ext cx="3620770" cy="5373878"/>
            </a:xfrm>
            <a:custGeom>
              <a:avLst/>
              <a:gdLst/>
              <a:ahLst/>
              <a:cxnLst/>
              <a:rect r="r" b="b" t="t" l="l"/>
              <a:pathLst>
                <a:path h="5373878" w="3620770">
                  <a:moveTo>
                    <a:pt x="1524" y="0"/>
                  </a:moveTo>
                  <a:lnTo>
                    <a:pt x="3619246" y="0"/>
                  </a:lnTo>
                  <a:cubicBezTo>
                    <a:pt x="3620135" y="0"/>
                    <a:pt x="3620770" y="762"/>
                    <a:pt x="3620770" y="1524"/>
                  </a:cubicBezTo>
                  <a:lnTo>
                    <a:pt x="3620770" y="5372354"/>
                  </a:lnTo>
                  <a:cubicBezTo>
                    <a:pt x="3620770" y="5373243"/>
                    <a:pt x="3620008" y="5373878"/>
                    <a:pt x="3619246" y="5373878"/>
                  </a:cubicBezTo>
                  <a:lnTo>
                    <a:pt x="1524" y="5373878"/>
                  </a:lnTo>
                  <a:cubicBezTo>
                    <a:pt x="635" y="5373878"/>
                    <a:pt x="0" y="5373116"/>
                    <a:pt x="0" y="5372354"/>
                  </a:cubicBezTo>
                  <a:lnTo>
                    <a:pt x="0" y="1524"/>
                  </a:lnTo>
                  <a:cubicBezTo>
                    <a:pt x="0" y="635"/>
                    <a:pt x="762" y="0"/>
                    <a:pt x="1524" y="0"/>
                  </a:cubicBezTo>
                  <a:moveTo>
                    <a:pt x="1524" y="3048"/>
                  </a:moveTo>
                  <a:lnTo>
                    <a:pt x="1524" y="1524"/>
                  </a:lnTo>
                  <a:lnTo>
                    <a:pt x="3048" y="1524"/>
                  </a:lnTo>
                  <a:lnTo>
                    <a:pt x="3048" y="5372354"/>
                  </a:lnTo>
                  <a:lnTo>
                    <a:pt x="1524" y="5372354"/>
                  </a:lnTo>
                  <a:lnTo>
                    <a:pt x="1524" y="5370830"/>
                  </a:lnTo>
                  <a:lnTo>
                    <a:pt x="3619246" y="5370830"/>
                  </a:lnTo>
                  <a:lnTo>
                    <a:pt x="3619246" y="5372354"/>
                  </a:lnTo>
                  <a:lnTo>
                    <a:pt x="3617722" y="5372354"/>
                  </a:lnTo>
                  <a:lnTo>
                    <a:pt x="3617722" y="1524"/>
                  </a:lnTo>
                  <a:lnTo>
                    <a:pt x="3619246" y="1524"/>
                  </a:lnTo>
                  <a:lnTo>
                    <a:pt x="3619246" y="3048"/>
                  </a:lnTo>
                  <a:lnTo>
                    <a:pt x="1524" y="3048"/>
                  </a:lnTo>
                  <a:close/>
                </a:path>
              </a:pathLst>
            </a:custGeom>
            <a:solidFill>
              <a:srgbClr val="4472C4"/>
            </a:solidFill>
          </p:spPr>
        </p:sp>
        <p:sp>
          <p:nvSpPr>
            <p:cNvPr name="TextBox 18" id="18"/>
            <p:cNvSpPr txBox="true"/>
            <p:nvPr/>
          </p:nvSpPr>
          <p:spPr>
            <a:xfrm>
              <a:off x="0" y="9525"/>
              <a:ext cx="3617704" cy="5361295"/>
            </a:xfrm>
            <a:prstGeom prst="rect">
              <a:avLst/>
            </a:prstGeom>
          </p:spPr>
          <p:txBody>
            <a:bodyPr anchor="t" rtlCol="false" tIns="50800" lIns="50800" bIns="50800" rIns="50800"/>
            <a:lstStyle/>
            <a:p>
              <a:pPr algn="ctr">
                <a:lnSpc>
                  <a:spcPts val="2916"/>
                </a:lnSpc>
              </a:pPr>
              <a:r>
                <a:rPr lang="en-US" sz="2700">
                  <a:solidFill>
                    <a:srgbClr val="000000"/>
                  </a:solidFill>
                  <a:latin typeface="Arimo"/>
                  <a:ea typeface="Arimo"/>
                  <a:cs typeface="Arimo"/>
                  <a:sym typeface="Arimo"/>
                </a:rPr>
                <a:t>TASK: Study the resources on this slide (including the links!) to build your knowledge on the various </a:t>
              </a:r>
              <a:r>
                <a:rPr lang="en-US" b="true" sz="2700" u="sng">
                  <a:solidFill>
                    <a:srgbClr val="000000"/>
                  </a:solidFill>
                  <a:latin typeface="Arimo Bold"/>
                  <a:ea typeface="Arimo Bold"/>
                  <a:cs typeface="Arimo Bold"/>
                  <a:sym typeface="Arimo Bold"/>
                </a:rPr>
                <a:t>types of volcanic eruptions</a:t>
              </a:r>
              <a:r>
                <a:rPr lang="en-US" sz="2700">
                  <a:solidFill>
                    <a:srgbClr val="000000"/>
                  </a:solidFill>
                  <a:latin typeface="Arimo"/>
                  <a:ea typeface="Arimo"/>
                  <a:cs typeface="Arimo"/>
                  <a:sym typeface="Arimo"/>
                </a:rPr>
                <a:t>.</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3350" y="141684"/>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sp>
        <p:nvSpPr>
          <p:cNvPr name="Freeform 3" id="3"/>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sp>
        <p:nvSpPr>
          <p:cNvPr name="TextBox 4" id="4"/>
          <p:cNvSpPr txBox="true"/>
          <p:nvPr/>
        </p:nvSpPr>
        <p:spPr>
          <a:xfrm rot="0">
            <a:off x="91442" y="-1905"/>
            <a:ext cx="18105120" cy="1387345"/>
          </a:xfrm>
          <a:prstGeom prst="rect">
            <a:avLst/>
          </a:prstGeom>
        </p:spPr>
        <p:txBody>
          <a:bodyPr anchor="t" rtlCol="false" tIns="0" lIns="0" bIns="0" rIns="0">
            <a:spAutoFit/>
          </a:bodyPr>
          <a:lstStyle/>
          <a:p>
            <a:pPr algn="ctr">
              <a:lnSpc>
                <a:spcPts val="5040"/>
              </a:lnSpc>
            </a:pPr>
            <a:r>
              <a:rPr lang="en-US" sz="4200" spc="36">
                <a:solidFill>
                  <a:srgbClr val="000000"/>
                </a:solidFill>
                <a:latin typeface="Abibas"/>
                <a:ea typeface="Abibas"/>
                <a:cs typeface="Abibas"/>
                <a:sym typeface="Abibas"/>
              </a:rPr>
              <a:t>Different plate margins &amp;different types of eruption = Different volcanic activity</a:t>
            </a:r>
          </a:p>
        </p:txBody>
      </p:sp>
      <p:grpSp>
        <p:nvGrpSpPr>
          <p:cNvPr name="Group 5" id="5"/>
          <p:cNvGrpSpPr/>
          <p:nvPr/>
        </p:nvGrpSpPr>
        <p:grpSpPr>
          <a:xfrm rot="0">
            <a:off x="27711" y="1040264"/>
            <a:ext cx="4406067" cy="9140964"/>
            <a:chOff x="0" y="0"/>
            <a:chExt cx="5874756" cy="12187952"/>
          </a:xfrm>
        </p:grpSpPr>
        <p:sp>
          <p:nvSpPr>
            <p:cNvPr name="Freeform 6" id="6"/>
            <p:cNvSpPr/>
            <p:nvPr/>
          </p:nvSpPr>
          <p:spPr>
            <a:xfrm flipH="false" flipV="false" rot="0">
              <a:off x="0" y="0"/>
              <a:ext cx="5874766" cy="12187936"/>
            </a:xfrm>
            <a:custGeom>
              <a:avLst/>
              <a:gdLst/>
              <a:ahLst/>
              <a:cxnLst/>
              <a:rect r="r" b="b" t="t" l="l"/>
              <a:pathLst>
                <a:path h="12187936" w="5874766">
                  <a:moveTo>
                    <a:pt x="0" y="0"/>
                  </a:moveTo>
                  <a:lnTo>
                    <a:pt x="5874766" y="0"/>
                  </a:lnTo>
                  <a:lnTo>
                    <a:pt x="5874766" y="12187936"/>
                  </a:lnTo>
                  <a:lnTo>
                    <a:pt x="0" y="12187936"/>
                  </a:lnTo>
                  <a:close/>
                </a:path>
              </a:pathLst>
            </a:custGeom>
            <a:solidFill>
              <a:srgbClr val="FBE5D6"/>
            </a:solidFill>
          </p:spPr>
        </p:sp>
        <p:sp>
          <p:nvSpPr>
            <p:cNvPr name="TextBox 7" id="7"/>
            <p:cNvSpPr txBox="true"/>
            <p:nvPr/>
          </p:nvSpPr>
          <p:spPr>
            <a:xfrm>
              <a:off x="0" y="-57150"/>
              <a:ext cx="5874756" cy="12245102"/>
            </a:xfrm>
            <a:prstGeom prst="rect">
              <a:avLst/>
            </a:prstGeom>
          </p:spPr>
          <p:txBody>
            <a:bodyPr anchor="t" rtlCol="false" tIns="50800" lIns="50800" bIns="50800" rIns="50800"/>
            <a:lstStyle/>
            <a:p>
              <a:pPr algn="l" marL="407194" indent="-203597" lvl="1">
                <a:lnSpc>
                  <a:spcPts val="2700"/>
                </a:lnSpc>
                <a:buFont typeface="Arial"/>
                <a:buChar char="•"/>
              </a:pPr>
              <a:r>
                <a:rPr lang="en-US" sz="2250">
                  <a:solidFill>
                    <a:srgbClr val="000000"/>
                  </a:solidFill>
                  <a:latin typeface="Calibri (MS)"/>
                  <a:ea typeface="Calibri (MS)"/>
                  <a:cs typeface="Calibri (MS)"/>
                  <a:sym typeface="Calibri (MS)"/>
                </a:rPr>
                <a:t>Destructive margins – explosive activity, pyroclastic flows/nuées ardentes, ash fallout, acid viscous lava flows. Resultant landforms – dome volcanoes, composite cones, cinder cones.</a:t>
              </a:r>
            </a:p>
            <a:p>
              <a:pPr algn="l" marL="407194" indent="-203597" lvl="1">
                <a:lnSpc>
                  <a:spcPts val="2700"/>
                </a:lnSpc>
              </a:pPr>
            </a:p>
            <a:p>
              <a:pPr algn="l" marL="407194" indent="-203597" lvl="1">
                <a:lnSpc>
                  <a:spcPts val="2700"/>
                </a:lnSpc>
                <a:buFont typeface="Arial"/>
                <a:buChar char="•"/>
              </a:pPr>
              <a:r>
                <a:rPr lang="en-US" sz="2250">
                  <a:solidFill>
                    <a:srgbClr val="000000"/>
                  </a:solidFill>
                  <a:latin typeface="Calibri (MS)"/>
                  <a:ea typeface="Calibri (MS)"/>
                  <a:cs typeface="Calibri (MS)"/>
                  <a:sym typeface="Calibri (MS)"/>
                </a:rPr>
                <a:t>Constructive margins – less explosive activity – fluid, basic, basalt lava flows, fire fountaining, lava bombs, e.g. Iceland. Resultant landforms: shield cones – low, gently sloping, wide cones, plateau basalts (Snake River Plateau, USA, Deccan Plateau, India)</a:t>
              </a:r>
            </a:p>
            <a:p>
              <a:pPr algn="l" marL="407194" indent="-203597" lvl="1">
                <a:lnSpc>
                  <a:spcPts val="2700"/>
                </a:lnSpc>
              </a:pPr>
            </a:p>
            <a:p>
              <a:pPr algn="l" marL="407194" indent="-203597" lvl="1">
                <a:lnSpc>
                  <a:spcPts val="2700"/>
                </a:lnSpc>
                <a:buFont typeface="Arial"/>
                <a:buChar char="•"/>
              </a:pPr>
              <a:r>
                <a:rPr lang="en-US" sz="2250">
                  <a:solidFill>
                    <a:srgbClr val="000000"/>
                  </a:solidFill>
                  <a:latin typeface="Calibri (MS)"/>
                  <a:ea typeface="Calibri (MS)"/>
                  <a:cs typeface="Calibri (MS)"/>
                  <a:sym typeface="Calibri (MS)"/>
                </a:rPr>
                <a:t>Hot spots, e.g. Pacific plate. These are ‘mantle plumes’ of molten material from the mantle which are ejected on the surface far from a plate boundary, e.g. Hawaiian Islands. They tend to produce isolated activity and can occur on continents as well.</a:t>
              </a:r>
            </a:p>
          </p:txBody>
        </p:sp>
      </p:grpSp>
      <p:grpSp>
        <p:nvGrpSpPr>
          <p:cNvPr name="Group 8" id="8"/>
          <p:cNvGrpSpPr>
            <a:grpSpLocks noChangeAspect="true"/>
          </p:cNvGrpSpPr>
          <p:nvPr/>
        </p:nvGrpSpPr>
        <p:grpSpPr>
          <a:xfrm rot="0">
            <a:off x="4736252" y="1431160"/>
            <a:ext cx="6624638" cy="8855839"/>
            <a:chOff x="0" y="0"/>
            <a:chExt cx="8832850" cy="11807786"/>
          </a:xfrm>
        </p:grpSpPr>
        <p:sp>
          <p:nvSpPr>
            <p:cNvPr name="Freeform 9" id="9" descr="Types of eruption"/>
            <p:cNvSpPr/>
            <p:nvPr/>
          </p:nvSpPr>
          <p:spPr>
            <a:xfrm flipH="false" flipV="false" rot="0">
              <a:off x="0" y="0"/>
              <a:ext cx="8832850" cy="11807825"/>
            </a:xfrm>
            <a:custGeom>
              <a:avLst/>
              <a:gdLst/>
              <a:ahLst/>
              <a:cxnLst/>
              <a:rect r="r" b="b" t="t" l="l"/>
              <a:pathLst>
                <a:path h="11807825" w="8832850">
                  <a:moveTo>
                    <a:pt x="0" y="0"/>
                  </a:moveTo>
                  <a:lnTo>
                    <a:pt x="8832850" y="0"/>
                  </a:lnTo>
                  <a:lnTo>
                    <a:pt x="8832850" y="11807825"/>
                  </a:lnTo>
                  <a:lnTo>
                    <a:pt x="0" y="11807825"/>
                  </a:lnTo>
                  <a:lnTo>
                    <a:pt x="0" y="0"/>
                  </a:lnTo>
                  <a:close/>
                </a:path>
              </a:pathLst>
            </a:custGeom>
            <a:blipFill>
              <a:blip r:embed="rId3"/>
              <a:stretch>
                <a:fillRect l="0" t="0" r="-39305" b="0"/>
              </a:stretch>
            </a:blipFill>
          </p:spPr>
        </p:sp>
      </p:grpSp>
      <p:grpSp>
        <p:nvGrpSpPr>
          <p:cNvPr name="Group 10" id="10"/>
          <p:cNvGrpSpPr>
            <a:grpSpLocks noChangeAspect="true"/>
          </p:cNvGrpSpPr>
          <p:nvPr/>
        </p:nvGrpSpPr>
        <p:grpSpPr>
          <a:xfrm rot="0">
            <a:off x="11444954" y="1040264"/>
            <a:ext cx="6683559" cy="4903614"/>
            <a:chOff x="0" y="0"/>
            <a:chExt cx="8911412" cy="6538152"/>
          </a:xfrm>
        </p:grpSpPr>
        <p:sp>
          <p:nvSpPr>
            <p:cNvPr name="Freeform 11" id="11" descr="Volcanoes - frequency and distribution"/>
            <p:cNvSpPr/>
            <p:nvPr/>
          </p:nvSpPr>
          <p:spPr>
            <a:xfrm flipH="false" flipV="false" rot="0">
              <a:off x="0" y="0"/>
              <a:ext cx="8911463" cy="6538214"/>
            </a:xfrm>
            <a:custGeom>
              <a:avLst/>
              <a:gdLst/>
              <a:ahLst/>
              <a:cxnLst/>
              <a:rect r="r" b="b" t="t" l="l"/>
              <a:pathLst>
                <a:path h="6538214" w="8911463">
                  <a:moveTo>
                    <a:pt x="0" y="0"/>
                  </a:moveTo>
                  <a:lnTo>
                    <a:pt x="8911463" y="0"/>
                  </a:lnTo>
                  <a:lnTo>
                    <a:pt x="8911463" y="6538214"/>
                  </a:lnTo>
                  <a:lnTo>
                    <a:pt x="0" y="6538214"/>
                  </a:lnTo>
                  <a:lnTo>
                    <a:pt x="0" y="0"/>
                  </a:lnTo>
                  <a:close/>
                </a:path>
              </a:pathLst>
            </a:custGeom>
            <a:blipFill>
              <a:blip r:embed="rId4"/>
              <a:stretch>
                <a:fillRect l="0" t="0" r="-4525" b="0"/>
              </a:stretch>
            </a:blipFill>
          </p:spPr>
        </p:sp>
      </p:grpSp>
      <p:grpSp>
        <p:nvGrpSpPr>
          <p:cNvPr name="Group 12" id="12"/>
          <p:cNvGrpSpPr>
            <a:grpSpLocks noChangeAspect="true"/>
          </p:cNvGrpSpPr>
          <p:nvPr/>
        </p:nvGrpSpPr>
        <p:grpSpPr>
          <a:xfrm rot="0">
            <a:off x="11444954" y="6188150"/>
            <a:ext cx="6683557" cy="3942894"/>
            <a:chOff x="0" y="0"/>
            <a:chExt cx="8911410" cy="5257192"/>
          </a:xfrm>
        </p:grpSpPr>
        <p:sp>
          <p:nvSpPr>
            <p:cNvPr name="Freeform 13" id="13" descr="study2"/>
            <p:cNvSpPr/>
            <p:nvPr/>
          </p:nvSpPr>
          <p:spPr>
            <a:xfrm flipH="false" flipV="false" rot="0">
              <a:off x="0" y="0"/>
              <a:ext cx="8911463" cy="5257165"/>
            </a:xfrm>
            <a:custGeom>
              <a:avLst/>
              <a:gdLst/>
              <a:ahLst/>
              <a:cxnLst/>
              <a:rect r="r" b="b" t="t" l="l"/>
              <a:pathLst>
                <a:path h="5257165" w="8911463">
                  <a:moveTo>
                    <a:pt x="0" y="0"/>
                  </a:moveTo>
                  <a:lnTo>
                    <a:pt x="8911463" y="0"/>
                  </a:lnTo>
                  <a:lnTo>
                    <a:pt x="8911463" y="5257165"/>
                  </a:lnTo>
                  <a:lnTo>
                    <a:pt x="0" y="5257165"/>
                  </a:lnTo>
                  <a:lnTo>
                    <a:pt x="0" y="0"/>
                  </a:lnTo>
                  <a:close/>
                </a:path>
              </a:pathLst>
            </a:custGeom>
            <a:blipFill>
              <a:blip r:embed="rId5"/>
              <a:stretch>
                <a:fillRect l="0" t="0" r="-18381" b="0"/>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DAG2IZAWRwo</dc:identifier>
  <dcterms:modified xsi:type="dcterms:W3CDTF">2011-08-01T06:04:30Z</dcterms:modified>
  <cp:revision>1</cp:revision>
  <dc:title>L5-Volcanoes and their resultant hazards.pptx</dc:title>
</cp:coreProperties>
</file>