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8" r:id="rId5"/>
    <p:sldId id="257" r:id="rId6"/>
    <p:sldId id="388" r:id="rId7"/>
    <p:sldId id="271" r:id="rId8"/>
    <p:sldId id="284" r:id="rId9"/>
    <p:sldId id="387" r:id="rId10"/>
    <p:sldId id="285" r:id="rId11"/>
    <p:sldId id="261" r:id="rId12"/>
    <p:sldId id="276" r:id="rId13"/>
    <p:sldId id="264" r:id="rId14"/>
    <p:sldId id="265" r:id="rId15"/>
    <p:sldId id="267" r:id="rId16"/>
    <p:sldId id="268" r:id="rId17"/>
    <p:sldId id="270" r:id="rId18"/>
    <p:sldId id="273" r:id="rId19"/>
    <p:sldId id="274" r:id="rId20"/>
    <p:sldId id="394" r:id="rId21"/>
    <p:sldId id="389" r:id="rId22"/>
    <p:sldId id="390" r:id="rId23"/>
    <p:sldId id="391" r:id="rId24"/>
    <p:sldId id="392" r:id="rId25"/>
    <p:sldId id="393" r:id="rId26"/>
    <p:sldId id="287" r:id="rId2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7D0F3-4C59-4AE5-9487-06935CBC3AF6}" v="2" dt="2024-05-15T11:49:02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840" autoAdjust="0"/>
    <p:restoredTop sz="94660"/>
  </p:normalViewPr>
  <p:slideViewPr>
    <p:cSldViewPr>
      <p:cViewPr varScale="1">
        <p:scale>
          <a:sx n="58" d="100"/>
          <a:sy n="58" d="100"/>
        </p:scale>
        <p:origin x="84" y="7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Wyburn" userId="f9bf2b7a-00de-48b4-8fc8-225d4909fb1d" providerId="ADAL" clId="{5717D0F3-4C59-4AE5-9487-06935CBC3AF6}"/>
    <pc:docChg chg="custSel modSld">
      <pc:chgData name="Marisa Wyburn" userId="f9bf2b7a-00de-48b4-8fc8-225d4909fb1d" providerId="ADAL" clId="{5717D0F3-4C59-4AE5-9487-06935CBC3AF6}" dt="2024-05-15T11:49:02.963" v="2" actId="255"/>
      <pc:docMkLst>
        <pc:docMk/>
      </pc:docMkLst>
      <pc:sldChg chg="modSp mod">
        <pc:chgData name="Marisa Wyburn" userId="f9bf2b7a-00de-48b4-8fc8-225d4909fb1d" providerId="ADAL" clId="{5717D0F3-4C59-4AE5-9487-06935CBC3AF6}" dt="2024-05-15T11:49:02.963" v="2" actId="255"/>
        <pc:sldMkLst>
          <pc:docMk/>
          <pc:sldMk cId="3970619556" sldId="284"/>
        </pc:sldMkLst>
        <pc:spChg chg="mod">
          <ac:chgData name="Marisa Wyburn" userId="f9bf2b7a-00de-48b4-8fc8-225d4909fb1d" providerId="ADAL" clId="{5717D0F3-4C59-4AE5-9487-06935CBC3AF6}" dt="2024-05-15T11:49:02.963" v="2" actId="255"/>
          <ac:spMkLst>
            <pc:docMk/>
            <pc:sldMk cId="3970619556" sldId="284"/>
            <ac:spMk id="4" creationId="{922CC551-1388-4C44-88D6-C03DAB21EF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792B-FC12-4D25-A281-830720336825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4B21E-87CD-41BD-881A-65E64D06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74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9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80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4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76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63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68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7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31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2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76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14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9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CC80-4DCE-4DE7-9BCD-7A1D5715B90F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189D-A14E-4BB3-BDA1-ED7E6DE5FC2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FD4844A-A167-3BCE-F362-759FBA13F6A6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D5066-A1D9-7ACF-D1A9-9C23D2BBE699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32950D-267E-3F64-D64A-022B7D7CC2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11E9BC-01CE-C29A-89FC-AA48630D0B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.uk/url?sa=i&amp;rct=j&amp;q=genes+and+alleles&amp;source=images&amp;cd=&amp;cad=rja&amp;docid=XeuOCqZg2yavpM&amp;tbnid=cmXlHt56TpQGlM:&amp;ved=0CAUQjRw&amp;url=http://www.csulb.edu/~kmacd/361-6-Ch2.htm&amp;ei=ndVKUouxONOA7QaajoHgDA&amp;bvm=bv.53371865,d.ZGU&amp;psig=AFQjCNF810vR4j0P1hKBkG9kZkMyXE0Lwg&amp;ust=1380722419543943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E33A-B0A6-49F6-8CDC-0455704EC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/>
              <a:t>Variation</a:t>
            </a:r>
            <a:br>
              <a:rPr lang="en-US" sz="3600" b="1" dirty="0"/>
            </a:br>
            <a:endParaRPr lang="en-US" sz="3600" dirty="0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2E327FA-AD9B-4697-AB40-F36F4238F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8970" b="-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5929EBD-DCCB-4870-A818-CE7966E47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5574" y="4005064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800" b="1" dirty="0">
                <a:solidFill>
                  <a:schemeClr val="tx1"/>
                </a:solidFill>
              </a:rPr>
              <a:t>By the end of the lesson you should be able to:</a:t>
            </a:r>
          </a:p>
          <a:p>
            <a:pPr marL="57150" indent="-285750" algn="l">
              <a:lnSpc>
                <a:spcPct val="90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Describe the different types of variation, including intraspecific and interspecific variation </a:t>
            </a:r>
          </a:p>
          <a:p>
            <a:pPr marL="57150" indent="-285750" algn="l">
              <a:lnSpc>
                <a:spcPct val="90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Explain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the differences between continuous and discontinuous variation, using examples of a range of characteristics found in plants, animals and microorganisms </a:t>
            </a:r>
          </a:p>
          <a:p>
            <a:pPr marL="57150" indent="-285750" algn="l">
              <a:lnSpc>
                <a:spcPct val="90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Suggest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genetic and environmental causes of variation. 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Continuous or discontinuous?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8229600" cy="845448"/>
          </a:xfrm>
        </p:spPr>
        <p:txBody>
          <a:bodyPr>
            <a:normAutofit fontScale="92500"/>
          </a:bodyPr>
          <a:lstStyle/>
          <a:p>
            <a:r>
              <a:rPr lang="en-GB" dirty="0"/>
              <a:t>Bacteria can be classified by shape which include: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351585" y="2965888"/>
            <a:ext cx="1843087" cy="1770268"/>
            <a:chOff x="683568" y="2780928"/>
            <a:chExt cx="1843087" cy="1770268"/>
          </a:xfrm>
        </p:grpSpPr>
        <p:pic>
          <p:nvPicPr>
            <p:cNvPr id="3074" name="Picture 2" descr="Описание: http://triplehelixblog.com/wp-content/uploads/2011/10/Staphylococcus_aureus_VISA_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136734"/>
              <a:ext cx="1843087" cy="141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83568" y="2780928"/>
              <a:ext cx="1843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Cocci (spherical)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03912" y="2932967"/>
            <a:ext cx="1888480" cy="1783794"/>
            <a:chOff x="2915818" y="2952068"/>
            <a:chExt cx="1888480" cy="1783794"/>
          </a:xfrm>
        </p:grpSpPr>
        <p:pic>
          <p:nvPicPr>
            <p:cNvPr id="3076" name="Picture 4" descr="Image result for vibr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818" y="3321400"/>
              <a:ext cx="1881480" cy="141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915818" y="2952068"/>
              <a:ext cx="1817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Vibrio (comma)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12225" y="2984892"/>
            <a:ext cx="1872207" cy="1751265"/>
            <a:chOff x="5281737" y="2984891"/>
            <a:chExt cx="1872207" cy="1751265"/>
          </a:xfrm>
        </p:grpSpPr>
        <p:pic>
          <p:nvPicPr>
            <p:cNvPr id="3078" name="Picture 6" descr="Image result for bacill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37" y="3334926"/>
              <a:ext cx="1872207" cy="140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81737" y="2984891"/>
              <a:ext cx="1872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Bacilli (rod)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19736" y="4901600"/>
            <a:ext cx="1876424" cy="1736402"/>
            <a:chOff x="1936238" y="4869160"/>
            <a:chExt cx="1876424" cy="1736402"/>
          </a:xfrm>
        </p:grpSpPr>
        <p:pic>
          <p:nvPicPr>
            <p:cNvPr id="3080" name="Picture 8" descr="Image result for spirill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238" y="5229200"/>
              <a:ext cx="1876424" cy="1376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936238" y="4869160"/>
              <a:ext cx="187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/>
                <a:t>Spirilla</a:t>
              </a:r>
              <a:r>
                <a:rPr lang="en-GB" dirty="0"/>
                <a:t>  (spiral)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28049" y="4869160"/>
            <a:ext cx="2520279" cy="1768842"/>
            <a:chOff x="5004048" y="4869160"/>
            <a:chExt cx="2520279" cy="1768842"/>
          </a:xfrm>
        </p:grpSpPr>
        <p:pic>
          <p:nvPicPr>
            <p:cNvPr id="3082" name="Picture 10" descr="Image result for spirochaet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1" y="5238492"/>
              <a:ext cx="2084377" cy="139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004048" y="4869160"/>
              <a:ext cx="2520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/>
                <a:t>Spirochaete</a:t>
              </a:r>
              <a:r>
                <a:rPr lang="en-GB" sz="1600" dirty="0"/>
                <a:t> (corkscrew)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50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Continuous or discontinuous?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Cystic fibrosis is a disease characterised by the production of a thick and sticky mucus</a:t>
            </a:r>
          </a:p>
          <a:p>
            <a:r>
              <a:rPr lang="en-GB" dirty="0"/>
              <a:t>It is caused by a mutation to a single gene which codes for a protein that regulates the movement of Cl</a:t>
            </a:r>
            <a:r>
              <a:rPr lang="en-GB" baseline="30000" dirty="0"/>
              <a:t>-</a:t>
            </a:r>
            <a:r>
              <a:rPr lang="en-GB" dirty="0"/>
              <a:t> in and out the cell</a:t>
            </a:r>
          </a:p>
        </p:txBody>
      </p:sp>
      <p:pic>
        <p:nvPicPr>
          <p:cNvPr id="4098" name="Picture 2" descr="Cystic-Fibr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80" y="1988840"/>
            <a:ext cx="40914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9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0023" y="1988840"/>
            <a:ext cx="4038600" cy="443484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 person’s body mass is heavily influenced by environmental factors such as diet and exercise</a:t>
            </a:r>
          </a:p>
          <a:p>
            <a:r>
              <a:rPr lang="en-GB" dirty="0"/>
              <a:t>Genetic factors can also influence weight. Genes such as the APOA2 gene have been shown to significantly increase weight gain, but only if the person has a diet high in saturated fats.</a:t>
            </a:r>
          </a:p>
        </p:txBody>
      </p:sp>
      <p:sp>
        <p:nvSpPr>
          <p:cNvPr id="5" name="AutoShape 2" descr="Image result for scales bathroo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 descr="Image result for scales bath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916832"/>
            <a:ext cx="3918248" cy="39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Sweet pea plants can produce either round or wrinkled peas (one of the characteristics studied by Mendel)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356992"/>
            <a:ext cx="5328592" cy="3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4890" y="4797152"/>
            <a:ext cx="4038600" cy="4434840"/>
          </a:xfrm>
        </p:spPr>
        <p:txBody>
          <a:bodyPr/>
          <a:lstStyle/>
          <a:p>
            <a:r>
              <a:rPr lang="en-GB" dirty="0"/>
              <a:t>Height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276873"/>
            <a:ext cx="8291264" cy="2379181"/>
          </a:xfrm>
        </p:spPr>
      </p:pic>
    </p:spTree>
    <p:extLst>
      <p:ext uri="{BB962C8B-B14F-4D97-AF65-F5344CB8AC3E}">
        <p14:creationId xmlns:p14="http://schemas.microsoft.com/office/powerpoint/2010/main" val="344666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Some people can roll the sides of their tongue up and others cannot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276872"/>
            <a:ext cx="2762250" cy="2857500"/>
          </a:xfrm>
        </p:spPr>
      </p:pic>
    </p:spTree>
    <p:extLst>
      <p:ext uri="{BB962C8B-B14F-4D97-AF65-F5344CB8AC3E}">
        <p14:creationId xmlns:p14="http://schemas.microsoft.com/office/powerpoint/2010/main" val="262721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surface area of leaves.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2276872"/>
            <a:ext cx="4298705" cy="2679526"/>
          </a:xfrm>
        </p:spPr>
      </p:pic>
    </p:spTree>
    <p:extLst>
      <p:ext uri="{BB962C8B-B14F-4D97-AF65-F5344CB8AC3E}">
        <p14:creationId xmlns:p14="http://schemas.microsoft.com/office/powerpoint/2010/main" val="844611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1600-CE30-4387-B7F1-C585EEB09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548680"/>
            <a:ext cx="10363200" cy="1470025"/>
          </a:xfrm>
        </p:spPr>
        <p:txBody>
          <a:bodyPr/>
          <a:lstStyle/>
          <a:p>
            <a:r>
              <a:rPr lang="en-GB" dirty="0"/>
              <a:t>Test yourself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9FA5B-2F7E-46BF-9E85-8C207A6AD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C115D-1AC2-4FFE-A31F-5B705B3D1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563700"/>
            <a:ext cx="109537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566C4-03B4-46CB-BFB9-5C87437C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37" y="0"/>
            <a:ext cx="502252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D7BAF2-FC57-48A2-997D-532B82196B27}"/>
              </a:ext>
            </a:extLst>
          </p:cNvPr>
          <p:cNvSpPr/>
          <p:nvPr/>
        </p:nvSpPr>
        <p:spPr>
          <a:xfrm>
            <a:off x="3584737" y="1772816"/>
            <a:ext cx="502252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64DBC9-444E-419A-B1C6-BAC13A984EF1}"/>
              </a:ext>
            </a:extLst>
          </p:cNvPr>
          <p:cNvSpPr/>
          <p:nvPr/>
        </p:nvSpPr>
        <p:spPr>
          <a:xfrm>
            <a:off x="3584737" y="3744653"/>
            <a:ext cx="502252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B392C-1214-461B-A6CD-124E82575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22" y="0"/>
            <a:ext cx="502475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16B7FE-38EE-40D1-B06D-BAD01AFA557F}"/>
              </a:ext>
            </a:extLst>
          </p:cNvPr>
          <p:cNvSpPr/>
          <p:nvPr/>
        </p:nvSpPr>
        <p:spPr>
          <a:xfrm>
            <a:off x="3583622" y="1916832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2F960-8F0B-4BBB-9845-463C660683D6}"/>
              </a:ext>
            </a:extLst>
          </p:cNvPr>
          <p:cNvSpPr/>
          <p:nvPr/>
        </p:nvSpPr>
        <p:spPr>
          <a:xfrm>
            <a:off x="3615675" y="4011936"/>
            <a:ext cx="4960650" cy="1145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est face morphing video ever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447.4936" end="33741.0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51" y="1935164"/>
            <a:ext cx="7808913" cy="4389437"/>
          </a:xfrm>
        </p:spPr>
      </p:pic>
    </p:spTree>
    <p:extLst>
      <p:ext uri="{BB962C8B-B14F-4D97-AF65-F5344CB8AC3E}">
        <p14:creationId xmlns:p14="http://schemas.microsoft.com/office/powerpoint/2010/main" val="15093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C07BB3-8662-4BE6-8B33-C7F6B9B3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22" y="0"/>
            <a:ext cx="502475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E6ECC-9B7D-45E4-9A13-81059AD88D29}"/>
              </a:ext>
            </a:extLst>
          </p:cNvPr>
          <p:cNvSpPr/>
          <p:nvPr/>
        </p:nvSpPr>
        <p:spPr>
          <a:xfrm>
            <a:off x="3583622" y="1844824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90B9E-2768-4D4C-9F52-76DFBFE19E06}"/>
              </a:ext>
            </a:extLst>
          </p:cNvPr>
          <p:cNvSpPr/>
          <p:nvPr/>
        </p:nvSpPr>
        <p:spPr>
          <a:xfrm>
            <a:off x="3583622" y="4112519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4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19A59-DFAF-47F7-9B82-BD3D469A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02" y="0"/>
            <a:ext cx="50369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F62C33-ADD5-4EF5-BA8C-DF449B7DB16E}"/>
              </a:ext>
            </a:extLst>
          </p:cNvPr>
          <p:cNvSpPr/>
          <p:nvPr/>
        </p:nvSpPr>
        <p:spPr>
          <a:xfrm>
            <a:off x="3615675" y="1772816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A0222-E123-4950-98D8-A50C99D4F85F}"/>
              </a:ext>
            </a:extLst>
          </p:cNvPr>
          <p:cNvSpPr/>
          <p:nvPr/>
        </p:nvSpPr>
        <p:spPr>
          <a:xfrm>
            <a:off x="3615675" y="3847356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0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B9C5B-A498-4BA8-9C4C-DD518A4B2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57" y="0"/>
            <a:ext cx="504708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322B54-8CD9-40FE-BE2C-4474D51A22B8}"/>
              </a:ext>
            </a:extLst>
          </p:cNvPr>
          <p:cNvSpPr/>
          <p:nvPr/>
        </p:nvSpPr>
        <p:spPr>
          <a:xfrm>
            <a:off x="3615675" y="1988840"/>
            <a:ext cx="496065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CE33E-1902-423C-BF5C-15947E2109D0}"/>
              </a:ext>
            </a:extLst>
          </p:cNvPr>
          <p:cNvSpPr/>
          <p:nvPr/>
        </p:nvSpPr>
        <p:spPr>
          <a:xfrm>
            <a:off x="3615675" y="4581128"/>
            <a:ext cx="496065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1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06526" y="3121952"/>
            <a:ext cx="61435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7030A0"/>
                </a:solidFill>
                <a:latin typeface="+mj-lt"/>
              </a:rPr>
              <a:t>Variation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943544" y="954305"/>
            <a:ext cx="4143323" cy="55399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00B050"/>
                </a:solidFill>
                <a:latin typeface="+mj-lt"/>
              </a:rPr>
              <a:t>Variation</a:t>
            </a:r>
            <a:r>
              <a:rPr lang="en-GB" sz="1500" dirty="0">
                <a:solidFill>
                  <a:srgbClr val="00B050"/>
                </a:solidFill>
                <a:latin typeface="+mj-lt"/>
              </a:rPr>
              <a:t> is the difference that exists between organisms.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6593" y="944725"/>
            <a:ext cx="3286084" cy="55399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00B050"/>
                </a:solidFill>
                <a:latin typeface="+mj-lt"/>
              </a:rPr>
              <a:t>Intraspecific</a:t>
            </a:r>
            <a:r>
              <a:rPr lang="en-GB" sz="1500" dirty="0">
                <a:solidFill>
                  <a:srgbClr val="00B050"/>
                </a:solidFill>
                <a:latin typeface="+mj-lt"/>
              </a:rPr>
              <a:t> variation is the variation within a species.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8460" y="3950116"/>
            <a:ext cx="5429182" cy="3231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00B050"/>
                </a:solidFill>
                <a:latin typeface="+mj-lt"/>
              </a:rPr>
              <a:t>Interspecific</a:t>
            </a:r>
            <a:r>
              <a:rPr lang="en-GB" sz="1500" dirty="0">
                <a:solidFill>
                  <a:srgbClr val="00B050"/>
                </a:solidFill>
                <a:latin typeface="+mj-lt"/>
              </a:rPr>
              <a:t> variation is the variation between different species.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8585" y="4455116"/>
            <a:ext cx="7572281" cy="12464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0070C0"/>
                </a:solidFill>
                <a:latin typeface="+mj-lt"/>
              </a:rPr>
              <a:t>Continuous</a:t>
            </a:r>
            <a:r>
              <a:rPr lang="en-GB" sz="1500" dirty="0">
                <a:solidFill>
                  <a:srgbClr val="0070C0"/>
                </a:solidFill>
                <a:latin typeface="+mj-lt"/>
              </a:rPr>
              <a:t> variation is when the individuals in a population vary within a range, there is no distinct categories: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Animals – height, mass, milk yield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Plants – number of leaves, height, mass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Microorganisms – cell width, length of flagellum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0604" y="1818402"/>
            <a:ext cx="8536675" cy="12464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0070C0"/>
                </a:solidFill>
                <a:latin typeface="+mj-lt"/>
              </a:rPr>
              <a:t>Discontinuous</a:t>
            </a:r>
            <a:r>
              <a:rPr lang="en-GB" sz="1500" dirty="0">
                <a:solidFill>
                  <a:srgbClr val="0070C0"/>
                </a:solidFill>
                <a:latin typeface="+mj-lt"/>
              </a:rPr>
              <a:t> variation is when there are two or more distinct categories, and each individual falls into one of these categories. There are no intermediates: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Animals – sex (male or female), blood group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Plants – colour, seed shape/texture (wrinkled or smooth)</a:t>
            </a:r>
          </a:p>
          <a:p>
            <a:pPr algn="just"/>
            <a:r>
              <a:rPr lang="en-GB" sz="1500" dirty="0">
                <a:solidFill>
                  <a:srgbClr val="002060"/>
                </a:solidFill>
                <a:latin typeface="+mj-lt"/>
              </a:rPr>
              <a:t>Microorganisms – antibiotic resistance, pigment production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9479" y="3374995"/>
            <a:ext cx="2357408" cy="3231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C00000"/>
                </a:solidFill>
                <a:latin typeface="+mj-lt"/>
              </a:rPr>
              <a:t>Genetic</a:t>
            </a:r>
            <a:r>
              <a:rPr lang="en-GB" sz="1500" dirty="0">
                <a:solidFill>
                  <a:srgbClr val="C00000"/>
                </a:solidFill>
                <a:latin typeface="+mj-lt"/>
              </a:rPr>
              <a:t> factors.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870" y="3591019"/>
            <a:ext cx="2143098" cy="3231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500" b="1" dirty="0">
                <a:solidFill>
                  <a:srgbClr val="C00000"/>
                </a:solidFill>
                <a:latin typeface="+mj-lt"/>
              </a:rPr>
              <a:t>Environmental</a:t>
            </a:r>
            <a:r>
              <a:rPr lang="en-GB" sz="1500" dirty="0">
                <a:solidFill>
                  <a:srgbClr val="C00000"/>
                </a:solidFill>
                <a:latin typeface="+mj-lt"/>
              </a:rPr>
              <a:t> factors.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2637B0-0934-406A-8FEC-E1C077E21744}"/>
              </a:ext>
            </a:extLst>
          </p:cNvPr>
          <p:cNvSpPr/>
          <p:nvPr/>
        </p:nvSpPr>
        <p:spPr>
          <a:xfrm>
            <a:off x="1907164" y="106867"/>
            <a:ext cx="8035120" cy="31726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35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Create a mind map to show what you know about variation in organisms</a:t>
            </a:r>
          </a:p>
        </p:txBody>
      </p:sp>
    </p:spTree>
    <p:extLst>
      <p:ext uri="{BB962C8B-B14F-4D97-AF65-F5344CB8AC3E}">
        <p14:creationId xmlns:p14="http://schemas.microsoft.com/office/powerpoint/2010/main" val="20702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2857-474A-4BE6-97C1-C52CC915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Variation?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5E99-DBC2-4522-850F-2644D1EFB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0" y="16288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Differences in characteristics between organisms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CCDD1-3388-44C9-9D64-07876578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852936"/>
            <a:ext cx="5523820" cy="3047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25B49-37B1-4746-AAFB-F1BE685E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652" y="2852936"/>
            <a:ext cx="5523820" cy="3050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026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Causes of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214" y="2438400"/>
            <a:ext cx="5108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 b="1" dirty="0">
                <a:solidFill>
                  <a:srgbClr val="7030A0"/>
                </a:solidFill>
              </a:rPr>
              <a:t>Genetic causes</a:t>
            </a:r>
          </a:p>
          <a:p>
            <a:pPr indent="-228600">
              <a:lnSpc>
                <a:spcPct val="90000"/>
              </a:lnSpc>
            </a:pPr>
            <a:r>
              <a:rPr lang="en-US" sz="1700" b="1" dirty="0">
                <a:solidFill>
                  <a:srgbClr val="7030A0"/>
                </a:solidFill>
              </a:rPr>
              <a:t>Environmental causes (e.g. climate, food, lifestyle)</a:t>
            </a:r>
          </a:p>
          <a:p>
            <a:pPr indent="-228600">
              <a:lnSpc>
                <a:spcPct val="90000"/>
              </a:lnSpc>
            </a:pPr>
            <a:endParaRPr lang="en-US" sz="1700" dirty="0"/>
          </a:p>
          <a:p>
            <a:pPr lvl="0" indent="-228600">
              <a:lnSpc>
                <a:spcPct val="90000"/>
              </a:lnSpc>
            </a:pPr>
            <a:r>
              <a:rPr lang="en-US" sz="1700" i="1" dirty="0"/>
              <a:t>Different species have different genes. Individuals of the same species have the same genes, but different versions of them called </a:t>
            </a:r>
            <a:r>
              <a:rPr lang="en-US" sz="1700" i="1" dirty="0">
                <a:solidFill>
                  <a:srgbClr val="7030A0"/>
                </a:solidFill>
              </a:rPr>
              <a:t>alleles</a:t>
            </a:r>
            <a:r>
              <a:rPr lang="en-US" sz="1700" i="1" dirty="0"/>
              <a:t>.</a:t>
            </a:r>
          </a:p>
          <a:p>
            <a:pPr marL="114300" lvl="0" indent="0">
              <a:lnSpc>
                <a:spcPct val="90000"/>
              </a:lnSpc>
              <a:buNone/>
            </a:pPr>
            <a:endParaRPr lang="en-US" sz="1700" dirty="0"/>
          </a:p>
          <a:p>
            <a:pPr lvl="0" indent="-228600">
              <a:lnSpc>
                <a:spcPct val="90000"/>
              </a:lnSpc>
            </a:pPr>
            <a:r>
              <a:rPr lang="en-US" sz="1700" dirty="0"/>
              <a:t>The</a:t>
            </a:r>
            <a:r>
              <a:rPr lang="en-US" sz="1700" dirty="0">
                <a:solidFill>
                  <a:srgbClr val="7030A0"/>
                </a:solidFill>
              </a:rPr>
              <a:t> alleles </a:t>
            </a:r>
            <a:r>
              <a:rPr lang="en-US" sz="1700" dirty="0"/>
              <a:t>an organism has make up its </a:t>
            </a:r>
            <a:r>
              <a:rPr lang="en-US" sz="1700" dirty="0">
                <a:solidFill>
                  <a:srgbClr val="7030A0"/>
                </a:solidFill>
              </a:rPr>
              <a:t>genotype</a:t>
            </a:r>
            <a:r>
              <a:rPr lang="en-US" sz="1700" dirty="0"/>
              <a:t>.</a:t>
            </a:r>
          </a:p>
          <a:p>
            <a:pPr marL="114300" lvl="0" indent="0">
              <a:lnSpc>
                <a:spcPct val="90000"/>
              </a:lnSpc>
              <a:buNone/>
            </a:pPr>
            <a:endParaRPr lang="en-US" sz="1700" dirty="0"/>
          </a:p>
          <a:p>
            <a:pPr lvl="0" indent="-228600">
              <a:lnSpc>
                <a:spcPct val="90000"/>
              </a:lnSpc>
            </a:pPr>
            <a:r>
              <a:rPr lang="en-US" sz="1700" i="1" dirty="0"/>
              <a:t>The differences in genotype result in </a:t>
            </a:r>
            <a:r>
              <a:rPr lang="en-US" sz="1700" i="1" dirty="0">
                <a:solidFill>
                  <a:srgbClr val="7030A0"/>
                </a:solidFill>
              </a:rPr>
              <a:t>variation in phenotype </a:t>
            </a:r>
            <a:r>
              <a:rPr lang="en-US" sz="1700" i="1" dirty="0"/>
              <a:t>(the characteristics displayed by an organism).</a:t>
            </a:r>
          </a:p>
          <a:p>
            <a:pPr marL="0" indent="-228600">
              <a:lnSpc>
                <a:spcPct val="90000"/>
              </a:lnSpc>
            </a:pPr>
            <a:endParaRPr lang="en-US" sz="17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A picture containing dry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F24192B-FCCD-47F8-8915-4E909C5094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709" y="1883318"/>
            <a:ext cx="4475531" cy="30881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mage result for genetic diver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r="-1" b="18941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CC0A20-937C-466D-9AB4-B20EFF2C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Why is a greater genetic diversity a good trait to have within a species?</a:t>
            </a:r>
            <a:br>
              <a:rPr lang="en-GB" sz="3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CC551-1388-4C44-88D6-C03DAB21E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GB" sz="1300" i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2200" i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en-GB" sz="2000" i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eater genetic diversity means that the species is more likely to be able to adapt to a changing environment i.e. it is more probable that an individual will possess a characteristic that suits it to a new environmental pressure.</a:t>
            </a:r>
            <a:endParaRPr lang="en-GB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GB" sz="13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1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GB" sz="4000"/>
              <a:t>Continuous Variation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  <a:latin typeface="+mj-lt"/>
              </a:rPr>
              <a:t>Continuous variation</a:t>
            </a:r>
            <a:r>
              <a:rPr lang="en-GB" sz="2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sz="2000" dirty="0">
                <a:latin typeface="+mj-lt"/>
              </a:rPr>
              <a:t>in the phenotype </a:t>
            </a:r>
            <a:r>
              <a:rPr lang="en-GB" altLang="en-US" sz="2000" dirty="0"/>
              <a:t>(characteristic) </a:t>
            </a:r>
            <a:r>
              <a:rPr lang="en-GB" sz="2000" dirty="0">
                <a:latin typeface="+mj-lt"/>
              </a:rPr>
              <a:t>arises when a</a:t>
            </a:r>
            <a:r>
              <a:rPr lang="en-GB" altLang="en-US" sz="2000" dirty="0">
                <a:latin typeface="+mj-lt"/>
              </a:rPr>
              <a:t> trait is </a:t>
            </a:r>
            <a:r>
              <a:rPr lang="en-GB" altLang="en-US" sz="2000" b="1" dirty="0">
                <a:solidFill>
                  <a:srgbClr val="7030A0"/>
                </a:solidFill>
                <a:latin typeface="+mj-lt"/>
              </a:rPr>
              <a:t>polygenic</a:t>
            </a:r>
            <a:r>
              <a:rPr lang="en-GB" altLang="en-US" sz="2000" dirty="0">
                <a:latin typeface="+mj-lt"/>
              </a:rPr>
              <a:t>  i.e. the phenotype is determined by multiple alleles for many different genes at different loci.</a:t>
            </a:r>
          </a:p>
          <a:p>
            <a:pPr marL="0" indent="0">
              <a:buNone/>
            </a:pPr>
            <a:endParaRPr lang="en-GB" altLang="en-US" sz="2000" dirty="0">
              <a:latin typeface="+mj-lt"/>
            </a:endParaRPr>
          </a:p>
          <a:p>
            <a:pPr marL="0" indent="0">
              <a:buNone/>
            </a:pPr>
            <a:r>
              <a:rPr lang="en-GB" altLang="en-US" sz="2000" dirty="0">
                <a:latin typeface="+mj-lt"/>
              </a:rPr>
              <a:t>The </a:t>
            </a:r>
            <a:r>
              <a:rPr lang="en-GB" altLang="en-US" sz="2000" b="1" dirty="0">
                <a:solidFill>
                  <a:srgbClr val="7030A0"/>
                </a:solidFill>
                <a:latin typeface="+mj-lt"/>
              </a:rPr>
              <a:t>environment</a:t>
            </a:r>
            <a:r>
              <a:rPr lang="en-GB" altLang="en-US" sz="2000" dirty="0">
                <a:latin typeface="+mj-lt"/>
              </a:rPr>
              <a:t> also has a significant effect on the majority of polygenic phenotypes.</a:t>
            </a:r>
          </a:p>
          <a:p>
            <a:pPr marL="0" indent="0">
              <a:buNone/>
            </a:pPr>
            <a:endParaRPr lang="en-GB" altLang="en-US" sz="2000" dirty="0">
              <a:latin typeface="+mj-lt"/>
            </a:endParaRPr>
          </a:p>
          <a:p>
            <a:pPr marL="0" indent="0">
              <a:buNone/>
            </a:pPr>
            <a:r>
              <a:rPr lang="en-GB" altLang="en-US" sz="2000" dirty="0">
                <a:latin typeface="+mj-lt"/>
              </a:rPr>
              <a:t>The most common phenotype will be somewhere mid-way between the extremes of the ranges</a:t>
            </a:r>
          </a:p>
          <a:p>
            <a:endParaRPr lang="en-GB" altLang="en-US" sz="200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3" name="Picture 5" descr="continuo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377" y="581892"/>
            <a:ext cx="2745525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2" name="Picture 4" descr="height line up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877" y="3707894"/>
            <a:ext cx="2304661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8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7408" y="734746"/>
            <a:ext cx="11017224" cy="556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13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Variation influenced by the environment</a:t>
            </a:r>
            <a:endParaRPr lang="en-GB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GB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Many characteristics show a gradation within a population, forming a continuum e.g. height or mass in humans:</a:t>
            </a:r>
            <a:endParaRPr lang="en-GB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362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N.B. Variation can (and is quite often) a result of </a:t>
            </a:r>
            <a:r>
              <a:rPr lang="en-GB" sz="13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en-GB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environmental and genetic factors. For example, </a:t>
            </a:r>
            <a:r>
              <a:rPr lang="en-GB" sz="135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flagella</a:t>
            </a:r>
            <a:r>
              <a:rPr lang="en-GB" sz="135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are instructed to grow by genes but some will only begin to grow in certain environments such as metal ions</a:t>
            </a:r>
            <a:endParaRPr lang="en-GB" sz="1350" dirty="0">
              <a:latin typeface="+mj-lt"/>
            </a:endParaRPr>
          </a:p>
        </p:txBody>
      </p:sp>
      <p:pic>
        <p:nvPicPr>
          <p:cNvPr id="1026" name="Picture 4" descr="Description: http://www.bbc.co.uk/schools/ks3bitesize/science/images/sci_dia_1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56" y="1536201"/>
            <a:ext cx="3916536" cy="277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bacterial flagell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763125"/>
            <a:ext cx="4341328" cy="30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589560" y="856180"/>
            <a:ext cx="5279408" cy="112806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en-US" sz="3700"/>
              <a:t>Discontinuous Variation</a:t>
            </a:r>
            <a:br>
              <a:rPr lang="en-GB" altLang="en-US" sz="3700"/>
            </a:br>
            <a:endParaRPr lang="en-GB" altLang="en-US" sz="3700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GB" altLang="en-US" sz="2000" dirty="0"/>
              <a:t>Some characteristics are determined by a </a:t>
            </a:r>
            <a:r>
              <a:rPr lang="en-GB" altLang="en-US" sz="2000" dirty="0">
                <a:solidFill>
                  <a:srgbClr val="7030A0"/>
                </a:solidFill>
              </a:rPr>
              <a:t>single gene </a:t>
            </a:r>
            <a:r>
              <a:rPr lang="en-GB" altLang="en-US" sz="2000" dirty="0"/>
              <a:t>at a singe loci. These characteristics usually show </a:t>
            </a:r>
            <a:r>
              <a:rPr lang="en-GB" altLang="en-US" sz="2000" dirty="0">
                <a:solidFill>
                  <a:srgbClr val="7030A0"/>
                </a:solidFill>
              </a:rPr>
              <a:t>discontinuous variation </a:t>
            </a:r>
            <a:r>
              <a:rPr lang="en-GB" altLang="en-US" sz="2000" dirty="0"/>
              <a:t>and are not usually influenced by the environment.</a:t>
            </a:r>
          </a:p>
          <a:p>
            <a:r>
              <a:rPr lang="en-GB" altLang="en-US" sz="2000" dirty="0"/>
              <a:t>The phenotypes fall into discrete groups with no overlap</a:t>
            </a:r>
          </a:p>
          <a:p>
            <a:pPr lvl="0" algn="just"/>
            <a:r>
              <a:rPr lang="en-GB" altLang="en-US" sz="2000" dirty="0"/>
              <a:t>Discontinuous variation is usually caused by:</a:t>
            </a:r>
          </a:p>
          <a:p>
            <a:pPr lvl="1"/>
            <a:r>
              <a:rPr lang="en-GB" sz="1600" b="1" dirty="0">
                <a:solidFill>
                  <a:srgbClr val="7030A0"/>
                </a:solidFill>
              </a:rPr>
              <a:t>Mutations. </a:t>
            </a:r>
            <a:r>
              <a:rPr lang="en-GB" sz="1600" dirty="0">
                <a:solidFill>
                  <a:srgbClr val="FF0000"/>
                </a:solidFill>
              </a:rPr>
              <a:t>C</a:t>
            </a:r>
            <a:r>
              <a:rPr lang="en-GB" sz="1600" dirty="0">
                <a:solidFill>
                  <a:srgbClr val="C00000"/>
                </a:solidFill>
              </a:rPr>
              <a:t>hanges in genes/chromosomes that MAY be inherited</a:t>
            </a:r>
          </a:p>
          <a:p>
            <a:pPr lvl="1"/>
            <a:r>
              <a:rPr lang="en-GB" sz="1600" b="1" dirty="0">
                <a:solidFill>
                  <a:srgbClr val="7030A0"/>
                </a:solidFill>
              </a:rPr>
              <a:t>Meiosis. </a:t>
            </a:r>
            <a:r>
              <a:rPr lang="en-GB" sz="1600" dirty="0">
                <a:solidFill>
                  <a:srgbClr val="C00000"/>
                </a:solidFill>
              </a:rPr>
              <a:t>Creates new combinations of alleles</a:t>
            </a:r>
          </a:p>
          <a:p>
            <a:pPr lvl="1"/>
            <a:r>
              <a:rPr lang="en-GB" sz="1600" b="1" dirty="0">
                <a:solidFill>
                  <a:srgbClr val="7030A0"/>
                </a:solidFill>
              </a:rPr>
              <a:t>Random fusion of gametes</a:t>
            </a:r>
            <a:endParaRPr lang="en-GB" sz="14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sz="200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0" name="Picture 4" descr="bidiscontinuousgrap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3" r="4" b="4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Picture 5" descr="bl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8" r="-2" b="38120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1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or discontinuous?</a:t>
            </a:r>
          </a:p>
        </p:txBody>
      </p:sp>
      <p:pic>
        <p:nvPicPr>
          <p:cNvPr id="1026" name="Picture 2" descr="Image result for mini white boar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7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3FD5E4-A7F1-4D08-9E50-4A4465272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0DCE09-8DF7-45DE-9A5E-8BADE9F00C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4BA33C-2490-411B-973B-6590071229C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9a9f016-2850-430d-a9d7-5d156f797ecb"/>
    <ds:schemaRef ds:uri="http://purl.org/dc/elements/1.1/"/>
    <ds:schemaRef ds:uri="http://schemas.microsoft.com/office/2006/metadata/properties"/>
    <ds:schemaRef ds:uri="b83ea8ec-d1ce-4b1c-906d-dc0b29db2502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739</Words>
  <Application>Microsoft Office PowerPoint</Application>
  <PresentationFormat>Widescreen</PresentationFormat>
  <Paragraphs>73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gg sans</vt:lpstr>
      <vt:lpstr>Times New Roman</vt:lpstr>
      <vt:lpstr>Wingdings</vt:lpstr>
      <vt:lpstr>Office Theme</vt:lpstr>
      <vt:lpstr>Variation </vt:lpstr>
      <vt:lpstr>PowerPoint Presentation</vt:lpstr>
      <vt:lpstr>What is Variation?</vt:lpstr>
      <vt:lpstr>Causes of variation</vt:lpstr>
      <vt:lpstr>Why is a greater genetic diversity a good trait to have within a species? </vt:lpstr>
      <vt:lpstr>Continuous Variation</vt:lpstr>
      <vt:lpstr>PowerPoint Presentation</vt:lpstr>
      <vt:lpstr>Discontinuous Variation </vt:lpstr>
      <vt:lpstr>Continuous or discontinuous?</vt:lpstr>
      <vt:lpstr>Continuous or discontinuous?</vt:lpstr>
      <vt:lpstr>Continuous or discontinuous?</vt:lpstr>
      <vt:lpstr>Continuous or discontinuous?</vt:lpstr>
      <vt:lpstr>Continuous or discontinuous?</vt:lpstr>
      <vt:lpstr>Continuous or discontinuous?</vt:lpstr>
      <vt:lpstr>Continuous or discontinuous</vt:lpstr>
      <vt:lpstr>Continuous or discontinuous?</vt:lpstr>
      <vt:lpstr>Test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 </dc:title>
  <dc:creator>Marisa Wyburn</dc:creator>
  <cp:lastModifiedBy>Chezka Mae Madrona</cp:lastModifiedBy>
  <cp:revision>8</cp:revision>
  <dcterms:created xsi:type="dcterms:W3CDTF">2020-06-05T16:37:39Z</dcterms:created>
  <dcterms:modified xsi:type="dcterms:W3CDTF">2025-07-23T08:21:01Z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Exam Board">
    <vt:lpwstr/>
  </property>
  <property fmtid="{D5CDD505-2E9C-101B-9397-08002B2CF9AE}" pid="6" name="Week">
    <vt:lpwstr/>
  </property>
  <property fmtid="{D5CDD505-2E9C-101B-9397-08002B2CF9AE}" pid="7" name="Staff Category">
    <vt:lpwstr/>
  </property>
  <property fmtid="{D5CDD505-2E9C-101B-9397-08002B2CF9AE}" pid="8" name="MediaServiceImageTags">
    <vt:lpwstr/>
  </property>
</Properties>
</file>