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Abibas" charset="1" panose="02000603000000000000"/>
      <p:regular r:id="rId17"/>
    </p:embeddedFont>
    <p:embeddedFont>
      <p:font typeface="Calibri (MS) Bold" charset="1" panose="020F0702030404030204"/>
      <p:regular r:id="rId18"/>
    </p:embeddedFont>
    <p:embeddedFont>
      <p:font typeface="Calibri (MS)" charset="1" panose="020F0502020204030204"/>
      <p:regular r:id="rId19"/>
    </p:embeddedFont>
    <p:embeddedFont>
      <p:font typeface="Calibri (MS) Bold Italics" charset="1" panose="020F07020304040A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notesSlides/notesSlide2.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9696_s18_qp_31</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9696_s18_qp_31</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https://www.coolgeography.co.uk/A-level/AQA/Year%2013/Plate%20Tectonics/Earthquakes/LEDC%20Case%20study.htm" TargetMode="External" Type="http://schemas.openxmlformats.org/officeDocument/2006/relationships/hyperlink"/><Relationship Id="rId8" Target="https://pmt.physicsandmathstutor.com/download/Geography/A-level/Notes/Edexcel-IAL/World-at-Risk/Case-Studies/Haiti%20Earthquake%202010.pdf" TargetMode="External" Type="http://schemas.openxmlformats.org/officeDocument/2006/relationships/hyperlink"/><Relationship Id="rId9" Target="https://handygeography.wordpress.com/gcse/the-restless-earth-revision-materials/earthquake-case-study-haiti-poor/"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7.jpeg" Type="http://schemas.openxmlformats.org/officeDocument/2006/relationships/image"/><Relationship Id="rId6" Target="https://www.coolgeography.co.uk/A-level/AQA/Year%2013/Plate%20Tectonics/Earthquakes/MEDC%20Case%20study.htm" TargetMode="External" Type="http://schemas.openxmlformats.org/officeDocument/2006/relationships/hyperlink"/><Relationship Id="rId7" Target="https://www.britannica.com/event/Japan-earthquake-and-tsunami-of-2011" TargetMode="External" Type="http://schemas.openxmlformats.org/officeDocument/2006/relationships/hyperlink"/><Relationship Id="rId8" Target="https://pmt.physicsandmathstutor.com/download/Geography/A-level/Notes/Edexcel-IAL/World-at-Risk/Case-Studies/Tohoku%20Earthquake%20and%20Tsunami%202011.pdf" TargetMode="External" Type="http://schemas.openxmlformats.org/officeDocument/2006/relationships/hyperlink"/><Relationship Id="rId9" Target="https://www.internetgeography.net/japan-earthquake-2011/"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https://pmt.physicsandmathstutor.com/download/Geography/A-level/Notes/Edexcel-IAL/World-at-Risk/Case-Studies/Nepal%20Earthquake%202015.pdf" TargetMode="External" Type="http://schemas.openxmlformats.org/officeDocument/2006/relationships/hyperlink"/><Relationship Id="rId2" Target="../media/image1.pn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https://www.internetgeography.net/topics/nepal-earthquake-2015/" TargetMode="External" Type="http://schemas.openxmlformats.org/officeDocument/2006/relationships/hyperlink"/><Relationship Id="rId8" Target="https://www.coolgeography.co.uk/gcsen/Nepal_Earthquake.php" TargetMode="External" Type="http://schemas.openxmlformats.org/officeDocument/2006/relationships/hyperlink"/><Relationship Id="rId9" Target="https://www.bbc.co.uk/bitesize/guides/zgkksrd/revision/5"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493776" y="345567"/>
            <a:ext cx="12046911"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Earthquakes and Resultant Hazards – Case Studies</a:t>
            </a:r>
          </a:p>
        </p:txBody>
      </p:sp>
      <p:grpSp>
        <p:nvGrpSpPr>
          <p:cNvPr name="Group 4" id="4"/>
          <p:cNvGrpSpPr/>
          <p:nvPr/>
        </p:nvGrpSpPr>
        <p:grpSpPr>
          <a:xfrm rot="0">
            <a:off x="15202765" y="192752"/>
            <a:ext cx="2867544" cy="10129510"/>
            <a:chOff x="0" y="0"/>
            <a:chExt cx="3823392" cy="13506014"/>
          </a:xfrm>
        </p:grpSpPr>
        <p:sp>
          <p:nvSpPr>
            <p:cNvPr name="Freeform 5" id="5"/>
            <p:cNvSpPr/>
            <p:nvPr/>
          </p:nvSpPr>
          <p:spPr>
            <a:xfrm flipH="false" flipV="false" rot="0">
              <a:off x="12700" y="12700"/>
              <a:ext cx="3797935" cy="13480669"/>
            </a:xfrm>
            <a:custGeom>
              <a:avLst/>
              <a:gdLst/>
              <a:ahLst/>
              <a:cxnLst/>
              <a:rect r="r" b="b" t="t" l="l"/>
              <a:pathLst>
                <a:path h="13480669" w="3797935">
                  <a:moveTo>
                    <a:pt x="0" y="0"/>
                  </a:moveTo>
                  <a:lnTo>
                    <a:pt x="3797935" y="0"/>
                  </a:lnTo>
                  <a:lnTo>
                    <a:pt x="3797935" y="13480669"/>
                  </a:lnTo>
                  <a:lnTo>
                    <a:pt x="0" y="13480669"/>
                  </a:lnTo>
                  <a:close/>
                </a:path>
              </a:pathLst>
            </a:custGeom>
            <a:solidFill>
              <a:srgbClr val="FFFFFF"/>
            </a:solidFill>
          </p:spPr>
        </p:sp>
        <p:sp>
          <p:nvSpPr>
            <p:cNvPr name="Freeform 6" id="6"/>
            <p:cNvSpPr/>
            <p:nvPr/>
          </p:nvSpPr>
          <p:spPr>
            <a:xfrm flipH="false" flipV="false" rot="0">
              <a:off x="0" y="0"/>
              <a:ext cx="3823335" cy="13506069"/>
            </a:xfrm>
            <a:custGeom>
              <a:avLst/>
              <a:gdLst/>
              <a:ahLst/>
              <a:cxnLst/>
              <a:rect r="r" b="b" t="t" l="l"/>
              <a:pathLst>
                <a:path h="13506069" w="3823335">
                  <a:moveTo>
                    <a:pt x="12700" y="0"/>
                  </a:moveTo>
                  <a:lnTo>
                    <a:pt x="3810635" y="0"/>
                  </a:lnTo>
                  <a:cubicBezTo>
                    <a:pt x="3817620" y="0"/>
                    <a:pt x="3823335" y="5715"/>
                    <a:pt x="3823335" y="12700"/>
                  </a:cubicBezTo>
                  <a:lnTo>
                    <a:pt x="3823335" y="13493369"/>
                  </a:lnTo>
                  <a:cubicBezTo>
                    <a:pt x="3823335" y="13500354"/>
                    <a:pt x="3817620" y="13506069"/>
                    <a:pt x="3810635" y="13506069"/>
                  </a:cubicBezTo>
                  <a:lnTo>
                    <a:pt x="12700" y="13506069"/>
                  </a:lnTo>
                  <a:cubicBezTo>
                    <a:pt x="5715" y="13506069"/>
                    <a:pt x="0" y="13500354"/>
                    <a:pt x="0" y="13493369"/>
                  </a:cubicBezTo>
                  <a:lnTo>
                    <a:pt x="0" y="12700"/>
                  </a:lnTo>
                  <a:cubicBezTo>
                    <a:pt x="0" y="5715"/>
                    <a:pt x="5715" y="0"/>
                    <a:pt x="12700" y="0"/>
                  </a:cubicBezTo>
                  <a:moveTo>
                    <a:pt x="12700" y="25400"/>
                  </a:moveTo>
                  <a:lnTo>
                    <a:pt x="12700" y="12700"/>
                  </a:lnTo>
                  <a:lnTo>
                    <a:pt x="25400" y="12700"/>
                  </a:lnTo>
                  <a:lnTo>
                    <a:pt x="25400" y="13493369"/>
                  </a:lnTo>
                  <a:lnTo>
                    <a:pt x="12700" y="13493369"/>
                  </a:lnTo>
                  <a:lnTo>
                    <a:pt x="12700" y="13480669"/>
                  </a:lnTo>
                  <a:lnTo>
                    <a:pt x="3810635" y="13480669"/>
                  </a:lnTo>
                  <a:lnTo>
                    <a:pt x="3810635" y="13493369"/>
                  </a:lnTo>
                  <a:lnTo>
                    <a:pt x="3797935" y="13493369"/>
                  </a:lnTo>
                  <a:lnTo>
                    <a:pt x="3797935" y="12700"/>
                  </a:lnTo>
                  <a:lnTo>
                    <a:pt x="3810635" y="12700"/>
                  </a:lnTo>
                  <a:lnTo>
                    <a:pt x="3810635" y="25400"/>
                  </a:lnTo>
                  <a:lnTo>
                    <a:pt x="12700" y="25400"/>
                  </a:lnTo>
                  <a:close/>
                </a:path>
              </a:pathLst>
            </a:custGeom>
            <a:solidFill>
              <a:srgbClr val="000000"/>
            </a:solidFill>
          </p:spPr>
        </p:sp>
        <p:sp>
          <p:nvSpPr>
            <p:cNvPr name="TextBox 7" id="7"/>
            <p:cNvSpPr txBox="true"/>
            <p:nvPr/>
          </p:nvSpPr>
          <p:spPr>
            <a:xfrm>
              <a:off x="0" y="-57150"/>
              <a:ext cx="3823392" cy="13563164"/>
            </a:xfrm>
            <a:prstGeom prst="rect">
              <a:avLst/>
            </a:prstGeom>
          </p:spPr>
          <p:txBody>
            <a:bodyPr anchor="t" rtlCol="false" tIns="50800" lIns="50800" bIns="50800" rIns="50800"/>
            <a:lstStyle/>
            <a:p>
              <a:pPr algn="l">
                <a:lnSpc>
                  <a:spcPts val="3240"/>
                </a:lnSpc>
              </a:pPr>
              <a:r>
                <a:rPr lang="en-US" b="true" sz="2700" u="sng">
                  <a:solidFill>
                    <a:srgbClr val="000000"/>
                  </a:solidFill>
                  <a:latin typeface="Calibri (MS) Bold"/>
                  <a:ea typeface="Calibri (MS) Bold"/>
                  <a:cs typeface="Calibri (MS) Bold"/>
                  <a:sym typeface="Calibri (MS) Bold"/>
                </a:rPr>
                <a:t>LO: To investigate the impacts of earthquakes on people and place.</a:t>
              </a:r>
            </a:p>
            <a:p>
              <a:pPr algn="l">
                <a:lnSpc>
                  <a:spcPts val="3240"/>
                </a:lnSpc>
              </a:pPr>
            </a:p>
            <a:p>
              <a:pPr algn="l">
                <a:lnSpc>
                  <a:spcPts val="3240"/>
                </a:lnSpc>
              </a:pPr>
              <a:r>
                <a:rPr lang="en-US" sz="2700">
                  <a:solidFill>
                    <a:srgbClr val="000000"/>
                  </a:solidFill>
                  <a:latin typeface="Calibri (MS)"/>
                  <a:ea typeface="Calibri (MS)"/>
                  <a:cs typeface="Calibri (MS)"/>
                  <a:sym typeface="Calibri (MS)"/>
                </a:rPr>
                <a:t>Describe the causes of earthquakes with the use of specific examples.</a:t>
              </a:r>
            </a:p>
            <a:p>
              <a:pPr algn="l">
                <a:lnSpc>
                  <a:spcPts val="3240"/>
                </a:lnSpc>
              </a:pPr>
            </a:p>
            <a:p>
              <a:pPr algn="l">
                <a:lnSpc>
                  <a:spcPts val="3240"/>
                </a:lnSpc>
              </a:pPr>
              <a:r>
                <a:rPr lang="en-US" sz="2700">
                  <a:solidFill>
                    <a:srgbClr val="000000"/>
                  </a:solidFill>
                  <a:latin typeface="Calibri (MS)"/>
                  <a:ea typeface="Calibri (MS)"/>
                  <a:cs typeface="Calibri (MS)"/>
                  <a:sym typeface="Calibri (MS)"/>
                </a:rPr>
                <a:t>Explain the impacts caused by these specific earthquakes.</a:t>
              </a:r>
            </a:p>
            <a:p>
              <a:pPr algn="l">
                <a:lnSpc>
                  <a:spcPts val="3240"/>
                </a:lnSpc>
              </a:pPr>
            </a:p>
            <a:p>
              <a:pPr algn="l">
                <a:lnSpc>
                  <a:spcPts val="3240"/>
                </a:lnSpc>
              </a:pPr>
              <a:r>
                <a:rPr lang="en-US" sz="2700">
                  <a:solidFill>
                    <a:srgbClr val="000000"/>
                  </a:solidFill>
                  <a:latin typeface="Calibri (MS)"/>
                  <a:ea typeface="Calibri (MS)"/>
                  <a:cs typeface="Calibri (MS)"/>
                  <a:sym typeface="Calibri (MS)"/>
                </a:rPr>
                <a:t>Compare case study examples and assess whether level of development has an impact on the level of damage caused.</a:t>
              </a:r>
            </a:p>
          </p:txBody>
        </p:sp>
      </p:grpSp>
      <p:grpSp>
        <p:nvGrpSpPr>
          <p:cNvPr name="Group 8" id="8"/>
          <p:cNvGrpSpPr/>
          <p:nvPr/>
        </p:nvGrpSpPr>
        <p:grpSpPr>
          <a:xfrm rot="0">
            <a:off x="-28575" y="1232187"/>
            <a:ext cx="3396096" cy="9083386"/>
            <a:chOff x="0" y="0"/>
            <a:chExt cx="4528128" cy="12111182"/>
          </a:xfrm>
        </p:grpSpPr>
        <p:sp>
          <p:nvSpPr>
            <p:cNvPr name="Freeform 9" id="9"/>
            <p:cNvSpPr/>
            <p:nvPr/>
          </p:nvSpPr>
          <p:spPr>
            <a:xfrm flipH="false" flipV="false" rot="0">
              <a:off x="38100" y="38100"/>
              <a:ext cx="4451985" cy="12035028"/>
            </a:xfrm>
            <a:custGeom>
              <a:avLst/>
              <a:gdLst/>
              <a:ahLst/>
              <a:cxnLst/>
              <a:rect r="r" b="b" t="t" l="l"/>
              <a:pathLst>
                <a:path h="12035028" w="4451985">
                  <a:moveTo>
                    <a:pt x="0" y="0"/>
                  </a:moveTo>
                  <a:lnTo>
                    <a:pt x="4451985" y="0"/>
                  </a:lnTo>
                  <a:lnTo>
                    <a:pt x="4451985" y="12035028"/>
                  </a:lnTo>
                  <a:lnTo>
                    <a:pt x="0" y="12035028"/>
                  </a:lnTo>
                  <a:close/>
                </a:path>
              </a:pathLst>
            </a:custGeom>
            <a:solidFill>
              <a:srgbClr val="FFFFFF"/>
            </a:solidFill>
          </p:spPr>
        </p:sp>
        <p:sp>
          <p:nvSpPr>
            <p:cNvPr name="Freeform 10" id="10"/>
            <p:cNvSpPr/>
            <p:nvPr/>
          </p:nvSpPr>
          <p:spPr>
            <a:xfrm flipH="false" flipV="false" rot="0">
              <a:off x="0" y="0"/>
              <a:ext cx="4528185" cy="12111228"/>
            </a:xfrm>
            <a:custGeom>
              <a:avLst/>
              <a:gdLst/>
              <a:ahLst/>
              <a:cxnLst/>
              <a:rect r="r" b="b" t="t" l="l"/>
              <a:pathLst>
                <a:path h="12111228" w="4528185">
                  <a:moveTo>
                    <a:pt x="38100" y="0"/>
                  </a:moveTo>
                  <a:lnTo>
                    <a:pt x="4490085" y="0"/>
                  </a:lnTo>
                  <a:cubicBezTo>
                    <a:pt x="4511167" y="0"/>
                    <a:pt x="4528185" y="17018"/>
                    <a:pt x="4528185" y="38100"/>
                  </a:cubicBezTo>
                  <a:lnTo>
                    <a:pt x="4528185" y="12073128"/>
                  </a:lnTo>
                  <a:cubicBezTo>
                    <a:pt x="4528185" y="12094210"/>
                    <a:pt x="4511167" y="12111228"/>
                    <a:pt x="4490085" y="12111228"/>
                  </a:cubicBezTo>
                  <a:lnTo>
                    <a:pt x="38100" y="12111228"/>
                  </a:lnTo>
                  <a:cubicBezTo>
                    <a:pt x="17018" y="12111228"/>
                    <a:pt x="0" y="12094210"/>
                    <a:pt x="0" y="12073128"/>
                  </a:cubicBezTo>
                  <a:lnTo>
                    <a:pt x="0" y="38100"/>
                  </a:lnTo>
                  <a:cubicBezTo>
                    <a:pt x="0" y="17018"/>
                    <a:pt x="17018" y="0"/>
                    <a:pt x="38100" y="0"/>
                  </a:cubicBezTo>
                  <a:moveTo>
                    <a:pt x="38100" y="76200"/>
                  </a:moveTo>
                  <a:lnTo>
                    <a:pt x="38100" y="38100"/>
                  </a:lnTo>
                  <a:lnTo>
                    <a:pt x="76200" y="38100"/>
                  </a:lnTo>
                  <a:lnTo>
                    <a:pt x="76200" y="12073128"/>
                  </a:lnTo>
                  <a:lnTo>
                    <a:pt x="38100" y="12073128"/>
                  </a:lnTo>
                  <a:lnTo>
                    <a:pt x="38100" y="12035028"/>
                  </a:lnTo>
                  <a:lnTo>
                    <a:pt x="4490085" y="12035028"/>
                  </a:lnTo>
                  <a:lnTo>
                    <a:pt x="4490085" y="12073128"/>
                  </a:lnTo>
                  <a:lnTo>
                    <a:pt x="4451985" y="12073128"/>
                  </a:lnTo>
                  <a:lnTo>
                    <a:pt x="4451985" y="38100"/>
                  </a:lnTo>
                  <a:lnTo>
                    <a:pt x="4490085" y="38100"/>
                  </a:lnTo>
                  <a:lnTo>
                    <a:pt x="4490085" y="76200"/>
                  </a:lnTo>
                  <a:lnTo>
                    <a:pt x="38100" y="76200"/>
                  </a:lnTo>
                  <a:close/>
                </a:path>
              </a:pathLst>
            </a:custGeom>
            <a:solidFill>
              <a:srgbClr val="000000"/>
            </a:solidFill>
          </p:spPr>
        </p:sp>
        <p:sp>
          <p:nvSpPr>
            <p:cNvPr name="TextBox 11" id="11"/>
            <p:cNvSpPr txBox="true"/>
            <p:nvPr/>
          </p:nvSpPr>
          <p:spPr>
            <a:xfrm>
              <a:off x="0" y="9525"/>
              <a:ext cx="4528128" cy="12101657"/>
            </a:xfrm>
            <a:prstGeom prst="rect">
              <a:avLst/>
            </a:prstGeom>
          </p:spPr>
          <p:txBody>
            <a:bodyPr anchor="t" rtlCol="false" tIns="50800" lIns="50800" bIns="50800" rIns="50800"/>
            <a:lstStyle/>
            <a:p>
              <a:pPr algn="l">
                <a:lnSpc>
                  <a:spcPts val="3225"/>
                </a:lnSpc>
              </a:pPr>
              <a:r>
                <a:rPr lang="en-US" sz="3359">
                  <a:solidFill>
                    <a:srgbClr val="000000"/>
                  </a:solidFill>
                  <a:latin typeface="Calibri (MS)"/>
                  <a:ea typeface="Calibri (MS)"/>
                  <a:cs typeface="Calibri (MS)"/>
                  <a:sym typeface="Calibri (MS)"/>
                </a:rPr>
                <a:t>7 Fig. 7.1 shows the global distribution of earthquakes. </a:t>
              </a:r>
            </a:p>
            <a:p>
              <a:pPr algn="l">
                <a:lnSpc>
                  <a:spcPts val="3225"/>
                </a:lnSpc>
              </a:pPr>
            </a:p>
            <a:p>
              <a:pPr algn="l" marL="608076" indent="-304038" lvl="1">
                <a:lnSpc>
                  <a:spcPts val="3225"/>
                </a:lnSpc>
                <a:buAutoNum type="alphaLcPeriod" startAt="1"/>
              </a:pPr>
              <a:r>
                <a:rPr lang="en-US" sz="3359">
                  <a:solidFill>
                    <a:srgbClr val="000000"/>
                  </a:solidFill>
                  <a:latin typeface="Calibri (MS)"/>
                  <a:ea typeface="Calibri (MS)"/>
                  <a:cs typeface="Calibri (MS)"/>
                  <a:sym typeface="Calibri (MS)"/>
                </a:rPr>
                <a:t>Describe the global distribution of earthquakes shown in Fig. 7.1. [4] </a:t>
              </a:r>
            </a:p>
            <a:p>
              <a:pPr algn="l" marL="608076" indent="-304038" lvl="1">
                <a:lnSpc>
                  <a:spcPts val="3225"/>
                </a:lnSpc>
              </a:pPr>
            </a:p>
            <a:p>
              <a:pPr algn="l" marL="608076" indent="-304038" lvl="1">
                <a:lnSpc>
                  <a:spcPts val="3225"/>
                </a:lnSpc>
                <a:buAutoNum type="alphaLcPeriod" startAt="1"/>
              </a:pPr>
              <a:r>
                <a:rPr lang="en-US" sz="3359">
                  <a:solidFill>
                    <a:srgbClr val="000000"/>
                  </a:solidFill>
                  <a:latin typeface="Calibri (MS)"/>
                  <a:ea typeface="Calibri (MS)"/>
                  <a:cs typeface="Calibri (MS)"/>
                  <a:sym typeface="Calibri (MS)"/>
                </a:rPr>
                <a:t>Explain why the depth of focus of earthquakes varies from place to place. [6] </a:t>
              </a:r>
            </a:p>
          </p:txBody>
        </p:sp>
      </p:grpSp>
      <p:grpSp>
        <p:nvGrpSpPr>
          <p:cNvPr name="Group 12" id="12"/>
          <p:cNvGrpSpPr>
            <a:grpSpLocks noChangeAspect="true"/>
          </p:cNvGrpSpPr>
          <p:nvPr/>
        </p:nvGrpSpPr>
        <p:grpSpPr>
          <a:xfrm rot="0">
            <a:off x="3614596" y="1260762"/>
            <a:ext cx="11320341" cy="8118765"/>
            <a:chOff x="0" y="0"/>
            <a:chExt cx="15093788" cy="10825020"/>
          </a:xfrm>
        </p:grpSpPr>
        <p:sp>
          <p:nvSpPr>
            <p:cNvPr name="Freeform 13" id="13"/>
            <p:cNvSpPr/>
            <p:nvPr/>
          </p:nvSpPr>
          <p:spPr>
            <a:xfrm flipH="false" flipV="false" rot="0">
              <a:off x="0" y="0"/>
              <a:ext cx="15093823" cy="10824972"/>
            </a:xfrm>
            <a:custGeom>
              <a:avLst/>
              <a:gdLst/>
              <a:ahLst/>
              <a:cxnLst/>
              <a:rect r="r" b="b" t="t" l="l"/>
              <a:pathLst>
                <a:path h="10824972" w="15093823">
                  <a:moveTo>
                    <a:pt x="0" y="0"/>
                  </a:moveTo>
                  <a:lnTo>
                    <a:pt x="15093823" y="0"/>
                  </a:lnTo>
                  <a:lnTo>
                    <a:pt x="15093823" y="10824972"/>
                  </a:lnTo>
                  <a:lnTo>
                    <a:pt x="0" y="10824972"/>
                  </a:lnTo>
                  <a:lnTo>
                    <a:pt x="0" y="0"/>
                  </a:lnTo>
                  <a:close/>
                </a:path>
              </a:pathLst>
            </a:custGeom>
            <a:blipFill>
              <a:blip r:embed="rId3"/>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3" id="3"/>
          <p:cNvGrpSpPr/>
          <p:nvPr/>
        </p:nvGrpSpPr>
        <p:grpSpPr>
          <a:xfrm rot="0">
            <a:off x="235527" y="180111"/>
            <a:ext cx="17908899" cy="1800494"/>
            <a:chOff x="0" y="0"/>
            <a:chExt cx="23878532" cy="2400658"/>
          </a:xfrm>
        </p:grpSpPr>
        <p:sp>
          <p:nvSpPr>
            <p:cNvPr name="Freeform 4" id="4"/>
            <p:cNvSpPr/>
            <p:nvPr/>
          </p:nvSpPr>
          <p:spPr>
            <a:xfrm flipH="false" flipV="false" rot="0">
              <a:off x="-1524" y="-1524"/>
              <a:ext cx="23881587" cy="2403729"/>
            </a:xfrm>
            <a:custGeom>
              <a:avLst/>
              <a:gdLst/>
              <a:ahLst/>
              <a:cxnLst/>
              <a:rect r="r" b="b" t="t" l="l"/>
              <a:pathLst>
                <a:path h="2403729" w="23881587">
                  <a:moveTo>
                    <a:pt x="1524" y="0"/>
                  </a:moveTo>
                  <a:lnTo>
                    <a:pt x="23880063" y="0"/>
                  </a:lnTo>
                  <a:cubicBezTo>
                    <a:pt x="23880953" y="0"/>
                    <a:pt x="23881587" y="762"/>
                    <a:pt x="23881587" y="1524"/>
                  </a:cubicBezTo>
                  <a:lnTo>
                    <a:pt x="23881587" y="2402205"/>
                  </a:lnTo>
                  <a:cubicBezTo>
                    <a:pt x="23881587" y="2403094"/>
                    <a:pt x="23880826" y="2403729"/>
                    <a:pt x="23880063" y="2403729"/>
                  </a:cubicBezTo>
                  <a:lnTo>
                    <a:pt x="1524" y="2403729"/>
                  </a:lnTo>
                  <a:cubicBezTo>
                    <a:pt x="635" y="2403729"/>
                    <a:pt x="0" y="2402967"/>
                    <a:pt x="0" y="2402205"/>
                  </a:cubicBezTo>
                  <a:lnTo>
                    <a:pt x="0" y="1524"/>
                  </a:lnTo>
                  <a:cubicBezTo>
                    <a:pt x="0" y="635"/>
                    <a:pt x="762" y="0"/>
                    <a:pt x="1524" y="0"/>
                  </a:cubicBezTo>
                  <a:moveTo>
                    <a:pt x="1524" y="3048"/>
                  </a:moveTo>
                  <a:lnTo>
                    <a:pt x="1524" y="1524"/>
                  </a:lnTo>
                  <a:lnTo>
                    <a:pt x="3048" y="1524"/>
                  </a:lnTo>
                  <a:lnTo>
                    <a:pt x="3048" y="2402205"/>
                  </a:lnTo>
                  <a:lnTo>
                    <a:pt x="1524" y="2402205"/>
                  </a:lnTo>
                  <a:lnTo>
                    <a:pt x="1524" y="2400681"/>
                  </a:lnTo>
                  <a:lnTo>
                    <a:pt x="23880063" y="2400681"/>
                  </a:lnTo>
                  <a:lnTo>
                    <a:pt x="23880063" y="2402205"/>
                  </a:lnTo>
                  <a:lnTo>
                    <a:pt x="23878539" y="2402205"/>
                  </a:lnTo>
                  <a:lnTo>
                    <a:pt x="23878539" y="1524"/>
                  </a:lnTo>
                  <a:lnTo>
                    <a:pt x="23880063" y="1524"/>
                  </a:lnTo>
                  <a:lnTo>
                    <a:pt x="23880063" y="3048"/>
                  </a:lnTo>
                  <a:lnTo>
                    <a:pt x="1524" y="3048"/>
                  </a:lnTo>
                  <a:close/>
                </a:path>
              </a:pathLst>
            </a:custGeom>
            <a:solidFill>
              <a:srgbClr val="000000"/>
            </a:solidFill>
          </p:spPr>
        </p:sp>
        <p:sp>
          <p:nvSpPr>
            <p:cNvPr name="TextBox 5" id="5"/>
            <p:cNvSpPr txBox="true"/>
            <p:nvPr/>
          </p:nvSpPr>
          <p:spPr>
            <a:xfrm>
              <a:off x="0" y="-57150"/>
              <a:ext cx="23878532" cy="2457808"/>
            </a:xfrm>
            <a:prstGeom prst="rect">
              <a:avLst/>
            </a:prstGeom>
          </p:spPr>
          <p:txBody>
            <a:bodyPr anchor="t" rtlCol="false" tIns="50800" lIns="50800" bIns="50800" rIns="50800"/>
            <a:lstStyle/>
            <a:p>
              <a:pPr algn="l">
                <a:lnSpc>
                  <a:spcPts val="3240"/>
                </a:lnSpc>
              </a:pPr>
              <a:r>
                <a:rPr lang="en-US" b="true" sz="2700">
                  <a:solidFill>
                    <a:srgbClr val="000000"/>
                  </a:solidFill>
                  <a:latin typeface="Calibri (MS) Bold"/>
                  <a:ea typeface="Calibri (MS) Bold"/>
                  <a:cs typeface="Calibri (MS) Bold"/>
                  <a:sym typeface="Calibri (MS) Bold"/>
                </a:rPr>
                <a:t>‘The hazardous impact of earthquakes depends on the levels of preparedness and monitoring.’ How far do you agree with this view? [20] </a:t>
              </a:r>
            </a:p>
            <a:p>
              <a:pPr algn="l">
                <a:lnSpc>
                  <a:spcPts val="3240"/>
                </a:lnSpc>
              </a:pPr>
            </a:p>
            <a:p>
              <a:pPr algn="ctr">
                <a:lnSpc>
                  <a:spcPts val="3240"/>
                </a:lnSpc>
              </a:pPr>
              <a:r>
                <a:rPr lang="en-US" sz="2700">
                  <a:solidFill>
                    <a:srgbClr val="000000"/>
                  </a:solidFill>
                  <a:latin typeface="Calibri (MS)"/>
                  <a:ea typeface="Calibri (MS)"/>
                  <a:cs typeface="Calibri (MS)"/>
                  <a:sym typeface="Calibri (MS)"/>
                </a:rPr>
                <a:t>What will your 3/4 main body paragraphs be?</a:t>
              </a:r>
            </a:p>
          </p:txBody>
        </p:sp>
      </p:grpSp>
      <p:grpSp>
        <p:nvGrpSpPr>
          <p:cNvPr name="Group 6" id="6"/>
          <p:cNvGrpSpPr/>
          <p:nvPr/>
        </p:nvGrpSpPr>
        <p:grpSpPr>
          <a:xfrm rot="0">
            <a:off x="73599" y="2013243"/>
            <a:ext cx="4313960" cy="6378285"/>
            <a:chOff x="0" y="0"/>
            <a:chExt cx="5751946" cy="8504380"/>
          </a:xfrm>
        </p:grpSpPr>
        <p:sp>
          <p:nvSpPr>
            <p:cNvPr name="Freeform 7" id="7"/>
            <p:cNvSpPr/>
            <p:nvPr/>
          </p:nvSpPr>
          <p:spPr>
            <a:xfrm flipH="false" flipV="false" rot="0">
              <a:off x="12700" y="12700"/>
              <a:ext cx="5726430" cy="8479028"/>
            </a:xfrm>
            <a:custGeom>
              <a:avLst/>
              <a:gdLst/>
              <a:ahLst/>
              <a:cxnLst/>
              <a:rect r="r" b="b" t="t" l="l"/>
              <a:pathLst>
                <a:path h="8479028" w="5726430">
                  <a:moveTo>
                    <a:pt x="0" y="955802"/>
                  </a:moveTo>
                  <a:cubicBezTo>
                    <a:pt x="0" y="427990"/>
                    <a:pt x="427355" y="0"/>
                    <a:pt x="954405" y="0"/>
                  </a:cubicBezTo>
                  <a:lnTo>
                    <a:pt x="4772025" y="0"/>
                  </a:lnTo>
                  <a:cubicBezTo>
                    <a:pt x="5299202" y="0"/>
                    <a:pt x="5726430" y="427990"/>
                    <a:pt x="5726430" y="955802"/>
                  </a:cubicBezTo>
                  <a:lnTo>
                    <a:pt x="5726430" y="7523226"/>
                  </a:lnTo>
                  <a:cubicBezTo>
                    <a:pt x="5726430" y="8051165"/>
                    <a:pt x="5299075" y="8479028"/>
                    <a:pt x="4772025" y="8479028"/>
                  </a:cubicBezTo>
                  <a:lnTo>
                    <a:pt x="954405" y="8479028"/>
                  </a:lnTo>
                  <a:cubicBezTo>
                    <a:pt x="427355" y="8479028"/>
                    <a:pt x="0" y="8051038"/>
                    <a:pt x="0" y="7523226"/>
                  </a:cubicBezTo>
                  <a:close/>
                </a:path>
              </a:pathLst>
            </a:custGeom>
            <a:solidFill>
              <a:srgbClr val="4472C4"/>
            </a:solidFill>
          </p:spPr>
        </p:sp>
        <p:sp>
          <p:nvSpPr>
            <p:cNvPr name="Freeform 8" id="8"/>
            <p:cNvSpPr/>
            <p:nvPr/>
          </p:nvSpPr>
          <p:spPr>
            <a:xfrm flipH="false" flipV="false" rot="0">
              <a:off x="0" y="0"/>
              <a:ext cx="5751830" cy="8504428"/>
            </a:xfrm>
            <a:custGeom>
              <a:avLst/>
              <a:gdLst/>
              <a:ahLst/>
              <a:cxnLst/>
              <a:rect r="r" b="b" t="t" l="l"/>
              <a:pathLst>
                <a:path h="8504428" w="5751830">
                  <a:moveTo>
                    <a:pt x="0" y="968502"/>
                  </a:moveTo>
                  <a:cubicBezTo>
                    <a:pt x="0" y="433578"/>
                    <a:pt x="432943" y="0"/>
                    <a:pt x="967105" y="0"/>
                  </a:cubicBezTo>
                  <a:lnTo>
                    <a:pt x="4784725" y="0"/>
                  </a:lnTo>
                  <a:lnTo>
                    <a:pt x="4784725" y="12700"/>
                  </a:lnTo>
                  <a:lnTo>
                    <a:pt x="4784725" y="0"/>
                  </a:lnTo>
                  <a:cubicBezTo>
                    <a:pt x="5318887" y="0"/>
                    <a:pt x="5751830" y="433578"/>
                    <a:pt x="5751830" y="968502"/>
                  </a:cubicBezTo>
                  <a:lnTo>
                    <a:pt x="5739130" y="968502"/>
                  </a:lnTo>
                  <a:lnTo>
                    <a:pt x="5751830" y="968502"/>
                  </a:lnTo>
                  <a:lnTo>
                    <a:pt x="5751830" y="7535926"/>
                  </a:lnTo>
                  <a:lnTo>
                    <a:pt x="5739130" y="7535926"/>
                  </a:lnTo>
                  <a:lnTo>
                    <a:pt x="5751830" y="7535926"/>
                  </a:lnTo>
                  <a:cubicBezTo>
                    <a:pt x="5751830" y="8070850"/>
                    <a:pt x="5318887" y="8504428"/>
                    <a:pt x="4784725" y="8504428"/>
                  </a:cubicBezTo>
                  <a:lnTo>
                    <a:pt x="4784725" y="8491728"/>
                  </a:lnTo>
                  <a:lnTo>
                    <a:pt x="4784725" y="8504428"/>
                  </a:lnTo>
                  <a:lnTo>
                    <a:pt x="967105" y="8504428"/>
                  </a:lnTo>
                  <a:lnTo>
                    <a:pt x="967105" y="8491728"/>
                  </a:lnTo>
                  <a:lnTo>
                    <a:pt x="967105" y="8504428"/>
                  </a:lnTo>
                  <a:cubicBezTo>
                    <a:pt x="432943" y="8504428"/>
                    <a:pt x="0" y="8070723"/>
                    <a:pt x="0" y="7535926"/>
                  </a:cubicBezTo>
                  <a:lnTo>
                    <a:pt x="0" y="968502"/>
                  </a:lnTo>
                  <a:lnTo>
                    <a:pt x="12700" y="968502"/>
                  </a:lnTo>
                  <a:lnTo>
                    <a:pt x="0" y="968502"/>
                  </a:lnTo>
                  <a:moveTo>
                    <a:pt x="25400" y="968502"/>
                  </a:moveTo>
                  <a:lnTo>
                    <a:pt x="25400" y="7535926"/>
                  </a:lnTo>
                  <a:lnTo>
                    <a:pt x="12700" y="7535926"/>
                  </a:lnTo>
                  <a:lnTo>
                    <a:pt x="25400" y="7535926"/>
                  </a:lnTo>
                  <a:cubicBezTo>
                    <a:pt x="25400" y="8056753"/>
                    <a:pt x="447040" y="8479028"/>
                    <a:pt x="967105" y="8479028"/>
                  </a:cubicBezTo>
                  <a:lnTo>
                    <a:pt x="4784725" y="8479028"/>
                  </a:lnTo>
                  <a:cubicBezTo>
                    <a:pt x="5304790" y="8479028"/>
                    <a:pt x="5726430" y="8056753"/>
                    <a:pt x="5726430" y="7535926"/>
                  </a:cubicBezTo>
                  <a:lnTo>
                    <a:pt x="5726430" y="968502"/>
                  </a:lnTo>
                  <a:cubicBezTo>
                    <a:pt x="5726557" y="447675"/>
                    <a:pt x="5304917" y="25400"/>
                    <a:pt x="4784852" y="25400"/>
                  </a:cubicBezTo>
                  <a:lnTo>
                    <a:pt x="967105" y="25400"/>
                  </a:lnTo>
                  <a:lnTo>
                    <a:pt x="967105" y="12700"/>
                  </a:lnTo>
                  <a:lnTo>
                    <a:pt x="967105" y="25400"/>
                  </a:lnTo>
                  <a:cubicBezTo>
                    <a:pt x="447040" y="25400"/>
                    <a:pt x="25400" y="447675"/>
                    <a:pt x="25400" y="968502"/>
                  </a:cubicBezTo>
                  <a:close/>
                </a:path>
              </a:pathLst>
            </a:custGeom>
            <a:solidFill>
              <a:srgbClr val="2F528F"/>
            </a:solidFill>
          </p:spPr>
        </p:sp>
        <p:sp>
          <p:nvSpPr>
            <p:cNvPr name="TextBox 9" id="9"/>
            <p:cNvSpPr txBox="true"/>
            <p:nvPr/>
          </p:nvSpPr>
          <p:spPr>
            <a:xfrm>
              <a:off x="0" y="-57150"/>
              <a:ext cx="5751946" cy="8561530"/>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Approach 1</a:t>
              </a:r>
            </a:p>
            <a:p>
              <a:pPr algn="ctr">
                <a:lnSpc>
                  <a:spcPts val="3240"/>
                </a:lnSpc>
              </a:pPr>
            </a:p>
            <a:p>
              <a:pPr algn="ctr">
                <a:lnSpc>
                  <a:spcPts val="3240"/>
                </a:lnSpc>
              </a:pPr>
              <a:r>
                <a:rPr lang="en-US" sz="2700">
                  <a:solidFill>
                    <a:srgbClr val="FFFFFF"/>
                  </a:solidFill>
                  <a:latin typeface="Calibri (MS)"/>
                  <a:ea typeface="Calibri (MS)"/>
                  <a:cs typeface="Calibri (MS)"/>
                  <a:sym typeface="Calibri (MS)"/>
                </a:rPr>
                <a:t>Main body paragraph 1: </a:t>
              </a:r>
            </a:p>
            <a:p>
              <a:pPr algn="l" marL="488632" indent="-244316" lvl="1">
                <a:lnSpc>
                  <a:spcPts val="3240"/>
                </a:lnSpc>
                <a:buFont typeface="Arial"/>
                <a:buChar char="•"/>
              </a:pPr>
              <a:r>
                <a:rPr lang="en-US" sz="2700">
                  <a:solidFill>
                    <a:srgbClr val="FFFFFF"/>
                  </a:solidFill>
                  <a:latin typeface="Calibri (MS)"/>
                  <a:ea typeface="Calibri (MS)"/>
                  <a:cs typeface="Calibri (MS)"/>
                  <a:sym typeface="Calibri (MS)"/>
                </a:rPr>
                <a:t>Discuss an impact(s)</a:t>
              </a:r>
            </a:p>
            <a:p>
              <a:pPr algn="l" marL="488632" indent="-244316" lvl="1">
                <a:lnSpc>
                  <a:spcPts val="3240"/>
                </a:lnSpc>
                <a:buFont typeface="Arial"/>
                <a:buChar char="•"/>
              </a:pPr>
              <a:r>
                <a:rPr lang="en-US" sz="2700">
                  <a:solidFill>
                    <a:srgbClr val="FFFFFF"/>
                  </a:solidFill>
                  <a:latin typeface="Calibri (MS)"/>
                  <a:ea typeface="Calibri (MS)"/>
                  <a:cs typeface="Calibri (MS)"/>
                  <a:sym typeface="Calibri (MS)"/>
                </a:rPr>
                <a:t>Discuss how this impact(s) can be/was monitored/prepared for.</a:t>
              </a:r>
            </a:p>
            <a:p>
              <a:pPr algn="l" marL="488632" indent="-244316" lvl="1">
                <a:lnSpc>
                  <a:spcPts val="3240"/>
                </a:lnSpc>
                <a:buFont typeface="Arial"/>
                <a:buChar char="•"/>
              </a:pPr>
              <a:r>
                <a:rPr lang="en-US" sz="2700">
                  <a:solidFill>
                    <a:srgbClr val="FFFFFF"/>
                  </a:solidFill>
                  <a:latin typeface="Calibri (MS)"/>
                  <a:ea typeface="Calibri (MS)"/>
                  <a:cs typeface="Calibri (MS)"/>
                  <a:sym typeface="Calibri (MS)"/>
                </a:rPr>
                <a:t>Evaluate the effectiveness of the preparation/monitoring techniques. </a:t>
              </a:r>
            </a:p>
            <a:p>
              <a:pPr algn="l" marL="488632" indent="-244316" lvl="1">
                <a:lnSpc>
                  <a:spcPts val="3240"/>
                </a:lnSpc>
              </a:pPr>
            </a:p>
            <a:p>
              <a:pPr algn="ctr" marL="488632" indent="-244316" lvl="1">
                <a:lnSpc>
                  <a:spcPts val="3240"/>
                </a:lnSpc>
              </a:pPr>
              <a:r>
                <a:rPr lang="en-US" sz="2700">
                  <a:solidFill>
                    <a:srgbClr val="FFFFFF"/>
                  </a:solidFill>
                  <a:latin typeface="Calibri (MS)"/>
                  <a:ea typeface="Calibri (MS)"/>
                  <a:cs typeface="Calibri (MS)"/>
                  <a:sym typeface="Calibri (MS)"/>
                </a:rPr>
                <a:t>Repeat for main body paragraphs 2/3/4 </a:t>
              </a:r>
            </a:p>
          </p:txBody>
        </p:sp>
      </p:grpSp>
      <p:grpSp>
        <p:nvGrpSpPr>
          <p:cNvPr name="Group 10" id="10"/>
          <p:cNvGrpSpPr/>
          <p:nvPr/>
        </p:nvGrpSpPr>
        <p:grpSpPr>
          <a:xfrm rot="0">
            <a:off x="8102316" y="2013243"/>
            <a:ext cx="4639539" cy="6378285"/>
            <a:chOff x="0" y="0"/>
            <a:chExt cx="6186052" cy="8504380"/>
          </a:xfrm>
        </p:grpSpPr>
        <p:sp>
          <p:nvSpPr>
            <p:cNvPr name="Freeform 11" id="11"/>
            <p:cNvSpPr/>
            <p:nvPr/>
          </p:nvSpPr>
          <p:spPr>
            <a:xfrm flipH="false" flipV="false" rot="0">
              <a:off x="12700" y="12700"/>
              <a:ext cx="6160643" cy="8479028"/>
            </a:xfrm>
            <a:custGeom>
              <a:avLst/>
              <a:gdLst/>
              <a:ahLst/>
              <a:cxnLst/>
              <a:rect r="r" b="b" t="t" l="l"/>
              <a:pathLst>
                <a:path h="8479028" w="6160643">
                  <a:moveTo>
                    <a:pt x="0" y="1027938"/>
                  </a:moveTo>
                  <a:cubicBezTo>
                    <a:pt x="0" y="460248"/>
                    <a:pt x="459740" y="0"/>
                    <a:pt x="1026795" y="0"/>
                  </a:cubicBezTo>
                  <a:lnTo>
                    <a:pt x="5133848" y="0"/>
                  </a:lnTo>
                  <a:cubicBezTo>
                    <a:pt x="5700903" y="0"/>
                    <a:pt x="6160643" y="460248"/>
                    <a:pt x="6160643" y="1027938"/>
                  </a:cubicBezTo>
                  <a:lnTo>
                    <a:pt x="6160643" y="7451090"/>
                  </a:lnTo>
                  <a:cubicBezTo>
                    <a:pt x="6160643" y="8018780"/>
                    <a:pt x="5700903" y="8479028"/>
                    <a:pt x="5133848" y="8479028"/>
                  </a:cubicBezTo>
                  <a:lnTo>
                    <a:pt x="1026795" y="8479028"/>
                  </a:lnTo>
                  <a:cubicBezTo>
                    <a:pt x="459740" y="8479028"/>
                    <a:pt x="0" y="8018780"/>
                    <a:pt x="0" y="7451090"/>
                  </a:cubicBezTo>
                  <a:close/>
                </a:path>
              </a:pathLst>
            </a:custGeom>
            <a:solidFill>
              <a:srgbClr val="4472C4"/>
            </a:solidFill>
          </p:spPr>
        </p:sp>
        <p:sp>
          <p:nvSpPr>
            <p:cNvPr name="Freeform 12" id="12"/>
            <p:cNvSpPr/>
            <p:nvPr/>
          </p:nvSpPr>
          <p:spPr>
            <a:xfrm flipH="false" flipV="false" rot="0">
              <a:off x="0" y="0"/>
              <a:ext cx="6186043" cy="8504428"/>
            </a:xfrm>
            <a:custGeom>
              <a:avLst/>
              <a:gdLst/>
              <a:ahLst/>
              <a:cxnLst/>
              <a:rect r="r" b="b" t="t" l="l"/>
              <a:pathLst>
                <a:path h="8504428" w="6186043">
                  <a:moveTo>
                    <a:pt x="0" y="1040638"/>
                  </a:moveTo>
                  <a:cubicBezTo>
                    <a:pt x="0" y="465963"/>
                    <a:pt x="465328" y="0"/>
                    <a:pt x="1039495" y="0"/>
                  </a:cubicBezTo>
                  <a:lnTo>
                    <a:pt x="5146548" y="0"/>
                  </a:lnTo>
                  <a:lnTo>
                    <a:pt x="5146548" y="12700"/>
                  </a:lnTo>
                  <a:lnTo>
                    <a:pt x="5146548" y="0"/>
                  </a:lnTo>
                  <a:cubicBezTo>
                    <a:pt x="5720715" y="0"/>
                    <a:pt x="6186043" y="465963"/>
                    <a:pt x="6186043" y="1040638"/>
                  </a:cubicBezTo>
                  <a:lnTo>
                    <a:pt x="6173343" y="1040638"/>
                  </a:lnTo>
                  <a:lnTo>
                    <a:pt x="6186043" y="1040638"/>
                  </a:lnTo>
                  <a:lnTo>
                    <a:pt x="6186043" y="7463790"/>
                  </a:lnTo>
                  <a:lnTo>
                    <a:pt x="6173343" y="7463790"/>
                  </a:lnTo>
                  <a:lnTo>
                    <a:pt x="6186043" y="7463790"/>
                  </a:lnTo>
                  <a:cubicBezTo>
                    <a:pt x="6186043" y="8038465"/>
                    <a:pt x="5720715" y="8504428"/>
                    <a:pt x="5146548" y="8504428"/>
                  </a:cubicBezTo>
                  <a:lnTo>
                    <a:pt x="5146548" y="8491728"/>
                  </a:lnTo>
                  <a:lnTo>
                    <a:pt x="5146548" y="8504428"/>
                  </a:lnTo>
                  <a:lnTo>
                    <a:pt x="1039495" y="8504428"/>
                  </a:lnTo>
                  <a:lnTo>
                    <a:pt x="1039495" y="8491728"/>
                  </a:lnTo>
                  <a:lnTo>
                    <a:pt x="1039495" y="8504428"/>
                  </a:lnTo>
                  <a:cubicBezTo>
                    <a:pt x="465328" y="8504428"/>
                    <a:pt x="0" y="8038465"/>
                    <a:pt x="0" y="7463790"/>
                  </a:cubicBezTo>
                  <a:lnTo>
                    <a:pt x="0" y="1040638"/>
                  </a:lnTo>
                  <a:lnTo>
                    <a:pt x="12700" y="1040638"/>
                  </a:lnTo>
                  <a:lnTo>
                    <a:pt x="0" y="1040638"/>
                  </a:lnTo>
                  <a:moveTo>
                    <a:pt x="25400" y="1040638"/>
                  </a:moveTo>
                  <a:lnTo>
                    <a:pt x="25400" y="7463790"/>
                  </a:lnTo>
                  <a:lnTo>
                    <a:pt x="12700" y="7463790"/>
                  </a:lnTo>
                  <a:lnTo>
                    <a:pt x="25400" y="7463790"/>
                  </a:lnTo>
                  <a:cubicBezTo>
                    <a:pt x="25400" y="8024495"/>
                    <a:pt x="479425" y="8479028"/>
                    <a:pt x="1039495" y="8479028"/>
                  </a:cubicBezTo>
                  <a:lnTo>
                    <a:pt x="5146548" y="8479028"/>
                  </a:lnTo>
                  <a:cubicBezTo>
                    <a:pt x="5706618" y="8479028"/>
                    <a:pt x="6160643" y="8024495"/>
                    <a:pt x="6160643" y="7463790"/>
                  </a:cubicBezTo>
                  <a:lnTo>
                    <a:pt x="6160643" y="1040638"/>
                  </a:lnTo>
                  <a:cubicBezTo>
                    <a:pt x="6160643" y="479933"/>
                    <a:pt x="5706618" y="25400"/>
                    <a:pt x="5146548" y="25400"/>
                  </a:cubicBezTo>
                  <a:lnTo>
                    <a:pt x="1039495" y="25400"/>
                  </a:lnTo>
                  <a:lnTo>
                    <a:pt x="1039495" y="12700"/>
                  </a:lnTo>
                  <a:lnTo>
                    <a:pt x="1039495" y="25400"/>
                  </a:lnTo>
                  <a:cubicBezTo>
                    <a:pt x="479425" y="25400"/>
                    <a:pt x="25400" y="479933"/>
                    <a:pt x="25400" y="1040638"/>
                  </a:cubicBezTo>
                  <a:close/>
                </a:path>
              </a:pathLst>
            </a:custGeom>
            <a:solidFill>
              <a:srgbClr val="2F528F"/>
            </a:solidFill>
          </p:spPr>
        </p:sp>
        <p:sp>
          <p:nvSpPr>
            <p:cNvPr name="TextBox 13" id="13"/>
            <p:cNvSpPr txBox="true"/>
            <p:nvPr/>
          </p:nvSpPr>
          <p:spPr>
            <a:xfrm>
              <a:off x="0" y="-47625"/>
              <a:ext cx="6186052" cy="8552005"/>
            </a:xfrm>
            <a:prstGeom prst="rect">
              <a:avLst/>
            </a:prstGeom>
          </p:spPr>
          <p:txBody>
            <a:bodyPr anchor="ctr" rtlCol="false" tIns="50800" lIns="50800" bIns="50800" rIns="50800"/>
            <a:lstStyle/>
            <a:p>
              <a:pPr algn="ctr">
                <a:lnSpc>
                  <a:spcPts val="2340"/>
                </a:lnSpc>
              </a:pPr>
              <a:r>
                <a:rPr lang="en-US" sz="1950">
                  <a:solidFill>
                    <a:srgbClr val="FFFFFF"/>
                  </a:solidFill>
                  <a:latin typeface="Calibri (MS)"/>
                  <a:ea typeface="Calibri (MS)"/>
                  <a:cs typeface="Calibri (MS)"/>
                  <a:sym typeface="Calibri (MS)"/>
                </a:rPr>
                <a:t>Approach 3</a:t>
              </a:r>
            </a:p>
            <a:p>
              <a:pPr algn="ctr">
                <a:lnSpc>
                  <a:spcPts val="2340"/>
                </a:lnSpc>
              </a:pPr>
            </a:p>
            <a:p>
              <a:pPr algn="ctr">
                <a:lnSpc>
                  <a:spcPts val="2340"/>
                </a:lnSpc>
              </a:pPr>
              <a:r>
                <a:rPr lang="en-US" sz="1950">
                  <a:solidFill>
                    <a:srgbClr val="FFFFFF"/>
                  </a:solidFill>
                  <a:latin typeface="Calibri (MS)"/>
                  <a:ea typeface="Calibri (MS)"/>
                  <a:cs typeface="Calibri (MS)"/>
                  <a:sym typeface="Calibri (MS)"/>
                </a:rPr>
                <a:t>Main body paragraph 1: </a:t>
              </a:r>
            </a:p>
            <a:p>
              <a:pPr algn="l" marL="352901" indent="-176451" lvl="1">
                <a:lnSpc>
                  <a:spcPts val="2340"/>
                </a:lnSpc>
                <a:buFont typeface="Arial"/>
                <a:buChar char="•"/>
              </a:pPr>
              <a:r>
                <a:rPr lang="en-US" sz="1950">
                  <a:solidFill>
                    <a:srgbClr val="FFFFFF"/>
                  </a:solidFill>
                  <a:latin typeface="Calibri (MS)"/>
                  <a:ea typeface="Calibri (MS)"/>
                  <a:cs typeface="Calibri (MS)"/>
                  <a:sym typeface="Calibri (MS)"/>
                </a:rPr>
                <a:t>Discuss the range of impacts of earthquakes (either using a small number of case studies or a wide range of different examples) – Primary/secondary, LICs v HICs etc.</a:t>
              </a:r>
            </a:p>
            <a:p>
              <a:pPr algn="l" marL="352901" indent="-176451" lvl="1">
                <a:lnSpc>
                  <a:spcPts val="2340"/>
                </a:lnSpc>
              </a:pPr>
            </a:p>
            <a:p>
              <a:pPr algn="ctr" marL="352901" indent="-176451" lvl="1">
                <a:lnSpc>
                  <a:spcPts val="2340"/>
                </a:lnSpc>
              </a:pPr>
              <a:r>
                <a:rPr lang="en-US" sz="1950">
                  <a:solidFill>
                    <a:srgbClr val="FFFFFF"/>
                  </a:solidFill>
                  <a:latin typeface="Calibri (MS)"/>
                  <a:ea typeface="Calibri (MS)"/>
                  <a:cs typeface="Calibri (MS)"/>
                  <a:sym typeface="Calibri (MS)"/>
                </a:rPr>
                <a:t>Main body paragraph 2:</a:t>
              </a:r>
            </a:p>
            <a:p>
              <a:pPr algn="l" marL="352901" indent="-176451" lvl="1">
                <a:lnSpc>
                  <a:spcPts val="2340"/>
                </a:lnSpc>
                <a:buFont typeface="Arial"/>
                <a:buChar char="•"/>
              </a:pPr>
              <a:r>
                <a:rPr lang="en-US" sz="1950">
                  <a:solidFill>
                    <a:srgbClr val="FFFFFF"/>
                  </a:solidFill>
                  <a:latin typeface="Calibri (MS)"/>
                  <a:ea typeface="Calibri (MS)"/>
                  <a:cs typeface="Calibri (MS)"/>
                  <a:sym typeface="Calibri (MS)"/>
                </a:rPr>
                <a:t>Evaluate how earthquake preparation can reduce the hazardous impacts of earthquakes.</a:t>
              </a:r>
            </a:p>
            <a:p>
              <a:pPr algn="l" marL="352901" indent="-176451" lvl="1">
                <a:lnSpc>
                  <a:spcPts val="2340"/>
                </a:lnSpc>
              </a:pPr>
            </a:p>
            <a:p>
              <a:pPr algn="ctr" marL="352901" indent="-176451" lvl="1">
                <a:lnSpc>
                  <a:spcPts val="2340"/>
                </a:lnSpc>
              </a:pPr>
              <a:r>
                <a:rPr lang="en-US" sz="1950">
                  <a:solidFill>
                    <a:srgbClr val="FFFFFF"/>
                  </a:solidFill>
                  <a:latin typeface="Calibri (MS)"/>
                  <a:ea typeface="Calibri (MS)"/>
                  <a:cs typeface="Calibri (MS)"/>
                  <a:sym typeface="Calibri (MS)"/>
                </a:rPr>
                <a:t>Main body paragraph 3:</a:t>
              </a:r>
            </a:p>
            <a:p>
              <a:pPr algn="l" marL="352901" indent="-176451" lvl="1">
                <a:lnSpc>
                  <a:spcPts val="2340"/>
                </a:lnSpc>
                <a:buFont typeface="Arial"/>
                <a:buChar char="•"/>
              </a:pPr>
              <a:r>
                <a:rPr lang="en-US" sz="1950">
                  <a:solidFill>
                    <a:srgbClr val="FFFFFF"/>
                  </a:solidFill>
                  <a:latin typeface="Calibri (MS)"/>
                  <a:ea typeface="Calibri (MS)"/>
                  <a:cs typeface="Calibri (MS)"/>
                  <a:sym typeface="Calibri (MS)"/>
                </a:rPr>
                <a:t>Evaluate earthquake monitoring techniques and how these can reduce the hazardous impacts of earthquakes.</a:t>
              </a:r>
            </a:p>
          </p:txBody>
        </p:sp>
      </p:grpSp>
      <p:grpSp>
        <p:nvGrpSpPr>
          <p:cNvPr name="Group 14" id="14"/>
          <p:cNvGrpSpPr/>
          <p:nvPr/>
        </p:nvGrpSpPr>
        <p:grpSpPr>
          <a:xfrm rot="0">
            <a:off x="4527842" y="1957455"/>
            <a:ext cx="3475754" cy="6614184"/>
            <a:chOff x="0" y="0"/>
            <a:chExt cx="4634338" cy="8818912"/>
          </a:xfrm>
        </p:grpSpPr>
        <p:sp>
          <p:nvSpPr>
            <p:cNvPr name="Freeform 15" id="15"/>
            <p:cNvSpPr/>
            <p:nvPr/>
          </p:nvSpPr>
          <p:spPr>
            <a:xfrm flipH="false" flipV="false" rot="0">
              <a:off x="12700" y="12700"/>
              <a:ext cx="4608957" cy="8793480"/>
            </a:xfrm>
            <a:custGeom>
              <a:avLst/>
              <a:gdLst/>
              <a:ahLst/>
              <a:cxnLst/>
              <a:rect r="r" b="b" t="t" l="l"/>
              <a:pathLst>
                <a:path h="8793480" w="4608957">
                  <a:moveTo>
                    <a:pt x="0" y="770128"/>
                  </a:moveTo>
                  <a:cubicBezTo>
                    <a:pt x="0" y="344805"/>
                    <a:pt x="343916" y="0"/>
                    <a:pt x="768223" y="0"/>
                  </a:cubicBezTo>
                  <a:lnTo>
                    <a:pt x="3840734" y="0"/>
                  </a:lnTo>
                  <a:cubicBezTo>
                    <a:pt x="4265041" y="0"/>
                    <a:pt x="4608957" y="344805"/>
                    <a:pt x="4608957" y="770128"/>
                  </a:cubicBezTo>
                  <a:lnTo>
                    <a:pt x="4608957" y="8023352"/>
                  </a:lnTo>
                  <a:cubicBezTo>
                    <a:pt x="4608957" y="8448675"/>
                    <a:pt x="4265041" y="8793480"/>
                    <a:pt x="3840734" y="8793480"/>
                  </a:cubicBezTo>
                  <a:lnTo>
                    <a:pt x="768223" y="8793480"/>
                  </a:lnTo>
                  <a:cubicBezTo>
                    <a:pt x="343916" y="8793480"/>
                    <a:pt x="0" y="8448675"/>
                    <a:pt x="0" y="8023352"/>
                  </a:cubicBezTo>
                  <a:close/>
                </a:path>
              </a:pathLst>
            </a:custGeom>
            <a:solidFill>
              <a:srgbClr val="4472C4"/>
            </a:solidFill>
          </p:spPr>
        </p:sp>
        <p:sp>
          <p:nvSpPr>
            <p:cNvPr name="Freeform 16" id="16"/>
            <p:cNvSpPr/>
            <p:nvPr/>
          </p:nvSpPr>
          <p:spPr>
            <a:xfrm flipH="false" flipV="false" rot="0">
              <a:off x="0" y="0"/>
              <a:ext cx="4634357" cy="8818880"/>
            </a:xfrm>
            <a:custGeom>
              <a:avLst/>
              <a:gdLst/>
              <a:ahLst/>
              <a:cxnLst/>
              <a:rect r="r" b="b" t="t" l="l"/>
              <a:pathLst>
                <a:path h="8818880" w="4634357">
                  <a:moveTo>
                    <a:pt x="0" y="782828"/>
                  </a:moveTo>
                  <a:cubicBezTo>
                    <a:pt x="0" y="350520"/>
                    <a:pt x="349631" y="0"/>
                    <a:pt x="780923" y="0"/>
                  </a:cubicBezTo>
                  <a:lnTo>
                    <a:pt x="3853434" y="0"/>
                  </a:lnTo>
                  <a:lnTo>
                    <a:pt x="3853434" y="12700"/>
                  </a:lnTo>
                  <a:lnTo>
                    <a:pt x="3853434" y="0"/>
                  </a:lnTo>
                  <a:cubicBezTo>
                    <a:pt x="4284726" y="0"/>
                    <a:pt x="4634357" y="350520"/>
                    <a:pt x="4634357" y="782828"/>
                  </a:cubicBezTo>
                  <a:lnTo>
                    <a:pt x="4634357" y="8036052"/>
                  </a:lnTo>
                  <a:lnTo>
                    <a:pt x="4621657" y="8036052"/>
                  </a:lnTo>
                  <a:lnTo>
                    <a:pt x="4634357" y="8036052"/>
                  </a:lnTo>
                  <a:cubicBezTo>
                    <a:pt x="4634357" y="8468360"/>
                    <a:pt x="4284726" y="8818880"/>
                    <a:pt x="3853434" y="8818880"/>
                  </a:cubicBezTo>
                  <a:lnTo>
                    <a:pt x="3853434" y="8806180"/>
                  </a:lnTo>
                  <a:lnTo>
                    <a:pt x="3853434" y="8818880"/>
                  </a:lnTo>
                  <a:lnTo>
                    <a:pt x="780923" y="8818880"/>
                  </a:lnTo>
                  <a:lnTo>
                    <a:pt x="780923" y="8806180"/>
                  </a:lnTo>
                  <a:lnTo>
                    <a:pt x="780923" y="8818880"/>
                  </a:lnTo>
                  <a:cubicBezTo>
                    <a:pt x="349631" y="8818880"/>
                    <a:pt x="0" y="8468360"/>
                    <a:pt x="0" y="8036052"/>
                  </a:cubicBezTo>
                  <a:lnTo>
                    <a:pt x="0" y="782828"/>
                  </a:lnTo>
                  <a:lnTo>
                    <a:pt x="12700" y="782828"/>
                  </a:lnTo>
                  <a:lnTo>
                    <a:pt x="0" y="782828"/>
                  </a:lnTo>
                  <a:moveTo>
                    <a:pt x="25400" y="782828"/>
                  </a:moveTo>
                  <a:lnTo>
                    <a:pt x="25400" y="8036052"/>
                  </a:lnTo>
                  <a:lnTo>
                    <a:pt x="12700" y="8036052"/>
                  </a:lnTo>
                  <a:lnTo>
                    <a:pt x="25400" y="8036052"/>
                  </a:lnTo>
                  <a:cubicBezTo>
                    <a:pt x="25400" y="8454390"/>
                    <a:pt x="363728" y="8793480"/>
                    <a:pt x="780923" y="8793480"/>
                  </a:cubicBezTo>
                  <a:lnTo>
                    <a:pt x="3853434" y="8793480"/>
                  </a:lnTo>
                  <a:cubicBezTo>
                    <a:pt x="4270629" y="8793480"/>
                    <a:pt x="4608957" y="8454390"/>
                    <a:pt x="4608957" y="8036052"/>
                  </a:cubicBezTo>
                  <a:lnTo>
                    <a:pt x="4608957" y="782828"/>
                  </a:lnTo>
                  <a:lnTo>
                    <a:pt x="4621657" y="782828"/>
                  </a:lnTo>
                  <a:lnTo>
                    <a:pt x="4608957" y="782828"/>
                  </a:lnTo>
                  <a:cubicBezTo>
                    <a:pt x="4608957" y="364490"/>
                    <a:pt x="4270629" y="25400"/>
                    <a:pt x="3853434" y="25400"/>
                  </a:cubicBezTo>
                  <a:lnTo>
                    <a:pt x="780923" y="25400"/>
                  </a:lnTo>
                  <a:lnTo>
                    <a:pt x="780923" y="12700"/>
                  </a:lnTo>
                  <a:lnTo>
                    <a:pt x="780923" y="25400"/>
                  </a:lnTo>
                  <a:cubicBezTo>
                    <a:pt x="363728" y="25400"/>
                    <a:pt x="25400" y="364490"/>
                    <a:pt x="25400" y="782828"/>
                  </a:cubicBezTo>
                  <a:close/>
                </a:path>
              </a:pathLst>
            </a:custGeom>
            <a:solidFill>
              <a:srgbClr val="2F528F"/>
            </a:solidFill>
          </p:spPr>
        </p:sp>
        <p:sp>
          <p:nvSpPr>
            <p:cNvPr name="TextBox 17" id="17"/>
            <p:cNvSpPr txBox="true"/>
            <p:nvPr/>
          </p:nvSpPr>
          <p:spPr>
            <a:xfrm>
              <a:off x="0" y="-57150"/>
              <a:ext cx="4634338" cy="8876062"/>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Approach 2</a:t>
              </a:r>
            </a:p>
            <a:p>
              <a:pPr algn="ctr">
                <a:lnSpc>
                  <a:spcPts val="3240"/>
                </a:lnSpc>
              </a:pPr>
            </a:p>
            <a:p>
              <a:pPr algn="ctr">
                <a:lnSpc>
                  <a:spcPts val="3240"/>
                </a:lnSpc>
              </a:pPr>
              <a:r>
                <a:rPr lang="en-US" sz="2700">
                  <a:solidFill>
                    <a:srgbClr val="FFFFFF"/>
                  </a:solidFill>
                  <a:latin typeface="Calibri (MS)"/>
                  <a:ea typeface="Calibri (MS)"/>
                  <a:cs typeface="Calibri (MS)"/>
                  <a:sym typeface="Calibri (MS)"/>
                </a:rPr>
                <a:t>Main body paragraph 1: </a:t>
              </a:r>
            </a:p>
            <a:p>
              <a:pPr algn="l" marL="488632" indent="-244316" lvl="1">
                <a:lnSpc>
                  <a:spcPts val="3240"/>
                </a:lnSpc>
                <a:buFont typeface="Arial"/>
                <a:buChar char="•"/>
              </a:pPr>
              <a:r>
                <a:rPr lang="en-US" sz="2700">
                  <a:solidFill>
                    <a:srgbClr val="FFFFFF"/>
                  </a:solidFill>
                  <a:latin typeface="Calibri (MS)"/>
                  <a:ea typeface="Calibri (MS)"/>
                  <a:cs typeface="Calibri (MS)"/>
                  <a:sym typeface="Calibri (MS)"/>
                </a:rPr>
                <a:t>Discuss a preparation/monitoring technique(s) &amp; what impact(s) it can help reduce.</a:t>
              </a:r>
            </a:p>
            <a:p>
              <a:pPr algn="l" marL="488632" indent="-244316" lvl="1">
                <a:lnSpc>
                  <a:spcPts val="3240"/>
                </a:lnSpc>
                <a:buFont typeface="Arial"/>
                <a:buChar char="•"/>
              </a:pPr>
              <a:r>
                <a:rPr lang="en-US" sz="2700">
                  <a:solidFill>
                    <a:srgbClr val="FFFFFF"/>
                  </a:solidFill>
                  <a:latin typeface="Calibri (MS)"/>
                  <a:ea typeface="Calibri (MS)"/>
                  <a:cs typeface="Calibri (MS)"/>
                  <a:sym typeface="Calibri (MS)"/>
                </a:rPr>
                <a:t>Evaluate how effective it is.</a:t>
              </a:r>
            </a:p>
            <a:p>
              <a:pPr algn="l" marL="488632" indent="-244316" lvl="1">
                <a:lnSpc>
                  <a:spcPts val="3240"/>
                </a:lnSpc>
              </a:pPr>
            </a:p>
            <a:p>
              <a:pPr algn="ctr" marL="488632" indent="-244316" lvl="1">
                <a:lnSpc>
                  <a:spcPts val="3240"/>
                </a:lnSpc>
              </a:pPr>
              <a:r>
                <a:rPr lang="en-US" sz="2700">
                  <a:solidFill>
                    <a:srgbClr val="FFFFFF"/>
                  </a:solidFill>
                  <a:latin typeface="Calibri (MS)"/>
                  <a:ea typeface="Calibri (MS)"/>
                  <a:cs typeface="Calibri (MS)"/>
                  <a:sym typeface="Calibri (MS)"/>
                </a:rPr>
                <a:t>Repeat for main body paragraphs 2/3/4</a:t>
              </a:r>
            </a:p>
          </p:txBody>
        </p:sp>
      </p:grpSp>
      <p:grpSp>
        <p:nvGrpSpPr>
          <p:cNvPr name="Group 18" id="18"/>
          <p:cNvGrpSpPr>
            <a:grpSpLocks noChangeAspect="true"/>
          </p:cNvGrpSpPr>
          <p:nvPr/>
        </p:nvGrpSpPr>
        <p:grpSpPr>
          <a:xfrm rot="0">
            <a:off x="12919368" y="5001490"/>
            <a:ext cx="5225058" cy="4661838"/>
            <a:chOff x="0" y="0"/>
            <a:chExt cx="6966744" cy="6215784"/>
          </a:xfrm>
        </p:grpSpPr>
        <p:sp>
          <p:nvSpPr>
            <p:cNvPr name="Freeform 19" id="19"/>
            <p:cNvSpPr/>
            <p:nvPr/>
          </p:nvSpPr>
          <p:spPr>
            <a:xfrm flipH="false" flipV="false" rot="0">
              <a:off x="0" y="0"/>
              <a:ext cx="6966712" cy="6215761"/>
            </a:xfrm>
            <a:custGeom>
              <a:avLst/>
              <a:gdLst/>
              <a:ahLst/>
              <a:cxnLst/>
              <a:rect r="r" b="b" t="t" l="l"/>
              <a:pathLst>
                <a:path h="6215761" w="6966712">
                  <a:moveTo>
                    <a:pt x="0" y="0"/>
                  </a:moveTo>
                  <a:lnTo>
                    <a:pt x="6966712" y="0"/>
                  </a:lnTo>
                  <a:lnTo>
                    <a:pt x="6966712" y="6215761"/>
                  </a:lnTo>
                  <a:lnTo>
                    <a:pt x="0" y="6215761"/>
                  </a:lnTo>
                  <a:lnTo>
                    <a:pt x="0" y="0"/>
                  </a:lnTo>
                  <a:close/>
                </a:path>
              </a:pathLst>
            </a:custGeom>
            <a:blipFill>
              <a:blip r:embed="rId4"/>
              <a:stretch>
                <a:fillRect l="0" t="0" r="0" b="0"/>
              </a:stretch>
            </a:blipFill>
          </p:spPr>
        </p:sp>
      </p:grpSp>
      <p:grpSp>
        <p:nvGrpSpPr>
          <p:cNvPr name="Group 20" id="20"/>
          <p:cNvGrpSpPr/>
          <p:nvPr/>
        </p:nvGrpSpPr>
        <p:grpSpPr>
          <a:xfrm rot="0">
            <a:off x="12764367" y="2483924"/>
            <a:ext cx="5389584" cy="2374692"/>
            <a:chOff x="0" y="0"/>
            <a:chExt cx="7186112" cy="3166256"/>
          </a:xfrm>
        </p:grpSpPr>
        <p:sp>
          <p:nvSpPr>
            <p:cNvPr name="Freeform 21" id="21"/>
            <p:cNvSpPr/>
            <p:nvPr/>
          </p:nvSpPr>
          <p:spPr>
            <a:xfrm flipH="false" flipV="false" rot="0">
              <a:off x="12700" y="12700"/>
              <a:ext cx="7160768" cy="3140837"/>
            </a:xfrm>
            <a:custGeom>
              <a:avLst/>
              <a:gdLst/>
              <a:ahLst/>
              <a:cxnLst/>
              <a:rect r="r" b="b" t="t" l="l"/>
              <a:pathLst>
                <a:path h="3140837" w="7160768">
                  <a:moveTo>
                    <a:pt x="0" y="523494"/>
                  </a:moveTo>
                  <a:cubicBezTo>
                    <a:pt x="0" y="234315"/>
                    <a:pt x="235458" y="0"/>
                    <a:pt x="525907" y="0"/>
                  </a:cubicBezTo>
                  <a:lnTo>
                    <a:pt x="6634861" y="0"/>
                  </a:lnTo>
                  <a:cubicBezTo>
                    <a:pt x="6925310" y="0"/>
                    <a:pt x="7160768" y="234315"/>
                    <a:pt x="7160768" y="523494"/>
                  </a:cubicBezTo>
                  <a:lnTo>
                    <a:pt x="7160768" y="2617343"/>
                  </a:lnTo>
                  <a:cubicBezTo>
                    <a:pt x="7160768" y="2906395"/>
                    <a:pt x="6925310" y="3140837"/>
                    <a:pt x="6634861" y="3140837"/>
                  </a:cubicBezTo>
                  <a:lnTo>
                    <a:pt x="525907" y="3140837"/>
                  </a:lnTo>
                  <a:cubicBezTo>
                    <a:pt x="235458" y="3140837"/>
                    <a:pt x="0" y="2906522"/>
                    <a:pt x="0" y="2617343"/>
                  </a:cubicBezTo>
                  <a:close/>
                </a:path>
              </a:pathLst>
            </a:custGeom>
            <a:solidFill>
              <a:srgbClr val="ED7D31"/>
            </a:solidFill>
          </p:spPr>
        </p:sp>
        <p:sp>
          <p:nvSpPr>
            <p:cNvPr name="Freeform 22" id="22"/>
            <p:cNvSpPr/>
            <p:nvPr/>
          </p:nvSpPr>
          <p:spPr>
            <a:xfrm flipH="false" flipV="false" rot="0">
              <a:off x="0" y="0"/>
              <a:ext cx="7186168" cy="3166237"/>
            </a:xfrm>
            <a:custGeom>
              <a:avLst/>
              <a:gdLst/>
              <a:ahLst/>
              <a:cxnLst/>
              <a:rect r="r" b="b" t="t" l="l"/>
              <a:pathLst>
                <a:path h="3166237" w="7186168">
                  <a:moveTo>
                    <a:pt x="0" y="536194"/>
                  </a:moveTo>
                  <a:cubicBezTo>
                    <a:pt x="0" y="240030"/>
                    <a:pt x="241173" y="0"/>
                    <a:pt x="538607" y="0"/>
                  </a:cubicBezTo>
                  <a:lnTo>
                    <a:pt x="6647561" y="0"/>
                  </a:lnTo>
                  <a:lnTo>
                    <a:pt x="6647561" y="12700"/>
                  </a:lnTo>
                  <a:lnTo>
                    <a:pt x="6647561" y="0"/>
                  </a:lnTo>
                  <a:cubicBezTo>
                    <a:pt x="6944995" y="0"/>
                    <a:pt x="7186168" y="240030"/>
                    <a:pt x="7186168" y="536194"/>
                  </a:cubicBezTo>
                  <a:lnTo>
                    <a:pt x="7173468" y="536194"/>
                  </a:lnTo>
                  <a:lnTo>
                    <a:pt x="7186168" y="536194"/>
                  </a:lnTo>
                  <a:lnTo>
                    <a:pt x="7186168" y="2630043"/>
                  </a:lnTo>
                  <a:lnTo>
                    <a:pt x="7173468" y="2630043"/>
                  </a:lnTo>
                  <a:lnTo>
                    <a:pt x="7186168" y="2630043"/>
                  </a:lnTo>
                  <a:cubicBezTo>
                    <a:pt x="7186168" y="2926207"/>
                    <a:pt x="6944995" y="3166237"/>
                    <a:pt x="6647561" y="3166237"/>
                  </a:cubicBezTo>
                  <a:lnTo>
                    <a:pt x="6647561" y="3153537"/>
                  </a:lnTo>
                  <a:lnTo>
                    <a:pt x="6647561" y="3166237"/>
                  </a:lnTo>
                  <a:lnTo>
                    <a:pt x="538607" y="3166237"/>
                  </a:lnTo>
                  <a:lnTo>
                    <a:pt x="538607" y="3153537"/>
                  </a:lnTo>
                  <a:lnTo>
                    <a:pt x="538607" y="3166237"/>
                  </a:lnTo>
                  <a:cubicBezTo>
                    <a:pt x="241173" y="3166237"/>
                    <a:pt x="0" y="2926207"/>
                    <a:pt x="0" y="2630043"/>
                  </a:cubicBezTo>
                  <a:lnTo>
                    <a:pt x="0" y="536194"/>
                  </a:lnTo>
                  <a:lnTo>
                    <a:pt x="12700" y="536194"/>
                  </a:lnTo>
                  <a:lnTo>
                    <a:pt x="0" y="536194"/>
                  </a:lnTo>
                  <a:moveTo>
                    <a:pt x="25400" y="536194"/>
                  </a:moveTo>
                  <a:lnTo>
                    <a:pt x="25400" y="2630043"/>
                  </a:lnTo>
                  <a:lnTo>
                    <a:pt x="12700" y="2630043"/>
                  </a:lnTo>
                  <a:lnTo>
                    <a:pt x="25400" y="2630043"/>
                  </a:lnTo>
                  <a:cubicBezTo>
                    <a:pt x="25400" y="2912110"/>
                    <a:pt x="255143" y="3140837"/>
                    <a:pt x="538607" y="3140837"/>
                  </a:cubicBezTo>
                  <a:lnTo>
                    <a:pt x="6647561" y="3140837"/>
                  </a:lnTo>
                  <a:cubicBezTo>
                    <a:pt x="6931025" y="3140837"/>
                    <a:pt x="7160768" y="2912110"/>
                    <a:pt x="7160768" y="2630043"/>
                  </a:cubicBezTo>
                  <a:lnTo>
                    <a:pt x="7160768" y="536194"/>
                  </a:lnTo>
                  <a:cubicBezTo>
                    <a:pt x="7160768" y="254127"/>
                    <a:pt x="6931025" y="25400"/>
                    <a:pt x="6647561" y="25400"/>
                  </a:cubicBezTo>
                  <a:lnTo>
                    <a:pt x="538607" y="25400"/>
                  </a:lnTo>
                  <a:lnTo>
                    <a:pt x="538607" y="12700"/>
                  </a:lnTo>
                  <a:lnTo>
                    <a:pt x="538607" y="25400"/>
                  </a:lnTo>
                  <a:cubicBezTo>
                    <a:pt x="255143" y="25400"/>
                    <a:pt x="25400" y="254127"/>
                    <a:pt x="25400" y="536194"/>
                  </a:cubicBezTo>
                  <a:close/>
                </a:path>
              </a:pathLst>
            </a:custGeom>
            <a:solidFill>
              <a:srgbClr val="2F528F"/>
            </a:solidFill>
          </p:spPr>
        </p:sp>
        <p:sp>
          <p:nvSpPr>
            <p:cNvPr name="TextBox 23" id="23"/>
            <p:cNvSpPr txBox="true"/>
            <p:nvPr/>
          </p:nvSpPr>
          <p:spPr>
            <a:xfrm>
              <a:off x="0" y="-57150"/>
              <a:ext cx="7186112" cy="3223406"/>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Check out these resources in the Revision folder if you need help/guidance on how to write/structure essay questions in Geography!</a:t>
              </a:r>
            </a:p>
          </p:txBody>
        </p:sp>
      </p:grpSp>
      <p:grpSp>
        <p:nvGrpSpPr>
          <p:cNvPr name="Group 24" id="24"/>
          <p:cNvGrpSpPr/>
          <p:nvPr/>
        </p:nvGrpSpPr>
        <p:grpSpPr>
          <a:xfrm rot="0">
            <a:off x="73599" y="8704985"/>
            <a:ext cx="12668256" cy="1591540"/>
            <a:chOff x="0" y="0"/>
            <a:chExt cx="16891008" cy="2122054"/>
          </a:xfrm>
        </p:grpSpPr>
        <p:sp>
          <p:nvSpPr>
            <p:cNvPr name="Freeform 25" id="25"/>
            <p:cNvSpPr/>
            <p:nvPr/>
          </p:nvSpPr>
          <p:spPr>
            <a:xfrm flipH="false" flipV="false" rot="0">
              <a:off x="12700" y="12700"/>
              <a:ext cx="16865600" cy="2096770"/>
            </a:xfrm>
            <a:custGeom>
              <a:avLst/>
              <a:gdLst/>
              <a:ahLst/>
              <a:cxnLst/>
              <a:rect r="r" b="b" t="t" l="l"/>
              <a:pathLst>
                <a:path h="2096770" w="16865600">
                  <a:moveTo>
                    <a:pt x="0" y="349504"/>
                  </a:moveTo>
                  <a:cubicBezTo>
                    <a:pt x="0" y="156464"/>
                    <a:pt x="158115" y="0"/>
                    <a:pt x="353187" y="0"/>
                  </a:cubicBezTo>
                  <a:lnTo>
                    <a:pt x="16512412" y="0"/>
                  </a:lnTo>
                  <a:cubicBezTo>
                    <a:pt x="16707486" y="0"/>
                    <a:pt x="16865600" y="156464"/>
                    <a:pt x="16865600" y="349504"/>
                  </a:cubicBezTo>
                  <a:lnTo>
                    <a:pt x="16865600" y="1747266"/>
                  </a:lnTo>
                  <a:cubicBezTo>
                    <a:pt x="16865600" y="1940306"/>
                    <a:pt x="16707486" y="2096770"/>
                    <a:pt x="16512414" y="2096770"/>
                  </a:cubicBezTo>
                  <a:lnTo>
                    <a:pt x="353187" y="2096770"/>
                  </a:lnTo>
                  <a:cubicBezTo>
                    <a:pt x="158115" y="2096643"/>
                    <a:pt x="0" y="1940179"/>
                    <a:pt x="0" y="1747266"/>
                  </a:cubicBezTo>
                  <a:close/>
                </a:path>
              </a:pathLst>
            </a:custGeom>
            <a:solidFill>
              <a:srgbClr val="ED7D31"/>
            </a:solidFill>
          </p:spPr>
        </p:sp>
        <p:sp>
          <p:nvSpPr>
            <p:cNvPr name="Freeform 26" id="26"/>
            <p:cNvSpPr/>
            <p:nvPr/>
          </p:nvSpPr>
          <p:spPr>
            <a:xfrm flipH="false" flipV="false" rot="0">
              <a:off x="0" y="0"/>
              <a:ext cx="16891000" cy="2122170"/>
            </a:xfrm>
            <a:custGeom>
              <a:avLst/>
              <a:gdLst/>
              <a:ahLst/>
              <a:cxnLst/>
              <a:rect r="r" b="b" t="t" l="l"/>
              <a:pathLst>
                <a:path h="2122170" w="16891000">
                  <a:moveTo>
                    <a:pt x="0" y="362204"/>
                  </a:moveTo>
                  <a:cubicBezTo>
                    <a:pt x="0" y="162052"/>
                    <a:pt x="163957" y="0"/>
                    <a:pt x="365887" y="0"/>
                  </a:cubicBezTo>
                  <a:lnTo>
                    <a:pt x="16525112" y="0"/>
                  </a:lnTo>
                  <a:lnTo>
                    <a:pt x="16525112" y="12700"/>
                  </a:lnTo>
                  <a:lnTo>
                    <a:pt x="16525112" y="0"/>
                  </a:lnTo>
                  <a:cubicBezTo>
                    <a:pt x="16727043" y="0"/>
                    <a:pt x="16891000" y="162052"/>
                    <a:pt x="16891000" y="362204"/>
                  </a:cubicBezTo>
                  <a:lnTo>
                    <a:pt x="16878300" y="362204"/>
                  </a:lnTo>
                  <a:lnTo>
                    <a:pt x="16891000" y="362204"/>
                  </a:lnTo>
                  <a:lnTo>
                    <a:pt x="16891000" y="1759966"/>
                  </a:lnTo>
                  <a:lnTo>
                    <a:pt x="16878300" y="1759966"/>
                  </a:lnTo>
                  <a:lnTo>
                    <a:pt x="16891000" y="1759966"/>
                  </a:lnTo>
                  <a:cubicBezTo>
                    <a:pt x="16891000" y="1960118"/>
                    <a:pt x="16727043" y="2122170"/>
                    <a:pt x="16525112" y="2122170"/>
                  </a:cubicBezTo>
                  <a:lnTo>
                    <a:pt x="16525112" y="2109470"/>
                  </a:lnTo>
                  <a:lnTo>
                    <a:pt x="16525112" y="2122170"/>
                  </a:lnTo>
                  <a:lnTo>
                    <a:pt x="365887" y="2122170"/>
                  </a:lnTo>
                  <a:lnTo>
                    <a:pt x="365887" y="2109470"/>
                  </a:lnTo>
                  <a:lnTo>
                    <a:pt x="365887" y="2122170"/>
                  </a:lnTo>
                  <a:cubicBezTo>
                    <a:pt x="163957" y="2122043"/>
                    <a:pt x="0" y="1959991"/>
                    <a:pt x="0" y="1759966"/>
                  </a:cubicBezTo>
                  <a:lnTo>
                    <a:pt x="0" y="362204"/>
                  </a:lnTo>
                  <a:lnTo>
                    <a:pt x="12700" y="362204"/>
                  </a:lnTo>
                  <a:lnTo>
                    <a:pt x="0" y="362204"/>
                  </a:lnTo>
                  <a:moveTo>
                    <a:pt x="25400" y="362204"/>
                  </a:moveTo>
                  <a:lnTo>
                    <a:pt x="25400" y="1759966"/>
                  </a:lnTo>
                  <a:lnTo>
                    <a:pt x="12700" y="1759966"/>
                  </a:lnTo>
                  <a:lnTo>
                    <a:pt x="25400" y="1759966"/>
                  </a:lnTo>
                  <a:cubicBezTo>
                    <a:pt x="25400" y="1945767"/>
                    <a:pt x="177673" y="2096770"/>
                    <a:pt x="365887" y="2096770"/>
                  </a:cubicBezTo>
                  <a:lnTo>
                    <a:pt x="16525112" y="2096770"/>
                  </a:lnTo>
                  <a:cubicBezTo>
                    <a:pt x="16713327" y="2096770"/>
                    <a:pt x="16865600" y="1945894"/>
                    <a:pt x="16865600" y="1759966"/>
                  </a:cubicBezTo>
                  <a:lnTo>
                    <a:pt x="16865600" y="362204"/>
                  </a:lnTo>
                  <a:cubicBezTo>
                    <a:pt x="16865600" y="176276"/>
                    <a:pt x="16713327" y="25400"/>
                    <a:pt x="16525112" y="25400"/>
                  </a:cubicBezTo>
                  <a:lnTo>
                    <a:pt x="365887" y="25400"/>
                  </a:lnTo>
                  <a:lnTo>
                    <a:pt x="365887" y="12700"/>
                  </a:lnTo>
                  <a:lnTo>
                    <a:pt x="365887" y="25400"/>
                  </a:lnTo>
                  <a:cubicBezTo>
                    <a:pt x="177673" y="25400"/>
                    <a:pt x="25400" y="176276"/>
                    <a:pt x="25400" y="362204"/>
                  </a:cubicBezTo>
                  <a:close/>
                </a:path>
              </a:pathLst>
            </a:custGeom>
            <a:solidFill>
              <a:srgbClr val="2F528F"/>
            </a:solidFill>
          </p:spPr>
        </p:sp>
        <p:sp>
          <p:nvSpPr>
            <p:cNvPr name="TextBox 27" id="27"/>
            <p:cNvSpPr txBox="true"/>
            <p:nvPr/>
          </p:nvSpPr>
          <p:spPr>
            <a:xfrm>
              <a:off x="0" y="-47625"/>
              <a:ext cx="16891008" cy="2169679"/>
            </a:xfrm>
            <a:prstGeom prst="rect">
              <a:avLst/>
            </a:prstGeom>
          </p:spPr>
          <p:txBody>
            <a:bodyPr anchor="ctr" rtlCol="false" tIns="50800" lIns="50800" bIns="50800" rIns="50800"/>
            <a:lstStyle/>
            <a:p>
              <a:pPr algn="ctr">
                <a:lnSpc>
                  <a:spcPts val="2520"/>
                </a:lnSpc>
              </a:pPr>
              <a:r>
                <a:rPr lang="en-US" sz="2100">
                  <a:solidFill>
                    <a:srgbClr val="FFFFFF"/>
                  </a:solidFill>
                  <a:latin typeface="Calibri (MS)"/>
                  <a:ea typeface="Calibri (MS)"/>
                  <a:cs typeface="Calibri (MS)"/>
                  <a:sym typeface="Calibri (MS)"/>
                </a:rPr>
                <a:t>A ‘discussion’ is also needed whereby you show appreciation that because of the nature of seismic hazards, even with the best preparedness and monitoring techniques in place, there are other factors involved which mean the impacts can still be severe e.g. strength/magnitude… depth of focus, pop. density etc.</a:t>
              </a:r>
            </a:p>
            <a:p>
              <a:pPr algn="ctr">
                <a:lnSpc>
                  <a:spcPts val="2520"/>
                </a:lnSpc>
              </a:pPr>
            </a:p>
            <a:p>
              <a:pPr algn="ctr">
                <a:lnSpc>
                  <a:spcPts val="2520"/>
                </a:lnSpc>
              </a:pPr>
              <a:r>
                <a:rPr lang="en-US" sz="2100">
                  <a:solidFill>
                    <a:srgbClr val="FFFFFF"/>
                  </a:solidFill>
                  <a:latin typeface="Calibri (MS)"/>
                  <a:ea typeface="Calibri (MS)"/>
                  <a:cs typeface="Calibri (MS)"/>
                  <a:sym typeface="Calibri (MS)"/>
                </a:rPr>
                <a:t>HICs v LICs should be evident in your argument.</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3" id="3"/>
          <p:cNvGrpSpPr/>
          <p:nvPr/>
        </p:nvGrpSpPr>
        <p:grpSpPr>
          <a:xfrm rot="0">
            <a:off x="166254" y="2064328"/>
            <a:ext cx="3061854" cy="4293483"/>
            <a:chOff x="0" y="0"/>
            <a:chExt cx="4082472" cy="5724644"/>
          </a:xfrm>
        </p:grpSpPr>
        <p:sp>
          <p:nvSpPr>
            <p:cNvPr name="Freeform 4" id="4"/>
            <p:cNvSpPr/>
            <p:nvPr/>
          </p:nvSpPr>
          <p:spPr>
            <a:xfrm flipH="false" flipV="false" rot="0">
              <a:off x="-1524" y="-1524"/>
              <a:ext cx="4085463" cy="5727700"/>
            </a:xfrm>
            <a:custGeom>
              <a:avLst/>
              <a:gdLst/>
              <a:ahLst/>
              <a:cxnLst/>
              <a:rect r="r" b="b" t="t" l="l"/>
              <a:pathLst>
                <a:path h="5727700" w="4085463">
                  <a:moveTo>
                    <a:pt x="1524" y="0"/>
                  </a:moveTo>
                  <a:lnTo>
                    <a:pt x="4083939" y="0"/>
                  </a:lnTo>
                  <a:cubicBezTo>
                    <a:pt x="4084828" y="0"/>
                    <a:pt x="4085463" y="762"/>
                    <a:pt x="4085463" y="1524"/>
                  </a:cubicBezTo>
                  <a:lnTo>
                    <a:pt x="4085463" y="5726176"/>
                  </a:lnTo>
                  <a:cubicBezTo>
                    <a:pt x="4085463" y="5727065"/>
                    <a:pt x="4084701" y="5727700"/>
                    <a:pt x="4083939" y="5727700"/>
                  </a:cubicBezTo>
                  <a:lnTo>
                    <a:pt x="1524" y="5727700"/>
                  </a:lnTo>
                  <a:cubicBezTo>
                    <a:pt x="635" y="5727700"/>
                    <a:pt x="0" y="5726938"/>
                    <a:pt x="0" y="5726176"/>
                  </a:cubicBezTo>
                  <a:lnTo>
                    <a:pt x="0" y="1524"/>
                  </a:lnTo>
                  <a:cubicBezTo>
                    <a:pt x="0" y="635"/>
                    <a:pt x="762" y="0"/>
                    <a:pt x="1524" y="0"/>
                  </a:cubicBezTo>
                  <a:moveTo>
                    <a:pt x="1524" y="3048"/>
                  </a:moveTo>
                  <a:lnTo>
                    <a:pt x="1524" y="1524"/>
                  </a:lnTo>
                  <a:lnTo>
                    <a:pt x="3048" y="1524"/>
                  </a:lnTo>
                  <a:lnTo>
                    <a:pt x="3048" y="5726176"/>
                  </a:lnTo>
                  <a:lnTo>
                    <a:pt x="1524" y="5726176"/>
                  </a:lnTo>
                  <a:lnTo>
                    <a:pt x="1524" y="5724652"/>
                  </a:lnTo>
                  <a:lnTo>
                    <a:pt x="4083939" y="5724652"/>
                  </a:lnTo>
                  <a:lnTo>
                    <a:pt x="4083939" y="5726176"/>
                  </a:lnTo>
                  <a:lnTo>
                    <a:pt x="4082415" y="5726176"/>
                  </a:lnTo>
                  <a:lnTo>
                    <a:pt x="4082415" y="1524"/>
                  </a:lnTo>
                  <a:lnTo>
                    <a:pt x="4083939" y="1524"/>
                  </a:lnTo>
                  <a:lnTo>
                    <a:pt x="4083939" y="3048"/>
                  </a:lnTo>
                  <a:lnTo>
                    <a:pt x="1524" y="3048"/>
                  </a:lnTo>
                  <a:close/>
                </a:path>
              </a:pathLst>
            </a:custGeom>
            <a:solidFill>
              <a:srgbClr val="000000"/>
            </a:solidFill>
          </p:spPr>
        </p:sp>
        <p:sp>
          <p:nvSpPr>
            <p:cNvPr name="TextBox 5" id="5"/>
            <p:cNvSpPr txBox="true"/>
            <p:nvPr/>
          </p:nvSpPr>
          <p:spPr>
            <a:xfrm>
              <a:off x="0" y="-57150"/>
              <a:ext cx="4082472" cy="5781794"/>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‘The hazardous impact of earthquakes depends on the levels of preparedness and monitoring.’ How far do you agree with this view? [20] </a:t>
              </a:r>
            </a:p>
            <a:p>
              <a:pPr algn="l">
                <a:lnSpc>
                  <a:spcPts val="3240"/>
                </a:lnSpc>
              </a:pPr>
            </a:p>
          </p:txBody>
        </p:sp>
      </p:grpSp>
      <p:grpSp>
        <p:nvGrpSpPr>
          <p:cNvPr name="Group 6" id="6"/>
          <p:cNvGrpSpPr/>
          <p:nvPr/>
        </p:nvGrpSpPr>
        <p:grpSpPr>
          <a:xfrm rot="0">
            <a:off x="3338949" y="110832"/>
            <a:ext cx="14852073" cy="10110460"/>
            <a:chOff x="0" y="0"/>
            <a:chExt cx="19802764" cy="13480614"/>
          </a:xfrm>
        </p:grpSpPr>
        <p:sp>
          <p:nvSpPr>
            <p:cNvPr name="Freeform 7" id="7"/>
            <p:cNvSpPr/>
            <p:nvPr/>
          </p:nvSpPr>
          <p:spPr>
            <a:xfrm flipH="false" flipV="false" rot="0">
              <a:off x="-1524" y="-1524"/>
              <a:ext cx="19805777" cy="13483717"/>
            </a:xfrm>
            <a:custGeom>
              <a:avLst/>
              <a:gdLst/>
              <a:ahLst/>
              <a:cxnLst/>
              <a:rect r="r" b="b" t="t" l="l"/>
              <a:pathLst>
                <a:path h="13483717" w="19805777">
                  <a:moveTo>
                    <a:pt x="1524" y="0"/>
                  </a:moveTo>
                  <a:lnTo>
                    <a:pt x="19804253" y="0"/>
                  </a:lnTo>
                  <a:cubicBezTo>
                    <a:pt x="19805142" y="0"/>
                    <a:pt x="19805777" y="762"/>
                    <a:pt x="19805777" y="1524"/>
                  </a:cubicBezTo>
                  <a:lnTo>
                    <a:pt x="19805777" y="13482193"/>
                  </a:lnTo>
                  <a:cubicBezTo>
                    <a:pt x="19805777" y="13483082"/>
                    <a:pt x="19805016" y="13483717"/>
                    <a:pt x="19804253" y="13483717"/>
                  </a:cubicBezTo>
                  <a:lnTo>
                    <a:pt x="1524" y="13483717"/>
                  </a:lnTo>
                  <a:cubicBezTo>
                    <a:pt x="635" y="13483717"/>
                    <a:pt x="0" y="13482955"/>
                    <a:pt x="0" y="13482193"/>
                  </a:cubicBezTo>
                  <a:lnTo>
                    <a:pt x="0" y="1524"/>
                  </a:lnTo>
                  <a:cubicBezTo>
                    <a:pt x="0" y="635"/>
                    <a:pt x="762" y="0"/>
                    <a:pt x="1524" y="0"/>
                  </a:cubicBezTo>
                  <a:moveTo>
                    <a:pt x="1524" y="3048"/>
                  </a:moveTo>
                  <a:lnTo>
                    <a:pt x="1524" y="1524"/>
                  </a:lnTo>
                  <a:lnTo>
                    <a:pt x="3048" y="1524"/>
                  </a:lnTo>
                  <a:lnTo>
                    <a:pt x="3048" y="13482193"/>
                  </a:lnTo>
                  <a:lnTo>
                    <a:pt x="1524" y="13482193"/>
                  </a:lnTo>
                  <a:lnTo>
                    <a:pt x="1524" y="13480669"/>
                  </a:lnTo>
                  <a:lnTo>
                    <a:pt x="19804253" y="13480669"/>
                  </a:lnTo>
                  <a:lnTo>
                    <a:pt x="19804253" y="13482193"/>
                  </a:lnTo>
                  <a:lnTo>
                    <a:pt x="19802729" y="13482193"/>
                  </a:lnTo>
                  <a:lnTo>
                    <a:pt x="19802729" y="1524"/>
                  </a:lnTo>
                  <a:lnTo>
                    <a:pt x="19804253" y="1524"/>
                  </a:lnTo>
                  <a:lnTo>
                    <a:pt x="19804253" y="3048"/>
                  </a:lnTo>
                  <a:lnTo>
                    <a:pt x="1524" y="3048"/>
                  </a:lnTo>
                  <a:close/>
                </a:path>
              </a:pathLst>
            </a:custGeom>
            <a:solidFill>
              <a:srgbClr val="000000"/>
            </a:solidFill>
          </p:spPr>
        </p:sp>
        <p:sp>
          <p:nvSpPr>
            <p:cNvPr name="TextBox 8" id="8"/>
            <p:cNvSpPr txBox="true"/>
            <p:nvPr/>
          </p:nvSpPr>
          <p:spPr>
            <a:xfrm>
              <a:off x="0" y="-38100"/>
              <a:ext cx="19802764" cy="13518714"/>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8 ‘The hazardous impact of earthquakes depends on the levels of preparedness and monitoring.’ How far do you agree with this view?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are free to develop their own approach to the question and responses will vary depending on the examples chosen. Whichever approach is chosen, essays which discuss the hazardous impacts of earthquakes and consider the levels of preparedness and monitoring, supporting their answer with relevant examples, will be credited. There may be detailed consideration of a case study or a broadly conceived response, drawing on several examples to show the factors involved. </a:t>
              </a:r>
            </a:p>
            <a:p>
              <a:pPr algn="l">
                <a:lnSpc>
                  <a:spcPts val="2160"/>
                </a:lnSpc>
              </a:pPr>
            </a:p>
            <a:p>
              <a:pPr algn="l">
                <a:lnSpc>
                  <a:spcPts val="2160"/>
                </a:lnSpc>
              </a:pPr>
              <a:r>
                <a:rPr lang="en-US" sz="1800">
                  <a:solidFill>
                    <a:srgbClr val="000000"/>
                  </a:solidFill>
                  <a:latin typeface="Calibri (MS)"/>
                  <a:ea typeface="Calibri (MS)"/>
                  <a:cs typeface="Calibri (MS)"/>
                  <a:sym typeface="Calibri (MS)"/>
                </a:rPr>
                <a:t>Impacts which may be discussed include: </a:t>
              </a:r>
            </a:p>
            <a:p>
              <a:pPr algn="l">
                <a:lnSpc>
                  <a:spcPts val="2160"/>
                </a:lnSpc>
              </a:pPr>
            </a:p>
            <a:p>
              <a:pPr algn="l">
                <a:lnSpc>
                  <a:spcPts val="2160"/>
                </a:lnSpc>
              </a:pPr>
              <a:r>
                <a:rPr lang="en-US" sz="1800">
                  <a:solidFill>
                    <a:srgbClr val="000000"/>
                  </a:solidFill>
                  <a:latin typeface="Calibri (MS)"/>
                  <a:ea typeface="Calibri (MS)"/>
                  <a:cs typeface="Calibri (MS)"/>
                  <a:sym typeface="Calibri (MS)"/>
                </a:rPr>
                <a:t>Primary effects of earthquakes are immediate damage such as collapsing buildings, roads and bridges, which may kill many people. Secondary effects are after-effects of the earthquake, such as fires, tsunami, landslides, disease, soil liquefaction. All are notably negative impacts. </a:t>
              </a:r>
            </a:p>
            <a:p>
              <a:pPr algn="l">
                <a:lnSpc>
                  <a:spcPts val="2160"/>
                </a:lnSpc>
              </a:pPr>
            </a:p>
            <a:p>
              <a:pPr algn="l">
                <a:lnSpc>
                  <a:spcPts val="2160"/>
                </a:lnSpc>
              </a:pPr>
              <a:r>
                <a:rPr lang="en-US" sz="1800">
                  <a:solidFill>
                    <a:srgbClr val="000000"/>
                  </a:solidFill>
                  <a:latin typeface="Calibri (MS)"/>
                  <a:ea typeface="Calibri (MS)"/>
                  <a:cs typeface="Calibri (MS)"/>
                  <a:sym typeface="Calibri (MS)"/>
                </a:rPr>
                <a:t>Some methods of monitoring may include: </a:t>
              </a:r>
            </a:p>
            <a:p>
              <a:pPr algn="l">
                <a:lnSpc>
                  <a:spcPts val="2160"/>
                </a:lnSpc>
              </a:pPr>
              <a:r>
                <a:rPr lang="en-US" sz="1800">
                  <a:solidFill>
                    <a:srgbClr val="000000"/>
                  </a:solidFill>
                  <a:latin typeface="Calibri (MS)"/>
                  <a:ea typeface="Calibri (MS)"/>
                  <a:cs typeface="Calibri (MS)"/>
                  <a:sym typeface="Calibri (MS)"/>
                </a:rPr>
                <a:t>• laser beams to detect plate movement </a:t>
              </a:r>
            </a:p>
            <a:p>
              <a:pPr algn="l">
                <a:lnSpc>
                  <a:spcPts val="2160"/>
                </a:lnSpc>
              </a:pPr>
              <a:r>
                <a:rPr lang="en-US" sz="1800">
                  <a:solidFill>
                    <a:srgbClr val="000000"/>
                  </a:solidFill>
                  <a:latin typeface="Calibri (MS)"/>
                  <a:ea typeface="Calibri (MS)"/>
                  <a:cs typeface="Calibri (MS)"/>
                  <a:sym typeface="Calibri (MS)"/>
                </a:rPr>
                <a:t>• seismometer to pick up vibrations that might suggest possible earthquake </a:t>
              </a:r>
            </a:p>
            <a:p>
              <a:pPr algn="l">
                <a:lnSpc>
                  <a:spcPts val="2160"/>
                </a:lnSpc>
              </a:pPr>
              <a:r>
                <a:rPr lang="en-US" sz="1800">
                  <a:solidFill>
                    <a:srgbClr val="000000"/>
                  </a:solidFill>
                  <a:latin typeface="Calibri (MS)"/>
                  <a:ea typeface="Calibri (MS)"/>
                  <a:cs typeface="Calibri (MS)"/>
                  <a:sym typeface="Calibri (MS)"/>
                </a:rPr>
                <a:t>• radon gas levels </a:t>
              </a:r>
            </a:p>
            <a:p>
              <a:pPr algn="l">
                <a:lnSpc>
                  <a:spcPts val="2160"/>
                </a:lnSpc>
              </a:pPr>
            </a:p>
            <a:p>
              <a:pPr algn="l">
                <a:lnSpc>
                  <a:spcPts val="2160"/>
                </a:lnSpc>
              </a:pPr>
              <a:r>
                <a:rPr lang="en-US" sz="1800">
                  <a:solidFill>
                    <a:srgbClr val="000000"/>
                  </a:solidFill>
                  <a:latin typeface="Calibri (MS)"/>
                  <a:ea typeface="Calibri (MS)"/>
                  <a:cs typeface="Calibri (MS)"/>
                  <a:sym typeface="Calibri (MS)"/>
                </a:rPr>
                <a:t>Many techniques are not reliable and therefore planning and preparation are very important: </a:t>
              </a:r>
            </a:p>
            <a:p>
              <a:pPr algn="l">
                <a:lnSpc>
                  <a:spcPts val="2160"/>
                </a:lnSpc>
              </a:pPr>
              <a:r>
                <a:rPr lang="en-US" sz="1800">
                  <a:solidFill>
                    <a:srgbClr val="000000"/>
                  </a:solidFill>
                  <a:latin typeface="Calibri (MS)"/>
                  <a:ea typeface="Calibri (MS)"/>
                  <a:cs typeface="Calibri (MS)"/>
                  <a:sym typeface="Calibri (MS)"/>
                </a:rPr>
                <a:t>• people need to know what to do in an earthquake, earthquake drills </a:t>
              </a:r>
            </a:p>
            <a:p>
              <a:pPr algn="l">
                <a:lnSpc>
                  <a:spcPts val="2160"/>
                </a:lnSpc>
              </a:pPr>
              <a:r>
                <a:rPr lang="en-US" sz="1800">
                  <a:solidFill>
                    <a:srgbClr val="000000"/>
                  </a:solidFill>
                  <a:latin typeface="Calibri (MS)"/>
                  <a:ea typeface="Calibri (MS)"/>
                  <a:cs typeface="Calibri (MS)"/>
                  <a:sym typeface="Calibri (MS)"/>
                </a:rPr>
                <a:t>• emergency kits and first aid </a:t>
              </a:r>
            </a:p>
            <a:p>
              <a:pPr algn="l">
                <a:lnSpc>
                  <a:spcPts val="2160"/>
                </a:lnSpc>
              </a:pPr>
              <a:r>
                <a:rPr lang="en-US" sz="1800">
                  <a:solidFill>
                    <a:srgbClr val="000000"/>
                  </a:solidFill>
                  <a:latin typeface="Calibri (MS)"/>
                  <a:ea typeface="Calibri (MS)"/>
                  <a:cs typeface="Calibri (MS)"/>
                  <a:sym typeface="Calibri (MS)"/>
                </a:rPr>
                <a:t>• earthquake proof buildings, designed to absorb earthquake’s energy.</a:t>
              </a:r>
            </a:p>
            <a:p>
              <a:pPr algn="l">
                <a:lnSpc>
                  <a:spcPts val="2160"/>
                </a:lnSpc>
              </a:pPr>
            </a:p>
            <a:p>
              <a:pPr algn="l">
                <a:lnSpc>
                  <a:spcPts val="2160"/>
                </a:lnSpc>
              </a:pPr>
              <a:r>
                <a:rPr lang="en-US" sz="1800">
                  <a:solidFill>
                    <a:srgbClr val="000000"/>
                  </a:solidFill>
                  <a:latin typeface="Calibri (MS)"/>
                  <a:ea typeface="Calibri (MS)"/>
                  <a:cs typeface="Calibri (MS)"/>
                  <a:sym typeface="Calibri (MS)"/>
                </a:rPr>
                <a:t>Award marks based on the quality of the response using the marking levels below. </a:t>
              </a:r>
            </a:p>
            <a:p>
              <a:pPr algn="l">
                <a:lnSpc>
                  <a:spcPts val="2160"/>
                </a:lnSpc>
              </a:pPr>
            </a:p>
            <a:p>
              <a:pPr algn="l">
                <a:lnSpc>
                  <a:spcPts val="2160"/>
                </a:lnSpc>
              </a:pPr>
              <a:r>
                <a:rPr lang="en-US" sz="1800">
                  <a:solidFill>
                    <a:srgbClr val="000000"/>
                  </a:solidFill>
                  <a:latin typeface="Calibri (MS)"/>
                  <a:ea typeface="Calibri (MS)"/>
                  <a:cs typeface="Calibri (MS)"/>
                  <a:sym typeface="Calibri (MS)"/>
                </a:rPr>
                <a:t>Level 4 16–20 Response thoroughly discusses a range of impacts of earthquakes. Response makes clear links between the impacts and assesses whether impacts of earthquakes vary depending on preparedness and monitoring. An effective and sustained evaluation with a sound conclusion. Response is well founded in detailed exemplar knowledge and strong conceptual understanding of the topic. </a:t>
              </a:r>
            </a:p>
            <a:p>
              <a:pPr algn="l">
                <a:lnSpc>
                  <a:spcPts val="2160"/>
                </a:lnSpc>
              </a:pPr>
              <a:r>
                <a:rPr lang="en-US" sz="1800">
                  <a:solidFill>
                    <a:srgbClr val="000000"/>
                  </a:solidFill>
                  <a:latin typeface="Calibri (MS)"/>
                  <a:ea typeface="Calibri (MS)"/>
                  <a:cs typeface="Calibri (MS)"/>
                  <a:sym typeface="Calibri (MS)"/>
                </a:rPr>
                <a:t>Level 3 11–15 Response discusses one or more impacts of earthquakes and makes some links, but may be mostly about impacts with less discussion about the importance of preparedness and monitoring. Response is broadly evaluative in character, comprising some explanatory or narrative content and a conclusion. Response develops on a largely secure base of knowledge and understanding with the use of example(s). </a:t>
              </a:r>
            </a:p>
            <a:p>
              <a:pPr algn="l">
                <a:lnSpc>
                  <a:spcPts val="2160"/>
                </a:lnSpc>
              </a:pPr>
              <a:r>
                <a:rPr lang="en-US" sz="1800">
                  <a:solidFill>
                    <a:srgbClr val="000000"/>
                  </a:solidFill>
                  <a:latin typeface="Calibri (MS)"/>
                  <a:ea typeface="Calibri (MS)"/>
                  <a:cs typeface="Calibri (MS)"/>
                  <a:sym typeface="Calibri (MS)"/>
                </a:rPr>
                <a:t>Level 2 6–10 Response shows general knowledge and understanding of a limited range of impacts of earthquakes. Response is mainly descriptive or explanatory in approach and contains a brief or thinly supported evaluation of the levels of preparedness and monitoring. Responses without the use of example(s) to support the response will not get above the middle of Level 2 (8 marks). </a:t>
              </a:r>
            </a:p>
            <a:p>
              <a:pPr algn="l">
                <a:lnSpc>
                  <a:spcPts val="2160"/>
                </a:lnSpc>
              </a:pPr>
              <a:r>
                <a:rPr lang="en-US" sz="1800">
                  <a:solidFill>
                    <a:srgbClr val="000000"/>
                  </a:solidFill>
                  <a:latin typeface="Calibri (MS)"/>
                  <a:ea typeface="Calibri (MS)"/>
                  <a:cs typeface="Calibri (MS)"/>
                  <a:sym typeface="Calibri (MS)"/>
                </a:rPr>
                <a:t>Level 1 1–5 Response broadly discusses earthquakes, but without a focus on the question or a convincing conclusion. A descriptive response comprising a few simple points. Knowledge is basic and understanding may be poor and lack relevance to the question set. </a:t>
              </a:r>
            </a:p>
            <a:p>
              <a:pPr algn="l">
                <a:lnSpc>
                  <a:spcPts val="2160"/>
                </a:lnSpc>
              </a:pPr>
              <a:r>
                <a:rPr lang="en-US" sz="1800">
                  <a:solidFill>
                    <a:srgbClr val="000000"/>
                  </a:solidFill>
                  <a:latin typeface="Calibri (MS)"/>
                  <a:ea typeface="Calibri (MS)"/>
                  <a:cs typeface="Calibri (MS)"/>
                  <a:sym typeface="Calibri (MS)"/>
                </a:rPr>
                <a:t>Level 0 0 No creditable response. 20</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0" y="0"/>
            <a:ext cx="6968836" cy="10287000"/>
            <a:chOff x="0" y="0"/>
            <a:chExt cx="9291782" cy="13716000"/>
          </a:xfrm>
        </p:grpSpPr>
        <p:sp>
          <p:nvSpPr>
            <p:cNvPr name="Freeform 4" id="4"/>
            <p:cNvSpPr/>
            <p:nvPr/>
          </p:nvSpPr>
          <p:spPr>
            <a:xfrm flipH="false" flipV="false" rot="0">
              <a:off x="0" y="0"/>
              <a:ext cx="9291828" cy="13716000"/>
            </a:xfrm>
            <a:custGeom>
              <a:avLst/>
              <a:gdLst/>
              <a:ahLst/>
              <a:cxnLst/>
              <a:rect r="r" b="b" t="t" l="l"/>
              <a:pathLst>
                <a:path h="13716000" w="9291828">
                  <a:moveTo>
                    <a:pt x="0" y="0"/>
                  </a:moveTo>
                  <a:lnTo>
                    <a:pt x="9291828" y="0"/>
                  </a:lnTo>
                  <a:lnTo>
                    <a:pt x="9291828" y="13716000"/>
                  </a:lnTo>
                  <a:lnTo>
                    <a:pt x="0" y="13716000"/>
                  </a:lnTo>
                  <a:lnTo>
                    <a:pt x="0" y="0"/>
                  </a:lnTo>
                  <a:close/>
                </a:path>
              </a:pathLst>
            </a:custGeom>
            <a:blipFill>
              <a:blip r:embed="rId3"/>
              <a:stretch>
                <a:fillRect l="-52912" t="0" r="-52911" b="0"/>
              </a:stretch>
            </a:blipFill>
          </p:spPr>
        </p:sp>
      </p:grpSp>
      <p:grpSp>
        <p:nvGrpSpPr>
          <p:cNvPr name="Group 5" id="5"/>
          <p:cNvGrpSpPr/>
          <p:nvPr/>
        </p:nvGrpSpPr>
        <p:grpSpPr>
          <a:xfrm rot="0">
            <a:off x="6981825" y="-28575"/>
            <a:ext cx="11334750" cy="10344150"/>
            <a:chOff x="0" y="0"/>
            <a:chExt cx="15113000" cy="13792200"/>
          </a:xfrm>
        </p:grpSpPr>
        <p:sp>
          <p:nvSpPr>
            <p:cNvPr name="Freeform 6" id="6"/>
            <p:cNvSpPr/>
            <p:nvPr/>
          </p:nvSpPr>
          <p:spPr>
            <a:xfrm flipH="false" flipV="false" rot="0">
              <a:off x="38100" y="38100"/>
              <a:ext cx="15036800" cy="13716000"/>
            </a:xfrm>
            <a:custGeom>
              <a:avLst/>
              <a:gdLst/>
              <a:ahLst/>
              <a:cxnLst/>
              <a:rect r="r" b="b" t="t" l="l"/>
              <a:pathLst>
                <a:path h="13716000" w="15036800">
                  <a:moveTo>
                    <a:pt x="0" y="0"/>
                  </a:moveTo>
                  <a:lnTo>
                    <a:pt x="15036800" y="0"/>
                  </a:lnTo>
                  <a:lnTo>
                    <a:pt x="15036800" y="13716000"/>
                  </a:lnTo>
                  <a:lnTo>
                    <a:pt x="0" y="13716000"/>
                  </a:lnTo>
                  <a:close/>
                </a:path>
              </a:pathLst>
            </a:custGeom>
            <a:solidFill>
              <a:srgbClr val="FFFFFF"/>
            </a:solidFill>
          </p:spPr>
        </p:sp>
        <p:sp>
          <p:nvSpPr>
            <p:cNvPr name="Freeform 7" id="7"/>
            <p:cNvSpPr/>
            <p:nvPr/>
          </p:nvSpPr>
          <p:spPr>
            <a:xfrm flipH="false" flipV="false" rot="0">
              <a:off x="0" y="0"/>
              <a:ext cx="15113000" cy="13792200"/>
            </a:xfrm>
            <a:custGeom>
              <a:avLst/>
              <a:gdLst/>
              <a:ahLst/>
              <a:cxnLst/>
              <a:rect r="r" b="b" t="t" l="l"/>
              <a:pathLst>
                <a:path h="13792200" w="15113000">
                  <a:moveTo>
                    <a:pt x="38100" y="0"/>
                  </a:moveTo>
                  <a:lnTo>
                    <a:pt x="15074900" y="0"/>
                  </a:lnTo>
                  <a:cubicBezTo>
                    <a:pt x="15095982" y="0"/>
                    <a:pt x="15113000" y="17018"/>
                    <a:pt x="15113000" y="38100"/>
                  </a:cubicBezTo>
                  <a:lnTo>
                    <a:pt x="15113000" y="13754100"/>
                  </a:lnTo>
                  <a:cubicBezTo>
                    <a:pt x="15113000" y="13775182"/>
                    <a:pt x="15095982" y="13792200"/>
                    <a:pt x="15074900" y="13792200"/>
                  </a:cubicBezTo>
                  <a:lnTo>
                    <a:pt x="38100" y="13792200"/>
                  </a:lnTo>
                  <a:cubicBezTo>
                    <a:pt x="17018" y="13792200"/>
                    <a:pt x="0" y="13775182"/>
                    <a:pt x="0" y="13754100"/>
                  </a:cubicBezTo>
                  <a:lnTo>
                    <a:pt x="0" y="38100"/>
                  </a:lnTo>
                  <a:cubicBezTo>
                    <a:pt x="0" y="17018"/>
                    <a:pt x="17018" y="0"/>
                    <a:pt x="38100" y="0"/>
                  </a:cubicBezTo>
                  <a:moveTo>
                    <a:pt x="38100" y="76200"/>
                  </a:moveTo>
                  <a:lnTo>
                    <a:pt x="38100" y="38100"/>
                  </a:lnTo>
                  <a:lnTo>
                    <a:pt x="76200" y="38100"/>
                  </a:lnTo>
                  <a:lnTo>
                    <a:pt x="76200" y="13754100"/>
                  </a:lnTo>
                  <a:lnTo>
                    <a:pt x="38100" y="13754100"/>
                  </a:lnTo>
                  <a:lnTo>
                    <a:pt x="38100" y="13716000"/>
                  </a:lnTo>
                  <a:lnTo>
                    <a:pt x="15074900" y="13716000"/>
                  </a:lnTo>
                  <a:lnTo>
                    <a:pt x="15074900" y="13754100"/>
                  </a:lnTo>
                  <a:lnTo>
                    <a:pt x="15036800" y="13754100"/>
                  </a:lnTo>
                  <a:lnTo>
                    <a:pt x="15036800" y="38100"/>
                  </a:lnTo>
                  <a:lnTo>
                    <a:pt x="15074900" y="38100"/>
                  </a:lnTo>
                  <a:lnTo>
                    <a:pt x="15074900" y="76200"/>
                  </a:lnTo>
                  <a:lnTo>
                    <a:pt x="38100" y="76200"/>
                  </a:lnTo>
                  <a:close/>
                </a:path>
              </a:pathLst>
            </a:custGeom>
            <a:solidFill>
              <a:srgbClr val="000000"/>
            </a:solidFill>
          </p:spPr>
        </p:sp>
        <p:sp>
          <p:nvSpPr>
            <p:cNvPr name="TextBox 8" id="8"/>
            <p:cNvSpPr txBox="true"/>
            <p:nvPr/>
          </p:nvSpPr>
          <p:spPr>
            <a:xfrm>
              <a:off x="0" y="-38100"/>
              <a:ext cx="15113000" cy="13830300"/>
            </a:xfrm>
            <a:prstGeom prst="rect">
              <a:avLst/>
            </a:prstGeom>
          </p:spPr>
          <p:txBody>
            <a:bodyPr anchor="t" rtlCol="false" tIns="50800" lIns="50800" bIns="50800" rIns="50800"/>
            <a:lstStyle/>
            <a:p>
              <a:pPr algn="l">
                <a:lnSpc>
                  <a:spcPts val="2034"/>
                </a:lnSpc>
              </a:pPr>
              <a:r>
                <a:rPr lang="en-US" sz="1695">
                  <a:solidFill>
                    <a:srgbClr val="000000"/>
                  </a:solidFill>
                  <a:latin typeface="Calibri (MS)"/>
                  <a:ea typeface="Calibri (MS)"/>
                  <a:cs typeface="Calibri (MS)"/>
                  <a:sym typeface="Calibri (MS)"/>
                </a:rPr>
                <a:t>7(a) Fig. 7.1 shows the global distribution of earthquakes. </a:t>
              </a:r>
            </a:p>
            <a:p>
              <a:pPr algn="l">
                <a:lnSpc>
                  <a:spcPts val="2034"/>
                </a:lnSpc>
              </a:pPr>
            </a:p>
            <a:p>
              <a:pPr algn="l">
                <a:lnSpc>
                  <a:spcPts val="2034"/>
                </a:lnSpc>
              </a:pPr>
              <a:r>
                <a:rPr lang="en-US" sz="1695">
                  <a:solidFill>
                    <a:srgbClr val="000000"/>
                  </a:solidFill>
                  <a:latin typeface="Calibri (MS)"/>
                  <a:ea typeface="Calibri (MS)"/>
                  <a:cs typeface="Calibri (MS)"/>
                  <a:sym typeface="Calibri (MS)"/>
                </a:rPr>
                <a:t>Describe the global distribution of earthquakes shown in Fig. 7.1. </a:t>
              </a:r>
            </a:p>
            <a:p>
              <a:pPr algn="l">
                <a:lnSpc>
                  <a:spcPts val="2034"/>
                </a:lnSpc>
              </a:pPr>
            </a:p>
            <a:p>
              <a:pPr algn="l">
                <a:lnSpc>
                  <a:spcPts val="2034"/>
                </a:lnSpc>
              </a:pPr>
              <a:r>
                <a:rPr lang="en-US" sz="1695">
                  <a:solidFill>
                    <a:srgbClr val="000000"/>
                  </a:solidFill>
                  <a:latin typeface="Calibri (MS)"/>
                  <a:ea typeface="Calibri (MS)"/>
                  <a:cs typeface="Calibri (MS)"/>
                  <a:sym typeface="Calibri (MS)"/>
                </a:rPr>
                <a:t>Candidates should interpret Fig. 7.1 to identify the distribution of earthquakes across the globe. Candidates may identify that: </a:t>
              </a:r>
            </a:p>
            <a:p>
              <a:pPr algn="l">
                <a:lnSpc>
                  <a:spcPts val="2034"/>
                </a:lnSpc>
              </a:pPr>
              <a:r>
                <a:rPr lang="en-US" sz="1695">
                  <a:solidFill>
                    <a:srgbClr val="FF0000"/>
                  </a:solidFill>
                  <a:latin typeface="Calibri (MS)"/>
                  <a:ea typeface="Calibri (MS)"/>
                  <a:cs typeface="Calibri (MS)"/>
                  <a:sym typeface="Calibri (MS)"/>
                </a:rPr>
                <a:t>• Earthquakes are mainly linear in their distribution/belts/chains/long and narrow </a:t>
              </a:r>
            </a:p>
            <a:p>
              <a:pPr algn="l">
                <a:lnSpc>
                  <a:spcPts val="2034"/>
                </a:lnSpc>
              </a:pPr>
              <a:r>
                <a:rPr lang="en-US" sz="1695">
                  <a:solidFill>
                    <a:srgbClr val="FF0000"/>
                  </a:solidFill>
                  <a:latin typeface="Calibri (MS)"/>
                  <a:ea typeface="Calibri (MS)"/>
                  <a:cs typeface="Calibri (MS)"/>
                  <a:sym typeface="Calibri (MS)"/>
                </a:rPr>
                <a:t>• Widely distributed across the globe </a:t>
              </a:r>
            </a:p>
            <a:p>
              <a:pPr algn="l">
                <a:lnSpc>
                  <a:spcPts val="2034"/>
                </a:lnSpc>
              </a:pPr>
              <a:r>
                <a:rPr lang="en-US" sz="1695">
                  <a:solidFill>
                    <a:srgbClr val="FF0000"/>
                  </a:solidFill>
                  <a:latin typeface="Calibri (MS)"/>
                  <a:ea typeface="Calibri (MS)"/>
                  <a:cs typeface="Calibri (MS)"/>
                  <a:sym typeface="Calibri (MS)"/>
                </a:rPr>
                <a:t>• There are clusters/concentrations </a:t>
              </a:r>
            </a:p>
            <a:p>
              <a:pPr algn="l">
                <a:lnSpc>
                  <a:spcPts val="2034"/>
                </a:lnSpc>
              </a:pPr>
              <a:r>
                <a:rPr lang="en-US" sz="1695">
                  <a:solidFill>
                    <a:srgbClr val="FF0000"/>
                  </a:solidFill>
                  <a:latin typeface="Calibri (MS)"/>
                  <a:ea typeface="Calibri (MS)"/>
                  <a:cs typeface="Calibri (MS)"/>
                  <a:sym typeface="Calibri (MS)"/>
                </a:rPr>
                <a:t>• Many are along the edges of continental landmasses, e.g. Pacific Ring of Fire </a:t>
              </a:r>
            </a:p>
            <a:p>
              <a:pPr algn="l">
                <a:lnSpc>
                  <a:spcPts val="2034"/>
                </a:lnSpc>
              </a:pPr>
              <a:r>
                <a:rPr lang="en-US" sz="1695">
                  <a:solidFill>
                    <a:srgbClr val="FF0000"/>
                  </a:solidFill>
                  <a:latin typeface="Calibri (MS)"/>
                  <a:ea typeface="Calibri (MS)"/>
                  <a:cs typeface="Calibri (MS)"/>
                  <a:sym typeface="Calibri (MS)"/>
                </a:rPr>
                <a:t>• Others are mid-oceanic, e.g. mid-Atlantic </a:t>
              </a:r>
            </a:p>
            <a:p>
              <a:pPr algn="l">
                <a:lnSpc>
                  <a:spcPts val="2034"/>
                </a:lnSpc>
              </a:pPr>
              <a:r>
                <a:rPr lang="en-US" sz="1695">
                  <a:solidFill>
                    <a:srgbClr val="FF0000"/>
                  </a:solidFill>
                  <a:latin typeface="Calibri (MS)"/>
                  <a:ea typeface="Calibri (MS)"/>
                  <a:cs typeface="Calibri (MS)"/>
                  <a:sym typeface="Calibri (MS)"/>
                </a:rPr>
                <a:t>• A few are in continental interiors, e.g. central/east Africa </a:t>
              </a:r>
            </a:p>
            <a:p>
              <a:pPr algn="l">
                <a:lnSpc>
                  <a:spcPts val="2034"/>
                </a:lnSpc>
              </a:pPr>
              <a:r>
                <a:rPr lang="en-US" sz="1695">
                  <a:solidFill>
                    <a:srgbClr val="FF0000"/>
                  </a:solidFill>
                  <a:latin typeface="Calibri (MS)"/>
                  <a:ea typeface="Calibri (MS)"/>
                  <a:cs typeface="Calibri (MS)"/>
                  <a:sym typeface="Calibri (MS)"/>
                </a:rPr>
                <a:t>• There are a few in isolated locations, e.g. Hawaii </a:t>
              </a:r>
            </a:p>
            <a:p>
              <a:pPr algn="l">
                <a:lnSpc>
                  <a:spcPts val="2034"/>
                </a:lnSpc>
              </a:pPr>
              <a:r>
                <a:rPr lang="en-US" sz="1695">
                  <a:solidFill>
                    <a:srgbClr val="000000"/>
                  </a:solidFill>
                  <a:latin typeface="Calibri (MS)"/>
                  <a:ea typeface="Calibri (MS)"/>
                  <a:cs typeface="Calibri (MS)"/>
                  <a:sym typeface="Calibri (MS)"/>
                </a:rPr>
                <a:t>1 mark for each relevant distribution point. Map evidence required for max. 4</a:t>
              </a:r>
            </a:p>
            <a:p>
              <a:pPr algn="l">
                <a:lnSpc>
                  <a:spcPts val="2034"/>
                </a:lnSpc>
              </a:pPr>
            </a:p>
            <a:p>
              <a:pPr algn="l">
                <a:lnSpc>
                  <a:spcPts val="2034"/>
                </a:lnSpc>
              </a:pPr>
              <a:r>
                <a:rPr lang="en-US" sz="1695">
                  <a:solidFill>
                    <a:srgbClr val="000000"/>
                  </a:solidFill>
                  <a:latin typeface="Calibri (MS)"/>
                  <a:ea typeface="Calibri (MS)"/>
                  <a:cs typeface="Calibri (MS)"/>
                  <a:sym typeface="Calibri (MS)"/>
                </a:rPr>
                <a:t>7(b) Explain why the depth of focus of earthquakes varies from place to place. </a:t>
              </a:r>
            </a:p>
            <a:p>
              <a:pPr algn="l">
                <a:lnSpc>
                  <a:spcPts val="2034"/>
                </a:lnSpc>
              </a:pPr>
            </a:p>
            <a:p>
              <a:pPr algn="l">
                <a:lnSpc>
                  <a:spcPts val="2034"/>
                </a:lnSpc>
              </a:pPr>
              <a:r>
                <a:rPr lang="en-US" sz="1695">
                  <a:solidFill>
                    <a:srgbClr val="000000"/>
                  </a:solidFill>
                  <a:latin typeface="Calibri (MS)"/>
                  <a:ea typeface="Calibri (MS)"/>
                  <a:cs typeface="Calibri (MS)"/>
                  <a:sym typeface="Calibri (MS)"/>
                </a:rPr>
                <a:t>Reasons include: </a:t>
              </a:r>
            </a:p>
            <a:p>
              <a:pPr algn="l">
                <a:lnSpc>
                  <a:spcPts val="2034"/>
                </a:lnSpc>
              </a:pPr>
              <a:r>
                <a:rPr lang="en-US" sz="1695">
                  <a:solidFill>
                    <a:srgbClr val="FF0000"/>
                  </a:solidFill>
                  <a:latin typeface="Calibri (MS)"/>
                  <a:ea typeface="Calibri (MS)"/>
                  <a:cs typeface="Calibri (MS)"/>
                  <a:sym typeface="Calibri (MS)"/>
                </a:rPr>
                <a:t>• Depends on type of plate boundary </a:t>
              </a:r>
            </a:p>
            <a:p>
              <a:pPr algn="l">
                <a:lnSpc>
                  <a:spcPts val="2034"/>
                </a:lnSpc>
              </a:pPr>
              <a:r>
                <a:rPr lang="en-US" sz="1695">
                  <a:solidFill>
                    <a:srgbClr val="FF0000"/>
                  </a:solidFill>
                  <a:latin typeface="Calibri (MS)"/>
                  <a:ea typeface="Calibri (MS)"/>
                  <a:cs typeface="Calibri (MS)"/>
                  <a:sym typeface="Calibri (MS)"/>
                </a:rPr>
                <a:t>• Destructive (convergent) tend to have a range of focus depth in the subduction zone </a:t>
              </a:r>
            </a:p>
            <a:p>
              <a:pPr algn="l">
                <a:lnSpc>
                  <a:spcPts val="2034"/>
                </a:lnSpc>
              </a:pPr>
              <a:r>
                <a:rPr lang="en-US" sz="1695">
                  <a:solidFill>
                    <a:srgbClr val="FF0000"/>
                  </a:solidFill>
                  <a:latin typeface="Calibri (MS)"/>
                  <a:ea typeface="Calibri (MS)"/>
                  <a:cs typeface="Calibri (MS)"/>
                  <a:sym typeface="Calibri (MS)"/>
                </a:rPr>
                <a:t>• Constructive (divergent) and conservative (transform) tend to produce shallow focus earthquakes as no subduction occurs </a:t>
              </a:r>
            </a:p>
            <a:p>
              <a:pPr algn="l">
                <a:lnSpc>
                  <a:spcPts val="2034"/>
                </a:lnSpc>
              </a:pPr>
              <a:r>
                <a:rPr lang="en-US" sz="1695">
                  <a:solidFill>
                    <a:srgbClr val="FF0000"/>
                  </a:solidFill>
                  <a:latin typeface="Calibri (MS)"/>
                  <a:ea typeface="Calibri (MS)"/>
                  <a:cs typeface="Calibri (MS)"/>
                  <a:sym typeface="Calibri (MS)"/>
                </a:rPr>
                <a:t>• Collision (convergent) tend to produce relatively shallow focus earthquakes as no subduction, but there is uplift/folding above </a:t>
              </a:r>
            </a:p>
            <a:p>
              <a:pPr algn="l">
                <a:lnSpc>
                  <a:spcPts val="2034"/>
                </a:lnSpc>
              </a:pPr>
            </a:p>
            <a:p>
              <a:pPr algn="l">
                <a:lnSpc>
                  <a:spcPts val="2034"/>
                </a:lnSpc>
              </a:pPr>
              <a:r>
                <a:rPr lang="en-US" sz="1695">
                  <a:solidFill>
                    <a:srgbClr val="000000"/>
                  </a:solidFill>
                  <a:latin typeface="Calibri (MS)"/>
                  <a:ea typeface="Calibri (MS)"/>
                  <a:cs typeface="Calibri (MS)"/>
                  <a:sym typeface="Calibri (MS)"/>
                </a:rPr>
                <a:t>Award marks based on the quality of explanation and breadth of the response using the marking levels below. </a:t>
              </a:r>
            </a:p>
            <a:p>
              <a:pPr algn="l">
                <a:lnSpc>
                  <a:spcPts val="2034"/>
                </a:lnSpc>
              </a:pPr>
              <a:r>
                <a:rPr lang="en-US" sz="1695">
                  <a:solidFill>
                    <a:srgbClr val="000000"/>
                  </a:solidFill>
                  <a:latin typeface="Calibri (MS)"/>
                  <a:ea typeface="Calibri (MS)"/>
                  <a:cs typeface="Calibri (MS)"/>
                  <a:sym typeface="Calibri (MS)"/>
                </a:rPr>
                <a:t>Level 3 (5–6) Response applies knowledge and understanding of a range of plate boundaries to explain the variations in depth of focus. Response is well founded in detailed knowledge and strong conceptual understanding of the topic. Any examples used are appropriate and integrated effectively into the response. </a:t>
              </a:r>
            </a:p>
            <a:p>
              <a:pPr algn="l">
                <a:lnSpc>
                  <a:spcPts val="2034"/>
                </a:lnSpc>
              </a:pPr>
              <a:r>
                <a:rPr lang="en-US" sz="1695">
                  <a:solidFill>
                    <a:srgbClr val="000000"/>
                  </a:solidFill>
                  <a:latin typeface="Calibri (MS)"/>
                  <a:ea typeface="Calibri (MS)"/>
                  <a:cs typeface="Calibri (MS)"/>
                  <a:sym typeface="Calibri (MS)"/>
                </a:rPr>
                <a:t>Level 2 (3–4) Response explains at least two types of plate boundary to explain variations in depth of focus. Response develops on a largely secure base of knowledge and understanding. Examples may lack detail or development. </a:t>
              </a:r>
            </a:p>
            <a:p>
              <a:pPr algn="l">
                <a:lnSpc>
                  <a:spcPts val="2034"/>
                </a:lnSpc>
              </a:pPr>
              <a:r>
                <a:rPr lang="en-US" sz="1695">
                  <a:solidFill>
                    <a:srgbClr val="000000"/>
                  </a:solidFill>
                  <a:latin typeface="Calibri (MS)"/>
                  <a:ea typeface="Calibri (MS)"/>
                  <a:cs typeface="Calibri (MS)"/>
                  <a:sym typeface="Calibri (MS)"/>
                </a:rPr>
                <a:t>Level 1 (1–2) Response consists of one or more descriptive statements about earthquakes with little or no explanation of the reasons for their varying depth of focus. Knowledge is basic and understanding may be inaccurate. Examples are in name only or lacking entirely. </a:t>
              </a:r>
            </a:p>
            <a:p>
              <a:pPr algn="l">
                <a:lnSpc>
                  <a:spcPts val="2034"/>
                </a:lnSpc>
              </a:pPr>
              <a:r>
                <a:rPr lang="en-US" sz="1695">
                  <a:solidFill>
                    <a:srgbClr val="000000"/>
                  </a:solidFill>
                  <a:latin typeface="Calibri (MS)"/>
                  <a:ea typeface="Calibri (MS)"/>
                  <a:cs typeface="Calibri (MS)"/>
                  <a:sym typeface="Calibri (MS)"/>
                </a:rPr>
                <a:t>Level 0 (0) No creditable response. 6</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160128" y="-11430"/>
            <a:ext cx="11611695" cy="935206"/>
          </a:xfrm>
          <a:prstGeom prst="rect">
            <a:avLst/>
          </a:prstGeom>
        </p:spPr>
        <p:txBody>
          <a:bodyPr anchor="t" rtlCol="false" tIns="0" lIns="0" bIns="0" rIns="0">
            <a:spAutoFit/>
          </a:bodyPr>
          <a:lstStyle/>
          <a:p>
            <a:pPr algn="l">
              <a:lnSpc>
                <a:spcPts val="6480"/>
              </a:lnSpc>
            </a:pPr>
            <a:r>
              <a:rPr lang="en-US" sz="5400" spc="47">
                <a:solidFill>
                  <a:srgbClr val="000000"/>
                </a:solidFill>
                <a:latin typeface="Abibas"/>
                <a:ea typeface="Abibas"/>
                <a:cs typeface="Abibas"/>
                <a:sym typeface="Abibas"/>
              </a:rPr>
              <a:t>Syllabus Guide – What we must know!</a:t>
            </a:r>
          </a:p>
        </p:txBody>
      </p:sp>
      <p:grpSp>
        <p:nvGrpSpPr>
          <p:cNvPr name="Group 4" id="4"/>
          <p:cNvGrpSpPr/>
          <p:nvPr/>
        </p:nvGrpSpPr>
        <p:grpSpPr>
          <a:xfrm rot="0">
            <a:off x="831273" y="1459112"/>
            <a:ext cx="10668000" cy="7894468"/>
            <a:chOff x="0" y="0"/>
            <a:chExt cx="14224000" cy="10525958"/>
          </a:xfrm>
        </p:grpSpPr>
        <p:sp>
          <p:nvSpPr>
            <p:cNvPr name="Freeform 5" id="5"/>
            <p:cNvSpPr/>
            <p:nvPr/>
          </p:nvSpPr>
          <p:spPr>
            <a:xfrm flipH="false" flipV="false" rot="0">
              <a:off x="-1524" y="-1524"/>
              <a:ext cx="14227048" cy="10529062"/>
            </a:xfrm>
            <a:custGeom>
              <a:avLst/>
              <a:gdLst/>
              <a:ahLst/>
              <a:cxnLst/>
              <a:rect r="r" b="b" t="t" l="l"/>
              <a:pathLst>
                <a:path h="10529062" w="14227048">
                  <a:moveTo>
                    <a:pt x="1524" y="0"/>
                  </a:moveTo>
                  <a:lnTo>
                    <a:pt x="14225524" y="0"/>
                  </a:lnTo>
                  <a:cubicBezTo>
                    <a:pt x="14226414" y="0"/>
                    <a:pt x="14227048" y="762"/>
                    <a:pt x="14227048" y="1524"/>
                  </a:cubicBezTo>
                  <a:lnTo>
                    <a:pt x="14227048" y="10527538"/>
                  </a:lnTo>
                  <a:cubicBezTo>
                    <a:pt x="14227048" y="10528427"/>
                    <a:pt x="14226287" y="10529062"/>
                    <a:pt x="14225524" y="10529062"/>
                  </a:cubicBezTo>
                  <a:lnTo>
                    <a:pt x="1524" y="10529062"/>
                  </a:lnTo>
                  <a:cubicBezTo>
                    <a:pt x="635" y="10529062"/>
                    <a:pt x="0" y="10528300"/>
                    <a:pt x="0" y="10527538"/>
                  </a:cubicBezTo>
                  <a:lnTo>
                    <a:pt x="0" y="1524"/>
                  </a:lnTo>
                  <a:cubicBezTo>
                    <a:pt x="0" y="635"/>
                    <a:pt x="762" y="0"/>
                    <a:pt x="1524" y="0"/>
                  </a:cubicBezTo>
                  <a:moveTo>
                    <a:pt x="1524" y="3048"/>
                  </a:moveTo>
                  <a:lnTo>
                    <a:pt x="1524" y="1524"/>
                  </a:lnTo>
                  <a:lnTo>
                    <a:pt x="3048" y="1524"/>
                  </a:lnTo>
                  <a:lnTo>
                    <a:pt x="3048" y="10527538"/>
                  </a:lnTo>
                  <a:lnTo>
                    <a:pt x="1524" y="10527538"/>
                  </a:lnTo>
                  <a:lnTo>
                    <a:pt x="1524" y="10526014"/>
                  </a:lnTo>
                  <a:lnTo>
                    <a:pt x="14225524" y="10526014"/>
                  </a:lnTo>
                  <a:lnTo>
                    <a:pt x="14225524" y="10527538"/>
                  </a:lnTo>
                  <a:lnTo>
                    <a:pt x="14224000" y="10527538"/>
                  </a:lnTo>
                  <a:lnTo>
                    <a:pt x="14224000" y="1524"/>
                  </a:lnTo>
                  <a:lnTo>
                    <a:pt x="14225524" y="1524"/>
                  </a:lnTo>
                  <a:lnTo>
                    <a:pt x="14225524" y="3048"/>
                  </a:lnTo>
                  <a:lnTo>
                    <a:pt x="1524" y="3048"/>
                  </a:lnTo>
                  <a:close/>
                </a:path>
              </a:pathLst>
            </a:custGeom>
            <a:solidFill>
              <a:srgbClr val="000000"/>
            </a:solidFill>
          </p:spPr>
        </p:sp>
        <p:sp>
          <p:nvSpPr>
            <p:cNvPr name="TextBox 6" id="6"/>
            <p:cNvSpPr txBox="true"/>
            <p:nvPr/>
          </p:nvSpPr>
          <p:spPr>
            <a:xfrm>
              <a:off x="0" y="-66675"/>
              <a:ext cx="14224000" cy="10592633"/>
            </a:xfrm>
            <a:prstGeom prst="rect">
              <a:avLst/>
            </a:prstGeom>
          </p:spPr>
          <p:txBody>
            <a:bodyPr anchor="t" rtlCol="false" tIns="50800" lIns="50800" bIns="50800" rIns="50800"/>
            <a:lstStyle/>
            <a:p>
              <a:pPr algn="l">
                <a:lnSpc>
                  <a:spcPts val="4320"/>
                </a:lnSpc>
              </a:pPr>
              <a:r>
                <a:rPr lang="en-US" b="true" sz="3600" i="true">
                  <a:solidFill>
                    <a:srgbClr val="000000"/>
                  </a:solidFill>
                  <a:latin typeface="Calibri (MS) Bold Italics"/>
                  <a:ea typeface="Calibri (MS) Bold Italics"/>
                  <a:cs typeface="Calibri (MS) Bold Italics"/>
                  <a:sym typeface="Calibri (MS) Bold Italics"/>
                </a:rPr>
                <a:t>9.1 Hazards resulting from tectonic processes</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The global distribution of earthquakes and volcanoes related to plate tectonics.</a:t>
              </a:r>
            </a:p>
            <a:p>
              <a:pPr algn="l" marL="651510" indent="-325755" lvl="1">
                <a:lnSpc>
                  <a:spcPts val="4320"/>
                </a:lnSpc>
                <a:buFont typeface="Arial"/>
                <a:buChar char="•"/>
              </a:pPr>
              <a:r>
                <a:rPr lang="en-US" sz="3600">
                  <a:solidFill>
                    <a:srgbClr val="FF0000"/>
                  </a:solidFill>
                  <a:latin typeface="Calibri (MS)"/>
                  <a:ea typeface="Calibri (MS)"/>
                  <a:cs typeface="Calibri (MS)"/>
                  <a:sym typeface="Calibri (MS)"/>
                </a:rPr>
                <a:t> Earthquakes and resultant hazards: shaking, landslides, soil liquefaction, and tsunami.</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Volcanoes and resultant hazards: types of eruption and their products (nuées ardentes, lava flows, volcanic mudflows/lahars, volcanic landslides, pyroclastic flows, and ash fallout).</a:t>
              </a:r>
            </a:p>
            <a:p>
              <a:pPr algn="l" marL="651510" indent="-325755" lvl="1">
                <a:lnSpc>
                  <a:spcPts val="4320"/>
                </a:lnSpc>
                <a:buFont typeface="Arial"/>
                <a:buChar char="•"/>
              </a:pPr>
              <a:r>
                <a:rPr lang="en-US" sz="3600">
                  <a:solidFill>
                    <a:srgbClr val="FF0000"/>
                  </a:solidFill>
                  <a:latin typeface="Calibri (MS)"/>
                  <a:ea typeface="Calibri (MS)"/>
                  <a:cs typeface="Calibri (MS)"/>
                  <a:sym typeface="Calibri (MS)"/>
                </a:rPr>
                <a:t> Primary and secondary impacts on lives and property.</a:t>
              </a:r>
            </a:p>
            <a:p>
              <a:pPr algn="l" marL="651510" indent="-325755" lvl="1">
                <a:lnSpc>
                  <a:spcPts val="4320"/>
                </a:lnSpc>
                <a:buFont typeface="Arial"/>
                <a:buChar char="•"/>
              </a:pPr>
              <a:r>
                <a:rPr lang="en-US" sz="3600">
                  <a:solidFill>
                    <a:srgbClr val="FF0000"/>
                  </a:solidFill>
                  <a:latin typeface="Calibri (MS)"/>
                  <a:ea typeface="Calibri (MS)"/>
                  <a:cs typeface="Calibri (MS)"/>
                  <a:sym typeface="Calibri (MS)"/>
                </a:rPr>
                <a:t> Prediction, hazard mapping, preparedness and monitoring of earthquake and volcanic hazards and perception of risk.</a:t>
              </a:r>
            </a:p>
          </p:txBody>
        </p:sp>
      </p:grpSp>
      <p:grpSp>
        <p:nvGrpSpPr>
          <p:cNvPr name="Group 7" id="7"/>
          <p:cNvGrpSpPr/>
          <p:nvPr/>
        </p:nvGrpSpPr>
        <p:grpSpPr>
          <a:xfrm rot="0">
            <a:off x="11853738" y="1449586"/>
            <a:ext cx="6180550" cy="2550048"/>
            <a:chOff x="0" y="0"/>
            <a:chExt cx="8240734" cy="3400064"/>
          </a:xfrm>
        </p:grpSpPr>
        <p:sp>
          <p:nvSpPr>
            <p:cNvPr name="Freeform 8" id="8"/>
            <p:cNvSpPr/>
            <p:nvPr/>
          </p:nvSpPr>
          <p:spPr>
            <a:xfrm flipH="false" flipV="false" rot="0">
              <a:off x="12700" y="12700"/>
              <a:ext cx="8215249" cy="3374644"/>
            </a:xfrm>
            <a:custGeom>
              <a:avLst/>
              <a:gdLst/>
              <a:ahLst/>
              <a:cxnLst/>
              <a:rect r="r" b="b" t="t" l="l"/>
              <a:pathLst>
                <a:path h="3374644" w="8215249">
                  <a:moveTo>
                    <a:pt x="0" y="562483"/>
                  </a:moveTo>
                  <a:cubicBezTo>
                    <a:pt x="0" y="251841"/>
                    <a:pt x="252984" y="0"/>
                    <a:pt x="564896" y="0"/>
                  </a:cubicBezTo>
                  <a:lnTo>
                    <a:pt x="7650353" y="0"/>
                  </a:lnTo>
                  <a:cubicBezTo>
                    <a:pt x="7962392" y="0"/>
                    <a:pt x="8215249" y="251841"/>
                    <a:pt x="8215249" y="562483"/>
                  </a:cubicBezTo>
                  <a:lnTo>
                    <a:pt x="8215249" y="2812161"/>
                  </a:lnTo>
                  <a:cubicBezTo>
                    <a:pt x="8215249" y="3122803"/>
                    <a:pt x="7962265" y="3374644"/>
                    <a:pt x="7650353" y="3374644"/>
                  </a:cubicBezTo>
                  <a:lnTo>
                    <a:pt x="564896" y="3374644"/>
                  </a:lnTo>
                  <a:cubicBezTo>
                    <a:pt x="252984" y="3374644"/>
                    <a:pt x="0" y="3122803"/>
                    <a:pt x="0" y="2812161"/>
                  </a:cubicBezTo>
                  <a:close/>
                </a:path>
              </a:pathLst>
            </a:custGeom>
            <a:solidFill>
              <a:srgbClr val="4472C4"/>
            </a:solidFill>
          </p:spPr>
        </p:sp>
        <p:sp>
          <p:nvSpPr>
            <p:cNvPr name="Freeform 9" id="9"/>
            <p:cNvSpPr/>
            <p:nvPr/>
          </p:nvSpPr>
          <p:spPr>
            <a:xfrm flipH="false" flipV="false" rot="0">
              <a:off x="0" y="0"/>
              <a:ext cx="8240649" cy="3400044"/>
            </a:xfrm>
            <a:custGeom>
              <a:avLst/>
              <a:gdLst/>
              <a:ahLst/>
              <a:cxnLst/>
              <a:rect r="r" b="b" t="t" l="l"/>
              <a:pathLst>
                <a:path h="3400044" w="8240649">
                  <a:moveTo>
                    <a:pt x="0" y="575183"/>
                  </a:moveTo>
                  <a:cubicBezTo>
                    <a:pt x="0" y="257429"/>
                    <a:pt x="258699" y="0"/>
                    <a:pt x="577596" y="0"/>
                  </a:cubicBezTo>
                  <a:lnTo>
                    <a:pt x="7663053" y="0"/>
                  </a:lnTo>
                  <a:lnTo>
                    <a:pt x="7663053" y="12700"/>
                  </a:lnTo>
                  <a:lnTo>
                    <a:pt x="7663053" y="0"/>
                  </a:lnTo>
                  <a:cubicBezTo>
                    <a:pt x="7982077" y="0"/>
                    <a:pt x="8240649" y="257429"/>
                    <a:pt x="8240649" y="575183"/>
                  </a:cubicBezTo>
                  <a:lnTo>
                    <a:pt x="8227949" y="575183"/>
                  </a:lnTo>
                  <a:lnTo>
                    <a:pt x="8240649" y="575183"/>
                  </a:lnTo>
                  <a:lnTo>
                    <a:pt x="8240649" y="2824861"/>
                  </a:lnTo>
                  <a:lnTo>
                    <a:pt x="8227949" y="2824861"/>
                  </a:lnTo>
                  <a:lnTo>
                    <a:pt x="8240649" y="2824861"/>
                  </a:lnTo>
                  <a:cubicBezTo>
                    <a:pt x="8240649" y="3142615"/>
                    <a:pt x="7981950" y="3400044"/>
                    <a:pt x="7663053" y="3400044"/>
                  </a:cubicBezTo>
                  <a:lnTo>
                    <a:pt x="7663053" y="3387344"/>
                  </a:lnTo>
                  <a:lnTo>
                    <a:pt x="7663053" y="3400044"/>
                  </a:lnTo>
                  <a:lnTo>
                    <a:pt x="577596" y="3400044"/>
                  </a:lnTo>
                  <a:lnTo>
                    <a:pt x="577596" y="3387344"/>
                  </a:lnTo>
                  <a:lnTo>
                    <a:pt x="577596" y="3400044"/>
                  </a:lnTo>
                  <a:cubicBezTo>
                    <a:pt x="258699" y="3400044"/>
                    <a:pt x="0" y="3142615"/>
                    <a:pt x="0" y="2824861"/>
                  </a:cubicBezTo>
                  <a:lnTo>
                    <a:pt x="0" y="575183"/>
                  </a:lnTo>
                  <a:lnTo>
                    <a:pt x="12700" y="575183"/>
                  </a:lnTo>
                  <a:lnTo>
                    <a:pt x="0" y="575183"/>
                  </a:lnTo>
                  <a:moveTo>
                    <a:pt x="25400" y="575183"/>
                  </a:moveTo>
                  <a:lnTo>
                    <a:pt x="25400" y="2824861"/>
                  </a:lnTo>
                  <a:lnTo>
                    <a:pt x="12700" y="2824861"/>
                  </a:lnTo>
                  <a:lnTo>
                    <a:pt x="25400" y="2824861"/>
                  </a:lnTo>
                  <a:cubicBezTo>
                    <a:pt x="25400" y="3128391"/>
                    <a:pt x="272542" y="3374644"/>
                    <a:pt x="577596" y="3374644"/>
                  </a:cubicBezTo>
                  <a:lnTo>
                    <a:pt x="7663053" y="3374644"/>
                  </a:lnTo>
                  <a:cubicBezTo>
                    <a:pt x="7968107" y="3374644"/>
                    <a:pt x="8215249" y="3128518"/>
                    <a:pt x="8215249" y="2824861"/>
                  </a:cubicBezTo>
                  <a:lnTo>
                    <a:pt x="8215249" y="575183"/>
                  </a:lnTo>
                  <a:cubicBezTo>
                    <a:pt x="8215376" y="271526"/>
                    <a:pt x="7968107" y="25400"/>
                    <a:pt x="7663053" y="25400"/>
                  </a:cubicBezTo>
                  <a:lnTo>
                    <a:pt x="577596" y="25400"/>
                  </a:lnTo>
                  <a:lnTo>
                    <a:pt x="577596" y="12700"/>
                  </a:lnTo>
                  <a:lnTo>
                    <a:pt x="577596" y="25400"/>
                  </a:lnTo>
                  <a:cubicBezTo>
                    <a:pt x="272542" y="25400"/>
                    <a:pt x="25400" y="271526"/>
                    <a:pt x="25400" y="575183"/>
                  </a:cubicBezTo>
                  <a:close/>
                </a:path>
              </a:pathLst>
            </a:custGeom>
            <a:solidFill>
              <a:srgbClr val="2F528F"/>
            </a:solidFill>
          </p:spPr>
        </p:sp>
        <p:sp>
          <p:nvSpPr>
            <p:cNvPr name="TextBox 10" id="10"/>
            <p:cNvSpPr txBox="true"/>
            <p:nvPr/>
          </p:nvSpPr>
          <p:spPr>
            <a:xfrm>
              <a:off x="0" y="-57150"/>
              <a:ext cx="8240734" cy="3457214"/>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Please refer to the course syllabus regularly – It guides you on exactly what is required from you in this course!</a:t>
              </a:r>
            </a:p>
          </p:txBody>
        </p:sp>
      </p:grpSp>
      <p:grpSp>
        <p:nvGrpSpPr>
          <p:cNvPr name="Group 11" id="11"/>
          <p:cNvGrpSpPr>
            <a:grpSpLocks noChangeAspect="true"/>
          </p:cNvGrpSpPr>
          <p:nvPr/>
        </p:nvGrpSpPr>
        <p:grpSpPr>
          <a:xfrm rot="0">
            <a:off x="12403590" y="4258053"/>
            <a:ext cx="5441064" cy="5441067"/>
            <a:chOff x="0" y="0"/>
            <a:chExt cx="7254752" cy="7254756"/>
          </a:xfrm>
        </p:grpSpPr>
        <p:sp>
          <p:nvSpPr>
            <p:cNvPr name="Freeform 12" id="12" descr="20 Syllabus Memes ideas in 2021 | teacher humor, bones funny, hilarious"/>
            <p:cNvSpPr/>
            <p:nvPr/>
          </p:nvSpPr>
          <p:spPr>
            <a:xfrm flipH="false" flipV="false" rot="0">
              <a:off x="0" y="0"/>
              <a:ext cx="7254748" cy="7254748"/>
            </a:xfrm>
            <a:custGeom>
              <a:avLst/>
              <a:gdLst/>
              <a:ahLst/>
              <a:cxnLst/>
              <a:rect r="r" b="b" t="t" l="l"/>
              <a:pathLst>
                <a:path h="7254748" w="7254748">
                  <a:moveTo>
                    <a:pt x="0" y="0"/>
                  </a:moveTo>
                  <a:lnTo>
                    <a:pt x="7254748" y="0"/>
                  </a:lnTo>
                  <a:lnTo>
                    <a:pt x="7254748" y="7254748"/>
                  </a:lnTo>
                  <a:lnTo>
                    <a:pt x="0" y="7254748"/>
                  </a:lnTo>
                  <a:lnTo>
                    <a:pt x="0" y="0"/>
                  </a:lnTo>
                  <a:close/>
                </a:path>
              </a:pathLst>
            </a:custGeom>
            <a:blipFill>
              <a:blip r:embed="rId3"/>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233172" y="127063"/>
            <a:ext cx="15773400" cy="1025080"/>
            <a:chOff x="0" y="0"/>
            <a:chExt cx="21031200" cy="1366774"/>
          </a:xfrm>
        </p:grpSpPr>
        <p:sp>
          <p:nvSpPr>
            <p:cNvPr name="Freeform 4" id="4"/>
            <p:cNvSpPr/>
            <p:nvPr/>
          </p:nvSpPr>
          <p:spPr>
            <a:xfrm flipH="false" flipV="false" rot="0">
              <a:off x="0" y="0"/>
              <a:ext cx="21031200" cy="1366774"/>
            </a:xfrm>
            <a:custGeom>
              <a:avLst/>
              <a:gdLst/>
              <a:ahLst/>
              <a:cxnLst/>
              <a:rect r="r" b="b" t="t" l="l"/>
              <a:pathLst>
                <a:path h="1366774" w="21031200">
                  <a:moveTo>
                    <a:pt x="0" y="0"/>
                  </a:moveTo>
                  <a:lnTo>
                    <a:pt x="21031200" y="0"/>
                  </a:lnTo>
                  <a:lnTo>
                    <a:pt x="21031200" y="1366774"/>
                  </a:lnTo>
                  <a:lnTo>
                    <a:pt x="0" y="1366774"/>
                  </a:lnTo>
                  <a:close/>
                </a:path>
              </a:pathLst>
            </a:custGeom>
            <a:solidFill>
              <a:srgbClr val="000000">
                <a:alpha val="0"/>
              </a:srgbClr>
            </a:solidFill>
          </p:spPr>
        </p:sp>
        <p:sp>
          <p:nvSpPr>
            <p:cNvPr name="TextBox 5" id="5"/>
            <p:cNvSpPr txBox="true"/>
            <p:nvPr/>
          </p:nvSpPr>
          <p:spPr>
            <a:xfrm>
              <a:off x="0" y="0"/>
              <a:ext cx="21031200" cy="1366774"/>
            </a:xfrm>
            <a:prstGeom prst="rect">
              <a:avLst/>
            </a:prstGeom>
          </p:spPr>
          <p:txBody>
            <a:bodyPr anchor="ctr" rtlCol="false" tIns="0" lIns="0" bIns="0" rIns="0"/>
            <a:lstStyle/>
            <a:p>
              <a:pPr algn="l">
                <a:lnSpc>
                  <a:spcPts val="6415"/>
                </a:lnSpc>
              </a:pPr>
              <a:r>
                <a:rPr lang="en-US" sz="5940" spc="52">
                  <a:solidFill>
                    <a:srgbClr val="000000"/>
                  </a:solidFill>
                  <a:latin typeface="Abibas"/>
                  <a:ea typeface="Abibas"/>
                  <a:cs typeface="Abibas"/>
                  <a:sym typeface="Abibas"/>
                </a:rPr>
                <a:t>Earthquake Case Studies</a:t>
              </a:r>
            </a:p>
          </p:txBody>
        </p:sp>
      </p:grpSp>
      <p:grpSp>
        <p:nvGrpSpPr>
          <p:cNvPr name="Group 6" id="6"/>
          <p:cNvGrpSpPr/>
          <p:nvPr/>
        </p:nvGrpSpPr>
        <p:grpSpPr>
          <a:xfrm rot="0">
            <a:off x="85107" y="1142619"/>
            <a:ext cx="11451401" cy="9153906"/>
            <a:chOff x="0" y="0"/>
            <a:chExt cx="15268534" cy="12205208"/>
          </a:xfrm>
        </p:grpSpPr>
        <p:sp>
          <p:nvSpPr>
            <p:cNvPr name="Freeform 7" id="7"/>
            <p:cNvSpPr/>
            <p:nvPr/>
          </p:nvSpPr>
          <p:spPr>
            <a:xfrm flipH="false" flipV="false" rot="0">
              <a:off x="12700" y="12700"/>
              <a:ext cx="15243175" cy="12179808"/>
            </a:xfrm>
            <a:custGeom>
              <a:avLst/>
              <a:gdLst/>
              <a:ahLst/>
              <a:cxnLst/>
              <a:rect r="r" b="b" t="t" l="l"/>
              <a:pathLst>
                <a:path h="12179808" w="15243175">
                  <a:moveTo>
                    <a:pt x="0" y="0"/>
                  </a:moveTo>
                  <a:lnTo>
                    <a:pt x="15243175" y="0"/>
                  </a:lnTo>
                  <a:lnTo>
                    <a:pt x="15243175" y="12179808"/>
                  </a:lnTo>
                  <a:lnTo>
                    <a:pt x="0" y="12179808"/>
                  </a:lnTo>
                  <a:close/>
                </a:path>
              </a:pathLst>
            </a:custGeom>
            <a:solidFill>
              <a:srgbClr val="FFFFFF"/>
            </a:solidFill>
          </p:spPr>
        </p:sp>
        <p:sp>
          <p:nvSpPr>
            <p:cNvPr name="Freeform 8" id="8"/>
            <p:cNvSpPr/>
            <p:nvPr/>
          </p:nvSpPr>
          <p:spPr>
            <a:xfrm flipH="false" flipV="false" rot="0">
              <a:off x="0" y="0"/>
              <a:ext cx="15268575" cy="12205208"/>
            </a:xfrm>
            <a:custGeom>
              <a:avLst/>
              <a:gdLst/>
              <a:ahLst/>
              <a:cxnLst/>
              <a:rect r="r" b="b" t="t" l="l"/>
              <a:pathLst>
                <a:path h="12205208" w="15268575">
                  <a:moveTo>
                    <a:pt x="12700" y="0"/>
                  </a:moveTo>
                  <a:lnTo>
                    <a:pt x="15255875" y="0"/>
                  </a:lnTo>
                  <a:cubicBezTo>
                    <a:pt x="15262861" y="0"/>
                    <a:pt x="15268575" y="5715"/>
                    <a:pt x="15268575" y="12700"/>
                  </a:cubicBezTo>
                  <a:lnTo>
                    <a:pt x="15268575" y="12192508"/>
                  </a:lnTo>
                  <a:cubicBezTo>
                    <a:pt x="15268575" y="12199493"/>
                    <a:pt x="15262861" y="12205208"/>
                    <a:pt x="15255875" y="12205208"/>
                  </a:cubicBezTo>
                  <a:lnTo>
                    <a:pt x="12700" y="12205208"/>
                  </a:lnTo>
                  <a:cubicBezTo>
                    <a:pt x="5715" y="12205208"/>
                    <a:pt x="0" y="12199493"/>
                    <a:pt x="0" y="12192508"/>
                  </a:cubicBezTo>
                  <a:lnTo>
                    <a:pt x="0" y="12700"/>
                  </a:lnTo>
                  <a:cubicBezTo>
                    <a:pt x="0" y="5715"/>
                    <a:pt x="5715" y="0"/>
                    <a:pt x="12700" y="0"/>
                  </a:cubicBezTo>
                  <a:moveTo>
                    <a:pt x="12700" y="25400"/>
                  </a:moveTo>
                  <a:lnTo>
                    <a:pt x="12700" y="12700"/>
                  </a:lnTo>
                  <a:lnTo>
                    <a:pt x="25400" y="12700"/>
                  </a:lnTo>
                  <a:lnTo>
                    <a:pt x="25400" y="12192508"/>
                  </a:lnTo>
                  <a:lnTo>
                    <a:pt x="12700" y="12192508"/>
                  </a:lnTo>
                  <a:lnTo>
                    <a:pt x="12700" y="12179808"/>
                  </a:lnTo>
                  <a:lnTo>
                    <a:pt x="15255875" y="12179808"/>
                  </a:lnTo>
                  <a:lnTo>
                    <a:pt x="15255875" y="12192508"/>
                  </a:lnTo>
                  <a:lnTo>
                    <a:pt x="15243175" y="12192508"/>
                  </a:lnTo>
                  <a:lnTo>
                    <a:pt x="15243175" y="12700"/>
                  </a:lnTo>
                  <a:lnTo>
                    <a:pt x="15255875" y="12700"/>
                  </a:lnTo>
                  <a:lnTo>
                    <a:pt x="15255875" y="25400"/>
                  </a:lnTo>
                  <a:lnTo>
                    <a:pt x="12700" y="25400"/>
                  </a:lnTo>
                  <a:close/>
                </a:path>
              </a:pathLst>
            </a:custGeom>
            <a:solidFill>
              <a:srgbClr val="000000"/>
            </a:solidFill>
          </p:spPr>
        </p:sp>
        <p:sp>
          <p:nvSpPr>
            <p:cNvPr name="TextBox 9" id="9"/>
            <p:cNvSpPr txBox="true"/>
            <p:nvPr/>
          </p:nvSpPr>
          <p:spPr>
            <a:xfrm>
              <a:off x="0" y="-19050"/>
              <a:ext cx="15268534" cy="12224258"/>
            </a:xfrm>
            <a:prstGeom prst="rect">
              <a:avLst/>
            </a:prstGeom>
          </p:spPr>
          <p:txBody>
            <a:bodyPr anchor="t" rtlCol="false" tIns="50800" lIns="50800" bIns="50800" rIns="50800"/>
            <a:lstStyle/>
            <a:p>
              <a:pPr algn="l">
                <a:lnSpc>
                  <a:spcPts val="1944"/>
                </a:lnSpc>
              </a:pPr>
              <a:r>
                <a:rPr lang="en-US" sz="1800" b="true">
                  <a:solidFill>
                    <a:srgbClr val="000000"/>
                  </a:solidFill>
                  <a:latin typeface="Calibri (MS) Bold"/>
                  <a:ea typeface="Calibri (MS) Bold"/>
                  <a:cs typeface="Calibri (MS) Bold"/>
                  <a:sym typeface="Calibri (MS) Bold"/>
                </a:rPr>
                <a:t>Geography is the study of our planet, so everything we learn must be applied to real-life examples &amp; case studies.</a:t>
              </a:r>
            </a:p>
            <a:p>
              <a:pPr algn="l">
                <a:lnSpc>
                  <a:spcPts val="1944"/>
                </a:lnSpc>
              </a:pPr>
              <a:r>
                <a:rPr lang="en-US" sz="1800" b="true">
                  <a:solidFill>
                    <a:srgbClr val="000000"/>
                  </a:solidFill>
                  <a:latin typeface="Calibri (MS) Bold"/>
                  <a:ea typeface="Calibri (MS) Bold"/>
                  <a:cs typeface="Calibri (MS) Bold"/>
                  <a:sym typeface="Calibri (MS) Bold"/>
                </a:rPr>
                <a:t>At A-Levels, there is no set number of case studies that you must learn like there is at GCSE. Instead, the expectation is that you bring your case study knowledge/real-life examples </a:t>
              </a:r>
              <a:r>
                <a:rPr lang="en-US" b="true" sz="1800" u="sng">
                  <a:solidFill>
                    <a:srgbClr val="000000"/>
                  </a:solidFill>
                  <a:latin typeface="Calibri (MS) Bold"/>
                  <a:ea typeface="Calibri (MS) Bold"/>
                  <a:cs typeface="Calibri (MS) Bold"/>
                  <a:sym typeface="Calibri (MS) Bold"/>
                </a:rPr>
                <a:t>throughout</a:t>
              </a:r>
              <a:r>
                <a:rPr lang="en-US" sz="1800" b="true">
                  <a:solidFill>
                    <a:srgbClr val="000000"/>
                  </a:solidFill>
                  <a:latin typeface="Calibri (MS) Bold"/>
                  <a:ea typeface="Calibri (MS) Bold"/>
                  <a:cs typeface="Calibri (MS) Bold"/>
                  <a:sym typeface="Calibri (MS) Bold"/>
                </a:rPr>
                <a:t> when answering questions.</a:t>
              </a:r>
            </a:p>
            <a:p>
              <a:pPr algn="l">
                <a:lnSpc>
                  <a:spcPts val="1944"/>
                </a:lnSpc>
              </a:pPr>
              <a:r>
                <a:rPr lang="en-US" sz="1800" b="true">
                  <a:solidFill>
                    <a:srgbClr val="000000"/>
                  </a:solidFill>
                  <a:latin typeface="Calibri (MS) Bold"/>
                  <a:ea typeface="Calibri (MS) Bold"/>
                  <a:cs typeface="Calibri (MS) Bold"/>
                  <a:sym typeface="Calibri (MS) Bold"/>
                </a:rPr>
                <a:t>In relation to earthquakes, we need to know the following:</a:t>
              </a:r>
            </a:p>
            <a:p>
              <a:pPr algn="l" marL="325755" indent="-162878" lvl="1">
                <a:lnSpc>
                  <a:spcPts val="1944"/>
                </a:lnSpc>
                <a:buFont typeface="Arial"/>
                <a:buChar char="•"/>
              </a:pPr>
              <a:r>
                <a:rPr lang="en-US" b="true" sz="1800">
                  <a:solidFill>
                    <a:srgbClr val="002060"/>
                  </a:solidFill>
                  <a:latin typeface="Calibri (MS) Bold"/>
                  <a:ea typeface="Calibri (MS) Bold"/>
                  <a:cs typeface="Calibri (MS) Bold"/>
                  <a:sym typeface="Calibri (MS) Bold"/>
                </a:rPr>
                <a:t>Background information – Where the case study is located/ what level of development the country is/When the earthquake happened etc. </a:t>
              </a:r>
            </a:p>
            <a:p>
              <a:pPr algn="l" marL="325755" indent="-162878" lvl="1">
                <a:lnSpc>
                  <a:spcPts val="1944"/>
                </a:lnSpc>
                <a:buFont typeface="Arial"/>
                <a:buChar char="•"/>
              </a:pPr>
              <a:r>
                <a:rPr lang="en-US" b="true" sz="1800">
                  <a:solidFill>
                    <a:srgbClr val="002060"/>
                  </a:solidFill>
                  <a:latin typeface="Calibri (MS) Bold"/>
                  <a:ea typeface="Calibri (MS) Bold"/>
                  <a:cs typeface="Calibri (MS) Bold"/>
                  <a:sym typeface="Calibri (MS) Bold"/>
                </a:rPr>
                <a:t>Causes of the earthquake – Tectonic setting, what type of plate boundary, what magnitude, depth of focus etc. </a:t>
              </a:r>
            </a:p>
            <a:p>
              <a:pPr algn="l" marL="325755" indent="-162878" lvl="1">
                <a:lnSpc>
                  <a:spcPts val="1944"/>
                </a:lnSpc>
                <a:buFont typeface="Arial"/>
                <a:buChar char="•"/>
              </a:pPr>
              <a:r>
                <a:rPr lang="en-US" b="true" sz="1800">
                  <a:solidFill>
                    <a:srgbClr val="002060"/>
                  </a:solidFill>
                  <a:latin typeface="Calibri (MS) Bold"/>
                  <a:ea typeface="Calibri (MS) Bold"/>
                  <a:cs typeface="Calibri (MS) Bold"/>
                  <a:sym typeface="Calibri (MS) Bold"/>
                </a:rPr>
                <a:t>Hazards – Primary &amp; Secondary. Can you describe them?</a:t>
              </a:r>
            </a:p>
            <a:p>
              <a:pPr algn="l" marL="325755" indent="-162878" lvl="1">
                <a:lnSpc>
                  <a:spcPts val="1944"/>
                </a:lnSpc>
                <a:buFont typeface="Arial"/>
                <a:buChar char="•"/>
              </a:pPr>
              <a:r>
                <a:rPr lang="en-US" b="true" sz="1800">
                  <a:solidFill>
                    <a:srgbClr val="002060"/>
                  </a:solidFill>
                  <a:latin typeface="Calibri (MS) Bold"/>
                  <a:ea typeface="Calibri (MS) Bold"/>
                  <a:cs typeface="Calibri (MS) Bold"/>
                  <a:sym typeface="Calibri (MS) Bold"/>
                </a:rPr>
                <a:t>Impacts of the earthquake – primary &amp; secondary, SEEP impacts, short/long term </a:t>
              </a:r>
            </a:p>
            <a:p>
              <a:pPr algn="l" marL="325755" indent="-162878" lvl="1">
                <a:lnSpc>
                  <a:spcPts val="1944"/>
                </a:lnSpc>
                <a:buFont typeface="Arial"/>
                <a:buChar char="•"/>
              </a:pPr>
              <a:r>
                <a:rPr lang="en-US" b="true" sz="1800">
                  <a:solidFill>
                    <a:srgbClr val="002060"/>
                  </a:solidFill>
                  <a:latin typeface="Calibri (MS) Bold"/>
                  <a:ea typeface="Calibri (MS) Bold"/>
                  <a:cs typeface="Calibri (MS) Bold"/>
                  <a:sym typeface="Calibri (MS) Bold"/>
                </a:rPr>
                <a:t>Management of the earthquake - What was in place prior to the earthquake to reduce the impacts (prediction, monitoring, preparation, protection, hazard mapping)? How did they </a:t>
              </a:r>
              <a:r>
                <a:rPr lang="en-US" b="true" sz="1800" u="sng">
                  <a:solidFill>
                    <a:srgbClr val="002060"/>
                  </a:solidFill>
                  <a:latin typeface="Calibri (MS) Bold"/>
                  <a:ea typeface="Calibri (MS) Bold"/>
                  <a:cs typeface="Calibri (MS) Bold"/>
                  <a:sym typeface="Calibri (MS) Bold"/>
                </a:rPr>
                <a:t>respond</a:t>
              </a:r>
              <a:r>
                <a:rPr lang="en-US" b="true" sz="1800">
                  <a:solidFill>
                    <a:srgbClr val="002060"/>
                  </a:solidFill>
                  <a:latin typeface="Calibri (MS) Bold"/>
                  <a:ea typeface="Calibri (MS) Bold"/>
                  <a:cs typeface="Calibri (MS) Bold"/>
                  <a:sym typeface="Calibri (MS) Bold"/>
                </a:rPr>
                <a:t> to the earthquake and manage the event? </a:t>
              </a:r>
              <a:r>
                <a:rPr lang="en-US" b="true" sz="1800" u="sng">
                  <a:solidFill>
                    <a:srgbClr val="002060"/>
                  </a:solidFill>
                  <a:latin typeface="Calibri (MS) Bold"/>
                  <a:ea typeface="Calibri (MS) Bold"/>
                  <a:cs typeface="Calibri (MS) Bold"/>
                  <a:sym typeface="Calibri (MS) Bold"/>
                </a:rPr>
                <a:t>Evaluate the effectiveness of these management strategies in reducing the impacts of the earthquake.</a:t>
              </a:r>
            </a:p>
            <a:p>
              <a:pPr algn="l" marL="325755" indent="-162878" lvl="1">
                <a:lnSpc>
                  <a:spcPts val="1944"/>
                </a:lnSpc>
              </a:pPr>
            </a:p>
            <a:p>
              <a:pPr algn="l" marL="325755" indent="-162878" lvl="1">
                <a:lnSpc>
                  <a:spcPts val="1944"/>
                </a:lnSpc>
              </a:pPr>
              <a:r>
                <a:rPr lang="en-US" b="true" sz="1800">
                  <a:solidFill>
                    <a:srgbClr val="000000"/>
                  </a:solidFill>
                  <a:latin typeface="Calibri (MS) Bold"/>
                  <a:ea typeface="Calibri (MS) Bold"/>
                  <a:cs typeface="Calibri (MS) Bold"/>
                  <a:sym typeface="Calibri (MS) Bold"/>
                </a:rPr>
                <a:t>The syllabus recommends writing up 2 case studies – one in a HIC and one in an LIC.  Remember, all case studies must be within the last 25 years! </a:t>
              </a:r>
            </a:p>
            <a:p>
              <a:pPr algn="l" marL="325755" indent="-162878" lvl="1">
                <a:lnSpc>
                  <a:spcPts val="1944"/>
                </a:lnSpc>
              </a:pPr>
              <a:r>
                <a:rPr lang="en-US" b="true" sz="1800">
                  <a:solidFill>
                    <a:srgbClr val="000000"/>
                  </a:solidFill>
                  <a:latin typeface="Calibri (MS) Bold"/>
                  <a:ea typeface="Calibri (MS) Bold"/>
                  <a:cs typeface="Calibri (MS) Bold"/>
                  <a:sym typeface="Calibri (MS) Bold"/>
                </a:rPr>
                <a:t>What case studies to use? Completely up to you! </a:t>
              </a:r>
            </a:p>
            <a:p>
              <a:pPr algn="l" marL="325755" indent="-162878" lvl="1">
                <a:lnSpc>
                  <a:spcPts val="1944"/>
                </a:lnSpc>
              </a:pPr>
              <a:r>
                <a:rPr lang="en-US" b="true" sz="1800">
                  <a:solidFill>
                    <a:srgbClr val="000000"/>
                  </a:solidFill>
                  <a:latin typeface="Calibri (MS) Bold"/>
                  <a:ea typeface="Calibri (MS) Bold"/>
                  <a:cs typeface="Calibri (MS) Bold"/>
                  <a:sym typeface="Calibri (MS) Bold"/>
                </a:rPr>
                <a:t>Where to find them?</a:t>
              </a:r>
            </a:p>
            <a:p>
              <a:pPr algn="l" marL="325755" indent="-162878" lvl="1">
                <a:lnSpc>
                  <a:spcPts val="1944"/>
                </a:lnSpc>
                <a:buFont typeface="Arial"/>
                <a:buChar char="•"/>
              </a:pPr>
              <a:r>
                <a:rPr lang="en-US" b="true" sz="1800">
                  <a:solidFill>
                    <a:srgbClr val="000000"/>
                  </a:solidFill>
                  <a:latin typeface="Calibri (MS) Bold"/>
                  <a:ea typeface="Calibri (MS) Bold"/>
                  <a:cs typeface="Calibri (MS) Bold"/>
                  <a:sym typeface="Calibri (MS) Bold"/>
                </a:rPr>
                <a:t>Textbook</a:t>
              </a:r>
            </a:p>
            <a:p>
              <a:pPr algn="l" marL="325755" indent="-162878" lvl="1">
                <a:lnSpc>
                  <a:spcPts val="1944"/>
                </a:lnSpc>
                <a:buFont typeface="Arial"/>
                <a:buChar char="•"/>
              </a:pPr>
              <a:r>
                <a:rPr lang="en-US" b="true" sz="1800">
                  <a:solidFill>
                    <a:srgbClr val="000000"/>
                  </a:solidFill>
                  <a:latin typeface="Calibri (MS) Bold"/>
                  <a:ea typeface="Calibri (MS) Bold"/>
                  <a:cs typeface="Calibri (MS) Bold"/>
                  <a:sym typeface="Calibri (MS) Bold"/>
                </a:rPr>
                <a:t>Revision folder</a:t>
              </a:r>
            </a:p>
            <a:p>
              <a:pPr algn="l" marL="325755" indent="-162878" lvl="1">
                <a:lnSpc>
                  <a:spcPts val="1944"/>
                </a:lnSpc>
                <a:buFont typeface="Arial"/>
                <a:buChar char="•"/>
              </a:pPr>
              <a:r>
                <a:rPr lang="en-US" b="true" sz="1800">
                  <a:solidFill>
                    <a:srgbClr val="000000"/>
                  </a:solidFill>
                  <a:latin typeface="Calibri (MS) Bold"/>
                  <a:ea typeface="Calibri (MS) Bold"/>
                  <a:cs typeface="Calibri (MS) Bold"/>
                  <a:sym typeface="Calibri (MS) Bold"/>
                </a:rPr>
                <a:t>There are endless case studies online you can research! </a:t>
              </a:r>
            </a:p>
            <a:p>
              <a:pPr algn="l" marL="325755" indent="-162878" lvl="1">
                <a:lnSpc>
                  <a:spcPts val="1944"/>
                </a:lnSpc>
              </a:pPr>
            </a:p>
            <a:p>
              <a:pPr algn="l" marL="325755" indent="-162878" lvl="1">
                <a:lnSpc>
                  <a:spcPts val="1944"/>
                </a:lnSpc>
              </a:pPr>
              <a:r>
                <a:rPr lang="en-US" sz="1800">
                  <a:solidFill>
                    <a:srgbClr val="000000"/>
                  </a:solidFill>
                  <a:latin typeface="Calibri (MS)"/>
                  <a:ea typeface="Calibri (MS)"/>
                  <a:cs typeface="Calibri (MS)"/>
                  <a:sym typeface="Calibri (MS)"/>
                </a:rPr>
                <a:t>IMPORTANT: Through the case studies, you should develop their awareness of </a:t>
              </a:r>
              <a:r>
                <a:rPr lang="en-US" b="true" sz="1800" u="sng">
                  <a:solidFill>
                    <a:srgbClr val="000000"/>
                  </a:solidFill>
                  <a:latin typeface="Calibri (MS) Bold"/>
                  <a:ea typeface="Calibri (MS) Bold"/>
                  <a:cs typeface="Calibri (MS) Bold"/>
                  <a:sym typeface="Calibri (MS) Bold"/>
                </a:rPr>
                <a:t>secondary events</a:t>
              </a:r>
              <a:r>
                <a:rPr lang="en-US" sz="1800">
                  <a:solidFill>
                    <a:srgbClr val="000000"/>
                  </a:solidFill>
                  <a:latin typeface="Calibri (MS)"/>
                  <a:ea typeface="Calibri (MS)"/>
                  <a:cs typeface="Calibri (MS)"/>
                  <a:sym typeface="Calibri (MS)"/>
                </a:rPr>
                <a:t>, e.g. mass movements landslides and mudflows – link with 9.2. Soil liquefaction is a common secondary hazard and these mass movements can compound the effects of the tectonic hazard.</a:t>
              </a:r>
            </a:p>
            <a:p>
              <a:pPr algn="l" marL="325755" indent="-162878" lvl="1">
                <a:lnSpc>
                  <a:spcPts val="1944"/>
                </a:lnSpc>
              </a:pPr>
            </a:p>
          </p:txBody>
        </p:sp>
      </p:grpSp>
      <p:grpSp>
        <p:nvGrpSpPr>
          <p:cNvPr name="Group 10" id="10"/>
          <p:cNvGrpSpPr/>
          <p:nvPr/>
        </p:nvGrpSpPr>
        <p:grpSpPr>
          <a:xfrm rot="0">
            <a:off x="11734800" y="128174"/>
            <a:ext cx="6345381" cy="9999500"/>
            <a:chOff x="0" y="0"/>
            <a:chExt cx="8460508" cy="13332666"/>
          </a:xfrm>
        </p:grpSpPr>
        <p:sp>
          <p:nvSpPr>
            <p:cNvPr name="Freeform 11" id="11"/>
            <p:cNvSpPr/>
            <p:nvPr/>
          </p:nvSpPr>
          <p:spPr>
            <a:xfrm flipH="false" flipV="false" rot="0">
              <a:off x="0" y="0"/>
              <a:ext cx="8460486" cy="13332713"/>
            </a:xfrm>
            <a:custGeom>
              <a:avLst/>
              <a:gdLst/>
              <a:ahLst/>
              <a:cxnLst/>
              <a:rect r="r" b="b" t="t" l="l"/>
              <a:pathLst>
                <a:path h="13332713" w="8460486">
                  <a:moveTo>
                    <a:pt x="0" y="0"/>
                  </a:moveTo>
                  <a:lnTo>
                    <a:pt x="8460486" y="0"/>
                  </a:lnTo>
                  <a:lnTo>
                    <a:pt x="8460486" y="13332713"/>
                  </a:lnTo>
                  <a:lnTo>
                    <a:pt x="0" y="13332713"/>
                  </a:lnTo>
                  <a:close/>
                </a:path>
              </a:pathLst>
            </a:custGeom>
            <a:solidFill>
              <a:srgbClr val="FBE5D6"/>
            </a:solidFill>
          </p:spPr>
        </p:sp>
        <p:sp>
          <p:nvSpPr>
            <p:cNvPr name="TextBox 12" id="12"/>
            <p:cNvSpPr txBox="true"/>
            <p:nvPr/>
          </p:nvSpPr>
          <p:spPr>
            <a:xfrm>
              <a:off x="0" y="-38100"/>
              <a:ext cx="8460508" cy="13370766"/>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Exam Questions to think about….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Compare the two case studies, Assess the claim that impacts of earthquakes are worse in LIC countries than HIC countries. [20]</a:t>
              </a:r>
            </a:p>
            <a:p>
              <a:pPr algn="l">
                <a:lnSpc>
                  <a:spcPts val="2160"/>
                </a:lnSpc>
              </a:pPr>
            </a:p>
            <a:p>
              <a:pPr algn="l">
                <a:lnSpc>
                  <a:spcPts val="2160"/>
                </a:lnSpc>
              </a:pPr>
              <a:r>
                <a:rPr lang="en-US" sz="1800">
                  <a:solidFill>
                    <a:srgbClr val="000000"/>
                  </a:solidFill>
                  <a:latin typeface="Calibri (MS)"/>
                  <a:ea typeface="Calibri (MS)"/>
                  <a:cs typeface="Calibri (MS)"/>
                  <a:sym typeface="Calibri (MS)"/>
                </a:rPr>
                <a:t>‘Earthquakes are more difficult to predict, but easier to prepare for, than volcanic eruptions.’ How far do you agree with this view? [20] </a:t>
              </a:r>
            </a:p>
            <a:p>
              <a:pPr algn="l">
                <a:lnSpc>
                  <a:spcPts val="2160"/>
                </a:lnSpc>
              </a:pPr>
            </a:p>
            <a:p>
              <a:pPr algn="l">
                <a:lnSpc>
                  <a:spcPts val="2160"/>
                </a:lnSpc>
              </a:pPr>
              <a:r>
                <a:rPr lang="en-US" sz="1800">
                  <a:solidFill>
                    <a:srgbClr val="000000"/>
                  </a:solidFill>
                  <a:latin typeface="Calibri (MS)"/>
                  <a:ea typeface="Calibri (MS)"/>
                  <a:cs typeface="Calibri (MS)"/>
                  <a:sym typeface="Calibri (MS)"/>
                </a:rPr>
                <a:t>Describe the hazards resulting from earthquakes. Assess the extent to which hazards resulting from earthquakes can be managed. [20] </a:t>
              </a:r>
            </a:p>
            <a:p>
              <a:pPr algn="l">
                <a:lnSpc>
                  <a:spcPts val="2160"/>
                </a:lnSpc>
              </a:pPr>
            </a:p>
            <a:p>
              <a:pPr algn="l">
                <a:lnSpc>
                  <a:spcPts val="2160"/>
                </a:lnSpc>
              </a:pPr>
              <a:r>
                <a:rPr lang="en-US" sz="1800">
                  <a:solidFill>
                    <a:srgbClr val="000000"/>
                  </a:solidFill>
                  <a:latin typeface="Calibri (MS)"/>
                  <a:ea typeface="Calibri (MS)"/>
                  <a:cs typeface="Calibri (MS)"/>
                  <a:sym typeface="Calibri (MS)"/>
                </a:rPr>
                <a:t>With the aid of a case study of a hazardous environment, assess how prediction and preparedness can reduce the impacts of the hazard(s) on lives and property. [20]</a:t>
              </a:r>
            </a:p>
            <a:p>
              <a:pPr algn="l">
                <a:lnSpc>
                  <a:spcPts val="2160"/>
                </a:lnSpc>
              </a:pPr>
            </a:p>
            <a:p>
              <a:pPr algn="l">
                <a:lnSpc>
                  <a:spcPts val="2160"/>
                </a:lnSpc>
              </a:pPr>
              <a:r>
                <a:rPr lang="en-US" sz="1800">
                  <a:solidFill>
                    <a:srgbClr val="000000"/>
                  </a:solidFill>
                  <a:latin typeface="Calibri (MS)"/>
                  <a:ea typeface="Calibri (MS)"/>
                  <a:cs typeface="Calibri (MS)"/>
                  <a:sym typeface="Calibri (MS)"/>
                </a:rPr>
                <a:t>‘Earthquakes are difficult to predict but their impacts can be reduced.’ How far do you agree with this view? [20] </a:t>
              </a:r>
            </a:p>
            <a:p>
              <a:pPr algn="l">
                <a:lnSpc>
                  <a:spcPts val="2160"/>
                </a:lnSpc>
              </a:pPr>
            </a:p>
            <a:p>
              <a:pPr algn="l">
                <a:lnSpc>
                  <a:spcPts val="2160"/>
                </a:lnSpc>
              </a:pPr>
              <a:r>
                <a:rPr lang="en-US" sz="1800">
                  <a:solidFill>
                    <a:srgbClr val="000000"/>
                  </a:solidFill>
                  <a:latin typeface="Calibri (MS)"/>
                  <a:ea typeface="Calibri (MS)"/>
                  <a:cs typeface="Calibri (MS)"/>
                  <a:sym typeface="Calibri (MS)"/>
                </a:rPr>
                <a:t>‘The hazardous impact of earthquakes depends on the levels of preparedness and monitoring.’ How far do you agree with this view? [20]</a:t>
              </a:r>
            </a:p>
            <a:p>
              <a:pPr algn="l">
                <a:lnSpc>
                  <a:spcPts val="2160"/>
                </a:lnSpc>
              </a:pPr>
            </a:p>
            <a:p>
              <a:pPr algn="l">
                <a:lnSpc>
                  <a:spcPts val="2160"/>
                </a:lnSpc>
              </a:pPr>
              <a:r>
                <a:rPr lang="en-US" sz="1800">
                  <a:solidFill>
                    <a:srgbClr val="000000"/>
                  </a:solidFill>
                  <a:latin typeface="Calibri (MS)"/>
                  <a:ea typeface="Calibri (MS)"/>
                  <a:cs typeface="Calibri (MS)"/>
                  <a:sym typeface="Calibri (MS)"/>
                </a:rPr>
                <a:t>Describe and explain the range of hazards caused by earthquakes. Assess the extent to which these hazards can be predicted. [20]  </a:t>
              </a:r>
            </a:p>
            <a:p>
              <a:pPr algn="l">
                <a:lnSpc>
                  <a:spcPts val="2160"/>
                </a:lnSpc>
              </a:pPr>
            </a:p>
            <a:p>
              <a:pPr algn="l">
                <a:lnSpc>
                  <a:spcPts val="2160"/>
                </a:lnSpc>
              </a:pPr>
              <a:r>
                <a:rPr lang="en-US" sz="1800">
                  <a:solidFill>
                    <a:srgbClr val="000000"/>
                  </a:solidFill>
                  <a:latin typeface="Calibri (MS)"/>
                  <a:ea typeface="Calibri (MS)"/>
                  <a:cs typeface="Calibri (MS)"/>
                  <a:sym typeface="Calibri (MS)"/>
                </a:rPr>
                <a:t>For any one hazardous environment, explain the management strategies that can be used to reduce the effects of the hazards. Assess the effectiveness of these management strategies. [20] </a:t>
              </a:r>
            </a:p>
            <a:p>
              <a:pPr algn="l">
                <a:lnSpc>
                  <a:spcPts val="2160"/>
                </a:lnSpc>
              </a:pPr>
            </a:p>
            <a:p>
              <a:pPr algn="l">
                <a:lnSpc>
                  <a:spcPts val="2160"/>
                </a:lnSpc>
              </a:pPr>
              <a:r>
                <a:rPr lang="en-US" sz="1800">
                  <a:solidFill>
                    <a:srgbClr val="000000"/>
                  </a:solidFill>
                  <a:latin typeface="Calibri (MS)"/>
                  <a:ea typeface="Calibri (MS)"/>
                  <a:cs typeface="Calibri (MS)"/>
                  <a:sym typeface="Calibri (MS)"/>
                </a:rPr>
                <a:t>Explain the techniques used to monitor earthquakes and assess the extent to which prediction can reduce the hazardous impact of earthquakes. [20] </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347472" y="172212"/>
            <a:ext cx="11729517" cy="546825"/>
          </a:xfrm>
          <a:prstGeom prst="rect">
            <a:avLst/>
          </a:prstGeom>
        </p:spPr>
        <p:txBody>
          <a:bodyPr anchor="t" rtlCol="false" tIns="0" lIns="0" bIns="0" rIns="0">
            <a:spAutoFit/>
          </a:bodyPr>
          <a:lstStyle/>
          <a:p>
            <a:pPr algn="l">
              <a:lnSpc>
                <a:spcPts val="3600"/>
              </a:lnSpc>
            </a:pPr>
            <a:r>
              <a:rPr lang="en-US" sz="3000" spc="26">
                <a:solidFill>
                  <a:srgbClr val="000000"/>
                </a:solidFill>
                <a:latin typeface="Abibas"/>
                <a:ea typeface="Abibas"/>
                <a:cs typeface="Abibas"/>
                <a:sym typeface="Abibas"/>
              </a:rPr>
              <a:t>Case Study 1: Haiti – 12ᵗʰ Jan 2010 16:53 local time, 7.0 magnitude</a:t>
            </a:r>
          </a:p>
        </p:txBody>
      </p:sp>
      <p:grpSp>
        <p:nvGrpSpPr>
          <p:cNvPr name="Group 4" id="4"/>
          <p:cNvGrpSpPr>
            <a:grpSpLocks noChangeAspect="true"/>
          </p:cNvGrpSpPr>
          <p:nvPr/>
        </p:nvGrpSpPr>
        <p:grpSpPr>
          <a:xfrm rot="0">
            <a:off x="9180430" y="1134134"/>
            <a:ext cx="4753144" cy="8101584"/>
            <a:chOff x="0" y="0"/>
            <a:chExt cx="6337526" cy="10802112"/>
          </a:xfrm>
        </p:grpSpPr>
        <p:sp>
          <p:nvSpPr>
            <p:cNvPr name="Freeform 5" id="5" descr="Text  Description automatically generated"/>
            <p:cNvSpPr/>
            <p:nvPr/>
          </p:nvSpPr>
          <p:spPr>
            <a:xfrm flipH="false" flipV="false" rot="0">
              <a:off x="0" y="0"/>
              <a:ext cx="6337554" cy="10802112"/>
            </a:xfrm>
            <a:custGeom>
              <a:avLst/>
              <a:gdLst/>
              <a:ahLst/>
              <a:cxnLst/>
              <a:rect r="r" b="b" t="t" l="l"/>
              <a:pathLst>
                <a:path h="10802112" w="6337554">
                  <a:moveTo>
                    <a:pt x="0" y="0"/>
                  </a:moveTo>
                  <a:lnTo>
                    <a:pt x="6337554" y="0"/>
                  </a:lnTo>
                  <a:lnTo>
                    <a:pt x="6337554" y="10802112"/>
                  </a:lnTo>
                  <a:lnTo>
                    <a:pt x="0" y="10802112"/>
                  </a:lnTo>
                  <a:lnTo>
                    <a:pt x="0" y="0"/>
                  </a:lnTo>
                  <a:close/>
                </a:path>
              </a:pathLst>
            </a:custGeom>
            <a:blipFill>
              <a:blip r:embed="rId3"/>
              <a:stretch>
                <a:fillRect l="0" t="-12866" r="0" b="-14108"/>
              </a:stretch>
            </a:blipFill>
          </p:spPr>
        </p:sp>
      </p:grpSp>
      <p:grpSp>
        <p:nvGrpSpPr>
          <p:cNvPr name="Group 6" id="6"/>
          <p:cNvGrpSpPr>
            <a:grpSpLocks noChangeAspect="true"/>
          </p:cNvGrpSpPr>
          <p:nvPr/>
        </p:nvGrpSpPr>
        <p:grpSpPr>
          <a:xfrm rot="0">
            <a:off x="4662819" y="1134134"/>
            <a:ext cx="4753144" cy="8101584"/>
            <a:chOff x="0" y="0"/>
            <a:chExt cx="6337526" cy="10802112"/>
          </a:xfrm>
        </p:grpSpPr>
        <p:sp>
          <p:nvSpPr>
            <p:cNvPr name="Freeform 7" id="7" descr="Map  Description automatically generated"/>
            <p:cNvSpPr/>
            <p:nvPr/>
          </p:nvSpPr>
          <p:spPr>
            <a:xfrm flipH="false" flipV="false" rot="0">
              <a:off x="0" y="0"/>
              <a:ext cx="6337554" cy="10802112"/>
            </a:xfrm>
            <a:custGeom>
              <a:avLst/>
              <a:gdLst/>
              <a:ahLst/>
              <a:cxnLst/>
              <a:rect r="r" b="b" t="t" l="l"/>
              <a:pathLst>
                <a:path h="10802112" w="6337554">
                  <a:moveTo>
                    <a:pt x="0" y="0"/>
                  </a:moveTo>
                  <a:lnTo>
                    <a:pt x="6337554" y="0"/>
                  </a:lnTo>
                  <a:lnTo>
                    <a:pt x="6337554" y="10802112"/>
                  </a:lnTo>
                  <a:lnTo>
                    <a:pt x="0" y="10802112"/>
                  </a:lnTo>
                  <a:lnTo>
                    <a:pt x="0" y="0"/>
                  </a:lnTo>
                  <a:close/>
                </a:path>
              </a:pathLst>
            </a:custGeom>
            <a:blipFill>
              <a:blip r:embed="rId4"/>
              <a:stretch>
                <a:fillRect l="0" t="-13092" r="0" b="-13882"/>
              </a:stretch>
            </a:blipFill>
          </p:spPr>
        </p:sp>
      </p:grpSp>
      <p:grpSp>
        <p:nvGrpSpPr>
          <p:cNvPr name="Group 8" id="8"/>
          <p:cNvGrpSpPr>
            <a:grpSpLocks noChangeAspect="true"/>
          </p:cNvGrpSpPr>
          <p:nvPr/>
        </p:nvGrpSpPr>
        <p:grpSpPr>
          <a:xfrm rot="0">
            <a:off x="256032" y="1134134"/>
            <a:ext cx="4753144" cy="3364992"/>
            <a:chOff x="0" y="0"/>
            <a:chExt cx="6337526" cy="4486656"/>
          </a:xfrm>
        </p:grpSpPr>
        <p:sp>
          <p:nvSpPr>
            <p:cNvPr name="Freeform 9" id="9" descr="Text, table  Description automatically generated"/>
            <p:cNvSpPr/>
            <p:nvPr/>
          </p:nvSpPr>
          <p:spPr>
            <a:xfrm flipH="false" flipV="false" rot="0">
              <a:off x="0" y="0"/>
              <a:ext cx="6337554" cy="4486656"/>
            </a:xfrm>
            <a:custGeom>
              <a:avLst/>
              <a:gdLst/>
              <a:ahLst/>
              <a:cxnLst/>
              <a:rect r="r" b="b" t="t" l="l"/>
              <a:pathLst>
                <a:path h="4486656" w="6337554">
                  <a:moveTo>
                    <a:pt x="0" y="0"/>
                  </a:moveTo>
                  <a:lnTo>
                    <a:pt x="6337554" y="0"/>
                  </a:lnTo>
                  <a:lnTo>
                    <a:pt x="6337554" y="4486656"/>
                  </a:lnTo>
                  <a:lnTo>
                    <a:pt x="0" y="4486656"/>
                  </a:lnTo>
                  <a:lnTo>
                    <a:pt x="0" y="0"/>
                  </a:lnTo>
                  <a:close/>
                </a:path>
              </a:pathLst>
            </a:custGeom>
            <a:blipFill>
              <a:blip r:embed="rId5"/>
              <a:stretch>
                <a:fillRect l="0" t="-173913" r="0" b="-31793"/>
              </a:stretch>
            </a:blipFill>
          </p:spPr>
        </p:sp>
      </p:grpSp>
      <p:grpSp>
        <p:nvGrpSpPr>
          <p:cNvPr name="Group 10" id="10"/>
          <p:cNvGrpSpPr>
            <a:grpSpLocks noChangeAspect="true"/>
          </p:cNvGrpSpPr>
          <p:nvPr/>
        </p:nvGrpSpPr>
        <p:grpSpPr>
          <a:xfrm rot="0">
            <a:off x="9762320" y="9449091"/>
            <a:ext cx="4753144" cy="600165"/>
            <a:chOff x="0" y="0"/>
            <a:chExt cx="6337526" cy="800220"/>
          </a:xfrm>
        </p:grpSpPr>
        <p:sp>
          <p:nvSpPr>
            <p:cNvPr name="Freeform 11" id="11"/>
            <p:cNvSpPr/>
            <p:nvPr/>
          </p:nvSpPr>
          <p:spPr>
            <a:xfrm flipH="false" flipV="false" rot="0">
              <a:off x="0" y="0"/>
              <a:ext cx="6337554" cy="800227"/>
            </a:xfrm>
            <a:custGeom>
              <a:avLst/>
              <a:gdLst/>
              <a:ahLst/>
              <a:cxnLst/>
              <a:rect r="r" b="b" t="t" l="l"/>
              <a:pathLst>
                <a:path h="800227" w="6337554">
                  <a:moveTo>
                    <a:pt x="0" y="0"/>
                  </a:moveTo>
                  <a:lnTo>
                    <a:pt x="6337554" y="0"/>
                  </a:lnTo>
                  <a:lnTo>
                    <a:pt x="6337554" y="800227"/>
                  </a:lnTo>
                  <a:lnTo>
                    <a:pt x="0" y="800227"/>
                  </a:lnTo>
                  <a:lnTo>
                    <a:pt x="0" y="0"/>
                  </a:lnTo>
                  <a:close/>
                </a:path>
              </a:pathLst>
            </a:custGeom>
            <a:blipFill>
              <a:blip r:embed="rId6"/>
              <a:stretch>
                <a:fillRect l="0" t="-155963" r="-3" b="-1458111"/>
              </a:stretch>
            </a:blipFill>
          </p:spPr>
        </p:sp>
      </p:grpSp>
      <p:sp>
        <p:nvSpPr>
          <p:cNvPr name="TextBox 12" id="12"/>
          <p:cNvSpPr txBox="true"/>
          <p:nvPr/>
        </p:nvSpPr>
        <p:spPr>
          <a:xfrm rot="0">
            <a:off x="331053" y="5038552"/>
            <a:ext cx="4603101" cy="2597199"/>
          </a:xfrm>
          <a:prstGeom prst="rect">
            <a:avLst/>
          </a:prstGeom>
        </p:spPr>
        <p:txBody>
          <a:bodyPr anchor="t" rtlCol="false" tIns="0" lIns="0" bIns="0" rIns="0">
            <a:spAutoFit/>
          </a:bodyPr>
          <a:lstStyle/>
          <a:p>
            <a:pPr algn="l">
              <a:lnSpc>
                <a:spcPts val="3240"/>
              </a:lnSpc>
            </a:pPr>
            <a:r>
              <a:rPr lang="en-US" sz="2700" u="sng">
                <a:solidFill>
                  <a:srgbClr val="0563C1"/>
                </a:solidFill>
                <a:latin typeface="Calibri (MS)"/>
                <a:ea typeface="Calibri (MS)"/>
                <a:cs typeface="Calibri (MS)"/>
                <a:sym typeface="Calibri (MS)"/>
                <a:hlinkClick r:id="rId7" tooltip="https://www.coolgeography.co.uk/A-level/AQA/Year%2013/Plate%20Tectonics/Earthquakes/LEDC%20Case%20study.htm"/>
              </a:rPr>
              <a:t>Cool Geography</a:t>
            </a:r>
            <a:r>
              <a:rPr lang="en-US" sz="2700">
                <a:solidFill>
                  <a:srgbClr val="000000"/>
                </a:solidFill>
                <a:latin typeface="Calibri (MS)"/>
                <a:ea typeface="Calibri (MS)"/>
                <a:cs typeface="Calibri (MS)"/>
                <a:sym typeface="Calibri (MS)"/>
              </a:rPr>
              <a:t> </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8" tooltip="https://pmt.physicsandmathstutor.com/download/Geography/A-level/Notes/Edexcel-IAL/World-at-Risk/Case-Studies/Haiti%20Earthquake%202010.pdf"/>
              </a:rPr>
              <a:t>Physics &amp; Maths Tutor</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9" tooltip="https://handygeography.wordpress.com/gcse/the-restless-earth-revision-materials/earthquake-case-study-haiti-poor/"/>
              </a:rPr>
              <a:t>Handy Geography</a:t>
            </a:r>
            <a:r>
              <a:rPr lang="en-US" sz="2700">
                <a:solidFill>
                  <a:srgbClr val="000000"/>
                </a:solidFill>
                <a:latin typeface="Calibri (MS)"/>
                <a:ea typeface="Calibri (MS)"/>
                <a:cs typeface="Calibri (MS)"/>
                <a:sym typeface="Calibri (MS)"/>
              </a:rPr>
              <a:t>	  </a:t>
            </a:r>
          </a:p>
          <a:p>
            <a:pPr algn="l">
              <a:lnSpc>
                <a:spcPts val="324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347472" y="172212"/>
            <a:ext cx="6086144" cy="546825"/>
          </a:xfrm>
          <a:prstGeom prst="rect">
            <a:avLst/>
          </a:prstGeom>
        </p:spPr>
        <p:txBody>
          <a:bodyPr anchor="t" rtlCol="false" tIns="0" lIns="0" bIns="0" rIns="0">
            <a:spAutoFit/>
          </a:bodyPr>
          <a:lstStyle/>
          <a:p>
            <a:pPr algn="l">
              <a:lnSpc>
                <a:spcPts val="3600"/>
              </a:lnSpc>
            </a:pPr>
            <a:r>
              <a:rPr lang="en-US" sz="3000" spc="26">
                <a:solidFill>
                  <a:srgbClr val="000000"/>
                </a:solidFill>
                <a:latin typeface="Abibas"/>
                <a:ea typeface="Abibas"/>
                <a:cs typeface="Abibas"/>
                <a:sym typeface="Abibas"/>
              </a:rPr>
              <a:t>Case Study 2: To-hoku, Japan 2011</a:t>
            </a:r>
          </a:p>
        </p:txBody>
      </p:sp>
      <p:grpSp>
        <p:nvGrpSpPr>
          <p:cNvPr name="Group 4" id="4"/>
          <p:cNvGrpSpPr>
            <a:grpSpLocks noChangeAspect="true"/>
          </p:cNvGrpSpPr>
          <p:nvPr/>
        </p:nvGrpSpPr>
        <p:grpSpPr>
          <a:xfrm rot="0">
            <a:off x="5009176" y="9400032"/>
            <a:ext cx="4753144" cy="512064"/>
            <a:chOff x="0" y="0"/>
            <a:chExt cx="6337526" cy="682752"/>
          </a:xfrm>
        </p:grpSpPr>
        <p:sp>
          <p:nvSpPr>
            <p:cNvPr name="Freeform 5" id="5" descr="Text, letter  Description automatically generated"/>
            <p:cNvSpPr/>
            <p:nvPr/>
          </p:nvSpPr>
          <p:spPr>
            <a:xfrm flipH="false" flipV="false" rot="0">
              <a:off x="0" y="0"/>
              <a:ext cx="6337554" cy="682752"/>
            </a:xfrm>
            <a:custGeom>
              <a:avLst/>
              <a:gdLst/>
              <a:ahLst/>
              <a:cxnLst/>
              <a:rect r="r" b="b" t="t" l="l"/>
              <a:pathLst>
                <a:path h="682752" w="6337554">
                  <a:moveTo>
                    <a:pt x="0" y="0"/>
                  </a:moveTo>
                  <a:lnTo>
                    <a:pt x="6337554" y="0"/>
                  </a:lnTo>
                  <a:lnTo>
                    <a:pt x="6337554" y="682752"/>
                  </a:lnTo>
                  <a:lnTo>
                    <a:pt x="0" y="682752"/>
                  </a:lnTo>
                  <a:lnTo>
                    <a:pt x="0" y="0"/>
                  </a:lnTo>
                  <a:close/>
                </a:path>
              </a:pathLst>
            </a:custGeom>
            <a:blipFill>
              <a:blip r:embed="rId3"/>
              <a:stretch>
                <a:fillRect l="0" t="-196433" r="0" b="-1712495"/>
              </a:stretch>
            </a:blipFill>
          </p:spPr>
        </p:sp>
      </p:grpSp>
      <p:grpSp>
        <p:nvGrpSpPr>
          <p:cNvPr name="Group 6" id="6"/>
          <p:cNvGrpSpPr>
            <a:grpSpLocks noChangeAspect="true"/>
          </p:cNvGrpSpPr>
          <p:nvPr/>
        </p:nvGrpSpPr>
        <p:grpSpPr>
          <a:xfrm rot="0">
            <a:off x="5009176" y="1243584"/>
            <a:ext cx="4753144" cy="8156448"/>
            <a:chOff x="0" y="0"/>
            <a:chExt cx="6337526" cy="10875264"/>
          </a:xfrm>
        </p:grpSpPr>
        <p:sp>
          <p:nvSpPr>
            <p:cNvPr name="Freeform 7" id="7" descr="Text, letter  Description automatically generated"/>
            <p:cNvSpPr/>
            <p:nvPr/>
          </p:nvSpPr>
          <p:spPr>
            <a:xfrm flipH="false" flipV="false" rot="0">
              <a:off x="0" y="0"/>
              <a:ext cx="6337554" cy="10875264"/>
            </a:xfrm>
            <a:custGeom>
              <a:avLst/>
              <a:gdLst/>
              <a:ahLst/>
              <a:cxnLst/>
              <a:rect r="r" b="b" t="t" l="l"/>
              <a:pathLst>
                <a:path h="10875264" w="6337554">
                  <a:moveTo>
                    <a:pt x="0" y="0"/>
                  </a:moveTo>
                  <a:lnTo>
                    <a:pt x="6337554" y="0"/>
                  </a:lnTo>
                  <a:lnTo>
                    <a:pt x="6337554" y="10875264"/>
                  </a:lnTo>
                  <a:lnTo>
                    <a:pt x="0" y="10875264"/>
                  </a:lnTo>
                  <a:lnTo>
                    <a:pt x="0" y="0"/>
                  </a:lnTo>
                  <a:close/>
                </a:path>
              </a:pathLst>
            </a:custGeom>
            <a:blipFill>
              <a:blip r:embed="rId4"/>
              <a:stretch>
                <a:fillRect l="0" t="-12781" r="0" b="-13341"/>
              </a:stretch>
            </a:blipFill>
          </p:spPr>
        </p:sp>
      </p:grpSp>
      <p:grpSp>
        <p:nvGrpSpPr>
          <p:cNvPr name="Group 8" id="8"/>
          <p:cNvGrpSpPr>
            <a:grpSpLocks noChangeAspect="true"/>
          </p:cNvGrpSpPr>
          <p:nvPr/>
        </p:nvGrpSpPr>
        <p:grpSpPr>
          <a:xfrm rot="0">
            <a:off x="256032" y="1243584"/>
            <a:ext cx="4753144" cy="8156448"/>
            <a:chOff x="0" y="0"/>
            <a:chExt cx="6337526" cy="10875264"/>
          </a:xfrm>
        </p:grpSpPr>
        <p:sp>
          <p:nvSpPr>
            <p:cNvPr name="Freeform 9" id="9" descr="Text, letter  Description automatically generated"/>
            <p:cNvSpPr/>
            <p:nvPr/>
          </p:nvSpPr>
          <p:spPr>
            <a:xfrm flipH="false" flipV="false" rot="0">
              <a:off x="0" y="0"/>
              <a:ext cx="6337554" cy="10875264"/>
            </a:xfrm>
            <a:custGeom>
              <a:avLst/>
              <a:gdLst/>
              <a:ahLst/>
              <a:cxnLst/>
              <a:rect r="r" b="b" t="t" l="l"/>
              <a:pathLst>
                <a:path h="10875264" w="6337554">
                  <a:moveTo>
                    <a:pt x="0" y="0"/>
                  </a:moveTo>
                  <a:lnTo>
                    <a:pt x="6337554" y="0"/>
                  </a:lnTo>
                  <a:lnTo>
                    <a:pt x="6337554" y="10875264"/>
                  </a:lnTo>
                  <a:lnTo>
                    <a:pt x="0" y="10875264"/>
                  </a:lnTo>
                  <a:lnTo>
                    <a:pt x="0" y="0"/>
                  </a:lnTo>
                  <a:close/>
                </a:path>
              </a:pathLst>
            </a:custGeom>
            <a:blipFill>
              <a:blip r:embed="rId5"/>
              <a:stretch>
                <a:fillRect l="0" t="-19668" r="-5687" b="-13625"/>
              </a:stretch>
            </a:blipFill>
          </p:spPr>
        </p:sp>
      </p:grpSp>
      <p:sp>
        <p:nvSpPr>
          <p:cNvPr name="TextBox 10" id="10"/>
          <p:cNvSpPr txBox="true"/>
          <p:nvPr/>
        </p:nvSpPr>
        <p:spPr>
          <a:xfrm rot="0">
            <a:off x="9540240" y="720090"/>
            <a:ext cx="7755774" cy="3843694"/>
          </a:xfrm>
          <a:prstGeom prst="rect">
            <a:avLst/>
          </a:prstGeom>
        </p:spPr>
        <p:txBody>
          <a:bodyPr anchor="t" rtlCol="false" tIns="0" lIns="0" bIns="0" rIns="0">
            <a:spAutoFit/>
          </a:bodyPr>
          <a:lstStyle/>
          <a:p>
            <a:pPr algn="l">
              <a:lnSpc>
                <a:spcPts val="3240"/>
              </a:lnSpc>
            </a:pPr>
            <a:r>
              <a:rPr lang="en-US" sz="2700" u="sng">
                <a:solidFill>
                  <a:srgbClr val="0563C1"/>
                </a:solidFill>
                <a:latin typeface="Calibri (MS)"/>
                <a:ea typeface="Calibri (MS)"/>
                <a:cs typeface="Calibri (MS)"/>
                <a:sym typeface="Calibri (MS)"/>
                <a:hlinkClick r:id="rId6" tooltip="https://www.coolgeography.co.uk/A-level/AQA/Year%2013/Plate%20Tectonics/Earthquakes/MEDC%20Case%20study.htm"/>
              </a:rPr>
              <a:t>Cool Geography</a:t>
            </a:r>
            <a:r>
              <a:rPr lang="en-US" sz="2700">
                <a:solidFill>
                  <a:srgbClr val="000000"/>
                </a:solidFill>
                <a:latin typeface="Calibri (MS)"/>
                <a:ea typeface="Calibri (MS)"/>
                <a:cs typeface="Calibri (MS)"/>
                <a:sym typeface="Calibri (MS)"/>
              </a:rPr>
              <a:t> </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7" tooltip="https://www.britannica.com/event/Japan-earthquake-and-tsunami-of-2011"/>
              </a:rPr>
              <a:t>Britannica</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8" tooltip="https://pmt.physicsandmathstutor.com/download/Geography/A-level/Notes/Edexcel-IAL/World-at-Risk/Case-Studies/Tohoku%20Earthquake%20and%20Tsunami%202011.pdf"/>
              </a:rPr>
              <a:t>Physics &amp; Maths Tutor</a:t>
            </a:r>
            <a:r>
              <a:rPr lang="en-US" sz="2700">
                <a:solidFill>
                  <a:srgbClr val="000000"/>
                </a:solidFill>
                <a:latin typeface="Calibri (MS)"/>
                <a:ea typeface="Calibri (MS)"/>
                <a:cs typeface="Calibri (MS)"/>
                <a:sym typeface="Calibri (MS)"/>
              </a:rPr>
              <a:t> </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9" tooltip="https://www.internetgeography.net/japan-earthquake-2011/"/>
              </a:rPr>
              <a:t>Internet Geography</a:t>
            </a:r>
            <a:r>
              <a:rPr lang="en-US" sz="2700">
                <a:solidFill>
                  <a:srgbClr val="000000"/>
                </a:solidFill>
                <a:latin typeface="Calibri (MS)"/>
                <a:ea typeface="Calibri (MS)"/>
                <a:cs typeface="Calibri (MS)"/>
                <a:sym typeface="Calibri (MS)"/>
              </a:rPr>
              <a:t> </a:t>
            </a:r>
          </a:p>
          <a:p>
            <a:pPr algn="l">
              <a:lnSpc>
                <a:spcPts val="3240"/>
              </a:lnSpc>
            </a:pPr>
          </a:p>
          <a:p>
            <a:pPr algn="l">
              <a:lnSpc>
                <a:spcPts val="324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292608" y="281940"/>
            <a:ext cx="8180467" cy="500658"/>
          </a:xfrm>
          <a:prstGeom prst="rect">
            <a:avLst/>
          </a:prstGeom>
        </p:spPr>
        <p:txBody>
          <a:bodyPr anchor="t" rtlCol="false" tIns="0" lIns="0" bIns="0" rIns="0">
            <a:spAutoFit/>
          </a:bodyPr>
          <a:lstStyle/>
          <a:p>
            <a:pPr algn="l">
              <a:lnSpc>
                <a:spcPts val="3240"/>
              </a:lnSpc>
            </a:pPr>
            <a:r>
              <a:rPr lang="en-US" sz="2700" spc="23">
                <a:solidFill>
                  <a:srgbClr val="00B0F0"/>
                </a:solidFill>
                <a:latin typeface="Abibas"/>
                <a:ea typeface="Abibas"/>
                <a:cs typeface="Abibas"/>
                <a:sym typeface="Abibas"/>
              </a:rPr>
              <a:t>Extra Example Case Study 3: Nepal Earthquake 2015</a:t>
            </a:r>
          </a:p>
        </p:txBody>
      </p:sp>
      <p:grpSp>
        <p:nvGrpSpPr>
          <p:cNvPr name="Group 4" id="4"/>
          <p:cNvGrpSpPr>
            <a:grpSpLocks noChangeAspect="true"/>
          </p:cNvGrpSpPr>
          <p:nvPr/>
        </p:nvGrpSpPr>
        <p:grpSpPr>
          <a:xfrm rot="0">
            <a:off x="0" y="9272016"/>
            <a:ext cx="4753144" cy="768096"/>
            <a:chOff x="0" y="0"/>
            <a:chExt cx="6337526" cy="1024128"/>
          </a:xfrm>
        </p:grpSpPr>
        <p:sp>
          <p:nvSpPr>
            <p:cNvPr name="Freeform 5" id="5" descr="Text, letter  Description automatically generated"/>
            <p:cNvSpPr/>
            <p:nvPr/>
          </p:nvSpPr>
          <p:spPr>
            <a:xfrm flipH="false" flipV="false" rot="0">
              <a:off x="0" y="0"/>
              <a:ext cx="6337554" cy="1024128"/>
            </a:xfrm>
            <a:custGeom>
              <a:avLst/>
              <a:gdLst/>
              <a:ahLst/>
              <a:cxnLst/>
              <a:rect r="r" b="b" t="t" l="l"/>
              <a:pathLst>
                <a:path h="1024128" w="6337554">
                  <a:moveTo>
                    <a:pt x="0" y="0"/>
                  </a:moveTo>
                  <a:lnTo>
                    <a:pt x="6337554" y="0"/>
                  </a:lnTo>
                  <a:lnTo>
                    <a:pt x="6337554" y="1024128"/>
                  </a:lnTo>
                  <a:lnTo>
                    <a:pt x="0" y="1024128"/>
                  </a:lnTo>
                  <a:lnTo>
                    <a:pt x="0" y="0"/>
                  </a:lnTo>
                  <a:close/>
                </a:path>
              </a:pathLst>
            </a:custGeom>
            <a:blipFill>
              <a:blip r:embed="rId3"/>
              <a:stretch>
                <a:fillRect l="0" t="-135735" r="-8" b="-1103669"/>
              </a:stretch>
            </a:blipFill>
          </p:spPr>
        </p:sp>
      </p:grpSp>
      <p:grpSp>
        <p:nvGrpSpPr>
          <p:cNvPr name="Group 6" id="6"/>
          <p:cNvGrpSpPr>
            <a:grpSpLocks noChangeAspect="true"/>
          </p:cNvGrpSpPr>
          <p:nvPr/>
        </p:nvGrpSpPr>
        <p:grpSpPr>
          <a:xfrm rot="0">
            <a:off x="1" y="1463040"/>
            <a:ext cx="4753144" cy="7808976"/>
            <a:chOff x="0" y="0"/>
            <a:chExt cx="6337526" cy="10411968"/>
          </a:xfrm>
        </p:grpSpPr>
        <p:sp>
          <p:nvSpPr>
            <p:cNvPr name="Freeform 7" id="7" descr="Text, letter  Description automatically generated"/>
            <p:cNvSpPr/>
            <p:nvPr/>
          </p:nvSpPr>
          <p:spPr>
            <a:xfrm flipH="false" flipV="false" rot="0">
              <a:off x="0" y="0"/>
              <a:ext cx="6337554" cy="10411968"/>
            </a:xfrm>
            <a:custGeom>
              <a:avLst/>
              <a:gdLst/>
              <a:ahLst/>
              <a:cxnLst/>
              <a:rect r="r" b="b" t="t" l="l"/>
              <a:pathLst>
                <a:path h="10411968" w="6337554">
                  <a:moveTo>
                    <a:pt x="0" y="0"/>
                  </a:moveTo>
                  <a:lnTo>
                    <a:pt x="6337554" y="0"/>
                  </a:lnTo>
                  <a:lnTo>
                    <a:pt x="6337554" y="10411968"/>
                  </a:lnTo>
                  <a:lnTo>
                    <a:pt x="0" y="10411968"/>
                  </a:lnTo>
                  <a:lnTo>
                    <a:pt x="0" y="0"/>
                  </a:lnTo>
                  <a:close/>
                </a:path>
              </a:pathLst>
            </a:custGeom>
            <a:blipFill>
              <a:blip r:embed="rId4"/>
              <a:stretch>
                <a:fillRect l="0" t="-18735" r="0" b="-12998"/>
              </a:stretch>
            </a:blipFill>
          </p:spPr>
        </p:sp>
      </p:grpSp>
      <p:grpSp>
        <p:nvGrpSpPr>
          <p:cNvPr name="Group 8" id="8"/>
          <p:cNvGrpSpPr>
            <a:grpSpLocks noChangeAspect="true"/>
          </p:cNvGrpSpPr>
          <p:nvPr/>
        </p:nvGrpSpPr>
        <p:grpSpPr>
          <a:xfrm rot="0">
            <a:off x="4753144" y="1463040"/>
            <a:ext cx="5410200" cy="3371850"/>
            <a:chOff x="0" y="0"/>
            <a:chExt cx="7213600" cy="4495800"/>
          </a:xfrm>
        </p:grpSpPr>
        <p:sp>
          <p:nvSpPr>
            <p:cNvPr name="Freeform 9" id="9" descr="2015 Nepal earthquake: Facts, FAQs, and how to help | World Vision"/>
            <p:cNvSpPr/>
            <p:nvPr/>
          </p:nvSpPr>
          <p:spPr>
            <a:xfrm flipH="false" flipV="false" rot="0">
              <a:off x="0" y="0"/>
              <a:ext cx="7213600" cy="4495800"/>
            </a:xfrm>
            <a:custGeom>
              <a:avLst/>
              <a:gdLst/>
              <a:ahLst/>
              <a:cxnLst/>
              <a:rect r="r" b="b" t="t" l="l"/>
              <a:pathLst>
                <a:path h="4495800" w="7213600">
                  <a:moveTo>
                    <a:pt x="0" y="0"/>
                  </a:moveTo>
                  <a:lnTo>
                    <a:pt x="7213600" y="0"/>
                  </a:lnTo>
                  <a:lnTo>
                    <a:pt x="7213600" y="4495800"/>
                  </a:lnTo>
                  <a:lnTo>
                    <a:pt x="0" y="4495800"/>
                  </a:lnTo>
                  <a:lnTo>
                    <a:pt x="0" y="0"/>
                  </a:lnTo>
                  <a:close/>
                </a:path>
              </a:pathLst>
            </a:custGeom>
            <a:blipFill>
              <a:blip r:embed="rId5"/>
              <a:stretch>
                <a:fillRect l="0" t="0" r="0" b="0"/>
              </a:stretch>
            </a:blipFill>
          </p:spPr>
        </p:sp>
      </p:grpSp>
      <p:grpSp>
        <p:nvGrpSpPr>
          <p:cNvPr name="Group 10" id="10"/>
          <p:cNvGrpSpPr>
            <a:grpSpLocks noChangeAspect="true"/>
          </p:cNvGrpSpPr>
          <p:nvPr/>
        </p:nvGrpSpPr>
        <p:grpSpPr>
          <a:xfrm rot="0">
            <a:off x="4753144" y="5265444"/>
            <a:ext cx="5238750" cy="3486150"/>
            <a:chOff x="0" y="0"/>
            <a:chExt cx="6985000" cy="4648200"/>
          </a:xfrm>
        </p:grpSpPr>
        <p:sp>
          <p:nvSpPr>
            <p:cNvPr name="Freeform 11" id="11" descr="List of aftershocks of April 2015 Nepal earthquake - Wikipedia"/>
            <p:cNvSpPr/>
            <p:nvPr/>
          </p:nvSpPr>
          <p:spPr>
            <a:xfrm flipH="false" flipV="false" rot="0">
              <a:off x="0" y="0"/>
              <a:ext cx="6985000" cy="4648200"/>
            </a:xfrm>
            <a:custGeom>
              <a:avLst/>
              <a:gdLst/>
              <a:ahLst/>
              <a:cxnLst/>
              <a:rect r="r" b="b" t="t" l="l"/>
              <a:pathLst>
                <a:path h="4648200" w="6985000">
                  <a:moveTo>
                    <a:pt x="0" y="0"/>
                  </a:moveTo>
                  <a:lnTo>
                    <a:pt x="6985000" y="0"/>
                  </a:lnTo>
                  <a:lnTo>
                    <a:pt x="6985000" y="4648200"/>
                  </a:lnTo>
                  <a:lnTo>
                    <a:pt x="0" y="4648200"/>
                  </a:lnTo>
                  <a:lnTo>
                    <a:pt x="0" y="0"/>
                  </a:lnTo>
                  <a:close/>
                </a:path>
              </a:pathLst>
            </a:custGeom>
            <a:blipFill>
              <a:blip r:embed="rId6"/>
              <a:stretch>
                <a:fillRect l="0" t="0" r="0" b="0"/>
              </a:stretch>
            </a:blipFill>
          </p:spPr>
        </p:sp>
      </p:grpSp>
      <p:sp>
        <p:nvSpPr>
          <p:cNvPr name="TextBox 12" id="12"/>
          <p:cNvSpPr txBox="true"/>
          <p:nvPr/>
        </p:nvSpPr>
        <p:spPr>
          <a:xfrm rot="0">
            <a:off x="10630914" y="1294452"/>
            <a:ext cx="5529028" cy="3012698"/>
          </a:xfrm>
          <a:prstGeom prst="rect">
            <a:avLst/>
          </a:prstGeom>
        </p:spPr>
        <p:txBody>
          <a:bodyPr anchor="t" rtlCol="false" tIns="0" lIns="0" bIns="0" rIns="0">
            <a:spAutoFit/>
          </a:bodyPr>
          <a:lstStyle/>
          <a:p>
            <a:pPr algn="l">
              <a:lnSpc>
                <a:spcPts val="3240"/>
              </a:lnSpc>
            </a:pPr>
            <a:r>
              <a:rPr lang="en-US" sz="2700" u="sng">
                <a:solidFill>
                  <a:srgbClr val="0563C1"/>
                </a:solidFill>
                <a:latin typeface="Calibri (MS)"/>
                <a:ea typeface="Calibri (MS)"/>
                <a:cs typeface="Calibri (MS)"/>
                <a:sym typeface="Calibri (MS)"/>
                <a:hlinkClick r:id="rId7" tooltip="https://www.internetgeography.net/topics/nepal-earthquake-2015/"/>
              </a:rPr>
              <a:t>Internet Geography</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8" tooltip="https://www.coolgeography.co.uk/gcsen/Nepal_Earthquake.php"/>
              </a:rPr>
              <a:t>Cool Geography</a:t>
            </a:r>
            <a:r>
              <a:rPr lang="en-US" sz="2700">
                <a:solidFill>
                  <a:srgbClr val="000000"/>
                </a:solidFill>
                <a:latin typeface="Calibri (MS)"/>
                <a:ea typeface="Calibri (MS)"/>
                <a:cs typeface="Calibri (MS)"/>
                <a:sym typeface="Calibri (MS)"/>
              </a:rPr>
              <a:t>   </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9" tooltip="https://www.bbc.co.uk/bitesize/guides/zgkksrd/revision/5"/>
              </a:rPr>
              <a:t>BBC Bitesize</a:t>
            </a:r>
          </a:p>
          <a:p>
            <a:pPr algn="l">
              <a:lnSpc>
                <a:spcPts val="3240"/>
              </a:lnSpc>
            </a:pPr>
          </a:p>
          <a:p>
            <a:pPr algn="l">
              <a:lnSpc>
                <a:spcPts val="3240"/>
              </a:lnSpc>
            </a:pPr>
            <a:r>
              <a:rPr lang="en-US" sz="2700" u="sng">
                <a:solidFill>
                  <a:srgbClr val="0563C1"/>
                </a:solidFill>
                <a:latin typeface="Calibri (MS)"/>
                <a:ea typeface="Calibri (MS)"/>
                <a:cs typeface="Calibri (MS)"/>
                <a:sym typeface="Calibri (MS)"/>
                <a:hlinkClick r:id="rId10" tooltip="https://pmt.physicsandmathstutor.com/download/Geography/A-level/Notes/Edexcel-IAL/World-at-Risk/Case-Studies/Nepal%20Earthquake%202015.pdf"/>
              </a:rPr>
              <a:t>Physics &amp; Maths Tutor</a:t>
            </a:r>
            <a:r>
              <a:rPr lang="en-US" sz="2700">
                <a:solidFill>
                  <a:srgbClr val="000000"/>
                </a:solidFill>
                <a:latin typeface="Calibri (MS)"/>
                <a:ea typeface="Calibri (MS)"/>
                <a:cs typeface="Calibri (MS)"/>
                <a:sym typeface="Calibri (MS)"/>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292608" y="243840"/>
            <a:ext cx="16879965" cy="2893248"/>
          </a:xfrm>
          <a:prstGeom prst="rect">
            <a:avLst/>
          </a:prstGeom>
        </p:spPr>
        <p:txBody>
          <a:bodyPr anchor="t" rtlCol="false" tIns="0" lIns="0" bIns="0" rIns="0">
            <a:spAutoFit/>
          </a:bodyPr>
          <a:lstStyle/>
          <a:p>
            <a:pPr algn="l">
              <a:lnSpc>
                <a:spcPts val="7200"/>
              </a:lnSpc>
            </a:pPr>
            <a:r>
              <a:rPr lang="en-US" sz="6000" spc="52">
                <a:solidFill>
                  <a:srgbClr val="00B0F0"/>
                </a:solidFill>
                <a:latin typeface="Abibas"/>
                <a:ea typeface="Abibas"/>
                <a:cs typeface="Abibas"/>
                <a:sym typeface="Abibas"/>
              </a:rPr>
              <a:t>Case Study 4: Chiapas, Mexico Earthquake 2017</a:t>
            </a:r>
          </a:p>
          <a:p>
            <a:pPr algn="l">
              <a:lnSpc>
                <a:spcPts val="7200"/>
              </a:lnSpc>
            </a:pPr>
          </a:p>
          <a:p>
            <a:pPr algn="l">
              <a:lnSpc>
                <a:spcPts val="7200"/>
              </a:lnSpc>
            </a:pPr>
            <a:r>
              <a:rPr lang="en-US" sz="6000" spc="52">
                <a:solidFill>
                  <a:srgbClr val="00B0F0"/>
                </a:solidFill>
                <a:latin typeface="Abibas"/>
                <a:ea typeface="Abibas"/>
                <a:cs typeface="Abibas"/>
                <a:sym typeface="Abibas"/>
              </a:rPr>
              <a:t>Geofile is in lesson folder</a:t>
            </a:r>
          </a:p>
        </p:txBody>
      </p:sp>
      <p:sp>
        <p:nvSpPr>
          <p:cNvPr name="TextBox 4" id="4"/>
          <p:cNvSpPr txBox="true"/>
          <p:nvPr/>
        </p:nvSpPr>
        <p:spPr>
          <a:xfrm rot="0">
            <a:off x="292608" y="5642248"/>
            <a:ext cx="17534301" cy="3816578"/>
          </a:xfrm>
          <a:prstGeom prst="rect">
            <a:avLst/>
          </a:prstGeom>
        </p:spPr>
        <p:txBody>
          <a:bodyPr anchor="t" rtlCol="false" tIns="0" lIns="0" bIns="0" rIns="0">
            <a:spAutoFit/>
          </a:bodyPr>
          <a:lstStyle/>
          <a:p>
            <a:pPr algn="l">
              <a:lnSpc>
                <a:spcPts val="7200"/>
              </a:lnSpc>
            </a:pPr>
            <a:r>
              <a:rPr lang="en-US" sz="6000" spc="52">
                <a:solidFill>
                  <a:srgbClr val="00B0F0"/>
                </a:solidFill>
                <a:latin typeface="Abibas"/>
                <a:ea typeface="Abibas"/>
                <a:cs typeface="Abibas"/>
                <a:sym typeface="Abibas"/>
              </a:rPr>
              <a:t>Case Study 5: Syria/Turkey Earthquake 2023. Most recent serious earthquake. Lots of info online regarding the impacts, management and responses.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292608" y="-18810"/>
            <a:ext cx="16242771" cy="1969918"/>
          </a:xfrm>
          <a:prstGeom prst="rect">
            <a:avLst/>
          </a:prstGeom>
        </p:spPr>
        <p:txBody>
          <a:bodyPr anchor="t" rtlCol="false" tIns="0" lIns="0" bIns="0" rIns="0">
            <a:spAutoFit/>
          </a:bodyPr>
          <a:lstStyle/>
          <a:p>
            <a:pPr algn="l">
              <a:lnSpc>
                <a:spcPts val="7200"/>
              </a:lnSpc>
            </a:pPr>
            <a:r>
              <a:rPr lang="en-US" sz="6000" spc="52">
                <a:solidFill>
                  <a:srgbClr val="00B0F0"/>
                </a:solidFill>
                <a:latin typeface="Abibas"/>
                <a:ea typeface="Abibas"/>
                <a:cs typeface="Abibas"/>
                <a:sym typeface="Abibas"/>
              </a:rPr>
              <a:t>Case Study 6: Sichuan, China Earthquake 2008</a:t>
            </a:r>
          </a:p>
          <a:p>
            <a:pPr algn="l">
              <a:lnSpc>
                <a:spcPts val="7200"/>
              </a:lnSpc>
            </a:pPr>
          </a:p>
        </p:txBody>
      </p:sp>
      <p:grpSp>
        <p:nvGrpSpPr>
          <p:cNvPr name="Group 4" id="4"/>
          <p:cNvGrpSpPr>
            <a:grpSpLocks noChangeAspect="true"/>
          </p:cNvGrpSpPr>
          <p:nvPr/>
        </p:nvGrpSpPr>
        <p:grpSpPr>
          <a:xfrm rot="0">
            <a:off x="0" y="1167316"/>
            <a:ext cx="7208196" cy="9119680"/>
            <a:chOff x="0" y="0"/>
            <a:chExt cx="9610928" cy="12159574"/>
          </a:xfrm>
        </p:grpSpPr>
        <p:sp>
          <p:nvSpPr>
            <p:cNvPr name="Freeform 5" id="5"/>
            <p:cNvSpPr/>
            <p:nvPr/>
          </p:nvSpPr>
          <p:spPr>
            <a:xfrm flipH="false" flipV="false" rot="0">
              <a:off x="0" y="0"/>
              <a:ext cx="9610979" cy="12159615"/>
            </a:xfrm>
            <a:custGeom>
              <a:avLst/>
              <a:gdLst/>
              <a:ahLst/>
              <a:cxnLst/>
              <a:rect r="r" b="b" t="t" l="l"/>
              <a:pathLst>
                <a:path h="12159615" w="9610979">
                  <a:moveTo>
                    <a:pt x="0" y="0"/>
                  </a:moveTo>
                  <a:lnTo>
                    <a:pt x="9610979" y="0"/>
                  </a:lnTo>
                  <a:lnTo>
                    <a:pt x="9610979" y="12159615"/>
                  </a:lnTo>
                  <a:lnTo>
                    <a:pt x="0" y="12159615"/>
                  </a:lnTo>
                  <a:lnTo>
                    <a:pt x="0" y="0"/>
                  </a:lnTo>
                  <a:close/>
                </a:path>
              </a:pathLst>
            </a:custGeom>
            <a:blipFill>
              <a:blip r:embed="rId3"/>
              <a:stretch>
                <a:fillRect l="0" t="-7971" r="0" b="-7971"/>
              </a:stretch>
            </a:blipFill>
          </p:spPr>
        </p:sp>
      </p:grpSp>
      <p:grpSp>
        <p:nvGrpSpPr>
          <p:cNvPr name="Group 6" id="6"/>
          <p:cNvGrpSpPr>
            <a:grpSpLocks noChangeAspect="true"/>
          </p:cNvGrpSpPr>
          <p:nvPr/>
        </p:nvGrpSpPr>
        <p:grpSpPr>
          <a:xfrm rot="0">
            <a:off x="7945582" y="1167320"/>
            <a:ext cx="7103714" cy="9119680"/>
            <a:chOff x="0" y="0"/>
            <a:chExt cx="9471618" cy="12159574"/>
          </a:xfrm>
        </p:grpSpPr>
        <p:sp>
          <p:nvSpPr>
            <p:cNvPr name="Freeform 7" id="7"/>
            <p:cNvSpPr/>
            <p:nvPr/>
          </p:nvSpPr>
          <p:spPr>
            <a:xfrm flipH="false" flipV="false" rot="0">
              <a:off x="0" y="0"/>
              <a:ext cx="9471660" cy="12159615"/>
            </a:xfrm>
            <a:custGeom>
              <a:avLst/>
              <a:gdLst/>
              <a:ahLst/>
              <a:cxnLst/>
              <a:rect r="r" b="b" t="t" l="l"/>
              <a:pathLst>
                <a:path h="12159615" w="9471660">
                  <a:moveTo>
                    <a:pt x="0" y="0"/>
                  </a:moveTo>
                  <a:lnTo>
                    <a:pt x="9471660" y="0"/>
                  </a:lnTo>
                  <a:lnTo>
                    <a:pt x="9471660" y="12159615"/>
                  </a:lnTo>
                  <a:lnTo>
                    <a:pt x="0" y="12159615"/>
                  </a:lnTo>
                  <a:lnTo>
                    <a:pt x="0" y="0"/>
                  </a:lnTo>
                  <a:close/>
                </a:path>
              </a:pathLst>
            </a:custGeom>
            <a:blipFill>
              <a:blip r:embed="rId4"/>
              <a:stretch>
                <a:fillRect l="0" t="-8098" r="0" b="-8097"/>
              </a:stretch>
            </a:blipFill>
          </p:spPr>
        </p:sp>
      </p:grpSp>
      <p:grpSp>
        <p:nvGrpSpPr>
          <p:cNvPr name="Group 8" id="8"/>
          <p:cNvGrpSpPr/>
          <p:nvPr/>
        </p:nvGrpSpPr>
        <p:grpSpPr>
          <a:xfrm rot="0">
            <a:off x="-9525" y="1157794"/>
            <a:ext cx="2353689" cy="9138728"/>
            <a:chOff x="0" y="0"/>
            <a:chExt cx="3138252" cy="12184970"/>
          </a:xfrm>
        </p:grpSpPr>
        <p:sp>
          <p:nvSpPr>
            <p:cNvPr name="Freeform 9" id="9"/>
            <p:cNvSpPr/>
            <p:nvPr/>
          </p:nvSpPr>
          <p:spPr>
            <a:xfrm flipH="false" flipV="false" rot="0">
              <a:off x="12700" y="12700"/>
              <a:ext cx="3112897" cy="12159615"/>
            </a:xfrm>
            <a:custGeom>
              <a:avLst/>
              <a:gdLst/>
              <a:ahLst/>
              <a:cxnLst/>
              <a:rect r="r" b="b" t="t" l="l"/>
              <a:pathLst>
                <a:path h="12159615" w="3112897">
                  <a:moveTo>
                    <a:pt x="0" y="0"/>
                  </a:moveTo>
                  <a:lnTo>
                    <a:pt x="3112897" y="0"/>
                  </a:lnTo>
                  <a:lnTo>
                    <a:pt x="3112897" y="12159615"/>
                  </a:lnTo>
                  <a:lnTo>
                    <a:pt x="0" y="12159615"/>
                  </a:lnTo>
                  <a:close/>
                </a:path>
              </a:pathLst>
            </a:custGeom>
            <a:solidFill>
              <a:srgbClr val="4472C4"/>
            </a:solidFill>
          </p:spPr>
        </p:sp>
        <p:sp>
          <p:nvSpPr>
            <p:cNvPr name="Freeform 10" id="10"/>
            <p:cNvSpPr/>
            <p:nvPr/>
          </p:nvSpPr>
          <p:spPr>
            <a:xfrm flipH="false" flipV="false" rot="0">
              <a:off x="0" y="0"/>
              <a:ext cx="3138297" cy="12185015"/>
            </a:xfrm>
            <a:custGeom>
              <a:avLst/>
              <a:gdLst/>
              <a:ahLst/>
              <a:cxnLst/>
              <a:rect r="r" b="b" t="t" l="l"/>
              <a:pathLst>
                <a:path h="12185015" w="3138297">
                  <a:moveTo>
                    <a:pt x="12700" y="0"/>
                  </a:moveTo>
                  <a:lnTo>
                    <a:pt x="3125597" y="0"/>
                  </a:lnTo>
                  <a:cubicBezTo>
                    <a:pt x="3132582" y="0"/>
                    <a:pt x="3138297" y="5715"/>
                    <a:pt x="3138297" y="12700"/>
                  </a:cubicBezTo>
                  <a:lnTo>
                    <a:pt x="3138297" y="12172315"/>
                  </a:lnTo>
                  <a:cubicBezTo>
                    <a:pt x="3138297" y="12179300"/>
                    <a:pt x="3132582" y="12185015"/>
                    <a:pt x="3125597" y="12185015"/>
                  </a:cubicBezTo>
                  <a:lnTo>
                    <a:pt x="12700" y="12185015"/>
                  </a:lnTo>
                  <a:cubicBezTo>
                    <a:pt x="5715" y="12185015"/>
                    <a:pt x="0" y="12179300"/>
                    <a:pt x="0" y="12172315"/>
                  </a:cubicBezTo>
                  <a:lnTo>
                    <a:pt x="0" y="12700"/>
                  </a:lnTo>
                  <a:cubicBezTo>
                    <a:pt x="0" y="5715"/>
                    <a:pt x="5715" y="0"/>
                    <a:pt x="12700" y="0"/>
                  </a:cubicBezTo>
                  <a:moveTo>
                    <a:pt x="12700" y="25400"/>
                  </a:moveTo>
                  <a:lnTo>
                    <a:pt x="12700" y="12700"/>
                  </a:lnTo>
                  <a:lnTo>
                    <a:pt x="25400" y="12700"/>
                  </a:lnTo>
                  <a:lnTo>
                    <a:pt x="25400" y="12172315"/>
                  </a:lnTo>
                  <a:lnTo>
                    <a:pt x="12700" y="12172315"/>
                  </a:lnTo>
                  <a:lnTo>
                    <a:pt x="12700" y="12159615"/>
                  </a:lnTo>
                  <a:lnTo>
                    <a:pt x="3125597" y="12159615"/>
                  </a:lnTo>
                  <a:lnTo>
                    <a:pt x="3125597" y="12172315"/>
                  </a:lnTo>
                  <a:lnTo>
                    <a:pt x="3112897" y="12172315"/>
                  </a:lnTo>
                  <a:lnTo>
                    <a:pt x="3112897" y="12700"/>
                  </a:lnTo>
                  <a:lnTo>
                    <a:pt x="3125597" y="12700"/>
                  </a:lnTo>
                  <a:lnTo>
                    <a:pt x="3125597" y="25400"/>
                  </a:lnTo>
                  <a:lnTo>
                    <a:pt x="12700" y="25400"/>
                  </a:lnTo>
                  <a:close/>
                </a:path>
              </a:pathLst>
            </a:custGeom>
            <a:solidFill>
              <a:srgbClr val="2F528F"/>
            </a:solidFill>
          </p:spPr>
        </p:sp>
      </p:grpSp>
      <p:grpSp>
        <p:nvGrpSpPr>
          <p:cNvPr name="Group 11" id="11"/>
          <p:cNvGrpSpPr/>
          <p:nvPr/>
        </p:nvGrpSpPr>
        <p:grpSpPr>
          <a:xfrm rot="0">
            <a:off x="2427254" y="4864032"/>
            <a:ext cx="2353689" cy="5432487"/>
            <a:chOff x="0" y="0"/>
            <a:chExt cx="3138252" cy="7243316"/>
          </a:xfrm>
        </p:grpSpPr>
        <p:sp>
          <p:nvSpPr>
            <p:cNvPr name="Freeform 12" id="12"/>
            <p:cNvSpPr/>
            <p:nvPr/>
          </p:nvSpPr>
          <p:spPr>
            <a:xfrm flipH="false" flipV="false" rot="0">
              <a:off x="12700" y="12700"/>
              <a:ext cx="3112897" cy="7217918"/>
            </a:xfrm>
            <a:custGeom>
              <a:avLst/>
              <a:gdLst/>
              <a:ahLst/>
              <a:cxnLst/>
              <a:rect r="r" b="b" t="t" l="l"/>
              <a:pathLst>
                <a:path h="7217918" w="3112897">
                  <a:moveTo>
                    <a:pt x="0" y="0"/>
                  </a:moveTo>
                  <a:lnTo>
                    <a:pt x="3112897" y="0"/>
                  </a:lnTo>
                  <a:lnTo>
                    <a:pt x="3112897" y="7217918"/>
                  </a:lnTo>
                  <a:lnTo>
                    <a:pt x="0" y="7217918"/>
                  </a:lnTo>
                  <a:close/>
                </a:path>
              </a:pathLst>
            </a:custGeom>
            <a:solidFill>
              <a:srgbClr val="4472C4"/>
            </a:solidFill>
          </p:spPr>
        </p:sp>
        <p:sp>
          <p:nvSpPr>
            <p:cNvPr name="Freeform 13" id="13"/>
            <p:cNvSpPr/>
            <p:nvPr/>
          </p:nvSpPr>
          <p:spPr>
            <a:xfrm flipH="false" flipV="false" rot="0">
              <a:off x="0" y="0"/>
              <a:ext cx="3138297" cy="7243318"/>
            </a:xfrm>
            <a:custGeom>
              <a:avLst/>
              <a:gdLst/>
              <a:ahLst/>
              <a:cxnLst/>
              <a:rect r="r" b="b" t="t" l="l"/>
              <a:pathLst>
                <a:path h="7243318" w="3138297">
                  <a:moveTo>
                    <a:pt x="12700" y="0"/>
                  </a:moveTo>
                  <a:lnTo>
                    <a:pt x="3125597" y="0"/>
                  </a:lnTo>
                  <a:cubicBezTo>
                    <a:pt x="3132582" y="0"/>
                    <a:pt x="3138297" y="5715"/>
                    <a:pt x="3138297" y="12700"/>
                  </a:cubicBezTo>
                  <a:lnTo>
                    <a:pt x="3138297" y="7230618"/>
                  </a:lnTo>
                  <a:cubicBezTo>
                    <a:pt x="3138297" y="7237603"/>
                    <a:pt x="3132582" y="7243318"/>
                    <a:pt x="3125597" y="7243318"/>
                  </a:cubicBezTo>
                  <a:lnTo>
                    <a:pt x="12700" y="7243318"/>
                  </a:lnTo>
                  <a:cubicBezTo>
                    <a:pt x="5715" y="7243318"/>
                    <a:pt x="0" y="7237603"/>
                    <a:pt x="0" y="7230618"/>
                  </a:cubicBezTo>
                  <a:lnTo>
                    <a:pt x="0" y="12700"/>
                  </a:lnTo>
                  <a:cubicBezTo>
                    <a:pt x="0" y="5715"/>
                    <a:pt x="5715" y="0"/>
                    <a:pt x="12700" y="0"/>
                  </a:cubicBezTo>
                  <a:moveTo>
                    <a:pt x="12700" y="25400"/>
                  </a:moveTo>
                  <a:lnTo>
                    <a:pt x="12700" y="12700"/>
                  </a:lnTo>
                  <a:lnTo>
                    <a:pt x="25400" y="12700"/>
                  </a:lnTo>
                  <a:lnTo>
                    <a:pt x="25400" y="7230618"/>
                  </a:lnTo>
                  <a:lnTo>
                    <a:pt x="12700" y="7230618"/>
                  </a:lnTo>
                  <a:lnTo>
                    <a:pt x="12700" y="7217918"/>
                  </a:lnTo>
                  <a:lnTo>
                    <a:pt x="3125597" y="7217918"/>
                  </a:lnTo>
                  <a:lnTo>
                    <a:pt x="3125597" y="7230618"/>
                  </a:lnTo>
                  <a:lnTo>
                    <a:pt x="3112897" y="7230618"/>
                  </a:lnTo>
                  <a:lnTo>
                    <a:pt x="3112897" y="12700"/>
                  </a:lnTo>
                  <a:lnTo>
                    <a:pt x="3125597" y="12700"/>
                  </a:lnTo>
                  <a:lnTo>
                    <a:pt x="3125597" y="25400"/>
                  </a:lnTo>
                  <a:lnTo>
                    <a:pt x="12700" y="25400"/>
                  </a:lnTo>
                  <a:close/>
                </a:path>
              </a:pathLst>
            </a:custGeom>
            <a:solidFill>
              <a:srgbClr val="2F528F"/>
            </a:solidFill>
          </p:spPr>
        </p:sp>
      </p:grpSp>
      <p:grpSp>
        <p:nvGrpSpPr>
          <p:cNvPr name="Group 14" id="14"/>
          <p:cNvGrpSpPr/>
          <p:nvPr/>
        </p:nvGrpSpPr>
        <p:grpSpPr>
          <a:xfrm rot="0">
            <a:off x="4864032" y="4864038"/>
            <a:ext cx="2353689" cy="1463602"/>
            <a:chOff x="0" y="0"/>
            <a:chExt cx="3138252" cy="1951470"/>
          </a:xfrm>
        </p:grpSpPr>
        <p:sp>
          <p:nvSpPr>
            <p:cNvPr name="Freeform 15" id="15"/>
            <p:cNvSpPr/>
            <p:nvPr/>
          </p:nvSpPr>
          <p:spPr>
            <a:xfrm flipH="false" flipV="false" rot="0">
              <a:off x="12700" y="12700"/>
              <a:ext cx="3112897" cy="1926082"/>
            </a:xfrm>
            <a:custGeom>
              <a:avLst/>
              <a:gdLst/>
              <a:ahLst/>
              <a:cxnLst/>
              <a:rect r="r" b="b" t="t" l="l"/>
              <a:pathLst>
                <a:path h="1926082" w="3112897">
                  <a:moveTo>
                    <a:pt x="0" y="0"/>
                  </a:moveTo>
                  <a:lnTo>
                    <a:pt x="3112897" y="0"/>
                  </a:lnTo>
                  <a:lnTo>
                    <a:pt x="3112897" y="1926082"/>
                  </a:lnTo>
                  <a:lnTo>
                    <a:pt x="0" y="1926082"/>
                  </a:lnTo>
                  <a:close/>
                </a:path>
              </a:pathLst>
            </a:custGeom>
            <a:solidFill>
              <a:srgbClr val="4472C4"/>
            </a:solidFill>
          </p:spPr>
        </p:sp>
        <p:sp>
          <p:nvSpPr>
            <p:cNvPr name="Freeform 16" id="16"/>
            <p:cNvSpPr/>
            <p:nvPr/>
          </p:nvSpPr>
          <p:spPr>
            <a:xfrm flipH="false" flipV="false" rot="0">
              <a:off x="0" y="0"/>
              <a:ext cx="3138297" cy="1951482"/>
            </a:xfrm>
            <a:custGeom>
              <a:avLst/>
              <a:gdLst/>
              <a:ahLst/>
              <a:cxnLst/>
              <a:rect r="r" b="b" t="t" l="l"/>
              <a:pathLst>
                <a:path h="1951482" w="3138297">
                  <a:moveTo>
                    <a:pt x="12700" y="0"/>
                  </a:moveTo>
                  <a:lnTo>
                    <a:pt x="3125597" y="0"/>
                  </a:lnTo>
                  <a:cubicBezTo>
                    <a:pt x="3132582" y="0"/>
                    <a:pt x="3138297" y="5715"/>
                    <a:pt x="3138297" y="12700"/>
                  </a:cubicBezTo>
                  <a:lnTo>
                    <a:pt x="3138297" y="1938782"/>
                  </a:lnTo>
                  <a:cubicBezTo>
                    <a:pt x="3138297" y="1945767"/>
                    <a:pt x="3132582" y="1951482"/>
                    <a:pt x="3125597" y="1951482"/>
                  </a:cubicBezTo>
                  <a:lnTo>
                    <a:pt x="12700" y="1951482"/>
                  </a:lnTo>
                  <a:cubicBezTo>
                    <a:pt x="5715" y="1951482"/>
                    <a:pt x="0" y="1945767"/>
                    <a:pt x="0" y="1938782"/>
                  </a:cubicBezTo>
                  <a:lnTo>
                    <a:pt x="0" y="12700"/>
                  </a:lnTo>
                  <a:cubicBezTo>
                    <a:pt x="0" y="5715"/>
                    <a:pt x="5715" y="0"/>
                    <a:pt x="12700" y="0"/>
                  </a:cubicBezTo>
                  <a:moveTo>
                    <a:pt x="12700" y="25400"/>
                  </a:moveTo>
                  <a:lnTo>
                    <a:pt x="12700" y="12700"/>
                  </a:lnTo>
                  <a:lnTo>
                    <a:pt x="25400" y="12700"/>
                  </a:lnTo>
                  <a:lnTo>
                    <a:pt x="25400" y="1938782"/>
                  </a:lnTo>
                  <a:lnTo>
                    <a:pt x="12700" y="1938782"/>
                  </a:lnTo>
                  <a:lnTo>
                    <a:pt x="12700" y="1926082"/>
                  </a:lnTo>
                  <a:lnTo>
                    <a:pt x="3125597" y="1926082"/>
                  </a:lnTo>
                  <a:lnTo>
                    <a:pt x="3125597" y="1938782"/>
                  </a:lnTo>
                  <a:lnTo>
                    <a:pt x="3112897" y="1938782"/>
                  </a:lnTo>
                  <a:lnTo>
                    <a:pt x="3112897" y="12700"/>
                  </a:lnTo>
                  <a:lnTo>
                    <a:pt x="3125597" y="12700"/>
                  </a:lnTo>
                  <a:lnTo>
                    <a:pt x="3125597" y="25400"/>
                  </a:lnTo>
                  <a:lnTo>
                    <a:pt x="12700" y="25400"/>
                  </a:lnTo>
                  <a:close/>
                </a:path>
              </a:pathLst>
            </a:custGeom>
            <a:solidFill>
              <a:srgbClr val="2F528F"/>
            </a:solidFill>
          </p:spPr>
        </p:sp>
      </p:grpSp>
      <p:grpSp>
        <p:nvGrpSpPr>
          <p:cNvPr name="Group 17" id="17"/>
          <p:cNvGrpSpPr/>
          <p:nvPr/>
        </p:nvGrpSpPr>
        <p:grpSpPr>
          <a:xfrm rot="0">
            <a:off x="12636434" y="3618902"/>
            <a:ext cx="2353689" cy="3088118"/>
            <a:chOff x="0" y="0"/>
            <a:chExt cx="3138252" cy="4117490"/>
          </a:xfrm>
        </p:grpSpPr>
        <p:sp>
          <p:nvSpPr>
            <p:cNvPr name="Freeform 18" id="18"/>
            <p:cNvSpPr/>
            <p:nvPr/>
          </p:nvSpPr>
          <p:spPr>
            <a:xfrm flipH="false" flipV="false" rot="0">
              <a:off x="12700" y="12700"/>
              <a:ext cx="3112897" cy="4092067"/>
            </a:xfrm>
            <a:custGeom>
              <a:avLst/>
              <a:gdLst/>
              <a:ahLst/>
              <a:cxnLst/>
              <a:rect r="r" b="b" t="t" l="l"/>
              <a:pathLst>
                <a:path h="4092067" w="3112897">
                  <a:moveTo>
                    <a:pt x="0" y="0"/>
                  </a:moveTo>
                  <a:lnTo>
                    <a:pt x="3112897" y="0"/>
                  </a:lnTo>
                  <a:lnTo>
                    <a:pt x="3112897" y="4092067"/>
                  </a:lnTo>
                  <a:lnTo>
                    <a:pt x="0" y="4092067"/>
                  </a:lnTo>
                  <a:close/>
                </a:path>
              </a:pathLst>
            </a:custGeom>
            <a:solidFill>
              <a:srgbClr val="4472C4"/>
            </a:solidFill>
          </p:spPr>
        </p:sp>
        <p:sp>
          <p:nvSpPr>
            <p:cNvPr name="Freeform 19" id="19"/>
            <p:cNvSpPr/>
            <p:nvPr/>
          </p:nvSpPr>
          <p:spPr>
            <a:xfrm flipH="false" flipV="false" rot="0">
              <a:off x="0" y="0"/>
              <a:ext cx="3138297" cy="4117467"/>
            </a:xfrm>
            <a:custGeom>
              <a:avLst/>
              <a:gdLst/>
              <a:ahLst/>
              <a:cxnLst/>
              <a:rect r="r" b="b" t="t" l="l"/>
              <a:pathLst>
                <a:path h="4117467" w="3138297">
                  <a:moveTo>
                    <a:pt x="12700" y="0"/>
                  </a:moveTo>
                  <a:lnTo>
                    <a:pt x="3125597" y="0"/>
                  </a:lnTo>
                  <a:cubicBezTo>
                    <a:pt x="3132582" y="0"/>
                    <a:pt x="3138297" y="5715"/>
                    <a:pt x="3138297" y="12700"/>
                  </a:cubicBezTo>
                  <a:lnTo>
                    <a:pt x="3138297" y="4104767"/>
                  </a:lnTo>
                  <a:cubicBezTo>
                    <a:pt x="3138297" y="4111752"/>
                    <a:pt x="3132582" y="4117467"/>
                    <a:pt x="3125597" y="4117467"/>
                  </a:cubicBezTo>
                  <a:lnTo>
                    <a:pt x="12700" y="4117467"/>
                  </a:lnTo>
                  <a:cubicBezTo>
                    <a:pt x="5715" y="4117467"/>
                    <a:pt x="0" y="4111752"/>
                    <a:pt x="0" y="4104767"/>
                  </a:cubicBezTo>
                  <a:lnTo>
                    <a:pt x="0" y="12700"/>
                  </a:lnTo>
                  <a:cubicBezTo>
                    <a:pt x="0" y="5715"/>
                    <a:pt x="5715" y="0"/>
                    <a:pt x="12700" y="0"/>
                  </a:cubicBezTo>
                  <a:moveTo>
                    <a:pt x="12700" y="25400"/>
                  </a:moveTo>
                  <a:lnTo>
                    <a:pt x="12700" y="12700"/>
                  </a:lnTo>
                  <a:lnTo>
                    <a:pt x="25400" y="12700"/>
                  </a:lnTo>
                  <a:lnTo>
                    <a:pt x="25400" y="4104767"/>
                  </a:lnTo>
                  <a:lnTo>
                    <a:pt x="12700" y="4104767"/>
                  </a:lnTo>
                  <a:lnTo>
                    <a:pt x="12700" y="4092067"/>
                  </a:lnTo>
                  <a:lnTo>
                    <a:pt x="3125597" y="4092067"/>
                  </a:lnTo>
                  <a:lnTo>
                    <a:pt x="3125597" y="4104767"/>
                  </a:lnTo>
                  <a:lnTo>
                    <a:pt x="3112897" y="4104767"/>
                  </a:lnTo>
                  <a:lnTo>
                    <a:pt x="3112897" y="12700"/>
                  </a:lnTo>
                  <a:lnTo>
                    <a:pt x="3125597" y="12700"/>
                  </a:lnTo>
                  <a:lnTo>
                    <a:pt x="3125597" y="25400"/>
                  </a:lnTo>
                  <a:lnTo>
                    <a:pt x="12700" y="25400"/>
                  </a:lnTo>
                  <a:close/>
                </a:path>
              </a:pathLst>
            </a:custGeom>
            <a:solidFill>
              <a:srgbClr val="2F528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DAG2IewWCFo</dc:identifier>
  <dcterms:modified xsi:type="dcterms:W3CDTF">2011-08-01T06:04:30Z</dcterms:modified>
  <cp:revision>1</cp:revision>
  <dc:title>L4-Earthquake Case Studies.pptx</dc:title>
</cp:coreProperties>
</file>