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Abibas" charset="1" panose="02000603000000000000"/>
      <p:regular r:id="rId30"/>
    </p:embeddedFont>
    <p:embeddedFont>
      <p:font typeface="Calibri (MS) Bold" charset="1" panose="020F0702030404030204"/>
      <p:regular r:id="rId31"/>
    </p:embeddedFont>
    <p:embeddedFont>
      <p:font typeface="Calibri (MS)" charset="1" panose="020F0502020204030204"/>
      <p:regular r:id="rId32"/>
    </p:embeddedFont>
    <p:embeddedFont>
      <p:font typeface="Calibri (MS) Bold Italics" charset="1" panose="020F07020304040A0204"/>
      <p:regular r:id="rId33"/>
    </p:embeddedFont>
    <p:embeddedFont>
      <p:font typeface="Abibas Bold" charset="1" panose="02000603000000000000"/>
      <p:regular r:id="rId34"/>
    </p:embeddedFont>
    <p:embeddedFont>
      <p:font typeface="Arial" charset="1" panose="020B0604020202020204"/>
      <p:regular r:id="rId35"/>
    </p:embeddedFont>
    <p:embeddedFont>
      <p:font typeface="TT Rounds Condensed Bold" charset="1" panose="02000806030000020003"/>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notesMasters/notesMaster1.xml" Type="http://schemas.openxmlformats.org/officeDocument/2006/relationships/notesMaster"/><Relationship Id="rId38" Target="theme/theme2.xml" Type="http://schemas.openxmlformats.org/officeDocument/2006/relationships/theme"/><Relationship Id="rId39" Target="notesSlides/notesSlide1.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jpeg" Type="http://schemas.openxmlformats.org/officeDocument/2006/relationships/image"/><Relationship Id="rId4"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maps.conservation.ca.gov/cgs/informationwarehouse/" TargetMode="External" Type="http://schemas.openxmlformats.org/officeDocument/2006/relationships/hyperlink"/><Relationship Id="rId4" Target="../media/image1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www.youtube.com/watch?v=XmvP2aTZhEw&amp;feature=emb_logo" TargetMode="External" Type="http://schemas.openxmlformats.org/officeDocument/2006/relationships/hyperlink"/><Relationship Id="rId4" Target="http://www.eqc.govt.nz/what-we-do/land" TargetMode="External" Type="http://schemas.openxmlformats.org/officeDocument/2006/relationships/hyperlink"/><Relationship Id="rId5" Target="https://www.youtube.com/watch?v=gQAa0u7e20Q&amp;feature=emb_logo" TargetMode="External" Type="http://schemas.openxmlformats.org/officeDocument/2006/relationships/hyperlink"/><Relationship Id="rId6" Target="../media/image19.png" Type="http://schemas.openxmlformats.org/officeDocument/2006/relationships/image"/><Relationship Id="rId7" Target="https://www.youtube.com/watch?v=cYNoNUAMlzg&amp;feature=emb_logo" TargetMode="External" Type="http://schemas.openxmlformats.org/officeDocument/2006/relationships/hyperlink"/><Relationship Id="rId8" Target="https://www.youtube.com/watch?v=m5xM-CTDLo0&amp;feature=emb_logo" TargetMode="External" Type="http://schemas.openxmlformats.org/officeDocument/2006/relationships/hyperlink"/><Relationship Id="rId9" Target="https://www.youtube.com/watch?v=blTx92TuWHA&amp;feature=emb_logo"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 Id="rId8" Target="../media/image2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jpeg" Type="http://schemas.openxmlformats.org/officeDocument/2006/relationships/image"/><Relationship Id="rId11" Target="../media/image27.png" Type="http://schemas.openxmlformats.org/officeDocument/2006/relationships/image"/><Relationship Id="rId2" Target="../media/image1.png" Type="http://schemas.openxmlformats.org/officeDocument/2006/relationships/image"/><Relationship Id="rId3" Target="https://www.youtube.com/watch?v=KtZUZIRDr1Y" TargetMode="External" Type="http://schemas.openxmlformats.org/officeDocument/2006/relationships/hyperlink"/><Relationship Id="rId4" Target="https://www.youtube.com/watch?v=yJXjcCUpzeY" TargetMode="External" Type="http://schemas.openxmlformats.org/officeDocument/2006/relationships/hyperlink"/><Relationship Id="rId5" Target="https://www.youtube.com/watch?v=Z30rcg3buuw" TargetMode="External" Type="http://schemas.openxmlformats.org/officeDocument/2006/relationships/hyperlink"/><Relationship Id="rId6" Target="https://www.youtube.com/watch?v=c4fKBGsllZI" TargetMode="External" Type="http://schemas.openxmlformats.org/officeDocument/2006/relationships/hyperlink"/><Relationship Id="rId7" Target="https://www.aurecongroup.com/thinking/thinking-papers/outsmarting-tremors-with-earthquake-resilient-building-design" TargetMode="External" Type="http://schemas.openxmlformats.org/officeDocument/2006/relationships/hyperlink"/><Relationship Id="rId8" Target="https://www.nytimes.com/interactive/2019/06/03/us/earthquake-preparedness-usa-japan.html" TargetMode="External" Type="http://schemas.openxmlformats.org/officeDocument/2006/relationships/hyperlink"/><Relationship Id="rId9" Target="https://www.bigrentz.com/blog/earthquake-proof-buildings"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png" Type="http://schemas.openxmlformats.org/officeDocument/2006/relationships/image"/><Relationship Id="rId2" Target="../media/image1.pn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 Id="rId8" Target="../media/image34.png" Type="http://schemas.openxmlformats.org/officeDocument/2006/relationships/image"/><Relationship Id="rId9" Target="../media/image3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youtube.com/watch?v=gSnFB9Q27Zw&amp;feature=emb_logo" TargetMode="External" Type="http://schemas.openxmlformats.org/officeDocument/2006/relationships/hyperlink"/><Relationship Id="rId11" Target="https://www.youtube.com/watch?v=Oou32o-jR0M&amp;feature=emb_logo" TargetMode="External" Type="http://schemas.openxmlformats.org/officeDocument/2006/relationships/hyperlink"/><Relationship Id="rId12" Target="https://www.youtube.com/watch?v=D5RhI0ijjuk&amp;feature=emb_logo" TargetMode="External" Type="http://schemas.openxmlformats.org/officeDocument/2006/relationships/hyperlink"/><Relationship Id="rId2" Target="../media/image1.png" Type="http://schemas.openxmlformats.org/officeDocument/2006/relationships/image"/><Relationship Id="rId3" Target="https://www.youtube.com/watch?v=puW4DzndLtA&amp;feature=emb_logo" TargetMode="External" Type="http://schemas.openxmlformats.org/officeDocument/2006/relationships/hyperlink"/><Relationship Id="rId4" Target="https://www.youtube.com/watch?v=u-_qj3AYgmw&amp;feature=emb_logo" TargetMode="External" Type="http://schemas.openxmlformats.org/officeDocument/2006/relationships/hyperlink"/><Relationship Id="rId5" Target="https://www.youtube.com/watch?v=GG_NFlz_8QA&amp;feature=emb_logo" TargetMode="External" Type="http://schemas.openxmlformats.org/officeDocument/2006/relationships/hyperlink"/><Relationship Id="rId6" Target="https://www.youtube.com/watch?v=dQa_KjiCFCU&amp;feature=emb_logo" TargetMode="External" Type="http://schemas.openxmlformats.org/officeDocument/2006/relationships/hyperlink"/><Relationship Id="rId7" Target="https://www.youtube.com/watch?v=RjuE3984Wb8&amp;feature=emb_logo" TargetMode="External" Type="http://schemas.openxmlformats.org/officeDocument/2006/relationships/hyperlink"/><Relationship Id="rId8" Target="https://www.youtube.com/watch?v=Ypmh-p2T1zs&amp;feature=emb_logo" TargetMode="External" Type="http://schemas.openxmlformats.org/officeDocument/2006/relationships/hyperlink"/><Relationship Id="rId9" Target="https://www.youtube.com/watch?v=Y9k7k1wFMNA&amp;feature=emb_logo"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https://slideplayer.com/slide/14727255/" TargetMode="External" Type="http://schemas.openxmlformats.org/officeDocument/2006/relationships/hyperlink"/><Relationship Id="rId4" Target="https://www.instagram.com/reel/CwczQzOgz3Y/" TargetMode="External" Type="http://schemas.openxmlformats.org/officeDocument/2006/relationships/hyperlink"/><Relationship Id="rId5" Target="https://www.youtube.com/watch?v=NMt_dYTVopM"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 Id="rId4" Target="../media/image1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72352" y="29232"/>
            <a:ext cx="9420537" cy="935206"/>
          </a:xfrm>
          <a:prstGeom prst="rect">
            <a:avLst/>
          </a:prstGeom>
        </p:spPr>
        <p:txBody>
          <a:bodyPr anchor="t" rtlCol="false" tIns="0" lIns="0" bIns="0" rIns="0">
            <a:spAutoFit/>
          </a:bodyPr>
          <a:lstStyle/>
          <a:p>
            <a:pPr algn="l">
              <a:lnSpc>
                <a:spcPts val="6480"/>
              </a:lnSpc>
            </a:pPr>
            <a:r>
              <a:rPr lang="en-US" sz="5400" spc="47" u="sng">
                <a:solidFill>
                  <a:srgbClr val="000000"/>
                </a:solidFill>
                <a:latin typeface="Abibas"/>
                <a:ea typeface="Abibas"/>
                <a:cs typeface="Abibas"/>
                <a:sym typeface="Abibas"/>
              </a:rPr>
              <a:t>Living with Earthquakes</a:t>
            </a:r>
          </a:p>
        </p:txBody>
      </p:sp>
      <p:grpSp>
        <p:nvGrpSpPr>
          <p:cNvPr name="Group 4" id="4"/>
          <p:cNvGrpSpPr/>
          <p:nvPr/>
        </p:nvGrpSpPr>
        <p:grpSpPr>
          <a:xfrm rot="0">
            <a:off x="71388" y="1004136"/>
            <a:ext cx="7117152" cy="3066038"/>
            <a:chOff x="0" y="0"/>
            <a:chExt cx="9489536" cy="4088050"/>
          </a:xfrm>
        </p:grpSpPr>
        <p:sp>
          <p:nvSpPr>
            <p:cNvPr name="Freeform 5" id="5"/>
            <p:cNvSpPr/>
            <p:nvPr/>
          </p:nvSpPr>
          <p:spPr>
            <a:xfrm flipH="false" flipV="false" rot="0">
              <a:off x="12700" y="12700"/>
              <a:ext cx="9464167" cy="4062603"/>
            </a:xfrm>
            <a:custGeom>
              <a:avLst/>
              <a:gdLst/>
              <a:ahLst/>
              <a:cxnLst/>
              <a:rect r="r" b="b" t="t" l="l"/>
              <a:pathLst>
                <a:path h="4062603" w="9464167">
                  <a:moveTo>
                    <a:pt x="0" y="0"/>
                  </a:moveTo>
                  <a:lnTo>
                    <a:pt x="9464167" y="0"/>
                  </a:lnTo>
                  <a:lnTo>
                    <a:pt x="9464167" y="4062603"/>
                  </a:lnTo>
                  <a:lnTo>
                    <a:pt x="0" y="4062603"/>
                  </a:lnTo>
                  <a:close/>
                </a:path>
              </a:pathLst>
            </a:custGeom>
            <a:solidFill>
              <a:srgbClr val="FFFFFF"/>
            </a:solidFill>
          </p:spPr>
        </p:sp>
        <p:sp>
          <p:nvSpPr>
            <p:cNvPr name="Freeform 6" id="6"/>
            <p:cNvSpPr/>
            <p:nvPr/>
          </p:nvSpPr>
          <p:spPr>
            <a:xfrm flipH="false" flipV="false" rot="0">
              <a:off x="0" y="0"/>
              <a:ext cx="9489567" cy="4088003"/>
            </a:xfrm>
            <a:custGeom>
              <a:avLst/>
              <a:gdLst/>
              <a:ahLst/>
              <a:cxnLst/>
              <a:rect r="r" b="b" t="t" l="l"/>
              <a:pathLst>
                <a:path h="4088003" w="9489567">
                  <a:moveTo>
                    <a:pt x="12700" y="0"/>
                  </a:moveTo>
                  <a:lnTo>
                    <a:pt x="9476867" y="0"/>
                  </a:lnTo>
                  <a:cubicBezTo>
                    <a:pt x="9483852" y="0"/>
                    <a:pt x="9489567" y="5715"/>
                    <a:pt x="9489567" y="12700"/>
                  </a:cubicBezTo>
                  <a:lnTo>
                    <a:pt x="9489567" y="4075303"/>
                  </a:lnTo>
                  <a:cubicBezTo>
                    <a:pt x="9489567" y="4082288"/>
                    <a:pt x="9483852" y="4088003"/>
                    <a:pt x="9476867" y="4088003"/>
                  </a:cubicBezTo>
                  <a:lnTo>
                    <a:pt x="12700" y="4088003"/>
                  </a:lnTo>
                  <a:cubicBezTo>
                    <a:pt x="5715" y="4088003"/>
                    <a:pt x="0" y="4082288"/>
                    <a:pt x="0" y="4075303"/>
                  </a:cubicBezTo>
                  <a:lnTo>
                    <a:pt x="0" y="12700"/>
                  </a:lnTo>
                  <a:cubicBezTo>
                    <a:pt x="0" y="5715"/>
                    <a:pt x="5715" y="0"/>
                    <a:pt x="12700" y="0"/>
                  </a:cubicBezTo>
                  <a:moveTo>
                    <a:pt x="12700" y="25400"/>
                  </a:moveTo>
                  <a:lnTo>
                    <a:pt x="12700" y="12700"/>
                  </a:lnTo>
                  <a:lnTo>
                    <a:pt x="25400" y="12700"/>
                  </a:lnTo>
                  <a:lnTo>
                    <a:pt x="25400" y="4075303"/>
                  </a:lnTo>
                  <a:lnTo>
                    <a:pt x="12700" y="4075303"/>
                  </a:lnTo>
                  <a:lnTo>
                    <a:pt x="12700" y="4062603"/>
                  </a:lnTo>
                  <a:lnTo>
                    <a:pt x="9476867" y="4062603"/>
                  </a:lnTo>
                  <a:lnTo>
                    <a:pt x="9476867" y="4075303"/>
                  </a:lnTo>
                  <a:lnTo>
                    <a:pt x="9464167" y="4075303"/>
                  </a:lnTo>
                  <a:lnTo>
                    <a:pt x="9464167" y="12700"/>
                  </a:lnTo>
                  <a:lnTo>
                    <a:pt x="9476867" y="12700"/>
                  </a:lnTo>
                  <a:lnTo>
                    <a:pt x="9476867" y="25400"/>
                  </a:lnTo>
                  <a:lnTo>
                    <a:pt x="12700" y="25400"/>
                  </a:lnTo>
                  <a:close/>
                </a:path>
              </a:pathLst>
            </a:custGeom>
            <a:solidFill>
              <a:srgbClr val="000000"/>
            </a:solidFill>
          </p:spPr>
        </p:sp>
        <p:sp>
          <p:nvSpPr>
            <p:cNvPr name="TextBox 7" id="7"/>
            <p:cNvSpPr txBox="true"/>
            <p:nvPr/>
          </p:nvSpPr>
          <p:spPr>
            <a:xfrm>
              <a:off x="0" y="-57150"/>
              <a:ext cx="9489536" cy="4145200"/>
            </a:xfrm>
            <a:prstGeom prst="rect">
              <a:avLst/>
            </a:prstGeom>
          </p:spPr>
          <p:txBody>
            <a:bodyPr anchor="t" rtlCol="false" tIns="50800" lIns="50800" bIns="50800" rIns="50800"/>
            <a:lstStyle/>
            <a:p>
              <a:pPr algn="l">
                <a:lnSpc>
                  <a:spcPts val="3240"/>
                </a:lnSpc>
              </a:pPr>
              <a:r>
                <a:rPr lang="en-US" sz="2700" b="true">
                  <a:solidFill>
                    <a:srgbClr val="000000"/>
                  </a:solidFill>
                  <a:latin typeface="Calibri (MS) Bold"/>
                  <a:ea typeface="Calibri (MS) Bold"/>
                  <a:cs typeface="Calibri (MS) Bold"/>
                  <a:sym typeface="Calibri (MS) Bold"/>
                </a:rPr>
                <a:t>Starter: Look at the image below &amp; consider…</a:t>
              </a:r>
            </a:p>
            <a:p>
              <a:pPr algn="l">
                <a:lnSpc>
                  <a:spcPts val="3240"/>
                </a:lnSpc>
              </a:pPr>
              <a:r>
                <a:rPr lang="en-US" sz="2700">
                  <a:solidFill>
                    <a:srgbClr val="000000"/>
                  </a:solidFill>
                  <a:latin typeface="Calibri (MS)"/>
                  <a:ea typeface="Calibri (MS)"/>
                  <a:cs typeface="Calibri (MS)"/>
                  <a:sym typeface="Calibri (MS)"/>
                </a:rPr>
                <a:t>The town has just been devastated by an earthquake.</a:t>
              </a:r>
            </a:p>
            <a:p>
              <a:pPr algn="l">
                <a:lnSpc>
                  <a:spcPts val="3240"/>
                </a:lnSpc>
              </a:pPr>
            </a:p>
            <a:p>
              <a:pPr algn="l">
                <a:lnSpc>
                  <a:spcPts val="3240"/>
                </a:lnSpc>
              </a:pPr>
              <a:r>
                <a:rPr lang="en-US" sz="2700">
                  <a:solidFill>
                    <a:srgbClr val="000000"/>
                  </a:solidFill>
                  <a:latin typeface="Calibri (MS)"/>
                  <a:ea typeface="Calibri (MS)"/>
                  <a:cs typeface="Calibri (MS)"/>
                  <a:sym typeface="Calibri (MS)"/>
                </a:rPr>
                <a:t>Imagine you are the man in the picture. </a:t>
              </a:r>
            </a:p>
            <a:p>
              <a:pPr algn="l">
                <a:lnSpc>
                  <a:spcPts val="3240"/>
                </a:lnSpc>
              </a:pPr>
            </a:p>
            <a:p>
              <a:pPr algn="l">
                <a:lnSpc>
                  <a:spcPts val="3240"/>
                </a:lnSpc>
              </a:pPr>
              <a:r>
                <a:rPr lang="en-US" sz="2700">
                  <a:solidFill>
                    <a:srgbClr val="000000"/>
                  </a:solidFill>
                  <a:latin typeface="Calibri (MS)"/>
                  <a:ea typeface="Calibri (MS)"/>
                  <a:cs typeface="Calibri (MS)"/>
                  <a:sym typeface="Calibri (MS)"/>
                </a:rPr>
                <a:t>Could this fate have been avoided? Discuss….</a:t>
              </a:r>
            </a:p>
          </p:txBody>
        </p:sp>
      </p:grpSp>
      <p:grpSp>
        <p:nvGrpSpPr>
          <p:cNvPr name="Group 8" id="8"/>
          <p:cNvGrpSpPr>
            <a:grpSpLocks noChangeAspect="true"/>
          </p:cNvGrpSpPr>
          <p:nvPr/>
        </p:nvGrpSpPr>
        <p:grpSpPr>
          <a:xfrm rot="0">
            <a:off x="219458" y="4919472"/>
            <a:ext cx="6959557" cy="5266944"/>
            <a:chOff x="0" y="0"/>
            <a:chExt cx="9279410" cy="7022592"/>
          </a:xfrm>
        </p:grpSpPr>
        <p:sp>
          <p:nvSpPr>
            <p:cNvPr name="Freeform 9" id="9" descr="Kermanshah Earthquake: Two Years Later - Relief International"/>
            <p:cNvSpPr/>
            <p:nvPr/>
          </p:nvSpPr>
          <p:spPr>
            <a:xfrm flipH="false" flipV="false" rot="0">
              <a:off x="0" y="0"/>
              <a:ext cx="9279382" cy="7022592"/>
            </a:xfrm>
            <a:custGeom>
              <a:avLst/>
              <a:gdLst/>
              <a:ahLst/>
              <a:cxnLst/>
              <a:rect r="r" b="b" t="t" l="l"/>
              <a:pathLst>
                <a:path h="7022592" w="9279382">
                  <a:moveTo>
                    <a:pt x="0" y="0"/>
                  </a:moveTo>
                  <a:lnTo>
                    <a:pt x="9279382" y="0"/>
                  </a:lnTo>
                  <a:lnTo>
                    <a:pt x="9279382" y="7022592"/>
                  </a:lnTo>
                  <a:lnTo>
                    <a:pt x="0" y="7022592"/>
                  </a:lnTo>
                  <a:lnTo>
                    <a:pt x="0" y="0"/>
                  </a:lnTo>
                  <a:close/>
                </a:path>
              </a:pathLst>
            </a:custGeom>
            <a:blipFill>
              <a:blip r:embed="rId3"/>
              <a:stretch>
                <a:fillRect l="0" t="0" r="-31616" b="0"/>
              </a:stretch>
            </a:blipFill>
          </p:spPr>
        </p:sp>
      </p:grpSp>
      <p:grpSp>
        <p:nvGrpSpPr>
          <p:cNvPr name="Group 10" id="10"/>
          <p:cNvGrpSpPr/>
          <p:nvPr/>
        </p:nvGrpSpPr>
        <p:grpSpPr>
          <a:xfrm rot="0">
            <a:off x="7461318" y="191643"/>
            <a:ext cx="10600680" cy="3897034"/>
            <a:chOff x="0" y="0"/>
            <a:chExt cx="14134240" cy="5196046"/>
          </a:xfrm>
        </p:grpSpPr>
        <p:sp>
          <p:nvSpPr>
            <p:cNvPr name="Freeform 11" id="11"/>
            <p:cNvSpPr/>
            <p:nvPr/>
          </p:nvSpPr>
          <p:spPr>
            <a:xfrm flipH="false" flipV="false" rot="0">
              <a:off x="12700" y="12700"/>
              <a:ext cx="14108812" cy="5170678"/>
            </a:xfrm>
            <a:custGeom>
              <a:avLst/>
              <a:gdLst/>
              <a:ahLst/>
              <a:cxnLst/>
              <a:rect r="r" b="b" t="t" l="l"/>
              <a:pathLst>
                <a:path h="5170678" w="14108812">
                  <a:moveTo>
                    <a:pt x="0" y="0"/>
                  </a:moveTo>
                  <a:lnTo>
                    <a:pt x="14108812" y="0"/>
                  </a:lnTo>
                  <a:lnTo>
                    <a:pt x="14108812" y="5170678"/>
                  </a:lnTo>
                  <a:lnTo>
                    <a:pt x="0" y="5170678"/>
                  </a:lnTo>
                  <a:close/>
                </a:path>
              </a:pathLst>
            </a:custGeom>
            <a:solidFill>
              <a:srgbClr val="FFFFFF"/>
            </a:solidFill>
          </p:spPr>
        </p:sp>
        <p:sp>
          <p:nvSpPr>
            <p:cNvPr name="Freeform 12" id="12"/>
            <p:cNvSpPr/>
            <p:nvPr/>
          </p:nvSpPr>
          <p:spPr>
            <a:xfrm flipH="false" flipV="false" rot="0">
              <a:off x="0" y="0"/>
              <a:ext cx="14134212" cy="5196078"/>
            </a:xfrm>
            <a:custGeom>
              <a:avLst/>
              <a:gdLst/>
              <a:ahLst/>
              <a:cxnLst/>
              <a:rect r="r" b="b" t="t" l="l"/>
              <a:pathLst>
                <a:path h="5196078" w="14134212">
                  <a:moveTo>
                    <a:pt x="12700" y="0"/>
                  </a:moveTo>
                  <a:lnTo>
                    <a:pt x="14121512" y="0"/>
                  </a:lnTo>
                  <a:cubicBezTo>
                    <a:pt x="14128497" y="0"/>
                    <a:pt x="14134212" y="5715"/>
                    <a:pt x="14134212" y="12700"/>
                  </a:cubicBezTo>
                  <a:lnTo>
                    <a:pt x="14134212" y="5183378"/>
                  </a:lnTo>
                  <a:cubicBezTo>
                    <a:pt x="14134212" y="5190363"/>
                    <a:pt x="14128497" y="5196078"/>
                    <a:pt x="14121512" y="5196078"/>
                  </a:cubicBezTo>
                  <a:lnTo>
                    <a:pt x="12700" y="5196078"/>
                  </a:lnTo>
                  <a:cubicBezTo>
                    <a:pt x="5715" y="5196078"/>
                    <a:pt x="0" y="5190363"/>
                    <a:pt x="0" y="5183378"/>
                  </a:cubicBezTo>
                  <a:lnTo>
                    <a:pt x="0" y="12700"/>
                  </a:lnTo>
                  <a:cubicBezTo>
                    <a:pt x="0" y="5715"/>
                    <a:pt x="5715" y="0"/>
                    <a:pt x="12700" y="0"/>
                  </a:cubicBezTo>
                  <a:moveTo>
                    <a:pt x="12700" y="25400"/>
                  </a:moveTo>
                  <a:lnTo>
                    <a:pt x="12700" y="12700"/>
                  </a:lnTo>
                  <a:lnTo>
                    <a:pt x="25400" y="12700"/>
                  </a:lnTo>
                  <a:lnTo>
                    <a:pt x="25400" y="5183378"/>
                  </a:lnTo>
                  <a:lnTo>
                    <a:pt x="12700" y="5183378"/>
                  </a:lnTo>
                  <a:lnTo>
                    <a:pt x="12700" y="5170678"/>
                  </a:lnTo>
                  <a:lnTo>
                    <a:pt x="14121512" y="5170678"/>
                  </a:lnTo>
                  <a:lnTo>
                    <a:pt x="14121512" y="5183378"/>
                  </a:lnTo>
                  <a:lnTo>
                    <a:pt x="14108812" y="5183378"/>
                  </a:lnTo>
                  <a:lnTo>
                    <a:pt x="14108812" y="12700"/>
                  </a:lnTo>
                  <a:lnTo>
                    <a:pt x="14121512" y="12700"/>
                  </a:lnTo>
                  <a:lnTo>
                    <a:pt x="14121512" y="25400"/>
                  </a:lnTo>
                  <a:lnTo>
                    <a:pt x="12700" y="25400"/>
                  </a:lnTo>
                  <a:close/>
                </a:path>
              </a:pathLst>
            </a:custGeom>
            <a:solidFill>
              <a:srgbClr val="000000"/>
            </a:solidFill>
          </p:spPr>
        </p:sp>
        <p:sp>
          <p:nvSpPr>
            <p:cNvPr name="TextBox 13" id="13"/>
            <p:cNvSpPr txBox="true"/>
            <p:nvPr/>
          </p:nvSpPr>
          <p:spPr>
            <a:xfrm>
              <a:off x="0" y="-57150"/>
              <a:ext cx="14134240" cy="5253196"/>
            </a:xfrm>
            <a:prstGeom prst="rect">
              <a:avLst/>
            </a:prstGeom>
          </p:spPr>
          <p:txBody>
            <a:bodyPr anchor="t" rtlCol="false" tIns="50800" lIns="50800" bIns="50800" rIns="50800"/>
            <a:lstStyle/>
            <a:p>
              <a:pPr algn="l">
                <a:lnSpc>
                  <a:spcPts val="3240"/>
                </a:lnSpc>
              </a:pPr>
              <a:r>
                <a:rPr lang="en-US" b="true" sz="2700" u="sng">
                  <a:solidFill>
                    <a:srgbClr val="000000"/>
                  </a:solidFill>
                  <a:latin typeface="Calibri (MS) Bold"/>
                  <a:ea typeface="Calibri (MS) Bold"/>
                  <a:cs typeface="Calibri (MS) Bold"/>
                  <a:sym typeface="Calibri (MS) Bold"/>
                </a:rPr>
                <a:t>LO: To investigate how we can reduce the potential impacts of earthquakes</a:t>
              </a:r>
            </a:p>
            <a:p>
              <a:pPr algn="l">
                <a:lnSpc>
                  <a:spcPts val="3240"/>
                </a:lnSpc>
              </a:pPr>
            </a:p>
            <a:p>
              <a:pPr algn="l">
                <a:lnSpc>
                  <a:spcPts val="3240"/>
                </a:lnSpc>
              </a:pPr>
              <a:r>
                <a:rPr lang="en-US" sz="2700">
                  <a:solidFill>
                    <a:srgbClr val="000000"/>
                  </a:solidFill>
                  <a:latin typeface="Calibri (MS)"/>
                  <a:ea typeface="Calibri (MS)"/>
                  <a:cs typeface="Calibri (MS)"/>
                  <a:sym typeface="Calibri (MS)"/>
                </a:rPr>
                <a:t>Describe different hazard prediction methods</a:t>
              </a:r>
            </a:p>
            <a:p>
              <a:pPr algn="l">
                <a:lnSpc>
                  <a:spcPts val="3240"/>
                </a:lnSpc>
              </a:pPr>
            </a:p>
            <a:p>
              <a:pPr algn="l">
                <a:lnSpc>
                  <a:spcPts val="3240"/>
                </a:lnSpc>
              </a:pPr>
              <a:r>
                <a:rPr lang="en-US" sz="2700">
                  <a:solidFill>
                    <a:srgbClr val="000000"/>
                  </a:solidFill>
                  <a:latin typeface="Calibri (MS)"/>
                  <a:ea typeface="Calibri (MS)"/>
                  <a:cs typeface="Calibri (MS)"/>
                  <a:sym typeface="Calibri (MS)"/>
                </a:rPr>
                <a:t>Assess the importance of geophysical hazard adaptation in terms of increased government planning, land use zoning, and personal resilience, including increased preparedness, use of insurance and adoption of new technology.</a:t>
              </a:r>
            </a:p>
          </p:txBody>
        </p:sp>
      </p:grpSp>
      <p:grpSp>
        <p:nvGrpSpPr>
          <p:cNvPr name="Group 14" id="14"/>
          <p:cNvGrpSpPr/>
          <p:nvPr/>
        </p:nvGrpSpPr>
        <p:grpSpPr>
          <a:xfrm rot="0">
            <a:off x="7339521" y="4043499"/>
            <a:ext cx="10948482" cy="6232476"/>
            <a:chOff x="0" y="0"/>
            <a:chExt cx="14597976" cy="8309968"/>
          </a:xfrm>
        </p:grpSpPr>
        <p:sp>
          <p:nvSpPr>
            <p:cNvPr name="Freeform 15" id="15"/>
            <p:cNvSpPr/>
            <p:nvPr/>
          </p:nvSpPr>
          <p:spPr>
            <a:xfrm flipH="false" flipV="false" rot="0">
              <a:off x="0" y="0"/>
              <a:ext cx="14598014" cy="8309991"/>
            </a:xfrm>
            <a:custGeom>
              <a:avLst/>
              <a:gdLst/>
              <a:ahLst/>
              <a:cxnLst/>
              <a:rect r="r" b="b" t="t" l="l"/>
              <a:pathLst>
                <a:path h="8309991" w="14598014">
                  <a:moveTo>
                    <a:pt x="0" y="0"/>
                  </a:moveTo>
                  <a:lnTo>
                    <a:pt x="14598014" y="0"/>
                  </a:lnTo>
                  <a:lnTo>
                    <a:pt x="14598014" y="8309991"/>
                  </a:lnTo>
                  <a:lnTo>
                    <a:pt x="0" y="8309991"/>
                  </a:lnTo>
                  <a:close/>
                </a:path>
              </a:pathLst>
            </a:custGeom>
            <a:solidFill>
              <a:srgbClr val="FBE5D6"/>
            </a:solidFill>
          </p:spPr>
        </p:sp>
        <p:sp>
          <p:nvSpPr>
            <p:cNvPr name="TextBox 16" id="16"/>
            <p:cNvSpPr txBox="true"/>
            <p:nvPr/>
          </p:nvSpPr>
          <p:spPr>
            <a:xfrm>
              <a:off x="0" y="-28575"/>
              <a:ext cx="14597976" cy="8338543"/>
            </a:xfrm>
            <a:prstGeom prst="rect">
              <a:avLst/>
            </a:prstGeom>
          </p:spPr>
          <p:txBody>
            <a:bodyPr anchor="t" rtlCol="false" tIns="50800" lIns="50800" bIns="50800" rIns="50800"/>
            <a:lstStyle/>
            <a:p>
              <a:pPr algn="l">
                <a:lnSpc>
                  <a:spcPts val="1980"/>
                </a:lnSpc>
              </a:pPr>
              <a:r>
                <a:rPr lang="en-US" sz="1650">
                  <a:solidFill>
                    <a:srgbClr val="000000"/>
                  </a:solidFill>
                  <a:latin typeface="Calibri (MS)"/>
                  <a:ea typeface="Calibri (MS)"/>
                  <a:cs typeface="Calibri (MS)"/>
                  <a:sym typeface="Calibri (MS)"/>
                </a:rPr>
                <a:t>Exam Questions to think about…. </a:t>
              </a:r>
            </a:p>
            <a:p>
              <a:pPr algn="l">
                <a:lnSpc>
                  <a:spcPts val="1980"/>
                </a:lnSpc>
              </a:pPr>
            </a:p>
            <a:p>
              <a:pPr algn="l">
                <a:lnSpc>
                  <a:spcPts val="1980"/>
                </a:lnSpc>
              </a:pPr>
              <a:r>
                <a:rPr lang="en-US" sz="1650">
                  <a:solidFill>
                    <a:srgbClr val="000000"/>
                  </a:solidFill>
                  <a:latin typeface="Calibri (MS)"/>
                  <a:ea typeface="Calibri (MS)"/>
                  <a:cs typeface="Calibri (MS)"/>
                  <a:sym typeface="Calibri (MS)"/>
                </a:rPr>
                <a:t>‘Earthquakes are more difficult to predict, but easier to prepare for, than volcanic eruptions.’ How far do you agree with this view? [20] </a:t>
              </a:r>
            </a:p>
            <a:p>
              <a:pPr algn="l">
                <a:lnSpc>
                  <a:spcPts val="1980"/>
                </a:lnSpc>
              </a:pPr>
            </a:p>
            <a:p>
              <a:pPr algn="l">
                <a:lnSpc>
                  <a:spcPts val="1980"/>
                </a:lnSpc>
              </a:pPr>
              <a:r>
                <a:rPr lang="en-US" sz="1650">
                  <a:solidFill>
                    <a:srgbClr val="000000"/>
                  </a:solidFill>
                  <a:latin typeface="Calibri (MS)"/>
                  <a:ea typeface="Calibri (MS)"/>
                  <a:cs typeface="Calibri (MS)"/>
                  <a:sym typeface="Calibri (MS)"/>
                </a:rPr>
                <a:t>Describe the hazards resulting from earthquakes. Assess the extent to which hazards resulting from earthquakes can be managed. [20] </a:t>
              </a:r>
            </a:p>
            <a:p>
              <a:pPr algn="l">
                <a:lnSpc>
                  <a:spcPts val="1980"/>
                </a:lnSpc>
              </a:pPr>
            </a:p>
            <a:p>
              <a:pPr algn="l">
                <a:lnSpc>
                  <a:spcPts val="1980"/>
                </a:lnSpc>
              </a:pPr>
              <a:r>
                <a:rPr lang="en-US" sz="1650">
                  <a:solidFill>
                    <a:srgbClr val="000000"/>
                  </a:solidFill>
                  <a:latin typeface="Calibri (MS)"/>
                  <a:ea typeface="Calibri (MS)"/>
                  <a:cs typeface="Calibri (MS)"/>
                  <a:sym typeface="Calibri (MS)"/>
                </a:rPr>
                <a:t>With the aid of a case study of a hazardous environment, assess how prediction and preparedness can reduce the impacts of the hazard(s) on lives and property. [20]</a:t>
              </a:r>
            </a:p>
            <a:p>
              <a:pPr algn="l">
                <a:lnSpc>
                  <a:spcPts val="1980"/>
                </a:lnSpc>
              </a:pPr>
            </a:p>
            <a:p>
              <a:pPr algn="l">
                <a:lnSpc>
                  <a:spcPts val="1980"/>
                </a:lnSpc>
              </a:pPr>
              <a:r>
                <a:rPr lang="en-US" sz="1650">
                  <a:solidFill>
                    <a:srgbClr val="000000"/>
                  </a:solidFill>
                  <a:latin typeface="Calibri (MS)"/>
                  <a:ea typeface="Calibri (MS)"/>
                  <a:cs typeface="Calibri (MS)"/>
                  <a:sym typeface="Calibri (MS)"/>
                </a:rPr>
                <a:t>‘Earthquakes are difficult to predict but their impacts can be reduced.’ How far do you agree with this view? [20] </a:t>
              </a:r>
            </a:p>
            <a:p>
              <a:pPr algn="l">
                <a:lnSpc>
                  <a:spcPts val="1980"/>
                </a:lnSpc>
              </a:pPr>
            </a:p>
            <a:p>
              <a:pPr algn="l">
                <a:lnSpc>
                  <a:spcPts val="1980"/>
                </a:lnSpc>
              </a:pPr>
              <a:r>
                <a:rPr lang="en-US" sz="1650">
                  <a:solidFill>
                    <a:srgbClr val="000000"/>
                  </a:solidFill>
                  <a:latin typeface="Calibri (MS)"/>
                  <a:ea typeface="Calibri (MS)"/>
                  <a:cs typeface="Calibri (MS)"/>
                  <a:sym typeface="Calibri (MS)"/>
                </a:rPr>
                <a:t>‘The hazardous impact of earthquakes depends on the levels of preparedness and monitoring.’ How far do you agree with this view? [20]</a:t>
              </a:r>
            </a:p>
            <a:p>
              <a:pPr algn="l">
                <a:lnSpc>
                  <a:spcPts val="1980"/>
                </a:lnSpc>
              </a:pPr>
            </a:p>
            <a:p>
              <a:pPr algn="l">
                <a:lnSpc>
                  <a:spcPts val="1980"/>
                </a:lnSpc>
              </a:pPr>
              <a:r>
                <a:rPr lang="en-US" sz="1650">
                  <a:solidFill>
                    <a:srgbClr val="000000"/>
                  </a:solidFill>
                  <a:latin typeface="Calibri (MS)"/>
                  <a:ea typeface="Calibri (MS)"/>
                  <a:cs typeface="Calibri (MS)"/>
                  <a:sym typeface="Calibri (MS)"/>
                </a:rPr>
                <a:t>Describe and explain the range of hazards caused by earthquakes. Assess the extent to which these hazards can be predicted. [20]  </a:t>
              </a:r>
            </a:p>
            <a:p>
              <a:pPr algn="l">
                <a:lnSpc>
                  <a:spcPts val="1980"/>
                </a:lnSpc>
              </a:pPr>
            </a:p>
            <a:p>
              <a:pPr algn="l">
                <a:lnSpc>
                  <a:spcPts val="1980"/>
                </a:lnSpc>
              </a:pPr>
              <a:r>
                <a:rPr lang="en-US" sz="1650">
                  <a:solidFill>
                    <a:srgbClr val="000000"/>
                  </a:solidFill>
                  <a:latin typeface="Calibri (MS)"/>
                  <a:ea typeface="Calibri (MS)"/>
                  <a:cs typeface="Calibri (MS)"/>
                  <a:sym typeface="Calibri (MS)"/>
                </a:rPr>
                <a:t>For any one hazardous environment, explain the management strategies that can be used to reduce the effects of the hazards. Assess the effectiveness of these management strategies. [20] </a:t>
              </a:r>
            </a:p>
            <a:p>
              <a:pPr algn="l">
                <a:lnSpc>
                  <a:spcPts val="1980"/>
                </a:lnSpc>
              </a:pPr>
            </a:p>
            <a:p>
              <a:pPr algn="l">
                <a:lnSpc>
                  <a:spcPts val="1980"/>
                </a:lnSpc>
              </a:pPr>
              <a:r>
                <a:rPr lang="en-US" sz="1650">
                  <a:solidFill>
                    <a:srgbClr val="000000"/>
                  </a:solidFill>
                  <a:latin typeface="Calibri (MS)"/>
                  <a:ea typeface="Calibri (MS)"/>
                  <a:cs typeface="Calibri (MS)"/>
                  <a:sym typeface="Calibri (MS)"/>
                </a:rPr>
                <a:t>Explain the techniques used to monitor earthquakes and assess the extent to which prediction can reduce the hazardous impact of earthquakes. [20] </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87915"/>
            <a:ext cx="15773400" cy="933641"/>
            <a:chOff x="0" y="0"/>
            <a:chExt cx="21031200" cy="1244854"/>
          </a:xfrm>
        </p:grpSpPr>
        <p:sp>
          <p:nvSpPr>
            <p:cNvPr name="Freeform 4" id="4"/>
            <p:cNvSpPr/>
            <p:nvPr/>
          </p:nvSpPr>
          <p:spPr>
            <a:xfrm flipH="false" flipV="false" rot="0">
              <a:off x="0" y="0"/>
              <a:ext cx="21031200" cy="1244854"/>
            </a:xfrm>
            <a:custGeom>
              <a:avLst/>
              <a:gdLst/>
              <a:ahLst/>
              <a:cxnLst/>
              <a:rect r="r" b="b" t="t" l="l"/>
              <a:pathLst>
                <a:path h="1244854" w="21031200">
                  <a:moveTo>
                    <a:pt x="0" y="0"/>
                  </a:moveTo>
                  <a:lnTo>
                    <a:pt x="21031200" y="0"/>
                  </a:lnTo>
                  <a:lnTo>
                    <a:pt x="21031200" y="1244854"/>
                  </a:lnTo>
                  <a:lnTo>
                    <a:pt x="0" y="1244854"/>
                  </a:lnTo>
                  <a:close/>
                </a:path>
              </a:pathLst>
            </a:custGeom>
            <a:solidFill>
              <a:srgbClr val="000000">
                <a:alpha val="0"/>
              </a:srgbClr>
            </a:solidFill>
          </p:spPr>
        </p:sp>
        <p:sp>
          <p:nvSpPr>
            <p:cNvPr name="TextBox 5" id="5"/>
            <p:cNvSpPr txBox="true"/>
            <p:nvPr/>
          </p:nvSpPr>
          <p:spPr>
            <a:xfrm>
              <a:off x="0" y="0"/>
              <a:ext cx="21031200" cy="1244854"/>
            </a:xfrm>
            <a:prstGeom prst="rect">
              <a:avLst/>
            </a:prstGeom>
          </p:spPr>
          <p:txBody>
            <a:bodyPr anchor="ctr" rtlCol="false" tIns="0" lIns="0" bIns="0" rIns="0"/>
            <a:lstStyle/>
            <a:p>
              <a:pPr algn="l">
                <a:lnSpc>
                  <a:spcPts val="4536"/>
                </a:lnSpc>
              </a:pPr>
              <a:r>
                <a:rPr lang="en-US" sz="4200" spc="36">
                  <a:solidFill>
                    <a:srgbClr val="000000"/>
                  </a:solidFill>
                  <a:latin typeface="Abibas"/>
                  <a:ea typeface="Abibas"/>
                  <a:cs typeface="Abibas"/>
                  <a:sym typeface="Abibas"/>
                </a:rPr>
                <a:t>Hazard Mapping, Risk Assessment and Preparedness</a:t>
              </a:r>
            </a:p>
          </p:txBody>
        </p:sp>
      </p:grpSp>
      <p:sp>
        <p:nvSpPr>
          <p:cNvPr name="TextBox 6" id="6"/>
          <p:cNvSpPr txBox="true"/>
          <p:nvPr/>
        </p:nvSpPr>
        <p:spPr>
          <a:xfrm rot="0">
            <a:off x="309646" y="1095851"/>
            <a:ext cx="8548948" cy="9027666"/>
          </a:xfrm>
          <a:prstGeom prst="rect">
            <a:avLst/>
          </a:prstGeom>
        </p:spPr>
        <p:txBody>
          <a:bodyPr anchor="t" rtlCol="false" tIns="0" lIns="0" bIns="0" rIns="0">
            <a:spAutoFit/>
          </a:bodyPr>
          <a:lstStyle/>
          <a:p>
            <a:pPr algn="l">
              <a:lnSpc>
                <a:spcPts val="1995"/>
              </a:lnSpc>
            </a:pPr>
            <a:r>
              <a:rPr lang="en-US" sz="2310">
                <a:solidFill>
                  <a:srgbClr val="000000"/>
                </a:solidFill>
                <a:latin typeface="Calibri (MS)"/>
                <a:ea typeface="Calibri (MS)"/>
                <a:cs typeface="Calibri (MS)"/>
                <a:sym typeface="Calibri (MS)"/>
              </a:rPr>
              <a:t>Hazard mapping includes a body of theory that includes </a:t>
            </a:r>
            <a:r>
              <a:rPr lang="en-US" sz="2310" u="sng">
                <a:solidFill>
                  <a:srgbClr val="000000"/>
                </a:solidFill>
                <a:latin typeface="Calibri (MS)"/>
                <a:ea typeface="Calibri (MS)"/>
                <a:cs typeface="Calibri (MS)"/>
                <a:sym typeface="Calibri (MS)"/>
              </a:rPr>
              <a:t>risk, prediction, prevention, event and recovery</a:t>
            </a:r>
            <a:r>
              <a:rPr lang="en-US" sz="2310">
                <a:solidFill>
                  <a:srgbClr val="000000"/>
                </a:solidFill>
                <a:latin typeface="Calibri (MS)"/>
                <a:ea typeface="Calibri (MS)"/>
                <a:cs typeface="Calibri (MS)"/>
                <a:sym typeface="Calibri (MS)"/>
              </a:rPr>
              <a:t>. </a:t>
            </a:r>
          </a:p>
          <a:p>
            <a:pPr algn="l">
              <a:lnSpc>
                <a:spcPts val="1995"/>
              </a:lnSpc>
            </a:pPr>
          </a:p>
          <a:p>
            <a:pPr algn="l">
              <a:lnSpc>
                <a:spcPts val="1995"/>
              </a:lnSpc>
            </a:pPr>
            <a:r>
              <a:rPr lang="en-US" sz="2310">
                <a:solidFill>
                  <a:srgbClr val="4472C4"/>
                </a:solidFill>
                <a:latin typeface="Calibri (MS)"/>
                <a:ea typeface="Calibri (MS)"/>
                <a:cs typeface="Calibri (MS)"/>
                <a:sym typeface="Calibri (MS)"/>
              </a:rPr>
              <a:t>Vulnerability</a:t>
            </a:r>
            <a:r>
              <a:rPr lang="en-US" sz="2310">
                <a:solidFill>
                  <a:srgbClr val="000000"/>
                </a:solidFill>
                <a:latin typeface="Calibri (MS)"/>
                <a:ea typeface="Calibri (MS)"/>
                <a:cs typeface="Calibri (MS)"/>
                <a:sym typeface="Calibri (MS)"/>
              </a:rPr>
              <a:t> refers to the geographic conditions that increase the susceptibility of a community to a hazard or to the impacts of a hazard event. Examples?</a:t>
            </a:r>
          </a:p>
          <a:p>
            <a:pPr algn="l">
              <a:lnSpc>
                <a:spcPts val="1995"/>
              </a:lnSpc>
            </a:pPr>
            <a:r>
              <a:rPr lang="en-US" sz="2310">
                <a:solidFill>
                  <a:srgbClr val="4472C4"/>
                </a:solidFill>
                <a:latin typeface="Calibri (MS)"/>
                <a:ea typeface="Calibri (MS)"/>
                <a:cs typeface="Calibri (MS)"/>
                <a:sym typeface="Calibri (MS)"/>
              </a:rPr>
              <a:t>Risk</a:t>
            </a:r>
            <a:r>
              <a:rPr lang="en-US" sz="2310">
                <a:solidFill>
                  <a:srgbClr val="000000"/>
                </a:solidFill>
                <a:latin typeface="Calibri (MS)"/>
                <a:ea typeface="Calibri (MS)"/>
                <a:cs typeface="Calibri (MS)"/>
                <a:sym typeface="Calibri (MS)"/>
              </a:rPr>
              <a:t> is the probability of a hazard event causing harmful consequences (Expected losses in terms of death, injuries, property damage, economy and environment).</a:t>
            </a:r>
          </a:p>
          <a:p>
            <a:pPr algn="l">
              <a:lnSpc>
                <a:spcPts val="1995"/>
              </a:lnSpc>
            </a:pPr>
            <a:r>
              <a:rPr lang="en-US" sz="2310">
                <a:solidFill>
                  <a:srgbClr val="000000"/>
                </a:solidFill>
                <a:latin typeface="Calibri (MS)"/>
                <a:ea typeface="Calibri (MS)"/>
                <a:cs typeface="Calibri (MS)"/>
                <a:sym typeface="Calibri (MS)"/>
              </a:rPr>
              <a:t>A </a:t>
            </a:r>
            <a:r>
              <a:rPr lang="en-US" sz="2310">
                <a:solidFill>
                  <a:srgbClr val="4472C4"/>
                </a:solidFill>
                <a:latin typeface="Calibri (MS)"/>
                <a:ea typeface="Calibri (MS)"/>
                <a:cs typeface="Calibri (MS)"/>
                <a:sym typeface="Calibri (MS)"/>
              </a:rPr>
              <a:t>hazard</a:t>
            </a:r>
            <a:r>
              <a:rPr lang="en-US" sz="2310">
                <a:solidFill>
                  <a:srgbClr val="000000"/>
                </a:solidFill>
                <a:latin typeface="Calibri (MS)"/>
                <a:ea typeface="Calibri (MS)"/>
                <a:cs typeface="Calibri (MS)"/>
                <a:sym typeface="Calibri (MS)"/>
              </a:rPr>
              <a:t> is a threat/danger (whether natural or human) that has the potential to cause loss of life, injury, property damage, socio-economic disruption or environmental degradation. </a:t>
            </a:r>
          </a:p>
          <a:p>
            <a:pPr algn="l">
              <a:lnSpc>
                <a:spcPts val="1995"/>
              </a:lnSpc>
            </a:pPr>
            <a:r>
              <a:rPr lang="en-US" sz="2310">
                <a:solidFill>
                  <a:srgbClr val="000000"/>
                </a:solidFill>
                <a:latin typeface="Calibri (MS)"/>
                <a:ea typeface="Calibri (MS)"/>
                <a:cs typeface="Calibri (MS)"/>
                <a:sym typeface="Calibri (MS)"/>
              </a:rPr>
              <a:t>In contrast, a </a:t>
            </a:r>
            <a:r>
              <a:rPr lang="en-US" sz="2310">
                <a:solidFill>
                  <a:srgbClr val="4472C4"/>
                </a:solidFill>
                <a:latin typeface="Calibri (MS)"/>
                <a:ea typeface="Calibri (MS)"/>
                <a:cs typeface="Calibri (MS)"/>
                <a:sym typeface="Calibri (MS)"/>
              </a:rPr>
              <a:t>disaster</a:t>
            </a:r>
            <a:r>
              <a:rPr lang="en-US" sz="2310">
                <a:solidFill>
                  <a:srgbClr val="000000"/>
                </a:solidFill>
                <a:latin typeface="Calibri (MS)"/>
                <a:ea typeface="Calibri (MS)"/>
                <a:cs typeface="Calibri (MS)"/>
                <a:sym typeface="Calibri (MS)"/>
              </a:rPr>
              <a:t> is a major hazard event that causes widespread disruption to a community or region, with a significant demographic, economic and/or environmental losses.</a:t>
            </a:r>
          </a:p>
          <a:p>
            <a:pPr algn="l">
              <a:lnSpc>
                <a:spcPts val="1995"/>
              </a:lnSpc>
            </a:pPr>
            <a:r>
              <a:rPr lang="en-US" sz="2310">
                <a:solidFill>
                  <a:srgbClr val="000000"/>
                </a:solidFill>
                <a:latin typeface="Calibri (MS)"/>
                <a:ea typeface="Calibri (MS)"/>
                <a:cs typeface="Calibri (MS)"/>
                <a:sym typeface="Calibri (MS)"/>
              </a:rPr>
              <a:t>A number of stages can be observed in the build up to a disaster and in its aftermath (see table). </a:t>
            </a:r>
            <a:r>
              <a:rPr lang="en-US" sz="2310">
                <a:solidFill>
                  <a:srgbClr val="2F5597"/>
                </a:solidFill>
                <a:latin typeface="Calibri (MS)"/>
                <a:ea typeface="Calibri (MS)"/>
                <a:cs typeface="Calibri (MS)"/>
                <a:sym typeface="Calibri (MS)"/>
              </a:rPr>
              <a:t>Rehabilitation/recovery</a:t>
            </a:r>
            <a:r>
              <a:rPr lang="en-US" sz="2310">
                <a:solidFill>
                  <a:srgbClr val="000000"/>
                </a:solidFill>
                <a:latin typeface="Calibri (MS)"/>
                <a:ea typeface="Calibri (MS)"/>
                <a:cs typeface="Calibri (MS)"/>
                <a:sym typeface="Calibri (MS)"/>
              </a:rPr>
              <a:t> refers to people being able to make safe homes that the can live in again. This can be a very long, drawn out process, taking up to a decade or more for major construction projects (often dependent on level of development). </a:t>
            </a:r>
          </a:p>
          <a:p>
            <a:pPr algn="l">
              <a:lnSpc>
                <a:spcPts val="1995"/>
              </a:lnSpc>
            </a:pPr>
            <a:r>
              <a:rPr lang="en-US" sz="2310">
                <a:solidFill>
                  <a:srgbClr val="000000"/>
                </a:solidFill>
                <a:latin typeface="Calibri (MS)"/>
                <a:ea typeface="Calibri (MS)"/>
                <a:cs typeface="Calibri (MS)"/>
                <a:sym typeface="Calibri (MS)"/>
              </a:rPr>
              <a:t>As well as dealing with the aftermath of a disaster, governments try to </a:t>
            </a:r>
            <a:r>
              <a:rPr lang="en-US" sz="2310">
                <a:solidFill>
                  <a:srgbClr val="2F5597"/>
                </a:solidFill>
                <a:latin typeface="Calibri (MS)"/>
                <a:ea typeface="Calibri (MS)"/>
                <a:cs typeface="Calibri (MS)"/>
                <a:sym typeface="Calibri (MS)"/>
              </a:rPr>
              <a:t>plan to reduce impacts of future events</a:t>
            </a:r>
            <a:r>
              <a:rPr lang="en-US" sz="2310">
                <a:solidFill>
                  <a:srgbClr val="000000"/>
                </a:solidFill>
                <a:latin typeface="Calibri (MS)"/>
                <a:ea typeface="Calibri (MS)"/>
                <a:cs typeface="Calibri (MS)"/>
                <a:sym typeface="Calibri (MS)"/>
              </a:rPr>
              <a:t>. This was seen after the South Asian tsunami of 2004.  Before the event, a tsunami early warning system was not in place in the Indian Ocean. Following the event, as well as emergency rescue rehabilitation and reconstruction, governments and aid agencies in the region developed a system to reduce the impacts of future tsunamis. It is just part of the process needed to reduce the impact of hazards and to improve safety in the region. </a:t>
            </a:r>
          </a:p>
        </p:txBody>
      </p:sp>
      <p:grpSp>
        <p:nvGrpSpPr>
          <p:cNvPr name="Group 7" id="7"/>
          <p:cNvGrpSpPr>
            <a:grpSpLocks noChangeAspect="true"/>
          </p:cNvGrpSpPr>
          <p:nvPr/>
        </p:nvGrpSpPr>
        <p:grpSpPr>
          <a:xfrm rot="-5400000">
            <a:off x="11482508" y="-1424110"/>
            <a:ext cx="4350328" cy="8944216"/>
            <a:chOff x="0" y="0"/>
            <a:chExt cx="5800438" cy="11925622"/>
          </a:xfrm>
        </p:grpSpPr>
        <p:sp>
          <p:nvSpPr>
            <p:cNvPr name="Freeform 8" id="8" descr="Image preview"/>
            <p:cNvSpPr/>
            <p:nvPr/>
          </p:nvSpPr>
          <p:spPr>
            <a:xfrm flipH="false" flipV="false" rot="0">
              <a:off x="0" y="0"/>
              <a:ext cx="5800471" cy="11925681"/>
            </a:xfrm>
            <a:custGeom>
              <a:avLst/>
              <a:gdLst/>
              <a:ahLst/>
              <a:cxnLst/>
              <a:rect r="r" b="b" t="t" l="l"/>
              <a:pathLst>
                <a:path h="11925681" w="5800471">
                  <a:moveTo>
                    <a:pt x="0" y="0"/>
                  </a:moveTo>
                  <a:lnTo>
                    <a:pt x="5800471" y="0"/>
                  </a:lnTo>
                  <a:lnTo>
                    <a:pt x="5800471" y="11925681"/>
                  </a:lnTo>
                  <a:lnTo>
                    <a:pt x="0" y="11925681"/>
                  </a:lnTo>
                  <a:lnTo>
                    <a:pt x="0" y="0"/>
                  </a:lnTo>
                  <a:close/>
                </a:path>
              </a:pathLst>
            </a:custGeom>
            <a:blipFill>
              <a:blip r:embed="rId3"/>
              <a:stretch>
                <a:fillRect l="-22445" t="0" r="-23721" b="0"/>
              </a:stretch>
            </a:blipFill>
          </p:spPr>
        </p:sp>
      </p:grpSp>
      <p:grpSp>
        <p:nvGrpSpPr>
          <p:cNvPr name="Group 9" id="9"/>
          <p:cNvGrpSpPr>
            <a:grpSpLocks noChangeAspect="true"/>
          </p:cNvGrpSpPr>
          <p:nvPr/>
        </p:nvGrpSpPr>
        <p:grpSpPr>
          <a:xfrm rot="0">
            <a:off x="9745374" y="5381472"/>
            <a:ext cx="6028026" cy="4578430"/>
            <a:chOff x="0" y="0"/>
            <a:chExt cx="8037368" cy="6104574"/>
          </a:xfrm>
        </p:grpSpPr>
        <p:sp>
          <p:nvSpPr>
            <p:cNvPr name="Freeform 10" id="10" descr="The four phases of disaster management. Source: International... | Download  Scientific Diagram"/>
            <p:cNvSpPr/>
            <p:nvPr/>
          </p:nvSpPr>
          <p:spPr>
            <a:xfrm flipH="false" flipV="false" rot="0">
              <a:off x="0" y="0"/>
              <a:ext cx="8037322" cy="6104636"/>
            </a:xfrm>
            <a:custGeom>
              <a:avLst/>
              <a:gdLst/>
              <a:ahLst/>
              <a:cxnLst/>
              <a:rect r="r" b="b" t="t" l="l"/>
              <a:pathLst>
                <a:path h="6104636" w="8037322">
                  <a:moveTo>
                    <a:pt x="0" y="0"/>
                  </a:moveTo>
                  <a:lnTo>
                    <a:pt x="8037322" y="0"/>
                  </a:lnTo>
                  <a:lnTo>
                    <a:pt x="8037322" y="6104636"/>
                  </a:lnTo>
                  <a:lnTo>
                    <a:pt x="0" y="6104636"/>
                  </a:lnTo>
                  <a:lnTo>
                    <a:pt x="0" y="0"/>
                  </a:lnTo>
                  <a:close/>
                </a:path>
              </a:pathLst>
            </a:custGeom>
            <a:blipFill>
              <a:blip r:embed="rId4"/>
              <a:stretch>
                <a:fillRect l="0" t="0" r="0" b="1"/>
              </a:stretch>
            </a:blipFill>
          </p:spPr>
        </p:sp>
      </p:grpSp>
      <p:sp>
        <p:nvSpPr>
          <p:cNvPr name="AutoShape 11" id="11"/>
          <p:cNvSpPr/>
          <p:nvPr/>
        </p:nvSpPr>
        <p:spPr>
          <a:xfrm rot="-3337495">
            <a:off x="4707082" y="3617945"/>
            <a:ext cx="6065321" cy="0"/>
          </a:xfrm>
          <a:prstGeom prst="line">
            <a:avLst/>
          </a:prstGeom>
          <a:ln cap="rnd" w="9525">
            <a:solidFill>
              <a:srgbClr val="4472C4"/>
            </a:solidFill>
            <a:prstDash val="solid"/>
            <a:headEnd type="none" len="sm" w="sm"/>
            <a:tailEnd type="triangle" len="med" w="lg"/>
          </a:ln>
        </p:spPr>
      </p:sp>
      <p:grpSp>
        <p:nvGrpSpPr>
          <p:cNvPr name="Group 12" id="12"/>
          <p:cNvGrpSpPr/>
          <p:nvPr/>
        </p:nvGrpSpPr>
        <p:grpSpPr>
          <a:xfrm rot="0">
            <a:off x="15917567" y="6008080"/>
            <a:ext cx="2253457" cy="3046988"/>
            <a:chOff x="0" y="0"/>
            <a:chExt cx="3004610" cy="4062650"/>
          </a:xfrm>
        </p:grpSpPr>
        <p:sp>
          <p:nvSpPr>
            <p:cNvPr name="Freeform 13" id="13"/>
            <p:cNvSpPr/>
            <p:nvPr/>
          </p:nvSpPr>
          <p:spPr>
            <a:xfrm flipH="false" flipV="false" rot="0">
              <a:off x="-1524" y="-1524"/>
              <a:ext cx="3007614" cy="4065651"/>
            </a:xfrm>
            <a:custGeom>
              <a:avLst/>
              <a:gdLst/>
              <a:ahLst/>
              <a:cxnLst/>
              <a:rect r="r" b="b" t="t" l="l"/>
              <a:pathLst>
                <a:path h="4065651" w="3007614">
                  <a:moveTo>
                    <a:pt x="1524" y="0"/>
                  </a:moveTo>
                  <a:lnTo>
                    <a:pt x="3006090" y="0"/>
                  </a:lnTo>
                  <a:cubicBezTo>
                    <a:pt x="3006979" y="0"/>
                    <a:pt x="3007614" y="762"/>
                    <a:pt x="3007614" y="1524"/>
                  </a:cubicBezTo>
                  <a:lnTo>
                    <a:pt x="3007614" y="4064127"/>
                  </a:lnTo>
                  <a:cubicBezTo>
                    <a:pt x="3007614" y="4065016"/>
                    <a:pt x="3006852" y="4065651"/>
                    <a:pt x="3006090" y="4065651"/>
                  </a:cubicBezTo>
                  <a:lnTo>
                    <a:pt x="1524" y="4065651"/>
                  </a:lnTo>
                  <a:cubicBezTo>
                    <a:pt x="635" y="4065651"/>
                    <a:pt x="0" y="4064889"/>
                    <a:pt x="0" y="4064127"/>
                  </a:cubicBezTo>
                  <a:lnTo>
                    <a:pt x="0" y="1524"/>
                  </a:lnTo>
                  <a:cubicBezTo>
                    <a:pt x="0" y="635"/>
                    <a:pt x="762" y="0"/>
                    <a:pt x="1524" y="0"/>
                  </a:cubicBezTo>
                  <a:moveTo>
                    <a:pt x="1524" y="3048"/>
                  </a:moveTo>
                  <a:lnTo>
                    <a:pt x="1524" y="1524"/>
                  </a:lnTo>
                  <a:lnTo>
                    <a:pt x="3048" y="1524"/>
                  </a:lnTo>
                  <a:lnTo>
                    <a:pt x="3048" y="4064127"/>
                  </a:lnTo>
                  <a:lnTo>
                    <a:pt x="1524" y="4064127"/>
                  </a:lnTo>
                  <a:lnTo>
                    <a:pt x="1524" y="4062603"/>
                  </a:lnTo>
                  <a:lnTo>
                    <a:pt x="3006090" y="4062603"/>
                  </a:lnTo>
                  <a:lnTo>
                    <a:pt x="3006090" y="4064127"/>
                  </a:lnTo>
                  <a:lnTo>
                    <a:pt x="3004566" y="4064127"/>
                  </a:lnTo>
                  <a:lnTo>
                    <a:pt x="3004566" y="1524"/>
                  </a:lnTo>
                  <a:lnTo>
                    <a:pt x="3006090" y="1524"/>
                  </a:lnTo>
                  <a:lnTo>
                    <a:pt x="3006090" y="3048"/>
                  </a:lnTo>
                  <a:lnTo>
                    <a:pt x="1524" y="3048"/>
                  </a:lnTo>
                  <a:close/>
                </a:path>
              </a:pathLst>
            </a:custGeom>
            <a:solidFill>
              <a:srgbClr val="4472C4"/>
            </a:solidFill>
          </p:spPr>
        </p:sp>
        <p:sp>
          <p:nvSpPr>
            <p:cNvPr name="TextBox 14" id="14"/>
            <p:cNvSpPr txBox="true"/>
            <p:nvPr/>
          </p:nvSpPr>
          <p:spPr>
            <a:xfrm>
              <a:off x="0" y="-19050"/>
              <a:ext cx="3004610" cy="4081700"/>
            </a:xfrm>
            <a:prstGeom prst="rect">
              <a:avLst/>
            </a:prstGeom>
          </p:spPr>
          <p:txBody>
            <a:bodyPr anchor="t" rtlCol="false" tIns="50800" lIns="50800" bIns="50800" rIns="50800"/>
            <a:lstStyle/>
            <a:p>
              <a:pPr algn="l">
                <a:lnSpc>
                  <a:spcPts val="3240"/>
                </a:lnSpc>
              </a:pPr>
              <a:r>
                <a:rPr lang="en-US" sz="2700">
                  <a:solidFill>
                    <a:srgbClr val="202124"/>
                  </a:solidFill>
                  <a:latin typeface="Arial"/>
                  <a:ea typeface="Arial"/>
                  <a:cs typeface="Arial"/>
                  <a:sym typeface="Arial"/>
                </a:rPr>
                <a:t>Mitigate = make (something bad) less severe, serious, or painful.</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6151416" y="0"/>
            <a:ext cx="9621982" cy="1226248"/>
            <a:chOff x="0" y="0"/>
            <a:chExt cx="12829310" cy="1634998"/>
          </a:xfrm>
        </p:grpSpPr>
        <p:sp>
          <p:nvSpPr>
            <p:cNvPr name="Freeform 4" id="4"/>
            <p:cNvSpPr/>
            <p:nvPr/>
          </p:nvSpPr>
          <p:spPr>
            <a:xfrm flipH="false" flipV="false" rot="0">
              <a:off x="0" y="0"/>
              <a:ext cx="12829310" cy="1634998"/>
            </a:xfrm>
            <a:custGeom>
              <a:avLst/>
              <a:gdLst/>
              <a:ahLst/>
              <a:cxnLst/>
              <a:rect r="r" b="b" t="t" l="l"/>
              <a:pathLst>
                <a:path h="1634998" w="12829310">
                  <a:moveTo>
                    <a:pt x="0" y="0"/>
                  </a:moveTo>
                  <a:lnTo>
                    <a:pt x="12829310" y="0"/>
                  </a:lnTo>
                  <a:lnTo>
                    <a:pt x="12829310" y="1634998"/>
                  </a:lnTo>
                  <a:lnTo>
                    <a:pt x="0" y="1634998"/>
                  </a:lnTo>
                  <a:close/>
                </a:path>
              </a:pathLst>
            </a:custGeom>
            <a:solidFill>
              <a:srgbClr val="000000">
                <a:alpha val="0"/>
              </a:srgbClr>
            </a:solidFill>
          </p:spPr>
        </p:sp>
        <p:sp>
          <p:nvSpPr>
            <p:cNvPr name="TextBox 5" id="5"/>
            <p:cNvSpPr txBox="true"/>
            <p:nvPr/>
          </p:nvSpPr>
          <p:spPr>
            <a:xfrm>
              <a:off x="0" y="0"/>
              <a:ext cx="12829310" cy="1634998"/>
            </a:xfrm>
            <a:prstGeom prst="rect">
              <a:avLst/>
            </a:prstGeom>
          </p:spPr>
          <p:txBody>
            <a:bodyPr anchor="ctr" rtlCol="false" tIns="0" lIns="0" bIns="0" rIns="0"/>
            <a:lstStyle/>
            <a:p>
              <a:pPr algn="l">
                <a:lnSpc>
                  <a:spcPts val="4536"/>
                </a:lnSpc>
              </a:pPr>
              <a:r>
                <a:rPr lang="en-US" b="true" sz="4200" spc="36">
                  <a:solidFill>
                    <a:srgbClr val="000000"/>
                  </a:solidFill>
                  <a:latin typeface="Abibas Bold"/>
                  <a:ea typeface="Abibas Bold"/>
                  <a:cs typeface="Abibas Bold"/>
                  <a:sym typeface="Abibas Bold"/>
                </a:rPr>
                <a:t>Management of seismic hazards</a:t>
              </a:r>
            </a:p>
          </p:txBody>
        </p:sp>
      </p:grpSp>
      <p:sp>
        <p:nvSpPr>
          <p:cNvPr name="TextBox 6" id="6"/>
          <p:cNvSpPr txBox="true"/>
          <p:nvPr/>
        </p:nvSpPr>
        <p:spPr>
          <a:xfrm rot="0">
            <a:off x="188955" y="175887"/>
            <a:ext cx="5559552" cy="9836793"/>
          </a:xfrm>
          <a:prstGeom prst="rect">
            <a:avLst/>
          </a:prstGeom>
        </p:spPr>
        <p:txBody>
          <a:bodyPr anchor="t" rtlCol="false" tIns="0" lIns="0" bIns="0" rIns="0">
            <a:spAutoFit/>
          </a:bodyPr>
          <a:lstStyle/>
          <a:p>
            <a:pPr algn="l">
              <a:lnSpc>
                <a:spcPts val="2540"/>
              </a:lnSpc>
            </a:pPr>
            <a:r>
              <a:rPr lang="en-US" sz="2940">
                <a:solidFill>
                  <a:srgbClr val="000000"/>
                </a:solidFill>
                <a:latin typeface="Calibri (MS)"/>
                <a:ea typeface="Calibri (MS)"/>
                <a:cs typeface="Calibri (MS)"/>
                <a:sym typeface="Calibri (MS)"/>
              </a:rPr>
              <a:t>There is no way to accurately predict earthquakes, but there are many methods used to make estimates and to prepare. What are these methods?</a:t>
            </a:r>
          </a:p>
          <a:p>
            <a:pPr algn="l" marL="532066" indent="-266033" lvl="1">
              <a:lnSpc>
                <a:spcPts val="2540"/>
              </a:lnSpc>
              <a:buFont typeface="Arial"/>
              <a:buChar char="•"/>
            </a:pPr>
            <a:r>
              <a:rPr lang="en-US" sz="2940">
                <a:solidFill>
                  <a:srgbClr val="000000"/>
                </a:solidFill>
                <a:latin typeface="Calibri (MS)"/>
                <a:ea typeface="Calibri (MS)"/>
                <a:cs typeface="Calibri (MS)"/>
                <a:sym typeface="Calibri (MS)"/>
              </a:rPr>
              <a:t>seismic gap theory (forecasting)</a:t>
            </a:r>
          </a:p>
          <a:p>
            <a:pPr algn="l" marL="532066" indent="-266033" lvl="1">
              <a:lnSpc>
                <a:spcPts val="2540"/>
              </a:lnSpc>
              <a:buFont typeface="Arial"/>
              <a:buChar char="•"/>
            </a:pPr>
            <a:r>
              <a:rPr lang="en-US" sz="2940">
                <a:solidFill>
                  <a:srgbClr val="000000"/>
                </a:solidFill>
                <a:latin typeface="Calibri (MS)"/>
                <a:ea typeface="Calibri (MS)"/>
                <a:cs typeface="Calibri (MS)"/>
                <a:sym typeface="Calibri (MS)"/>
              </a:rPr>
              <a:t>monitoring of earthquake zones – use of instruments, seismograph, radon gas, geophysical changes (forecasting/prediction)</a:t>
            </a:r>
          </a:p>
          <a:p>
            <a:pPr algn="l" marL="532066" indent="-266033" lvl="1">
              <a:lnSpc>
                <a:spcPts val="2540"/>
              </a:lnSpc>
              <a:buFont typeface="Arial"/>
              <a:buChar char="•"/>
            </a:pPr>
            <a:r>
              <a:rPr lang="en-US" sz="2940">
                <a:solidFill>
                  <a:srgbClr val="000000"/>
                </a:solidFill>
                <a:latin typeface="Calibri (MS)"/>
                <a:ea typeface="Calibri (MS)"/>
                <a:cs typeface="Calibri (MS)"/>
                <a:sym typeface="Calibri (MS)"/>
              </a:rPr>
              <a:t>hazard mapping (forecasting/prediction/preparedness/protection)</a:t>
            </a:r>
          </a:p>
          <a:p>
            <a:pPr algn="l" marL="532066" indent="-266033" lvl="1">
              <a:lnSpc>
                <a:spcPts val="2540"/>
              </a:lnSpc>
              <a:buFont typeface="Arial"/>
              <a:buChar char="•"/>
            </a:pPr>
            <a:r>
              <a:rPr lang="en-US" sz="2940">
                <a:solidFill>
                  <a:srgbClr val="000000"/>
                </a:solidFill>
                <a:latin typeface="Calibri (MS)"/>
                <a:ea typeface="Calibri (MS)"/>
                <a:cs typeface="Calibri (MS)"/>
                <a:sym typeface="Calibri (MS)"/>
              </a:rPr>
              <a:t>community preparedness, e.g. Earthquake Awareness Day in Japan, emergency service teams etc. (preparedness)</a:t>
            </a:r>
          </a:p>
          <a:p>
            <a:pPr algn="l" marL="532066" indent="-266033" lvl="1">
              <a:lnSpc>
                <a:spcPts val="2540"/>
              </a:lnSpc>
              <a:buFont typeface="Arial"/>
              <a:buChar char="•"/>
            </a:pPr>
            <a:r>
              <a:rPr lang="en-US" sz="2940">
                <a:solidFill>
                  <a:srgbClr val="000000"/>
                </a:solidFill>
                <a:latin typeface="Calibri (MS)"/>
                <a:ea typeface="Calibri (MS)"/>
                <a:cs typeface="Calibri (MS)"/>
                <a:sym typeface="Calibri (MS)"/>
              </a:rPr>
              <a:t>hard engineering: earthquake proof building structures are an example of technological fix (protection)</a:t>
            </a:r>
          </a:p>
          <a:p>
            <a:pPr algn="l" marL="532066" indent="-266033" lvl="1">
              <a:lnSpc>
                <a:spcPts val="2540"/>
              </a:lnSpc>
            </a:pPr>
          </a:p>
          <a:p>
            <a:pPr algn="l" marL="551069" indent="-275534" lvl="1">
              <a:lnSpc>
                <a:spcPts val="2630"/>
              </a:lnSpc>
            </a:pPr>
            <a:r>
              <a:rPr lang="en-US" sz="3044">
                <a:solidFill>
                  <a:srgbClr val="000000"/>
                </a:solidFill>
                <a:latin typeface="Calibri (MS)"/>
                <a:ea typeface="Calibri (MS)"/>
                <a:cs typeface="Calibri (MS)"/>
                <a:sym typeface="Calibri (MS)"/>
              </a:rPr>
              <a:t>In reality, do all of these fall into the category of earthquake preparedness?</a:t>
            </a:r>
          </a:p>
        </p:txBody>
      </p:sp>
      <p:grpSp>
        <p:nvGrpSpPr>
          <p:cNvPr name="Group 7" id="7"/>
          <p:cNvGrpSpPr>
            <a:grpSpLocks noChangeAspect="true"/>
          </p:cNvGrpSpPr>
          <p:nvPr/>
        </p:nvGrpSpPr>
        <p:grpSpPr>
          <a:xfrm rot="0">
            <a:off x="5923926" y="1392502"/>
            <a:ext cx="5977128" cy="8665898"/>
            <a:chOff x="0" y="0"/>
            <a:chExt cx="7969504" cy="11554530"/>
          </a:xfrm>
        </p:grpSpPr>
        <p:sp>
          <p:nvSpPr>
            <p:cNvPr name="Freeform 8" id="8" descr="Earth Observation for the Assessment of Earthquake Hazard, Risk and  Disaster Management | SpringerLink"/>
            <p:cNvSpPr/>
            <p:nvPr/>
          </p:nvSpPr>
          <p:spPr>
            <a:xfrm flipH="false" flipV="false" rot="0">
              <a:off x="0" y="0"/>
              <a:ext cx="7969504" cy="11554587"/>
            </a:xfrm>
            <a:custGeom>
              <a:avLst/>
              <a:gdLst/>
              <a:ahLst/>
              <a:cxnLst/>
              <a:rect r="r" b="b" t="t" l="l"/>
              <a:pathLst>
                <a:path h="11554587" w="7969504">
                  <a:moveTo>
                    <a:pt x="0" y="0"/>
                  </a:moveTo>
                  <a:lnTo>
                    <a:pt x="7969504" y="0"/>
                  </a:lnTo>
                  <a:lnTo>
                    <a:pt x="7969504" y="11554587"/>
                  </a:lnTo>
                  <a:lnTo>
                    <a:pt x="0" y="11554587"/>
                  </a:lnTo>
                  <a:lnTo>
                    <a:pt x="0" y="0"/>
                  </a:lnTo>
                  <a:close/>
                </a:path>
              </a:pathLst>
            </a:custGeom>
            <a:blipFill>
              <a:blip r:embed="rId3"/>
              <a:stretch>
                <a:fillRect l="0" t="0" r="-49344" b="0"/>
              </a:stretch>
            </a:blipFill>
          </p:spPr>
        </p:sp>
      </p:grpSp>
      <p:grpSp>
        <p:nvGrpSpPr>
          <p:cNvPr name="Group 9" id="9"/>
          <p:cNvGrpSpPr>
            <a:grpSpLocks noChangeAspect="true"/>
          </p:cNvGrpSpPr>
          <p:nvPr/>
        </p:nvGrpSpPr>
        <p:grpSpPr>
          <a:xfrm rot="0">
            <a:off x="12012714" y="1392502"/>
            <a:ext cx="6015038" cy="7586662"/>
            <a:chOff x="0" y="0"/>
            <a:chExt cx="8020050" cy="10115550"/>
          </a:xfrm>
        </p:grpSpPr>
        <p:sp>
          <p:nvSpPr>
            <p:cNvPr name="Freeform 10" id="10" descr="the key elements of disaster risk management | Download Scientific Diagram"/>
            <p:cNvSpPr/>
            <p:nvPr/>
          </p:nvSpPr>
          <p:spPr>
            <a:xfrm flipH="false" flipV="false" rot="0">
              <a:off x="0" y="0"/>
              <a:ext cx="8020050" cy="10115550"/>
            </a:xfrm>
            <a:custGeom>
              <a:avLst/>
              <a:gdLst/>
              <a:ahLst/>
              <a:cxnLst/>
              <a:rect r="r" b="b" t="t" l="l"/>
              <a:pathLst>
                <a:path h="10115550" w="8020050">
                  <a:moveTo>
                    <a:pt x="0" y="0"/>
                  </a:moveTo>
                  <a:lnTo>
                    <a:pt x="8020050" y="0"/>
                  </a:lnTo>
                  <a:lnTo>
                    <a:pt x="8020050" y="10115550"/>
                  </a:lnTo>
                  <a:lnTo>
                    <a:pt x="0" y="10115550"/>
                  </a:lnTo>
                  <a:lnTo>
                    <a:pt x="0" y="0"/>
                  </a:lnTo>
                  <a:close/>
                </a:path>
              </a:pathLst>
            </a:custGeom>
            <a:blipFill>
              <a:blip r:embed="rId4"/>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10378"/>
            <a:ext cx="18288000" cy="933640"/>
            <a:chOff x="0" y="0"/>
            <a:chExt cx="24384000" cy="1244854"/>
          </a:xfrm>
        </p:grpSpPr>
        <p:sp>
          <p:nvSpPr>
            <p:cNvPr name="Freeform 4" id="4"/>
            <p:cNvSpPr/>
            <p:nvPr/>
          </p:nvSpPr>
          <p:spPr>
            <a:xfrm flipH="false" flipV="false" rot="0">
              <a:off x="0" y="0"/>
              <a:ext cx="24384000" cy="1244854"/>
            </a:xfrm>
            <a:custGeom>
              <a:avLst/>
              <a:gdLst/>
              <a:ahLst/>
              <a:cxnLst/>
              <a:rect r="r" b="b" t="t" l="l"/>
              <a:pathLst>
                <a:path h="1244854" w="24384000">
                  <a:moveTo>
                    <a:pt x="0" y="0"/>
                  </a:moveTo>
                  <a:lnTo>
                    <a:pt x="24384000" y="0"/>
                  </a:lnTo>
                  <a:lnTo>
                    <a:pt x="24384000" y="1244854"/>
                  </a:lnTo>
                  <a:lnTo>
                    <a:pt x="0" y="1244854"/>
                  </a:lnTo>
                  <a:close/>
                </a:path>
              </a:pathLst>
            </a:custGeom>
            <a:solidFill>
              <a:srgbClr val="000000">
                <a:alpha val="0"/>
              </a:srgbClr>
            </a:solidFill>
          </p:spPr>
        </p:sp>
        <p:sp>
          <p:nvSpPr>
            <p:cNvPr name="TextBox 5" id="5"/>
            <p:cNvSpPr txBox="true"/>
            <p:nvPr/>
          </p:nvSpPr>
          <p:spPr>
            <a:xfrm>
              <a:off x="0" y="0"/>
              <a:ext cx="24384000" cy="1244854"/>
            </a:xfrm>
            <a:prstGeom prst="rect">
              <a:avLst/>
            </a:prstGeom>
          </p:spPr>
          <p:txBody>
            <a:bodyPr anchor="ctr" rtlCol="false" tIns="0" lIns="0" bIns="0" rIns="0"/>
            <a:lstStyle/>
            <a:p>
              <a:pPr algn="ctr">
                <a:lnSpc>
                  <a:spcPts val="4536"/>
                </a:lnSpc>
              </a:pPr>
              <a:r>
                <a:rPr lang="en-US" sz="4200" spc="36">
                  <a:solidFill>
                    <a:srgbClr val="000000"/>
                  </a:solidFill>
                  <a:latin typeface="Abibas"/>
                  <a:ea typeface="Abibas"/>
                  <a:cs typeface="Abibas"/>
                  <a:sym typeface="Abibas"/>
                </a:rPr>
                <a:t>Hazard </a:t>
              </a:r>
              <a:r>
                <a:rPr lang="en-US" b="true" sz="4200" spc="36">
                  <a:solidFill>
                    <a:srgbClr val="000000"/>
                  </a:solidFill>
                  <a:latin typeface="Abibas Bold"/>
                  <a:ea typeface="Abibas Bold"/>
                  <a:cs typeface="Abibas Bold"/>
                  <a:sym typeface="Abibas Bold"/>
                </a:rPr>
                <a:t>Mapping</a:t>
              </a:r>
              <a:r>
                <a:rPr lang="en-US" sz="4200" spc="36">
                  <a:solidFill>
                    <a:srgbClr val="000000"/>
                  </a:solidFill>
                  <a:latin typeface="Abibas"/>
                  <a:ea typeface="Abibas"/>
                  <a:cs typeface="Abibas"/>
                  <a:sym typeface="Abibas"/>
                </a:rPr>
                <a:t>, Risk Assessment and Preparedness – Earthquakes </a:t>
              </a:r>
            </a:p>
          </p:txBody>
        </p:sp>
      </p:grpSp>
      <p:sp>
        <p:nvSpPr>
          <p:cNvPr name="TextBox 6" id="6"/>
          <p:cNvSpPr txBox="true"/>
          <p:nvPr/>
        </p:nvSpPr>
        <p:spPr>
          <a:xfrm rot="0">
            <a:off x="309648" y="1095851"/>
            <a:ext cx="7094222" cy="2793120"/>
          </a:xfrm>
          <a:prstGeom prst="rect">
            <a:avLst/>
          </a:prstGeom>
        </p:spPr>
        <p:txBody>
          <a:bodyPr anchor="t" rtlCol="false" tIns="0" lIns="0" bIns="0" rIns="0">
            <a:spAutoFit/>
          </a:bodyPr>
          <a:lstStyle/>
          <a:p>
            <a:pPr algn="l">
              <a:lnSpc>
                <a:spcPts val="2268"/>
              </a:lnSpc>
            </a:pPr>
            <a:r>
              <a:rPr lang="en-US" sz="2625">
                <a:solidFill>
                  <a:srgbClr val="000000"/>
                </a:solidFill>
                <a:latin typeface="Calibri (MS)"/>
                <a:ea typeface="Calibri (MS)"/>
                <a:cs typeface="Calibri (MS)"/>
                <a:sym typeface="Calibri (MS)"/>
              </a:rPr>
              <a:t>People deal with earthquakes in a number of ways, which include:</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Doing nothing and accepting the hazard.</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Adjusting/adapting to the hazardous environment e.g. strengthening their home.</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Leaving the area.</a:t>
            </a:r>
          </a:p>
        </p:txBody>
      </p:sp>
      <p:grpSp>
        <p:nvGrpSpPr>
          <p:cNvPr name="Group 7" id="7"/>
          <p:cNvGrpSpPr/>
          <p:nvPr/>
        </p:nvGrpSpPr>
        <p:grpSpPr>
          <a:xfrm rot="0">
            <a:off x="22512" y="3479196"/>
            <a:ext cx="10063599" cy="5535509"/>
            <a:chOff x="0" y="0"/>
            <a:chExt cx="13418132" cy="7380678"/>
          </a:xfrm>
        </p:grpSpPr>
        <p:sp>
          <p:nvSpPr>
            <p:cNvPr name="Freeform 8" id="8"/>
            <p:cNvSpPr/>
            <p:nvPr/>
          </p:nvSpPr>
          <p:spPr>
            <a:xfrm flipH="false" flipV="false" rot="0">
              <a:off x="-1524" y="-1524"/>
              <a:ext cx="13421234" cy="7383780"/>
            </a:xfrm>
            <a:custGeom>
              <a:avLst/>
              <a:gdLst/>
              <a:ahLst/>
              <a:cxnLst/>
              <a:rect r="r" b="b" t="t" l="l"/>
              <a:pathLst>
                <a:path h="7383780" w="13421234">
                  <a:moveTo>
                    <a:pt x="1524" y="0"/>
                  </a:moveTo>
                  <a:lnTo>
                    <a:pt x="13419710" y="0"/>
                  </a:lnTo>
                  <a:cubicBezTo>
                    <a:pt x="13420598" y="0"/>
                    <a:pt x="13421234" y="762"/>
                    <a:pt x="13421234" y="1524"/>
                  </a:cubicBezTo>
                  <a:lnTo>
                    <a:pt x="13421234" y="7382256"/>
                  </a:lnTo>
                  <a:cubicBezTo>
                    <a:pt x="13421234" y="7383145"/>
                    <a:pt x="13420472" y="7383780"/>
                    <a:pt x="13419710" y="7383780"/>
                  </a:cubicBezTo>
                  <a:lnTo>
                    <a:pt x="1524" y="7383780"/>
                  </a:lnTo>
                  <a:cubicBezTo>
                    <a:pt x="635" y="7383780"/>
                    <a:pt x="0" y="7383018"/>
                    <a:pt x="0" y="7382256"/>
                  </a:cubicBezTo>
                  <a:lnTo>
                    <a:pt x="0" y="1524"/>
                  </a:lnTo>
                  <a:cubicBezTo>
                    <a:pt x="0" y="635"/>
                    <a:pt x="762" y="0"/>
                    <a:pt x="1524" y="0"/>
                  </a:cubicBezTo>
                  <a:moveTo>
                    <a:pt x="1524" y="3048"/>
                  </a:moveTo>
                  <a:lnTo>
                    <a:pt x="1524" y="1524"/>
                  </a:lnTo>
                  <a:lnTo>
                    <a:pt x="3048" y="1524"/>
                  </a:lnTo>
                  <a:lnTo>
                    <a:pt x="3048" y="7382256"/>
                  </a:lnTo>
                  <a:lnTo>
                    <a:pt x="1524" y="7382256"/>
                  </a:lnTo>
                  <a:lnTo>
                    <a:pt x="1524" y="7380732"/>
                  </a:lnTo>
                  <a:lnTo>
                    <a:pt x="13419710" y="7380732"/>
                  </a:lnTo>
                  <a:lnTo>
                    <a:pt x="13419710" y="7382256"/>
                  </a:lnTo>
                  <a:lnTo>
                    <a:pt x="13418186" y="7382256"/>
                  </a:lnTo>
                  <a:lnTo>
                    <a:pt x="13418186" y="1524"/>
                  </a:lnTo>
                  <a:lnTo>
                    <a:pt x="13419710" y="1524"/>
                  </a:lnTo>
                  <a:lnTo>
                    <a:pt x="13419710" y="3048"/>
                  </a:lnTo>
                  <a:lnTo>
                    <a:pt x="1524" y="3048"/>
                  </a:lnTo>
                  <a:close/>
                </a:path>
              </a:pathLst>
            </a:custGeom>
            <a:solidFill>
              <a:srgbClr val="4472C4"/>
            </a:solidFill>
          </p:spPr>
        </p:sp>
        <p:sp>
          <p:nvSpPr>
            <p:cNvPr name="TextBox 9" id="9"/>
            <p:cNvSpPr txBox="true"/>
            <p:nvPr/>
          </p:nvSpPr>
          <p:spPr>
            <a:xfrm>
              <a:off x="0" y="19050"/>
              <a:ext cx="13418132" cy="7361628"/>
            </a:xfrm>
            <a:prstGeom prst="rect">
              <a:avLst/>
            </a:prstGeom>
          </p:spPr>
          <p:txBody>
            <a:bodyPr anchor="t" rtlCol="false" tIns="50800" lIns="50800" bIns="50800" rIns="50800"/>
            <a:lstStyle/>
            <a:p>
              <a:pPr algn="l">
                <a:lnSpc>
                  <a:spcPts val="1451"/>
                </a:lnSpc>
              </a:pPr>
              <a:r>
                <a:rPr lang="en-US" sz="1680">
                  <a:solidFill>
                    <a:srgbClr val="000000"/>
                  </a:solidFill>
                  <a:latin typeface="Calibri (MS)"/>
                  <a:ea typeface="Calibri (MS)"/>
                  <a:cs typeface="Calibri (MS)"/>
                  <a:sym typeface="Calibri (MS)"/>
                </a:rPr>
                <a:t>How can we best prepare for/manage earthquakes?</a:t>
              </a:r>
            </a:p>
            <a:p>
              <a:pPr algn="l">
                <a:lnSpc>
                  <a:spcPts val="1451"/>
                </a:lnSpc>
              </a:pPr>
              <a:r>
                <a:rPr lang="en-US" sz="1680">
                  <a:solidFill>
                    <a:srgbClr val="000000"/>
                  </a:solidFill>
                  <a:latin typeface="Calibri (MS)"/>
                  <a:ea typeface="Calibri (MS)"/>
                  <a:cs typeface="Calibri (MS)"/>
                  <a:sym typeface="Calibri (MS)"/>
                </a:rPr>
                <a:t>Your task is to produce a comprehensive report for the GFDRR (Global Facility for Disaster Reduction and Recovery) in which you include the following:</a:t>
              </a:r>
            </a:p>
            <a:p>
              <a:pPr algn="l" marL="304038" indent="-152019" lvl="1">
                <a:lnSpc>
                  <a:spcPts val="1451"/>
                </a:lnSpc>
                <a:buAutoNum type="arabicPeriod" startAt="1"/>
              </a:pPr>
              <a:r>
                <a:rPr lang="en-US" sz="1680">
                  <a:solidFill>
                    <a:srgbClr val="000000"/>
                  </a:solidFill>
                  <a:latin typeface="Calibri (MS)"/>
                  <a:ea typeface="Calibri (MS)"/>
                  <a:cs typeface="Calibri (MS)"/>
                  <a:sym typeface="Calibri (MS)"/>
                </a:rPr>
                <a:t>Prediction, monitoring, hazard mapping &amp; risk assessment – offer insights into the various methods we use around the world to predict earthquakes and assess their risk. Ensure you evaluate these predication methods – how do they work? Are they successful/reliable? Why/why not? </a:t>
              </a:r>
              <a:r>
                <a:rPr lang="en-US" sz="1680" u="sng">
                  <a:solidFill>
                    <a:srgbClr val="000000"/>
                  </a:solidFill>
                  <a:latin typeface="Calibri (MS)"/>
                  <a:ea typeface="Calibri (MS)"/>
                  <a:cs typeface="Calibri (MS)"/>
                  <a:sym typeface="Calibri (MS)"/>
                </a:rPr>
                <a:t>Evaluate their effectiveness</a:t>
              </a:r>
              <a:r>
                <a:rPr lang="en-US" sz="1680">
                  <a:solidFill>
                    <a:srgbClr val="000000"/>
                  </a:solidFill>
                  <a:latin typeface="Calibri (MS)"/>
                  <a:ea typeface="Calibri (MS)"/>
                  <a:cs typeface="Calibri (MS)"/>
                  <a:sym typeface="Calibri (MS)"/>
                </a:rPr>
                <a:t>. </a:t>
              </a:r>
              <a:r>
                <a:rPr lang="en-US" sz="1680" u="sng">
                  <a:solidFill>
                    <a:srgbClr val="000000"/>
                  </a:solidFill>
                  <a:latin typeface="Calibri (MS)"/>
                  <a:ea typeface="Calibri (MS)"/>
                  <a:cs typeface="Calibri (MS)"/>
                  <a:sym typeface="Calibri (MS)"/>
                </a:rPr>
                <a:t>Ensure you account for the different capabilities of HICs v LICs here and offer examples of how each can prepare for earthquakes.</a:t>
              </a:r>
            </a:p>
            <a:p>
              <a:pPr algn="l" marL="304038" indent="-152019" lvl="1">
                <a:lnSpc>
                  <a:spcPts val="1451"/>
                </a:lnSpc>
              </a:pPr>
            </a:p>
            <a:p>
              <a:pPr algn="l" marL="304038" indent="-152019" lvl="1">
                <a:lnSpc>
                  <a:spcPts val="1451"/>
                </a:lnSpc>
                <a:buAutoNum type="arabicPeriod" startAt="1"/>
              </a:pPr>
              <a:r>
                <a:rPr lang="en-US" sz="1680">
                  <a:solidFill>
                    <a:srgbClr val="000000"/>
                  </a:solidFill>
                  <a:latin typeface="Calibri (MS)"/>
                  <a:ea typeface="Calibri (MS)"/>
                  <a:cs typeface="Calibri (MS)"/>
                  <a:sym typeface="Calibri (MS)"/>
                </a:rPr>
                <a:t>Learning to live with earthquakes (protection &amp; preparation) – offer insights into how we can prepare for earthquakes and learn to live with them. It is impossible to stop earthquakes from happening, so we must focus on attempting to minimize death/injury/damage in high risk areas using aseismic designs for structures. We can also have robust warning systems in place &amp; ensure people are educated on what to do in the event of an earthquake. Discuss all of these, giving plenty of examples and images of aseismic structure designs, explaining how they work to reduce the impacts of earthquakes and </a:t>
              </a:r>
              <a:r>
                <a:rPr lang="en-US" sz="1680" u="sng">
                  <a:solidFill>
                    <a:srgbClr val="000000"/>
                  </a:solidFill>
                  <a:latin typeface="Calibri (MS)"/>
                  <a:ea typeface="Calibri (MS)"/>
                  <a:cs typeface="Calibri (MS)"/>
                  <a:sym typeface="Calibri (MS)"/>
                </a:rPr>
                <a:t>evaluate how effective they are/have been. Ensure you account for the different capabilities of HICs v LICs here and offer examples of how each can prepare for earthquakes.</a:t>
              </a:r>
            </a:p>
            <a:p>
              <a:pPr algn="l" marL="304038" indent="-152019" lvl="1">
                <a:lnSpc>
                  <a:spcPts val="1451"/>
                </a:lnSpc>
              </a:pPr>
            </a:p>
            <a:p>
              <a:pPr algn="l" marL="304038" indent="-152019" lvl="1">
                <a:lnSpc>
                  <a:spcPts val="1451"/>
                </a:lnSpc>
                <a:buAutoNum type="arabicPeriod" startAt="1"/>
              </a:pPr>
              <a:r>
                <a:rPr lang="en-US" sz="1680">
                  <a:solidFill>
                    <a:srgbClr val="000000"/>
                  </a:solidFill>
                  <a:latin typeface="Calibri (MS)"/>
                  <a:ea typeface="Calibri (MS)"/>
                  <a:cs typeface="Calibri (MS)"/>
                  <a:sym typeface="Calibri (MS)"/>
                </a:rPr>
                <a:t>Responding to earthquakes – </a:t>
              </a:r>
              <a:r>
                <a:rPr lang="en-US" sz="1680" u="sng">
                  <a:solidFill>
                    <a:srgbClr val="000000"/>
                  </a:solidFill>
                  <a:latin typeface="Calibri (MS)"/>
                  <a:ea typeface="Calibri (MS)"/>
                  <a:cs typeface="Calibri (MS)"/>
                  <a:sym typeface="Calibri (MS)"/>
                </a:rPr>
                <a:t>Evaluate how effective/efficient emergency procedures</a:t>
              </a:r>
              <a:r>
                <a:rPr lang="en-US" sz="1680">
                  <a:solidFill>
                    <a:srgbClr val="000000"/>
                  </a:solidFill>
                  <a:latin typeface="Calibri (MS)"/>
                  <a:ea typeface="Calibri (MS)"/>
                  <a:cs typeface="Calibri (MS)"/>
                  <a:sym typeface="Calibri (MS)"/>
                </a:rPr>
                <a:t> in the immediate aftermath of an earthquake can help reduce the impacts. Must also consider longer-term recovery and rehabilitation efforts and the impact these can have. Examples of varying success from different countries would really illustrate this point. The Geofile in the 9.1 sub-topic folder on Christchurch’s recovery following the 2010-2011 earthquake sequence, called ‘The Blueprint’ is an excellent case study on recovery from earthquake disasters.</a:t>
              </a:r>
            </a:p>
            <a:p>
              <a:pPr algn="l" marL="304038" indent="-152019" lvl="1">
                <a:lnSpc>
                  <a:spcPts val="1451"/>
                </a:lnSpc>
              </a:pPr>
            </a:p>
          </p:txBody>
        </p:sp>
      </p:grpSp>
      <p:grpSp>
        <p:nvGrpSpPr>
          <p:cNvPr name="Group 10" id="10"/>
          <p:cNvGrpSpPr/>
          <p:nvPr/>
        </p:nvGrpSpPr>
        <p:grpSpPr>
          <a:xfrm rot="0">
            <a:off x="10272282" y="3023482"/>
            <a:ext cx="7858989" cy="1987533"/>
            <a:chOff x="0" y="0"/>
            <a:chExt cx="10478652" cy="2650044"/>
          </a:xfrm>
        </p:grpSpPr>
        <p:sp>
          <p:nvSpPr>
            <p:cNvPr name="Freeform 11" id="11"/>
            <p:cNvSpPr/>
            <p:nvPr/>
          </p:nvSpPr>
          <p:spPr>
            <a:xfrm flipH="false" flipV="false" rot="0">
              <a:off x="12700" y="12700"/>
              <a:ext cx="10453243" cy="2624582"/>
            </a:xfrm>
            <a:custGeom>
              <a:avLst/>
              <a:gdLst/>
              <a:ahLst/>
              <a:cxnLst/>
              <a:rect r="r" b="b" t="t" l="l"/>
              <a:pathLst>
                <a:path h="2624582" w="10453243">
                  <a:moveTo>
                    <a:pt x="0" y="437388"/>
                  </a:moveTo>
                  <a:cubicBezTo>
                    <a:pt x="0" y="195834"/>
                    <a:pt x="197231" y="0"/>
                    <a:pt x="440563" y="0"/>
                  </a:cubicBezTo>
                  <a:lnTo>
                    <a:pt x="10012680" y="0"/>
                  </a:lnTo>
                  <a:cubicBezTo>
                    <a:pt x="10256012" y="0"/>
                    <a:pt x="10453243" y="195834"/>
                    <a:pt x="10453243" y="437388"/>
                  </a:cubicBezTo>
                  <a:lnTo>
                    <a:pt x="10453243" y="2187194"/>
                  </a:lnTo>
                  <a:cubicBezTo>
                    <a:pt x="10453243" y="2428748"/>
                    <a:pt x="10256012" y="2624582"/>
                    <a:pt x="10012680" y="2624582"/>
                  </a:cubicBezTo>
                  <a:lnTo>
                    <a:pt x="440563" y="2624582"/>
                  </a:lnTo>
                  <a:cubicBezTo>
                    <a:pt x="197231" y="2624582"/>
                    <a:pt x="0" y="2428748"/>
                    <a:pt x="0" y="2187194"/>
                  </a:cubicBezTo>
                  <a:close/>
                </a:path>
              </a:pathLst>
            </a:custGeom>
            <a:solidFill>
              <a:srgbClr val="4472C4"/>
            </a:solidFill>
          </p:spPr>
        </p:sp>
        <p:sp>
          <p:nvSpPr>
            <p:cNvPr name="Freeform 12" id="12"/>
            <p:cNvSpPr/>
            <p:nvPr/>
          </p:nvSpPr>
          <p:spPr>
            <a:xfrm flipH="false" flipV="false" rot="0">
              <a:off x="0" y="0"/>
              <a:ext cx="10478643" cy="2649982"/>
            </a:xfrm>
            <a:custGeom>
              <a:avLst/>
              <a:gdLst/>
              <a:ahLst/>
              <a:cxnLst/>
              <a:rect r="r" b="b" t="t" l="l"/>
              <a:pathLst>
                <a:path h="2649982" w="10478643">
                  <a:moveTo>
                    <a:pt x="0" y="450088"/>
                  </a:moveTo>
                  <a:cubicBezTo>
                    <a:pt x="0" y="201422"/>
                    <a:pt x="203073" y="0"/>
                    <a:pt x="453263" y="0"/>
                  </a:cubicBezTo>
                  <a:lnTo>
                    <a:pt x="10025380" y="0"/>
                  </a:lnTo>
                  <a:lnTo>
                    <a:pt x="10025380" y="12700"/>
                  </a:lnTo>
                  <a:lnTo>
                    <a:pt x="10025380" y="0"/>
                  </a:lnTo>
                  <a:cubicBezTo>
                    <a:pt x="10275698" y="0"/>
                    <a:pt x="10478643" y="201422"/>
                    <a:pt x="10478643" y="450088"/>
                  </a:cubicBezTo>
                  <a:lnTo>
                    <a:pt x="10465943" y="450088"/>
                  </a:lnTo>
                  <a:lnTo>
                    <a:pt x="10478643" y="450088"/>
                  </a:lnTo>
                  <a:lnTo>
                    <a:pt x="10478643" y="2199894"/>
                  </a:lnTo>
                  <a:lnTo>
                    <a:pt x="10465943" y="2199894"/>
                  </a:lnTo>
                  <a:lnTo>
                    <a:pt x="10478643" y="2199894"/>
                  </a:lnTo>
                  <a:cubicBezTo>
                    <a:pt x="10478643" y="2448560"/>
                    <a:pt x="10275570" y="2649982"/>
                    <a:pt x="10025380" y="2649982"/>
                  </a:cubicBezTo>
                  <a:lnTo>
                    <a:pt x="10025380" y="2637282"/>
                  </a:lnTo>
                  <a:lnTo>
                    <a:pt x="10025380" y="2649982"/>
                  </a:lnTo>
                  <a:lnTo>
                    <a:pt x="453263" y="2649982"/>
                  </a:lnTo>
                  <a:lnTo>
                    <a:pt x="453263" y="2637282"/>
                  </a:lnTo>
                  <a:lnTo>
                    <a:pt x="453263" y="2649982"/>
                  </a:lnTo>
                  <a:cubicBezTo>
                    <a:pt x="203073" y="2649982"/>
                    <a:pt x="0" y="2448560"/>
                    <a:pt x="0" y="2199894"/>
                  </a:cubicBezTo>
                  <a:lnTo>
                    <a:pt x="0" y="450088"/>
                  </a:lnTo>
                  <a:lnTo>
                    <a:pt x="12700" y="450088"/>
                  </a:lnTo>
                  <a:lnTo>
                    <a:pt x="0" y="450088"/>
                  </a:lnTo>
                  <a:moveTo>
                    <a:pt x="25400" y="450088"/>
                  </a:moveTo>
                  <a:lnTo>
                    <a:pt x="25400" y="2199894"/>
                  </a:lnTo>
                  <a:lnTo>
                    <a:pt x="12700" y="2199894"/>
                  </a:lnTo>
                  <a:lnTo>
                    <a:pt x="25400" y="2199894"/>
                  </a:lnTo>
                  <a:cubicBezTo>
                    <a:pt x="25400" y="2434336"/>
                    <a:pt x="216916" y="2624582"/>
                    <a:pt x="453263" y="2624582"/>
                  </a:cubicBezTo>
                  <a:lnTo>
                    <a:pt x="10025380" y="2624582"/>
                  </a:lnTo>
                  <a:cubicBezTo>
                    <a:pt x="10261854" y="2624582"/>
                    <a:pt x="10453243" y="2434336"/>
                    <a:pt x="10453243" y="2199894"/>
                  </a:cubicBezTo>
                  <a:lnTo>
                    <a:pt x="10453243" y="450088"/>
                  </a:lnTo>
                  <a:cubicBezTo>
                    <a:pt x="10453243" y="215646"/>
                    <a:pt x="10261727" y="25400"/>
                    <a:pt x="10025380" y="25400"/>
                  </a:cubicBezTo>
                  <a:lnTo>
                    <a:pt x="453263" y="25400"/>
                  </a:lnTo>
                  <a:lnTo>
                    <a:pt x="453263" y="12700"/>
                  </a:lnTo>
                  <a:lnTo>
                    <a:pt x="453263" y="25400"/>
                  </a:lnTo>
                  <a:cubicBezTo>
                    <a:pt x="216916" y="25400"/>
                    <a:pt x="25400" y="215646"/>
                    <a:pt x="25400" y="450088"/>
                  </a:cubicBezTo>
                  <a:close/>
                </a:path>
              </a:pathLst>
            </a:custGeom>
            <a:solidFill>
              <a:srgbClr val="2F528F"/>
            </a:solidFill>
          </p:spPr>
        </p:sp>
        <p:sp>
          <p:nvSpPr>
            <p:cNvPr name="TextBox 13" id="13"/>
            <p:cNvSpPr txBox="true"/>
            <p:nvPr/>
          </p:nvSpPr>
          <p:spPr>
            <a:xfrm>
              <a:off x="0" y="-38100"/>
              <a:ext cx="10478652" cy="2688144"/>
            </a:xfrm>
            <a:prstGeom prst="rect">
              <a:avLst/>
            </a:prstGeom>
          </p:spPr>
          <p:txBody>
            <a:bodyPr anchor="ctr" rtlCol="false" tIns="50800" lIns="50800" bIns="50800" rIns="50800"/>
            <a:lstStyle/>
            <a:p>
              <a:pPr algn="ctr">
                <a:lnSpc>
                  <a:spcPts val="2160"/>
                </a:lnSpc>
              </a:pPr>
              <a:r>
                <a:rPr lang="en-US" sz="1800">
                  <a:solidFill>
                    <a:srgbClr val="FFFFFF"/>
                  </a:solidFill>
                  <a:latin typeface="Calibri (MS)"/>
                  <a:ea typeface="Calibri (MS)"/>
                  <a:cs typeface="Calibri (MS)"/>
                  <a:sym typeface="Calibri (MS)"/>
                </a:rPr>
                <a:t>FYI – There is an abundance of information on these in the textbook (pg.276-282) and in the various resources in the Google Drive.</a:t>
              </a:r>
            </a:p>
            <a:p>
              <a:pPr algn="ctr">
                <a:lnSpc>
                  <a:spcPts val="2160"/>
                </a:lnSpc>
              </a:pPr>
            </a:p>
            <a:p>
              <a:pPr algn="ctr">
                <a:lnSpc>
                  <a:spcPts val="2160"/>
                </a:lnSpc>
              </a:pPr>
              <a:r>
                <a:rPr lang="en-US" sz="1800">
                  <a:solidFill>
                    <a:srgbClr val="FFFFFF"/>
                  </a:solidFill>
                  <a:latin typeface="Calibri (MS)"/>
                  <a:ea typeface="Calibri (MS)"/>
                  <a:cs typeface="Calibri (MS)"/>
                  <a:sym typeface="Calibri (MS)"/>
                </a:rPr>
                <a:t>The remaining slides on this PowerPoint have a bunch of content/resources that may also be of use too.</a:t>
              </a:r>
            </a:p>
            <a:p>
              <a:pPr algn="ctr">
                <a:lnSpc>
                  <a:spcPts val="2160"/>
                </a:lnSpc>
              </a:pPr>
            </a:p>
            <a:p>
              <a:pPr algn="ctr">
                <a:lnSpc>
                  <a:spcPts val="2160"/>
                </a:lnSpc>
              </a:pPr>
              <a:r>
                <a:rPr lang="en-US" sz="1800">
                  <a:solidFill>
                    <a:srgbClr val="FFFFFF"/>
                  </a:solidFill>
                  <a:latin typeface="Calibri (MS)"/>
                  <a:ea typeface="Calibri (MS)"/>
                  <a:cs typeface="Calibri (MS)"/>
                  <a:sym typeface="Calibri (MS)"/>
                </a:rPr>
                <a:t>As will additional independent research – websites, YouTube videos etc. </a:t>
              </a:r>
            </a:p>
          </p:txBody>
        </p:sp>
      </p:grpSp>
      <p:grpSp>
        <p:nvGrpSpPr>
          <p:cNvPr name="Group 14" id="14"/>
          <p:cNvGrpSpPr>
            <a:grpSpLocks noChangeAspect="true"/>
          </p:cNvGrpSpPr>
          <p:nvPr/>
        </p:nvGrpSpPr>
        <p:grpSpPr>
          <a:xfrm rot="0">
            <a:off x="7243762" y="983646"/>
            <a:ext cx="8529638" cy="1943100"/>
            <a:chOff x="0" y="0"/>
            <a:chExt cx="11372850" cy="2590800"/>
          </a:xfrm>
        </p:grpSpPr>
        <p:sp>
          <p:nvSpPr>
            <p:cNvPr name="Freeform 15" id="15"/>
            <p:cNvSpPr/>
            <p:nvPr/>
          </p:nvSpPr>
          <p:spPr>
            <a:xfrm flipH="false" flipV="false" rot="0">
              <a:off x="0" y="0"/>
              <a:ext cx="11372850" cy="2590800"/>
            </a:xfrm>
            <a:custGeom>
              <a:avLst/>
              <a:gdLst/>
              <a:ahLst/>
              <a:cxnLst/>
              <a:rect r="r" b="b" t="t" l="l"/>
              <a:pathLst>
                <a:path h="2590800" w="11372850">
                  <a:moveTo>
                    <a:pt x="0" y="0"/>
                  </a:moveTo>
                  <a:lnTo>
                    <a:pt x="11372850" y="0"/>
                  </a:lnTo>
                  <a:lnTo>
                    <a:pt x="11372850" y="2590800"/>
                  </a:lnTo>
                  <a:lnTo>
                    <a:pt x="0" y="2590800"/>
                  </a:lnTo>
                  <a:lnTo>
                    <a:pt x="0" y="0"/>
                  </a:lnTo>
                  <a:close/>
                </a:path>
              </a:pathLst>
            </a:custGeom>
            <a:blipFill>
              <a:blip r:embed="rId3"/>
              <a:stretch>
                <a:fillRect l="0" t="0" r="0" b="0"/>
              </a:stretch>
            </a:blipFill>
          </p:spPr>
        </p:sp>
      </p:grpSp>
      <p:grpSp>
        <p:nvGrpSpPr>
          <p:cNvPr name="Group 16" id="16"/>
          <p:cNvGrpSpPr/>
          <p:nvPr/>
        </p:nvGrpSpPr>
        <p:grpSpPr>
          <a:xfrm rot="0">
            <a:off x="10141527" y="5162520"/>
            <a:ext cx="8146475" cy="5124480"/>
            <a:chOff x="0" y="0"/>
            <a:chExt cx="10861966" cy="6832640"/>
          </a:xfrm>
        </p:grpSpPr>
        <p:sp>
          <p:nvSpPr>
            <p:cNvPr name="Freeform 17" id="17"/>
            <p:cNvSpPr/>
            <p:nvPr/>
          </p:nvSpPr>
          <p:spPr>
            <a:xfrm flipH="false" flipV="false" rot="0">
              <a:off x="0" y="0"/>
              <a:ext cx="10861929" cy="6832600"/>
            </a:xfrm>
            <a:custGeom>
              <a:avLst/>
              <a:gdLst/>
              <a:ahLst/>
              <a:cxnLst/>
              <a:rect r="r" b="b" t="t" l="l"/>
              <a:pathLst>
                <a:path h="6832600" w="10861929">
                  <a:moveTo>
                    <a:pt x="0" y="0"/>
                  </a:moveTo>
                  <a:lnTo>
                    <a:pt x="10861929" y="0"/>
                  </a:lnTo>
                  <a:lnTo>
                    <a:pt x="10861929" y="6832600"/>
                  </a:lnTo>
                  <a:lnTo>
                    <a:pt x="0" y="6832600"/>
                  </a:lnTo>
                  <a:close/>
                </a:path>
              </a:pathLst>
            </a:custGeom>
            <a:solidFill>
              <a:srgbClr val="FBE5D6"/>
            </a:solidFill>
          </p:spPr>
        </p:sp>
        <p:sp>
          <p:nvSpPr>
            <p:cNvPr name="TextBox 18" id="18"/>
            <p:cNvSpPr txBox="true"/>
            <p:nvPr/>
          </p:nvSpPr>
          <p:spPr>
            <a:xfrm>
              <a:off x="0" y="-28575"/>
              <a:ext cx="10861966" cy="6861215"/>
            </a:xfrm>
            <a:prstGeom prst="rect">
              <a:avLst/>
            </a:prstGeom>
          </p:spPr>
          <p:txBody>
            <a:bodyPr anchor="t" rtlCol="false" tIns="50800" lIns="50800" bIns="50800" rIns="50800"/>
            <a:lstStyle/>
            <a:p>
              <a:pPr algn="l">
                <a:lnSpc>
                  <a:spcPts val="1620"/>
                </a:lnSpc>
              </a:pPr>
              <a:r>
                <a:rPr lang="en-US" sz="1350" b="true">
                  <a:solidFill>
                    <a:srgbClr val="000000"/>
                  </a:solidFill>
                  <a:latin typeface="Calibri (MS) Bold"/>
                  <a:ea typeface="Calibri (MS) Bold"/>
                  <a:cs typeface="Calibri (MS) Bold"/>
                  <a:sym typeface="Calibri (MS) Bold"/>
                </a:rPr>
                <a:t>Exam Questions </a:t>
              </a:r>
              <a:r>
                <a:rPr lang="en-US" sz="1350">
                  <a:solidFill>
                    <a:srgbClr val="000000"/>
                  </a:solidFill>
                  <a:latin typeface="Calibri (MS)"/>
                  <a:ea typeface="Calibri (MS)"/>
                  <a:cs typeface="Calibri (MS)"/>
                  <a:sym typeface="Calibri (MS)"/>
                </a:rPr>
                <a:t>to think about…. </a:t>
              </a:r>
            </a:p>
            <a:p>
              <a:pPr algn="l">
                <a:lnSpc>
                  <a:spcPts val="1620"/>
                </a:lnSpc>
              </a:pPr>
            </a:p>
            <a:p>
              <a:pPr algn="l">
                <a:lnSpc>
                  <a:spcPts val="1620"/>
                </a:lnSpc>
              </a:pPr>
              <a:r>
                <a:rPr lang="en-US" sz="1350">
                  <a:solidFill>
                    <a:srgbClr val="000000"/>
                  </a:solidFill>
                  <a:latin typeface="Calibri (MS)"/>
                  <a:ea typeface="Calibri (MS)"/>
                  <a:cs typeface="Calibri (MS)"/>
                  <a:sym typeface="Calibri (MS)"/>
                </a:rPr>
                <a:t>‘Earthquakes are more difficult to predict, but easier to prepare for, than volcanic eruptions.’ How far do you agree with this view? [20] </a:t>
              </a:r>
            </a:p>
            <a:p>
              <a:pPr algn="l">
                <a:lnSpc>
                  <a:spcPts val="1620"/>
                </a:lnSpc>
              </a:pPr>
            </a:p>
            <a:p>
              <a:pPr algn="l">
                <a:lnSpc>
                  <a:spcPts val="1620"/>
                </a:lnSpc>
              </a:pPr>
              <a:r>
                <a:rPr lang="en-US" sz="1350">
                  <a:solidFill>
                    <a:srgbClr val="000000"/>
                  </a:solidFill>
                  <a:latin typeface="Calibri (MS)"/>
                  <a:ea typeface="Calibri (MS)"/>
                  <a:cs typeface="Calibri (MS)"/>
                  <a:sym typeface="Calibri (MS)"/>
                </a:rPr>
                <a:t>Describe the hazards resulting from earthquakes. Assess the extent to which hazards resulting from earthquakes can be managed. [20] </a:t>
              </a:r>
            </a:p>
            <a:p>
              <a:pPr algn="l">
                <a:lnSpc>
                  <a:spcPts val="1620"/>
                </a:lnSpc>
              </a:pPr>
            </a:p>
            <a:p>
              <a:pPr algn="l">
                <a:lnSpc>
                  <a:spcPts val="1620"/>
                </a:lnSpc>
              </a:pPr>
              <a:r>
                <a:rPr lang="en-US" sz="1350">
                  <a:solidFill>
                    <a:srgbClr val="000000"/>
                  </a:solidFill>
                  <a:latin typeface="Calibri (MS)"/>
                  <a:ea typeface="Calibri (MS)"/>
                  <a:cs typeface="Calibri (MS)"/>
                  <a:sym typeface="Calibri (MS)"/>
                </a:rPr>
                <a:t>With the aid of a case study of a hazardous environment, assess how prediction and preparedness can reduce the impacts of the hazard(s) on lives and property. [20]</a:t>
              </a:r>
            </a:p>
            <a:p>
              <a:pPr algn="l">
                <a:lnSpc>
                  <a:spcPts val="1620"/>
                </a:lnSpc>
              </a:pPr>
            </a:p>
            <a:p>
              <a:pPr algn="l">
                <a:lnSpc>
                  <a:spcPts val="1620"/>
                </a:lnSpc>
              </a:pPr>
              <a:r>
                <a:rPr lang="en-US" sz="1350">
                  <a:solidFill>
                    <a:srgbClr val="000000"/>
                  </a:solidFill>
                  <a:latin typeface="Calibri (MS)"/>
                  <a:ea typeface="Calibri (MS)"/>
                  <a:cs typeface="Calibri (MS)"/>
                  <a:sym typeface="Calibri (MS)"/>
                </a:rPr>
                <a:t>‘Earthquakes are difficult to predict but their impacts can be reduced.’ How far do you agree with this view? [20] </a:t>
              </a:r>
            </a:p>
            <a:p>
              <a:pPr algn="l">
                <a:lnSpc>
                  <a:spcPts val="1620"/>
                </a:lnSpc>
              </a:pPr>
            </a:p>
            <a:p>
              <a:pPr algn="l">
                <a:lnSpc>
                  <a:spcPts val="1620"/>
                </a:lnSpc>
              </a:pPr>
              <a:r>
                <a:rPr lang="en-US" sz="1350">
                  <a:solidFill>
                    <a:srgbClr val="000000"/>
                  </a:solidFill>
                  <a:latin typeface="Calibri (MS)"/>
                  <a:ea typeface="Calibri (MS)"/>
                  <a:cs typeface="Calibri (MS)"/>
                  <a:sym typeface="Calibri (MS)"/>
                </a:rPr>
                <a:t>‘The hazardous impact of earthquakes depends on the levels of preparedness and monitoring.’ How far do you agree with this view? [20]</a:t>
              </a:r>
            </a:p>
            <a:p>
              <a:pPr algn="l">
                <a:lnSpc>
                  <a:spcPts val="1620"/>
                </a:lnSpc>
              </a:pPr>
            </a:p>
            <a:p>
              <a:pPr algn="l">
                <a:lnSpc>
                  <a:spcPts val="1620"/>
                </a:lnSpc>
              </a:pPr>
              <a:r>
                <a:rPr lang="en-US" sz="1350">
                  <a:solidFill>
                    <a:srgbClr val="000000"/>
                  </a:solidFill>
                  <a:latin typeface="Calibri (MS)"/>
                  <a:ea typeface="Calibri (MS)"/>
                  <a:cs typeface="Calibri (MS)"/>
                  <a:sym typeface="Calibri (MS)"/>
                </a:rPr>
                <a:t>Describe and explain the range of hazards caused by earthquakes. Assess the extent to which these hazards can be predicted. [20]  </a:t>
              </a:r>
            </a:p>
            <a:p>
              <a:pPr algn="l">
                <a:lnSpc>
                  <a:spcPts val="1620"/>
                </a:lnSpc>
              </a:pPr>
            </a:p>
            <a:p>
              <a:pPr algn="l">
                <a:lnSpc>
                  <a:spcPts val="1620"/>
                </a:lnSpc>
              </a:pPr>
              <a:r>
                <a:rPr lang="en-US" sz="1350">
                  <a:solidFill>
                    <a:srgbClr val="000000"/>
                  </a:solidFill>
                  <a:latin typeface="Calibri (MS)"/>
                  <a:ea typeface="Calibri (MS)"/>
                  <a:cs typeface="Calibri (MS)"/>
                  <a:sym typeface="Calibri (MS)"/>
                </a:rPr>
                <a:t>For any one hazardous environment, explain the management strategies that can be used to reduce the effects of the hazards. Assess the effectiveness of these management strategies. [20] </a:t>
              </a:r>
            </a:p>
            <a:p>
              <a:pPr algn="l">
                <a:lnSpc>
                  <a:spcPts val="1620"/>
                </a:lnSpc>
              </a:pPr>
            </a:p>
            <a:p>
              <a:pPr algn="l">
                <a:lnSpc>
                  <a:spcPts val="1620"/>
                </a:lnSpc>
              </a:pPr>
              <a:r>
                <a:rPr lang="en-US" sz="1350">
                  <a:solidFill>
                    <a:srgbClr val="000000"/>
                  </a:solidFill>
                  <a:latin typeface="Calibri (MS)"/>
                  <a:ea typeface="Calibri (MS)"/>
                  <a:cs typeface="Calibri (MS)"/>
                  <a:sym typeface="Calibri (MS)"/>
                </a:rPr>
                <a:t>Explain the techniques used to monitor earthquakes and assess the extent to which prediction can reduce the hazardous impact of earthquakes. [20] </a:t>
              </a:r>
            </a:p>
          </p:txBody>
        </p:sp>
      </p:grpSp>
      <p:grpSp>
        <p:nvGrpSpPr>
          <p:cNvPr name="Group 19" id="19"/>
          <p:cNvGrpSpPr/>
          <p:nvPr/>
        </p:nvGrpSpPr>
        <p:grpSpPr>
          <a:xfrm rot="0">
            <a:off x="29184" y="9014704"/>
            <a:ext cx="10063599" cy="1243112"/>
            <a:chOff x="0" y="0"/>
            <a:chExt cx="13418132" cy="1657482"/>
          </a:xfrm>
        </p:grpSpPr>
        <p:sp>
          <p:nvSpPr>
            <p:cNvPr name="Freeform 20" id="20"/>
            <p:cNvSpPr/>
            <p:nvPr/>
          </p:nvSpPr>
          <p:spPr>
            <a:xfrm flipH="false" flipV="false" rot="0">
              <a:off x="-1524" y="-1524"/>
              <a:ext cx="13421234" cy="1660525"/>
            </a:xfrm>
            <a:custGeom>
              <a:avLst/>
              <a:gdLst/>
              <a:ahLst/>
              <a:cxnLst/>
              <a:rect r="r" b="b" t="t" l="l"/>
              <a:pathLst>
                <a:path h="1660525" w="13421234">
                  <a:moveTo>
                    <a:pt x="1524" y="0"/>
                  </a:moveTo>
                  <a:lnTo>
                    <a:pt x="13419710" y="0"/>
                  </a:lnTo>
                  <a:cubicBezTo>
                    <a:pt x="13420598" y="0"/>
                    <a:pt x="13421234" y="762"/>
                    <a:pt x="13421234" y="1524"/>
                  </a:cubicBezTo>
                  <a:lnTo>
                    <a:pt x="13421234" y="1659001"/>
                  </a:lnTo>
                  <a:cubicBezTo>
                    <a:pt x="13421234" y="1659890"/>
                    <a:pt x="13420472" y="1660525"/>
                    <a:pt x="13419710" y="1660525"/>
                  </a:cubicBezTo>
                  <a:lnTo>
                    <a:pt x="1524" y="1660525"/>
                  </a:lnTo>
                  <a:cubicBezTo>
                    <a:pt x="635" y="1660525"/>
                    <a:pt x="0" y="1659763"/>
                    <a:pt x="0" y="1659001"/>
                  </a:cubicBezTo>
                  <a:lnTo>
                    <a:pt x="0" y="1524"/>
                  </a:lnTo>
                  <a:cubicBezTo>
                    <a:pt x="0" y="635"/>
                    <a:pt x="762" y="0"/>
                    <a:pt x="1524" y="0"/>
                  </a:cubicBezTo>
                  <a:moveTo>
                    <a:pt x="1524" y="3048"/>
                  </a:moveTo>
                  <a:lnTo>
                    <a:pt x="1524" y="1524"/>
                  </a:lnTo>
                  <a:lnTo>
                    <a:pt x="3048" y="1524"/>
                  </a:lnTo>
                  <a:lnTo>
                    <a:pt x="3048" y="1659001"/>
                  </a:lnTo>
                  <a:lnTo>
                    <a:pt x="1524" y="1659001"/>
                  </a:lnTo>
                  <a:lnTo>
                    <a:pt x="1524" y="1657477"/>
                  </a:lnTo>
                  <a:lnTo>
                    <a:pt x="13419710" y="1657477"/>
                  </a:lnTo>
                  <a:lnTo>
                    <a:pt x="13419710" y="1659001"/>
                  </a:lnTo>
                  <a:lnTo>
                    <a:pt x="13418186" y="1659001"/>
                  </a:lnTo>
                  <a:lnTo>
                    <a:pt x="13418186" y="1524"/>
                  </a:lnTo>
                  <a:lnTo>
                    <a:pt x="13419710" y="1524"/>
                  </a:lnTo>
                  <a:lnTo>
                    <a:pt x="13419710" y="3048"/>
                  </a:lnTo>
                  <a:lnTo>
                    <a:pt x="1524" y="3048"/>
                  </a:lnTo>
                  <a:close/>
                </a:path>
              </a:pathLst>
            </a:custGeom>
            <a:solidFill>
              <a:srgbClr val="4472C4"/>
            </a:solidFill>
          </p:spPr>
        </p:sp>
        <p:sp>
          <p:nvSpPr>
            <p:cNvPr name="TextBox 21" id="21"/>
            <p:cNvSpPr txBox="true"/>
            <p:nvPr/>
          </p:nvSpPr>
          <p:spPr>
            <a:xfrm>
              <a:off x="0" y="0"/>
              <a:ext cx="13418132" cy="1657482"/>
            </a:xfrm>
            <a:prstGeom prst="rect">
              <a:avLst/>
            </a:prstGeom>
          </p:spPr>
          <p:txBody>
            <a:bodyPr anchor="t" rtlCol="false" tIns="50800" lIns="50800" bIns="50800" rIns="50800"/>
            <a:lstStyle/>
            <a:p>
              <a:pPr algn="ctr">
                <a:lnSpc>
                  <a:spcPts val="2157"/>
                </a:lnSpc>
              </a:pPr>
              <a:r>
                <a:rPr lang="en-US" sz="2220">
                  <a:solidFill>
                    <a:srgbClr val="000000"/>
                  </a:solidFill>
                  <a:latin typeface="Calibri (MS)"/>
                  <a:ea typeface="Calibri (MS)"/>
                  <a:cs typeface="Calibri (MS)"/>
                  <a:sym typeface="Calibri (MS)"/>
                </a:rPr>
                <a:t>Idea: Make your life easier by studying the case studies first &amp; looking at the various prediction/forecasting/preparedness/protection strategies that have been used, and evaluate them? That way, you already have real-life examples, data, stats, facts etc. to go with the management strategies that you will be learning/writing about…</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368136" y="90489"/>
            <a:ext cx="15773400" cy="1225695"/>
            <a:chOff x="0" y="0"/>
            <a:chExt cx="21031200" cy="1634260"/>
          </a:xfrm>
        </p:grpSpPr>
        <p:sp>
          <p:nvSpPr>
            <p:cNvPr name="Freeform 4" id="4"/>
            <p:cNvSpPr/>
            <p:nvPr/>
          </p:nvSpPr>
          <p:spPr>
            <a:xfrm flipH="false" flipV="false" rot="0">
              <a:off x="0" y="0"/>
              <a:ext cx="21031200" cy="1634260"/>
            </a:xfrm>
            <a:custGeom>
              <a:avLst/>
              <a:gdLst/>
              <a:ahLst/>
              <a:cxnLst/>
              <a:rect r="r" b="b" t="t" l="l"/>
              <a:pathLst>
                <a:path h="1634260" w="21031200">
                  <a:moveTo>
                    <a:pt x="0" y="0"/>
                  </a:moveTo>
                  <a:lnTo>
                    <a:pt x="21031200" y="0"/>
                  </a:lnTo>
                  <a:lnTo>
                    <a:pt x="21031200" y="1634260"/>
                  </a:lnTo>
                  <a:lnTo>
                    <a:pt x="0" y="1634260"/>
                  </a:lnTo>
                  <a:close/>
                </a:path>
              </a:pathLst>
            </a:custGeom>
            <a:solidFill>
              <a:srgbClr val="000000">
                <a:alpha val="0"/>
              </a:srgbClr>
            </a:solidFill>
          </p:spPr>
        </p:sp>
        <p:sp>
          <p:nvSpPr>
            <p:cNvPr name="TextBox 5" id="5"/>
            <p:cNvSpPr txBox="true"/>
            <p:nvPr/>
          </p:nvSpPr>
          <p:spPr>
            <a:xfrm>
              <a:off x="0" y="66675"/>
              <a:ext cx="21031200" cy="1567585"/>
            </a:xfrm>
            <a:prstGeom prst="rect">
              <a:avLst/>
            </a:prstGeom>
          </p:spPr>
          <p:txBody>
            <a:bodyPr anchor="ctr" rtlCol="false" tIns="0" lIns="0" bIns="0" rIns="0"/>
            <a:lstStyle/>
            <a:p>
              <a:pPr algn="ctr">
                <a:lnSpc>
                  <a:spcPts val="7128"/>
                </a:lnSpc>
              </a:pPr>
              <a:r>
                <a:rPr lang="en-US" b="true" sz="6600" spc="-40" u="sng">
                  <a:solidFill>
                    <a:srgbClr val="000000"/>
                  </a:solidFill>
                  <a:latin typeface="TT Rounds Condensed Bold"/>
                  <a:ea typeface="TT Rounds Condensed Bold"/>
                  <a:cs typeface="TT Rounds Condensed Bold"/>
                  <a:sym typeface="TT Rounds Condensed Bold"/>
                </a:rPr>
                <a:t>Predicting earthquakes…</a:t>
              </a:r>
            </a:p>
          </p:txBody>
        </p:sp>
      </p:grpSp>
      <p:sp>
        <p:nvSpPr>
          <p:cNvPr name="TextBox 6" id="6"/>
          <p:cNvSpPr txBox="true"/>
          <p:nvPr/>
        </p:nvSpPr>
        <p:spPr>
          <a:xfrm rot="0">
            <a:off x="285404" y="1390479"/>
            <a:ext cx="6522720" cy="8691474"/>
          </a:xfrm>
          <a:prstGeom prst="rect">
            <a:avLst/>
          </a:prstGeom>
        </p:spPr>
        <p:txBody>
          <a:bodyPr anchor="t" rtlCol="false" tIns="0" lIns="0" bIns="0" rIns="0">
            <a:spAutoFit/>
          </a:bodyPr>
          <a:lstStyle/>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There are a number of ways of predicting and monitoring earthquakes which involve the measurement of:</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small-scale ground surface changes</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small-scale uplift or subsidence</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ground tilt</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changes in rock stress</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micro-earthquake activity (clusters of small quakes)</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anomalies in the Earth's magnetic field</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changes in radon gas concentration.</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changes in electrical resistivity of rocks.</a:t>
            </a:r>
          </a:p>
          <a:p>
            <a:pPr algn="l" marL="418052" indent="-209026" lvl="1">
              <a:lnSpc>
                <a:spcPts val="1995"/>
              </a:lnSpc>
            </a:pPr>
          </a:p>
          <a:p>
            <a:pPr algn="l" marL="418052" indent="-209026" lvl="1">
              <a:lnSpc>
                <a:spcPts val="1995"/>
              </a:lnSpc>
            </a:pPr>
            <a:r>
              <a:rPr lang="en-US" sz="2310">
                <a:solidFill>
                  <a:srgbClr val="000000"/>
                </a:solidFill>
                <a:latin typeface="Calibri (MS)"/>
                <a:ea typeface="Calibri (MS)"/>
                <a:cs typeface="Calibri (MS)"/>
                <a:sym typeface="Calibri (MS)"/>
              </a:rPr>
              <a:t>One particularly intensively studied site is Parkfield in California, on the San Andreas fault. Parkfield, with a population of fewer than 50 people, claims to be the earthquake capital of the world. It is heavily monitored by</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instruments:</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Strain meters measure deformation at a single point.</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Two-colour laser geodimeters measure the slightest movement between tectonic plates.</a:t>
            </a:r>
          </a:p>
          <a:p>
            <a:pPr algn="l" marL="418052" indent="-209026" lvl="1">
              <a:lnSpc>
                <a:spcPts val="1995"/>
              </a:lnSpc>
              <a:buFont typeface="Arial"/>
              <a:buChar char="•"/>
            </a:pPr>
            <a:r>
              <a:rPr lang="en-US" sz="2310">
                <a:solidFill>
                  <a:srgbClr val="000000"/>
                </a:solidFill>
                <a:latin typeface="Calibri (MS)"/>
                <a:ea typeface="Calibri (MS)"/>
                <a:cs typeface="Calibri (MS)"/>
                <a:sym typeface="Calibri (MS)"/>
              </a:rPr>
              <a:t>Magnetometers detect alterations in the Earth's magnetic field, caused by stress changes in the crust.</a:t>
            </a:r>
          </a:p>
        </p:txBody>
      </p:sp>
      <p:grpSp>
        <p:nvGrpSpPr>
          <p:cNvPr name="Group 7" id="7"/>
          <p:cNvGrpSpPr/>
          <p:nvPr/>
        </p:nvGrpSpPr>
        <p:grpSpPr>
          <a:xfrm rot="0">
            <a:off x="6765348" y="1306659"/>
            <a:ext cx="2928504" cy="5477739"/>
            <a:chOff x="0" y="0"/>
            <a:chExt cx="3904672" cy="7303652"/>
          </a:xfrm>
        </p:grpSpPr>
        <p:sp>
          <p:nvSpPr>
            <p:cNvPr name="Freeform 8" id="8"/>
            <p:cNvSpPr/>
            <p:nvPr/>
          </p:nvSpPr>
          <p:spPr>
            <a:xfrm flipH="false" flipV="false" rot="0">
              <a:off x="12700" y="12700"/>
              <a:ext cx="3879215" cy="7278243"/>
            </a:xfrm>
            <a:custGeom>
              <a:avLst/>
              <a:gdLst/>
              <a:ahLst/>
              <a:cxnLst/>
              <a:rect r="r" b="b" t="t" l="l"/>
              <a:pathLst>
                <a:path h="7278243" w="3879215">
                  <a:moveTo>
                    <a:pt x="0" y="3639185"/>
                  </a:moveTo>
                  <a:lnTo>
                    <a:pt x="990727" y="0"/>
                  </a:lnTo>
                  <a:lnTo>
                    <a:pt x="990727" y="695452"/>
                  </a:lnTo>
                  <a:lnTo>
                    <a:pt x="3879215" y="695452"/>
                  </a:lnTo>
                  <a:lnTo>
                    <a:pt x="3879215" y="6582791"/>
                  </a:lnTo>
                  <a:lnTo>
                    <a:pt x="990727" y="6582791"/>
                  </a:lnTo>
                  <a:lnTo>
                    <a:pt x="990727" y="7278243"/>
                  </a:lnTo>
                  <a:close/>
                </a:path>
              </a:pathLst>
            </a:custGeom>
            <a:solidFill>
              <a:srgbClr val="4472C4"/>
            </a:solidFill>
          </p:spPr>
        </p:sp>
        <p:sp>
          <p:nvSpPr>
            <p:cNvPr name="Freeform 9" id="9"/>
            <p:cNvSpPr/>
            <p:nvPr/>
          </p:nvSpPr>
          <p:spPr>
            <a:xfrm flipH="false" flipV="false" rot="0">
              <a:off x="-127" y="-635"/>
              <a:ext cx="3904742" cy="7305040"/>
            </a:xfrm>
            <a:custGeom>
              <a:avLst/>
              <a:gdLst/>
              <a:ahLst/>
              <a:cxnLst/>
              <a:rect r="r" b="b" t="t" l="l"/>
              <a:pathLst>
                <a:path h="7305040" w="3904742">
                  <a:moveTo>
                    <a:pt x="635" y="3649091"/>
                  </a:moveTo>
                  <a:lnTo>
                    <a:pt x="991362" y="10033"/>
                  </a:lnTo>
                  <a:cubicBezTo>
                    <a:pt x="993013" y="3937"/>
                    <a:pt x="998982" y="0"/>
                    <a:pt x="1005332" y="762"/>
                  </a:cubicBezTo>
                  <a:cubicBezTo>
                    <a:pt x="1011682" y="1524"/>
                    <a:pt x="1016381" y="6985"/>
                    <a:pt x="1016381" y="13335"/>
                  </a:cubicBezTo>
                  <a:lnTo>
                    <a:pt x="1016381" y="708787"/>
                  </a:lnTo>
                  <a:lnTo>
                    <a:pt x="1003681" y="708787"/>
                  </a:lnTo>
                  <a:lnTo>
                    <a:pt x="1003681" y="696087"/>
                  </a:lnTo>
                  <a:lnTo>
                    <a:pt x="3892042" y="696087"/>
                  </a:lnTo>
                  <a:cubicBezTo>
                    <a:pt x="3899027" y="696087"/>
                    <a:pt x="3904742" y="701802"/>
                    <a:pt x="3904742" y="708787"/>
                  </a:cubicBezTo>
                  <a:lnTo>
                    <a:pt x="3904742" y="6596126"/>
                  </a:lnTo>
                  <a:cubicBezTo>
                    <a:pt x="3904742" y="6603111"/>
                    <a:pt x="3899027" y="6608826"/>
                    <a:pt x="3892042" y="6608826"/>
                  </a:cubicBezTo>
                  <a:lnTo>
                    <a:pt x="1003554" y="6608826"/>
                  </a:lnTo>
                  <a:lnTo>
                    <a:pt x="1003554" y="6596126"/>
                  </a:lnTo>
                  <a:lnTo>
                    <a:pt x="1016254" y="6596126"/>
                  </a:lnTo>
                  <a:lnTo>
                    <a:pt x="1016254" y="7291578"/>
                  </a:lnTo>
                  <a:cubicBezTo>
                    <a:pt x="1016254" y="7297928"/>
                    <a:pt x="1011555" y="7303262"/>
                    <a:pt x="1005205" y="7304151"/>
                  </a:cubicBezTo>
                  <a:cubicBezTo>
                    <a:pt x="998855" y="7305040"/>
                    <a:pt x="992886" y="7300976"/>
                    <a:pt x="991235" y="7294880"/>
                  </a:cubicBezTo>
                  <a:lnTo>
                    <a:pt x="635" y="3655822"/>
                  </a:lnTo>
                  <a:cubicBezTo>
                    <a:pt x="0" y="3653663"/>
                    <a:pt x="0" y="3651377"/>
                    <a:pt x="635" y="3649091"/>
                  </a:cubicBezTo>
                  <a:moveTo>
                    <a:pt x="25146" y="3655822"/>
                  </a:moveTo>
                  <a:lnTo>
                    <a:pt x="12827" y="3652520"/>
                  </a:lnTo>
                  <a:lnTo>
                    <a:pt x="25019" y="3649218"/>
                  </a:lnTo>
                  <a:lnTo>
                    <a:pt x="1015873" y="7288276"/>
                  </a:lnTo>
                  <a:lnTo>
                    <a:pt x="1003681" y="7291578"/>
                  </a:lnTo>
                  <a:lnTo>
                    <a:pt x="990981" y="7291578"/>
                  </a:lnTo>
                  <a:lnTo>
                    <a:pt x="990981" y="6596126"/>
                  </a:lnTo>
                  <a:cubicBezTo>
                    <a:pt x="990981" y="6589141"/>
                    <a:pt x="996696" y="6583426"/>
                    <a:pt x="1003681" y="6583426"/>
                  </a:cubicBezTo>
                  <a:lnTo>
                    <a:pt x="3892042" y="6583426"/>
                  </a:lnTo>
                  <a:lnTo>
                    <a:pt x="3892042" y="6596126"/>
                  </a:lnTo>
                  <a:lnTo>
                    <a:pt x="3879342" y="6596126"/>
                  </a:lnTo>
                  <a:lnTo>
                    <a:pt x="3879342" y="708787"/>
                  </a:lnTo>
                  <a:lnTo>
                    <a:pt x="3892042" y="708787"/>
                  </a:lnTo>
                  <a:lnTo>
                    <a:pt x="3892042" y="721487"/>
                  </a:lnTo>
                  <a:lnTo>
                    <a:pt x="1003554" y="721487"/>
                  </a:lnTo>
                  <a:cubicBezTo>
                    <a:pt x="996569" y="721487"/>
                    <a:pt x="990854" y="715772"/>
                    <a:pt x="990854" y="708787"/>
                  </a:cubicBezTo>
                  <a:lnTo>
                    <a:pt x="990854" y="13335"/>
                  </a:lnTo>
                  <a:lnTo>
                    <a:pt x="1003554" y="13335"/>
                  </a:lnTo>
                  <a:lnTo>
                    <a:pt x="1015746" y="16637"/>
                  </a:lnTo>
                  <a:lnTo>
                    <a:pt x="25019" y="3655822"/>
                  </a:lnTo>
                  <a:close/>
                </a:path>
              </a:pathLst>
            </a:custGeom>
            <a:solidFill>
              <a:srgbClr val="2F528F"/>
            </a:solidFill>
          </p:spPr>
        </p:sp>
        <p:sp>
          <p:nvSpPr>
            <p:cNvPr name="TextBox 10" id="10"/>
            <p:cNvSpPr txBox="true"/>
            <p:nvPr/>
          </p:nvSpPr>
          <p:spPr>
            <a:xfrm>
              <a:off x="0" y="-57150"/>
              <a:ext cx="3904672" cy="7360802"/>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Can you discuss each of these? Will likely require research! Can you </a:t>
              </a:r>
              <a:r>
                <a:rPr lang="en-US" sz="2700" u="sng">
                  <a:solidFill>
                    <a:srgbClr val="FFFFFF"/>
                  </a:solidFill>
                  <a:latin typeface="Calibri (MS)"/>
                  <a:ea typeface="Calibri (MS)"/>
                  <a:cs typeface="Calibri (MS)"/>
                  <a:sym typeface="Calibri (MS)"/>
                </a:rPr>
                <a:t>evaluate their effectiveness</a:t>
              </a:r>
              <a:r>
                <a:rPr lang="en-US" sz="2700">
                  <a:solidFill>
                    <a:srgbClr val="FFFFFF"/>
                  </a:solidFill>
                  <a:latin typeface="Calibri (MS)"/>
                  <a:ea typeface="Calibri (MS)"/>
                  <a:cs typeface="Calibri (MS)"/>
                  <a:sym typeface="Calibri (MS)"/>
                </a:rPr>
                <a:t> </a:t>
              </a:r>
              <a:r>
                <a:rPr lang="en-US" sz="2700" u="sng">
                  <a:solidFill>
                    <a:srgbClr val="FFFFFF"/>
                  </a:solidFill>
                  <a:latin typeface="Calibri (MS)"/>
                  <a:ea typeface="Calibri (MS)"/>
                  <a:cs typeface="Calibri (MS)"/>
                  <a:sym typeface="Calibri (MS)"/>
                </a:rPr>
                <a:t>using examples</a:t>
              </a:r>
              <a:r>
                <a:rPr lang="en-US" sz="2700">
                  <a:solidFill>
                    <a:srgbClr val="FFFFFF"/>
                  </a:solidFill>
                  <a:latin typeface="Calibri (MS)"/>
                  <a:ea typeface="Calibri (MS)"/>
                  <a:cs typeface="Calibri (MS)"/>
                  <a:sym typeface="Calibri (MS)"/>
                </a:rPr>
                <a:t>?</a:t>
              </a:r>
            </a:p>
          </p:txBody>
        </p:sp>
      </p:grpSp>
      <p:grpSp>
        <p:nvGrpSpPr>
          <p:cNvPr name="Group 11" id="11"/>
          <p:cNvGrpSpPr>
            <a:grpSpLocks noChangeAspect="true"/>
          </p:cNvGrpSpPr>
          <p:nvPr/>
        </p:nvGrpSpPr>
        <p:grpSpPr>
          <a:xfrm rot="0">
            <a:off x="10288107" y="1316184"/>
            <a:ext cx="7708946" cy="8665898"/>
            <a:chOff x="0" y="0"/>
            <a:chExt cx="10278594" cy="11554530"/>
          </a:xfrm>
        </p:grpSpPr>
        <p:sp>
          <p:nvSpPr>
            <p:cNvPr name="Freeform 12" id="12" descr="Earth Observation for the Assessment of Earthquake Hazard, Risk and  Disaster Management | SpringerLink"/>
            <p:cNvSpPr/>
            <p:nvPr/>
          </p:nvSpPr>
          <p:spPr>
            <a:xfrm flipH="false" flipV="false" rot="0">
              <a:off x="0" y="0"/>
              <a:ext cx="10278618" cy="11554587"/>
            </a:xfrm>
            <a:custGeom>
              <a:avLst/>
              <a:gdLst/>
              <a:ahLst/>
              <a:cxnLst/>
              <a:rect r="r" b="b" t="t" l="l"/>
              <a:pathLst>
                <a:path h="11554587" w="10278618">
                  <a:moveTo>
                    <a:pt x="0" y="0"/>
                  </a:moveTo>
                  <a:lnTo>
                    <a:pt x="10278618" y="0"/>
                  </a:lnTo>
                  <a:lnTo>
                    <a:pt x="10278618" y="11554587"/>
                  </a:lnTo>
                  <a:lnTo>
                    <a:pt x="0" y="11554587"/>
                  </a:lnTo>
                  <a:lnTo>
                    <a:pt x="0" y="0"/>
                  </a:lnTo>
                  <a:close/>
                </a:path>
              </a:pathLst>
            </a:custGeom>
            <a:blipFill>
              <a:blip r:embed="rId3"/>
              <a:stretch>
                <a:fillRect l="0" t="0" r="-15794" b="0"/>
              </a:stretch>
            </a:blipFill>
          </p:spPr>
        </p:sp>
      </p:grpSp>
      <p:grpSp>
        <p:nvGrpSpPr>
          <p:cNvPr name="Group 13" id="13"/>
          <p:cNvGrpSpPr/>
          <p:nvPr/>
        </p:nvGrpSpPr>
        <p:grpSpPr>
          <a:xfrm rot="0">
            <a:off x="9818110" y="4761201"/>
            <a:ext cx="619125" cy="4124325"/>
            <a:chOff x="0" y="0"/>
            <a:chExt cx="825500" cy="5499100"/>
          </a:xfrm>
        </p:grpSpPr>
        <p:sp>
          <p:nvSpPr>
            <p:cNvPr name="Freeform 14" id="14"/>
            <p:cNvSpPr/>
            <p:nvPr/>
          </p:nvSpPr>
          <p:spPr>
            <a:xfrm flipH="false" flipV="false" rot="0">
              <a:off x="0" y="0"/>
              <a:ext cx="825500" cy="5499100"/>
            </a:xfrm>
            <a:custGeom>
              <a:avLst/>
              <a:gdLst/>
              <a:ahLst/>
              <a:cxnLst/>
              <a:rect r="r" b="b" t="t" l="l"/>
              <a:pathLst>
                <a:path h="5499100" w="825500">
                  <a:moveTo>
                    <a:pt x="819150" y="5499100"/>
                  </a:moveTo>
                  <a:cubicBezTo>
                    <a:pt x="600329" y="5499100"/>
                    <a:pt x="406400" y="5470271"/>
                    <a:pt x="406400" y="5424170"/>
                  </a:cubicBezTo>
                  <a:lnTo>
                    <a:pt x="406400" y="2818130"/>
                  </a:lnTo>
                  <a:lnTo>
                    <a:pt x="412750" y="2818130"/>
                  </a:lnTo>
                  <a:lnTo>
                    <a:pt x="406400" y="2818130"/>
                  </a:lnTo>
                  <a:cubicBezTo>
                    <a:pt x="406400" y="2788412"/>
                    <a:pt x="236474" y="2755900"/>
                    <a:pt x="6350" y="2755900"/>
                  </a:cubicBezTo>
                  <a:lnTo>
                    <a:pt x="6350" y="2749550"/>
                  </a:lnTo>
                  <a:lnTo>
                    <a:pt x="6350" y="2743200"/>
                  </a:lnTo>
                  <a:cubicBezTo>
                    <a:pt x="236474" y="2743200"/>
                    <a:pt x="406400" y="2710561"/>
                    <a:pt x="406400" y="2680970"/>
                  </a:cubicBezTo>
                  <a:lnTo>
                    <a:pt x="412750" y="2680970"/>
                  </a:lnTo>
                  <a:lnTo>
                    <a:pt x="406400" y="2680970"/>
                  </a:lnTo>
                  <a:lnTo>
                    <a:pt x="406400" y="74930"/>
                  </a:lnTo>
                  <a:lnTo>
                    <a:pt x="412750" y="74930"/>
                  </a:lnTo>
                  <a:lnTo>
                    <a:pt x="406400" y="74930"/>
                  </a:lnTo>
                  <a:lnTo>
                    <a:pt x="412750" y="74930"/>
                  </a:lnTo>
                  <a:lnTo>
                    <a:pt x="406400" y="74930"/>
                  </a:lnTo>
                  <a:cubicBezTo>
                    <a:pt x="406400" y="28829"/>
                    <a:pt x="600329" y="0"/>
                    <a:pt x="819150" y="0"/>
                  </a:cubicBezTo>
                  <a:cubicBezTo>
                    <a:pt x="822706" y="0"/>
                    <a:pt x="825500" y="2794"/>
                    <a:pt x="825500" y="6350"/>
                  </a:cubicBezTo>
                  <a:lnTo>
                    <a:pt x="825500" y="5492750"/>
                  </a:lnTo>
                  <a:cubicBezTo>
                    <a:pt x="825500" y="5496306"/>
                    <a:pt x="822706" y="5499100"/>
                    <a:pt x="819150" y="5499100"/>
                  </a:cubicBezTo>
                  <a:moveTo>
                    <a:pt x="819150" y="5486400"/>
                  </a:moveTo>
                  <a:lnTo>
                    <a:pt x="819150" y="5492750"/>
                  </a:lnTo>
                  <a:lnTo>
                    <a:pt x="812800" y="5492750"/>
                  </a:lnTo>
                  <a:lnTo>
                    <a:pt x="812800" y="6350"/>
                  </a:lnTo>
                  <a:lnTo>
                    <a:pt x="819150" y="6350"/>
                  </a:lnTo>
                  <a:lnTo>
                    <a:pt x="819150" y="12700"/>
                  </a:lnTo>
                  <a:cubicBezTo>
                    <a:pt x="589026" y="12700"/>
                    <a:pt x="419100" y="45339"/>
                    <a:pt x="419100" y="74930"/>
                  </a:cubicBezTo>
                  <a:lnTo>
                    <a:pt x="419100" y="2680970"/>
                  </a:lnTo>
                  <a:cubicBezTo>
                    <a:pt x="419100" y="2727071"/>
                    <a:pt x="225171" y="2755900"/>
                    <a:pt x="6350" y="2755900"/>
                  </a:cubicBezTo>
                  <a:cubicBezTo>
                    <a:pt x="2794" y="2755900"/>
                    <a:pt x="0" y="2753106"/>
                    <a:pt x="0" y="2749550"/>
                  </a:cubicBezTo>
                  <a:cubicBezTo>
                    <a:pt x="0" y="2745994"/>
                    <a:pt x="2794" y="2743200"/>
                    <a:pt x="6350" y="2743200"/>
                  </a:cubicBezTo>
                  <a:cubicBezTo>
                    <a:pt x="225171" y="2743200"/>
                    <a:pt x="419100" y="2772029"/>
                    <a:pt x="419100" y="2818130"/>
                  </a:cubicBezTo>
                  <a:lnTo>
                    <a:pt x="419100" y="5424170"/>
                  </a:lnTo>
                  <a:lnTo>
                    <a:pt x="412750" y="5424170"/>
                  </a:lnTo>
                  <a:lnTo>
                    <a:pt x="419100" y="5424170"/>
                  </a:lnTo>
                  <a:cubicBezTo>
                    <a:pt x="419100" y="5453888"/>
                    <a:pt x="589026" y="5486400"/>
                    <a:pt x="819150" y="5486400"/>
                  </a:cubicBezTo>
                  <a:close/>
                </a:path>
              </a:pathLst>
            </a:custGeom>
            <a:solidFill>
              <a:srgbClr val="4472C4"/>
            </a:solidFill>
          </p:spPr>
        </p:sp>
        <p:sp>
          <p:nvSpPr>
            <p:cNvPr name="Freeform 15" id="15"/>
            <p:cNvSpPr/>
            <p:nvPr/>
          </p:nvSpPr>
          <p:spPr>
            <a:xfrm flipH="false" flipV="false" rot="0">
              <a:off x="0" y="0"/>
              <a:ext cx="819150" cy="5499100"/>
            </a:xfrm>
            <a:custGeom>
              <a:avLst/>
              <a:gdLst/>
              <a:ahLst/>
              <a:cxnLst/>
              <a:rect r="r" b="b" t="t" l="l"/>
              <a:pathLst>
                <a:path h="5499100" w="819150">
                  <a:moveTo>
                    <a:pt x="819150" y="5499100"/>
                  </a:moveTo>
                  <a:cubicBezTo>
                    <a:pt x="600329" y="5499100"/>
                    <a:pt x="406400" y="5470271"/>
                    <a:pt x="406400" y="5424170"/>
                  </a:cubicBezTo>
                  <a:lnTo>
                    <a:pt x="406400" y="2818130"/>
                  </a:lnTo>
                  <a:lnTo>
                    <a:pt x="412750" y="2818130"/>
                  </a:lnTo>
                  <a:lnTo>
                    <a:pt x="406400" y="2818130"/>
                  </a:lnTo>
                  <a:cubicBezTo>
                    <a:pt x="406400" y="2788412"/>
                    <a:pt x="236474" y="2755900"/>
                    <a:pt x="6350" y="2755900"/>
                  </a:cubicBezTo>
                  <a:lnTo>
                    <a:pt x="6350" y="2749550"/>
                  </a:lnTo>
                  <a:lnTo>
                    <a:pt x="6350" y="2743200"/>
                  </a:lnTo>
                  <a:cubicBezTo>
                    <a:pt x="236474" y="2743200"/>
                    <a:pt x="406400" y="2710561"/>
                    <a:pt x="406400" y="2680970"/>
                  </a:cubicBezTo>
                  <a:lnTo>
                    <a:pt x="412750" y="2680970"/>
                  </a:lnTo>
                  <a:lnTo>
                    <a:pt x="406400" y="2680970"/>
                  </a:lnTo>
                  <a:lnTo>
                    <a:pt x="406400" y="74930"/>
                  </a:lnTo>
                  <a:lnTo>
                    <a:pt x="412750" y="74930"/>
                  </a:lnTo>
                  <a:lnTo>
                    <a:pt x="406400" y="74930"/>
                  </a:lnTo>
                  <a:lnTo>
                    <a:pt x="412750" y="74930"/>
                  </a:lnTo>
                  <a:lnTo>
                    <a:pt x="406400" y="74930"/>
                  </a:lnTo>
                  <a:cubicBezTo>
                    <a:pt x="406400" y="28829"/>
                    <a:pt x="600329" y="0"/>
                    <a:pt x="819150" y="0"/>
                  </a:cubicBezTo>
                  <a:lnTo>
                    <a:pt x="819150" y="12700"/>
                  </a:lnTo>
                  <a:cubicBezTo>
                    <a:pt x="589026" y="12700"/>
                    <a:pt x="419100" y="45339"/>
                    <a:pt x="419100" y="74930"/>
                  </a:cubicBezTo>
                  <a:lnTo>
                    <a:pt x="419100" y="2680970"/>
                  </a:lnTo>
                  <a:cubicBezTo>
                    <a:pt x="419100" y="2727071"/>
                    <a:pt x="225171" y="2755900"/>
                    <a:pt x="6350" y="2755900"/>
                  </a:cubicBezTo>
                  <a:cubicBezTo>
                    <a:pt x="2794" y="2755900"/>
                    <a:pt x="0" y="2753106"/>
                    <a:pt x="0" y="2749550"/>
                  </a:cubicBezTo>
                  <a:cubicBezTo>
                    <a:pt x="0" y="2745994"/>
                    <a:pt x="2794" y="2743200"/>
                    <a:pt x="6350" y="2743200"/>
                  </a:cubicBezTo>
                  <a:cubicBezTo>
                    <a:pt x="225171" y="2743200"/>
                    <a:pt x="419100" y="2772029"/>
                    <a:pt x="419100" y="2818130"/>
                  </a:cubicBezTo>
                  <a:lnTo>
                    <a:pt x="419100" y="5424170"/>
                  </a:lnTo>
                  <a:lnTo>
                    <a:pt x="412750" y="5424170"/>
                  </a:lnTo>
                  <a:lnTo>
                    <a:pt x="419100" y="5424170"/>
                  </a:lnTo>
                  <a:cubicBezTo>
                    <a:pt x="419100" y="5453888"/>
                    <a:pt x="589026" y="5486400"/>
                    <a:pt x="819150" y="5486400"/>
                  </a:cubicBezTo>
                  <a:close/>
                </a:path>
              </a:pathLst>
            </a:custGeom>
            <a:solidFill>
              <a:srgbClr val="4472C4"/>
            </a:solidFill>
          </p:spPr>
        </p:sp>
      </p:grpSp>
      <p:grpSp>
        <p:nvGrpSpPr>
          <p:cNvPr name="Group 16" id="16"/>
          <p:cNvGrpSpPr/>
          <p:nvPr/>
        </p:nvGrpSpPr>
        <p:grpSpPr>
          <a:xfrm rot="0">
            <a:off x="7883235" y="6497781"/>
            <a:ext cx="2105892" cy="3789217"/>
            <a:chOff x="0" y="0"/>
            <a:chExt cx="2807856" cy="5052290"/>
          </a:xfrm>
        </p:grpSpPr>
        <p:sp>
          <p:nvSpPr>
            <p:cNvPr name="Freeform 17" id="17"/>
            <p:cNvSpPr/>
            <p:nvPr/>
          </p:nvSpPr>
          <p:spPr>
            <a:xfrm flipH="false" flipV="false" rot="0">
              <a:off x="-1524" y="-1524"/>
              <a:ext cx="2810891" cy="5055362"/>
            </a:xfrm>
            <a:custGeom>
              <a:avLst/>
              <a:gdLst/>
              <a:ahLst/>
              <a:cxnLst/>
              <a:rect r="r" b="b" t="t" l="l"/>
              <a:pathLst>
                <a:path h="5055362" w="2810891">
                  <a:moveTo>
                    <a:pt x="1524" y="0"/>
                  </a:moveTo>
                  <a:lnTo>
                    <a:pt x="2809367" y="0"/>
                  </a:lnTo>
                  <a:cubicBezTo>
                    <a:pt x="2810256" y="0"/>
                    <a:pt x="2810891" y="762"/>
                    <a:pt x="2810891" y="1524"/>
                  </a:cubicBezTo>
                  <a:lnTo>
                    <a:pt x="2810891" y="5053838"/>
                  </a:lnTo>
                  <a:cubicBezTo>
                    <a:pt x="2810891" y="5054727"/>
                    <a:pt x="2810129" y="5055362"/>
                    <a:pt x="2809367" y="5055362"/>
                  </a:cubicBezTo>
                  <a:lnTo>
                    <a:pt x="1524" y="5055362"/>
                  </a:lnTo>
                  <a:cubicBezTo>
                    <a:pt x="635" y="5055362"/>
                    <a:pt x="0" y="5054600"/>
                    <a:pt x="0" y="5053838"/>
                  </a:cubicBezTo>
                  <a:lnTo>
                    <a:pt x="0" y="1524"/>
                  </a:lnTo>
                  <a:cubicBezTo>
                    <a:pt x="0" y="635"/>
                    <a:pt x="762" y="0"/>
                    <a:pt x="1524" y="0"/>
                  </a:cubicBezTo>
                  <a:moveTo>
                    <a:pt x="1524" y="3048"/>
                  </a:moveTo>
                  <a:lnTo>
                    <a:pt x="1524" y="1524"/>
                  </a:lnTo>
                  <a:lnTo>
                    <a:pt x="3048" y="1524"/>
                  </a:lnTo>
                  <a:lnTo>
                    <a:pt x="3048" y="5053838"/>
                  </a:lnTo>
                  <a:lnTo>
                    <a:pt x="1524" y="5053838"/>
                  </a:lnTo>
                  <a:lnTo>
                    <a:pt x="1524" y="5052314"/>
                  </a:lnTo>
                  <a:lnTo>
                    <a:pt x="2809367" y="5052314"/>
                  </a:lnTo>
                  <a:lnTo>
                    <a:pt x="2809367" y="5053838"/>
                  </a:lnTo>
                  <a:lnTo>
                    <a:pt x="2807843" y="5053838"/>
                  </a:lnTo>
                  <a:lnTo>
                    <a:pt x="2807843" y="1524"/>
                  </a:lnTo>
                  <a:lnTo>
                    <a:pt x="2809367" y="1524"/>
                  </a:lnTo>
                  <a:lnTo>
                    <a:pt x="2809367" y="3048"/>
                  </a:lnTo>
                  <a:lnTo>
                    <a:pt x="1524" y="3048"/>
                  </a:lnTo>
                  <a:close/>
                </a:path>
              </a:pathLst>
            </a:custGeom>
            <a:solidFill>
              <a:srgbClr val="4472C4"/>
            </a:solidFill>
          </p:spPr>
        </p:sp>
        <p:sp>
          <p:nvSpPr>
            <p:cNvPr name="TextBox 18" id="18"/>
            <p:cNvSpPr txBox="true"/>
            <p:nvPr/>
          </p:nvSpPr>
          <p:spPr>
            <a:xfrm>
              <a:off x="0" y="28575"/>
              <a:ext cx="2807856" cy="5023715"/>
            </a:xfrm>
            <a:prstGeom prst="rect">
              <a:avLst/>
            </a:prstGeom>
          </p:spPr>
          <p:txBody>
            <a:bodyPr anchor="t" rtlCol="false" tIns="50800" lIns="50800" bIns="50800" rIns="50800"/>
            <a:lstStyle/>
            <a:p>
              <a:pPr algn="l">
                <a:lnSpc>
                  <a:spcPts val="2268"/>
                </a:lnSpc>
              </a:pPr>
              <a:r>
                <a:rPr lang="en-US" sz="2625">
                  <a:solidFill>
                    <a:srgbClr val="000000"/>
                  </a:solidFill>
                  <a:latin typeface="Calibri (MS)"/>
                  <a:ea typeface="Calibri (MS)"/>
                  <a:cs typeface="Calibri (MS)"/>
                  <a:sym typeface="Calibri (MS)"/>
                </a:rPr>
                <a:t>These are some methods of predicting earthquakes. Can you find real-life examples of them in use to use in 20 markers?</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106203"/>
            <a:ext cx="15773400" cy="915352"/>
            <a:chOff x="0" y="0"/>
            <a:chExt cx="21031200" cy="1220470"/>
          </a:xfrm>
        </p:grpSpPr>
        <p:sp>
          <p:nvSpPr>
            <p:cNvPr name="Freeform 4" id="4"/>
            <p:cNvSpPr/>
            <p:nvPr/>
          </p:nvSpPr>
          <p:spPr>
            <a:xfrm flipH="false" flipV="false" rot="0">
              <a:off x="0" y="0"/>
              <a:ext cx="21031200" cy="1220470"/>
            </a:xfrm>
            <a:custGeom>
              <a:avLst/>
              <a:gdLst/>
              <a:ahLst/>
              <a:cxnLst/>
              <a:rect r="r" b="b" t="t" l="l"/>
              <a:pathLst>
                <a:path h="1220470" w="21031200">
                  <a:moveTo>
                    <a:pt x="0" y="0"/>
                  </a:moveTo>
                  <a:lnTo>
                    <a:pt x="21031200" y="0"/>
                  </a:lnTo>
                  <a:lnTo>
                    <a:pt x="21031200" y="1220470"/>
                  </a:lnTo>
                  <a:lnTo>
                    <a:pt x="0" y="1220470"/>
                  </a:lnTo>
                  <a:close/>
                </a:path>
              </a:pathLst>
            </a:custGeom>
            <a:solidFill>
              <a:srgbClr val="000000">
                <a:alpha val="0"/>
              </a:srgbClr>
            </a:solidFill>
          </p:spPr>
        </p:sp>
        <p:sp>
          <p:nvSpPr>
            <p:cNvPr name="TextBox 5" id="5"/>
            <p:cNvSpPr txBox="true"/>
            <p:nvPr/>
          </p:nvSpPr>
          <p:spPr>
            <a:xfrm>
              <a:off x="0" y="9525"/>
              <a:ext cx="21031200" cy="1210945"/>
            </a:xfrm>
            <a:prstGeom prst="rect">
              <a:avLst/>
            </a:prstGeom>
          </p:spPr>
          <p:txBody>
            <a:bodyPr anchor="ctr" rtlCol="false" tIns="0" lIns="0" bIns="0" rIns="0"/>
            <a:lstStyle/>
            <a:p>
              <a:pPr algn="l">
                <a:lnSpc>
                  <a:spcPts val="3888"/>
                </a:lnSpc>
              </a:pPr>
              <a:r>
                <a:rPr lang="en-US" sz="3600" spc="31">
                  <a:solidFill>
                    <a:srgbClr val="000000"/>
                  </a:solidFill>
                  <a:latin typeface="Abibas"/>
                  <a:ea typeface="Abibas"/>
                  <a:cs typeface="Abibas"/>
                  <a:sym typeface="Abibas"/>
                </a:rPr>
                <a:t>Increasing Preparedness</a:t>
              </a:r>
            </a:p>
          </p:txBody>
        </p:sp>
      </p:grpSp>
      <p:sp>
        <p:nvSpPr>
          <p:cNvPr name="TextBox 6" id="6"/>
          <p:cNvSpPr txBox="true"/>
          <p:nvPr/>
        </p:nvSpPr>
        <p:spPr>
          <a:xfrm rot="0">
            <a:off x="365760" y="1523048"/>
            <a:ext cx="7924800" cy="7907742"/>
          </a:xfrm>
          <a:prstGeom prst="rect">
            <a:avLst/>
          </a:prstGeom>
        </p:spPr>
        <p:txBody>
          <a:bodyPr anchor="t" rtlCol="false" tIns="0" lIns="0" bIns="0" rIns="0">
            <a:spAutoFit/>
          </a:bodyPr>
          <a:lstStyle/>
          <a:p>
            <a:pPr algn="l">
              <a:lnSpc>
                <a:spcPts val="1632"/>
              </a:lnSpc>
            </a:pPr>
            <a:r>
              <a:rPr lang="en-US" sz="1889">
                <a:solidFill>
                  <a:srgbClr val="000000"/>
                </a:solidFill>
                <a:latin typeface="Calibri (MS)"/>
                <a:ea typeface="Calibri (MS)"/>
                <a:cs typeface="Calibri (MS)"/>
                <a:sym typeface="Calibri (MS)"/>
              </a:rPr>
              <a:t>The ability of authorities to prepare for geophysical hazards closely depends on the resources available to them. Therefore developed countries are much better placed in terms of economic resources to build capacity for preparation. Less developed countries struggle with often more pressing challenges such as health care provision, poverty reduction and concerns relating to economic stability.</a:t>
            </a:r>
          </a:p>
          <a:p>
            <a:pPr algn="l">
              <a:lnSpc>
                <a:spcPts val="1632"/>
              </a:lnSpc>
            </a:pPr>
          </a:p>
          <a:p>
            <a:pPr algn="l">
              <a:lnSpc>
                <a:spcPts val="1632"/>
              </a:lnSpc>
            </a:pPr>
            <a:r>
              <a:rPr lang="en-US" sz="1889">
                <a:solidFill>
                  <a:srgbClr val="000000"/>
                </a:solidFill>
                <a:latin typeface="Calibri (MS)"/>
                <a:ea typeface="Calibri (MS)"/>
                <a:cs typeface="Calibri (MS)"/>
                <a:sym typeface="Calibri (MS)"/>
              </a:rPr>
              <a:t>The more authorities can do to prepare for hazards the more resilient their population and economy will be. Preparation comes in many forms including technology approaches. Sound maps provide insight into how geosphysical hazards will impact the local geography. These maps alongside sophisticated computer modelling provided focused localized knowledge. With sophisticated use of GPS, satellite imagery, radar as well as seismic and geodetic instruments authorities are improving early warning systems. Local populations empowered with knowledge can take precaution to build resilience in their community and homes; retrofit houses and buildings and  improve their insurance against financial losses. Local authorities develop sophisticated awareness campaigns to increase perception of risk and educate their communities on the actions required to save lives before, during and following a hazard.</a:t>
            </a:r>
          </a:p>
          <a:p>
            <a:pPr algn="l">
              <a:lnSpc>
                <a:spcPts val="1632"/>
              </a:lnSpc>
            </a:pPr>
          </a:p>
          <a:p>
            <a:pPr algn="l">
              <a:lnSpc>
                <a:spcPts val="1632"/>
              </a:lnSpc>
            </a:pPr>
            <a:r>
              <a:rPr lang="en-US" sz="1889">
                <a:solidFill>
                  <a:srgbClr val="000000"/>
                </a:solidFill>
                <a:latin typeface="Calibri (MS)"/>
                <a:ea typeface="Calibri (MS)"/>
                <a:cs typeface="Calibri (MS)"/>
                <a:sym typeface="Calibri (MS)"/>
              </a:rPr>
              <a:t>Study the following graph of Sleepy Valley, in California, adapted from a map produced by the California Geological Survey. Such maps are available for many parts of California. Link: </a:t>
            </a:r>
            <a:r>
              <a:rPr lang="en-US" sz="1889" u="sng">
                <a:solidFill>
                  <a:srgbClr val="0563C1"/>
                </a:solidFill>
                <a:latin typeface="Calibri (MS)"/>
                <a:ea typeface="Calibri (MS)"/>
                <a:cs typeface="Calibri (MS)"/>
                <a:sym typeface="Calibri (MS)"/>
                <a:hlinkClick r:id="rId3" tooltip="http://maps.conservation.ca.gov/cgs/informationwarehouse/"/>
              </a:rPr>
              <a:t>http://maps.conservation.ca.gov/cgs/informationwarehouse/</a:t>
            </a:r>
            <a:r>
              <a:rPr lang="en-US" sz="1889">
                <a:solidFill>
                  <a:srgbClr val="000000"/>
                </a:solidFill>
                <a:latin typeface="Calibri (MS)"/>
                <a:ea typeface="Calibri (MS)"/>
                <a:cs typeface="Calibri (MS)"/>
                <a:sym typeface="Calibri (MS)"/>
              </a:rPr>
              <a:t> </a:t>
            </a:r>
          </a:p>
          <a:p>
            <a:pPr algn="l">
              <a:lnSpc>
                <a:spcPts val="1632"/>
              </a:lnSpc>
            </a:pPr>
          </a:p>
          <a:p>
            <a:pPr algn="l">
              <a:lnSpc>
                <a:spcPts val="1632"/>
              </a:lnSpc>
            </a:pPr>
            <a:r>
              <a:rPr lang="en-US" sz="1889">
                <a:solidFill>
                  <a:srgbClr val="000000"/>
                </a:solidFill>
                <a:latin typeface="Calibri (MS)"/>
                <a:ea typeface="Calibri (MS)"/>
                <a:cs typeface="Calibri (MS)"/>
                <a:sym typeface="Calibri (MS)"/>
              </a:rPr>
              <a:t>Suggest how maps such as this are useful to:</a:t>
            </a:r>
          </a:p>
          <a:p>
            <a:pPr algn="l">
              <a:lnSpc>
                <a:spcPts val="1632"/>
              </a:lnSpc>
            </a:pPr>
            <a:r>
              <a:rPr lang="en-US" sz="1889">
                <a:solidFill>
                  <a:srgbClr val="000000"/>
                </a:solidFill>
                <a:latin typeface="Calibri (MS)"/>
                <a:ea typeface="Calibri (MS)"/>
                <a:cs typeface="Calibri (MS)"/>
                <a:sym typeface="Calibri (MS)"/>
              </a:rPr>
              <a:t>Households</a:t>
            </a:r>
          </a:p>
          <a:p>
            <a:pPr algn="l">
              <a:lnSpc>
                <a:spcPts val="1632"/>
              </a:lnSpc>
            </a:pPr>
            <a:r>
              <a:rPr lang="en-US" sz="1889">
                <a:solidFill>
                  <a:srgbClr val="000000"/>
                </a:solidFill>
                <a:latin typeface="Calibri (MS)"/>
                <a:ea typeface="Calibri (MS)"/>
                <a:cs typeface="Calibri (MS)"/>
                <a:sym typeface="Calibri (MS)"/>
              </a:rPr>
              <a:t>Businesses and organizations</a:t>
            </a:r>
          </a:p>
        </p:txBody>
      </p:sp>
      <p:grpSp>
        <p:nvGrpSpPr>
          <p:cNvPr name="Group 7" id="7"/>
          <p:cNvGrpSpPr>
            <a:grpSpLocks noChangeAspect="true"/>
          </p:cNvGrpSpPr>
          <p:nvPr/>
        </p:nvGrpSpPr>
        <p:grpSpPr>
          <a:xfrm rot="0">
            <a:off x="8548254" y="106203"/>
            <a:ext cx="9739746" cy="10287000"/>
            <a:chOff x="0" y="0"/>
            <a:chExt cx="12986328" cy="13716000"/>
          </a:xfrm>
        </p:grpSpPr>
        <p:sp>
          <p:nvSpPr>
            <p:cNvPr name="Freeform 8" id="8"/>
            <p:cNvSpPr/>
            <p:nvPr/>
          </p:nvSpPr>
          <p:spPr>
            <a:xfrm flipH="false" flipV="false" rot="0">
              <a:off x="0" y="0"/>
              <a:ext cx="12986385" cy="13716000"/>
            </a:xfrm>
            <a:custGeom>
              <a:avLst/>
              <a:gdLst/>
              <a:ahLst/>
              <a:cxnLst/>
              <a:rect r="r" b="b" t="t" l="l"/>
              <a:pathLst>
                <a:path h="13716000" w="12986385">
                  <a:moveTo>
                    <a:pt x="0" y="0"/>
                  </a:moveTo>
                  <a:lnTo>
                    <a:pt x="12986385" y="0"/>
                  </a:lnTo>
                  <a:lnTo>
                    <a:pt x="12986385" y="13716000"/>
                  </a:lnTo>
                  <a:lnTo>
                    <a:pt x="0" y="13716000"/>
                  </a:lnTo>
                  <a:lnTo>
                    <a:pt x="0" y="0"/>
                  </a:lnTo>
                  <a:close/>
                </a:path>
              </a:pathLst>
            </a:custGeom>
            <a:blipFill>
              <a:blip r:embed="rId4"/>
              <a:stretch>
                <a:fillRect l="0" t="0" r="-18768"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5074644" y="4906674"/>
            <a:ext cx="6383067" cy="5172508"/>
            <a:chOff x="0" y="0"/>
            <a:chExt cx="8510756" cy="6896678"/>
          </a:xfrm>
        </p:grpSpPr>
        <p:sp>
          <p:nvSpPr>
            <p:cNvPr name="Freeform 4" id="4"/>
            <p:cNvSpPr/>
            <p:nvPr/>
          </p:nvSpPr>
          <p:spPr>
            <a:xfrm flipH="false" flipV="false" rot="0">
              <a:off x="-1524" y="-1524"/>
              <a:ext cx="8513826" cy="6899783"/>
            </a:xfrm>
            <a:custGeom>
              <a:avLst/>
              <a:gdLst/>
              <a:ahLst/>
              <a:cxnLst/>
              <a:rect r="r" b="b" t="t" l="l"/>
              <a:pathLst>
                <a:path h="6899783" w="8513826">
                  <a:moveTo>
                    <a:pt x="1524" y="0"/>
                  </a:moveTo>
                  <a:lnTo>
                    <a:pt x="8512302" y="0"/>
                  </a:lnTo>
                  <a:cubicBezTo>
                    <a:pt x="8513191" y="0"/>
                    <a:pt x="8513826" y="762"/>
                    <a:pt x="8513826" y="1524"/>
                  </a:cubicBezTo>
                  <a:lnTo>
                    <a:pt x="8513826" y="6898259"/>
                  </a:lnTo>
                  <a:cubicBezTo>
                    <a:pt x="8513826" y="6899148"/>
                    <a:pt x="8513064" y="6899783"/>
                    <a:pt x="8512302" y="6899783"/>
                  </a:cubicBezTo>
                  <a:lnTo>
                    <a:pt x="1524" y="6899783"/>
                  </a:lnTo>
                  <a:cubicBezTo>
                    <a:pt x="635" y="6899783"/>
                    <a:pt x="0" y="6899021"/>
                    <a:pt x="0" y="6898259"/>
                  </a:cubicBezTo>
                  <a:lnTo>
                    <a:pt x="0" y="1524"/>
                  </a:lnTo>
                  <a:cubicBezTo>
                    <a:pt x="0" y="635"/>
                    <a:pt x="762" y="0"/>
                    <a:pt x="1524" y="0"/>
                  </a:cubicBezTo>
                  <a:moveTo>
                    <a:pt x="1524" y="3048"/>
                  </a:moveTo>
                  <a:lnTo>
                    <a:pt x="1524" y="1524"/>
                  </a:lnTo>
                  <a:lnTo>
                    <a:pt x="3048" y="1524"/>
                  </a:lnTo>
                  <a:lnTo>
                    <a:pt x="3048" y="6898259"/>
                  </a:lnTo>
                  <a:lnTo>
                    <a:pt x="1524" y="6898259"/>
                  </a:lnTo>
                  <a:lnTo>
                    <a:pt x="1524" y="6896735"/>
                  </a:lnTo>
                  <a:lnTo>
                    <a:pt x="8512302" y="6896735"/>
                  </a:lnTo>
                  <a:lnTo>
                    <a:pt x="8512302" y="6898259"/>
                  </a:lnTo>
                  <a:lnTo>
                    <a:pt x="8510778" y="6898259"/>
                  </a:lnTo>
                  <a:lnTo>
                    <a:pt x="8510778" y="1524"/>
                  </a:lnTo>
                  <a:lnTo>
                    <a:pt x="8512302" y="1524"/>
                  </a:lnTo>
                  <a:lnTo>
                    <a:pt x="8512302" y="3048"/>
                  </a:lnTo>
                  <a:lnTo>
                    <a:pt x="1524" y="3048"/>
                  </a:lnTo>
                  <a:close/>
                </a:path>
              </a:pathLst>
            </a:custGeom>
            <a:solidFill>
              <a:srgbClr val="000000"/>
            </a:solidFill>
          </p:spPr>
        </p:sp>
        <p:sp>
          <p:nvSpPr>
            <p:cNvPr name="TextBox 5" id="5"/>
            <p:cNvSpPr txBox="true"/>
            <p:nvPr/>
          </p:nvSpPr>
          <p:spPr>
            <a:xfrm>
              <a:off x="0" y="38100"/>
              <a:ext cx="8510756" cy="6858578"/>
            </a:xfrm>
            <a:prstGeom prst="rect">
              <a:avLst/>
            </a:prstGeom>
          </p:spPr>
          <p:txBody>
            <a:bodyPr anchor="t" rtlCol="false" tIns="50800" lIns="50800" bIns="50800" rIns="50800"/>
            <a:lstStyle/>
            <a:p>
              <a:pPr algn="l">
                <a:lnSpc>
                  <a:spcPts val="1814"/>
                </a:lnSpc>
              </a:pPr>
              <a:r>
                <a:rPr lang="en-US" sz="2100" spc="18">
                  <a:solidFill>
                    <a:srgbClr val="000000"/>
                  </a:solidFill>
                  <a:latin typeface="Abibas"/>
                  <a:ea typeface="Abibas"/>
                  <a:cs typeface="Abibas"/>
                  <a:sym typeface="Abibas"/>
                </a:rPr>
                <a:t>The Role of Insurance</a:t>
              </a:r>
            </a:p>
            <a:p>
              <a:pPr algn="l" marL="380048" indent="-190024" lvl="1">
                <a:lnSpc>
                  <a:spcPts val="1814"/>
                </a:lnSpc>
                <a:buFont typeface="Arial"/>
                <a:buChar char="•"/>
              </a:pPr>
              <a:r>
                <a:rPr lang="en-US" sz="2100" spc="18">
                  <a:solidFill>
                    <a:srgbClr val="000000"/>
                  </a:solidFill>
                  <a:latin typeface="Calibri (MS)"/>
                  <a:ea typeface="Calibri (MS)"/>
                  <a:cs typeface="Calibri (MS)"/>
                  <a:sym typeface="Calibri (MS)"/>
                </a:rPr>
                <a:t>Watch the following video introducing the California push to insure - </a:t>
              </a:r>
              <a:r>
                <a:rPr lang="en-US" sz="2100" spc="18" u="sng">
                  <a:solidFill>
                    <a:srgbClr val="0563C1"/>
                  </a:solidFill>
                  <a:latin typeface="Calibri (MS)"/>
                  <a:ea typeface="Calibri (MS)"/>
                  <a:cs typeface="Calibri (MS)"/>
                  <a:sym typeface="Calibri (MS)"/>
                  <a:hlinkClick r:id="rId3" tooltip="https://www.youtube.com/watch?v=XmvP2aTZhEw&amp;feature=emb_logo"/>
                </a:rPr>
                <a:t>https://www.youtube.com/watch?v=XmvP2aTZhEw&amp;feature=emb_logo</a:t>
              </a:r>
            </a:p>
            <a:p>
              <a:pPr algn="l" marL="380048" indent="-190024" lvl="1">
                <a:lnSpc>
                  <a:spcPts val="1814"/>
                </a:lnSpc>
              </a:pPr>
            </a:p>
            <a:p>
              <a:pPr algn="l" marL="380048" indent="-190024" lvl="1">
                <a:lnSpc>
                  <a:spcPts val="1814"/>
                </a:lnSpc>
                <a:buFont typeface="Arial"/>
                <a:buChar char="•"/>
              </a:pPr>
              <a:r>
                <a:rPr lang="en-US" sz="2100" spc="18">
                  <a:solidFill>
                    <a:srgbClr val="000000"/>
                  </a:solidFill>
                  <a:latin typeface="Calibri (MS)"/>
                  <a:ea typeface="Calibri (MS)"/>
                  <a:cs typeface="Calibri (MS)"/>
                  <a:sym typeface="Calibri (MS)"/>
                </a:rPr>
                <a:t>Study the interactive house from the </a:t>
              </a:r>
              <a:r>
                <a:rPr lang="en-US" b="true" sz="2100" spc="18" u="sng">
                  <a:solidFill>
                    <a:srgbClr val="0563C1"/>
                  </a:solidFill>
                  <a:latin typeface="Calibri (MS) Bold"/>
                  <a:ea typeface="Calibri (MS) Bold"/>
                  <a:cs typeface="Calibri (MS) Bold"/>
                  <a:sym typeface="Calibri (MS) Bold"/>
                  <a:hlinkClick r:id="rId4" tooltip="http://www.eqc.govt.nz/what-we-do/land"/>
                </a:rPr>
                <a:t>EQC website</a:t>
              </a:r>
              <a:r>
                <a:rPr lang="en-US" sz="2100" spc="18">
                  <a:solidFill>
                    <a:srgbClr val="000000"/>
                  </a:solidFill>
                  <a:latin typeface="Calibri (MS)"/>
                  <a:ea typeface="Calibri (MS)"/>
                  <a:cs typeface="Calibri (MS)"/>
                  <a:sym typeface="Calibri (MS)"/>
                </a:rPr>
                <a:t> in New Zealand and identify what is and isn't covered by earthquake insurance.</a:t>
              </a:r>
            </a:p>
            <a:p>
              <a:pPr algn="l" marL="380048" indent="-190024" lvl="1">
                <a:lnSpc>
                  <a:spcPts val="1814"/>
                </a:lnSpc>
              </a:pPr>
            </a:p>
            <a:p>
              <a:pPr algn="l" marL="380048" indent="-190024" lvl="1">
                <a:lnSpc>
                  <a:spcPts val="1814"/>
                </a:lnSpc>
                <a:buFont typeface="Arial"/>
                <a:buChar char="•"/>
              </a:pPr>
              <a:r>
                <a:rPr lang="en-US" sz="2100" spc="18">
                  <a:solidFill>
                    <a:srgbClr val="242424"/>
                  </a:solidFill>
                  <a:latin typeface="Arial"/>
                  <a:ea typeface="Arial"/>
                  <a:cs typeface="Arial"/>
                  <a:sym typeface="Arial"/>
                </a:rPr>
                <a:t>The following video explains California's grant scheme to retrofit older homes</a:t>
              </a:r>
            </a:p>
            <a:p>
              <a:pPr algn="l" marL="380048" indent="-190024" lvl="1">
                <a:lnSpc>
                  <a:spcPts val="1814"/>
                </a:lnSpc>
              </a:pPr>
            </a:p>
            <a:p>
              <a:pPr algn="l" marL="380048" indent="-190024" lvl="1">
                <a:lnSpc>
                  <a:spcPts val="1814"/>
                </a:lnSpc>
                <a:buFont typeface="Arial"/>
                <a:buChar char="•"/>
              </a:pPr>
              <a:r>
                <a:rPr lang="en-US" sz="2100" spc="18" u="sng">
                  <a:solidFill>
                    <a:srgbClr val="0563C1"/>
                  </a:solidFill>
                  <a:latin typeface="Calibri (MS)"/>
                  <a:ea typeface="Calibri (MS)"/>
                  <a:cs typeface="Calibri (MS)"/>
                  <a:sym typeface="Calibri (MS)"/>
                  <a:hlinkClick r:id="rId5" tooltip="https://www.youtube.com/watch?v=gQAa0u7e20Q&amp;feature=emb_logo"/>
                </a:rPr>
                <a:t>https://www.youtube.com/watch?v=gQAa0u7e20Q&amp;feature=emb_logo</a:t>
              </a:r>
            </a:p>
            <a:p>
              <a:pPr algn="l" marL="380048" indent="-190024" lvl="1">
                <a:lnSpc>
                  <a:spcPts val="1814"/>
                </a:lnSpc>
              </a:pPr>
            </a:p>
            <a:p>
              <a:pPr algn="l" marL="380048" indent="-190024" lvl="1">
                <a:lnSpc>
                  <a:spcPts val="1814"/>
                </a:lnSpc>
              </a:pPr>
            </a:p>
          </p:txBody>
        </p:sp>
      </p:grpSp>
      <p:grpSp>
        <p:nvGrpSpPr>
          <p:cNvPr name="Group 6" id="6"/>
          <p:cNvGrpSpPr>
            <a:grpSpLocks noChangeAspect="true"/>
          </p:cNvGrpSpPr>
          <p:nvPr/>
        </p:nvGrpSpPr>
        <p:grpSpPr>
          <a:xfrm rot="0">
            <a:off x="11677237" y="4906676"/>
            <a:ext cx="6375236" cy="5172507"/>
            <a:chOff x="0" y="0"/>
            <a:chExt cx="8500314" cy="6896676"/>
          </a:xfrm>
        </p:grpSpPr>
        <p:sp>
          <p:nvSpPr>
            <p:cNvPr name="Freeform 7" id="7"/>
            <p:cNvSpPr/>
            <p:nvPr/>
          </p:nvSpPr>
          <p:spPr>
            <a:xfrm flipH="false" flipV="false" rot="0">
              <a:off x="0" y="0"/>
              <a:ext cx="8500364" cy="6896735"/>
            </a:xfrm>
            <a:custGeom>
              <a:avLst/>
              <a:gdLst/>
              <a:ahLst/>
              <a:cxnLst/>
              <a:rect r="r" b="b" t="t" l="l"/>
              <a:pathLst>
                <a:path h="6896735" w="8500364">
                  <a:moveTo>
                    <a:pt x="0" y="0"/>
                  </a:moveTo>
                  <a:lnTo>
                    <a:pt x="8500364" y="0"/>
                  </a:lnTo>
                  <a:lnTo>
                    <a:pt x="8500364" y="6896735"/>
                  </a:lnTo>
                  <a:lnTo>
                    <a:pt x="0" y="6896735"/>
                  </a:lnTo>
                  <a:lnTo>
                    <a:pt x="0" y="0"/>
                  </a:lnTo>
                  <a:close/>
                </a:path>
              </a:pathLst>
            </a:custGeom>
            <a:blipFill>
              <a:blip r:embed="rId6"/>
              <a:stretch>
                <a:fillRect l="0" t="0" r="-7758" b="0"/>
              </a:stretch>
            </a:blipFill>
          </p:spPr>
        </p:sp>
      </p:grpSp>
      <p:grpSp>
        <p:nvGrpSpPr>
          <p:cNvPr name="Group 8" id="8"/>
          <p:cNvGrpSpPr/>
          <p:nvPr/>
        </p:nvGrpSpPr>
        <p:grpSpPr>
          <a:xfrm rot="0">
            <a:off x="188768" y="4906676"/>
            <a:ext cx="4666350" cy="5172508"/>
            <a:chOff x="0" y="0"/>
            <a:chExt cx="6221800" cy="6896678"/>
          </a:xfrm>
        </p:grpSpPr>
        <p:sp>
          <p:nvSpPr>
            <p:cNvPr name="Freeform 9" id="9"/>
            <p:cNvSpPr/>
            <p:nvPr/>
          </p:nvSpPr>
          <p:spPr>
            <a:xfrm flipH="false" flipV="false" rot="0">
              <a:off x="-1524" y="-1524"/>
              <a:ext cx="6224905" cy="6899783"/>
            </a:xfrm>
            <a:custGeom>
              <a:avLst/>
              <a:gdLst/>
              <a:ahLst/>
              <a:cxnLst/>
              <a:rect r="r" b="b" t="t" l="l"/>
              <a:pathLst>
                <a:path h="6899783" w="6224905">
                  <a:moveTo>
                    <a:pt x="1524" y="0"/>
                  </a:moveTo>
                  <a:lnTo>
                    <a:pt x="6223381" y="0"/>
                  </a:lnTo>
                  <a:cubicBezTo>
                    <a:pt x="6224270" y="0"/>
                    <a:pt x="6224905" y="762"/>
                    <a:pt x="6224905" y="1524"/>
                  </a:cubicBezTo>
                  <a:lnTo>
                    <a:pt x="6224905" y="6898259"/>
                  </a:lnTo>
                  <a:cubicBezTo>
                    <a:pt x="6224905" y="6899148"/>
                    <a:pt x="6224143" y="6899783"/>
                    <a:pt x="6223381" y="6899783"/>
                  </a:cubicBezTo>
                  <a:lnTo>
                    <a:pt x="1524" y="6899783"/>
                  </a:lnTo>
                  <a:cubicBezTo>
                    <a:pt x="635" y="6899783"/>
                    <a:pt x="0" y="6899021"/>
                    <a:pt x="0" y="6898259"/>
                  </a:cubicBezTo>
                  <a:lnTo>
                    <a:pt x="0" y="1524"/>
                  </a:lnTo>
                  <a:cubicBezTo>
                    <a:pt x="0" y="635"/>
                    <a:pt x="762" y="0"/>
                    <a:pt x="1524" y="0"/>
                  </a:cubicBezTo>
                  <a:moveTo>
                    <a:pt x="1524" y="3048"/>
                  </a:moveTo>
                  <a:lnTo>
                    <a:pt x="1524" y="1524"/>
                  </a:lnTo>
                  <a:lnTo>
                    <a:pt x="3048" y="1524"/>
                  </a:lnTo>
                  <a:lnTo>
                    <a:pt x="3048" y="6898259"/>
                  </a:lnTo>
                  <a:lnTo>
                    <a:pt x="1524" y="6898259"/>
                  </a:lnTo>
                  <a:lnTo>
                    <a:pt x="1524" y="6896735"/>
                  </a:lnTo>
                  <a:lnTo>
                    <a:pt x="6223381" y="6896735"/>
                  </a:lnTo>
                  <a:lnTo>
                    <a:pt x="6223381" y="6898259"/>
                  </a:lnTo>
                  <a:lnTo>
                    <a:pt x="6221857" y="6898259"/>
                  </a:lnTo>
                  <a:lnTo>
                    <a:pt x="6221857" y="1524"/>
                  </a:lnTo>
                  <a:lnTo>
                    <a:pt x="6223381" y="1524"/>
                  </a:lnTo>
                  <a:lnTo>
                    <a:pt x="6223381" y="3048"/>
                  </a:lnTo>
                  <a:lnTo>
                    <a:pt x="1524" y="3048"/>
                  </a:lnTo>
                  <a:close/>
                </a:path>
              </a:pathLst>
            </a:custGeom>
            <a:solidFill>
              <a:srgbClr val="000000"/>
            </a:solidFill>
          </p:spPr>
        </p:sp>
        <p:sp>
          <p:nvSpPr>
            <p:cNvPr name="TextBox 10" id="10"/>
            <p:cNvSpPr txBox="true"/>
            <p:nvPr/>
          </p:nvSpPr>
          <p:spPr>
            <a:xfrm>
              <a:off x="0" y="85725"/>
              <a:ext cx="6221800" cy="6810953"/>
            </a:xfrm>
            <a:prstGeom prst="rect">
              <a:avLst/>
            </a:prstGeom>
          </p:spPr>
          <p:txBody>
            <a:bodyPr anchor="t" rtlCol="false" tIns="50800" lIns="50800" bIns="50800" rIns="50800"/>
            <a:lstStyle/>
            <a:p>
              <a:pPr algn="l">
                <a:lnSpc>
                  <a:spcPts val="3356"/>
                </a:lnSpc>
              </a:pPr>
              <a:r>
                <a:rPr lang="en-US" b="true" sz="3885" spc="34">
                  <a:solidFill>
                    <a:srgbClr val="000000"/>
                  </a:solidFill>
                  <a:latin typeface="Abibas Bold"/>
                  <a:ea typeface="Abibas Bold"/>
                  <a:cs typeface="Abibas Bold"/>
                  <a:sym typeface="Abibas Bold"/>
                </a:rPr>
                <a:t>Earthquake Early Warning Systems </a:t>
              </a:r>
            </a:p>
            <a:p>
              <a:pPr algn="l">
                <a:lnSpc>
                  <a:spcPts val="3356"/>
                </a:lnSpc>
              </a:pPr>
              <a:r>
                <a:rPr lang="en-US" sz="3885" spc="34">
                  <a:solidFill>
                    <a:srgbClr val="000000"/>
                  </a:solidFill>
                  <a:latin typeface="Calibri (MS)"/>
                  <a:ea typeface="Calibri (MS)"/>
                  <a:cs typeface="Calibri (MS)"/>
                  <a:sym typeface="Calibri (MS)"/>
                </a:rPr>
                <a:t>Watch the following video and make notes on Japan's Earthquake Early warning System</a:t>
              </a:r>
            </a:p>
            <a:p>
              <a:pPr algn="l">
                <a:lnSpc>
                  <a:spcPts val="3356"/>
                </a:lnSpc>
              </a:pPr>
              <a:r>
                <a:rPr lang="en-US" sz="3885" spc="34" u="sng">
                  <a:solidFill>
                    <a:srgbClr val="0563C1"/>
                  </a:solidFill>
                  <a:latin typeface="Calibri (MS)"/>
                  <a:ea typeface="Calibri (MS)"/>
                  <a:cs typeface="Calibri (MS)"/>
                  <a:sym typeface="Calibri (MS)"/>
                  <a:hlinkClick r:id="rId7" tooltip="https://www.youtube.com/watch?v=cYNoNUAMlzg&amp;feature=emb_logo"/>
                </a:rPr>
                <a:t>https://www.youtube.com/watch?v=cYNoNUAMlzg&amp;feature=emb_logo</a:t>
              </a:r>
            </a:p>
            <a:p>
              <a:pPr algn="l">
                <a:lnSpc>
                  <a:spcPts val="3356"/>
                </a:lnSpc>
              </a:pPr>
            </a:p>
            <a:p>
              <a:pPr algn="l">
                <a:lnSpc>
                  <a:spcPts val="3356"/>
                </a:lnSpc>
              </a:pPr>
            </a:p>
          </p:txBody>
        </p:sp>
      </p:grpSp>
      <p:grpSp>
        <p:nvGrpSpPr>
          <p:cNvPr name="Group 11" id="11"/>
          <p:cNvGrpSpPr/>
          <p:nvPr/>
        </p:nvGrpSpPr>
        <p:grpSpPr>
          <a:xfrm rot="0">
            <a:off x="188768" y="1143861"/>
            <a:ext cx="6720193" cy="3616034"/>
            <a:chOff x="0" y="0"/>
            <a:chExt cx="8960258" cy="4821378"/>
          </a:xfrm>
        </p:grpSpPr>
        <p:sp>
          <p:nvSpPr>
            <p:cNvPr name="Freeform 12" id="12"/>
            <p:cNvSpPr/>
            <p:nvPr/>
          </p:nvSpPr>
          <p:spPr>
            <a:xfrm flipH="false" flipV="false" rot="0">
              <a:off x="-1524" y="-1524"/>
              <a:ext cx="8963279" cy="4824476"/>
            </a:xfrm>
            <a:custGeom>
              <a:avLst/>
              <a:gdLst/>
              <a:ahLst/>
              <a:cxnLst/>
              <a:rect r="r" b="b" t="t" l="l"/>
              <a:pathLst>
                <a:path h="4824476" w="8963279">
                  <a:moveTo>
                    <a:pt x="1524" y="0"/>
                  </a:moveTo>
                  <a:lnTo>
                    <a:pt x="8961755" y="0"/>
                  </a:lnTo>
                  <a:cubicBezTo>
                    <a:pt x="8962644" y="0"/>
                    <a:pt x="8963279" y="762"/>
                    <a:pt x="8963279" y="1524"/>
                  </a:cubicBezTo>
                  <a:lnTo>
                    <a:pt x="8963279" y="4822952"/>
                  </a:lnTo>
                  <a:cubicBezTo>
                    <a:pt x="8963279" y="4823841"/>
                    <a:pt x="8962517" y="4824476"/>
                    <a:pt x="8961755" y="4824476"/>
                  </a:cubicBezTo>
                  <a:lnTo>
                    <a:pt x="1524" y="4824476"/>
                  </a:lnTo>
                  <a:cubicBezTo>
                    <a:pt x="635" y="4824476"/>
                    <a:pt x="0" y="4823714"/>
                    <a:pt x="0" y="4822952"/>
                  </a:cubicBezTo>
                  <a:lnTo>
                    <a:pt x="0" y="1524"/>
                  </a:lnTo>
                  <a:cubicBezTo>
                    <a:pt x="0" y="635"/>
                    <a:pt x="762" y="0"/>
                    <a:pt x="1524" y="0"/>
                  </a:cubicBezTo>
                  <a:moveTo>
                    <a:pt x="1524" y="3048"/>
                  </a:moveTo>
                  <a:lnTo>
                    <a:pt x="1524" y="1524"/>
                  </a:lnTo>
                  <a:lnTo>
                    <a:pt x="3048" y="1524"/>
                  </a:lnTo>
                  <a:lnTo>
                    <a:pt x="3048" y="4822952"/>
                  </a:lnTo>
                  <a:lnTo>
                    <a:pt x="1524" y="4822952"/>
                  </a:lnTo>
                  <a:lnTo>
                    <a:pt x="1524" y="4821428"/>
                  </a:lnTo>
                  <a:lnTo>
                    <a:pt x="8961755" y="4821428"/>
                  </a:lnTo>
                  <a:lnTo>
                    <a:pt x="8961755" y="4822952"/>
                  </a:lnTo>
                  <a:lnTo>
                    <a:pt x="8960231" y="4822952"/>
                  </a:lnTo>
                  <a:lnTo>
                    <a:pt x="8960231" y="1524"/>
                  </a:lnTo>
                  <a:lnTo>
                    <a:pt x="8961755" y="1524"/>
                  </a:lnTo>
                  <a:lnTo>
                    <a:pt x="8961755" y="3048"/>
                  </a:lnTo>
                  <a:lnTo>
                    <a:pt x="1524" y="3048"/>
                  </a:lnTo>
                  <a:close/>
                </a:path>
              </a:pathLst>
            </a:custGeom>
            <a:solidFill>
              <a:srgbClr val="000000"/>
            </a:solidFill>
          </p:spPr>
        </p:sp>
        <p:sp>
          <p:nvSpPr>
            <p:cNvPr name="TextBox 13" id="13"/>
            <p:cNvSpPr txBox="true"/>
            <p:nvPr/>
          </p:nvSpPr>
          <p:spPr>
            <a:xfrm>
              <a:off x="0" y="47625"/>
              <a:ext cx="8960258" cy="4773753"/>
            </a:xfrm>
            <a:prstGeom prst="rect">
              <a:avLst/>
            </a:prstGeom>
          </p:spPr>
          <p:txBody>
            <a:bodyPr anchor="t" rtlCol="false" tIns="50800" lIns="50800" bIns="50800" rIns="50800"/>
            <a:lstStyle/>
            <a:p>
              <a:pPr algn="l">
                <a:lnSpc>
                  <a:spcPts val="1995"/>
                </a:lnSpc>
              </a:pPr>
              <a:r>
                <a:rPr lang="en-US" b="true" sz="2310" spc="20">
                  <a:solidFill>
                    <a:srgbClr val="000000"/>
                  </a:solidFill>
                  <a:latin typeface="Abibas Bold"/>
                  <a:ea typeface="Abibas Bold"/>
                  <a:cs typeface="Abibas Bold"/>
                  <a:sym typeface="Abibas Bold"/>
                </a:rPr>
                <a:t>Simulating the Impacts of Earthquakes</a:t>
              </a:r>
            </a:p>
            <a:p>
              <a:pPr algn="l">
                <a:lnSpc>
                  <a:spcPts val="1995"/>
                </a:lnSpc>
              </a:pPr>
              <a:r>
                <a:rPr lang="en-US" sz="2310" spc="20">
                  <a:solidFill>
                    <a:srgbClr val="000000"/>
                  </a:solidFill>
                  <a:latin typeface="Calibri (MS)"/>
                  <a:ea typeface="Calibri (MS)"/>
                  <a:cs typeface="Calibri (MS)"/>
                  <a:sym typeface="Calibri (MS)"/>
                </a:rPr>
                <a:t>Watch the two videos below and suggest ways the science, through technology, support local authorities in California</a:t>
              </a:r>
            </a:p>
            <a:p>
              <a:pPr algn="l">
                <a:lnSpc>
                  <a:spcPts val="1995"/>
                </a:lnSpc>
              </a:pPr>
            </a:p>
            <a:p>
              <a:pPr algn="l">
                <a:lnSpc>
                  <a:spcPts val="1995"/>
                </a:lnSpc>
              </a:pPr>
              <a:r>
                <a:rPr lang="en-US" sz="2310" spc="20" u="sng">
                  <a:solidFill>
                    <a:srgbClr val="0563C1"/>
                  </a:solidFill>
                  <a:latin typeface="Calibri (MS)"/>
                  <a:ea typeface="Calibri (MS)"/>
                  <a:cs typeface="Calibri (MS)"/>
                  <a:sym typeface="Calibri (MS)"/>
                  <a:hlinkClick r:id="rId8" tooltip="https://www.youtube.com/watch?v=m5xM-CTDLo0&amp;feature=emb_logo"/>
                </a:rPr>
                <a:t>https://www.youtube.com/watch?v=m5xM-CTDLo0&amp;feature=emb_logo</a:t>
              </a:r>
            </a:p>
            <a:p>
              <a:pPr algn="l">
                <a:lnSpc>
                  <a:spcPts val="1995"/>
                </a:lnSpc>
              </a:pPr>
            </a:p>
            <a:p>
              <a:pPr algn="l">
                <a:lnSpc>
                  <a:spcPts val="1995"/>
                </a:lnSpc>
              </a:pPr>
              <a:r>
                <a:rPr lang="en-US" sz="2310" spc="20" u="sng">
                  <a:solidFill>
                    <a:srgbClr val="0563C1"/>
                  </a:solidFill>
                  <a:latin typeface="Calibri (MS)"/>
                  <a:ea typeface="Calibri (MS)"/>
                  <a:cs typeface="Calibri (MS)"/>
                  <a:sym typeface="Calibri (MS)"/>
                  <a:hlinkClick r:id="rId9" tooltip="https://www.youtube.com/watch?v=blTx92TuWHA&amp;feature=emb_logo"/>
                </a:rPr>
                <a:t>https://www.youtube.com/watch?v=blTx92TuWHA&amp;feature=emb_logo</a:t>
              </a:r>
            </a:p>
            <a:p>
              <a:pPr algn="l">
                <a:lnSpc>
                  <a:spcPts val="1995"/>
                </a:lnSpc>
              </a:pPr>
            </a:p>
          </p:txBody>
        </p:sp>
      </p:grpSp>
      <p:grpSp>
        <p:nvGrpSpPr>
          <p:cNvPr name="Group 14" id="14"/>
          <p:cNvGrpSpPr/>
          <p:nvPr/>
        </p:nvGrpSpPr>
        <p:grpSpPr>
          <a:xfrm rot="0">
            <a:off x="1368136" y="90489"/>
            <a:ext cx="15773400" cy="1225695"/>
            <a:chOff x="0" y="0"/>
            <a:chExt cx="21031200" cy="1634260"/>
          </a:xfrm>
        </p:grpSpPr>
        <p:sp>
          <p:nvSpPr>
            <p:cNvPr name="Freeform 15" id="15"/>
            <p:cNvSpPr/>
            <p:nvPr/>
          </p:nvSpPr>
          <p:spPr>
            <a:xfrm flipH="false" flipV="false" rot="0">
              <a:off x="0" y="0"/>
              <a:ext cx="21031200" cy="1634260"/>
            </a:xfrm>
            <a:custGeom>
              <a:avLst/>
              <a:gdLst/>
              <a:ahLst/>
              <a:cxnLst/>
              <a:rect r="r" b="b" t="t" l="l"/>
              <a:pathLst>
                <a:path h="1634260" w="21031200">
                  <a:moveTo>
                    <a:pt x="0" y="0"/>
                  </a:moveTo>
                  <a:lnTo>
                    <a:pt x="21031200" y="0"/>
                  </a:lnTo>
                  <a:lnTo>
                    <a:pt x="21031200" y="1634260"/>
                  </a:lnTo>
                  <a:lnTo>
                    <a:pt x="0" y="1634260"/>
                  </a:lnTo>
                  <a:close/>
                </a:path>
              </a:pathLst>
            </a:custGeom>
            <a:solidFill>
              <a:srgbClr val="000000">
                <a:alpha val="0"/>
              </a:srgbClr>
            </a:solidFill>
          </p:spPr>
        </p:sp>
        <p:sp>
          <p:nvSpPr>
            <p:cNvPr name="TextBox 16" id="16"/>
            <p:cNvSpPr txBox="true"/>
            <p:nvPr/>
          </p:nvSpPr>
          <p:spPr>
            <a:xfrm>
              <a:off x="0" y="66675"/>
              <a:ext cx="21031200" cy="1567585"/>
            </a:xfrm>
            <a:prstGeom prst="rect">
              <a:avLst/>
            </a:prstGeom>
          </p:spPr>
          <p:txBody>
            <a:bodyPr anchor="ctr" rtlCol="false" tIns="0" lIns="0" bIns="0" rIns="0"/>
            <a:lstStyle/>
            <a:p>
              <a:pPr algn="ctr">
                <a:lnSpc>
                  <a:spcPts val="7128"/>
                </a:lnSpc>
              </a:pPr>
              <a:r>
                <a:rPr lang="en-US" b="true" sz="6600" spc="-40" u="sng">
                  <a:solidFill>
                    <a:srgbClr val="000000"/>
                  </a:solidFill>
                  <a:latin typeface="TT Rounds Condensed Bold"/>
                  <a:ea typeface="TT Rounds Condensed Bold"/>
                  <a:cs typeface="TT Rounds Condensed Bold"/>
                  <a:sym typeface="TT Rounds Condensed Bold"/>
                </a:rPr>
                <a:t>Preparing for earthquakes…</a:t>
              </a:r>
            </a:p>
          </p:txBody>
        </p:sp>
      </p:grpSp>
      <p:grpSp>
        <p:nvGrpSpPr>
          <p:cNvPr name="Group 17" id="17"/>
          <p:cNvGrpSpPr/>
          <p:nvPr/>
        </p:nvGrpSpPr>
        <p:grpSpPr>
          <a:xfrm rot="0">
            <a:off x="7140031" y="1143861"/>
            <a:ext cx="10912442" cy="1696322"/>
            <a:chOff x="0" y="0"/>
            <a:chExt cx="14549922" cy="2261762"/>
          </a:xfrm>
        </p:grpSpPr>
        <p:sp>
          <p:nvSpPr>
            <p:cNvPr name="Freeform 18" id="18"/>
            <p:cNvSpPr/>
            <p:nvPr/>
          </p:nvSpPr>
          <p:spPr>
            <a:xfrm flipH="false" flipV="false" rot="0">
              <a:off x="-1524" y="-1524"/>
              <a:ext cx="14552930" cy="2264791"/>
            </a:xfrm>
            <a:custGeom>
              <a:avLst/>
              <a:gdLst/>
              <a:ahLst/>
              <a:cxnLst/>
              <a:rect r="r" b="b" t="t" l="l"/>
              <a:pathLst>
                <a:path h="2264791" w="14552930">
                  <a:moveTo>
                    <a:pt x="1524" y="0"/>
                  </a:moveTo>
                  <a:lnTo>
                    <a:pt x="14551406" y="0"/>
                  </a:lnTo>
                  <a:cubicBezTo>
                    <a:pt x="14552295" y="0"/>
                    <a:pt x="14552930" y="762"/>
                    <a:pt x="14552930" y="1524"/>
                  </a:cubicBezTo>
                  <a:lnTo>
                    <a:pt x="14552930" y="2263267"/>
                  </a:lnTo>
                  <a:cubicBezTo>
                    <a:pt x="14552930" y="2264156"/>
                    <a:pt x="14552169" y="2264791"/>
                    <a:pt x="14551406" y="2264791"/>
                  </a:cubicBezTo>
                  <a:lnTo>
                    <a:pt x="1524" y="2264791"/>
                  </a:lnTo>
                  <a:cubicBezTo>
                    <a:pt x="635" y="2264791"/>
                    <a:pt x="0" y="2264029"/>
                    <a:pt x="0" y="2263267"/>
                  </a:cubicBezTo>
                  <a:lnTo>
                    <a:pt x="0" y="1524"/>
                  </a:lnTo>
                  <a:cubicBezTo>
                    <a:pt x="0" y="635"/>
                    <a:pt x="762" y="0"/>
                    <a:pt x="1524" y="0"/>
                  </a:cubicBezTo>
                  <a:moveTo>
                    <a:pt x="1524" y="3048"/>
                  </a:moveTo>
                  <a:lnTo>
                    <a:pt x="1524" y="1524"/>
                  </a:lnTo>
                  <a:lnTo>
                    <a:pt x="3048" y="1524"/>
                  </a:lnTo>
                  <a:lnTo>
                    <a:pt x="3048" y="2263267"/>
                  </a:lnTo>
                  <a:lnTo>
                    <a:pt x="1524" y="2263267"/>
                  </a:lnTo>
                  <a:lnTo>
                    <a:pt x="1524" y="2261743"/>
                  </a:lnTo>
                  <a:lnTo>
                    <a:pt x="14551406" y="2261743"/>
                  </a:lnTo>
                  <a:lnTo>
                    <a:pt x="14551406" y="2263267"/>
                  </a:lnTo>
                  <a:lnTo>
                    <a:pt x="14549882" y="2263267"/>
                  </a:lnTo>
                  <a:lnTo>
                    <a:pt x="14549882" y="1524"/>
                  </a:lnTo>
                  <a:lnTo>
                    <a:pt x="14551406" y="1524"/>
                  </a:lnTo>
                  <a:lnTo>
                    <a:pt x="14551406" y="3048"/>
                  </a:lnTo>
                  <a:lnTo>
                    <a:pt x="1524" y="3048"/>
                  </a:lnTo>
                  <a:close/>
                </a:path>
              </a:pathLst>
            </a:custGeom>
            <a:solidFill>
              <a:srgbClr val="000000"/>
            </a:solidFill>
          </p:spPr>
        </p:sp>
        <p:sp>
          <p:nvSpPr>
            <p:cNvPr name="TextBox 19" id="19"/>
            <p:cNvSpPr txBox="true"/>
            <p:nvPr/>
          </p:nvSpPr>
          <p:spPr>
            <a:xfrm>
              <a:off x="0" y="66675"/>
              <a:ext cx="14549922" cy="2195087"/>
            </a:xfrm>
            <a:prstGeom prst="rect">
              <a:avLst/>
            </a:prstGeom>
          </p:spPr>
          <p:txBody>
            <a:bodyPr anchor="t" rtlCol="false" tIns="50800" lIns="50800" bIns="50800" rIns="50800"/>
            <a:lstStyle/>
            <a:p>
              <a:pPr algn="l">
                <a:lnSpc>
                  <a:spcPts val="3084"/>
                </a:lnSpc>
              </a:pPr>
              <a:r>
                <a:rPr lang="en-US" b="true" sz="3570" spc="31">
                  <a:solidFill>
                    <a:srgbClr val="000000"/>
                  </a:solidFill>
                  <a:latin typeface="Abibas Bold"/>
                  <a:ea typeface="Abibas Bold"/>
                  <a:cs typeface="Abibas Bold"/>
                  <a:sym typeface="Abibas Bold"/>
                </a:rPr>
                <a:t>Hazard Mapping</a:t>
              </a:r>
            </a:p>
            <a:p>
              <a:pPr algn="l">
                <a:lnSpc>
                  <a:spcPts val="3084"/>
                </a:lnSpc>
              </a:pPr>
            </a:p>
            <a:p>
              <a:pPr algn="l">
                <a:lnSpc>
                  <a:spcPts val="3084"/>
                </a:lnSpc>
              </a:pPr>
              <a:r>
                <a:rPr lang="en-US" sz="3570" spc="31">
                  <a:solidFill>
                    <a:srgbClr val="000000"/>
                  </a:solidFill>
                  <a:latin typeface="Abibas"/>
                  <a:ea typeface="Abibas"/>
                  <a:cs typeface="Abibas"/>
                  <a:sym typeface="Abibas"/>
                </a:rPr>
                <a:t>Is it prediction or preparedness? </a:t>
              </a:r>
            </a:p>
            <a:p>
              <a:pPr algn="l">
                <a:lnSpc>
                  <a:spcPts val="3084"/>
                </a:lnSpc>
              </a:pPr>
            </a:p>
          </p:txBody>
        </p:sp>
      </p:grpSp>
      <p:grpSp>
        <p:nvGrpSpPr>
          <p:cNvPr name="Group 20" id="20"/>
          <p:cNvGrpSpPr/>
          <p:nvPr/>
        </p:nvGrpSpPr>
        <p:grpSpPr>
          <a:xfrm rot="0">
            <a:off x="7140031" y="2986962"/>
            <a:ext cx="10912442" cy="1696322"/>
            <a:chOff x="0" y="0"/>
            <a:chExt cx="14549922" cy="2261762"/>
          </a:xfrm>
        </p:grpSpPr>
        <p:sp>
          <p:nvSpPr>
            <p:cNvPr name="Freeform 21" id="21"/>
            <p:cNvSpPr/>
            <p:nvPr/>
          </p:nvSpPr>
          <p:spPr>
            <a:xfrm flipH="false" flipV="false" rot="0">
              <a:off x="-1524" y="-1524"/>
              <a:ext cx="14552930" cy="2264791"/>
            </a:xfrm>
            <a:custGeom>
              <a:avLst/>
              <a:gdLst/>
              <a:ahLst/>
              <a:cxnLst/>
              <a:rect r="r" b="b" t="t" l="l"/>
              <a:pathLst>
                <a:path h="2264791" w="14552930">
                  <a:moveTo>
                    <a:pt x="1524" y="0"/>
                  </a:moveTo>
                  <a:lnTo>
                    <a:pt x="14551406" y="0"/>
                  </a:lnTo>
                  <a:cubicBezTo>
                    <a:pt x="14552295" y="0"/>
                    <a:pt x="14552930" y="762"/>
                    <a:pt x="14552930" y="1524"/>
                  </a:cubicBezTo>
                  <a:lnTo>
                    <a:pt x="14552930" y="2263267"/>
                  </a:lnTo>
                  <a:cubicBezTo>
                    <a:pt x="14552930" y="2264156"/>
                    <a:pt x="14552169" y="2264791"/>
                    <a:pt x="14551406" y="2264791"/>
                  </a:cubicBezTo>
                  <a:lnTo>
                    <a:pt x="1524" y="2264791"/>
                  </a:lnTo>
                  <a:cubicBezTo>
                    <a:pt x="635" y="2264791"/>
                    <a:pt x="0" y="2264029"/>
                    <a:pt x="0" y="2263267"/>
                  </a:cubicBezTo>
                  <a:lnTo>
                    <a:pt x="0" y="1524"/>
                  </a:lnTo>
                  <a:cubicBezTo>
                    <a:pt x="0" y="635"/>
                    <a:pt x="762" y="0"/>
                    <a:pt x="1524" y="0"/>
                  </a:cubicBezTo>
                  <a:moveTo>
                    <a:pt x="1524" y="3048"/>
                  </a:moveTo>
                  <a:lnTo>
                    <a:pt x="1524" y="1524"/>
                  </a:lnTo>
                  <a:lnTo>
                    <a:pt x="3048" y="1524"/>
                  </a:lnTo>
                  <a:lnTo>
                    <a:pt x="3048" y="2263267"/>
                  </a:lnTo>
                  <a:lnTo>
                    <a:pt x="1524" y="2263267"/>
                  </a:lnTo>
                  <a:lnTo>
                    <a:pt x="1524" y="2261743"/>
                  </a:lnTo>
                  <a:lnTo>
                    <a:pt x="14551406" y="2261743"/>
                  </a:lnTo>
                  <a:lnTo>
                    <a:pt x="14551406" y="2263267"/>
                  </a:lnTo>
                  <a:lnTo>
                    <a:pt x="14549882" y="2263267"/>
                  </a:lnTo>
                  <a:lnTo>
                    <a:pt x="14549882" y="1524"/>
                  </a:lnTo>
                  <a:lnTo>
                    <a:pt x="14551406" y="1524"/>
                  </a:lnTo>
                  <a:lnTo>
                    <a:pt x="14551406" y="3048"/>
                  </a:lnTo>
                  <a:lnTo>
                    <a:pt x="1524" y="3048"/>
                  </a:lnTo>
                  <a:close/>
                </a:path>
              </a:pathLst>
            </a:custGeom>
            <a:solidFill>
              <a:srgbClr val="000000"/>
            </a:solidFill>
          </p:spPr>
        </p:sp>
        <p:sp>
          <p:nvSpPr>
            <p:cNvPr name="TextBox 22" id="22"/>
            <p:cNvSpPr txBox="true"/>
            <p:nvPr/>
          </p:nvSpPr>
          <p:spPr>
            <a:xfrm>
              <a:off x="0" y="0"/>
              <a:ext cx="14549922" cy="2261762"/>
            </a:xfrm>
            <a:prstGeom prst="rect">
              <a:avLst/>
            </a:prstGeom>
          </p:spPr>
          <p:txBody>
            <a:bodyPr anchor="t" rtlCol="false" tIns="50800" lIns="50800" bIns="50800" rIns="50800"/>
            <a:lstStyle/>
            <a:p>
              <a:pPr algn="l">
                <a:lnSpc>
                  <a:spcPts val="4536"/>
                </a:lnSpc>
              </a:pPr>
              <a:r>
                <a:rPr lang="en-US" b="true" sz="4200" spc="36">
                  <a:solidFill>
                    <a:srgbClr val="000000"/>
                  </a:solidFill>
                  <a:latin typeface="Abibas Bold"/>
                  <a:ea typeface="Abibas Bold"/>
                  <a:cs typeface="Abibas Bold"/>
                  <a:sym typeface="Abibas Bold"/>
                </a:rPr>
                <a:t>Land Use Zoning – see textbook</a:t>
              </a:r>
            </a:p>
            <a:p>
              <a:pPr algn="l">
                <a:lnSpc>
                  <a:spcPts val="4536"/>
                </a:lnSpc>
              </a:pP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3"/>
            <a:stretch>
              <a:fillRect l="0" t="0" r="0" b="0"/>
            </a:stretch>
          </a:blipFill>
        </p:spPr>
      </p:sp>
      <p:grpSp>
        <p:nvGrpSpPr>
          <p:cNvPr name="Group 3" id="3"/>
          <p:cNvGrpSpPr/>
          <p:nvPr/>
        </p:nvGrpSpPr>
        <p:grpSpPr>
          <a:xfrm rot="0">
            <a:off x="0" y="0"/>
            <a:ext cx="15773400" cy="842200"/>
            <a:chOff x="0" y="0"/>
            <a:chExt cx="21031200" cy="1122934"/>
          </a:xfrm>
        </p:grpSpPr>
        <p:sp>
          <p:nvSpPr>
            <p:cNvPr name="Freeform 4" id="4"/>
            <p:cNvSpPr/>
            <p:nvPr/>
          </p:nvSpPr>
          <p:spPr>
            <a:xfrm flipH="false" flipV="false" rot="0">
              <a:off x="0" y="0"/>
              <a:ext cx="21031200" cy="1122934"/>
            </a:xfrm>
            <a:custGeom>
              <a:avLst/>
              <a:gdLst/>
              <a:ahLst/>
              <a:cxnLst/>
              <a:rect r="r" b="b" t="t" l="l"/>
              <a:pathLst>
                <a:path h="1122934" w="21031200">
                  <a:moveTo>
                    <a:pt x="0" y="0"/>
                  </a:moveTo>
                  <a:lnTo>
                    <a:pt x="21031200" y="0"/>
                  </a:lnTo>
                  <a:lnTo>
                    <a:pt x="21031200" y="1122934"/>
                  </a:lnTo>
                  <a:lnTo>
                    <a:pt x="0" y="1122934"/>
                  </a:lnTo>
                  <a:close/>
                </a:path>
              </a:pathLst>
            </a:custGeom>
            <a:solidFill>
              <a:srgbClr val="000000">
                <a:alpha val="0"/>
              </a:srgbClr>
            </a:solidFill>
          </p:spPr>
        </p:sp>
        <p:sp>
          <p:nvSpPr>
            <p:cNvPr name="TextBox 5" id="5"/>
            <p:cNvSpPr txBox="true"/>
            <p:nvPr/>
          </p:nvSpPr>
          <p:spPr>
            <a:xfrm>
              <a:off x="0" y="0"/>
              <a:ext cx="21031200" cy="1122934"/>
            </a:xfrm>
            <a:prstGeom prst="rect">
              <a:avLst/>
            </a:prstGeom>
          </p:spPr>
          <p:txBody>
            <a:bodyPr anchor="ctr" rtlCol="false" tIns="0" lIns="0" bIns="0" rIns="0"/>
            <a:lstStyle/>
            <a:p>
              <a:pPr algn="l">
                <a:lnSpc>
                  <a:spcPts val="4536"/>
                </a:lnSpc>
              </a:pPr>
              <a:r>
                <a:rPr lang="en-US" sz="4200" spc="36">
                  <a:solidFill>
                    <a:srgbClr val="000000"/>
                  </a:solidFill>
                  <a:latin typeface="Abibas"/>
                  <a:ea typeface="Abibas"/>
                  <a:cs typeface="Abibas"/>
                  <a:sym typeface="Abibas"/>
                </a:rPr>
                <a:t>Preparing for earthquakes - Building Design (protection)</a:t>
              </a:r>
            </a:p>
          </p:txBody>
        </p:sp>
      </p:grpSp>
      <p:sp>
        <p:nvSpPr>
          <p:cNvPr name="TextBox 6" id="6"/>
          <p:cNvSpPr txBox="true"/>
          <p:nvPr/>
        </p:nvSpPr>
        <p:spPr>
          <a:xfrm rot="0">
            <a:off x="256034" y="1140714"/>
            <a:ext cx="17282160" cy="935206"/>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Study the images below and discuss how its design contributes to effective or less effective resistance to earthquakes. Add notes to your google slide.</a:t>
            </a:r>
          </a:p>
        </p:txBody>
      </p:sp>
      <p:grpSp>
        <p:nvGrpSpPr>
          <p:cNvPr name="Group 7" id="7"/>
          <p:cNvGrpSpPr>
            <a:grpSpLocks noChangeAspect="true"/>
          </p:cNvGrpSpPr>
          <p:nvPr/>
        </p:nvGrpSpPr>
        <p:grpSpPr>
          <a:xfrm rot="0">
            <a:off x="164594" y="2273967"/>
            <a:ext cx="3393723" cy="7848441"/>
            <a:chOff x="0" y="0"/>
            <a:chExt cx="4524964" cy="10464588"/>
          </a:xfrm>
        </p:grpSpPr>
        <p:sp>
          <p:nvSpPr>
            <p:cNvPr name="Freeform 8" id="8"/>
            <p:cNvSpPr/>
            <p:nvPr/>
          </p:nvSpPr>
          <p:spPr>
            <a:xfrm flipH="false" flipV="false" rot="0">
              <a:off x="0" y="0"/>
              <a:ext cx="4525010" cy="10464546"/>
            </a:xfrm>
            <a:custGeom>
              <a:avLst/>
              <a:gdLst/>
              <a:ahLst/>
              <a:cxnLst/>
              <a:rect r="r" b="b" t="t" l="l"/>
              <a:pathLst>
                <a:path h="10464546" w="4525010">
                  <a:moveTo>
                    <a:pt x="0" y="0"/>
                  </a:moveTo>
                  <a:lnTo>
                    <a:pt x="4525010" y="0"/>
                  </a:lnTo>
                  <a:lnTo>
                    <a:pt x="4525010" y="10464546"/>
                  </a:lnTo>
                  <a:lnTo>
                    <a:pt x="0" y="10464546"/>
                  </a:lnTo>
                  <a:lnTo>
                    <a:pt x="0" y="0"/>
                  </a:lnTo>
                  <a:close/>
                </a:path>
              </a:pathLst>
            </a:custGeom>
            <a:blipFill>
              <a:blip r:embed="rId4"/>
              <a:stretch>
                <a:fillRect l="0" t="0" r="-11" b="0"/>
              </a:stretch>
            </a:blipFill>
          </p:spPr>
        </p:sp>
      </p:grpSp>
      <p:grpSp>
        <p:nvGrpSpPr>
          <p:cNvPr name="Group 9" id="9"/>
          <p:cNvGrpSpPr>
            <a:grpSpLocks noChangeAspect="true"/>
          </p:cNvGrpSpPr>
          <p:nvPr/>
        </p:nvGrpSpPr>
        <p:grpSpPr>
          <a:xfrm rot="0">
            <a:off x="3784092" y="2273967"/>
            <a:ext cx="4372356" cy="3460078"/>
            <a:chOff x="0" y="0"/>
            <a:chExt cx="5829808" cy="4613438"/>
          </a:xfrm>
        </p:grpSpPr>
        <p:sp>
          <p:nvSpPr>
            <p:cNvPr name="Freeform 10" id="10"/>
            <p:cNvSpPr/>
            <p:nvPr/>
          </p:nvSpPr>
          <p:spPr>
            <a:xfrm flipH="false" flipV="false" rot="0">
              <a:off x="0" y="0"/>
              <a:ext cx="5829808" cy="4613402"/>
            </a:xfrm>
            <a:custGeom>
              <a:avLst/>
              <a:gdLst/>
              <a:ahLst/>
              <a:cxnLst/>
              <a:rect r="r" b="b" t="t" l="l"/>
              <a:pathLst>
                <a:path h="4613402" w="5829808">
                  <a:moveTo>
                    <a:pt x="0" y="0"/>
                  </a:moveTo>
                  <a:lnTo>
                    <a:pt x="5829808" y="0"/>
                  </a:lnTo>
                  <a:lnTo>
                    <a:pt x="5829808" y="4613402"/>
                  </a:lnTo>
                  <a:lnTo>
                    <a:pt x="0" y="4613402"/>
                  </a:lnTo>
                  <a:lnTo>
                    <a:pt x="0" y="0"/>
                  </a:lnTo>
                  <a:close/>
                </a:path>
              </a:pathLst>
            </a:custGeom>
            <a:blipFill>
              <a:blip r:embed="rId5"/>
              <a:stretch>
                <a:fillRect l="0" t="0" r="0" b="0"/>
              </a:stretch>
            </a:blipFill>
          </p:spPr>
        </p:sp>
      </p:grpSp>
      <p:grpSp>
        <p:nvGrpSpPr>
          <p:cNvPr name="Group 11" id="11"/>
          <p:cNvGrpSpPr>
            <a:grpSpLocks noChangeAspect="true"/>
          </p:cNvGrpSpPr>
          <p:nvPr/>
        </p:nvGrpSpPr>
        <p:grpSpPr>
          <a:xfrm rot="0">
            <a:off x="8382224" y="2273967"/>
            <a:ext cx="4521518" cy="7583265"/>
            <a:chOff x="0" y="0"/>
            <a:chExt cx="6028690" cy="10111020"/>
          </a:xfrm>
        </p:grpSpPr>
        <p:sp>
          <p:nvSpPr>
            <p:cNvPr name="Freeform 12" id="12"/>
            <p:cNvSpPr/>
            <p:nvPr/>
          </p:nvSpPr>
          <p:spPr>
            <a:xfrm flipH="false" flipV="false" rot="0">
              <a:off x="0" y="0"/>
              <a:ext cx="6028690" cy="10110978"/>
            </a:xfrm>
            <a:custGeom>
              <a:avLst/>
              <a:gdLst/>
              <a:ahLst/>
              <a:cxnLst/>
              <a:rect r="r" b="b" t="t" l="l"/>
              <a:pathLst>
                <a:path h="10110978" w="6028690">
                  <a:moveTo>
                    <a:pt x="0" y="0"/>
                  </a:moveTo>
                  <a:lnTo>
                    <a:pt x="6028690" y="0"/>
                  </a:lnTo>
                  <a:lnTo>
                    <a:pt x="6028690" y="10110978"/>
                  </a:lnTo>
                  <a:lnTo>
                    <a:pt x="0" y="10110978"/>
                  </a:lnTo>
                  <a:lnTo>
                    <a:pt x="0" y="0"/>
                  </a:lnTo>
                  <a:close/>
                </a:path>
              </a:pathLst>
            </a:custGeom>
            <a:blipFill>
              <a:blip r:embed="rId6"/>
              <a:stretch>
                <a:fillRect l="0" t="0" r="-10539" b="0"/>
              </a:stretch>
            </a:blipFill>
          </p:spPr>
        </p:sp>
      </p:grpSp>
      <p:grpSp>
        <p:nvGrpSpPr>
          <p:cNvPr name="Group 13" id="13"/>
          <p:cNvGrpSpPr>
            <a:grpSpLocks noChangeAspect="true"/>
          </p:cNvGrpSpPr>
          <p:nvPr/>
        </p:nvGrpSpPr>
        <p:grpSpPr>
          <a:xfrm rot="0">
            <a:off x="3784092" y="5818390"/>
            <a:ext cx="4372356" cy="4304018"/>
            <a:chOff x="0" y="0"/>
            <a:chExt cx="5829808" cy="5738690"/>
          </a:xfrm>
        </p:grpSpPr>
        <p:sp>
          <p:nvSpPr>
            <p:cNvPr name="Freeform 14" id="14"/>
            <p:cNvSpPr/>
            <p:nvPr/>
          </p:nvSpPr>
          <p:spPr>
            <a:xfrm flipH="false" flipV="false" rot="0">
              <a:off x="0" y="0"/>
              <a:ext cx="5829808" cy="5738749"/>
            </a:xfrm>
            <a:custGeom>
              <a:avLst/>
              <a:gdLst/>
              <a:ahLst/>
              <a:cxnLst/>
              <a:rect r="r" b="b" t="t" l="l"/>
              <a:pathLst>
                <a:path h="5738749" w="5829808">
                  <a:moveTo>
                    <a:pt x="0" y="0"/>
                  </a:moveTo>
                  <a:lnTo>
                    <a:pt x="5829808" y="0"/>
                  </a:lnTo>
                  <a:lnTo>
                    <a:pt x="5829808" y="5738749"/>
                  </a:lnTo>
                  <a:lnTo>
                    <a:pt x="0" y="5738749"/>
                  </a:lnTo>
                  <a:lnTo>
                    <a:pt x="0" y="0"/>
                  </a:lnTo>
                  <a:close/>
                </a:path>
              </a:pathLst>
            </a:custGeom>
            <a:blipFill>
              <a:blip r:embed="rId7"/>
              <a:stretch>
                <a:fillRect l="0" t="0" r="0" b="-20708"/>
              </a:stretch>
            </a:blipFill>
          </p:spPr>
        </p:sp>
      </p:grpSp>
      <p:grpSp>
        <p:nvGrpSpPr>
          <p:cNvPr name="Group 15" id="15"/>
          <p:cNvGrpSpPr>
            <a:grpSpLocks noChangeAspect="true"/>
          </p:cNvGrpSpPr>
          <p:nvPr/>
        </p:nvGrpSpPr>
        <p:grpSpPr>
          <a:xfrm rot="0">
            <a:off x="12980355" y="2273967"/>
            <a:ext cx="5151806" cy="7583265"/>
            <a:chOff x="0" y="0"/>
            <a:chExt cx="6869074" cy="10111020"/>
          </a:xfrm>
        </p:grpSpPr>
        <p:sp>
          <p:nvSpPr>
            <p:cNvPr name="Freeform 16" id="16"/>
            <p:cNvSpPr/>
            <p:nvPr/>
          </p:nvSpPr>
          <p:spPr>
            <a:xfrm flipH="false" flipV="false" rot="0">
              <a:off x="0" y="0"/>
              <a:ext cx="6869049" cy="10110978"/>
            </a:xfrm>
            <a:custGeom>
              <a:avLst/>
              <a:gdLst/>
              <a:ahLst/>
              <a:cxnLst/>
              <a:rect r="r" b="b" t="t" l="l"/>
              <a:pathLst>
                <a:path h="10110978" w="6869049">
                  <a:moveTo>
                    <a:pt x="0" y="0"/>
                  </a:moveTo>
                  <a:lnTo>
                    <a:pt x="6869049" y="0"/>
                  </a:lnTo>
                  <a:lnTo>
                    <a:pt x="6869049" y="10110978"/>
                  </a:lnTo>
                  <a:lnTo>
                    <a:pt x="0" y="10110978"/>
                  </a:lnTo>
                  <a:lnTo>
                    <a:pt x="0" y="0"/>
                  </a:lnTo>
                  <a:close/>
                </a:path>
              </a:pathLst>
            </a:custGeom>
            <a:blipFill>
              <a:blip r:embed="rId8"/>
              <a:stretch>
                <a:fillRect l="0" t="0" r="-18973" b="0"/>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457200" y="1528572"/>
            <a:ext cx="10497312" cy="8465820"/>
          </a:xfrm>
          <a:prstGeom prst="rect">
            <a:avLst/>
          </a:prstGeom>
        </p:spPr>
        <p:txBody>
          <a:bodyPr anchor="t" rtlCol="false" tIns="0" lIns="0" bIns="0" rIns="0">
            <a:spAutoFit/>
          </a:bodyPr>
          <a:lstStyle/>
          <a:p>
            <a:pPr algn="l">
              <a:lnSpc>
                <a:spcPts val="2812"/>
              </a:lnSpc>
            </a:pPr>
            <a:r>
              <a:rPr lang="en-US" sz="3254">
                <a:solidFill>
                  <a:srgbClr val="000000"/>
                </a:solidFill>
                <a:latin typeface="Calibri (MS)"/>
                <a:ea typeface="Calibri (MS)"/>
                <a:cs typeface="Calibri (MS)"/>
                <a:sym typeface="Calibri (MS)"/>
              </a:rPr>
              <a:t>Increasingly as the availability of land is reduced, more and more people are living in seismic areas. This increases the potential impact of an earthquake. However, buildings can be designed to withstand the ground shaking that occurs in an earthquake. </a:t>
            </a:r>
          </a:p>
          <a:p>
            <a:pPr algn="l">
              <a:lnSpc>
                <a:spcPts val="2812"/>
              </a:lnSpc>
            </a:pPr>
            <a:r>
              <a:rPr lang="en-US" sz="3254">
                <a:solidFill>
                  <a:srgbClr val="000000"/>
                </a:solidFill>
                <a:latin typeface="Calibri (MS)"/>
                <a:ea typeface="Calibri (MS)"/>
                <a:cs typeface="Calibri (MS)"/>
                <a:sym typeface="Calibri (MS)"/>
              </a:rPr>
              <a:t>Single-story buildings are more suitable that multi-story structures, because this reduces the number of people at risk and the treat of collapse over roads and evacuation routes. </a:t>
            </a:r>
          </a:p>
          <a:p>
            <a:pPr algn="l">
              <a:lnSpc>
                <a:spcPts val="2812"/>
              </a:lnSpc>
            </a:pPr>
            <a:r>
              <a:rPr lang="en-US" sz="3254">
                <a:solidFill>
                  <a:srgbClr val="000000"/>
                </a:solidFill>
                <a:latin typeface="Calibri (MS)"/>
                <a:ea typeface="Calibri (MS)"/>
                <a:cs typeface="Calibri (MS)"/>
                <a:sym typeface="Calibri (MS)"/>
              </a:rPr>
              <a:t>Some tall buildings are built with a soft-story at the bottom such as a car park raised on pillars. This collapses in an earthquake, so that the upper floors sink down onto it and this cushions the impact.</a:t>
            </a:r>
          </a:p>
          <a:p>
            <a:pPr algn="l">
              <a:lnSpc>
                <a:spcPts val="2812"/>
              </a:lnSpc>
            </a:pPr>
            <a:r>
              <a:rPr lang="en-US" sz="3254">
                <a:solidFill>
                  <a:srgbClr val="000000"/>
                </a:solidFill>
                <a:latin typeface="Calibri (MS)"/>
                <a:ea typeface="Calibri (MS)"/>
                <a:cs typeface="Calibri (MS)"/>
                <a:sym typeface="Calibri (MS)"/>
              </a:rPr>
              <a:t>Basement isolation – mounting the foundations of a building on rubber mounts that allow the ground to move under the building – is widely used. This isolates the buildings from the tremors.</a:t>
            </a:r>
          </a:p>
          <a:p>
            <a:pPr algn="l">
              <a:lnSpc>
                <a:spcPts val="2812"/>
              </a:lnSpc>
            </a:pPr>
            <a:r>
              <a:rPr lang="en-US" sz="3254">
                <a:solidFill>
                  <a:srgbClr val="000000"/>
                </a:solidFill>
                <a:latin typeface="Calibri (MS)"/>
                <a:ea typeface="Calibri (MS)"/>
                <a:cs typeface="Calibri (MS)"/>
                <a:sym typeface="Calibri (MS)"/>
              </a:rPr>
              <a:t>Building Reinforcement strategies include building on foundations built deep into underlying bedrock, and the use of steel-constructed frames that can withstand shaking. </a:t>
            </a:r>
          </a:p>
          <a:p>
            <a:pPr algn="l">
              <a:lnSpc>
                <a:spcPts val="2812"/>
              </a:lnSpc>
            </a:pPr>
            <a:r>
              <a:rPr lang="en-US" sz="3254">
                <a:solidFill>
                  <a:srgbClr val="000000"/>
                </a:solidFill>
                <a:latin typeface="Calibri (MS)"/>
                <a:ea typeface="Calibri (MS)"/>
                <a:cs typeface="Calibri (MS)"/>
                <a:sym typeface="Calibri (MS)"/>
              </a:rPr>
              <a:t>Land-use planning is another important way of reducing earthquake risk.</a:t>
            </a:r>
          </a:p>
        </p:txBody>
      </p:sp>
      <p:sp>
        <p:nvSpPr>
          <p:cNvPr name="TextBox 4" id="4"/>
          <p:cNvSpPr txBox="true"/>
          <p:nvPr/>
        </p:nvSpPr>
        <p:spPr>
          <a:xfrm rot="0">
            <a:off x="91440" y="50386"/>
            <a:ext cx="13496826" cy="741015"/>
          </a:xfrm>
          <a:prstGeom prst="rect">
            <a:avLst/>
          </a:prstGeom>
        </p:spPr>
        <p:txBody>
          <a:bodyPr anchor="t" rtlCol="false" tIns="0" lIns="0" bIns="0" rIns="0">
            <a:spAutoFit/>
          </a:bodyPr>
          <a:lstStyle/>
          <a:p>
            <a:pPr algn="l">
              <a:lnSpc>
                <a:spcPts val="5040"/>
              </a:lnSpc>
            </a:pPr>
            <a:r>
              <a:rPr lang="en-US" sz="4200" spc="36">
                <a:solidFill>
                  <a:srgbClr val="000000"/>
                </a:solidFill>
                <a:latin typeface="Abibas"/>
                <a:ea typeface="Abibas"/>
                <a:cs typeface="Abibas"/>
                <a:sym typeface="Abibas"/>
              </a:rPr>
              <a:t>Preparing for earthquakes - Building Design (protection)</a:t>
            </a:r>
          </a:p>
        </p:txBody>
      </p:sp>
      <p:grpSp>
        <p:nvGrpSpPr>
          <p:cNvPr name="Group 5" id="5"/>
          <p:cNvGrpSpPr>
            <a:grpSpLocks noChangeAspect="true"/>
          </p:cNvGrpSpPr>
          <p:nvPr/>
        </p:nvGrpSpPr>
        <p:grpSpPr>
          <a:xfrm rot="0">
            <a:off x="11214336" y="692658"/>
            <a:ext cx="6707904" cy="8901684"/>
            <a:chOff x="0" y="0"/>
            <a:chExt cx="8943872" cy="11868912"/>
          </a:xfrm>
        </p:grpSpPr>
        <p:sp>
          <p:nvSpPr>
            <p:cNvPr name="Freeform 6" id="6"/>
            <p:cNvSpPr/>
            <p:nvPr/>
          </p:nvSpPr>
          <p:spPr>
            <a:xfrm flipH="false" flipV="false" rot="0">
              <a:off x="0" y="0"/>
              <a:ext cx="8943848" cy="11868912"/>
            </a:xfrm>
            <a:custGeom>
              <a:avLst/>
              <a:gdLst/>
              <a:ahLst/>
              <a:cxnLst/>
              <a:rect r="r" b="b" t="t" l="l"/>
              <a:pathLst>
                <a:path h="11868912" w="8943848">
                  <a:moveTo>
                    <a:pt x="0" y="0"/>
                  </a:moveTo>
                  <a:lnTo>
                    <a:pt x="8943848" y="0"/>
                  </a:lnTo>
                  <a:lnTo>
                    <a:pt x="8943848" y="11868912"/>
                  </a:lnTo>
                  <a:lnTo>
                    <a:pt x="0" y="11868912"/>
                  </a:lnTo>
                  <a:lnTo>
                    <a:pt x="0" y="0"/>
                  </a:lnTo>
                  <a:close/>
                </a:path>
              </a:pathLst>
            </a:custGeom>
            <a:blipFill>
              <a:blip r:embed="rId3"/>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91440" y="50386"/>
            <a:ext cx="13496826" cy="741015"/>
          </a:xfrm>
          <a:prstGeom prst="rect">
            <a:avLst/>
          </a:prstGeom>
        </p:spPr>
        <p:txBody>
          <a:bodyPr anchor="t" rtlCol="false" tIns="0" lIns="0" bIns="0" rIns="0">
            <a:spAutoFit/>
          </a:bodyPr>
          <a:lstStyle/>
          <a:p>
            <a:pPr algn="l">
              <a:lnSpc>
                <a:spcPts val="5040"/>
              </a:lnSpc>
            </a:pPr>
            <a:r>
              <a:rPr lang="en-US" sz="4200" spc="36">
                <a:solidFill>
                  <a:srgbClr val="000000"/>
                </a:solidFill>
                <a:latin typeface="Abibas"/>
                <a:ea typeface="Abibas"/>
                <a:cs typeface="Abibas"/>
                <a:sym typeface="Abibas"/>
              </a:rPr>
              <a:t>Preparing for earthquakes - Building Design (protection)</a:t>
            </a:r>
          </a:p>
        </p:txBody>
      </p:sp>
      <p:sp>
        <p:nvSpPr>
          <p:cNvPr name="TextBox 4" id="4"/>
          <p:cNvSpPr txBox="true"/>
          <p:nvPr/>
        </p:nvSpPr>
        <p:spPr>
          <a:xfrm rot="0">
            <a:off x="332217" y="1239035"/>
            <a:ext cx="7176250"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3" tooltip="https://www.youtube.com/watch?v=KtZUZIRDr1Y"/>
              </a:rPr>
              <a:t>How to Retrofit a Home for an Earthquake</a:t>
            </a:r>
            <a:r>
              <a:rPr lang="en-US" sz="2700">
                <a:solidFill>
                  <a:srgbClr val="000000"/>
                </a:solidFill>
                <a:latin typeface="Calibri (MS)"/>
                <a:ea typeface="Calibri (MS)"/>
                <a:cs typeface="Calibri (MS)"/>
                <a:sym typeface="Calibri (MS)"/>
              </a:rPr>
              <a:t> - Video </a:t>
            </a:r>
          </a:p>
        </p:txBody>
      </p:sp>
      <p:sp>
        <p:nvSpPr>
          <p:cNvPr name="TextBox 5" id="5"/>
          <p:cNvSpPr txBox="true"/>
          <p:nvPr/>
        </p:nvSpPr>
        <p:spPr>
          <a:xfrm rot="0">
            <a:off x="395454" y="2113384"/>
            <a:ext cx="7049773"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4" tooltip="https://www.youtube.com/watch?v=yJXjcCUpzeY"/>
              </a:rPr>
              <a:t>The Future of Earthquake-Proof Buildings</a:t>
            </a:r>
            <a:r>
              <a:rPr lang="en-US" sz="2700">
                <a:solidFill>
                  <a:srgbClr val="000000"/>
                </a:solidFill>
                <a:latin typeface="Calibri (MS)"/>
                <a:ea typeface="Calibri (MS)"/>
                <a:cs typeface="Calibri (MS)"/>
                <a:sym typeface="Calibri (MS)"/>
              </a:rPr>
              <a:t> - Video </a:t>
            </a:r>
          </a:p>
        </p:txBody>
      </p:sp>
      <p:sp>
        <p:nvSpPr>
          <p:cNvPr name="TextBox 6" id="6"/>
          <p:cNvSpPr txBox="true"/>
          <p:nvPr/>
        </p:nvSpPr>
        <p:spPr>
          <a:xfrm rot="0">
            <a:off x="395454" y="2987734"/>
            <a:ext cx="8973280"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5" tooltip="https://www.youtube.com/watch?v=Z30rcg3buuw"/>
              </a:rPr>
              <a:t>Stanford engineers build an earthquake-resistant house</a:t>
            </a:r>
            <a:r>
              <a:rPr lang="en-US" sz="2700">
                <a:solidFill>
                  <a:srgbClr val="000000"/>
                </a:solidFill>
                <a:latin typeface="Calibri (MS)"/>
                <a:ea typeface="Calibri (MS)"/>
                <a:cs typeface="Calibri (MS)"/>
                <a:sym typeface="Calibri (MS)"/>
              </a:rPr>
              <a:t> - Video</a:t>
            </a:r>
          </a:p>
        </p:txBody>
      </p:sp>
      <p:sp>
        <p:nvSpPr>
          <p:cNvPr name="TextBox 7" id="7"/>
          <p:cNvSpPr txBox="true"/>
          <p:nvPr/>
        </p:nvSpPr>
        <p:spPr>
          <a:xfrm rot="0">
            <a:off x="332217" y="3862085"/>
            <a:ext cx="8500363"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6" tooltip="https://www.youtube.com/watch?v=c4fKBGsllZI"/>
              </a:rPr>
              <a:t>How we design our buildings to survive earthquakes</a:t>
            </a:r>
            <a:r>
              <a:rPr lang="en-US" sz="2700">
                <a:solidFill>
                  <a:srgbClr val="000000"/>
                </a:solidFill>
                <a:latin typeface="Calibri (MS)"/>
                <a:ea typeface="Calibri (MS)"/>
                <a:cs typeface="Calibri (MS)"/>
                <a:sym typeface="Calibri (MS)"/>
              </a:rPr>
              <a:t> - Video</a:t>
            </a:r>
          </a:p>
        </p:txBody>
      </p:sp>
      <p:sp>
        <p:nvSpPr>
          <p:cNvPr name="TextBox 8" id="8"/>
          <p:cNvSpPr txBox="true"/>
          <p:nvPr/>
        </p:nvSpPr>
        <p:spPr>
          <a:xfrm rot="0">
            <a:off x="242131" y="6984793"/>
            <a:ext cx="8961120" cy="935207"/>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7" tooltip="https://www.aurecongroup.com/thinking/thinking-papers/outsmarting-tremors-with-earthquake-resilient-building-design"/>
              </a:rPr>
              <a:t>Outsmarting tremors with earthquake resilient building design</a:t>
            </a:r>
            <a:r>
              <a:rPr lang="en-US" sz="2700">
                <a:solidFill>
                  <a:srgbClr val="000000"/>
                </a:solidFill>
                <a:latin typeface="Calibri (MS)"/>
                <a:ea typeface="Calibri (MS)"/>
                <a:cs typeface="Calibri (MS)"/>
                <a:sym typeface="Calibri (MS)"/>
              </a:rPr>
              <a:t> - Article </a:t>
            </a:r>
          </a:p>
        </p:txBody>
      </p:sp>
      <p:sp>
        <p:nvSpPr>
          <p:cNvPr name="TextBox 9" id="9"/>
          <p:cNvSpPr txBox="true"/>
          <p:nvPr/>
        </p:nvSpPr>
        <p:spPr>
          <a:xfrm rot="0">
            <a:off x="332217" y="4736434"/>
            <a:ext cx="8961120" cy="1350705"/>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8" tooltip="https://www.nytimes.com/interactive/2019/06/03/us/earthquake-preparedness-usa-japan.html"/>
              </a:rPr>
              <a:t>Buildings Can Be Designed to Withstand Earthquakes</a:t>
            </a:r>
            <a:r>
              <a:rPr lang="en-US" sz="2700">
                <a:solidFill>
                  <a:srgbClr val="000000"/>
                </a:solidFill>
                <a:latin typeface="Calibri (MS)"/>
                <a:ea typeface="Calibri (MS)"/>
                <a:cs typeface="Calibri (MS)"/>
                <a:sym typeface="Calibri (MS)"/>
              </a:rPr>
              <a:t> – Very good, interactive, New York Times article. Make this one a priority!</a:t>
            </a:r>
          </a:p>
        </p:txBody>
      </p:sp>
      <p:sp>
        <p:nvSpPr>
          <p:cNvPr name="TextBox 10" id="10"/>
          <p:cNvSpPr txBox="true"/>
          <p:nvPr/>
        </p:nvSpPr>
        <p:spPr>
          <a:xfrm rot="0">
            <a:off x="301006" y="6155992"/>
            <a:ext cx="8263953"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9" tooltip="https://www.bigrentz.com/blog/earthquake-proof-buildings"/>
              </a:rPr>
              <a:t>How Earthquake-Proof Buildings Are Designed</a:t>
            </a:r>
            <a:r>
              <a:rPr lang="en-US" sz="2700">
                <a:solidFill>
                  <a:srgbClr val="000000"/>
                </a:solidFill>
                <a:latin typeface="Calibri (MS)"/>
                <a:ea typeface="Calibri (MS)"/>
                <a:cs typeface="Calibri (MS)"/>
                <a:sym typeface="Calibri (MS)"/>
              </a:rPr>
              <a:t> - Webpage </a:t>
            </a:r>
          </a:p>
        </p:txBody>
      </p:sp>
      <p:grpSp>
        <p:nvGrpSpPr>
          <p:cNvPr name="Group 11" id="11"/>
          <p:cNvGrpSpPr>
            <a:grpSpLocks noChangeAspect="true"/>
          </p:cNvGrpSpPr>
          <p:nvPr/>
        </p:nvGrpSpPr>
        <p:grpSpPr>
          <a:xfrm rot="0">
            <a:off x="9716578" y="837122"/>
            <a:ext cx="8075256" cy="4039678"/>
            <a:chOff x="0" y="0"/>
            <a:chExt cx="10767008" cy="5386238"/>
          </a:xfrm>
        </p:grpSpPr>
        <p:sp>
          <p:nvSpPr>
            <p:cNvPr name="Freeform 12" id="12" descr="Survival Prep Store | Earthquake proof buildings, Seismic design, Building  design"/>
            <p:cNvSpPr/>
            <p:nvPr/>
          </p:nvSpPr>
          <p:spPr>
            <a:xfrm flipH="false" flipV="false" rot="0">
              <a:off x="0" y="0"/>
              <a:ext cx="10767060" cy="5386197"/>
            </a:xfrm>
            <a:custGeom>
              <a:avLst/>
              <a:gdLst/>
              <a:ahLst/>
              <a:cxnLst/>
              <a:rect r="r" b="b" t="t" l="l"/>
              <a:pathLst>
                <a:path h="5386197" w="10767060">
                  <a:moveTo>
                    <a:pt x="0" y="0"/>
                  </a:moveTo>
                  <a:lnTo>
                    <a:pt x="10767060" y="0"/>
                  </a:lnTo>
                  <a:lnTo>
                    <a:pt x="10767060" y="5386197"/>
                  </a:lnTo>
                  <a:lnTo>
                    <a:pt x="0" y="5386197"/>
                  </a:lnTo>
                  <a:lnTo>
                    <a:pt x="0" y="0"/>
                  </a:lnTo>
                  <a:close/>
                </a:path>
              </a:pathLst>
            </a:custGeom>
            <a:blipFill>
              <a:blip r:embed="rId10"/>
              <a:stretch>
                <a:fillRect l="0" t="0" r="0" b="-88485"/>
              </a:stretch>
            </a:blipFill>
          </p:spPr>
        </p:sp>
      </p:grpSp>
      <p:grpSp>
        <p:nvGrpSpPr>
          <p:cNvPr name="Group 13" id="13"/>
          <p:cNvGrpSpPr>
            <a:grpSpLocks noChangeAspect="true"/>
          </p:cNvGrpSpPr>
          <p:nvPr/>
        </p:nvGrpSpPr>
        <p:grpSpPr>
          <a:xfrm rot="0">
            <a:off x="9716578" y="5197152"/>
            <a:ext cx="8322039" cy="4030863"/>
            <a:chOff x="0" y="0"/>
            <a:chExt cx="11096052" cy="5374484"/>
          </a:xfrm>
        </p:grpSpPr>
        <p:sp>
          <p:nvSpPr>
            <p:cNvPr name="Freeform 14" id="14"/>
            <p:cNvSpPr/>
            <p:nvPr/>
          </p:nvSpPr>
          <p:spPr>
            <a:xfrm flipH="false" flipV="false" rot="0">
              <a:off x="0" y="0"/>
              <a:ext cx="11095990" cy="5374513"/>
            </a:xfrm>
            <a:custGeom>
              <a:avLst/>
              <a:gdLst/>
              <a:ahLst/>
              <a:cxnLst/>
              <a:rect r="r" b="b" t="t" l="l"/>
              <a:pathLst>
                <a:path h="5374513" w="11095990">
                  <a:moveTo>
                    <a:pt x="0" y="0"/>
                  </a:moveTo>
                  <a:lnTo>
                    <a:pt x="11095990" y="0"/>
                  </a:lnTo>
                  <a:lnTo>
                    <a:pt x="11095990" y="5374513"/>
                  </a:lnTo>
                  <a:lnTo>
                    <a:pt x="0" y="5374513"/>
                  </a:lnTo>
                  <a:lnTo>
                    <a:pt x="0" y="0"/>
                  </a:lnTo>
                  <a:close/>
                </a:path>
              </a:pathLst>
            </a:custGeom>
            <a:blipFill>
              <a:blip r:embed="rId11"/>
              <a:stretch>
                <a:fillRect l="0" t="-119656" r="0" b="-2311"/>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677608"/>
            <a:chOff x="0" y="0"/>
            <a:chExt cx="21031200" cy="903478"/>
          </a:xfrm>
        </p:grpSpPr>
        <p:sp>
          <p:nvSpPr>
            <p:cNvPr name="Freeform 4" id="4"/>
            <p:cNvSpPr/>
            <p:nvPr/>
          </p:nvSpPr>
          <p:spPr>
            <a:xfrm flipH="false" flipV="false" rot="0">
              <a:off x="0" y="0"/>
              <a:ext cx="21031200" cy="903478"/>
            </a:xfrm>
            <a:custGeom>
              <a:avLst/>
              <a:gdLst/>
              <a:ahLst/>
              <a:cxnLst/>
              <a:rect r="r" b="b" t="t" l="l"/>
              <a:pathLst>
                <a:path h="903478" w="21031200">
                  <a:moveTo>
                    <a:pt x="0" y="0"/>
                  </a:moveTo>
                  <a:lnTo>
                    <a:pt x="21031200" y="0"/>
                  </a:lnTo>
                  <a:lnTo>
                    <a:pt x="21031200" y="903478"/>
                  </a:lnTo>
                  <a:lnTo>
                    <a:pt x="0" y="903478"/>
                  </a:lnTo>
                  <a:close/>
                </a:path>
              </a:pathLst>
            </a:custGeom>
            <a:solidFill>
              <a:srgbClr val="000000">
                <a:alpha val="0"/>
              </a:srgbClr>
            </a:solidFill>
          </p:spPr>
        </p:sp>
        <p:sp>
          <p:nvSpPr>
            <p:cNvPr name="TextBox 5" id="5"/>
            <p:cNvSpPr txBox="true"/>
            <p:nvPr/>
          </p:nvSpPr>
          <p:spPr>
            <a:xfrm>
              <a:off x="0" y="9525"/>
              <a:ext cx="21031200" cy="893953"/>
            </a:xfrm>
            <a:prstGeom prst="rect">
              <a:avLst/>
            </a:prstGeom>
          </p:spPr>
          <p:txBody>
            <a:bodyPr anchor="ctr" rtlCol="false" tIns="0" lIns="0" bIns="0" rIns="0"/>
            <a:lstStyle/>
            <a:p>
              <a:pPr algn="l">
                <a:lnSpc>
                  <a:spcPts val="4082"/>
                </a:lnSpc>
              </a:pPr>
              <a:r>
                <a:rPr lang="en-US" sz="3779" spc="33">
                  <a:solidFill>
                    <a:srgbClr val="000000"/>
                  </a:solidFill>
                  <a:latin typeface="Abibas"/>
                  <a:ea typeface="Abibas"/>
                  <a:cs typeface="Abibas"/>
                  <a:sym typeface="Abibas"/>
                </a:rPr>
                <a:t>Preparing for earthquakes - Building design in LICs (protection)</a:t>
              </a:r>
            </a:p>
          </p:txBody>
        </p:sp>
      </p:grpSp>
      <p:sp>
        <p:nvSpPr>
          <p:cNvPr name="TextBox 6" id="6"/>
          <p:cNvSpPr txBox="true"/>
          <p:nvPr/>
        </p:nvSpPr>
        <p:spPr>
          <a:xfrm rot="0">
            <a:off x="640080" y="1371221"/>
            <a:ext cx="17282160" cy="2112645"/>
          </a:xfrm>
          <a:prstGeom prst="rect">
            <a:avLst/>
          </a:prstGeom>
        </p:spPr>
        <p:txBody>
          <a:bodyPr anchor="t" rtlCol="false" tIns="0" lIns="0" bIns="0" rIns="0">
            <a:spAutoFit/>
          </a:bodyPr>
          <a:lstStyle/>
          <a:p>
            <a:pPr algn="l" marL="434340" indent="-217170" lvl="1">
              <a:lnSpc>
                <a:spcPts val="2592"/>
              </a:lnSpc>
              <a:buFont typeface="Arial"/>
              <a:buChar char="•"/>
            </a:pPr>
            <a:r>
              <a:rPr lang="en-US" sz="2400">
                <a:solidFill>
                  <a:srgbClr val="000000"/>
                </a:solidFill>
                <a:latin typeface="Calibri (MS)"/>
                <a:ea typeface="Calibri (MS)"/>
                <a:cs typeface="Calibri (MS)"/>
                <a:sym typeface="Calibri (MS)"/>
              </a:rPr>
              <a:t>Discuss the challenges of pre-event management in LICs</a:t>
            </a:r>
          </a:p>
          <a:p>
            <a:pPr algn="l" marL="434340" indent="-217170" lvl="1">
              <a:lnSpc>
                <a:spcPts val="2592"/>
              </a:lnSpc>
            </a:pPr>
          </a:p>
          <a:p>
            <a:pPr algn="l" marL="434340" indent="-217170" lvl="1">
              <a:lnSpc>
                <a:spcPts val="2592"/>
              </a:lnSpc>
              <a:buFont typeface="Arial"/>
              <a:buChar char="•"/>
            </a:pPr>
            <a:r>
              <a:rPr lang="en-US" sz="2400">
                <a:solidFill>
                  <a:srgbClr val="000000"/>
                </a:solidFill>
                <a:latin typeface="Calibri (MS)"/>
                <a:ea typeface="Calibri (MS)"/>
                <a:cs typeface="Calibri (MS)"/>
                <a:sym typeface="Calibri (MS)"/>
              </a:rPr>
              <a:t>Study the following diagram of building design appropriate to LICs and add to your work</a:t>
            </a:r>
          </a:p>
          <a:p>
            <a:pPr algn="l" marL="434340" indent="-217170" lvl="1">
              <a:lnSpc>
                <a:spcPts val="2592"/>
              </a:lnSpc>
            </a:pPr>
          </a:p>
        </p:txBody>
      </p:sp>
      <p:grpSp>
        <p:nvGrpSpPr>
          <p:cNvPr name="Group 7" id="7"/>
          <p:cNvGrpSpPr>
            <a:grpSpLocks noChangeAspect="true"/>
          </p:cNvGrpSpPr>
          <p:nvPr/>
        </p:nvGrpSpPr>
        <p:grpSpPr>
          <a:xfrm rot="0">
            <a:off x="3017520" y="3125607"/>
            <a:ext cx="12934569" cy="6431396"/>
            <a:chOff x="0" y="0"/>
            <a:chExt cx="17246092" cy="8575194"/>
          </a:xfrm>
        </p:grpSpPr>
        <p:sp>
          <p:nvSpPr>
            <p:cNvPr name="Freeform 8" id="8"/>
            <p:cNvSpPr/>
            <p:nvPr/>
          </p:nvSpPr>
          <p:spPr>
            <a:xfrm flipH="false" flipV="false" rot="0">
              <a:off x="0" y="0"/>
              <a:ext cx="17246092" cy="8575167"/>
            </a:xfrm>
            <a:custGeom>
              <a:avLst/>
              <a:gdLst/>
              <a:ahLst/>
              <a:cxnLst/>
              <a:rect r="r" b="b" t="t" l="l"/>
              <a:pathLst>
                <a:path h="8575167" w="17246092">
                  <a:moveTo>
                    <a:pt x="0" y="0"/>
                  </a:moveTo>
                  <a:lnTo>
                    <a:pt x="17246092" y="0"/>
                  </a:lnTo>
                  <a:lnTo>
                    <a:pt x="17246092" y="8575167"/>
                  </a:lnTo>
                  <a:lnTo>
                    <a:pt x="0" y="8575167"/>
                  </a:lnTo>
                  <a:lnTo>
                    <a:pt x="0" y="0"/>
                  </a:lnTo>
                  <a:close/>
                </a:path>
              </a:pathLst>
            </a:custGeom>
            <a:blipFill>
              <a:blip r:embed="rId3"/>
              <a:stretch>
                <a:fillRect l="0" t="0" r="0"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160128" y="-11430"/>
            <a:ext cx="11611695" cy="935206"/>
          </a:xfrm>
          <a:prstGeom prst="rect">
            <a:avLst/>
          </a:prstGeom>
        </p:spPr>
        <p:txBody>
          <a:bodyPr anchor="t" rtlCol="false" tIns="0" lIns="0" bIns="0" rIns="0">
            <a:spAutoFit/>
          </a:bodyPr>
          <a:lstStyle/>
          <a:p>
            <a:pPr algn="l">
              <a:lnSpc>
                <a:spcPts val="6480"/>
              </a:lnSpc>
            </a:pPr>
            <a:r>
              <a:rPr lang="en-US" sz="5400" spc="47">
                <a:solidFill>
                  <a:srgbClr val="000000"/>
                </a:solidFill>
                <a:latin typeface="Abibas"/>
                <a:ea typeface="Abibas"/>
                <a:cs typeface="Abibas"/>
                <a:sym typeface="Abibas"/>
              </a:rPr>
              <a:t>Syllabus Guide – What we must know!</a:t>
            </a:r>
          </a:p>
        </p:txBody>
      </p:sp>
      <p:grpSp>
        <p:nvGrpSpPr>
          <p:cNvPr name="Group 4" id="4"/>
          <p:cNvGrpSpPr/>
          <p:nvPr/>
        </p:nvGrpSpPr>
        <p:grpSpPr>
          <a:xfrm rot="0">
            <a:off x="831273" y="1459112"/>
            <a:ext cx="10668000" cy="7894468"/>
            <a:chOff x="0" y="0"/>
            <a:chExt cx="14224000" cy="10525958"/>
          </a:xfrm>
        </p:grpSpPr>
        <p:sp>
          <p:nvSpPr>
            <p:cNvPr name="Freeform 5" id="5"/>
            <p:cNvSpPr/>
            <p:nvPr/>
          </p:nvSpPr>
          <p:spPr>
            <a:xfrm flipH="false" flipV="false" rot="0">
              <a:off x="-1524" y="-1524"/>
              <a:ext cx="14227048" cy="10529062"/>
            </a:xfrm>
            <a:custGeom>
              <a:avLst/>
              <a:gdLst/>
              <a:ahLst/>
              <a:cxnLst/>
              <a:rect r="r" b="b" t="t" l="l"/>
              <a:pathLst>
                <a:path h="10529062" w="14227048">
                  <a:moveTo>
                    <a:pt x="1524" y="0"/>
                  </a:moveTo>
                  <a:lnTo>
                    <a:pt x="14225524" y="0"/>
                  </a:lnTo>
                  <a:cubicBezTo>
                    <a:pt x="14226414" y="0"/>
                    <a:pt x="14227048" y="762"/>
                    <a:pt x="14227048" y="1524"/>
                  </a:cubicBezTo>
                  <a:lnTo>
                    <a:pt x="14227048" y="10527538"/>
                  </a:lnTo>
                  <a:cubicBezTo>
                    <a:pt x="14227048" y="10528427"/>
                    <a:pt x="14226287" y="10529062"/>
                    <a:pt x="14225524" y="10529062"/>
                  </a:cubicBezTo>
                  <a:lnTo>
                    <a:pt x="1524" y="10529062"/>
                  </a:lnTo>
                  <a:cubicBezTo>
                    <a:pt x="635" y="10529062"/>
                    <a:pt x="0" y="10528300"/>
                    <a:pt x="0" y="10527538"/>
                  </a:cubicBezTo>
                  <a:lnTo>
                    <a:pt x="0" y="1524"/>
                  </a:lnTo>
                  <a:cubicBezTo>
                    <a:pt x="0" y="635"/>
                    <a:pt x="762" y="0"/>
                    <a:pt x="1524" y="0"/>
                  </a:cubicBezTo>
                  <a:moveTo>
                    <a:pt x="1524" y="3048"/>
                  </a:moveTo>
                  <a:lnTo>
                    <a:pt x="1524" y="1524"/>
                  </a:lnTo>
                  <a:lnTo>
                    <a:pt x="3048" y="1524"/>
                  </a:lnTo>
                  <a:lnTo>
                    <a:pt x="3048" y="10527538"/>
                  </a:lnTo>
                  <a:lnTo>
                    <a:pt x="1524" y="10527538"/>
                  </a:lnTo>
                  <a:lnTo>
                    <a:pt x="1524" y="10526014"/>
                  </a:lnTo>
                  <a:lnTo>
                    <a:pt x="14225524" y="10526014"/>
                  </a:lnTo>
                  <a:lnTo>
                    <a:pt x="14225524" y="10527538"/>
                  </a:lnTo>
                  <a:lnTo>
                    <a:pt x="14224000" y="10527538"/>
                  </a:lnTo>
                  <a:lnTo>
                    <a:pt x="14224000" y="1524"/>
                  </a:lnTo>
                  <a:lnTo>
                    <a:pt x="14225524" y="1524"/>
                  </a:lnTo>
                  <a:lnTo>
                    <a:pt x="14225524" y="3048"/>
                  </a:lnTo>
                  <a:lnTo>
                    <a:pt x="1524" y="3048"/>
                  </a:lnTo>
                  <a:close/>
                </a:path>
              </a:pathLst>
            </a:custGeom>
            <a:solidFill>
              <a:srgbClr val="000000"/>
            </a:solidFill>
          </p:spPr>
        </p:sp>
        <p:sp>
          <p:nvSpPr>
            <p:cNvPr name="TextBox 6" id="6"/>
            <p:cNvSpPr txBox="true"/>
            <p:nvPr/>
          </p:nvSpPr>
          <p:spPr>
            <a:xfrm>
              <a:off x="0" y="-66675"/>
              <a:ext cx="14224000" cy="10592633"/>
            </a:xfrm>
            <a:prstGeom prst="rect">
              <a:avLst/>
            </a:prstGeom>
          </p:spPr>
          <p:txBody>
            <a:bodyPr anchor="t" rtlCol="false" tIns="50800" lIns="50800" bIns="50800" rIns="50800"/>
            <a:lstStyle/>
            <a:p>
              <a:pPr algn="l">
                <a:lnSpc>
                  <a:spcPts val="4320"/>
                </a:lnSpc>
              </a:pPr>
              <a:r>
                <a:rPr lang="en-US" b="true" sz="3600" i="true">
                  <a:solidFill>
                    <a:srgbClr val="000000"/>
                  </a:solidFill>
                  <a:latin typeface="Calibri (MS) Bold Italics"/>
                  <a:ea typeface="Calibri (MS) Bold Italics"/>
                  <a:cs typeface="Calibri (MS) Bold Italics"/>
                  <a:sym typeface="Calibri (MS) Bold Italics"/>
                </a:rPr>
                <a:t>9.1 Hazards resulting from tectonic processes</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The global distribution of earthquakes and volcanoes related to plate tectonics.</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Earthquakes and resultant hazards: shaking, landslides, soil liquefaction, and tsunami.</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 Volcanoes and resultant hazards: types of eruption and their products (nuées ardentes, lava flows, volcanic mudflows/lahars, volcanic landslides, pyroclastic flows, and ash fallout).</a:t>
              </a:r>
            </a:p>
            <a:p>
              <a:pPr algn="l" marL="651510" indent="-325755" lvl="1">
                <a:lnSpc>
                  <a:spcPts val="4320"/>
                </a:lnSpc>
                <a:buFont typeface="Arial"/>
                <a:buChar char="•"/>
              </a:pPr>
              <a:r>
                <a:rPr lang="en-US" sz="3600">
                  <a:solidFill>
                    <a:srgbClr val="000000"/>
                  </a:solidFill>
                  <a:latin typeface="Calibri (MS)"/>
                  <a:ea typeface="Calibri (MS)"/>
                  <a:cs typeface="Calibri (MS)"/>
                  <a:sym typeface="Calibri (MS)"/>
                </a:rPr>
                <a:t>Primary and secondary impacts on lives and property.</a:t>
              </a:r>
            </a:p>
            <a:p>
              <a:pPr algn="l" marL="651510" indent="-325755" lvl="1">
                <a:lnSpc>
                  <a:spcPts val="4320"/>
                </a:lnSpc>
                <a:buFont typeface="Arial"/>
                <a:buChar char="•"/>
              </a:pPr>
              <a:r>
                <a:rPr lang="en-US" sz="3600">
                  <a:solidFill>
                    <a:srgbClr val="FF0000"/>
                  </a:solidFill>
                  <a:latin typeface="Calibri (MS)"/>
                  <a:ea typeface="Calibri (MS)"/>
                  <a:cs typeface="Calibri (MS)"/>
                  <a:sym typeface="Calibri (MS)"/>
                </a:rPr>
                <a:t>Prediction, hazard mapping, preparedness and monitoring of earthquake and volcanic hazards and perception of risk.</a:t>
              </a:r>
            </a:p>
          </p:txBody>
        </p:sp>
      </p:grpSp>
      <p:grpSp>
        <p:nvGrpSpPr>
          <p:cNvPr name="Group 7" id="7"/>
          <p:cNvGrpSpPr/>
          <p:nvPr/>
        </p:nvGrpSpPr>
        <p:grpSpPr>
          <a:xfrm rot="0">
            <a:off x="11853738" y="1449586"/>
            <a:ext cx="6180550" cy="2550048"/>
            <a:chOff x="0" y="0"/>
            <a:chExt cx="8240734" cy="3400064"/>
          </a:xfrm>
        </p:grpSpPr>
        <p:sp>
          <p:nvSpPr>
            <p:cNvPr name="Freeform 8" id="8"/>
            <p:cNvSpPr/>
            <p:nvPr/>
          </p:nvSpPr>
          <p:spPr>
            <a:xfrm flipH="false" flipV="false" rot="0">
              <a:off x="12700" y="12700"/>
              <a:ext cx="8215249" cy="3374644"/>
            </a:xfrm>
            <a:custGeom>
              <a:avLst/>
              <a:gdLst/>
              <a:ahLst/>
              <a:cxnLst/>
              <a:rect r="r" b="b" t="t" l="l"/>
              <a:pathLst>
                <a:path h="3374644" w="8215249">
                  <a:moveTo>
                    <a:pt x="0" y="562483"/>
                  </a:moveTo>
                  <a:cubicBezTo>
                    <a:pt x="0" y="251841"/>
                    <a:pt x="252984" y="0"/>
                    <a:pt x="564896" y="0"/>
                  </a:cubicBezTo>
                  <a:lnTo>
                    <a:pt x="7650353" y="0"/>
                  </a:lnTo>
                  <a:cubicBezTo>
                    <a:pt x="7962392" y="0"/>
                    <a:pt x="8215249" y="251841"/>
                    <a:pt x="8215249" y="562483"/>
                  </a:cubicBezTo>
                  <a:lnTo>
                    <a:pt x="8215249" y="2812161"/>
                  </a:lnTo>
                  <a:cubicBezTo>
                    <a:pt x="8215249" y="3122803"/>
                    <a:pt x="7962265" y="3374644"/>
                    <a:pt x="7650353" y="3374644"/>
                  </a:cubicBezTo>
                  <a:lnTo>
                    <a:pt x="564896" y="3374644"/>
                  </a:lnTo>
                  <a:cubicBezTo>
                    <a:pt x="252984" y="3374644"/>
                    <a:pt x="0" y="3122803"/>
                    <a:pt x="0" y="2812161"/>
                  </a:cubicBezTo>
                  <a:close/>
                </a:path>
              </a:pathLst>
            </a:custGeom>
            <a:solidFill>
              <a:srgbClr val="4472C4"/>
            </a:solidFill>
          </p:spPr>
        </p:sp>
        <p:sp>
          <p:nvSpPr>
            <p:cNvPr name="Freeform 9" id="9"/>
            <p:cNvSpPr/>
            <p:nvPr/>
          </p:nvSpPr>
          <p:spPr>
            <a:xfrm flipH="false" flipV="false" rot="0">
              <a:off x="0" y="0"/>
              <a:ext cx="8240649" cy="3400044"/>
            </a:xfrm>
            <a:custGeom>
              <a:avLst/>
              <a:gdLst/>
              <a:ahLst/>
              <a:cxnLst/>
              <a:rect r="r" b="b" t="t" l="l"/>
              <a:pathLst>
                <a:path h="3400044" w="8240649">
                  <a:moveTo>
                    <a:pt x="0" y="575183"/>
                  </a:moveTo>
                  <a:cubicBezTo>
                    <a:pt x="0" y="257429"/>
                    <a:pt x="258699" y="0"/>
                    <a:pt x="577596" y="0"/>
                  </a:cubicBezTo>
                  <a:lnTo>
                    <a:pt x="7663053" y="0"/>
                  </a:lnTo>
                  <a:lnTo>
                    <a:pt x="7663053" y="12700"/>
                  </a:lnTo>
                  <a:lnTo>
                    <a:pt x="7663053" y="0"/>
                  </a:lnTo>
                  <a:cubicBezTo>
                    <a:pt x="7982077" y="0"/>
                    <a:pt x="8240649" y="257429"/>
                    <a:pt x="8240649" y="575183"/>
                  </a:cubicBezTo>
                  <a:lnTo>
                    <a:pt x="8227949" y="575183"/>
                  </a:lnTo>
                  <a:lnTo>
                    <a:pt x="8240649" y="575183"/>
                  </a:lnTo>
                  <a:lnTo>
                    <a:pt x="8240649" y="2824861"/>
                  </a:lnTo>
                  <a:lnTo>
                    <a:pt x="8227949" y="2824861"/>
                  </a:lnTo>
                  <a:lnTo>
                    <a:pt x="8240649" y="2824861"/>
                  </a:lnTo>
                  <a:cubicBezTo>
                    <a:pt x="8240649" y="3142615"/>
                    <a:pt x="7981950" y="3400044"/>
                    <a:pt x="7663053" y="3400044"/>
                  </a:cubicBezTo>
                  <a:lnTo>
                    <a:pt x="7663053" y="3387344"/>
                  </a:lnTo>
                  <a:lnTo>
                    <a:pt x="7663053" y="3400044"/>
                  </a:lnTo>
                  <a:lnTo>
                    <a:pt x="577596" y="3400044"/>
                  </a:lnTo>
                  <a:lnTo>
                    <a:pt x="577596" y="3387344"/>
                  </a:lnTo>
                  <a:lnTo>
                    <a:pt x="577596" y="3400044"/>
                  </a:lnTo>
                  <a:cubicBezTo>
                    <a:pt x="258699" y="3400044"/>
                    <a:pt x="0" y="3142615"/>
                    <a:pt x="0" y="2824861"/>
                  </a:cubicBezTo>
                  <a:lnTo>
                    <a:pt x="0" y="575183"/>
                  </a:lnTo>
                  <a:lnTo>
                    <a:pt x="12700" y="575183"/>
                  </a:lnTo>
                  <a:lnTo>
                    <a:pt x="0" y="575183"/>
                  </a:lnTo>
                  <a:moveTo>
                    <a:pt x="25400" y="575183"/>
                  </a:moveTo>
                  <a:lnTo>
                    <a:pt x="25400" y="2824861"/>
                  </a:lnTo>
                  <a:lnTo>
                    <a:pt x="12700" y="2824861"/>
                  </a:lnTo>
                  <a:lnTo>
                    <a:pt x="25400" y="2824861"/>
                  </a:lnTo>
                  <a:cubicBezTo>
                    <a:pt x="25400" y="3128391"/>
                    <a:pt x="272542" y="3374644"/>
                    <a:pt x="577596" y="3374644"/>
                  </a:cubicBezTo>
                  <a:lnTo>
                    <a:pt x="7663053" y="3374644"/>
                  </a:lnTo>
                  <a:cubicBezTo>
                    <a:pt x="7968107" y="3374644"/>
                    <a:pt x="8215249" y="3128518"/>
                    <a:pt x="8215249" y="2824861"/>
                  </a:cubicBezTo>
                  <a:lnTo>
                    <a:pt x="8215249" y="575183"/>
                  </a:lnTo>
                  <a:cubicBezTo>
                    <a:pt x="8215376" y="271526"/>
                    <a:pt x="7968107" y="25400"/>
                    <a:pt x="7663053" y="25400"/>
                  </a:cubicBezTo>
                  <a:lnTo>
                    <a:pt x="577596" y="25400"/>
                  </a:lnTo>
                  <a:lnTo>
                    <a:pt x="577596" y="12700"/>
                  </a:lnTo>
                  <a:lnTo>
                    <a:pt x="577596" y="25400"/>
                  </a:lnTo>
                  <a:cubicBezTo>
                    <a:pt x="272542" y="25400"/>
                    <a:pt x="25400" y="271526"/>
                    <a:pt x="25400" y="575183"/>
                  </a:cubicBezTo>
                  <a:close/>
                </a:path>
              </a:pathLst>
            </a:custGeom>
            <a:solidFill>
              <a:srgbClr val="2F528F"/>
            </a:solidFill>
          </p:spPr>
        </p:sp>
        <p:sp>
          <p:nvSpPr>
            <p:cNvPr name="TextBox 10" id="10"/>
            <p:cNvSpPr txBox="true"/>
            <p:nvPr/>
          </p:nvSpPr>
          <p:spPr>
            <a:xfrm>
              <a:off x="0" y="-57150"/>
              <a:ext cx="8240734" cy="3457214"/>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Please refer to the course syllabus regularly – It guides you on exactly what is required from you in this course!</a:t>
              </a:r>
            </a:p>
          </p:txBody>
        </p:sp>
      </p:grpSp>
      <p:grpSp>
        <p:nvGrpSpPr>
          <p:cNvPr name="Group 11" id="11"/>
          <p:cNvGrpSpPr>
            <a:grpSpLocks noChangeAspect="true"/>
          </p:cNvGrpSpPr>
          <p:nvPr/>
        </p:nvGrpSpPr>
        <p:grpSpPr>
          <a:xfrm rot="0">
            <a:off x="12403590" y="4258053"/>
            <a:ext cx="5441064" cy="5441067"/>
            <a:chOff x="0" y="0"/>
            <a:chExt cx="7254752" cy="7254756"/>
          </a:xfrm>
        </p:grpSpPr>
        <p:sp>
          <p:nvSpPr>
            <p:cNvPr name="Freeform 12" id="12" descr="20 Syllabus Memes ideas in 2021 | teacher humor, bones funny, hilarious"/>
            <p:cNvSpPr/>
            <p:nvPr/>
          </p:nvSpPr>
          <p:spPr>
            <a:xfrm flipH="false" flipV="false" rot="0">
              <a:off x="0" y="0"/>
              <a:ext cx="7254748" cy="7254748"/>
            </a:xfrm>
            <a:custGeom>
              <a:avLst/>
              <a:gdLst/>
              <a:ahLst/>
              <a:cxnLst/>
              <a:rect r="r" b="b" t="t" l="l"/>
              <a:pathLst>
                <a:path h="7254748" w="7254748">
                  <a:moveTo>
                    <a:pt x="0" y="0"/>
                  </a:moveTo>
                  <a:lnTo>
                    <a:pt x="7254748" y="0"/>
                  </a:lnTo>
                  <a:lnTo>
                    <a:pt x="7254748" y="7254748"/>
                  </a:lnTo>
                  <a:lnTo>
                    <a:pt x="0" y="7254748"/>
                  </a:lnTo>
                  <a:lnTo>
                    <a:pt x="0" y="0"/>
                  </a:lnTo>
                  <a:close/>
                </a:path>
              </a:pathLst>
            </a:custGeom>
            <a:blipFill>
              <a:blip r:embed="rId3"/>
              <a:stretch>
                <a:fillRect l="0" t="0" r="0"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41732" y="161067"/>
            <a:ext cx="15773400" cy="860488"/>
            <a:chOff x="0" y="0"/>
            <a:chExt cx="21031200" cy="1147318"/>
          </a:xfrm>
        </p:grpSpPr>
        <p:sp>
          <p:nvSpPr>
            <p:cNvPr name="Freeform 4" id="4"/>
            <p:cNvSpPr/>
            <p:nvPr/>
          </p:nvSpPr>
          <p:spPr>
            <a:xfrm flipH="false" flipV="false" rot="0">
              <a:off x="0" y="0"/>
              <a:ext cx="21031200" cy="1147318"/>
            </a:xfrm>
            <a:custGeom>
              <a:avLst/>
              <a:gdLst/>
              <a:ahLst/>
              <a:cxnLst/>
              <a:rect r="r" b="b" t="t" l="l"/>
              <a:pathLst>
                <a:path h="1147318" w="21031200">
                  <a:moveTo>
                    <a:pt x="0" y="0"/>
                  </a:moveTo>
                  <a:lnTo>
                    <a:pt x="21031200" y="0"/>
                  </a:lnTo>
                  <a:lnTo>
                    <a:pt x="21031200" y="1147318"/>
                  </a:lnTo>
                  <a:lnTo>
                    <a:pt x="0" y="1147318"/>
                  </a:lnTo>
                  <a:close/>
                </a:path>
              </a:pathLst>
            </a:custGeom>
            <a:solidFill>
              <a:srgbClr val="000000">
                <a:alpha val="0"/>
              </a:srgbClr>
            </a:solidFill>
          </p:spPr>
        </p:sp>
        <p:sp>
          <p:nvSpPr>
            <p:cNvPr name="TextBox 5" id="5"/>
            <p:cNvSpPr txBox="true"/>
            <p:nvPr/>
          </p:nvSpPr>
          <p:spPr>
            <a:xfrm>
              <a:off x="0" y="0"/>
              <a:ext cx="21031200" cy="1147318"/>
            </a:xfrm>
            <a:prstGeom prst="rect">
              <a:avLst/>
            </a:prstGeom>
          </p:spPr>
          <p:txBody>
            <a:bodyPr anchor="ctr" rtlCol="false" tIns="0" lIns="0" bIns="0" rIns="0"/>
            <a:lstStyle/>
            <a:p>
              <a:pPr algn="l">
                <a:lnSpc>
                  <a:spcPts val="4536"/>
                </a:lnSpc>
              </a:pPr>
              <a:r>
                <a:rPr lang="en-US" sz="4200" spc="36">
                  <a:solidFill>
                    <a:srgbClr val="000000"/>
                  </a:solidFill>
                  <a:latin typeface="Abibas"/>
                  <a:ea typeface="Abibas"/>
                  <a:cs typeface="Abibas"/>
                  <a:sym typeface="Abibas"/>
                </a:rPr>
                <a:t>Preparing for earthquakes - Safe Houses (protection)</a:t>
              </a:r>
            </a:p>
          </p:txBody>
        </p:sp>
      </p:grpSp>
      <p:grpSp>
        <p:nvGrpSpPr>
          <p:cNvPr name="Group 6" id="6"/>
          <p:cNvGrpSpPr/>
          <p:nvPr/>
        </p:nvGrpSpPr>
        <p:grpSpPr>
          <a:xfrm rot="0">
            <a:off x="484251" y="2550795"/>
            <a:ext cx="17136618" cy="6724175"/>
            <a:chOff x="0" y="0"/>
            <a:chExt cx="22848824" cy="8965566"/>
          </a:xfrm>
        </p:grpSpPr>
        <p:sp>
          <p:nvSpPr>
            <p:cNvPr name="Freeform 7" id="7"/>
            <p:cNvSpPr/>
            <p:nvPr/>
          </p:nvSpPr>
          <p:spPr>
            <a:xfrm flipH="false" flipV="false" rot="0">
              <a:off x="12700" y="12700"/>
              <a:ext cx="22823424" cy="8940165"/>
            </a:xfrm>
            <a:custGeom>
              <a:avLst/>
              <a:gdLst/>
              <a:ahLst/>
              <a:cxnLst/>
              <a:rect r="r" b="b" t="t" l="l"/>
              <a:pathLst>
                <a:path h="8940165" w="22823424">
                  <a:moveTo>
                    <a:pt x="0" y="0"/>
                  </a:moveTo>
                  <a:lnTo>
                    <a:pt x="22823424" y="0"/>
                  </a:lnTo>
                  <a:lnTo>
                    <a:pt x="22823424" y="8940165"/>
                  </a:lnTo>
                  <a:lnTo>
                    <a:pt x="0" y="8940165"/>
                  </a:lnTo>
                  <a:close/>
                </a:path>
              </a:pathLst>
            </a:custGeom>
            <a:solidFill>
              <a:srgbClr val="FFFFFF"/>
            </a:solidFill>
          </p:spPr>
        </p:sp>
        <p:sp>
          <p:nvSpPr>
            <p:cNvPr name="Freeform 8" id="8"/>
            <p:cNvSpPr/>
            <p:nvPr/>
          </p:nvSpPr>
          <p:spPr>
            <a:xfrm flipH="false" flipV="false" rot="0">
              <a:off x="0" y="0"/>
              <a:ext cx="22848824" cy="8965565"/>
            </a:xfrm>
            <a:custGeom>
              <a:avLst/>
              <a:gdLst/>
              <a:ahLst/>
              <a:cxnLst/>
              <a:rect r="r" b="b" t="t" l="l"/>
              <a:pathLst>
                <a:path h="8965565" w="22848824">
                  <a:moveTo>
                    <a:pt x="12700" y="0"/>
                  </a:moveTo>
                  <a:lnTo>
                    <a:pt x="22836124" y="0"/>
                  </a:lnTo>
                  <a:cubicBezTo>
                    <a:pt x="22843110" y="0"/>
                    <a:pt x="22848824" y="5715"/>
                    <a:pt x="22848824" y="12700"/>
                  </a:cubicBezTo>
                  <a:lnTo>
                    <a:pt x="22848824" y="8952865"/>
                  </a:lnTo>
                  <a:cubicBezTo>
                    <a:pt x="22848824" y="8959850"/>
                    <a:pt x="22843110" y="8965565"/>
                    <a:pt x="22836124" y="8965565"/>
                  </a:cubicBezTo>
                  <a:lnTo>
                    <a:pt x="12700" y="8965565"/>
                  </a:lnTo>
                  <a:cubicBezTo>
                    <a:pt x="5715" y="8965565"/>
                    <a:pt x="0" y="8959850"/>
                    <a:pt x="0" y="8952865"/>
                  </a:cubicBezTo>
                  <a:lnTo>
                    <a:pt x="0" y="12700"/>
                  </a:lnTo>
                  <a:cubicBezTo>
                    <a:pt x="0" y="5715"/>
                    <a:pt x="5715" y="0"/>
                    <a:pt x="12700" y="0"/>
                  </a:cubicBezTo>
                  <a:moveTo>
                    <a:pt x="12700" y="25400"/>
                  </a:moveTo>
                  <a:lnTo>
                    <a:pt x="12700" y="12700"/>
                  </a:lnTo>
                  <a:lnTo>
                    <a:pt x="25400" y="12700"/>
                  </a:lnTo>
                  <a:lnTo>
                    <a:pt x="25400" y="8952865"/>
                  </a:lnTo>
                  <a:lnTo>
                    <a:pt x="12700" y="8952865"/>
                  </a:lnTo>
                  <a:lnTo>
                    <a:pt x="12700" y="8940165"/>
                  </a:lnTo>
                  <a:lnTo>
                    <a:pt x="22836124" y="8940165"/>
                  </a:lnTo>
                  <a:lnTo>
                    <a:pt x="22836124" y="8952865"/>
                  </a:lnTo>
                  <a:lnTo>
                    <a:pt x="22823424" y="8952865"/>
                  </a:lnTo>
                  <a:lnTo>
                    <a:pt x="22823424" y="12700"/>
                  </a:lnTo>
                  <a:lnTo>
                    <a:pt x="22836124" y="12700"/>
                  </a:lnTo>
                  <a:lnTo>
                    <a:pt x="22836124" y="25400"/>
                  </a:lnTo>
                  <a:lnTo>
                    <a:pt x="12700" y="25400"/>
                  </a:lnTo>
                  <a:close/>
                </a:path>
              </a:pathLst>
            </a:custGeom>
            <a:solidFill>
              <a:srgbClr val="000000"/>
            </a:solidFill>
          </p:spPr>
        </p:sp>
        <p:sp>
          <p:nvSpPr>
            <p:cNvPr name="TextBox 9" id="9"/>
            <p:cNvSpPr txBox="true"/>
            <p:nvPr/>
          </p:nvSpPr>
          <p:spPr>
            <a:xfrm>
              <a:off x="0" y="28575"/>
              <a:ext cx="22848824" cy="8936991"/>
            </a:xfrm>
            <a:prstGeom prst="rect">
              <a:avLst/>
            </a:prstGeom>
          </p:spPr>
          <p:txBody>
            <a:bodyPr anchor="t" rtlCol="false" tIns="50800" lIns="50800" bIns="50800" rIns="50800"/>
            <a:lstStyle/>
            <a:p>
              <a:pPr algn="l">
                <a:lnSpc>
                  <a:spcPts val="1995"/>
                </a:lnSpc>
              </a:pPr>
              <a:r>
                <a:rPr lang="en-US" sz="2310">
                  <a:solidFill>
                    <a:srgbClr val="000000"/>
                  </a:solidFill>
                  <a:latin typeface="Calibri (MS)"/>
                  <a:ea typeface="Calibri (MS)"/>
                  <a:cs typeface="Calibri (MS)"/>
                  <a:sym typeface="Calibri (MS)"/>
                </a:rPr>
                <a:t>The earthquake in Haiti was a reminder that billions of people live in houses that cannot withstand shaking. Yet safer ones can be built cheaply – using straw, adobe and old tyres.</a:t>
              </a:r>
            </a:p>
            <a:p>
              <a:pPr algn="l">
                <a:lnSpc>
                  <a:spcPts val="1995"/>
                </a:lnSpc>
              </a:pPr>
            </a:p>
            <a:p>
              <a:pPr algn="l">
                <a:lnSpc>
                  <a:spcPts val="1995"/>
                </a:lnSpc>
              </a:pPr>
              <a:r>
                <a:rPr lang="en-US" sz="2310">
                  <a:solidFill>
                    <a:srgbClr val="000000"/>
                  </a:solidFill>
                  <a:latin typeface="Calibri (MS)"/>
                  <a:ea typeface="Calibri (MS)"/>
                  <a:cs typeface="Calibri (MS)"/>
                  <a:sym typeface="Calibri (MS)"/>
                </a:rPr>
                <a:t>In wealthy cities in fault zones the added expense of making buildings earthquake resistant has become a fact of life. Concrete walls are often reinforced with steel and a few buildings even rest on elaborate shock absorbers. Strict building codes were credited with saving thousands of lives when a magnitude 8.8 E/q hit Chile in February 2010. But in LICs, like Haiti, conventional earthquake engineering is often unaffordable. However, cheap solutions do exist.</a:t>
              </a:r>
            </a:p>
            <a:p>
              <a:pPr algn="l">
                <a:lnSpc>
                  <a:spcPts val="1995"/>
                </a:lnSpc>
              </a:pPr>
            </a:p>
            <a:p>
              <a:pPr algn="l">
                <a:lnSpc>
                  <a:spcPts val="1995"/>
                </a:lnSpc>
              </a:pPr>
              <a:r>
                <a:rPr lang="en-US" sz="2310">
                  <a:solidFill>
                    <a:srgbClr val="000000"/>
                  </a:solidFill>
                  <a:latin typeface="Calibri (MS)"/>
                  <a:ea typeface="Calibri (MS)"/>
                  <a:cs typeface="Calibri (MS)"/>
                  <a:sym typeface="Calibri (MS)"/>
                </a:rPr>
                <a:t>In Peru in 1970 an earthquake killed 70,000 people, many of whom died when their houses crumbled around them. Heavy brittle walls of traditional adobe-cheap, sun dried brick – cracked instantly when the ground started buckling. Subsequent shakes brought roofs thundering down. Existing adobe walls can be reinforced with a strong plastic mesh installed under plaster; in a quake these walls crack but do not collapse, allowing occupants to escape. Since 2007, 5000 houses in Peru have been strengthened with plastic mesh and other reinforcements, when an 8.8 magnitude earthquake struck in 2019 only 2 people were killed and 30 injured. </a:t>
              </a:r>
            </a:p>
            <a:p>
              <a:pPr algn="l">
                <a:lnSpc>
                  <a:spcPts val="1995"/>
                </a:lnSpc>
              </a:pPr>
            </a:p>
            <a:p>
              <a:pPr algn="l">
                <a:lnSpc>
                  <a:spcPts val="1995"/>
                </a:lnSpc>
              </a:pPr>
              <a:r>
                <a:rPr lang="en-US" sz="2310">
                  <a:solidFill>
                    <a:srgbClr val="000000"/>
                  </a:solidFill>
                  <a:latin typeface="Calibri (MS)"/>
                  <a:ea typeface="Calibri (MS)"/>
                  <a:cs typeface="Calibri (MS)"/>
                  <a:sym typeface="Calibri (MS)"/>
                </a:rPr>
                <a:t>Other engineers are working on methods that use local materials. Researchers in India have successfully tested a concrete house reinforced with bamboo. A model house for Indonesia rests on ground motion dampers – old tyers filled with bags of sand. Such a house might be only a third as strong as one built on a more sophisticated shock absorber, but it would cost much less. </a:t>
              </a:r>
            </a:p>
            <a:p>
              <a:pPr algn="l">
                <a:lnSpc>
                  <a:spcPts val="1995"/>
                </a:lnSpc>
              </a:pPr>
            </a:p>
            <a:p>
              <a:pPr algn="l">
                <a:lnSpc>
                  <a:spcPts val="1995"/>
                </a:lnSpc>
              </a:pPr>
              <a:r>
                <a:rPr lang="en-US" sz="2310">
                  <a:solidFill>
                    <a:srgbClr val="000000"/>
                  </a:solidFill>
                  <a:latin typeface="Calibri (MS)"/>
                  <a:ea typeface="Calibri (MS)"/>
                  <a:cs typeface="Calibri (MS)"/>
                  <a:sym typeface="Calibri (MS)"/>
                </a:rPr>
                <a:t>In Northern Pakistan, straw is available. Traditional houses are built of stone and mud, but straw is far more resilient and warmer in winter. However, cheap ideas aren’t always cheap enough</a:t>
              </a:r>
            </a:p>
            <a:p>
              <a:pPr algn="l">
                <a:lnSpc>
                  <a:spcPts val="1995"/>
                </a:lnSpc>
              </a:pPr>
            </a:p>
            <a:p>
              <a:pPr algn="l">
                <a:lnSpc>
                  <a:spcPts val="1995"/>
                </a:lnSpc>
              </a:pPr>
            </a:p>
          </p:txBody>
        </p:sp>
      </p:grpSp>
      <p:sp>
        <p:nvSpPr>
          <p:cNvPr name="TextBox 10" id="10"/>
          <p:cNvSpPr txBox="true"/>
          <p:nvPr/>
        </p:nvSpPr>
        <p:spPr>
          <a:xfrm rot="0">
            <a:off x="731520" y="1010126"/>
            <a:ext cx="9149002" cy="1350705"/>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Read the Paragraph below and complete the following activities:</a:t>
            </a:r>
          </a:p>
          <a:p>
            <a:pPr algn="l" marL="488632" indent="-244316" lvl="1">
              <a:lnSpc>
                <a:spcPts val="3240"/>
              </a:lnSpc>
              <a:buFont typeface="Arial"/>
              <a:buChar char="•"/>
            </a:pPr>
            <a:r>
              <a:rPr lang="en-US" sz="2700">
                <a:solidFill>
                  <a:srgbClr val="000000"/>
                </a:solidFill>
                <a:latin typeface="Calibri (MS)"/>
                <a:ea typeface="Calibri (MS)"/>
                <a:cs typeface="Calibri (MS)"/>
                <a:sym typeface="Calibri (MS)"/>
              </a:rPr>
              <a:t>Describe measures put in place by LIC countries</a:t>
            </a:r>
          </a:p>
          <a:p>
            <a:pPr algn="l" marL="488632" indent="-244316" lvl="1">
              <a:lnSpc>
                <a:spcPts val="3240"/>
              </a:lnSpc>
              <a:buFont typeface="Arial"/>
              <a:buChar char="•"/>
            </a:pPr>
            <a:r>
              <a:rPr lang="en-US" sz="2700">
                <a:solidFill>
                  <a:srgbClr val="000000"/>
                </a:solidFill>
                <a:latin typeface="Calibri (MS)"/>
                <a:ea typeface="Calibri (MS)"/>
                <a:cs typeface="Calibri (MS)"/>
                <a:sym typeface="Calibri (MS)"/>
              </a:rPr>
              <a:t>Assess the effectiveness of these measures.</a:t>
            </a:r>
          </a:p>
        </p:txBody>
      </p:sp>
      <p:grpSp>
        <p:nvGrpSpPr>
          <p:cNvPr name="Group 11" id="11"/>
          <p:cNvGrpSpPr>
            <a:grpSpLocks noChangeAspect="true"/>
          </p:cNvGrpSpPr>
          <p:nvPr/>
        </p:nvGrpSpPr>
        <p:grpSpPr>
          <a:xfrm rot="0">
            <a:off x="12837069" y="80352"/>
            <a:ext cx="4832985" cy="2403083"/>
            <a:chOff x="0" y="0"/>
            <a:chExt cx="6443980" cy="3204110"/>
          </a:xfrm>
        </p:grpSpPr>
        <p:sp>
          <p:nvSpPr>
            <p:cNvPr name="Freeform 12" id="12"/>
            <p:cNvSpPr/>
            <p:nvPr/>
          </p:nvSpPr>
          <p:spPr>
            <a:xfrm flipH="false" flipV="false" rot="0">
              <a:off x="0" y="0"/>
              <a:ext cx="6443980" cy="3204083"/>
            </a:xfrm>
            <a:custGeom>
              <a:avLst/>
              <a:gdLst/>
              <a:ahLst/>
              <a:cxnLst/>
              <a:rect r="r" b="b" t="t" l="l"/>
              <a:pathLst>
                <a:path h="3204083" w="6443980">
                  <a:moveTo>
                    <a:pt x="0" y="0"/>
                  </a:moveTo>
                  <a:lnTo>
                    <a:pt x="6443980" y="0"/>
                  </a:lnTo>
                  <a:lnTo>
                    <a:pt x="6443980" y="3204083"/>
                  </a:lnTo>
                  <a:lnTo>
                    <a:pt x="0" y="3204083"/>
                  </a:lnTo>
                  <a:lnTo>
                    <a:pt x="0" y="0"/>
                  </a:lnTo>
                  <a:close/>
                </a:path>
              </a:pathLst>
            </a:custGeom>
            <a:blipFill>
              <a:blip r:embed="rId3"/>
              <a:stretch>
                <a:fillRect l="0" t="0" r="0" b="0"/>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sp>
        <p:nvSpPr>
          <p:cNvPr name="TextBox 3" id="3"/>
          <p:cNvSpPr txBox="true"/>
          <p:nvPr/>
        </p:nvSpPr>
        <p:spPr>
          <a:xfrm rot="0">
            <a:off x="245745" y="152400"/>
            <a:ext cx="15980680" cy="741015"/>
          </a:xfrm>
          <a:prstGeom prst="rect">
            <a:avLst/>
          </a:prstGeom>
        </p:spPr>
        <p:txBody>
          <a:bodyPr anchor="t" rtlCol="false" tIns="0" lIns="0" bIns="0" rIns="0">
            <a:spAutoFit/>
          </a:bodyPr>
          <a:lstStyle/>
          <a:p>
            <a:pPr algn="l">
              <a:lnSpc>
                <a:spcPts val="5040"/>
              </a:lnSpc>
            </a:pPr>
            <a:r>
              <a:rPr lang="en-US" sz="4200" spc="36">
                <a:solidFill>
                  <a:srgbClr val="000000"/>
                </a:solidFill>
                <a:latin typeface="Abibas"/>
                <a:ea typeface="Abibas"/>
                <a:cs typeface="Abibas"/>
                <a:sym typeface="Abibas"/>
              </a:rPr>
              <a:t>Post Event Management Strategies (response, recovery, mitigation)</a:t>
            </a:r>
          </a:p>
        </p:txBody>
      </p:sp>
      <p:grpSp>
        <p:nvGrpSpPr>
          <p:cNvPr name="Group 4" id="4"/>
          <p:cNvGrpSpPr/>
          <p:nvPr/>
        </p:nvGrpSpPr>
        <p:grpSpPr>
          <a:xfrm rot="0">
            <a:off x="13517592" y="1266846"/>
            <a:ext cx="4373880" cy="5974527"/>
            <a:chOff x="0" y="0"/>
            <a:chExt cx="5831840" cy="7966036"/>
          </a:xfrm>
        </p:grpSpPr>
        <p:sp>
          <p:nvSpPr>
            <p:cNvPr name="Freeform 5" id="5"/>
            <p:cNvSpPr/>
            <p:nvPr/>
          </p:nvSpPr>
          <p:spPr>
            <a:xfrm flipH="false" flipV="false" rot="0">
              <a:off x="12700" y="12700"/>
              <a:ext cx="5806440" cy="7940675"/>
            </a:xfrm>
            <a:custGeom>
              <a:avLst/>
              <a:gdLst/>
              <a:ahLst/>
              <a:cxnLst/>
              <a:rect r="r" b="b" t="t" l="l"/>
              <a:pathLst>
                <a:path h="7940675" w="5806440">
                  <a:moveTo>
                    <a:pt x="0" y="0"/>
                  </a:moveTo>
                  <a:lnTo>
                    <a:pt x="5806440" y="0"/>
                  </a:lnTo>
                  <a:lnTo>
                    <a:pt x="5806440" y="7940675"/>
                  </a:lnTo>
                  <a:lnTo>
                    <a:pt x="0" y="7940675"/>
                  </a:lnTo>
                  <a:close/>
                </a:path>
              </a:pathLst>
            </a:custGeom>
            <a:solidFill>
              <a:srgbClr val="FFFFFF"/>
            </a:solidFill>
          </p:spPr>
        </p:sp>
        <p:sp>
          <p:nvSpPr>
            <p:cNvPr name="Freeform 6" id="6"/>
            <p:cNvSpPr/>
            <p:nvPr/>
          </p:nvSpPr>
          <p:spPr>
            <a:xfrm flipH="false" flipV="false" rot="0">
              <a:off x="0" y="0"/>
              <a:ext cx="5831840" cy="7966075"/>
            </a:xfrm>
            <a:custGeom>
              <a:avLst/>
              <a:gdLst/>
              <a:ahLst/>
              <a:cxnLst/>
              <a:rect r="r" b="b" t="t" l="l"/>
              <a:pathLst>
                <a:path h="7966075" w="5831840">
                  <a:moveTo>
                    <a:pt x="12700" y="0"/>
                  </a:moveTo>
                  <a:lnTo>
                    <a:pt x="5819140" y="0"/>
                  </a:lnTo>
                  <a:cubicBezTo>
                    <a:pt x="5826125" y="0"/>
                    <a:pt x="5831840" y="5715"/>
                    <a:pt x="5831840" y="12700"/>
                  </a:cubicBezTo>
                  <a:lnTo>
                    <a:pt x="5831840" y="7953375"/>
                  </a:lnTo>
                  <a:cubicBezTo>
                    <a:pt x="5831840" y="7960360"/>
                    <a:pt x="5826125" y="7966075"/>
                    <a:pt x="5819140" y="7966075"/>
                  </a:cubicBezTo>
                  <a:lnTo>
                    <a:pt x="12700" y="7966075"/>
                  </a:lnTo>
                  <a:cubicBezTo>
                    <a:pt x="5715" y="7966075"/>
                    <a:pt x="0" y="7960360"/>
                    <a:pt x="0" y="7953375"/>
                  </a:cubicBezTo>
                  <a:lnTo>
                    <a:pt x="0" y="12700"/>
                  </a:lnTo>
                  <a:cubicBezTo>
                    <a:pt x="0" y="5715"/>
                    <a:pt x="5715" y="0"/>
                    <a:pt x="12700" y="0"/>
                  </a:cubicBezTo>
                  <a:moveTo>
                    <a:pt x="12700" y="25400"/>
                  </a:moveTo>
                  <a:lnTo>
                    <a:pt x="12700" y="12700"/>
                  </a:lnTo>
                  <a:lnTo>
                    <a:pt x="25400" y="12700"/>
                  </a:lnTo>
                  <a:lnTo>
                    <a:pt x="25400" y="7953375"/>
                  </a:lnTo>
                  <a:lnTo>
                    <a:pt x="12700" y="7953375"/>
                  </a:lnTo>
                  <a:lnTo>
                    <a:pt x="12700" y="7940675"/>
                  </a:lnTo>
                  <a:lnTo>
                    <a:pt x="5819140" y="7940675"/>
                  </a:lnTo>
                  <a:lnTo>
                    <a:pt x="5819140" y="7953375"/>
                  </a:lnTo>
                  <a:lnTo>
                    <a:pt x="5806440" y="7953375"/>
                  </a:lnTo>
                  <a:lnTo>
                    <a:pt x="5806440" y="12700"/>
                  </a:lnTo>
                  <a:lnTo>
                    <a:pt x="5819140" y="12700"/>
                  </a:lnTo>
                  <a:lnTo>
                    <a:pt x="5819140" y="25400"/>
                  </a:lnTo>
                  <a:lnTo>
                    <a:pt x="12700" y="25400"/>
                  </a:lnTo>
                  <a:close/>
                </a:path>
              </a:pathLst>
            </a:custGeom>
            <a:solidFill>
              <a:srgbClr val="000000"/>
            </a:solidFill>
          </p:spPr>
        </p:sp>
        <p:sp>
          <p:nvSpPr>
            <p:cNvPr name="TextBox 7" id="7"/>
            <p:cNvSpPr txBox="true"/>
            <p:nvPr/>
          </p:nvSpPr>
          <p:spPr>
            <a:xfrm>
              <a:off x="0" y="-57150"/>
              <a:ext cx="5831840" cy="8023186"/>
            </a:xfrm>
            <a:prstGeom prst="rect">
              <a:avLst/>
            </a:prstGeom>
          </p:spPr>
          <p:txBody>
            <a:bodyPr anchor="t" rtlCol="false" tIns="50800" lIns="50800" bIns="50800" rIns="50800"/>
            <a:lstStyle/>
            <a:p>
              <a:pPr algn="l">
                <a:lnSpc>
                  <a:spcPts val="3240"/>
                </a:lnSpc>
              </a:pPr>
              <a:r>
                <a:rPr lang="en-US" b="true" sz="2700" u="sng">
                  <a:solidFill>
                    <a:srgbClr val="000000"/>
                  </a:solidFill>
                  <a:latin typeface="Calibri (MS) Bold"/>
                  <a:ea typeface="Calibri (MS) Bold"/>
                  <a:cs typeface="Calibri (MS) Bold"/>
                  <a:sym typeface="Calibri (MS) Bold"/>
                </a:rPr>
                <a:t>Learning Objectives</a:t>
              </a:r>
            </a:p>
            <a:p>
              <a:pPr algn="l">
                <a:lnSpc>
                  <a:spcPts val="3240"/>
                </a:lnSpc>
              </a:pPr>
            </a:p>
            <a:p>
              <a:pPr algn="l">
                <a:lnSpc>
                  <a:spcPts val="3240"/>
                </a:lnSpc>
              </a:pPr>
              <a:r>
                <a:rPr lang="en-US" sz="2700">
                  <a:solidFill>
                    <a:srgbClr val="000000"/>
                  </a:solidFill>
                  <a:latin typeface="Calibri (MS)"/>
                  <a:ea typeface="Calibri (MS)"/>
                  <a:cs typeface="Calibri (MS)"/>
                  <a:sym typeface="Calibri (MS)"/>
                </a:rPr>
                <a:t>Identify ways in which authorities can manage earthquake activity </a:t>
              </a:r>
            </a:p>
            <a:p>
              <a:pPr algn="l">
                <a:lnSpc>
                  <a:spcPts val="3240"/>
                </a:lnSpc>
              </a:pPr>
            </a:p>
            <a:p>
              <a:pPr algn="l">
                <a:lnSpc>
                  <a:spcPts val="3240"/>
                </a:lnSpc>
              </a:pPr>
              <a:r>
                <a:rPr lang="en-US" sz="2700">
                  <a:solidFill>
                    <a:srgbClr val="000000"/>
                  </a:solidFill>
                  <a:latin typeface="Calibri (MS)"/>
                  <a:ea typeface="Calibri (MS)"/>
                  <a:cs typeface="Calibri (MS)"/>
                  <a:sym typeface="Calibri (MS)"/>
                </a:rPr>
                <a:t>To examine the importance of different post-event management strategies including rescue, rehabilitation, reconstruction</a:t>
              </a:r>
            </a:p>
            <a:p>
              <a:pPr algn="l">
                <a:lnSpc>
                  <a:spcPts val="3240"/>
                </a:lnSpc>
              </a:pPr>
            </a:p>
            <a:p>
              <a:pPr algn="l">
                <a:lnSpc>
                  <a:spcPts val="3240"/>
                </a:lnSpc>
              </a:pPr>
              <a:r>
                <a:rPr lang="en-US" sz="2700">
                  <a:solidFill>
                    <a:srgbClr val="000000"/>
                  </a:solidFill>
                  <a:latin typeface="Calibri (MS)"/>
                  <a:ea typeface="Calibri (MS)"/>
                  <a:cs typeface="Calibri (MS)"/>
                  <a:sym typeface="Calibri (MS)"/>
                </a:rPr>
                <a:t>Assess the effectiveness of these strategies.</a:t>
              </a:r>
            </a:p>
          </p:txBody>
        </p:sp>
      </p:grpSp>
      <p:sp>
        <p:nvSpPr>
          <p:cNvPr name="TextBox 8" id="8"/>
          <p:cNvSpPr txBox="true"/>
          <p:nvPr/>
        </p:nvSpPr>
        <p:spPr>
          <a:xfrm rot="0">
            <a:off x="417197" y="1668780"/>
            <a:ext cx="11012805" cy="2597199"/>
          </a:xfrm>
          <a:prstGeom prst="rect">
            <a:avLst/>
          </a:prstGeom>
        </p:spPr>
        <p:txBody>
          <a:bodyPr anchor="t" rtlCol="false" tIns="0" lIns="0" bIns="0" rIns="0">
            <a:spAutoFit/>
          </a:bodyPr>
          <a:lstStyle/>
          <a:p>
            <a:pPr algn="l">
              <a:lnSpc>
                <a:spcPts val="3240"/>
              </a:lnSpc>
            </a:pPr>
            <a:r>
              <a:rPr lang="en-US" b="true" sz="2700">
                <a:solidFill>
                  <a:srgbClr val="000000"/>
                </a:solidFill>
                <a:latin typeface="Calibri (MS) Bold"/>
                <a:ea typeface="Calibri (MS) Bold"/>
                <a:cs typeface="Calibri (MS) Bold"/>
                <a:sym typeface="Calibri (MS) Bold"/>
              </a:rPr>
              <a:t>Starter: Card Sort – Post Event Management Strategies</a:t>
            </a:r>
          </a:p>
          <a:p>
            <a:pPr algn="l">
              <a:lnSpc>
                <a:spcPts val="3240"/>
              </a:lnSpc>
            </a:pPr>
          </a:p>
          <a:p>
            <a:pPr algn="l" marL="488632" indent="-244316" lvl="1">
              <a:lnSpc>
                <a:spcPts val="3240"/>
              </a:lnSpc>
              <a:buAutoNum type="arabicPeriod" startAt="1"/>
            </a:pPr>
            <a:r>
              <a:rPr lang="en-US" sz="2700">
                <a:solidFill>
                  <a:srgbClr val="000000"/>
                </a:solidFill>
                <a:latin typeface="Calibri (MS)"/>
                <a:ea typeface="Calibri (MS)"/>
                <a:cs typeface="Calibri (MS)"/>
                <a:sym typeface="Calibri (MS)"/>
              </a:rPr>
              <a:t>Look at the cards below. Sort these cards into the correct timeframe i.e. in chronological order. </a:t>
            </a:r>
          </a:p>
          <a:p>
            <a:pPr algn="l" marL="488632" indent="-244316" lvl="1">
              <a:lnSpc>
                <a:spcPts val="3240"/>
              </a:lnSpc>
              <a:buAutoNum type="arabicPeriod" startAt="1"/>
            </a:pPr>
            <a:r>
              <a:rPr lang="en-US" sz="2700">
                <a:solidFill>
                  <a:srgbClr val="000000"/>
                </a:solidFill>
                <a:latin typeface="Calibri (MS)"/>
                <a:ea typeface="Calibri (MS)"/>
                <a:cs typeface="Calibri (MS)"/>
                <a:sym typeface="Calibri (MS)"/>
              </a:rPr>
              <a:t>Extension – Consider what organisations/stakeholders may be involved at each stage.</a:t>
            </a:r>
          </a:p>
        </p:txBody>
      </p:sp>
      <p:grpSp>
        <p:nvGrpSpPr>
          <p:cNvPr name="Group 9" id="9"/>
          <p:cNvGrpSpPr>
            <a:grpSpLocks noChangeAspect="true"/>
          </p:cNvGrpSpPr>
          <p:nvPr/>
        </p:nvGrpSpPr>
        <p:grpSpPr>
          <a:xfrm rot="0">
            <a:off x="117625" y="4903470"/>
            <a:ext cx="3099334" cy="1920240"/>
            <a:chOff x="0" y="0"/>
            <a:chExt cx="4132446" cy="2560320"/>
          </a:xfrm>
        </p:grpSpPr>
        <p:sp>
          <p:nvSpPr>
            <p:cNvPr name="Freeform 10" id="10"/>
            <p:cNvSpPr/>
            <p:nvPr/>
          </p:nvSpPr>
          <p:spPr>
            <a:xfrm flipH="false" flipV="false" rot="0">
              <a:off x="0" y="0"/>
              <a:ext cx="4132453" cy="2560320"/>
            </a:xfrm>
            <a:custGeom>
              <a:avLst/>
              <a:gdLst/>
              <a:ahLst/>
              <a:cxnLst/>
              <a:rect r="r" b="b" t="t" l="l"/>
              <a:pathLst>
                <a:path h="2560320" w="4132453">
                  <a:moveTo>
                    <a:pt x="0" y="0"/>
                  </a:moveTo>
                  <a:lnTo>
                    <a:pt x="4132453" y="0"/>
                  </a:lnTo>
                  <a:lnTo>
                    <a:pt x="4132453" y="2560320"/>
                  </a:lnTo>
                  <a:lnTo>
                    <a:pt x="0" y="2560320"/>
                  </a:lnTo>
                  <a:lnTo>
                    <a:pt x="0" y="0"/>
                  </a:lnTo>
                  <a:close/>
                </a:path>
              </a:pathLst>
            </a:custGeom>
            <a:blipFill>
              <a:blip r:embed="rId3"/>
              <a:stretch>
                <a:fillRect l="0" t="0" r="0" b="0"/>
              </a:stretch>
            </a:blipFill>
          </p:spPr>
        </p:sp>
      </p:grpSp>
      <p:grpSp>
        <p:nvGrpSpPr>
          <p:cNvPr name="Group 11" id="11"/>
          <p:cNvGrpSpPr>
            <a:grpSpLocks noChangeAspect="true"/>
          </p:cNvGrpSpPr>
          <p:nvPr/>
        </p:nvGrpSpPr>
        <p:grpSpPr>
          <a:xfrm rot="0">
            <a:off x="3303129" y="4903470"/>
            <a:ext cx="2628900" cy="2009775"/>
            <a:chOff x="0" y="0"/>
            <a:chExt cx="3505200" cy="2679700"/>
          </a:xfrm>
        </p:grpSpPr>
        <p:sp>
          <p:nvSpPr>
            <p:cNvPr name="Freeform 12" id="12"/>
            <p:cNvSpPr/>
            <p:nvPr/>
          </p:nvSpPr>
          <p:spPr>
            <a:xfrm flipH="false" flipV="false" rot="0">
              <a:off x="0" y="0"/>
              <a:ext cx="3505200" cy="2679700"/>
            </a:xfrm>
            <a:custGeom>
              <a:avLst/>
              <a:gdLst/>
              <a:ahLst/>
              <a:cxnLst/>
              <a:rect r="r" b="b" t="t" l="l"/>
              <a:pathLst>
                <a:path h="2679700" w="3505200">
                  <a:moveTo>
                    <a:pt x="0" y="0"/>
                  </a:moveTo>
                  <a:lnTo>
                    <a:pt x="3505200" y="0"/>
                  </a:lnTo>
                  <a:lnTo>
                    <a:pt x="3505200" y="2679700"/>
                  </a:lnTo>
                  <a:lnTo>
                    <a:pt x="0" y="2679700"/>
                  </a:lnTo>
                  <a:lnTo>
                    <a:pt x="0" y="0"/>
                  </a:lnTo>
                  <a:close/>
                </a:path>
              </a:pathLst>
            </a:custGeom>
            <a:blipFill>
              <a:blip r:embed="rId4"/>
              <a:stretch>
                <a:fillRect l="0" t="0" r="0" b="0"/>
              </a:stretch>
            </a:blipFill>
          </p:spPr>
        </p:sp>
      </p:grpSp>
      <p:grpSp>
        <p:nvGrpSpPr>
          <p:cNvPr name="Group 13" id="13"/>
          <p:cNvGrpSpPr>
            <a:grpSpLocks noChangeAspect="true"/>
          </p:cNvGrpSpPr>
          <p:nvPr/>
        </p:nvGrpSpPr>
        <p:grpSpPr>
          <a:xfrm rot="0">
            <a:off x="6038154" y="4903470"/>
            <a:ext cx="3341553" cy="2009775"/>
            <a:chOff x="0" y="0"/>
            <a:chExt cx="4455404" cy="2679700"/>
          </a:xfrm>
        </p:grpSpPr>
        <p:sp>
          <p:nvSpPr>
            <p:cNvPr name="Freeform 14" id="14"/>
            <p:cNvSpPr/>
            <p:nvPr/>
          </p:nvSpPr>
          <p:spPr>
            <a:xfrm flipH="false" flipV="false" rot="0">
              <a:off x="0" y="0"/>
              <a:ext cx="4455414" cy="2679700"/>
            </a:xfrm>
            <a:custGeom>
              <a:avLst/>
              <a:gdLst/>
              <a:ahLst/>
              <a:cxnLst/>
              <a:rect r="r" b="b" t="t" l="l"/>
              <a:pathLst>
                <a:path h="2679700" w="4455414">
                  <a:moveTo>
                    <a:pt x="0" y="0"/>
                  </a:moveTo>
                  <a:lnTo>
                    <a:pt x="4455414" y="0"/>
                  </a:lnTo>
                  <a:lnTo>
                    <a:pt x="4455414" y="2679700"/>
                  </a:lnTo>
                  <a:lnTo>
                    <a:pt x="0" y="2679700"/>
                  </a:lnTo>
                  <a:lnTo>
                    <a:pt x="0" y="0"/>
                  </a:lnTo>
                  <a:close/>
                </a:path>
              </a:pathLst>
            </a:custGeom>
            <a:blipFill>
              <a:blip r:embed="rId5"/>
              <a:stretch>
                <a:fillRect l="0" t="0" r="0" b="0"/>
              </a:stretch>
            </a:blipFill>
          </p:spPr>
        </p:sp>
      </p:grpSp>
      <p:grpSp>
        <p:nvGrpSpPr>
          <p:cNvPr name="Group 15" id="15"/>
          <p:cNvGrpSpPr>
            <a:grpSpLocks noChangeAspect="true"/>
          </p:cNvGrpSpPr>
          <p:nvPr/>
        </p:nvGrpSpPr>
        <p:grpSpPr>
          <a:xfrm rot="0">
            <a:off x="9485832" y="4903470"/>
            <a:ext cx="3176370" cy="2009775"/>
            <a:chOff x="0" y="0"/>
            <a:chExt cx="4235160" cy="2679700"/>
          </a:xfrm>
        </p:grpSpPr>
        <p:sp>
          <p:nvSpPr>
            <p:cNvPr name="Freeform 16" id="16"/>
            <p:cNvSpPr/>
            <p:nvPr/>
          </p:nvSpPr>
          <p:spPr>
            <a:xfrm flipH="false" flipV="false" rot="0">
              <a:off x="0" y="0"/>
              <a:ext cx="4235196" cy="2679700"/>
            </a:xfrm>
            <a:custGeom>
              <a:avLst/>
              <a:gdLst/>
              <a:ahLst/>
              <a:cxnLst/>
              <a:rect r="r" b="b" t="t" l="l"/>
              <a:pathLst>
                <a:path h="2679700" w="4235196">
                  <a:moveTo>
                    <a:pt x="0" y="0"/>
                  </a:moveTo>
                  <a:lnTo>
                    <a:pt x="4235196" y="0"/>
                  </a:lnTo>
                  <a:lnTo>
                    <a:pt x="4235196" y="2679700"/>
                  </a:lnTo>
                  <a:lnTo>
                    <a:pt x="0" y="2679700"/>
                  </a:lnTo>
                  <a:lnTo>
                    <a:pt x="0" y="0"/>
                  </a:lnTo>
                  <a:close/>
                </a:path>
              </a:pathLst>
            </a:custGeom>
            <a:blipFill>
              <a:blip r:embed="rId6"/>
              <a:stretch>
                <a:fillRect l="0" t="0" r="0" b="0"/>
              </a:stretch>
            </a:blipFill>
          </p:spPr>
        </p:sp>
      </p:grpSp>
      <p:grpSp>
        <p:nvGrpSpPr>
          <p:cNvPr name="Group 17" id="17"/>
          <p:cNvGrpSpPr>
            <a:grpSpLocks noChangeAspect="true"/>
          </p:cNvGrpSpPr>
          <p:nvPr/>
        </p:nvGrpSpPr>
        <p:grpSpPr>
          <a:xfrm rot="0">
            <a:off x="117625" y="7098030"/>
            <a:ext cx="3136014" cy="1920240"/>
            <a:chOff x="0" y="0"/>
            <a:chExt cx="4181352" cy="2560320"/>
          </a:xfrm>
        </p:grpSpPr>
        <p:sp>
          <p:nvSpPr>
            <p:cNvPr name="Freeform 18" id="18"/>
            <p:cNvSpPr/>
            <p:nvPr/>
          </p:nvSpPr>
          <p:spPr>
            <a:xfrm flipH="false" flipV="false" rot="0">
              <a:off x="0" y="0"/>
              <a:ext cx="4181348" cy="2560320"/>
            </a:xfrm>
            <a:custGeom>
              <a:avLst/>
              <a:gdLst/>
              <a:ahLst/>
              <a:cxnLst/>
              <a:rect r="r" b="b" t="t" l="l"/>
              <a:pathLst>
                <a:path h="2560320" w="4181348">
                  <a:moveTo>
                    <a:pt x="0" y="0"/>
                  </a:moveTo>
                  <a:lnTo>
                    <a:pt x="4181348" y="0"/>
                  </a:lnTo>
                  <a:lnTo>
                    <a:pt x="4181348" y="2560320"/>
                  </a:lnTo>
                  <a:lnTo>
                    <a:pt x="0" y="2560320"/>
                  </a:lnTo>
                  <a:lnTo>
                    <a:pt x="0" y="0"/>
                  </a:lnTo>
                  <a:close/>
                </a:path>
              </a:pathLst>
            </a:custGeom>
            <a:blipFill>
              <a:blip r:embed="rId7"/>
              <a:stretch>
                <a:fillRect l="0" t="0" r="0" b="0"/>
              </a:stretch>
            </a:blipFill>
          </p:spPr>
        </p:sp>
      </p:grpSp>
      <p:grpSp>
        <p:nvGrpSpPr>
          <p:cNvPr name="Group 19" id="19"/>
          <p:cNvGrpSpPr>
            <a:grpSpLocks noChangeAspect="true"/>
          </p:cNvGrpSpPr>
          <p:nvPr/>
        </p:nvGrpSpPr>
        <p:grpSpPr>
          <a:xfrm rot="0">
            <a:off x="3378243" y="7098030"/>
            <a:ext cx="3341553" cy="1968478"/>
            <a:chOff x="0" y="0"/>
            <a:chExt cx="4455404" cy="2624638"/>
          </a:xfrm>
        </p:grpSpPr>
        <p:sp>
          <p:nvSpPr>
            <p:cNvPr name="Freeform 20" id="20"/>
            <p:cNvSpPr/>
            <p:nvPr/>
          </p:nvSpPr>
          <p:spPr>
            <a:xfrm flipH="false" flipV="false" rot="0">
              <a:off x="0" y="0"/>
              <a:ext cx="4455414" cy="2624582"/>
            </a:xfrm>
            <a:custGeom>
              <a:avLst/>
              <a:gdLst/>
              <a:ahLst/>
              <a:cxnLst/>
              <a:rect r="r" b="b" t="t" l="l"/>
              <a:pathLst>
                <a:path h="2624582" w="4455414">
                  <a:moveTo>
                    <a:pt x="0" y="0"/>
                  </a:moveTo>
                  <a:lnTo>
                    <a:pt x="4455414" y="0"/>
                  </a:lnTo>
                  <a:lnTo>
                    <a:pt x="4455414" y="2624582"/>
                  </a:lnTo>
                  <a:lnTo>
                    <a:pt x="0" y="2624582"/>
                  </a:lnTo>
                  <a:lnTo>
                    <a:pt x="0" y="0"/>
                  </a:lnTo>
                  <a:close/>
                </a:path>
              </a:pathLst>
            </a:custGeom>
            <a:blipFill>
              <a:blip r:embed="rId8"/>
              <a:stretch>
                <a:fillRect l="0" t="0" r="0" b="-2"/>
              </a:stretch>
            </a:blipFill>
          </p:spPr>
        </p:sp>
      </p:grpSp>
      <p:grpSp>
        <p:nvGrpSpPr>
          <p:cNvPr name="Group 21" id="21"/>
          <p:cNvGrpSpPr>
            <a:grpSpLocks noChangeAspect="true"/>
          </p:cNvGrpSpPr>
          <p:nvPr/>
        </p:nvGrpSpPr>
        <p:grpSpPr>
          <a:xfrm rot="0">
            <a:off x="6832463" y="7098030"/>
            <a:ext cx="3042330" cy="2013470"/>
            <a:chOff x="0" y="0"/>
            <a:chExt cx="4056440" cy="2684626"/>
          </a:xfrm>
        </p:grpSpPr>
        <p:sp>
          <p:nvSpPr>
            <p:cNvPr name="Freeform 22" id="22"/>
            <p:cNvSpPr/>
            <p:nvPr/>
          </p:nvSpPr>
          <p:spPr>
            <a:xfrm flipH="false" flipV="false" rot="0">
              <a:off x="0" y="0"/>
              <a:ext cx="4056380" cy="2684653"/>
            </a:xfrm>
            <a:custGeom>
              <a:avLst/>
              <a:gdLst/>
              <a:ahLst/>
              <a:cxnLst/>
              <a:rect r="r" b="b" t="t" l="l"/>
              <a:pathLst>
                <a:path h="2684653" w="4056380">
                  <a:moveTo>
                    <a:pt x="0" y="0"/>
                  </a:moveTo>
                  <a:lnTo>
                    <a:pt x="4056380" y="0"/>
                  </a:lnTo>
                  <a:lnTo>
                    <a:pt x="4056380" y="2684653"/>
                  </a:lnTo>
                  <a:lnTo>
                    <a:pt x="0" y="2684653"/>
                  </a:lnTo>
                  <a:lnTo>
                    <a:pt x="0" y="0"/>
                  </a:lnTo>
                  <a:close/>
                </a:path>
              </a:pathLst>
            </a:custGeom>
            <a:blipFill>
              <a:blip r:embed="rId9"/>
              <a:stretch>
                <a:fillRect l="0" t="0" r="-1" b="1"/>
              </a:stretch>
            </a:blipFill>
          </p:spPr>
        </p:sp>
      </p:grpSp>
      <p:grpSp>
        <p:nvGrpSpPr>
          <p:cNvPr name="Group 23" id="23"/>
          <p:cNvGrpSpPr>
            <a:grpSpLocks noChangeAspect="true"/>
          </p:cNvGrpSpPr>
          <p:nvPr/>
        </p:nvGrpSpPr>
        <p:grpSpPr>
          <a:xfrm rot="0">
            <a:off x="9874792" y="7098030"/>
            <a:ext cx="3068632" cy="1843428"/>
            <a:chOff x="0" y="0"/>
            <a:chExt cx="4091510" cy="2457904"/>
          </a:xfrm>
        </p:grpSpPr>
        <p:sp>
          <p:nvSpPr>
            <p:cNvPr name="Freeform 24" id="24"/>
            <p:cNvSpPr/>
            <p:nvPr/>
          </p:nvSpPr>
          <p:spPr>
            <a:xfrm flipH="false" flipV="false" rot="0">
              <a:off x="0" y="0"/>
              <a:ext cx="4091559" cy="2457958"/>
            </a:xfrm>
            <a:custGeom>
              <a:avLst/>
              <a:gdLst/>
              <a:ahLst/>
              <a:cxnLst/>
              <a:rect r="r" b="b" t="t" l="l"/>
              <a:pathLst>
                <a:path h="2457958" w="4091559">
                  <a:moveTo>
                    <a:pt x="0" y="0"/>
                  </a:moveTo>
                  <a:lnTo>
                    <a:pt x="4091559" y="0"/>
                  </a:lnTo>
                  <a:lnTo>
                    <a:pt x="4091559" y="2457958"/>
                  </a:lnTo>
                  <a:lnTo>
                    <a:pt x="0" y="2457958"/>
                  </a:lnTo>
                  <a:lnTo>
                    <a:pt x="0" y="0"/>
                  </a:lnTo>
                  <a:close/>
                </a:path>
              </a:pathLst>
            </a:custGeom>
            <a:blipFill>
              <a:blip r:embed="rId10"/>
              <a:stretch>
                <a:fillRect l="0" t="0" r="1" b="2"/>
              </a:stretch>
            </a:blipFill>
          </p:spPr>
        </p:sp>
      </p:grpSp>
      <p:grpSp>
        <p:nvGrpSpPr>
          <p:cNvPr name="Group 25" id="25"/>
          <p:cNvGrpSpPr>
            <a:grpSpLocks noChangeAspect="true"/>
          </p:cNvGrpSpPr>
          <p:nvPr/>
        </p:nvGrpSpPr>
        <p:grpSpPr>
          <a:xfrm rot="0">
            <a:off x="12943425" y="7569086"/>
            <a:ext cx="3409038" cy="1960509"/>
            <a:chOff x="0" y="0"/>
            <a:chExt cx="4545384" cy="2614012"/>
          </a:xfrm>
        </p:grpSpPr>
        <p:sp>
          <p:nvSpPr>
            <p:cNvPr name="Freeform 26" id="26"/>
            <p:cNvSpPr/>
            <p:nvPr/>
          </p:nvSpPr>
          <p:spPr>
            <a:xfrm flipH="false" flipV="false" rot="0">
              <a:off x="0" y="0"/>
              <a:ext cx="4545330" cy="2614041"/>
            </a:xfrm>
            <a:custGeom>
              <a:avLst/>
              <a:gdLst/>
              <a:ahLst/>
              <a:cxnLst/>
              <a:rect r="r" b="b" t="t" l="l"/>
              <a:pathLst>
                <a:path h="2614041" w="4545330">
                  <a:moveTo>
                    <a:pt x="0" y="0"/>
                  </a:moveTo>
                  <a:lnTo>
                    <a:pt x="4545330" y="0"/>
                  </a:lnTo>
                  <a:lnTo>
                    <a:pt x="4545330" y="2614041"/>
                  </a:lnTo>
                  <a:lnTo>
                    <a:pt x="0" y="2614041"/>
                  </a:lnTo>
                  <a:lnTo>
                    <a:pt x="0" y="0"/>
                  </a:lnTo>
                  <a:close/>
                </a:path>
              </a:pathLst>
            </a:custGeom>
            <a:blipFill>
              <a:blip r:embed="rId11"/>
              <a:stretch>
                <a:fillRect l="0" t="0" r="-1" b="1"/>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635318"/>
            <a:chOff x="0" y="0"/>
            <a:chExt cx="21031200" cy="847090"/>
          </a:xfrm>
        </p:grpSpPr>
        <p:sp>
          <p:nvSpPr>
            <p:cNvPr name="Freeform 4" id="4"/>
            <p:cNvSpPr/>
            <p:nvPr/>
          </p:nvSpPr>
          <p:spPr>
            <a:xfrm flipH="false" flipV="false" rot="0">
              <a:off x="0" y="0"/>
              <a:ext cx="21031200" cy="847090"/>
            </a:xfrm>
            <a:custGeom>
              <a:avLst/>
              <a:gdLst/>
              <a:ahLst/>
              <a:cxnLst/>
              <a:rect r="r" b="b" t="t" l="l"/>
              <a:pathLst>
                <a:path h="847090" w="21031200">
                  <a:moveTo>
                    <a:pt x="0" y="0"/>
                  </a:moveTo>
                  <a:lnTo>
                    <a:pt x="21031200" y="0"/>
                  </a:lnTo>
                  <a:lnTo>
                    <a:pt x="21031200" y="847090"/>
                  </a:lnTo>
                  <a:lnTo>
                    <a:pt x="0" y="847090"/>
                  </a:lnTo>
                  <a:close/>
                </a:path>
              </a:pathLst>
            </a:custGeom>
            <a:solidFill>
              <a:srgbClr val="000000">
                <a:alpha val="0"/>
              </a:srgbClr>
            </a:solidFill>
          </p:spPr>
        </p:sp>
        <p:sp>
          <p:nvSpPr>
            <p:cNvPr name="TextBox 5" id="5"/>
            <p:cNvSpPr txBox="true"/>
            <p:nvPr/>
          </p:nvSpPr>
          <p:spPr>
            <a:xfrm>
              <a:off x="0" y="9525"/>
              <a:ext cx="21031200" cy="837565"/>
            </a:xfrm>
            <a:prstGeom prst="rect">
              <a:avLst/>
            </a:prstGeom>
          </p:spPr>
          <p:txBody>
            <a:bodyPr anchor="ctr" rtlCol="false" tIns="0" lIns="0" bIns="0" rIns="0"/>
            <a:lstStyle/>
            <a:p>
              <a:pPr algn="l">
                <a:lnSpc>
                  <a:spcPts val="4082"/>
                </a:lnSpc>
              </a:pPr>
              <a:r>
                <a:rPr lang="en-US" sz="3779" spc="33">
                  <a:solidFill>
                    <a:srgbClr val="000000"/>
                  </a:solidFill>
                  <a:latin typeface="Abibas"/>
                  <a:ea typeface="Abibas"/>
                  <a:cs typeface="Abibas"/>
                  <a:sym typeface="Abibas"/>
                </a:rPr>
                <a:t>Search and Rescue</a:t>
              </a:r>
            </a:p>
          </p:txBody>
        </p:sp>
      </p:grpSp>
      <p:sp>
        <p:nvSpPr>
          <p:cNvPr name="TextBox 6" id="6"/>
          <p:cNvSpPr txBox="true"/>
          <p:nvPr/>
        </p:nvSpPr>
        <p:spPr>
          <a:xfrm rot="0">
            <a:off x="518126" y="1018401"/>
            <a:ext cx="16419263" cy="481608"/>
          </a:xfrm>
          <a:prstGeom prst="rect">
            <a:avLst/>
          </a:prstGeom>
        </p:spPr>
        <p:txBody>
          <a:bodyPr anchor="t" rtlCol="false" tIns="0" lIns="0" bIns="0" rIns="0">
            <a:spAutoFit/>
          </a:bodyPr>
          <a:lstStyle/>
          <a:p>
            <a:pPr algn="l">
              <a:lnSpc>
                <a:spcPts val="3240"/>
              </a:lnSpc>
            </a:pPr>
            <a:r>
              <a:rPr lang="en-US" sz="2700">
                <a:solidFill>
                  <a:srgbClr val="242424"/>
                </a:solidFill>
                <a:latin typeface="Arial"/>
                <a:ea typeface="Arial"/>
                <a:cs typeface="Arial"/>
                <a:sym typeface="Arial"/>
              </a:rPr>
              <a:t>Discuss as a class what factors might hinder the search and rescue. Then add to the spider diagram below</a:t>
            </a:r>
          </a:p>
        </p:txBody>
      </p:sp>
      <p:grpSp>
        <p:nvGrpSpPr>
          <p:cNvPr name="Group 7" id="7"/>
          <p:cNvGrpSpPr/>
          <p:nvPr/>
        </p:nvGrpSpPr>
        <p:grpSpPr>
          <a:xfrm rot="0">
            <a:off x="7574280" y="4845591"/>
            <a:ext cx="3139440" cy="1750695"/>
            <a:chOff x="0" y="0"/>
            <a:chExt cx="4185920" cy="2334260"/>
          </a:xfrm>
        </p:grpSpPr>
        <p:sp>
          <p:nvSpPr>
            <p:cNvPr name="Freeform 8" id="8"/>
            <p:cNvSpPr/>
            <p:nvPr/>
          </p:nvSpPr>
          <p:spPr>
            <a:xfrm flipH="false" flipV="false" rot="0">
              <a:off x="12700" y="12700"/>
              <a:ext cx="4160520" cy="2308860"/>
            </a:xfrm>
            <a:custGeom>
              <a:avLst/>
              <a:gdLst/>
              <a:ahLst/>
              <a:cxnLst/>
              <a:rect r="r" b="b" t="t" l="l"/>
              <a:pathLst>
                <a:path h="2308860" w="4160520">
                  <a:moveTo>
                    <a:pt x="0" y="1154430"/>
                  </a:moveTo>
                  <a:cubicBezTo>
                    <a:pt x="0" y="516890"/>
                    <a:pt x="931418" y="0"/>
                    <a:pt x="2080260" y="0"/>
                  </a:cubicBezTo>
                  <a:cubicBezTo>
                    <a:pt x="3229102" y="0"/>
                    <a:pt x="4160520" y="516890"/>
                    <a:pt x="4160520" y="1154430"/>
                  </a:cubicBezTo>
                  <a:cubicBezTo>
                    <a:pt x="4160520" y="1791970"/>
                    <a:pt x="3229102" y="2308860"/>
                    <a:pt x="2080260" y="2308860"/>
                  </a:cubicBezTo>
                  <a:cubicBezTo>
                    <a:pt x="931418" y="2308860"/>
                    <a:pt x="0" y="1791970"/>
                    <a:pt x="0" y="1154430"/>
                  </a:cubicBezTo>
                  <a:close/>
                </a:path>
              </a:pathLst>
            </a:custGeom>
            <a:solidFill>
              <a:srgbClr val="000000"/>
            </a:solidFill>
          </p:spPr>
        </p:sp>
        <p:sp>
          <p:nvSpPr>
            <p:cNvPr name="Freeform 9" id="9"/>
            <p:cNvSpPr/>
            <p:nvPr/>
          </p:nvSpPr>
          <p:spPr>
            <a:xfrm flipH="false" flipV="false" rot="0">
              <a:off x="0" y="0"/>
              <a:ext cx="4185920" cy="2334260"/>
            </a:xfrm>
            <a:custGeom>
              <a:avLst/>
              <a:gdLst/>
              <a:ahLst/>
              <a:cxnLst/>
              <a:rect r="r" b="b" t="t" l="l"/>
              <a:pathLst>
                <a:path h="2334260" w="4185920">
                  <a:moveTo>
                    <a:pt x="0" y="1167130"/>
                  </a:moveTo>
                  <a:cubicBezTo>
                    <a:pt x="0" y="516890"/>
                    <a:pt x="944626" y="0"/>
                    <a:pt x="2092960" y="0"/>
                  </a:cubicBezTo>
                  <a:cubicBezTo>
                    <a:pt x="3241294" y="0"/>
                    <a:pt x="4185920" y="516890"/>
                    <a:pt x="4185920" y="1167130"/>
                  </a:cubicBezTo>
                  <a:cubicBezTo>
                    <a:pt x="4185920" y="1817370"/>
                    <a:pt x="3241294" y="2334260"/>
                    <a:pt x="2092960" y="2334260"/>
                  </a:cubicBezTo>
                  <a:lnTo>
                    <a:pt x="2092960" y="2321560"/>
                  </a:lnTo>
                  <a:lnTo>
                    <a:pt x="2092960" y="2334260"/>
                  </a:lnTo>
                  <a:cubicBezTo>
                    <a:pt x="944626" y="2334260"/>
                    <a:pt x="0" y="1817370"/>
                    <a:pt x="0" y="1167130"/>
                  </a:cubicBezTo>
                  <a:lnTo>
                    <a:pt x="12700" y="1167130"/>
                  </a:lnTo>
                  <a:lnTo>
                    <a:pt x="25400" y="1167130"/>
                  </a:lnTo>
                  <a:lnTo>
                    <a:pt x="12700" y="1167130"/>
                  </a:lnTo>
                  <a:lnTo>
                    <a:pt x="0" y="1167130"/>
                  </a:lnTo>
                  <a:moveTo>
                    <a:pt x="25400" y="1167130"/>
                  </a:moveTo>
                  <a:cubicBezTo>
                    <a:pt x="25400" y="1174115"/>
                    <a:pt x="19685" y="1179830"/>
                    <a:pt x="12700" y="1179830"/>
                  </a:cubicBezTo>
                  <a:cubicBezTo>
                    <a:pt x="5715" y="1179830"/>
                    <a:pt x="0" y="1174115"/>
                    <a:pt x="0" y="1167130"/>
                  </a:cubicBezTo>
                  <a:cubicBezTo>
                    <a:pt x="0" y="1160145"/>
                    <a:pt x="5715" y="1154430"/>
                    <a:pt x="12700" y="1154430"/>
                  </a:cubicBezTo>
                  <a:cubicBezTo>
                    <a:pt x="19685" y="1154430"/>
                    <a:pt x="25400" y="1160145"/>
                    <a:pt x="25400" y="1167130"/>
                  </a:cubicBezTo>
                  <a:cubicBezTo>
                    <a:pt x="25400" y="1791970"/>
                    <a:pt x="943610" y="2308860"/>
                    <a:pt x="2092960" y="2308860"/>
                  </a:cubicBezTo>
                  <a:cubicBezTo>
                    <a:pt x="3242310" y="2308860"/>
                    <a:pt x="4160520" y="1791970"/>
                    <a:pt x="4160520" y="1167130"/>
                  </a:cubicBezTo>
                  <a:lnTo>
                    <a:pt x="4173220" y="1167130"/>
                  </a:lnTo>
                  <a:lnTo>
                    <a:pt x="4160520" y="1167130"/>
                  </a:lnTo>
                  <a:cubicBezTo>
                    <a:pt x="4160520" y="542290"/>
                    <a:pt x="3242310" y="25400"/>
                    <a:pt x="2092960" y="25400"/>
                  </a:cubicBezTo>
                  <a:lnTo>
                    <a:pt x="2092960" y="12700"/>
                  </a:lnTo>
                  <a:lnTo>
                    <a:pt x="2092960" y="25400"/>
                  </a:lnTo>
                  <a:cubicBezTo>
                    <a:pt x="943610" y="25400"/>
                    <a:pt x="25400" y="542290"/>
                    <a:pt x="25400" y="1167130"/>
                  </a:cubicBezTo>
                  <a:close/>
                </a:path>
              </a:pathLst>
            </a:custGeom>
            <a:solidFill>
              <a:srgbClr val="000000"/>
            </a:solidFill>
          </p:spPr>
        </p:sp>
        <p:sp>
          <p:nvSpPr>
            <p:cNvPr name="TextBox 10" id="10"/>
            <p:cNvSpPr txBox="true"/>
            <p:nvPr/>
          </p:nvSpPr>
          <p:spPr>
            <a:xfrm>
              <a:off x="0" y="-57150"/>
              <a:ext cx="4185920" cy="2391410"/>
            </a:xfrm>
            <a:prstGeom prst="rect">
              <a:avLst/>
            </a:prstGeom>
          </p:spPr>
          <p:txBody>
            <a:bodyPr anchor="ctr" rtlCol="false" tIns="50800" lIns="50800" bIns="50800" rIns="50800"/>
            <a:lstStyle/>
            <a:p>
              <a:pPr algn="ctr">
                <a:lnSpc>
                  <a:spcPts val="3240"/>
                </a:lnSpc>
              </a:pPr>
              <a:r>
                <a:rPr lang="en-US" sz="2700">
                  <a:solidFill>
                    <a:srgbClr val="FFFFFF"/>
                  </a:solidFill>
                  <a:latin typeface="Calibri (MS)"/>
                  <a:ea typeface="Calibri (MS)"/>
                  <a:cs typeface="Calibri (MS)"/>
                  <a:sym typeface="Calibri (MS)"/>
                </a:rPr>
                <a:t>Factors that hinder search and rescue</a:t>
              </a:r>
            </a:p>
          </p:txBody>
        </p:sp>
      </p:grpSp>
      <p:grpSp>
        <p:nvGrpSpPr>
          <p:cNvPr name="Group 11" id="11"/>
          <p:cNvGrpSpPr/>
          <p:nvPr/>
        </p:nvGrpSpPr>
        <p:grpSpPr>
          <a:xfrm rot="0">
            <a:off x="7877175" y="2126232"/>
            <a:ext cx="4168140" cy="1819544"/>
            <a:chOff x="0" y="0"/>
            <a:chExt cx="5557520" cy="2426058"/>
          </a:xfrm>
        </p:grpSpPr>
        <p:sp>
          <p:nvSpPr>
            <p:cNvPr name="Freeform 12" id="12"/>
            <p:cNvSpPr/>
            <p:nvPr/>
          </p:nvSpPr>
          <p:spPr>
            <a:xfrm flipH="false" flipV="false" rot="0">
              <a:off x="12700" y="12700"/>
              <a:ext cx="5532120" cy="2400681"/>
            </a:xfrm>
            <a:custGeom>
              <a:avLst/>
              <a:gdLst/>
              <a:ahLst/>
              <a:cxnLst/>
              <a:rect r="r" b="b" t="t" l="l"/>
              <a:pathLst>
                <a:path h="2400681" w="5532120">
                  <a:moveTo>
                    <a:pt x="0" y="0"/>
                  </a:moveTo>
                  <a:lnTo>
                    <a:pt x="5532120" y="0"/>
                  </a:lnTo>
                  <a:lnTo>
                    <a:pt x="5532120" y="2400681"/>
                  </a:lnTo>
                  <a:lnTo>
                    <a:pt x="0" y="2400681"/>
                  </a:lnTo>
                  <a:close/>
                </a:path>
              </a:pathLst>
            </a:custGeom>
            <a:solidFill>
              <a:srgbClr val="FFFFFF"/>
            </a:solidFill>
          </p:spPr>
        </p:sp>
        <p:sp>
          <p:nvSpPr>
            <p:cNvPr name="Freeform 13" id="13"/>
            <p:cNvSpPr/>
            <p:nvPr/>
          </p:nvSpPr>
          <p:spPr>
            <a:xfrm flipH="false" flipV="false" rot="0">
              <a:off x="0" y="0"/>
              <a:ext cx="5557520" cy="2426081"/>
            </a:xfrm>
            <a:custGeom>
              <a:avLst/>
              <a:gdLst/>
              <a:ahLst/>
              <a:cxnLst/>
              <a:rect r="r" b="b" t="t" l="l"/>
              <a:pathLst>
                <a:path h="2426081" w="5557520">
                  <a:moveTo>
                    <a:pt x="12700" y="0"/>
                  </a:moveTo>
                  <a:lnTo>
                    <a:pt x="5544820" y="0"/>
                  </a:lnTo>
                  <a:cubicBezTo>
                    <a:pt x="5551805" y="0"/>
                    <a:pt x="5557520" y="5715"/>
                    <a:pt x="5557520" y="12700"/>
                  </a:cubicBezTo>
                  <a:lnTo>
                    <a:pt x="5557520" y="2413381"/>
                  </a:lnTo>
                  <a:cubicBezTo>
                    <a:pt x="5557520" y="2420366"/>
                    <a:pt x="5551805" y="2426081"/>
                    <a:pt x="5544820" y="2426081"/>
                  </a:cubicBezTo>
                  <a:lnTo>
                    <a:pt x="12700" y="2426081"/>
                  </a:lnTo>
                  <a:cubicBezTo>
                    <a:pt x="5715" y="2426081"/>
                    <a:pt x="0" y="2420366"/>
                    <a:pt x="0" y="2413381"/>
                  </a:cubicBezTo>
                  <a:lnTo>
                    <a:pt x="0" y="12700"/>
                  </a:lnTo>
                  <a:cubicBezTo>
                    <a:pt x="0" y="5715"/>
                    <a:pt x="5715" y="0"/>
                    <a:pt x="12700" y="0"/>
                  </a:cubicBezTo>
                  <a:moveTo>
                    <a:pt x="12700" y="25400"/>
                  </a:moveTo>
                  <a:lnTo>
                    <a:pt x="12700" y="12700"/>
                  </a:lnTo>
                  <a:lnTo>
                    <a:pt x="25400" y="12700"/>
                  </a:lnTo>
                  <a:lnTo>
                    <a:pt x="25400" y="2413381"/>
                  </a:lnTo>
                  <a:lnTo>
                    <a:pt x="12700" y="2413381"/>
                  </a:lnTo>
                  <a:lnTo>
                    <a:pt x="12700" y="2400681"/>
                  </a:lnTo>
                  <a:lnTo>
                    <a:pt x="5544820" y="2400681"/>
                  </a:lnTo>
                  <a:lnTo>
                    <a:pt x="5544820" y="2413381"/>
                  </a:lnTo>
                  <a:lnTo>
                    <a:pt x="5532120" y="2413381"/>
                  </a:lnTo>
                  <a:lnTo>
                    <a:pt x="5532120" y="12700"/>
                  </a:lnTo>
                  <a:lnTo>
                    <a:pt x="5544820" y="12700"/>
                  </a:lnTo>
                  <a:lnTo>
                    <a:pt x="5544820" y="25400"/>
                  </a:lnTo>
                  <a:lnTo>
                    <a:pt x="12700" y="25400"/>
                  </a:lnTo>
                  <a:close/>
                </a:path>
              </a:pathLst>
            </a:custGeom>
            <a:solidFill>
              <a:srgbClr val="000000"/>
            </a:solidFill>
          </p:spPr>
        </p:sp>
        <p:sp>
          <p:nvSpPr>
            <p:cNvPr name="TextBox 14" id="14"/>
            <p:cNvSpPr txBox="true"/>
            <p:nvPr/>
          </p:nvSpPr>
          <p:spPr>
            <a:xfrm>
              <a:off x="0" y="-19050"/>
              <a:ext cx="5557520" cy="2445108"/>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Degree of hazard preparedness and community perception of risk</a:t>
              </a:r>
            </a:p>
          </p:txBody>
        </p:sp>
      </p:grpSp>
      <p:grpSp>
        <p:nvGrpSpPr>
          <p:cNvPr name="Group 15" id="15"/>
          <p:cNvGrpSpPr/>
          <p:nvPr/>
        </p:nvGrpSpPr>
        <p:grpSpPr>
          <a:xfrm rot="0">
            <a:off x="8025765" y="7560813"/>
            <a:ext cx="3642360" cy="2235042"/>
            <a:chOff x="0" y="0"/>
            <a:chExt cx="4856480" cy="2980056"/>
          </a:xfrm>
        </p:grpSpPr>
        <p:sp>
          <p:nvSpPr>
            <p:cNvPr name="Freeform 16" id="16"/>
            <p:cNvSpPr/>
            <p:nvPr/>
          </p:nvSpPr>
          <p:spPr>
            <a:xfrm flipH="false" flipV="false" rot="0">
              <a:off x="12700" y="12700"/>
              <a:ext cx="4831080" cy="2954655"/>
            </a:xfrm>
            <a:custGeom>
              <a:avLst/>
              <a:gdLst/>
              <a:ahLst/>
              <a:cxnLst/>
              <a:rect r="r" b="b" t="t" l="l"/>
              <a:pathLst>
                <a:path h="2954655" w="4831080">
                  <a:moveTo>
                    <a:pt x="0" y="0"/>
                  </a:moveTo>
                  <a:lnTo>
                    <a:pt x="4831080" y="0"/>
                  </a:lnTo>
                  <a:lnTo>
                    <a:pt x="4831080" y="2954655"/>
                  </a:lnTo>
                  <a:lnTo>
                    <a:pt x="0" y="2954655"/>
                  </a:lnTo>
                  <a:close/>
                </a:path>
              </a:pathLst>
            </a:custGeom>
            <a:solidFill>
              <a:srgbClr val="FFFFFF"/>
            </a:solidFill>
          </p:spPr>
        </p:sp>
        <p:sp>
          <p:nvSpPr>
            <p:cNvPr name="Freeform 17" id="17"/>
            <p:cNvSpPr/>
            <p:nvPr/>
          </p:nvSpPr>
          <p:spPr>
            <a:xfrm flipH="false" flipV="false" rot="0">
              <a:off x="0" y="0"/>
              <a:ext cx="4856480" cy="2980055"/>
            </a:xfrm>
            <a:custGeom>
              <a:avLst/>
              <a:gdLst/>
              <a:ahLst/>
              <a:cxnLst/>
              <a:rect r="r" b="b" t="t" l="l"/>
              <a:pathLst>
                <a:path h="2980055" w="4856480">
                  <a:moveTo>
                    <a:pt x="12700" y="0"/>
                  </a:moveTo>
                  <a:lnTo>
                    <a:pt x="4843780" y="0"/>
                  </a:lnTo>
                  <a:cubicBezTo>
                    <a:pt x="4850765" y="0"/>
                    <a:pt x="4856480" y="5715"/>
                    <a:pt x="4856480" y="12700"/>
                  </a:cubicBezTo>
                  <a:lnTo>
                    <a:pt x="4856480" y="2967355"/>
                  </a:lnTo>
                  <a:cubicBezTo>
                    <a:pt x="4856480" y="2974340"/>
                    <a:pt x="4850765" y="2980055"/>
                    <a:pt x="4843780" y="2980055"/>
                  </a:cubicBezTo>
                  <a:lnTo>
                    <a:pt x="12700" y="2980055"/>
                  </a:lnTo>
                  <a:cubicBezTo>
                    <a:pt x="5715" y="2980055"/>
                    <a:pt x="0" y="2974340"/>
                    <a:pt x="0" y="2967355"/>
                  </a:cubicBezTo>
                  <a:lnTo>
                    <a:pt x="0" y="12700"/>
                  </a:lnTo>
                  <a:cubicBezTo>
                    <a:pt x="0" y="5715"/>
                    <a:pt x="5715" y="0"/>
                    <a:pt x="12700" y="0"/>
                  </a:cubicBezTo>
                  <a:moveTo>
                    <a:pt x="12700" y="25400"/>
                  </a:moveTo>
                  <a:lnTo>
                    <a:pt x="12700" y="12700"/>
                  </a:lnTo>
                  <a:lnTo>
                    <a:pt x="25400" y="12700"/>
                  </a:lnTo>
                  <a:lnTo>
                    <a:pt x="25400" y="2967355"/>
                  </a:lnTo>
                  <a:lnTo>
                    <a:pt x="12700" y="2967355"/>
                  </a:lnTo>
                  <a:lnTo>
                    <a:pt x="12700" y="2954655"/>
                  </a:lnTo>
                  <a:lnTo>
                    <a:pt x="4843780" y="2954655"/>
                  </a:lnTo>
                  <a:lnTo>
                    <a:pt x="4843780" y="2967355"/>
                  </a:lnTo>
                  <a:lnTo>
                    <a:pt x="4831080" y="2967355"/>
                  </a:lnTo>
                  <a:lnTo>
                    <a:pt x="4831080" y="12700"/>
                  </a:lnTo>
                  <a:lnTo>
                    <a:pt x="4843780" y="12700"/>
                  </a:lnTo>
                  <a:lnTo>
                    <a:pt x="4843780" y="25400"/>
                  </a:lnTo>
                  <a:lnTo>
                    <a:pt x="12700" y="25400"/>
                  </a:lnTo>
                  <a:close/>
                </a:path>
              </a:pathLst>
            </a:custGeom>
            <a:solidFill>
              <a:srgbClr val="000000"/>
            </a:solidFill>
          </p:spPr>
        </p:sp>
        <p:sp>
          <p:nvSpPr>
            <p:cNvPr name="TextBox 18" id="18"/>
            <p:cNvSpPr txBox="true"/>
            <p:nvPr/>
          </p:nvSpPr>
          <p:spPr>
            <a:xfrm>
              <a:off x="0" y="-19050"/>
              <a:ext cx="4856480" cy="2999106"/>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Government capacity, wealth, leadership, coordination, availability of trained people e.g. military</a:t>
              </a:r>
            </a:p>
          </p:txBody>
        </p:sp>
      </p:grpSp>
      <p:grpSp>
        <p:nvGrpSpPr>
          <p:cNvPr name="Group 19" id="19"/>
          <p:cNvGrpSpPr/>
          <p:nvPr/>
        </p:nvGrpSpPr>
        <p:grpSpPr>
          <a:xfrm rot="0">
            <a:off x="3282315" y="8240554"/>
            <a:ext cx="3945255" cy="1819543"/>
            <a:chOff x="0" y="0"/>
            <a:chExt cx="5260340" cy="2426058"/>
          </a:xfrm>
        </p:grpSpPr>
        <p:sp>
          <p:nvSpPr>
            <p:cNvPr name="Freeform 20" id="20"/>
            <p:cNvSpPr/>
            <p:nvPr/>
          </p:nvSpPr>
          <p:spPr>
            <a:xfrm flipH="false" flipV="false" rot="0">
              <a:off x="12700" y="12700"/>
              <a:ext cx="5234940" cy="2400681"/>
            </a:xfrm>
            <a:custGeom>
              <a:avLst/>
              <a:gdLst/>
              <a:ahLst/>
              <a:cxnLst/>
              <a:rect r="r" b="b" t="t" l="l"/>
              <a:pathLst>
                <a:path h="2400681" w="5234940">
                  <a:moveTo>
                    <a:pt x="0" y="0"/>
                  </a:moveTo>
                  <a:lnTo>
                    <a:pt x="5234940" y="0"/>
                  </a:lnTo>
                  <a:lnTo>
                    <a:pt x="5234940" y="2400681"/>
                  </a:lnTo>
                  <a:lnTo>
                    <a:pt x="0" y="2400681"/>
                  </a:lnTo>
                  <a:close/>
                </a:path>
              </a:pathLst>
            </a:custGeom>
            <a:solidFill>
              <a:srgbClr val="FFFFFF"/>
            </a:solidFill>
          </p:spPr>
        </p:sp>
        <p:sp>
          <p:nvSpPr>
            <p:cNvPr name="Freeform 21" id="21"/>
            <p:cNvSpPr/>
            <p:nvPr/>
          </p:nvSpPr>
          <p:spPr>
            <a:xfrm flipH="false" flipV="false" rot="0">
              <a:off x="0" y="0"/>
              <a:ext cx="5260340" cy="2426081"/>
            </a:xfrm>
            <a:custGeom>
              <a:avLst/>
              <a:gdLst/>
              <a:ahLst/>
              <a:cxnLst/>
              <a:rect r="r" b="b" t="t" l="l"/>
              <a:pathLst>
                <a:path h="2426081" w="5260340">
                  <a:moveTo>
                    <a:pt x="12700" y="0"/>
                  </a:moveTo>
                  <a:lnTo>
                    <a:pt x="5247640" y="0"/>
                  </a:lnTo>
                  <a:cubicBezTo>
                    <a:pt x="5254625" y="0"/>
                    <a:pt x="5260340" y="5715"/>
                    <a:pt x="5260340" y="12700"/>
                  </a:cubicBezTo>
                  <a:lnTo>
                    <a:pt x="5260340" y="2413381"/>
                  </a:lnTo>
                  <a:cubicBezTo>
                    <a:pt x="5260340" y="2420366"/>
                    <a:pt x="5254625" y="2426081"/>
                    <a:pt x="5247640" y="2426081"/>
                  </a:cubicBezTo>
                  <a:lnTo>
                    <a:pt x="12700" y="2426081"/>
                  </a:lnTo>
                  <a:cubicBezTo>
                    <a:pt x="5715" y="2426081"/>
                    <a:pt x="0" y="2420366"/>
                    <a:pt x="0" y="2413381"/>
                  </a:cubicBezTo>
                  <a:lnTo>
                    <a:pt x="0" y="12700"/>
                  </a:lnTo>
                  <a:cubicBezTo>
                    <a:pt x="0" y="5715"/>
                    <a:pt x="5715" y="0"/>
                    <a:pt x="12700" y="0"/>
                  </a:cubicBezTo>
                  <a:moveTo>
                    <a:pt x="12700" y="25400"/>
                  </a:moveTo>
                  <a:lnTo>
                    <a:pt x="12700" y="12700"/>
                  </a:lnTo>
                  <a:lnTo>
                    <a:pt x="25400" y="12700"/>
                  </a:lnTo>
                  <a:lnTo>
                    <a:pt x="25400" y="2413381"/>
                  </a:lnTo>
                  <a:lnTo>
                    <a:pt x="12700" y="2413381"/>
                  </a:lnTo>
                  <a:lnTo>
                    <a:pt x="12700" y="2400681"/>
                  </a:lnTo>
                  <a:lnTo>
                    <a:pt x="5247640" y="2400681"/>
                  </a:lnTo>
                  <a:lnTo>
                    <a:pt x="5247640" y="2413381"/>
                  </a:lnTo>
                  <a:lnTo>
                    <a:pt x="5234940" y="2413381"/>
                  </a:lnTo>
                  <a:lnTo>
                    <a:pt x="5234940" y="12700"/>
                  </a:lnTo>
                  <a:lnTo>
                    <a:pt x="5247640" y="12700"/>
                  </a:lnTo>
                  <a:lnTo>
                    <a:pt x="5247640" y="25400"/>
                  </a:lnTo>
                  <a:lnTo>
                    <a:pt x="12700" y="25400"/>
                  </a:lnTo>
                  <a:close/>
                </a:path>
              </a:pathLst>
            </a:custGeom>
            <a:solidFill>
              <a:srgbClr val="000000"/>
            </a:solidFill>
          </p:spPr>
        </p:sp>
        <p:sp>
          <p:nvSpPr>
            <p:cNvPr name="TextBox 22" id="22"/>
            <p:cNvSpPr txBox="true"/>
            <p:nvPr/>
          </p:nvSpPr>
          <p:spPr>
            <a:xfrm>
              <a:off x="0" y="-19050"/>
              <a:ext cx="5260340" cy="2445108"/>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Relationship with neighbouring countries and international community</a:t>
              </a:r>
            </a:p>
          </p:txBody>
        </p:sp>
      </p:grpSp>
      <p:grpSp>
        <p:nvGrpSpPr>
          <p:cNvPr name="Group 23" id="23"/>
          <p:cNvGrpSpPr/>
          <p:nvPr/>
        </p:nvGrpSpPr>
        <p:grpSpPr>
          <a:xfrm rot="0">
            <a:off x="12757785" y="7049192"/>
            <a:ext cx="3945255" cy="2650539"/>
            <a:chOff x="0" y="0"/>
            <a:chExt cx="5260340" cy="3534052"/>
          </a:xfrm>
        </p:grpSpPr>
        <p:sp>
          <p:nvSpPr>
            <p:cNvPr name="Freeform 24" id="24"/>
            <p:cNvSpPr/>
            <p:nvPr/>
          </p:nvSpPr>
          <p:spPr>
            <a:xfrm flipH="false" flipV="false" rot="0">
              <a:off x="12700" y="12700"/>
              <a:ext cx="5234940" cy="3508629"/>
            </a:xfrm>
            <a:custGeom>
              <a:avLst/>
              <a:gdLst/>
              <a:ahLst/>
              <a:cxnLst/>
              <a:rect r="r" b="b" t="t" l="l"/>
              <a:pathLst>
                <a:path h="3508629" w="5234940">
                  <a:moveTo>
                    <a:pt x="0" y="0"/>
                  </a:moveTo>
                  <a:lnTo>
                    <a:pt x="5234940" y="0"/>
                  </a:lnTo>
                  <a:lnTo>
                    <a:pt x="5234940" y="3508629"/>
                  </a:lnTo>
                  <a:lnTo>
                    <a:pt x="0" y="3508629"/>
                  </a:lnTo>
                  <a:close/>
                </a:path>
              </a:pathLst>
            </a:custGeom>
            <a:solidFill>
              <a:srgbClr val="FFFFFF"/>
            </a:solidFill>
          </p:spPr>
        </p:sp>
        <p:sp>
          <p:nvSpPr>
            <p:cNvPr name="Freeform 25" id="25"/>
            <p:cNvSpPr/>
            <p:nvPr/>
          </p:nvSpPr>
          <p:spPr>
            <a:xfrm flipH="false" flipV="false" rot="0">
              <a:off x="0" y="0"/>
              <a:ext cx="5260340" cy="3534029"/>
            </a:xfrm>
            <a:custGeom>
              <a:avLst/>
              <a:gdLst/>
              <a:ahLst/>
              <a:cxnLst/>
              <a:rect r="r" b="b" t="t" l="l"/>
              <a:pathLst>
                <a:path h="3534029" w="5260340">
                  <a:moveTo>
                    <a:pt x="12700" y="0"/>
                  </a:moveTo>
                  <a:lnTo>
                    <a:pt x="5247640" y="0"/>
                  </a:lnTo>
                  <a:cubicBezTo>
                    <a:pt x="5254625" y="0"/>
                    <a:pt x="5260340" y="5715"/>
                    <a:pt x="5260340" y="12700"/>
                  </a:cubicBezTo>
                  <a:lnTo>
                    <a:pt x="5260340" y="3521329"/>
                  </a:lnTo>
                  <a:cubicBezTo>
                    <a:pt x="5260340" y="3528314"/>
                    <a:pt x="5254625" y="3534029"/>
                    <a:pt x="5247640" y="3534029"/>
                  </a:cubicBezTo>
                  <a:lnTo>
                    <a:pt x="12700" y="3534029"/>
                  </a:lnTo>
                  <a:cubicBezTo>
                    <a:pt x="5715" y="3534029"/>
                    <a:pt x="0" y="3528314"/>
                    <a:pt x="0" y="3521329"/>
                  </a:cubicBezTo>
                  <a:lnTo>
                    <a:pt x="0" y="12700"/>
                  </a:lnTo>
                  <a:cubicBezTo>
                    <a:pt x="0" y="5715"/>
                    <a:pt x="5715" y="0"/>
                    <a:pt x="12700" y="0"/>
                  </a:cubicBezTo>
                  <a:moveTo>
                    <a:pt x="12700" y="25400"/>
                  </a:moveTo>
                  <a:lnTo>
                    <a:pt x="12700" y="12700"/>
                  </a:lnTo>
                  <a:lnTo>
                    <a:pt x="25400" y="12700"/>
                  </a:lnTo>
                  <a:lnTo>
                    <a:pt x="25400" y="3521329"/>
                  </a:lnTo>
                  <a:lnTo>
                    <a:pt x="12700" y="3521329"/>
                  </a:lnTo>
                  <a:lnTo>
                    <a:pt x="12700" y="3508629"/>
                  </a:lnTo>
                  <a:lnTo>
                    <a:pt x="5247640" y="3508629"/>
                  </a:lnTo>
                  <a:lnTo>
                    <a:pt x="5247640" y="3521329"/>
                  </a:lnTo>
                  <a:lnTo>
                    <a:pt x="5234940" y="3521329"/>
                  </a:lnTo>
                  <a:lnTo>
                    <a:pt x="5234940" y="12700"/>
                  </a:lnTo>
                  <a:lnTo>
                    <a:pt x="5247640" y="12700"/>
                  </a:lnTo>
                  <a:lnTo>
                    <a:pt x="5247640" y="25400"/>
                  </a:lnTo>
                  <a:lnTo>
                    <a:pt x="12700" y="25400"/>
                  </a:lnTo>
                  <a:close/>
                </a:path>
              </a:pathLst>
            </a:custGeom>
            <a:solidFill>
              <a:srgbClr val="000000"/>
            </a:solidFill>
          </p:spPr>
        </p:sp>
        <p:sp>
          <p:nvSpPr>
            <p:cNvPr name="TextBox 26" id="26"/>
            <p:cNvSpPr txBox="true"/>
            <p:nvPr/>
          </p:nvSpPr>
          <p:spPr>
            <a:xfrm>
              <a:off x="0" y="-19050"/>
              <a:ext cx="5260340" cy="3553102"/>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Resilence and social conditions within the local community, this can be highly supportive or rapidly become unsafe</a:t>
              </a:r>
            </a:p>
          </p:txBody>
        </p:sp>
      </p:grpSp>
      <p:grpSp>
        <p:nvGrpSpPr>
          <p:cNvPr name="Group 27" id="27"/>
          <p:cNvGrpSpPr/>
          <p:nvPr/>
        </p:nvGrpSpPr>
        <p:grpSpPr>
          <a:xfrm rot="0">
            <a:off x="1324927" y="6022191"/>
            <a:ext cx="3282315" cy="1819543"/>
            <a:chOff x="0" y="0"/>
            <a:chExt cx="4376420" cy="2426058"/>
          </a:xfrm>
        </p:grpSpPr>
        <p:sp>
          <p:nvSpPr>
            <p:cNvPr name="Freeform 28" id="28"/>
            <p:cNvSpPr/>
            <p:nvPr/>
          </p:nvSpPr>
          <p:spPr>
            <a:xfrm flipH="false" flipV="false" rot="0">
              <a:off x="12700" y="12700"/>
              <a:ext cx="4351020" cy="2400681"/>
            </a:xfrm>
            <a:custGeom>
              <a:avLst/>
              <a:gdLst/>
              <a:ahLst/>
              <a:cxnLst/>
              <a:rect r="r" b="b" t="t" l="l"/>
              <a:pathLst>
                <a:path h="2400681" w="4351020">
                  <a:moveTo>
                    <a:pt x="0" y="0"/>
                  </a:moveTo>
                  <a:lnTo>
                    <a:pt x="4351020" y="0"/>
                  </a:lnTo>
                  <a:lnTo>
                    <a:pt x="4351020" y="2400681"/>
                  </a:lnTo>
                  <a:lnTo>
                    <a:pt x="0" y="2400681"/>
                  </a:lnTo>
                  <a:close/>
                </a:path>
              </a:pathLst>
            </a:custGeom>
            <a:solidFill>
              <a:srgbClr val="FFFFFF"/>
            </a:solidFill>
          </p:spPr>
        </p:sp>
        <p:sp>
          <p:nvSpPr>
            <p:cNvPr name="Freeform 29" id="29"/>
            <p:cNvSpPr/>
            <p:nvPr/>
          </p:nvSpPr>
          <p:spPr>
            <a:xfrm flipH="false" flipV="false" rot="0">
              <a:off x="0" y="0"/>
              <a:ext cx="4376420" cy="2426081"/>
            </a:xfrm>
            <a:custGeom>
              <a:avLst/>
              <a:gdLst/>
              <a:ahLst/>
              <a:cxnLst/>
              <a:rect r="r" b="b" t="t" l="l"/>
              <a:pathLst>
                <a:path h="2426081" w="4376420">
                  <a:moveTo>
                    <a:pt x="12700" y="0"/>
                  </a:moveTo>
                  <a:lnTo>
                    <a:pt x="4363720" y="0"/>
                  </a:lnTo>
                  <a:cubicBezTo>
                    <a:pt x="4370705" y="0"/>
                    <a:pt x="4376420" y="5715"/>
                    <a:pt x="4376420" y="12700"/>
                  </a:cubicBezTo>
                  <a:lnTo>
                    <a:pt x="4376420" y="2413381"/>
                  </a:lnTo>
                  <a:cubicBezTo>
                    <a:pt x="4376420" y="2420366"/>
                    <a:pt x="4370705" y="2426081"/>
                    <a:pt x="4363720" y="2426081"/>
                  </a:cubicBezTo>
                  <a:lnTo>
                    <a:pt x="12700" y="2426081"/>
                  </a:lnTo>
                  <a:cubicBezTo>
                    <a:pt x="5715" y="2426081"/>
                    <a:pt x="0" y="2420366"/>
                    <a:pt x="0" y="2413381"/>
                  </a:cubicBezTo>
                  <a:lnTo>
                    <a:pt x="0" y="12700"/>
                  </a:lnTo>
                  <a:cubicBezTo>
                    <a:pt x="0" y="5715"/>
                    <a:pt x="5715" y="0"/>
                    <a:pt x="12700" y="0"/>
                  </a:cubicBezTo>
                  <a:moveTo>
                    <a:pt x="12700" y="25400"/>
                  </a:moveTo>
                  <a:lnTo>
                    <a:pt x="12700" y="12700"/>
                  </a:lnTo>
                  <a:lnTo>
                    <a:pt x="25400" y="12700"/>
                  </a:lnTo>
                  <a:lnTo>
                    <a:pt x="25400" y="2413381"/>
                  </a:lnTo>
                  <a:lnTo>
                    <a:pt x="12700" y="2413381"/>
                  </a:lnTo>
                  <a:lnTo>
                    <a:pt x="12700" y="2400681"/>
                  </a:lnTo>
                  <a:lnTo>
                    <a:pt x="4363720" y="2400681"/>
                  </a:lnTo>
                  <a:lnTo>
                    <a:pt x="4363720" y="2413381"/>
                  </a:lnTo>
                  <a:lnTo>
                    <a:pt x="4351020" y="2413381"/>
                  </a:lnTo>
                  <a:lnTo>
                    <a:pt x="4351020" y="12700"/>
                  </a:lnTo>
                  <a:lnTo>
                    <a:pt x="4363720" y="12700"/>
                  </a:lnTo>
                  <a:lnTo>
                    <a:pt x="4363720" y="25400"/>
                  </a:lnTo>
                  <a:lnTo>
                    <a:pt x="12700" y="25400"/>
                  </a:lnTo>
                  <a:close/>
                </a:path>
              </a:pathLst>
            </a:custGeom>
            <a:solidFill>
              <a:srgbClr val="000000"/>
            </a:solidFill>
          </p:spPr>
        </p:sp>
        <p:sp>
          <p:nvSpPr>
            <p:cNvPr name="TextBox 30" id="30"/>
            <p:cNvSpPr txBox="true"/>
            <p:nvPr/>
          </p:nvSpPr>
          <p:spPr>
            <a:xfrm>
              <a:off x="0" y="-19050"/>
              <a:ext cx="4376420" cy="2445108"/>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Timing of the event - night time events are far more challenging</a:t>
              </a:r>
            </a:p>
          </p:txBody>
        </p:sp>
      </p:grpSp>
      <p:grpSp>
        <p:nvGrpSpPr>
          <p:cNvPr name="Group 31" id="31"/>
          <p:cNvGrpSpPr/>
          <p:nvPr/>
        </p:nvGrpSpPr>
        <p:grpSpPr>
          <a:xfrm rot="0">
            <a:off x="13222110" y="5434414"/>
            <a:ext cx="3816243" cy="573048"/>
            <a:chOff x="0" y="0"/>
            <a:chExt cx="5088324" cy="764064"/>
          </a:xfrm>
        </p:grpSpPr>
        <p:sp>
          <p:nvSpPr>
            <p:cNvPr name="Freeform 32" id="32"/>
            <p:cNvSpPr/>
            <p:nvPr/>
          </p:nvSpPr>
          <p:spPr>
            <a:xfrm flipH="false" flipV="false" rot="0">
              <a:off x="12700" y="12700"/>
              <a:ext cx="5062982" cy="738632"/>
            </a:xfrm>
            <a:custGeom>
              <a:avLst/>
              <a:gdLst/>
              <a:ahLst/>
              <a:cxnLst/>
              <a:rect r="r" b="b" t="t" l="l"/>
              <a:pathLst>
                <a:path h="738632" w="5062982">
                  <a:moveTo>
                    <a:pt x="0" y="0"/>
                  </a:moveTo>
                  <a:lnTo>
                    <a:pt x="5062982" y="0"/>
                  </a:lnTo>
                  <a:lnTo>
                    <a:pt x="5062982" y="738632"/>
                  </a:lnTo>
                  <a:lnTo>
                    <a:pt x="0" y="738632"/>
                  </a:lnTo>
                  <a:close/>
                </a:path>
              </a:pathLst>
            </a:custGeom>
            <a:solidFill>
              <a:srgbClr val="FFFFFF"/>
            </a:solidFill>
          </p:spPr>
        </p:sp>
        <p:sp>
          <p:nvSpPr>
            <p:cNvPr name="Freeform 33" id="33"/>
            <p:cNvSpPr/>
            <p:nvPr/>
          </p:nvSpPr>
          <p:spPr>
            <a:xfrm flipH="false" flipV="false" rot="0">
              <a:off x="0" y="0"/>
              <a:ext cx="5088382" cy="764032"/>
            </a:xfrm>
            <a:custGeom>
              <a:avLst/>
              <a:gdLst/>
              <a:ahLst/>
              <a:cxnLst/>
              <a:rect r="r" b="b" t="t" l="l"/>
              <a:pathLst>
                <a:path h="764032" w="5088382">
                  <a:moveTo>
                    <a:pt x="12700" y="0"/>
                  </a:moveTo>
                  <a:lnTo>
                    <a:pt x="5075682" y="0"/>
                  </a:lnTo>
                  <a:cubicBezTo>
                    <a:pt x="5082667" y="0"/>
                    <a:pt x="5088382" y="5715"/>
                    <a:pt x="5088382" y="12700"/>
                  </a:cubicBezTo>
                  <a:lnTo>
                    <a:pt x="5088382" y="751332"/>
                  </a:lnTo>
                  <a:cubicBezTo>
                    <a:pt x="5088382" y="758317"/>
                    <a:pt x="5082667" y="764032"/>
                    <a:pt x="5075682" y="764032"/>
                  </a:cubicBezTo>
                  <a:lnTo>
                    <a:pt x="12700" y="764032"/>
                  </a:lnTo>
                  <a:cubicBezTo>
                    <a:pt x="5715" y="764032"/>
                    <a:pt x="0" y="758317"/>
                    <a:pt x="0" y="751332"/>
                  </a:cubicBezTo>
                  <a:lnTo>
                    <a:pt x="0" y="12700"/>
                  </a:lnTo>
                  <a:cubicBezTo>
                    <a:pt x="0" y="5715"/>
                    <a:pt x="5715" y="0"/>
                    <a:pt x="12700" y="0"/>
                  </a:cubicBezTo>
                  <a:moveTo>
                    <a:pt x="12700" y="25400"/>
                  </a:moveTo>
                  <a:lnTo>
                    <a:pt x="12700" y="12700"/>
                  </a:lnTo>
                  <a:lnTo>
                    <a:pt x="25400" y="12700"/>
                  </a:lnTo>
                  <a:lnTo>
                    <a:pt x="25400" y="751332"/>
                  </a:lnTo>
                  <a:lnTo>
                    <a:pt x="12700" y="751332"/>
                  </a:lnTo>
                  <a:lnTo>
                    <a:pt x="12700" y="738632"/>
                  </a:lnTo>
                  <a:lnTo>
                    <a:pt x="5075682" y="738632"/>
                  </a:lnTo>
                  <a:lnTo>
                    <a:pt x="5075682" y="751332"/>
                  </a:lnTo>
                  <a:lnTo>
                    <a:pt x="5062982" y="751332"/>
                  </a:lnTo>
                  <a:lnTo>
                    <a:pt x="5062982" y="12700"/>
                  </a:lnTo>
                  <a:lnTo>
                    <a:pt x="5075682" y="12700"/>
                  </a:lnTo>
                  <a:lnTo>
                    <a:pt x="5075682" y="25400"/>
                  </a:lnTo>
                  <a:lnTo>
                    <a:pt x="12700" y="25400"/>
                  </a:lnTo>
                  <a:close/>
                </a:path>
              </a:pathLst>
            </a:custGeom>
            <a:solidFill>
              <a:srgbClr val="000000"/>
            </a:solidFill>
          </p:spPr>
        </p:sp>
        <p:sp>
          <p:nvSpPr>
            <p:cNvPr name="TextBox 34" id="34"/>
            <p:cNvSpPr txBox="true"/>
            <p:nvPr/>
          </p:nvSpPr>
          <p:spPr>
            <a:xfrm>
              <a:off x="0" y="-19050"/>
              <a:ext cx="5088324" cy="783114"/>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Magnitude of the event</a:t>
              </a:r>
            </a:p>
          </p:txBody>
        </p:sp>
      </p:grpSp>
      <p:grpSp>
        <p:nvGrpSpPr>
          <p:cNvPr name="Group 35" id="35"/>
          <p:cNvGrpSpPr/>
          <p:nvPr/>
        </p:nvGrpSpPr>
        <p:grpSpPr>
          <a:xfrm rot="0">
            <a:off x="661988" y="4463236"/>
            <a:ext cx="3945255" cy="988547"/>
            <a:chOff x="0" y="0"/>
            <a:chExt cx="5260340" cy="1318062"/>
          </a:xfrm>
        </p:grpSpPr>
        <p:sp>
          <p:nvSpPr>
            <p:cNvPr name="Freeform 36" id="36"/>
            <p:cNvSpPr/>
            <p:nvPr/>
          </p:nvSpPr>
          <p:spPr>
            <a:xfrm flipH="false" flipV="false" rot="0">
              <a:off x="12700" y="12700"/>
              <a:ext cx="5234940" cy="1292606"/>
            </a:xfrm>
            <a:custGeom>
              <a:avLst/>
              <a:gdLst/>
              <a:ahLst/>
              <a:cxnLst/>
              <a:rect r="r" b="b" t="t" l="l"/>
              <a:pathLst>
                <a:path h="1292606" w="5234940">
                  <a:moveTo>
                    <a:pt x="0" y="0"/>
                  </a:moveTo>
                  <a:lnTo>
                    <a:pt x="5234940" y="0"/>
                  </a:lnTo>
                  <a:lnTo>
                    <a:pt x="5234940" y="1292606"/>
                  </a:lnTo>
                  <a:lnTo>
                    <a:pt x="0" y="1292606"/>
                  </a:lnTo>
                  <a:close/>
                </a:path>
              </a:pathLst>
            </a:custGeom>
            <a:solidFill>
              <a:srgbClr val="FFFFFF"/>
            </a:solidFill>
          </p:spPr>
        </p:sp>
        <p:sp>
          <p:nvSpPr>
            <p:cNvPr name="Freeform 37" id="37"/>
            <p:cNvSpPr/>
            <p:nvPr/>
          </p:nvSpPr>
          <p:spPr>
            <a:xfrm flipH="false" flipV="false" rot="0">
              <a:off x="0" y="0"/>
              <a:ext cx="5260340" cy="1318006"/>
            </a:xfrm>
            <a:custGeom>
              <a:avLst/>
              <a:gdLst/>
              <a:ahLst/>
              <a:cxnLst/>
              <a:rect r="r" b="b" t="t" l="l"/>
              <a:pathLst>
                <a:path h="1318006" w="5260340">
                  <a:moveTo>
                    <a:pt x="12700" y="0"/>
                  </a:moveTo>
                  <a:lnTo>
                    <a:pt x="5247640" y="0"/>
                  </a:lnTo>
                  <a:cubicBezTo>
                    <a:pt x="5254625" y="0"/>
                    <a:pt x="5260340" y="5715"/>
                    <a:pt x="5260340" y="12700"/>
                  </a:cubicBezTo>
                  <a:lnTo>
                    <a:pt x="5260340" y="1305306"/>
                  </a:lnTo>
                  <a:cubicBezTo>
                    <a:pt x="5260340" y="1312291"/>
                    <a:pt x="5254625" y="1318006"/>
                    <a:pt x="5247640" y="1318006"/>
                  </a:cubicBezTo>
                  <a:lnTo>
                    <a:pt x="12700" y="1318006"/>
                  </a:lnTo>
                  <a:cubicBezTo>
                    <a:pt x="5715" y="1318006"/>
                    <a:pt x="0" y="1312291"/>
                    <a:pt x="0" y="1305306"/>
                  </a:cubicBezTo>
                  <a:lnTo>
                    <a:pt x="0" y="12700"/>
                  </a:lnTo>
                  <a:cubicBezTo>
                    <a:pt x="0" y="5715"/>
                    <a:pt x="5715" y="0"/>
                    <a:pt x="12700" y="0"/>
                  </a:cubicBezTo>
                  <a:moveTo>
                    <a:pt x="12700" y="25400"/>
                  </a:moveTo>
                  <a:lnTo>
                    <a:pt x="12700" y="12700"/>
                  </a:lnTo>
                  <a:lnTo>
                    <a:pt x="25400" y="12700"/>
                  </a:lnTo>
                  <a:lnTo>
                    <a:pt x="25400" y="1305306"/>
                  </a:lnTo>
                  <a:lnTo>
                    <a:pt x="12700" y="1305306"/>
                  </a:lnTo>
                  <a:lnTo>
                    <a:pt x="12700" y="1292606"/>
                  </a:lnTo>
                  <a:lnTo>
                    <a:pt x="5247640" y="1292606"/>
                  </a:lnTo>
                  <a:lnTo>
                    <a:pt x="5247640" y="1305306"/>
                  </a:lnTo>
                  <a:lnTo>
                    <a:pt x="5234940" y="1305306"/>
                  </a:lnTo>
                  <a:lnTo>
                    <a:pt x="5234940" y="12700"/>
                  </a:lnTo>
                  <a:lnTo>
                    <a:pt x="5247640" y="12700"/>
                  </a:lnTo>
                  <a:lnTo>
                    <a:pt x="5247640" y="25400"/>
                  </a:lnTo>
                  <a:lnTo>
                    <a:pt x="12700" y="25400"/>
                  </a:lnTo>
                  <a:close/>
                </a:path>
              </a:pathLst>
            </a:custGeom>
            <a:solidFill>
              <a:srgbClr val="000000"/>
            </a:solidFill>
          </p:spPr>
        </p:sp>
        <p:sp>
          <p:nvSpPr>
            <p:cNvPr name="TextBox 38" id="38"/>
            <p:cNvSpPr txBox="true"/>
            <p:nvPr/>
          </p:nvSpPr>
          <p:spPr>
            <a:xfrm>
              <a:off x="0" y="-19050"/>
              <a:ext cx="5260340" cy="1337112"/>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Spatial extent, remoteness, access</a:t>
              </a:r>
            </a:p>
          </p:txBody>
        </p:sp>
      </p:grpSp>
      <p:grpSp>
        <p:nvGrpSpPr>
          <p:cNvPr name="Group 39" id="39"/>
          <p:cNvGrpSpPr/>
          <p:nvPr/>
        </p:nvGrpSpPr>
        <p:grpSpPr>
          <a:xfrm rot="0">
            <a:off x="12743498" y="2387458"/>
            <a:ext cx="3945255" cy="2235042"/>
            <a:chOff x="0" y="0"/>
            <a:chExt cx="5260340" cy="2980056"/>
          </a:xfrm>
        </p:grpSpPr>
        <p:sp>
          <p:nvSpPr>
            <p:cNvPr name="Freeform 40" id="40"/>
            <p:cNvSpPr/>
            <p:nvPr/>
          </p:nvSpPr>
          <p:spPr>
            <a:xfrm flipH="false" flipV="false" rot="0">
              <a:off x="12700" y="12700"/>
              <a:ext cx="5234940" cy="2954655"/>
            </a:xfrm>
            <a:custGeom>
              <a:avLst/>
              <a:gdLst/>
              <a:ahLst/>
              <a:cxnLst/>
              <a:rect r="r" b="b" t="t" l="l"/>
              <a:pathLst>
                <a:path h="2954655" w="5234940">
                  <a:moveTo>
                    <a:pt x="0" y="0"/>
                  </a:moveTo>
                  <a:lnTo>
                    <a:pt x="5234940" y="0"/>
                  </a:lnTo>
                  <a:lnTo>
                    <a:pt x="5234940" y="2954655"/>
                  </a:lnTo>
                  <a:lnTo>
                    <a:pt x="0" y="2954655"/>
                  </a:lnTo>
                  <a:close/>
                </a:path>
              </a:pathLst>
            </a:custGeom>
            <a:solidFill>
              <a:srgbClr val="FFFFFF"/>
            </a:solidFill>
          </p:spPr>
        </p:sp>
        <p:sp>
          <p:nvSpPr>
            <p:cNvPr name="Freeform 41" id="41"/>
            <p:cNvSpPr/>
            <p:nvPr/>
          </p:nvSpPr>
          <p:spPr>
            <a:xfrm flipH="false" flipV="false" rot="0">
              <a:off x="0" y="0"/>
              <a:ext cx="5260340" cy="2980055"/>
            </a:xfrm>
            <a:custGeom>
              <a:avLst/>
              <a:gdLst/>
              <a:ahLst/>
              <a:cxnLst/>
              <a:rect r="r" b="b" t="t" l="l"/>
              <a:pathLst>
                <a:path h="2980055" w="5260340">
                  <a:moveTo>
                    <a:pt x="12700" y="0"/>
                  </a:moveTo>
                  <a:lnTo>
                    <a:pt x="5247640" y="0"/>
                  </a:lnTo>
                  <a:cubicBezTo>
                    <a:pt x="5254625" y="0"/>
                    <a:pt x="5260340" y="5715"/>
                    <a:pt x="5260340" y="12700"/>
                  </a:cubicBezTo>
                  <a:lnTo>
                    <a:pt x="5260340" y="2967355"/>
                  </a:lnTo>
                  <a:cubicBezTo>
                    <a:pt x="5260340" y="2974340"/>
                    <a:pt x="5254625" y="2980055"/>
                    <a:pt x="5247640" y="2980055"/>
                  </a:cubicBezTo>
                  <a:lnTo>
                    <a:pt x="12700" y="2980055"/>
                  </a:lnTo>
                  <a:cubicBezTo>
                    <a:pt x="5715" y="2980055"/>
                    <a:pt x="0" y="2974340"/>
                    <a:pt x="0" y="2967355"/>
                  </a:cubicBezTo>
                  <a:lnTo>
                    <a:pt x="0" y="12700"/>
                  </a:lnTo>
                  <a:cubicBezTo>
                    <a:pt x="0" y="5715"/>
                    <a:pt x="5715" y="0"/>
                    <a:pt x="12700" y="0"/>
                  </a:cubicBezTo>
                  <a:moveTo>
                    <a:pt x="12700" y="25400"/>
                  </a:moveTo>
                  <a:lnTo>
                    <a:pt x="12700" y="12700"/>
                  </a:lnTo>
                  <a:lnTo>
                    <a:pt x="25400" y="12700"/>
                  </a:lnTo>
                  <a:lnTo>
                    <a:pt x="25400" y="2967355"/>
                  </a:lnTo>
                  <a:lnTo>
                    <a:pt x="12700" y="2967355"/>
                  </a:lnTo>
                  <a:lnTo>
                    <a:pt x="12700" y="2954655"/>
                  </a:lnTo>
                  <a:lnTo>
                    <a:pt x="5247640" y="2954655"/>
                  </a:lnTo>
                  <a:lnTo>
                    <a:pt x="5247640" y="2967355"/>
                  </a:lnTo>
                  <a:lnTo>
                    <a:pt x="5234940" y="2967355"/>
                  </a:lnTo>
                  <a:lnTo>
                    <a:pt x="5234940" y="12700"/>
                  </a:lnTo>
                  <a:lnTo>
                    <a:pt x="5247640" y="12700"/>
                  </a:lnTo>
                  <a:lnTo>
                    <a:pt x="5247640" y="25400"/>
                  </a:lnTo>
                  <a:lnTo>
                    <a:pt x="12700" y="25400"/>
                  </a:lnTo>
                  <a:close/>
                </a:path>
              </a:pathLst>
            </a:custGeom>
            <a:solidFill>
              <a:srgbClr val="000000"/>
            </a:solidFill>
          </p:spPr>
        </p:sp>
        <p:sp>
          <p:nvSpPr>
            <p:cNvPr name="TextBox 42" id="42"/>
            <p:cNvSpPr txBox="true"/>
            <p:nvPr/>
          </p:nvSpPr>
          <p:spPr>
            <a:xfrm>
              <a:off x="0" y="-19050"/>
              <a:ext cx="5260340" cy="2999106"/>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Scale of loss - mega-disasters understandably overwhelm communities</a:t>
              </a:r>
            </a:p>
          </p:txBody>
        </p:sp>
      </p:grpSp>
      <p:grpSp>
        <p:nvGrpSpPr>
          <p:cNvPr name="Group 43" id="43"/>
          <p:cNvGrpSpPr/>
          <p:nvPr/>
        </p:nvGrpSpPr>
        <p:grpSpPr>
          <a:xfrm rot="0">
            <a:off x="2513648" y="2194912"/>
            <a:ext cx="4168140" cy="1819544"/>
            <a:chOff x="0" y="0"/>
            <a:chExt cx="5557520" cy="2426058"/>
          </a:xfrm>
        </p:grpSpPr>
        <p:sp>
          <p:nvSpPr>
            <p:cNvPr name="Freeform 44" id="44"/>
            <p:cNvSpPr/>
            <p:nvPr/>
          </p:nvSpPr>
          <p:spPr>
            <a:xfrm flipH="false" flipV="false" rot="0">
              <a:off x="12700" y="12700"/>
              <a:ext cx="5532120" cy="2400681"/>
            </a:xfrm>
            <a:custGeom>
              <a:avLst/>
              <a:gdLst/>
              <a:ahLst/>
              <a:cxnLst/>
              <a:rect r="r" b="b" t="t" l="l"/>
              <a:pathLst>
                <a:path h="2400681" w="5532120">
                  <a:moveTo>
                    <a:pt x="0" y="0"/>
                  </a:moveTo>
                  <a:lnTo>
                    <a:pt x="5532120" y="0"/>
                  </a:lnTo>
                  <a:lnTo>
                    <a:pt x="5532120" y="2400681"/>
                  </a:lnTo>
                  <a:lnTo>
                    <a:pt x="0" y="2400681"/>
                  </a:lnTo>
                  <a:close/>
                </a:path>
              </a:pathLst>
            </a:custGeom>
            <a:solidFill>
              <a:srgbClr val="FFFFFF"/>
            </a:solidFill>
          </p:spPr>
        </p:sp>
        <p:sp>
          <p:nvSpPr>
            <p:cNvPr name="Freeform 45" id="45"/>
            <p:cNvSpPr/>
            <p:nvPr/>
          </p:nvSpPr>
          <p:spPr>
            <a:xfrm flipH="false" flipV="false" rot="0">
              <a:off x="0" y="0"/>
              <a:ext cx="5557520" cy="2426081"/>
            </a:xfrm>
            <a:custGeom>
              <a:avLst/>
              <a:gdLst/>
              <a:ahLst/>
              <a:cxnLst/>
              <a:rect r="r" b="b" t="t" l="l"/>
              <a:pathLst>
                <a:path h="2426081" w="5557520">
                  <a:moveTo>
                    <a:pt x="12700" y="0"/>
                  </a:moveTo>
                  <a:lnTo>
                    <a:pt x="5544820" y="0"/>
                  </a:lnTo>
                  <a:cubicBezTo>
                    <a:pt x="5551805" y="0"/>
                    <a:pt x="5557520" y="5715"/>
                    <a:pt x="5557520" y="12700"/>
                  </a:cubicBezTo>
                  <a:lnTo>
                    <a:pt x="5557520" y="2413381"/>
                  </a:lnTo>
                  <a:cubicBezTo>
                    <a:pt x="5557520" y="2420366"/>
                    <a:pt x="5551805" y="2426081"/>
                    <a:pt x="5544820" y="2426081"/>
                  </a:cubicBezTo>
                  <a:lnTo>
                    <a:pt x="12700" y="2426081"/>
                  </a:lnTo>
                  <a:cubicBezTo>
                    <a:pt x="5715" y="2426081"/>
                    <a:pt x="0" y="2420366"/>
                    <a:pt x="0" y="2413381"/>
                  </a:cubicBezTo>
                  <a:lnTo>
                    <a:pt x="0" y="12700"/>
                  </a:lnTo>
                  <a:cubicBezTo>
                    <a:pt x="0" y="5715"/>
                    <a:pt x="5715" y="0"/>
                    <a:pt x="12700" y="0"/>
                  </a:cubicBezTo>
                  <a:moveTo>
                    <a:pt x="12700" y="25400"/>
                  </a:moveTo>
                  <a:lnTo>
                    <a:pt x="12700" y="12700"/>
                  </a:lnTo>
                  <a:lnTo>
                    <a:pt x="25400" y="12700"/>
                  </a:lnTo>
                  <a:lnTo>
                    <a:pt x="25400" y="2413381"/>
                  </a:lnTo>
                  <a:lnTo>
                    <a:pt x="12700" y="2413381"/>
                  </a:lnTo>
                  <a:lnTo>
                    <a:pt x="12700" y="2400681"/>
                  </a:lnTo>
                  <a:lnTo>
                    <a:pt x="5544820" y="2400681"/>
                  </a:lnTo>
                  <a:lnTo>
                    <a:pt x="5544820" y="2413381"/>
                  </a:lnTo>
                  <a:lnTo>
                    <a:pt x="5532120" y="2413381"/>
                  </a:lnTo>
                  <a:lnTo>
                    <a:pt x="5532120" y="12700"/>
                  </a:lnTo>
                  <a:lnTo>
                    <a:pt x="5544820" y="12700"/>
                  </a:lnTo>
                  <a:lnTo>
                    <a:pt x="5544820" y="25400"/>
                  </a:lnTo>
                  <a:lnTo>
                    <a:pt x="12700" y="25400"/>
                  </a:lnTo>
                  <a:close/>
                </a:path>
              </a:pathLst>
            </a:custGeom>
            <a:solidFill>
              <a:srgbClr val="000000"/>
            </a:solidFill>
          </p:spPr>
        </p:sp>
        <p:sp>
          <p:nvSpPr>
            <p:cNvPr name="TextBox 46" id="46"/>
            <p:cNvSpPr txBox="true"/>
            <p:nvPr/>
          </p:nvSpPr>
          <p:spPr>
            <a:xfrm>
              <a:off x="0" y="-19050"/>
              <a:ext cx="5557520" cy="2445108"/>
            </a:xfrm>
            <a:prstGeom prst="rect">
              <a:avLst/>
            </a:prstGeom>
          </p:spPr>
          <p:txBody>
            <a:bodyPr anchor="t" rtlCol="false" tIns="50800" lIns="50800" bIns="50800" rIns="50800"/>
            <a:lstStyle/>
            <a:p>
              <a:pPr algn="l">
                <a:lnSpc>
                  <a:spcPts val="3240"/>
                </a:lnSpc>
              </a:pPr>
              <a:r>
                <a:rPr lang="en-US" sz="2700">
                  <a:solidFill>
                    <a:srgbClr val="242424"/>
                  </a:solidFill>
                  <a:latin typeface="Arial"/>
                  <a:ea typeface="Arial"/>
                  <a:cs typeface="Arial"/>
                  <a:sym typeface="Arial"/>
                </a:rPr>
                <a:t>Secondary hazards, aftershocks, landslides, flooding, tsunamis, unsafe buidlings</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19151" y="122097"/>
            <a:ext cx="6960524" cy="3327689"/>
            <a:chOff x="0" y="0"/>
            <a:chExt cx="9280698" cy="4436918"/>
          </a:xfrm>
        </p:grpSpPr>
        <p:sp>
          <p:nvSpPr>
            <p:cNvPr name="Freeform 4" id="4"/>
            <p:cNvSpPr/>
            <p:nvPr/>
          </p:nvSpPr>
          <p:spPr>
            <a:xfrm flipH="false" flipV="false" rot="0">
              <a:off x="-1524" y="-1524"/>
              <a:ext cx="9283700" cy="4439920"/>
            </a:xfrm>
            <a:custGeom>
              <a:avLst/>
              <a:gdLst/>
              <a:ahLst/>
              <a:cxnLst/>
              <a:rect r="r" b="b" t="t" l="l"/>
              <a:pathLst>
                <a:path h="4439920" w="9283700">
                  <a:moveTo>
                    <a:pt x="1524" y="0"/>
                  </a:moveTo>
                  <a:lnTo>
                    <a:pt x="9282176" y="0"/>
                  </a:lnTo>
                  <a:cubicBezTo>
                    <a:pt x="9283065" y="0"/>
                    <a:pt x="9283700" y="762"/>
                    <a:pt x="9283700" y="1524"/>
                  </a:cubicBezTo>
                  <a:lnTo>
                    <a:pt x="9283700" y="4438396"/>
                  </a:lnTo>
                  <a:cubicBezTo>
                    <a:pt x="9283700" y="4439285"/>
                    <a:pt x="9282938" y="4439920"/>
                    <a:pt x="9282176" y="4439920"/>
                  </a:cubicBezTo>
                  <a:lnTo>
                    <a:pt x="1524" y="4439920"/>
                  </a:lnTo>
                  <a:cubicBezTo>
                    <a:pt x="635" y="4439920"/>
                    <a:pt x="0" y="4439158"/>
                    <a:pt x="0" y="4438396"/>
                  </a:cubicBezTo>
                  <a:lnTo>
                    <a:pt x="0" y="1524"/>
                  </a:lnTo>
                  <a:cubicBezTo>
                    <a:pt x="0" y="635"/>
                    <a:pt x="762" y="0"/>
                    <a:pt x="1524" y="0"/>
                  </a:cubicBezTo>
                  <a:moveTo>
                    <a:pt x="1524" y="3048"/>
                  </a:moveTo>
                  <a:lnTo>
                    <a:pt x="1524" y="1524"/>
                  </a:lnTo>
                  <a:lnTo>
                    <a:pt x="3048" y="1524"/>
                  </a:lnTo>
                  <a:lnTo>
                    <a:pt x="3048" y="4438396"/>
                  </a:lnTo>
                  <a:lnTo>
                    <a:pt x="1524" y="4438396"/>
                  </a:lnTo>
                  <a:lnTo>
                    <a:pt x="1524" y="4436872"/>
                  </a:lnTo>
                  <a:lnTo>
                    <a:pt x="9282176" y="4436872"/>
                  </a:lnTo>
                  <a:lnTo>
                    <a:pt x="9282176" y="4438396"/>
                  </a:lnTo>
                  <a:lnTo>
                    <a:pt x="9280652" y="4438396"/>
                  </a:lnTo>
                  <a:lnTo>
                    <a:pt x="9280652" y="1524"/>
                  </a:lnTo>
                  <a:lnTo>
                    <a:pt x="9282176" y="1524"/>
                  </a:lnTo>
                  <a:lnTo>
                    <a:pt x="9282176" y="3048"/>
                  </a:lnTo>
                  <a:lnTo>
                    <a:pt x="1524" y="3048"/>
                  </a:lnTo>
                  <a:close/>
                </a:path>
              </a:pathLst>
            </a:custGeom>
            <a:solidFill>
              <a:srgbClr val="000000"/>
            </a:solidFill>
          </p:spPr>
        </p:sp>
        <p:sp>
          <p:nvSpPr>
            <p:cNvPr name="TextBox 5" id="5"/>
            <p:cNvSpPr txBox="true"/>
            <p:nvPr/>
          </p:nvSpPr>
          <p:spPr>
            <a:xfrm>
              <a:off x="0" y="28575"/>
              <a:ext cx="9280698" cy="4408343"/>
            </a:xfrm>
            <a:prstGeom prst="rect">
              <a:avLst/>
            </a:prstGeom>
          </p:spPr>
          <p:txBody>
            <a:bodyPr anchor="t" rtlCol="false" tIns="50800" lIns="50800" bIns="50800" rIns="50800"/>
            <a:lstStyle/>
            <a:p>
              <a:pPr algn="l">
                <a:lnSpc>
                  <a:spcPts val="1451"/>
                </a:lnSpc>
              </a:pPr>
              <a:r>
                <a:rPr lang="en-US" sz="1680" spc="14">
                  <a:solidFill>
                    <a:srgbClr val="000000"/>
                  </a:solidFill>
                  <a:latin typeface="Abibas"/>
                  <a:ea typeface="Abibas"/>
                  <a:cs typeface="Abibas"/>
                  <a:sym typeface="Abibas"/>
                </a:rPr>
                <a:t>Search and Rescue</a:t>
              </a:r>
            </a:p>
            <a:p>
              <a:pPr algn="l">
                <a:lnSpc>
                  <a:spcPts val="1451"/>
                </a:lnSpc>
              </a:pPr>
              <a:r>
                <a:rPr lang="en-US" sz="1680" spc="14">
                  <a:solidFill>
                    <a:srgbClr val="000000"/>
                  </a:solidFill>
                  <a:latin typeface="Calibri (MS)"/>
                  <a:ea typeface="Calibri (MS)"/>
                  <a:cs typeface="Calibri (MS)"/>
                  <a:sym typeface="Calibri (MS)"/>
                </a:rPr>
                <a:t>Watch the following Videos and make notes on</a:t>
              </a:r>
            </a:p>
            <a:p>
              <a:pPr algn="l" marL="304038" indent="-152019" lvl="1">
                <a:lnSpc>
                  <a:spcPts val="1451"/>
                </a:lnSpc>
                <a:buAutoNum type="arabicPeriod" startAt="1"/>
              </a:pPr>
              <a:r>
                <a:rPr lang="en-US" sz="1680" spc="14">
                  <a:solidFill>
                    <a:srgbClr val="000000"/>
                  </a:solidFill>
                  <a:latin typeface="Calibri (MS)"/>
                  <a:ea typeface="Calibri (MS)"/>
                  <a:cs typeface="Calibri (MS)"/>
                  <a:sym typeface="Calibri (MS)"/>
                </a:rPr>
                <a:t>Challenges of search and Rescue</a:t>
              </a:r>
            </a:p>
            <a:p>
              <a:pPr algn="l" marL="304038" indent="-152019" lvl="1">
                <a:lnSpc>
                  <a:spcPts val="1451"/>
                </a:lnSpc>
                <a:buAutoNum type="arabicPeriod" startAt="1"/>
              </a:pPr>
              <a:r>
                <a:rPr lang="en-US" sz="1680" spc="14">
                  <a:solidFill>
                    <a:srgbClr val="000000"/>
                  </a:solidFill>
                  <a:latin typeface="Calibri (MS)"/>
                  <a:ea typeface="Calibri (MS)"/>
                  <a:cs typeface="Calibri (MS)"/>
                  <a:sym typeface="Calibri (MS)"/>
                </a:rPr>
                <a:t>The Use of dogs</a:t>
              </a:r>
            </a:p>
            <a:p>
              <a:pPr algn="l" marL="304038" indent="-152019" lvl="1">
                <a:lnSpc>
                  <a:spcPts val="1451"/>
                </a:lnSpc>
                <a:buAutoNum type="arabicPeriod" startAt="1"/>
              </a:pPr>
              <a:r>
                <a:rPr lang="en-US" sz="1680" spc="14">
                  <a:solidFill>
                    <a:srgbClr val="000000"/>
                  </a:solidFill>
                  <a:latin typeface="Calibri (MS)"/>
                  <a:ea typeface="Calibri (MS)"/>
                  <a:cs typeface="Calibri (MS)"/>
                  <a:sym typeface="Calibri (MS)"/>
                </a:rPr>
                <a:t>Use of communication technologies to enhance the search</a:t>
              </a:r>
            </a:p>
            <a:p>
              <a:pPr algn="l" marL="304038" indent="-152019" lvl="1">
                <a:lnSpc>
                  <a:spcPts val="1451"/>
                </a:lnSpc>
              </a:pPr>
            </a:p>
            <a:p>
              <a:pPr algn="l" marL="304038" indent="-152019" lvl="1">
                <a:lnSpc>
                  <a:spcPts val="1451"/>
                </a:lnSpc>
              </a:pPr>
              <a:r>
                <a:rPr lang="en-US" sz="1680" spc="14" u="sng">
                  <a:solidFill>
                    <a:srgbClr val="0563C1"/>
                  </a:solidFill>
                  <a:latin typeface="Calibri (MS)"/>
                  <a:ea typeface="Calibri (MS)"/>
                  <a:cs typeface="Calibri (MS)"/>
                  <a:sym typeface="Calibri (MS)"/>
                  <a:hlinkClick r:id="rId3" tooltip="https://www.youtube.com/watch?v=puW4DzndLtA&amp;feature=emb_logo"/>
                </a:rPr>
                <a:t>https://www.youtube.com/watch?v=puW4DzndLtA&amp;feature=emb_logo</a:t>
              </a:r>
            </a:p>
            <a:p>
              <a:pPr algn="l" marL="304038" indent="-152019" lvl="1">
                <a:lnSpc>
                  <a:spcPts val="1451"/>
                </a:lnSpc>
              </a:pPr>
            </a:p>
            <a:p>
              <a:pPr algn="l" marL="304038" indent="-152019" lvl="1">
                <a:lnSpc>
                  <a:spcPts val="1451"/>
                </a:lnSpc>
              </a:pPr>
              <a:r>
                <a:rPr lang="en-US" sz="1680" spc="14" u="sng">
                  <a:solidFill>
                    <a:srgbClr val="0563C1"/>
                  </a:solidFill>
                  <a:latin typeface="Calibri (MS)"/>
                  <a:ea typeface="Calibri (MS)"/>
                  <a:cs typeface="Calibri (MS)"/>
                  <a:sym typeface="Calibri (MS)"/>
                  <a:hlinkClick r:id="rId4" tooltip="https://www.youtube.com/watch?v=u-_qj3AYgmw&amp;feature=emb_logo"/>
                </a:rPr>
                <a:t>https://www.youtube.com/watch?v=u-_qj3AYgmw&amp;feature=emb_logo</a:t>
              </a:r>
            </a:p>
            <a:p>
              <a:pPr algn="l" marL="304038" indent="-152019" lvl="1">
                <a:lnSpc>
                  <a:spcPts val="1451"/>
                </a:lnSpc>
              </a:pPr>
            </a:p>
            <a:p>
              <a:pPr algn="l" marL="304038" indent="-152019" lvl="1">
                <a:lnSpc>
                  <a:spcPts val="1451"/>
                </a:lnSpc>
              </a:pPr>
            </a:p>
          </p:txBody>
        </p:sp>
      </p:grpSp>
      <p:grpSp>
        <p:nvGrpSpPr>
          <p:cNvPr name="Group 6" id="6"/>
          <p:cNvGrpSpPr/>
          <p:nvPr/>
        </p:nvGrpSpPr>
        <p:grpSpPr>
          <a:xfrm rot="0">
            <a:off x="119151" y="3861582"/>
            <a:ext cx="7898476" cy="5955477"/>
            <a:chOff x="0" y="0"/>
            <a:chExt cx="10531302" cy="7940636"/>
          </a:xfrm>
        </p:grpSpPr>
        <p:sp>
          <p:nvSpPr>
            <p:cNvPr name="Freeform 7" id="7"/>
            <p:cNvSpPr/>
            <p:nvPr/>
          </p:nvSpPr>
          <p:spPr>
            <a:xfrm flipH="false" flipV="false" rot="0">
              <a:off x="-1524" y="-1524"/>
              <a:ext cx="10534396" cy="7943723"/>
            </a:xfrm>
            <a:custGeom>
              <a:avLst/>
              <a:gdLst/>
              <a:ahLst/>
              <a:cxnLst/>
              <a:rect r="r" b="b" t="t" l="l"/>
              <a:pathLst>
                <a:path h="7943723" w="10534396">
                  <a:moveTo>
                    <a:pt x="1524" y="0"/>
                  </a:moveTo>
                  <a:lnTo>
                    <a:pt x="10532872" y="0"/>
                  </a:lnTo>
                  <a:cubicBezTo>
                    <a:pt x="10533761" y="0"/>
                    <a:pt x="10534396" y="762"/>
                    <a:pt x="10534396" y="1524"/>
                  </a:cubicBezTo>
                  <a:lnTo>
                    <a:pt x="10534396" y="7942199"/>
                  </a:lnTo>
                  <a:cubicBezTo>
                    <a:pt x="10534396" y="7943088"/>
                    <a:pt x="10533634" y="7943723"/>
                    <a:pt x="10532872" y="7943723"/>
                  </a:cubicBezTo>
                  <a:lnTo>
                    <a:pt x="1524" y="7943723"/>
                  </a:lnTo>
                  <a:cubicBezTo>
                    <a:pt x="635" y="7943723"/>
                    <a:pt x="0" y="7942961"/>
                    <a:pt x="0" y="7942199"/>
                  </a:cubicBezTo>
                  <a:lnTo>
                    <a:pt x="0" y="1524"/>
                  </a:lnTo>
                  <a:cubicBezTo>
                    <a:pt x="0" y="635"/>
                    <a:pt x="762" y="0"/>
                    <a:pt x="1524" y="0"/>
                  </a:cubicBezTo>
                  <a:moveTo>
                    <a:pt x="1524" y="3048"/>
                  </a:moveTo>
                  <a:lnTo>
                    <a:pt x="1524" y="1524"/>
                  </a:lnTo>
                  <a:lnTo>
                    <a:pt x="3048" y="1524"/>
                  </a:lnTo>
                  <a:lnTo>
                    <a:pt x="3048" y="7942199"/>
                  </a:lnTo>
                  <a:lnTo>
                    <a:pt x="1524" y="7942199"/>
                  </a:lnTo>
                  <a:lnTo>
                    <a:pt x="1524" y="7940675"/>
                  </a:lnTo>
                  <a:lnTo>
                    <a:pt x="10532872" y="7940675"/>
                  </a:lnTo>
                  <a:lnTo>
                    <a:pt x="10532872" y="7942199"/>
                  </a:lnTo>
                  <a:lnTo>
                    <a:pt x="10531348" y="7942199"/>
                  </a:lnTo>
                  <a:lnTo>
                    <a:pt x="10531348" y="1524"/>
                  </a:lnTo>
                  <a:lnTo>
                    <a:pt x="10532872" y="1524"/>
                  </a:lnTo>
                  <a:lnTo>
                    <a:pt x="10532872" y="3048"/>
                  </a:lnTo>
                  <a:lnTo>
                    <a:pt x="1524" y="3048"/>
                  </a:lnTo>
                  <a:close/>
                </a:path>
              </a:pathLst>
            </a:custGeom>
            <a:solidFill>
              <a:srgbClr val="000000"/>
            </a:solidFill>
          </p:spPr>
        </p:sp>
        <p:sp>
          <p:nvSpPr>
            <p:cNvPr name="TextBox 8" id="8"/>
            <p:cNvSpPr txBox="true"/>
            <p:nvPr/>
          </p:nvSpPr>
          <p:spPr>
            <a:xfrm>
              <a:off x="0" y="-28575"/>
              <a:ext cx="10531302" cy="7969211"/>
            </a:xfrm>
            <a:prstGeom prst="rect">
              <a:avLst/>
            </a:prstGeom>
          </p:spPr>
          <p:txBody>
            <a:bodyPr anchor="t" rtlCol="false" tIns="50800" lIns="50800" bIns="50800" rIns="50800"/>
            <a:lstStyle/>
            <a:p>
              <a:pPr algn="l">
                <a:lnSpc>
                  <a:spcPts val="2160"/>
                </a:lnSpc>
              </a:pPr>
              <a:r>
                <a:rPr lang="en-US" sz="1800" spc="15">
                  <a:solidFill>
                    <a:srgbClr val="000000"/>
                  </a:solidFill>
                  <a:latin typeface="Abibas"/>
                  <a:ea typeface="Abibas"/>
                  <a:cs typeface="Abibas"/>
                  <a:sym typeface="Abibas"/>
                </a:rPr>
                <a:t>Providing Temporary Shelter</a:t>
              </a:r>
            </a:p>
            <a:p>
              <a:pPr algn="l">
                <a:lnSpc>
                  <a:spcPts val="2160"/>
                </a:lnSpc>
              </a:pPr>
              <a:r>
                <a:rPr lang="en-US" sz="1800" spc="15">
                  <a:solidFill>
                    <a:srgbClr val="242424"/>
                  </a:solidFill>
                  <a:latin typeface="Arial"/>
                  <a:ea typeface="Arial"/>
                  <a:cs typeface="Arial"/>
                  <a:sym typeface="Arial"/>
                </a:rPr>
                <a:t>Study the following two videos, showing tent village life in Port au Prince, Haiti and L'Aquila, Italy.</a:t>
              </a:r>
            </a:p>
            <a:p>
              <a:pPr algn="l">
                <a:lnSpc>
                  <a:spcPts val="2160"/>
                </a:lnSpc>
              </a:pPr>
              <a:r>
                <a:rPr lang="en-US" sz="1800" spc="15">
                  <a:solidFill>
                    <a:srgbClr val="242424"/>
                  </a:solidFill>
                  <a:latin typeface="Arial"/>
                  <a:ea typeface="Arial"/>
                  <a:cs typeface="Arial"/>
                  <a:sym typeface="Arial"/>
                </a:rPr>
                <a:t>Make notes on how they contrast in terms of:</a:t>
              </a:r>
            </a:p>
            <a:p>
              <a:pPr algn="l" marL="325755" indent="-162878" lvl="1">
                <a:lnSpc>
                  <a:spcPts val="2160"/>
                </a:lnSpc>
                <a:buAutoNum type="arabicPeriod" startAt="1"/>
              </a:pPr>
              <a:r>
                <a:rPr lang="en-US" sz="1800" spc="15">
                  <a:solidFill>
                    <a:srgbClr val="242424"/>
                  </a:solidFill>
                  <a:latin typeface="Arial"/>
                  <a:ea typeface="Arial"/>
                  <a:cs typeface="Arial"/>
                  <a:sym typeface="Arial"/>
                </a:rPr>
                <a:t>Conditions/materials</a:t>
              </a:r>
            </a:p>
            <a:p>
              <a:pPr algn="l" marL="325755" indent="-162878" lvl="1">
                <a:lnSpc>
                  <a:spcPts val="2160"/>
                </a:lnSpc>
                <a:buAutoNum type="arabicPeriod" startAt="1"/>
              </a:pPr>
              <a:r>
                <a:rPr lang="en-US" sz="1800" spc="15">
                  <a:solidFill>
                    <a:srgbClr val="242424"/>
                  </a:solidFill>
                  <a:latin typeface="Arial"/>
                  <a:ea typeface="Arial"/>
                  <a:cs typeface="Arial"/>
                  <a:sym typeface="Arial"/>
                </a:rPr>
                <a:t>Extent of government involvement</a:t>
              </a:r>
            </a:p>
            <a:p>
              <a:pPr algn="l" marL="325755" indent="-162878" lvl="1">
                <a:lnSpc>
                  <a:spcPts val="2160"/>
                </a:lnSpc>
                <a:buAutoNum type="arabicPeriod" startAt="1"/>
              </a:pPr>
              <a:r>
                <a:rPr lang="en-US" sz="1800" spc="15">
                  <a:solidFill>
                    <a:srgbClr val="242424"/>
                  </a:solidFill>
                  <a:latin typeface="Arial"/>
                  <a:ea typeface="Arial"/>
                  <a:cs typeface="Arial"/>
                  <a:sym typeface="Arial"/>
                </a:rPr>
                <a:t>Role of community and community resilience</a:t>
              </a:r>
            </a:p>
            <a:p>
              <a:pPr algn="l" marL="325755" indent="-162878" lvl="1">
                <a:lnSpc>
                  <a:spcPts val="2160"/>
                </a:lnSpc>
              </a:pPr>
            </a:p>
            <a:p>
              <a:pPr algn="l" marL="325755" indent="-162878" lvl="1">
                <a:lnSpc>
                  <a:spcPts val="2160"/>
                </a:lnSpc>
              </a:pPr>
              <a:r>
                <a:rPr lang="en-US" sz="1800" spc="15" u="sng">
                  <a:solidFill>
                    <a:srgbClr val="0563C1"/>
                  </a:solidFill>
                  <a:latin typeface="Calibri (MS)"/>
                  <a:ea typeface="Calibri (MS)"/>
                  <a:cs typeface="Calibri (MS)"/>
                  <a:sym typeface="Calibri (MS)"/>
                  <a:hlinkClick r:id="rId5" tooltip="https://www.youtube.com/watch?v=GG_NFlz_8QA&amp;feature=emb_logo"/>
                </a:rPr>
                <a:t>https://www.youtube.com/watch?v=GG_NFlz_8QA&amp;feature=emb_logo</a:t>
              </a:r>
            </a:p>
            <a:p>
              <a:pPr algn="l" marL="325755" indent="-162878" lvl="1">
                <a:lnSpc>
                  <a:spcPts val="2160"/>
                </a:lnSpc>
              </a:pPr>
              <a:r>
                <a:rPr lang="en-US" sz="1800" spc="15" u="sng">
                  <a:solidFill>
                    <a:srgbClr val="0563C1"/>
                  </a:solidFill>
                  <a:latin typeface="Calibri (MS)"/>
                  <a:ea typeface="Calibri (MS)"/>
                  <a:cs typeface="Calibri (MS)"/>
                  <a:sym typeface="Calibri (MS)"/>
                  <a:hlinkClick r:id="rId6" tooltip="https://www.youtube.com/watch?v=dQa_KjiCFCU&amp;feature=emb_logo"/>
                </a:rPr>
                <a:t>https://www.youtube.com/watch?v=dQa_KjiCFCU&amp;feature=emb_logo</a:t>
              </a:r>
            </a:p>
            <a:p>
              <a:pPr algn="l" marL="325755" indent="-162878" lvl="1">
                <a:lnSpc>
                  <a:spcPts val="2160"/>
                </a:lnSpc>
              </a:pPr>
            </a:p>
            <a:p>
              <a:pPr algn="l" marL="325755" indent="-162878" lvl="1">
                <a:lnSpc>
                  <a:spcPts val="2160"/>
                </a:lnSpc>
              </a:pPr>
              <a:r>
                <a:rPr lang="en-US" sz="1800" spc="15">
                  <a:solidFill>
                    <a:srgbClr val="242424"/>
                  </a:solidFill>
                  <a:latin typeface="Arial"/>
                  <a:ea typeface="Arial"/>
                  <a:cs typeface="Arial"/>
                  <a:sym typeface="Arial"/>
                </a:rPr>
                <a:t>Complete the following table:</a:t>
              </a:r>
            </a:p>
            <a:p>
              <a:pPr algn="l" marL="325755" indent="-162878" lvl="1">
                <a:lnSpc>
                  <a:spcPts val="2160"/>
                </a:lnSpc>
              </a:pPr>
            </a:p>
            <a:p>
              <a:pPr algn="l" marL="325755" indent="-162878" lvl="1">
                <a:lnSpc>
                  <a:spcPts val="2160"/>
                </a:lnSpc>
              </a:pPr>
            </a:p>
            <a:p>
              <a:pPr algn="l" marL="325755" indent="-162878" lvl="1">
                <a:lnSpc>
                  <a:spcPts val="2160"/>
                </a:lnSpc>
              </a:pPr>
            </a:p>
            <a:p>
              <a:pPr algn="l" marL="325755" indent="-162878" lvl="1">
                <a:lnSpc>
                  <a:spcPts val="2160"/>
                </a:lnSpc>
              </a:pPr>
            </a:p>
            <a:p>
              <a:pPr algn="l" marL="325755" indent="-162878" lvl="1">
                <a:lnSpc>
                  <a:spcPts val="2160"/>
                </a:lnSpc>
              </a:pPr>
            </a:p>
            <a:p>
              <a:pPr algn="l" marL="325755" indent="-162878" lvl="1">
                <a:lnSpc>
                  <a:spcPts val="2160"/>
                </a:lnSpc>
              </a:pPr>
            </a:p>
            <a:p>
              <a:pPr algn="l" marL="325755" indent="-162878" lvl="1">
                <a:lnSpc>
                  <a:spcPts val="2160"/>
                </a:lnSpc>
              </a:pPr>
            </a:p>
            <a:p>
              <a:pPr algn="l" marL="325755" indent="-162878" lvl="1">
                <a:lnSpc>
                  <a:spcPts val="2160"/>
                </a:lnSpc>
              </a:pPr>
            </a:p>
            <a:p>
              <a:pPr algn="l" marL="325755" indent="-162878" lvl="1">
                <a:lnSpc>
                  <a:spcPts val="2160"/>
                </a:lnSpc>
              </a:pPr>
            </a:p>
          </p:txBody>
        </p:sp>
      </p:grpSp>
      <p:graphicFrame>
        <p:nvGraphicFramePr>
          <p:cNvPr name="Table 9" id="9"/>
          <p:cNvGraphicFramePr>
            <a:graphicFrameLocks noGrp="true"/>
          </p:cNvGraphicFramePr>
          <p:nvPr/>
        </p:nvGraphicFramePr>
        <p:xfrm>
          <a:off x="172319" y="7423695"/>
          <a:ext cx="7829550" cy="2209800"/>
        </p:xfrm>
        <a:graphic>
          <a:graphicData uri="http://schemas.openxmlformats.org/drawingml/2006/table">
            <a:tbl>
              <a:tblPr/>
              <a:tblGrid>
                <a:gridCol w="2609850"/>
                <a:gridCol w="2609850"/>
                <a:gridCol w="2609850"/>
              </a:tblGrid>
              <a:tr h="552450">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800"/>
                        </a:lnSpc>
                        <a:defRPr/>
                      </a:pPr>
                      <a:r>
                        <a:rPr lang="en-US" sz="1500">
                          <a:solidFill>
                            <a:srgbClr val="000000"/>
                          </a:solidFill>
                          <a:latin typeface="Calibri (MS)"/>
                          <a:ea typeface="Calibri (MS)"/>
                          <a:cs typeface="Calibri (MS)"/>
                          <a:sym typeface="Calibri (MS)"/>
                        </a:rPr>
                        <a:t>Port au Prince, Haiti</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800"/>
                        </a:lnSpc>
                        <a:defRPr/>
                      </a:pPr>
                      <a:r>
                        <a:rPr lang="en-US" sz="1500">
                          <a:solidFill>
                            <a:srgbClr val="000000"/>
                          </a:solidFill>
                          <a:latin typeface="Calibri (MS)"/>
                          <a:ea typeface="Calibri (MS)"/>
                          <a:cs typeface="Calibri (MS)"/>
                          <a:sym typeface="Calibri (MS)"/>
                        </a:rPr>
                        <a:t>L’Aquila, Itlay</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l">
                        <a:lnSpc>
                          <a:spcPts val="1800"/>
                        </a:lnSpc>
                        <a:defRPr/>
                      </a:pPr>
                      <a:r>
                        <a:rPr lang="en-US" sz="1500">
                          <a:solidFill>
                            <a:srgbClr val="000000"/>
                          </a:solidFill>
                          <a:latin typeface="Calibri (MS)"/>
                          <a:ea typeface="Calibri (MS)"/>
                          <a:cs typeface="Calibri (MS)"/>
                          <a:sym typeface="Calibri (MS)"/>
                        </a:rPr>
                        <a:t>Conditions/ materials</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l">
                        <a:lnSpc>
                          <a:spcPts val="1800"/>
                        </a:lnSpc>
                        <a:defRPr/>
                      </a:pPr>
                      <a:r>
                        <a:rPr lang="en-US" sz="1500">
                          <a:solidFill>
                            <a:srgbClr val="000000"/>
                          </a:solidFill>
                          <a:latin typeface="Calibri (MS)"/>
                          <a:ea typeface="Calibri (MS)"/>
                          <a:cs typeface="Calibri (MS)"/>
                          <a:sym typeface="Calibri (MS)"/>
                        </a:rPr>
                        <a:t>Extent of government involvement</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r h="552450">
                <a:tc>
                  <a:txBody>
                    <a:bodyPr anchor="t" rtlCol="false"/>
                    <a:lstStyle/>
                    <a:p>
                      <a:pPr algn="l">
                        <a:lnSpc>
                          <a:spcPts val="1800"/>
                        </a:lnSpc>
                        <a:defRPr/>
                      </a:pPr>
                      <a:r>
                        <a:rPr lang="en-US" sz="1500">
                          <a:solidFill>
                            <a:srgbClr val="000000"/>
                          </a:solidFill>
                          <a:latin typeface="Calibri (MS)"/>
                          <a:ea typeface="Calibri (MS)"/>
                          <a:cs typeface="Calibri (MS)"/>
                          <a:sym typeface="Calibri (MS)"/>
                        </a:rPr>
                        <a:t>Role of community and community resilience</a:t>
                      </a: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c>
                  <a:txBody>
                    <a:bodyPr anchor="t" rtlCol="false"/>
                    <a:lstStyle/>
                    <a:p>
                      <a:pPr algn="l">
                        <a:lnSpc>
                          <a:spcPts val="1679"/>
                        </a:lnSpc>
                        <a:defRPr/>
                      </a:pPr>
                      <a:endParaRPr lang="en-US" sz="1100"/>
                    </a:p>
                  </a:txBody>
                  <a:tcPr marL="91440" marR="91440" marT="91440" marB="91440" anchor="ctr">
                    <a:lnL cmpd="sng" algn="ctr" cap="flat" w="4762">
                      <a:solidFill>
                        <a:srgbClr val="000000"/>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4762">
                      <a:solidFill>
                        <a:srgbClr val="000000"/>
                      </a:solidFill>
                      <a:prstDash val="solid"/>
                      <a:round/>
                      <a:headEnd type="none" w="med" len="med"/>
                      <a:tailEnd type="none" w="med" len="med"/>
                    </a:lnT>
                    <a:lnB cmpd="sng" algn="ctr" cap="flat" w="4762">
                      <a:solidFill>
                        <a:srgbClr val="000000"/>
                      </a:solidFill>
                      <a:prstDash val="solid"/>
                      <a:round/>
                      <a:headEnd type="none" w="med" len="med"/>
                      <a:tailEnd type="none" w="med" len="med"/>
                    </a:lnB>
                  </a:tcPr>
                </a:tc>
              </a:tr>
            </a:tbl>
          </a:graphicData>
        </a:graphic>
      </p:graphicFrame>
      <p:grpSp>
        <p:nvGrpSpPr>
          <p:cNvPr name="Group 10" id="10"/>
          <p:cNvGrpSpPr/>
          <p:nvPr/>
        </p:nvGrpSpPr>
        <p:grpSpPr>
          <a:xfrm rot="0">
            <a:off x="7564582" y="122616"/>
            <a:ext cx="10612580" cy="3479567"/>
            <a:chOff x="0" y="0"/>
            <a:chExt cx="14150106" cy="4639422"/>
          </a:xfrm>
        </p:grpSpPr>
        <p:sp>
          <p:nvSpPr>
            <p:cNvPr name="Freeform 11" id="11"/>
            <p:cNvSpPr/>
            <p:nvPr/>
          </p:nvSpPr>
          <p:spPr>
            <a:xfrm flipH="false" flipV="false" rot="0">
              <a:off x="-1524" y="-1524"/>
              <a:ext cx="14153135" cy="4642485"/>
            </a:xfrm>
            <a:custGeom>
              <a:avLst/>
              <a:gdLst/>
              <a:ahLst/>
              <a:cxnLst/>
              <a:rect r="r" b="b" t="t" l="l"/>
              <a:pathLst>
                <a:path h="4642485" w="14153135">
                  <a:moveTo>
                    <a:pt x="1524" y="0"/>
                  </a:moveTo>
                  <a:lnTo>
                    <a:pt x="14151611" y="0"/>
                  </a:lnTo>
                  <a:cubicBezTo>
                    <a:pt x="14152499" y="0"/>
                    <a:pt x="14153135" y="762"/>
                    <a:pt x="14153135" y="1524"/>
                  </a:cubicBezTo>
                  <a:lnTo>
                    <a:pt x="14153135" y="4640961"/>
                  </a:lnTo>
                  <a:cubicBezTo>
                    <a:pt x="14153135" y="4641850"/>
                    <a:pt x="14152373" y="4642485"/>
                    <a:pt x="14151611" y="4642485"/>
                  </a:cubicBezTo>
                  <a:lnTo>
                    <a:pt x="1524" y="4642485"/>
                  </a:lnTo>
                  <a:cubicBezTo>
                    <a:pt x="635" y="4642485"/>
                    <a:pt x="0" y="4641723"/>
                    <a:pt x="0" y="4640961"/>
                  </a:cubicBezTo>
                  <a:lnTo>
                    <a:pt x="0" y="1524"/>
                  </a:lnTo>
                  <a:cubicBezTo>
                    <a:pt x="0" y="635"/>
                    <a:pt x="762" y="0"/>
                    <a:pt x="1524" y="0"/>
                  </a:cubicBezTo>
                  <a:moveTo>
                    <a:pt x="1524" y="3048"/>
                  </a:moveTo>
                  <a:lnTo>
                    <a:pt x="1524" y="1524"/>
                  </a:lnTo>
                  <a:lnTo>
                    <a:pt x="3048" y="1524"/>
                  </a:lnTo>
                  <a:lnTo>
                    <a:pt x="3048" y="4640961"/>
                  </a:lnTo>
                  <a:lnTo>
                    <a:pt x="1524" y="4640961"/>
                  </a:lnTo>
                  <a:lnTo>
                    <a:pt x="1524" y="4639437"/>
                  </a:lnTo>
                  <a:lnTo>
                    <a:pt x="14151611" y="4639437"/>
                  </a:lnTo>
                  <a:lnTo>
                    <a:pt x="14151611" y="4640961"/>
                  </a:lnTo>
                  <a:lnTo>
                    <a:pt x="14150087" y="4640961"/>
                  </a:lnTo>
                  <a:lnTo>
                    <a:pt x="14150087" y="1524"/>
                  </a:lnTo>
                  <a:lnTo>
                    <a:pt x="14151611" y="1524"/>
                  </a:lnTo>
                  <a:lnTo>
                    <a:pt x="14151611" y="3048"/>
                  </a:lnTo>
                  <a:lnTo>
                    <a:pt x="1524" y="3048"/>
                  </a:lnTo>
                  <a:close/>
                </a:path>
              </a:pathLst>
            </a:custGeom>
            <a:solidFill>
              <a:srgbClr val="000000"/>
            </a:solidFill>
          </p:spPr>
        </p:sp>
        <p:sp>
          <p:nvSpPr>
            <p:cNvPr name="TextBox 12" id="12"/>
            <p:cNvSpPr txBox="true"/>
            <p:nvPr/>
          </p:nvSpPr>
          <p:spPr>
            <a:xfrm>
              <a:off x="0" y="28575"/>
              <a:ext cx="14150106" cy="4610847"/>
            </a:xfrm>
            <a:prstGeom prst="rect">
              <a:avLst/>
            </a:prstGeom>
          </p:spPr>
          <p:txBody>
            <a:bodyPr anchor="t" rtlCol="false" tIns="50800" lIns="50800" bIns="50800" rIns="50800"/>
            <a:lstStyle/>
            <a:p>
              <a:pPr algn="l">
                <a:lnSpc>
                  <a:spcPts val="1723"/>
                </a:lnSpc>
              </a:pPr>
              <a:r>
                <a:rPr lang="en-US" sz="1995" spc="17">
                  <a:solidFill>
                    <a:srgbClr val="000000"/>
                  </a:solidFill>
                  <a:latin typeface="Abibas"/>
                  <a:ea typeface="Abibas"/>
                  <a:cs typeface="Abibas"/>
                  <a:sym typeface="Abibas"/>
                </a:rPr>
                <a:t>Rehabilitation and Recovery of L'Aquila and Port au Prince</a:t>
              </a:r>
            </a:p>
            <a:p>
              <a:pPr algn="l">
                <a:lnSpc>
                  <a:spcPts val="1723"/>
                </a:lnSpc>
              </a:pPr>
              <a:r>
                <a:rPr lang="en-US" sz="1995" spc="17">
                  <a:solidFill>
                    <a:srgbClr val="000000"/>
                  </a:solidFill>
                  <a:latin typeface="Calibri (MS)"/>
                  <a:ea typeface="Calibri (MS)"/>
                  <a:cs typeface="Calibri (MS)"/>
                  <a:sym typeface="Calibri (MS)"/>
                </a:rPr>
                <a:t>Watch the following video based on the recovery of L'Aquila and Port au Prince,  following their earthquakes answer the questions on your google slides and then make notes on;</a:t>
              </a:r>
            </a:p>
            <a:p>
              <a:pPr algn="l" marL="361045" indent="-180523" lvl="1">
                <a:lnSpc>
                  <a:spcPts val="1723"/>
                </a:lnSpc>
                <a:buFont typeface="Arial"/>
                <a:buChar char="•"/>
              </a:pPr>
              <a:r>
                <a:rPr lang="en-US" sz="1995" spc="17">
                  <a:solidFill>
                    <a:srgbClr val="000000"/>
                  </a:solidFill>
                  <a:latin typeface="Calibri (MS)"/>
                  <a:ea typeface="Calibri (MS)"/>
                  <a:cs typeface="Calibri (MS)"/>
                  <a:sym typeface="Calibri (MS)"/>
                </a:rPr>
                <a:t>The extent of the recovery </a:t>
              </a:r>
            </a:p>
            <a:p>
              <a:pPr algn="l" marL="361045" indent="-180523" lvl="1">
                <a:lnSpc>
                  <a:spcPts val="1723"/>
                </a:lnSpc>
                <a:buFont typeface="Arial"/>
                <a:buChar char="•"/>
              </a:pPr>
              <a:r>
                <a:rPr lang="en-US" sz="1995" spc="17">
                  <a:solidFill>
                    <a:srgbClr val="000000"/>
                  </a:solidFill>
                  <a:latin typeface="Calibri (MS)"/>
                  <a:ea typeface="Calibri (MS)"/>
                  <a:cs typeface="Calibri (MS)"/>
                  <a:sym typeface="Calibri (MS)"/>
                </a:rPr>
                <a:t>Different challenges they face</a:t>
              </a:r>
            </a:p>
            <a:p>
              <a:pPr algn="l" marL="361045" indent="-180523" lvl="1">
                <a:lnSpc>
                  <a:spcPts val="1723"/>
                </a:lnSpc>
              </a:pPr>
            </a:p>
            <a:p>
              <a:pPr algn="l" marL="361045" indent="-180523" lvl="1">
                <a:lnSpc>
                  <a:spcPts val="1723"/>
                </a:lnSpc>
              </a:pPr>
              <a:r>
                <a:rPr lang="en-US" sz="1995" spc="17" u="sng">
                  <a:solidFill>
                    <a:srgbClr val="0563C1"/>
                  </a:solidFill>
                  <a:latin typeface="Calibri (MS)"/>
                  <a:ea typeface="Calibri (MS)"/>
                  <a:cs typeface="Calibri (MS)"/>
                  <a:sym typeface="Calibri (MS)"/>
                  <a:hlinkClick r:id="rId7" tooltip="https://www.youtube.com/watch?v=RjuE3984Wb8&amp;feature=emb_logo"/>
                </a:rPr>
                <a:t>https://www.youtube.com/watch?v=RjuE3984Wb8&amp;feature=emb_logo</a:t>
              </a:r>
            </a:p>
            <a:p>
              <a:pPr algn="l" marL="361045" indent="-180523" lvl="1">
                <a:lnSpc>
                  <a:spcPts val="1723"/>
                </a:lnSpc>
              </a:pPr>
              <a:r>
                <a:rPr lang="en-US" sz="1995" spc="17" u="sng">
                  <a:solidFill>
                    <a:srgbClr val="0563C1"/>
                  </a:solidFill>
                  <a:latin typeface="Calibri (MS)"/>
                  <a:ea typeface="Calibri (MS)"/>
                  <a:cs typeface="Calibri (MS)"/>
                  <a:sym typeface="Calibri (MS)"/>
                  <a:hlinkClick r:id="rId8" tooltip="https://www.youtube.com/watch?v=Ypmh-p2T1zs&amp;feature=emb_logo"/>
                </a:rPr>
                <a:t>https://www.youtube.com/watch?v=Ypmh-p2T1zs&amp;feature=emb_logo</a:t>
              </a:r>
            </a:p>
            <a:p>
              <a:pPr algn="l" marL="361045" indent="-180523" lvl="1">
                <a:lnSpc>
                  <a:spcPts val="1723"/>
                </a:lnSpc>
              </a:pPr>
              <a:r>
                <a:rPr lang="en-US" sz="1995" spc="17" u="sng">
                  <a:solidFill>
                    <a:srgbClr val="0563C1"/>
                  </a:solidFill>
                  <a:latin typeface="Calibri (MS)"/>
                  <a:ea typeface="Calibri (MS)"/>
                  <a:cs typeface="Calibri (MS)"/>
                  <a:sym typeface="Calibri (MS)"/>
                  <a:hlinkClick r:id="rId9" tooltip="https://www.youtube.com/watch?v=Y9k7k1wFMNA&amp;feature=emb_logo"/>
                </a:rPr>
                <a:t>https://www.youtube.com/watch?v=Y9k7k1wFMNA&amp;feature=emb_logo</a:t>
              </a:r>
            </a:p>
          </p:txBody>
        </p:sp>
      </p:grpSp>
      <p:grpSp>
        <p:nvGrpSpPr>
          <p:cNvPr name="Group 13" id="13"/>
          <p:cNvGrpSpPr/>
          <p:nvPr/>
        </p:nvGrpSpPr>
        <p:grpSpPr>
          <a:xfrm rot="0">
            <a:off x="8084649" y="3861582"/>
            <a:ext cx="3276078" cy="6279945"/>
            <a:chOff x="0" y="0"/>
            <a:chExt cx="4368104" cy="8373260"/>
          </a:xfrm>
        </p:grpSpPr>
        <p:sp>
          <p:nvSpPr>
            <p:cNvPr name="Freeform 14" id="14"/>
            <p:cNvSpPr/>
            <p:nvPr/>
          </p:nvSpPr>
          <p:spPr>
            <a:xfrm flipH="false" flipV="false" rot="0">
              <a:off x="-1524" y="-1524"/>
              <a:ext cx="4371213" cy="8376285"/>
            </a:xfrm>
            <a:custGeom>
              <a:avLst/>
              <a:gdLst/>
              <a:ahLst/>
              <a:cxnLst/>
              <a:rect r="r" b="b" t="t" l="l"/>
              <a:pathLst>
                <a:path h="8376285" w="4371213">
                  <a:moveTo>
                    <a:pt x="1524" y="0"/>
                  </a:moveTo>
                  <a:lnTo>
                    <a:pt x="4369689" y="0"/>
                  </a:lnTo>
                  <a:cubicBezTo>
                    <a:pt x="4370578" y="0"/>
                    <a:pt x="4371213" y="762"/>
                    <a:pt x="4371213" y="1524"/>
                  </a:cubicBezTo>
                  <a:lnTo>
                    <a:pt x="4371213" y="8374761"/>
                  </a:lnTo>
                  <a:cubicBezTo>
                    <a:pt x="4371213" y="8375650"/>
                    <a:pt x="4370451" y="8376285"/>
                    <a:pt x="4369689" y="8376285"/>
                  </a:cubicBezTo>
                  <a:lnTo>
                    <a:pt x="1524" y="8376285"/>
                  </a:lnTo>
                  <a:cubicBezTo>
                    <a:pt x="635" y="8376285"/>
                    <a:pt x="0" y="8375523"/>
                    <a:pt x="0" y="8374761"/>
                  </a:cubicBezTo>
                  <a:lnTo>
                    <a:pt x="0" y="1524"/>
                  </a:lnTo>
                  <a:cubicBezTo>
                    <a:pt x="0" y="635"/>
                    <a:pt x="762" y="0"/>
                    <a:pt x="1524" y="0"/>
                  </a:cubicBezTo>
                  <a:moveTo>
                    <a:pt x="1524" y="3048"/>
                  </a:moveTo>
                  <a:lnTo>
                    <a:pt x="1524" y="1524"/>
                  </a:lnTo>
                  <a:lnTo>
                    <a:pt x="3048" y="1524"/>
                  </a:lnTo>
                  <a:lnTo>
                    <a:pt x="3048" y="8374761"/>
                  </a:lnTo>
                  <a:lnTo>
                    <a:pt x="1524" y="8374761"/>
                  </a:lnTo>
                  <a:lnTo>
                    <a:pt x="1524" y="8373237"/>
                  </a:lnTo>
                  <a:lnTo>
                    <a:pt x="4369689" y="8373237"/>
                  </a:lnTo>
                  <a:lnTo>
                    <a:pt x="4369689" y="8374761"/>
                  </a:lnTo>
                  <a:lnTo>
                    <a:pt x="4368165" y="8374761"/>
                  </a:lnTo>
                  <a:lnTo>
                    <a:pt x="4368165" y="1524"/>
                  </a:lnTo>
                  <a:lnTo>
                    <a:pt x="4369689" y="1524"/>
                  </a:lnTo>
                  <a:lnTo>
                    <a:pt x="4369689" y="3048"/>
                  </a:lnTo>
                  <a:lnTo>
                    <a:pt x="1524" y="3048"/>
                  </a:lnTo>
                  <a:close/>
                </a:path>
              </a:pathLst>
            </a:custGeom>
            <a:solidFill>
              <a:srgbClr val="000000"/>
            </a:solidFill>
          </p:spPr>
        </p:sp>
        <p:sp>
          <p:nvSpPr>
            <p:cNvPr name="TextBox 15" id="15"/>
            <p:cNvSpPr txBox="true"/>
            <p:nvPr/>
          </p:nvSpPr>
          <p:spPr>
            <a:xfrm>
              <a:off x="0" y="47625"/>
              <a:ext cx="4368104" cy="8325635"/>
            </a:xfrm>
            <a:prstGeom prst="rect">
              <a:avLst/>
            </a:prstGeom>
          </p:spPr>
          <p:txBody>
            <a:bodyPr anchor="t" rtlCol="false" tIns="50800" lIns="50800" bIns="50800" rIns="50800"/>
            <a:lstStyle/>
            <a:p>
              <a:pPr algn="l">
                <a:lnSpc>
                  <a:spcPts val="1982"/>
                </a:lnSpc>
              </a:pPr>
              <a:r>
                <a:rPr lang="en-US" sz="2295" spc="20">
                  <a:solidFill>
                    <a:srgbClr val="000000"/>
                  </a:solidFill>
                  <a:latin typeface="Abibas"/>
                  <a:ea typeface="Abibas"/>
                  <a:cs typeface="Abibas"/>
                  <a:sym typeface="Abibas"/>
                </a:rPr>
                <a:t>Drones and Mapping</a:t>
              </a:r>
            </a:p>
            <a:p>
              <a:pPr algn="l">
                <a:lnSpc>
                  <a:spcPts val="1982"/>
                </a:lnSpc>
              </a:pPr>
              <a:r>
                <a:rPr lang="en-US" sz="2295" spc="20">
                  <a:solidFill>
                    <a:srgbClr val="000000"/>
                  </a:solidFill>
                  <a:latin typeface="Calibri (MS)"/>
                  <a:ea typeface="Calibri (MS)"/>
                  <a:cs typeface="Calibri (MS)"/>
                  <a:sym typeface="Calibri (MS)"/>
                </a:rPr>
                <a:t>Watch the two videos on use of drones in disaster regions and make notes of the usefulness of drones for:</a:t>
              </a:r>
            </a:p>
            <a:p>
              <a:pPr algn="l" marL="415338" indent="-207669" lvl="1">
                <a:lnSpc>
                  <a:spcPts val="1982"/>
                </a:lnSpc>
                <a:buFont typeface="Arial"/>
                <a:buChar char="•"/>
              </a:pPr>
              <a:r>
                <a:rPr lang="en-US" sz="2295" spc="20">
                  <a:solidFill>
                    <a:srgbClr val="000000"/>
                  </a:solidFill>
                  <a:latin typeface="Calibri (MS)"/>
                  <a:ea typeface="Calibri (MS)"/>
                  <a:cs typeface="Calibri (MS)"/>
                  <a:sym typeface="Calibri (MS)"/>
                </a:rPr>
                <a:t>Assessing needs</a:t>
              </a:r>
            </a:p>
            <a:p>
              <a:pPr algn="l" marL="415338" indent="-207669" lvl="1">
                <a:lnSpc>
                  <a:spcPts val="1982"/>
                </a:lnSpc>
                <a:buFont typeface="Arial"/>
                <a:buChar char="•"/>
              </a:pPr>
              <a:r>
                <a:rPr lang="en-US" sz="2295" spc="20">
                  <a:solidFill>
                    <a:srgbClr val="000000"/>
                  </a:solidFill>
                  <a:latin typeface="Calibri (MS)"/>
                  <a:ea typeface="Calibri (MS)"/>
                  <a:cs typeface="Calibri (MS)"/>
                  <a:sym typeface="Calibri (MS)"/>
                </a:rPr>
                <a:t>Mapping impacts</a:t>
              </a:r>
            </a:p>
            <a:p>
              <a:pPr algn="l" marL="415338" indent="-207669" lvl="1">
                <a:lnSpc>
                  <a:spcPts val="1982"/>
                </a:lnSpc>
                <a:buFont typeface="Arial"/>
                <a:buChar char="•"/>
              </a:pPr>
              <a:r>
                <a:rPr lang="en-US" sz="2295" spc="20">
                  <a:solidFill>
                    <a:srgbClr val="000000"/>
                  </a:solidFill>
                  <a:latin typeface="Calibri (MS)"/>
                  <a:ea typeface="Calibri (MS)"/>
                  <a:cs typeface="Calibri (MS)"/>
                  <a:sym typeface="Calibri (MS)"/>
                </a:rPr>
                <a:t>Measuring effects of recovery</a:t>
              </a:r>
            </a:p>
            <a:p>
              <a:pPr algn="l" marL="415338" indent="-207669" lvl="1">
                <a:lnSpc>
                  <a:spcPts val="1982"/>
                </a:lnSpc>
              </a:pPr>
            </a:p>
            <a:p>
              <a:pPr algn="l" marL="415338" indent="-207669" lvl="1">
                <a:lnSpc>
                  <a:spcPts val="1982"/>
                </a:lnSpc>
              </a:pPr>
              <a:r>
                <a:rPr lang="en-US" sz="2295" spc="20" u="sng">
                  <a:solidFill>
                    <a:srgbClr val="0563C1"/>
                  </a:solidFill>
                  <a:latin typeface="Calibri (MS)"/>
                  <a:ea typeface="Calibri (MS)"/>
                  <a:cs typeface="Calibri (MS)"/>
                  <a:sym typeface="Calibri (MS)"/>
                  <a:hlinkClick r:id="rId10" tooltip="https://www.youtube.com/watch?v=gSnFB9Q27Zw&amp;feature=emb_logo"/>
                </a:rPr>
                <a:t>https://www.youtube.com/watch?v=gSnFB9Q27Zw&amp;feature=emb_logo</a:t>
              </a:r>
            </a:p>
            <a:p>
              <a:pPr algn="l" marL="415338" indent="-207669" lvl="1">
                <a:lnSpc>
                  <a:spcPts val="1982"/>
                </a:lnSpc>
              </a:pPr>
            </a:p>
            <a:p>
              <a:pPr algn="l" marL="415338" indent="-207669" lvl="1">
                <a:lnSpc>
                  <a:spcPts val="1982"/>
                </a:lnSpc>
              </a:pPr>
              <a:r>
                <a:rPr lang="en-US" sz="2295" spc="20" u="sng">
                  <a:solidFill>
                    <a:srgbClr val="0563C1"/>
                  </a:solidFill>
                  <a:latin typeface="Calibri (MS)"/>
                  <a:ea typeface="Calibri (MS)"/>
                  <a:cs typeface="Calibri (MS)"/>
                  <a:sym typeface="Calibri (MS)"/>
                  <a:hlinkClick r:id="rId11" tooltip="https://www.youtube.com/watch?v=Oou32o-jR0M&amp;feature=emb_logo"/>
                </a:rPr>
                <a:t>https://www.youtube.com/watch?v=Oou32o-jR0M&amp;feature=emb_logo</a:t>
              </a:r>
            </a:p>
            <a:p>
              <a:pPr algn="l" marL="415338" indent="-207669" lvl="1">
                <a:lnSpc>
                  <a:spcPts val="1982"/>
                </a:lnSpc>
              </a:pPr>
            </a:p>
            <a:p>
              <a:pPr algn="l" marL="415338" indent="-207669" lvl="1">
                <a:lnSpc>
                  <a:spcPts val="1982"/>
                </a:lnSpc>
              </a:pPr>
            </a:p>
            <a:p>
              <a:pPr algn="l" marL="415338" indent="-207669" lvl="1">
                <a:lnSpc>
                  <a:spcPts val="1982"/>
                </a:lnSpc>
              </a:pPr>
            </a:p>
          </p:txBody>
        </p:sp>
      </p:grpSp>
      <p:grpSp>
        <p:nvGrpSpPr>
          <p:cNvPr name="Group 16" id="16"/>
          <p:cNvGrpSpPr/>
          <p:nvPr/>
        </p:nvGrpSpPr>
        <p:grpSpPr>
          <a:xfrm rot="0">
            <a:off x="11427747" y="3861582"/>
            <a:ext cx="6749415" cy="6279945"/>
            <a:chOff x="0" y="0"/>
            <a:chExt cx="8999220" cy="8373260"/>
          </a:xfrm>
        </p:grpSpPr>
        <p:sp>
          <p:nvSpPr>
            <p:cNvPr name="Freeform 17" id="17"/>
            <p:cNvSpPr/>
            <p:nvPr/>
          </p:nvSpPr>
          <p:spPr>
            <a:xfrm flipH="false" flipV="false" rot="0">
              <a:off x="-1524" y="-1524"/>
              <a:ext cx="9002268" cy="8376285"/>
            </a:xfrm>
            <a:custGeom>
              <a:avLst/>
              <a:gdLst/>
              <a:ahLst/>
              <a:cxnLst/>
              <a:rect r="r" b="b" t="t" l="l"/>
              <a:pathLst>
                <a:path h="8376285" w="9002268">
                  <a:moveTo>
                    <a:pt x="1524" y="0"/>
                  </a:moveTo>
                  <a:lnTo>
                    <a:pt x="9000744" y="0"/>
                  </a:lnTo>
                  <a:cubicBezTo>
                    <a:pt x="9001633" y="0"/>
                    <a:pt x="9002268" y="762"/>
                    <a:pt x="9002268" y="1524"/>
                  </a:cubicBezTo>
                  <a:lnTo>
                    <a:pt x="9002268" y="8374761"/>
                  </a:lnTo>
                  <a:cubicBezTo>
                    <a:pt x="9002268" y="8375650"/>
                    <a:pt x="9001506" y="8376285"/>
                    <a:pt x="9000744" y="8376285"/>
                  </a:cubicBezTo>
                  <a:lnTo>
                    <a:pt x="1524" y="8376285"/>
                  </a:lnTo>
                  <a:cubicBezTo>
                    <a:pt x="635" y="8376285"/>
                    <a:pt x="0" y="8375523"/>
                    <a:pt x="0" y="8374761"/>
                  </a:cubicBezTo>
                  <a:lnTo>
                    <a:pt x="0" y="1524"/>
                  </a:lnTo>
                  <a:cubicBezTo>
                    <a:pt x="0" y="635"/>
                    <a:pt x="762" y="0"/>
                    <a:pt x="1524" y="0"/>
                  </a:cubicBezTo>
                  <a:moveTo>
                    <a:pt x="1524" y="3048"/>
                  </a:moveTo>
                  <a:lnTo>
                    <a:pt x="1524" y="1524"/>
                  </a:lnTo>
                  <a:lnTo>
                    <a:pt x="3048" y="1524"/>
                  </a:lnTo>
                  <a:lnTo>
                    <a:pt x="3048" y="8374761"/>
                  </a:lnTo>
                  <a:lnTo>
                    <a:pt x="1524" y="8374761"/>
                  </a:lnTo>
                  <a:lnTo>
                    <a:pt x="1524" y="8373237"/>
                  </a:lnTo>
                  <a:lnTo>
                    <a:pt x="9000744" y="8373237"/>
                  </a:lnTo>
                  <a:lnTo>
                    <a:pt x="9000744" y="8374761"/>
                  </a:lnTo>
                  <a:lnTo>
                    <a:pt x="8999220" y="8374761"/>
                  </a:lnTo>
                  <a:lnTo>
                    <a:pt x="8999220" y="1524"/>
                  </a:lnTo>
                  <a:lnTo>
                    <a:pt x="9000744" y="1524"/>
                  </a:lnTo>
                  <a:lnTo>
                    <a:pt x="9000744" y="3048"/>
                  </a:lnTo>
                  <a:lnTo>
                    <a:pt x="1524" y="3048"/>
                  </a:lnTo>
                  <a:close/>
                </a:path>
              </a:pathLst>
            </a:custGeom>
            <a:solidFill>
              <a:srgbClr val="000000"/>
            </a:solidFill>
          </p:spPr>
        </p:sp>
        <p:sp>
          <p:nvSpPr>
            <p:cNvPr name="TextBox 18" id="18"/>
            <p:cNvSpPr txBox="true"/>
            <p:nvPr/>
          </p:nvSpPr>
          <p:spPr>
            <a:xfrm>
              <a:off x="0" y="38100"/>
              <a:ext cx="8999220" cy="8335160"/>
            </a:xfrm>
            <a:prstGeom prst="rect">
              <a:avLst/>
            </a:prstGeom>
          </p:spPr>
          <p:txBody>
            <a:bodyPr anchor="t" rtlCol="false" tIns="50800" lIns="50800" bIns="50800" rIns="50800"/>
            <a:lstStyle/>
            <a:p>
              <a:pPr algn="l">
                <a:lnSpc>
                  <a:spcPts val="1944"/>
                </a:lnSpc>
              </a:pPr>
              <a:r>
                <a:rPr lang="en-US" sz="2250" spc="19">
                  <a:solidFill>
                    <a:srgbClr val="000000"/>
                  </a:solidFill>
                  <a:latin typeface="Abibas"/>
                  <a:ea typeface="Abibas"/>
                  <a:cs typeface="Abibas"/>
                  <a:sym typeface="Abibas"/>
                </a:rPr>
                <a:t>Assessing Impact for recovery at Christchurch</a:t>
              </a:r>
            </a:p>
            <a:p>
              <a:pPr algn="l">
                <a:lnSpc>
                  <a:spcPts val="1944"/>
                </a:lnSpc>
              </a:pPr>
            </a:p>
            <a:p>
              <a:pPr algn="l">
                <a:lnSpc>
                  <a:spcPts val="1944"/>
                </a:lnSpc>
              </a:pPr>
              <a:r>
                <a:rPr lang="en-US" sz="2250" spc="19">
                  <a:solidFill>
                    <a:srgbClr val="000000"/>
                  </a:solidFill>
                  <a:latin typeface="Calibri (MS)"/>
                  <a:ea typeface="Calibri (MS)"/>
                  <a:cs typeface="Calibri (MS)"/>
                  <a:sym typeface="Calibri (MS)"/>
                </a:rPr>
                <a:t>The Geofile in the 9.1 sub-topic folder on Christchurch’s recovery following the 2010-2011 earthquake sequence, called ‘The Blueprint’ is an excellent case study on recovery from earthquake disasters.</a:t>
              </a:r>
            </a:p>
            <a:p>
              <a:pPr algn="l">
                <a:lnSpc>
                  <a:spcPts val="1944"/>
                </a:lnSpc>
              </a:pPr>
            </a:p>
            <a:p>
              <a:pPr algn="l">
                <a:lnSpc>
                  <a:spcPts val="1944"/>
                </a:lnSpc>
              </a:pPr>
              <a:r>
                <a:rPr lang="en-US" sz="2250" spc="19">
                  <a:solidFill>
                    <a:srgbClr val="000000"/>
                  </a:solidFill>
                  <a:latin typeface="Calibri (MS)"/>
                  <a:ea typeface="Calibri (MS)"/>
                  <a:cs typeface="Calibri (MS)"/>
                  <a:sym typeface="Calibri (MS)"/>
                </a:rPr>
                <a:t>Watch the following video showing the mapped impacts and recovery of Christchurch and make notes on the:</a:t>
              </a:r>
            </a:p>
            <a:p>
              <a:pPr algn="l" marL="407194" indent="-203597" lvl="1">
                <a:lnSpc>
                  <a:spcPts val="1944"/>
                </a:lnSpc>
                <a:buFont typeface="Arial"/>
                <a:buChar char="•"/>
              </a:pPr>
              <a:r>
                <a:rPr lang="en-US" sz="2250" spc="19">
                  <a:solidFill>
                    <a:srgbClr val="000000"/>
                  </a:solidFill>
                  <a:latin typeface="Calibri (MS)"/>
                  <a:ea typeface="Calibri (MS)"/>
                  <a:cs typeface="Calibri (MS)"/>
                  <a:sym typeface="Calibri (MS)"/>
                </a:rPr>
                <a:t>Impact on infrastructure</a:t>
              </a:r>
            </a:p>
            <a:p>
              <a:pPr algn="l" marL="407194" indent="-203597" lvl="1">
                <a:lnSpc>
                  <a:spcPts val="1944"/>
                </a:lnSpc>
                <a:buFont typeface="Arial"/>
                <a:buChar char="•"/>
              </a:pPr>
              <a:r>
                <a:rPr lang="en-US" sz="2250" spc="19">
                  <a:solidFill>
                    <a:srgbClr val="000000"/>
                  </a:solidFill>
                  <a:latin typeface="Calibri (MS)"/>
                  <a:ea typeface="Calibri (MS)"/>
                  <a:cs typeface="Calibri (MS)"/>
                  <a:sym typeface="Calibri (MS)"/>
                </a:rPr>
                <a:t>Impact on land and buildings</a:t>
              </a:r>
            </a:p>
            <a:p>
              <a:pPr algn="l" marL="407194" indent="-203597" lvl="1">
                <a:lnSpc>
                  <a:spcPts val="1944"/>
                </a:lnSpc>
                <a:buFont typeface="Arial"/>
                <a:buChar char="•"/>
              </a:pPr>
              <a:r>
                <a:rPr lang="en-US" sz="2250" spc="19">
                  <a:solidFill>
                    <a:srgbClr val="000000"/>
                  </a:solidFill>
                  <a:latin typeface="Calibri (MS)"/>
                  <a:ea typeface="Calibri (MS)"/>
                  <a:cs typeface="Calibri (MS)"/>
                  <a:sym typeface="Calibri (MS)"/>
                </a:rPr>
                <a:t>The role of SCIRT and the recovery plan</a:t>
              </a:r>
            </a:p>
            <a:p>
              <a:pPr algn="l" marL="407194" indent="-203597" lvl="1">
                <a:lnSpc>
                  <a:spcPts val="1944"/>
                </a:lnSpc>
              </a:pPr>
            </a:p>
            <a:p>
              <a:pPr algn="l" marL="407194" indent="-203597" lvl="1">
                <a:lnSpc>
                  <a:spcPts val="1944"/>
                </a:lnSpc>
              </a:pPr>
              <a:r>
                <a:rPr lang="en-US" sz="2250" spc="19" u="sng">
                  <a:solidFill>
                    <a:srgbClr val="0563C1"/>
                  </a:solidFill>
                  <a:latin typeface="Calibri (MS)"/>
                  <a:ea typeface="Calibri (MS)"/>
                  <a:cs typeface="Calibri (MS)"/>
                  <a:sym typeface="Calibri (MS)"/>
                  <a:hlinkClick r:id="rId12" tooltip="https://www.youtube.com/watch?v=D5RhI0ijjuk&amp;feature=emb_logo"/>
                </a:rPr>
                <a:t>https://www.youtube.com/watch?v=D5RhI0ijjuk&amp;feature=emb_logo</a:t>
              </a:r>
            </a:p>
            <a:p>
              <a:pPr algn="l" marL="407194" indent="-203597" lvl="1">
                <a:lnSpc>
                  <a:spcPts val="1944"/>
                </a:lnSpc>
              </a:pPr>
            </a:p>
            <a:p>
              <a:pPr algn="l" marL="407194" indent="-203597" lvl="1">
                <a:lnSpc>
                  <a:spcPts val="1944"/>
                </a:lnSpc>
              </a:pPr>
            </a:p>
            <a:p>
              <a:pPr algn="l" marL="407194" indent="-203597" lvl="1">
                <a:lnSpc>
                  <a:spcPts val="1944"/>
                </a:lnSpc>
              </a:pP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1257300" y="547688"/>
            <a:ext cx="15773400" cy="1988345"/>
            <a:chOff x="0" y="0"/>
            <a:chExt cx="21031200" cy="2651126"/>
          </a:xfrm>
        </p:grpSpPr>
        <p:sp>
          <p:nvSpPr>
            <p:cNvPr name="Freeform 4" id="4"/>
            <p:cNvSpPr/>
            <p:nvPr/>
          </p:nvSpPr>
          <p:spPr>
            <a:xfrm flipH="false" flipV="false" rot="0">
              <a:off x="0" y="0"/>
              <a:ext cx="21031200" cy="2651126"/>
            </a:xfrm>
            <a:custGeom>
              <a:avLst/>
              <a:gdLst/>
              <a:ahLst/>
              <a:cxnLst/>
              <a:rect r="r" b="b" t="t" l="l"/>
              <a:pathLst>
                <a:path h="2651126" w="21031200">
                  <a:moveTo>
                    <a:pt x="0" y="0"/>
                  </a:moveTo>
                  <a:lnTo>
                    <a:pt x="21031200" y="0"/>
                  </a:lnTo>
                  <a:lnTo>
                    <a:pt x="21031200" y="2651126"/>
                  </a:lnTo>
                  <a:lnTo>
                    <a:pt x="0" y="2651126"/>
                  </a:lnTo>
                  <a:close/>
                </a:path>
              </a:pathLst>
            </a:custGeom>
            <a:solidFill>
              <a:srgbClr val="000000">
                <a:alpha val="0"/>
              </a:srgbClr>
            </a:solidFill>
          </p:spPr>
        </p:sp>
        <p:sp>
          <p:nvSpPr>
            <p:cNvPr name="TextBox 5" id="5"/>
            <p:cNvSpPr txBox="true"/>
            <p:nvPr/>
          </p:nvSpPr>
          <p:spPr>
            <a:xfrm>
              <a:off x="0" y="66675"/>
              <a:ext cx="21031200" cy="2584451"/>
            </a:xfrm>
            <a:prstGeom prst="rect">
              <a:avLst/>
            </a:prstGeom>
          </p:spPr>
          <p:txBody>
            <a:bodyPr anchor="ctr" rtlCol="false" tIns="0" lIns="0" bIns="0" rIns="0"/>
            <a:lstStyle/>
            <a:p>
              <a:pPr algn="ctr">
                <a:lnSpc>
                  <a:spcPts val="7128"/>
                </a:lnSpc>
              </a:pPr>
              <a:r>
                <a:rPr lang="en-US" b="true" sz="6600" spc="-40">
                  <a:solidFill>
                    <a:srgbClr val="000000"/>
                  </a:solidFill>
                  <a:latin typeface="TT Rounds Condensed Bold"/>
                  <a:ea typeface="TT Rounds Condensed Bold"/>
                  <a:cs typeface="TT Rounds Condensed Bold"/>
                  <a:sym typeface="TT Rounds Condensed Bold"/>
                </a:rPr>
                <a:t>Other Resources</a:t>
              </a:r>
            </a:p>
          </p:txBody>
        </p:sp>
      </p:grpSp>
      <p:sp>
        <p:nvSpPr>
          <p:cNvPr name="TextBox 6" id="6"/>
          <p:cNvSpPr txBox="true"/>
          <p:nvPr/>
        </p:nvSpPr>
        <p:spPr>
          <a:xfrm rot="0">
            <a:off x="91440" y="9480448"/>
            <a:ext cx="15590520" cy="760831"/>
          </a:xfrm>
          <a:prstGeom prst="rect">
            <a:avLst/>
          </a:prstGeom>
        </p:spPr>
        <p:txBody>
          <a:bodyPr anchor="t" rtlCol="false" tIns="0" lIns="0" bIns="0" rIns="0">
            <a:spAutoFit/>
          </a:bodyPr>
          <a:lstStyle/>
          <a:p>
            <a:pPr algn="l" marL="760095" indent="-380048" lvl="1">
              <a:lnSpc>
                <a:spcPts val="4536"/>
              </a:lnSpc>
              <a:buFont typeface="Arial"/>
              <a:buChar char="•"/>
            </a:pPr>
            <a:r>
              <a:rPr lang="en-US" sz="4200" u="sng">
                <a:solidFill>
                  <a:srgbClr val="0563C1"/>
                </a:solidFill>
                <a:latin typeface="Calibri (MS)"/>
                <a:ea typeface="Calibri (MS)"/>
                <a:cs typeface="Calibri (MS)"/>
                <a:sym typeface="Calibri (MS)"/>
                <a:hlinkClick r:id="rId3" tooltip="https://slideplayer.com/slide/14727255/"/>
              </a:rPr>
              <a:t>Seismic Risk Management in Macedonia</a:t>
            </a:r>
            <a:r>
              <a:rPr lang="en-US" sz="4200">
                <a:solidFill>
                  <a:srgbClr val="000000"/>
                </a:solidFill>
                <a:latin typeface="Calibri (MS)"/>
                <a:ea typeface="Calibri (MS)"/>
                <a:cs typeface="Calibri (MS)"/>
                <a:sym typeface="Calibri (MS)"/>
              </a:rPr>
              <a:t> </a:t>
            </a:r>
          </a:p>
        </p:txBody>
      </p:sp>
      <p:sp>
        <p:nvSpPr>
          <p:cNvPr name="TextBox 7" id="7"/>
          <p:cNvSpPr txBox="true"/>
          <p:nvPr/>
        </p:nvSpPr>
        <p:spPr>
          <a:xfrm rot="0">
            <a:off x="419360" y="2402816"/>
            <a:ext cx="8497094" cy="519708"/>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4" tooltip="https://www.instagram.com/reel/CwczQzOgz3Y/"/>
              </a:rPr>
              <a:t>China - Hong Kong-Zhuhai Bridge (Instagram)</a:t>
            </a:r>
            <a:r>
              <a:rPr lang="en-US" sz="2700">
                <a:solidFill>
                  <a:srgbClr val="000000"/>
                </a:solidFill>
                <a:latin typeface="Calibri (MS)"/>
                <a:ea typeface="Calibri (MS)"/>
                <a:cs typeface="Calibri (MS)"/>
                <a:sym typeface="Calibri (MS)"/>
              </a:rPr>
              <a:t> &amp; </a:t>
            </a:r>
            <a:r>
              <a:rPr lang="en-US" sz="2700" u="sng">
                <a:solidFill>
                  <a:srgbClr val="0563C1"/>
                </a:solidFill>
                <a:latin typeface="Calibri (MS)"/>
                <a:ea typeface="Calibri (MS)"/>
                <a:cs typeface="Calibri (MS)"/>
                <a:sym typeface="Calibri (MS)"/>
                <a:hlinkClick r:id="rId5" tooltip="https://www.youtube.com/watch?v=NMt_dYTVopM"/>
              </a:rPr>
              <a:t>BBC News</a:t>
            </a:r>
            <a:r>
              <a:rPr lang="en-US" sz="2700">
                <a:solidFill>
                  <a:srgbClr val="000000"/>
                </a:solidFill>
                <a:latin typeface="Calibri (MS)"/>
                <a:ea typeface="Calibri (MS)"/>
                <a:cs typeface="Calibri (MS)"/>
                <a:sym typeface="Calibri (MS)"/>
              </a:rPr>
              <a: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897065"/>
            <a:chOff x="0" y="0"/>
            <a:chExt cx="21031200" cy="1196086"/>
          </a:xfrm>
        </p:grpSpPr>
        <p:sp>
          <p:nvSpPr>
            <p:cNvPr name="Freeform 4" id="4"/>
            <p:cNvSpPr/>
            <p:nvPr/>
          </p:nvSpPr>
          <p:spPr>
            <a:xfrm flipH="false" flipV="false" rot="0">
              <a:off x="0" y="0"/>
              <a:ext cx="21031200" cy="1196086"/>
            </a:xfrm>
            <a:custGeom>
              <a:avLst/>
              <a:gdLst/>
              <a:ahLst/>
              <a:cxnLst/>
              <a:rect r="r" b="b" t="t" l="l"/>
              <a:pathLst>
                <a:path h="1196086" w="21031200">
                  <a:moveTo>
                    <a:pt x="0" y="0"/>
                  </a:moveTo>
                  <a:lnTo>
                    <a:pt x="21031200" y="0"/>
                  </a:lnTo>
                  <a:lnTo>
                    <a:pt x="21031200" y="1196086"/>
                  </a:lnTo>
                  <a:lnTo>
                    <a:pt x="0" y="1196086"/>
                  </a:lnTo>
                  <a:close/>
                </a:path>
              </a:pathLst>
            </a:custGeom>
            <a:solidFill>
              <a:srgbClr val="000000">
                <a:alpha val="0"/>
              </a:srgbClr>
            </a:solidFill>
          </p:spPr>
        </p:sp>
        <p:sp>
          <p:nvSpPr>
            <p:cNvPr name="TextBox 5" id="5"/>
            <p:cNvSpPr txBox="true"/>
            <p:nvPr/>
          </p:nvSpPr>
          <p:spPr>
            <a:xfrm>
              <a:off x="0" y="0"/>
              <a:ext cx="21031200" cy="1196086"/>
            </a:xfrm>
            <a:prstGeom prst="rect">
              <a:avLst/>
            </a:prstGeom>
          </p:spPr>
          <p:txBody>
            <a:bodyPr anchor="ctr" rtlCol="false" tIns="0" lIns="0" bIns="0" rIns="0"/>
            <a:lstStyle/>
            <a:p>
              <a:pPr algn="l">
                <a:lnSpc>
                  <a:spcPts val="4536"/>
                </a:lnSpc>
              </a:pPr>
              <a:r>
                <a:rPr lang="en-US" sz="4200" spc="36">
                  <a:solidFill>
                    <a:srgbClr val="000000"/>
                  </a:solidFill>
                  <a:latin typeface="Abibas"/>
                  <a:ea typeface="Abibas"/>
                  <a:cs typeface="Abibas"/>
                  <a:sym typeface="Abibas"/>
                </a:rPr>
                <a:t>The Perception of Risk </a:t>
              </a:r>
            </a:p>
          </p:txBody>
        </p:sp>
      </p:grpSp>
      <p:sp>
        <p:nvSpPr>
          <p:cNvPr name="TextBox 6" id="6"/>
          <p:cNvSpPr txBox="true"/>
          <p:nvPr/>
        </p:nvSpPr>
        <p:spPr>
          <a:xfrm rot="0">
            <a:off x="804672" y="1647063"/>
            <a:ext cx="16134588" cy="7572662"/>
          </a:xfrm>
          <a:prstGeom prst="rect">
            <a:avLst/>
          </a:prstGeom>
        </p:spPr>
        <p:txBody>
          <a:bodyPr anchor="t" rtlCol="false" tIns="0" lIns="0" bIns="0" rIns="0">
            <a:spAutoFit/>
          </a:bodyPr>
          <a:lstStyle/>
          <a:p>
            <a:pPr algn="l">
              <a:lnSpc>
                <a:spcPts val="2268"/>
              </a:lnSpc>
            </a:pPr>
            <a:r>
              <a:rPr lang="en-US" sz="2625">
                <a:solidFill>
                  <a:srgbClr val="000000"/>
                </a:solidFill>
                <a:latin typeface="Calibri (MS)"/>
                <a:ea typeface="Calibri (MS)"/>
                <a:cs typeface="Calibri (MS)"/>
                <a:sym typeface="Calibri (MS)"/>
              </a:rPr>
              <a:t>At an individual level, there are three important influences upon an individuals response to any hazardous event:</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Experience – The more experience a person has of environmental hazards, the greater the adjustment to the hazard.</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Material well-being/level of affluence – Those who are better off have more choices </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Personality – is the person a leader or a follower, a risk-taker or risk-minimizer?</a:t>
            </a:r>
          </a:p>
          <a:p>
            <a:pPr algn="l" marL="475059" indent="-237530" lvl="1">
              <a:lnSpc>
                <a:spcPts val="2268"/>
              </a:lnSpc>
            </a:pPr>
          </a:p>
          <a:p>
            <a:pPr algn="l" marL="475059" indent="-237530" lvl="1">
              <a:lnSpc>
                <a:spcPts val="2268"/>
              </a:lnSpc>
            </a:pPr>
            <a:r>
              <a:rPr lang="en-US" sz="2625">
                <a:solidFill>
                  <a:srgbClr val="000000"/>
                </a:solidFill>
                <a:latin typeface="Calibri (MS)"/>
                <a:ea typeface="Calibri (MS)"/>
                <a:cs typeface="Calibri (MS)"/>
                <a:sym typeface="Calibri (MS)"/>
              </a:rPr>
              <a:t>Ultimately there are three choices:</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Do nothing and accept the hazards </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Adjust to the situation of living in a hazardous environment </a:t>
            </a:r>
          </a:p>
          <a:p>
            <a:pPr algn="l" marL="475059" indent="-237530" lvl="1">
              <a:lnSpc>
                <a:spcPts val="2268"/>
              </a:lnSpc>
              <a:buAutoNum type="arabicPeriod" startAt="1"/>
            </a:pPr>
            <a:r>
              <a:rPr lang="en-US" sz="2625">
                <a:solidFill>
                  <a:srgbClr val="000000"/>
                </a:solidFill>
                <a:latin typeface="Calibri (MS)"/>
                <a:ea typeface="Calibri (MS)"/>
                <a:cs typeface="Calibri (MS)"/>
                <a:sym typeface="Calibri (MS)"/>
              </a:rPr>
              <a:t>Leave the area.</a:t>
            </a:r>
          </a:p>
          <a:p>
            <a:pPr algn="l" marL="475059" indent="-237530" lvl="1">
              <a:lnSpc>
                <a:spcPts val="2268"/>
              </a:lnSpc>
            </a:pPr>
          </a:p>
          <a:p>
            <a:pPr algn="l" marL="475059" indent="-237530" lvl="1">
              <a:lnSpc>
                <a:spcPts val="2268"/>
              </a:lnSpc>
            </a:pPr>
            <a:r>
              <a:rPr lang="en-US" sz="2625">
                <a:solidFill>
                  <a:srgbClr val="000000"/>
                </a:solidFill>
                <a:latin typeface="Calibri (MS)"/>
                <a:ea typeface="Calibri (MS)"/>
                <a:cs typeface="Calibri (MS)"/>
                <a:sym typeface="Calibri (MS)"/>
              </a:rPr>
              <a:t>It is the </a:t>
            </a:r>
            <a:r>
              <a:rPr lang="en-US" sz="2625" u="sng">
                <a:solidFill>
                  <a:srgbClr val="000000"/>
                </a:solidFill>
                <a:latin typeface="Calibri (MS)"/>
                <a:ea typeface="Calibri (MS)"/>
                <a:cs typeface="Calibri (MS)"/>
                <a:sym typeface="Calibri (MS)"/>
              </a:rPr>
              <a:t>adjustment to the hazard that we are interested in</a:t>
            </a:r>
            <a:r>
              <a:rPr lang="en-US" sz="2625">
                <a:solidFill>
                  <a:srgbClr val="000000"/>
                </a:solidFill>
                <a:latin typeface="Calibri (MS)"/>
                <a:ea typeface="Calibri (MS)"/>
                <a:cs typeface="Calibri (MS)"/>
                <a:sym typeface="Calibri (MS)"/>
              </a:rPr>
              <a:t>. The level of adjustment will depend, in part, upon the risks caused by the hazard. This includes:</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Identification of the hazards </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Estimation of the risk (probability) of the environmental hazard </a:t>
            </a:r>
          </a:p>
          <a:p>
            <a:pPr algn="l" marL="475059" indent="-237530" lvl="1">
              <a:lnSpc>
                <a:spcPts val="2268"/>
              </a:lnSpc>
              <a:buFont typeface="Arial"/>
              <a:buChar char="•"/>
            </a:pPr>
            <a:r>
              <a:rPr lang="en-US" sz="2625">
                <a:solidFill>
                  <a:srgbClr val="000000"/>
                </a:solidFill>
                <a:latin typeface="Calibri (MS)"/>
                <a:ea typeface="Calibri (MS)"/>
                <a:cs typeface="Calibri (MS)"/>
                <a:sym typeface="Calibri (MS)"/>
              </a:rPr>
              <a:t>Evaluation of the cost (loss) caused by the environmental hazard.</a:t>
            </a:r>
          </a:p>
        </p:txBody>
      </p:sp>
      <p:grpSp>
        <p:nvGrpSpPr>
          <p:cNvPr name="Group 7" id="7"/>
          <p:cNvGrpSpPr/>
          <p:nvPr/>
        </p:nvGrpSpPr>
        <p:grpSpPr>
          <a:xfrm rot="0">
            <a:off x="10977129" y="7430365"/>
            <a:ext cx="6267450" cy="2520307"/>
            <a:chOff x="0" y="0"/>
            <a:chExt cx="8356600" cy="3360410"/>
          </a:xfrm>
        </p:grpSpPr>
        <p:sp>
          <p:nvSpPr>
            <p:cNvPr name="Freeform 8" id="8"/>
            <p:cNvSpPr/>
            <p:nvPr/>
          </p:nvSpPr>
          <p:spPr>
            <a:xfrm flipH="false" flipV="false" rot="0">
              <a:off x="12700" y="12700"/>
              <a:ext cx="8331200" cy="3335020"/>
            </a:xfrm>
            <a:custGeom>
              <a:avLst/>
              <a:gdLst/>
              <a:ahLst/>
              <a:cxnLst/>
              <a:rect r="r" b="b" t="t" l="l"/>
              <a:pathLst>
                <a:path h="3335020" w="8331200">
                  <a:moveTo>
                    <a:pt x="0" y="555879"/>
                  </a:moveTo>
                  <a:cubicBezTo>
                    <a:pt x="0" y="248920"/>
                    <a:pt x="249936" y="0"/>
                    <a:pt x="558419" y="0"/>
                  </a:cubicBezTo>
                  <a:lnTo>
                    <a:pt x="7772781" y="0"/>
                  </a:lnTo>
                  <a:cubicBezTo>
                    <a:pt x="8081264" y="0"/>
                    <a:pt x="8331200" y="248920"/>
                    <a:pt x="8331200" y="555879"/>
                  </a:cubicBezTo>
                  <a:lnTo>
                    <a:pt x="8331200" y="2779141"/>
                  </a:lnTo>
                  <a:cubicBezTo>
                    <a:pt x="8331200" y="3086100"/>
                    <a:pt x="8081264" y="3335020"/>
                    <a:pt x="7772781" y="3335020"/>
                  </a:cubicBezTo>
                  <a:lnTo>
                    <a:pt x="558419" y="3335020"/>
                  </a:lnTo>
                  <a:cubicBezTo>
                    <a:pt x="249936" y="3335020"/>
                    <a:pt x="0" y="3086100"/>
                    <a:pt x="0" y="2779141"/>
                  </a:cubicBezTo>
                  <a:close/>
                </a:path>
              </a:pathLst>
            </a:custGeom>
            <a:solidFill>
              <a:srgbClr val="4472C4"/>
            </a:solidFill>
          </p:spPr>
        </p:sp>
        <p:sp>
          <p:nvSpPr>
            <p:cNvPr name="Freeform 9" id="9"/>
            <p:cNvSpPr/>
            <p:nvPr/>
          </p:nvSpPr>
          <p:spPr>
            <a:xfrm flipH="false" flipV="false" rot="0">
              <a:off x="0" y="0"/>
              <a:ext cx="8356600" cy="3360420"/>
            </a:xfrm>
            <a:custGeom>
              <a:avLst/>
              <a:gdLst/>
              <a:ahLst/>
              <a:cxnLst/>
              <a:rect r="r" b="b" t="t" l="l"/>
              <a:pathLst>
                <a:path h="3360420" w="8356600">
                  <a:moveTo>
                    <a:pt x="0" y="568579"/>
                  </a:moveTo>
                  <a:cubicBezTo>
                    <a:pt x="0" y="254508"/>
                    <a:pt x="255778" y="0"/>
                    <a:pt x="571119" y="0"/>
                  </a:cubicBezTo>
                  <a:lnTo>
                    <a:pt x="7785481" y="0"/>
                  </a:lnTo>
                  <a:lnTo>
                    <a:pt x="7785481" y="12700"/>
                  </a:lnTo>
                  <a:lnTo>
                    <a:pt x="7785481" y="0"/>
                  </a:lnTo>
                  <a:cubicBezTo>
                    <a:pt x="8100822" y="0"/>
                    <a:pt x="8356600" y="254508"/>
                    <a:pt x="8356600" y="568579"/>
                  </a:cubicBezTo>
                  <a:lnTo>
                    <a:pt x="8343900" y="568579"/>
                  </a:lnTo>
                  <a:lnTo>
                    <a:pt x="8356600" y="568579"/>
                  </a:lnTo>
                  <a:lnTo>
                    <a:pt x="8356600" y="2791841"/>
                  </a:lnTo>
                  <a:lnTo>
                    <a:pt x="8343900" y="2791841"/>
                  </a:lnTo>
                  <a:lnTo>
                    <a:pt x="8356600" y="2791841"/>
                  </a:lnTo>
                  <a:cubicBezTo>
                    <a:pt x="8356600" y="3105912"/>
                    <a:pt x="8100822" y="3360420"/>
                    <a:pt x="7785481" y="3360420"/>
                  </a:cubicBezTo>
                  <a:lnTo>
                    <a:pt x="7785481" y="3347720"/>
                  </a:lnTo>
                  <a:lnTo>
                    <a:pt x="7785481" y="3360420"/>
                  </a:lnTo>
                  <a:lnTo>
                    <a:pt x="571119" y="3360420"/>
                  </a:lnTo>
                  <a:lnTo>
                    <a:pt x="571119" y="3347720"/>
                  </a:lnTo>
                  <a:lnTo>
                    <a:pt x="571119" y="3360420"/>
                  </a:lnTo>
                  <a:cubicBezTo>
                    <a:pt x="255778" y="3360420"/>
                    <a:pt x="0" y="3105912"/>
                    <a:pt x="0" y="2791841"/>
                  </a:cubicBezTo>
                  <a:lnTo>
                    <a:pt x="0" y="568579"/>
                  </a:lnTo>
                  <a:lnTo>
                    <a:pt x="12700" y="568579"/>
                  </a:lnTo>
                  <a:lnTo>
                    <a:pt x="0" y="568579"/>
                  </a:lnTo>
                  <a:moveTo>
                    <a:pt x="25400" y="568579"/>
                  </a:moveTo>
                  <a:lnTo>
                    <a:pt x="25400" y="2791841"/>
                  </a:lnTo>
                  <a:lnTo>
                    <a:pt x="12700" y="2791841"/>
                  </a:lnTo>
                  <a:lnTo>
                    <a:pt x="25400" y="2791841"/>
                  </a:lnTo>
                  <a:cubicBezTo>
                    <a:pt x="25400" y="3091815"/>
                    <a:pt x="269621" y="3335020"/>
                    <a:pt x="571119" y="3335020"/>
                  </a:cubicBezTo>
                  <a:lnTo>
                    <a:pt x="7785481" y="3335020"/>
                  </a:lnTo>
                  <a:cubicBezTo>
                    <a:pt x="8086852" y="3335020"/>
                    <a:pt x="8331201" y="3091815"/>
                    <a:pt x="8331201" y="2791841"/>
                  </a:cubicBezTo>
                  <a:lnTo>
                    <a:pt x="8331201" y="568579"/>
                  </a:lnTo>
                  <a:cubicBezTo>
                    <a:pt x="8331200" y="268605"/>
                    <a:pt x="8086979" y="25400"/>
                    <a:pt x="7785481" y="25400"/>
                  </a:cubicBezTo>
                  <a:lnTo>
                    <a:pt x="571119" y="25400"/>
                  </a:lnTo>
                  <a:lnTo>
                    <a:pt x="571119" y="12700"/>
                  </a:lnTo>
                  <a:lnTo>
                    <a:pt x="571119" y="25400"/>
                  </a:lnTo>
                  <a:cubicBezTo>
                    <a:pt x="269621" y="25400"/>
                    <a:pt x="25400" y="268605"/>
                    <a:pt x="25400" y="568579"/>
                  </a:cubicBezTo>
                  <a:close/>
                </a:path>
              </a:pathLst>
            </a:custGeom>
            <a:solidFill>
              <a:srgbClr val="2F528F"/>
            </a:solidFill>
          </p:spPr>
        </p:sp>
        <p:sp>
          <p:nvSpPr>
            <p:cNvPr name="TextBox 10" id="10"/>
            <p:cNvSpPr txBox="true"/>
            <p:nvPr/>
          </p:nvSpPr>
          <p:spPr>
            <a:xfrm>
              <a:off x="0" y="-95250"/>
              <a:ext cx="8356600" cy="3455660"/>
            </a:xfrm>
            <a:prstGeom prst="rect">
              <a:avLst/>
            </a:prstGeom>
          </p:spPr>
          <p:txBody>
            <a:bodyPr anchor="ctr" rtlCol="false" tIns="50800" lIns="50800" bIns="50800" rIns="50800"/>
            <a:lstStyle/>
            <a:p>
              <a:pPr algn="ctr">
                <a:lnSpc>
                  <a:spcPts val="5400"/>
                </a:lnSpc>
              </a:pPr>
              <a:r>
                <a:rPr lang="en-US" sz="4500">
                  <a:solidFill>
                    <a:srgbClr val="FFFFFF"/>
                  </a:solidFill>
                  <a:latin typeface="Calibri (MS)"/>
                  <a:ea typeface="Calibri (MS)"/>
                  <a:cs typeface="Calibri (MS)"/>
                  <a:sym typeface="Calibri (MS)"/>
                </a:rPr>
                <a:t>IMPORTANT: This applies to all hazards – not just earthquakes!</a:t>
              </a:r>
            </a:p>
          </p:txBody>
        </p:sp>
      </p:gr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1226248"/>
            <a:chOff x="0" y="0"/>
            <a:chExt cx="21031200" cy="1634998"/>
          </a:xfrm>
        </p:grpSpPr>
        <p:sp>
          <p:nvSpPr>
            <p:cNvPr name="Freeform 4" id="4"/>
            <p:cNvSpPr/>
            <p:nvPr/>
          </p:nvSpPr>
          <p:spPr>
            <a:xfrm flipH="false" flipV="false" rot="0">
              <a:off x="0" y="0"/>
              <a:ext cx="21031200" cy="1634998"/>
            </a:xfrm>
            <a:custGeom>
              <a:avLst/>
              <a:gdLst/>
              <a:ahLst/>
              <a:cxnLst/>
              <a:rect r="r" b="b" t="t" l="l"/>
              <a:pathLst>
                <a:path h="1634998" w="21031200">
                  <a:moveTo>
                    <a:pt x="0" y="0"/>
                  </a:moveTo>
                  <a:lnTo>
                    <a:pt x="21031200" y="0"/>
                  </a:lnTo>
                  <a:lnTo>
                    <a:pt x="21031200" y="1634998"/>
                  </a:lnTo>
                  <a:lnTo>
                    <a:pt x="0" y="1634998"/>
                  </a:lnTo>
                  <a:close/>
                </a:path>
              </a:pathLst>
            </a:custGeom>
            <a:solidFill>
              <a:srgbClr val="000000">
                <a:alpha val="0"/>
              </a:srgbClr>
            </a:solidFill>
          </p:spPr>
        </p:sp>
        <p:sp>
          <p:nvSpPr>
            <p:cNvPr name="TextBox 5" id="5"/>
            <p:cNvSpPr txBox="true"/>
            <p:nvPr/>
          </p:nvSpPr>
          <p:spPr>
            <a:xfrm>
              <a:off x="0" y="0"/>
              <a:ext cx="21031200" cy="1634998"/>
            </a:xfrm>
            <a:prstGeom prst="rect">
              <a:avLst/>
            </a:prstGeom>
          </p:spPr>
          <p:txBody>
            <a:bodyPr anchor="ctr" rtlCol="false" tIns="0" lIns="0" bIns="0" rIns="0"/>
            <a:lstStyle/>
            <a:p>
              <a:pPr algn="l">
                <a:lnSpc>
                  <a:spcPts val="4536"/>
                </a:lnSpc>
              </a:pPr>
              <a:r>
                <a:rPr lang="en-US" b="true" sz="4200" spc="36">
                  <a:solidFill>
                    <a:srgbClr val="000000"/>
                  </a:solidFill>
                  <a:latin typeface="Abibas Bold"/>
                  <a:ea typeface="Abibas Bold"/>
                  <a:cs typeface="Abibas Bold"/>
                  <a:sym typeface="Abibas Bold"/>
                </a:rPr>
                <a:t>Hazard Risks Maps</a:t>
              </a:r>
            </a:p>
          </p:txBody>
        </p:sp>
      </p:grpSp>
      <p:sp>
        <p:nvSpPr>
          <p:cNvPr name="TextBox 6" id="6"/>
          <p:cNvSpPr txBox="true"/>
          <p:nvPr/>
        </p:nvSpPr>
        <p:spPr>
          <a:xfrm rot="0">
            <a:off x="91440" y="964557"/>
            <a:ext cx="10263447" cy="1151034"/>
          </a:xfrm>
          <a:prstGeom prst="rect">
            <a:avLst/>
          </a:prstGeom>
        </p:spPr>
        <p:txBody>
          <a:bodyPr anchor="t" rtlCol="false" tIns="0" lIns="0" bIns="0" rIns="0">
            <a:spAutoFit/>
          </a:bodyPr>
          <a:lstStyle/>
          <a:p>
            <a:pPr algn="l">
              <a:lnSpc>
                <a:spcPts val="2624"/>
              </a:lnSpc>
            </a:pPr>
            <a:r>
              <a:rPr lang="en-US" sz="2700">
                <a:solidFill>
                  <a:srgbClr val="000000"/>
                </a:solidFill>
                <a:latin typeface="Calibri (MS)"/>
                <a:ea typeface="Calibri (MS)"/>
                <a:cs typeface="Calibri (MS)"/>
                <a:sym typeface="Calibri (MS)"/>
              </a:rPr>
              <a:t>Study the following gallery of different hazard risk maps and identify ways how each each map can be used to help authorities to prepare for the associated hazard</a:t>
            </a:r>
          </a:p>
        </p:txBody>
      </p:sp>
      <p:grpSp>
        <p:nvGrpSpPr>
          <p:cNvPr name="Group 7" id="7"/>
          <p:cNvGrpSpPr>
            <a:grpSpLocks noChangeAspect="true"/>
          </p:cNvGrpSpPr>
          <p:nvPr/>
        </p:nvGrpSpPr>
        <p:grpSpPr>
          <a:xfrm rot="0">
            <a:off x="10552176" y="0"/>
            <a:ext cx="7556944" cy="10287000"/>
            <a:chOff x="0" y="0"/>
            <a:chExt cx="10075926" cy="13716000"/>
          </a:xfrm>
        </p:grpSpPr>
        <p:sp>
          <p:nvSpPr>
            <p:cNvPr name="Freeform 8" id="8"/>
            <p:cNvSpPr/>
            <p:nvPr/>
          </p:nvSpPr>
          <p:spPr>
            <a:xfrm flipH="false" flipV="false" rot="0">
              <a:off x="0" y="0"/>
              <a:ext cx="10075926" cy="13716000"/>
            </a:xfrm>
            <a:custGeom>
              <a:avLst/>
              <a:gdLst/>
              <a:ahLst/>
              <a:cxnLst/>
              <a:rect r="r" b="b" t="t" l="l"/>
              <a:pathLst>
                <a:path h="13716000" w="10075926">
                  <a:moveTo>
                    <a:pt x="0" y="0"/>
                  </a:moveTo>
                  <a:lnTo>
                    <a:pt x="10075926" y="0"/>
                  </a:lnTo>
                  <a:lnTo>
                    <a:pt x="10075926" y="13716000"/>
                  </a:lnTo>
                  <a:lnTo>
                    <a:pt x="0" y="13716000"/>
                  </a:lnTo>
                  <a:lnTo>
                    <a:pt x="0" y="0"/>
                  </a:lnTo>
                  <a:close/>
                </a:path>
              </a:pathLst>
            </a:custGeom>
            <a:blipFill>
              <a:blip r:embed="rId3"/>
              <a:stretch>
                <a:fillRect l="0" t="0" r="0" b="-3724"/>
              </a:stretch>
            </a:blipFill>
          </p:spPr>
        </p:sp>
      </p:grpSp>
      <p:grpSp>
        <p:nvGrpSpPr>
          <p:cNvPr name="Group 9" id="9"/>
          <p:cNvGrpSpPr>
            <a:grpSpLocks noChangeAspect="true"/>
          </p:cNvGrpSpPr>
          <p:nvPr/>
        </p:nvGrpSpPr>
        <p:grpSpPr>
          <a:xfrm rot="0">
            <a:off x="147966" y="2039247"/>
            <a:ext cx="10404210" cy="8102280"/>
            <a:chOff x="0" y="0"/>
            <a:chExt cx="13872280" cy="10803040"/>
          </a:xfrm>
        </p:grpSpPr>
        <p:sp>
          <p:nvSpPr>
            <p:cNvPr name="Freeform 10" id="10" descr="European seismic hazard map: MapPorn"/>
            <p:cNvSpPr/>
            <p:nvPr/>
          </p:nvSpPr>
          <p:spPr>
            <a:xfrm flipH="false" flipV="false" rot="0">
              <a:off x="0" y="0"/>
              <a:ext cx="13872338" cy="10803001"/>
            </a:xfrm>
            <a:custGeom>
              <a:avLst/>
              <a:gdLst/>
              <a:ahLst/>
              <a:cxnLst/>
              <a:rect r="r" b="b" t="t" l="l"/>
              <a:pathLst>
                <a:path h="10803001" w="13872338">
                  <a:moveTo>
                    <a:pt x="0" y="0"/>
                  </a:moveTo>
                  <a:lnTo>
                    <a:pt x="13872338" y="0"/>
                  </a:lnTo>
                  <a:lnTo>
                    <a:pt x="13872338" y="10803001"/>
                  </a:lnTo>
                  <a:lnTo>
                    <a:pt x="0" y="10803001"/>
                  </a:lnTo>
                  <a:lnTo>
                    <a:pt x="0" y="0"/>
                  </a:lnTo>
                  <a:close/>
                </a:path>
              </a:pathLst>
            </a:custGeom>
            <a:blipFill>
              <a:blip r:embed="rId4"/>
              <a:stretch>
                <a:fillRect l="0" t="0" r="-9244"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1226248"/>
            <a:chOff x="0" y="0"/>
            <a:chExt cx="21031200" cy="1634998"/>
          </a:xfrm>
        </p:grpSpPr>
        <p:sp>
          <p:nvSpPr>
            <p:cNvPr name="Freeform 4" id="4"/>
            <p:cNvSpPr/>
            <p:nvPr/>
          </p:nvSpPr>
          <p:spPr>
            <a:xfrm flipH="false" flipV="false" rot="0">
              <a:off x="0" y="0"/>
              <a:ext cx="21031200" cy="1634998"/>
            </a:xfrm>
            <a:custGeom>
              <a:avLst/>
              <a:gdLst/>
              <a:ahLst/>
              <a:cxnLst/>
              <a:rect r="r" b="b" t="t" l="l"/>
              <a:pathLst>
                <a:path h="1634998" w="21031200">
                  <a:moveTo>
                    <a:pt x="0" y="0"/>
                  </a:moveTo>
                  <a:lnTo>
                    <a:pt x="21031200" y="0"/>
                  </a:lnTo>
                  <a:lnTo>
                    <a:pt x="21031200" y="1634998"/>
                  </a:lnTo>
                  <a:lnTo>
                    <a:pt x="0" y="1634998"/>
                  </a:lnTo>
                  <a:close/>
                </a:path>
              </a:pathLst>
            </a:custGeom>
            <a:solidFill>
              <a:srgbClr val="000000">
                <a:alpha val="0"/>
              </a:srgbClr>
            </a:solidFill>
          </p:spPr>
        </p:sp>
        <p:sp>
          <p:nvSpPr>
            <p:cNvPr name="TextBox 5" id="5"/>
            <p:cNvSpPr txBox="true"/>
            <p:nvPr/>
          </p:nvSpPr>
          <p:spPr>
            <a:xfrm>
              <a:off x="0" y="0"/>
              <a:ext cx="21031200" cy="1634998"/>
            </a:xfrm>
            <a:prstGeom prst="rect">
              <a:avLst/>
            </a:prstGeom>
          </p:spPr>
          <p:txBody>
            <a:bodyPr anchor="ctr" rtlCol="false" tIns="0" lIns="0" bIns="0" rIns="0"/>
            <a:lstStyle/>
            <a:p>
              <a:pPr algn="l">
                <a:lnSpc>
                  <a:spcPts val="4536"/>
                </a:lnSpc>
              </a:pPr>
              <a:r>
                <a:rPr lang="en-US" b="true" sz="4200" spc="36">
                  <a:solidFill>
                    <a:srgbClr val="000000"/>
                  </a:solidFill>
                  <a:latin typeface="Abibas Bold"/>
                  <a:ea typeface="Abibas Bold"/>
                  <a:cs typeface="Abibas Bold"/>
                  <a:sym typeface="Abibas Bold"/>
                </a:rPr>
                <a:t>Hazard Risks Maps</a:t>
              </a:r>
            </a:p>
          </p:txBody>
        </p:sp>
      </p:grpSp>
      <p:sp>
        <p:nvSpPr>
          <p:cNvPr name="TextBox 6" id="6"/>
          <p:cNvSpPr txBox="true"/>
          <p:nvPr/>
        </p:nvSpPr>
        <p:spPr>
          <a:xfrm rot="0">
            <a:off x="530352" y="1407035"/>
            <a:ext cx="5559552" cy="2223133"/>
          </a:xfrm>
          <a:prstGeom prst="rect">
            <a:avLst/>
          </a:prstGeom>
        </p:spPr>
        <p:txBody>
          <a:bodyPr anchor="t" rtlCol="false" tIns="0" lIns="0" bIns="0" rIns="0">
            <a:spAutoFit/>
          </a:bodyPr>
          <a:lstStyle/>
          <a:p>
            <a:pPr algn="l">
              <a:lnSpc>
                <a:spcPts val="2916"/>
              </a:lnSpc>
            </a:pPr>
            <a:r>
              <a:rPr lang="en-US" sz="2700">
                <a:solidFill>
                  <a:srgbClr val="000000"/>
                </a:solidFill>
                <a:latin typeface="Calibri (MS)"/>
                <a:ea typeface="Calibri (MS)"/>
                <a:cs typeface="Calibri (MS)"/>
                <a:sym typeface="Calibri (MS)"/>
              </a:rPr>
              <a:t>Study the following gallery of different hazard risk maps and identify ways how each each map can be used to help authorities to prepare for the associated hazard</a:t>
            </a:r>
          </a:p>
        </p:txBody>
      </p:sp>
      <p:grpSp>
        <p:nvGrpSpPr>
          <p:cNvPr name="Group 7" id="7"/>
          <p:cNvGrpSpPr>
            <a:grpSpLocks noChangeAspect="true"/>
          </p:cNvGrpSpPr>
          <p:nvPr/>
        </p:nvGrpSpPr>
        <p:grpSpPr>
          <a:xfrm rot="0">
            <a:off x="6606345" y="124690"/>
            <a:ext cx="11681653" cy="10018770"/>
            <a:chOff x="0" y="0"/>
            <a:chExt cx="15575538" cy="13358360"/>
          </a:xfrm>
        </p:grpSpPr>
        <p:sp>
          <p:nvSpPr>
            <p:cNvPr name="Freeform 8" id="8" descr="Volcanic hazard map (A) and integrated volcanic hazard zones (B) for... |  Download Scientific Diagram"/>
            <p:cNvSpPr/>
            <p:nvPr/>
          </p:nvSpPr>
          <p:spPr>
            <a:xfrm flipH="false" flipV="false" rot="0">
              <a:off x="0" y="0"/>
              <a:ext cx="15575535" cy="13358368"/>
            </a:xfrm>
            <a:custGeom>
              <a:avLst/>
              <a:gdLst/>
              <a:ahLst/>
              <a:cxnLst/>
              <a:rect r="r" b="b" t="t" l="l"/>
              <a:pathLst>
                <a:path h="13358368" w="15575535">
                  <a:moveTo>
                    <a:pt x="0" y="0"/>
                  </a:moveTo>
                  <a:lnTo>
                    <a:pt x="15575535" y="0"/>
                  </a:lnTo>
                  <a:lnTo>
                    <a:pt x="15575535" y="13358368"/>
                  </a:lnTo>
                  <a:lnTo>
                    <a:pt x="0" y="13358368"/>
                  </a:lnTo>
                  <a:lnTo>
                    <a:pt x="0" y="0"/>
                  </a:lnTo>
                  <a:close/>
                </a:path>
              </a:pathLst>
            </a:custGeom>
            <a:blipFill>
              <a:blip r:embed="rId3"/>
              <a:stretch>
                <a:fillRect l="-11329" t="-2278" r="-36302" b="-2014"/>
              </a:stretch>
            </a:blipFill>
          </p:spPr>
        </p:sp>
      </p:grpSp>
      <p:grpSp>
        <p:nvGrpSpPr>
          <p:cNvPr name="Group 9" id="9"/>
          <p:cNvGrpSpPr>
            <a:grpSpLocks noChangeAspect="true"/>
          </p:cNvGrpSpPr>
          <p:nvPr/>
        </p:nvGrpSpPr>
        <p:grpSpPr>
          <a:xfrm rot="0">
            <a:off x="164091" y="3477491"/>
            <a:ext cx="6167435" cy="6665970"/>
            <a:chOff x="0" y="0"/>
            <a:chExt cx="8223246" cy="8887960"/>
          </a:xfrm>
        </p:grpSpPr>
        <p:sp>
          <p:nvSpPr>
            <p:cNvPr name="Freeform 10" id="10" descr="File:Hawaii Volcanoes Hazard Map.svg - Wikipedia"/>
            <p:cNvSpPr/>
            <p:nvPr/>
          </p:nvSpPr>
          <p:spPr>
            <a:xfrm flipH="false" flipV="false" rot="0">
              <a:off x="0" y="0"/>
              <a:ext cx="8223250" cy="8887968"/>
            </a:xfrm>
            <a:custGeom>
              <a:avLst/>
              <a:gdLst/>
              <a:ahLst/>
              <a:cxnLst/>
              <a:rect r="r" b="b" t="t" l="l"/>
              <a:pathLst>
                <a:path h="8887968" w="8223250">
                  <a:moveTo>
                    <a:pt x="0" y="0"/>
                  </a:moveTo>
                  <a:lnTo>
                    <a:pt x="8223250" y="0"/>
                  </a:lnTo>
                  <a:lnTo>
                    <a:pt x="8223250" y="8887968"/>
                  </a:lnTo>
                  <a:lnTo>
                    <a:pt x="0" y="8887968"/>
                  </a:lnTo>
                  <a:lnTo>
                    <a:pt x="0" y="0"/>
                  </a:lnTo>
                  <a:close/>
                </a:path>
              </a:pathLst>
            </a:custGeom>
            <a:blipFill>
              <a:blip r:embed="rId4"/>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1226248"/>
            <a:chOff x="0" y="0"/>
            <a:chExt cx="21031200" cy="1634998"/>
          </a:xfrm>
        </p:grpSpPr>
        <p:sp>
          <p:nvSpPr>
            <p:cNvPr name="Freeform 4" id="4"/>
            <p:cNvSpPr/>
            <p:nvPr/>
          </p:nvSpPr>
          <p:spPr>
            <a:xfrm flipH="false" flipV="false" rot="0">
              <a:off x="0" y="0"/>
              <a:ext cx="21031200" cy="1634998"/>
            </a:xfrm>
            <a:custGeom>
              <a:avLst/>
              <a:gdLst/>
              <a:ahLst/>
              <a:cxnLst/>
              <a:rect r="r" b="b" t="t" l="l"/>
              <a:pathLst>
                <a:path h="1634998" w="21031200">
                  <a:moveTo>
                    <a:pt x="0" y="0"/>
                  </a:moveTo>
                  <a:lnTo>
                    <a:pt x="21031200" y="0"/>
                  </a:lnTo>
                  <a:lnTo>
                    <a:pt x="21031200" y="1634998"/>
                  </a:lnTo>
                  <a:lnTo>
                    <a:pt x="0" y="1634998"/>
                  </a:lnTo>
                  <a:close/>
                </a:path>
              </a:pathLst>
            </a:custGeom>
            <a:solidFill>
              <a:srgbClr val="000000">
                <a:alpha val="0"/>
              </a:srgbClr>
            </a:solidFill>
          </p:spPr>
        </p:sp>
        <p:sp>
          <p:nvSpPr>
            <p:cNvPr name="TextBox 5" id="5"/>
            <p:cNvSpPr txBox="true"/>
            <p:nvPr/>
          </p:nvSpPr>
          <p:spPr>
            <a:xfrm>
              <a:off x="0" y="0"/>
              <a:ext cx="21031200" cy="1634998"/>
            </a:xfrm>
            <a:prstGeom prst="rect">
              <a:avLst/>
            </a:prstGeom>
          </p:spPr>
          <p:txBody>
            <a:bodyPr anchor="ctr" rtlCol="false" tIns="0" lIns="0" bIns="0" rIns="0"/>
            <a:lstStyle/>
            <a:p>
              <a:pPr algn="l">
                <a:lnSpc>
                  <a:spcPts val="4536"/>
                </a:lnSpc>
              </a:pPr>
              <a:r>
                <a:rPr lang="en-US" b="true" sz="4200" spc="36">
                  <a:solidFill>
                    <a:srgbClr val="000000"/>
                  </a:solidFill>
                  <a:latin typeface="Abibas Bold"/>
                  <a:ea typeface="Abibas Bold"/>
                  <a:cs typeface="Abibas Bold"/>
                  <a:sym typeface="Abibas Bold"/>
                </a:rPr>
                <a:t>Hazard Risks Maps</a:t>
              </a:r>
            </a:p>
          </p:txBody>
        </p:sp>
      </p:grpSp>
      <p:sp>
        <p:nvSpPr>
          <p:cNvPr name="TextBox 6" id="6"/>
          <p:cNvSpPr txBox="true"/>
          <p:nvPr/>
        </p:nvSpPr>
        <p:spPr>
          <a:xfrm rot="0">
            <a:off x="280971" y="1122152"/>
            <a:ext cx="1345554" cy="3695074"/>
          </a:xfrm>
          <a:prstGeom prst="rect">
            <a:avLst/>
          </a:prstGeom>
        </p:spPr>
        <p:txBody>
          <a:bodyPr anchor="t" rtlCol="false" tIns="0" lIns="0" bIns="0" rIns="0">
            <a:spAutoFit/>
          </a:bodyPr>
          <a:lstStyle/>
          <a:p>
            <a:pPr algn="l">
              <a:lnSpc>
                <a:spcPts val="1632"/>
              </a:lnSpc>
            </a:pPr>
            <a:r>
              <a:rPr lang="en-US" sz="1889">
                <a:solidFill>
                  <a:srgbClr val="000000"/>
                </a:solidFill>
                <a:latin typeface="Calibri (MS)"/>
                <a:ea typeface="Calibri (MS)"/>
                <a:cs typeface="Calibri (MS)"/>
                <a:sym typeface="Calibri (MS)"/>
              </a:rPr>
              <a:t>Study the following gallery of different hazard risk maps and identify ways how each each map can be used to help authorities to prepare for the associated hazard</a:t>
            </a:r>
          </a:p>
        </p:txBody>
      </p:sp>
      <p:grpSp>
        <p:nvGrpSpPr>
          <p:cNvPr name="Group 7" id="7"/>
          <p:cNvGrpSpPr>
            <a:grpSpLocks noChangeAspect="true"/>
          </p:cNvGrpSpPr>
          <p:nvPr/>
        </p:nvGrpSpPr>
        <p:grpSpPr>
          <a:xfrm rot="0">
            <a:off x="1717965" y="1057381"/>
            <a:ext cx="16236010" cy="8893862"/>
            <a:chOff x="0" y="0"/>
            <a:chExt cx="21648014" cy="11858482"/>
          </a:xfrm>
        </p:grpSpPr>
        <p:sp>
          <p:nvSpPr>
            <p:cNvPr name="Freeform 8" id="8"/>
            <p:cNvSpPr/>
            <p:nvPr/>
          </p:nvSpPr>
          <p:spPr>
            <a:xfrm flipH="false" flipV="false" rot="0">
              <a:off x="0" y="0"/>
              <a:ext cx="21648038" cy="11858498"/>
            </a:xfrm>
            <a:custGeom>
              <a:avLst/>
              <a:gdLst/>
              <a:ahLst/>
              <a:cxnLst/>
              <a:rect r="r" b="b" t="t" l="l"/>
              <a:pathLst>
                <a:path h="11858498" w="21648038">
                  <a:moveTo>
                    <a:pt x="0" y="0"/>
                  </a:moveTo>
                  <a:lnTo>
                    <a:pt x="21648038" y="0"/>
                  </a:lnTo>
                  <a:lnTo>
                    <a:pt x="21648038" y="11858498"/>
                  </a:lnTo>
                  <a:lnTo>
                    <a:pt x="0" y="11858498"/>
                  </a:lnTo>
                  <a:lnTo>
                    <a:pt x="0" y="0"/>
                  </a:lnTo>
                  <a:close/>
                </a:path>
              </a:pathLst>
            </a:custGeom>
            <a:blipFill>
              <a:blip r:embed="rId3"/>
              <a:stretch>
                <a:fillRect l="0" t="-27464" r="0" b="-27463"/>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1226248"/>
            <a:chOff x="0" y="0"/>
            <a:chExt cx="21031200" cy="1634998"/>
          </a:xfrm>
        </p:grpSpPr>
        <p:sp>
          <p:nvSpPr>
            <p:cNvPr name="Freeform 4" id="4"/>
            <p:cNvSpPr/>
            <p:nvPr/>
          </p:nvSpPr>
          <p:spPr>
            <a:xfrm flipH="false" flipV="false" rot="0">
              <a:off x="0" y="0"/>
              <a:ext cx="21031200" cy="1634998"/>
            </a:xfrm>
            <a:custGeom>
              <a:avLst/>
              <a:gdLst/>
              <a:ahLst/>
              <a:cxnLst/>
              <a:rect r="r" b="b" t="t" l="l"/>
              <a:pathLst>
                <a:path h="1634998" w="21031200">
                  <a:moveTo>
                    <a:pt x="0" y="0"/>
                  </a:moveTo>
                  <a:lnTo>
                    <a:pt x="21031200" y="0"/>
                  </a:lnTo>
                  <a:lnTo>
                    <a:pt x="21031200" y="1634998"/>
                  </a:lnTo>
                  <a:lnTo>
                    <a:pt x="0" y="1634998"/>
                  </a:lnTo>
                  <a:close/>
                </a:path>
              </a:pathLst>
            </a:custGeom>
            <a:solidFill>
              <a:srgbClr val="000000">
                <a:alpha val="0"/>
              </a:srgbClr>
            </a:solidFill>
          </p:spPr>
        </p:sp>
        <p:sp>
          <p:nvSpPr>
            <p:cNvPr name="TextBox 5" id="5"/>
            <p:cNvSpPr txBox="true"/>
            <p:nvPr/>
          </p:nvSpPr>
          <p:spPr>
            <a:xfrm>
              <a:off x="0" y="0"/>
              <a:ext cx="21031200" cy="1634998"/>
            </a:xfrm>
            <a:prstGeom prst="rect">
              <a:avLst/>
            </a:prstGeom>
          </p:spPr>
          <p:txBody>
            <a:bodyPr anchor="ctr" rtlCol="false" tIns="0" lIns="0" bIns="0" rIns="0"/>
            <a:lstStyle/>
            <a:p>
              <a:pPr algn="l">
                <a:lnSpc>
                  <a:spcPts val="4536"/>
                </a:lnSpc>
              </a:pPr>
              <a:r>
                <a:rPr lang="en-US" b="true" sz="4200" spc="36">
                  <a:solidFill>
                    <a:srgbClr val="000000"/>
                  </a:solidFill>
                  <a:latin typeface="Abibas Bold"/>
                  <a:ea typeface="Abibas Bold"/>
                  <a:cs typeface="Abibas Bold"/>
                  <a:sym typeface="Abibas Bold"/>
                </a:rPr>
                <a:t>Hazard Risks Maps</a:t>
              </a:r>
            </a:p>
          </p:txBody>
        </p:sp>
      </p:grpSp>
      <p:sp>
        <p:nvSpPr>
          <p:cNvPr name="TextBox 6" id="6"/>
          <p:cNvSpPr txBox="true"/>
          <p:nvPr/>
        </p:nvSpPr>
        <p:spPr>
          <a:xfrm rot="0">
            <a:off x="530352" y="1407035"/>
            <a:ext cx="5559552" cy="2223133"/>
          </a:xfrm>
          <a:prstGeom prst="rect">
            <a:avLst/>
          </a:prstGeom>
        </p:spPr>
        <p:txBody>
          <a:bodyPr anchor="t" rtlCol="false" tIns="0" lIns="0" bIns="0" rIns="0">
            <a:spAutoFit/>
          </a:bodyPr>
          <a:lstStyle/>
          <a:p>
            <a:pPr algn="l">
              <a:lnSpc>
                <a:spcPts val="2916"/>
              </a:lnSpc>
            </a:pPr>
            <a:r>
              <a:rPr lang="en-US" sz="2700">
                <a:solidFill>
                  <a:srgbClr val="000000"/>
                </a:solidFill>
                <a:latin typeface="Calibri (MS)"/>
                <a:ea typeface="Calibri (MS)"/>
                <a:cs typeface="Calibri (MS)"/>
                <a:sym typeface="Calibri (MS)"/>
              </a:rPr>
              <a:t>Study the following gallery of different hazard risk maps and identify ways how each each map can be used to help authorities to prepare for the associated hazard</a:t>
            </a:r>
          </a:p>
        </p:txBody>
      </p:sp>
      <p:grpSp>
        <p:nvGrpSpPr>
          <p:cNvPr name="Group 7" id="7"/>
          <p:cNvGrpSpPr>
            <a:grpSpLocks noChangeAspect="true"/>
          </p:cNvGrpSpPr>
          <p:nvPr/>
        </p:nvGrpSpPr>
        <p:grpSpPr>
          <a:xfrm rot="0">
            <a:off x="6060826" y="235525"/>
            <a:ext cx="11645283" cy="9907582"/>
            <a:chOff x="0" y="0"/>
            <a:chExt cx="15527044" cy="13210110"/>
          </a:xfrm>
        </p:grpSpPr>
        <p:sp>
          <p:nvSpPr>
            <p:cNvPr name="Freeform 8" id="8" descr="Hurricane Preparedness - Hazards"/>
            <p:cNvSpPr/>
            <p:nvPr/>
          </p:nvSpPr>
          <p:spPr>
            <a:xfrm flipH="false" flipV="false" rot="0">
              <a:off x="0" y="0"/>
              <a:ext cx="15527020" cy="13210160"/>
            </a:xfrm>
            <a:custGeom>
              <a:avLst/>
              <a:gdLst/>
              <a:ahLst/>
              <a:cxnLst/>
              <a:rect r="r" b="b" t="t" l="l"/>
              <a:pathLst>
                <a:path h="13210160" w="15527020">
                  <a:moveTo>
                    <a:pt x="0" y="0"/>
                  </a:moveTo>
                  <a:lnTo>
                    <a:pt x="15527020" y="0"/>
                  </a:lnTo>
                  <a:lnTo>
                    <a:pt x="15527020" y="13210160"/>
                  </a:lnTo>
                  <a:lnTo>
                    <a:pt x="0" y="13210160"/>
                  </a:lnTo>
                  <a:lnTo>
                    <a:pt x="0" y="0"/>
                  </a:lnTo>
                  <a:close/>
                </a:path>
              </a:pathLst>
            </a:custGeom>
            <a:blipFill>
              <a:blip r:embed="rId3"/>
              <a:stretch>
                <a:fillRect l="0" t="0" r="0" b="-49951"/>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1226248"/>
            <a:chOff x="0" y="0"/>
            <a:chExt cx="21031200" cy="1634998"/>
          </a:xfrm>
        </p:grpSpPr>
        <p:sp>
          <p:nvSpPr>
            <p:cNvPr name="Freeform 4" id="4"/>
            <p:cNvSpPr/>
            <p:nvPr/>
          </p:nvSpPr>
          <p:spPr>
            <a:xfrm flipH="false" flipV="false" rot="0">
              <a:off x="0" y="0"/>
              <a:ext cx="21031200" cy="1634998"/>
            </a:xfrm>
            <a:custGeom>
              <a:avLst/>
              <a:gdLst/>
              <a:ahLst/>
              <a:cxnLst/>
              <a:rect r="r" b="b" t="t" l="l"/>
              <a:pathLst>
                <a:path h="1634998" w="21031200">
                  <a:moveTo>
                    <a:pt x="0" y="0"/>
                  </a:moveTo>
                  <a:lnTo>
                    <a:pt x="21031200" y="0"/>
                  </a:lnTo>
                  <a:lnTo>
                    <a:pt x="21031200" y="1634998"/>
                  </a:lnTo>
                  <a:lnTo>
                    <a:pt x="0" y="1634998"/>
                  </a:lnTo>
                  <a:close/>
                </a:path>
              </a:pathLst>
            </a:custGeom>
            <a:solidFill>
              <a:srgbClr val="000000">
                <a:alpha val="0"/>
              </a:srgbClr>
            </a:solidFill>
          </p:spPr>
        </p:sp>
        <p:sp>
          <p:nvSpPr>
            <p:cNvPr name="TextBox 5" id="5"/>
            <p:cNvSpPr txBox="true"/>
            <p:nvPr/>
          </p:nvSpPr>
          <p:spPr>
            <a:xfrm>
              <a:off x="0" y="0"/>
              <a:ext cx="21031200" cy="1634998"/>
            </a:xfrm>
            <a:prstGeom prst="rect">
              <a:avLst/>
            </a:prstGeom>
          </p:spPr>
          <p:txBody>
            <a:bodyPr anchor="ctr" rtlCol="false" tIns="0" lIns="0" bIns="0" rIns="0"/>
            <a:lstStyle/>
            <a:p>
              <a:pPr algn="l">
                <a:lnSpc>
                  <a:spcPts val="4536"/>
                </a:lnSpc>
              </a:pPr>
              <a:r>
                <a:rPr lang="en-US" b="true" sz="4200" spc="36">
                  <a:solidFill>
                    <a:srgbClr val="000000"/>
                  </a:solidFill>
                  <a:latin typeface="Abibas Bold"/>
                  <a:ea typeface="Abibas Bold"/>
                  <a:cs typeface="Abibas Bold"/>
                  <a:sym typeface="Abibas Bold"/>
                </a:rPr>
                <a:t>Hazard Risks Maps</a:t>
              </a:r>
            </a:p>
          </p:txBody>
        </p:sp>
      </p:grpSp>
      <p:sp>
        <p:nvSpPr>
          <p:cNvPr name="TextBox 6" id="6"/>
          <p:cNvSpPr txBox="true"/>
          <p:nvPr/>
        </p:nvSpPr>
        <p:spPr>
          <a:xfrm rot="0">
            <a:off x="530352" y="1407035"/>
            <a:ext cx="3215917" cy="4435428"/>
          </a:xfrm>
          <a:prstGeom prst="rect">
            <a:avLst/>
          </a:prstGeom>
        </p:spPr>
        <p:txBody>
          <a:bodyPr anchor="t" rtlCol="false" tIns="0" lIns="0" bIns="0" rIns="0">
            <a:spAutoFit/>
          </a:bodyPr>
          <a:lstStyle/>
          <a:p>
            <a:pPr algn="l">
              <a:lnSpc>
                <a:spcPts val="2916"/>
              </a:lnSpc>
            </a:pPr>
            <a:r>
              <a:rPr lang="en-US" sz="2700">
                <a:solidFill>
                  <a:srgbClr val="000000"/>
                </a:solidFill>
                <a:latin typeface="Calibri (MS)"/>
                <a:ea typeface="Calibri (MS)"/>
                <a:cs typeface="Calibri (MS)"/>
                <a:sym typeface="Calibri (MS)"/>
              </a:rPr>
              <a:t>Study the following gallery of different hazard risk maps and identify ways how each each map can be used to help authorities to prepare for the associated hazard</a:t>
            </a:r>
          </a:p>
        </p:txBody>
      </p:sp>
      <p:grpSp>
        <p:nvGrpSpPr>
          <p:cNvPr name="Group 7" id="7"/>
          <p:cNvGrpSpPr>
            <a:grpSpLocks noChangeAspect="true"/>
          </p:cNvGrpSpPr>
          <p:nvPr/>
        </p:nvGrpSpPr>
        <p:grpSpPr>
          <a:xfrm rot="0">
            <a:off x="4585852" y="430572"/>
            <a:ext cx="13130212" cy="9558555"/>
            <a:chOff x="0" y="0"/>
            <a:chExt cx="17506950" cy="12744740"/>
          </a:xfrm>
        </p:grpSpPr>
        <p:sp>
          <p:nvSpPr>
            <p:cNvPr name="Freeform 8" id="8" descr="Indonesia: Natural Hazard Risks - National Hazard Map Issued: 01 March 2011  - Indonesia | ReliefWeb"/>
            <p:cNvSpPr/>
            <p:nvPr/>
          </p:nvSpPr>
          <p:spPr>
            <a:xfrm flipH="false" flipV="false" rot="0">
              <a:off x="0" y="0"/>
              <a:ext cx="17506950" cy="12744704"/>
            </a:xfrm>
            <a:custGeom>
              <a:avLst/>
              <a:gdLst/>
              <a:ahLst/>
              <a:cxnLst/>
              <a:rect r="r" b="b" t="t" l="l"/>
              <a:pathLst>
                <a:path h="12744704" w="17506950">
                  <a:moveTo>
                    <a:pt x="0" y="0"/>
                  </a:moveTo>
                  <a:lnTo>
                    <a:pt x="17506950" y="0"/>
                  </a:lnTo>
                  <a:lnTo>
                    <a:pt x="17506950" y="12744704"/>
                  </a:lnTo>
                  <a:lnTo>
                    <a:pt x="0" y="12744704"/>
                  </a:lnTo>
                  <a:lnTo>
                    <a:pt x="0" y="0"/>
                  </a:lnTo>
                  <a:close/>
                </a:path>
              </a:pathLst>
            </a:custGeom>
            <a:blipFill>
              <a:blip r:embed="rId3"/>
              <a:stretch>
                <a:fillRect l="0" t="0" r="-2946"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050" y="-10716"/>
            <a:ext cx="18307050" cy="10297716"/>
          </a:xfrm>
          <a:custGeom>
            <a:avLst/>
            <a:gdLst/>
            <a:ahLst/>
            <a:cxnLst/>
            <a:rect r="r" b="b" t="t" l="l"/>
            <a:pathLst>
              <a:path h="10297716" w="18307050">
                <a:moveTo>
                  <a:pt x="0" y="0"/>
                </a:moveTo>
                <a:lnTo>
                  <a:pt x="18307050" y="0"/>
                </a:lnTo>
                <a:lnTo>
                  <a:pt x="18307050" y="10297716"/>
                </a:lnTo>
                <a:lnTo>
                  <a:pt x="0" y="10297716"/>
                </a:lnTo>
                <a:lnTo>
                  <a:pt x="0" y="0"/>
                </a:lnTo>
                <a:close/>
              </a:path>
            </a:pathLst>
          </a:custGeom>
          <a:blipFill>
            <a:blip r:embed="rId2"/>
            <a:stretch>
              <a:fillRect l="0" t="0" r="0" b="0"/>
            </a:stretch>
          </a:blipFill>
        </p:spPr>
      </p:sp>
      <p:grpSp>
        <p:nvGrpSpPr>
          <p:cNvPr name="Group 3" id="3"/>
          <p:cNvGrpSpPr/>
          <p:nvPr/>
        </p:nvGrpSpPr>
        <p:grpSpPr>
          <a:xfrm rot="0">
            <a:off x="0" y="0"/>
            <a:ext cx="15773400" cy="1226248"/>
            <a:chOff x="0" y="0"/>
            <a:chExt cx="21031200" cy="1634998"/>
          </a:xfrm>
        </p:grpSpPr>
        <p:sp>
          <p:nvSpPr>
            <p:cNvPr name="Freeform 4" id="4"/>
            <p:cNvSpPr/>
            <p:nvPr/>
          </p:nvSpPr>
          <p:spPr>
            <a:xfrm flipH="false" flipV="false" rot="0">
              <a:off x="0" y="0"/>
              <a:ext cx="21031200" cy="1634998"/>
            </a:xfrm>
            <a:custGeom>
              <a:avLst/>
              <a:gdLst/>
              <a:ahLst/>
              <a:cxnLst/>
              <a:rect r="r" b="b" t="t" l="l"/>
              <a:pathLst>
                <a:path h="1634998" w="21031200">
                  <a:moveTo>
                    <a:pt x="0" y="0"/>
                  </a:moveTo>
                  <a:lnTo>
                    <a:pt x="21031200" y="0"/>
                  </a:lnTo>
                  <a:lnTo>
                    <a:pt x="21031200" y="1634998"/>
                  </a:lnTo>
                  <a:lnTo>
                    <a:pt x="0" y="1634998"/>
                  </a:lnTo>
                  <a:close/>
                </a:path>
              </a:pathLst>
            </a:custGeom>
            <a:solidFill>
              <a:srgbClr val="000000">
                <a:alpha val="0"/>
              </a:srgbClr>
            </a:solidFill>
          </p:spPr>
        </p:sp>
        <p:sp>
          <p:nvSpPr>
            <p:cNvPr name="TextBox 5" id="5"/>
            <p:cNvSpPr txBox="true"/>
            <p:nvPr/>
          </p:nvSpPr>
          <p:spPr>
            <a:xfrm>
              <a:off x="0" y="0"/>
              <a:ext cx="21031200" cy="1634998"/>
            </a:xfrm>
            <a:prstGeom prst="rect">
              <a:avLst/>
            </a:prstGeom>
          </p:spPr>
          <p:txBody>
            <a:bodyPr anchor="ctr" rtlCol="false" tIns="0" lIns="0" bIns="0" rIns="0"/>
            <a:lstStyle/>
            <a:p>
              <a:pPr algn="l">
                <a:lnSpc>
                  <a:spcPts val="4536"/>
                </a:lnSpc>
              </a:pPr>
              <a:r>
                <a:rPr lang="en-US" b="true" sz="4200" spc="36">
                  <a:solidFill>
                    <a:srgbClr val="000000"/>
                  </a:solidFill>
                  <a:latin typeface="Abibas Bold"/>
                  <a:ea typeface="Abibas Bold"/>
                  <a:cs typeface="Abibas Bold"/>
                  <a:sym typeface="Abibas Bold"/>
                </a:rPr>
                <a:t>Hazard Risks Maps</a:t>
              </a:r>
            </a:p>
          </p:txBody>
        </p:sp>
      </p:grpSp>
      <p:sp>
        <p:nvSpPr>
          <p:cNvPr name="TextBox 6" id="6"/>
          <p:cNvSpPr txBox="true"/>
          <p:nvPr/>
        </p:nvSpPr>
        <p:spPr>
          <a:xfrm rot="0">
            <a:off x="299258" y="1004952"/>
            <a:ext cx="8005156" cy="1332312"/>
          </a:xfrm>
          <a:prstGeom prst="rect">
            <a:avLst/>
          </a:prstGeom>
        </p:spPr>
        <p:txBody>
          <a:bodyPr anchor="t" rtlCol="false" tIns="0" lIns="0" bIns="0" rIns="0">
            <a:spAutoFit/>
          </a:bodyPr>
          <a:lstStyle/>
          <a:p>
            <a:pPr algn="l">
              <a:lnSpc>
                <a:spcPts val="2916"/>
              </a:lnSpc>
            </a:pPr>
            <a:r>
              <a:rPr lang="en-US" sz="2700">
                <a:solidFill>
                  <a:srgbClr val="000000"/>
                </a:solidFill>
                <a:latin typeface="Calibri (MS)"/>
                <a:ea typeface="Calibri (MS)"/>
                <a:cs typeface="Calibri (MS)"/>
                <a:sym typeface="Calibri (MS)"/>
              </a:rPr>
              <a:t>Study the following gallery of different hazard risk maps and identify ways how each each map can be used to help authorities to prepare for the associated hazard.</a:t>
            </a:r>
          </a:p>
        </p:txBody>
      </p:sp>
      <p:grpSp>
        <p:nvGrpSpPr>
          <p:cNvPr name="Group 7" id="7"/>
          <p:cNvGrpSpPr>
            <a:grpSpLocks noChangeAspect="true"/>
          </p:cNvGrpSpPr>
          <p:nvPr/>
        </p:nvGrpSpPr>
        <p:grpSpPr>
          <a:xfrm rot="0">
            <a:off x="8595362" y="0"/>
            <a:ext cx="9253728" cy="10287000"/>
            <a:chOff x="0" y="0"/>
            <a:chExt cx="12338304" cy="13716000"/>
          </a:xfrm>
        </p:grpSpPr>
        <p:sp>
          <p:nvSpPr>
            <p:cNvPr name="Freeform 8" id="8"/>
            <p:cNvSpPr/>
            <p:nvPr/>
          </p:nvSpPr>
          <p:spPr>
            <a:xfrm flipH="false" flipV="false" rot="0">
              <a:off x="0" y="0"/>
              <a:ext cx="12338304" cy="13716000"/>
            </a:xfrm>
            <a:custGeom>
              <a:avLst/>
              <a:gdLst/>
              <a:ahLst/>
              <a:cxnLst/>
              <a:rect r="r" b="b" t="t" l="l"/>
              <a:pathLst>
                <a:path h="13716000" w="12338304">
                  <a:moveTo>
                    <a:pt x="0" y="0"/>
                  </a:moveTo>
                  <a:lnTo>
                    <a:pt x="12338304" y="0"/>
                  </a:lnTo>
                  <a:lnTo>
                    <a:pt x="12338304" y="13716000"/>
                  </a:lnTo>
                  <a:lnTo>
                    <a:pt x="0" y="13716000"/>
                  </a:lnTo>
                  <a:lnTo>
                    <a:pt x="0" y="0"/>
                  </a:lnTo>
                  <a:close/>
                </a:path>
              </a:pathLst>
            </a:custGeom>
            <a:blipFill>
              <a:blip r:embed="rId3"/>
              <a:stretch>
                <a:fillRect l="0" t="0" r="0" b="-15601"/>
              </a:stretch>
            </a:blipFill>
          </p:spPr>
        </p:sp>
      </p:grpSp>
      <p:grpSp>
        <p:nvGrpSpPr>
          <p:cNvPr name="Group 9" id="9"/>
          <p:cNvGrpSpPr>
            <a:grpSpLocks noChangeAspect="true"/>
          </p:cNvGrpSpPr>
          <p:nvPr/>
        </p:nvGrpSpPr>
        <p:grpSpPr>
          <a:xfrm rot="0">
            <a:off x="207818" y="2382984"/>
            <a:ext cx="7869382" cy="7848192"/>
            <a:chOff x="0" y="0"/>
            <a:chExt cx="10492510" cy="10464256"/>
          </a:xfrm>
        </p:grpSpPr>
        <p:sp>
          <p:nvSpPr>
            <p:cNvPr name="Freeform 10" id="10" descr="Why earthquake hazard maps often fail and what to do about it -  ScienceDirect"/>
            <p:cNvSpPr/>
            <p:nvPr/>
          </p:nvSpPr>
          <p:spPr>
            <a:xfrm flipH="false" flipV="false" rot="0">
              <a:off x="0" y="0"/>
              <a:ext cx="10492486" cy="10464292"/>
            </a:xfrm>
            <a:custGeom>
              <a:avLst/>
              <a:gdLst/>
              <a:ahLst/>
              <a:cxnLst/>
              <a:rect r="r" b="b" t="t" l="l"/>
              <a:pathLst>
                <a:path h="10464292" w="10492486">
                  <a:moveTo>
                    <a:pt x="0" y="0"/>
                  </a:moveTo>
                  <a:lnTo>
                    <a:pt x="10492486" y="0"/>
                  </a:lnTo>
                  <a:lnTo>
                    <a:pt x="10492486" y="10464292"/>
                  </a:lnTo>
                  <a:lnTo>
                    <a:pt x="0" y="10464292"/>
                  </a:lnTo>
                  <a:lnTo>
                    <a:pt x="0" y="0"/>
                  </a:lnTo>
                  <a:close/>
                </a:path>
              </a:pathLst>
            </a:custGeom>
            <a:blipFill>
              <a:blip r:embed="rId4"/>
              <a:stretch>
                <a:fillRect l="0" t="0" r="0" b="-25898"/>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DAG2IbM755s</dc:identifier>
  <dcterms:modified xsi:type="dcterms:W3CDTF">2011-08-01T06:04:30Z</dcterms:modified>
  <cp:revision>1</cp:revision>
  <dc:title>L3-Living with Earthquakes (Management).pptx</dc:title>
</cp:coreProperties>
</file>