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58" r:id="rId6"/>
    <p:sldId id="264" r:id="rId7"/>
    <p:sldId id="263" r:id="rId8"/>
    <p:sldId id="262" r:id="rId9"/>
    <p:sldId id="268" r:id="rId10"/>
    <p:sldId id="267" r:id="rId11"/>
    <p:sldId id="266" r:id="rId12"/>
    <p:sldId id="265" r:id="rId13"/>
    <p:sldId id="282" r:id="rId14"/>
    <p:sldId id="281" r:id="rId15"/>
    <p:sldId id="280" r:id="rId16"/>
    <p:sldId id="279" r:id="rId17"/>
    <p:sldId id="278" r:id="rId18"/>
    <p:sldId id="277" r:id="rId19"/>
    <p:sldId id="276" r:id="rId20"/>
    <p:sldId id="275" r:id="rId21"/>
    <p:sldId id="274" r:id="rId22"/>
    <p:sldId id="273" r:id="rId23"/>
    <p:sldId id="272" r:id="rId24"/>
    <p:sldId id="271" r:id="rId25"/>
    <p:sldId id="270" r:id="rId26"/>
    <p:sldId id="269" r:id="rId2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FD93B-4C3D-4098-A4C1-9580550006A4}" v="4" dt="2023-09-21T10:35:58.899"/>
    <p1510:client id="{253AEEBE-3C29-6395-1427-B82C2E918BD7}" v="31" dt="2023-09-27T09:15:19.714"/>
    <p1510:client id="{6EC36964-09D3-689B-EAE2-2B9209F3AB84}" v="17" dt="2023-09-21T09:41:55.110"/>
    <p1510:client id="{D9308718-E988-45EB-98E5-99D1882A934B}" v="11" dt="2023-09-21T09:28:13.086"/>
    <p1510:client id="{DE96322B-4CEB-BEE1-1DF3-942FF671CD14}" v="23" dt="2023-09-21T09:47:16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zel Lupton" userId="S::hazel.lupton@sthelens.london::330d0395-d8b0-4d77-8620-740b48613bd9" providerId="AD" clId="Web-{253AEEBE-3C29-6395-1427-B82C2E918BD7}"/>
    <pc:docChg chg="modSld">
      <pc:chgData name="Hazel Lupton" userId="S::hazel.lupton@sthelens.london::330d0395-d8b0-4d77-8620-740b48613bd9" providerId="AD" clId="Web-{253AEEBE-3C29-6395-1427-B82C2E918BD7}" dt="2023-09-27T09:15:18.823" v="17" actId="20577"/>
      <pc:docMkLst>
        <pc:docMk/>
      </pc:docMkLst>
      <pc:sldChg chg="addSp delSp modSp delAnim">
        <pc:chgData name="Hazel Lupton" userId="S::hazel.lupton@sthelens.london::330d0395-d8b0-4d77-8620-740b48613bd9" providerId="AD" clId="Web-{253AEEBE-3C29-6395-1427-B82C2E918BD7}" dt="2023-09-27T09:15:18.823" v="17" actId="20577"/>
        <pc:sldMkLst>
          <pc:docMk/>
          <pc:sldMk cId="4245337088" sldId="265"/>
        </pc:sldMkLst>
        <pc:spChg chg="add mod">
          <ac:chgData name="Hazel Lupton" userId="S::hazel.lupton@sthelens.london::330d0395-d8b0-4d77-8620-740b48613bd9" providerId="AD" clId="Web-{253AEEBE-3C29-6395-1427-B82C2E918BD7}" dt="2023-09-27T09:15:18.823" v="17" actId="20577"/>
          <ac:spMkLst>
            <pc:docMk/>
            <pc:sldMk cId="4245337088" sldId="265"/>
            <ac:spMk id="3" creationId="{5EBEA7CB-9439-BF32-2934-776C725ADB14}"/>
          </ac:spMkLst>
        </pc:spChg>
        <pc:picChg chg="del">
          <ac:chgData name="Hazel Lupton" userId="S::hazel.lupton@sthelens.london::330d0395-d8b0-4d77-8620-740b48613bd9" providerId="AD" clId="Web-{253AEEBE-3C29-6395-1427-B82C2E918BD7}" dt="2023-09-27T09:12:22.958" v="0"/>
          <ac:picMkLst>
            <pc:docMk/>
            <pc:sldMk cId="4245337088" sldId="265"/>
            <ac:picMk id="5" creationId="{C4002489-E863-4FDD-82C4-29088BDC704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3E526-4E09-4EAF-8C94-F9DE8B9C42D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3A10E7E-B744-4E44-B5D6-DE366E98786A}">
      <dgm:prSet/>
      <dgm:spPr/>
      <dgm:t>
        <a:bodyPr/>
        <a:lstStyle/>
        <a:p>
          <a:r>
            <a:rPr lang="en-GB"/>
            <a:t>Substrate level phosphorylation</a:t>
          </a:r>
          <a:endParaRPr lang="en-US"/>
        </a:p>
      </dgm:t>
    </dgm:pt>
    <dgm:pt modelId="{273924BB-31BE-44FD-B430-E3ECF71461CF}" type="parTrans" cxnId="{198060B0-580D-45C0-892C-4A9FB4477CE5}">
      <dgm:prSet/>
      <dgm:spPr/>
      <dgm:t>
        <a:bodyPr/>
        <a:lstStyle/>
        <a:p>
          <a:endParaRPr lang="en-US"/>
        </a:p>
      </dgm:t>
    </dgm:pt>
    <dgm:pt modelId="{ACEC165D-C1C8-4981-981F-0FCF4F9EB678}" type="sibTrans" cxnId="{198060B0-580D-45C0-892C-4A9FB4477CE5}">
      <dgm:prSet/>
      <dgm:spPr/>
      <dgm:t>
        <a:bodyPr/>
        <a:lstStyle/>
        <a:p>
          <a:endParaRPr lang="en-US"/>
        </a:p>
      </dgm:t>
    </dgm:pt>
    <dgm:pt modelId="{47789E25-AE1B-4F9A-B06E-1DE092751D47}">
      <dgm:prSet/>
      <dgm:spPr/>
      <dgm:t>
        <a:bodyPr/>
        <a:lstStyle/>
        <a:p>
          <a:r>
            <a:rPr lang="en-GB"/>
            <a:t>Oxidative phosphorylation</a:t>
          </a:r>
          <a:endParaRPr lang="en-US"/>
        </a:p>
      </dgm:t>
    </dgm:pt>
    <dgm:pt modelId="{E867ADB4-E1DA-4CD1-AC4E-06619893D571}" type="parTrans" cxnId="{1D394FF6-6281-4558-8B26-B309B959DDD5}">
      <dgm:prSet/>
      <dgm:spPr/>
      <dgm:t>
        <a:bodyPr/>
        <a:lstStyle/>
        <a:p>
          <a:endParaRPr lang="en-US"/>
        </a:p>
      </dgm:t>
    </dgm:pt>
    <dgm:pt modelId="{5D003FCA-F429-4525-8BB4-8DDB2F0CCF91}" type="sibTrans" cxnId="{1D394FF6-6281-4558-8B26-B309B959DDD5}">
      <dgm:prSet/>
      <dgm:spPr/>
      <dgm:t>
        <a:bodyPr/>
        <a:lstStyle/>
        <a:p>
          <a:endParaRPr lang="en-US"/>
        </a:p>
      </dgm:t>
    </dgm:pt>
    <dgm:pt modelId="{732FB081-3ABA-48DA-8728-4810CDB55331}">
      <dgm:prSet/>
      <dgm:spPr/>
      <dgm:t>
        <a:bodyPr/>
        <a:lstStyle/>
        <a:p>
          <a:r>
            <a:rPr lang="en-GB"/>
            <a:t>Photophosphorylation</a:t>
          </a:r>
          <a:endParaRPr lang="en-US"/>
        </a:p>
      </dgm:t>
    </dgm:pt>
    <dgm:pt modelId="{23831910-5951-451B-BFF6-9D81F374A86D}" type="parTrans" cxnId="{E0492C4D-48BD-4E59-B610-7DAB5E23FFF7}">
      <dgm:prSet/>
      <dgm:spPr/>
      <dgm:t>
        <a:bodyPr/>
        <a:lstStyle/>
        <a:p>
          <a:endParaRPr lang="en-US"/>
        </a:p>
      </dgm:t>
    </dgm:pt>
    <dgm:pt modelId="{0367216C-DFDA-481F-9EDF-FE24374C70CB}" type="sibTrans" cxnId="{E0492C4D-48BD-4E59-B610-7DAB5E23FFF7}">
      <dgm:prSet/>
      <dgm:spPr/>
      <dgm:t>
        <a:bodyPr/>
        <a:lstStyle/>
        <a:p>
          <a:endParaRPr lang="en-US"/>
        </a:p>
      </dgm:t>
    </dgm:pt>
    <dgm:pt modelId="{978DE772-171B-4C51-8F6D-E6E1051C6345}" type="pres">
      <dgm:prSet presAssocID="{F193E526-4E09-4EAF-8C94-F9DE8B9C42D7}" presName="linear" presStyleCnt="0">
        <dgm:presLayoutVars>
          <dgm:animLvl val="lvl"/>
          <dgm:resizeHandles val="exact"/>
        </dgm:presLayoutVars>
      </dgm:prSet>
      <dgm:spPr/>
    </dgm:pt>
    <dgm:pt modelId="{B2A1E39B-42BB-4FB2-BA84-8E94655E8776}" type="pres">
      <dgm:prSet presAssocID="{53A10E7E-B744-4E44-B5D6-DE366E9878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B12D733-CC6A-451B-97D5-B8529E17FAAC}" type="pres">
      <dgm:prSet presAssocID="{ACEC165D-C1C8-4981-981F-0FCF4F9EB678}" presName="spacer" presStyleCnt="0"/>
      <dgm:spPr/>
    </dgm:pt>
    <dgm:pt modelId="{2F06E9F2-093D-453B-B851-003DCDB6FB5E}" type="pres">
      <dgm:prSet presAssocID="{47789E25-AE1B-4F9A-B06E-1DE092751D4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5D6A219-8B80-4803-94E4-AE7C32E2A66C}" type="pres">
      <dgm:prSet presAssocID="{5D003FCA-F429-4525-8BB4-8DDB2F0CCF91}" presName="spacer" presStyleCnt="0"/>
      <dgm:spPr/>
    </dgm:pt>
    <dgm:pt modelId="{B0CFCA86-01C1-4A20-A3A9-8B7C6C137757}" type="pres">
      <dgm:prSet presAssocID="{732FB081-3ABA-48DA-8728-4810CDB5533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9C3173C-E23F-451F-8FE4-B106B4D4F93F}" type="presOf" srcId="{732FB081-3ABA-48DA-8728-4810CDB55331}" destId="{B0CFCA86-01C1-4A20-A3A9-8B7C6C137757}" srcOrd="0" destOrd="0" presId="urn:microsoft.com/office/officeart/2005/8/layout/vList2"/>
    <dgm:cxn modelId="{72C6FD5D-D615-4E1D-B30C-2E1A5F13A2F7}" type="presOf" srcId="{F193E526-4E09-4EAF-8C94-F9DE8B9C42D7}" destId="{978DE772-171B-4C51-8F6D-E6E1051C6345}" srcOrd="0" destOrd="0" presId="urn:microsoft.com/office/officeart/2005/8/layout/vList2"/>
    <dgm:cxn modelId="{E0492C4D-48BD-4E59-B610-7DAB5E23FFF7}" srcId="{F193E526-4E09-4EAF-8C94-F9DE8B9C42D7}" destId="{732FB081-3ABA-48DA-8728-4810CDB55331}" srcOrd="2" destOrd="0" parTransId="{23831910-5951-451B-BFF6-9D81F374A86D}" sibTransId="{0367216C-DFDA-481F-9EDF-FE24374C70CB}"/>
    <dgm:cxn modelId="{BBF44CA5-111B-4C39-8E8A-7D38F8B321E6}" type="presOf" srcId="{47789E25-AE1B-4F9A-B06E-1DE092751D47}" destId="{2F06E9F2-093D-453B-B851-003DCDB6FB5E}" srcOrd="0" destOrd="0" presId="urn:microsoft.com/office/officeart/2005/8/layout/vList2"/>
    <dgm:cxn modelId="{198060B0-580D-45C0-892C-4A9FB4477CE5}" srcId="{F193E526-4E09-4EAF-8C94-F9DE8B9C42D7}" destId="{53A10E7E-B744-4E44-B5D6-DE366E98786A}" srcOrd="0" destOrd="0" parTransId="{273924BB-31BE-44FD-B430-E3ECF71461CF}" sibTransId="{ACEC165D-C1C8-4981-981F-0FCF4F9EB678}"/>
    <dgm:cxn modelId="{28CBEBDD-BDCE-4DA9-87CC-C4A514ECC879}" type="presOf" srcId="{53A10E7E-B744-4E44-B5D6-DE366E98786A}" destId="{B2A1E39B-42BB-4FB2-BA84-8E94655E8776}" srcOrd="0" destOrd="0" presId="urn:microsoft.com/office/officeart/2005/8/layout/vList2"/>
    <dgm:cxn modelId="{1D394FF6-6281-4558-8B26-B309B959DDD5}" srcId="{F193E526-4E09-4EAF-8C94-F9DE8B9C42D7}" destId="{47789E25-AE1B-4F9A-B06E-1DE092751D47}" srcOrd="1" destOrd="0" parTransId="{E867ADB4-E1DA-4CD1-AC4E-06619893D571}" sibTransId="{5D003FCA-F429-4525-8BB4-8DDB2F0CCF91}"/>
    <dgm:cxn modelId="{663AB6B6-45B0-44A3-B04A-1531A4D5BE4D}" type="presParOf" srcId="{978DE772-171B-4C51-8F6D-E6E1051C6345}" destId="{B2A1E39B-42BB-4FB2-BA84-8E94655E8776}" srcOrd="0" destOrd="0" presId="urn:microsoft.com/office/officeart/2005/8/layout/vList2"/>
    <dgm:cxn modelId="{D510182F-5982-4500-9AC3-8A97ECF12889}" type="presParOf" srcId="{978DE772-171B-4C51-8F6D-E6E1051C6345}" destId="{6B12D733-CC6A-451B-97D5-B8529E17FAAC}" srcOrd="1" destOrd="0" presId="urn:microsoft.com/office/officeart/2005/8/layout/vList2"/>
    <dgm:cxn modelId="{7E10A2F4-AEAB-4815-A813-FE633E591FC4}" type="presParOf" srcId="{978DE772-171B-4C51-8F6D-E6E1051C6345}" destId="{2F06E9F2-093D-453B-B851-003DCDB6FB5E}" srcOrd="2" destOrd="0" presId="urn:microsoft.com/office/officeart/2005/8/layout/vList2"/>
    <dgm:cxn modelId="{B7B193BC-4516-4CB9-8620-8B8B57EFED9F}" type="presParOf" srcId="{978DE772-171B-4C51-8F6D-E6E1051C6345}" destId="{35D6A219-8B80-4803-94E4-AE7C32E2A66C}" srcOrd="3" destOrd="0" presId="urn:microsoft.com/office/officeart/2005/8/layout/vList2"/>
    <dgm:cxn modelId="{61AE8155-B1A6-4B84-8471-7ACEB00F1A98}" type="presParOf" srcId="{978DE772-171B-4C51-8F6D-E6E1051C6345}" destId="{B0CFCA86-01C1-4A20-A3A9-8B7C6C1377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1E39B-42BB-4FB2-BA84-8E94655E8776}">
      <dsp:nvSpPr>
        <dsp:cNvPr id="0" name=""/>
        <dsp:cNvSpPr/>
      </dsp:nvSpPr>
      <dsp:spPr>
        <a:xfrm>
          <a:off x="0" y="143"/>
          <a:ext cx="6263640" cy="175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/>
            <a:t>Substrate level phosphorylation</a:t>
          </a:r>
          <a:endParaRPr lang="en-US" sz="4400" kern="1200"/>
        </a:p>
      </dsp:txBody>
      <dsp:txXfrm>
        <a:off x="85444" y="85587"/>
        <a:ext cx="6092752" cy="1579432"/>
      </dsp:txXfrm>
    </dsp:sp>
    <dsp:sp modelId="{2F06E9F2-093D-453B-B851-003DCDB6FB5E}">
      <dsp:nvSpPr>
        <dsp:cNvPr id="0" name=""/>
        <dsp:cNvSpPr/>
      </dsp:nvSpPr>
      <dsp:spPr>
        <a:xfrm>
          <a:off x="0" y="1877183"/>
          <a:ext cx="6263640" cy="17503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/>
            <a:t>Oxidative phosphorylation</a:t>
          </a:r>
          <a:endParaRPr lang="en-US" sz="4400" kern="1200"/>
        </a:p>
      </dsp:txBody>
      <dsp:txXfrm>
        <a:off x="85444" y="1962627"/>
        <a:ext cx="6092752" cy="1579432"/>
      </dsp:txXfrm>
    </dsp:sp>
    <dsp:sp modelId="{B0CFCA86-01C1-4A20-A3A9-8B7C6C137757}">
      <dsp:nvSpPr>
        <dsp:cNvPr id="0" name=""/>
        <dsp:cNvSpPr/>
      </dsp:nvSpPr>
      <dsp:spPr>
        <a:xfrm>
          <a:off x="0" y="3754224"/>
          <a:ext cx="6263640" cy="17503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/>
            <a:t>Photophosphorylation</a:t>
          </a:r>
          <a:endParaRPr lang="en-US" sz="4400" kern="1200"/>
        </a:p>
      </dsp:txBody>
      <dsp:txXfrm>
        <a:off x="85444" y="3839668"/>
        <a:ext cx="6092752" cy="157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D5ADF-F7F9-4B1D-A0CB-05ADFF01437B}" type="datetimeFigureOut"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55F4-EDFE-45B1-9CD5-5B462A733C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PEP (Phosphoenolpyruvate) transfers phosphate to ADP, products are pyruvate and ATP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BD509F-7029-4416-8E18-544B555DB6BC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682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BFF81EE-A4A0-5331-2101-A4E6403C1C51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50A69-A157-7C3D-E41E-4A13661C147A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A8D44-2663-2E27-E6E9-34FF7C1004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6BCE2-2033-13D6-08C9-FA1E4586C8A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bJ0nbzt5K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498" y="655783"/>
            <a:ext cx="4284418" cy="1448388"/>
          </a:xfrm>
        </p:spPr>
        <p:txBody>
          <a:bodyPr anchor="t">
            <a:normAutofit/>
          </a:bodyPr>
          <a:lstStyle/>
          <a:p>
            <a:pPr algn="l"/>
            <a:r>
              <a:rPr lang="en-GB" sz="4400">
                <a:solidFill>
                  <a:schemeClr val="bg1"/>
                </a:solidFill>
                <a:cs typeface="Calibri Light"/>
              </a:rPr>
              <a:t>L2 Oxidative phosphorylation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itochondria: A Story of Mothers, Teenagers, and Energy | Office for  Science and Society - McGill University">
            <a:extLst>
              <a:ext uri="{FF2B5EF4-FFF2-40B4-BE49-F238E27FC236}">
                <a16:creationId xmlns:a16="http://schemas.microsoft.com/office/drawing/2014/main" id="{D93C6561-0DAB-9D8C-9314-56E6583A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r="1" b="7739"/>
          <a:stretch/>
        </p:blipFill>
        <p:spPr bwMode="auto">
          <a:xfrm>
            <a:off x="1155559" y="2265037"/>
            <a:ext cx="9889790" cy="39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3170319"/>
            <a:ext cx="5184576" cy="1221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/>
              <a:t>Round 1 is a game I like to call “TAKE a STEP BACK”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404664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BIOLOGY</a:t>
            </a:r>
          </a:p>
          <a:p>
            <a:pPr algn="ctr"/>
            <a:r>
              <a:rPr lang="en-US" sz="54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QUIZ NIGHT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91544" y="3619"/>
            <a:ext cx="3647152" cy="215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u="sng">
                <a:solidFill>
                  <a:prstClr val="black"/>
                </a:solidFill>
              </a:rPr>
              <a:t>Welcome  to….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09FC1-C6BB-4178-B623-7BFECEEB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764704"/>
            <a:ext cx="3707854" cy="448941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C124A53-AF67-4A16-B51B-74258F467130}"/>
              </a:ext>
            </a:extLst>
          </p:cNvPr>
          <p:cNvSpPr/>
          <p:nvPr/>
        </p:nvSpPr>
        <p:spPr>
          <a:xfrm>
            <a:off x="191344" y="2661826"/>
            <a:ext cx="5854402" cy="1983349"/>
          </a:xfrm>
          <a:prstGeom prst="wedgeEllipseCallout">
            <a:avLst>
              <a:gd name="adj1" fmla="val 105689"/>
              <a:gd name="adj2" fmla="val -891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87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615324-2279-4FF5-BE27-4AB44823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>
            <a:normAutofit/>
          </a:bodyPr>
          <a:lstStyle/>
          <a:p>
            <a:r>
              <a:rPr lang="en-GB"/>
              <a:t>Take a step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158" y="2706865"/>
            <a:ext cx="5383652" cy="3470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The definition to a key term will appear on the board.  Can you </a:t>
            </a:r>
            <a:r>
              <a:rPr lang="en-GB" sz="2400" b="1" i="1"/>
              <a:t>take a step back</a:t>
            </a:r>
            <a:r>
              <a:rPr lang="en-GB" sz="2400"/>
              <a:t> and work out the key term that has been defined? </a:t>
            </a:r>
          </a:p>
          <a:p>
            <a:pPr marL="0" indent="0">
              <a:buNone/>
            </a:pPr>
            <a:r>
              <a:rPr lang="en-GB" sz="2400"/>
              <a:t>1</a:t>
            </a:r>
            <a:r>
              <a:rPr lang="en-GB" sz="2400" baseline="30000"/>
              <a:t>st</a:t>
            </a:r>
            <a:r>
              <a:rPr lang="en-GB" sz="2400"/>
              <a:t> team to buzz in with the correct answer gets 2 TEAM POINTS! </a:t>
            </a:r>
          </a:p>
          <a:p>
            <a:pPr marL="0" indent="0">
              <a:buNone/>
            </a:pPr>
            <a:endParaRPr lang="en-GB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1E0E3-37C1-4F24-9E56-B1AADA3C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3" y="2039913"/>
            <a:ext cx="3267942" cy="27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8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3712" y="2060848"/>
          <a:ext cx="403244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901">
                <a:tc>
                  <a:txBody>
                    <a:bodyPr/>
                    <a:lstStyle/>
                    <a:p>
                      <a:pPr algn="ctr"/>
                      <a:r>
                        <a:rPr lang="en-GB" sz="480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607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 flipV="1">
            <a:off x="5375921" y="3212976"/>
            <a:ext cx="1152129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15680" y="4869160"/>
            <a:ext cx="72008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i="1">
                <a:solidFill>
                  <a:prstClr val="black"/>
                </a:solidFill>
              </a:rPr>
              <a:t>“Small, organic non-protein molecules that bind temporarily to the active site of the enzyme molecules, either just before or at the same time as the substrate binds”</a:t>
            </a:r>
          </a:p>
        </p:txBody>
      </p:sp>
    </p:spTree>
    <p:extLst>
      <p:ext uri="{BB962C8B-B14F-4D97-AF65-F5344CB8AC3E}">
        <p14:creationId xmlns:p14="http://schemas.microsoft.com/office/powerpoint/2010/main" val="260891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76873"/>
            <a:ext cx="9144000" cy="3229819"/>
          </a:xfrm>
        </p:spPr>
        <p:txBody>
          <a:bodyPr/>
          <a:lstStyle/>
          <a:p>
            <a:pPr marL="0" indent="0" algn="ctr">
              <a:buNone/>
            </a:pPr>
            <a:r>
              <a:rPr lang="en-GB" sz="12000"/>
              <a:t>Coenzymes</a:t>
            </a:r>
          </a:p>
        </p:txBody>
      </p:sp>
    </p:spTree>
    <p:extLst>
      <p:ext uri="{BB962C8B-B14F-4D97-AF65-F5344CB8AC3E}">
        <p14:creationId xmlns:p14="http://schemas.microsoft.com/office/powerpoint/2010/main" val="411643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0395" y="268193"/>
            <a:ext cx="683546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COENZYMES</a:t>
            </a:r>
            <a:r>
              <a:rPr lang="en-US" sz="8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en-US" sz="8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8000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83633" y="2060848"/>
            <a:ext cx="3284491" cy="2016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68124" y="2060848"/>
            <a:ext cx="2908197" cy="2016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87888" y="166857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prstClr val="black"/>
                </a:solidFill>
              </a:rPr>
              <a:t>in respiration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78" y="4149081"/>
            <a:ext cx="1048703" cy="1602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81" y="4149080"/>
            <a:ext cx="1048703" cy="1602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A4CEB6-8D01-415E-AE35-2AC859FF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48" y="4060204"/>
            <a:ext cx="1048703" cy="16028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72E478-DAA1-4B17-9C77-04AF18617DB0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059996" y="2037907"/>
            <a:ext cx="36004" cy="20222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2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281" y="3140968"/>
            <a:ext cx="4752528" cy="164372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/>
              <a:t>So round 2 is called </a:t>
            </a:r>
          </a:p>
          <a:p>
            <a:pPr marL="0" indent="0" algn="ctr">
              <a:buNone/>
            </a:pPr>
            <a:r>
              <a:rPr lang="en-GB"/>
              <a:t>“CRACK THE CODE”</a:t>
            </a:r>
          </a:p>
          <a:p>
            <a:pPr marL="0" indent="0" algn="ctr">
              <a:buNone/>
            </a:pPr>
            <a:r>
              <a:rPr lang="en-GB"/>
              <a:t>This will help us to find out the name of one of the coenzymes</a:t>
            </a:r>
          </a:p>
          <a:p>
            <a:pPr marL="0" indent="0" algn="ctr">
              <a:buNone/>
            </a:pPr>
            <a:endParaRPr lang="en-GB" u="sng"/>
          </a:p>
        </p:txBody>
      </p:sp>
      <p:sp>
        <p:nvSpPr>
          <p:cNvPr id="4" name="Rectangle 3"/>
          <p:cNvSpPr/>
          <p:nvPr/>
        </p:nvSpPr>
        <p:spPr>
          <a:xfrm>
            <a:off x="1524000" y="404664"/>
            <a:ext cx="36471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BIOLOGY</a:t>
            </a:r>
          </a:p>
          <a:p>
            <a:pPr algn="ctr"/>
            <a:r>
              <a:rPr lang="en-US" sz="54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QUIZ NIGHT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08657" y="1"/>
            <a:ext cx="3707854" cy="215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u="sng">
                <a:solidFill>
                  <a:prstClr val="black"/>
                </a:solidFill>
              </a:rPr>
              <a:t>Welcome back to….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0564-00E0-45F4-9855-C634B290A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764704"/>
            <a:ext cx="3707854" cy="448941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635C145-C6D1-412C-A424-A9DC3D03B735}"/>
              </a:ext>
            </a:extLst>
          </p:cNvPr>
          <p:cNvSpPr/>
          <p:nvPr/>
        </p:nvSpPr>
        <p:spPr>
          <a:xfrm>
            <a:off x="191344" y="2661826"/>
            <a:ext cx="5854402" cy="2461050"/>
          </a:xfrm>
          <a:prstGeom prst="wedgeEllipseCallout">
            <a:avLst>
              <a:gd name="adj1" fmla="val 105689"/>
              <a:gd name="adj2" fmla="val -891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573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3068960"/>
            <a:ext cx="8229600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340768"/>
            <a:ext cx="8229600" cy="5328592"/>
          </a:xfr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GB" sz="2400"/>
              <a:t>This competition has two parts and therefore there is the opportunity to win 2 TEAM POINTS</a:t>
            </a:r>
          </a:p>
          <a:p>
            <a:pPr marL="0" indent="0" algn="ctr">
              <a:buNone/>
            </a:pPr>
            <a:endParaRPr lang="en-GB" sz="2400"/>
          </a:p>
          <a:p>
            <a:pPr marL="0" indent="0" algn="ctr">
              <a:buNone/>
            </a:pPr>
            <a:r>
              <a:rPr lang="en-GB" sz="2400"/>
              <a:t>1.  A statement will appear on the board that has a number as the answer.  That number corresponds to the position of that letter in the alphabet!  (e.g.  5 = E)</a:t>
            </a:r>
          </a:p>
          <a:p>
            <a:pPr marL="0" indent="0" algn="ctr">
              <a:buNone/>
            </a:pPr>
            <a:r>
              <a:rPr lang="en-GB" sz="2400"/>
              <a:t>Simply, buzz in when you know the letter of the alphabet and if you’re right, you will get one TEAM POINT!</a:t>
            </a:r>
          </a:p>
          <a:p>
            <a:pPr marL="0" indent="0" algn="ctr">
              <a:buNone/>
            </a:pPr>
            <a:endParaRPr lang="en-GB" sz="2400"/>
          </a:p>
          <a:p>
            <a:pPr marL="0" indent="0" algn="ctr">
              <a:buNone/>
            </a:pPr>
            <a:r>
              <a:rPr lang="en-GB" sz="2400"/>
              <a:t>2.  If you were the student who got the letter correct, you will then have a chance to earn a second TEAM POINT.  A definition of the word beginning with the letter will appear.  You then have just 10 seconds to state the key term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7692" y="127195"/>
            <a:ext cx="538923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CRACK THE CODE</a:t>
            </a:r>
          </a:p>
        </p:txBody>
      </p:sp>
    </p:spTree>
    <p:extLst>
      <p:ext uri="{BB962C8B-B14F-4D97-AF65-F5344CB8AC3E}">
        <p14:creationId xmlns:p14="http://schemas.microsoft.com/office/powerpoint/2010/main" val="242291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5445224"/>
            <a:ext cx="1584176" cy="1143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7200"/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2276872"/>
            <a:ext cx="8229600" cy="1296144"/>
          </a:xfr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GB" sz="1800"/>
          </a:p>
          <a:p>
            <a:pPr marL="0" indent="0" algn="ctr">
              <a:buNone/>
            </a:pPr>
            <a:r>
              <a:rPr lang="en-GB" sz="2400">
                <a:solidFill>
                  <a:srgbClr val="FF0000"/>
                </a:solidFill>
              </a:rPr>
              <a:t> Day of the menstrual cycle when ovulation normally occurs</a:t>
            </a:r>
            <a:endParaRPr lang="en-GB" sz="1800" baseline="300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9444" y="127195"/>
            <a:ext cx="5225726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CRACK THE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73349" y="5902467"/>
            <a:ext cx="3096344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00000"/>
                </a:solidFill>
              </a:rPr>
              <a:t>Vitamin B</a:t>
            </a:r>
            <a:r>
              <a:rPr lang="en-GB" sz="2800" baseline="-2500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10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5445224"/>
            <a:ext cx="1584176" cy="1143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720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276872"/>
            <a:ext cx="8784976" cy="1296144"/>
          </a:xfr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GB" sz="1800"/>
          </a:p>
          <a:p>
            <a:pPr marL="0" indent="0" algn="ctr">
              <a:buNone/>
            </a:pPr>
            <a:r>
              <a:rPr lang="en-GB" sz="2000">
                <a:solidFill>
                  <a:srgbClr val="FF0000"/>
                </a:solidFill>
              </a:rPr>
              <a:t>Number of chains in a polypeptide that doesn’t have a quaternary 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7692" y="127195"/>
            <a:ext cx="538923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CRACK THE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2144" y="5301209"/>
            <a:ext cx="3096344" cy="13849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00000"/>
                </a:solidFill>
              </a:rPr>
              <a:t>Nitrogenous base that pairs with uracil</a:t>
            </a:r>
          </a:p>
        </p:txBody>
      </p:sp>
    </p:spTree>
    <p:extLst>
      <p:ext uri="{BB962C8B-B14F-4D97-AF65-F5344CB8AC3E}">
        <p14:creationId xmlns:p14="http://schemas.microsoft.com/office/powerpoint/2010/main" val="32304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5445224"/>
            <a:ext cx="1584176" cy="11430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7200"/>
              <a:t>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276872"/>
            <a:ext cx="8784976" cy="1296144"/>
          </a:xfr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GB" sz="1800"/>
          </a:p>
          <a:p>
            <a:pPr marL="0" indent="0" algn="ctr">
              <a:buNone/>
            </a:pPr>
            <a:r>
              <a:rPr lang="en-GB" sz="3600">
                <a:solidFill>
                  <a:srgbClr val="FF0000"/>
                </a:solidFill>
              </a:rPr>
              <a:t>Number of chambers in the human heart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7692" y="127195"/>
            <a:ext cx="5389231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CRACK THE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8048" y="5229201"/>
            <a:ext cx="3960440" cy="13849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000000"/>
                </a:solidFill>
              </a:rPr>
              <a:t>Two lots of the monomer that make up both DNA and RNA</a:t>
            </a:r>
          </a:p>
        </p:txBody>
      </p:sp>
    </p:spTree>
    <p:extLst>
      <p:ext uri="{BB962C8B-B14F-4D97-AF65-F5344CB8AC3E}">
        <p14:creationId xmlns:p14="http://schemas.microsoft.com/office/powerpoint/2010/main" val="40258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BD5042-D8BD-42DF-A6F9-60934E69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The Synthesis of ATP. </a:t>
            </a:r>
            <a:br>
              <a:rPr lang="en-GB" sz="6000">
                <a:solidFill>
                  <a:schemeClr val="bg1"/>
                </a:solidFill>
              </a:rPr>
            </a:br>
            <a:br>
              <a:rPr lang="en-GB" sz="6000">
                <a:solidFill>
                  <a:schemeClr val="bg1"/>
                </a:solidFill>
              </a:rPr>
            </a:br>
            <a:r>
              <a:rPr lang="en-GB" sz="4000">
                <a:solidFill>
                  <a:schemeClr val="bg1"/>
                </a:solidFill>
              </a:rPr>
              <a:t>Methods of generating ATP include:</a:t>
            </a:r>
            <a:br>
              <a:rPr lang="en-GB" sz="4000"/>
            </a:br>
            <a:endParaRPr lang="en-GB" sz="600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5A0568D-F643-429B-9A3F-B294E2D0C0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27596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259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2526"/>
            <a:ext cx="7772400" cy="850106"/>
          </a:xfrm>
        </p:spPr>
        <p:txBody>
          <a:bodyPr/>
          <a:lstStyle/>
          <a:p>
            <a:pPr algn="ctr"/>
            <a:r>
              <a:rPr lang="en-GB">
                <a:solidFill>
                  <a:srgbClr val="FF0000"/>
                </a:solidFill>
              </a:rPr>
              <a:t>Introducing……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980728"/>
            <a:ext cx="6192688" cy="5583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000" u="sng"/>
              <a:t>NAD</a:t>
            </a:r>
            <a:endParaRPr lang="en-GB" sz="2400" u="sng"/>
          </a:p>
          <a:p>
            <a:pPr marL="0" indent="0">
              <a:buNone/>
            </a:pPr>
            <a:r>
              <a:rPr lang="en-GB" sz="4000"/>
              <a:t>Nicotinamide adenine dinucleotide is a coenzyme found in all living cells.</a:t>
            </a:r>
          </a:p>
          <a:p>
            <a:pPr marL="0" indent="0">
              <a:buNone/>
            </a:pPr>
            <a:endParaRPr lang="en-GB" sz="4000"/>
          </a:p>
          <a:p>
            <a:pPr marL="0" indent="0">
              <a:buNone/>
            </a:pPr>
            <a:r>
              <a:rPr lang="en-GB" sz="4000"/>
              <a:t>The main function is the transfer of electrons.</a:t>
            </a:r>
            <a:r>
              <a:rPr lang="en-GB" sz="3200"/>
              <a:t> 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  <a:p>
            <a:pPr marL="0" indent="0" algn="ctr">
              <a:buNone/>
            </a:pPr>
            <a:endParaRPr lang="en-GB" sz="5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243552"/>
            <a:ext cx="35463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2663" y="-243408"/>
            <a:ext cx="127470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spc="5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R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1430" y="-243409"/>
            <a:ext cx="115929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spc="5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02551" y="-227722"/>
            <a:ext cx="122341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spc="5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6872509" y="-212035"/>
            <a:ext cx="122501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spc="5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8439211" y="-243410"/>
            <a:ext cx="107433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spc="5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x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81200" y="2329349"/>
            <a:ext cx="8229600" cy="3796814"/>
          </a:xfrm>
        </p:spPr>
        <p:txBody>
          <a:bodyPr/>
          <a:lstStyle/>
          <a:p>
            <a:pPr marL="0" indent="0" algn="ctr">
              <a:buNone/>
            </a:pPr>
            <a:r>
              <a:rPr lang="en-GB" u="sng"/>
              <a:t>in terms of electrons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4780" y="1577499"/>
            <a:ext cx="2010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reactions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0" y="3060137"/>
            <a:ext cx="4176466" cy="35968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3" y="3068958"/>
            <a:ext cx="4092169" cy="358807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6797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92507"/>
            <a:ext cx="4968552" cy="85010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Getting this right!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340768"/>
            <a:ext cx="4968552" cy="525658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GB" sz="2400"/>
              <a:t>Hydrogen atoms consist of protons and </a:t>
            </a:r>
            <a:r>
              <a:rPr lang="en-GB" sz="2400" b="1" u="sng"/>
              <a:t>electrons</a:t>
            </a:r>
            <a:r>
              <a:rPr lang="en-GB" sz="2400"/>
              <a:t>.</a:t>
            </a:r>
          </a:p>
          <a:p>
            <a:pPr marL="0" indent="0" algn="ctr">
              <a:buNone/>
            </a:pPr>
            <a:endParaRPr lang="en-GB" sz="2400"/>
          </a:p>
          <a:p>
            <a:pPr marL="0" indent="0" algn="ctr">
              <a:buNone/>
            </a:pPr>
            <a:r>
              <a:rPr lang="en-GB"/>
              <a:t>So when a coenzyme such as NAD </a:t>
            </a:r>
            <a:r>
              <a:rPr lang="en-GB" b="1" u="sng"/>
              <a:t>accepts</a:t>
            </a:r>
            <a:r>
              <a:rPr lang="en-GB"/>
              <a:t> hydrogen atoms, it is </a:t>
            </a:r>
            <a:r>
              <a:rPr lang="en-GB" b="1" u="sng"/>
              <a:t>reduced</a:t>
            </a:r>
            <a:r>
              <a:rPr lang="en-GB"/>
              <a:t>.  NAD can accept two hydrogen atoms.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When they coenzymes </a:t>
            </a:r>
            <a:r>
              <a:rPr lang="en-GB" b="1" u="sng"/>
              <a:t>release</a:t>
            </a:r>
            <a:r>
              <a:rPr lang="en-GB"/>
              <a:t> these hydrogen atoms, they are </a:t>
            </a:r>
            <a:r>
              <a:rPr lang="en-GB" b="1" u="sng"/>
              <a:t>oxidised</a:t>
            </a:r>
            <a:r>
              <a:rPr lang="en-GB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88640"/>
            <a:ext cx="367240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126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0395" y="268193"/>
            <a:ext cx="683546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COENZYMES</a:t>
            </a:r>
            <a:r>
              <a:rPr lang="en-US" sz="8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en-US" sz="8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8000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83633" y="2060848"/>
            <a:ext cx="3284491" cy="2016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68124" y="2060848"/>
            <a:ext cx="2908197" cy="2016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87888" y="166857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>
                <a:solidFill>
                  <a:prstClr val="black"/>
                </a:solidFill>
              </a:rPr>
              <a:t>in respiration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78" y="4149081"/>
            <a:ext cx="1048703" cy="1602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8928" y="4117146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0996" y="4117146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3632" y="4117145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4068531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FAD</a:t>
            </a:r>
          </a:p>
          <a:p>
            <a:pPr algn="ctr"/>
            <a:r>
              <a:rPr lang="en-GB" sz="2400" err="1"/>
              <a:t>Flavine</a:t>
            </a:r>
            <a:r>
              <a:rPr lang="en-GB" sz="2400"/>
              <a:t> adenine dinucleotide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3512" y="492209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Nicotinamide adenine dinucleotide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B18547-91F6-49BE-8D47-8529E480E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48" y="4060204"/>
            <a:ext cx="1048703" cy="160282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2D0A89-D186-4825-863D-8F7E00D08D8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059996" y="2082296"/>
            <a:ext cx="36004" cy="1977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9E77251-63E3-4831-90D0-B9FFD090D43E}"/>
              </a:ext>
            </a:extLst>
          </p:cNvPr>
          <p:cNvSpPr txBox="1"/>
          <p:nvPr/>
        </p:nvSpPr>
        <p:spPr>
          <a:xfrm>
            <a:off x="4017200" y="4091891"/>
            <a:ext cx="3806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/>
              <a:t>Coenzyme A</a:t>
            </a:r>
          </a:p>
        </p:txBody>
      </p:sp>
    </p:spTree>
    <p:extLst>
      <p:ext uri="{BB962C8B-B14F-4D97-AF65-F5344CB8AC3E}">
        <p14:creationId xmlns:p14="http://schemas.microsoft.com/office/powerpoint/2010/main" val="170114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8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693B-0564-4971-8AC6-70A3DCC4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Substrate level phosphorylation</a:t>
            </a:r>
            <a:br>
              <a:rPr lang="en-US" sz="1700"/>
            </a:br>
            <a:endParaRPr lang="en-US" sz="1700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82D2A9E-1CB8-490B-8BAC-BEDBE101B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4100" y="338328"/>
            <a:ext cx="6675627" cy="1605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i="0">
                <a:effectLst/>
              </a:rPr>
              <a:t>Substrate-level phosphorylation</a:t>
            </a:r>
            <a:r>
              <a:rPr lang="en-US" sz="2000" b="0" i="0">
                <a:effectLst/>
              </a:rPr>
              <a:t> occurs when a </a:t>
            </a:r>
            <a:r>
              <a:rPr lang="en-US" sz="2000" b="1" i="0">
                <a:effectLst/>
              </a:rPr>
              <a:t>phosphate</a:t>
            </a:r>
            <a:r>
              <a:rPr lang="en-US" sz="2000" b="0" i="0">
                <a:effectLst/>
              </a:rPr>
              <a:t> group is transferred from a </a:t>
            </a:r>
            <a:r>
              <a:rPr lang="en-US" sz="2000" b="1" i="0">
                <a:effectLst/>
              </a:rPr>
              <a:t>substrate</a:t>
            </a:r>
            <a:r>
              <a:rPr lang="en-US" sz="2000" b="0" i="0">
                <a:effectLst/>
              </a:rPr>
              <a:t> molecule to </a:t>
            </a:r>
            <a:r>
              <a:rPr lang="en-US" sz="2000" b="1" i="0">
                <a:effectLst/>
              </a:rPr>
              <a:t>ADP</a:t>
            </a:r>
            <a:r>
              <a:rPr lang="en-US" sz="2000" b="0" i="0">
                <a:effectLst/>
              </a:rPr>
              <a:t> via an </a:t>
            </a:r>
            <a:r>
              <a:rPr lang="en-US" sz="2000" b="1" i="0">
                <a:effectLst/>
              </a:rPr>
              <a:t>enzyme</a:t>
            </a:r>
            <a:r>
              <a:rPr lang="en-US" sz="2000" b="0" i="0">
                <a:effectLst/>
              </a:rPr>
              <a:t> to make </a:t>
            </a:r>
            <a:r>
              <a:rPr lang="en-US" sz="2000" b="1" i="0">
                <a:effectLst/>
              </a:rPr>
              <a:t>ATP</a:t>
            </a:r>
            <a:r>
              <a:rPr lang="en-US" sz="2000" b="0" i="0">
                <a:effectLst/>
              </a:rPr>
              <a:t>.</a:t>
            </a:r>
            <a:endParaRPr lang="en-US" sz="2000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BF686185-3444-40A7-870B-F6AB7E81D2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6687" y="2867819"/>
            <a:ext cx="19526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F5AEE-D8EA-4991-BB1A-E4A21BAC1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2" y="3542680"/>
            <a:ext cx="4974336" cy="16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3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EB9A3-13C6-4951-9834-18D799A1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92" y="620688"/>
            <a:ext cx="10802416" cy="1325563"/>
          </a:xfrm>
        </p:spPr>
        <p:txBody>
          <a:bodyPr>
            <a:normAutofit fontScale="90000"/>
          </a:bodyPr>
          <a:lstStyle/>
          <a:p>
            <a:r>
              <a:rPr lang="en-GB"/>
              <a:t>Oxidative Phosphorylation</a:t>
            </a:r>
            <a:br>
              <a:rPr lang="en-GB"/>
            </a:br>
            <a:br>
              <a:rPr lang="en-GB"/>
            </a:br>
            <a:r>
              <a:rPr lang="en-GB" altLang="en-US" sz="2200" b="1">
                <a:latin typeface="Calibri" panose="020F0502020204030204" pitchFamily="34" charset="0"/>
                <a:cs typeface="Calibri" panose="020F0502020204030204" pitchFamily="34" charset="0"/>
              </a:rPr>
              <a:t>ATP 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is synthesised</a:t>
            </a:r>
            <a:r>
              <a:rPr lang="en-GB" altLang="en-US" sz="2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n-GB" altLang="en-US" sz="2200" b="1">
                <a:latin typeface="Calibri" panose="020F0502020204030204" pitchFamily="34" charset="0"/>
                <a:cs typeface="Calibri" panose="020F0502020204030204" pitchFamily="34" charset="0"/>
              </a:rPr>
              <a:t> ATP synthase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, located in both the </a:t>
            </a:r>
            <a:r>
              <a:rPr lang="en-GB" altLang="en-US" sz="2200" u="sng">
                <a:latin typeface="Calibri" panose="020F0502020204030204" pitchFamily="34" charset="0"/>
                <a:cs typeface="Calibri" panose="020F0502020204030204" pitchFamily="34" charset="0"/>
              </a:rPr>
              <a:t>inner membrane of mitochondria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GB" altLang="en-US" sz="2200" u="sng">
                <a:latin typeface="Calibri" panose="020F0502020204030204" pitchFamily="34" charset="0"/>
                <a:cs typeface="Calibri" panose="020F0502020204030204" pitchFamily="34" charset="0"/>
              </a:rPr>
              <a:t>thylakoid membrane of chloroplasts</a:t>
            </a:r>
            <a:r>
              <a:rPr lang="en-GB" altLang="en-US" sz="220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GB" altLang="en-US" sz="2200" u="sng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200"/>
          </a:p>
        </p:txBody>
      </p:sp>
      <p:pic>
        <p:nvPicPr>
          <p:cNvPr id="9" name="Picture 41" descr="ATP synthase">
            <a:extLst>
              <a:ext uri="{FF2B5EF4-FFF2-40B4-BE49-F238E27FC236}">
                <a16:creationId xmlns:a16="http://schemas.microsoft.com/office/drawing/2014/main" id="{FF25CF2A-F09E-4396-A805-AB464901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261967"/>
            <a:ext cx="37750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8">
            <a:extLst>
              <a:ext uri="{FF2B5EF4-FFF2-40B4-BE49-F238E27FC236}">
                <a16:creationId xmlns:a16="http://schemas.microsoft.com/office/drawing/2014/main" id="{3BADCC8D-FEC7-4631-B15F-E1755FAC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872" y="2279810"/>
            <a:ext cx="7056648" cy="419191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+mn-lt"/>
              </a:rPr>
              <a:t>ATP synthase</a:t>
            </a:r>
            <a:r>
              <a:rPr lang="en-GB" altLang="en-US" sz="1800">
                <a:latin typeface="+mn-lt"/>
              </a:rPr>
              <a:t> (sometimes called a </a:t>
            </a:r>
            <a:r>
              <a:rPr lang="en-GB" altLang="en-US" sz="1800" u="sng">
                <a:latin typeface="+mn-lt"/>
              </a:rPr>
              <a:t>stalked particle</a:t>
            </a:r>
            <a:r>
              <a:rPr lang="en-GB" altLang="en-US" sz="1800">
                <a:latin typeface="+mn-lt"/>
              </a:rPr>
              <a:t>) is a complex, trans-membrane protein – it contains: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+mn-lt"/>
              </a:rPr>
              <a:t> - a </a:t>
            </a:r>
            <a:r>
              <a:rPr lang="en-GB" altLang="en-US" sz="1800" u="sng">
                <a:latin typeface="+mn-lt"/>
              </a:rPr>
              <a:t>channel</a:t>
            </a:r>
            <a:r>
              <a:rPr lang="en-GB" altLang="en-US" sz="1800">
                <a:latin typeface="+mn-lt"/>
              </a:rPr>
              <a:t> allowing H</a:t>
            </a:r>
            <a:r>
              <a:rPr lang="en-GB" altLang="en-US" sz="1800" baseline="30000">
                <a:latin typeface="+mn-lt"/>
              </a:rPr>
              <a:t>+</a:t>
            </a:r>
            <a:r>
              <a:rPr lang="en-GB" altLang="en-US" sz="1800">
                <a:latin typeface="+mn-lt"/>
              </a:rPr>
              <a:t> ions to pass through the membrane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+mn-lt"/>
              </a:rPr>
              <a:t> - the </a:t>
            </a:r>
            <a:r>
              <a:rPr lang="en-GB" altLang="en-US" sz="1800" u="sng">
                <a:latin typeface="+mn-lt"/>
              </a:rPr>
              <a:t>catalytic site</a:t>
            </a:r>
            <a:r>
              <a:rPr lang="en-GB" altLang="en-US" sz="1800">
                <a:latin typeface="+mn-lt"/>
              </a:rPr>
              <a:t> where ADP is combined with Pi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>
              <a:buNone/>
            </a:pPr>
            <a: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  <a:t>The energy needed to synthesise ATP is provided by high energy </a:t>
            </a:r>
            <a:r>
              <a:rPr lang="en-GB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  <a:t> either:</a:t>
            </a:r>
          </a:p>
          <a:p>
            <a:pPr>
              <a:buNone/>
            </a:pPr>
            <a:endParaRPr lang="en-GB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AutoNum type="arabicParenBoth"/>
            </a:pPr>
            <a: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  <a:t>removed from glucose in </a:t>
            </a:r>
            <a:r>
              <a:rPr lang="en-GB" altLang="en-US" sz="1800" u="sng">
                <a:latin typeface="Calibri" panose="020F0502020204030204" pitchFamily="34" charset="0"/>
                <a:cs typeface="Calibri" panose="020F0502020204030204" pitchFamily="34" charset="0"/>
              </a:rPr>
              <a:t>respiration</a:t>
            </a:r>
            <a: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en-US" sz="1800" i="1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</a:p>
          <a:p>
            <a:pPr>
              <a:buNone/>
            </a:pPr>
            <a:r>
              <a:rPr lang="en-GB" altLang="en-US" sz="1800">
                <a:latin typeface="Calibri" panose="020F0502020204030204" pitchFamily="34" charset="0"/>
                <a:cs typeface="Calibri" panose="020F0502020204030204" pitchFamily="34" charset="0"/>
              </a:rPr>
              <a:t>(2) excited by sunlight energy in </a:t>
            </a:r>
            <a:r>
              <a:rPr lang="en-GB" altLang="en-US" sz="1800" u="sng">
                <a:latin typeface="Calibri" panose="020F0502020204030204" pitchFamily="34" charset="0"/>
                <a:cs typeface="Calibri" panose="020F0502020204030204" pitchFamily="34" charset="0"/>
              </a:rPr>
              <a:t>photosynthesis</a:t>
            </a:r>
            <a:endParaRPr lang="en-GB" altLang="en-US" sz="1800" u="sng" baseline="-25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C5C2E12D-D458-4D33-B25D-1181649A8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656" y="1424786"/>
            <a:ext cx="1488418" cy="287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1BBAA3FA-1F5F-4E0E-9912-BD86D18C9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1412776"/>
            <a:ext cx="1728192" cy="287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4BAD6B08-2BB9-4A83-B893-375ED3A87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92" y="1700114"/>
            <a:ext cx="1008720" cy="287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SMARTInkShape-2">
            <a:extLst>
              <a:ext uri="{FF2B5EF4-FFF2-40B4-BE49-F238E27FC236}">
                <a16:creationId xmlns:a16="http://schemas.microsoft.com/office/drawing/2014/main" id="{F41E38BC-4581-49B2-8DBB-38A9F0209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1550" y="4146550"/>
            <a:ext cx="158751" cy="495301"/>
          </a:xfrm>
          <a:custGeom>
            <a:avLst/>
            <a:gdLst/>
            <a:ahLst/>
            <a:cxnLst/>
            <a:rect l="0" t="0" r="0" b="0"/>
            <a:pathLst>
              <a:path w="158751" h="495301">
                <a:moveTo>
                  <a:pt x="158750" y="0"/>
                </a:moveTo>
                <a:lnTo>
                  <a:pt x="158750" y="0"/>
                </a:lnTo>
                <a:lnTo>
                  <a:pt x="137766" y="42673"/>
                </a:lnTo>
                <a:lnTo>
                  <a:pt x="120026" y="80819"/>
                </a:lnTo>
                <a:lnTo>
                  <a:pt x="111062" y="103974"/>
                </a:lnTo>
                <a:lnTo>
                  <a:pt x="102263" y="129288"/>
                </a:lnTo>
                <a:lnTo>
                  <a:pt x="93576" y="156042"/>
                </a:lnTo>
                <a:lnTo>
                  <a:pt x="84256" y="183756"/>
                </a:lnTo>
                <a:lnTo>
                  <a:pt x="74515" y="212110"/>
                </a:lnTo>
                <a:lnTo>
                  <a:pt x="64493" y="240890"/>
                </a:lnTo>
                <a:lnTo>
                  <a:pt x="55696" y="270660"/>
                </a:lnTo>
                <a:lnTo>
                  <a:pt x="47714" y="301090"/>
                </a:lnTo>
                <a:lnTo>
                  <a:pt x="40276" y="331960"/>
                </a:lnTo>
                <a:lnTo>
                  <a:pt x="32495" y="363829"/>
                </a:lnTo>
                <a:lnTo>
                  <a:pt x="24486" y="396363"/>
                </a:lnTo>
                <a:lnTo>
                  <a:pt x="16324" y="429342"/>
                </a:lnTo>
                <a:lnTo>
                  <a:pt x="0" y="49530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F5CFD-15D0-428A-B123-195ABFEF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closer look at ATP Synthase:</a:t>
            </a:r>
          </a:p>
        </p:txBody>
      </p:sp>
      <p:pic>
        <p:nvPicPr>
          <p:cNvPr id="4" name="Gradients (ATP Synthases)">
            <a:hlinkClick r:id="" action="ppaction://media"/>
            <a:extLst>
              <a:ext uri="{FF2B5EF4-FFF2-40B4-BE49-F238E27FC236}">
                <a16:creationId xmlns:a16="http://schemas.microsoft.com/office/drawing/2014/main" id="{40DB4382-746B-4E47-837A-2C1F84C534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0725" cy="4351338"/>
          </a:xfrm>
        </p:spPr>
      </p:pic>
    </p:spTree>
    <p:extLst>
      <p:ext uri="{BB962C8B-B14F-4D97-AF65-F5344CB8AC3E}">
        <p14:creationId xmlns:p14="http://schemas.microsoft.com/office/powerpoint/2010/main" val="41746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A72F-7CAD-485B-BB4E-66E242513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Chemiosmosis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ATP synthesis using energy from diffusion of H</a:t>
            </a:r>
            <a:r>
              <a:rPr lang="en-US" altLang="en-US" sz="26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+</a:t>
            </a:r>
            <a:r>
              <a:rPr lang="en-US" alt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ions</a:t>
            </a: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5E183-2BC5-4213-BC3F-03472ECD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2638043"/>
            <a:ext cx="3363974" cy="3415623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altLang="en-US" sz="1400"/>
              <a:t>1. Electrons are transferred to the </a:t>
            </a:r>
            <a:r>
              <a:rPr lang="en-US" altLang="en-US" sz="1400" b="1"/>
              <a:t>electron transport chain</a:t>
            </a:r>
            <a:r>
              <a:rPr lang="en-US" altLang="en-US" sz="1400"/>
              <a:t>   – a series of carriers and proteins in the </a:t>
            </a:r>
            <a:r>
              <a:rPr lang="en-US" altLang="en-US" sz="1400" u="sng"/>
              <a:t>inner mitochondrial</a:t>
            </a:r>
            <a:r>
              <a:rPr lang="en-US" altLang="en-US" sz="1400"/>
              <a:t> or </a:t>
            </a:r>
            <a:r>
              <a:rPr lang="en-US" altLang="en-US" sz="1400" u="sng"/>
              <a:t>thylakoid </a:t>
            </a:r>
            <a:r>
              <a:rPr lang="en-US" altLang="en-US" sz="1400"/>
              <a:t>membrane</a:t>
            </a:r>
          </a:p>
          <a:p>
            <a:pPr marL="0"/>
            <a:endParaRPr lang="en-US" altLang="en-US" sz="1400"/>
          </a:p>
          <a:p>
            <a:pPr marL="0"/>
            <a:r>
              <a:rPr lang="en-US" altLang="en-US" sz="1400"/>
              <a:t>2. Energy lost from the electrons as they pass down the electron transport chain energy is used to </a:t>
            </a:r>
            <a:r>
              <a:rPr lang="en-US" altLang="en-US" sz="1400" u="sng"/>
              <a:t>pump protons</a:t>
            </a:r>
            <a:r>
              <a:rPr lang="en-US" altLang="en-US" sz="1400"/>
              <a:t> (H</a:t>
            </a:r>
            <a:r>
              <a:rPr lang="en-US" altLang="en-US" sz="1400" baseline="30000"/>
              <a:t>+</a:t>
            </a:r>
            <a:r>
              <a:rPr lang="en-US" altLang="en-US" sz="1400"/>
              <a:t> ions) across the membrane, setting up a </a:t>
            </a:r>
            <a:r>
              <a:rPr lang="en-US" altLang="en-US" sz="1400" b="1"/>
              <a:t>proton gradient</a:t>
            </a:r>
          </a:p>
          <a:p>
            <a:pPr marL="0"/>
            <a:endParaRPr lang="en-US" altLang="en-US" sz="1400" b="1"/>
          </a:p>
          <a:p>
            <a:pPr marL="0"/>
            <a:r>
              <a:rPr lang="en-US" altLang="en-US" sz="1400" u="sng"/>
              <a:t>3. Protons</a:t>
            </a:r>
            <a:r>
              <a:rPr lang="en-US" altLang="en-US" sz="1400"/>
              <a:t> (H</a:t>
            </a:r>
            <a:r>
              <a:rPr lang="en-US" altLang="en-US" sz="1400" baseline="30000"/>
              <a:t>+</a:t>
            </a:r>
            <a:r>
              <a:rPr lang="en-US" altLang="en-US" sz="1400"/>
              <a:t> ions) </a:t>
            </a:r>
            <a:r>
              <a:rPr lang="en-US" altLang="en-US" sz="1400" u="sng"/>
              <a:t>diffuse</a:t>
            </a:r>
            <a:r>
              <a:rPr lang="en-US" altLang="en-US" sz="1400"/>
              <a:t> through the channel inside </a:t>
            </a:r>
            <a:r>
              <a:rPr lang="en-US" altLang="en-US" sz="1400" b="1"/>
              <a:t>ATP synthase</a:t>
            </a:r>
            <a:r>
              <a:rPr lang="en-US" altLang="en-US" sz="1400"/>
              <a:t>, providing the energy to combine ADP + P</a:t>
            </a:r>
            <a:r>
              <a:rPr lang="en-US" altLang="en-US" sz="1400" baseline="-25000"/>
              <a:t>i</a:t>
            </a:r>
            <a:endParaRPr lang="en-US" altLang="en-US" sz="1400"/>
          </a:p>
          <a:p>
            <a:pPr marL="0"/>
            <a:endParaRPr lang="en-US" altLang="en-US" sz="1400"/>
          </a:p>
          <a:p>
            <a:pPr marL="0"/>
            <a:endParaRPr lang="en-US" altLang="en-US" sz="1400"/>
          </a:p>
          <a:p>
            <a:pPr marL="0"/>
            <a:endParaRPr lang="en-US" sz="1400"/>
          </a:p>
        </p:txBody>
      </p:sp>
      <p:pic>
        <p:nvPicPr>
          <p:cNvPr id="5" name="Picture 29" descr="electron-transport-chain">
            <a:extLst>
              <a:ext uri="{FF2B5EF4-FFF2-40B4-BE49-F238E27FC236}">
                <a16:creationId xmlns:a16="http://schemas.microsoft.com/office/drawing/2014/main" id="{318204F8-F1DB-4B3B-AA5F-D8A32A8EC6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3232" y="1844824"/>
            <a:ext cx="5591044" cy="30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45">
            <a:extLst>
              <a:ext uri="{FF2B5EF4-FFF2-40B4-BE49-F238E27FC236}">
                <a16:creationId xmlns:a16="http://schemas.microsoft.com/office/drawing/2014/main" id="{0FBB77C6-253E-487D-95A7-60FED9802E50}"/>
              </a:ext>
            </a:extLst>
          </p:cNvPr>
          <p:cNvGrpSpPr>
            <a:grpSpLocks/>
          </p:cNvGrpSpPr>
          <p:nvPr/>
        </p:nvGrpSpPr>
        <p:grpSpPr bwMode="auto">
          <a:xfrm>
            <a:off x="10463213" y="2203453"/>
            <a:ext cx="1684338" cy="2024063"/>
            <a:chOff x="5631" y="1388"/>
            <a:chExt cx="1061" cy="1275"/>
          </a:xfrm>
        </p:grpSpPr>
        <p:sp>
          <p:nvSpPr>
            <p:cNvPr id="14" name="AutoShape 32">
              <a:extLst>
                <a:ext uri="{FF2B5EF4-FFF2-40B4-BE49-F238E27FC236}">
                  <a16:creationId xmlns:a16="http://schemas.microsoft.com/office/drawing/2014/main" id="{0EADDC2B-8FE8-4A27-ADBB-F94BFEB9BA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071" y="1795"/>
              <a:ext cx="181" cy="635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" name="Text Box 30">
              <a:extLst>
                <a:ext uri="{FF2B5EF4-FFF2-40B4-BE49-F238E27FC236}">
                  <a16:creationId xmlns:a16="http://schemas.microsoft.com/office/drawing/2014/main" id="{D808168C-71D7-4356-92FB-B08493606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1" y="1388"/>
              <a:ext cx="1061" cy="407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proton gradient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high [H</a:t>
              </a:r>
              <a:r>
                <a:rPr lang="en-GB" altLang="en-US" sz="1800" baseline="30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en-GB" altLang="en-US" sz="1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16" name="Text Box 31">
              <a:extLst>
                <a:ext uri="{FF2B5EF4-FFF2-40B4-BE49-F238E27FC236}">
                  <a16:creationId xmlns:a16="http://schemas.microsoft.com/office/drawing/2014/main" id="{DE33961C-813D-41E6-ADAC-7603E2600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4" y="2430"/>
              <a:ext cx="591" cy="233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chemeClr val="bg1"/>
                  </a:solidFill>
                  <a:latin typeface="+mn-lt"/>
                </a:rPr>
                <a:t>low [H</a:t>
              </a:r>
              <a:r>
                <a:rPr lang="en-GB" altLang="en-US" sz="1800" baseline="30000">
                  <a:solidFill>
                    <a:schemeClr val="bg1"/>
                  </a:solidFill>
                  <a:latin typeface="+mn-lt"/>
                </a:rPr>
                <a:t>+</a:t>
              </a:r>
              <a:r>
                <a:rPr lang="en-GB" altLang="en-US" sz="1800">
                  <a:solidFill>
                    <a:schemeClr val="bg1"/>
                  </a:solidFill>
                  <a:latin typeface="+mn-lt"/>
                </a:rPr>
                <a:t>]</a:t>
              </a:r>
            </a:p>
          </p:txBody>
        </p:sp>
      </p:grpSp>
      <p:sp>
        <p:nvSpPr>
          <p:cNvPr id="4" name="SMARTInkShape-1">
            <a:extLst>
              <a:ext uri="{FF2B5EF4-FFF2-40B4-BE49-F238E27FC236}">
                <a16:creationId xmlns:a16="http://schemas.microsoft.com/office/drawing/2014/main" id="{D5B80F26-3018-4A67-A74E-9DDE1AD679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75965" y="3932544"/>
            <a:ext cx="4457" cy="4457"/>
          </a:xfrm>
          <a:custGeom>
            <a:avLst/>
            <a:gdLst/>
            <a:ahLst/>
            <a:cxnLst/>
            <a:rect l="0" t="0" r="0" b="0"/>
            <a:pathLst>
              <a:path w="4457" h="4457">
                <a:moveTo>
                  <a:pt x="0" y="0"/>
                </a:moveTo>
                <a:lnTo>
                  <a:pt x="0" y="0"/>
                </a:lnTo>
                <a:lnTo>
                  <a:pt x="4456" y="4456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27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AE43-D555-40FA-BCA4-0042ECFD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closer look at the ETC: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D7F09-D65B-4765-A8CC-C86E3AB95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linkClick r:id="rId2"/>
              </a:rPr>
              <a:t>https://www.youtube.com/watch?v=xbJ0nbzt5Kw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2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D929AB-9187-43CD-9AC5-B8692904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E4D37-8100-47D4-8339-9B713F4DC5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GB" altLang="en-US"/>
              <a:t>The synthesis of ATP during </a:t>
            </a:r>
            <a:r>
              <a:rPr lang="en-GB" altLang="en-US" u="sng"/>
              <a:t>photosynthesis</a:t>
            </a:r>
            <a:r>
              <a:rPr lang="en-GB" altLang="en-US"/>
              <a:t> in </a:t>
            </a:r>
            <a:r>
              <a:rPr lang="en-GB" altLang="en-US" u="sng"/>
              <a:t>chloroplasts</a:t>
            </a:r>
            <a:r>
              <a:rPr lang="en-GB" altLang="en-US"/>
              <a:t> is called</a:t>
            </a:r>
            <a:r>
              <a:rPr lang="en-GB" altLang="en-US" b="1"/>
              <a:t> </a:t>
            </a:r>
            <a:r>
              <a:rPr lang="en-GB" altLang="en-US" b="1" u="sng"/>
              <a:t>photo</a:t>
            </a:r>
            <a:r>
              <a:rPr lang="en-GB" altLang="en-US" b="1"/>
              <a:t>phosphorylation </a:t>
            </a:r>
            <a:r>
              <a:rPr lang="en-GB" altLang="en-US"/>
              <a:t>because it requires energy from sun</a:t>
            </a:r>
            <a:r>
              <a:rPr lang="en-GB" altLang="en-US" u="sng"/>
              <a:t>light</a:t>
            </a:r>
          </a:p>
          <a:p>
            <a:pPr>
              <a:spcBef>
                <a:spcPct val="0"/>
              </a:spcBef>
              <a:buNone/>
            </a:pPr>
            <a:endParaRPr lang="en-GB" altLang="en-US"/>
          </a:p>
          <a:p>
            <a:pPr>
              <a:spcBef>
                <a:spcPct val="0"/>
              </a:spcBef>
              <a:buNone/>
            </a:pPr>
            <a:r>
              <a:rPr lang="en-GB" altLang="en-US" i="1"/>
              <a:t>(phosphorylation = adding a phosphate to a molecule</a:t>
            </a:r>
            <a:r>
              <a:rPr lang="en-GB" altLang="en-US"/>
              <a:t> (ADP))</a:t>
            </a:r>
          </a:p>
          <a:p>
            <a:pPr>
              <a:spcBef>
                <a:spcPct val="0"/>
              </a:spcBef>
              <a:buNone/>
            </a:pPr>
            <a:endParaRPr lang="en-GB" altLang="en-US"/>
          </a:p>
          <a:p>
            <a:pPr>
              <a:spcBef>
                <a:spcPct val="0"/>
              </a:spcBef>
              <a:buNone/>
            </a:pPr>
            <a:r>
              <a:rPr lang="en-GB" altLang="en-US"/>
              <a:t>synthesis of ATP during </a:t>
            </a:r>
            <a:r>
              <a:rPr lang="en-GB" altLang="en-US" u="sng"/>
              <a:t>aerobic respiration</a:t>
            </a:r>
            <a:r>
              <a:rPr lang="en-GB" altLang="en-US"/>
              <a:t> in </a:t>
            </a:r>
            <a:r>
              <a:rPr lang="en-GB" altLang="en-US" u="sng"/>
              <a:t>mitochondria</a:t>
            </a:r>
            <a:r>
              <a:rPr lang="en-GB" altLang="en-US"/>
              <a:t> is called</a:t>
            </a:r>
            <a:r>
              <a:rPr lang="en-GB" altLang="en-US" b="1"/>
              <a:t> </a:t>
            </a:r>
            <a:r>
              <a:rPr lang="en-GB" altLang="en-US" b="1" u="sng"/>
              <a:t>oxidative</a:t>
            </a:r>
            <a:r>
              <a:rPr lang="en-GB" altLang="en-US" b="1"/>
              <a:t> phosphorylation </a:t>
            </a:r>
            <a:r>
              <a:rPr lang="en-GB" altLang="en-US"/>
              <a:t>because it </a:t>
            </a:r>
            <a:r>
              <a:rPr lang="en-GB" altLang="en-US" u="sng"/>
              <a:t>requires oxygen</a:t>
            </a:r>
            <a:r>
              <a:rPr lang="en-GB" altLang="en-US"/>
              <a:t> to </a:t>
            </a:r>
            <a:r>
              <a:rPr lang="en-GB" altLang="en-US" u="sng"/>
              <a:t>accept the electrons</a:t>
            </a:r>
            <a:r>
              <a:rPr lang="en-GB" altLang="en-US"/>
              <a:t> after they have passed down the chain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CDD2AB7-0DB2-4F12-94E1-7658EEA6AF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838147"/>
            <a:ext cx="5181600" cy="23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4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E9AA-48B2-45D3-9A82-AB238506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Now answer question 6 on your worksheet:</a:t>
            </a:r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BD9BD9-E507-4002-B45C-41A4A22F0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2348880"/>
            <a:ext cx="8389123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A7CB-9439-BF32-2934-776C725ADB14}"/>
              </a:ext>
            </a:extLst>
          </p:cNvPr>
          <p:cNvSpPr txBox="1"/>
          <p:nvPr/>
        </p:nvSpPr>
        <p:spPr>
          <a:xfrm>
            <a:off x="1714500" y="1607343"/>
            <a:ext cx="25241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ea typeface="Calibri"/>
                <a:cs typeface="Calibri"/>
              </a:rPr>
              <a:t>ADP + Pi = ATP</a:t>
            </a:r>
            <a:endParaRPr lang="en-GB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53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lcf76f155ced4ddcb4097134ff3c332f xmlns="39a9f016-2850-430d-a9d7-5d156f797ecb">
      <Terms xmlns="http://schemas.microsoft.com/office/infopath/2007/PartnerControls"/>
    </lcf76f155ced4ddcb4097134ff3c332f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CFEB71-2FC7-466A-B4D0-E1A8441DD3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08BF8F-5DB0-4F89-A211-F137AC2C3CD1}">
  <ds:schemaRefs>
    <ds:schemaRef ds:uri="http://schemas.openxmlformats.org/package/2006/metadata/core-properties"/>
    <ds:schemaRef ds:uri="39a9f016-2850-430d-a9d7-5d156f797ecb"/>
    <ds:schemaRef ds:uri="http://purl.org/dc/elements/1.1/"/>
    <ds:schemaRef ds:uri="http://schemas.microsoft.com/office/infopath/2007/PartnerControls"/>
    <ds:schemaRef ds:uri="b83ea8ec-d1ce-4b1c-906d-dc0b29db2502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0EF839-F178-495D-BFF5-F91971FF1C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790</Words>
  <Application>Microsoft Office PowerPoint</Application>
  <PresentationFormat>Widescreen</PresentationFormat>
  <Paragraphs>109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gg sans</vt:lpstr>
      <vt:lpstr>Times New Roman</vt:lpstr>
      <vt:lpstr>office theme</vt:lpstr>
      <vt:lpstr>L2 Oxidative phosphorylation</vt:lpstr>
      <vt:lpstr>The Synthesis of ATP.   Methods of generating ATP include: </vt:lpstr>
      <vt:lpstr>Substrate level phosphorylation </vt:lpstr>
      <vt:lpstr>Oxidative Phosphorylation  ATP is synthesised by ATP synthase, located in both the inner membrane of mitochondria and the thylakoid membrane of chloroplasts: </vt:lpstr>
      <vt:lpstr>A closer look at ATP Synthase:</vt:lpstr>
      <vt:lpstr>Chemiosmosis ATP synthesis using energy from diffusion of H+ ions</vt:lpstr>
      <vt:lpstr>A closer look at the ETC:</vt:lpstr>
      <vt:lpstr>PowerPoint Presentation</vt:lpstr>
      <vt:lpstr>Now answer question 6 on your worksheet:</vt:lpstr>
      <vt:lpstr>PowerPoint Presentation</vt:lpstr>
      <vt:lpstr>Take a step 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</vt:lpstr>
      <vt:lpstr>A</vt:lpstr>
      <vt:lpstr>D</vt:lpstr>
      <vt:lpstr>Introducing……</vt:lpstr>
      <vt:lpstr>PowerPoint Presentation</vt:lpstr>
      <vt:lpstr>Getting this right!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Chezka Mae Madrona</cp:lastModifiedBy>
  <cp:revision>17</cp:revision>
  <dcterms:created xsi:type="dcterms:W3CDTF">2023-09-21T09:27:48Z</dcterms:created>
  <dcterms:modified xsi:type="dcterms:W3CDTF">2025-07-23T08:08:17Z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MediaServiceImageTags">
    <vt:lpwstr/>
  </property>
  <property fmtid="{D5CDD505-2E9C-101B-9397-08002B2CF9AE}" pid="6" name="Week">
    <vt:lpwstr/>
  </property>
  <property fmtid="{D5CDD505-2E9C-101B-9397-08002B2CF9AE}" pid="7" name="Staff Category">
    <vt:lpwstr/>
  </property>
  <property fmtid="{D5CDD505-2E9C-101B-9397-08002B2CF9AE}" pid="8" name="Exam Board">
    <vt:lpwstr/>
  </property>
</Properties>
</file>