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46"/>
  </p:notesMasterIdLst>
  <p:sldIdLst>
    <p:sldId id="396" r:id="rId5"/>
    <p:sldId id="369" r:id="rId6"/>
    <p:sldId id="373" r:id="rId7"/>
    <p:sldId id="371" r:id="rId8"/>
    <p:sldId id="372" r:id="rId9"/>
    <p:sldId id="374" r:id="rId10"/>
    <p:sldId id="376" r:id="rId11"/>
    <p:sldId id="375" r:id="rId12"/>
    <p:sldId id="364" r:id="rId13"/>
    <p:sldId id="392" r:id="rId14"/>
    <p:sldId id="377" r:id="rId15"/>
    <p:sldId id="273" r:id="rId16"/>
    <p:sldId id="378" r:id="rId17"/>
    <p:sldId id="394" r:id="rId18"/>
    <p:sldId id="390" r:id="rId19"/>
    <p:sldId id="395" r:id="rId20"/>
    <p:sldId id="393" r:id="rId21"/>
    <p:sldId id="385" r:id="rId22"/>
    <p:sldId id="302" r:id="rId23"/>
    <p:sldId id="379" r:id="rId24"/>
    <p:sldId id="280" r:id="rId25"/>
    <p:sldId id="387" r:id="rId26"/>
    <p:sldId id="305" r:id="rId27"/>
    <p:sldId id="365" r:id="rId28"/>
    <p:sldId id="380" r:id="rId29"/>
    <p:sldId id="382" r:id="rId30"/>
    <p:sldId id="281" r:id="rId31"/>
    <p:sldId id="381" r:id="rId32"/>
    <p:sldId id="288" r:id="rId33"/>
    <p:sldId id="283" r:id="rId34"/>
    <p:sldId id="367" r:id="rId35"/>
    <p:sldId id="388" r:id="rId36"/>
    <p:sldId id="368" r:id="rId37"/>
    <p:sldId id="286" r:id="rId38"/>
    <p:sldId id="291" r:id="rId39"/>
    <p:sldId id="292" r:id="rId40"/>
    <p:sldId id="293" r:id="rId41"/>
    <p:sldId id="298" r:id="rId42"/>
    <p:sldId id="389" r:id="rId43"/>
    <p:sldId id="391" r:id="rId44"/>
    <p:sldId id="39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C1F8"/>
    <a:srgbClr val="0033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393A85-7DD9-4A87-90B8-E87CB370879E}" v="232" dt="2023-06-06T09:40:03.223"/>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934" autoAdjust="0"/>
  </p:normalViewPr>
  <p:slideViewPr>
    <p:cSldViewPr snapToGrid="0">
      <p:cViewPr varScale="1">
        <p:scale>
          <a:sx n="79" d="100"/>
          <a:sy n="79" d="100"/>
        </p:scale>
        <p:origin x="114"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Ball" userId="c2c6c2dd-6ddc-437e-8cdd-d7a74390accc" providerId="ADAL" clId="{57393A85-7DD9-4A87-90B8-E87CB370879E}"/>
    <pc:docChg chg="undo custSel addSld delSld modSld sldOrd">
      <pc:chgData name="Richard Ball" userId="c2c6c2dd-6ddc-437e-8cdd-d7a74390accc" providerId="ADAL" clId="{57393A85-7DD9-4A87-90B8-E87CB370879E}" dt="2023-06-06T09:40:03.223" v="930" actId="20577"/>
      <pc:docMkLst>
        <pc:docMk/>
      </pc:docMkLst>
      <pc:sldChg chg="addSp modSp mod ord">
        <pc:chgData name="Richard Ball" userId="c2c6c2dd-6ddc-437e-8cdd-d7a74390accc" providerId="ADAL" clId="{57393A85-7DD9-4A87-90B8-E87CB370879E}" dt="2023-06-05T11:11:02.394" v="491" actId="14100"/>
        <pc:sldMkLst>
          <pc:docMk/>
          <pc:sldMk cId="0" sldId="273"/>
        </pc:sldMkLst>
        <pc:spChg chg="add mod">
          <ac:chgData name="Richard Ball" userId="c2c6c2dd-6ddc-437e-8cdd-d7a74390accc" providerId="ADAL" clId="{57393A85-7DD9-4A87-90B8-E87CB370879E}" dt="2023-06-05T11:10:33.214" v="479" actId="208"/>
          <ac:spMkLst>
            <pc:docMk/>
            <pc:sldMk cId="0" sldId="273"/>
            <ac:spMk id="2" creationId="{2F464C93-A6C3-5FB7-A760-BCBF1C85A8F4}"/>
          </ac:spMkLst>
        </pc:spChg>
        <pc:spChg chg="add mod">
          <ac:chgData name="Richard Ball" userId="c2c6c2dd-6ddc-437e-8cdd-d7a74390accc" providerId="ADAL" clId="{57393A85-7DD9-4A87-90B8-E87CB370879E}" dt="2023-06-05T11:10:43.458" v="483" actId="1076"/>
          <ac:spMkLst>
            <pc:docMk/>
            <pc:sldMk cId="0" sldId="273"/>
            <ac:spMk id="3" creationId="{538A9BA3-3075-DDBF-FF51-C2DE5C81A581}"/>
          </ac:spMkLst>
        </pc:spChg>
        <pc:spChg chg="add mod">
          <ac:chgData name="Richard Ball" userId="c2c6c2dd-6ddc-437e-8cdd-d7a74390accc" providerId="ADAL" clId="{57393A85-7DD9-4A87-90B8-E87CB370879E}" dt="2023-06-05T11:10:52.465" v="487" actId="14100"/>
          <ac:spMkLst>
            <pc:docMk/>
            <pc:sldMk cId="0" sldId="273"/>
            <ac:spMk id="5" creationId="{F5C792C8-E085-A3D7-D9C0-D7D79E554E7B}"/>
          </ac:spMkLst>
        </pc:spChg>
        <pc:spChg chg="add mod">
          <ac:chgData name="Richard Ball" userId="c2c6c2dd-6ddc-437e-8cdd-d7a74390accc" providerId="ADAL" clId="{57393A85-7DD9-4A87-90B8-E87CB370879E}" dt="2023-06-05T11:11:02.394" v="491" actId="14100"/>
          <ac:spMkLst>
            <pc:docMk/>
            <pc:sldMk cId="0" sldId="273"/>
            <ac:spMk id="7" creationId="{2FE9B6AF-17E4-4B50-BAC7-429655F0187B}"/>
          </ac:spMkLst>
        </pc:spChg>
        <pc:picChg chg="mod">
          <ac:chgData name="Richard Ball" userId="c2c6c2dd-6ddc-437e-8cdd-d7a74390accc" providerId="ADAL" clId="{57393A85-7DD9-4A87-90B8-E87CB370879E}" dt="2023-06-05T11:10:37.774" v="482" actId="1076"/>
          <ac:picMkLst>
            <pc:docMk/>
            <pc:sldMk cId="0" sldId="273"/>
            <ac:picMk id="6" creationId="{E2E4FCF9-4C83-0370-674D-FCDDC04B368F}"/>
          </ac:picMkLst>
        </pc:picChg>
      </pc:sldChg>
      <pc:sldChg chg="delSp modSp del mod ord">
        <pc:chgData name="Richard Ball" userId="c2c6c2dd-6ddc-437e-8cdd-d7a74390accc" providerId="ADAL" clId="{57393A85-7DD9-4A87-90B8-E87CB370879E}" dt="2023-06-05T11:18:15.003" v="618" actId="47"/>
        <pc:sldMkLst>
          <pc:docMk/>
          <pc:sldMk cId="4127305006" sldId="275"/>
        </pc:sldMkLst>
        <pc:spChg chg="del mod">
          <ac:chgData name="Richard Ball" userId="c2c6c2dd-6ddc-437e-8cdd-d7a74390accc" providerId="ADAL" clId="{57393A85-7DD9-4A87-90B8-E87CB370879E}" dt="2023-06-05T11:12:47.912" v="506" actId="478"/>
          <ac:spMkLst>
            <pc:docMk/>
            <pc:sldMk cId="4127305006" sldId="275"/>
            <ac:spMk id="2" creationId="{7A02903E-EED7-85A2-E8F0-937BF58E07DD}"/>
          </ac:spMkLst>
        </pc:spChg>
        <pc:spChg chg="mod">
          <ac:chgData name="Richard Ball" userId="c2c6c2dd-6ddc-437e-8cdd-d7a74390accc" providerId="ADAL" clId="{57393A85-7DD9-4A87-90B8-E87CB370879E}" dt="2023-06-05T11:13:24.191" v="525" actId="20577"/>
          <ac:spMkLst>
            <pc:docMk/>
            <pc:sldMk cId="4127305006" sldId="275"/>
            <ac:spMk id="3" creationId="{00000000-0000-0000-0000-000000000000}"/>
          </ac:spMkLst>
        </pc:spChg>
      </pc:sldChg>
      <pc:sldChg chg="add">
        <pc:chgData name="Richard Ball" userId="c2c6c2dd-6ddc-437e-8cdd-d7a74390accc" providerId="ADAL" clId="{57393A85-7DD9-4A87-90B8-E87CB370879E}" dt="2023-05-25T13:28:35.528" v="311"/>
        <pc:sldMkLst>
          <pc:docMk/>
          <pc:sldMk cId="2099172522" sldId="280"/>
        </pc:sldMkLst>
        <pc:spChg chg="mod">
          <ac:chgData name="Richard Ball" userId="c2c6c2dd-6ddc-437e-8cdd-d7a74390accc" providerId="ADAL" clId="{57393A85-7DD9-4A87-90B8-E87CB370879E}" dt="2023-05-25T13:27:15.983" v="294" actId="20577"/>
          <ac:spMkLst>
            <pc:docMk/>
            <pc:sldMk cId="2099172522" sldId="280"/>
            <ac:spMk id="12292" creationId="{7790EC16-EAD1-44D4-9656-FBE26B9335ED}"/>
          </ac:spMkLst>
        </pc:spChg>
      </pc:sldChg>
      <pc:sldChg chg="modSp mod">
        <pc:chgData name="Richard Ball" userId="c2c6c2dd-6ddc-437e-8cdd-d7a74390accc" providerId="ADAL" clId="{57393A85-7DD9-4A87-90B8-E87CB370879E}" dt="2023-05-25T13:34:42.468" v="342" actId="113"/>
        <pc:sldMkLst>
          <pc:docMk/>
          <pc:sldMk cId="0" sldId="281"/>
        </pc:sldMkLst>
        <pc:spChg chg="mod">
          <ac:chgData name="Richard Ball" userId="c2c6c2dd-6ddc-437e-8cdd-d7a74390accc" providerId="ADAL" clId="{57393A85-7DD9-4A87-90B8-E87CB370879E}" dt="2023-05-25T13:34:42.468" v="342" actId="113"/>
          <ac:spMkLst>
            <pc:docMk/>
            <pc:sldMk cId="0" sldId="281"/>
            <ac:spMk id="15365" creationId="{535620C9-4D4D-4AAD-93E1-3C4A32308BC2}"/>
          </ac:spMkLst>
        </pc:spChg>
      </pc:sldChg>
      <pc:sldChg chg="modSp mod">
        <pc:chgData name="Richard Ball" userId="c2c6c2dd-6ddc-437e-8cdd-d7a74390accc" providerId="ADAL" clId="{57393A85-7DD9-4A87-90B8-E87CB370879E}" dt="2023-06-05T11:23:33.622" v="828" actId="113"/>
        <pc:sldMkLst>
          <pc:docMk/>
          <pc:sldMk cId="0" sldId="283"/>
        </pc:sldMkLst>
        <pc:spChg chg="mod">
          <ac:chgData name="Richard Ball" userId="c2c6c2dd-6ddc-437e-8cdd-d7a74390accc" providerId="ADAL" clId="{57393A85-7DD9-4A87-90B8-E87CB370879E}" dt="2023-05-25T13:36:54.522" v="360" actId="113"/>
          <ac:spMkLst>
            <pc:docMk/>
            <pc:sldMk cId="0" sldId="283"/>
            <ac:spMk id="13315" creationId="{29988B34-EECA-4665-8DA2-9418DBD9F027}"/>
          </ac:spMkLst>
        </pc:spChg>
        <pc:spChg chg="mod">
          <ac:chgData name="Richard Ball" userId="c2c6c2dd-6ddc-437e-8cdd-d7a74390accc" providerId="ADAL" clId="{57393A85-7DD9-4A87-90B8-E87CB370879E}" dt="2023-06-05T11:23:33.622" v="828" actId="113"/>
          <ac:spMkLst>
            <pc:docMk/>
            <pc:sldMk cId="0" sldId="283"/>
            <ac:spMk id="13316" creationId="{2E983D0B-3780-47BD-ACF0-1B020E840FD3}"/>
          </ac:spMkLst>
        </pc:spChg>
      </pc:sldChg>
      <pc:sldChg chg="modSp mod">
        <pc:chgData name="Richard Ball" userId="c2c6c2dd-6ddc-437e-8cdd-d7a74390accc" providerId="ADAL" clId="{57393A85-7DD9-4A87-90B8-E87CB370879E}" dt="2023-06-06T09:31:59.561" v="923" actId="113"/>
        <pc:sldMkLst>
          <pc:docMk/>
          <pc:sldMk cId="3772065216" sldId="286"/>
        </pc:sldMkLst>
        <pc:spChg chg="mod">
          <ac:chgData name="Richard Ball" userId="c2c6c2dd-6ddc-437e-8cdd-d7a74390accc" providerId="ADAL" clId="{57393A85-7DD9-4A87-90B8-E87CB370879E}" dt="2023-06-06T09:31:59.561" v="923" actId="113"/>
          <ac:spMkLst>
            <pc:docMk/>
            <pc:sldMk cId="3772065216" sldId="286"/>
            <ac:spMk id="4" creationId="{00000000-0000-0000-0000-000000000000}"/>
          </ac:spMkLst>
        </pc:spChg>
      </pc:sldChg>
      <pc:sldChg chg="modSp mod">
        <pc:chgData name="Richard Ball" userId="c2c6c2dd-6ddc-437e-8cdd-d7a74390accc" providerId="ADAL" clId="{57393A85-7DD9-4A87-90B8-E87CB370879E}" dt="2023-06-05T11:22:20.614" v="801" actId="1076"/>
        <pc:sldMkLst>
          <pc:docMk/>
          <pc:sldMk cId="1579883409" sldId="288"/>
        </pc:sldMkLst>
        <pc:spChg chg="mod">
          <ac:chgData name="Richard Ball" userId="c2c6c2dd-6ddc-437e-8cdd-d7a74390accc" providerId="ADAL" clId="{57393A85-7DD9-4A87-90B8-E87CB370879E}" dt="2023-05-25T13:35:42.785" v="350" actId="14100"/>
          <ac:spMkLst>
            <pc:docMk/>
            <pc:sldMk cId="1579883409" sldId="288"/>
            <ac:spMk id="9" creationId="{F77DB6CD-E776-5D76-582F-D5CE511F7CAF}"/>
          </ac:spMkLst>
        </pc:spChg>
        <pc:spChg chg="mod">
          <ac:chgData name="Richard Ball" userId="c2c6c2dd-6ddc-437e-8cdd-d7a74390accc" providerId="ADAL" clId="{57393A85-7DD9-4A87-90B8-E87CB370879E}" dt="2023-05-25T13:35:47.751" v="351" actId="1076"/>
          <ac:spMkLst>
            <pc:docMk/>
            <pc:sldMk cId="1579883409" sldId="288"/>
            <ac:spMk id="10" creationId="{FB57B1AF-736B-8E63-2BB5-C43DFFCC1189}"/>
          </ac:spMkLst>
        </pc:spChg>
        <pc:graphicFrameChg chg="mod">
          <ac:chgData name="Richard Ball" userId="c2c6c2dd-6ddc-437e-8cdd-d7a74390accc" providerId="ADAL" clId="{57393A85-7DD9-4A87-90B8-E87CB370879E}" dt="2023-06-05T11:22:20.614" v="801" actId="1076"/>
          <ac:graphicFrameMkLst>
            <pc:docMk/>
            <pc:sldMk cId="1579883409" sldId="288"/>
            <ac:graphicFrameMk id="8" creationId="{112791F2-4E5A-4197-BC5F-F3A21717188D}"/>
          </ac:graphicFrameMkLst>
        </pc:graphicFrameChg>
      </pc:sldChg>
      <pc:sldChg chg="modSp">
        <pc:chgData name="Richard Ball" userId="c2c6c2dd-6ddc-437e-8cdd-d7a74390accc" providerId="ADAL" clId="{57393A85-7DD9-4A87-90B8-E87CB370879E}" dt="2023-06-05T12:12:42.803" v="867" actId="20577"/>
        <pc:sldMkLst>
          <pc:docMk/>
          <pc:sldMk cId="3241977344" sldId="291"/>
        </pc:sldMkLst>
        <pc:spChg chg="mod">
          <ac:chgData name="Richard Ball" userId="c2c6c2dd-6ddc-437e-8cdd-d7a74390accc" providerId="ADAL" clId="{57393A85-7DD9-4A87-90B8-E87CB370879E}" dt="2023-06-05T12:12:42.803" v="867" actId="20577"/>
          <ac:spMkLst>
            <pc:docMk/>
            <pc:sldMk cId="3241977344" sldId="291"/>
            <ac:spMk id="5" creationId="{00000000-0000-0000-0000-000000000000}"/>
          </ac:spMkLst>
        </pc:spChg>
      </pc:sldChg>
      <pc:sldChg chg="modSp mod modAnim">
        <pc:chgData name="Richard Ball" userId="c2c6c2dd-6ddc-437e-8cdd-d7a74390accc" providerId="ADAL" clId="{57393A85-7DD9-4A87-90B8-E87CB370879E}" dt="2023-06-06T09:40:03.223" v="930" actId="20577"/>
        <pc:sldMkLst>
          <pc:docMk/>
          <pc:sldMk cId="3653046622" sldId="292"/>
        </pc:sldMkLst>
        <pc:spChg chg="mod">
          <ac:chgData name="Richard Ball" userId="c2c6c2dd-6ddc-437e-8cdd-d7a74390accc" providerId="ADAL" clId="{57393A85-7DD9-4A87-90B8-E87CB370879E}" dt="2023-05-25T13:38:59.652" v="388" actId="14100"/>
          <ac:spMkLst>
            <pc:docMk/>
            <pc:sldMk cId="3653046622" sldId="292"/>
            <ac:spMk id="2" creationId="{00000000-0000-0000-0000-000000000000}"/>
          </ac:spMkLst>
        </pc:spChg>
        <pc:spChg chg="mod">
          <ac:chgData name="Richard Ball" userId="c2c6c2dd-6ddc-437e-8cdd-d7a74390accc" providerId="ADAL" clId="{57393A85-7DD9-4A87-90B8-E87CB370879E}" dt="2023-06-06T09:40:03.223" v="930" actId="20577"/>
          <ac:spMkLst>
            <pc:docMk/>
            <pc:sldMk cId="3653046622" sldId="292"/>
            <ac:spMk id="5" creationId="{00000000-0000-0000-0000-000000000000}"/>
          </ac:spMkLst>
        </pc:spChg>
        <pc:picChg chg="mod">
          <ac:chgData name="Richard Ball" userId="c2c6c2dd-6ddc-437e-8cdd-d7a74390accc" providerId="ADAL" clId="{57393A85-7DD9-4A87-90B8-E87CB370879E}" dt="2023-05-25T13:39:03.670" v="390" actId="14100"/>
          <ac:picMkLst>
            <pc:docMk/>
            <pc:sldMk cId="3653046622" sldId="292"/>
            <ac:picMk id="6146" creationId="{00000000-0000-0000-0000-000000000000}"/>
          </ac:picMkLst>
        </pc:picChg>
      </pc:sldChg>
      <pc:sldChg chg="addSp delSp modSp mod modAnim">
        <pc:chgData name="Richard Ball" userId="c2c6c2dd-6ddc-437e-8cdd-d7a74390accc" providerId="ADAL" clId="{57393A85-7DD9-4A87-90B8-E87CB370879E}" dt="2023-06-06T09:39:46.891" v="928" actId="478"/>
        <pc:sldMkLst>
          <pc:docMk/>
          <pc:sldMk cId="589366487" sldId="293"/>
        </pc:sldMkLst>
        <pc:spChg chg="mod">
          <ac:chgData name="Richard Ball" userId="c2c6c2dd-6ddc-437e-8cdd-d7a74390accc" providerId="ADAL" clId="{57393A85-7DD9-4A87-90B8-E87CB370879E}" dt="2023-05-25T13:39:22.419" v="396" actId="14100"/>
          <ac:spMkLst>
            <pc:docMk/>
            <pc:sldMk cId="589366487" sldId="293"/>
            <ac:spMk id="2" creationId="{00000000-0000-0000-0000-000000000000}"/>
          </ac:spMkLst>
        </pc:spChg>
        <pc:spChg chg="mod">
          <ac:chgData name="Richard Ball" userId="c2c6c2dd-6ddc-437e-8cdd-d7a74390accc" providerId="ADAL" clId="{57393A85-7DD9-4A87-90B8-E87CB370879E}" dt="2023-05-25T13:39:31.852" v="400" actId="403"/>
          <ac:spMkLst>
            <pc:docMk/>
            <pc:sldMk cId="589366487" sldId="293"/>
            <ac:spMk id="3" creationId="{00000000-0000-0000-0000-000000000000}"/>
          </ac:spMkLst>
        </pc:spChg>
        <pc:spChg chg="add del mod">
          <ac:chgData name="Richard Ball" userId="c2c6c2dd-6ddc-437e-8cdd-d7a74390accc" providerId="ADAL" clId="{57393A85-7DD9-4A87-90B8-E87CB370879E}" dt="2023-06-06T09:39:46.891" v="928" actId="478"/>
          <ac:spMkLst>
            <pc:docMk/>
            <pc:sldMk cId="589366487" sldId="293"/>
            <ac:spMk id="6" creationId="{00000000-0000-0000-0000-000000000000}"/>
          </ac:spMkLst>
        </pc:spChg>
        <pc:spChg chg="add del mod">
          <ac:chgData name="Richard Ball" userId="c2c6c2dd-6ddc-437e-8cdd-d7a74390accc" providerId="ADAL" clId="{57393A85-7DD9-4A87-90B8-E87CB370879E}" dt="2023-06-06T09:39:46.891" v="928" actId="478"/>
          <ac:spMkLst>
            <pc:docMk/>
            <pc:sldMk cId="589366487" sldId="293"/>
            <ac:spMk id="7" creationId="{00000000-0000-0000-0000-000000000000}"/>
          </ac:spMkLst>
        </pc:spChg>
        <pc:picChg chg="add del mod">
          <ac:chgData name="Richard Ball" userId="c2c6c2dd-6ddc-437e-8cdd-d7a74390accc" providerId="ADAL" clId="{57393A85-7DD9-4A87-90B8-E87CB370879E}" dt="2023-06-06T09:39:46.891" v="928" actId="478"/>
          <ac:picMkLst>
            <pc:docMk/>
            <pc:sldMk cId="589366487" sldId="293"/>
            <ac:picMk id="5" creationId="{00000000-0000-0000-0000-000000000000}"/>
          </ac:picMkLst>
        </pc:picChg>
        <pc:picChg chg="mod">
          <ac:chgData name="Richard Ball" userId="c2c6c2dd-6ddc-437e-8cdd-d7a74390accc" providerId="ADAL" clId="{57393A85-7DD9-4A87-90B8-E87CB370879E}" dt="2023-05-25T13:39:40.200" v="401" actId="1076"/>
          <ac:picMkLst>
            <pc:docMk/>
            <pc:sldMk cId="589366487" sldId="293"/>
            <ac:picMk id="3074" creationId="{00000000-0000-0000-0000-000000000000}"/>
          </ac:picMkLst>
        </pc:picChg>
        <pc:picChg chg="mod">
          <ac:chgData name="Richard Ball" userId="c2c6c2dd-6ddc-437e-8cdd-d7a74390accc" providerId="ADAL" clId="{57393A85-7DD9-4A87-90B8-E87CB370879E}" dt="2023-05-25T13:39:40.200" v="401" actId="1076"/>
          <ac:picMkLst>
            <pc:docMk/>
            <pc:sldMk cId="589366487" sldId="293"/>
            <ac:picMk id="9219" creationId="{00000000-0000-0000-0000-000000000000}"/>
          </ac:picMkLst>
        </pc:picChg>
        <pc:picChg chg="mod">
          <ac:chgData name="Richard Ball" userId="c2c6c2dd-6ddc-437e-8cdd-d7a74390accc" providerId="ADAL" clId="{57393A85-7DD9-4A87-90B8-E87CB370879E}" dt="2023-05-25T13:39:40.200" v="401" actId="1076"/>
          <ac:picMkLst>
            <pc:docMk/>
            <pc:sldMk cId="589366487" sldId="293"/>
            <ac:picMk id="9221" creationId="{00000000-0000-0000-0000-000000000000}"/>
          </ac:picMkLst>
        </pc:picChg>
      </pc:sldChg>
      <pc:sldChg chg="modSp mod">
        <pc:chgData name="Richard Ball" userId="c2c6c2dd-6ddc-437e-8cdd-d7a74390accc" providerId="ADAL" clId="{57393A85-7DD9-4A87-90B8-E87CB370879E}" dt="2023-05-25T13:40:14.870" v="414" actId="14100"/>
        <pc:sldMkLst>
          <pc:docMk/>
          <pc:sldMk cId="636370165" sldId="298"/>
        </pc:sldMkLst>
        <pc:spChg chg="mod">
          <ac:chgData name="Richard Ball" userId="c2c6c2dd-6ddc-437e-8cdd-d7a74390accc" providerId="ADAL" clId="{57393A85-7DD9-4A87-90B8-E87CB370879E}" dt="2023-05-25T13:40:14.870" v="414" actId="14100"/>
          <ac:spMkLst>
            <pc:docMk/>
            <pc:sldMk cId="636370165" sldId="298"/>
            <ac:spMk id="2" creationId="{00000000-0000-0000-0000-000000000000}"/>
          </ac:spMkLst>
        </pc:spChg>
        <pc:spChg chg="mod">
          <ac:chgData name="Richard Ball" userId="c2c6c2dd-6ddc-437e-8cdd-d7a74390accc" providerId="ADAL" clId="{57393A85-7DD9-4A87-90B8-E87CB370879E}" dt="2023-05-25T13:40:11.349" v="413" actId="27636"/>
          <ac:spMkLst>
            <pc:docMk/>
            <pc:sldMk cId="636370165" sldId="298"/>
            <ac:spMk id="3" creationId="{00000000-0000-0000-0000-000000000000}"/>
          </ac:spMkLst>
        </pc:spChg>
      </pc:sldChg>
      <pc:sldChg chg="modSp mod">
        <pc:chgData name="Richard Ball" userId="c2c6c2dd-6ddc-437e-8cdd-d7a74390accc" providerId="ADAL" clId="{57393A85-7DD9-4A87-90B8-E87CB370879E}" dt="2023-05-25T13:26:29.943" v="246" actId="403"/>
        <pc:sldMkLst>
          <pc:docMk/>
          <pc:sldMk cId="1978034217" sldId="302"/>
        </pc:sldMkLst>
        <pc:spChg chg="mod">
          <ac:chgData name="Richard Ball" userId="c2c6c2dd-6ddc-437e-8cdd-d7a74390accc" providerId="ADAL" clId="{57393A85-7DD9-4A87-90B8-E87CB370879E}" dt="2023-05-25T13:26:29.943" v="246" actId="403"/>
          <ac:spMkLst>
            <pc:docMk/>
            <pc:sldMk cId="1978034217" sldId="302"/>
            <ac:spMk id="11" creationId="{23245568-FFD5-9F08-6F2C-804974B05BA7}"/>
          </ac:spMkLst>
        </pc:spChg>
      </pc:sldChg>
      <pc:sldChg chg="modSp mod">
        <pc:chgData name="Richard Ball" userId="c2c6c2dd-6ddc-437e-8cdd-d7a74390accc" providerId="ADAL" clId="{57393A85-7DD9-4A87-90B8-E87CB370879E}" dt="2023-05-25T13:30:19.848" v="314" actId="14100"/>
        <pc:sldMkLst>
          <pc:docMk/>
          <pc:sldMk cId="2197956083" sldId="305"/>
        </pc:sldMkLst>
        <pc:spChg chg="mod">
          <ac:chgData name="Richard Ball" userId="c2c6c2dd-6ddc-437e-8cdd-d7a74390accc" providerId="ADAL" clId="{57393A85-7DD9-4A87-90B8-E87CB370879E}" dt="2023-05-25T13:30:10.877" v="313" actId="113"/>
          <ac:spMkLst>
            <pc:docMk/>
            <pc:sldMk cId="2197956083" sldId="305"/>
            <ac:spMk id="2" creationId="{00000000-0000-0000-0000-000000000000}"/>
          </ac:spMkLst>
        </pc:spChg>
        <pc:picChg chg="mod">
          <ac:chgData name="Richard Ball" userId="c2c6c2dd-6ddc-437e-8cdd-d7a74390accc" providerId="ADAL" clId="{57393A85-7DD9-4A87-90B8-E87CB370879E}" dt="2023-05-25T13:30:19.848" v="314" actId="14100"/>
          <ac:picMkLst>
            <pc:docMk/>
            <pc:sldMk cId="2197956083" sldId="305"/>
            <ac:picMk id="4098" creationId="{00000000-0000-0000-0000-000000000000}"/>
          </ac:picMkLst>
        </pc:picChg>
      </pc:sldChg>
      <pc:sldChg chg="modSp mod modAnim">
        <pc:chgData name="Richard Ball" userId="c2c6c2dd-6ddc-437e-8cdd-d7a74390accc" providerId="ADAL" clId="{57393A85-7DD9-4A87-90B8-E87CB370879E}" dt="2023-05-25T13:31:54.610" v="324" actId="20577"/>
        <pc:sldMkLst>
          <pc:docMk/>
          <pc:sldMk cId="2610734773" sldId="365"/>
        </pc:sldMkLst>
        <pc:spChg chg="mod">
          <ac:chgData name="Richard Ball" userId="c2c6c2dd-6ddc-437e-8cdd-d7a74390accc" providerId="ADAL" clId="{57393A85-7DD9-4A87-90B8-E87CB370879E}" dt="2023-05-25T13:30:37.608" v="320" actId="14100"/>
          <ac:spMkLst>
            <pc:docMk/>
            <pc:sldMk cId="2610734773" sldId="365"/>
            <ac:spMk id="2" creationId="{9135445C-5F2E-4F47-9FB9-79EEDDED2F0B}"/>
          </ac:spMkLst>
        </pc:spChg>
        <pc:spChg chg="mod">
          <ac:chgData name="Richard Ball" userId="c2c6c2dd-6ddc-437e-8cdd-d7a74390accc" providerId="ADAL" clId="{57393A85-7DD9-4A87-90B8-E87CB370879E}" dt="2023-05-25T13:31:54.610" v="324" actId="20577"/>
          <ac:spMkLst>
            <pc:docMk/>
            <pc:sldMk cId="2610734773" sldId="365"/>
            <ac:spMk id="6" creationId="{042D2183-893E-4D56-B5B9-9F9DBF112783}"/>
          </ac:spMkLst>
        </pc:spChg>
      </pc:sldChg>
      <pc:sldChg chg="modSp mod">
        <pc:chgData name="Richard Ball" userId="c2c6c2dd-6ddc-437e-8cdd-d7a74390accc" providerId="ADAL" clId="{57393A85-7DD9-4A87-90B8-E87CB370879E}" dt="2023-06-06T09:31:43.213" v="922" actId="1076"/>
        <pc:sldMkLst>
          <pc:docMk/>
          <pc:sldMk cId="3354484652" sldId="367"/>
        </pc:sldMkLst>
        <pc:spChg chg="mod">
          <ac:chgData name="Richard Ball" userId="c2c6c2dd-6ddc-437e-8cdd-d7a74390accc" providerId="ADAL" clId="{57393A85-7DD9-4A87-90B8-E87CB370879E}" dt="2023-05-25T13:37:05.563" v="361" actId="404"/>
          <ac:spMkLst>
            <pc:docMk/>
            <pc:sldMk cId="3354484652" sldId="367"/>
            <ac:spMk id="2" creationId="{A2B8B954-244A-454F-8376-1B14CE7730DD}"/>
          </ac:spMkLst>
        </pc:spChg>
        <pc:spChg chg="mod">
          <ac:chgData name="Richard Ball" userId="c2c6c2dd-6ddc-437e-8cdd-d7a74390accc" providerId="ADAL" clId="{57393A85-7DD9-4A87-90B8-E87CB370879E}" dt="2023-06-06T09:31:43.213" v="922" actId="1076"/>
          <ac:spMkLst>
            <pc:docMk/>
            <pc:sldMk cId="3354484652" sldId="367"/>
            <ac:spMk id="9" creationId="{99BF0A15-FE29-47C4-A4B1-138370860D67}"/>
          </ac:spMkLst>
        </pc:spChg>
        <pc:graphicFrameChg chg="mod modGraphic">
          <ac:chgData name="Richard Ball" userId="c2c6c2dd-6ddc-437e-8cdd-d7a74390accc" providerId="ADAL" clId="{57393A85-7DD9-4A87-90B8-E87CB370879E}" dt="2023-06-06T09:31:40.049" v="921"/>
          <ac:graphicFrameMkLst>
            <pc:docMk/>
            <pc:sldMk cId="3354484652" sldId="367"/>
            <ac:graphicFrameMk id="4" creationId="{8E03CE5C-6C78-4A42-B483-76367035A9CB}"/>
          </ac:graphicFrameMkLst>
        </pc:graphicFrameChg>
      </pc:sldChg>
      <pc:sldChg chg="modSp mod modAnim">
        <pc:chgData name="Richard Ball" userId="c2c6c2dd-6ddc-437e-8cdd-d7a74390accc" providerId="ADAL" clId="{57393A85-7DD9-4A87-90B8-E87CB370879E}" dt="2023-06-06T09:30:18.500" v="900" actId="113"/>
        <pc:sldMkLst>
          <pc:docMk/>
          <pc:sldMk cId="2998817711" sldId="368"/>
        </pc:sldMkLst>
        <pc:spChg chg="mod">
          <ac:chgData name="Richard Ball" userId="c2c6c2dd-6ddc-437e-8cdd-d7a74390accc" providerId="ADAL" clId="{57393A85-7DD9-4A87-90B8-E87CB370879E}" dt="2023-05-25T13:37:45.189" v="377" actId="20577"/>
          <ac:spMkLst>
            <pc:docMk/>
            <pc:sldMk cId="2998817711" sldId="368"/>
            <ac:spMk id="2" creationId="{DE91440D-E768-4F8A-A633-A52F82C54035}"/>
          </ac:spMkLst>
        </pc:spChg>
        <pc:spChg chg="mod">
          <ac:chgData name="Richard Ball" userId="c2c6c2dd-6ddc-437e-8cdd-d7a74390accc" providerId="ADAL" clId="{57393A85-7DD9-4A87-90B8-E87CB370879E}" dt="2023-06-06T09:30:18.500" v="900" actId="113"/>
          <ac:spMkLst>
            <pc:docMk/>
            <pc:sldMk cId="2998817711" sldId="368"/>
            <ac:spMk id="3" creationId="{A28EF053-1FF7-4EB6-8FCC-9BF0567EA691}"/>
          </ac:spMkLst>
        </pc:spChg>
        <pc:picChg chg="mod">
          <ac:chgData name="Richard Ball" userId="c2c6c2dd-6ddc-437e-8cdd-d7a74390accc" providerId="ADAL" clId="{57393A85-7DD9-4A87-90B8-E87CB370879E}" dt="2023-05-25T13:37:52.023" v="379" actId="14100"/>
          <ac:picMkLst>
            <pc:docMk/>
            <pc:sldMk cId="2998817711" sldId="368"/>
            <ac:picMk id="22530" creationId="{8D6BCF8E-45F8-443D-BA49-0839CBBB03E9}"/>
          </ac:picMkLst>
        </pc:picChg>
      </pc:sldChg>
      <pc:sldChg chg="modSp">
        <pc:chgData name="Richard Ball" userId="c2c6c2dd-6ddc-437e-8cdd-d7a74390accc" providerId="ADAL" clId="{57393A85-7DD9-4A87-90B8-E87CB370879E}" dt="2023-06-05T11:04:57.591" v="453" actId="20577"/>
        <pc:sldMkLst>
          <pc:docMk/>
          <pc:sldMk cId="1102893402" sldId="369"/>
        </pc:sldMkLst>
        <pc:spChg chg="mod">
          <ac:chgData name="Richard Ball" userId="c2c6c2dd-6ddc-437e-8cdd-d7a74390accc" providerId="ADAL" clId="{57393A85-7DD9-4A87-90B8-E87CB370879E}" dt="2023-06-05T11:04:57.591" v="453" actId="20577"/>
          <ac:spMkLst>
            <pc:docMk/>
            <pc:sldMk cId="1102893402" sldId="369"/>
            <ac:spMk id="8" creationId="{2E54E9EF-4DFD-A4C5-A9D6-1E95EDD8C915}"/>
          </ac:spMkLst>
        </pc:spChg>
      </pc:sldChg>
      <pc:sldChg chg="modSp modAnim">
        <pc:chgData name="Richard Ball" userId="c2c6c2dd-6ddc-437e-8cdd-d7a74390accc" providerId="ADAL" clId="{57393A85-7DD9-4A87-90B8-E87CB370879E}" dt="2023-05-25T13:19:35.256" v="84" actId="20577"/>
        <pc:sldMkLst>
          <pc:docMk/>
          <pc:sldMk cId="1411456647" sldId="373"/>
        </pc:sldMkLst>
        <pc:spChg chg="mod">
          <ac:chgData name="Richard Ball" userId="c2c6c2dd-6ddc-437e-8cdd-d7a74390accc" providerId="ADAL" clId="{57393A85-7DD9-4A87-90B8-E87CB370879E}" dt="2023-05-25T13:19:35.256" v="84" actId="20577"/>
          <ac:spMkLst>
            <pc:docMk/>
            <pc:sldMk cId="1411456647" sldId="373"/>
            <ac:spMk id="3" creationId="{8D60E738-C7B9-FBA8-8405-0FC32F443D4F}"/>
          </ac:spMkLst>
        </pc:spChg>
      </pc:sldChg>
      <pc:sldChg chg="addSp delSp modSp mod">
        <pc:chgData name="Richard Ball" userId="c2c6c2dd-6ddc-437e-8cdd-d7a74390accc" providerId="ADAL" clId="{57393A85-7DD9-4A87-90B8-E87CB370879E}" dt="2023-05-25T13:21:44.103" v="95" actId="1076"/>
        <pc:sldMkLst>
          <pc:docMk/>
          <pc:sldMk cId="221699856" sldId="375"/>
        </pc:sldMkLst>
        <pc:spChg chg="mod ord">
          <ac:chgData name="Richard Ball" userId="c2c6c2dd-6ddc-437e-8cdd-d7a74390accc" providerId="ADAL" clId="{57393A85-7DD9-4A87-90B8-E87CB370879E}" dt="2023-05-25T13:21:44.103" v="95" actId="1076"/>
          <ac:spMkLst>
            <pc:docMk/>
            <pc:sldMk cId="221699856" sldId="375"/>
            <ac:spMk id="16" creationId="{0E4CB702-3801-2541-EC39-C2589BD443E4}"/>
          </ac:spMkLst>
        </pc:spChg>
        <pc:picChg chg="add mod">
          <ac:chgData name="Richard Ball" userId="c2c6c2dd-6ddc-437e-8cdd-d7a74390accc" providerId="ADAL" clId="{57393A85-7DD9-4A87-90B8-E87CB370879E}" dt="2023-05-25T13:21:37.652" v="93" actId="166"/>
          <ac:picMkLst>
            <pc:docMk/>
            <pc:sldMk cId="221699856" sldId="375"/>
            <ac:picMk id="1026" creationId="{1959AAAC-2603-63D8-8A69-9562EF57E392}"/>
          </ac:picMkLst>
        </pc:picChg>
        <pc:picChg chg="del">
          <ac:chgData name="Richard Ball" userId="c2c6c2dd-6ddc-437e-8cdd-d7a74390accc" providerId="ADAL" clId="{57393A85-7DD9-4A87-90B8-E87CB370879E}" dt="2023-05-25T13:21:06.761" v="85" actId="478"/>
          <ac:picMkLst>
            <pc:docMk/>
            <pc:sldMk cId="221699856" sldId="375"/>
            <ac:picMk id="33800" creationId="{9388470C-8BFB-E780-8C70-0801A0AE2115}"/>
          </ac:picMkLst>
        </pc:picChg>
      </pc:sldChg>
      <pc:sldChg chg="addSp delSp modSp mod modAnim">
        <pc:chgData name="Richard Ball" userId="c2c6c2dd-6ddc-437e-8cdd-d7a74390accc" providerId="ADAL" clId="{57393A85-7DD9-4A87-90B8-E87CB370879E}" dt="2023-06-05T11:12:19.083" v="504" actId="1076"/>
        <pc:sldMkLst>
          <pc:docMk/>
          <pc:sldMk cId="3931963766" sldId="377"/>
        </pc:sldMkLst>
        <pc:spChg chg="mod">
          <ac:chgData name="Richard Ball" userId="c2c6c2dd-6ddc-437e-8cdd-d7a74390accc" providerId="ADAL" clId="{57393A85-7DD9-4A87-90B8-E87CB370879E}" dt="2023-05-25T13:26:44.447" v="279" actId="20577"/>
          <ac:spMkLst>
            <pc:docMk/>
            <pc:sldMk cId="3931963766" sldId="377"/>
            <ac:spMk id="2" creationId="{896B9C7C-4D20-B81E-0497-880558A1A736}"/>
          </ac:spMkLst>
        </pc:spChg>
        <pc:spChg chg="add del mod">
          <ac:chgData name="Richard Ball" userId="c2c6c2dd-6ddc-437e-8cdd-d7a74390accc" providerId="ADAL" clId="{57393A85-7DD9-4A87-90B8-E87CB370879E}" dt="2023-06-05T11:11:20.328" v="493" actId="21"/>
          <ac:spMkLst>
            <pc:docMk/>
            <pc:sldMk cId="3931963766" sldId="377"/>
            <ac:spMk id="3" creationId="{B1119ACC-3A9C-33F3-E667-66AD3EB908CA}"/>
          </ac:spMkLst>
        </pc:spChg>
        <pc:spChg chg="add mod">
          <ac:chgData name="Richard Ball" userId="c2c6c2dd-6ddc-437e-8cdd-d7a74390accc" providerId="ADAL" clId="{57393A85-7DD9-4A87-90B8-E87CB370879E}" dt="2023-06-05T11:12:19.083" v="504" actId="1076"/>
          <ac:spMkLst>
            <pc:docMk/>
            <pc:sldMk cId="3931963766" sldId="377"/>
            <ac:spMk id="6" creationId="{C312FA3D-999D-0099-9B63-E09D9749E20B}"/>
          </ac:spMkLst>
        </pc:spChg>
        <pc:picChg chg="add del mod">
          <ac:chgData name="Richard Ball" userId="c2c6c2dd-6ddc-437e-8cdd-d7a74390accc" providerId="ADAL" clId="{57393A85-7DD9-4A87-90B8-E87CB370879E}" dt="2023-05-25T13:24:28.475" v="192" actId="478"/>
          <ac:picMkLst>
            <pc:docMk/>
            <pc:sldMk cId="3931963766" sldId="377"/>
            <ac:picMk id="2050" creationId="{61773D08-0289-74A5-E580-41EAE564CA44}"/>
          </ac:picMkLst>
        </pc:picChg>
        <pc:picChg chg="add del">
          <ac:chgData name="Richard Ball" userId="c2c6c2dd-6ddc-437e-8cdd-d7a74390accc" providerId="ADAL" clId="{57393A85-7DD9-4A87-90B8-E87CB370879E}" dt="2023-05-25T13:23:52.592" v="104" actId="478"/>
          <ac:picMkLst>
            <pc:docMk/>
            <pc:sldMk cId="3931963766" sldId="377"/>
            <ac:picMk id="2052" creationId="{6DECC7B8-568A-E6F7-433B-83E78A99B56B}"/>
          </ac:picMkLst>
        </pc:picChg>
      </pc:sldChg>
      <pc:sldChg chg="addSp delSp modSp mod ord modAnim">
        <pc:chgData name="Richard Ball" userId="c2c6c2dd-6ddc-437e-8cdd-d7a74390accc" providerId="ADAL" clId="{57393A85-7DD9-4A87-90B8-E87CB370879E}" dt="2023-06-05T11:10:14.765" v="476" actId="404"/>
        <pc:sldMkLst>
          <pc:docMk/>
          <pc:sldMk cId="2244544896" sldId="378"/>
        </pc:sldMkLst>
        <pc:spChg chg="add del mod">
          <ac:chgData name="Richard Ball" userId="c2c6c2dd-6ddc-437e-8cdd-d7a74390accc" providerId="ADAL" clId="{57393A85-7DD9-4A87-90B8-E87CB370879E}" dt="2023-06-05T11:07:41.813" v="460"/>
          <ac:spMkLst>
            <pc:docMk/>
            <pc:sldMk cId="2244544896" sldId="378"/>
            <ac:spMk id="3" creationId="{22A54474-E130-D1EF-9409-FC0B7569A37B}"/>
          </ac:spMkLst>
        </pc:spChg>
        <pc:spChg chg="add del mod">
          <ac:chgData name="Richard Ball" userId="c2c6c2dd-6ddc-437e-8cdd-d7a74390accc" providerId="ADAL" clId="{57393A85-7DD9-4A87-90B8-E87CB370879E}" dt="2023-06-05T11:08:44.771" v="471" actId="478"/>
          <ac:spMkLst>
            <pc:docMk/>
            <pc:sldMk cId="2244544896" sldId="378"/>
            <ac:spMk id="5" creationId="{114BDB25-8AF2-5095-8945-626458317876}"/>
          </ac:spMkLst>
        </pc:spChg>
        <pc:spChg chg="add mod">
          <ac:chgData name="Richard Ball" userId="c2c6c2dd-6ddc-437e-8cdd-d7a74390accc" providerId="ADAL" clId="{57393A85-7DD9-4A87-90B8-E87CB370879E}" dt="2023-06-05T11:08:37.607" v="467" actId="14100"/>
          <ac:spMkLst>
            <pc:docMk/>
            <pc:sldMk cId="2244544896" sldId="378"/>
            <ac:spMk id="6" creationId="{4C4076D4-301B-0C6E-4E87-904DC6990F7F}"/>
          </ac:spMkLst>
        </pc:spChg>
        <pc:spChg chg="add mod">
          <ac:chgData name="Richard Ball" userId="c2c6c2dd-6ddc-437e-8cdd-d7a74390accc" providerId="ADAL" clId="{57393A85-7DD9-4A87-90B8-E87CB370879E}" dt="2023-06-05T11:10:14.765" v="476" actId="404"/>
          <ac:spMkLst>
            <pc:docMk/>
            <pc:sldMk cId="2244544896" sldId="378"/>
            <ac:spMk id="7" creationId="{B9641CF6-9501-2FBA-2407-0E5C014A46D2}"/>
          </ac:spMkLst>
        </pc:spChg>
        <pc:graphicFrameChg chg="modGraphic">
          <ac:chgData name="Richard Ball" userId="c2c6c2dd-6ddc-437e-8cdd-d7a74390accc" providerId="ADAL" clId="{57393A85-7DD9-4A87-90B8-E87CB370879E}" dt="2023-05-25T13:26:02.745" v="210" actId="20577"/>
          <ac:graphicFrameMkLst>
            <pc:docMk/>
            <pc:sldMk cId="2244544896" sldId="378"/>
            <ac:graphicFrameMk id="4" creationId="{A1ADA5B4-666C-8187-F123-B0210520482E}"/>
          </ac:graphicFrameMkLst>
        </pc:graphicFrameChg>
      </pc:sldChg>
      <pc:sldChg chg="del ord">
        <pc:chgData name="Richard Ball" userId="c2c6c2dd-6ddc-437e-8cdd-d7a74390accc" providerId="ADAL" clId="{57393A85-7DD9-4A87-90B8-E87CB370879E}" dt="2023-05-25T13:28:21.706" v="309" actId="47"/>
        <pc:sldMkLst>
          <pc:docMk/>
          <pc:sldMk cId="3085397833" sldId="379"/>
        </pc:sldMkLst>
      </pc:sldChg>
      <pc:sldChg chg="delSp add setBg delDesignElem">
        <pc:chgData name="Richard Ball" userId="c2c6c2dd-6ddc-437e-8cdd-d7a74390accc" providerId="ADAL" clId="{57393A85-7DD9-4A87-90B8-E87CB370879E}" dt="2023-05-25T13:28:35.528" v="311"/>
        <pc:sldMkLst>
          <pc:docMk/>
          <pc:sldMk cId="4014949188" sldId="379"/>
        </pc:sldMkLst>
        <pc:spChg chg="del">
          <ac:chgData name="Richard Ball" userId="c2c6c2dd-6ddc-437e-8cdd-d7a74390accc" providerId="ADAL" clId="{57393A85-7DD9-4A87-90B8-E87CB370879E}" dt="2023-05-25T13:28:35.528" v="311"/>
          <ac:spMkLst>
            <pc:docMk/>
            <pc:sldMk cId="4014949188" sldId="379"/>
            <ac:spMk id="9" creationId="{B9FF99BD-075F-4761-A995-6FC574BD25EA}"/>
          </ac:spMkLst>
        </pc:spChg>
        <pc:spChg chg="del">
          <ac:chgData name="Richard Ball" userId="c2c6c2dd-6ddc-437e-8cdd-d7a74390accc" providerId="ADAL" clId="{57393A85-7DD9-4A87-90B8-E87CB370879E}" dt="2023-05-25T13:28:35.528" v="311"/>
          <ac:spMkLst>
            <pc:docMk/>
            <pc:sldMk cId="4014949188" sldId="379"/>
            <ac:spMk id="11" creationId="{A7B21A54-9BA3-4EA9-B460-5A829ADD9051}"/>
          </ac:spMkLst>
        </pc:spChg>
        <pc:spChg chg="del">
          <ac:chgData name="Richard Ball" userId="c2c6c2dd-6ddc-437e-8cdd-d7a74390accc" providerId="ADAL" clId="{57393A85-7DD9-4A87-90B8-E87CB370879E}" dt="2023-05-25T13:28:35.528" v="311"/>
          <ac:spMkLst>
            <pc:docMk/>
            <pc:sldMk cId="4014949188" sldId="379"/>
            <ac:spMk id="13" creationId="{6FA8F714-B9D8-488A-8CCA-E9948FF913A9}"/>
          </ac:spMkLst>
        </pc:spChg>
      </pc:sldChg>
      <pc:sldChg chg="modSp mod modAnim">
        <pc:chgData name="Richard Ball" userId="c2c6c2dd-6ddc-437e-8cdd-d7a74390accc" providerId="ADAL" clId="{57393A85-7DD9-4A87-90B8-E87CB370879E}" dt="2023-05-25T13:32:16.924" v="329" actId="115"/>
        <pc:sldMkLst>
          <pc:docMk/>
          <pc:sldMk cId="2200826139" sldId="380"/>
        </pc:sldMkLst>
        <pc:spChg chg="mod">
          <ac:chgData name="Richard Ball" userId="c2c6c2dd-6ddc-437e-8cdd-d7a74390accc" providerId="ADAL" clId="{57393A85-7DD9-4A87-90B8-E87CB370879E}" dt="2023-05-25T13:32:16.924" v="329" actId="115"/>
          <ac:spMkLst>
            <pc:docMk/>
            <pc:sldMk cId="2200826139" sldId="380"/>
            <ac:spMk id="13" creationId="{E2641600-5A1B-C88D-1CEB-BE80FCDA541B}"/>
          </ac:spMkLst>
        </pc:spChg>
      </pc:sldChg>
      <pc:sldChg chg="modSp mod">
        <pc:chgData name="Richard Ball" userId="c2c6c2dd-6ddc-437e-8cdd-d7a74390accc" providerId="ADAL" clId="{57393A85-7DD9-4A87-90B8-E87CB370879E}" dt="2023-05-25T13:35:01.545" v="347" actId="1076"/>
        <pc:sldMkLst>
          <pc:docMk/>
          <pc:sldMk cId="2768691957" sldId="381"/>
        </pc:sldMkLst>
        <pc:spChg chg="mod">
          <ac:chgData name="Richard Ball" userId="c2c6c2dd-6ddc-437e-8cdd-d7a74390accc" providerId="ADAL" clId="{57393A85-7DD9-4A87-90B8-E87CB370879E}" dt="2023-05-25T13:35:01.545" v="347" actId="1076"/>
          <ac:spMkLst>
            <pc:docMk/>
            <pc:sldMk cId="2768691957" sldId="381"/>
            <ac:spMk id="2" creationId="{1F299786-CB14-DAD5-91E0-79CAB1DEC2A2}"/>
          </ac:spMkLst>
        </pc:spChg>
      </pc:sldChg>
      <pc:sldChg chg="modSp mod">
        <pc:chgData name="Richard Ball" userId="c2c6c2dd-6ddc-437e-8cdd-d7a74390accc" providerId="ADAL" clId="{57393A85-7DD9-4A87-90B8-E87CB370879E}" dt="2023-05-25T13:34:31.522" v="336" actId="1076"/>
        <pc:sldMkLst>
          <pc:docMk/>
          <pc:sldMk cId="1919274698" sldId="382"/>
        </pc:sldMkLst>
        <pc:spChg chg="mod">
          <ac:chgData name="Richard Ball" userId="c2c6c2dd-6ddc-437e-8cdd-d7a74390accc" providerId="ADAL" clId="{57393A85-7DD9-4A87-90B8-E87CB370879E}" dt="2023-05-25T13:33:39.238" v="334" actId="1076"/>
          <ac:spMkLst>
            <pc:docMk/>
            <pc:sldMk cId="1919274698" sldId="382"/>
            <ac:spMk id="2" creationId="{6F47CE34-BA54-A038-0AA8-01082C193122}"/>
          </ac:spMkLst>
        </pc:spChg>
        <pc:spChg chg="mod">
          <ac:chgData name="Richard Ball" userId="c2c6c2dd-6ddc-437e-8cdd-d7a74390accc" providerId="ADAL" clId="{57393A85-7DD9-4A87-90B8-E87CB370879E}" dt="2023-05-25T13:34:31.522" v="336" actId="1076"/>
          <ac:spMkLst>
            <pc:docMk/>
            <pc:sldMk cId="1919274698" sldId="382"/>
            <ac:spMk id="3" creationId="{CA3273B3-6129-6473-1C0C-EC017238A323}"/>
          </ac:spMkLst>
        </pc:spChg>
      </pc:sldChg>
      <pc:sldChg chg="modSp del mod ord">
        <pc:chgData name="Richard Ball" userId="c2c6c2dd-6ddc-437e-8cdd-d7a74390accc" providerId="ADAL" clId="{57393A85-7DD9-4A87-90B8-E87CB370879E}" dt="2023-06-05T11:18:05.854" v="617" actId="47"/>
        <pc:sldMkLst>
          <pc:docMk/>
          <pc:sldMk cId="443806253" sldId="384"/>
        </pc:sldMkLst>
        <pc:spChg chg="mod">
          <ac:chgData name="Richard Ball" userId="c2c6c2dd-6ddc-437e-8cdd-d7a74390accc" providerId="ADAL" clId="{57393A85-7DD9-4A87-90B8-E87CB370879E}" dt="2023-05-25T13:25:20.477" v="205" actId="1076"/>
          <ac:spMkLst>
            <pc:docMk/>
            <pc:sldMk cId="443806253" sldId="384"/>
            <ac:spMk id="4" creationId="{430057B9-32EC-3BC6-6378-FD7AB6686190}"/>
          </ac:spMkLst>
        </pc:spChg>
      </pc:sldChg>
      <pc:sldChg chg="modSp">
        <pc:chgData name="Richard Ball" userId="c2c6c2dd-6ddc-437e-8cdd-d7a74390accc" providerId="ADAL" clId="{57393A85-7DD9-4A87-90B8-E87CB370879E}" dt="2023-05-25T13:29:53.583" v="312" actId="403"/>
        <pc:sldMkLst>
          <pc:docMk/>
          <pc:sldMk cId="1644669168" sldId="387"/>
        </pc:sldMkLst>
        <pc:spChg chg="mod">
          <ac:chgData name="Richard Ball" userId="c2c6c2dd-6ddc-437e-8cdd-d7a74390accc" providerId="ADAL" clId="{57393A85-7DD9-4A87-90B8-E87CB370879E}" dt="2023-05-25T13:29:53.583" v="312" actId="403"/>
          <ac:spMkLst>
            <pc:docMk/>
            <pc:sldMk cId="1644669168" sldId="387"/>
            <ac:spMk id="3" creationId="{C75FD346-B345-4B45-805B-807482137100}"/>
          </ac:spMkLst>
        </pc:spChg>
      </pc:sldChg>
      <pc:sldChg chg="modSp mod">
        <pc:chgData name="Richard Ball" userId="c2c6c2dd-6ddc-437e-8cdd-d7a74390accc" providerId="ADAL" clId="{57393A85-7DD9-4A87-90B8-E87CB370879E}" dt="2023-06-06T09:31:33.581" v="918" actId="20577"/>
        <pc:sldMkLst>
          <pc:docMk/>
          <pc:sldMk cId="1188348741" sldId="388"/>
        </pc:sldMkLst>
        <pc:graphicFrameChg chg="modGraphic">
          <ac:chgData name="Richard Ball" userId="c2c6c2dd-6ddc-437e-8cdd-d7a74390accc" providerId="ADAL" clId="{57393A85-7DD9-4A87-90B8-E87CB370879E}" dt="2023-06-06T09:31:33.581" v="918" actId="20577"/>
          <ac:graphicFrameMkLst>
            <pc:docMk/>
            <pc:sldMk cId="1188348741" sldId="388"/>
            <ac:graphicFrameMk id="4" creationId="{8E03CE5C-6C78-4A42-B483-76367035A9CB}"/>
          </ac:graphicFrameMkLst>
        </pc:graphicFrameChg>
      </pc:sldChg>
      <pc:sldChg chg="addSp delSp modSp mod ord">
        <pc:chgData name="Richard Ball" userId="c2c6c2dd-6ddc-437e-8cdd-d7a74390accc" providerId="ADAL" clId="{57393A85-7DD9-4A87-90B8-E87CB370879E}" dt="2023-06-05T11:20:21.184" v="799" actId="20577"/>
        <pc:sldMkLst>
          <pc:docMk/>
          <pc:sldMk cId="1866243226" sldId="390"/>
        </pc:sldMkLst>
        <pc:spChg chg="mod">
          <ac:chgData name="Richard Ball" userId="c2c6c2dd-6ddc-437e-8cdd-d7a74390accc" providerId="ADAL" clId="{57393A85-7DD9-4A87-90B8-E87CB370879E}" dt="2023-06-05T11:15:03.500" v="562" actId="1076"/>
          <ac:spMkLst>
            <pc:docMk/>
            <pc:sldMk cId="1866243226" sldId="390"/>
            <ac:spMk id="2" creationId="{C8D18E1D-1D12-FA5B-A26A-79228B824E45}"/>
          </ac:spMkLst>
        </pc:spChg>
        <pc:spChg chg="del">
          <ac:chgData name="Richard Ball" userId="c2c6c2dd-6ddc-437e-8cdd-d7a74390accc" providerId="ADAL" clId="{57393A85-7DD9-4A87-90B8-E87CB370879E}" dt="2023-05-25T13:27:42.634" v="308" actId="478"/>
          <ac:spMkLst>
            <pc:docMk/>
            <pc:sldMk cId="1866243226" sldId="390"/>
            <ac:spMk id="3" creationId="{197379B2-320C-D33F-531F-9344285D385E}"/>
          </ac:spMkLst>
        </pc:spChg>
        <pc:spChg chg="del">
          <ac:chgData name="Richard Ball" userId="c2c6c2dd-6ddc-437e-8cdd-d7a74390accc" providerId="ADAL" clId="{57393A85-7DD9-4A87-90B8-E87CB370879E}" dt="2023-05-25T13:27:42.634" v="308" actId="478"/>
          <ac:spMkLst>
            <pc:docMk/>
            <pc:sldMk cId="1866243226" sldId="390"/>
            <ac:spMk id="4" creationId="{17452075-DA41-A16E-7154-05565F8AABF9}"/>
          </ac:spMkLst>
        </pc:spChg>
        <pc:spChg chg="add mod">
          <ac:chgData name="Richard Ball" userId="c2c6c2dd-6ddc-437e-8cdd-d7a74390accc" providerId="ADAL" clId="{57393A85-7DD9-4A87-90B8-E87CB370879E}" dt="2023-06-05T11:20:21.184" v="799" actId="20577"/>
          <ac:spMkLst>
            <pc:docMk/>
            <pc:sldMk cId="1866243226" sldId="390"/>
            <ac:spMk id="4" creationId="{FEBA1A8F-D48C-E954-F202-6921F80F0EC9}"/>
          </ac:spMkLst>
        </pc:spChg>
      </pc:sldChg>
      <pc:sldChg chg="addSp delSp modSp mod">
        <pc:chgData name="Richard Ball" userId="c2c6c2dd-6ddc-437e-8cdd-d7a74390accc" providerId="ADAL" clId="{57393A85-7DD9-4A87-90B8-E87CB370879E}" dt="2023-05-25T13:41:57.647" v="442" actId="478"/>
        <pc:sldMkLst>
          <pc:docMk/>
          <pc:sldMk cId="2215448523" sldId="391"/>
        </pc:sldMkLst>
        <pc:spChg chg="mod">
          <ac:chgData name="Richard Ball" userId="c2c6c2dd-6ddc-437e-8cdd-d7a74390accc" providerId="ADAL" clId="{57393A85-7DD9-4A87-90B8-E87CB370879E}" dt="2023-05-25T13:41:01.276" v="438" actId="115"/>
          <ac:spMkLst>
            <pc:docMk/>
            <pc:sldMk cId="2215448523" sldId="391"/>
            <ac:spMk id="2" creationId="{D03E74A7-1C75-36AD-43C8-EE626C6E2BEB}"/>
          </ac:spMkLst>
        </pc:spChg>
        <pc:spChg chg="del mod">
          <ac:chgData name="Richard Ball" userId="c2c6c2dd-6ddc-437e-8cdd-d7a74390accc" providerId="ADAL" clId="{57393A85-7DD9-4A87-90B8-E87CB370879E}" dt="2023-05-25T13:41:55.970" v="440" actId="478"/>
          <ac:spMkLst>
            <pc:docMk/>
            <pc:sldMk cId="2215448523" sldId="391"/>
            <ac:spMk id="3" creationId="{AD8B13E3-6C50-71CC-1CCB-B7B4D92E724D}"/>
          </ac:spMkLst>
        </pc:spChg>
        <pc:spChg chg="add del mod">
          <ac:chgData name="Richard Ball" userId="c2c6c2dd-6ddc-437e-8cdd-d7a74390accc" providerId="ADAL" clId="{57393A85-7DD9-4A87-90B8-E87CB370879E}" dt="2023-05-25T13:41:57.647" v="442" actId="478"/>
          <ac:spMkLst>
            <pc:docMk/>
            <pc:sldMk cId="2215448523" sldId="391"/>
            <ac:spMk id="5" creationId="{02C7C7CB-0F9B-82FB-67E8-80E3714F856F}"/>
          </ac:spMkLst>
        </pc:spChg>
      </pc:sldChg>
      <pc:sldChg chg="addSp delSp modSp new mod">
        <pc:chgData name="Richard Ball" userId="c2c6c2dd-6ddc-437e-8cdd-d7a74390accc" providerId="ADAL" clId="{57393A85-7DD9-4A87-90B8-E87CB370879E}" dt="2023-06-05T11:06:37.460" v="457" actId="1076"/>
        <pc:sldMkLst>
          <pc:docMk/>
          <pc:sldMk cId="410588648" sldId="392"/>
        </pc:sldMkLst>
        <pc:spChg chg="mod">
          <ac:chgData name="Richard Ball" userId="c2c6c2dd-6ddc-437e-8cdd-d7a74390accc" providerId="ADAL" clId="{57393A85-7DD9-4A87-90B8-E87CB370879E}" dt="2023-05-25T13:24:23.900" v="189" actId="1076"/>
          <ac:spMkLst>
            <pc:docMk/>
            <pc:sldMk cId="410588648" sldId="392"/>
            <ac:spMk id="2" creationId="{C7C5850E-CDA9-E362-8B3E-D16AA6573A95}"/>
          </ac:spMkLst>
        </pc:spChg>
        <pc:spChg chg="del mod">
          <ac:chgData name="Richard Ball" userId="c2c6c2dd-6ddc-437e-8cdd-d7a74390accc" providerId="ADAL" clId="{57393A85-7DD9-4A87-90B8-E87CB370879E}" dt="2023-05-25T13:24:25.087" v="191" actId="478"/>
          <ac:spMkLst>
            <pc:docMk/>
            <pc:sldMk cId="410588648" sldId="392"/>
            <ac:spMk id="3" creationId="{279654DB-A1BE-86C4-77A5-D78C641EECED}"/>
          </ac:spMkLst>
        </pc:spChg>
        <pc:picChg chg="add mod">
          <ac:chgData name="Richard Ball" userId="c2c6c2dd-6ddc-437e-8cdd-d7a74390accc" providerId="ADAL" clId="{57393A85-7DD9-4A87-90B8-E87CB370879E}" dt="2023-06-05T11:06:37.460" v="457" actId="1076"/>
          <ac:picMkLst>
            <pc:docMk/>
            <pc:sldMk cId="410588648" sldId="392"/>
            <ac:picMk id="3" creationId="{C9D01925-FD45-C68A-28BE-88EE9425D28A}"/>
          </ac:picMkLst>
        </pc:picChg>
        <pc:picChg chg="add mod">
          <ac:chgData name="Richard Ball" userId="c2c6c2dd-6ddc-437e-8cdd-d7a74390accc" providerId="ADAL" clId="{57393A85-7DD9-4A87-90B8-E87CB370879E}" dt="2023-05-25T13:24:53.143" v="200" actId="1076"/>
          <ac:picMkLst>
            <pc:docMk/>
            <pc:sldMk cId="410588648" sldId="392"/>
            <ac:picMk id="4" creationId="{E47CBC17-3479-A4EC-5CE0-97E7BBB24CD3}"/>
          </ac:picMkLst>
        </pc:picChg>
        <pc:picChg chg="add mod">
          <ac:chgData name="Richard Ball" userId="c2c6c2dd-6ddc-437e-8cdd-d7a74390accc" providerId="ADAL" clId="{57393A85-7DD9-4A87-90B8-E87CB370879E}" dt="2023-05-25T13:24:39.740" v="195" actId="1076"/>
          <ac:picMkLst>
            <pc:docMk/>
            <pc:sldMk cId="410588648" sldId="392"/>
            <ac:picMk id="5" creationId="{D5C8E40E-9037-BAD5-E576-9A584AB8B913}"/>
          </ac:picMkLst>
        </pc:picChg>
        <pc:picChg chg="add del mod">
          <ac:chgData name="Richard Ball" userId="c2c6c2dd-6ddc-437e-8cdd-d7a74390accc" providerId="ADAL" clId="{57393A85-7DD9-4A87-90B8-E87CB370879E}" dt="2023-06-05T11:06:25.264" v="454" actId="478"/>
          <ac:picMkLst>
            <pc:docMk/>
            <pc:sldMk cId="410588648" sldId="392"/>
            <ac:picMk id="6" creationId="{95F183A4-1316-FC44-0368-D3ABDFA4A912}"/>
          </ac:picMkLst>
        </pc:picChg>
      </pc:sldChg>
      <pc:sldChg chg="new">
        <pc:chgData name="Richard Ball" userId="c2c6c2dd-6ddc-437e-8cdd-d7a74390accc" providerId="ADAL" clId="{57393A85-7DD9-4A87-90B8-E87CB370879E}" dt="2023-05-25T13:26:07.068" v="211" actId="680"/>
        <pc:sldMkLst>
          <pc:docMk/>
          <pc:sldMk cId="3604204452" sldId="393"/>
        </pc:sldMkLst>
      </pc:sldChg>
      <pc:sldChg chg="addSp modSp new mod">
        <pc:chgData name="Richard Ball" userId="c2c6c2dd-6ddc-437e-8cdd-d7a74390accc" providerId="ADAL" clId="{57393A85-7DD9-4A87-90B8-E87CB370879E}" dt="2023-06-05T11:17:08.741" v="616" actId="1076"/>
        <pc:sldMkLst>
          <pc:docMk/>
          <pc:sldMk cId="2978468071" sldId="394"/>
        </pc:sldMkLst>
        <pc:spChg chg="mod">
          <ac:chgData name="Richard Ball" userId="c2c6c2dd-6ddc-437e-8cdd-d7a74390accc" providerId="ADAL" clId="{57393A85-7DD9-4A87-90B8-E87CB370879E}" dt="2023-06-05T11:16:05.639" v="609" actId="1076"/>
          <ac:spMkLst>
            <pc:docMk/>
            <pc:sldMk cId="2978468071" sldId="394"/>
            <ac:spMk id="2" creationId="{378C04B1-3D35-3259-8C19-85C06CABF17D}"/>
          </ac:spMkLst>
        </pc:spChg>
        <pc:spChg chg="mod">
          <ac:chgData name="Richard Ball" userId="c2c6c2dd-6ddc-437e-8cdd-d7a74390accc" providerId="ADAL" clId="{57393A85-7DD9-4A87-90B8-E87CB370879E}" dt="2023-06-05T11:16:15.369" v="612"/>
          <ac:spMkLst>
            <pc:docMk/>
            <pc:sldMk cId="2978468071" sldId="394"/>
            <ac:spMk id="3" creationId="{647B4B2C-0887-3D48-F8C4-733E341691D3}"/>
          </ac:spMkLst>
        </pc:spChg>
        <pc:picChg chg="add mod">
          <ac:chgData name="Richard Ball" userId="c2c6c2dd-6ddc-437e-8cdd-d7a74390accc" providerId="ADAL" clId="{57393A85-7DD9-4A87-90B8-E87CB370879E}" dt="2023-06-05T11:17:08.741" v="616" actId="1076"/>
          <ac:picMkLst>
            <pc:docMk/>
            <pc:sldMk cId="2978468071" sldId="394"/>
            <ac:picMk id="1026" creationId="{B123B49C-7B94-1089-F40E-38E6C426CF37}"/>
          </ac:picMkLst>
        </pc:picChg>
      </pc:sldChg>
      <pc:sldChg chg="add">
        <pc:chgData name="Richard Ball" userId="c2c6c2dd-6ddc-437e-8cdd-d7a74390accc" providerId="ADAL" clId="{57393A85-7DD9-4A87-90B8-E87CB370879E}" dt="2023-06-05T11:20:00.182" v="661" actId="2890"/>
        <pc:sldMkLst>
          <pc:docMk/>
          <pc:sldMk cId="612889168" sldId="395"/>
        </pc:sldMkLst>
      </pc:sldChg>
      <pc:sldChg chg="addSp delSp modSp new mod ord">
        <pc:chgData name="Richard Ball" userId="c2c6c2dd-6ddc-437e-8cdd-d7a74390accc" providerId="ADAL" clId="{57393A85-7DD9-4A87-90B8-E87CB370879E}" dt="2023-06-05T12:56:19.965" v="874" actId="14100"/>
        <pc:sldMkLst>
          <pc:docMk/>
          <pc:sldMk cId="3524037896" sldId="396"/>
        </pc:sldMkLst>
        <pc:spChg chg="del">
          <ac:chgData name="Richard Ball" userId="c2c6c2dd-6ddc-437e-8cdd-d7a74390accc" providerId="ADAL" clId="{57393A85-7DD9-4A87-90B8-E87CB370879E}" dt="2023-06-05T12:55:30.507" v="871" actId="478"/>
          <ac:spMkLst>
            <pc:docMk/>
            <pc:sldMk cId="3524037896" sldId="396"/>
            <ac:spMk id="2" creationId="{83640454-73B8-7368-63DC-2398B5C9A0CB}"/>
          </ac:spMkLst>
        </pc:spChg>
        <pc:spChg chg="del">
          <ac:chgData name="Richard Ball" userId="c2c6c2dd-6ddc-437e-8cdd-d7a74390accc" providerId="ADAL" clId="{57393A85-7DD9-4A87-90B8-E87CB370879E}" dt="2023-06-05T12:55:30.507" v="871" actId="478"/>
          <ac:spMkLst>
            <pc:docMk/>
            <pc:sldMk cId="3524037896" sldId="396"/>
            <ac:spMk id="3" creationId="{062994C9-0E5C-BB70-3B16-9350136B6298}"/>
          </ac:spMkLst>
        </pc:spChg>
        <pc:picChg chg="add mod">
          <ac:chgData name="Richard Ball" userId="c2c6c2dd-6ddc-437e-8cdd-d7a74390accc" providerId="ADAL" clId="{57393A85-7DD9-4A87-90B8-E87CB370879E}" dt="2023-06-05T12:56:19.965" v="874" actId="14100"/>
          <ac:picMkLst>
            <pc:docMk/>
            <pc:sldMk cId="3524037896" sldId="396"/>
            <ac:picMk id="5" creationId="{DA367291-8027-CCA5-90AE-15725C809F63}"/>
          </ac:picMkLst>
        </pc:picChg>
      </pc:sldChg>
      <pc:sldChg chg="delSp modSp new mod">
        <pc:chgData name="Richard Ball" userId="c2c6c2dd-6ddc-437e-8cdd-d7a74390accc" providerId="ADAL" clId="{57393A85-7DD9-4A87-90B8-E87CB370879E}" dt="2023-06-05T13:00:39.605" v="898" actId="478"/>
        <pc:sldMkLst>
          <pc:docMk/>
          <pc:sldMk cId="3307536842" sldId="397"/>
        </pc:sldMkLst>
        <pc:spChg chg="mod">
          <ac:chgData name="Richard Ball" userId="c2c6c2dd-6ddc-437e-8cdd-d7a74390accc" providerId="ADAL" clId="{57393A85-7DD9-4A87-90B8-E87CB370879E}" dt="2023-06-05T13:00:37.025" v="896" actId="1076"/>
          <ac:spMkLst>
            <pc:docMk/>
            <pc:sldMk cId="3307536842" sldId="397"/>
            <ac:spMk id="2" creationId="{E8E20F2D-7075-B3CF-1B6D-989B88440D5B}"/>
          </ac:spMkLst>
        </pc:spChg>
        <pc:spChg chg="del mod">
          <ac:chgData name="Richard Ball" userId="c2c6c2dd-6ddc-437e-8cdd-d7a74390accc" providerId="ADAL" clId="{57393A85-7DD9-4A87-90B8-E87CB370879E}" dt="2023-06-05T13:00:39.605" v="898" actId="478"/>
          <ac:spMkLst>
            <pc:docMk/>
            <pc:sldMk cId="3307536842" sldId="397"/>
            <ac:spMk id="3" creationId="{A592BEB4-B699-3991-6C28-F18DC4260800}"/>
          </ac:spMkLst>
        </pc:spChg>
      </pc:sldChg>
    </pc:docChg>
  </pc:docChgLst>
  <pc:docChgLst>
    <pc:chgData name="Richard Ball" userId="c2c6c2dd-6ddc-437e-8cdd-d7a74390accc" providerId="ADAL" clId="{538ECB0A-4678-4638-A1DB-C45EFE4D151A}"/>
    <pc:docChg chg="custSel addSld delSld modSld sldOrd">
      <pc:chgData name="Richard Ball" userId="c2c6c2dd-6ddc-437e-8cdd-d7a74390accc" providerId="ADAL" clId="{538ECB0A-4678-4638-A1DB-C45EFE4D151A}" dt="2022-05-27T09:33:35.377" v="405"/>
      <pc:docMkLst>
        <pc:docMk/>
      </pc:docMkLst>
      <pc:sldChg chg="addSp delSp modSp mod">
        <pc:chgData name="Richard Ball" userId="c2c6c2dd-6ddc-437e-8cdd-d7a74390accc" providerId="ADAL" clId="{538ECB0A-4678-4638-A1DB-C45EFE4D151A}" dt="2022-05-27T08:43:28.026" v="16" actId="20577"/>
        <pc:sldMkLst>
          <pc:docMk/>
          <pc:sldMk cId="0" sldId="281"/>
        </pc:sldMkLst>
        <pc:spChg chg="mod">
          <ac:chgData name="Richard Ball" userId="c2c6c2dd-6ddc-437e-8cdd-d7a74390accc" providerId="ADAL" clId="{538ECB0A-4678-4638-A1DB-C45EFE4D151A}" dt="2022-05-27T08:43:28.026" v="16" actId="20577"/>
          <ac:spMkLst>
            <pc:docMk/>
            <pc:sldMk cId="0" sldId="281"/>
            <ac:spMk id="15365" creationId="{535620C9-4D4D-4AAD-93E1-3C4A32308BC2}"/>
          </ac:spMkLst>
        </pc:spChg>
        <pc:picChg chg="del">
          <ac:chgData name="Richard Ball" userId="c2c6c2dd-6ddc-437e-8cdd-d7a74390accc" providerId="ADAL" clId="{538ECB0A-4678-4638-A1DB-C45EFE4D151A}" dt="2022-05-27T07:37:34.950" v="4" actId="478"/>
          <ac:picMkLst>
            <pc:docMk/>
            <pc:sldMk cId="0" sldId="281"/>
            <ac:picMk id="4" creationId="{CABB9F78-F9AA-4131-8557-9C0E0888DF72}"/>
          </ac:picMkLst>
        </pc:picChg>
        <pc:picChg chg="add mod">
          <ac:chgData name="Richard Ball" userId="c2c6c2dd-6ddc-437e-8cdd-d7a74390accc" providerId="ADAL" clId="{538ECB0A-4678-4638-A1DB-C45EFE4D151A}" dt="2022-05-27T07:38:06.463" v="8" actId="1076"/>
          <ac:picMkLst>
            <pc:docMk/>
            <pc:sldMk cId="0" sldId="281"/>
            <ac:picMk id="2050" creationId="{03462F07-5323-D248-EAB3-DDD99ABD0AD6}"/>
          </ac:picMkLst>
        </pc:picChg>
      </pc:sldChg>
      <pc:sldChg chg="modSp mod">
        <pc:chgData name="Richard Ball" userId="c2c6c2dd-6ddc-437e-8cdd-d7a74390accc" providerId="ADAL" clId="{538ECB0A-4678-4638-A1DB-C45EFE4D151A}" dt="2022-05-27T08:46:53.178" v="150" actId="20577"/>
        <pc:sldMkLst>
          <pc:docMk/>
          <pc:sldMk cId="0" sldId="283"/>
        </pc:sldMkLst>
        <pc:spChg chg="mod">
          <ac:chgData name="Richard Ball" userId="c2c6c2dd-6ddc-437e-8cdd-d7a74390accc" providerId="ADAL" clId="{538ECB0A-4678-4638-A1DB-C45EFE4D151A}" dt="2022-05-27T08:46:53.178" v="150" actId="20577"/>
          <ac:spMkLst>
            <pc:docMk/>
            <pc:sldMk cId="0" sldId="283"/>
            <ac:spMk id="13316" creationId="{2E983D0B-3780-47BD-ACF0-1B020E840FD3}"/>
          </ac:spMkLst>
        </pc:spChg>
      </pc:sldChg>
      <pc:sldChg chg="addSp modSp mod">
        <pc:chgData name="Richard Ball" userId="c2c6c2dd-6ddc-437e-8cdd-d7a74390accc" providerId="ADAL" clId="{538ECB0A-4678-4638-A1DB-C45EFE4D151A}" dt="2022-05-27T08:45:46.041" v="54" actId="20577"/>
        <pc:sldMkLst>
          <pc:docMk/>
          <pc:sldMk cId="1579883409" sldId="288"/>
        </pc:sldMkLst>
        <pc:spChg chg="add mod">
          <ac:chgData name="Richard Ball" userId="c2c6c2dd-6ddc-437e-8cdd-d7a74390accc" providerId="ADAL" clId="{538ECB0A-4678-4638-A1DB-C45EFE4D151A}" dt="2022-05-27T08:45:31.018" v="45" actId="1076"/>
          <ac:spMkLst>
            <pc:docMk/>
            <pc:sldMk cId="1579883409" sldId="288"/>
            <ac:spMk id="9" creationId="{F77DB6CD-E776-5D76-582F-D5CE511F7CAF}"/>
          </ac:spMkLst>
        </pc:spChg>
        <pc:spChg chg="add mod">
          <ac:chgData name="Richard Ball" userId="c2c6c2dd-6ddc-437e-8cdd-d7a74390accc" providerId="ADAL" clId="{538ECB0A-4678-4638-A1DB-C45EFE4D151A}" dt="2022-05-27T08:45:46.041" v="54" actId="20577"/>
          <ac:spMkLst>
            <pc:docMk/>
            <pc:sldMk cId="1579883409" sldId="288"/>
            <ac:spMk id="10" creationId="{FB57B1AF-736B-8E63-2BB5-C43DFFCC1189}"/>
          </ac:spMkLst>
        </pc:spChg>
      </pc:sldChg>
      <pc:sldChg chg="del">
        <pc:chgData name="Richard Ball" userId="c2c6c2dd-6ddc-437e-8cdd-d7a74390accc" providerId="ADAL" clId="{538ECB0A-4678-4638-A1DB-C45EFE4D151A}" dt="2022-05-27T08:48:33.561" v="153" actId="47"/>
        <pc:sldMkLst>
          <pc:docMk/>
          <pc:sldMk cId="3493729218" sldId="301"/>
        </pc:sldMkLst>
      </pc:sldChg>
      <pc:sldChg chg="ord">
        <pc:chgData name="Richard Ball" userId="c2c6c2dd-6ddc-437e-8cdd-d7a74390accc" providerId="ADAL" clId="{538ECB0A-4678-4638-A1DB-C45EFE4D151A}" dt="2022-05-27T09:33:35.377" v="405"/>
        <pc:sldMkLst>
          <pc:docMk/>
          <pc:sldMk cId="2998817711" sldId="368"/>
        </pc:sldMkLst>
      </pc:sldChg>
      <pc:sldChg chg="del">
        <pc:chgData name="Richard Ball" userId="c2c6c2dd-6ddc-437e-8cdd-d7a74390accc" providerId="ADAL" clId="{538ECB0A-4678-4638-A1DB-C45EFE4D151A}" dt="2022-05-27T08:50:05.859" v="403" actId="47"/>
        <pc:sldMkLst>
          <pc:docMk/>
          <pc:sldMk cId="4124673135" sldId="383"/>
        </pc:sldMkLst>
      </pc:sldChg>
      <pc:sldChg chg="del">
        <pc:chgData name="Richard Ball" userId="c2c6c2dd-6ddc-437e-8cdd-d7a74390accc" providerId="ADAL" clId="{538ECB0A-4678-4638-A1DB-C45EFE4D151A}" dt="2022-05-27T08:47:04.445" v="151" actId="47"/>
        <pc:sldMkLst>
          <pc:docMk/>
          <pc:sldMk cId="3458078782" sldId="386"/>
        </pc:sldMkLst>
      </pc:sldChg>
      <pc:sldChg chg="addSp modSp modAnim">
        <pc:chgData name="Richard Ball" userId="c2c6c2dd-6ddc-437e-8cdd-d7a74390accc" providerId="ADAL" clId="{538ECB0A-4678-4638-A1DB-C45EFE4D151A}" dt="2022-05-27T08:48:31.908" v="152"/>
        <pc:sldMkLst>
          <pc:docMk/>
          <pc:sldMk cId="17830017" sldId="389"/>
        </pc:sldMkLst>
        <pc:spChg chg="add mod">
          <ac:chgData name="Richard Ball" userId="c2c6c2dd-6ddc-437e-8cdd-d7a74390accc" providerId="ADAL" clId="{538ECB0A-4678-4638-A1DB-C45EFE4D151A}" dt="2022-05-27T08:48:31.908" v="152"/>
          <ac:spMkLst>
            <pc:docMk/>
            <pc:sldMk cId="17830017" sldId="389"/>
            <ac:spMk id="8" creationId="{E71755F7-64C6-0666-9A56-70C8EB867E99}"/>
          </ac:spMkLst>
        </pc:spChg>
      </pc:sldChg>
      <pc:sldChg chg="modSp new mod">
        <pc:chgData name="Richard Ball" userId="c2c6c2dd-6ddc-437e-8cdd-d7a74390accc" providerId="ADAL" clId="{538ECB0A-4678-4638-A1DB-C45EFE4D151A}" dt="2022-05-27T08:49:59.865" v="402" actId="20577"/>
        <pc:sldMkLst>
          <pc:docMk/>
          <pc:sldMk cId="2215448523" sldId="391"/>
        </pc:sldMkLst>
        <pc:spChg chg="mod">
          <ac:chgData name="Richard Ball" userId="c2c6c2dd-6ddc-437e-8cdd-d7a74390accc" providerId="ADAL" clId="{538ECB0A-4678-4638-A1DB-C45EFE4D151A}" dt="2022-05-27T08:49:59.865" v="402" actId="20577"/>
          <ac:spMkLst>
            <pc:docMk/>
            <pc:sldMk cId="2215448523" sldId="391"/>
            <ac:spMk id="2" creationId="{D03E74A7-1C75-36AD-43C8-EE626C6E2BEB}"/>
          </ac:spMkLst>
        </pc:spChg>
        <pc:spChg chg="mod">
          <ac:chgData name="Richard Ball" userId="c2c6c2dd-6ddc-437e-8cdd-d7a74390accc" providerId="ADAL" clId="{538ECB0A-4678-4638-A1DB-C45EFE4D151A}" dt="2022-05-27T08:49:54.534" v="401" actId="20577"/>
          <ac:spMkLst>
            <pc:docMk/>
            <pc:sldMk cId="2215448523" sldId="391"/>
            <ac:spMk id="3" creationId="{AD8B13E3-6C50-71CC-1CCB-B7B4D92E724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4591C2-2252-4506-BE0F-42D0D15591FC}" type="datetimeFigureOut">
              <a:rPr lang="en-GB" smtClean="0"/>
              <a:t>23/07/2025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91D2AB-9874-42A6-9067-470D46E3867C}" type="slidenum">
              <a:rPr lang="en-GB" smtClean="0"/>
              <a:t>‹#›</a:t>
            </a:fld>
            <a:endParaRPr lang="en-GB"/>
          </a:p>
        </p:txBody>
      </p:sp>
    </p:spTree>
    <p:extLst>
      <p:ext uri="{BB962C8B-B14F-4D97-AF65-F5344CB8AC3E}">
        <p14:creationId xmlns:p14="http://schemas.microsoft.com/office/powerpoint/2010/main" val="343006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Pitfall traps</a:t>
            </a:r>
          </a:p>
          <a:p>
            <a:r>
              <a:rPr lang="en-GB" dirty="0"/>
              <a:t>Sweep nets</a:t>
            </a:r>
          </a:p>
          <a:p>
            <a:r>
              <a:rPr lang="en-GB" dirty="0"/>
              <a:t>Pooter</a:t>
            </a:r>
          </a:p>
          <a:p>
            <a:r>
              <a:rPr lang="en-GB" dirty="0"/>
              <a:t>Quadrats / transects</a:t>
            </a:r>
          </a:p>
          <a:p>
            <a:r>
              <a:rPr lang="en-GB" dirty="0"/>
              <a:t>Kick sampling</a:t>
            </a:r>
          </a:p>
          <a:p>
            <a:r>
              <a:rPr lang="en-GB" dirty="0"/>
              <a:t>Tree beatings</a:t>
            </a:r>
          </a:p>
        </p:txBody>
      </p:sp>
      <p:sp>
        <p:nvSpPr>
          <p:cNvPr id="4" name="Slide Number Placeholder 3"/>
          <p:cNvSpPr>
            <a:spLocks noGrp="1"/>
          </p:cNvSpPr>
          <p:nvPr>
            <p:ph type="sldNum" sz="quarter" idx="5"/>
          </p:nvPr>
        </p:nvSpPr>
        <p:spPr/>
        <p:txBody>
          <a:bodyPr/>
          <a:lstStyle/>
          <a:p>
            <a:fld id="{9091D2AB-9874-42A6-9067-470D46E3867C}" type="slidenum">
              <a:rPr lang="en-GB" smtClean="0"/>
              <a:t>8</a:t>
            </a:fld>
            <a:endParaRPr lang="en-GB"/>
          </a:p>
        </p:txBody>
      </p:sp>
    </p:spTree>
    <p:extLst>
      <p:ext uri="{BB962C8B-B14F-4D97-AF65-F5344CB8AC3E}">
        <p14:creationId xmlns:p14="http://schemas.microsoft.com/office/powerpoint/2010/main" val="3772509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444444"/>
                </a:solidFill>
                <a:effectLst/>
                <a:latin typeface="Roboto" panose="02000000000000000000" pitchFamily="2" charset="0"/>
              </a:rPr>
              <a:t>Emigration is the act of leaving a place of residence with the intent to settle elsewhere (to permanently leave a country). </a:t>
            </a:r>
          </a:p>
          <a:p>
            <a:endParaRPr lang="en-GB" b="0" i="0" dirty="0">
              <a:solidFill>
                <a:srgbClr val="444444"/>
              </a:solidFill>
              <a:effectLst/>
              <a:latin typeface="Roboto" panose="02000000000000000000" pitchFamily="2" charset="0"/>
            </a:endParaRPr>
          </a:p>
          <a:p>
            <a:r>
              <a:rPr lang="en-GB" b="0" i="0" dirty="0">
                <a:solidFill>
                  <a:srgbClr val="444444"/>
                </a:solidFill>
                <a:effectLst/>
                <a:latin typeface="Roboto" panose="02000000000000000000" pitchFamily="2" charset="0"/>
              </a:rPr>
              <a:t>Conversely, immigration describes the movement of people into one country from another (to permanently move to a country).</a:t>
            </a:r>
            <a:endParaRPr lang="en-GB" dirty="0"/>
          </a:p>
        </p:txBody>
      </p:sp>
      <p:sp>
        <p:nvSpPr>
          <p:cNvPr id="4" name="Slide Number Placeholder 3"/>
          <p:cNvSpPr>
            <a:spLocks noGrp="1"/>
          </p:cNvSpPr>
          <p:nvPr>
            <p:ph type="sldNum" sz="quarter" idx="5"/>
          </p:nvPr>
        </p:nvSpPr>
        <p:spPr/>
        <p:txBody>
          <a:bodyPr/>
          <a:lstStyle/>
          <a:p>
            <a:fld id="{9091D2AB-9874-42A6-9067-470D46E3867C}" type="slidenum">
              <a:rPr lang="en-GB" smtClean="0"/>
              <a:t>38</a:t>
            </a:fld>
            <a:endParaRPr lang="en-GB"/>
          </a:p>
        </p:txBody>
      </p:sp>
    </p:spTree>
    <p:extLst>
      <p:ext uri="{BB962C8B-B14F-4D97-AF65-F5344CB8AC3E}">
        <p14:creationId xmlns:p14="http://schemas.microsoft.com/office/powerpoint/2010/main" val="2675667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C70C1-1FA1-41F5-B0C9-A989C087CF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A2941DE-4A35-4216-B783-103E5717ED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E5B2BFE-C4BC-4D8D-AD0A-B740B464342C}"/>
              </a:ext>
            </a:extLst>
          </p:cNvPr>
          <p:cNvSpPr>
            <a:spLocks noGrp="1"/>
          </p:cNvSpPr>
          <p:nvPr>
            <p:ph type="dt" sz="half" idx="10"/>
          </p:nvPr>
        </p:nvSpPr>
        <p:spPr/>
        <p:txBody>
          <a:bodyPr/>
          <a:lstStyle/>
          <a:p>
            <a:pPr>
              <a:defRPr/>
            </a:pPr>
            <a:endParaRPr lang="en-GB"/>
          </a:p>
        </p:txBody>
      </p:sp>
      <p:sp>
        <p:nvSpPr>
          <p:cNvPr id="5" name="Footer Placeholder 4">
            <a:extLst>
              <a:ext uri="{FF2B5EF4-FFF2-40B4-BE49-F238E27FC236}">
                <a16:creationId xmlns:a16="http://schemas.microsoft.com/office/drawing/2014/main" id="{69ADA625-B1BC-4059-AC05-2EB8E0BB1FDD}"/>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FE195E5F-ACAE-4462-9E7E-A74D0EDE380E}"/>
              </a:ext>
            </a:extLst>
          </p:cNvPr>
          <p:cNvSpPr>
            <a:spLocks noGrp="1"/>
          </p:cNvSpPr>
          <p:nvPr>
            <p:ph type="sldNum" sz="quarter" idx="12"/>
          </p:nvPr>
        </p:nvSpPr>
        <p:spPr/>
        <p:txBody>
          <a:bodyPr/>
          <a:lstStyle/>
          <a:p>
            <a:pPr>
              <a:defRPr/>
            </a:pPr>
            <a:fld id="{7ED59EC1-DF3A-4C05-BEDE-2AD5D4314A0A}" type="slidenum">
              <a:rPr lang="en-GB" altLang="en-US" smtClean="0"/>
              <a:pPr>
                <a:defRPr/>
              </a:pPr>
              <a:t>‹#›</a:t>
            </a:fld>
            <a:endParaRPr lang="en-GB" altLang="en-US"/>
          </a:p>
        </p:txBody>
      </p:sp>
    </p:spTree>
    <p:extLst>
      <p:ext uri="{BB962C8B-B14F-4D97-AF65-F5344CB8AC3E}">
        <p14:creationId xmlns:p14="http://schemas.microsoft.com/office/powerpoint/2010/main" val="749466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99294-66A1-4D23-9326-5A64E5532EF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9B53E11-8F82-4CAD-8919-A8D0A10992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FFEC30-9A2B-4326-8E07-6DA7E7B8DCE2}"/>
              </a:ext>
            </a:extLst>
          </p:cNvPr>
          <p:cNvSpPr>
            <a:spLocks noGrp="1"/>
          </p:cNvSpPr>
          <p:nvPr>
            <p:ph type="dt" sz="half" idx="10"/>
          </p:nvPr>
        </p:nvSpPr>
        <p:spPr/>
        <p:txBody>
          <a:bodyPr/>
          <a:lstStyle/>
          <a:p>
            <a:pPr>
              <a:defRPr/>
            </a:pPr>
            <a:endParaRPr lang="en-GB"/>
          </a:p>
        </p:txBody>
      </p:sp>
      <p:sp>
        <p:nvSpPr>
          <p:cNvPr id="5" name="Footer Placeholder 4">
            <a:extLst>
              <a:ext uri="{FF2B5EF4-FFF2-40B4-BE49-F238E27FC236}">
                <a16:creationId xmlns:a16="http://schemas.microsoft.com/office/drawing/2014/main" id="{54B7B5B2-3FFD-486D-8B57-3599BF3DA367}"/>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CD977C5C-DDF5-4358-B891-6EA4254DCC63}"/>
              </a:ext>
            </a:extLst>
          </p:cNvPr>
          <p:cNvSpPr>
            <a:spLocks noGrp="1"/>
          </p:cNvSpPr>
          <p:nvPr>
            <p:ph type="sldNum" sz="quarter" idx="12"/>
          </p:nvPr>
        </p:nvSpPr>
        <p:spPr/>
        <p:txBody>
          <a:bodyPr/>
          <a:lstStyle/>
          <a:p>
            <a:pPr>
              <a:defRPr/>
            </a:pPr>
            <a:fld id="{D1EF369D-5102-4C10-AE19-9EB4C8A98D5B}" type="slidenum">
              <a:rPr lang="en-GB" altLang="en-US" smtClean="0"/>
              <a:pPr>
                <a:defRPr/>
              </a:pPr>
              <a:t>‹#›</a:t>
            </a:fld>
            <a:endParaRPr lang="en-GB" altLang="en-US"/>
          </a:p>
        </p:txBody>
      </p:sp>
    </p:spTree>
    <p:extLst>
      <p:ext uri="{BB962C8B-B14F-4D97-AF65-F5344CB8AC3E}">
        <p14:creationId xmlns:p14="http://schemas.microsoft.com/office/powerpoint/2010/main" val="1361466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5AB206-D742-44F3-A69A-25026AE5205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D9AA020-C928-498F-B4BD-FDE6AA6639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2B0A01-AA92-48C0-8500-7680BE06076E}"/>
              </a:ext>
            </a:extLst>
          </p:cNvPr>
          <p:cNvSpPr>
            <a:spLocks noGrp="1"/>
          </p:cNvSpPr>
          <p:nvPr>
            <p:ph type="dt" sz="half" idx="10"/>
          </p:nvPr>
        </p:nvSpPr>
        <p:spPr/>
        <p:txBody>
          <a:bodyPr/>
          <a:lstStyle/>
          <a:p>
            <a:pPr>
              <a:defRPr/>
            </a:pPr>
            <a:endParaRPr lang="en-GB"/>
          </a:p>
        </p:txBody>
      </p:sp>
      <p:sp>
        <p:nvSpPr>
          <p:cNvPr id="5" name="Footer Placeholder 4">
            <a:extLst>
              <a:ext uri="{FF2B5EF4-FFF2-40B4-BE49-F238E27FC236}">
                <a16:creationId xmlns:a16="http://schemas.microsoft.com/office/drawing/2014/main" id="{C445E6A6-18B7-4818-85A7-4DDF3A2C45B8}"/>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5A181524-8FB9-41B8-817A-3D1CEC7B6790}"/>
              </a:ext>
            </a:extLst>
          </p:cNvPr>
          <p:cNvSpPr>
            <a:spLocks noGrp="1"/>
          </p:cNvSpPr>
          <p:nvPr>
            <p:ph type="sldNum" sz="quarter" idx="12"/>
          </p:nvPr>
        </p:nvSpPr>
        <p:spPr/>
        <p:txBody>
          <a:bodyPr/>
          <a:lstStyle/>
          <a:p>
            <a:pPr>
              <a:defRPr/>
            </a:pPr>
            <a:fld id="{D659F1A1-9838-4C6B-83C6-CDFED24C2A62}" type="slidenum">
              <a:rPr lang="en-GB" altLang="en-US" smtClean="0"/>
              <a:pPr>
                <a:defRPr/>
              </a:pPr>
              <a:t>‹#›</a:t>
            </a:fld>
            <a:endParaRPr lang="en-GB" altLang="en-US"/>
          </a:p>
        </p:txBody>
      </p:sp>
    </p:spTree>
    <p:extLst>
      <p:ext uri="{BB962C8B-B14F-4D97-AF65-F5344CB8AC3E}">
        <p14:creationId xmlns:p14="http://schemas.microsoft.com/office/powerpoint/2010/main" val="432737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76E15-5B09-4D88-8DC8-51568B87650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491123-2E46-45B1-B834-689AEB576B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70FC88-4B37-40D8-90CE-36DC14057327}"/>
              </a:ext>
            </a:extLst>
          </p:cNvPr>
          <p:cNvSpPr>
            <a:spLocks noGrp="1"/>
          </p:cNvSpPr>
          <p:nvPr>
            <p:ph type="dt" sz="half" idx="10"/>
          </p:nvPr>
        </p:nvSpPr>
        <p:spPr/>
        <p:txBody>
          <a:bodyPr/>
          <a:lstStyle/>
          <a:p>
            <a:pPr>
              <a:defRPr/>
            </a:pPr>
            <a:endParaRPr lang="en-GB"/>
          </a:p>
        </p:txBody>
      </p:sp>
      <p:sp>
        <p:nvSpPr>
          <p:cNvPr id="5" name="Footer Placeholder 4">
            <a:extLst>
              <a:ext uri="{FF2B5EF4-FFF2-40B4-BE49-F238E27FC236}">
                <a16:creationId xmlns:a16="http://schemas.microsoft.com/office/drawing/2014/main" id="{C69E16D4-50E9-45F6-9351-EA2F1D0A688D}"/>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36D6B2F1-446A-4153-82DB-43C0C7EFA856}"/>
              </a:ext>
            </a:extLst>
          </p:cNvPr>
          <p:cNvSpPr>
            <a:spLocks noGrp="1"/>
          </p:cNvSpPr>
          <p:nvPr>
            <p:ph type="sldNum" sz="quarter" idx="12"/>
          </p:nvPr>
        </p:nvSpPr>
        <p:spPr/>
        <p:txBody>
          <a:bodyPr/>
          <a:lstStyle/>
          <a:p>
            <a:pPr>
              <a:defRPr/>
            </a:pPr>
            <a:fld id="{5507863B-6F62-4A13-8CFC-21C708C05315}" type="slidenum">
              <a:rPr lang="en-GB" altLang="en-US" smtClean="0"/>
              <a:pPr>
                <a:defRPr/>
              </a:pPr>
              <a:t>‹#›</a:t>
            </a:fld>
            <a:endParaRPr lang="en-GB" altLang="en-US"/>
          </a:p>
        </p:txBody>
      </p:sp>
    </p:spTree>
    <p:extLst>
      <p:ext uri="{BB962C8B-B14F-4D97-AF65-F5344CB8AC3E}">
        <p14:creationId xmlns:p14="http://schemas.microsoft.com/office/powerpoint/2010/main" val="1364558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69DEF-DEA3-4728-B509-F9BE1240D2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F1AC1A6-FF41-44EE-9CE0-A87D328C97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31BB81-AC77-443B-8CBF-EEC53EEDDAAC}"/>
              </a:ext>
            </a:extLst>
          </p:cNvPr>
          <p:cNvSpPr>
            <a:spLocks noGrp="1"/>
          </p:cNvSpPr>
          <p:nvPr>
            <p:ph type="dt" sz="half" idx="10"/>
          </p:nvPr>
        </p:nvSpPr>
        <p:spPr/>
        <p:txBody>
          <a:bodyPr/>
          <a:lstStyle/>
          <a:p>
            <a:pPr>
              <a:defRPr/>
            </a:pPr>
            <a:endParaRPr lang="en-GB"/>
          </a:p>
        </p:txBody>
      </p:sp>
      <p:sp>
        <p:nvSpPr>
          <p:cNvPr id="5" name="Footer Placeholder 4">
            <a:extLst>
              <a:ext uri="{FF2B5EF4-FFF2-40B4-BE49-F238E27FC236}">
                <a16:creationId xmlns:a16="http://schemas.microsoft.com/office/drawing/2014/main" id="{7CC32F36-99B7-48C8-A394-0BA0A1C0CE77}"/>
              </a:ext>
            </a:extLst>
          </p:cNvPr>
          <p:cNvSpPr>
            <a:spLocks noGrp="1"/>
          </p:cNvSpPr>
          <p:nvPr>
            <p:ph type="ftr" sz="quarter" idx="11"/>
          </p:nvPr>
        </p:nvSpPr>
        <p:spPr/>
        <p:txBody>
          <a:bodyPr/>
          <a:lstStyle/>
          <a:p>
            <a:pPr>
              <a:defRPr/>
            </a:pPr>
            <a:endParaRPr lang="en-GB"/>
          </a:p>
        </p:txBody>
      </p:sp>
      <p:sp>
        <p:nvSpPr>
          <p:cNvPr id="6" name="Slide Number Placeholder 5">
            <a:extLst>
              <a:ext uri="{FF2B5EF4-FFF2-40B4-BE49-F238E27FC236}">
                <a16:creationId xmlns:a16="http://schemas.microsoft.com/office/drawing/2014/main" id="{67C0DE6D-8F9E-4FBC-A30B-CF7C859E6C98}"/>
              </a:ext>
            </a:extLst>
          </p:cNvPr>
          <p:cNvSpPr>
            <a:spLocks noGrp="1"/>
          </p:cNvSpPr>
          <p:nvPr>
            <p:ph type="sldNum" sz="quarter" idx="12"/>
          </p:nvPr>
        </p:nvSpPr>
        <p:spPr/>
        <p:txBody>
          <a:bodyPr/>
          <a:lstStyle/>
          <a:p>
            <a:pPr>
              <a:defRPr/>
            </a:pPr>
            <a:fld id="{6E77FB95-C8EB-4A53-86B7-52D88EE0B54B}" type="slidenum">
              <a:rPr lang="en-GB" altLang="en-US" smtClean="0"/>
              <a:pPr>
                <a:defRPr/>
              </a:pPr>
              <a:t>‹#›</a:t>
            </a:fld>
            <a:endParaRPr lang="en-GB" altLang="en-US"/>
          </a:p>
        </p:txBody>
      </p:sp>
    </p:spTree>
    <p:extLst>
      <p:ext uri="{BB962C8B-B14F-4D97-AF65-F5344CB8AC3E}">
        <p14:creationId xmlns:p14="http://schemas.microsoft.com/office/powerpoint/2010/main" val="2355228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17124-C379-43B0-86D1-5FAAF274D5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1E3392-F515-43AA-9C6F-753094F0AC4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D134C16-0E0D-4882-85E6-37C1A74680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643193C-C6DE-4A4A-A093-A6A231977CE1}"/>
              </a:ext>
            </a:extLst>
          </p:cNvPr>
          <p:cNvSpPr>
            <a:spLocks noGrp="1"/>
          </p:cNvSpPr>
          <p:nvPr>
            <p:ph type="dt" sz="half" idx="10"/>
          </p:nvPr>
        </p:nvSpPr>
        <p:spPr/>
        <p:txBody>
          <a:bodyPr/>
          <a:lstStyle/>
          <a:p>
            <a:pPr>
              <a:defRPr/>
            </a:pPr>
            <a:endParaRPr lang="en-GB"/>
          </a:p>
        </p:txBody>
      </p:sp>
      <p:sp>
        <p:nvSpPr>
          <p:cNvPr id="6" name="Footer Placeholder 5">
            <a:extLst>
              <a:ext uri="{FF2B5EF4-FFF2-40B4-BE49-F238E27FC236}">
                <a16:creationId xmlns:a16="http://schemas.microsoft.com/office/drawing/2014/main" id="{6303CBA8-D129-4B69-BCC0-8B91FADEB282}"/>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B751BA56-4E53-4B34-A4ED-2A71A2A69763}"/>
              </a:ext>
            </a:extLst>
          </p:cNvPr>
          <p:cNvSpPr>
            <a:spLocks noGrp="1"/>
          </p:cNvSpPr>
          <p:nvPr>
            <p:ph type="sldNum" sz="quarter" idx="12"/>
          </p:nvPr>
        </p:nvSpPr>
        <p:spPr/>
        <p:txBody>
          <a:bodyPr/>
          <a:lstStyle/>
          <a:p>
            <a:pPr>
              <a:defRPr/>
            </a:pPr>
            <a:fld id="{CB0D99FC-318A-4D8A-B72B-B2A04DDF1DF4}" type="slidenum">
              <a:rPr lang="en-GB" altLang="en-US" smtClean="0"/>
              <a:pPr>
                <a:defRPr/>
              </a:pPr>
              <a:t>‹#›</a:t>
            </a:fld>
            <a:endParaRPr lang="en-GB" altLang="en-US"/>
          </a:p>
        </p:txBody>
      </p:sp>
    </p:spTree>
    <p:extLst>
      <p:ext uri="{BB962C8B-B14F-4D97-AF65-F5344CB8AC3E}">
        <p14:creationId xmlns:p14="http://schemas.microsoft.com/office/powerpoint/2010/main" val="2545613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6C51C-1A80-4A21-BA8C-636CBF3443A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B0EAD7A-49FB-402F-B890-5D9A21F3E5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D11FEB-FD90-49BD-9CA3-598B8FE3CB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6E09A0F-C3BE-49E2-982A-798FC32A2D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796309-D5CC-4764-883B-90C4B75343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08C0A4B-E8AC-4A25-940D-2344EB6A1C8F}"/>
              </a:ext>
            </a:extLst>
          </p:cNvPr>
          <p:cNvSpPr>
            <a:spLocks noGrp="1"/>
          </p:cNvSpPr>
          <p:nvPr>
            <p:ph type="dt" sz="half" idx="10"/>
          </p:nvPr>
        </p:nvSpPr>
        <p:spPr/>
        <p:txBody>
          <a:bodyPr/>
          <a:lstStyle/>
          <a:p>
            <a:pPr>
              <a:defRPr/>
            </a:pPr>
            <a:endParaRPr lang="en-GB"/>
          </a:p>
        </p:txBody>
      </p:sp>
      <p:sp>
        <p:nvSpPr>
          <p:cNvPr id="8" name="Footer Placeholder 7">
            <a:extLst>
              <a:ext uri="{FF2B5EF4-FFF2-40B4-BE49-F238E27FC236}">
                <a16:creationId xmlns:a16="http://schemas.microsoft.com/office/drawing/2014/main" id="{82D5E447-3EEF-4944-82BC-199C44F7F0AB}"/>
              </a:ext>
            </a:extLst>
          </p:cNvPr>
          <p:cNvSpPr>
            <a:spLocks noGrp="1"/>
          </p:cNvSpPr>
          <p:nvPr>
            <p:ph type="ftr" sz="quarter" idx="11"/>
          </p:nvPr>
        </p:nvSpPr>
        <p:spPr/>
        <p:txBody>
          <a:bodyPr/>
          <a:lstStyle/>
          <a:p>
            <a:pPr>
              <a:defRPr/>
            </a:pPr>
            <a:endParaRPr lang="en-GB"/>
          </a:p>
        </p:txBody>
      </p:sp>
      <p:sp>
        <p:nvSpPr>
          <p:cNvPr id="9" name="Slide Number Placeholder 8">
            <a:extLst>
              <a:ext uri="{FF2B5EF4-FFF2-40B4-BE49-F238E27FC236}">
                <a16:creationId xmlns:a16="http://schemas.microsoft.com/office/drawing/2014/main" id="{5918D19C-84AD-4699-B01E-CD3CF72ACE3B}"/>
              </a:ext>
            </a:extLst>
          </p:cNvPr>
          <p:cNvSpPr>
            <a:spLocks noGrp="1"/>
          </p:cNvSpPr>
          <p:nvPr>
            <p:ph type="sldNum" sz="quarter" idx="12"/>
          </p:nvPr>
        </p:nvSpPr>
        <p:spPr/>
        <p:txBody>
          <a:bodyPr/>
          <a:lstStyle/>
          <a:p>
            <a:pPr>
              <a:defRPr/>
            </a:pPr>
            <a:fld id="{3B361062-178C-4833-8FBB-47E3B1970EC6}" type="slidenum">
              <a:rPr lang="en-GB" altLang="en-US" smtClean="0"/>
              <a:pPr>
                <a:defRPr/>
              </a:pPr>
              <a:t>‹#›</a:t>
            </a:fld>
            <a:endParaRPr lang="en-GB" altLang="en-US"/>
          </a:p>
        </p:txBody>
      </p:sp>
    </p:spTree>
    <p:extLst>
      <p:ext uri="{BB962C8B-B14F-4D97-AF65-F5344CB8AC3E}">
        <p14:creationId xmlns:p14="http://schemas.microsoft.com/office/powerpoint/2010/main" val="726795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F6F17-4E16-41D2-BE24-C4F45D76C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5BD1D36-7A89-47F4-BB41-15F291C498FE}"/>
              </a:ext>
            </a:extLst>
          </p:cNvPr>
          <p:cNvSpPr>
            <a:spLocks noGrp="1"/>
          </p:cNvSpPr>
          <p:nvPr>
            <p:ph type="dt" sz="half" idx="10"/>
          </p:nvPr>
        </p:nvSpPr>
        <p:spPr/>
        <p:txBody>
          <a:bodyPr/>
          <a:lstStyle/>
          <a:p>
            <a:pPr>
              <a:defRPr/>
            </a:pPr>
            <a:endParaRPr lang="en-GB"/>
          </a:p>
        </p:txBody>
      </p:sp>
      <p:sp>
        <p:nvSpPr>
          <p:cNvPr id="4" name="Footer Placeholder 3">
            <a:extLst>
              <a:ext uri="{FF2B5EF4-FFF2-40B4-BE49-F238E27FC236}">
                <a16:creationId xmlns:a16="http://schemas.microsoft.com/office/drawing/2014/main" id="{C491BEF1-D90C-4239-8F6C-BBDEB16D503F}"/>
              </a:ext>
            </a:extLst>
          </p:cNvPr>
          <p:cNvSpPr>
            <a:spLocks noGrp="1"/>
          </p:cNvSpPr>
          <p:nvPr>
            <p:ph type="ftr" sz="quarter" idx="11"/>
          </p:nvPr>
        </p:nvSpPr>
        <p:spPr/>
        <p:txBody>
          <a:bodyPr/>
          <a:lstStyle/>
          <a:p>
            <a:pPr>
              <a:defRPr/>
            </a:pPr>
            <a:endParaRPr lang="en-GB"/>
          </a:p>
        </p:txBody>
      </p:sp>
      <p:sp>
        <p:nvSpPr>
          <p:cNvPr id="5" name="Slide Number Placeholder 4">
            <a:extLst>
              <a:ext uri="{FF2B5EF4-FFF2-40B4-BE49-F238E27FC236}">
                <a16:creationId xmlns:a16="http://schemas.microsoft.com/office/drawing/2014/main" id="{DC2BC8C0-FEF2-417E-9031-79EFB38C400A}"/>
              </a:ext>
            </a:extLst>
          </p:cNvPr>
          <p:cNvSpPr>
            <a:spLocks noGrp="1"/>
          </p:cNvSpPr>
          <p:nvPr>
            <p:ph type="sldNum" sz="quarter" idx="12"/>
          </p:nvPr>
        </p:nvSpPr>
        <p:spPr/>
        <p:txBody>
          <a:bodyPr/>
          <a:lstStyle/>
          <a:p>
            <a:pPr>
              <a:defRPr/>
            </a:pPr>
            <a:fld id="{976A1856-162C-4876-B049-904C9F8579EE}" type="slidenum">
              <a:rPr lang="en-GB" altLang="en-US" smtClean="0"/>
              <a:pPr>
                <a:defRPr/>
              </a:pPr>
              <a:t>‹#›</a:t>
            </a:fld>
            <a:endParaRPr lang="en-GB" altLang="en-US"/>
          </a:p>
        </p:txBody>
      </p:sp>
    </p:spTree>
    <p:extLst>
      <p:ext uri="{BB962C8B-B14F-4D97-AF65-F5344CB8AC3E}">
        <p14:creationId xmlns:p14="http://schemas.microsoft.com/office/powerpoint/2010/main" val="3395291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F9FAD8-B0C9-46A6-99F8-2BF733C91372}"/>
              </a:ext>
            </a:extLst>
          </p:cNvPr>
          <p:cNvSpPr>
            <a:spLocks noGrp="1"/>
          </p:cNvSpPr>
          <p:nvPr>
            <p:ph type="dt" sz="half" idx="10"/>
          </p:nvPr>
        </p:nvSpPr>
        <p:spPr/>
        <p:txBody>
          <a:bodyPr/>
          <a:lstStyle/>
          <a:p>
            <a:pPr>
              <a:defRPr/>
            </a:pPr>
            <a:endParaRPr lang="en-GB"/>
          </a:p>
        </p:txBody>
      </p:sp>
      <p:sp>
        <p:nvSpPr>
          <p:cNvPr id="3" name="Footer Placeholder 2">
            <a:extLst>
              <a:ext uri="{FF2B5EF4-FFF2-40B4-BE49-F238E27FC236}">
                <a16:creationId xmlns:a16="http://schemas.microsoft.com/office/drawing/2014/main" id="{CCA7EEDC-E3E1-4A40-849C-BBF279EE389C}"/>
              </a:ext>
            </a:extLst>
          </p:cNvPr>
          <p:cNvSpPr>
            <a:spLocks noGrp="1"/>
          </p:cNvSpPr>
          <p:nvPr>
            <p:ph type="ftr" sz="quarter" idx="11"/>
          </p:nvPr>
        </p:nvSpPr>
        <p:spPr/>
        <p:txBody>
          <a:bodyPr/>
          <a:lstStyle/>
          <a:p>
            <a:pPr>
              <a:defRPr/>
            </a:pPr>
            <a:endParaRPr lang="en-GB"/>
          </a:p>
        </p:txBody>
      </p:sp>
      <p:sp>
        <p:nvSpPr>
          <p:cNvPr id="4" name="Slide Number Placeholder 3">
            <a:extLst>
              <a:ext uri="{FF2B5EF4-FFF2-40B4-BE49-F238E27FC236}">
                <a16:creationId xmlns:a16="http://schemas.microsoft.com/office/drawing/2014/main" id="{422BEA27-D5D4-4C8A-A828-6DADEDF2568E}"/>
              </a:ext>
            </a:extLst>
          </p:cNvPr>
          <p:cNvSpPr>
            <a:spLocks noGrp="1"/>
          </p:cNvSpPr>
          <p:nvPr>
            <p:ph type="sldNum" sz="quarter" idx="12"/>
          </p:nvPr>
        </p:nvSpPr>
        <p:spPr/>
        <p:txBody>
          <a:bodyPr/>
          <a:lstStyle/>
          <a:p>
            <a:pPr>
              <a:defRPr/>
            </a:pPr>
            <a:fld id="{647C129E-8E29-4050-95DC-F25C6C343716}" type="slidenum">
              <a:rPr lang="en-GB" altLang="en-US" smtClean="0"/>
              <a:pPr>
                <a:defRPr/>
              </a:pPr>
              <a:t>‹#›</a:t>
            </a:fld>
            <a:endParaRPr lang="en-GB" altLang="en-US"/>
          </a:p>
        </p:txBody>
      </p:sp>
    </p:spTree>
    <p:extLst>
      <p:ext uri="{BB962C8B-B14F-4D97-AF65-F5344CB8AC3E}">
        <p14:creationId xmlns:p14="http://schemas.microsoft.com/office/powerpoint/2010/main" val="2499971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2D7A7-44E3-4C02-90D7-E655F70122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B7000A6-54FD-49E4-9039-6794AF5BA0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52FDF06-B20E-4430-9993-EEE2A5711F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2CCBFE-C84C-4BCF-974B-4330BFE9285F}"/>
              </a:ext>
            </a:extLst>
          </p:cNvPr>
          <p:cNvSpPr>
            <a:spLocks noGrp="1"/>
          </p:cNvSpPr>
          <p:nvPr>
            <p:ph type="dt" sz="half" idx="10"/>
          </p:nvPr>
        </p:nvSpPr>
        <p:spPr/>
        <p:txBody>
          <a:bodyPr/>
          <a:lstStyle/>
          <a:p>
            <a:pPr>
              <a:defRPr/>
            </a:pPr>
            <a:endParaRPr lang="en-GB"/>
          </a:p>
        </p:txBody>
      </p:sp>
      <p:sp>
        <p:nvSpPr>
          <p:cNvPr id="6" name="Footer Placeholder 5">
            <a:extLst>
              <a:ext uri="{FF2B5EF4-FFF2-40B4-BE49-F238E27FC236}">
                <a16:creationId xmlns:a16="http://schemas.microsoft.com/office/drawing/2014/main" id="{195BA44A-2432-4FF4-B3C8-D0BA3B54182A}"/>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1B6A6737-1C2C-4D51-98A5-CA0CD2F87F80}"/>
              </a:ext>
            </a:extLst>
          </p:cNvPr>
          <p:cNvSpPr>
            <a:spLocks noGrp="1"/>
          </p:cNvSpPr>
          <p:nvPr>
            <p:ph type="sldNum" sz="quarter" idx="12"/>
          </p:nvPr>
        </p:nvSpPr>
        <p:spPr/>
        <p:txBody>
          <a:bodyPr/>
          <a:lstStyle/>
          <a:p>
            <a:pPr>
              <a:defRPr/>
            </a:pPr>
            <a:fld id="{568BAD4F-B194-4C24-8E45-C48A993D6416}" type="slidenum">
              <a:rPr lang="en-GB" altLang="en-US" smtClean="0"/>
              <a:pPr>
                <a:defRPr/>
              </a:pPr>
              <a:t>‹#›</a:t>
            </a:fld>
            <a:endParaRPr lang="en-GB" altLang="en-US"/>
          </a:p>
        </p:txBody>
      </p:sp>
    </p:spTree>
    <p:extLst>
      <p:ext uri="{BB962C8B-B14F-4D97-AF65-F5344CB8AC3E}">
        <p14:creationId xmlns:p14="http://schemas.microsoft.com/office/powerpoint/2010/main" val="3757398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B5D0B-2D77-412B-A2C2-651F49BB75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3647FE9-21A6-4211-8319-CC73A32502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1789A65-5DA7-4C2C-870B-ED9B4744EB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281B19-543C-4479-BF6A-F13D1E543DFA}"/>
              </a:ext>
            </a:extLst>
          </p:cNvPr>
          <p:cNvSpPr>
            <a:spLocks noGrp="1"/>
          </p:cNvSpPr>
          <p:nvPr>
            <p:ph type="dt" sz="half" idx="10"/>
          </p:nvPr>
        </p:nvSpPr>
        <p:spPr/>
        <p:txBody>
          <a:bodyPr/>
          <a:lstStyle/>
          <a:p>
            <a:pPr>
              <a:defRPr/>
            </a:pPr>
            <a:endParaRPr lang="en-GB"/>
          </a:p>
        </p:txBody>
      </p:sp>
      <p:sp>
        <p:nvSpPr>
          <p:cNvPr id="6" name="Footer Placeholder 5">
            <a:extLst>
              <a:ext uri="{FF2B5EF4-FFF2-40B4-BE49-F238E27FC236}">
                <a16:creationId xmlns:a16="http://schemas.microsoft.com/office/drawing/2014/main" id="{6DD0FA92-B028-4706-B8E5-FDAA4BF85E8F}"/>
              </a:ext>
            </a:extLst>
          </p:cNvPr>
          <p:cNvSpPr>
            <a:spLocks noGrp="1"/>
          </p:cNvSpPr>
          <p:nvPr>
            <p:ph type="ftr" sz="quarter" idx="11"/>
          </p:nvPr>
        </p:nvSpPr>
        <p:spPr/>
        <p:txBody>
          <a:bodyPr/>
          <a:lstStyle/>
          <a:p>
            <a:pPr>
              <a:defRPr/>
            </a:pPr>
            <a:endParaRPr lang="en-GB"/>
          </a:p>
        </p:txBody>
      </p:sp>
      <p:sp>
        <p:nvSpPr>
          <p:cNvPr id="7" name="Slide Number Placeholder 6">
            <a:extLst>
              <a:ext uri="{FF2B5EF4-FFF2-40B4-BE49-F238E27FC236}">
                <a16:creationId xmlns:a16="http://schemas.microsoft.com/office/drawing/2014/main" id="{E9D8ACE6-26EE-4462-BC94-D8FA86D30276}"/>
              </a:ext>
            </a:extLst>
          </p:cNvPr>
          <p:cNvSpPr>
            <a:spLocks noGrp="1"/>
          </p:cNvSpPr>
          <p:nvPr>
            <p:ph type="sldNum" sz="quarter" idx="12"/>
          </p:nvPr>
        </p:nvSpPr>
        <p:spPr/>
        <p:txBody>
          <a:bodyPr/>
          <a:lstStyle/>
          <a:p>
            <a:pPr>
              <a:defRPr/>
            </a:pPr>
            <a:fld id="{6DAB0D6B-0E5C-4577-91E2-101772300BC6}" type="slidenum">
              <a:rPr lang="en-GB" altLang="en-US" smtClean="0"/>
              <a:pPr>
                <a:defRPr/>
              </a:pPr>
              <a:t>‹#›</a:t>
            </a:fld>
            <a:endParaRPr lang="en-GB" altLang="en-US"/>
          </a:p>
        </p:txBody>
      </p:sp>
    </p:spTree>
    <p:extLst>
      <p:ext uri="{BB962C8B-B14F-4D97-AF65-F5344CB8AC3E}">
        <p14:creationId xmlns:p14="http://schemas.microsoft.com/office/powerpoint/2010/main" val="1225665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exampaperspractice.co.uk/"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9E6FE-A402-45B0-9130-FF7740C4A9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A54B1F-B78A-4C58-855E-90D1FBB2D2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9801A3-C0BD-4969-B56D-FFB28B05F2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GB"/>
          </a:p>
        </p:txBody>
      </p:sp>
      <p:sp>
        <p:nvSpPr>
          <p:cNvPr id="5" name="Footer Placeholder 4">
            <a:extLst>
              <a:ext uri="{FF2B5EF4-FFF2-40B4-BE49-F238E27FC236}">
                <a16:creationId xmlns:a16="http://schemas.microsoft.com/office/drawing/2014/main" id="{0FFE3304-D237-4855-ACAB-F5B20F2B93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BCA93CBC-B12A-4AA0-B09D-0675A5A326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7837333-A0B7-4494-B364-8EE4A8EB1376}" type="slidenum">
              <a:rPr lang="en-GB" altLang="en-US" smtClean="0"/>
              <a:pPr>
                <a:defRPr/>
              </a:pPr>
              <a:t>‹#›</a:t>
            </a:fld>
            <a:endParaRPr lang="en-GB" altLang="en-US"/>
          </a:p>
        </p:txBody>
      </p:sp>
      <p:sp>
        <p:nvSpPr>
          <p:cNvPr id="7" name="Footer Placeholder 2">
            <a:extLst>
              <a:ext uri="{FF2B5EF4-FFF2-40B4-BE49-F238E27FC236}">
                <a16:creationId xmlns:a16="http://schemas.microsoft.com/office/drawing/2014/main" id="{F96DA84C-4C3E-7B80-74EA-5B62B5CF4B7E}"/>
              </a:ext>
            </a:extLst>
          </p:cNvPr>
          <p:cNvSpPr txBox="1">
            <a:spLocks/>
          </p:cNvSpPr>
          <p:nvPr userDrawn="1"/>
        </p:nvSpPr>
        <p:spPr>
          <a:xfrm>
            <a:off x="575726" y="6595292"/>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DD7A6CD-B373-93D0-0408-551D324F72D7}"/>
              </a:ext>
            </a:extLst>
          </p:cNvPr>
          <p:cNvSpPr txBox="1"/>
          <p:nvPr userDrawn="1"/>
        </p:nvSpPr>
        <p:spPr>
          <a:xfrm>
            <a:off x="8458200" y="6640510"/>
            <a:ext cx="3048000" cy="230832"/>
          </a:xfrm>
          <a:prstGeom prst="rect">
            <a:avLst/>
          </a:prstGeom>
          <a:noFill/>
        </p:spPr>
        <p:txBody>
          <a:bodyPr wrap="square" rtlCol="0">
            <a:spAutoFit/>
          </a:bodyPr>
          <a:lstStyle/>
          <a:p>
            <a:pPr algn="ctr"/>
            <a:r>
              <a:rPr lang="en-US" sz="900" i="0" dirty="0">
                <a:solidFill>
                  <a:schemeClr val="tx1"/>
                </a:solidFill>
                <a:effectLst/>
                <a:latin typeface="gg sans"/>
              </a:rPr>
              <a:t>© 2025 Exams Papers Practice. All Rights Reserved</a:t>
            </a:r>
            <a:endParaRPr lang="en-PH" sz="900" dirty="0">
              <a:solidFill>
                <a:schemeClr val="tx1"/>
              </a:solidFill>
            </a:endParaRPr>
          </a:p>
        </p:txBody>
      </p:sp>
      <p:pic>
        <p:nvPicPr>
          <p:cNvPr id="9" name="Picture 8">
            <a:extLst>
              <a:ext uri="{FF2B5EF4-FFF2-40B4-BE49-F238E27FC236}">
                <a16:creationId xmlns:a16="http://schemas.microsoft.com/office/drawing/2014/main" id="{96D123E9-6730-B602-78DD-58A183B834F2}"/>
              </a:ext>
            </a:extLst>
          </p:cNvPr>
          <p:cNvPicPr>
            <a:picLocks noChangeAspect="1"/>
          </p:cNvPicPr>
          <p:nvPr userDrawn="1"/>
        </p:nvPicPr>
        <p:blipFill>
          <a:blip r:embed="rId14" cstate="print">
            <a:alphaModFix amt="5000"/>
            <a:extLst>
              <a:ext uri="{28A0092B-C50C-407E-A947-70E740481C1C}">
                <a14:useLocalDpi xmlns:a14="http://schemas.microsoft.com/office/drawing/2010/main" val="0"/>
              </a:ext>
            </a:extLst>
          </a:blip>
          <a:stretch>
            <a:fillRect/>
          </a:stretch>
        </p:blipFill>
        <p:spPr>
          <a:xfrm>
            <a:off x="2248131" y="1465493"/>
            <a:ext cx="7695738" cy="3098355"/>
          </a:xfrm>
          <a:prstGeom prst="rect">
            <a:avLst/>
          </a:prstGeom>
        </p:spPr>
      </p:pic>
      <p:pic>
        <p:nvPicPr>
          <p:cNvPr id="10" name="Picture 9">
            <a:extLst>
              <a:ext uri="{FF2B5EF4-FFF2-40B4-BE49-F238E27FC236}">
                <a16:creationId xmlns:a16="http://schemas.microsoft.com/office/drawing/2014/main" id="{E48B5455-A00A-13B3-3165-070DB8896532}"/>
              </a:ext>
            </a:extLst>
          </p:cNvPr>
          <p:cNvPicPr>
            <a:picLocks noChangeAspect="1"/>
          </p:cNvPicPr>
          <p:nvPr userDrawn="1"/>
        </p:nvPicPr>
        <p:blipFill>
          <a:blip r:embed="rId15" cstate="print">
            <a:alphaModFix amt="85000"/>
            <a:extLst>
              <a:ext uri="{28A0092B-C50C-407E-A947-70E740481C1C}">
                <a14:useLocalDpi xmlns:a14="http://schemas.microsoft.com/office/drawing/2010/main" val="0"/>
              </a:ext>
            </a:extLst>
          </a:blip>
          <a:stretch>
            <a:fillRect/>
          </a:stretch>
        </p:blipFill>
        <p:spPr>
          <a:xfrm>
            <a:off x="10934927" y="136525"/>
            <a:ext cx="933411" cy="375797"/>
          </a:xfrm>
          <a:prstGeom prst="rect">
            <a:avLst/>
          </a:prstGeom>
        </p:spPr>
      </p:pic>
    </p:spTree>
    <p:extLst>
      <p:ext uri="{BB962C8B-B14F-4D97-AF65-F5344CB8AC3E}">
        <p14:creationId xmlns:p14="http://schemas.microsoft.com/office/powerpoint/2010/main" val="408215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1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hyperlink" Target="https://en.wikipedia.org/wiki/Biology" TargetMode="External"/><Relationship Id="rId4" Type="http://schemas.openxmlformats.org/officeDocument/2006/relationships/hyperlink" Target="https://en.wikipedia.org/wiki/Ecology"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gif"/><Relationship Id="rId5" Type="http://schemas.openxmlformats.org/officeDocument/2006/relationships/image" Target="../media/image40.gif"/><Relationship Id="rId4" Type="http://schemas.openxmlformats.org/officeDocument/2006/relationships/image" Target="../media/image39.gif"/></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hyperlink" Target="http://www.bbc.co.uk/programmes/p00qq9c4"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367291-8027-CCA5-90AE-15725C809F6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24037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5850E-CDA9-E362-8B3E-D16AA6573A95}"/>
              </a:ext>
            </a:extLst>
          </p:cNvPr>
          <p:cNvSpPr>
            <a:spLocks noGrp="1"/>
          </p:cNvSpPr>
          <p:nvPr>
            <p:ph type="title"/>
          </p:nvPr>
        </p:nvSpPr>
        <p:spPr>
          <a:xfrm>
            <a:off x="146222" y="18255"/>
            <a:ext cx="10515600" cy="1325563"/>
          </a:xfrm>
        </p:spPr>
        <p:txBody>
          <a:bodyPr/>
          <a:lstStyle/>
          <a:p>
            <a:r>
              <a:rPr lang="en-GB" dirty="0">
                <a:solidFill>
                  <a:srgbClr val="FF0000"/>
                </a:solidFill>
              </a:rPr>
              <a:t>Task: complete the following two tables for animal and plant sampling </a:t>
            </a:r>
          </a:p>
        </p:txBody>
      </p:sp>
      <p:pic>
        <p:nvPicPr>
          <p:cNvPr id="4" name="Picture 2" descr="ten minutes | Organized Audrey">
            <a:extLst>
              <a:ext uri="{FF2B5EF4-FFF2-40B4-BE49-F238E27FC236}">
                <a16:creationId xmlns:a16="http://schemas.microsoft.com/office/drawing/2014/main" id="{E47CBC17-3479-A4EC-5CE0-97E7BBB24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9953" y="825048"/>
            <a:ext cx="3195109" cy="23963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5C8E40E-9037-BAD5-E576-9A584AB8B913}"/>
              </a:ext>
            </a:extLst>
          </p:cNvPr>
          <p:cNvPicPr>
            <a:picLocks noChangeAspect="1"/>
          </p:cNvPicPr>
          <p:nvPr/>
        </p:nvPicPr>
        <p:blipFill>
          <a:blip r:embed="rId3"/>
          <a:stretch>
            <a:fillRect/>
          </a:stretch>
        </p:blipFill>
        <p:spPr>
          <a:xfrm>
            <a:off x="0" y="1122194"/>
            <a:ext cx="7292557" cy="4285945"/>
          </a:xfrm>
          <a:prstGeom prst="rect">
            <a:avLst/>
          </a:prstGeom>
        </p:spPr>
      </p:pic>
      <p:pic>
        <p:nvPicPr>
          <p:cNvPr id="3" name="Picture 2">
            <a:extLst>
              <a:ext uri="{FF2B5EF4-FFF2-40B4-BE49-F238E27FC236}">
                <a16:creationId xmlns:a16="http://schemas.microsoft.com/office/drawing/2014/main" id="{C9D01925-FD45-C68A-28BE-88EE9425D28A}"/>
              </a:ext>
            </a:extLst>
          </p:cNvPr>
          <p:cNvPicPr>
            <a:picLocks noChangeAspect="1"/>
          </p:cNvPicPr>
          <p:nvPr/>
        </p:nvPicPr>
        <p:blipFill>
          <a:blip r:embed="rId4"/>
          <a:stretch>
            <a:fillRect/>
          </a:stretch>
        </p:blipFill>
        <p:spPr>
          <a:xfrm>
            <a:off x="5657653" y="3729380"/>
            <a:ext cx="6391144" cy="3030312"/>
          </a:xfrm>
          <a:prstGeom prst="rect">
            <a:avLst/>
          </a:prstGeom>
        </p:spPr>
      </p:pic>
    </p:spTree>
    <p:extLst>
      <p:ext uri="{BB962C8B-B14F-4D97-AF65-F5344CB8AC3E}">
        <p14:creationId xmlns:p14="http://schemas.microsoft.com/office/powerpoint/2010/main" val="410588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B9C7C-4D20-B81E-0497-880558A1A736}"/>
              </a:ext>
            </a:extLst>
          </p:cNvPr>
          <p:cNvSpPr>
            <a:spLocks noGrp="1"/>
          </p:cNvSpPr>
          <p:nvPr>
            <p:ph type="title"/>
          </p:nvPr>
        </p:nvSpPr>
        <p:spPr>
          <a:xfrm>
            <a:off x="0" y="-416413"/>
            <a:ext cx="10515600" cy="1325563"/>
          </a:xfrm>
        </p:spPr>
        <p:txBody>
          <a:bodyPr>
            <a:normAutofit/>
          </a:bodyPr>
          <a:lstStyle/>
          <a:p>
            <a:r>
              <a:rPr lang="en-GB" sz="3600" b="1" u="sng" dirty="0"/>
              <a:t>Sampling animals (biotic factors)</a:t>
            </a:r>
          </a:p>
        </p:txBody>
      </p:sp>
      <p:graphicFrame>
        <p:nvGraphicFramePr>
          <p:cNvPr id="4" name="Table 4">
            <a:extLst>
              <a:ext uri="{FF2B5EF4-FFF2-40B4-BE49-F238E27FC236}">
                <a16:creationId xmlns:a16="http://schemas.microsoft.com/office/drawing/2014/main" id="{A1ADA5B4-666C-8187-F123-B0210520482E}"/>
              </a:ext>
            </a:extLst>
          </p:cNvPr>
          <p:cNvGraphicFramePr>
            <a:graphicFrameLocks noGrp="1"/>
          </p:cNvGraphicFramePr>
          <p:nvPr>
            <p:ph idx="1"/>
            <p:extLst>
              <p:ext uri="{D42A27DB-BD31-4B8C-83A1-F6EECF244321}">
                <p14:modId xmlns:p14="http://schemas.microsoft.com/office/powerpoint/2010/main" val="704957905"/>
              </p:ext>
            </p:extLst>
          </p:nvPr>
        </p:nvGraphicFramePr>
        <p:xfrm>
          <a:off x="0" y="457200"/>
          <a:ext cx="12192000" cy="6400800"/>
        </p:xfrm>
        <a:graphic>
          <a:graphicData uri="http://schemas.openxmlformats.org/drawingml/2006/table">
            <a:tbl>
              <a:tblPr firstRow="1" bandRow="1">
                <a:tableStyleId>{5C22544A-7EE6-4342-B048-85BDC9FD1C3A}</a:tableStyleId>
              </a:tblPr>
              <a:tblGrid>
                <a:gridCol w="3131500">
                  <a:extLst>
                    <a:ext uri="{9D8B030D-6E8A-4147-A177-3AD203B41FA5}">
                      <a16:colId xmlns:a16="http://schemas.microsoft.com/office/drawing/2014/main" val="2726248117"/>
                    </a:ext>
                  </a:extLst>
                </a:gridCol>
                <a:gridCol w="3603148">
                  <a:extLst>
                    <a:ext uri="{9D8B030D-6E8A-4147-A177-3AD203B41FA5}">
                      <a16:colId xmlns:a16="http://schemas.microsoft.com/office/drawing/2014/main" val="2780087037"/>
                    </a:ext>
                  </a:extLst>
                </a:gridCol>
                <a:gridCol w="5457352">
                  <a:extLst>
                    <a:ext uri="{9D8B030D-6E8A-4147-A177-3AD203B41FA5}">
                      <a16:colId xmlns:a16="http://schemas.microsoft.com/office/drawing/2014/main" val="3504680694"/>
                    </a:ext>
                  </a:extLst>
                </a:gridCol>
              </a:tblGrid>
              <a:tr h="370840">
                <a:tc>
                  <a:txBody>
                    <a:bodyPr/>
                    <a:lstStyle/>
                    <a:p>
                      <a:pPr algn="ctr"/>
                      <a:r>
                        <a:rPr lang="en-GB" sz="2400" dirty="0"/>
                        <a:t>Sampling technique </a:t>
                      </a:r>
                    </a:p>
                  </a:txBody>
                  <a:tcPr/>
                </a:tc>
                <a:tc>
                  <a:txBody>
                    <a:bodyPr/>
                    <a:lstStyle/>
                    <a:p>
                      <a:pPr algn="ctr"/>
                      <a:r>
                        <a:rPr lang="en-GB" sz="2400" dirty="0"/>
                        <a:t>Diagram</a:t>
                      </a:r>
                    </a:p>
                  </a:txBody>
                  <a:tcPr/>
                </a:tc>
                <a:tc>
                  <a:txBody>
                    <a:bodyPr/>
                    <a:lstStyle/>
                    <a:p>
                      <a:pPr algn="ctr"/>
                      <a:r>
                        <a:rPr lang="en-GB" sz="2000" dirty="0"/>
                        <a:t>Description and type of organisms sampled</a:t>
                      </a:r>
                    </a:p>
                  </a:txBody>
                  <a:tcPr/>
                </a:tc>
                <a:extLst>
                  <a:ext uri="{0D108BD9-81ED-4DB2-BD59-A6C34878D82A}">
                    <a16:rowId xmlns:a16="http://schemas.microsoft.com/office/drawing/2014/main" val="3898848861"/>
                  </a:ext>
                </a:extLst>
              </a:tr>
              <a:tr h="370840">
                <a:tc>
                  <a:txBody>
                    <a:bodyPr/>
                    <a:lstStyle/>
                    <a:p>
                      <a:pPr algn="ctr"/>
                      <a:r>
                        <a:rPr lang="en-GB" dirty="0"/>
                        <a:t>Beating tray</a:t>
                      </a:r>
                    </a:p>
                  </a:txBody>
                  <a:tcPr anchor="ctr"/>
                </a:tc>
                <a:tc>
                  <a:txBody>
                    <a:bodyPr/>
                    <a:lstStyle/>
                    <a:p>
                      <a:endParaRPr lang="en-GB" dirty="0"/>
                    </a:p>
                    <a:p>
                      <a:endParaRPr lang="en-GB" dirty="0"/>
                    </a:p>
                    <a:p>
                      <a:endParaRPr lang="en-GB" dirty="0"/>
                    </a:p>
                    <a:p>
                      <a:endParaRPr lang="en-GB" dirty="0"/>
                    </a:p>
                  </a:txBody>
                  <a:tcPr/>
                </a:tc>
                <a:tc>
                  <a:txBody>
                    <a:bodyPr/>
                    <a:lstStyle/>
                    <a:p>
                      <a:endParaRPr lang="en-GB"/>
                    </a:p>
                  </a:txBody>
                  <a:tcPr/>
                </a:tc>
                <a:extLst>
                  <a:ext uri="{0D108BD9-81ED-4DB2-BD59-A6C34878D82A}">
                    <a16:rowId xmlns:a16="http://schemas.microsoft.com/office/drawing/2014/main" val="2682356587"/>
                  </a:ext>
                </a:extLst>
              </a:tr>
              <a:tr h="370840">
                <a:tc>
                  <a:txBody>
                    <a:bodyPr/>
                    <a:lstStyle/>
                    <a:p>
                      <a:pPr algn="ctr"/>
                      <a:r>
                        <a:rPr lang="en-GB" dirty="0"/>
                        <a:t>Sweep nets</a:t>
                      </a:r>
                    </a:p>
                  </a:txBody>
                  <a:tcPr anchor="ctr"/>
                </a:tc>
                <a:tc>
                  <a:txBody>
                    <a:bodyPr/>
                    <a:lstStyle/>
                    <a:p>
                      <a:endParaRPr lang="en-GB" dirty="0"/>
                    </a:p>
                    <a:p>
                      <a:endParaRPr lang="en-GB" dirty="0"/>
                    </a:p>
                    <a:p>
                      <a:endParaRPr lang="en-GB" dirty="0"/>
                    </a:p>
                    <a:p>
                      <a:endParaRPr lang="en-GB" dirty="0"/>
                    </a:p>
                  </a:txBody>
                  <a:tcPr/>
                </a:tc>
                <a:tc>
                  <a:txBody>
                    <a:bodyPr/>
                    <a:lstStyle/>
                    <a:p>
                      <a:endParaRPr lang="en-GB" dirty="0"/>
                    </a:p>
                  </a:txBody>
                  <a:tcPr/>
                </a:tc>
                <a:extLst>
                  <a:ext uri="{0D108BD9-81ED-4DB2-BD59-A6C34878D82A}">
                    <a16:rowId xmlns:a16="http://schemas.microsoft.com/office/drawing/2014/main" val="1758043224"/>
                  </a:ext>
                </a:extLst>
              </a:tr>
              <a:tr h="370840">
                <a:tc>
                  <a:txBody>
                    <a:bodyPr/>
                    <a:lstStyle/>
                    <a:p>
                      <a:pPr algn="ctr"/>
                      <a:r>
                        <a:rPr lang="en-GB" dirty="0"/>
                        <a:t>Pooter</a:t>
                      </a:r>
                    </a:p>
                  </a:txBody>
                  <a:tcPr anchor="ctr"/>
                </a:tc>
                <a:tc>
                  <a:txBody>
                    <a:bodyPr/>
                    <a:lstStyle/>
                    <a:p>
                      <a:endParaRPr lang="en-GB" dirty="0"/>
                    </a:p>
                    <a:p>
                      <a:endParaRPr lang="en-GB" dirty="0"/>
                    </a:p>
                    <a:p>
                      <a:endParaRPr lang="en-GB" dirty="0"/>
                    </a:p>
                    <a:p>
                      <a:endParaRPr lang="en-GB" dirty="0"/>
                    </a:p>
                  </a:txBody>
                  <a:tcPr/>
                </a:tc>
                <a:tc>
                  <a:txBody>
                    <a:bodyPr/>
                    <a:lstStyle/>
                    <a:p>
                      <a:endParaRPr lang="en-GB"/>
                    </a:p>
                  </a:txBody>
                  <a:tcPr/>
                </a:tc>
                <a:extLst>
                  <a:ext uri="{0D108BD9-81ED-4DB2-BD59-A6C34878D82A}">
                    <a16:rowId xmlns:a16="http://schemas.microsoft.com/office/drawing/2014/main" val="2928734856"/>
                  </a:ext>
                </a:extLst>
              </a:tr>
              <a:tr h="370840">
                <a:tc>
                  <a:txBody>
                    <a:bodyPr/>
                    <a:lstStyle/>
                    <a:p>
                      <a:pPr algn="ctr"/>
                      <a:r>
                        <a:rPr lang="en-GB" dirty="0"/>
                        <a:t>Pitfall traps</a:t>
                      </a:r>
                    </a:p>
                  </a:txBody>
                  <a:tcPr anchor="ctr"/>
                </a:tc>
                <a:tc>
                  <a:txBody>
                    <a:bodyPr/>
                    <a:lstStyle/>
                    <a:p>
                      <a:endParaRPr lang="en-GB" dirty="0"/>
                    </a:p>
                    <a:p>
                      <a:endParaRPr lang="en-GB" dirty="0"/>
                    </a:p>
                    <a:p>
                      <a:endParaRPr lang="en-GB" dirty="0"/>
                    </a:p>
                    <a:p>
                      <a:endParaRPr lang="en-GB" dirty="0"/>
                    </a:p>
                  </a:txBody>
                  <a:tcPr/>
                </a:tc>
                <a:tc>
                  <a:txBody>
                    <a:bodyPr/>
                    <a:lstStyle/>
                    <a:p>
                      <a:endParaRPr lang="en-GB"/>
                    </a:p>
                  </a:txBody>
                  <a:tcPr/>
                </a:tc>
                <a:extLst>
                  <a:ext uri="{0D108BD9-81ED-4DB2-BD59-A6C34878D82A}">
                    <a16:rowId xmlns:a16="http://schemas.microsoft.com/office/drawing/2014/main" val="1229751192"/>
                  </a:ext>
                </a:extLst>
              </a:tr>
              <a:tr h="370840">
                <a:tc>
                  <a:txBody>
                    <a:bodyPr/>
                    <a:lstStyle/>
                    <a:p>
                      <a:pPr algn="ctr"/>
                      <a:r>
                        <a:rPr lang="en-GB" dirty="0"/>
                        <a:t>Kick sampling</a:t>
                      </a:r>
                    </a:p>
                  </a:txBody>
                  <a:tcPr anchor="ctr"/>
                </a:tc>
                <a:tc>
                  <a:txBody>
                    <a:bodyPr/>
                    <a:lstStyle/>
                    <a:p>
                      <a:endParaRPr lang="en-GB" dirty="0"/>
                    </a:p>
                    <a:p>
                      <a:endParaRPr lang="en-GB" dirty="0"/>
                    </a:p>
                    <a:p>
                      <a:endParaRPr lang="en-GB" dirty="0"/>
                    </a:p>
                    <a:p>
                      <a:endParaRPr lang="en-GB" dirty="0"/>
                    </a:p>
                  </a:txBody>
                  <a:tcPr/>
                </a:tc>
                <a:tc>
                  <a:txBody>
                    <a:bodyPr/>
                    <a:lstStyle/>
                    <a:p>
                      <a:endParaRPr lang="en-GB" dirty="0"/>
                    </a:p>
                  </a:txBody>
                  <a:tcPr/>
                </a:tc>
                <a:extLst>
                  <a:ext uri="{0D108BD9-81ED-4DB2-BD59-A6C34878D82A}">
                    <a16:rowId xmlns:a16="http://schemas.microsoft.com/office/drawing/2014/main" val="325587756"/>
                  </a:ext>
                </a:extLst>
              </a:tr>
            </a:tbl>
          </a:graphicData>
        </a:graphic>
      </p:graphicFrame>
      <p:pic>
        <p:nvPicPr>
          <p:cNvPr id="5" name="Picture 2">
            <a:extLst>
              <a:ext uri="{FF2B5EF4-FFF2-40B4-BE49-F238E27FC236}">
                <a16:creationId xmlns:a16="http://schemas.microsoft.com/office/drawing/2014/main" id="{BD078102-A7F9-3091-7882-1877D09E97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0955" y="2289908"/>
            <a:ext cx="3218108" cy="731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8" name="Picture 2" descr="See the source image">
            <a:extLst>
              <a:ext uri="{FF2B5EF4-FFF2-40B4-BE49-F238E27FC236}">
                <a16:creationId xmlns:a16="http://schemas.microsoft.com/office/drawing/2014/main" id="{49A7D163-2571-A2F7-7A04-F4C6C6201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1690" y="3394602"/>
            <a:ext cx="2536638" cy="1000613"/>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See the source image">
            <a:extLst>
              <a:ext uri="{FF2B5EF4-FFF2-40B4-BE49-F238E27FC236}">
                <a16:creationId xmlns:a16="http://schemas.microsoft.com/office/drawing/2014/main" id="{CCED6A59-CFCE-F6B0-C6A1-EB3F6ADD2C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061" b="21455"/>
          <a:stretch/>
        </p:blipFill>
        <p:spPr bwMode="auto">
          <a:xfrm>
            <a:off x="3523786" y="4532923"/>
            <a:ext cx="2877014" cy="10652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See the source image">
            <a:extLst>
              <a:ext uri="{FF2B5EF4-FFF2-40B4-BE49-F238E27FC236}">
                <a16:creationId xmlns:a16="http://schemas.microsoft.com/office/drawing/2014/main" id="{D08BD45F-E752-7E64-5051-44779D3C02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23786" y="5735854"/>
            <a:ext cx="2724542" cy="1065224"/>
          </a:xfrm>
          <a:prstGeom prst="rect">
            <a:avLst/>
          </a:prstGeom>
          <a:extLst>
            <a:ext uri="{909E8E84-426E-40DD-AFC4-6F175D3DCCD1}">
              <a14:hiddenFill xmlns:a14="http://schemas.microsoft.com/office/drawing/2010/main">
                <a:solidFill>
                  <a:srgbClr val="FFFFFF"/>
                </a:solidFill>
              </a14:hiddenFill>
            </a:ext>
          </a:extLst>
        </p:spPr>
      </p:pic>
      <p:pic>
        <p:nvPicPr>
          <p:cNvPr id="12" name="Picture 14" descr="See the source image">
            <a:extLst>
              <a:ext uri="{FF2B5EF4-FFF2-40B4-BE49-F238E27FC236}">
                <a16:creationId xmlns:a16="http://schemas.microsoft.com/office/drawing/2014/main" id="{24BF4DAA-0BD3-547F-0B77-C18B1498CF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4049" y="911977"/>
            <a:ext cx="3305014" cy="1065315"/>
          </a:xfrm>
          <a:prstGeom prst="rect">
            <a:avLst/>
          </a:prstGeom>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312FA3D-999D-0099-9B63-E09D9749E20B}"/>
              </a:ext>
            </a:extLst>
          </p:cNvPr>
          <p:cNvSpPr txBox="1"/>
          <p:nvPr/>
        </p:nvSpPr>
        <p:spPr>
          <a:xfrm>
            <a:off x="6773582" y="3394602"/>
            <a:ext cx="5418418" cy="954107"/>
          </a:xfrm>
          <a:prstGeom prst="rect">
            <a:avLst/>
          </a:prstGeom>
          <a:noFill/>
        </p:spPr>
        <p:txBody>
          <a:bodyPr wrap="square">
            <a:spAutoFit/>
          </a:bodyPr>
          <a:lstStyle/>
          <a:p>
            <a:r>
              <a:rPr lang="en-GB" sz="1400" dirty="0">
                <a:solidFill>
                  <a:srgbClr val="202122"/>
                </a:solidFill>
                <a:latin typeface="Arial" panose="020B0604020202020204" pitchFamily="34" charset="0"/>
              </a:rPr>
              <a:t>A pooter is a small jar used for collecting insects. It has two tubes - one goes into your mouth so you can apply suction, and the other goes over the insect so that it is sucked into the jar. A fine mesh over the end of the first tube stops you swallowing the insect.</a:t>
            </a:r>
            <a:endParaRPr lang="en-GB" sz="1400" dirty="0"/>
          </a:p>
        </p:txBody>
      </p:sp>
    </p:spTree>
    <p:extLst>
      <p:ext uri="{BB962C8B-B14F-4D97-AF65-F5344CB8AC3E}">
        <p14:creationId xmlns:p14="http://schemas.microsoft.com/office/powerpoint/2010/main" val="393196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8CB327-9E01-C558-D3CD-45999C822AE0}"/>
              </a:ext>
            </a:extLst>
          </p:cNvPr>
          <p:cNvSpPr txBox="1"/>
          <p:nvPr/>
        </p:nvSpPr>
        <p:spPr>
          <a:xfrm>
            <a:off x="140677" y="0"/>
            <a:ext cx="3000373" cy="400110"/>
          </a:xfrm>
          <a:prstGeom prst="rect">
            <a:avLst/>
          </a:prstGeom>
          <a:noFill/>
        </p:spPr>
        <p:txBody>
          <a:bodyPr wrap="none" rtlCol="0">
            <a:spAutoFit/>
          </a:bodyPr>
          <a:lstStyle/>
          <a:p>
            <a:r>
              <a:rPr lang="en-GB" sz="2000" b="1" dirty="0">
                <a:solidFill>
                  <a:srgbClr val="FF0000"/>
                </a:solidFill>
              </a:rPr>
              <a:t>ANSWERS – post on teams</a:t>
            </a:r>
            <a:endParaRPr lang="en-GB" sz="1100" b="1" dirty="0">
              <a:solidFill>
                <a:srgbClr val="FF0000"/>
              </a:solidFill>
            </a:endParaRPr>
          </a:p>
        </p:txBody>
      </p:sp>
      <p:pic>
        <p:nvPicPr>
          <p:cNvPr id="6" name="Picture 5">
            <a:extLst>
              <a:ext uri="{FF2B5EF4-FFF2-40B4-BE49-F238E27FC236}">
                <a16:creationId xmlns:a16="http://schemas.microsoft.com/office/drawing/2014/main" id="{E2E4FCF9-4C83-0370-674D-FCDDC04B368F}"/>
              </a:ext>
            </a:extLst>
          </p:cNvPr>
          <p:cNvPicPr>
            <a:picLocks noChangeAspect="1"/>
          </p:cNvPicPr>
          <p:nvPr/>
        </p:nvPicPr>
        <p:blipFill rotWithShape="1">
          <a:blip r:embed="rId2"/>
          <a:srcRect l="31767" t="41823" r="17408" b="27635"/>
          <a:stretch/>
        </p:blipFill>
        <p:spPr>
          <a:xfrm>
            <a:off x="1" y="400110"/>
            <a:ext cx="12158406" cy="6457890"/>
          </a:xfrm>
          <a:prstGeom prst="rect">
            <a:avLst/>
          </a:prstGeom>
        </p:spPr>
      </p:pic>
      <p:sp>
        <p:nvSpPr>
          <p:cNvPr id="2" name="Rectangle 1">
            <a:extLst>
              <a:ext uri="{FF2B5EF4-FFF2-40B4-BE49-F238E27FC236}">
                <a16:creationId xmlns:a16="http://schemas.microsoft.com/office/drawing/2014/main" id="{2F464C93-A6C3-5FB7-A760-BCBF1C85A8F4}"/>
              </a:ext>
            </a:extLst>
          </p:cNvPr>
          <p:cNvSpPr/>
          <p:nvPr/>
        </p:nvSpPr>
        <p:spPr>
          <a:xfrm>
            <a:off x="460188" y="1631576"/>
            <a:ext cx="5593977" cy="65143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538A9BA3-3075-DDBF-FF51-C2DE5C81A581}"/>
              </a:ext>
            </a:extLst>
          </p:cNvPr>
          <p:cNvSpPr/>
          <p:nvPr/>
        </p:nvSpPr>
        <p:spPr>
          <a:xfrm>
            <a:off x="485227" y="2283012"/>
            <a:ext cx="5593977" cy="65143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F5C792C8-E085-A3D7-D9C0-D7D79E554E7B}"/>
              </a:ext>
            </a:extLst>
          </p:cNvPr>
          <p:cNvSpPr/>
          <p:nvPr/>
        </p:nvSpPr>
        <p:spPr>
          <a:xfrm>
            <a:off x="460187" y="5127812"/>
            <a:ext cx="5593977" cy="1601694"/>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FE9B6AF-17E4-4B50-BAC7-429655F0187B}"/>
              </a:ext>
            </a:extLst>
          </p:cNvPr>
          <p:cNvSpPr/>
          <p:nvPr/>
        </p:nvSpPr>
        <p:spPr>
          <a:xfrm>
            <a:off x="6505388" y="1562845"/>
            <a:ext cx="5593977" cy="115644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B9C7C-4D20-B81E-0497-880558A1A736}"/>
              </a:ext>
            </a:extLst>
          </p:cNvPr>
          <p:cNvSpPr>
            <a:spLocks noGrp="1"/>
          </p:cNvSpPr>
          <p:nvPr>
            <p:ph type="title"/>
          </p:nvPr>
        </p:nvSpPr>
        <p:spPr>
          <a:xfrm>
            <a:off x="0" y="-416413"/>
            <a:ext cx="10515600" cy="1325563"/>
          </a:xfrm>
        </p:spPr>
        <p:txBody>
          <a:bodyPr>
            <a:normAutofit/>
          </a:bodyPr>
          <a:lstStyle/>
          <a:p>
            <a:r>
              <a:rPr lang="en-GB" sz="3600" b="1" u="sng" dirty="0"/>
              <a:t>Sampling plants</a:t>
            </a:r>
          </a:p>
        </p:txBody>
      </p:sp>
      <p:graphicFrame>
        <p:nvGraphicFramePr>
          <p:cNvPr id="4" name="Table 4">
            <a:extLst>
              <a:ext uri="{FF2B5EF4-FFF2-40B4-BE49-F238E27FC236}">
                <a16:creationId xmlns:a16="http://schemas.microsoft.com/office/drawing/2014/main" id="{A1ADA5B4-666C-8187-F123-B0210520482E}"/>
              </a:ext>
            </a:extLst>
          </p:cNvPr>
          <p:cNvGraphicFramePr>
            <a:graphicFrameLocks noGrp="1"/>
          </p:cNvGraphicFramePr>
          <p:nvPr>
            <p:ph idx="1"/>
            <p:extLst>
              <p:ext uri="{D42A27DB-BD31-4B8C-83A1-F6EECF244321}">
                <p14:modId xmlns:p14="http://schemas.microsoft.com/office/powerpoint/2010/main" val="2988870327"/>
              </p:ext>
            </p:extLst>
          </p:nvPr>
        </p:nvGraphicFramePr>
        <p:xfrm>
          <a:off x="160215" y="909150"/>
          <a:ext cx="11871569" cy="5577840"/>
        </p:xfrm>
        <a:graphic>
          <a:graphicData uri="http://schemas.openxmlformats.org/drawingml/2006/table">
            <a:tbl>
              <a:tblPr firstRow="1" bandRow="1">
                <a:tableStyleId>{5C22544A-7EE6-4342-B048-85BDC9FD1C3A}</a:tableStyleId>
              </a:tblPr>
              <a:tblGrid>
                <a:gridCol w="3049198">
                  <a:extLst>
                    <a:ext uri="{9D8B030D-6E8A-4147-A177-3AD203B41FA5}">
                      <a16:colId xmlns:a16="http://schemas.microsoft.com/office/drawing/2014/main" val="2726248117"/>
                    </a:ext>
                  </a:extLst>
                </a:gridCol>
                <a:gridCol w="3508450">
                  <a:extLst>
                    <a:ext uri="{9D8B030D-6E8A-4147-A177-3AD203B41FA5}">
                      <a16:colId xmlns:a16="http://schemas.microsoft.com/office/drawing/2014/main" val="2780087037"/>
                    </a:ext>
                  </a:extLst>
                </a:gridCol>
                <a:gridCol w="5313921">
                  <a:extLst>
                    <a:ext uri="{9D8B030D-6E8A-4147-A177-3AD203B41FA5}">
                      <a16:colId xmlns:a16="http://schemas.microsoft.com/office/drawing/2014/main" val="3504680694"/>
                    </a:ext>
                  </a:extLst>
                </a:gridCol>
              </a:tblGrid>
              <a:tr h="370840">
                <a:tc>
                  <a:txBody>
                    <a:bodyPr/>
                    <a:lstStyle/>
                    <a:p>
                      <a:pPr algn="ctr"/>
                      <a:r>
                        <a:rPr lang="en-GB" sz="2400" dirty="0"/>
                        <a:t>Sampling technique </a:t>
                      </a:r>
                    </a:p>
                  </a:txBody>
                  <a:tcPr/>
                </a:tc>
                <a:tc>
                  <a:txBody>
                    <a:bodyPr/>
                    <a:lstStyle/>
                    <a:p>
                      <a:pPr algn="ctr"/>
                      <a:r>
                        <a:rPr lang="en-GB" sz="2400" dirty="0"/>
                        <a:t>Diagram</a:t>
                      </a:r>
                    </a:p>
                  </a:txBody>
                  <a:tcPr/>
                </a:tc>
                <a:tc>
                  <a:txBody>
                    <a:bodyPr/>
                    <a:lstStyle/>
                    <a:p>
                      <a:pPr algn="ctr"/>
                      <a:r>
                        <a:rPr lang="en-GB" sz="2000" dirty="0"/>
                        <a:t>Description and type of organisms sampled</a:t>
                      </a:r>
                    </a:p>
                  </a:txBody>
                  <a:tcPr/>
                </a:tc>
                <a:extLst>
                  <a:ext uri="{0D108BD9-81ED-4DB2-BD59-A6C34878D82A}">
                    <a16:rowId xmlns:a16="http://schemas.microsoft.com/office/drawing/2014/main" val="3898848861"/>
                  </a:ext>
                </a:extLst>
              </a:tr>
              <a:tr h="370840">
                <a:tc>
                  <a:txBody>
                    <a:bodyPr/>
                    <a:lstStyle/>
                    <a:p>
                      <a:pPr algn="ctr"/>
                      <a:r>
                        <a:rPr lang="en-GB" sz="2400" dirty="0"/>
                        <a:t>Quadrat </a:t>
                      </a:r>
                    </a:p>
                  </a:txBody>
                  <a:tcPr anchor="ctr"/>
                </a:tc>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a:p>
                  </a:txBody>
                  <a:tcPr/>
                </a:tc>
                <a:extLst>
                  <a:ext uri="{0D108BD9-81ED-4DB2-BD59-A6C34878D82A}">
                    <a16:rowId xmlns:a16="http://schemas.microsoft.com/office/drawing/2014/main" val="2682356587"/>
                  </a:ext>
                </a:extLst>
              </a:tr>
              <a:tr h="370840">
                <a:tc>
                  <a:txBody>
                    <a:bodyPr/>
                    <a:lstStyle/>
                    <a:p>
                      <a:pPr algn="ctr"/>
                      <a:r>
                        <a:rPr lang="en-GB" sz="2400" dirty="0"/>
                        <a:t>Point quadrat </a:t>
                      </a:r>
                    </a:p>
                  </a:txBody>
                  <a:tcPr anchor="ctr"/>
                </a:tc>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tc>
                  <a:txBody>
                    <a:bodyPr/>
                    <a:lstStyle/>
                    <a:p>
                      <a:endParaRPr lang="en-GB" dirty="0"/>
                    </a:p>
                  </a:txBody>
                  <a:tcPr/>
                </a:tc>
                <a:extLst>
                  <a:ext uri="{0D108BD9-81ED-4DB2-BD59-A6C34878D82A}">
                    <a16:rowId xmlns:a16="http://schemas.microsoft.com/office/drawing/2014/main" val="1758043224"/>
                  </a:ext>
                </a:extLst>
              </a:tr>
            </a:tbl>
          </a:graphicData>
        </a:graphic>
      </p:graphicFrame>
      <p:pic>
        <p:nvPicPr>
          <p:cNvPr id="9" name="Picture 6" descr="See the source image">
            <a:extLst>
              <a:ext uri="{FF2B5EF4-FFF2-40B4-BE49-F238E27FC236}">
                <a16:creationId xmlns:a16="http://schemas.microsoft.com/office/drawing/2014/main" id="{ED71B2CE-E266-A645-EE37-1666B40D6E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016" y="4034327"/>
            <a:ext cx="3148013" cy="2339975"/>
          </a:xfrm>
          <a:prstGeom prst="rect">
            <a:avLst/>
          </a:prstGeom>
          <a:extLst>
            <a:ext uri="{909E8E84-426E-40DD-AFC4-6F175D3DCCD1}">
              <a14:hiddenFill xmlns:a14="http://schemas.microsoft.com/office/drawing/2010/main">
                <a:solidFill>
                  <a:srgbClr val="FFFFFF"/>
                </a:solidFill>
              </a14:hiddenFill>
            </a:ext>
          </a:extLst>
        </p:spPr>
      </p:pic>
      <p:pic>
        <p:nvPicPr>
          <p:cNvPr id="35842" name="Picture 2" descr="See the source image">
            <a:extLst>
              <a:ext uri="{FF2B5EF4-FFF2-40B4-BE49-F238E27FC236}">
                <a16:creationId xmlns:a16="http://schemas.microsoft.com/office/drawing/2014/main" id="{F271EE3A-D5F1-2534-748F-5A116367C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553" y="1479917"/>
            <a:ext cx="2725615" cy="23582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C4076D4-301B-0C6E-4E87-904DC6990F7F}"/>
              </a:ext>
            </a:extLst>
          </p:cNvPr>
          <p:cNvSpPr txBox="1"/>
          <p:nvPr/>
        </p:nvSpPr>
        <p:spPr>
          <a:xfrm>
            <a:off x="6907306" y="1766517"/>
            <a:ext cx="4884270" cy="1938992"/>
          </a:xfrm>
          <a:prstGeom prst="rect">
            <a:avLst/>
          </a:prstGeom>
          <a:noFill/>
        </p:spPr>
        <p:txBody>
          <a:bodyPr wrap="square">
            <a:spAutoFit/>
          </a:bodyPr>
          <a:lstStyle/>
          <a:p>
            <a:r>
              <a:rPr lang="en-GB" sz="2400" b="0" i="0" dirty="0">
                <a:solidFill>
                  <a:srgbClr val="202122"/>
                </a:solidFill>
                <a:effectLst/>
                <a:latin typeface="Arial" panose="020B0604020202020204" pitchFamily="34" charset="0"/>
              </a:rPr>
              <a:t>A </a:t>
            </a:r>
            <a:r>
              <a:rPr lang="en-GB" sz="2400" b="1" i="0" dirty="0">
                <a:solidFill>
                  <a:srgbClr val="202122"/>
                </a:solidFill>
                <a:effectLst/>
                <a:latin typeface="Arial" panose="020B0604020202020204" pitchFamily="34" charset="0"/>
              </a:rPr>
              <a:t>quadrat</a:t>
            </a:r>
            <a:r>
              <a:rPr lang="en-GB" sz="2400" b="0" i="0" dirty="0">
                <a:solidFill>
                  <a:srgbClr val="202122"/>
                </a:solidFill>
                <a:effectLst/>
                <a:latin typeface="Arial" panose="020B0604020202020204" pitchFamily="34" charset="0"/>
              </a:rPr>
              <a:t> is a frame, traditionally square, used in </a:t>
            </a:r>
            <a:r>
              <a:rPr lang="en-GB" sz="2400" b="0" i="0" u="none" strike="noStrike" dirty="0">
                <a:solidFill>
                  <a:srgbClr val="3366CC"/>
                </a:solidFill>
                <a:effectLst/>
                <a:latin typeface="Arial" panose="020B0604020202020204" pitchFamily="34" charset="0"/>
                <a:hlinkClick r:id="rId4" tooltip="Ecology"/>
              </a:rPr>
              <a:t>ecology</a:t>
            </a:r>
            <a:r>
              <a:rPr lang="en-GB" sz="2400" b="0" i="0" dirty="0">
                <a:solidFill>
                  <a:srgbClr val="202122"/>
                </a:solidFill>
                <a:effectLst/>
                <a:latin typeface="Arial" panose="020B0604020202020204" pitchFamily="34" charset="0"/>
              </a:rPr>
              <a:t>, </a:t>
            </a:r>
            <a:r>
              <a:rPr lang="en-GB" sz="2400" b="0" i="0" u="none" strike="noStrike" dirty="0">
                <a:solidFill>
                  <a:srgbClr val="3366CC"/>
                </a:solidFill>
                <a:effectLst/>
                <a:latin typeface="Arial" panose="020B0604020202020204" pitchFamily="34" charset="0"/>
                <a:hlinkClick r:id="rId5" tooltip="Biology"/>
              </a:rPr>
              <a:t>biology</a:t>
            </a:r>
            <a:r>
              <a:rPr lang="en-GB" sz="2400" b="0" i="0" dirty="0">
                <a:solidFill>
                  <a:srgbClr val="202122"/>
                </a:solidFill>
                <a:effectLst/>
                <a:latin typeface="Arial" panose="020B0604020202020204" pitchFamily="34" charset="0"/>
              </a:rPr>
              <a:t> to isolate a standard unit of area for study of the distribution of an item over a large area.</a:t>
            </a:r>
            <a:endParaRPr lang="en-GB" sz="2400" dirty="0"/>
          </a:p>
        </p:txBody>
      </p:sp>
      <p:sp>
        <p:nvSpPr>
          <p:cNvPr id="7" name="TextBox 6">
            <a:extLst>
              <a:ext uri="{FF2B5EF4-FFF2-40B4-BE49-F238E27FC236}">
                <a16:creationId xmlns:a16="http://schemas.microsoft.com/office/drawing/2014/main" id="{B9641CF6-9501-2FBA-2407-0E5C014A46D2}"/>
              </a:ext>
            </a:extLst>
          </p:cNvPr>
          <p:cNvSpPr txBox="1"/>
          <p:nvPr/>
        </p:nvSpPr>
        <p:spPr>
          <a:xfrm>
            <a:off x="6863526" y="4061576"/>
            <a:ext cx="5119297" cy="2246769"/>
          </a:xfrm>
          <a:prstGeom prst="rect">
            <a:avLst/>
          </a:prstGeom>
          <a:noFill/>
        </p:spPr>
        <p:txBody>
          <a:bodyPr wrap="square">
            <a:spAutoFit/>
          </a:bodyPr>
          <a:lstStyle/>
          <a:p>
            <a:r>
              <a:rPr lang="en-GB" sz="2000" dirty="0">
                <a:solidFill>
                  <a:srgbClr val="202122"/>
                </a:solidFill>
                <a:latin typeface="Arial" panose="020B0604020202020204" pitchFamily="34" charset="0"/>
              </a:rPr>
              <a:t>A point quadrat is a frame shaped like a T. The bar of the T has ten holes in it, and to sample vegetation a long pin much like a knitting needle is stuck through each hole. The different plants that the pin ‘hits’ as it is pushed towards the ground are identified and counted.</a:t>
            </a:r>
            <a:endParaRPr lang="en-GB" sz="2000" dirty="0"/>
          </a:p>
        </p:txBody>
      </p:sp>
    </p:spTree>
    <p:extLst>
      <p:ext uri="{BB962C8B-B14F-4D97-AF65-F5344CB8AC3E}">
        <p14:creationId xmlns:p14="http://schemas.microsoft.com/office/powerpoint/2010/main" val="224454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C04B1-3D35-3259-8C19-85C06CABF17D}"/>
              </a:ext>
            </a:extLst>
          </p:cNvPr>
          <p:cNvSpPr>
            <a:spLocks noGrp="1"/>
          </p:cNvSpPr>
          <p:nvPr>
            <p:ph type="title"/>
          </p:nvPr>
        </p:nvSpPr>
        <p:spPr>
          <a:xfrm>
            <a:off x="132976" y="0"/>
            <a:ext cx="10515600" cy="1325563"/>
          </a:xfrm>
        </p:spPr>
        <p:txBody>
          <a:bodyPr/>
          <a:lstStyle/>
          <a:p>
            <a:r>
              <a:rPr lang="en-GB" dirty="0"/>
              <a:t>Frequency or % cover</a:t>
            </a:r>
          </a:p>
        </p:txBody>
      </p:sp>
      <p:sp>
        <p:nvSpPr>
          <p:cNvPr id="3" name="Content Placeholder 2">
            <a:extLst>
              <a:ext uri="{FF2B5EF4-FFF2-40B4-BE49-F238E27FC236}">
                <a16:creationId xmlns:a16="http://schemas.microsoft.com/office/drawing/2014/main" id="{647B4B2C-0887-3D48-F8C4-733E341691D3}"/>
              </a:ext>
            </a:extLst>
          </p:cNvPr>
          <p:cNvSpPr>
            <a:spLocks noGrp="1"/>
          </p:cNvSpPr>
          <p:nvPr>
            <p:ph idx="1"/>
          </p:nvPr>
        </p:nvSpPr>
        <p:spPr>
          <a:xfrm>
            <a:off x="300318" y="1520825"/>
            <a:ext cx="10515600" cy="4351338"/>
          </a:xfrm>
        </p:spPr>
        <p:txBody>
          <a:bodyPr/>
          <a:lstStyle/>
          <a:p>
            <a:pPr marL="0" indent="0">
              <a:buNone/>
            </a:pPr>
            <a:r>
              <a:rPr lang="en-GB" b="1" i="0" dirty="0">
                <a:solidFill>
                  <a:srgbClr val="323232"/>
                </a:solidFill>
                <a:effectLst/>
                <a:latin typeface="Plus Jakarta Sans"/>
              </a:rPr>
              <a:t>Percentage cover and frequency</a:t>
            </a:r>
            <a:r>
              <a:rPr lang="en-GB" b="0" i="0" dirty="0">
                <a:solidFill>
                  <a:srgbClr val="323232"/>
                </a:solidFill>
                <a:effectLst/>
                <a:latin typeface="Plus Jakarta Sans"/>
              </a:rPr>
              <a:t>, when used together, give a good picture of the </a:t>
            </a:r>
            <a:r>
              <a:rPr lang="en-GB" b="1" i="0" dirty="0">
                <a:solidFill>
                  <a:srgbClr val="323232"/>
                </a:solidFill>
                <a:effectLst/>
                <a:latin typeface="Plus Jakarta Sans"/>
              </a:rPr>
              <a:t>distribution of a species</a:t>
            </a:r>
            <a:endParaRPr lang="en-GB" b="0" i="0" dirty="0">
              <a:solidFill>
                <a:srgbClr val="323232"/>
              </a:solidFill>
              <a:effectLst/>
              <a:latin typeface="Plus Jakarta Sans"/>
            </a:endParaRPr>
          </a:p>
          <a:p>
            <a:pPr marL="0" indent="0">
              <a:buNone/>
            </a:pPr>
            <a:endParaRPr lang="en-GB" dirty="0"/>
          </a:p>
        </p:txBody>
      </p:sp>
      <p:pic>
        <p:nvPicPr>
          <p:cNvPr id="1026" name="Picture 2" descr="Measuring Biodiversity - biodiversity">
            <a:extLst>
              <a:ext uri="{FF2B5EF4-FFF2-40B4-BE49-F238E27FC236}">
                <a16:creationId xmlns:a16="http://schemas.microsoft.com/office/drawing/2014/main" id="{B123B49C-7B94-1089-F40E-38E6C426CF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4634" y="2622540"/>
            <a:ext cx="5170207" cy="3873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8468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18E1D-1D12-FA5B-A26A-79228B824E45}"/>
              </a:ext>
            </a:extLst>
          </p:cNvPr>
          <p:cNvSpPr>
            <a:spLocks noGrp="1"/>
          </p:cNvSpPr>
          <p:nvPr>
            <p:ph type="title"/>
          </p:nvPr>
        </p:nvSpPr>
        <p:spPr>
          <a:xfrm>
            <a:off x="185271" y="-172758"/>
            <a:ext cx="12192000" cy="1325563"/>
          </a:xfrm>
        </p:spPr>
        <p:txBody>
          <a:bodyPr>
            <a:normAutofit/>
          </a:bodyPr>
          <a:lstStyle/>
          <a:p>
            <a:r>
              <a:rPr lang="en-GB" sz="4800" b="1" u="sng" dirty="0"/>
              <a:t>Limitations</a:t>
            </a:r>
          </a:p>
        </p:txBody>
      </p:sp>
      <p:sp>
        <p:nvSpPr>
          <p:cNvPr id="4" name="TextBox 3">
            <a:extLst>
              <a:ext uri="{FF2B5EF4-FFF2-40B4-BE49-F238E27FC236}">
                <a16:creationId xmlns:a16="http://schemas.microsoft.com/office/drawing/2014/main" id="{FEBA1A8F-D48C-E954-F202-6921F80F0EC9}"/>
              </a:ext>
            </a:extLst>
          </p:cNvPr>
          <p:cNvSpPr txBox="1"/>
          <p:nvPr/>
        </p:nvSpPr>
        <p:spPr>
          <a:xfrm>
            <a:off x="262965" y="1029837"/>
            <a:ext cx="11546541" cy="4678204"/>
          </a:xfrm>
          <a:prstGeom prst="rect">
            <a:avLst/>
          </a:prstGeom>
          <a:noFill/>
        </p:spPr>
        <p:txBody>
          <a:bodyPr wrap="square">
            <a:spAutoFit/>
          </a:bodyPr>
          <a:lstStyle/>
          <a:p>
            <a:pPr algn="l"/>
            <a:r>
              <a:rPr lang="en-GB" sz="2800" b="0" i="0" dirty="0">
                <a:solidFill>
                  <a:srgbClr val="323232"/>
                </a:solidFill>
                <a:effectLst/>
                <a:latin typeface="Plus Jakarta Sans"/>
              </a:rPr>
              <a:t>Quadrats and transects can only be used for </a:t>
            </a:r>
            <a:r>
              <a:rPr lang="en-GB" sz="2800" b="1" i="0" dirty="0">
                <a:solidFill>
                  <a:srgbClr val="323232"/>
                </a:solidFill>
                <a:effectLst/>
                <a:highlight>
                  <a:srgbClr val="FFFF00"/>
                </a:highlight>
                <a:latin typeface="Plus Jakarta Sans"/>
              </a:rPr>
              <a:t>…….</a:t>
            </a:r>
            <a:r>
              <a:rPr lang="en-GB" sz="2800" b="1" i="0" dirty="0">
                <a:solidFill>
                  <a:srgbClr val="323232"/>
                </a:solidFill>
                <a:effectLst/>
                <a:latin typeface="Plus Jakarta Sans"/>
              </a:rPr>
              <a:t> moving or </a:t>
            </a:r>
            <a:r>
              <a:rPr lang="en-GB" sz="2800" b="1" i="0" dirty="0">
                <a:solidFill>
                  <a:srgbClr val="323232"/>
                </a:solidFill>
                <a:effectLst/>
                <a:highlight>
                  <a:srgbClr val="FFFF00"/>
                </a:highlight>
                <a:latin typeface="Plus Jakarta Sans"/>
              </a:rPr>
              <a:t>……………..</a:t>
            </a:r>
            <a:r>
              <a:rPr lang="en-GB" sz="2800" b="1" i="0" dirty="0">
                <a:solidFill>
                  <a:srgbClr val="323232"/>
                </a:solidFill>
                <a:effectLst/>
                <a:latin typeface="Plus Jakarta Sans"/>
              </a:rPr>
              <a:t> species</a:t>
            </a:r>
            <a:r>
              <a:rPr lang="en-GB" sz="2800" b="0" i="0" dirty="0">
                <a:solidFill>
                  <a:srgbClr val="323232"/>
                </a:solidFill>
                <a:effectLst/>
                <a:latin typeface="Plus Jakarta Sans"/>
              </a:rPr>
              <a:t> (</a:t>
            </a:r>
            <a:r>
              <a:rPr lang="en-GB" sz="2800" b="0" i="0" dirty="0" err="1">
                <a:solidFill>
                  <a:srgbClr val="323232"/>
                </a:solidFill>
                <a:effectLst/>
                <a:latin typeface="Plus Jakarta Sans"/>
              </a:rPr>
              <a:t>eg.</a:t>
            </a:r>
            <a:r>
              <a:rPr lang="en-GB" sz="2800" b="0" i="0" dirty="0">
                <a:solidFill>
                  <a:srgbClr val="323232"/>
                </a:solidFill>
                <a:effectLst/>
                <a:latin typeface="Plus Jakarta Sans"/>
              </a:rPr>
              <a:t> plants </a:t>
            </a:r>
            <a:r>
              <a:rPr lang="en-GB" sz="2800" dirty="0">
                <a:solidFill>
                  <a:srgbClr val="323232"/>
                </a:solidFill>
                <a:latin typeface="Plus Jakarta Sans"/>
              </a:rPr>
              <a:t>or snails</a:t>
            </a:r>
            <a:r>
              <a:rPr lang="en-GB" sz="2800" b="0" i="0" dirty="0">
                <a:solidFill>
                  <a:srgbClr val="323232"/>
                </a:solidFill>
                <a:effectLst/>
                <a:latin typeface="Plus Jakarta Sans"/>
              </a:rPr>
              <a:t>)</a:t>
            </a:r>
          </a:p>
          <a:p>
            <a:pPr algn="l">
              <a:buFont typeface="Arial" panose="020B0604020202020204" pitchFamily="34" charset="0"/>
              <a:buChar char="•"/>
            </a:pPr>
            <a:endParaRPr lang="en-GB" sz="2800" b="0" i="0" dirty="0">
              <a:solidFill>
                <a:srgbClr val="323232"/>
              </a:solidFill>
              <a:effectLst/>
              <a:latin typeface="Plus Jakarta Sans"/>
            </a:endParaRPr>
          </a:p>
          <a:p>
            <a:pPr algn="l"/>
            <a:r>
              <a:rPr lang="en-GB" sz="2800" b="0" i="0" dirty="0">
                <a:solidFill>
                  <a:srgbClr val="323232"/>
                </a:solidFill>
                <a:effectLst/>
                <a:latin typeface="Plus Jakarta Sans"/>
              </a:rPr>
              <a:t>Some species can be counted to find their abundance but others that are very </a:t>
            </a:r>
            <a:r>
              <a:rPr lang="en-GB" sz="2800" b="0" i="0" dirty="0">
                <a:solidFill>
                  <a:srgbClr val="323232"/>
                </a:solidFill>
                <a:effectLst/>
                <a:highlight>
                  <a:srgbClr val="FFFF00"/>
                </a:highlight>
                <a:latin typeface="Plus Jakarta Sans"/>
              </a:rPr>
              <a:t>……….</a:t>
            </a:r>
            <a:r>
              <a:rPr lang="en-GB" sz="2800" b="0" i="0" dirty="0">
                <a:solidFill>
                  <a:srgbClr val="323232"/>
                </a:solidFill>
                <a:effectLst/>
                <a:latin typeface="Plus Jakarta Sans"/>
              </a:rPr>
              <a:t> or in high numbers require abundance to be calculated using </a:t>
            </a:r>
            <a:r>
              <a:rPr lang="en-GB" sz="2800" b="0" i="0" dirty="0">
                <a:solidFill>
                  <a:srgbClr val="323232"/>
                </a:solidFill>
                <a:effectLst/>
                <a:highlight>
                  <a:srgbClr val="FFFF00"/>
                </a:highlight>
                <a:latin typeface="Plus Jakarta Sans"/>
              </a:rPr>
              <a:t>……………….</a:t>
            </a:r>
            <a:r>
              <a:rPr lang="en-GB" sz="2800" b="0" i="0" dirty="0">
                <a:solidFill>
                  <a:srgbClr val="323232"/>
                </a:solidFill>
                <a:effectLst/>
                <a:latin typeface="Plus Jakarta Sans"/>
              </a:rPr>
              <a:t> cover or </a:t>
            </a:r>
            <a:r>
              <a:rPr lang="en-GB" sz="2800" b="0" i="0" dirty="0">
                <a:solidFill>
                  <a:srgbClr val="323232"/>
                </a:solidFill>
                <a:effectLst/>
                <a:highlight>
                  <a:srgbClr val="FFFF00"/>
                </a:highlight>
                <a:latin typeface="Plus Jakarta Sans"/>
              </a:rPr>
              <a:t>………………..</a:t>
            </a:r>
            <a:r>
              <a:rPr lang="en-GB" sz="2800" b="0" i="0" dirty="0">
                <a:solidFill>
                  <a:srgbClr val="323232"/>
                </a:solidFill>
                <a:effectLst/>
                <a:latin typeface="Plus Jakarta Sans"/>
              </a:rPr>
              <a:t> techniques. </a:t>
            </a:r>
          </a:p>
          <a:p>
            <a:pPr algn="l"/>
            <a:endParaRPr lang="en-GB" sz="2800" dirty="0">
              <a:solidFill>
                <a:srgbClr val="323232"/>
              </a:solidFill>
              <a:latin typeface="Plus Jakarta Sans"/>
            </a:endParaRPr>
          </a:p>
          <a:p>
            <a:pPr algn="l"/>
            <a:r>
              <a:rPr lang="en-GB" sz="2800" b="0" i="0" dirty="0">
                <a:solidFill>
                  <a:srgbClr val="323232"/>
                </a:solidFill>
                <a:effectLst/>
                <a:latin typeface="Plus Jakarta Sans"/>
              </a:rPr>
              <a:t>The frequency technique shows how common a species is but it does not give information on the estimated </a:t>
            </a:r>
            <a:r>
              <a:rPr lang="en-GB" sz="2800" b="0" i="0" dirty="0">
                <a:solidFill>
                  <a:srgbClr val="323232"/>
                </a:solidFill>
                <a:effectLst/>
                <a:highlight>
                  <a:srgbClr val="FFFF00"/>
                </a:highlight>
                <a:latin typeface="Plus Jakarta Sans"/>
              </a:rPr>
              <a:t>………….</a:t>
            </a:r>
            <a:r>
              <a:rPr lang="en-GB" sz="2800" b="0" i="0" dirty="0">
                <a:solidFill>
                  <a:srgbClr val="323232"/>
                </a:solidFill>
                <a:effectLst/>
                <a:latin typeface="Plus Jakarta Sans"/>
              </a:rPr>
              <a:t> of individuals or the size of the </a:t>
            </a:r>
            <a:r>
              <a:rPr lang="en-GB" sz="2800" b="0" i="0" dirty="0">
                <a:solidFill>
                  <a:srgbClr val="323232"/>
                </a:solidFill>
                <a:effectLst/>
                <a:highlight>
                  <a:srgbClr val="FFFF00"/>
                </a:highlight>
                <a:latin typeface="Plus Jakarta Sans"/>
              </a:rPr>
              <a:t>………………..</a:t>
            </a:r>
            <a:r>
              <a:rPr lang="en-GB" sz="2800" b="0" i="0" dirty="0">
                <a:solidFill>
                  <a:srgbClr val="323232"/>
                </a:solidFill>
                <a:effectLst/>
                <a:latin typeface="Plus Jakarta Sans"/>
              </a:rPr>
              <a:t>.</a:t>
            </a:r>
          </a:p>
          <a:p>
            <a:pPr algn="l"/>
            <a:endParaRPr lang="en-GB" dirty="0">
              <a:solidFill>
                <a:srgbClr val="323232"/>
              </a:solidFill>
              <a:latin typeface="Plus Jakarta Sans"/>
            </a:endParaRPr>
          </a:p>
        </p:txBody>
      </p:sp>
    </p:spTree>
    <p:extLst>
      <p:ext uri="{BB962C8B-B14F-4D97-AF65-F5344CB8AC3E}">
        <p14:creationId xmlns:p14="http://schemas.microsoft.com/office/powerpoint/2010/main" val="1866243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18E1D-1D12-FA5B-A26A-79228B824E45}"/>
              </a:ext>
            </a:extLst>
          </p:cNvPr>
          <p:cNvSpPr>
            <a:spLocks noGrp="1"/>
          </p:cNvSpPr>
          <p:nvPr>
            <p:ph type="title"/>
          </p:nvPr>
        </p:nvSpPr>
        <p:spPr>
          <a:xfrm>
            <a:off x="185271" y="-172758"/>
            <a:ext cx="12192000" cy="1325563"/>
          </a:xfrm>
        </p:spPr>
        <p:txBody>
          <a:bodyPr>
            <a:normAutofit/>
          </a:bodyPr>
          <a:lstStyle/>
          <a:p>
            <a:r>
              <a:rPr lang="en-GB" sz="4800" b="1" u="sng" dirty="0"/>
              <a:t>Limitations</a:t>
            </a:r>
          </a:p>
        </p:txBody>
      </p:sp>
      <p:sp>
        <p:nvSpPr>
          <p:cNvPr id="4" name="TextBox 3">
            <a:extLst>
              <a:ext uri="{FF2B5EF4-FFF2-40B4-BE49-F238E27FC236}">
                <a16:creationId xmlns:a16="http://schemas.microsoft.com/office/drawing/2014/main" id="{FEBA1A8F-D48C-E954-F202-6921F80F0EC9}"/>
              </a:ext>
            </a:extLst>
          </p:cNvPr>
          <p:cNvSpPr txBox="1"/>
          <p:nvPr/>
        </p:nvSpPr>
        <p:spPr>
          <a:xfrm>
            <a:off x="262965" y="1029837"/>
            <a:ext cx="11546541" cy="4678204"/>
          </a:xfrm>
          <a:prstGeom prst="rect">
            <a:avLst/>
          </a:prstGeom>
          <a:noFill/>
        </p:spPr>
        <p:txBody>
          <a:bodyPr wrap="square">
            <a:spAutoFit/>
          </a:bodyPr>
          <a:lstStyle/>
          <a:p>
            <a:pPr algn="l"/>
            <a:r>
              <a:rPr lang="en-GB" sz="2800" b="0" i="0" dirty="0">
                <a:solidFill>
                  <a:srgbClr val="323232"/>
                </a:solidFill>
                <a:effectLst/>
                <a:latin typeface="Plus Jakarta Sans"/>
              </a:rPr>
              <a:t>Quadrats and transects can only be used for </a:t>
            </a:r>
            <a:r>
              <a:rPr lang="en-GB" sz="2800" b="1" i="0" dirty="0">
                <a:solidFill>
                  <a:srgbClr val="323232"/>
                </a:solidFill>
                <a:effectLst/>
                <a:highlight>
                  <a:srgbClr val="FFFF00"/>
                </a:highlight>
                <a:latin typeface="Plus Jakarta Sans"/>
              </a:rPr>
              <a:t>slow</a:t>
            </a:r>
            <a:r>
              <a:rPr lang="en-GB" sz="2800" b="1" i="0" dirty="0">
                <a:solidFill>
                  <a:srgbClr val="323232"/>
                </a:solidFill>
                <a:effectLst/>
                <a:latin typeface="Plus Jakarta Sans"/>
              </a:rPr>
              <a:t> moving or </a:t>
            </a:r>
            <a:r>
              <a:rPr lang="en-GB" sz="2800" b="1" i="0" dirty="0">
                <a:solidFill>
                  <a:srgbClr val="323232"/>
                </a:solidFill>
                <a:effectLst/>
                <a:highlight>
                  <a:srgbClr val="FFFF00"/>
                </a:highlight>
                <a:latin typeface="Plus Jakarta Sans"/>
              </a:rPr>
              <a:t>immobile</a:t>
            </a:r>
            <a:r>
              <a:rPr lang="en-GB" sz="2800" b="1" i="0" dirty="0">
                <a:solidFill>
                  <a:srgbClr val="323232"/>
                </a:solidFill>
                <a:effectLst/>
                <a:latin typeface="Plus Jakarta Sans"/>
              </a:rPr>
              <a:t> species</a:t>
            </a:r>
            <a:r>
              <a:rPr lang="en-GB" sz="2800" b="0" i="0" dirty="0">
                <a:solidFill>
                  <a:srgbClr val="323232"/>
                </a:solidFill>
                <a:effectLst/>
                <a:latin typeface="Plus Jakarta Sans"/>
              </a:rPr>
              <a:t> (</a:t>
            </a:r>
            <a:r>
              <a:rPr lang="en-GB" sz="2800" b="0" i="0" dirty="0" err="1">
                <a:solidFill>
                  <a:srgbClr val="323232"/>
                </a:solidFill>
                <a:effectLst/>
                <a:latin typeface="Plus Jakarta Sans"/>
              </a:rPr>
              <a:t>eg.</a:t>
            </a:r>
            <a:r>
              <a:rPr lang="en-GB" sz="2800" b="0" i="0" dirty="0">
                <a:solidFill>
                  <a:srgbClr val="323232"/>
                </a:solidFill>
                <a:effectLst/>
                <a:latin typeface="Plus Jakarta Sans"/>
              </a:rPr>
              <a:t> plants </a:t>
            </a:r>
            <a:r>
              <a:rPr lang="en-GB" sz="2800" dirty="0">
                <a:solidFill>
                  <a:srgbClr val="323232"/>
                </a:solidFill>
                <a:latin typeface="Plus Jakarta Sans"/>
              </a:rPr>
              <a:t>or snails</a:t>
            </a:r>
            <a:r>
              <a:rPr lang="en-GB" sz="2800" b="0" i="0" dirty="0">
                <a:solidFill>
                  <a:srgbClr val="323232"/>
                </a:solidFill>
                <a:effectLst/>
                <a:latin typeface="Plus Jakarta Sans"/>
              </a:rPr>
              <a:t>)</a:t>
            </a:r>
          </a:p>
          <a:p>
            <a:pPr algn="l">
              <a:buFont typeface="Arial" panose="020B0604020202020204" pitchFamily="34" charset="0"/>
              <a:buChar char="•"/>
            </a:pPr>
            <a:endParaRPr lang="en-GB" sz="2800" b="0" i="0" dirty="0">
              <a:solidFill>
                <a:srgbClr val="323232"/>
              </a:solidFill>
              <a:effectLst/>
              <a:latin typeface="Plus Jakarta Sans"/>
            </a:endParaRPr>
          </a:p>
          <a:p>
            <a:pPr algn="l"/>
            <a:r>
              <a:rPr lang="en-GB" sz="2800" b="0" i="0" dirty="0">
                <a:solidFill>
                  <a:srgbClr val="323232"/>
                </a:solidFill>
                <a:effectLst/>
                <a:latin typeface="Plus Jakarta Sans"/>
              </a:rPr>
              <a:t>Some species can be counted to find their abundance but others that are very </a:t>
            </a:r>
            <a:r>
              <a:rPr lang="en-GB" sz="2800" b="0" i="0" dirty="0">
                <a:solidFill>
                  <a:srgbClr val="323232"/>
                </a:solidFill>
                <a:effectLst/>
                <a:highlight>
                  <a:srgbClr val="FFFF00"/>
                </a:highlight>
                <a:latin typeface="Plus Jakarta Sans"/>
              </a:rPr>
              <a:t>small</a:t>
            </a:r>
            <a:r>
              <a:rPr lang="en-GB" sz="2800" b="0" i="0" dirty="0">
                <a:solidFill>
                  <a:srgbClr val="323232"/>
                </a:solidFill>
                <a:effectLst/>
                <a:latin typeface="Plus Jakarta Sans"/>
              </a:rPr>
              <a:t> or in high numbers require abundance to be calculated using </a:t>
            </a:r>
            <a:r>
              <a:rPr lang="en-GB" sz="2800" b="0" i="0" dirty="0">
                <a:solidFill>
                  <a:srgbClr val="323232"/>
                </a:solidFill>
                <a:effectLst/>
                <a:highlight>
                  <a:srgbClr val="FFFF00"/>
                </a:highlight>
                <a:latin typeface="Plus Jakarta Sans"/>
              </a:rPr>
              <a:t>percentage</a:t>
            </a:r>
            <a:r>
              <a:rPr lang="en-GB" sz="2800" b="0" i="0" dirty="0">
                <a:solidFill>
                  <a:srgbClr val="323232"/>
                </a:solidFill>
                <a:effectLst/>
                <a:latin typeface="Plus Jakarta Sans"/>
              </a:rPr>
              <a:t> cover or </a:t>
            </a:r>
            <a:r>
              <a:rPr lang="en-GB" sz="2800" b="0" i="0" dirty="0">
                <a:solidFill>
                  <a:srgbClr val="323232"/>
                </a:solidFill>
                <a:effectLst/>
                <a:highlight>
                  <a:srgbClr val="FFFF00"/>
                </a:highlight>
                <a:latin typeface="Plus Jakarta Sans"/>
              </a:rPr>
              <a:t>frequency</a:t>
            </a:r>
            <a:r>
              <a:rPr lang="en-GB" sz="2800" b="0" i="0" dirty="0">
                <a:solidFill>
                  <a:srgbClr val="323232"/>
                </a:solidFill>
                <a:effectLst/>
                <a:latin typeface="Plus Jakarta Sans"/>
              </a:rPr>
              <a:t> techniques. </a:t>
            </a:r>
          </a:p>
          <a:p>
            <a:pPr algn="l"/>
            <a:endParaRPr lang="en-GB" sz="2800" dirty="0">
              <a:solidFill>
                <a:srgbClr val="323232"/>
              </a:solidFill>
              <a:latin typeface="Plus Jakarta Sans"/>
            </a:endParaRPr>
          </a:p>
          <a:p>
            <a:pPr algn="l"/>
            <a:r>
              <a:rPr lang="en-GB" sz="2800" b="0" i="0" dirty="0">
                <a:solidFill>
                  <a:srgbClr val="323232"/>
                </a:solidFill>
                <a:effectLst/>
                <a:latin typeface="Plus Jakarta Sans"/>
              </a:rPr>
              <a:t>The frequency technique shows how common a species is but it does not give information on the estimated </a:t>
            </a:r>
            <a:r>
              <a:rPr lang="en-GB" sz="2800" b="0" i="0" dirty="0">
                <a:solidFill>
                  <a:srgbClr val="323232"/>
                </a:solidFill>
                <a:effectLst/>
                <a:highlight>
                  <a:srgbClr val="FFFF00"/>
                </a:highlight>
                <a:latin typeface="Plus Jakarta Sans"/>
              </a:rPr>
              <a:t>number</a:t>
            </a:r>
            <a:r>
              <a:rPr lang="en-GB" sz="2800" b="0" i="0" dirty="0">
                <a:solidFill>
                  <a:srgbClr val="323232"/>
                </a:solidFill>
                <a:effectLst/>
                <a:latin typeface="Plus Jakarta Sans"/>
              </a:rPr>
              <a:t> of individuals or the size of the </a:t>
            </a:r>
            <a:r>
              <a:rPr lang="en-GB" sz="2800" b="0" i="0" dirty="0">
                <a:solidFill>
                  <a:srgbClr val="323232"/>
                </a:solidFill>
                <a:effectLst/>
                <a:highlight>
                  <a:srgbClr val="FFFF00"/>
                </a:highlight>
                <a:latin typeface="Plus Jakarta Sans"/>
              </a:rPr>
              <a:t>population</a:t>
            </a:r>
            <a:r>
              <a:rPr lang="en-GB" sz="2800" b="0" i="0" dirty="0">
                <a:solidFill>
                  <a:srgbClr val="323232"/>
                </a:solidFill>
                <a:effectLst/>
                <a:latin typeface="Plus Jakarta Sans"/>
              </a:rPr>
              <a:t>.</a:t>
            </a:r>
          </a:p>
          <a:p>
            <a:pPr algn="l"/>
            <a:endParaRPr lang="en-GB" dirty="0">
              <a:solidFill>
                <a:srgbClr val="323232"/>
              </a:solidFill>
              <a:latin typeface="Plus Jakarta Sans"/>
            </a:endParaRPr>
          </a:p>
        </p:txBody>
      </p:sp>
    </p:spTree>
    <p:extLst>
      <p:ext uri="{BB962C8B-B14F-4D97-AF65-F5344CB8AC3E}">
        <p14:creationId xmlns:p14="http://schemas.microsoft.com/office/powerpoint/2010/main" val="612889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A3CBB-4A2F-4302-BFAC-354ED1113C0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EC07CE5-B67E-67E3-AE33-DCBAC59BCFD8}"/>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604204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C6200AC2-3C84-ABE3-34C1-CEAECA1D7D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626"/>
          <a:stretch/>
        </p:blipFill>
        <p:spPr bwMode="auto">
          <a:xfrm>
            <a:off x="3468470" y="218340"/>
            <a:ext cx="8361219" cy="65084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3A2DDC-3D2E-A9D2-D761-AA5D4C97E95A}"/>
              </a:ext>
            </a:extLst>
          </p:cNvPr>
          <p:cNvSpPr txBox="1"/>
          <p:nvPr/>
        </p:nvSpPr>
        <p:spPr>
          <a:xfrm>
            <a:off x="299050" y="1650521"/>
            <a:ext cx="2697191" cy="2123658"/>
          </a:xfrm>
          <a:prstGeom prst="rect">
            <a:avLst/>
          </a:prstGeom>
          <a:noFill/>
        </p:spPr>
        <p:txBody>
          <a:bodyPr wrap="square" rtlCol="0">
            <a:spAutoFit/>
          </a:bodyPr>
          <a:lstStyle/>
          <a:p>
            <a:r>
              <a:rPr lang="en-GB" sz="4400" dirty="0"/>
              <a:t>How do we sample these?</a:t>
            </a:r>
          </a:p>
        </p:txBody>
      </p:sp>
    </p:spTree>
    <p:extLst>
      <p:ext uri="{BB962C8B-B14F-4D97-AF65-F5344CB8AC3E}">
        <p14:creationId xmlns:p14="http://schemas.microsoft.com/office/powerpoint/2010/main" val="1358343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B76B-51CB-4AC7-9DCF-A1675ECC74BE}"/>
              </a:ext>
            </a:extLst>
          </p:cNvPr>
          <p:cNvSpPr>
            <a:spLocks noGrp="1"/>
          </p:cNvSpPr>
          <p:nvPr>
            <p:ph type="title"/>
          </p:nvPr>
        </p:nvSpPr>
        <p:spPr>
          <a:xfrm>
            <a:off x="54708" y="-351808"/>
            <a:ext cx="11017738" cy="1325563"/>
          </a:xfrm>
        </p:spPr>
        <p:txBody>
          <a:bodyPr/>
          <a:lstStyle/>
          <a:p>
            <a:r>
              <a:rPr lang="en-GB" dirty="0"/>
              <a:t>Sampling </a:t>
            </a:r>
            <a:r>
              <a:rPr lang="en-GB" b="1" dirty="0"/>
              <a:t>abiotic</a:t>
            </a:r>
            <a:r>
              <a:rPr lang="en-GB" dirty="0"/>
              <a:t> factors:</a:t>
            </a:r>
          </a:p>
        </p:txBody>
      </p:sp>
      <p:graphicFrame>
        <p:nvGraphicFramePr>
          <p:cNvPr id="8" name="Table 8">
            <a:extLst>
              <a:ext uri="{FF2B5EF4-FFF2-40B4-BE49-F238E27FC236}">
                <a16:creationId xmlns:a16="http://schemas.microsoft.com/office/drawing/2014/main" id="{FD07F8E8-0333-4DF3-5E4F-594AFD1128AC}"/>
              </a:ext>
            </a:extLst>
          </p:cNvPr>
          <p:cNvGraphicFramePr>
            <a:graphicFrameLocks noGrp="1"/>
          </p:cNvGraphicFramePr>
          <p:nvPr>
            <p:extLst>
              <p:ext uri="{D42A27DB-BD31-4B8C-83A1-F6EECF244321}">
                <p14:modId xmlns:p14="http://schemas.microsoft.com/office/powerpoint/2010/main" val="1431232210"/>
              </p:ext>
            </p:extLst>
          </p:nvPr>
        </p:nvGraphicFramePr>
        <p:xfrm>
          <a:off x="296985" y="1174848"/>
          <a:ext cx="11285415" cy="5618914"/>
        </p:xfrm>
        <a:graphic>
          <a:graphicData uri="http://schemas.openxmlformats.org/drawingml/2006/table">
            <a:tbl>
              <a:tblPr firstRow="1" bandRow="1">
                <a:tableStyleId>{5C22544A-7EE6-4342-B048-85BDC9FD1C3A}</a:tableStyleId>
              </a:tblPr>
              <a:tblGrid>
                <a:gridCol w="3761805">
                  <a:extLst>
                    <a:ext uri="{9D8B030D-6E8A-4147-A177-3AD203B41FA5}">
                      <a16:colId xmlns:a16="http://schemas.microsoft.com/office/drawing/2014/main" val="3375826578"/>
                    </a:ext>
                  </a:extLst>
                </a:gridCol>
                <a:gridCol w="3761805">
                  <a:extLst>
                    <a:ext uri="{9D8B030D-6E8A-4147-A177-3AD203B41FA5}">
                      <a16:colId xmlns:a16="http://schemas.microsoft.com/office/drawing/2014/main" val="4074232570"/>
                    </a:ext>
                  </a:extLst>
                </a:gridCol>
                <a:gridCol w="3761805">
                  <a:extLst>
                    <a:ext uri="{9D8B030D-6E8A-4147-A177-3AD203B41FA5}">
                      <a16:colId xmlns:a16="http://schemas.microsoft.com/office/drawing/2014/main" val="3428103734"/>
                    </a:ext>
                  </a:extLst>
                </a:gridCol>
              </a:tblGrid>
              <a:tr h="440568">
                <a:tc>
                  <a:txBody>
                    <a:bodyPr/>
                    <a:lstStyle/>
                    <a:p>
                      <a:pPr algn="ctr"/>
                      <a:r>
                        <a:rPr lang="en-GB" sz="2400" dirty="0"/>
                        <a:t>Abiotic factor</a:t>
                      </a:r>
                    </a:p>
                  </a:txBody>
                  <a:tcPr/>
                </a:tc>
                <a:tc>
                  <a:txBody>
                    <a:bodyPr/>
                    <a:lstStyle/>
                    <a:p>
                      <a:pPr algn="ctr"/>
                      <a:r>
                        <a:rPr lang="en-GB" sz="2400" dirty="0"/>
                        <a:t>Sensor used</a:t>
                      </a:r>
                    </a:p>
                  </a:txBody>
                  <a:tcPr/>
                </a:tc>
                <a:tc>
                  <a:txBody>
                    <a:bodyPr/>
                    <a:lstStyle/>
                    <a:p>
                      <a:pPr algn="ctr"/>
                      <a:r>
                        <a:rPr lang="en-GB" sz="2400" dirty="0"/>
                        <a:t>Example unit</a:t>
                      </a:r>
                    </a:p>
                  </a:txBody>
                  <a:tcPr/>
                </a:tc>
                <a:extLst>
                  <a:ext uri="{0D108BD9-81ED-4DB2-BD59-A6C34878D82A}">
                    <a16:rowId xmlns:a16="http://schemas.microsoft.com/office/drawing/2014/main" val="441815409"/>
                  </a:ext>
                </a:extLst>
              </a:tr>
              <a:tr h="793023">
                <a:tc>
                  <a:txBody>
                    <a:bodyPr/>
                    <a:lstStyle/>
                    <a:p>
                      <a:pPr algn="ctr"/>
                      <a:endParaRPr lang="en-GB" sz="2400" dirty="0"/>
                    </a:p>
                  </a:txBody>
                  <a:tcPr anchor="ctr"/>
                </a:tc>
                <a:tc>
                  <a:txBody>
                    <a:bodyPr/>
                    <a:lstStyle/>
                    <a:p>
                      <a:pPr algn="ctr"/>
                      <a:r>
                        <a:rPr lang="en-GB" sz="2400" dirty="0"/>
                        <a:t>anemometer</a:t>
                      </a:r>
                    </a:p>
                  </a:txBody>
                  <a:tcPr anchor="ctr"/>
                </a:tc>
                <a:tc>
                  <a:txBody>
                    <a:bodyPr/>
                    <a:lstStyle/>
                    <a:p>
                      <a:pPr algn="ctr"/>
                      <a:r>
                        <a:rPr lang="en-GB" sz="2400" dirty="0"/>
                        <a:t>m s</a:t>
                      </a:r>
                      <a:r>
                        <a:rPr lang="en-GB" sz="2400" baseline="30000" dirty="0"/>
                        <a:t>-1</a:t>
                      </a:r>
                    </a:p>
                    <a:p>
                      <a:pPr algn="ctr"/>
                      <a:endParaRPr lang="en-GB" sz="2400" dirty="0"/>
                    </a:p>
                  </a:txBody>
                  <a:tcPr anchor="ctr"/>
                </a:tc>
                <a:extLst>
                  <a:ext uri="{0D108BD9-81ED-4DB2-BD59-A6C34878D82A}">
                    <a16:rowId xmlns:a16="http://schemas.microsoft.com/office/drawing/2014/main" val="1243422258"/>
                  </a:ext>
                </a:extLst>
              </a:tr>
              <a:tr h="793023">
                <a:tc>
                  <a:txBody>
                    <a:bodyPr/>
                    <a:lstStyle/>
                    <a:p>
                      <a:pPr algn="ctr"/>
                      <a:r>
                        <a:rPr lang="en-GB" sz="2400" dirty="0"/>
                        <a:t>Light intensity</a:t>
                      </a:r>
                    </a:p>
                  </a:txBody>
                  <a:tcPr anchor="ctr"/>
                </a:tc>
                <a:tc>
                  <a:txBody>
                    <a:bodyPr/>
                    <a:lstStyle/>
                    <a:p>
                      <a:pPr algn="ctr"/>
                      <a:endParaRPr lang="en-GB" sz="2400" dirty="0"/>
                    </a:p>
                  </a:txBody>
                  <a:tcPr anchor="ctr"/>
                </a:tc>
                <a:tc>
                  <a:txBody>
                    <a:bodyPr/>
                    <a:lstStyle/>
                    <a:p>
                      <a:pPr algn="ctr"/>
                      <a:endParaRPr lang="en-GB" sz="2400" dirty="0"/>
                    </a:p>
                    <a:p>
                      <a:pPr algn="ctr"/>
                      <a:endParaRPr lang="en-GB" sz="2400" dirty="0"/>
                    </a:p>
                  </a:txBody>
                  <a:tcPr anchor="ctr"/>
                </a:tc>
                <a:extLst>
                  <a:ext uri="{0D108BD9-81ED-4DB2-BD59-A6C34878D82A}">
                    <a16:rowId xmlns:a16="http://schemas.microsoft.com/office/drawing/2014/main" val="2939476829"/>
                  </a:ext>
                </a:extLst>
              </a:tr>
              <a:tr h="793023">
                <a:tc>
                  <a:txBody>
                    <a:bodyPr/>
                    <a:lstStyle/>
                    <a:p>
                      <a:pPr algn="ctr"/>
                      <a:r>
                        <a:rPr lang="en-GB" sz="2400" dirty="0"/>
                        <a:t>Humidity</a:t>
                      </a:r>
                    </a:p>
                  </a:txBody>
                  <a:tcPr anchor="ctr"/>
                </a:tc>
                <a:tc>
                  <a:txBody>
                    <a:bodyPr/>
                    <a:lstStyle/>
                    <a:p>
                      <a:pPr algn="ctr"/>
                      <a:endParaRPr lang="en-GB" sz="2400" dirty="0"/>
                    </a:p>
                  </a:txBody>
                  <a:tcPr anchor="ctr"/>
                </a:tc>
                <a:tc>
                  <a:txBody>
                    <a:bodyPr/>
                    <a:lstStyle/>
                    <a:p>
                      <a:pPr algn="ctr"/>
                      <a:endParaRPr lang="en-GB" sz="2400" dirty="0"/>
                    </a:p>
                    <a:p>
                      <a:pPr algn="ctr"/>
                      <a:r>
                        <a:rPr lang="en-GB" sz="2400" dirty="0"/>
                        <a:t>Mg dm</a:t>
                      </a:r>
                      <a:r>
                        <a:rPr lang="en-GB" sz="2400" baseline="30000" dirty="0"/>
                        <a:t>-3</a:t>
                      </a:r>
                    </a:p>
                  </a:txBody>
                  <a:tcPr anchor="ctr"/>
                </a:tc>
                <a:extLst>
                  <a:ext uri="{0D108BD9-81ED-4DB2-BD59-A6C34878D82A}">
                    <a16:rowId xmlns:a16="http://schemas.microsoft.com/office/drawing/2014/main" val="1886648785"/>
                  </a:ext>
                </a:extLst>
              </a:tr>
              <a:tr h="793023">
                <a:tc>
                  <a:txBody>
                    <a:bodyPr/>
                    <a:lstStyle/>
                    <a:p>
                      <a:pPr algn="ctr"/>
                      <a:r>
                        <a:rPr lang="en-GB" sz="2400" dirty="0"/>
                        <a:t>Acidity or alkalinity of soil</a:t>
                      </a:r>
                    </a:p>
                  </a:txBody>
                  <a:tcPr anchor="ctr"/>
                </a:tc>
                <a:tc>
                  <a:txBody>
                    <a:bodyPr/>
                    <a:lstStyle/>
                    <a:p>
                      <a:pPr algn="ctr"/>
                      <a:endParaRPr lang="en-GB" sz="2400"/>
                    </a:p>
                  </a:txBody>
                  <a:tcPr anchor="ctr"/>
                </a:tc>
                <a:tc>
                  <a:txBody>
                    <a:bodyPr/>
                    <a:lstStyle/>
                    <a:p>
                      <a:pPr algn="ctr"/>
                      <a:endParaRPr lang="en-GB" sz="2400" dirty="0"/>
                    </a:p>
                    <a:p>
                      <a:pPr algn="ctr"/>
                      <a:endParaRPr lang="en-GB" sz="2400" dirty="0"/>
                    </a:p>
                  </a:txBody>
                  <a:tcPr anchor="ctr"/>
                </a:tc>
                <a:extLst>
                  <a:ext uri="{0D108BD9-81ED-4DB2-BD59-A6C34878D82A}">
                    <a16:rowId xmlns:a16="http://schemas.microsoft.com/office/drawing/2014/main" val="270064807"/>
                  </a:ext>
                </a:extLst>
              </a:tr>
              <a:tr h="793023">
                <a:tc>
                  <a:txBody>
                    <a:bodyPr/>
                    <a:lstStyle/>
                    <a:p>
                      <a:pPr algn="ctr"/>
                      <a:endParaRPr lang="en-GB" sz="2400"/>
                    </a:p>
                  </a:txBody>
                  <a:tcPr anchor="ctr"/>
                </a:tc>
                <a:tc>
                  <a:txBody>
                    <a:bodyPr/>
                    <a:lstStyle/>
                    <a:p>
                      <a:pPr algn="ctr"/>
                      <a:endParaRPr lang="en-GB" sz="2400"/>
                    </a:p>
                  </a:txBody>
                  <a:tcPr anchor="ctr"/>
                </a:tc>
                <a:tc>
                  <a:txBody>
                    <a:bodyPr/>
                    <a:lstStyle/>
                    <a:p>
                      <a:pPr algn="ctr"/>
                      <a:r>
                        <a:rPr lang="en-GB" sz="2400" baseline="30000" dirty="0" err="1"/>
                        <a:t>o</a:t>
                      </a:r>
                      <a:r>
                        <a:rPr lang="en-GB" sz="2400" dirty="0" err="1"/>
                        <a:t>C</a:t>
                      </a:r>
                      <a:endParaRPr lang="en-GB" sz="2400" dirty="0"/>
                    </a:p>
                    <a:p>
                      <a:pPr algn="ctr"/>
                      <a:endParaRPr lang="en-GB" sz="2400" dirty="0"/>
                    </a:p>
                  </a:txBody>
                  <a:tcPr anchor="ctr"/>
                </a:tc>
                <a:extLst>
                  <a:ext uri="{0D108BD9-81ED-4DB2-BD59-A6C34878D82A}">
                    <a16:rowId xmlns:a16="http://schemas.microsoft.com/office/drawing/2014/main" val="1062975250"/>
                  </a:ext>
                </a:extLst>
              </a:tr>
              <a:tr h="1046914">
                <a:tc>
                  <a:txBody>
                    <a:bodyPr/>
                    <a:lstStyle/>
                    <a:p>
                      <a:pPr algn="ctr"/>
                      <a:endParaRPr lang="en-GB" sz="2400" dirty="0"/>
                    </a:p>
                  </a:txBody>
                  <a:tcPr anchor="ctr"/>
                </a:tc>
                <a:tc>
                  <a:txBody>
                    <a:bodyPr/>
                    <a:lstStyle/>
                    <a:p>
                      <a:pPr algn="ctr"/>
                      <a:r>
                        <a:rPr lang="en-GB" sz="2400" dirty="0"/>
                        <a:t>Dissolved oxygen probe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Mg dm</a:t>
                      </a:r>
                      <a:r>
                        <a:rPr lang="en-GB" sz="2400" baseline="30000" dirty="0"/>
                        <a:t>-3</a:t>
                      </a:r>
                    </a:p>
                  </a:txBody>
                  <a:tcPr anchor="ctr"/>
                </a:tc>
                <a:extLst>
                  <a:ext uri="{0D108BD9-81ED-4DB2-BD59-A6C34878D82A}">
                    <a16:rowId xmlns:a16="http://schemas.microsoft.com/office/drawing/2014/main" val="4294194874"/>
                  </a:ext>
                </a:extLst>
              </a:tr>
            </a:tbl>
          </a:graphicData>
        </a:graphic>
      </p:graphicFrame>
      <p:sp>
        <p:nvSpPr>
          <p:cNvPr id="11" name="TextBox 10">
            <a:extLst>
              <a:ext uri="{FF2B5EF4-FFF2-40B4-BE49-F238E27FC236}">
                <a16:creationId xmlns:a16="http://schemas.microsoft.com/office/drawing/2014/main" id="{23245568-FFD5-9F08-6F2C-804974B05BA7}"/>
              </a:ext>
            </a:extLst>
          </p:cNvPr>
          <p:cNvSpPr txBox="1"/>
          <p:nvPr/>
        </p:nvSpPr>
        <p:spPr>
          <a:xfrm>
            <a:off x="148492" y="546668"/>
            <a:ext cx="6653553" cy="646331"/>
          </a:xfrm>
          <a:prstGeom prst="rect">
            <a:avLst/>
          </a:prstGeom>
          <a:noFill/>
        </p:spPr>
        <p:txBody>
          <a:bodyPr wrap="none" rtlCol="0">
            <a:spAutoFit/>
          </a:bodyPr>
          <a:lstStyle/>
          <a:p>
            <a:r>
              <a:rPr lang="en-GB" sz="3600" dirty="0">
                <a:solidFill>
                  <a:srgbClr val="FF0000"/>
                </a:solidFill>
              </a:rPr>
              <a:t>Complete as many gaps as you can</a:t>
            </a:r>
          </a:p>
        </p:txBody>
      </p:sp>
      <p:sp>
        <p:nvSpPr>
          <p:cNvPr id="15" name="TextBox 14">
            <a:extLst>
              <a:ext uri="{FF2B5EF4-FFF2-40B4-BE49-F238E27FC236}">
                <a16:creationId xmlns:a16="http://schemas.microsoft.com/office/drawing/2014/main" id="{5D586C5B-6D19-8A13-738E-783888CB49A0}"/>
              </a:ext>
            </a:extLst>
          </p:cNvPr>
          <p:cNvSpPr txBox="1"/>
          <p:nvPr/>
        </p:nvSpPr>
        <p:spPr>
          <a:xfrm>
            <a:off x="1039446" y="1750647"/>
            <a:ext cx="2321169" cy="461665"/>
          </a:xfrm>
          <a:prstGeom prst="rect">
            <a:avLst/>
          </a:prstGeom>
          <a:noFill/>
        </p:spPr>
        <p:txBody>
          <a:bodyPr wrap="square" rtlCol="0">
            <a:spAutoFit/>
          </a:bodyPr>
          <a:lstStyle/>
          <a:p>
            <a:pPr algn="ctr"/>
            <a:r>
              <a:rPr lang="en-GB" sz="2400" dirty="0">
                <a:highlight>
                  <a:srgbClr val="FFFF00"/>
                </a:highlight>
              </a:rPr>
              <a:t>Wind speed</a:t>
            </a:r>
          </a:p>
        </p:txBody>
      </p:sp>
      <p:sp>
        <p:nvSpPr>
          <p:cNvPr id="16" name="TextBox 15">
            <a:extLst>
              <a:ext uri="{FF2B5EF4-FFF2-40B4-BE49-F238E27FC236}">
                <a16:creationId xmlns:a16="http://schemas.microsoft.com/office/drawing/2014/main" id="{B8F430A8-C3C2-4352-8F4D-F93F5C5648AD}"/>
              </a:ext>
            </a:extLst>
          </p:cNvPr>
          <p:cNvSpPr txBox="1"/>
          <p:nvPr/>
        </p:nvSpPr>
        <p:spPr>
          <a:xfrm>
            <a:off x="4716794" y="2528278"/>
            <a:ext cx="2321169" cy="461665"/>
          </a:xfrm>
          <a:prstGeom prst="rect">
            <a:avLst/>
          </a:prstGeom>
          <a:noFill/>
        </p:spPr>
        <p:txBody>
          <a:bodyPr wrap="square" rtlCol="0">
            <a:spAutoFit/>
          </a:bodyPr>
          <a:lstStyle/>
          <a:p>
            <a:pPr algn="ctr"/>
            <a:r>
              <a:rPr lang="en-GB" sz="2400" dirty="0">
                <a:highlight>
                  <a:srgbClr val="FFFF00"/>
                </a:highlight>
              </a:rPr>
              <a:t>Light meter</a:t>
            </a:r>
          </a:p>
        </p:txBody>
      </p:sp>
      <p:sp>
        <p:nvSpPr>
          <p:cNvPr id="17" name="TextBox 16">
            <a:extLst>
              <a:ext uri="{FF2B5EF4-FFF2-40B4-BE49-F238E27FC236}">
                <a16:creationId xmlns:a16="http://schemas.microsoft.com/office/drawing/2014/main" id="{923C6B12-A5A6-C747-7521-698E9971257A}"/>
              </a:ext>
            </a:extLst>
          </p:cNvPr>
          <p:cNvSpPr txBox="1"/>
          <p:nvPr/>
        </p:nvSpPr>
        <p:spPr>
          <a:xfrm>
            <a:off x="8569569" y="2590801"/>
            <a:ext cx="2321169" cy="461665"/>
          </a:xfrm>
          <a:prstGeom prst="rect">
            <a:avLst/>
          </a:prstGeom>
          <a:noFill/>
        </p:spPr>
        <p:txBody>
          <a:bodyPr wrap="square" rtlCol="0">
            <a:spAutoFit/>
          </a:bodyPr>
          <a:lstStyle/>
          <a:p>
            <a:pPr algn="ctr"/>
            <a:r>
              <a:rPr lang="en-GB" sz="2400" dirty="0">
                <a:highlight>
                  <a:srgbClr val="FFFF00"/>
                </a:highlight>
              </a:rPr>
              <a:t>lx</a:t>
            </a:r>
          </a:p>
        </p:txBody>
      </p:sp>
      <p:sp>
        <p:nvSpPr>
          <p:cNvPr id="18" name="TextBox 17">
            <a:extLst>
              <a:ext uri="{FF2B5EF4-FFF2-40B4-BE49-F238E27FC236}">
                <a16:creationId xmlns:a16="http://schemas.microsoft.com/office/drawing/2014/main" id="{BA9F5BF6-C0D8-1743-3F51-2C920093FB6D}"/>
              </a:ext>
            </a:extLst>
          </p:cNvPr>
          <p:cNvSpPr txBox="1"/>
          <p:nvPr/>
        </p:nvSpPr>
        <p:spPr>
          <a:xfrm>
            <a:off x="4716794" y="3406393"/>
            <a:ext cx="2321169" cy="461665"/>
          </a:xfrm>
          <a:prstGeom prst="rect">
            <a:avLst/>
          </a:prstGeom>
          <a:noFill/>
        </p:spPr>
        <p:txBody>
          <a:bodyPr wrap="square" rtlCol="0">
            <a:spAutoFit/>
          </a:bodyPr>
          <a:lstStyle/>
          <a:p>
            <a:pPr algn="ctr"/>
            <a:r>
              <a:rPr lang="en-GB" sz="2400" dirty="0">
                <a:highlight>
                  <a:srgbClr val="FFFF00"/>
                </a:highlight>
              </a:rPr>
              <a:t>Humidity sensor</a:t>
            </a:r>
          </a:p>
        </p:txBody>
      </p:sp>
      <p:sp>
        <p:nvSpPr>
          <p:cNvPr id="19" name="TextBox 18">
            <a:extLst>
              <a:ext uri="{FF2B5EF4-FFF2-40B4-BE49-F238E27FC236}">
                <a16:creationId xmlns:a16="http://schemas.microsoft.com/office/drawing/2014/main" id="{A67C90C5-98C9-4DD3-D589-76A5758A7BAB}"/>
              </a:ext>
            </a:extLst>
          </p:cNvPr>
          <p:cNvSpPr txBox="1"/>
          <p:nvPr/>
        </p:nvSpPr>
        <p:spPr>
          <a:xfrm>
            <a:off x="4779107" y="4232727"/>
            <a:ext cx="2321169" cy="461665"/>
          </a:xfrm>
          <a:prstGeom prst="rect">
            <a:avLst/>
          </a:prstGeom>
          <a:noFill/>
        </p:spPr>
        <p:txBody>
          <a:bodyPr wrap="square" rtlCol="0">
            <a:spAutoFit/>
          </a:bodyPr>
          <a:lstStyle/>
          <a:p>
            <a:pPr algn="ctr"/>
            <a:r>
              <a:rPr lang="en-GB" sz="2400" dirty="0">
                <a:highlight>
                  <a:srgbClr val="FFFF00"/>
                </a:highlight>
              </a:rPr>
              <a:t>pH probe</a:t>
            </a:r>
          </a:p>
        </p:txBody>
      </p:sp>
      <p:sp>
        <p:nvSpPr>
          <p:cNvPr id="20" name="TextBox 19">
            <a:extLst>
              <a:ext uri="{FF2B5EF4-FFF2-40B4-BE49-F238E27FC236}">
                <a16:creationId xmlns:a16="http://schemas.microsoft.com/office/drawing/2014/main" id="{15A32DB3-F5A7-5521-756F-95B665394EEE}"/>
              </a:ext>
            </a:extLst>
          </p:cNvPr>
          <p:cNvSpPr txBox="1"/>
          <p:nvPr/>
        </p:nvSpPr>
        <p:spPr>
          <a:xfrm>
            <a:off x="8569568" y="4230616"/>
            <a:ext cx="2321169" cy="461665"/>
          </a:xfrm>
          <a:prstGeom prst="rect">
            <a:avLst/>
          </a:prstGeom>
          <a:noFill/>
        </p:spPr>
        <p:txBody>
          <a:bodyPr wrap="square" rtlCol="0">
            <a:spAutoFit/>
          </a:bodyPr>
          <a:lstStyle/>
          <a:p>
            <a:pPr algn="ctr"/>
            <a:r>
              <a:rPr lang="en-GB" sz="2400" dirty="0">
                <a:highlight>
                  <a:srgbClr val="FFFF00"/>
                </a:highlight>
              </a:rPr>
              <a:t>pH</a:t>
            </a:r>
          </a:p>
        </p:txBody>
      </p:sp>
      <p:sp>
        <p:nvSpPr>
          <p:cNvPr id="21" name="TextBox 20">
            <a:extLst>
              <a:ext uri="{FF2B5EF4-FFF2-40B4-BE49-F238E27FC236}">
                <a16:creationId xmlns:a16="http://schemas.microsoft.com/office/drawing/2014/main" id="{8E91592D-3523-5DA2-E969-3336BD94600F}"/>
              </a:ext>
            </a:extLst>
          </p:cNvPr>
          <p:cNvSpPr txBox="1"/>
          <p:nvPr/>
        </p:nvSpPr>
        <p:spPr>
          <a:xfrm>
            <a:off x="871416" y="5068278"/>
            <a:ext cx="2321169" cy="461665"/>
          </a:xfrm>
          <a:prstGeom prst="rect">
            <a:avLst/>
          </a:prstGeom>
          <a:noFill/>
        </p:spPr>
        <p:txBody>
          <a:bodyPr wrap="square" rtlCol="0">
            <a:spAutoFit/>
          </a:bodyPr>
          <a:lstStyle/>
          <a:p>
            <a:pPr algn="ctr"/>
            <a:r>
              <a:rPr lang="en-GB" sz="2400" dirty="0">
                <a:highlight>
                  <a:srgbClr val="FFFF00"/>
                </a:highlight>
              </a:rPr>
              <a:t>Temperature</a:t>
            </a:r>
          </a:p>
        </p:txBody>
      </p:sp>
      <p:sp>
        <p:nvSpPr>
          <p:cNvPr id="22" name="TextBox 21">
            <a:extLst>
              <a:ext uri="{FF2B5EF4-FFF2-40B4-BE49-F238E27FC236}">
                <a16:creationId xmlns:a16="http://schemas.microsoft.com/office/drawing/2014/main" id="{EE8AE05C-B095-869C-E91B-D6C6BA3BFB58}"/>
              </a:ext>
            </a:extLst>
          </p:cNvPr>
          <p:cNvSpPr txBox="1"/>
          <p:nvPr/>
        </p:nvSpPr>
        <p:spPr>
          <a:xfrm>
            <a:off x="4716793" y="5051579"/>
            <a:ext cx="2637484" cy="461665"/>
          </a:xfrm>
          <a:prstGeom prst="rect">
            <a:avLst/>
          </a:prstGeom>
          <a:noFill/>
        </p:spPr>
        <p:txBody>
          <a:bodyPr wrap="square" rtlCol="0">
            <a:spAutoFit/>
          </a:bodyPr>
          <a:lstStyle/>
          <a:p>
            <a:pPr algn="ctr"/>
            <a:r>
              <a:rPr lang="en-GB" sz="2400" dirty="0">
                <a:highlight>
                  <a:srgbClr val="FFFF00"/>
                </a:highlight>
              </a:rPr>
              <a:t>Temperature probe</a:t>
            </a:r>
          </a:p>
        </p:txBody>
      </p:sp>
      <p:sp>
        <p:nvSpPr>
          <p:cNvPr id="23" name="TextBox 22">
            <a:extLst>
              <a:ext uri="{FF2B5EF4-FFF2-40B4-BE49-F238E27FC236}">
                <a16:creationId xmlns:a16="http://schemas.microsoft.com/office/drawing/2014/main" id="{60078188-C915-E626-D1F5-893516DDF0E9}"/>
              </a:ext>
            </a:extLst>
          </p:cNvPr>
          <p:cNvSpPr txBox="1"/>
          <p:nvPr/>
        </p:nvSpPr>
        <p:spPr>
          <a:xfrm>
            <a:off x="912551" y="5830687"/>
            <a:ext cx="2321169" cy="830997"/>
          </a:xfrm>
          <a:prstGeom prst="rect">
            <a:avLst/>
          </a:prstGeom>
          <a:noFill/>
        </p:spPr>
        <p:txBody>
          <a:bodyPr wrap="square" rtlCol="0">
            <a:spAutoFit/>
          </a:bodyPr>
          <a:lstStyle/>
          <a:p>
            <a:pPr algn="ctr"/>
            <a:r>
              <a:rPr lang="en-GB" sz="2400" dirty="0">
                <a:highlight>
                  <a:srgbClr val="FFFF00"/>
                </a:highlight>
              </a:rPr>
              <a:t>Oxygen content in water</a:t>
            </a:r>
          </a:p>
        </p:txBody>
      </p:sp>
    </p:spTree>
    <p:extLst>
      <p:ext uri="{BB962C8B-B14F-4D97-AF65-F5344CB8AC3E}">
        <p14:creationId xmlns:p14="http://schemas.microsoft.com/office/powerpoint/2010/main" val="197803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EFA2-C69A-0889-AAE1-21D8052D036C}"/>
              </a:ext>
            </a:extLst>
          </p:cNvPr>
          <p:cNvSpPr>
            <a:spLocks noGrp="1"/>
          </p:cNvSpPr>
          <p:nvPr>
            <p:ph type="title"/>
          </p:nvPr>
        </p:nvSpPr>
        <p:spPr>
          <a:xfrm>
            <a:off x="0" y="-428815"/>
            <a:ext cx="10515600" cy="1325563"/>
          </a:xfrm>
        </p:spPr>
        <p:txBody>
          <a:bodyPr>
            <a:normAutofit/>
          </a:bodyPr>
          <a:lstStyle/>
          <a:p>
            <a:r>
              <a:rPr lang="en-GB" sz="3200" b="1" u="sng" dirty="0"/>
              <a:t>Knowledge retrieval questions</a:t>
            </a:r>
          </a:p>
        </p:txBody>
      </p:sp>
      <p:sp>
        <p:nvSpPr>
          <p:cNvPr id="3" name="Content Placeholder 2">
            <a:extLst>
              <a:ext uri="{FF2B5EF4-FFF2-40B4-BE49-F238E27FC236}">
                <a16:creationId xmlns:a16="http://schemas.microsoft.com/office/drawing/2014/main" id="{59C32008-9EA6-D4DE-7E9B-7D1F5DC10B97}"/>
              </a:ext>
            </a:extLst>
          </p:cNvPr>
          <p:cNvSpPr>
            <a:spLocks noGrp="1"/>
          </p:cNvSpPr>
          <p:nvPr>
            <p:ph idx="1"/>
          </p:nvPr>
        </p:nvSpPr>
        <p:spPr>
          <a:xfrm>
            <a:off x="0" y="489048"/>
            <a:ext cx="12133089" cy="4808101"/>
          </a:xfrm>
        </p:spPr>
        <p:txBody>
          <a:bodyPr>
            <a:normAutofit fontScale="25000" lnSpcReduction="20000"/>
          </a:bodyPr>
          <a:lstStyle/>
          <a:p>
            <a:pPr marL="0" indent="0">
              <a:buNone/>
            </a:pPr>
            <a:r>
              <a:rPr lang="en-GB" sz="7200" dirty="0"/>
              <a:t>Q1. The mountain gorilla is an endangered species with as few as 880 individuals surviving in the wild. Many of the animals have been ‘habituated’ to human contact. The health of these animals is monitored and medical assistance is given when necessary. Animals that are not habituated are rarely visited.</a:t>
            </a:r>
          </a:p>
          <a:p>
            <a:pPr marL="0" indent="0">
              <a:buNone/>
            </a:pPr>
            <a:r>
              <a:rPr lang="en-GB" sz="7200" dirty="0">
                <a:solidFill>
                  <a:srgbClr val="FF0000"/>
                </a:solidFill>
              </a:rPr>
              <a:t>Suggest one advantage and one disadvantage of keeping some gorilla families that have not been habituated (2 marks)</a:t>
            </a:r>
          </a:p>
          <a:p>
            <a:r>
              <a:rPr lang="en-GB" sz="7200" b="0" i="0" dirty="0">
                <a:solidFill>
                  <a:srgbClr val="A6C1F8"/>
                </a:solidFill>
                <a:effectLst/>
                <a:latin typeface="Source Sans Pro" panose="020B0503030403020204" pitchFamily="34" charset="0"/>
              </a:rPr>
              <a:t> </a:t>
            </a:r>
            <a:r>
              <a:rPr lang="en-GB" sz="7200" b="0" i="0" dirty="0">
                <a:solidFill>
                  <a:srgbClr val="00B0F0"/>
                </a:solidFill>
                <a:effectLst/>
                <a:latin typeface="Source Sans Pro" panose="020B0503030403020204" pitchFamily="34" charset="0"/>
              </a:rPr>
              <a:t>Pro: exhibit natural behaviour / less likely to catch disease from humans</a:t>
            </a:r>
          </a:p>
          <a:p>
            <a:r>
              <a:rPr lang="en-GB" sz="7200" dirty="0">
                <a:solidFill>
                  <a:srgbClr val="00B0F0"/>
                </a:solidFill>
                <a:latin typeface="Source Sans Pro" panose="020B0503030403020204" pitchFamily="34" charset="0"/>
              </a:rPr>
              <a:t> Con: </a:t>
            </a:r>
            <a:r>
              <a:rPr lang="en-GB" sz="7200" b="0" i="0" dirty="0">
                <a:solidFill>
                  <a:srgbClr val="00B0F0"/>
                </a:solidFill>
                <a:effectLst/>
                <a:latin typeface="Source Sans Pro" panose="020B0503030403020204" pitchFamily="34" charset="0"/>
              </a:rPr>
              <a:t>poaching more likely / could be wiped out by disease / more difficult to count </a:t>
            </a:r>
          </a:p>
          <a:p>
            <a:endParaRPr lang="en-GB" sz="7200" b="0" i="0" dirty="0">
              <a:solidFill>
                <a:srgbClr val="00B0F0"/>
              </a:solidFill>
              <a:effectLst/>
              <a:latin typeface="Source Sans Pro" panose="020B0503030403020204" pitchFamily="34" charset="0"/>
            </a:endParaRPr>
          </a:p>
          <a:p>
            <a:pPr marL="0" indent="0" algn="l">
              <a:buNone/>
            </a:pPr>
            <a:r>
              <a:rPr lang="en-GB" sz="7200" b="0" i="0" dirty="0">
                <a:solidFill>
                  <a:srgbClr val="000000"/>
                </a:solidFill>
                <a:effectLst/>
                <a:latin typeface="Source Sans Pro" panose="020B0503030403020204" pitchFamily="34" charset="0"/>
              </a:rPr>
              <a:t>Q2. Beavers were hunted to extinction in the UK about 500 years ago. Recently a trial reintroduction in Scotland was hailed as a great success after researchers found that the animals had ‘transformed the landscape’. After five years the beavers had:</a:t>
            </a:r>
          </a:p>
          <a:p>
            <a:pPr algn="l">
              <a:buFont typeface="Arial" panose="020B0604020202020204" pitchFamily="34" charset="0"/>
              <a:buChar char="•"/>
            </a:pPr>
            <a:r>
              <a:rPr lang="en-GB" sz="7200" b="0" i="0" dirty="0">
                <a:solidFill>
                  <a:srgbClr val="000000"/>
                </a:solidFill>
                <a:effectLst/>
                <a:latin typeface="Source Sans Pro" panose="020B0503030403020204" pitchFamily="34" charset="0"/>
              </a:rPr>
              <a:t>constructed dams – the largest of which was 18 m long and 1.6 m high</a:t>
            </a:r>
          </a:p>
          <a:p>
            <a:pPr algn="l">
              <a:buFont typeface="Arial" panose="020B0604020202020204" pitchFamily="34" charset="0"/>
              <a:buChar char="•"/>
            </a:pPr>
            <a:r>
              <a:rPr lang="en-GB" sz="7200" b="0" i="0" dirty="0">
                <a:solidFill>
                  <a:srgbClr val="000000"/>
                </a:solidFill>
                <a:effectLst/>
                <a:latin typeface="Source Sans Pro" panose="020B0503030403020204" pitchFamily="34" charset="0"/>
              </a:rPr>
              <a:t>felled trees</a:t>
            </a:r>
          </a:p>
          <a:p>
            <a:pPr algn="l">
              <a:buFont typeface="Arial" panose="020B0604020202020204" pitchFamily="34" charset="0"/>
              <a:buChar char="•"/>
            </a:pPr>
            <a:r>
              <a:rPr lang="en-GB" sz="7200" b="0" i="0" dirty="0">
                <a:solidFill>
                  <a:srgbClr val="000000"/>
                </a:solidFill>
                <a:effectLst/>
                <a:latin typeface="Source Sans Pro" panose="020B0503030403020204" pitchFamily="34" charset="0"/>
              </a:rPr>
              <a:t>created canals</a:t>
            </a:r>
          </a:p>
          <a:p>
            <a:pPr algn="l">
              <a:buFont typeface="Arial" panose="020B0604020202020204" pitchFamily="34" charset="0"/>
              <a:buChar char="•"/>
            </a:pPr>
            <a:r>
              <a:rPr lang="en-GB" sz="7200" b="0" i="0" dirty="0">
                <a:solidFill>
                  <a:srgbClr val="000000"/>
                </a:solidFill>
                <a:effectLst/>
                <a:latin typeface="Source Sans Pro" panose="020B0503030403020204" pitchFamily="34" charset="0"/>
              </a:rPr>
              <a:t>built lodges (large nests)</a:t>
            </a:r>
          </a:p>
          <a:p>
            <a:pPr algn="l">
              <a:buFont typeface="Arial" panose="020B0604020202020204" pitchFamily="34" charset="0"/>
              <a:buChar char="•"/>
            </a:pPr>
            <a:r>
              <a:rPr lang="en-GB" sz="7200" b="0" i="0" dirty="0">
                <a:solidFill>
                  <a:srgbClr val="000000"/>
                </a:solidFill>
                <a:effectLst/>
                <a:latin typeface="Source Sans Pro" panose="020B0503030403020204" pitchFamily="34" charset="0"/>
              </a:rPr>
              <a:t>successfully reproduced.</a:t>
            </a:r>
          </a:p>
          <a:p>
            <a:pPr marL="0" indent="0">
              <a:buNone/>
            </a:pPr>
            <a:r>
              <a:rPr lang="en-GB" sz="7200" b="0" i="0" dirty="0">
                <a:solidFill>
                  <a:srgbClr val="000000"/>
                </a:solidFill>
                <a:effectLst/>
                <a:latin typeface="Source Sans Pro" panose="020B0503030403020204" pitchFamily="34" charset="0"/>
              </a:rPr>
              <a:t>One benefit of the reintroduction of beavers in Scotland was an increase in habitat diversity.</a:t>
            </a:r>
            <a:br>
              <a:rPr lang="en-GB" sz="7200" dirty="0"/>
            </a:br>
            <a:br>
              <a:rPr lang="en-GB" sz="7200" dirty="0"/>
            </a:br>
            <a:r>
              <a:rPr lang="en-GB" sz="7200" b="0" i="0" dirty="0">
                <a:solidFill>
                  <a:srgbClr val="FF0000"/>
                </a:solidFill>
                <a:effectLst/>
                <a:latin typeface="Source Sans Pro" panose="020B0503030403020204" pitchFamily="34" charset="0"/>
              </a:rPr>
              <a:t>Explain how the following activities could have contributed to increased habitat diversity. (3 marks)</a:t>
            </a:r>
          </a:p>
          <a:p>
            <a:pPr marL="0" indent="0">
              <a:buNone/>
            </a:pPr>
            <a:r>
              <a:rPr lang="en-GB" sz="7200" dirty="0">
                <a:solidFill>
                  <a:srgbClr val="FF0000"/>
                </a:solidFill>
                <a:latin typeface="Source Sans Pro" panose="020B0503030403020204" pitchFamily="34" charset="0"/>
              </a:rPr>
              <a:t>Constructed dams:</a:t>
            </a:r>
          </a:p>
          <a:p>
            <a:pPr marL="0" indent="0">
              <a:buNone/>
            </a:pPr>
            <a:r>
              <a:rPr lang="en-GB" sz="7200" dirty="0">
                <a:solidFill>
                  <a:srgbClr val="FF0000"/>
                </a:solidFill>
                <a:latin typeface="Source Sans Pro" panose="020B0503030403020204" pitchFamily="34" charset="0"/>
              </a:rPr>
              <a:t>Felled trees :</a:t>
            </a:r>
          </a:p>
          <a:p>
            <a:pPr marL="0" indent="0">
              <a:buNone/>
            </a:pPr>
            <a:r>
              <a:rPr lang="en-GB" sz="7200" dirty="0">
                <a:solidFill>
                  <a:srgbClr val="FF0000"/>
                </a:solidFill>
                <a:latin typeface="Source Sans Pro" panose="020B0503030403020204" pitchFamily="34" charset="0"/>
              </a:rPr>
              <a:t>Built lodges :</a:t>
            </a:r>
            <a:endParaRPr lang="en-GB" sz="7200" dirty="0">
              <a:solidFill>
                <a:srgbClr val="FF0000"/>
              </a:solidFill>
            </a:endParaRPr>
          </a:p>
          <a:p>
            <a:pPr marL="0" indent="0">
              <a:buNone/>
            </a:pPr>
            <a:endParaRPr lang="en-GB" sz="2200" dirty="0">
              <a:solidFill>
                <a:srgbClr val="00B0F0"/>
              </a:solidFill>
            </a:endParaRPr>
          </a:p>
        </p:txBody>
      </p:sp>
      <p:sp>
        <p:nvSpPr>
          <p:cNvPr id="7" name="TextBox 6">
            <a:extLst>
              <a:ext uri="{FF2B5EF4-FFF2-40B4-BE49-F238E27FC236}">
                <a16:creationId xmlns:a16="http://schemas.microsoft.com/office/drawing/2014/main" id="{AFC612CB-DDB9-90E0-EA9F-6D08282E40F6}"/>
              </a:ext>
            </a:extLst>
          </p:cNvPr>
          <p:cNvSpPr txBox="1"/>
          <p:nvPr/>
        </p:nvSpPr>
        <p:spPr>
          <a:xfrm>
            <a:off x="1868105" y="5199635"/>
            <a:ext cx="10534764" cy="361637"/>
          </a:xfrm>
          <a:prstGeom prst="rect">
            <a:avLst/>
          </a:prstGeom>
          <a:noFill/>
        </p:spPr>
        <p:txBody>
          <a:bodyPr wrap="square">
            <a:spAutoFit/>
          </a:bodyPr>
          <a:lstStyle/>
          <a:p>
            <a:r>
              <a:rPr lang="en-GB" sz="1770" b="0" i="0" dirty="0">
                <a:solidFill>
                  <a:srgbClr val="00B0F0"/>
                </a:solidFill>
                <a:effectLst/>
                <a:latin typeface="Source Sans Pro" panose="020B0503030403020204" pitchFamily="34" charset="0"/>
              </a:rPr>
              <a:t>flooded areas upstream / reduced flow rate downstream creating still, slow moving water for aquatic species</a:t>
            </a:r>
          </a:p>
        </p:txBody>
      </p:sp>
      <p:sp>
        <p:nvSpPr>
          <p:cNvPr id="8" name="TextBox 7">
            <a:extLst>
              <a:ext uri="{FF2B5EF4-FFF2-40B4-BE49-F238E27FC236}">
                <a16:creationId xmlns:a16="http://schemas.microsoft.com/office/drawing/2014/main" id="{2E54E9EF-4DFD-A4C5-A9D6-1E95EDD8C915}"/>
              </a:ext>
            </a:extLst>
          </p:cNvPr>
          <p:cNvSpPr txBox="1"/>
          <p:nvPr/>
        </p:nvSpPr>
        <p:spPr>
          <a:xfrm>
            <a:off x="1250415" y="5561272"/>
            <a:ext cx="6459512" cy="369332"/>
          </a:xfrm>
          <a:prstGeom prst="rect">
            <a:avLst/>
          </a:prstGeom>
          <a:noFill/>
        </p:spPr>
        <p:txBody>
          <a:bodyPr wrap="square">
            <a:spAutoFit/>
          </a:bodyPr>
          <a:lstStyle/>
          <a:p>
            <a:r>
              <a:rPr lang="en-GB" b="0" i="0" dirty="0">
                <a:solidFill>
                  <a:srgbClr val="0070C0"/>
                </a:solidFill>
                <a:effectLst/>
                <a:latin typeface="Source Sans Pro" panose="020B0503030403020204" pitchFamily="34" charset="0"/>
              </a:rPr>
              <a:t>opens up tree canopy allowing light to ground level</a:t>
            </a:r>
            <a:endParaRPr lang="en-GB" sz="1800" b="0" i="0" dirty="0">
              <a:solidFill>
                <a:srgbClr val="0070C0"/>
              </a:solidFill>
              <a:effectLst/>
              <a:latin typeface="Source Sans Pro" panose="020B0503030403020204" pitchFamily="34" charset="0"/>
            </a:endParaRPr>
          </a:p>
        </p:txBody>
      </p:sp>
      <p:sp>
        <p:nvSpPr>
          <p:cNvPr id="9" name="TextBox 8">
            <a:extLst>
              <a:ext uri="{FF2B5EF4-FFF2-40B4-BE49-F238E27FC236}">
                <a16:creationId xmlns:a16="http://schemas.microsoft.com/office/drawing/2014/main" id="{4046B6DB-95E1-39E9-6693-7E4DD4531893}"/>
              </a:ext>
            </a:extLst>
          </p:cNvPr>
          <p:cNvSpPr txBox="1"/>
          <p:nvPr/>
        </p:nvSpPr>
        <p:spPr>
          <a:xfrm>
            <a:off x="1319059" y="5898756"/>
            <a:ext cx="6173568" cy="369332"/>
          </a:xfrm>
          <a:prstGeom prst="rect">
            <a:avLst/>
          </a:prstGeom>
          <a:noFill/>
        </p:spPr>
        <p:txBody>
          <a:bodyPr wrap="square">
            <a:spAutoFit/>
          </a:bodyPr>
          <a:lstStyle/>
          <a:p>
            <a:r>
              <a:rPr lang="en-GB" b="0" i="0" dirty="0">
                <a:solidFill>
                  <a:srgbClr val="00B0F0"/>
                </a:solidFill>
                <a:effectLst/>
                <a:latin typeface="Source Sans Pro" panose="020B0503030403020204" pitchFamily="34" charset="0"/>
              </a:rPr>
              <a:t>creates sheltered habitat for insect species</a:t>
            </a:r>
            <a:endParaRPr lang="en-GB" sz="1800" b="0" i="0" dirty="0">
              <a:solidFill>
                <a:srgbClr val="00B0F0"/>
              </a:solidFill>
              <a:effectLst/>
              <a:latin typeface="Source Sans Pro" panose="020B0503030403020204" pitchFamily="34" charset="0"/>
            </a:endParaRPr>
          </a:p>
        </p:txBody>
      </p:sp>
      <p:pic>
        <p:nvPicPr>
          <p:cNvPr id="29698" name="Picture 2" descr="See the source image">
            <a:extLst>
              <a:ext uri="{FF2B5EF4-FFF2-40B4-BE49-F238E27FC236}">
                <a16:creationId xmlns:a16="http://schemas.microsoft.com/office/drawing/2014/main" id="{B63CCDD5-4A69-13F1-EE52-E29925FB8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7141" y="2953816"/>
            <a:ext cx="2245819" cy="2245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89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25illust3">
            <a:extLst>
              <a:ext uri="{FF2B5EF4-FFF2-40B4-BE49-F238E27FC236}">
                <a16:creationId xmlns:a16="http://schemas.microsoft.com/office/drawing/2014/main" id="{4DD56D3C-0B39-E610-C8E9-58D8879D749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36959" y="1123527"/>
            <a:ext cx="8718076" cy="460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BF20332-6A92-20F2-03B6-B3D4995CD88E}"/>
              </a:ext>
            </a:extLst>
          </p:cNvPr>
          <p:cNvSpPr txBox="1"/>
          <p:nvPr/>
        </p:nvSpPr>
        <p:spPr>
          <a:xfrm>
            <a:off x="773723" y="780213"/>
            <a:ext cx="4214167" cy="954107"/>
          </a:xfrm>
          <a:prstGeom prst="rect">
            <a:avLst/>
          </a:prstGeom>
          <a:noFill/>
        </p:spPr>
        <p:txBody>
          <a:bodyPr wrap="none" rtlCol="0">
            <a:spAutoFit/>
          </a:bodyPr>
          <a:lstStyle/>
          <a:p>
            <a:r>
              <a:rPr lang="en-GB" sz="2800" dirty="0"/>
              <a:t>Why cant I sample like this?</a:t>
            </a:r>
          </a:p>
          <a:p>
            <a:r>
              <a:rPr lang="en-GB" sz="2800" dirty="0"/>
              <a:t>What are the limitations?</a:t>
            </a:r>
          </a:p>
        </p:txBody>
      </p:sp>
    </p:spTree>
    <p:extLst>
      <p:ext uri="{BB962C8B-B14F-4D97-AF65-F5344CB8AC3E}">
        <p14:creationId xmlns:p14="http://schemas.microsoft.com/office/powerpoint/2010/main" val="4014949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25illust3">
            <a:extLst>
              <a:ext uri="{FF2B5EF4-FFF2-40B4-BE49-F238E27FC236}">
                <a16:creationId xmlns:a16="http://schemas.microsoft.com/office/drawing/2014/main" id="{22BCD5CB-A997-4660-BD73-5F3EA5D1C4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6169" y="3290277"/>
            <a:ext cx="6553200"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5">
            <a:extLst>
              <a:ext uri="{FF2B5EF4-FFF2-40B4-BE49-F238E27FC236}">
                <a16:creationId xmlns:a16="http://schemas.microsoft.com/office/drawing/2014/main" id="{D0EC460A-BD7F-408D-A6AF-675EBFD092B3}"/>
              </a:ext>
            </a:extLst>
          </p:cNvPr>
          <p:cNvSpPr txBox="1">
            <a:spLocks noChangeArrowheads="1"/>
          </p:cNvSpPr>
          <p:nvPr/>
        </p:nvSpPr>
        <p:spPr bwMode="auto">
          <a:xfrm>
            <a:off x="762000" y="969108"/>
            <a:ext cx="10668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342900" indent="-342900">
              <a:spcBef>
                <a:spcPct val="50000"/>
              </a:spcBef>
            </a:pPr>
            <a:r>
              <a:rPr lang="en-GB" altLang="en-US" dirty="0">
                <a:solidFill>
                  <a:srgbClr val="00B0F0"/>
                </a:solidFill>
                <a:latin typeface="Calibri" panose="020F0502020204030204" pitchFamily="34" charset="0"/>
                <a:cs typeface="Calibri" panose="020F0502020204030204" pitchFamily="34" charset="0"/>
              </a:rPr>
              <a:t>Throwing quadrats is NOT a random method because there is an unavoidable bias in selecting where to throw it.</a:t>
            </a:r>
          </a:p>
          <a:p>
            <a:pPr marL="342900" indent="-342900">
              <a:spcBef>
                <a:spcPct val="50000"/>
              </a:spcBef>
            </a:pPr>
            <a:r>
              <a:rPr lang="en-GB" altLang="en-US" dirty="0">
                <a:solidFill>
                  <a:srgbClr val="00B0F0"/>
                </a:solidFill>
                <a:latin typeface="Calibri" panose="020F0502020204030204" pitchFamily="34" charset="0"/>
                <a:cs typeface="Calibri" panose="020F0502020204030204" pitchFamily="34" charset="0"/>
              </a:rPr>
              <a:t>There is also a limit to the area that can be reached (how far can you throw a quadrat?!)</a:t>
            </a:r>
            <a:endParaRPr lang="en-US" altLang="en-US" dirty="0">
              <a:solidFill>
                <a:srgbClr val="00B0F0"/>
              </a:solidFill>
              <a:latin typeface="Calibri" panose="020F0502020204030204" pitchFamily="34" charset="0"/>
              <a:cs typeface="Calibri" panose="020F0502020204030204" pitchFamily="34" charset="0"/>
            </a:endParaRPr>
          </a:p>
        </p:txBody>
      </p:sp>
      <p:sp>
        <p:nvSpPr>
          <p:cNvPr id="12292" name="Text Box 6">
            <a:extLst>
              <a:ext uri="{FF2B5EF4-FFF2-40B4-BE49-F238E27FC236}">
                <a16:creationId xmlns:a16="http://schemas.microsoft.com/office/drawing/2014/main" id="{7790EC16-EAD1-44D4-9656-FBE26B9335ED}"/>
              </a:ext>
            </a:extLst>
          </p:cNvPr>
          <p:cNvSpPr txBox="1">
            <a:spLocks noChangeArrowheads="1"/>
          </p:cNvSpPr>
          <p:nvPr/>
        </p:nvSpPr>
        <p:spPr bwMode="auto">
          <a:xfrm>
            <a:off x="1568938" y="-31750"/>
            <a:ext cx="8534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GB" altLang="en-US" sz="5400" b="1" u="sng" dirty="0">
                <a:latin typeface="Calibri" panose="020F0502020204030204" pitchFamily="34" charset="0"/>
                <a:cs typeface="Calibri" panose="020F0502020204030204" pitchFamily="34" charset="0"/>
              </a:rPr>
              <a:t>Avoiding bias</a:t>
            </a:r>
            <a:endParaRPr lang="en-US" altLang="en-US" sz="4400" b="1" u="sng"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917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75FD346-B345-4B45-805B-807482137100}"/>
              </a:ext>
            </a:extLst>
          </p:cNvPr>
          <p:cNvSpPr>
            <a:spLocks noGrp="1"/>
          </p:cNvSpPr>
          <p:nvPr>
            <p:ph sz="half" idx="1"/>
          </p:nvPr>
        </p:nvSpPr>
        <p:spPr>
          <a:xfrm>
            <a:off x="0" y="168382"/>
            <a:ext cx="4654296" cy="6689618"/>
          </a:xfrm>
        </p:spPr>
        <p:txBody>
          <a:bodyPr vert="horz" lIns="91440" tIns="45720" rIns="91440" bIns="45720" rtlCol="0" anchor="t">
            <a:normAutofit/>
          </a:bodyPr>
          <a:lstStyle/>
          <a:p>
            <a:r>
              <a:rPr lang="en-US" dirty="0"/>
              <a:t>The area under study should be mapped and grid references established</a:t>
            </a:r>
          </a:p>
          <a:p>
            <a:pPr marL="0" indent="0">
              <a:buNone/>
            </a:pPr>
            <a:endParaRPr lang="en-US" dirty="0"/>
          </a:p>
          <a:p>
            <a:r>
              <a:rPr lang="en-US" dirty="0"/>
              <a:t>A random number generator button on a calculator, or a random number table should be used to generate co-ordinates.</a:t>
            </a:r>
          </a:p>
          <a:p>
            <a:pPr marL="0" indent="0">
              <a:buNone/>
            </a:pPr>
            <a:endParaRPr lang="en-US" dirty="0"/>
          </a:p>
          <a:p>
            <a:r>
              <a:rPr lang="en-US" dirty="0"/>
              <a:t>The bottom left hand corner of the quadrat should be placed at the appropriate co-ordinate</a:t>
            </a:r>
          </a:p>
        </p:txBody>
      </p:sp>
      <p:pic>
        <p:nvPicPr>
          <p:cNvPr id="7" name="Content Placeholder 6">
            <a:extLst>
              <a:ext uri="{FF2B5EF4-FFF2-40B4-BE49-F238E27FC236}">
                <a16:creationId xmlns:a16="http://schemas.microsoft.com/office/drawing/2014/main" id="{89B65EEC-FA1A-4473-9169-CCFD0B412195}"/>
              </a:ext>
            </a:extLst>
          </p:cNvPr>
          <p:cNvPicPr>
            <a:picLocks noGrp="1" noChangeAspect="1"/>
          </p:cNvPicPr>
          <p:nvPr>
            <p:ph sz="half" idx="2"/>
          </p:nvPr>
        </p:nvPicPr>
        <p:blipFill>
          <a:blip r:embed="rId2"/>
          <a:stretch>
            <a:fillRect/>
          </a:stretch>
        </p:blipFill>
        <p:spPr>
          <a:xfrm>
            <a:off x="5599423" y="643467"/>
            <a:ext cx="5709972" cy="5410199"/>
          </a:xfrm>
          <a:prstGeom prst="rect">
            <a:avLst/>
          </a:prstGeom>
        </p:spPr>
      </p:pic>
      <p:sp>
        <p:nvSpPr>
          <p:cNvPr id="2" name="Title 1">
            <a:extLst>
              <a:ext uri="{FF2B5EF4-FFF2-40B4-BE49-F238E27FC236}">
                <a16:creationId xmlns:a16="http://schemas.microsoft.com/office/drawing/2014/main" id="{0ECB4EA3-BDA1-4901-8AD1-D0B6DC968C7D}"/>
              </a:ext>
            </a:extLst>
          </p:cNvPr>
          <p:cNvSpPr>
            <a:spLocks noGrp="1"/>
          </p:cNvSpPr>
          <p:nvPr>
            <p:ph type="title"/>
          </p:nvPr>
        </p:nvSpPr>
        <p:spPr>
          <a:xfrm>
            <a:off x="6815015" y="337540"/>
            <a:ext cx="4243415" cy="780059"/>
          </a:xfrm>
          <a:noFill/>
          <a:ln w="19050">
            <a:solidFill>
              <a:schemeClr val="tx1"/>
            </a:solidFill>
          </a:ln>
        </p:spPr>
        <p:txBody>
          <a:bodyPr vert="horz" wrap="square" lIns="91440" tIns="45720" rIns="91440" bIns="45720" rtlCol="0" anchor="ctr">
            <a:normAutofit/>
          </a:bodyPr>
          <a:lstStyle/>
          <a:p>
            <a:pPr algn="ctr"/>
            <a:r>
              <a:rPr lang="en-US" sz="2800" b="1" u="sng" kern="1200" dirty="0">
                <a:solidFill>
                  <a:srgbClr val="FF0000"/>
                </a:solidFill>
                <a:latin typeface="+mj-lt"/>
                <a:ea typeface="+mj-ea"/>
                <a:cs typeface="+mj-cs"/>
              </a:rPr>
              <a:t>Random sampling</a:t>
            </a:r>
          </a:p>
        </p:txBody>
      </p:sp>
      <p:sp>
        <p:nvSpPr>
          <p:cNvPr id="4" name="TextBox 3">
            <a:extLst>
              <a:ext uri="{FF2B5EF4-FFF2-40B4-BE49-F238E27FC236}">
                <a16:creationId xmlns:a16="http://schemas.microsoft.com/office/drawing/2014/main" id="{2004B8AC-BA6C-C164-06F2-B41E3AB1026E}"/>
              </a:ext>
            </a:extLst>
          </p:cNvPr>
          <p:cNvSpPr txBox="1"/>
          <p:nvPr/>
        </p:nvSpPr>
        <p:spPr>
          <a:xfrm>
            <a:off x="8784493" y="3626339"/>
            <a:ext cx="3016738" cy="1569660"/>
          </a:xfrm>
          <a:prstGeom prst="rect">
            <a:avLst/>
          </a:prstGeom>
          <a:noFill/>
        </p:spPr>
        <p:txBody>
          <a:bodyPr wrap="square" rtlCol="0">
            <a:spAutoFit/>
          </a:bodyPr>
          <a:lstStyle/>
          <a:p>
            <a:r>
              <a:rPr lang="en-GB" sz="2400" dirty="0">
                <a:solidFill>
                  <a:srgbClr val="FF0000"/>
                </a:solidFill>
              </a:rPr>
              <a:t>How was this quadrat position selected?</a:t>
            </a:r>
          </a:p>
          <a:p>
            <a:r>
              <a:rPr lang="en-GB" sz="2400" dirty="0">
                <a:solidFill>
                  <a:srgbClr val="FF0000"/>
                </a:solidFill>
              </a:rPr>
              <a:t>Write a short bullet pointed method</a:t>
            </a:r>
          </a:p>
        </p:txBody>
      </p:sp>
    </p:spTree>
    <p:extLst>
      <p:ext uri="{BB962C8B-B14F-4D97-AF65-F5344CB8AC3E}">
        <p14:creationId xmlns:p14="http://schemas.microsoft.com/office/powerpoint/2010/main" val="164466916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61278"/>
          </a:xfrm>
        </p:spPr>
        <p:style>
          <a:lnRef idx="1">
            <a:schemeClr val="accent2"/>
          </a:lnRef>
          <a:fillRef idx="2">
            <a:schemeClr val="accent2"/>
          </a:fillRef>
          <a:effectRef idx="1">
            <a:schemeClr val="accent2"/>
          </a:effectRef>
          <a:fontRef idx="minor">
            <a:schemeClr val="dk1"/>
          </a:fontRef>
        </p:style>
        <p:txBody>
          <a:bodyPr>
            <a:normAutofit/>
          </a:bodyPr>
          <a:lstStyle/>
          <a:p>
            <a:r>
              <a:rPr lang="en-GB" b="1" u="sng" dirty="0"/>
              <a:t>Random sampling</a:t>
            </a:r>
            <a:endParaRPr lang="en-GB" b="1" dirty="0"/>
          </a:p>
        </p:txBody>
      </p:sp>
      <p:sp>
        <p:nvSpPr>
          <p:cNvPr id="4" name="TextBox 3"/>
          <p:cNvSpPr txBox="1"/>
          <p:nvPr/>
        </p:nvSpPr>
        <p:spPr>
          <a:xfrm>
            <a:off x="835794" y="1628619"/>
            <a:ext cx="8136904" cy="3170099"/>
          </a:xfrm>
          <a:prstGeom prst="rect">
            <a:avLst/>
          </a:prstGeom>
          <a:noFill/>
        </p:spPr>
        <p:txBody>
          <a:bodyPr wrap="square" rtlCol="0">
            <a:spAutoFit/>
          </a:bodyPr>
          <a:lstStyle/>
          <a:p>
            <a:r>
              <a:rPr lang="en-GB" sz="4000" b="1" dirty="0">
                <a:solidFill>
                  <a:srgbClr val="00B050"/>
                </a:solidFill>
              </a:rPr>
              <a:t>Advantage</a:t>
            </a:r>
            <a:r>
              <a:rPr lang="en-GB" sz="4000" b="1" dirty="0"/>
              <a:t>	</a:t>
            </a:r>
          </a:p>
          <a:p>
            <a:endParaRPr lang="en-GB" sz="4000" b="1" dirty="0"/>
          </a:p>
          <a:p>
            <a:endParaRPr lang="en-GB" sz="4000" b="1" dirty="0">
              <a:solidFill>
                <a:srgbClr val="FF0000"/>
              </a:solidFill>
            </a:endParaRPr>
          </a:p>
          <a:p>
            <a:endParaRPr lang="en-GB" sz="4000" b="1" dirty="0">
              <a:solidFill>
                <a:srgbClr val="FF0000"/>
              </a:solidFill>
            </a:endParaRPr>
          </a:p>
          <a:p>
            <a:r>
              <a:rPr lang="en-GB" sz="4000" b="1" dirty="0">
                <a:solidFill>
                  <a:srgbClr val="FF0000"/>
                </a:solidFill>
              </a:rPr>
              <a:t>Disadvantage</a:t>
            </a:r>
          </a:p>
        </p:txBody>
      </p:sp>
      <p:sp>
        <p:nvSpPr>
          <p:cNvPr id="5" name="TextBox 4"/>
          <p:cNvSpPr txBox="1"/>
          <p:nvPr/>
        </p:nvSpPr>
        <p:spPr>
          <a:xfrm>
            <a:off x="898318" y="2228671"/>
            <a:ext cx="5299282" cy="646331"/>
          </a:xfrm>
          <a:prstGeom prst="rect">
            <a:avLst/>
          </a:prstGeom>
          <a:noFill/>
        </p:spPr>
        <p:txBody>
          <a:bodyPr wrap="square" rtlCol="0">
            <a:spAutoFit/>
          </a:bodyPr>
          <a:lstStyle/>
          <a:p>
            <a:r>
              <a:rPr lang="en-GB" sz="3600" dirty="0"/>
              <a:t>Objective (unbiased)</a:t>
            </a:r>
          </a:p>
        </p:txBody>
      </p:sp>
      <p:sp>
        <p:nvSpPr>
          <p:cNvPr id="6" name="TextBox 5"/>
          <p:cNvSpPr txBox="1"/>
          <p:nvPr/>
        </p:nvSpPr>
        <p:spPr>
          <a:xfrm>
            <a:off x="835794" y="4798718"/>
            <a:ext cx="8385009" cy="1754326"/>
          </a:xfrm>
          <a:prstGeom prst="rect">
            <a:avLst/>
          </a:prstGeom>
          <a:noFill/>
        </p:spPr>
        <p:txBody>
          <a:bodyPr wrap="square" rtlCol="0">
            <a:spAutoFit/>
          </a:bodyPr>
          <a:lstStyle/>
          <a:p>
            <a:pPr marL="285750" indent="-285750">
              <a:buFont typeface="Arial" panose="020B0604020202020204" pitchFamily="34" charset="0"/>
              <a:buChar char="•"/>
            </a:pPr>
            <a:r>
              <a:rPr lang="en-GB" sz="3600" dirty="0"/>
              <a:t>May not cover all areas equally</a:t>
            </a:r>
          </a:p>
          <a:p>
            <a:pPr marL="285750" indent="-285750">
              <a:buFont typeface="Arial" panose="020B0604020202020204" pitchFamily="34" charset="0"/>
              <a:buChar char="•"/>
            </a:pPr>
            <a:r>
              <a:rPr lang="en-GB" sz="3600" dirty="0"/>
              <a:t>Species with low presence may be missed</a:t>
            </a:r>
          </a:p>
          <a:p>
            <a:endParaRPr lang="en-GB" sz="3600" dirty="0"/>
          </a:p>
        </p:txBody>
      </p:sp>
      <p:pic>
        <p:nvPicPr>
          <p:cNvPr id="4098" name="Picture 2" descr="http://spreadsheetpage.com/graphics/pupv7/randomnumbergenerat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859" y="1676399"/>
            <a:ext cx="4971941" cy="1923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95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135445C-5F2E-4F47-9FB9-79EEDDED2F0B}"/>
              </a:ext>
            </a:extLst>
          </p:cNvPr>
          <p:cNvSpPr>
            <a:spLocks noGrp="1"/>
          </p:cNvSpPr>
          <p:nvPr>
            <p:ph type="title"/>
          </p:nvPr>
        </p:nvSpPr>
        <p:spPr>
          <a:xfrm>
            <a:off x="98855" y="1482810"/>
            <a:ext cx="4431956" cy="3781167"/>
          </a:xfrm>
        </p:spPr>
        <p:txBody>
          <a:bodyPr>
            <a:normAutofit/>
          </a:bodyPr>
          <a:lstStyle/>
          <a:p>
            <a:r>
              <a:rPr lang="en-GB" sz="4000" dirty="0">
                <a:solidFill>
                  <a:srgbClr val="FFFFFF"/>
                </a:solidFill>
              </a:rPr>
              <a:t>How do you know where to collect samples / take measurements?</a:t>
            </a:r>
          </a:p>
        </p:txBody>
      </p:sp>
      <p:sp>
        <p:nvSpPr>
          <p:cNvPr id="6" name="Content Placeholder 5">
            <a:extLst>
              <a:ext uri="{FF2B5EF4-FFF2-40B4-BE49-F238E27FC236}">
                <a16:creationId xmlns:a16="http://schemas.microsoft.com/office/drawing/2014/main" id="{042D2183-893E-4D56-B5B9-9F9DBF112783}"/>
              </a:ext>
            </a:extLst>
          </p:cNvPr>
          <p:cNvSpPr>
            <a:spLocks noGrp="1"/>
          </p:cNvSpPr>
          <p:nvPr>
            <p:ph idx="1"/>
          </p:nvPr>
        </p:nvSpPr>
        <p:spPr>
          <a:xfrm>
            <a:off x="6245837" y="168425"/>
            <a:ext cx="5781406" cy="6521149"/>
          </a:xfrm>
        </p:spPr>
        <p:txBody>
          <a:bodyPr anchor="ctr">
            <a:normAutofit/>
          </a:bodyPr>
          <a:lstStyle/>
          <a:p>
            <a:pPr marL="0" indent="0">
              <a:buNone/>
            </a:pPr>
            <a:r>
              <a:rPr lang="en-GB" sz="3200" dirty="0">
                <a:solidFill>
                  <a:srgbClr val="000000"/>
                </a:solidFill>
              </a:rPr>
              <a:t>A sampling strategy must be used.</a:t>
            </a:r>
          </a:p>
          <a:p>
            <a:endParaRPr lang="en-GB" sz="3200" dirty="0">
              <a:solidFill>
                <a:srgbClr val="000000"/>
              </a:solidFill>
            </a:endParaRPr>
          </a:p>
          <a:p>
            <a:pPr marL="0" indent="0">
              <a:buNone/>
            </a:pPr>
            <a:r>
              <a:rPr lang="en-GB" sz="3200" dirty="0">
                <a:solidFill>
                  <a:srgbClr val="000000"/>
                </a:solidFill>
              </a:rPr>
              <a:t>Sampling strategies can be broadly divided into two groups:</a:t>
            </a:r>
          </a:p>
          <a:p>
            <a:pPr marL="0" indent="0">
              <a:buNone/>
            </a:pPr>
            <a:endParaRPr lang="en-GB" sz="3200" dirty="0">
              <a:solidFill>
                <a:srgbClr val="000000"/>
              </a:solidFill>
            </a:endParaRPr>
          </a:p>
          <a:p>
            <a:pPr lvl="1"/>
            <a:r>
              <a:rPr lang="en-GB" sz="3200" u="sng" dirty="0">
                <a:solidFill>
                  <a:srgbClr val="000000"/>
                </a:solidFill>
              </a:rPr>
              <a:t>Random</a:t>
            </a:r>
          </a:p>
          <a:p>
            <a:pPr lvl="1"/>
            <a:endParaRPr lang="en-GB" sz="3200" dirty="0">
              <a:solidFill>
                <a:srgbClr val="000000"/>
              </a:solidFill>
            </a:endParaRPr>
          </a:p>
          <a:p>
            <a:pPr lvl="1"/>
            <a:r>
              <a:rPr lang="en-GB" sz="3200" u="sng" dirty="0">
                <a:solidFill>
                  <a:srgbClr val="000000"/>
                </a:solidFill>
              </a:rPr>
              <a:t>Non-random</a:t>
            </a:r>
            <a:endParaRPr lang="en-GB" sz="3200" dirty="0">
              <a:solidFill>
                <a:srgbClr val="000000"/>
              </a:solidFill>
            </a:endParaRPr>
          </a:p>
          <a:p>
            <a:pPr lvl="2"/>
            <a:r>
              <a:rPr lang="en-GB" sz="3200" dirty="0">
                <a:solidFill>
                  <a:srgbClr val="000000"/>
                </a:solidFill>
              </a:rPr>
              <a:t>Stratified</a:t>
            </a:r>
          </a:p>
          <a:p>
            <a:pPr lvl="2"/>
            <a:r>
              <a:rPr lang="en-GB" sz="3200" dirty="0">
                <a:solidFill>
                  <a:srgbClr val="000000"/>
                </a:solidFill>
              </a:rPr>
              <a:t>Systematic</a:t>
            </a:r>
          </a:p>
          <a:p>
            <a:pPr lvl="2"/>
            <a:r>
              <a:rPr lang="en-GB" sz="3200" dirty="0">
                <a:solidFill>
                  <a:srgbClr val="000000"/>
                </a:solidFill>
              </a:rPr>
              <a:t>Opportunistic</a:t>
            </a:r>
          </a:p>
        </p:txBody>
      </p:sp>
    </p:spTree>
    <p:extLst>
      <p:ext uri="{BB962C8B-B14F-4D97-AF65-F5344CB8AC3E}">
        <p14:creationId xmlns:p14="http://schemas.microsoft.com/office/powerpoint/2010/main" val="261073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 calcmode="lin" valueType="num">
                                      <p:cBhvr additive="base">
                                        <p:cTn id="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anim calcmode="lin" valueType="num">
                                      <p:cBhvr additive="base">
                                        <p:cTn id="1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6" end="6"/>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anim calcmode="lin" valueType="num">
                                      <p:cBhvr additive="base">
                                        <p:cTn id="17"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7" end="7"/>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8" end="8"/>
                                            </p:txEl>
                                          </p:spTgt>
                                        </p:tgtEl>
                                        <p:attrNameLst>
                                          <p:attrName>style.visibility</p:attrName>
                                        </p:attrNameLst>
                                      </p:cBhvr>
                                      <p:to>
                                        <p:strVal val="visible"/>
                                      </p:to>
                                    </p:set>
                                    <p:anim calcmode="lin" valueType="num">
                                      <p:cBhvr additive="base">
                                        <p:cTn id="21"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8" end="8"/>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anim calcmode="lin" valueType="num">
                                      <p:cBhvr additive="base">
                                        <p:cTn id="25"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See the source image">
            <a:extLst>
              <a:ext uri="{FF2B5EF4-FFF2-40B4-BE49-F238E27FC236}">
                <a16:creationId xmlns:a16="http://schemas.microsoft.com/office/drawing/2014/main" id="{25B4AF0F-8D17-9D87-409E-2F03B2C82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5484"/>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See the source image">
            <a:extLst>
              <a:ext uri="{FF2B5EF4-FFF2-40B4-BE49-F238E27FC236}">
                <a16:creationId xmlns:a16="http://schemas.microsoft.com/office/drawing/2014/main" id="{590D2842-7A4A-528A-96D1-048243647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631" y="5304693"/>
            <a:ext cx="1762369" cy="15533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0BAE9D9-4FE8-AA4F-5322-324C83B70821}"/>
              </a:ext>
            </a:extLst>
          </p:cNvPr>
          <p:cNvSpPr txBox="1"/>
          <p:nvPr/>
        </p:nvSpPr>
        <p:spPr>
          <a:xfrm>
            <a:off x="2689718" y="0"/>
            <a:ext cx="7053021" cy="523220"/>
          </a:xfrm>
          <a:prstGeom prst="rect">
            <a:avLst/>
          </a:prstGeom>
          <a:noFill/>
        </p:spPr>
        <p:txBody>
          <a:bodyPr wrap="none" rtlCol="0">
            <a:spAutoFit/>
          </a:bodyPr>
          <a:lstStyle/>
          <a:p>
            <a:r>
              <a:rPr lang="en-GB" sz="2800" dirty="0">
                <a:highlight>
                  <a:srgbClr val="FFFF00"/>
                </a:highlight>
              </a:rPr>
              <a:t>What problem does random sampling present?</a:t>
            </a:r>
          </a:p>
        </p:txBody>
      </p:sp>
      <p:graphicFrame>
        <p:nvGraphicFramePr>
          <p:cNvPr id="5" name="Table 5">
            <a:extLst>
              <a:ext uri="{FF2B5EF4-FFF2-40B4-BE49-F238E27FC236}">
                <a16:creationId xmlns:a16="http://schemas.microsoft.com/office/drawing/2014/main" id="{48880380-5266-8C6A-4EEA-1E2E95045D84}"/>
              </a:ext>
            </a:extLst>
          </p:cNvPr>
          <p:cNvGraphicFramePr>
            <a:graphicFrameLocks noGrp="1"/>
          </p:cNvGraphicFramePr>
          <p:nvPr>
            <p:extLst>
              <p:ext uri="{D42A27DB-BD31-4B8C-83A1-F6EECF244321}">
                <p14:modId xmlns:p14="http://schemas.microsoft.com/office/powerpoint/2010/main" val="2227543954"/>
              </p:ext>
            </p:extLst>
          </p:nvPr>
        </p:nvGraphicFramePr>
        <p:xfrm>
          <a:off x="961293" y="1446498"/>
          <a:ext cx="1805352" cy="1828800"/>
        </p:xfrm>
        <a:graphic>
          <a:graphicData uri="http://schemas.openxmlformats.org/drawingml/2006/table">
            <a:tbl>
              <a:tblPr firstRow="1" bandRow="1">
                <a:tableStyleId>{5C22544A-7EE6-4342-B048-85BDC9FD1C3A}</a:tableStyleId>
              </a:tblPr>
              <a:tblGrid>
                <a:gridCol w="601784">
                  <a:extLst>
                    <a:ext uri="{9D8B030D-6E8A-4147-A177-3AD203B41FA5}">
                      <a16:colId xmlns:a16="http://schemas.microsoft.com/office/drawing/2014/main" val="25190773"/>
                    </a:ext>
                  </a:extLst>
                </a:gridCol>
                <a:gridCol w="601784">
                  <a:extLst>
                    <a:ext uri="{9D8B030D-6E8A-4147-A177-3AD203B41FA5}">
                      <a16:colId xmlns:a16="http://schemas.microsoft.com/office/drawing/2014/main" val="2267849273"/>
                    </a:ext>
                  </a:extLst>
                </a:gridCol>
                <a:gridCol w="601784">
                  <a:extLst>
                    <a:ext uri="{9D8B030D-6E8A-4147-A177-3AD203B41FA5}">
                      <a16:colId xmlns:a16="http://schemas.microsoft.com/office/drawing/2014/main" val="1798921451"/>
                    </a:ext>
                  </a:extLst>
                </a:gridCol>
              </a:tblGrid>
              <a:tr h="228079">
                <a:tc>
                  <a:txBody>
                    <a:bodyPr/>
                    <a:lstStyle/>
                    <a:p>
                      <a:endParaRPr lang="en-GB"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8007759"/>
                  </a:ext>
                </a:extLst>
              </a:tr>
              <a:tr h="228079">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0385980"/>
                  </a:ext>
                </a:extLst>
              </a:tr>
              <a:tr h="228079">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2825422"/>
                  </a:ext>
                </a:extLst>
              </a:tr>
              <a:tr h="249310">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739996"/>
                  </a:ext>
                </a:extLst>
              </a:tr>
              <a:tr h="228079">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785647"/>
                  </a:ext>
                </a:extLst>
              </a:tr>
            </a:tbl>
          </a:graphicData>
        </a:graphic>
      </p:graphicFrame>
      <p:graphicFrame>
        <p:nvGraphicFramePr>
          <p:cNvPr id="9" name="Table 5">
            <a:extLst>
              <a:ext uri="{FF2B5EF4-FFF2-40B4-BE49-F238E27FC236}">
                <a16:creationId xmlns:a16="http://schemas.microsoft.com/office/drawing/2014/main" id="{8EBB04C2-0027-E62A-44D2-77C278235E06}"/>
              </a:ext>
            </a:extLst>
          </p:cNvPr>
          <p:cNvGraphicFramePr>
            <a:graphicFrameLocks noGrp="1"/>
          </p:cNvGraphicFramePr>
          <p:nvPr>
            <p:extLst>
              <p:ext uri="{D42A27DB-BD31-4B8C-83A1-F6EECF244321}">
                <p14:modId xmlns:p14="http://schemas.microsoft.com/office/powerpoint/2010/main" val="1586669114"/>
              </p:ext>
            </p:extLst>
          </p:nvPr>
        </p:nvGraphicFramePr>
        <p:xfrm>
          <a:off x="5673970" y="836367"/>
          <a:ext cx="1805352" cy="1828800"/>
        </p:xfrm>
        <a:graphic>
          <a:graphicData uri="http://schemas.openxmlformats.org/drawingml/2006/table">
            <a:tbl>
              <a:tblPr firstRow="1" bandRow="1">
                <a:tableStyleId>{5C22544A-7EE6-4342-B048-85BDC9FD1C3A}</a:tableStyleId>
              </a:tblPr>
              <a:tblGrid>
                <a:gridCol w="601784">
                  <a:extLst>
                    <a:ext uri="{9D8B030D-6E8A-4147-A177-3AD203B41FA5}">
                      <a16:colId xmlns:a16="http://schemas.microsoft.com/office/drawing/2014/main" val="25190773"/>
                    </a:ext>
                  </a:extLst>
                </a:gridCol>
                <a:gridCol w="601784">
                  <a:extLst>
                    <a:ext uri="{9D8B030D-6E8A-4147-A177-3AD203B41FA5}">
                      <a16:colId xmlns:a16="http://schemas.microsoft.com/office/drawing/2014/main" val="2267849273"/>
                    </a:ext>
                  </a:extLst>
                </a:gridCol>
                <a:gridCol w="601784">
                  <a:extLst>
                    <a:ext uri="{9D8B030D-6E8A-4147-A177-3AD203B41FA5}">
                      <a16:colId xmlns:a16="http://schemas.microsoft.com/office/drawing/2014/main" val="1798921451"/>
                    </a:ext>
                  </a:extLst>
                </a:gridCol>
              </a:tblGrid>
              <a:tr h="228079">
                <a:tc>
                  <a:txBody>
                    <a:bodyPr/>
                    <a:lstStyle/>
                    <a:p>
                      <a:endParaRPr lang="en-GB"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8007759"/>
                  </a:ext>
                </a:extLst>
              </a:tr>
              <a:tr h="228079">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0385980"/>
                  </a:ext>
                </a:extLst>
              </a:tr>
              <a:tr h="228079">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2825422"/>
                  </a:ext>
                </a:extLst>
              </a:tr>
              <a:tr h="249310">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739996"/>
                  </a:ext>
                </a:extLst>
              </a:tr>
              <a:tr h="228079">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785647"/>
                  </a:ext>
                </a:extLst>
              </a:tr>
            </a:tbl>
          </a:graphicData>
        </a:graphic>
      </p:graphicFrame>
      <p:graphicFrame>
        <p:nvGraphicFramePr>
          <p:cNvPr id="10" name="Table 5">
            <a:extLst>
              <a:ext uri="{FF2B5EF4-FFF2-40B4-BE49-F238E27FC236}">
                <a16:creationId xmlns:a16="http://schemas.microsoft.com/office/drawing/2014/main" id="{173ABEEB-F5D3-543E-80A5-8862630DC1A1}"/>
              </a:ext>
            </a:extLst>
          </p:cNvPr>
          <p:cNvGraphicFramePr>
            <a:graphicFrameLocks noGrp="1"/>
          </p:cNvGraphicFramePr>
          <p:nvPr>
            <p:extLst>
              <p:ext uri="{D42A27DB-BD31-4B8C-83A1-F6EECF244321}">
                <p14:modId xmlns:p14="http://schemas.microsoft.com/office/powerpoint/2010/main" val="2277761467"/>
              </p:ext>
            </p:extLst>
          </p:nvPr>
        </p:nvGraphicFramePr>
        <p:xfrm>
          <a:off x="7795846" y="3173698"/>
          <a:ext cx="1805352" cy="1828800"/>
        </p:xfrm>
        <a:graphic>
          <a:graphicData uri="http://schemas.openxmlformats.org/drawingml/2006/table">
            <a:tbl>
              <a:tblPr firstRow="1" bandRow="1">
                <a:tableStyleId>{5C22544A-7EE6-4342-B048-85BDC9FD1C3A}</a:tableStyleId>
              </a:tblPr>
              <a:tblGrid>
                <a:gridCol w="601784">
                  <a:extLst>
                    <a:ext uri="{9D8B030D-6E8A-4147-A177-3AD203B41FA5}">
                      <a16:colId xmlns:a16="http://schemas.microsoft.com/office/drawing/2014/main" val="25190773"/>
                    </a:ext>
                  </a:extLst>
                </a:gridCol>
                <a:gridCol w="601784">
                  <a:extLst>
                    <a:ext uri="{9D8B030D-6E8A-4147-A177-3AD203B41FA5}">
                      <a16:colId xmlns:a16="http://schemas.microsoft.com/office/drawing/2014/main" val="2267849273"/>
                    </a:ext>
                  </a:extLst>
                </a:gridCol>
                <a:gridCol w="601784">
                  <a:extLst>
                    <a:ext uri="{9D8B030D-6E8A-4147-A177-3AD203B41FA5}">
                      <a16:colId xmlns:a16="http://schemas.microsoft.com/office/drawing/2014/main" val="1798921451"/>
                    </a:ext>
                  </a:extLst>
                </a:gridCol>
              </a:tblGrid>
              <a:tr h="228079">
                <a:tc>
                  <a:txBody>
                    <a:bodyPr/>
                    <a:lstStyle/>
                    <a:p>
                      <a:endParaRPr lang="en-GB"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8007759"/>
                  </a:ext>
                </a:extLst>
              </a:tr>
              <a:tr h="228079">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0385980"/>
                  </a:ext>
                </a:extLst>
              </a:tr>
              <a:tr h="228079">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2825422"/>
                  </a:ext>
                </a:extLst>
              </a:tr>
              <a:tr h="249310">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739996"/>
                  </a:ext>
                </a:extLst>
              </a:tr>
              <a:tr h="228079">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785647"/>
                  </a:ext>
                </a:extLst>
              </a:tr>
            </a:tbl>
          </a:graphicData>
        </a:graphic>
      </p:graphicFrame>
      <p:graphicFrame>
        <p:nvGraphicFramePr>
          <p:cNvPr id="11" name="Table 5">
            <a:extLst>
              <a:ext uri="{FF2B5EF4-FFF2-40B4-BE49-F238E27FC236}">
                <a16:creationId xmlns:a16="http://schemas.microsoft.com/office/drawing/2014/main" id="{A8ADA8FD-4ACC-D78C-7323-CC0D014CEC08}"/>
              </a:ext>
            </a:extLst>
          </p:cNvPr>
          <p:cNvGraphicFramePr>
            <a:graphicFrameLocks noGrp="1"/>
          </p:cNvGraphicFramePr>
          <p:nvPr>
            <p:extLst>
              <p:ext uri="{D42A27DB-BD31-4B8C-83A1-F6EECF244321}">
                <p14:modId xmlns:p14="http://schemas.microsoft.com/office/powerpoint/2010/main" val="2254957381"/>
              </p:ext>
            </p:extLst>
          </p:nvPr>
        </p:nvGraphicFramePr>
        <p:xfrm>
          <a:off x="9843478" y="746611"/>
          <a:ext cx="1805352" cy="1828800"/>
        </p:xfrm>
        <a:graphic>
          <a:graphicData uri="http://schemas.openxmlformats.org/drawingml/2006/table">
            <a:tbl>
              <a:tblPr firstRow="1" bandRow="1">
                <a:tableStyleId>{5C22544A-7EE6-4342-B048-85BDC9FD1C3A}</a:tableStyleId>
              </a:tblPr>
              <a:tblGrid>
                <a:gridCol w="601784">
                  <a:extLst>
                    <a:ext uri="{9D8B030D-6E8A-4147-A177-3AD203B41FA5}">
                      <a16:colId xmlns:a16="http://schemas.microsoft.com/office/drawing/2014/main" val="25190773"/>
                    </a:ext>
                  </a:extLst>
                </a:gridCol>
                <a:gridCol w="601784">
                  <a:extLst>
                    <a:ext uri="{9D8B030D-6E8A-4147-A177-3AD203B41FA5}">
                      <a16:colId xmlns:a16="http://schemas.microsoft.com/office/drawing/2014/main" val="2267849273"/>
                    </a:ext>
                  </a:extLst>
                </a:gridCol>
                <a:gridCol w="601784">
                  <a:extLst>
                    <a:ext uri="{9D8B030D-6E8A-4147-A177-3AD203B41FA5}">
                      <a16:colId xmlns:a16="http://schemas.microsoft.com/office/drawing/2014/main" val="1798921451"/>
                    </a:ext>
                  </a:extLst>
                </a:gridCol>
              </a:tblGrid>
              <a:tr h="228079">
                <a:tc>
                  <a:txBody>
                    <a:bodyPr/>
                    <a:lstStyle/>
                    <a:p>
                      <a:endParaRPr lang="en-GB"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8007759"/>
                  </a:ext>
                </a:extLst>
              </a:tr>
              <a:tr h="228079">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0385980"/>
                  </a:ext>
                </a:extLst>
              </a:tr>
              <a:tr h="228079">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2825422"/>
                  </a:ext>
                </a:extLst>
              </a:tr>
              <a:tr h="249310">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739996"/>
                  </a:ext>
                </a:extLst>
              </a:tr>
              <a:tr h="228079">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785647"/>
                  </a:ext>
                </a:extLst>
              </a:tr>
            </a:tbl>
          </a:graphicData>
        </a:graphic>
      </p:graphicFrame>
      <p:sp>
        <p:nvSpPr>
          <p:cNvPr id="13" name="TextBox 12">
            <a:extLst>
              <a:ext uri="{FF2B5EF4-FFF2-40B4-BE49-F238E27FC236}">
                <a16:creationId xmlns:a16="http://schemas.microsoft.com/office/drawing/2014/main" id="{E2641600-5A1B-C88D-1CEB-BE80FCDA541B}"/>
              </a:ext>
            </a:extLst>
          </p:cNvPr>
          <p:cNvSpPr txBox="1"/>
          <p:nvPr/>
        </p:nvSpPr>
        <p:spPr>
          <a:xfrm>
            <a:off x="195384" y="3578066"/>
            <a:ext cx="7600462" cy="3237809"/>
          </a:xfrm>
          <a:prstGeom prst="rect">
            <a:avLst/>
          </a:prstGeom>
          <a:noFill/>
        </p:spPr>
        <p:txBody>
          <a:bodyPr wrap="square">
            <a:spAutoFit/>
          </a:bodyPr>
          <a:lstStyle/>
          <a:p>
            <a:pPr>
              <a:lnSpc>
                <a:spcPct val="90000"/>
              </a:lnSpc>
              <a:spcBef>
                <a:spcPct val="50000"/>
              </a:spcBef>
              <a:buNone/>
            </a:pPr>
            <a:r>
              <a:rPr lang="en-US" altLang="en-US" sz="2800" dirty="0">
                <a:solidFill>
                  <a:srgbClr val="FFFF00"/>
                </a:solidFill>
                <a:latin typeface="+mn-lt"/>
              </a:rPr>
              <a:t>One of the problems with random sampling is that it may not cover all areas of a habitat equally. </a:t>
            </a:r>
          </a:p>
          <a:p>
            <a:pPr>
              <a:lnSpc>
                <a:spcPct val="90000"/>
              </a:lnSpc>
              <a:spcBef>
                <a:spcPct val="50000"/>
              </a:spcBef>
              <a:buNone/>
            </a:pPr>
            <a:endParaRPr lang="en-US" altLang="en-US" sz="2800" dirty="0">
              <a:solidFill>
                <a:srgbClr val="FFFF00"/>
              </a:solidFill>
              <a:latin typeface="+mn-lt"/>
            </a:endParaRPr>
          </a:p>
          <a:p>
            <a:pPr>
              <a:lnSpc>
                <a:spcPct val="90000"/>
              </a:lnSpc>
              <a:spcBef>
                <a:spcPct val="50000"/>
              </a:spcBef>
            </a:pPr>
            <a:r>
              <a:rPr lang="en-US" altLang="en-US" sz="2800" dirty="0">
                <a:solidFill>
                  <a:srgbClr val="FFFF00"/>
                </a:solidFill>
                <a:latin typeface="+mn-lt"/>
              </a:rPr>
              <a:t>A random selection of samples may not show, for example, any </a:t>
            </a:r>
            <a:r>
              <a:rPr lang="en-US" altLang="en-US" sz="2800" b="1" u="sng" dirty="0">
                <a:solidFill>
                  <a:srgbClr val="FFFF00"/>
                </a:solidFill>
                <a:latin typeface="+mn-lt"/>
              </a:rPr>
              <a:t>bracken</a:t>
            </a:r>
            <a:r>
              <a:rPr lang="en-US" altLang="en-US" sz="2800" dirty="0">
                <a:solidFill>
                  <a:srgbClr val="FFFF00"/>
                </a:solidFill>
                <a:latin typeface="+mn-lt"/>
              </a:rPr>
              <a:t> within a grassland habitat, which would not be representative if there was an area where bracken was growing!</a:t>
            </a:r>
          </a:p>
        </p:txBody>
      </p:sp>
    </p:spTree>
    <p:extLst>
      <p:ext uri="{BB962C8B-B14F-4D97-AF65-F5344CB8AC3E}">
        <p14:creationId xmlns:p14="http://schemas.microsoft.com/office/powerpoint/2010/main" val="220082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 calcmode="lin" valueType="num">
                                      <p:cBhvr additive="base">
                                        <p:cTn id="13"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7CE34-BA54-A038-0AA8-01082C193122}"/>
              </a:ext>
            </a:extLst>
          </p:cNvPr>
          <p:cNvSpPr>
            <a:spLocks noGrp="1"/>
          </p:cNvSpPr>
          <p:nvPr>
            <p:ph type="title"/>
          </p:nvPr>
        </p:nvSpPr>
        <p:spPr>
          <a:xfrm>
            <a:off x="187411" y="0"/>
            <a:ext cx="10515600" cy="1325563"/>
          </a:xfrm>
        </p:spPr>
        <p:txBody>
          <a:bodyPr>
            <a:normAutofit/>
          </a:bodyPr>
          <a:lstStyle/>
          <a:p>
            <a:r>
              <a:rPr lang="en-GB" sz="4800" b="1" u="sng" dirty="0"/>
              <a:t>Non-random sampling</a:t>
            </a:r>
          </a:p>
        </p:txBody>
      </p:sp>
      <p:sp>
        <p:nvSpPr>
          <p:cNvPr id="3" name="Content Placeholder 2">
            <a:extLst>
              <a:ext uri="{FF2B5EF4-FFF2-40B4-BE49-F238E27FC236}">
                <a16:creationId xmlns:a16="http://schemas.microsoft.com/office/drawing/2014/main" id="{CA3273B3-6129-6473-1C0C-EC017238A323}"/>
              </a:ext>
            </a:extLst>
          </p:cNvPr>
          <p:cNvSpPr>
            <a:spLocks noGrp="1"/>
          </p:cNvSpPr>
          <p:nvPr>
            <p:ph idx="1"/>
          </p:nvPr>
        </p:nvSpPr>
        <p:spPr>
          <a:xfrm>
            <a:off x="432487" y="1589173"/>
            <a:ext cx="11524734" cy="4351338"/>
          </a:xfrm>
        </p:spPr>
        <p:txBody>
          <a:bodyPr>
            <a:normAutofit/>
          </a:bodyPr>
          <a:lstStyle/>
          <a:p>
            <a:pPr marL="0" indent="0">
              <a:buNone/>
            </a:pPr>
            <a:r>
              <a:rPr lang="en-GB" sz="4000" dirty="0">
                <a:solidFill>
                  <a:srgbClr val="FF0000"/>
                </a:solidFill>
              </a:rPr>
              <a:t>This alternative sampling method is </a:t>
            </a:r>
            <a:r>
              <a:rPr lang="en-GB" sz="4000" b="1" dirty="0">
                <a:solidFill>
                  <a:srgbClr val="FF0000"/>
                </a:solidFill>
              </a:rPr>
              <a:t>not</a:t>
            </a:r>
            <a:r>
              <a:rPr lang="en-GB" sz="4000" dirty="0">
                <a:solidFill>
                  <a:srgbClr val="FF0000"/>
                </a:solidFill>
              </a:rPr>
              <a:t> completely random. </a:t>
            </a:r>
          </a:p>
          <a:p>
            <a:pPr marL="0" indent="0">
              <a:buNone/>
            </a:pPr>
            <a:r>
              <a:rPr lang="en-GB" sz="4000" dirty="0">
                <a:solidFill>
                  <a:srgbClr val="FF0000"/>
                </a:solidFill>
              </a:rPr>
              <a:t>The three categories are:</a:t>
            </a:r>
          </a:p>
          <a:p>
            <a:r>
              <a:rPr lang="en-GB" sz="4000" dirty="0">
                <a:solidFill>
                  <a:srgbClr val="FF0000"/>
                </a:solidFill>
              </a:rPr>
              <a:t>Stratified </a:t>
            </a:r>
          </a:p>
          <a:p>
            <a:r>
              <a:rPr lang="en-GB" sz="4000" dirty="0">
                <a:solidFill>
                  <a:srgbClr val="FF0000"/>
                </a:solidFill>
              </a:rPr>
              <a:t>Systematic</a:t>
            </a:r>
          </a:p>
          <a:p>
            <a:r>
              <a:rPr lang="en-GB" sz="4000" dirty="0">
                <a:solidFill>
                  <a:srgbClr val="FF0000"/>
                </a:solidFill>
              </a:rPr>
              <a:t>Opportunistic </a:t>
            </a:r>
          </a:p>
        </p:txBody>
      </p:sp>
    </p:spTree>
    <p:extLst>
      <p:ext uri="{BB962C8B-B14F-4D97-AF65-F5344CB8AC3E}">
        <p14:creationId xmlns:p14="http://schemas.microsoft.com/office/powerpoint/2010/main" val="191927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ext Box 14">
            <a:extLst>
              <a:ext uri="{FF2B5EF4-FFF2-40B4-BE49-F238E27FC236}">
                <a16:creationId xmlns:a16="http://schemas.microsoft.com/office/drawing/2014/main" id="{D9409A7D-D6EF-4589-86E6-C767F73988CF}"/>
              </a:ext>
            </a:extLst>
          </p:cNvPr>
          <p:cNvSpPr txBox="1">
            <a:spLocks noChangeArrowheads="1"/>
          </p:cNvSpPr>
          <p:nvPr/>
        </p:nvSpPr>
        <p:spPr bwMode="auto">
          <a:xfrm>
            <a:off x="172191" y="-425811"/>
            <a:ext cx="5001594" cy="167660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nSpc>
                <a:spcPct val="90000"/>
              </a:lnSpc>
              <a:spcBef>
                <a:spcPct val="0"/>
              </a:spcBef>
              <a:spcAft>
                <a:spcPts val="600"/>
              </a:spcAft>
              <a:buNone/>
            </a:pPr>
            <a:r>
              <a:rPr lang="en-US" altLang="en-US" sz="4400" b="1" u="sng" dirty="0">
                <a:latin typeface="+mj-lt"/>
                <a:ea typeface="+mj-ea"/>
                <a:cs typeface="+mj-cs"/>
              </a:rPr>
              <a:t>Stratified Sampling</a:t>
            </a:r>
          </a:p>
        </p:txBody>
      </p:sp>
      <p:sp>
        <p:nvSpPr>
          <p:cNvPr id="15365" name="Rectangle 20">
            <a:extLst>
              <a:ext uri="{FF2B5EF4-FFF2-40B4-BE49-F238E27FC236}">
                <a16:creationId xmlns:a16="http://schemas.microsoft.com/office/drawing/2014/main" id="{535620C9-4D4D-4AAD-93E1-3C4A32308BC2}"/>
              </a:ext>
            </a:extLst>
          </p:cNvPr>
          <p:cNvSpPr>
            <a:spLocks noChangeArrowheads="1"/>
          </p:cNvSpPr>
          <p:nvPr/>
        </p:nvSpPr>
        <p:spPr bwMode="auto">
          <a:xfrm>
            <a:off x="104196" y="1407387"/>
            <a:ext cx="5668867" cy="505931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nSpc>
                <a:spcPct val="90000"/>
              </a:lnSpc>
              <a:spcBef>
                <a:spcPct val="50000"/>
              </a:spcBef>
              <a:buNone/>
            </a:pPr>
            <a:r>
              <a:rPr lang="en-US" altLang="en-US" sz="4400" b="1" dirty="0">
                <a:solidFill>
                  <a:srgbClr val="00B0F0"/>
                </a:solidFill>
                <a:latin typeface="+mn-lt"/>
              </a:rPr>
              <a:t>Stratified sampling </a:t>
            </a:r>
            <a:r>
              <a:rPr lang="en-US" altLang="en-US" sz="4400" dirty="0">
                <a:solidFill>
                  <a:srgbClr val="00B0F0"/>
                </a:solidFill>
                <a:latin typeface="+mn-lt"/>
              </a:rPr>
              <a:t>can be used where a distinct area within a habitat can be identified.</a:t>
            </a:r>
          </a:p>
          <a:p>
            <a:pPr>
              <a:lnSpc>
                <a:spcPct val="90000"/>
              </a:lnSpc>
              <a:spcBef>
                <a:spcPct val="50000"/>
              </a:spcBef>
              <a:buNone/>
            </a:pPr>
            <a:r>
              <a:rPr lang="en-US" altLang="en-US" sz="4400" dirty="0">
                <a:solidFill>
                  <a:srgbClr val="00B0F0"/>
                </a:solidFill>
                <a:latin typeface="+mn-lt"/>
              </a:rPr>
              <a:t>e.g. areas of bracken within a grassland.</a:t>
            </a:r>
          </a:p>
          <a:p>
            <a:pPr>
              <a:lnSpc>
                <a:spcPct val="90000"/>
              </a:lnSpc>
              <a:spcBef>
                <a:spcPct val="50000"/>
              </a:spcBef>
              <a:buNone/>
            </a:pPr>
            <a:endParaRPr lang="en-US" altLang="en-US" sz="1500" dirty="0">
              <a:latin typeface="+mn-lt"/>
            </a:endParaRPr>
          </a:p>
        </p:txBody>
      </p:sp>
      <p:pic>
        <p:nvPicPr>
          <p:cNvPr id="2050" name="Picture 2" descr="See the source image">
            <a:extLst>
              <a:ext uri="{FF2B5EF4-FFF2-40B4-BE49-F238E27FC236}">
                <a16:creationId xmlns:a16="http://schemas.microsoft.com/office/drawing/2014/main" id="{03462F07-5323-D248-EAB3-DDD99ABD0A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522" y="1029013"/>
            <a:ext cx="6066287" cy="45497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99786-CB14-DAD5-91E0-79CAB1DEC2A2}"/>
              </a:ext>
            </a:extLst>
          </p:cNvPr>
          <p:cNvSpPr txBox="1"/>
          <p:nvPr/>
        </p:nvSpPr>
        <p:spPr>
          <a:xfrm>
            <a:off x="623651" y="112161"/>
            <a:ext cx="10381989" cy="1446550"/>
          </a:xfrm>
          <a:prstGeom prst="rect">
            <a:avLst/>
          </a:prstGeom>
          <a:noFill/>
        </p:spPr>
        <p:txBody>
          <a:bodyPr wrap="square" rtlCol="0">
            <a:spAutoFit/>
          </a:bodyPr>
          <a:lstStyle/>
          <a:p>
            <a:pPr algn="ctr"/>
            <a:r>
              <a:rPr lang="en-GB" sz="4400" dirty="0"/>
              <a:t>How many samples would you need to take in each zone?</a:t>
            </a:r>
          </a:p>
        </p:txBody>
      </p:sp>
      <p:pic>
        <p:nvPicPr>
          <p:cNvPr id="37890" name="Picture 2" descr="See the source image">
            <a:extLst>
              <a:ext uri="{FF2B5EF4-FFF2-40B4-BE49-F238E27FC236}">
                <a16:creationId xmlns:a16="http://schemas.microsoft.com/office/drawing/2014/main" id="{8593AEB5-428B-C403-85A3-A6D40BECD3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7221" y="1827335"/>
            <a:ext cx="4514850" cy="4514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691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05DC5-DC20-457F-9E94-9E08F1B5DE46}"/>
              </a:ext>
            </a:extLst>
          </p:cNvPr>
          <p:cNvSpPr>
            <a:spLocks noGrp="1"/>
          </p:cNvSpPr>
          <p:nvPr>
            <p:ph type="title"/>
          </p:nvPr>
        </p:nvSpPr>
        <p:spPr>
          <a:xfrm>
            <a:off x="4803803" y="-558671"/>
            <a:ext cx="6586491" cy="1286160"/>
          </a:xfrm>
        </p:spPr>
        <p:txBody>
          <a:bodyPr anchor="b">
            <a:normAutofit/>
          </a:bodyPr>
          <a:lstStyle/>
          <a:p>
            <a:r>
              <a:rPr lang="en-GB" b="1" u="sng" dirty="0"/>
              <a:t>Stratified sampling</a:t>
            </a:r>
          </a:p>
        </p:txBody>
      </p:sp>
      <p:sp>
        <p:nvSpPr>
          <p:cNvPr id="3" name="Content Placeholder 2">
            <a:extLst>
              <a:ext uri="{FF2B5EF4-FFF2-40B4-BE49-F238E27FC236}">
                <a16:creationId xmlns:a16="http://schemas.microsoft.com/office/drawing/2014/main" id="{A1927C47-3D0D-4BC3-9C8F-74C91E5328B1}"/>
              </a:ext>
            </a:extLst>
          </p:cNvPr>
          <p:cNvSpPr>
            <a:spLocks noGrp="1"/>
          </p:cNvSpPr>
          <p:nvPr>
            <p:ph idx="1"/>
          </p:nvPr>
        </p:nvSpPr>
        <p:spPr>
          <a:xfrm>
            <a:off x="4737171" y="727489"/>
            <a:ext cx="7454809" cy="4703408"/>
          </a:xfrm>
        </p:spPr>
        <p:txBody>
          <a:bodyPr>
            <a:normAutofit lnSpcReduction="10000"/>
          </a:bodyPr>
          <a:lstStyle/>
          <a:p>
            <a:pPr>
              <a:spcBef>
                <a:spcPct val="50000"/>
              </a:spcBef>
              <a:buNone/>
            </a:pPr>
            <a:r>
              <a:rPr lang="en-GB" altLang="en-US" sz="2000" dirty="0">
                <a:solidFill>
                  <a:srgbClr val="FF0000"/>
                </a:solidFill>
                <a:latin typeface="Calibri" panose="020F0502020204030204" pitchFamily="34" charset="0"/>
                <a:cs typeface="Calibri" panose="020F0502020204030204" pitchFamily="34" charset="0"/>
              </a:rPr>
              <a:t>Example: A grassland area is 200m</a:t>
            </a:r>
            <a:r>
              <a:rPr lang="en-GB" altLang="en-US" sz="2000" baseline="30000" dirty="0">
                <a:solidFill>
                  <a:srgbClr val="FF0000"/>
                </a:solidFill>
                <a:latin typeface="Calibri" panose="020F0502020204030204" pitchFamily="34" charset="0"/>
                <a:cs typeface="Calibri" panose="020F0502020204030204" pitchFamily="34" charset="0"/>
              </a:rPr>
              <a:t>2</a:t>
            </a:r>
            <a:r>
              <a:rPr lang="en-GB" altLang="en-US" sz="2000" dirty="0">
                <a:solidFill>
                  <a:srgbClr val="FF0000"/>
                </a:solidFill>
                <a:latin typeface="Calibri" panose="020F0502020204030204" pitchFamily="34" charset="0"/>
                <a:cs typeface="Calibri" panose="020F0502020204030204" pitchFamily="34" charset="0"/>
              </a:rPr>
              <a:t> overall and the bracken patch occupies 50m</a:t>
            </a:r>
            <a:r>
              <a:rPr lang="en-GB" altLang="en-US" sz="2000" baseline="30000" dirty="0">
                <a:solidFill>
                  <a:srgbClr val="FF0000"/>
                </a:solidFill>
                <a:latin typeface="Calibri" panose="020F0502020204030204" pitchFamily="34" charset="0"/>
                <a:cs typeface="Calibri" panose="020F0502020204030204" pitchFamily="34" charset="0"/>
              </a:rPr>
              <a:t>2</a:t>
            </a:r>
            <a:r>
              <a:rPr lang="en-GB" altLang="en-US" sz="2000" dirty="0">
                <a:solidFill>
                  <a:srgbClr val="FF0000"/>
                </a:solidFill>
                <a:latin typeface="Calibri" panose="020F0502020204030204" pitchFamily="34" charset="0"/>
                <a:cs typeface="Calibri" panose="020F0502020204030204" pitchFamily="34" charset="0"/>
              </a:rPr>
              <a:t>.</a:t>
            </a:r>
          </a:p>
          <a:p>
            <a:pPr>
              <a:spcBef>
                <a:spcPct val="50000"/>
              </a:spcBef>
              <a:buNone/>
            </a:pPr>
            <a:r>
              <a:rPr lang="en-GB" altLang="en-US" sz="2000" dirty="0">
                <a:solidFill>
                  <a:srgbClr val="FF0000"/>
                </a:solidFill>
                <a:latin typeface="Calibri" panose="020F0502020204030204" pitchFamily="34" charset="0"/>
                <a:cs typeface="Calibri" panose="020F0502020204030204" pitchFamily="34" charset="0"/>
              </a:rPr>
              <a:t>If I take 12 quadrat samples across the whole grassland, how many need to be taken from the area of bracken?</a:t>
            </a:r>
          </a:p>
          <a:p>
            <a:pPr>
              <a:spcBef>
                <a:spcPct val="50000"/>
              </a:spcBef>
              <a:buNone/>
            </a:pPr>
            <a:endParaRPr lang="en-GB" altLang="en-US" sz="2000" dirty="0">
              <a:latin typeface="Calibri" panose="020F0502020204030204" pitchFamily="34" charset="0"/>
              <a:cs typeface="Calibri" panose="020F0502020204030204" pitchFamily="34" charset="0"/>
            </a:endParaRPr>
          </a:p>
          <a:p>
            <a:pPr>
              <a:spcBef>
                <a:spcPct val="50000"/>
              </a:spcBef>
              <a:buNone/>
            </a:pPr>
            <a:endParaRPr lang="en-GB" altLang="en-US" sz="2000" dirty="0">
              <a:latin typeface="Calibri" panose="020F0502020204030204" pitchFamily="34" charset="0"/>
              <a:cs typeface="Calibri" panose="020F0502020204030204" pitchFamily="34" charset="0"/>
            </a:endParaRPr>
          </a:p>
          <a:p>
            <a:pPr>
              <a:spcBef>
                <a:spcPct val="50000"/>
              </a:spcBef>
              <a:buNone/>
            </a:pPr>
            <a:r>
              <a:rPr lang="en-GB" altLang="en-US" sz="2000" dirty="0">
                <a:solidFill>
                  <a:srgbClr val="00B0F0"/>
                </a:solidFill>
                <a:latin typeface="Calibri" panose="020F0502020204030204" pitchFamily="34" charset="0"/>
                <a:cs typeface="Calibri" panose="020F0502020204030204" pitchFamily="34" charset="0"/>
              </a:rPr>
              <a:t>The bracken accounts for 25% of the grassland area </a:t>
            </a:r>
          </a:p>
          <a:p>
            <a:pPr>
              <a:spcBef>
                <a:spcPct val="50000"/>
              </a:spcBef>
              <a:buNone/>
            </a:pPr>
            <a:endParaRPr lang="en-GB" altLang="en-US" sz="2000" dirty="0">
              <a:solidFill>
                <a:srgbClr val="00B0F0"/>
              </a:solidFill>
              <a:latin typeface="Calibri" panose="020F0502020204030204" pitchFamily="34" charset="0"/>
              <a:cs typeface="Calibri" panose="020F0502020204030204" pitchFamily="34" charset="0"/>
            </a:endParaRPr>
          </a:p>
          <a:p>
            <a:pPr>
              <a:spcBef>
                <a:spcPct val="50000"/>
              </a:spcBef>
              <a:buNone/>
            </a:pPr>
            <a:r>
              <a:rPr lang="en-GB" altLang="en-US" sz="2000" dirty="0">
                <a:solidFill>
                  <a:srgbClr val="00B0F0"/>
                </a:solidFill>
                <a:latin typeface="Calibri" panose="020F0502020204030204" pitchFamily="34" charset="0"/>
                <a:cs typeface="Calibri" panose="020F0502020204030204" pitchFamily="34" charset="0"/>
              </a:rPr>
              <a:t>If 12 samples needed to be taken, then 3 of those samples (25%) would need to be taken in the bracken patch.</a:t>
            </a:r>
          </a:p>
          <a:p>
            <a:pPr>
              <a:spcBef>
                <a:spcPct val="50000"/>
              </a:spcBef>
              <a:buNone/>
            </a:pPr>
            <a:endParaRPr lang="en-GB" altLang="en-US" sz="2000" dirty="0">
              <a:solidFill>
                <a:srgbClr val="00B0F0"/>
              </a:solidFill>
              <a:latin typeface="Calibri" panose="020F0502020204030204" pitchFamily="34" charset="0"/>
              <a:cs typeface="Calibri" panose="020F0502020204030204" pitchFamily="34" charset="0"/>
            </a:endParaRPr>
          </a:p>
          <a:p>
            <a:pPr>
              <a:spcBef>
                <a:spcPct val="50000"/>
              </a:spcBef>
              <a:buNone/>
            </a:pPr>
            <a:r>
              <a:rPr lang="en-GB" altLang="en-US" sz="2000" dirty="0">
                <a:solidFill>
                  <a:srgbClr val="00B0F0"/>
                </a:solidFill>
                <a:latin typeface="Calibri" panose="020F0502020204030204" pitchFamily="34" charset="0"/>
                <a:cs typeface="Calibri" panose="020F0502020204030204" pitchFamily="34" charset="0"/>
              </a:rPr>
              <a:t>There is a standard formula for calculating the number of samples to be placed in each unit/ area.</a:t>
            </a:r>
          </a:p>
          <a:p>
            <a:endParaRPr lang="en-GB" sz="2000" dirty="0"/>
          </a:p>
        </p:txBody>
      </p:sp>
      <p:pic>
        <p:nvPicPr>
          <p:cNvPr id="19460" name="Picture 4" descr="Caring for Cadbury Camp | National Trust">
            <a:extLst>
              <a:ext uri="{FF2B5EF4-FFF2-40B4-BE49-F238E27FC236}">
                <a16:creationId xmlns:a16="http://schemas.microsoft.com/office/drawing/2014/main" id="{6378A534-F58B-48BA-AF24-C724C91F5D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282" r="32146"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A6E27"/>
            </a:solidFill>
          </a:ln>
        </p:spPr>
        <p:style>
          <a:lnRef idx="1">
            <a:schemeClr val="accent1"/>
          </a:lnRef>
          <a:fillRef idx="0">
            <a:schemeClr val="accent1"/>
          </a:fillRef>
          <a:effectRef idx="0">
            <a:schemeClr val="accent1"/>
          </a:effectRef>
          <a:fontRef idx="minor">
            <a:schemeClr val="tx1"/>
          </a:fontRef>
        </p:style>
      </p:cxnSp>
      <p:graphicFrame>
        <p:nvGraphicFramePr>
          <p:cNvPr id="8" name="Object 4">
            <a:extLst>
              <a:ext uri="{FF2B5EF4-FFF2-40B4-BE49-F238E27FC236}">
                <a16:creationId xmlns:a16="http://schemas.microsoft.com/office/drawing/2014/main" id="{112791F2-4E5A-4197-BC5F-F3A21717188D}"/>
              </a:ext>
            </a:extLst>
          </p:cNvPr>
          <p:cNvGraphicFramePr>
            <a:graphicFrameLocks noChangeAspect="1"/>
          </p:cNvGraphicFramePr>
          <p:nvPr>
            <p:extLst>
              <p:ext uri="{D42A27DB-BD31-4B8C-83A1-F6EECF244321}">
                <p14:modId xmlns:p14="http://schemas.microsoft.com/office/powerpoint/2010/main" val="2889720759"/>
              </p:ext>
            </p:extLst>
          </p:nvPr>
        </p:nvGraphicFramePr>
        <p:xfrm>
          <a:off x="4803803" y="5341912"/>
          <a:ext cx="7392971" cy="1457627"/>
        </p:xfrm>
        <a:graphic>
          <a:graphicData uri="http://schemas.openxmlformats.org/presentationml/2006/ole">
            <mc:AlternateContent xmlns:mc="http://schemas.openxmlformats.org/markup-compatibility/2006">
              <mc:Choice xmlns:v="urn:schemas-microsoft-com:vml" Requires="v">
                <p:oleObj name="Bitmap Image" r:id="rId3" imgW="6628571" imgH="685714" progId="Paint.Picture">
                  <p:embed/>
                </p:oleObj>
              </mc:Choice>
              <mc:Fallback>
                <p:oleObj name="Bitmap Image" r:id="rId3" imgW="6628571" imgH="685714" progId="Paint.Picture">
                  <p:embed/>
                  <p:pic>
                    <p:nvPicPr>
                      <p:cNvPr id="8" name="Object 4">
                        <a:extLst>
                          <a:ext uri="{FF2B5EF4-FFF2-40B4-BE49-F238E27FC236}">
                            <a16:creationId xmlns:a16="http://schemas.microsoft.com/office/drawing/2014/main" id="{112791F2-4E5A-4197-BC5F-F3A2171718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3803" y="5341912"/>
                        <a:ext cx="7392971" cy="1457627"/>
                      </a:xfrm>
                      <a:prstGeom prst="rect">
                        <a:avLst/>
                      </a:prstGeom>
                      <a:noFill/>
                      <a:ln>
                        <a:noFill/>
                      </a:ln>
                      <a:effectLst/>
                    </p:spPr>
                  </p:pic>
                </p:oleObj>
              </mc:Fallback>
            </mc:AlternateContent>
          </a:graphicData>
        </a:graphic>
      </p:graphicFrame>
      <p:sp>
        <p:nvSpPr>
          <p:cNvPr id="9" name="TextBox 8">
            <a:extLst>
              <a:ext uri="{FF2B5EF4-FFF2-40B4-BE49-F238E27FC236}">
                <a16:creationId xmlns:a16="http://schemas.microsoft.com/office/drawing/2014/main" id="{F77DB6CD-E776-5D76-582F-D5CE511F7CAF}"/>
              </a:ext>
            </a:extLst>
          </p:cNvPr>
          <p:cNvSpPr txBox="1"/>
          <p:nvPr/>
        </p:nvSpPr>
        <p:spPr>
          <a:xfrm>
            <a:off x="5181600" y="6070726"/>
            <a:ext cx="1460411" cy="830997"/>
          </a:xfrm>
          <a:prstGeom prst="rect">
            <a:avLst/>
          </a:prstGeom>
          <a:noFill/>
        </p:spPr>
        <p:txBody>
          <a:bodyPr wrap="square">
            <a:spAutoFit/>
          </a:bodyPr>
          <a:lstStyle/>
          <a:p>
            <a:r>
              <a:rPr lang="en-GB" sz="2400" u="sng" dirty="0"/>
              <a:t>(50 x 12)</a:t>
            </a:r>
          </a:p>
          <a:p>
            <a:r>
              <a:rPr lang="en-GB" sz="2400" dirty="0"/>
              <a:t>    200</a:t>
            </a:r>
          </a:p>
        </p:txBody>
      </p:sp>
      <p:sp>
        <p:nvSpPr>
          <p:cNvPr id="10" name="TextBox 9">
            <a:extLst>
              <a:ext uri="{FF2B5EF4-FFF2-40B4-BE49-F238E27FC236}">
                <a16:creationId xmlns:a16="http://schemas.microsoft.com/office/drawing/2014/main" id="{FB57B1AF-736B-8E63-2BB5-C43DFFCC1189}"/>
              </a:ext>
            </a:extLst>
          </p:cNvPr>
          <p:cNvSpPr txBox="1"/>
          <p:nvPr/>
        </p:nvSpPr>
        <p:spPr>
          <a:xfrm>
            <a:off x="6376085" y="6130511"/>
            <a:ext cx="1460411" cy="461665"/>
          </a:xfrm>
          <a:prstGeom prst="rect">
            <a:avLst/>
          </a:prstGeom>
          <a:noFill/>
        </p:spPr>
        <p:txBody>
          <a:bodyPr wrap="square">
            <a:spAutoFit/>
          </a:bodyPr>
          <a:lstStyle/>
          <a:p>
            <a:r>
              <a:rPr lang="en-GB" sz="2400" dirty="0"/>
              <a:t>= 3</a:t>
            </a:r>
          </a:p>
        </p:txBody>
      </p:sp>
    </p:spTree>
    <p:extLst>
      <p:ext uri="{BB962C8B-B14F-4D97-AF65-F5344CB8AC3E}">
        <p14:creationId xmlns:p14="http://schemas.microsoft.com/office/powerpoint/2010/main" val="1579883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A476D-CAD5-ABB6-10DB-368886731064}"/>
              </a:ext>
            </a:extLst>
          </p:cNvPr>
          <p:cNvSpPr>
            <a:spLocks noGrp="1"/>
          </p:cNvSpPr>
          <p:nvPr>
            <p:ph type="title"/>
          </p:nvPr>
        </p:nvSpPr>
        <p:spPr/>
        <p:txBody>
          <a:bodyPr/>
          <a:lstStyle/>
          <a:p>
            <a:r>
              <a:rPr lang="en-GB" dirty="0">
                <a:latin typeface="Corbel" panose="020B0503020204020204" pitchFamily="34" charset="0"/>
              </a:rPr>
              <a:t>Sampling is useful because……</a:t>
            </a:r>
          </a:p>
        </p:txBody>
      </p:sp>
      <p:sp>
        <p:nvSpPr>
          <p:cNvPr id="3" name="Content Placeholder 2">
            <a:extLst>
              <a:ext uri="{FF2B5EF4-FFF2-40B4-BE49-F238E27FC236}">
                <a16:creationId xmlns:a16="http://schemas.microsoft.com/office/drawing/2014/main" id="{8D60E738-C7B9-FBA8-8405-0FC32F443D4F}"/>
              </a:ext>
            </a:extLst>
          </p:cNvPr>
          <p:cNvSpPr>
            <a:spLocks noGrp="1"/>
          </p:cNvSpPr>
          <p:nvPr>
            <p:ph idx="1"/>
          </p:nvPr>
        </p:nvSpPr>
        <p:spPr/>
        <p:txBody>
          <a:bodyPr>
            <a:normAutofit/>
          </a:bodyPr>
          <a:lstStyle/>
          <a:p>
            <a:pPr marL="0" indent="0">
              <a:buNone/>
            </a:pPr>
            <a:r>
              <a:rPr lang="en-GB" sz="3600" dirty="0">
                <a:solidFill>
                  <a:srgbClr val="111111"/>
                </a:solidFill>
                <a:highlight>
                  <a:srgbClr val="FFFF00"/>
                </a:highlight>
                <a:latin typeface="Corbel" panose="020B0503020204020204" pitchFamily="34" charset="0"/>
              </a:rPr>
              <a:t>H</a:t>
            </a:r>
            <a:r>
              <a:rPr lang="en-GB" sz="3600" i="0" dirty="0">
                <a:solidFill>
                  <a:srgbClr val="111111"/>
                </a:solidFill>
                <a:effectLst/>
                <a:highlight>
                  <a:srgbClr val="FFFF00"/>
                </a:highlight>
                <a:latin typeface="Corbel" panose="020B0503020204020204" pitchFamily="34" charset="0"/>
              </a:rPr>
              <a:t>elps us to estimate numbers of organisms in an area and build up an accurate picture of that area’s biodiversity</a:t>
            </a:r>
          </a:p>
          <a:p>
            <a:pPr marL="0" indent="0">
              <a:buNone/>
            </a:pPr>
            <a:endParaRPr lang="en-GB" sz="3600" dirty="0">
              <a:solidFill>
                <a:srgbClr val="111111"/>
              </a:solidFill>
              <a:highlight>
                <a:srgbClr val="FFFF00"/>
              </a:highlight>
              <a:latin typeface="Corbel" panose="020B0503020204020204" pitchFamily="34" charset="0"/>
            </a:endParaRPr>
          </a:p>
          <a:p>
            <a:pPr marL="0" indent="0">
              <a:buNone/>
            </a:pPr>
            <a:r>
              <a:rPr lang="en-GB" sz="3600" dirty="0">
                <a:solidFill>
                  <a:srgbClr val="111111"/>
                </a:solidFill>
                <a:highlight>
                  <a:srgbClr val="FFFF00"/>
                </a:highlight>
                <a:latin typeface="Corbel" panose="020B0503020204020204" pitchFamily="34" charset="0"/>
              </a:rPr>
              <a:t>Allows us to see how human activities effect biodiversity </a:t>
            </a:r>
            <a:endParaRPr lang="en-GB" sz="3600" dirty="0">
              <a:highlight>
                <a:srgbClr val="FFFF00"/>
              </a:highlight>
              <a:latin typeface="Corbel" panose="020B0503020204020204" pitchFamily="34" charset="0"/>
            </a:endParaRPr>
          </a:p>
        </p:txBody>
      </p:sp>
    </p:spTree>
    <p:extLst>
      <p:ext uri="{BB962C8B-B14F-4D97-AF65-F5344CB8AC3E}">
        <p14:creationId xmlns:p14="http://schemas.microsoft.com/office/powerpoint/2010/main" val="141145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5" name="Text Box 5">
            <a:extLst>
              <a:ext uri="{FF2B5EF4-FFF2-40B4-BE49-F238E27FC236}">
                <a16:creationId xmlns:a16="http://schemas.microsoft.com/office/drawing/2014/main" id="{29988B34-EECA-4665-8DA2-9418DBD9F027}"/>
              </a:ext>
            </a:extLst>
          </p:cNvPr>
          <p:cNvSpPr txBox="1">
            <a:spLocks noChangeArrowheads="1"/>
          </p:cNvSpPr>
          <p:nvPr/>
        </p:nvSpPr>
        <p:spPr bwMode="auto">
          <a:xfrm>
            <a:off x="1166649" y="721805"/>
            <a:ext cx="3874686" cy="214752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nSpc>
                <a:spcPct val="90000"/>
              </a:lnSpc>
              <a:spcBef>
                <a:spcPct val="0"/>
              </a:spcBef>
              <a:spcAft>
                <a:spcPts val="600"/>
              </a:spcAft>
              <a:buNone/>
            </a:pPr>
            <a:r>
              <a:rPr lang="en-US" altLang="en-US" sz="4400" b="1" dirty="0">
                <a:solidFill>
                  <a:schemeClr val="bg1"/>
                </a:solidFill>
                <a:latin typeface="+mj-lt"/>
                <a:ea typeface="+mj-ea"/>
                <a:cs typeface="+mj-cs"/>
              </a:rPr>
              <a:t>Systematic Sampling</a:t>
            </a:r>
          </a:p>
        </p:txBody>
      </p:sp>
      <p:sp>
        <p:nvSpPr>
          <p:cNvPr id="77" name="Rectangle 76">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80"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Rectangle 100">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6" name="Text Box 6">
            <a:extLst>
              <a:ext uri="{FF2B5EF4-FFF2-40B4-BE49-F238E27FC236}">
                <a16:creationId xmlns:a16="http://schemas.microsoft.com/office/drawing/2014/main" id="{2E983D0B-3780-47BD-ACF0-1B020E840FD3}"/>
              </a:ext>
            </a:extLst>
          </p:cNvPr>
          <p:cNvSpPr txBox="1">
            <a:spLocks noChangeArrowheads="1"/>
          </p:cNvSpPr>
          <p:nvPr/>
        </p:nvSpPr>
        <p:spPr bwMode="auto">
          <a:xfrm>
            <a:off x="772607" y="2629702"/>
            <a:ext cx="4161858" cy="391959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lnSpcReduction="10000"/>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nSpc>
                <a:spcPct val="90000"/>
              </a:lnSpc>
              <a:spcBef>
                <a:spcPct val="50000"/>
              </a:spcBef>
              <a:buNone/>
            </a:pPr>
            <a:r>
              <a:rPr lang="en-US" altLang="en-US" sz="2800" dirty="0">
                <a:solidFill>
                  <a:schemeClr val="bg1"/>
                </a:solidFill>
                <a:latin typeface="+mn-lt"/>
              </a:rPr>
              <a:t>Samples are taken at fixed intervals along a </a:t>
            </a:r>
            <a:r>
              <a:rPr lang="en-US" altLang="en-US" sz="2800" b="1" dirty="0">
                <a:solidFill>
                  <a:schemeClr val="bg1"/>
                </a:solidFill>
                <a:latin typeface="+mn-lt"/>
              </a:rPr>
              <a:t>transect</a:t>
            </a:r>
            <a:r>
              <a:rPr lang="en-US" altLang="en-US" sz="2800" dirty="0">
                <a:solidFill>
                  <a:schemeClr val="bg1"/>
                </a:solidFill>
                <a:latin typeface="+mn-lt"/>
              </a:rPr>
              <a:t>. </a:t>
            </a:r>
          </a:p>
          <a:p>
            <a:pPr>
              <a:lnSpc>
                <a:spcPct val="90000"/>
              </a:lnSpc>
              <a:spcBef>
                <a:spcPct val="50000"/>
              </a:spcBef>
              <a:buNone/>
            </a:pPr>
            <a:r>
              <a:rPr lang="en-US" altLang="en-US" sz="2800" dirty="0">
                <a:solidFill>
                  <a:schemeClr val="bg1"/>
                </a:solidFill>
                <a:latin typeface="+mn-lt"/>
              </a:rPr>
              <a:t>The transect is set up across </a:t>
            </a:r>
            <a:r>
              <a:rPr lang="en-US" altLang="en-US" sz="2800" b="1" dirty="0">
                <a:solidFill>
                  <a:schemeClr val="bg1"/>
                </a:solidFill>
                <a:latin typeface="+mn-lt"/>
              </a:rPr>
              <a:t>an environmental gradient.</a:t>
            </a:r>
          </a:p>
          <a:p>
            <a:pPr>
              <a:lnSpc>
                <a:spcPct val="90000"/>
              </a:lnSpc>
              <a:spcBef>
                <a:spcPct val="50000"/>
              </a:spcBef>
              <a:buNone/>
            </a:pPr>
            <a:r>
              <a:rPr lang="en-US" altLang="en-US" sz="2800" dirty="0" err="1">
                <a:solidFill>
                  <a:schemeClr val="bg1"/>
                </a:solidFill>
                <a:latin typeface="+mn-lt"/>
              </a:rPr>
              <a:t>e.g</a:t>
            </a:r>
            <a:r>
              <a:rPr lang="en-US" altLang="en-US" sz="2800" dirty="0">
                <a:solidFill>
                  <a:schemeClr val="bg1"/>
                </a:solidFill>
                <a:latin typeface="+mn-lt"/>
              </a:rPr>
              <a:t> change to light intensity moving from grassland </a:t>
            </a:r>
            <a:r>
              <a:rPr lang="en-US" altLang="en-US" sz="2800" dirty="0">
                <a:solidFill>
                  <a:schemeClr val="bg1"/>
                </a:solidFill>
                <a:latin typeface="+mn-lt"/>
                <a:sym typeface="Wingdings" panose="05000000000000000000" pitchFamily="2" charset="2"/>
              </a:rPr>
              <a:t>to woodland (</a:t>
            </a:r>
            <a:r>
              <a:rPr lang="en-US" altLang="en-US" sz="2800" b="1" dirty="0">
                <a:solidFill>
                  <a:schemeClr val="bg1"/>
                </a:solidFill>
                <a:latin typeface="+mn-lt"/>
                <a:sym typeface="Wingdings" panose="05000000000000000000" pitchFamily="2" charset="2"/>
              </a:rPr>
              <a:t>Biological gradient</a:t>
            </a:r>
            <a:r>
              <a:rPr lang="en-US" altLang="en-US" sz="2800" dirty="0">
                <a:solidFill>
                  <a:schemeClr val="bg1"/>
                </a:solidFill>
                <a:latin typeface="+mn-lt"/>
                <a:sym typeface="Wingdings" panose="05000000000000000000" pitchFamily="2" charset="2"/>
              </a:rPr>
              <a:t>)</a:t>
            </a:r>
            <a:endParaRPr lang="en-US" altLang="en-US" sz="2800" dirty="0">
              <a:solidFill>
                <a:schemeClr val="bg1"/>
              </a:solidFill>
              <a:latin typeface="+mn-lt"/>
            </a:endParaRPr>
          </a:p>
        </p:txBody>
      </p:sp>
      <p:pic>
        <p:nvPicPr>
          <p:cNvPr id="38914" name="Picture 2" descr="See the source image">
            <a:extLst>
              <a:ext uri="{FF2B5EF4-FFF2-40B4-BE49-F238E27FC236}">
                <a16:creationId xmlns:a16="http://schemas.microsoft.com/office/drawing/2014/main" id="{5A99093A-CB3A-E20C-C031-34C3261A93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1334" y="-1"/>
            <a:ext cx="7150666"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8B954-244A-454F-8376-1B14CE7730DD}"/>
              </a:ext>
            </a:extLst>
          </p:cNvPr>
          <p:cNvSpPr>
            <a:spLocks noGrp="1"/>
          </p:cNvSpPr>
          <p:nvPr>
            <p:ph type="title"/>
          </p:nvPr>
        </p:nvSpPr>
        <p:spPr/>
        <p:txBody>
          <a:bodyPr>
            <a:normAutofit/>
          </a:bodyPr>
          <a:lstStyle/>
          <a:p>
            <a:r>
              <a:rPr lang="en-GB" sz="4000" dirty="0"/>
              <a:t>Identify the biological gradient in these examples:</a:t>
            </a:r>
          </a:p>
        </p:txBody>
      </p:sp>
      <p:graphicFrame>
        <p:nvGraphicFramePr>
          <p:cNvPr id="4" name="Content Placeholder 3">
            <a:extLst>
              <a:ext uri="{FF2B5EF4-FFF2-40B4-BE49-F238E27FC236}">
                <a16:creationId xmlns:a16="http://schemas.microsoft.com/office/drawing/2014/main" id="{8E03CE5C-6C78-4A42-B483-76367035A9CB}"/>
              </a:ext>
            </a:extLst>
          </p:cNvPr>
          <p:cNvGraphicFramePr>
            <a:graphicFrameLocks noGrp="1"/>
          </p:cNvGraphicFramePr>
          <p:nvPr>
            <p:ph idx="1"/>
            <p:extLst>
              <p:ext uri="{D42A27DB-BD31-4B8C-83A1-F6EECF244321}">
                <p14:modId xmlns:p14="http://schemas.microsoft.com/office/powerpoint/2010/main" val="2275545453"/>
              </p:ext>
            </p:extLst>
          </p:nvPr>
        </p:nvGraphicFramePr>
        <p:xfrm>
          <a:off x="990600" y="1828800"/>
          <a:ext cx="10439400" cy="4191002"/>
        </p:xfrm>
        <a:graphic>
          <a:graphicData uri="http://schemas.openxmlformats.org/drawingml/2006/table">
            <a:tbl>
              <a:tblPr firstRow="1" firstCol="1" bandRow="1">
                <a:tableStyleId>{5C22544A-7EE6-4342-B048-85BDC9FD1C3A}</a:tableStyleId>
              </a:tblPr>
              <a:tblGrid>
                <a:gridCol w="5219700">
                  <a:extLst>
                    <a:ext uri="{9D8B030D-6E8A-4147-A177-3AD203B41FA5}">
                      <a16:colId xmlns:a16="http://schemas.microsoft.com/office/drawing/2014/main" val="748918129"/>
                    </a:ext>
                  </a:extLst>
                </a:gridCol>
                <a:gridCol w="5219700">
                  <a:extLst>
                    <a:ext uri="{9D8B030D-6E8A-4147-A177-3AD203B41FA5}">
                      <a16:colId xmlns:a16="http://schemas.microsoft.com/office/drawing/2014/main" val="2829717278"/>
                    </a:ext>
                  </a:extLst>
                </a:gridCol>
              </a:tblGrid>
              <a:tr h="373147">
                <a:tc>
                  <a:txBody>
                    <a:bodyPr/>
                    <a:lstStyle/>
                    <a:p>
                      <a:pPr algn="ctr">
                        <a:lnSpc>
                          <a:spcPct val="107000"/>
                        </a:lnSpc>
                        <a:spcAft>
                          <a:spcPts val="0"/>
                        </a:spcAft>
                      </a:pPr>
                      <a:r>
                        <a:rPr lang="en-GB" sz="2000">
                          <a:effectLst/>
                        </a:rPr>
                        <a:t>Example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a:effectLst/>
                        </a:rPr>
                        <a:t>What is the biological gradient?</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3372634"/>
                  </a:ext>
                </a:extLst>
              </a:tr>
              <a:tr h="763571">
                <a:tc>
                  <a:txBody>
                    <a:bodyPr/>
                    <a:lstStyle/>
                    <a:p>
                      <a:pPr>
                        <a:lnSpc>
                          <a:spcPct val="107000"/>
                        </a:lnSpc>
                        <a:spcAft>
                          <a:spcPts val="0"/>
                        </a:spcAft>
                      </a:pPr>
                      <a:r>
                        <a:rPr lang="en-US" sz="1800">
                          <a:effectLst/>
                        </a:rPr>
                        <a:t>Changes in plants as you move from grassland to woodland</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Light intensity as you move from grassland into woodland</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1968184"/>
                  </a:ext>
                </a:extLst>
              </a:tr>
              <a:tr h="763571">
                <a:tc>
                  <a:txBody>
                    <a:bodyPr/>
                    <a:lstStyle/>
                    <a:p>
                      <a:pPr>
                        <a:lnSpc>
                          <a:spcPct val="107000"/>
                        </a:lnSpc>
                        <a:spcAft>
                          <a:spcPts val="0"/>
                        </a:spcAft>
                      </a:pPr>
                      <a:r>
                        <a:rPr lang="en-US" sz="1800">
                          <a:effectLst/>
                        </a:rPr>
                        <a:t>Effect of pollution, radiating from a particular source, on species composition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en-GB" sz="1800">
                        <a:effectLst/>
                      </a:endParaRPr>
                    </a:p>
                    <a:p>
                      <a:pPr>
                        <a:lnSpc>
                          <a:spcPct val="107000"/>
                        </a:lnSpc>
                        <a:spcAft>
                          <a:spcPts val="0"/>
                        </a:spcAft>
                      </a:pPr>
                      <a:r>
                        <a:rPr lang="en-GB" sz="1800">
                          <a:effectLst/>
                        </a:rPr>
                        <a:t>Concentration of the pollutant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37648436"/>
                  </a:ext>
                </a:extLst>
              </a:tr>
              <a:tr h="763571">
                <a:tc>
                  <a:txBody>
                    <a:bodyPr/>
                    <a:lstStyle/>
                    <a:p>
                      <a:pPr>
                        <a:lnSpc>
                          <a:spcPct val="107000"/>
                        </a:lnSpc>
                        <a:spcAft>
                          <a:spcPts val="0"/>
                        </a:spcAft>
                      </a:pPr>
                      <a:r>
                        <a:rPr lang="en-US" sz="1800">
                          <a:effectLst/>
                        </a:rPr>
                        <a:t>Changes in abundance of different species up a rocky shore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en-GB" sz="1800">
                        <a:effectLst/>
                      </a:endParaRPr>
                    </a:p>
                    <a:p>
                      <a:pPr>
                        <a:lnSpc>
                          <a:spcPct val="107000"/>
                        </a:lnSpc>
                        <a:spcAft>
                          <a:spcPts val="0"/>
                        </a:spcAft>
                      </a:pPr>
                      <a:r>
                        <a:rPr lang="en-GB" sz="1800">
                          <a:effectLst/>
                        </a:rPr>
                        <a:t>Height above sea level</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7428177"/>
                  </a:ext>
                </a:extLst>
              </a:tr>
              <a:tr h="763571">
                <a:tc>
                  <a:txBody>
                    <a:bodyPr/>
                    <a:lstStyle/>
                    <a:p>
                      <a:pPr>
                        <a:lnSpc>
                          <a:spcPct val="107000"/>
                        </a:lnSpc>
                        <a:spcAft>
                          <a:spcPts val="0"/>
                        </a:spcAft>
                      </a:pPr>
                      <a:r>
                        <a:rPr lang="en-GB" sz="1800">
                          <a:effectLst/>
                        </a:rPr>
                        <a:t>Density of plantain as you move away from a path</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en-GB" sz="1800">
                        <a:effectLst/>
                      </a:endParaRPr>
                    </a:p>
                    <a:p>
                      <a:pPr>
                        <a:lnSpc>
                          <a:spcPct val="107000"/>
                        </a:lnSpc>
                        <a:spcAft>
                          <a:spcPts val="0"/>
                        </a:spcAft>
                      </a:pPr>
                      <a:r>
                        <a:rPr lang="en-GB" sz="1800">
                          <a:effectLst/>
                        </a:rPr>
                        <a:t>How compacted/ trampled the soil is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4110499"/>
                  </a:ext>
                </a:extLst>
              </a:tr>
              <a:tr h="763571">
                <a:tc>
                  <a:txBody>
                    <a:bodyPr/>
                    <a:lstStyle/>
                    <a:p>
                      <a:pPr>
                        <a:lnSpc>
                          <a:spcPct val="107000"/>
                        </a:lnSpc>
                        <a:spcAft>
                          <a:spcPts val="0"/>
                        </a:spcAft>
                      </a:pPr>
                      <a:r>
                        <a:rPr lang="en-GB" sz="1800" dirty="0">
                          <a:effectLst/>
                        </a:rPr>
                        <a:t>Changes to percentage cover of grass as you move away from a tree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en-GB" sz="1800" dirty="0">
                        <a:effectLst/>
                      </a:endParaRPr>
                    </a:p>
                    <a:p>
                      <a:pPr>
                        <a:lnSpc>
                          <a:spcPct val="107000"/>
                        </a:lnSpc>
                        <a:spcAft>
                          <a:spcPts val="0"/>
                        </a:spcAft>
                      </a:pPr>
                      <a:r>
                        <a:rPr lang="en-GB" sz="1800" dirty="0">
                          <a:effectLst/>
                        </a:rPr>
                        <a:t>Moisture content of the soil / light intensity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6015570"/>
                  </a:ext>
                </a:extLst>
              </a:tr>
            </a:tbl>
          </a:graphicData>
        </a:graphic>
      </p:graphicFrame>
      <p:sp>
        <p:nvSpPr>
          <p:cNvPr id="6" name="Rectangle 5">
            <a:extLst>
              <a:ext uri="{FF2B5EF4-FFF2-40B4-BE49-F238E27FC236}">
                <a16:creationId xmlns:a16="http://schemas.microsoft.com/office/drawing/2014/main" id="{E7AC16D9-7276-4247-9348-ADEDDD6D9826}"/>
              </a:ext>
            </a:extLst>
          </p:cNvPr>
          <p:cNvSpPr/>
          <p:nvPr/>
        </p:nvSpPr>
        <p:spPr>
          <a:xfrm>
            <a:off x="6248400" y="2937164"/>
            <a:ext cx="5105400" cy="782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0CB397D-B1DD-4E0C-BD53-A5ED1120D056}"/>
              </a:ext>
            </a:extLst>
          </p:cNvPr>
          <p:cNvSpPr/>
          <p:nvPr/>
        </p:nvSpPr>
        <p:spPr>
          <a:xfrm>
            <a:off x="6248400" y="3737552"/>
            <a:ext cx="5105400" cy="758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2349F4A-6877-43B4-9C25-D0A47F1AFE18}"/>
              </a:ext>
            </a:extLst>
          </p:cNvPr>
          <p:cNvSpPr/>
          <p:nvPr/>
        </p:nvSpPr>
        <p:spPr>
          <a:xfrm>
            <a:off x="6248400" y="4497676"/>
            <a:ext cx="5105400" cy="733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9BF0A15-FE29-47C4-A4B1-138370860D67}"/>
              </a:ext>
            </a:extLst>
          </p:cNvPr>
          <p:cNvSpPr/>
          <p:nvPr/>
        </p:nvSpPr>
        <p:spPr>
          <a:xfrm>
            <a:off x="6248400" y="5231100"/>
            <a:ext cx="5105400" cy="760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5448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8B954-244A-454F-8376-1B14CE7730DD}"/>
              </a:ext>
            </a:extLst>
          </p:cNvPr>
          <p:cNvSpPr>
            <a:spLocks noGrp="1"/>
          </p:cNvSpPr>
          <p:nvPr>
            <p:ph type="title"/>
          </p:nvPr>
        </p:nvSpPr>
        <p:spPr/>
        <p:txBody>
          <a:bodyPr/>
          <a:lstStyle/>
          <a:p>
            <a:r>
              <a:rPr lang="en-GB"/>
              <a:t>Identify the biological gradient in these examples:</a:t>
            </a:r>
          </a:p>
        </p:txBody>
      </p:sp>
      <p:graphicFrame>
        <p:nvGraphicFramePr>
          <p:cNvPr id="4" name="Content Placeholder 3">
            <a:extLst>
              <a:ext uri="{FF2B5EF4-FFF2-40B4-BE49-F238E27FC236}">
                <a16:creationId xmlns:a16="http://schemas.microsoft.com/office/drawing/2014/main" id="{8E03CE5C-6C78-4A42-B483-76367035A9CB}"/>
              </a:ext>
            </a:extLst>
          </p:cNvPr>
          <p:cNvGraphicFramePr>
            <a:graphicFrameLocks noGrp="1"/>
          </p:cNvGraphicFramePr>
          <p:nvPr>
            <p:ph idx="1"/>
            <p:extLst>
              <p:ext uri="{D42A27DB-BD31-4B8C-83A1-F6EECF244321}">
                <p14:modId xmlns:p14="http://schemas.microsoft.com/office/powerpoint/2010/main" val="1076658470"/>
              </p:ext>
            </p:extLst>
          </p:nvPr>
        </p:nvGraphicFramePr>
        <p:xfrm>
          <a:off x="990600" y="1828800"/>
          <a:ext cx="10439400" cy="4191002"/>
        </p:xfrm>
        <a:graphic>
          <a:graphicData uri="http://schemas.openxmlformats.org/drawingml/2006/table">
            <a:tbl>
              <a:tblPr firstRow="1" firstCol="1" bandRow="1">
                <a:tableStyleId>{5C22544A-7EE6-4342-B048-85BDC9FD1C3A}</a:tableStyleId>
              </a:tblPr>
              <a:tblGrid>
                <a:gridCol w="5219700">
                  <a:extLst>
                    <a:ext uri="{9D8B030D-6E8A-4147-A177-3AD203B41FA5}">
                      <a16:colId xmlns:a16="http://schemas.microsoft.com/office/drawing/2014/main" val="748918129"/>
                    </a:ext>
                  </a:extLst>
                </a:gridCol>
                <a:gridCol w="5219700">
                  <a:extLst>
                    <a:ext uri="{9D8B030D-6E8A-4147-A177-3AD203B41FA5}">
                      <a16:colId xmlns:a16="http://schemas.microsoft.com/office/drawing/2014/main" val="2829717278"/>
                    </a:ext>
                  </a:extLst>
                </a:gridCol>
              </a:tblGrid>
              <a:tr h="373147">
                <a:tc>
                  <a:txBody>
                    <a:bodyPr/>
                    <a:lstStyle/>
                    <a:p>
                      <a:pPr algn="ctr">
                        <a:lnSpc>
                          <a:spcPct val="107000"/>
                        </a:lnSpc>
                        <a:spcAft>
                          <a:spcPts val="0"/>
                        </a:spcAft>
                      </a:pPr>
                      <a:r>
                        <a:rPr lang="en-GB" sz="2000">
                          <a:effectLst/>
                        </a:rPr>
                        <a:t>Example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n-GB" sz="2000">
                          <a:effectLst/>
                        </a:rPr>
                        <a:t>What is the biological gradient?</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3372634"/>
                  </a:ext>
                </a:extLst>
              </a:tr>
              <a:tr h="763571">
                <a:tc>
                  <a:txBody>
                    <a:bodyPr/>
                    <a:lstStyle/>
                    <a:p>
                      <a:pPr>
                        <a:lnSpc>
                          <a:spcPct val="107000"/>
                        </a:lnSpc>
                        <a:spcAft>
                          <a:spcPts val="0"/>
                        </a:spcAft>
                      </a:pPr>
                      <a:r>
                        <a:rPr lang="en-US" sz="1800">
                          <a:effectLst/>
                        </a:rPr>
                        <a:t>Changes in plants as you move from grassland to woodland</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Light intensity as you move from grassland into woodland</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1968184"/>
                  </a:ext>
                </a:extLst>
              </a:tr>
              <a:tr h="763571">
                <a:tc>
                  <a:txBody>
                    <a:bodyPr/>
                    <a:lstStyle/>
                    <a:p>
                      <a:pPr>
                        <a:lnSpc>
                          <a:spcPct val="107000"/>
                        </a:lnSpc>
                        <a:spcAft>
                          <a:spcPts val="0"/>
                        </a:spcAft>
                      </a:pPr>
                      <a:r>
                        <a:rPr lang="en-US" sz="1800">
                          <a:effectLst/>
                        </a:rPr>
                        <a:t>Effect of pollution, radiating from a particular source, on species composition</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en-GB" sz="1800">
                        <a:effectLst/>
                      </a:endParaRPr>
                    </a:p>
                    <a:p>
                      <a:pPr>
                        <a:lnSpc>
                          <a:spcPct val="107000"/>
                        </a:lnSpc>
                        <a:spcAft>
                          <a:spcPts val="0"/>
                        </a:spcAft>
                      </a:pPr>
                      <a:r>
                        <a:rPr lang="en-GB" sz="1800">
                          <a:effectLst/>
                        </a:rPr>
                        <a:t>Concentration of the pollutant</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37648436"/>
                  </a:ext>
                </a:extLst>
              </a:tr>
              <a:tr h="763571">
                <a:tc>
                  <a:txBody>
                    <a:bodyPr/>
                    <a:lstStyle/>
                    <a:p>
                      <a:pPr>
                        <a:lnSpc>
                          <a:spcPct val="107000"/>
                        </a:lnSpc>
                        <a:spcAft>
                          <a:spcPts val="0"/>
                        </a:spcAft>
                      </a:pPr>
                      <a:r>
                        <a:rPr lang="en-US" sz="1800">
                          <a:effectLst/>
                        </a:rPr>
                        <a:t>Changes in abundance of different species up a rocky shore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en-GB" sz="1800" dirty="0">
                        <a:effectLst/>
                      </a:endParaRPr>
                    </a:p>
                    <a:p>
                      <a:pPr>
                        <a:lnSpc>
                          <a:spcPct val="107000"/>
                        </a:lnSpc>
                        <a:spcAft>
                          <a:spcPts val="0"/>
                        </a:spcAft>
                      </a:pPr>
                      <a:r>
                        <a:rPr lang="en-GB" sz="1800" dirty="0">
                          <a:effectLst/>
                        </a:rPr>
                        <a:t>Height above sea level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17428177"/>
                  </a:ext>
                </a:extLst>
              </a:tr>
              <a:tr h="763571">
                <a:tc>
                  <a:txBody>
                    <a:bodyPr/>
                    <a:lstStyle/>
                    <a:p>
                      <a:pPr>
                        <a:lnSpc>
                          <a:spcPct val="107000"/>
                        </a:lnSpc>
                        <a:spcAft>
                          <a:spcPts val="0"/>
                        </a:spcAft>
                      </a:pPr>
                      <a:r>
                        <a:rPr lang="en-GB" sz="1800">
                          <a:effectLst/>
                        </a:rPr>
                        <a:t>Density of plantain as you move away from a path</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en-GB" sz="1800">
                        <a:effectLst/>
                      </a:endParaRPr>
                    </a:p>
                    <a:p>
                      <a:pPr>
                        <a:lnSpc>
                          <a:spcPct val="107000"/>
                        </a:lnSpc>
                        <a:spcAft>
                          <a:spcPts val="0"/>
                        </a:spcAft>
                      </a:pPr>
                      <a:r>
                        <a:rPr lang="en-GB" sz="1800">
                          <a:effectLst/>
                        </a:rPr>
                        <a:t>How compacted/ trampled the soil is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4110499"/>
                  </a:ext>
                </a:extLst>
              </a:tr>
              <a:tr h="763571">
                <a:tc>
                  <a:txBody>
                    <a:bodyPr/>
                    <a:lstStyle/>
                    <a:p>
                      <a:pPr>
                        <a:lnSpc>
                          <a:spcPct val="107000"/>
                        </a:lnSpc>
                        <a:spcAft>
                          <a:spcPts val="0"/>
                        </a:spcAft>
                      </a:pPr>
                      <a:r>
                        <a:rPr lang="en-GB" sz="1800">
                          <a:effectLst/>
                        </a:rPr>
                        <a:t>Changes to percentage cover of grass as you move away from a tree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endParaRPr lang="en-GB" sz="1800" dirty="0">
                        <a:effectLst/>
                      </a:endParaRPr>
                    </a:p>
                    <a:p>
                      <a:pPr>
                        <a:lnSpc>
                          <a:spcPct val="107000"/>
                        </a:lnSpc>
                        <a:spcAft>
                          <a:spcPts val="0"/>
                        </a:spcAft>
                      </a:pPr>
                      <a:r>
                        <a:rPr lang="en-GB" sz="1800" dirty="0">
                          <a:effectLst/>
                        </a:rPr>
                        <a:t>Moisture content of the soil / light intensity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6015570"/>
                  </a:ext>
                </a:extLst>
              </a:tr>
            </a:tbl>
          </a:graphicData>
        </a:graphic>
      </p:graphicFrame>
    </p:spTree>
    <p:extLst>
      <p:ext uri="{BB962C8B-B14F-4D97-AF65-F5344CB8AC3E}">
        <p14:creationId xmlns:p14="http://schemas.microsoft.com/office/powerpoint/2010/main" val="1188348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1440D-E768-4F8A-A633-A52F82C54035}"/>
              </a:ext>
            </a:extLst>
          </p:cNvPr>
          <p:cNvSpPr>
            <a:spLocks noGrp="1"/>
          </p:cNvSpPr>
          <p:nvPr>
            <p:ph type="title"/>
          </p:nvPr>
        </p:nvSpPr>
        <p:spPr>
          <a:xfrm>
            <a:off x="117482" y="-448604"/>
            <a:ext cx="5097069" cy="1676603"/>
          </a:xfrm>
        </p:spPr>
        <p:txBody>
          <a:bodyPr>
            <a:normAutofit/>
          </a:bodyPr>
          <a:lstStyle/>
          <a:p>
            <a:r>
              <a:rPr lang="en-GB" b="1" dirty="0"/>
              <a:t>Types of Transect</a:t>
            </a:r>
          </a:p>
        </p:txBody>
      </p:sp>
      <p:sp>
        <p:nvSpPr>
          <p:cNvPr id="3" name="Content Placeholder 2">
            <a:extLst>
              <a:ext uri="{FF2B5EF4-FFF2-40B4-BE49-F238E27FC236}">
                <a16:creationId xmlns:a16="http://schemas.microsoft.com/office/drawing/2014/main" id="{A28EF053-1FF7-4EB6-8FCC-9BF0567EA691}"/>
              </a:ext>
            </a:extLst>
          </p:cNvPr>
          <p:cNvSpPr>
            <a:spLocks noGrp="1"/>
          </p:cNvSpPr>
          <p:nvPr>
            <p:ph idx="1"/>
          </p:nvPr>
        </p:nvSpPr>
        <p:spPr>
          <a:xfrm>
            <a:off x="117481" y="860346"/>
            <a:ext cx="5434821" cy="5997654"/>
          </a:xfrm>
        </p:spPr>
        <p:txBody>
          <a:bodyPr>
            <a:normAutofit fontScale="92500" lnSpcReduction="20000"/>
          </a:bodyPr>
          <a:lstStyle/>
          <a:p>
            <a:pPr marL="0" indent="0">
              <a:buNone/>
            </a:pPr>
            <a:r>
              <a:rPr lang="en-GB" sz="2400" b="1" u="sng" dirty="0"/>
              <a:t>Line transect</a:t>
            </a:r>
          </a:p>
          <a:p>
            <a:r>
              <a:rPr lang="en-GB" sz="2400" dirty="0"/>
              <a:t>This is a line placed at 90</a:t>
            </a:r>
            <a:r>
              <a:rPr lang="en-GB" sz="2400" baseline="30000" dirty="0"/>
              <a:t>◦</a:t>
            </a:r>
            <a:r>
              <a:rPr lang="en-GB" sz="2400" dirty="0"/>
              <a:t> to the environmental gradient. Either all species </a:t>
            </a:r>
            <a:r>
              <a:rPr lang="en-GB" sz="2400" b="1" dirty="0"/>
              <a:t>touching the line</a:t>
            </a:r>
            <a:r>
              <a:rPr lang="en-GB" sz="2400" dirty="0"/>
              <a:t> are recorded (continuous sampling) or species are counted at fixed intervals (no quadrats used!)</a:t>
            </a:r>
          </a:p>
          <a:p>
            <a:endParaRPr lang="en-GB" sz="2400" dirty="0"/>
          </a:p>
          <a:p>
            <a:pPr marL="0" indent="0">
              <a:buNone/>
            </a:pPr>
            <a:r>
              <a:rPr lang="en-GB" sz="2400" b="1" u="sng" dirty="0"/>
              <a:t>Belt transect </a:t>
            </a:r>
            <a:endParaRPr lang="en-GB" sz="2400" dirty="0"/>
          </a:p>
          <a:p>
            <a:r>
              <a:rPr lang="en-GB" sz="2400" dirty="0"/>
              <a:t>Two parallel transects are is set up and </a:t>
            </a:r>
            <a:r>
              <a:rPr lang="en-GB" sz="2400" b="1" dirty="0"/>
              <a:t>quadrats</a:t>
            </a:r>
            <a:r>
              <a:rPr lang="en-GB" sz="2400" dirty="0"/>
              <a:t> placed along it at equal intervals</a:t>
            </a:r>
          </a:p>
          <a:p>
            <a:endParaRPr lang="en-GB" sz="2400" dirty="0"/>
          </a:p>
          <a:p>
            <a:pPr marL="0" indent="0">
              <a:buNone/>
            </a:pPr>
            <a:r>
              <a:rPr lang="en-GB" sz="2400" b="1" dirty="0">
                <a:solidFill>
                  <a:srgbClr val="00B050"/>
                </a:solidFill>
              </a:rPr>
              <a:t>Advantage</a:t>
            </a:r>
          </a:p>
          <a:p>
            <a:r>
              <a:rPr lang="en-GB" sz="2400" dirty="0"/>
              <a:t>Useful when habitat shows a clear gradient in environmental factors</a:t>
            </a:r>
          </a:p>
          <a:p>
            <a:endParaRPr lang="en-GB" sz="2400" b="1" dirty="0">
              <a:solidFill>
                <a:srgbClr val="FF0000"/>
              </a:solidFill>
            </a:endParaRPr>
          </a:p>
          <a:p>
            <a:pPr marL="0" indent="0">
              <a:buNone/>
            </a:pPr>
            <a:r>
              <a:rPr lang="en-GB" sz="2400" b="1" dirty="0">
                <a:solidFill>
                  <a:srgbClr val="FF0000"/>
                </a:solidFill>
              </a:rPr>
              <a:t>Disadvantage</a:t>
            </a:r>
          </a:p>
          <a:p>
            <a:r>
              <a:rPr lang="en-GB" sz="2400" dirty="0"/>
              <a:t>Only species on the line/belt are recorded leading to an underestimate</a:t>
            </a:r>
          </a:p>
          <a:p>
            <a:endParaRPr lang="en-GB" sz="1800" dirty="0"/>
          </a:p>
        </p:txBody>
      </p:sp>
      <p:pic>
        <p:nvPicPr>
          <p:cNvPr id="22530" name="Picture 2">
            <a:extLst>
              <a:ext uri="{FF2B5EF4-FFF2-40B4-BE49-F238E27FC236}">
                <a16:creationId xmlns:a16="http://schemas.microsoft.com/office/drawing/2014/main" id="{8D6BCF8E-45F8-443D-BA49-0839CBBB03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003"/>
          <a:stretch/>
        </p:blipFill>
        <p:spPr bwMode="auto">
          <a:xfrm>
            <a:off x="5661951" y="730698"/>
            <a:ext cx="6468929" cy="521702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81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 calcmode="lin" valueType="num">
                                      <p:cBhvr additive="base">
                                        <p:cTn id="2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5037AC-D372-41B4-BFB7-53122150604B}"/>
              </a:ext>
            </a:extLst>
          </p:cNvPr>
          <p:cNvSpPr>
            <a:spLocks noGrp="1"/>
          </p:cNvSpPr>
          <p:nvPr>
            <p:ph type="title"/>
          </p:nvPr>
        </p:nvSpPr>
        <p:spPr>
          <a:xfrm>
            <a:off x="353645" y="-232943"/>
            <a:ext cx="10515600" cy="1325563"/>
          </a:xfrm>
        </p:spPr>
        <p:txBody>
          <a:bodyPr/>
          <a:lstStyle/>
          <a:p>
            <a:r>
              <a:rPr lang="en-GB" b="1" u="sng" dirty="0"/>
              <a:t>Opportunistic – </a:t>
            </a:r>
            <a:r>
              <a:rPr lang="en-GB" b="1" i="1" u="sng" dirty="0"/>
              <a:t>weakest form of sampling</a:t>
            </a:r>
            <a:endParaRPr lang="en-GB" b="1" i="1" dirty="0"/>
          </a:p>
        </p:txBody>
      </p:sp>
      <p:sp>
        <p:nvSpPr>
          <p:cNvPr id="3" name="Content Placeholder 2"/>
          <p:cNvSpPr>
            <a:spLocks noGrp="1"/>
          </p:cNvSpPr>
          <p:nvPr>
            <p:ph idx="1"/>
          </p:nvPr>
        </p:nvSpPr>
        <p:spPr/>
        <p:txBody>
          <a:bodyPr>
            <a:normAutofit/>
          </a:bodyPr>
          <a:lstStyle/>
          <a:p>
            <a:pPr marL="285750" indent="-285750"/>
            <a:endParaRPr lang="en-GB"/>
          </a:p>
          <a:p>
            <a:pPr marL="285750" indent="-285750"/>
            <a:endParaRPr lang="en-GB"/>
          </a:p>
          <a:p>
            <a:endParaRPr lang="en-GB"/>
          </a:p>
        </p:txBody>
      </p:sp>
      <p:sp>
        <p:nvSpPr>
          <p:cNvPr id="4" name="TextBox 3"/>
          <p:cNvSpPr txBox="1"/>
          <p:nvPr/>
        </p:nvSpPr>
        <p:spPr>
          <a:xfrm>
            <a:off x="140043" y="864563"/>
            <a:ext cx="11840941" cy="5878532"/>
          </a:xfrm>
          <a:prstGeom prst="rect">
            <a:avLst/>
          </a:prstGeom>
          <a:noFill/>
        </p:spPr>
        <p:txBody>
          <a:bodyPr wrap="square" rtlCol="0">
            <a:spAutoFit/>
          </a:bodyPr>
          <a:lstStyle/>
          <a:p>
            <a:r>
              <a:rPr lang="en-GB" sz="3200" dirty="0"/>
              <a:t>Researcher takes samples based on </a:t>
            </a:r>
            <a:r>
              <a:rPr lang="en-GB" sz="3200" b="1" dirty="0"/>
              <a:t>prior knowledge</a:t>
            </a:r>
            <a:r>
              <a:rPr lang="en-GB" sz="3200" dirty="0"/>
              <a:t> or during the process of collecting data</a:t>
            </a:r>
          </a:p>
          <a:p>
            <a:endParaRPr lang="en-GB" sz="3200" dirty="0"/>
          </a:p>
          <a:p>
            <a:r>
              <a:rPr lang="en-GB" sz="3200" dirty="0"/>
              <a:t>May sample an area that they know contains a particular species.</a:t>
            </a:r>
          </a:p>
          <a:p>
            <a:endParaRPr lang="en-GB" sz="3200" dirty="0"/>
          </a:p>
          <a:p>
            <a:r>
              <a:rPr lang="en-GB" sz="3200" b="1" dirty="0">
                <a:solidFill>
                  <a:srgbClr val="00B050"/>
                </a:solidFill>
              </a:rPr>
              <a:t>Advantages</a:t>
            </a:r>
          </a:p>
          <a:p>
            <a:r>
              <a:rPr lang="en-GB" sz="3200" dirty="0"/>
              <a:t>Easier and faster than random sampling</a:t>
            </a:r>
          </a:p>
          <a:p>
            <a:endParaRPr lang="en-GB" sz="3200" b="1" dirty="0">
              <a:solidFill>
                <a:srgbClr val="FF0000"/>
              </a:solidFill>
            </a:endParaRPr>
          </a:p>
          <a:p>
            <a:r>
              <a:rPr lang="en-GB" sz="3200" b="1" dirty="0">
                <a:solidFill>
                  <a:srgbClr val="FF0000"/>
                </a:solidFill>
              </a:rPr>
              <a:t>Disadvantage</a:t>
            </a:r>
          </a:p>
          <a:p>
            <a:r>
              <a:rPr lang="en-GB" sz="3200" dirty="0"/>
              <a:t>Data may be biased</a:t>
            </a:r>
          </a:p>
          <a:p>
            <a:r>
              <a:rPr lang="en-GB" sz="3200" dirty="0"/>
              <a:t>Overestimate of biodiversity</a:t>
            </a:r>
          </a:p>
          <a:p>
            <a:endParaRPr lang="en-GB" sz="2400" dirty="0"/>
          </a:p>
        </p:txBody>
      </p:sp>
    </p:spTree>
    <p:extLst>
      <p:ext uri="{BB962C8B-B14F-4D97-AF65-F5344CB8AC3E}">
        <p14:creationId xmlns:p14="http://schemas.microsoft.com/office/powerpoint/2010/main" val="377206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 calcmode="lin" valueType="num">
                                      <p:cBhvr additive="base">
                                        <p:cTn id="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anim calcmode="lin" valueType="num">
                                      <p:cBhvr additive="base">
                                        <p:cTn id="1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anim calcmode="lin" valueType="num">
                                      <p:cBhvr additive="base">
                                        <p:cTn id="19"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74638"/>
            <a:ext cx="8229600" cy="634082"/>
          </a:xfrm>
        </p:spPr>
        <p:style>
          <a:lnRef idx="1">
            <a:schemeClr val="accent4"/>
          </a:lnRef>
          <a:fillRef idx="2">
            <a:schemeClr val="accent4"/>
          </a:fillRef>
          <a:effectRef idx="1">
            <a:schemeClr val="accent4"/>
          </a:effectRef>
          <a:fontRef idx="minor">
            <a:schemeClr val="dk1"/>
          </a:fontRef>
        </p:style>
        <p:txBody>
          <a:bodyPr>
            <a:noAutofit/>
          </a:bodyPr>
          <a:lstStyle/>
          <a:p>
            <a:r>
              <a:rPr lang="en-GB" sz="3200"/>
              <a:t>Why could counting butterflies be a problem?</a:t>
            </a:r>
          </a:p>
        </p:txBody>
      </p:sp>
      <p:sp>
        <p:nvSpPr>
          <p:cNvPr id="5" name="TextBox 4"/>
          <p:cNvSpPr txBox="1"/>
          <p:nvPr/>
        </p:nvSpPr>
        <p:spPr>
          <a:xfrm>
            <a:off x="289169" y="6122760"/>
            <a:ext cx="11902831" cy="646331"/>
          </a:xfrm>
          <a:prstGeom prst="rect">
            <a:avLst/>
          </a:prstGeom>
          <a:noFill/>
        </p:spPr>
        <p:txBody>
          <a:bodyPr wrap="square" rtlCol="0">
            <a:spAutoFit/>
          </a:bodyPr>
          <a:lstStyle/>
          <a:p>
            <a:r>
              <a:rPr lang="en-GB" sz="3600" dirty="0">
                <a:solidFill>
                  <a:srgbClr val="00B0F0"/>
                </a:solidFill>
              </a:rPr>
              <a:t>Capture &amp; mark. Then release, recapture to avoid overestimate</a:t>
            </a:r>
          </a:p>
        </p:txBody>
      </p:sp>
      <p:pic>
        <p:nvPicPr>
          <p:cNvPr id="8201" name="Picture 9" descr="http://www.ces.ncsu.edu/wp-content/uploads/2012/11/Daffodi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943" y="1196752"/>
            <a:ext cx="3714795" cy="486638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csadler\AppData\Local\Microsoft\Windows\Temporary Internet Files\Content.IE5\AESQIBNL\MM900318055[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38410" y="1903831"/>
            <a:ext cx="1298880" cy="72970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csadler\AppData\Local\Microsoft\Windows\Temporary Internet Files\Content.IE5\69MI63SD\MM900283572[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91997" y="1738189"/>
            <a:ext cx="1314450" cy="8953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csadler\AppData\Local\Microsoft\Windows\Temporary Internet Files\Content.IE5\DBPFHSZV\MM900318056[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56040" y="3883478"/>
            <a:ext cx="762000" cy="47625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Users\csadler\AppData\Local\Microsoft\Windows\Temporary Internet Files\Content.IE5\AESQIBNL\MM900036993[1].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851400" y="3720496"/>
            <a:ext cx="524520" cy="4513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8611848-4671-1586-BB0A-73B47B12A7BA}"/>
              </a:ext>
            </a:extLst>
          </p:cNvPr>
          <p:cNvSpPr txBox="1"/>
          <p:nvPr/>
        </p:nvSpPr>
        <p:spPr>
          <a:xfrm>
            <a:off x="483079" y="3076755"/>
            <a:ext cx="2143536" cy="707886"/>
          </a:xfrm>
          <a:prstGeom prst="rect">
            <a:avLst/>
          </a:prstGeom>
          <a:noFill/>
        </p:spPr>
        <p:txBody>
          <a:bodyPr wrap="none" rtlCol="0">
            <a:spAutoFit/>
          </a:bodyPr>
          <a:lstStyle/>
          <a:p>
            <a:r>
              <a:rPr lang="en-GB" sz="4000" dirty="0">
                <a:solidFill>
                  <a:srgbClr val="FF0000"/>
                </a:solidFill>
              </a:rPr>
              <a:t>Solution?</a:t>
            </a:r>
          </a:p>
        </p:txBody>
      </p:sp>
    </p:spTree>
    <p:extLst>
      <p:ext uri="{BB962C8B-B14F-4D97-AF65-F5344CB8AC3E}">
        <p14:creationId xmlns:p14="http://schemas.microsoft.com/office/powerpoint/2010/main" val="324197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270" y="274638"/>
            <a:ext cx="9716530" cy="850106"/>
          </a:xfrm>
        </p:spPr>
        <p:style>
          <a:lnRef idx="1">
            <a:schemeClr val="accent4"/>
          </a:lnRef>
          <a:fillRef idx="2">
            <a:schemeClr val="accent4"/>
          </a:fillRef>
          <a:effectRef idx="1">
            <a:schemeClr val="accent4"/>
          </a:effectRef>
          <a:fontRef idx="minor">
            <a:schemeClr val="dk1"/>
          </a:fontRef>
        </p:style>
        <p:txBody>
          <a:bodyPr/>
          <a:lstStyle/>
          <a:p>
            <a:r>
              <a:rPr lang="en-GB" dirty="0"/>
              <a:t>Capture and mark</a:t>
            </a:r>
          </a:p>
        </p:txBody>
      </p:sp>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199" t="9011" r="10750" b="8607"/>
          <a:stretch/>
        </p:blipFill>
        <p:spPr bwMode="auto">
          <a:xfrm>
            <a:off x="434594" y="1564709"/>
            <a:ext cx="5035330" cy="5018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651156" y="1564709"/>
            <a:ext cx="6236043" cy="5078313"/>
          </a:xfrm>
          <a:prstGeom prst="rect">
            <a:avLst/>
          </a:prstGeom>
          <a:solidFill>
            <a:schemeClr val="accent1">
              <a:lumMod val="20000"/>
              <a:lumOff val="80000"/>
            </a:schemeClr>
          </a:solidFill>
          <a:ln>
            <a:solidFill>
              <a:schemeClr val="tx1"/>
            </a:solidFill>
          </a:ln>
        </p:spPr>
        <p:txBody>
          <a:bodyPr wrap="square" rtlCol="0">
            <a:spAutoFit/>
          </a:bodyPr>
          <a:lstStyle/>
          <a:p>
            <a:r>
              <a:rPr lang="en-GB" sz="3600" dirty="0"/>
              <a:t>1. Capture as many animals as you can in a defined period of time.</a:t>
            </a:r>
          </a:p>
          <a:p>
            <a:endParaRPr lang="en-GB" sz="3600" dirty="0"/>
          </a:p>
          <a:p>
            <a:r>
              <a:rPr lang="en-GB" sz="3600" dirty="0"/>
              <a:t>2. Count them and mark them in a way that causes no harm</a:t>
            </a:r>
          </a:p>
          <a:p>
            <a:endParaRPr lang="en-GB" sz="3600" dirty="0"/>
          </a:p>
          <a:p>
            <a:r>
              <a:rPr lang="en-GB" sz="3600" dirty="0"/>
              <a:t>3. Release them to mix in the population.</a:t>
            </a:r>
          </a:p>
        </p:txBody>
      </p:sp>
    </p:spTree>
    <p:extLst>
      <p:ext uri="{BB962C8B-B14F-4D97-AF65-F5344CB8AC3E}">
        <p14:creationId xmlns:p14="http://schemas.microsoft.com/office/powerpoint/2010/main" val="365304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 calcmode="lin" valueType="num">
                                      <p:cBhvr additive="base">
                                        <p:cTn id="1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184" y="274638"/>
            <a:ext cx="9996616" cy="850106"/>
          </a:xfrm>
        </p:spPr>
        <p:style>
          <a:lnRef idx="1">
            <a:schemeClr val="accent4"/>
          </a:lnRef>
          <a:fillRef idx="2">
            <a:schemeClr val="accent4"/>
          </a:fillRef>
          <a:effectRef idx="1">
            <a:schemeClr val="accent4"/>
          </a:effectRef>
          <a:fontRef idx="minor">
            <a:schemeClr val="dk1"/>
          </a:fontRef>
        </p:style>
        <p:txBody>
          <a:bodyPr/>
          <a:lstStyle/>
          <a:p>
            <a:r>
              <a:rPr lang="en-GB" dirty="0"/>
              <a:t>Recapture</a:t>
            </a:r>
          </a:p>
        </p:txBody>
      </p:sp>
      <p:sp>
        <p:nvSpPr>
          <p:cNvPr id="3" name="Content Placeholder 2"/>
          <p:cNvSpPr>
            <a:spLocks noGrp="1"/>
          </p:cNvSpPr>
          <p:nvPr>
            <p:ph idx="1"/>
          </p:nvPr>
        </p:nvSpPr>
        <p:spPr>
          <a:xfrm>
            <a:off x="214183" y="1340768"/>
            <a:ext cx="11598875" cy="2764904"/>
          </a:xfrm>
          <a:solidFill>
            <a:schemeClr val="accent1">
              <a:lumMod val="20000"/>
              <a:lumOff val="80000"/>
            </a:schemeClr>
          </a:solidFill>
          <a:ln>
            <a:solidFill>
              <a:schemeClr val="tx1"/>
            </a:solidFill>
          </a:ln>
        </p:spPr>
        <p:txBody>
          <a:bodyPr/>
          <a:lstStyle/>
          <a:p>
            <a:pPr marL="0" indent="0">
              <a:buNone/>
            </a:pPr>
            <a:r>
              <a:rPr lang="en-GB" sz="3200" dirty="0"/>
              <a:t>4. After a few weeks / days capture the same species over the same time period.</a:t>
            </a:r>
          </a:p>
          <a:p>
            <a:pPr marL="0" indent="0">
              <a:buNone/>
            </a:pPr>
            <a:endParaRPr lang="en-GB" sz="3200" dirty="0"/>
          </a:p>
          <a:p>
            <a:pPr marL="0" indent="0">
              <a:buNone/>
            </a:pPr>
            <a:r>
              <a:rPr lang="en-GB" sz="3200" dirty="0"/>
              <a:t>5. Count how many are marked and how many are not marked.</a:t>
            </a:r>
          </a:p>
          <a:p>
            <a:endParaRPr lang="en-GB" dirty="0"/>
          </a:p>
          <a:p>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5137" y="4159939"/>
            <a:ext cx="1506323" cy="1094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670" t="16019" r="16744" b="46502"/>
          <a:stretch/>
        </p:blipFill>
        <p:spPr bwMode="auto">
          <a:xfrm>
            <a:off x="4057239" y="5333371"/>
            <a:ext cx="7202973" cy="1353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067210" y="5517232"/>
            <a:ext cx="2523682" cy="954107"/>
          </a:xfrm>
          <a:prstGeom prst="rect">
            <a:avLst/>
          </a:prstGeom>
          <a:noFill/>
        </p:spPr>
        <p:txBody>
          <a:bodyPr wrap="square" rtlCol="0">
            <a:spAutoFit/>
          </a:bodyPr>
          <a:lstStyle/>
          <a:p>
            <a:pPr algn="ctr"/>
            <a:r>
              <a:rPr lang="en-GB" sz="2800" dirty="0"/>
              <a:t>Population     size        </a:t>
            </a:r>
          </a:p>
        </p:txBody>
      </p:sp>
      <p:sp>
        <p:nvSpPr>
          <p:cNvPr id="7" name="TextBox 6"/>
          <p:cNvSpPr txBox="1"/>
          <p:nvPr/>
        </p:nvSpPr>
        <p:spPr>
          <a:xfrm>
            <a:off x="3553461" y="5678927"/>
            <a:ext cx="552056" cy="646331"/>
          </a:xfrm>
          <a:prstGeom prst="rect">
            <a:avLst/>
          </a:prstGeom>
          <a:noFill/>
        </p:spPr>
        <p:txBody>
          <a:bodyPr wrap="square" rtlCol="0">
            <a:spAutoFit/>
          </a:bodyPr>
          <a:lstStyle/>
          <a:p>
            <a:r>
              <a:rPr lang="en-GB" sz="3600" dirty="0"/>
              <a:t>=</a:t>
            </a:r>
          </a:p>
        </p:txBody>
      </p:sp>
      <p:sp>
        <p:nvSpPr>
          <p:cNvPr id="4" name="AutoShape 2" descr="data:image/jpeg;base64,/9j/4AAQSkZJRgABAQAAAQABAAD/2wCEAAkGBhQSEBUUEhQUFBQVFBgWFxYYGRccFhobFxYVFBkYGBgXGyYeFxwjGhYWHy8gIycpLSwsFx4xNTAqNSYsLCkBCQoKDgwOGg8PGiolHyQsLCwsNS8qLCw0LDIsLCwvLCwvLC0sLCkvLCwpLCwsMCosLyw1LSksLCwsLCwsLCwsLP/AABEIAPsAyQMBIgACEQEDEQH/xAAcAAEAAQUBAQAAAAAAAAAAAAAABAEDBQYHCAL/xABGEAABAgQCBgcECQEHAwUAAAABAAIDBBEhEjEFBkFRYYEHEyIycZGhQrHB0RQjM1JicoLh8JIIFUNTorLCNGPxJEST0uL/xAAbAQEAAgMBAQAAAAAAAAAAAAAABQYCAwQBB//EADQRAAIBAgMECgIBAwUAAAAAAAABAgMRBBIhBTFBURMiYXGBkaGx0fAyweEjUvEUJEJDcv/aAAwDAQACEQMRAD8A7iiIgCIiAIiIAiIgCIiAIiIAiIgCIiAIiIAiIgCIiAIiIAiIgCIiAIiIAiIgCIiAIiIAiIgCIiAIiIAiIgCIiAIiIAiIgCIiA5r0j9M0PR0Uy8GGI8wAC+ppDh1FQDS7nUINBSxF1zOZ6f8ASTiS36PDG4Q605ucVjumeUazTUzhNcXVvdwc6G0ke481p0OGzA6pOO2EAW41K8bMlG50jRPTtpQxGsDYEdzjQNMPCSTsq1wW3wenx0CKYOkZF8GI2mLq3AkVv3HcPxLgjag1FQRtVcZLsTu0SampNT4nO6Cx611d6RpCdoIEwzGf8N/Yicmu73Kq2VeM/wC7C81hNc1uwOIJqM6EAcrLcNWulTSOjcLIhMeD9yKSbfgiZt8Ljgt8sPVjHPKLt3GvPFuyZ6cRajqX0myekhSE/q41LwYlA/jh2PHhzAW3VWkyKoiIAiIgKIqogCIiAIioSgKqzMzbIbS+I9rGDNziGtHiTYLnnSB0zwJAugy9JiZFiAfqoZ/G4Zn8I5kLhem9YJ7Sby+O98UA2blCb+Vo7I96yjCU3aKuzxyUVdnetOdOmjZclrHvmHD/ACm1b/W4geVVqc10/TUVsR8nIAw4Yq97y94aDkXYAA3zXFY8k9neaQqQZt7A4Nc5oeKOAJAcM6EbUnCcHaSs+09i09TokX+0BpIm30dvAQyfe5T9Hf2i5xv20CBFH4cbD73D0XJwrscNxdkkjYSKFYXMrHrvUvXGDpKVEeDUXwvYe8x4oS077EEHaCs+uJ/2awME72r4oPZ4Uidr4cl2xemJ586f9UHQ5ps8y8OPhY/8MRjaCvBzWjm0rlkCRc8HDmNi9NdNOhXzOiIvVgl0JzYxaM3NZXEOTXF36V5kky4uo12GvGizpxUppM9vZGTk9V4jxcUvtNPRZKBqeB3qnwPyVqVguA+2Pl8qqdDiRW5PJHFp+SuFDA4eEbuGva0/3Yh61as31ZLyZcg6LfD7hNNzgCPmpBY1wpEh1BFyztDxLDfyXyzTjhZwYR4Eed6qbLaYhPIqGA8HUP8AqFPVdFSyVrNL73kfJ1d8lftRjdHaMl2OrEaXwwaiLCLhHgkGtaAgub/qGw2XU9CdJTZUw2TUdsxLPoIc1UdZDJrRswABjbY0igDI4gCDTn00IRF6gjIgE+T2VHqtS0zod2LEwV4kYSeRzPEZqt4zA69JS8vu4lcJi8yyzPXkOIHAEEEEVBFwQbgg7QvteeOiLpTdKPbJzbj9HcaQ3u/wSTka/wCGT/Sb5VXoYGyiCSKqiKqAoiqqICqoio94AJJAAFSTkEAiRA0EkgACpJsABcknYuT61a+OnhEhSccS0o0ERJsmjn7D1W1sMfeF3GzdpWodLHSq6dc6Uk3ESwNHvGccg5D/ALdch7WeVFg9XNEPhAGOHM2tL7tbTa1t24uLstxW2lRlWeVGivXjQjml4LmUbqdBDy8l4hg9gRLPifiLQKtBzw3N9izAkzhAa2gGVey0fpF/cp0KahBxDXY3kXpUvO27nfOi+40wxo7RbXcXCvkwOpzKsWGgqKtArFfFVasrtfr0NdndXWv77+TQGim7aT5rBzurLB3HnnRbeZytcLGCu0gnZtJI9FCiy0R/tD+lrR5uIJXcqFKrrVhfx1Oihiasd8rGkR9Dvbx8CPmosaFhNCtr0hoWLS0WH7vWt1qkywteQTUgqA2lg6dBp01JLtsT+Gr9It6PQn9n3VkwZKJNPsZlwwD/ALcPEAebi7kBvXVlgdRNGul9GysJ/fZAYHcCRipyrTks8ok3ny4VsvIul5eDC0lMtbaE2YisYAK0AeQAG7hkvXZXlrTOhjL6Zm4cWgPWve0n2hEd1jCKXuDsXVg4Z68F295rqSywb7CXAjwadmHFiX2kgeVWhSmR4d6SrOdN3NSIEnejWOz2/wAr6KQ+E1poXDF91oLnDxvQK5SUd12VapVTf8ssMmW0vCaODRDHrgJPmorpSFMAhzA14rbOgpY121zqPC1FNiwxW4pfI0rltAUOZlDZzTRzRY8rtPArmqU1+SMIT5OxDEs+CaVNNhCo8B19qnS02HsuMiQWnMHcfmM1aiS+0LvpzjUimbc7v1t5remdF4u03vDPiuvdB/SAY8L6DMOrFhNrBcc3wx7B3uZ/t8CudRodarX4kSJKx2R4DnMex1WuGYcPeCLcbqB2vgGr16a7yawVe6yNnr9FrGoWuLdISrItsRFHDc9oGJpGwjMb2kEbQNoVbJEorcxFwtLtwJ/ZXVFnRXC37zxXwb2iOdAOaAkA2uuLdNfSES52j5Z1B/7l7c75QQfLF4gb10DpH1xGj5Jz20MeJ9XBb+MjvEbmjtHkNq88aGk+siGJEJdRxOI5ueTVzyfGvNbqFCVeooQMKtSNKDnIy2q2gBC+seB1lLA+yPmtjbNUuCfOg88/JQ4KksZUqzxoRorLFFKxNWVWbnNluZa6MS093bu3Zm/mvgaMgwA3sYyTcVNfzA1sBx5KRNzQZUUDnGgDNpJyr6muyhKuwGhlS673HtOHd/K3c0fvtWKk72iYKUoxW9LlzIz5WGRZkVvg5v8A9j71jZrR+eHreFSw/wDJZx82wZgDxt77FR4sw0DunxvT/RVdVOU1uZ7TqTT3GrTkFrR9YCPzNI9aUUHUfR8GY0zLQ3/ZOjCoPtFoLg012FwA5rb4k+0ttDB4tOKnKzvRYXVWR67T0p1IyitiPpagh1c4kbLD1XFtZSlQTdtHy1LDs6s5SaaZ6eCqqKqq5MlCvO3SVpZrtPxcLSerhMhEtzxBuI/7qcl6JK8864aI6nT02KFwihsYcMYqa32ODl3bPV8TD7wOfEvLSk+wiP0rFdYNLQfxAH0qQvqG6IBRoDRwr/CVLEAN71BfK9fgrbXMFaV2K4Nq1kVVzT3ItsiO/Cb372LyLhZfYmHbmH+r3YlXrKmwr6qrGG1tnwWmSjbX3PG+aIEWEQ/GwNxUoW3AcL0zNiNhX1Am2vyqCKYmmzh4j4qY+Cf4R81CnNHYmihDXgdl1bjhxB3LGNqfWg/A3RlGdlItxmLFzsuHAg7QpstGcCGRe8e672XflO/geVVSYhqUoVYYiLXDidEL05WK9GWtZ0fOhkR2GDGLWPOxjq/VxeRNDva5y9Ny0fE3KhFiNx+I2g7iF5D0vLe1yXe+h7WwzcgA44o0tSFEHtOh0rDfxOGo44TvVBx2FeFryp8OHcWKnPPFSOjKwTWJ+Vvq4/JvqrzX1AIuCufdKus5ltHxBDNIs090FhGYY0UiOHIEeMQLiehmtTlXSTrO7SGkD1Z+qhkwoVMsIPaiD8xvXdhXzKQg0BoyAsBwWB0NCqS45d0cs/X3LZJWmVv5/wCFcdj4TosP0st8vbgQ206t5ZFuRkpaFU2UmM8NAF6mzQBVx4NbtPkBmSFClp0uJbCBc8UqfYb+Y7fyjPgFIZG6ok4S6I6znudDBPADF2G/hHqvK080ssSvSpPN1vIky2iCDifhBIoA4lxaNtTXtuNqngALBSnStMy0fpNf6cVT5LGxNJR6nDDp4Oh/8XKFE0nMgWaW+FPgsIUtNH6mHR1Ju7a8zPf3a25y4luEH9Jf8FjY2i21OB2/IEe4rE/S5g3wuUaJFmSaXF9v75rshTa3yXmb4Yepf80TJuReKusTSxae1tytfwK+ejrTPUaegGK3D1rTArbN4o0/1Bo5qE6SmHUrEHNTdQdWnRtNyzY1aQgY9a59XQt8O2WLj2mv9s+txRN4B2nZtNnpJVRFUybKFcH6WIkSHpwHDaLKsDCbA4S+p5Gvou8rSelbVD6dJ4obMUeAeshja4e3DH5m5De1q6MNU6KrGfJmurDPBx5nKIWjnv70RoOLJt7HxPwUpuhWj/Era4LqZ0+6FrsJsHAHHESfZLnADYa7ag7PNfYDjaHA8y8/FXPLmV0yrypTv+VvBL93M/8A3Y0ZAZna14y3E19Cqtk217jeThX1AqsGySjnOjBXZDJP+oKSGNBGKPMZbgPcxaJJLcapU3/f7mQfLNpY7cntH+4K26DbutOWWEj3KII8vtjxebyPexX2OgbI9bbYrVkpU1+Ri1Jc/JlmPo+G6pLG33tod/msXHhRIeVYjPuk9seDvaHArNkwv86HziN+aizEWCP8aGf1A+5boOgndOz5r77m6lVmnZpvwZgYzmxWkA7MtoKynRNrEZLSsIONIcf6l+7tnsO5PpyJWK0kYRNREaH/AHgfQ71gZx7g6uRzqMq7wRxuoXbbU8snZtaXXFdvJ3/yWHBvRrXxPQukemqVl590tRxh1IMaowNiXFABUuZiAq61DiNwud9LWnuunjDa4lksBAbTIuFHRXeOMtH6FoP0xsOYZFhNqGvY8NidoVbhcQ4Vu0uB5K7DnXRYhe81cXOeeLnOLiamwuSTXcFXopSkk+Z3J21M3LhsOGATSm08st5UiXhPiuuXMbwHa8/Z9/gsdJuZiq57cXEig8Pmtlk4sKgpGhA/mA96vEGnDWVo6Winy5v9L1IDF1XBdWOvO33zLkDVyCaVFhxPrvWUltCQm5MaP0t95C+IU0y/1kLLPrGfNXxphjT9pBpTLG087XXHOML6JFeqVMRPS79Se3R7BngHr8grzZeEKEEEjwG0HdbJYx2tDakNMI1Gxrz/AMUiaWxi8OG4V/yh/wAlrSZz9HW/5XX3tMq2XYW2aKm5yseYvmVCmNCQ6klt6k1BIOQpcHx81A6prh9iAfwtw+rXCij9TFb3HRm8CcQ42cSVthG/E3Qg1unb73l6d0Y1oqHltTXtEEVpTbQmwUjoglIrtMxHh2KHBlix7vzluFt+LSf0rERtJxGlrYjMTnuwswsJe4n2WgVJd4eS630Y6pvkpZ7owAjTETrXtHsANDWQyR3iBWvFxXHtOoo0VTvq36Fj2XSqJuU9VwZuaIirpOlEIVVRAalpzo0lZiK6M0GDGd3nMAwvO97CKOPEUJ3rn+tcSXkS6EIwmY4/woTDVpt9o7Hhh+FzwWS6VulF0CMZGVxB4aDGitNHNxAODGH2SQQS7ZUUvccvl2xYnZY0MBuaZniTmfEqc2dQq1Y3ztRX3uRGY2FF6zim+d7e28yztc4guZcN8Y3wwlUha8R3WhyjH8yfUMCpK6vtbd/aPG/vWSY4CwPIfspOWG5Sfp8EHUeGX407+L+SO3SUzEuZCBzcR8LL4fLudnJy36XOPqGU9VJ6uuyvvVTDG004YjXyBWaw9t8maekivxjbucvkxcSRbW8rCaL1pEvsysvl0mzZAp4Or8AsrjNi1zgPE35HLmviK0nNzj4uPuFl0Uqbi9L+f8G3p3x938mDjSbRXFCrW4xFop4Ala1GkwcRApQ90XINQL8P2W/CCG1NAABcmgWnaxTOJ1Q2gFRXb+rd4eajNrwiqd29fvEltnVnObSRiPo7Q4teSBhqCBWppUDMWO9JOGK1IqN1aVSYh5FtSKC9PipGhZgw4gdns5Hcq5h7OpG749/oTVW6i2kbRo5kMCghtH6mfFyy0DR7TfqajiW/CqrKOD24hQg+/jxVwyjfugHhn6K7pSy2Uv0U6rWvJ714v5RcboloP/Twubv/AMI6EG5QJb/5PkxfLQAdh4Ov5E3CvQooIqKjl8j8FyzpyXFnO5Pe9fF/Jb+nRwThgy1vxRKf7br4fp2baP8Ap4FOBcT5EhSHONTQ19/kbr4+lEZj+cdy1qk3xPE4/wBifn8kEa2xsiyE07i2IPca+VV9wdYY7nNqIMRlaObCeWRCNuExKgHxClRYzHDttBbvIqPMZLHTOhWOuynI+4hdCw6mt7XidVOVFO7gl4XR2jUaFIRGddKNrEHZf1n28Mm5a4HufpsdlVtwXl/Q+mYuj9IS8ZsR7R1jWRA6tHQ3OGIGuYoSRuIrZenwVVcbRlRrOEnctVCUZU04rQqqqiquQ3BUKqqFAeYp2I2a0hNzTzRr5h4a25NGHCCScrAWU0zrWCgF6WbS/wC3iV8a0SIgaZnIcMC8UPY0ZDrGtiE031cfBXJXRVAS83Od78zmrrgFD/Swt9d9St7QsqrzvuPhoc+7zQbGjPmVfY0gdlgGefh6+a+3RmsG4e/4lUhQ4sUgMaaX2X9chxK6ZaLUjXK/YizEimwJ5V+ACtCYvhbUuOwbFmpPVepxRH7aEMNeRib+DalZuXloUFtITGjIE7eZzJ4Z+C0SrxW7U1TxNOGi1foa9K6IiEAv7A3bfJSHSTWgHIAXJy4nwUyb0k1tj2nfdGfMVoB428clhdIRDFoHkUcR2RXCALku+8QN9hUUAXiqzm9DVDPUd5aIg6SmOsAp9nmN7qe0R93YBtz2BaZpAF8Q7uH84LbNMzgENxyLshuGwfzeVhpOTsCc3fFVva+JtPo77t/eXHZGHbhmsRIDKQHMiFwbicWmhIsACBTO5b534wpKWNjv2fBdS0ToVszoWcgua0uhzEN8N5AxM60Qg/CcxUNpzWp6K0cBCdXIA15EU9aKD6RR1XHUmnFy0fDQvSJc1oiQzUOFHDiLEHcdtfFbBJERG9k1IFCD3gR94LAaLiBkXqn92JlweB8QsrBZhfhNQ6lWuBobcfDZlZXfB4hYmgpx3rf8lK2lR6OrKD713fwS4jRlEbbf++xWGyjm9x2Ju4kB19xNneFQp0KcIr1naH3gLjxb8q+AVH6PBOKE4NOZA7vNubeS6M/B6exFRk46P5X8EF76E4hTxaPUOFlegkEDtE8mfGiq6dwOwxmYTsIIwnwr2D6Hivv+7WPvDdQ1vSrXD8zD+6y/9fJnKyWui8yy6QqKsxNPhbmKkLFTEq9hqBh4i1f5xqFkHwokPME8WGjube6V8f3iadouc3aQASPzNNx43HFdFNta70bqbmtY6owWl5omC4PGNtDmLg8Rs8QvROoXW/3ZKdcaxPo8OprX2Rhqdpw4a8VwDTUBr4TjCeKlpsaC1Mhdd56OdLtmdFysRgApBbDLRk10MdW4U2Xb6qB27+cGlwfAsezmnTduZsyKiqq8SYVCqqhQHnrWqBEldMTnXDtR39bCdSuKGTQAXtSmEj8KjmISL0JIrS2Fo47yty6dZJjTJzFw8vdANL1a4Y8t4I/1FajLwCwBzxhJ7oNya7mi7jxNAN6t+y6sXhklvV0V3aVNRqZuLL0tJNbRz6knIU7RNMgNn8yWYhRwG9ohjadwG2Q759o8MvFa/OaVbDHZvENi4mpypRu4V3UUeRaSAXG9znYHbT5rrnBz3kTOi5RzSf3s+TY5jTjaAMFbZmw5UFQOAosW/TDn5uNAKBosN1BS6hTDrWOdTyUGBFqM9qxVGKMqeGja5lg6jdgJvb4LHzEcmp9kUHrlzI9FcmZgtZQXJFv/AAsHpOdwwmMGZ9Scz5W5rytVjQi5Pcjqw2HdSSS4siz84Yjr5VpyGZ8/csjow4qeKxBbSnBo+ZWx6l6LfMx2woYqSeQ8dwXzrE1JVW5cWX7C040opcEjrGoOhMchNW+1iUbXImE1oB8MdRyXOpSTwy0dhFHMiOYRts4hd/0Vo1sCCyEzJgpXecyT4mpXLuk/QZl47phorBmKYzsbFApfg4AcwVhXotU424WNdCopTafE5tpuuEOHeFHA8R/CsrLTwmITYjbPHo4bDwPxCxsZmIEcK+Sxeip/6PHwn7N9jXZuPrRSuxMZ0NTLLcyP21gulgqkV1o/WjdYMxUB2/0ORCuCLcDyr7lBl2lj3D2XGoPGlVfcd6ukocvAokoJPsJZmCatd2gcw649VBiyuHtQyRTZu/KTs/CbKQcz/OaQ4lQvKd1uEW47izL6TJGF1MWYrWhptacx4K3OQB3hUHeM/TMKk5KhwqK7/DiFCltJOhnCcjvuD8qrthTzdaG83xhfrQ8jG6VgnCQwUe7s4Rk4uOEUGwmq9M6v6GhyktCgQmhjYbAKDfTtEnaSaknbVecdJRaxZcw2vxmYhkNaKh2F7Xdml61GxenlV9t1M1aMeS9yz7Pv0V2fSIigzvCIiA03pQ1U+mSeJsQwostijw3WIq1jqhwOwjbsXD4U0AwvLnPe5oq5xq7LyHJen3tBFDcGxC8syUEY41qNhxoga2osA51LG4AFuSndi1VGcoPirr793EfjoJwUmX4EKpxO72wbv3U8VDBvcSPdVY+DHxRQwZC58AQVJfGJw7DhqTuxUcSrK3FLQhaqbaTEw4OtsuP2SGfq2+n8C+C0UtT9uO9fExVrQBmTQfNMtldniW6KPlsXFENe61pAOytqla86P10cuAo0dlo3NHzWQ1hm+qhiC2mN4GI7Q3OldlT7lB0YA0VO5VPbeK/6o+JYNk4dN9I/D58Ss3mALk0tt/mxeh+i7Un6DKh8QfXxQC7e0EA4fHf5LSOh3UAxogn5lv1bT/6dh9pwP2pH3Qe7vN9gXbwoOnTtqyTq1b6Iqo2kdHsjwnworQ5jwWuB3H3eKkqi3PU5zzzrZqq/R8zgdV0J14cQ+0Pun8QtXzWm6fle1UL1HrPq7DnZd0GJat2uGbHDJw+W0VC846xaMiS8V8CM2j2W4EbHN3gi64JUnSnmW4kYVVVjaW8u6uaT66F1bz9ZDFAdpA7p8dnILLQ3Ei+e3xH8qufy8yYUUPbsNxvG0LfJacbEaHtyIFfnbcrxszF9NSyveikbTwfQVM0V1X6MktfdUfYAjevl7c18jL5qTy2aaIpIqyJR2E7cvkok7LtI/lldmSCyu4g04ZHn8lEmJzCCSRQbTlTeuqCt1lob6cG2nE2zoR0VjnpiM4hwloYhM3h0U4iRu7LCK8V2wLknQToiPDfNxnwnwoEYQzDxAjERjqWg3w0OfFdbVDxlV1a85vmy4Uo5YJFURFymwIiIChXLdeuhqFEbFmJIObMlxiGGX1hxCTVwGLuONyL0rbJdTVFlGTi7o8avoeVpdmCJEqHNeG4HNdZzXilW032yWQhmnezpWnKlKcFu3SD0UTkfSLpmTMIsjYS9r3YcLw0MLiKXBABtetVo2lZKbkjSdlorGtN3tbWEdlQ9tW+ZVmwW0qUlao7P0IjE4Obd46r1LkOhytRQNIaXbCq+xNw0fHz9yxsXWEYHBhJcSQ216EmnpZZ3Vroi0hPuxRWmWhgAh8ZpBO4NZ3jbaaBbcdtSnCOWk7v0RjQwDcr1Nxo74peS95q4rfei3Up2kZgdY1wlYVHRDcB52QweO2mQByqF13U3ofk5FnbaJqKSCYkVjSBTLAw1DfU8VvMOGAKAAAZAZKoSWZ5pE6pZVaJ8wYLWNDWgNa0AAAUAAsAAMgAriIsjAIiIClFp3SJqA3SMIFhDJiGDgecnA+w+l6VyOw+JW5IvGr6M9Ts7o8iawatTUo4tmYD4d8yKsdxa8dl3mo+itLOgupXs+dP2Xr+LBDgQ4BwOYIBB8QVyrXjoKZNTHXykRkuXn6yGWksr95mHuneMvBbKFWeHmpwFVRqxyzRosnpFsQdk7LfLkrrooWB05qNpHRr3OfBeYcM/bMq6ERkCSO7Xc4ClVDbrM6KWw4UMue8gNAuS40AAG26teG2tQnH+p1WvuhXq2y5KX9PVGyTMUsbi9nbxFPesx0VatM0lHMaKawZV7Pq6faPIJbirk0AAkbVk9Xegd8QF2koxFR2YUE5E7XPIpbcBzXUtWtV4EhAEGWZhaLk5vefvPd7RUZjtqusnTpaR9yQw2CVHrS1ZlWhfSoqqEJAIiIAiIgCIiAorE7IsjQ3Q4rQ+G9pa5rhUEHMEKQiA1fV7o1kJKIYkCXaIlah7iXubwYXk4eV1s9FVEBRVREAREQBERAEREAVFVEB8uYDY3BUSX0LAhkOZBhMIrQtYwEVzoQLVU1EBRFVEAREQBERAEREAREQBERAEREAREQBERAEREAREQBERAEREAREQBERAEREAREQBERAEREAREQBERAEREAREQBERAEREAREQBERAEREAREQBERAEREAREQBERAEREAREQBERAEREAREQBERAEREAREQBERAf/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2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9725" b="21894"/>
          <a:stretch/>
        </p:blipFill>
        <p:spPr bwMode="auto">
          <a:xfrm>
            <a:off x="4842594" y="4093315"/>
            <a:ext cx="1456424" cy="1243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descr="https://encrypted-tbn3.gstatic.com/images?q=tbn:ANd9GcQwd7ttQYBVPxIATV2y8bqSDIi77a1-o6siQQEec89OTCXYM9hHr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274617" y="4090014"/>
            <a:ext cx="1316275" cy="1339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36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717" y="274638"/>
            <a:ext cx="10432278" cy="850106"/>
          </a:xfrm>
        </p:spPr>
        <p:style>
          <a:lnRef idx="1">
            <a:schemeClr val="accent2"/>
          </a:lnRef>
          <a:fillRef idx="2">
            <a:schemeClr val="accent2"/>
          </a:fillRef>
          <a:effectRef idx="1">
            <a:schemeClr val="accent2"/>
          </a:effectRef>
          <a:fontRef idx="minor">
            <a:schemeClr val="dk1"/>
          </a:fontRef>
        </p:style>
        <p:txBody>
          <a:bodyPr>
            <a:normAutofit/>
          </a:bodyPr>
          <a:lstStyle/>
          <a:p>
            <a:r>
              <a:rPr lang="en-GB" dirty="0"/>
              <a:t>Limitations</a:t>
            </a:r>
          </a:p>
        </p:txBody>
      </p:sp>
      <p:sp>
        <p:nvSpPr>
          <p:cNvPr id="3" name="Content Placeholder 2"/>
          <p:cNvSpPr>
            <a:spLocks noGrp="1"/>
          </p:cNvSpPr>
          <p:nvPr>
            <p:ph idx="1"/>
          </p:nvPr>
        </p:nvSpPr>
        <p:spPr>
          <a:xfrm>
            <a:off x="411892" y="1412776"/>
            <a:ext cx="10495005" cy="2533148"/>
          </a:xfrm>
          <a:solidFill>
            <a:schemeClr val="accent1">
              <a:lumMod val="20000"/>
              <a:lumOff val="80000"/>
            </a:schemeClr>
          </a:solidFill>
          <a:ln>
            <a:solidFill>
              <a:schemeClr val="accent1"/>
            </a:solidFill>
          </a:ln>
        </p:spPr>
        <p:txBody>
          <a:bodyPr>
            <a:normAutofit/>
          </a:bodyPr>
          <a:lstStyle/>
          <a:p>
            <a:pPr marL="0" indent="0">
              <a:buNone/>
            </a:pPr>
            <a:r>
              <a:rPr lang="en-GB" sz="3600" dirty="0"/>
              <a:t>Assumptions need to be made:</a:t>
            </a:r>
          </a:p>
          <a:p>
            <a:pPr lvl="1"/>
            <a:r>
              <a:rPr lang="en-GB" sz="3200" dirty="0"/>
              <a:t>No death, immigration or emigration</a:t>
            </a:r>
          </a:p>
          <a:p>
            <a:pPr lvl="1"/>
            <a:r>
              <a:rPr lang="en-GB" sz="3200" dirty="0"/>
              <a:t>Identical sampling methods</a:t>
            </a:r>
          </a:p>
          <a:p>
            <a:pPr lvl="1"/>
            <a:r>
              <a:rPr lang="en-GB" sz="3200" dirty="0"/>
              <a:t>marking does not affect the survival rate of the animals</a:t>
            </a:r>
          </a:p>
        </p:txBody>
      </p:sp>
      <p:pic>
        <p:nvPicPr>
          <p:cNvPr id="4098" name="Picture 2" descr="https://encrypted-tbn3.gstatic.com/images?q=tbn:ANd9GcRV8SbWbrlIXaboFOYrrT_ixVXJJlw_kZUEw72Wlwa-wuwyIJhK4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641" y="4365105"/>
            <a:ext cx="2466975" cy="184785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hQSERUUEhQVFRQVFRgXGBcYFRcVFRUXFBQVFBUYFBQXHCYeFxkjGRQUHy8gJCcpLCwsFR4xNTAqNSYrLCkBCQoKDgwOGg8PGikkHxwsKSwpLCksKSksLykpLCkpKSwsKSwpKSkpKSwpKSwsLCksLCwpLCkpKSksKSksKS0sKf/AABEIAK4BIgMBIgACEQEDEQH/xAAbAAACAwEBAQAAAAAAAAAAAAADBAECBQYAB//EADsQAAIBAwMDAQcBBwMDBQEAAAECEQADIQQSMQVBUWEGEyIycYGRoRRCUrHB0fAjYvEHotIVJIKSwjP/xAAbAQADAQEBAQEAAAAAAAAAAAAAAQIDBAUGB//EACcRAAICAgICAgIBBQAAAAAAAAABAhEDIRIxBEEiURNhcQUUQqHR/9oADAMBAAIRAxEAPwDDmvbqrNeigC+6vTUCqtQBJarB6FVloAMrVctQ1FTQBeasGoNTupgFD14vQ91eBp0AXfXve0OpilQHmeq7qkiqRSAkmqk0VEmifs9AChapzTB09eCVNlpAAamaKbdUe3QmDR7dU76Ea9mqsgNuqwagir0wLE1UmvTVSaYEk1E1UtXpoAtNRXqtQBRjQmNFZaoyUgBg1eo93VttIZFeq22vVQWVVasaZNiRSt1CKzTEmmQTVSaD7zNWDUDouKstVU1NABQakGhBquhoAuKgiiBan3dMANSpppOnsYhTmtLReyV64YUDHJmY9KpMEmzHBqwrpbnsWyAbiZJgDGT4A5NFu+wtwAQwJiYgyPrTpi/k5gW6qbVbet9nLlsSYP0Mkfas02TPBH1qHZdIpZSjFautiqXTU2NIpNXtWppJ72aa0140mUg7aUUF9NTQeoelZVCo0gNW/Yqb0wE0Z6zczKUTMuaWKCErVuAUkRWimEYCht1RkpphVdtVZTiKm3UbabCV4WJp2RQqBV1WmDYio93TsQuyV73dMbKtspNgLe5qRao8VYrRYC/u6imNtepiAWNSDV7iTSS26ZtXDWbFwvoWu6Ohe6IrctKDQ7+jqeZVNdmSiUSKM9qK8EqlIqgO2jWbc15rVBvdQCYALMBMKJx5PgVYPRo2rM/QcnsK0el9OY3AfhPMAkEiBIMfrWRo9M+qtHcxtoWMAKCCvwnuZJzEHFOezPQrqb395sDErCgbioJAg8LPkZrqxePJ7aOHN5mOCpPZ9A03T12ysTyTAJJPr6doo2nui0dqqdpMlgRknzXBaD2lue9uWrNtNlqd2obc0xwGj5mJgAd4JrpdJ1thlpaQP3FSMdhMn81S8eCd3Z24Y+b5OO4QpfZtveDsp2g7DjcMjnINSbwJJjPgHsO8+Ky7XUA+VO0iQV7P/wCJHg/nvRn6iixuuW1J7FlnPAia6FGKWjw8/wDcKbjkTTQ8bK9wM/52pHWaRD8LjnC/DJPHFNzPB58UtrrhRrdw5Ck4PPkx5xT4p6ZWDlyStmZd9k27TH0GPGJrnOpaBkJVhBFfTfel1m2cxIxPaR/asHVar3n/APS1IUEHmDKnBnjMd65pYFLrR7buC+z5rdQzTOmxW1rPZ5tvvbYlclh3T7dx61n27NckouLplRkmQXqpv0Y26Xe1WbL5BrV+jm9NIC3RVU1m4Bplrl+hFqOtmoezSqik0hYtXhV2s1At1oiHIJbSjbKFbEUdTTshsowpdqac0u4p2SylTNSqVJt0NklK8Kt7urBKVgVivVfZXqLAz+KshFeKVT3RrPYRnQ7aoxuUkrEUZHnmnGJo58iLq0LZTDLSuqu7FLHt/wACrqiboT1mq+IWlIFxsSeFnuf7Ubo3QgjMbl7fvnPu4mImCWJI+kCsaxZR7oZy0kjvA7QK7PSashh5yPxxwcivQ8PAsnyZ5P8AUPMlhqEe2bGnuWEQswUqokn0HGcea5n2g1l3U2//AGm9Faf9MNua5BEKhABXzGRiJrc63pk1SXRbgFgqnED3ghi2OcFQY8GuW6a13S3Qr/CyEEScMD3U+CJruyppJdI4v6f+PJN83ck/9G77O9MFq2qZ+ES2I3Oclj69h6ACqv7TKmpFm6rKDsG+QQm/5dyEcZ8g037O+0NrUBgoIdPmH8Q3FZXMkYH5qi+y6NeuXrzEqSHIYFVWPJ5YzgDH0Ncr6XFn6PLPeGP4KS+/oPc6e9zULb3FVYMLhQ4hSJg9u4n1pXW9Es2XNs219253D+LOI94fin1nvTGk1ha+L9sE2bYKyAdrl8MFPDQF/Jo3t9YCpp7xl7ak4UEyXErIGOAPxQ17OdZsX5pNpO6W/wCOzn+l9Zv6K8bOGR/lZySB2VgAeB3ESY7V3nTejW1Je4TcuP8AM9w59YXhV8eK+fXei3tRabUsRC291u2p3EKZJ3tEbtsmPpxXWez3WjrNLcBxdCG2fUshUMTOc8/SqSvR52eXj+O5SlqPpnUJogsvYIjjB3IxHIj6+OKD1S/cayHEbT8wiYzzPIgg/cVzPsb1Rt9xCYC/Ew4hgcwO/fBrq7upKOAIZdROAMB1X4vyvPqKtx4S+zil52JR46vuvdAbTr7tGGJhZ7cQVc+pBz2JB81zfXOnBD7xPkZoj+FhyCPsfxXQdNIPvdO0iGkT4xBUc+D96D1O/btPF4bkuweJAa2AGkcgEBTPmayy44z0c2Tyo2nHtnGs1BYU91HTorTaYMhyCO3ofBpYJXmSi4umdMZ8laKW6KtWRKq9QOwi1YrNLh6Ij1InJnmSq7Kv7yqs1UFgrgqFmpc1a2KTYE7ZqDao6rVWxSTCwQtVYrV5qGqmAPbVHxXmel79ylYi++vUl7+ppjCTRFSaWtvT9hasKBm1UAUy60I2/FKwRaKwfaTVwVT/AOR/pNb6iuJ6zq51LDsDH47UNgDu3pX6ceJ9a1OjdV9DuHMgwKwnJB2yDxkTGcx/Kt3oeh3IzFvhTnguTzCpIn612eHJxlro8/z8SnDrfo6bQ60wIeFA4jcfXM1m+1OoCql4SShCnGIMwM+tB0iAru3KoMxuY/FHMACe/JEVXqnTrhRluBxAlQGEE8g+CK9rJNTxuPs+dwYnhzrJ0v8Aov7A3mTV2XCyCzq2OQyyceBg/eu19rbG3WaVis2Wb3TI0lJ3Tu2AxMPz/tr5v7J9U9zqbbwDDAZ8kQDn1Ir6L7V643bMI0xDg8EMpGM8YnivIgz6nJ5scK4SfdUb+oYq20nbKlIEBQsRBjEYpfpmq3ad7b/ELdxSBP8AukcDEFSB9TWamuNwLczJAPPBHPPrNYHXNdftXTcsF/i3ADbvG0tub4YI5CQa7ssagmeTDPPJkkoOndq/s7rqzrb015lULbCMTwJmcfSSMCvl3s/7ZXNIt1UVT7zadzTCESCyqMkwePSkdVqdZq2AuM7x2JCqvH7ohR981o6PpFpbbRF2+Bk7iVQng/w49Tz2rjXKTtHb/jxzy5Nm37CdSN7WEuBvuC4SQCo5VmhQImePqa3/AGl64pdEtXPhsEksDt/1SY+YZgDH1Jr5p0brdyxc32zDMpTdyRuIkr4OBkCuv9nejXFuq19QA3ykD5towHMzwTz/AA10Ym5NMynhx4sryv6pGnote6vvUneO4bc3ghjndPrWmLly8u4/ED8IgryvOPr3ntVNZ0oEgyQs4gwAOxHbvxT2kt20QcY4GMgcz29eKuS3sn8kZJSitsz7vRWCNKxAkfEGJP24xNY4WK7S7rAQNszugjMDE/iP51ynULG24YEA5H3rzvJSbTR6uHDljj5TVbATQrtHK0G4K5GjQBtowFVCHxVwtFCIqCtXAq6migBe5q6irbZoqpFS0MGWxQGemLnFKlaSQi1s1LtVUank6Webp92vr8x+g7ferGk30Zy2Wc7UUsx7ASaXvacgkMIIMEHkGuo03XrdkRZT6nz9WOT/ACrJ1l43HZyMsZpIGq9mP+y16tLZU1VCMqzZinEuRWuOjEis3VdMdCZGKLQyVMipMAUC20UQiaAIBzXzjqbf+4fk/Gf5nHrX0dLJmuI6lb2aq4WEqrgxxIJGP5/mkwQtp9IWKheXI9BmYk/etrT6G7akoUcCA6I0sP059KvqrA01vePiQ6hHTyUKMRkfvDd/20pem2wv2G3IxJPkTG4N5BNb41xZjk+S0bdnpq6mLi3NsCAkQskloaPlYkyR6Vpdd1h3+7iVtqAR6wJ+uIyPNZfVbgs3Eu2j82Y8iARuX6NBBoCdYfUXi2wbWIjwmAvzQfBr08U1Fqzx/IxuUXFLZzuvthbr7IWGkA/UMOOK0B7U3xhUUgCT8MgCYk+k4rWvX0t3Nnwz5EET4nuYzjilNUAbhOMoBJ4G19455niPSpeFP5Jg86k1HJjul29m57O6m86Ot1WQhgVAAXDBiYEcSP1pu9eYOqmRCzun4ssOcR2OMVg2uoEA884iQRngA0M6tmG4MSxMSSYxiRH3NdSmklE4pwlOTlSVmzrLKFpJd4jE7h5yJAHmTNV1fULSFCwJKkQF+2OIiR381i2L9y4x+JSF7lpB5+UzjjxWogmAWBnMEBhPptkVLamviaRjLG1z3Rk9Bukl1Vrds7s/BvuKFYZXMZDRPpXZ6frVtSA91Sm0SGuKpV5OZkSvA7xXF9R6YLjkowRSBu+HaSVJPCyT2/FIabp496oWSQwDEj4mzkBZPrya5Hmli+NHorx4+R82+vR9StauyVO1l7kncGAzIk8cGr2+qpkYKR8w4O5iHAgQCMR9TXJXLMXHRNwT4VlQCZjIKAyO+efSKBY0zofga2W7kv7uNxyQLm2JGTj71bz8l0LH434p8lL9o73U9RVdgLLLcZ8evgYFZeruSQZHER3xk0jp7Uge8uKdpwAqHkCcqYA796sdODuNsEKoU85beGM5riyy7PoNvFfp7QUXBVeaWzUW7prmOVDtiA67uNwn6TmtH2ja1C+72zmdsRHbjFYVxz2olttyQe1RO00zWG00UQzRQlXt2gKi7eAqzMiauHjml1aaLNIQG7qs1Nu0zGFH37D6mm7HStxlsDx3P9qY1F8Iu1Of0FQ3WjWOO1b6Bh7enE4a55/8R2+tZmp1bOZJ+3alntksSTmaP7rFOvbFKfpdFLNymN3ilDbg05p7cirTsyPbjXqL7qvUwO609lQO1e1WkRh2r5No+sa2cviur0PVX2jc2frXKoSfRtyRm+0Gi93cleKRt6oxWh1nVb+c0pYtysxW8bM3QD9uINc77Z2SSl0cEbSfUZH5H8q6021ik+o2EuWmtkfMPweQfzUyfoVnN2NbZv6a3pyxD7fhJmFuKYgjuCD+vnFZd3Qtas3d4Eh0APOIJlT6zH2NZuu0rWnKsIYH/CK8/VnKhGaVkETkjkc9xk4rVSsVUzqupa4a11FmYXLSNu2QoAJ43YPFRr+urp1NqxG75WYHjgN/8j38Vi3eue7QJYHbLEZmMlQf51lLcDZnM/me9aPI10R+NM2016vEg9+2Y/SMU9Z1ImVMweTB8dvJx+K5sP2PPnz9aYW8AOZPbwP8j9aa8iS7M/7WL6NvWax9wRmABBLxghR+7uHHJoOp67MoSU+0A/gYH9qBot2xpIBaCdxA+ESRgjyTRk0dsmGKsYyYwI7dqylnnK9m0fGxxS0tCP7SZ3G4reBHxc+SMVe31LGWJ7mSO2eKf0XT7JJAthzmAWM/cKeM8VoW+lWpX/StiHBkOQe2GBJBAPp2rGjppexfp2+4JRWCzliVUH1kZj1p4lgIDBc4CiJg5liZatmzrdOhUC7ZVoiSweOTglYmj3et6FTm/bzk/Kc5n/irX2Kkn6E7fSXO0pftIQPiKsxLnvMiAMmj3NNq1UsXJVVYSm04IMFliRHw5zyTTtn200SRGpQ8/u2wBHA+Wm7P/ULSknbfVAMk/wCkoaRPYTz4q91X2S4xbujltqKBliSQ0+CJxtGCJk103sxoNxcuoi4gIicQuIPeR27UPWf9QtBwbqtOTtQ3PEiSsAc8UK7/ANS1YFdJZdbYwbjWxuVTIDJb/hkZJ4+9TCGzSU7WkaGu6YbbbRnAPGcieKzLgA5pTp+oYnczbjcIBeWUn+FjLSFP6Vq3ev3EMAiJmCNxEDgg8981t+PXZmoNi1q8CaOyhaix7RgLuZVf4iZIXjEDAkc1oP1C1cWfdBTtmOe5BiPTPpIqHisFGUWmZtx6CSO5pVtaYBnI/wAzWxa9orBTKIGAyIGD4GP8ms8Xz19GubE4u17BaRS/yiR3Pb808m23xlvPj6ViDr3vWIUAD0/z+9Ge+YwPrSlO3xiNY1jjykPXtaxwKX3UBLx+lVLtMVSikc8puTthXQVKL6UNTRF1CnAppEliBXrJilWT4oB+1VvMRxT6A0/eV6s74qmgAdi4Djn7UzZsgnbwa5ltQ2nukkkg1q2Ors4BKlZ4PkUk7AZ6npjb7zQtLqjHpQ9ZqwBLSaU/9Qt7Z3BR9YNTyEMtqQrc80c3k7x965XqXtMnFsSexMx9h3rD1nVbtzDvI8cCKEh0dX1i5pb0rcuICOCDJU+hrg9Yiq5CsHUHDAEA/mrlMd/+aBcs/wCfymqoZVW9amR5+v8AzXvc8jH44obWyKKAYXURj+eap+2QZgUuUP4q3uv5U+KHY03Vif3Vn6kj8E0Fte5/eNU2D9eK9t8f59qKQWXGtuc72/8AsRVW1DtyzH6sT/M1Ij9akDHaScen6cUxAtn+f2qRa80cP37cfTzAq9tAZ9PJX+RzTAXFn/PNNWdEDzj7Tk+YqbKzG2ZkA/KRnB9a0LPS9zMCwATJPMg/KBA+ahKwLaLpgAG5RJjBj/8AX+ZrpOnm2jE5VchckMBn+Bx+nMVlMAgADtIMw/qAMY7eaYt2DcUKX3Anufl9Qf3s/wDNVx+ikzVs6zeDtdlYL2Zn3Dv8LAjjPPcVZdbg/FJGWxsIx3+o7wYPpisy7055lVaAJY43HEcGBiO3I9c0EWm27jM4iMsTGAfA/rFFSRopI026mrld0YjMbePoYPaQI7nvWk3UDBWPQAEbiCMfC2GIAgEciQa5RrgAafmJwY7nMNiJ/UUH9ubiTEcc8E/jvxStovkjW1OugEAkx3zx6g1nJqSSeaZ0WjN4EzwAT9ME45/zzQrmjKHPjsT3rKGNp2XPLyVGr7OacuxIYwPX7fyrprlnAE1zPs9c/wBQgvtBHc8k+JArpBacGOf881Tikcs22XKevFQluASTVb1puRyKX/bezCpogLZSSZoyKic80np3UXIE5pq5YBJB5q0rQE2iMmlblw7vSnHdVWO4pFdSSSCJrN9iL+8PivVT9sP8NeqrGYF28GT48+g7fekV60ytta4oUSFUDiPJp2/oioESynOCMUhquiK/y8T3Mn1nxWXLf0BZtYz8PuHofzWbrJjx/WP+eKa/9DC2w9psmRIMdyP6Vl6vSagzuJjv/grS0uweiFMgH1yM+gqj49ecxU2el3c7TkCTkDA75qtrRXHfaXP2/tRaA9dJJEDtOQPt/Ol7nOD35o+r6Y6TLnHmecQKSay4HJj80xhkMmPP9u5qGTJjMcGOT/SlzePf+VEXVHACj9c/rTEWuJt+vj171DL9fUwR34oz3iMm2o7cn6+cVc6ZiI2NnOIb7/0osBUjH5M/1mp92SM/Xz24qzgho2Hd4P8AYVZ9Q652bfUg/wBaBgQhgc/b/PpRdP09nJjt5wKoNRcPE+cDimNPdvngEz6UbANb6euxi1wBl4WT94ihPctg4BbAgkxBj+9CuaG5M7ZnxB/SrW+mOwzA+pz+Kd2AVb6Ss292Jf4skjwe1NDqtqB/owZ/jYHn60hc6U68g+MfpS1wH15/ztQn9Ds6bT9Ts8lMkZIYgnxMz/nemT1KxBw43cgOCDB+mB584+/J27TsYEknxRzpHHIYDzE/Xijk/sd/o6631e2YKMVIM/EoiTAwV4HJ45Jo1jVgyDdSc5OCJ7iRiDmuIW8eARz658UUbvWSYEAmfp5qlkkGjtbt5DDs1qTAOZIAA3FgOSeB4ihLqtLBUguY+YAAfj0rkrlq4OVYZ7qR+Aa2OiqiFveW/ecQYkZoeVho1vZ5d2pFtZ2HdAzwASJHpWd1XWFrrbeAxAEeCRxWx0D2k09nXK3u4hGXAIyRGVpn3un3D3a/E7t9Y3EiT+Kzcx8lRzvT7pZwGkZ8eOTXfaPWLsMwV7EH4vqDWVe04S4wYAFeRzmOAwmi/tNpWHA+Hg4XPaZicUnsnmzV1Glf3fvdM+9R86mGZR3I8j9azr+tDKCYMZwOaJY6gUSLTotwtAUnDAiYWDJb0pVNJcUMxUHYNzjkCSAMc5JouS7JbT6GbeoVgWmD2xBq2nvq67gxZpn6fWlbHUUa8FCHCySM7STEfTmavpj7m5eWFYtEGGLCYAGMLk8miPYDF3VboBQqSYBI59aV/airGNuDBMicc0zo+qJJt3DdVhMYDhvuQO1LXun2HZmHxAH5gdsg4BIIkA032A7+3p4H5FeqR0ewO3/ef71FO/0Bh63SgAG2NqbgrW/eFhGCSu5Z9NsnkGapd0gKwcAGQOJHIBZZoejv7gYVvqPlUkREcximWF0TuUMojMkNzz9c1mwEtX087uShIUEcMAZIhDE98yOaK+iW3gg54kyXHf0H60O1ZKO6ttAMFQZ3d5yee2a1yGuKq7ZODnmPQ9qb/QzJFtYb+BQC45AyYLenrUW9EoaUKfGIMGREggjuPOKNqNFctszqBETtMk7QeARz5zQH6g2+BbOBPKiDEzHcGpbdiE7nSSA24g7T3jdnwf60nY6erkySoB8SD+K37WkvXY2gBSZJIkYzHrTGj6JcGd49Q5nvOI4WTxTSYHIanobAZXBIzGM5ieP61p+z9i1bVve2luBgPiYCABIKgnKmYyK6zS9PuKSguq9t/iKmRxxyPHcZqzaNtMrKbdqGIeSguEkRgYwI7USTH0cra6ag3FIIckBSA+1TJ5PzYxNM3elKVxCjG7uZ7Fs+v9a1Dc93bzGwyOJCEmRtVgIEmq9Tu+4ZPeBlZ0ABAlSuYkDESTTrWhGYOkKx4LNkAyT5A+uRgTSN3SW3bYwuKxMAMp2sRPyngdsZitq/rfdsJCgEgA7s8cqYkGf51saHqVkkKbfxA92U59CKcY2BzLdDt21GQZ7AgDA8/Y5ijHoikSkFgN2ODuGIM5rrtXdS4jJsBUgBiSAIHqBuA/nWBb6bsUshCxMbS2yO25f3qfBvtBZm2PZ9iDI+KZO1twCnuGAHBJwfHehv0L3TieGjbIjgxPfzE10+lvOufn+E/KdoB/2z3pi7eDOPO0jaADBIBzux27eaiUaqwOfsdLuBoiZAlgZZd2Mjtx+KeXpLEbVaSNv7qnDYH+n2GPyPWtH3MLC7vlEgcjED4u455oF7p9i4U3gFlG5HAKtHgwZMHMCkpegYjo9NbQuFCFwfiEBWmREyOP8APWpua22J96GODARTyA0BicAYMNnitsaNCA370EQqlSucEnzn6Vi+0sKsMd7MAFJgZHy/DwTkyfpVc60gAfsOnZlAW2sQVddvvDu5VlCbY8tM5xzFNr0KJG+e+FK7QfIk7vt5rK014WiQqy2JaM4id0cHjinbOqW8zEEbklgDgz2YEYPHBrW4ipjF3QNbOVUiD8QyAdswRz47fypAaJLaAom1T3HyknJmJJg4n1p3W9Th0uboYpG0A4gZIWceZ7zVtDqFaFMghYk/DvBx8SwZxHOaya5PQGVc1zlZFidsElrZI8xicnMGaNpunWG3MQ6qRkEEfEYMqxyviIitC70y6rTbusu0H4SdywecevrTLahltg3LUkx/qIf9OVzLKe5E4p8X2xiCW7asFWWhSSxyVMyBggExNR+yoVFwrAkxuCywOZWTwaX6t1GVU6cgSRA2gEMTwRxGQJms2x7QlHHv9MHMsGGwEkREDd8JzH0gRU0uwRqPpUdjuTaJJn3kQDxtMiIx4/FalnTwoYDdtMAncSwJG0ZOZPEVzdyw7kNY9+Au2UugMWBM5I7+sCumZXWW2Z+EwcAfDDArEHPetFVALHTI16Rba2xUksjQh5zI5P8AtgHjIqts3R8Kornsd5AzxI2TnvVLm93UAbY4AYQPEg+c59a0NObqSQzJyQrAMJMTxyv6jtU0l8mKxY7oYe4ftBW8FDAcm1u5MECfT1r1rRsCDlsj4GAVx22khiDHJMCo1HUbi4LIEMmNoY+JBjsRNK9N6q9wxvlZkvJJ+EGYBiCTmPpWnxsLNNunLJyv/d/4V6pFsnP7UwnMbbeJr1XQHMWepbBhmEngrz5zW7a1KsA0wYxjn60LUdMGwqIk8HxQtDpNqQTJ7VztpMbNDT6u2wuAIs7eDzP8S1fS6cx8OZz6jzSdvTAk9v8AMVr9OQjIMEf5+KJSSQMUvaRzIVS0AkgR+oPP0rm9JrURy3uviBIMgmJ/lXTarrRttIGeMetZ+lVWZpHzGTUQiAx0/VG6hJ+EDO3gEUHTa6xuKyRBxIkfmtlOnotswO0VmaexbWYX81qk7HRopoNpJXcy9sYFZ/VrWoYQpjIyfHpWzous4CximNbqdyRH6U3C/YHFW7htglzuyZngmfHite5rxsSVndgfFuiOw8CqGwDggR+tCfo4turA4/H4rN6dCAa+4gRtyqzgYzj6/Wuet6kMw92Pi5JIyD3iugZBuJIkEwB4ra6R020AG2Ce2KqKYGTokafj3tuUwVPBjG4HtSCdN1IuFf3D57E9xXbM4UyBSLtuaTWvH9gjm9NY1OLRdSFlhgqfoT3pnS6u7v2shO0Ekxnx9/rW5b1gjj74pHqOnZSHRoY4PiDSaXsYc6nagdSylWypAnbHAHYUpptUGJJHckA9p8eKrYvMXCuQaYcgvtj71jHQgtu7Bwcd+5z4mldYiEgMnvSWlTEATzI/FOaHpqlyc47dq9r0BHEAVXH2Ahe6VvJGxIOcEiIHpTiaa38KsIPBKyMfUVTS6r4TzNTotXJZWEg/mqcFQGRrelhbm6OPlYds95NFu9OZirJkg9zk+Zq3UbhDQnHqaDqbzIkqxDeRUJDSNPRa9H3ltykSsDHGK9p9QUlQdyeD2+tc5pAzyZh5yfP2rc0ejLL8RBPmtefomhTV2iXjahRhGDBB+oFRLAWwVyhP+6Z+tJdT1DW22A/fvTXQbTNJ3ceaS2Bq6awxEfFuOT2geK91G45Cjuvrz9ah9cyHcOeJihNe9408GjfoZYaN2+VgJGeKDcuXVUq8ZM8zj6niratmSIOKQNwu0MTQ4oQPQ70+AfLPBMx9K3Ltq0LYKkeI4yc9qytPaCmKJqnCkeoqGwG1FuPkP/2NerJPVvT+VeqOCFZ//9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2024" y="4414201"/>
            <a:ext cx="2762250"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71664" y="6405736"/>
            <a:ext cx="6480720" cy="40011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2000"/>
              <a:t>EXT. what would be an appropriate way to mark a snail?</a:t>
            </a:r>
          </a:p>
        </p:txBody>
      </p:sp>
    </p:spTree>
    <p:extLst>
      <p:ext uri="{BB962C8B-B14F-4D97-AF65-F5344CB8AC3E}">
        <p14:creationId xmlns:p14="http://schemas.microsoft.com/office/powerpoint/2010/main" val="6363701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3188" y="30057"/>
            <a:ext cx="8229600" cy="1143000"/>
          </a:xfrm>
          <a:solidFill>
            <a:schemeClr val="bg1"/>
          </a:solidFill>
        </p:spPr>
        <p:txBody>
          <a:bodyPr>
            <a:normAutofit/>
          </a:bodyPr>
          <a:lstStyle/>
          <a:p>
            <a:r>
              <a:rPr lang="en-GB"/>
              <a:t>Estimating population size</a:t>
            </a:r>
          </a:p>
        </p:txBody>
      </p:sp>
      <p:pic>
        <p:nvPicPr>
          <p:cNvPr id="819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3670" t="16019" r="16744" b="46502"/>
          <a:stretch/>
        </p:blipFill>
        <p:spPr bwMode="auto">
          <a:xfrm>
            <a:off x="3924070" y="1772816"/>
            <a:ext cx="6492410" cy="122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ction Button: Movie 3">
            <a:hlinkClick r:id="rId3" highlightClick="1"/>
          </p:cNvPr>
          <p:cNvSpPr/>
          <p:nvPr/>
        </p:nvSpPr>
        <p:spPr>
          <a:xfrm>
            <a:off x="9221007" y="188640"/>
            <a:ext cx="1224136" cy="122413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883532" y="3717033"/>
            <a:ext cx="8316924"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sz="2400"/>
              <a:t>If 10 animals were marked and released, then two days later 20 animals were trapped and of these, 5 were found to be marked. Estimate the population size.</a:t>
            </a:r>
          </a:p>
        </p:txBody>
      </p:sp>
      <p:sp>
        <p:nvSpPr>
          <p:cNvPr id="5" name="TextBox 4"/>
          <p:cNvSpPr txBox="1"/>
          <p:nvPr/>
        </p:nvSpPr>
        <p:spPr>
          <a:xfrm>
            <a:off x="1528161" y="1844825"/>
            <a:ext cx="2304256" cy="954107"/>
          </a:xfrm>
          <a:prstGeom prst="rect">
            <a:avLst/>
          </a:prstGeom>
          <a:noFill/>
        </p:spPr>
        <p:txBody>
          <a:bodyPr wrap="square" rtlCol="0">
            <a:spAutoFit/>
          </a:bodyPr>
          <a:lstStyle/>
          <a:p>
            <a:pPr algn="ctr"/>
            <a:r>
              <a:rPr lang="en-GB" sz="2800"/>
              <a:t>Population     size        </a:t>
            </a:r>
          </a:p>
        </p:txBody>
      </p:sp>
      <p:sp>
        <p:nvSpPr>
          <p:cNvPr id="7" name="TextBox 6"/>
          <p:cNvSpPr txBox="1"/>
          <p:nvPr/>
        </p:nvSpPr>
        <p:spPr>
          <a:xfrm>
            <a:off x="3575720" y="1988841"/>
            <a:ext cx="504056" cy="646331"/>
          </a:xfrm>
          <a:prstGeom prst="rect">
            <a:avLst/>
          </a:prstGeom>
          <a:noFill/>
        </p:spPr>
        <p:txBody>
          <a:bodyPr wrap="square" rtlCol="0">
            <a:spAutoFit/>
          </a:bodyPr>
          <a:lstStyle/>
          <a:p>
            <a:r>
              <a:rPr lang="en-GB" sz="3600"/>
              <a:t>=</a:t>
            </a:r>
          </a:p>
        </p:txBody>
      </p:sp>
      <p:sp>
        <p:nvSpPr>
          <p:cNvPr id="8" name="TextBox 7">
            <a:extLst>
              <a:ext uri="{FF2B5EF4-FFF2-40B4-BE49-F238E27FC236}">
                <a16:creationId xmlns:a16="http://schemas.microsoft.com/office/drawing/2014/main" id="{E71755F7-64C6-0666-9A56-70C8EB867E99}"/>
              </a:ext>
            </a:extLst>
          </p:cNvPr>
          <p:cNvSpPr txBox="1"/>
          <p:nvPr/>
        </p:nvSpPr>
        <p:spPr>
          <a:xfrm>
            <a:off x="4727848" y="5214521"/>
            <a:ext cx="3196952" cy="1200329"/>
          </a:xfrm>
          <a:prstGeom prst="rect">
            <a:avLst/>
          </a:prstGeom>
          <a:noFill/>
        </p:spPr>
        <p:txBody>
          <a:bodyPr wrap="square" rtlCol="0">
            <a:spAutoFit/>
          </a:bodyPr>
          <a:lstStyle/>
          <a:p>
            <a:r>
              <a:rPr lang="en-GB" sz="3600" b="1" u="sng" dirty="0">
                <a:solidFill>
                  <a:srgbClr val="00B0F0"/>
                </a:solidFill>
              </a:rPr>
              <a:t>10 x 20   </a:t>
            </a:r>
            <a:r>
              <a:rPr lang="en-GB" sz="3600" b="1" dirty="0">
                <a:solidFill>
                  <a:srgbClr val="00B0F0"/>
                </a:solidFill>
              </a:rPr>
              <a:t>= 40</a:t>
            </a:r>
          </a:p>
          <a:p>
            <a:r>
              <a:rPr lang="en-GB" sz="3600" b="1" dirty="0">
                <a:solidFill>
                  <a:srgbClr val="00B0F0"/>
                </a:solidFill>
              </a:rPr>
              <a:t>      5            </a:t>
            </a:r>
          </a:p>
        </p:txBody>
      </p:sp>
    </p:spTree>
    <p:extLst>
      <p:ext uri="{BB962C8B-B14F-4D97-AF65-F5344CB8AC3E}">
        <p14:creationId xmlns:p14="http://schemas.microsoft.com/office/powerpoint/2010/main" val="1783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See the source image">
            <a:extLst>
              <a:ext uri="{FF2B5EF4-FFF2-40B4-BE49-F238E27FC236}">
                <a16:creationId xmlns:a16="http://schemas.microsoft.com/office/drawing/2014/main" id="{AFC2223A-3FF8-E1E5-4CAC-70E642CD57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87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DA7A97-74D1-24F3-1F76-917D594EDAB6}"/>
              </a:ext>
            </a:extLst>
          </p:cNvPr>
          <p:cNvSpPr txBox="1"/>
          <p:nvPr/>
        </p:nvSpPr>
        <p:spPr>
          <a:xfrm>
            <a:off x="0" y="0"/>
            <a:ext cx="7622856" cy="461665"/>
          </a:xfrm>
          <a:prstGeom prst="rect">
            <a:avLst/>
          </a:prstGeom>
          <a:noFill/>
        </p:spPr>
        <p:txBody>
          <a:bodyPr wrap="none" rtlCol="0">
            <a:spAutoFit/>
          </a:bodyPr>
          <a:lstStyle/>
          <a:p>
            <a:r>
              <a:rPr lang="en-GB" sz="2400" dirty="0"/>
              <a:t>How would you estimate the number of daisies in the field?</a:t>
            </a:r>
          </a:p>
        </p:txBody>
      </p:sp>
    </p:spTree>
    <p:extLst>
      <p:ext uri="{BB962C8B-B14F-4D97-AF65-F5344CB8AC3E}">
        <p14:creationId xmlns:p14="http://schemas.microsoft.com/office/powerpoint/2010/main" val="1023695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E74A7-1C75-36AD-43C8-EE626C6E2BEB}"/>
              </a:ext>
            </a:extLst>
          </p:cNvPr>
          <p:cNvSpPr>
            <a:spLocks noGrp="1"/>
          </p:cNvSpPr>
          <p:nvPr>
            <p:ph type="title"/>
          </p:nvPr>
        </p:nvSpPr>
        <p:spPr/>
        <p:txBody>
          <a:bodyPr/>
          <a:lstStyle/>
          <a:p>
            <a:r>
              <a:rPr lang="en-GB" b="1" u="sng" dirty="0"/>
              <a:t>Additional questions</a:t>
            </a:r>
          </a:p>
        </p:txBody>
      </p:sp>
    </p:spTree>
    <p:extLst>
      <p:ext uri="{BB962C8B-B14F-4D97-AF65-F5344CB8AC3E}">
        <p14:creationId xmlns:p14="http://schemas.microsoft.com/office/powerpoint/2010/main" val="22154485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0F2D-7075-B3CF-1B6D-989B88440D5B}"/>
              </a:ext>
            </a:extLst>
          </p:cNvPr>
          <p:cNvSpPr>
            <a:spLocks noGrp="1"/>
          </p:cNvSpPr>
          <p:nvPr>
            <p:ph type="title"/>
          </p:nvPr>
        </p:nvSpPr>
        <p:spPr>
          <a:xfrm>
            <a:off x="204694" y="-250452"/>
            <a:ext cx="10515600" cy="1325563"/>
          </a:xfrm>
        </p:spPr>
        <p:txBody>
          <a:bodyPr/>
          <a:lstStyle/>
          <a:p>
            <a:r>
              <a:rPr lang="en-GB" b="1" u="sng" dirty="0"/>
              <a:t>AMERSHAM PAG</a:t>
            </a:r>
          </a:p>
        </p:txBody>
      </p:sp>
    </p:spTree>
    <p:extLst>
      <p:ext uri="{BB962C8B-B14F-4D97-AF65-F5344CB8AC3E}">
        <p14:creationId xmlns:p14="http://schemas.microsoft.com/office/powerpoint/2010/main" val="3307536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Lesson 09 - Wonderful Worms! - Chalkboard Publishing">
            <a:extLst>
              <a:ext uri="{FF2B5EF4-FFF2-40B4-BE49-F238E27FC236}">
                <a16:creationId xmlns:a16="http://schemas.microsoft.com/office/drawing/2014/main" id="{3C6F5D75-60CB-543E-31F6-A80230EEC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9017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F9FE82F-A75B-D3FE-0993-80BDED2F1DCD}"/>
              </a:ext>
            </a:extLst>
          </p:cNvPr>
          <p:cNvSpPr txBox="1"/>
          <p:nvPr/>
        </p:nvSpPr>
        <p:spPr>
          <a:xfrm>
            <a:off x="0" y="85969"/>
            <a:ext cx="11646778" cy="584775"/>
          </a:xfrm>
          <a:prstGeom prst="rect">
            <a:avLst/>
          </a:prstGeom>
          <a:noFill/>
        </p:spPr>
        <p:txBody>
          <a:bodyPr wrap="none" rtlCol="0">
            <a:spAutoFit/>
          </a:bodyPr>
          <a:lstStyle/>
          <a:p>
            <a:r>
              <a:rPr lang="en-GB" sz="3200" dirty="0">
                <a:highlight>
                  <a:srgbClr val="FFFF00"/>
                </a:highlight>
              </a:rPr>
              <a:t>Can you use the same method to estimate the population of worms?</a:t>
            </a:r>
          </a:p>
        </p:txBody>
      </p:sp>
    </p:spTree>
    <p:extLst>
      <p:ext uri="{BB962C8B-B14F-4D97-AF65-F5344CB8AC3E}">
        <p14:creationId xmlns:p14="http://schemas.microsoft.com/office/powerpoint/2010/main" val="3767350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ee the source image">
            <a:extLst>
              <a:ext uri="{FF2B5EF4-FFF2-40B4-BE49-F238E27FC236}">
                <a16:creationId xmlns:a16="http://schemas.microsoft.com/office/drawing/2014/main" id="{0705B204-0351-BD74-3346-6543695DE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776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F9FE82F-A75B-D3FE-0993-80BDED2F1DCD}"/>
              </a:ext>
            </a:extLst>
          </p:cNvPr>
          <p:cNvSpPr txBox="1"/>
          <p:nvPr/>
        </p:nvSpPr>
        <p:spPr>
          <a:xfrm>
            <a:off x="0" y="85969"/>
            <a:ext cx="11765016" cy="584775"/>
          </a:xfrm>
          <a:prstGeom prst="rect">
            <a:avLst/>
          </a:prstGeom>
          <a:noFill/>
        </p:spPr>
        <p:txBody>
          <a:bodyPr wrap="none" rtlCol="0">
            <a:spAutoFit/>
          </a:bodyPr>
          <a:lstStyle/>
          <a:p>
            <a:r>
              <a:rPr lang="en-GB" sz="3200" dirty="0">
                <a:highlight>
                  <a:srgbClr val="FFFF00"/>
                </a:highlight>
              </a:rPr>
              <a:t>Can you use the same method to estimate the population of crickets?</a:t>
            </a:r>
          </a:p>
        </p:txBody>
      </p:sp>
    </p:spTree>
    <p:extLst>
      <p:ext uri="{BB962C8B-B14F-4D97-AF65-F5344CB8AC3E}">
        <p14:creationId xmlns:p14="http://schemas.microsoft.com/office/powerpoint/2010/main" val="3275875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64EC-EA6A-9301-02B7-71343FE3064C}"/>
              </a:ext>
            </a:extLst>
          </p:cNvPr>
          <p:cNvSpPr>
            <a:spLocks noGrp="1"/>
          </p:cNvSpPr>
          <p:nvPr>
            <p:ph type="title"/>
          </p:nvPr>
        </p:nvSpPr>
        <p:spPr>
          <a:xfrm>
            <a:off x="838200" y="18255"/>
            <a:ext cx="10515600" cy="1325563"/>
          </a:xfrm>
        </p:spPr>
        <p:txBody>
          <a:bodyPr>
            <a:normAutofit/>
          </a:bodyPr>
          <a:lstStyle/>
          <a:p>
            <a:pPr algn="ctr"/>
            <a:r>
              <a:rPr lang="en-GB" b="1" dirty="0">
                <a:solidFill>
                  <a:srgbClr val="FF0000"/>
                </a:solidFill>
              </a:rPr>
              <a:t>What do you think the following sampling techniques are used for? </a:t>
            </a:r>
          </a:p>
        </p:txBody>
      </p:sp>
      <p:sp>
        <p:nvSpPr>
          <p:cNvPr id="5" name="TextBox 4">
            <a:extLst>
              <a:ext uri="{FF2B5EF4-FFF2-40B4-BE49-F238E27FC236}">
                <a16:creationId xmlns:a16="http://schemas.microsoft.com/office/drawing/2014/main" id="{0F85A1EC-F19F-6168-0C26-5A9923DF4B79}"/>
              </a:ext>
            </a:extLst>
          </p:cNvPr>
          <p:cNvSpPr txBox="1"/>
          <p:nvPr/>
        </p:nvSpPr>
        <p:spPr>
          <a:xfrm>
            <a:off x="8034216" y="2071981"/>
            <a:ext cx="3110521" cy="830997"/>
          </a:xfrm>
          <a:prstGeom prst="rect">
            <a:avLst/>
          </a:prstGeom>
          <a:noFill/>
        </p:spPr>
        <p:txBody>
          <a:bodyPr wrap="square">
            <a:spAutoFit/>
          </a:bodyPr>
          <a:lstStyle/>
          <a:p>
            <a:r>
              <a:rPr lang="en-GB" sz="4800" dirty="0"/>
              <a:t>Pitfall traps</a:t>
            </a:r>
          </a:p>
        </p:txBody>
      </p:sp>
      <p:sp>
        <p:nvSpPr>
          <p:cNvPr id="7" name="TextBox 6">
            <a:extLst>
              <a:ext uri="{FF2B5EF4-FFF2-40B4-BE49-F238E27FC236}">
                <a16:creationId xmlns:a16="http://schemas.microsoft.com/office/drawing/2014/main" id="{F30AA6F9-50A8-9B89-EF6D-D55888DC1BB7}"/>
              </a:ext>
            </a:extLst>
          </p:cNvPr>
          <p:cNvSpPr txBox="1"/>
          <p:nvPr/>
        </p:nvSpPr>
        <p:spPr>
          <a:xfrm>
            <a:off x="447431" y="4010809"/>
            <a:ext cx="3657601" cy="830997"/>
          </a:xfrm>
          <a:prstGeom prst="rect">
            <a:avLst/>
          </a:prstGeom>
          <a:noFill/>
        </p:spPr>
        <p:txBody>
          <a:bodyPr wrap="square">
            <a:spAutoFit/>
          </a:bodyPr>
          <a:lstStyle/>
          <a:p>
            <a:r>
              <a:rPr lang="en-GB" sz="4800" dirty="0"/>
              <a:t>Sweep nets</a:t>
            </a:r>
          </a:p>
        </p:txBody>
      </p:sp>
      <p:sp>
        <p:nvSpPr>
          <p:cNvPr id="9" name="TextBox 8">
            <a:extLst>
              <a:ext uri="{FF2B5EF4-FFF2-40B4-BE49-F238E27FC236}">
                <a16:creationId xmlns:a16="http://schemas.microsoft.com/office/drawing/2014/main" id="{ABEDE186-B107-9152-B962-B47F361A77CF}"/>
              </a:ext>
            </a:extLst>
          </p:cNvPr>
          <p:cNvSpPr txBox="1"/>
          <p:nvPr/>
        </p:nvSpPr>
        <p:spPr>
          <a:xfrm>
            <a:off x="838200" y="1827846"/>
            <a:ext cx="3442313" cy="830997"/>
          </a:xfrm>
          <a:prstGeom prst="rect">
            <a:avLst/>
          </a:prstGeom>
          <a:noFill/>
        </p:spPr>
        <p:txBody>
          <a:bodyPr wrap="square">
            <a:spAutoFit/>
          </a:bodyPr>
          <a:lstStyle/>
          <a:p>
            <a:r>
              <a:rPr lang="en-GB" sz="4800" dirty="0"/>
              <a:t>Pooter</a:t>
            </a:r>
          </a:p>
        </p:txBody>
      </p:sp>
      <p:sp>
        <p:nvSpPr>
          <p:cNvPr id="11" name="TextBox 10">
            <a:extLst>
              <a:ext uri="{FF2B5EF4-FFF2-40B4-BE49-F238E27FC236}">
                <a16:creationId xmlns:a16="http://schemas.microsoft.com/office/drawing/2014/main" id="{4F4CBBC7-C6AB-6395-8CCC-1E64C10C3F14}"/>
              </a:ext>
            </a:extLst>
          </p:cNvPr>
          <p:cNvSpPr txBox="1"/>
          <p:nvPr/>
        </p:nvSpPr>
        <p:spPr>
          <a:xfrm>
            <a:off x="3495274" y="2727372"/>
            <a:ext cx="3839465" cy="830997"/>
          </a:xfrm>
          <a:prstGeom prst="rect">
            <a:avLst/>
          </a:prstGeom>
          <a:noFill/>
        </p:spPr>
        <p:txBody>
          <a:bodyPr wrap="square">
            <a:spAutoFit/>
          </a:bodyPr>
          <a:lstStyle/>
          <a:p>
            <a:r>
              <a:rPr lang="en-GB" sz="4800" dirty="0"/>
              <a:t>Kick sampling</a:t>
            </a:r>
          </a:p>
        </p:txBody>
      </p:sp>
      <p:sp>
        <p:nvSpPr>
          <p:cNvPr id="13" name="TextBox 12">
            <a:extLst>
              <a:ext uri="{FF2B5EF4-FFF2-40B4-BE49-F238E27FC236}">
                <a16:creationId xmlns:a16="http://schemas.microsoft.com/office/drawing/2014/main" id="{CE4ACF2D-A410-76E0-3FA7-CE30D90AE7A0}"/>
              </a:ext>
            </a:extLst>
          </p:cNvPr>
          <p:cNvSpPr txBox="1"/>
          <p:nvPr/>
        </p:nvSpPr>
        <p:spPr>
          <a:xfrm>
            <a:off x="7147170" y="4010809"/>
            <a:ext cx="3809998" cy="830997"/>
          </a:xfrm>
          <a:prstGeom prst="rect">
            <a:avLst/>
          </a:prstGeom>
          <a:noFill/>
        </p:spPr>
        <p:txBody>
          <a:bodyPr wrap="square">
            <a:spAutoFit/>
          </a:bodyPr>
          <a:lstStyle/>
          <a:p>
            <a:r>
              <a:rPr lang="en-GB" sz="4800" dirty="0"/>
              <a:t>Tree beatings</a:t>
            </a:r>
          </a:p>
        </p:txBody>
      </p:sp>
      <p:sp>
        <p:nvSpPr>
          <p:cNvPr id="15" name="TextBox 14">
            <a:extLst>
              <a:ext uri="{FF2B5EF4-FFF2-40B4-BE49-F238E27FC236}">
                <a16:creationId xmlns:a16="http://schemas.microsoft.com/office/drawing/2014/main" id="{C1E78966-A954-29D6-91B2-9F3C4E566BAB}"/>
              </a:ext>
            </a:extLst>
          </p:cNvPr>
          <p:cNvSpPr txBox="1"/>
          <p:nvPr/>
        </p:nvSpPr>
        <p:spPr>
          <a:xfrm>
            <a:off x="3021071" y="5294246"/>
            <a:ext cx="5266137" cy="830997"/>
          </a:xfrm>
          <a:prstGeom prst="rect">
            <a:avLst/>
          </a:prstGeom>
          <a:noFill/>
        </p:spPr>
        <p:txBody>
          <a:bodyPr wrap="square">
            <a:spAutoFit/>
          </a:bodyPr>
          <a:lstStyle/>
          <a:p>
            <a:r>
              <a:rPr lang="en-GB" sz="4800" dirty="0"/>
              <a:t>Pointed quadrat</a:t>
            </a:r>
          </a:p>
        </p:txBody>
      </p:sp>
    </p:spTree>
    <p:extLst>
      <p:ext uri="{BB962C8B-B14F-4D97-AF65-F5344CB8AC3E}">
        <p14:creationId xmlns:p14="http://schemas.microsoft.com/office/powerpoint/2010/main" val="749060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3794" name="Picture 2" descr="See the source image">
            <a:extLst>
              <a:ext uri="{FF2B5EF4-FFF2-40B4-BE49-F238E27FC236}">
                <a16:creationId xmlns:a16="http://schemas.microsoft.com/office/drawing/2014/main" id="{37F82D2D-D5CE-DB45-6A66-56354FD8E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23850"/>
            <a:ext cx="3148013" cy="2341563"/>
          </a:xfrm>
          <a:prstGeom prst="rect">
            <a:avLst/>
          </a:prstGeom>
          <a:extLst>
            <a:ext uri="{909E8E84-426E-40DD-AFC4-6F175D3DCCD1}">
              <a14:hiddenFill xmlns:a14="http://schemas.microsoft.com/office/drawing/2010/main">
                <a:solidFill>
                  <a:srgbClr val="FFFFFF"/>
                </a:solidFill>
              </a14:hiddenFill>
            </a:ext>
          </a:extLst>
        </p:spPr>
      </p:pic>
      <p:pic>
        <p:nvPicPr>
          <p:cNvPr id="33798" name="Picture 6" descr="See the source image">
            <a:extLst>
              <a:ext uri="{FF2B5EF4-FFF2-40B4-BE49-F238E27FC236}">
                <a16:creationId xmlns:a16="http://schemas.microsoft.com/office/drawing/2014/main" id="{8E901BD4-6703-D767-F509-D23A8B2DF4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744788"/>
            <a:ext cx="3148013" cy="2339975"/>
          </a:xfrm>
          <a:prstGeom prst="rect">
            <a:avLst/>
          </a:prstGeom>
          <a:extLst>
            <a:ext uri="{909E8E84-426E-40DD-AFC4-6F175D3DCCD1}">
              <a14:hiddenFill xmlns:a14="http://schemas.microsoft.com/office/drawing/2010/main">
                <a:solidFill>
                  <a:srgbClr val="FFFFFF"/>
                </a:solidFill>
              </a14:hiddenFill>
            </a:ext>
          </a:extLst>
        </p:spPr>
      </p:pic>
      <p:pic>
        <p:nvPicPr>
          <p:cNvPr id="33806" name="Picture 14" descr="See the source image">
            <a:extLst>
              <a:ext uri="{FF2B5EF4-FFF2-40B4-BE49-F238E27FC236}">
                <a16:creationId xmlns:a16="http://schemas.microsoft.com/office/drawing/2014/main" id="{92CF9529-CC3C-EF94-27E0-B36D5D100D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5988" y="3219450"/>
            <a:ext cx="2135188" cy="1865313"/>
          </a:xfrm>
          <a:prstGeom prst="rect">
            <a:avLst/>
          </a:prstGeom>
          <a:extLst>
            <a:ext uri="{909E8E84-426E-40DD-AFC4-6F175D3DCCD1}">
              <a14:hiddenFill xmlns:a14="http://schemas.microsoft.com/office/drawing/2010/main">
                <a:solidFill>
                  <a:srgbClr val="FFFFFF"/>
                </a:solidFill>
              </a14:hiddenFill>
            </a:ext>
          </a:extLst>
        </p:spPr>
      </p:pic>
      <p:pic>
        <p:nvPicPr>
          <p:cNvPr id="33804" name="Picture 12" descr="See the source image">
            <a:extLst>
              <a:ext uri="{FF2B5EF4-FFF2-40B4-BE49-F238E27FC236}">
                <a16:creationId xmlns:a16="http://schemas.microsoft.com/office/drawing/2014/main" id="{31D0B9B1-BD7D-61CD-387D-ABDBB40D1F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0550" y="3219450"/>
            <a:ext cx="2852738" cy="1865313"/>
          </a:xfrm>
          <a:prstGeom prst="rect">
            <a:avLst/>
          </a:prstGeom>
          <a:extLst>
            <a:ext uri="{909E8E84-426E-40DD-AFC4-6F175D3DCCD1}">
              <a14:hiddenFill xmlns:a14="http://schemas.microsoft.com/office/drawing/2010/main">
                <a:solidFill>
                  <a:srgbClr val="FFFFFF"/>
                </a:solidFill>
              </a14:hiddenFill>
            </a:ext>
          </a:extLst>
        </p:spPr>
      </p:pic>
      <p:pic>
        <p:nvPicPr>
          <p:cNvPr id="33802" name="Picture 10" descr="See the source image">
            <a:extLst>
              <a:ext uri="{FF2B5EF4-FFF2-40B4-BE49-F238E27FC236}">
                <a16:creationId xmlns:a16="http://schemas.microsoft.com/office/drawing/2014/main" id="{066C342A-9B0E-381B-B2E9-B9BB90FC88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04250" y="323850"/>
            <a:ext cx="3282950" cy="2443163"/>
          </a:xfrm>
          <a:prstGeom prst="rect">
            <a:avLst/>
          </a:prstGeom>
          <a:extLst>
            <a:ext uri="{909E8E84-426E-40DD-AFC4-6F175D3DCCD1}">
              <a14:hiddenFill xmlns:a14="http://schemas.microsoft.com/office/drawing/2010/main">
                <a:solidFill>
                  <a:srgbClr val="FFFFFF"/>
                </a:solidFill>
              </a14:hiddenFill>
            </a:ext>
          </a:extLst>
        </p:spPr>
      </p:pic>
      <p:pic>
        <p:nvPicPr>
          <p:cNvPr id="33796" name="Picture 4" descr="See the source image">
            <a:extLst>
              <a:ext uri="{FF2B5EF4-FFF2-40B4-BE49-F238E27FC236}">
                <a16:creationId xmlns:a16="http://schemas.microsoft.com/office/drawing/2014/main" id="{3DC5834F-1DDF-EAFD-549A-D85218745A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04250" y="2844800"/>
            <a:ext cx="3282950" cy="2238375"/>
          </a:xfrm>
          <a:prstGeom prst="rect">
            <a:avLst/>
          </a:prstGeom>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68EC27-A5FB-CE88-BCF3-2FC9BF3970FC}"/>
              </a:ext>
            </a:extLst>
          </p:cNvPr>
          <p:cNvSpPr txBox="1"/>
          <p:nvPr/>
        </p:nvSpPr>
        <p:spPr>
          <a:xfrm>
            <a:off x="2986226" y="5121031"/>
            <a:ext cx="6136167" cy="923330"/>
          </a:xfrm>
          <a:prstGeom prst="rect">
            <a:avLst/>
          </a:prstGeom>
          <a:noFill/>
        </p:spPr>
        <p:txBody>
          <a:bodyPr wrap="none" rtlCol="0">
            <a:spAutoFit/>
          </a:bodyPr>
          <a:lstStyle/>
          <a:p>
            <a:r>
              <a:rPr lang="en-GB" sz="5400" b="1" dirty="0"/>
              <a:t>Sampling techniques</a:t>
            </a:r>
          </a:p>
        </p:txBody>
      </p:sp>
      <p:sp>
        <p:nvSpPr>
          <p:cNvPr id="5" name="TextBox 4">
            <a:extLst>
              <a:ext uri="{FF2B5EF4-FFF2-40B4-BE49-F238E27FC236}">
                <a16:creationId xmlns:a16="http://schemas.microsoft.com/office/drawing/2014/main" id="{1EB190B6-8F86-4382-9C04-2467784ECFFE}"/>
              </a:ext>
            </a:extLst>
          </p:cNvPr>
          <p:cNvSpPr txBox="1"/>
          <p:nvPr/>
        </p:nvSpPr>
        <p:spPr>
          <a:xfrm>
            <a:off x="468923" y="2289908"/>
            <a:ext cx="1045030" cy="369332"/>
          </a:xfrm>
          <a:prstGeom prst="rect">
            <a:avLst/>
          </a:prstGeom>
          <a:noFill/>
        </p:spPr>
        <p:txBody>
          <a:bodyPr wrap="none" rtlCol="0">
            <a:spAutoFit/>
          </a:bodyPr>
          <a:lstStyle/>
          <a:p>
            <a:r>
              <a:rPr lang="en-GB" dirty="0">
                <a:highlight>
                  <a:srgbClr val="FFFF00"/>
                </a:highlight>
              </a:rPr>
              <a:t>Quadrats</a:t>
            </a:r>
          </a:p>
        </p:txBody>
      </p:sp>
      <p:sp>
        <p:nvSpPr>
          <p:cNvPr id="15" name="TextBox 14">
            <a:extLst>
              <a:ext uri="{FF2B5EF4-FFF2-40B4-BE49-F238E27FC236}">
                <a16:creationId xmlns:a16="http://schemas.microsoft.com/office/drawing/2014/main" id="{1BA0223B-B904-217D-AB5E-F1425FAE4BC4}"/>
              </a:ext>
            </a:extLst>
          </p:cNvPr>
          <p:cNvSpPr txBox="1"/>
          <p:nvPr/>
        </p:nvSpPr>
        <p:spPr>
          <a:xfrm>
            <a:off x="8789369" y="2371209"/>
            <a:ext cx="1241878" cy="369332"/>
          </a:xfrm>
          <a:prstGeom prst="rect">
            <a:avLst/>
          </a:prstGeom>
          <a:noFill/>
        </p:spPr>
        <p:txBody>
          <a:bodyPr wrap="none" rtlCol="0">
            <a:spAutoFit/>
          </a:bodyPr>
          <a:lstStyle/>
          <a:p>
            <a:r>
              <a:rPr lang="en-GB" dirty="0">
                <a:highlight>
                  <a:srgbClr val="FFFF00"/>
                </a:highlight>
              </a:rPr>
              <a:t>Pitfall traps</a:t>
            </a:r>
          </a:p>
        </p:txBody>
      </p:sp>
      <p:sp>
        <p:nvSpPr>
          <p:cNvPr id="17" name="TextBox 16">
            <a:extLst>
              <a:ext uri="{FF2B5EF4-FFF2-40B4-BE49-F238E27FC236}">
                <a16:creationId xmlns:a16="http://schemas.microsoft.com/office/drawing/2014/main" id="{AC7DC8B0-B229-CAB1-B8CB-8F1391DA04E2}"/>
              </a:ext>
            </a:extLst>
          </p:cNvPr>
          <p:cNvSpPr txBox="1"/>
          <p:nvPr/>
        </p:nvSpPr>
        <p:spPr>
          <a:xfrm>
            <a:off x="367113" y="4657452"/>
            <a:ext cx="1784399" cy="369332"/>
          </a:xfrm>
          <a:prstGeom prst="rect">
            <a:avLst/>
          </a:prstGeom>
          <a:noFill/>
        </p:spPr>
        <p:txBody>
          <a:bodyPr wrap="none" rtlCol="0">
            <a:spAutoFit/>
          </a:bodyPr>
          <a:lstStyle/>
          <a:p>
            <a:r>
              <a:rPr lang="en-GB" dirty="0">
                <a:highlight>
                  <a:srgbClr val="FFFF00"/>
                </a:highlight>
              </a:rPr>
              <a:t>Pointed quadrats</a:t>
            </a:r>
          </a:p>
        </p:txBody>
      </p:sp>
      <p:sp>
        <p:nvSpPr>
          <p:cNvPr id="18" name="TextBox 17">
            <a:extLst>
              <a:ext uri="{FF2B5EF4-FFF2-40B4-BE49-F238E27FC236}">
                <a16:creationId xmlns:a16="http://schemas.microsoft.com/office/drawing/2014/main" id="{693A6968-047F-236B-4EEF-50C141C521A0}"/>
              </a:ext>
            </a:extLst>
          </p:cNvPr>
          <p:cNvSpPr txBox="1"/>
          <p:nvPr/>
        </p:nvSpPr>
        <p:spPr>
          <a:xfrm>
            <a:off x="3394141" y="4653883"/>
            <a:ext cx="1310039" cy="369332"/>
          </a:xfrm>
          <a:prstGeom prst="rect">
            <a:avLst/>
          </a:prstGeom>
          <a:noFill/>
        </p:spPr>
        <p:txBody>
          <a:bodyPr wrap="none" rtlCol="0">
            <a:spAutoFit/>
          </a:bodyPr>
          <a:lstStyle/>
          <a:p>
            <a:r>
              <a:rPr lang="en-GB" dirty="0">
                <a:highlight>
                  <a:srgbClr val="FFFF00"/>
                </a:highlight>
              </a:rPr>
              <a:t>Beating tray</a:t>
            </a:r>
          </a:p>
        </p:txBody>
      </p:sp>
      <p:sp>
        <p:nvSpPr>
          <p:cNvPr id="19" name="TextBox 18">
            <a:extLst>
              <a:ext uri="{FF2B5EF4-FFF2-40B4-BE49-F238E27FC236}">
                <a16:creationId xmlns:a16="http://schemas.microsoft.com/office/drawing/2014/main" id="{9EE9CC6F-D1EF-C78E-9A88-A130CD4EC337}"/>
              </a:ext>
            </a:extLst>
          </p:cNvPr>
          <p:cNvSpPr txBox="1"/>
          <p:nvPr/>
        </p:nvSpPr>
        <p:spPr>
          <a:xfrm>
            <a:off x="5756031" y="3279259"/>
            <a:ext cx="1455848" cy="369332"/>
          </a:xfrm>
          <a:prstGeom prst="rect">
            <a:avLst/>
          </a:prstGeom>
          <a:noFill/>
        </p:spPr>
        <p:txBody>
          <a:bodyPr wrap="none" rtlCol="0">
            <a:spAutoFit/>
          </a:bodyPr>
          <a:lstStyle/>
          <a:p>
            <a:r>
              <a:rPr lang="en-GB" dirty="0">
                <a:highlight>
                  <a:srgbClr val="FFFF00"/>
                </a:highlight>
              </a:rPr>
              <a:t>Kick sampling</a:t>
            </a:r>
          </a:p>
        </p:txBody>
      </p:sp>
      <p:sp>
        <p:nvSpPr>
          <p:cNvPr id="20" name="TextBox 19">
            <a:extLst>
              <a:ext uri="{FF2B5EF4-FFF2-40B4-BE49-F238E27FC236}">
                <a16:creationId xmlns:a16="http://schemas.microsoft.com/office/drawing/2014/main" id="{5D396391-60BE-C29E-797C-CD08FD6E0623}"/>
              </a:ext>
            </a:extLst>
          </p:cNvPr>
          <p:cNvSpPr txBox="1"/>
          <p:nvPr/>
        </p:nvSpPr>
        <p:spPr>
          <a:xfrm>
            <a:off x="8721969" y="4539951"/>
            <a:ext cx="1259897" cy="369332"/>
          </a:xfrm>
          <a:prstGeom prst="rect">
            <a:avLst/>
          </a:prstGeom>
          <a:noFill/>
        </p:spPr>
        <p:txBody>
          <a:bodyPr wrap="none" rtlCol="0">
            <a:spAutoFit/>
          </a:bodyPr>
          <a:lstStyle/>
          <a:p>
            <a:r>
              <a:rPr lang="en-GB" dirty="0">
                <a:highlight>
                  <a:srgbClr val="FFFF00"/>
                </a:highlight>
              </a:rPr>
              <a:t>Sweep nets</a:t>
            </a:r>
          </a:p>
        </p:txBody>
      </p:sp>
      <p:pic>
        <p:nvPicPr>
          <p:cNvPr id="1026" name="Picture 2" descr="ECONOMATICS - ECONOMATICS - Pooters - Education Equipment - Che ...">
            <a:extLst>
              <a:ext uri="{FF2B5EF4-FFF2-40B4-BE49-F238E27FC236}">
                <a16:creationId xmlns:a16="http://schemas.microsoft.com/office/drawing/2014/main" id="{1959AAAC-2603-63D8-8A69-9562EF57E3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5988" y="323850"/>
            <a:ext cx="5067300" cy="278081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E4CB702-3801-2541-EC39-C2589BD443E4}"/>
              </a:ext>
            </a:extLst>
          </p:cNvPr>
          <p:cNvSpPr txBox="1"/>
          <p:nvPr/>
        </p:nvSpPr>
        <p:spPr>
          <a:xfrm>
            <a:off x="3538256" y="444307"/>
            <a:ext cx="812338" cy="369332"/>
          </a:xfrm>
          <a:prstGeom prst="rect">
            <a:avLst/>
          </a:prstGeom>
          <a:noFill/>
        </p:spPr>
        <p:txBody>
          <a:bodyPr wrap="none" rtlCol="0">
            <a:spAutoFit/>
          </a:bodyPr>
          <a:lstStyle/>
          <a:p>
            <a:r>
              <a:rPr lang="en-GB" dirty="0">
                <a:highlight>
                  <a:srgbClr val="FFFF00"/>
                </a:highlight>
              </a:rPr>
              <a:t>Pooter</a:t>
            </a:r>
          </a:p>
        </p:txBody>
      </p:sp>
    </p:spTree>
    <p:extLst>
      <p:ext uri="{BB962C8B-B14F-4D97-AF65-F5344CB8AC3E}">
        <p14:creationId xmlns:p14="http://schemas.microsoft.com/office/powerpoint/2010/main" val="221699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392F97-8626-4BA3-8CF8-1B4833EE2235}"/>
              </a:ext>
            </a:extLst>
          </p:cNvPr>
          <p:cNvSpPr>
            <a:spLocks noGrp="1"/>
          </p:cNvSpPr>
          <p:nvPr>
            <p:ph type="title"/>
          </p:nvPr>
        </p:nvSpPr>
        <p:spPr>
          <a:xfrm>
            <a:off x="838200" y="963877"/>
            <a:ext cx="3494362" cy="4930246"/>
          </a:xfrm>
        </p:spPr>
        <p:txBody>
          <a:bodyPr>
            <a:normAutofit/>
          </a:bodyPr>
          <a:lstStyle/>
          <a:p>
            <a:pPr algn="r"/>
            <a:r>
              <a:rPr lang="en-GB">
                <a:solidFill>
                  <a:schemeClr val="accent1"/>
                </a:solidFill>
              </a:rPr>
              <a:t>What sampling method should be used?</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864BFB0-E9D0-435B-B0C7-936A94EE4C65}"/>
              </a:ext>
            </a:extLst>
          </p:cNvPr>
          <p:cNvSpPr>
            <a:spLocks noGrp="1"/>
          </p:cNvSpPr>
          <p:nvPr>
            <p:ph idx="1"/>
          </p:nvPr>
        </p:nvSpPr>
        <p:spPr>
          <a:xfrm>
            <a:off x="4976031" y="963877"/>
            <a:ext cx="6377769" cy="4930246"/>
          </a:xfrm>
        </p:spPr>
        <p:txBody>
          <a:bodyPr anchor="ctr">
            <a:normAutofit/>
          </a:bodyPr>
          <a:lstStyle/>
          <a:p>
            <a:pPr marL="0" indent="0">
              <a:buNone/>
            </a:pPr>
            <a:r>
              <a:rPr lang="en-GB" altLang="en-US" sz="2400" dirty="0"/>
              <a:t>The equipment and methods used will entirely depend upon what is being measured.</a:t>
            </a:r>
          </a:p>
          <a:p>
            <a:pPr marL="0" indent="0">
              <a:buNone/>
            </a:pPr>
            <a:endParaRPr lang="en-GB" sz="2400" dirty="0"/>
          </a:p>
          <a:p>
            <a:pPr marL="0" indent="0">
              <a:buNone/>
            </a:pPr>
            <a:r>
              <a:rPr lang="en-GB" sz="2400" dirty="0"/>
              <a:t>Look at the examples on the next few slides to get some ideas</a:t>
            </a:r>
          </a:p>
        </p:txBody>
      </p:sp>
    </p:spTree>
    <p:extLst>
      <p:ext uri="{BB962C8B-B14F-4D97-AF65-F5344CB8AC3E}">
        <p14:creationId xmlns:p14="http://schemas.microsoft.com/office/powerpoint/2010/main" val="22157248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948e339c5fc46c8b2750cbbc9e73e24 xmlns="b83ea8ec-d1ce-4b1c-906d-dc0b29db2502">
      <Terms xmlns="http://schemas.microsoft.com/office/infopath/2007/PartnerControls"/>
    </f948e339c5fc46c8b2750cbbc9e73e24>
    <CustomTags xmlns="b83ea8ec-d1ce-4b1c-906d-dc0b29db2502" xsi:nil="true"/>
    <CurriculumSubject xmlns="b83ea8ec-d1ce-4b1c-906d-dc0b29db2502">Biology</CurriculumSubject>
    <i0165b589e0f485fa6237a9400464043 xmlns="b83ea8ec-d1ce-4b1c-906d-dc0b29db2502">
      <Terms xmlns="http://schemas.microsoft.com/office/infopath/2007/PartnerControls"/>
    </i0165b589e0f485fa6237a9400464043>
    <KeyStage xmlns="b83ea8ec-d1ce-4b1c-906d-dc0b29db2502" xsi:nil="true"/>
    <mcfa9f6af8bf42a58d866cdfd4e11fd3 xmlns="b83ea8ec-d1ce-4b1c-906d-dc0b29db2502">
      <Terms xmlns="http://schemas.microsoft.com/office/infopath/2007/PartnerControls"/>
    </mcfa9f6af8bf42a58d866cdfd4e11fd3>
    <Year xmlns="b83ea8ec-d1ce-4b1c-906d-dc0b29db2502" xsi:nil="true"/>
    <Lesson xmlns="b83ea8ec-d1ce-4b1c-906d-dc0b29db2502" xsi:nil="true"/>
    <p0200d0debe3499c8d7b4d3006013c0c xmlns="b83ea8ec-d1ce-4b1c-906d-dc0b29db2502">
      <Terms xmlns="http://schemas.microsoft.com/office/infopath/2007/PartnerControls"/>
    </p0200d0debe3499c8d7b4d3006013c0c>
    <PersonalIdentificationData xmlns="b83ea8ec-d1ce-4b1c-906d-dc0b29db2502" xsi:nil="true"/>
    <TaxCatchAll xmlns="b83ea8ec-d1ce-4b1c-906d-dc0b29db2502" xsi:nil="true"/>
    <c429491b856c4e30abe8407934465dee xmlns="b83ea8ec-d1ce-4b1c-906d-dc0b29db2502">
      <Terms xmlns="http://schemas.microsoft.com/office/infopath/2007/PartnerControls"/>
    </c429491b856c4e30abe8407934465dee>
    <lcf76f155ced4ddcb4097134ff3c332f xmlns="39a9f016-2850-430d-a9d7-5d156f797ec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F4BC12256C0CA499B3F5CE8F04E9C67" ma:contentTypeVersion="34" ma:contentTypeDescription="Create a new document." ma:contentTypeScope="" ma:versionID="254a14d6e1d851e4fa30c9feb4198f1e">
  <xsd:schema xmlns:xsd="http://www.w3.org/2001/XMLSchema" xmlns:xs="http://www.w3.org/2001/XMLSchema" xmlns:p="http://schemas.microsoft.com/office/2006/metadata/properties" xmlns:ns2="b83ea8ec-d1ce-4b1c-906d-dc0b29db2502" xmlns:ns3="39a9f016-2850-430d-a9d7-5d156f797ecb" targetNamespace="http://schemas.microsoft.com/office/2006/metadata/properties" ma:root="true" ma:fieldsID="bebbb5c7b829c29f6860e404b1d0c84b" ns2:_="" ns3:_="">
    <xsd:import namespace="b83ea8ec-d1ce-4b1c-906d-dc0b29db2502"/>
    <xsd:import namespace="39a9f016-2850-430d-a9d7-5d156f797ecb"/>
    <xsd:element name="properties">
      <xsd:complexType>
        <xsd:sequence>
          <xsd:element name="documentManagement">
            <xsd:complexType>
              <xsd:all>
                <xsd:element ref="ns2:i0165b589e0f485fa6237a9400464043" minOccurs="0"/>
                <xsd:element ref="ns2:TaxCatchAll" minOccurs="0"/>
                <xsd:element ref="ns2:c429491b856c4e30abe8407934465dee" minOccurs="0"/>
                <xsd:element ref="ns2:mcfa9f6af8bf42a58d866cdfd4e11fd3" minOccurs="0"/>
                <xsd:element ref="ns2:f948e339c5fc46c8b2750cbbc9e73e24" minOccurs="0"/>
                <xsd:element ref="ns2:p0200d0debe3499c8d7b4d3006013c0c" minOccurs="0"/>
                <xsd:element ref="ns2:PersonalIdentificationData" minOccurs="0"/>
                <xsd:element ref="ns2:KeyStage" minOccurs="0"/>
                <xsd:element ref="ns2:Year" minOccurs="0"/>
                <xsd:element ref="ns2:Lesson" minOccurs="0"/>
                <xsd:element ref="ns2:CustomTags" minOccurs="0"/>
                <xsd:element ref="ns2:CurriculumSubject"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2:SharedWithUsers" minOccurs="0"/>
                <xsd:element ref="ns2:SharedWithDetails" minOccurs="0"/>
                <xsd:element ref="ns3:MediaServiceOCR"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3ea8ec-d1ce-4b1c-906d-dc0b29db2502" elementFormDefault="qualified">
    <xsd:import namespace="http://schemas.microsoft.com/office/2006/documentManagement/types"/>
    <xsd:import namespace="http://schemas.microsoft.com/office/infopath/2007/PartnerControls"/>
    <xsd:element name="i0165b589e0f485fa6237a9400464043" ma:index="9" nillable="true" ma:taxonomy="true" ma:internalName="i0165b589e0f485fa6237a9400464043" ma:taxonomyFieldName="Topic" ma:displayName="Topic" ma:fieldId="{20165b58-9e0f-485f-a623-7a9400464043}" ma:sspId="9af0695c-efcd-46dd-8765-d5578b5758fe" ma:termSetId="60a57c6c-2130-4e61-9e57-098bd84272e4"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c7ba7dd9-0f04-4217-893d-a73cba0aebc6}" ma:internalName="TaxCatchAll" ma:showField="CatchAllData" ma:web="b83ea8ec-d1ce-4b1c-906d-dc0b29db2502">
      <xsd:complexType>
        <xsd:complexContent>
          <xsd:extension base="dms:MultiChoiceLookup">
            <xsd:sequence>
              <xsd:element name="Value" type="dms:Lookup" maxOccurs="unbounded" minOccurs="0" nillable="true"/>
            </xsd:sequence>
          </xsd:extension>
        </xsd:complexContent>
      </xsd:complexType>
    </xsd:element>
    <xsd:element name="c429491b856c4e30abe8407934465dee" ma:index="12" nillable="true" ma:taxonomy="true" ma:internalName="c429491b856c4e30abe8407934465dee" ma:taxonomyFieldName="Staff_x0020_Category" ma:displayName="Staff Category" ma:fieldId="{c429491b-856c-4e30-abe8-407934465dee}" ma:sspId="9af0695c-efcd-46dd-8765-d5578b5758fe" ma:termSetId="3d337045-6da3-4c9d-a943-86c979c7f8db" ma:anchorId="00000000-0000-0000-0000-000000000000" ma:open="false" ma:isKeyword="false">
      <xsd:complexType>
        <xsd:sequence>
          <xsd:element ref="pc:Terms" minOccurs="0" maxOccurs="1"/>
        </xsd:sequence>
      </xsd:complexType>
    </xsd:element>
    <xsd:element name="mcfa9f6af8bf42a58d866cdfd4e11fd3" ma:index="14" nillable="true" ma:taxonomy="true" ma:internalName="mcfa9f6af8bf42a58d866cdfd4e11fd3" ma:taxonomyFieldName="Exam_x0020_Board" ma:displayName="Exam Board" ma:fieldId="{6cfa9f6a-f8bf-42a5-8d86-6cdfd4e11fd3}" ma:sspId="9af0695c-efcd-46dd-8765-d5578b5758fe" ma:termSetId="a3733284-8b89-4cee-ba61-be29b75bbad9" ma:anchorId="00000000-0000-0000-0000-000000000000" ma:open="false" ma:isKeyword="false">
      <xsd:complexType>
        <xsd:sequence>
          <xsd:element ref="pc:Terms" minOccurs="0" maxOccurs="1"/>
        </xsd:sequence>
      </xsd:complexType>
    </xsd:element>
    <xsd:element name="f948e339c5fc46c8b2750cbbc9e73e24" ma:index="16" nillable="true" ma:taxonomy="true" ma:internalName="f948e339c5fc46c8b2750cbbc9e73e24" ma:taxonomyFieldName="Week" ma:displayName="Week" ma:fieldId="{f948e339-c5fc-46c8-b275-0cbbc9e73e24}" ma:sspId="9af0695c-efcd-46dd-8765-d5578b5758fe" ma:termSetId="1d66f853-e543-47e9-b693-d49e9ff978a4" ma:anchorId="00000000-0000-0000-0000-000000000000" ma:open="false" ma:isKeyword="false">
      <xsd:complexType>
        <xsd:sequence>
          <xsd:element ref="pc:Terms" minOccurs="0" maxOccurs="1"/>
        </xsd:sequence>
      </xsd:complexType>
    </xsd:element>
    <xsd:element name="p0200d0debe3499c8d7b4d3006013c0c" ma:index="18" nillable="true" ma:taxonomy="true" ma:internalName="p0200d0debe3499c8d7b4d3006013c0c" ma:taxonomyFieldName="Term" ma:displayName="Term" ma:fieldId="{90200d0d-ebe3-499c-8d7b-4d3006013c0c}" ma:sspId="9af0695c-efcd-46dd-8765-d5578b5758fe" ma:termSetId="79b7fcde-7773-4a5a-80d2-01582845289b" ma:anchorId="00000000-0000-0000-0000-000000000000" ma:open="false" ma:isKeyword="false">
      <xsd:complexType>
        <xsd:sequence>
          <xsd:element ref="pc:Terms" minOccurs="0" maxOccurs="1"/>
        </xsd:sequence>
      </xsd:complexType>
    </xsd:element>
    <xsd:element name="PersonalIdentificationData" ma:index="19" nillable="true" ma:displayName="Personal Identification Data" ma:internalName="Personal_x0020_Identification_x0020_Data">
      <xsd:simpleType>
        <xsd:restriction base="dms:Choice">
          <xsd:enumeration value="No"/>
          <xsd:enumeration value="Yes"/>
        </xsd:restriction>
      </xsd:simpleType>
    </xsd:element>
    <xsd:element name="KeyStage" ma:index="20" nillable="true" ma:displayName="Key Stage" ma:internalName="Key_x0020_Stage">
      <xsd:simpleType>
        <xsd:restriction base="dms:Text"/>
      </xsd:simpleType>
    </xsd:element>
    <xsd:element name="Year" ma:index="21" nillable="true" ma:displayName="Year" ma:internalName="Year">
      <xsd:simpleType>
        <xsd:restriction base="dms:Text"/>
      </xsd:simpleType>
    </xsd:element>
    <xsd:element name="Lesson" ma:index="22" nillable="true" ma:displayName="Lesson" ma:internalName="Lesson">
      <xsd:simpleType>
        <xsd:restriction base="dms:Text"/>
      </xsd:simpleType>
    </xsd:element>
    <xsd:element name="CustomTags" ma:index="23" nillable="true" ma:displayName="Custom Tags" ma:internalName="Custom_x0020_Tags">
      <xsd:simpleType>
        <xsd:restriction base="dms:Text"/>
      </xsd:simpleType>
    </xsd:element>
    <xsd:element name="CurriculumSubject" ma:index="24" nillable="true" ma:displayName="Curriculum Subject" ma:default="Biology" ma:internalName="Curriculum_x0020_Subject">
      <xsd:simpleType>
        <xsd:restriction base="dms:Text"/>
      </xsd:simpleType>
    </xsd:element>
    <xsd:element name="SharedWithUsers" ma:index="3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a9f016-2850-430d-a9d7-5d156f797ecb"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DateTaken" ma:index="29" nillable="true" ma:displayName="MediaServiceDateTaken" ma:hidden="true" ma:internalName="MediaServiceDateTaken" ma:readOnly="true">
      <xsd:simpleType>
        <xsd:restriction base="dms:Text"/>
      </xsd:simpleType>
    </xsd:element>
    <xsd:element name="MediaServiceAutoTags" ma:index="30" nillable="true" ma:displayName="Tags" ma:internalName="MediaServiceAutoTags" ma:readOnly="true">
      <xsd:simpleType>
        <xsd:restriction base="dms:Text"/>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Location" ma:index="33" nillable="true" ma:displayName="Location" ma:internalName="MediaServiceLocation"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LengthInSeconds" ma:index="37" nillable="true" ma:displayName="Length (seconds)" ma:internalName="MediaLengthInSeconds" ma:readOnly="true">
      <xsd:simpleType>
        <xsd:restriction base="dms:Unknown"/>
      </xsd:simpleType>
    </xsd:element>
    <xsd:element name="lcf76f155ced4ddcb4097134ff3c332f" ma:index="39" nillable="true" ma:taxonomy="true" ma:internalName="lcf76f155ced4ddcb4097134ff3c332f" ma:taxonomyFieldName="MediaServiceImageTags" ma:displayName="Image Tags" ma:readOnly="false" ma:fieldId="{5cf76f15-5ced-4ddc-b409-7134ff3c332f}" ma:taxonomyMulti="true" ma:sspId="9af0695c-efcd-46dd-8765-d5578b5758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1B5949-5EE6-4843-9AA7-1AB6E48341F8}">
  <ds:schemaRefs>
    <ds:schemaRef ds:uri="http://schemas.microsoft.com/sharepoint/v3/contenttype/forms"/>
  </ds:schemaRefs>
</ds:datastoreItem>
</file>

<file path=customXml/itemProps2.xml><?xml version="1.0" encoding="utf-8"?>
<ds:datastoreItem xmlns:ds="http://schemas.openxmlformats.org/officeDocument/2006/customXml" ds:itemID="{5D1F5133-CB8C-4836-835D-5BE9A97BBE4A}">
  <ds:schemaRef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39a9f016-2850-430d-a9d7-5d156f797ecb"/>
    <ds:schemaRef ds:uri="http://purl.org/dc/dcmitype/"/>
    <ds:schemaRef ds:uri="http://purl.org/dc/terms/"/>
    <ds:schemaRef ds:uri="b83ea8ec-d1ce-4b1c-906d-dc0b29db2502"/>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E79815D2-3FD0-439F-83CD-9A25FF07B2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3ea8ec-d1ce-4b1c-906d-dc0b29db2502"/>
    <ds:schemaRef ds:uri="39a9f016-2850-430d-a9d7-5d156f797e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174</TotalTime>
  <Words>1875</Words>
  <Application>Microsoft Office PowerPoint</Application>
  <PresentationFormat>Widescreen</PresentationFormat>
  <Paragraphs>290</Paragraphs>
  <Slides>41</Slides>
  <Notes>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2" baseType="lpstr">
      <vt:lpstr>Arial</vt:lpstr>
      <vt:lpstr>Calibri</vt:lpstr>
      <vt:lpstr>Calibri Light</vt:lpstr>
      <vt:lpstr>Corbel</vt:lpstr>
      <vt:lpstr>gg sans</vt:lpstr>
      <vt:lpstr>Plus Jakarta Sans</vt:lpstr>
      <vt:lpstr>Roboto</vt:lpstr>
      <vt:lpstr>Source Sans Pro</vt:lpstr>
      <vt:lpstr>Times New Roman</vt:lpstr>
      <vt:lpstr>Office Theme</vt:lpstr>
      <vt:lpstr>Bitmap Image</vt:lpstr>
      <vt:lpstr>PowerPoint Presentation</vt:lpstr>
      <vt:lpstr>Knowledge retrieval questions</vt:lpstr>
      <vt:lpstr>Sampling is useful because……</vt:lpstr>
      <vt:lpstr>PowerPoint Presentation</vt:lpstr>
      <vt:lpstr>PowerPoint Presentation</vt:lpstr>
      <vt:lpstr>PowerPoint Presentation</vt:lpstr>
      <vt:lpstr>What do you think the following sampling techniques are used for? </vt:lpstr>
      <vt:lpstr>PowerPoint Presentation</vt:lpstr>
      <vt:lpstr>What sampling method should be used?</vt:lpstr>
      <vt:lpstr>Task: complete the following two tables for animal and plant sampling </vt:lpstr>
      <vt:lpstr>Sampling animals (biotic factors)</vt:lpstr>
      <vt:lpstr>PowerPoint Presentation</vt:lpstr>
      <vt:lpstr>Sampling plants</vt:lpstr>
      <vt:lpstr>Frequency or % cover</vt:lpstr>
      <vt:lpstr>Limitations</vt:lpstr>
      <vt:lpstr>Limitations</vt:lpstr>
      <vt:lpstr>PowerPoint Presentation</vt:lpstr>
      <vt:lpstr>PowerPoint Presentation</vt:lpstr>
      <vt:lpstr>Sampling abiotic factors:</vt:lpstr>
      <vt:lpstr>PowerPoint Presentation</vt:lpstr>
      <vt:lpstr>PowerPoint Presentation</vt:lpstr>
      <vt:lpstr>Random sampling</vt:lpstr>
      <vt:lpstr>Random sampling</vt:lpstr>
      <vt:lpstr>How do you know where to collect samples / take measurements?</vt:lpstr>
      <vt:lpstr>PowerPoint Presentation</vt:lpstr>
      <vt:lpstr>Non-random sampling</vt:lpstr>
      <vt:lpstr>PowerPoint Presentation</vt:lpstr>
      <vt:lpstr>PowerPoint Presentation</vt:lpstr>
      <vt:lpstr>Stratified sampling</vt:lpstr>
      <vt:lpstr>PowerPoint Presentation</vt:lpstr>
      <vt:lpstr>Identify the biological gradient in these examples:</vt:lpstr>
      <vt:lpstr>Identify the biological gradient in these examples:</vt:lpstr>
      <vt:lpstr>Types of Transect</vt:lpstr>
      <vt:lpstr>Opportunistic – weakest form of sampling</vt:lpstr>
      <vt:lpstr>Why could counting butterflies be a problem?</vt:lpstr>
      <vt:lpstr>Capture and mark</vt:lpstr>
      <vt:lpstr>Recapture</vt:lpstr>
      <vt:lpstr>Limitations</vt:lpstr>
      <vt:lpstr>Estimating population size</vt:lpstr>
      <vt:lpstr>Additional questions</vt:lpstr>
      <vt:lpstr>AMERSHAM PAG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Measuring biodiversity: Sampling</dc:title>
  <dc:creator>Marisa Wyburn</dc:creator>
  <cp:lastModifiedBy>Chezka Mae Madrona</cp:lastModifiedBy>
  <cp:revision>4</cp:revision>
  <dcterms:created xsi:type="dcterms:W3CDTF">2020-03-27T14:35:54Z</dcterms:created>
  <dcterms:modified xsi:type="dcterms:W3CDTF">2025-07-23T08:06:19Z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0x0101002F4BC12256C0CA499B3F5CE8F04E9C67</vt:lpwstr>
  </property>
  <property fmtid="{D5CDD505-2E9C-101B-9397-08002B2CF9AE}" pid="3" name="Topic">
    <vt:lpwstr/>
  </property>
  <property fmtid="{D5CDD505-2E9C-101B-9397-08002B2CF9AE}" pid="4" name="Term">
    <vt:lpwstr/>
  </property>
  <property fmtid="{D5CDD505-2E9C-101B-9397-08002B2CF9AE}" pid="5" name="Staff Category">
    <vt:lpwstr/>
  </property>
  <property fmtid="{D5CDD505-2E9C-101B-9397-08002B2CF9AE}" pid="6" name="Week">
    <vt:lpwstr/>
  </property>
  <property fmtid="{D5CDD505-2E9C-101B-9397-08002B2CF9AE}" pid="7" name="Exam Board">
    <vt:lpwstr/>
  </property>
  <property fmtid="{D5CDD505-2E9C-101B-9397-08002B2CF9AE}" pid="8" name="Order">
    <vt:r8>3200</vt:r8>
  </property>
  <property fmtid="{D5CDD505-2E9C-101B-9397-08002B2CF9AE}" pid="9" name="xd_Signature">
    <vt:bool>false</vt:bool>
  </property>
  <property fmtid="{D5CDD505-2E9C-101B-9397-08002B2CF9AE}" pid="10" name="xd_ProgID">
    <vt:lpwstr/>
  </property>
  <property fmtid="{D5CDD505-2E9C-101B-9397-08002B2CF9AE}" pid="11" name="ComplianceAssetId">
    <vt:lpwstr/>
  </property>
  <property fmtid="{D5CDD505-2E9C-101B-9397-08002B2CF9AE}" pid="12" name="TemplateUrl">
    <vt:lpwstr/>
  </property>
  <property fmtid="{D5CDD505-2E9C-101B-9397-08002B2CF9AE}" pid="13" name="MediaServiceImageTags">
    <vt:lpwstr/>
  </property>
</Properties>
</file>