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Abibas Bold" charset="1" panose="02000603000000000000"/>
      <p:regular r:id="rId28"/>
    </p:embeddedFont>
    <p:embeddedFont>
      <p:font typeface="Calibri (MS) Bold" charset="1" panose="020F0702030404030204"/>
      <p:regular r:id="rId29"/>
    </p:embeddedFont>
    <p:embeddedFont>
      <p:font typeface="Calibri (MS)" charset="1" panose="020F0502020204030204"/>
      <p:regular r:id="rId30"/>
    </p:embeddedFont>
    <p:embeddedFont>
      <p:font typeface="Abibas" charset="1" panose="02000603000000000000"/>
      <p:regular r:id="rId31"/>
    </p:embeddedFont>
    <p:embeddedFont>
      <p:font typeface="Calibri (MS) Bold Italics" charset="1" panose="020F07020304040A0204"/>
      <p:regular r:id="rId32"/>
    </p:embeddedFont>
    <p:embeddedFont>
      <p:font typeface="TT Rounds Condensed Bold" charset="1" panose="02000806030000020003"/>
      <p:regular r:id="rId37"/>
    </p:embeddedFont>
    <p:embeddedFont>
      <p:font typeface="TT Rounds Condensed" charset="1" panose="02000506030000020003"/>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notesMasters/notesMaster1.xml" Type="http://schemas.openxmlformats.org/officeDocument/2006/relationships/notesMaster"/><Relationship Id="rId34" Target="theme/theme2.xml" Type="http://schemas.openxmlformats.org/officeDocument/2006/relationships/theme"/><Relationship Id="rId35" Target="notesSlides/notesSlide1.xml" Type="http://schemas.openxmlformats.org/officeDocument/2006/relationships/notesSlide"/><Relationship Id="rId36" Target="notesSlides/notesSlide2.xml" Type="http://schemas.openxmlformats.org/officeDocument/2006/relationships/notesSlide"/><Relationship Id="rId37" Target="fonts/font37.fntdata" Type="http://schemas.openxmlformats.org/officeDocument/2006/relationships/font"/><Relationship Id="rId38" Target="fonts/font38.fntdata" Type="http://schemas.openxmlformats.org/officeDocument/2006/relationships/font"/><Relationship Id="rId39" Target="notesSlides/notesSlide3.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9696_s19_qp_31</a:t>
            </a:r>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9696_s19_qp_31</a:t>
            </a:r>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9696_s21_qp_33</a:t>
            </a:r>
          </a:p>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jpe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30.jpeg" Type="http://schemas.openxmlformats.org/officeDocument/2006/relationships/image"/><Relationship Id="rId8" Target="../media/image3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9.jpeg" Type="http://schemas.openxmlformats.org/officeDocument/2006/relationships/image"/><Relationship Id="rId4" Target="../media/image40.png" Type="http://schemas.openxmlformats.org/officeDocument/2006/relationships/image"/><Relationship Id="rId5" Target="https://www.worldatlas.com/articles/the-world-s-costliest-earthquakes.html"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nationalgeographic.com/science/article/human-induced-earthquakes-fracking-mining-video-spd" TargetMode="External" Type="http://schemas.openxmlformats.org/officeDocument/2006/relationships/hyperlink"/><Relationship Id="rId4" Target="../media/image41.png" Type="http://schemas.openxmlformats.org/officeDocument/2006/relationships/image"/><Relationship Id="rId5" Target="../media/image4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Uti2niW2BRA&amp;t=228s" TargetMode="External" Type="http://schemas.openxmlformats.org/officeDocument/2006/relationships/hyperlink"/><Relationship Id="rId4" Target="https://www.youtube.com/watch?v=RVp3z7itKKo" TargetMode="External" Type="http://schemas.openxmlformats.org/officeDocument/2006/relationships/hyperlink"/><Relationship Id="rId5" Target="../media/image4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4.pn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 Id="rId6" Target="../media/image4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HCPhJpUrvak" TargetMode="External" Type="http://schemas.openxmlformats.org/officeDocument/2006/relationships/hyperlink"/><Relationship Id="rId4" Target="../media/image4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9.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jpe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5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https://www.britannica.com/science/earthquake-geology/Volcanism"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https://openpress.usask.ca/physicalgeology/chapter/12-3-earthquakes-and-plate-tectonics-2/" TargetMode="External" Type="http://schemas.openxmlformats.org/officeDocument/2006/relationships/hyperlink"/><Relationship Id="rId6" Target="../media/image13.jpeg" Type="http://schemas.openxmlformats.org/officeDocument/2006/relationships/image"/><Relationship Id="rId7"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https://www.youtube.com/watch?v=NhioAAdYDJM" TargetMode="External" Type="http://schemas.openxmlformats.org/officeDocument/2006/relationships/hyperlink"/><Relationship Id="rId6" Target="../media/image17.jpeg" Type="http://schemas.openxmlformats.org/officeDocument/2006/relationships/image"/><Relationship Id="rId7" Target="https://www.youtube.com/watch?v=KZaI4MEWdc4"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png" Type="http://schemas.openxmlformats.org/officeDocument/2006/relationships/image"/><Relationship Id="rId4" Target="https://youtu.be/yAQSucmHrAk" TargetMode="External" Type="http://schemas.openxmlformats.org/officeDocument/2006/relationships/hyperlink"/><Relationship Id="rId5" Target="../media/image19.gif" Type="http://schemas.openxmlformats.org/officeDocument/2006/relationships/image"/><Relationship Id="rId6" Target="https://youtu.be/UNZ171fDja4"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britannica.com/video/20704/Rayleigh-wave" TargetMode="External" Type="http://schemas.openxmlformats.org/officeDocument/2006/relationships/hyperlink"/><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 Id="rId7" Target="../media/image23.jpeg" Type="http://schemas.openxmlformats.org/officeDocument/2006/relationships/image"/><Relationship Id="rId8" Target="../media/image2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91176" y="-1905"/>
            <a:ext cx="8632515" cy="741015"/>
          </a:xfrm>
          <a:prstGeom prst="rect">
            <a:avLst/>
          </a:prstGeom>
        </p:spPr>
        <p:txBody>
          <a:bodyPr anchor="t" rtlCol="false" tIns="0" lIns="0" bIns="0" rIns="0">
            <a:spAutoFit/>
          </a:bodyPr>
          <a:lstStyle/>
          <a:p>
            <a:pPr algn="l">
              <a:lnSpc>
                <a:spcPts val="5040"/>
              </a:lnSpc>
            </a:pPr>
            <a:r>
              <a:rPr lang="en-US" b="true" sz="4200" spc="36" u="sng">
                <a:solidFill>
                  <a:srgbClr val="000000"/>
                </a:solidFill>
                <a:latin typeface="Abibas Bold"/>
                <a:ea typeface="Abibas Bold"/>
                <a:cs typeface="Abibas Bold"/>
                <a:sym typeface="Abibas Bold"/>
              </a:rPr>
              <a:t>Earthquakes and Resultant Hazards </a:t>
            </a:r>
          </a:p>
        </p:txBody>
      </p:sp>
      <p:grpSp>
        <p:nvGrpSpPr>
          <p:cNvPr name="Group 4" id="4"/>
          <p:cNvGrpSpPr/>
          <p:nvPr/>
        </p:nvGrpSpPr>
        <p:grpSpPr>
          <a:xfrm rot="0">
            <a:off x="12948830" y="74968"/>
            <a:ext cx="5204385" cy="6390026"/>
            <a:chOff x="0" y="0"/>
            <a:chExt cx="6939180" cy="8520034"/>
          </a:xfrm>
        </p:grpSpPr>
        <p:sp>
          <p:nvSpPr>
            <p:cNvPr name="Freeform 5" id="5"/>
            <p:cNvSpPr/>
            <p:nvPr/>
          </p:nvSpPr>
          <p:spPr>
            <a:xfrm flipH="false" flipV="false" rot="0">
              <a:off x="12700" y="12700"/>
              <a:ext cx="6913753" cy="8494649"/>
            </a:xfrm>
            <a:custGeom>
              <a:avLst/>
              <a:gdLst/>
              <a:ahLst/>
              <a:cxnLst/>
              <a:rect r="r" b="b" t="t" l="l"/>
              <a:pathLst>
                <a:path h="8494649" w="6913753">
                  <a:moveTo>
                    <a:pt x="0" y="0"/>
                  </a:moveTo>
                  <a:lnTo>
                    <a:pt x="6913753" y="0"/>
                  </a:lnTo>
                  <a:lnTo>
                    <a:pt x="6913753" y="8494649"/>
                  </a:lnTo>
                  <a:lnTo>
                    <a:pt x="0" y="8494649"/>
                  </a:lnTo>
                  <a:close/>
                </a:path>
              </a:pathLst>
            </a:custGeom>
            <a:solidFill>
              <a:srgbClr val="FFFFFF"/>
            </a:solidFill>
          </p:spPr>
        </p:sp>
        <p:sp>
          <p:nvSpPr>
            <p:cNvPr name="Freeform 6" id="6"/>
            <p:cNvSpPr/>
            <p:nvPr/>
          </p:nvSpPr>
          <p:spPr>
            <a:xfrm flipH="false" flipV="false" rot="0">
              <a:off x="0" y="0"/>
              <a:ext cx="6939153" cy="8520049"/>
            </a:xfrm>
            <a:custGeom>
              <a:avLst/>
              <a:gdLst/>
              <a:ahLst/>
              <a:cxnLst/>
              <a:rect r="r" b="b" t="t" l="l"/>
              <a:pathLst>
                <a:path h="8520049" w="6939153">
                  <a:moveTo>
                    <a:pt x="12700" y="0"/>
                  </a:moveTo>
                  <a:lnTo>
                    <a:pt x="6926453" y="0"/>
                  </a:lnTo>
                  <a:cubicBezTo>
                    <a:pt x="6933438" y="0"/>
                    <a:pt x="6939153" y="5715"/>
                    <a:pt x="6939153" y="12700"/>
                  </a:cubicBezTo>
                  <a:lnTo>
                    <a:pt x="6939153" y="8507349"/>
                  </a:lnTo>
                  <a:cubicBezTo>
                    <a:pt x="6939153" y="8514334"/>
                    <a:pt x="6933438" y="8520049"/>
                    <a:pt x="6926453" y="8520049"/>
                  </a:cubicBezTo>
                  <a:lnTo>
                    <a:pt x="12700" y="8520049"/>
                  </a:lnTo>
                  <a:cubicBezTo>
                    <a:pt x="5715" y="8520049"/>
                    <a:pt x="0" y="8514334"/>
                    <a:pt x="0" y="8507349"/>
                  </a:cubicBezTo>
                  <a:lnTo>
                    <a:pt x="0" y="12700"/>
                  </a:lnTo>
                  <a:cubicBezTo>
                    <a:pt x="0" y="5715"/>
                    <a:pt x="5715" y="0"/>
                    <a:pt x="12700" y="0"/>
                  </a:cubicBezTo>
                  <a:moveTo>
                    <a:pt x="12700" y="25400"/>
                  </a:moveTo>
                  <a:lnTo>
                    <a:pt x="12700" y="12700"/>
                  </a:lnTo>
                  <a:lnTo>
                    <a:pt x="25400" y="12700"/>
                  </a:lnTo>
                  <a:lnTo>
                    <a:pt x="25400" y="8507349"/>
                  </a:lnTo>
                  <a:lnTo>
                    <a:pt x="12700" y="8507349"/>
                  </a:lnTo>
                  <a:lnTo>
                    <a:pt x="12700" y="8494649"/>
                  </a:lnTo>
                  <a:lnTo>
                    <a:pt x="6926453" y="8494649"/>
                  </a:lnTo>
                  <a:lnTo>
                    <a:pt x="6926453" y="8507349"/>
                  </a:lnTo>
                  <a:lnTo>
                    <a:pt x="6913753" y="8507349"/>
                  </a:lnTo>
                  <a:lnTo>
                    <a:pt x="6913753" y="12700"/>
                  </a:lnTo>
                  <a:lnTo>
                    <a:pt x="6926453" y="12700"/>
                  </a:lnTo>
                  <a:lnTo>
                    <a:pt x="6926453" y="25400"/>
                  </a:lnTo>
                  <a:lnTo>
                    <a:pt x="12700" y="25400"/>
                  </a:lnTo>
                  <a:close/>
                </a:path>
              </a:pathLst>
            </a:custGeom>
            <a:solidFill>
              <a:srgbClr val="000000"/>
            </a:solidFill>
          </p:spPr>
        </p:sp>
        <p:sp>
          <p:nvSpPr>
            <p:cNvPr name="TextBox 7" id="7"/>
            <p:cNvSpPr txBox="true"/>
            <p:nvPr/>
          </p:nvSpPr>
          <p:spPr>
            <a:xfrm>
              <a:off x="0" y="-57150"/>
              <a:ext cx="6939180" cy="8577184"/>
            </a:xfrm>
            <a:prstGeom prst="rect">
              <a:avLst/>
            </a:prstGeom>
          </p:spPr>
          <p:txBody>
            <a:bodyPr anchor="t" rtlCol="false" tIns="50800" lIns="50800" bIns="50800" rIns="50800"/>
            <a:lstStyle/>
            <a:p>
              <a:pPr algn="l">
                <a:lnSpc>
                  <a:spcPts val="3240"/>
                </a:lnSpc>
              </a:pPr>
              <a:r>
                <a:rPr lang="en-US" b="true" sz="2700" u="sng">
                  <a:solidFill>
                    <a:srgbClr val="000000"/>
                  </a:solidFill>
                  <a:latin typeface="Calibri (MS) Bold"/>
                  <a:ea typeface="Calibri (MS) Bold"/>
                  <a:cs typeface="Calibri (MS) Bold"/>
                  <a:sym typeface="Calibri (MS) Bold"/>
                </a:rPr>
                <a:t>LO: To investigate the causes and impacts of earthquakes and their resultant hazards</a:t>
              </a:r>
            </a:p>
            <a:p>
              <a:pPr algn="l">
                <a:lnSpc>
                  <a:spcPts val="3240"/>
                </a:lnSpc>
              </a:pPr>
            </a:p>
            <a:p>
              <a:pPr algn="l">
                <a:lnSpc>
                  <a:spcPts val="3240"/>
                </a:lnSpc>
              </a:pPr>
              <a:r>
                <a:rPr lang="en-US" sz="2700">
                  <a:solidFill>
                    <a:srgbClr val="000000"/>
                  </a:solidFill>
                  <a:latin typeface="Calibri (MS)"/>
                  <a:ea typeface="Calibri (MS)"/>
                  <a:cs typeface="Calibri (MS)"/>
                  <a:sym typeface="Calibri (MS)"/>
                </a:rPr>
                <a:t>Describe the causes of earthquakes and how they are measured </a:t>
              </a:r>
            </a:p>
            <a:p>
              <a:pPr algn="l">
                <a:lnSpc>
                  <a:spcPts val="3240"/>
                </a:lnSpc>
              </a:pPr>
              <a:r>
                <a:rPr lang="en-US" sz="2700">
                  <a:solidFill>
                    <a:srgbClr val="000000"/>
                  </a:solidFill>
                  <a:latin typeface="Calibri (MS)"/>
                  <a:ea typeface="Calibri (MS)"/>
                  <a:cs typeface="Calibri (MS)"/>
                  <a:sym typeface="Calibri (MS)"/>
                </a:rPr>
                <a:t> </a:t>
              </a:r>
            </a:p>
            <a:p>
              <a:pPr algn="l">
                <a:lnSpc>
                  <a:spcPts val="3240"/>
                </a:lnSpc>
              </a:pPr>
              <a:r>
                <a:rPr lang="en-US" sz="2700">
                  <a:solidFill>
                    <a:srgbClr val="000000"/>
                  </a:solidFill>
                  <a:latin typeface="Calibri (MS)"/>
                  <a:ea typeface="Calibri (MS)"/>
                  <a:cs typeface="Calibri (MS)"/>
                  <a:sym typeface="Calibri (MS)"/>
                </a:rPr>
                <a:t>Explain the resultant hazards of earthquakes along with the factors affecting the impact </a:t>
              </a:r>
            </a:p>
            <a:p>
              <a:pPr algn="l">
                <a:lnSpc>
                  <a:spcPts val="3240"/>
                </a:lnSpc>
              </a:pPr>
              <a:r>
                <a:rPr lang="en-US" sz="2700">
                  <a:solidFill>
                    <a:srgbClr val="000000"/>
                  </a:solidFill>
                  <a:latin typeface="Calibri (MS)"/>
                  <a:ea typeface="Calibri (MS)"/>
                  <a:cs typeface="Calibri (MS)"/>
                  <a:sym typeface="Calibri (MS)"/>
                </a:rPr>
                <a:t> </a:t>
              </a:r>
            </a:p>
            <a:p>
              <a:pPr algn="l">
                <a:lnSpc>
                  <a:spcPts val="3240"/>
                </a:lnSpc>
              </a:pPr>
              <a:r>
                <a:rPr lang="en-US" sz="2700">
                  <a:solidFill>
                    <a:srgbClr val="000000"/>
                  </a:solidFill>
                  <a:latin typeface="Calibri (MS)"/>
                  <a:ea typeface="Calibri (MS)"/>
                  <a:cs typeface="Calibri (MS)"/>
                  <a:sym typeface="Calibri (MS)"/>
                </a:rPr>
                <a:t>Evaluate the extent to which earthquakes are caused by a variety of factors</a:t>
              </a:r>
            </a:p>
          </p:txBody>
        </p:sp>
      </p:grpSp>
      <p:graphicFrame>
        <p:nvGraphicFramePr>
          <p:cNvPr name="Table 8" id="8"/>
          <p:cNvGraphicFramePr>
            <a:graphicFrameLocks noGrp="true"/>
          </p:cNvGraphicFramePr>
          <p:nvPr/>
        </p:nvGraphicFramePr>
        <p:xfrm>
          <a:off x="137162" y="2307279"/>
          <a:ext cx="12687300" cy="2209800"/>
        </p:xfrm>
        <a:graphic>
          <a:graphicData uri="http://schemas.openxmlformats.org/drawingml/2006/table">
            <a:tbl>
              <a:tblPr/>
              <a:tblGrid>
                <a:gridCol w="6343650"/>
                <a:gridCol w="6343650"/>
              </a:tblGrid>
              <a:tr h="552450">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l">
                        <a:lnSpc>
                          <a:spcPts val="2520"/>
                        </a:lnSpc>
                        <a:defRPr/>
                      </a:pPr>
                      <a:r>
                        <a:rPr lang="en-US" sz="2100">
                          <a:solidFill>
                            <a:srgbClr val="000000"/>
                          </a:solidFill>
                          <a:latin typeface="Calibri (MS)"/>
                          <a:ea typeface="Calibri (MS)"/>
                          <a:cs typeface="Calibri (MS)"/>
                          <a:sym typeface="Calibri (MS)"/>
                        </a:rPr>
                        <a:t>Name:</a:t>
                      </a:r>
                      <a:endParaRPr lang="en-US" sz="1100"/>
                    </a:p>
                    <a:p>
                      <a:pPr algn="l">
                        <a:lnSpc>
                          <a:spcPts val="2520"/>
                        </a:lnSpc>
                      </a:pPr>
                      <a:r>
                        <a:rPr lang="en-US" sz="2100">
                          <a:solidFill>
                            <a:srgbClr val="000000"/>
                          </a:solidFill>
                          <a:latin typeface="Calibri (MS)"/>
                          <a:ea typeface="Calibri (MS)"/>
                          <a:cs typeface="Calibri (MS)"/>
                          <a:sym typeface="Calibri (MS)"/>
                        </a:rPr>
                        <a:t>What happens:</a:t>
                      </a:r>
                    </a:p>
                    <a:p>
                      <a:pPr algn="l">
                        <a:lnSpc>
                          <a:spcPts val="2520"/>
                        </a:lnSpc>
                      </a:pPr>
                      <a:r>
                        <a:rPr lang="en-US" sz="2100">
                          <a:solidFill>
                            <a:srgbClr val="000000"/>
                          </a:solidFill>
                          <a:latin typeface="Calibri (MS)"/>
                          <a:ea typeface="Calibri (MS)"/>
                          <a:cs typeface="Calibri (MS)"/>
                          <a:sym typeface="Calibri (MS)"/>
                        </a:rPr>
                        <a:t>Features:</a:t>
                      </a:r>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Name:</a:t>
                      </a:r>
                      <a:endParaRPr lang="en-US" sz="1100"/>
                    </a:p>
                    <a:p>
                      <a:pPr algn="l">
                        <a:lnSpc>
                          <a:spcPts val="2520"/>
                        </a:lnSpc>
                      </a:pPr>
                      <a:r>
                        <a:rPr lang="en-US" sz="2100">
                          <a:solidFill>
                            <a:srgbClr val="000000"/>
                          </a:solidFill>
                          <a:latin typeface="Calibri (MS)"/>
                          <a:ea typeface="Calibri (MS)"/>
                          <a:cs typeface="Calibri (MS)"/>
                          <a:sym typeface="Calibri (MS)"/>
                        </a:rPr>
                        <a:t>What happens:</a:t>
                      </a:r>
                    </a:p>
                    <a:p>
                      <a:pPr algn="l">
                        <a:lnSpc>
                          <a:spcPts val="2520"/>
                        </a:lnSpc>
                      </a:pPr>
                      <a:r>
                        <a:rPr lang="en-US" sz="2100">
                          <a:solidFill>
                            <a:srgbClr val="000000"/>
                          </a:solidFill>
                          <a:latin typeface="Calibri (MS)"/>
                          <a:ea typeface="Calibri (MS)"/>
                          <a:cs typeface="Calibri (MS)"/>
                          <a:sym typeface="Calibri (MS)"/>
                        </a:rPr>
                        <a:t>Features:</a:t>
                      </a:r>
                    </a:p>
                    <a:p>
                      <a:pPr algn="l">
                        <a:lnSpc>
                          <a:spcPts val="2520"/>
                        </a:lnSpc>
                      </a:pPr>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l">
                        <a:lnSpc>
                          <a:spcPts val="2520"/>
                        </a:lnSpc>
                        <a:defRPr/>
                      </a:pPr>
                      <a:r>
                        <a:rPr lang="en-US" sz="2100">
                          <a:solidFill>
                            <a:srgbClr val="000000"/>
                          </a:solidFill>
                          <a:latin typeface="Calibri (MS)"/>
                          <a:ea typeface="Calibri (MS)"/>
                          <a:cs typeface="Calibri (MS)"/>
                          <a:sym typeface="Calibri (MS)"/>
                        </a:rPr>
                        <a:t>Name:</a:t>
                      </a:r>
                      <a:endParaRPr lang="en-US" sz="1100"/>
                    </a:p>
                    <a:p>
                      <a:pPr algn="l">
                        <a:lnSpc>
                          <a:spcPts val="2520"/>
                        </a:lnSpc>
                      </a:pPr>
                      <a:r>
                        <a:rPr lang="en-US" sz="2100">
                          <a:solidFill>
                            <a:srgbClr val="000000"/>
                          </a:solidFill>
                          <a:latin typeface="Calibri (MS)"/>
                          <a:ea typeface="Calibri (MS)"/>
                          <a:cs typeface="Calibri (MS)"/>
                          <a:sym typeface="Calibri (MS)"/>
                        </a:rPr>
                        <a:t>What happens:</a:t>
                      </a:r>
                    </a:p>
                    <a:p>
                      <a:pPr algn="l">
                        <a:lnSpc>
                          <a:spcPts val="2520"/>
                        </a:lnSpc>
                      </a:pPr>
                      <a:r>
                        <a:rPr lang="en-US" sz="2100">
                          <a:solidFill>
                            <a:srgbClr val="000000"/>
                          </a:solidFill>
                          <a:latin typeface="Calibri (MS)"/>
                          <a:ea typeface="Calibri (MS)"/>
                          <a:cs typeface="Calibri (MS)"/>
                          <a:sym typeface="Calibri (MS)"/>
                        </a:rPr>
                        <a:t>Features:</a:t>
                      </a:r>
                    </a:p>
                    <a:p>
                      <a:pPr algn="l">
                        <a:lnSpc>
                          <a:spcPts val="2520"/>
                        </a:lnSpc>
                      </a:pPr>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520"/>
                        </a:lnSpc>
                        <a:defRPr/>
                      </a:pPr>
                      <a:r>
                        <a:rPr lang="en-US" sz="2100">
                          <a:solidFill>
                            <a:srgbClr val="000000"/>
                          </a:solidFill>
                          <a:latin typeface="Calibri (MS)"/>
                          <a:ea typeface="Calibri (MS)"/>
                          <a:cs typeface="Calibri (MS)"/>
                          <a:sym typeface="Calibri (MS)"/>
                        </a:rPr>
                        <a:t>Name:</a:t>
                      </a:r>
                      <a:endParaRPr lang="en-US" sz="1100"/>
                    </a:p>
                    <a:p>
                      <a:pPr algn="l">
                        <a:lnSpc>
                          <a:spcPts val="2520"/>
                        </a:lnSpc>
                      </a:pPr>
                      <a:r>
                        <a:rPr lang="en-US" sz="2100">
                          <a:solidFill>
                            <a:srgbClr val="000000"/>
                          </a:solidFill>
                          <a:latin typeface="Calibri (MS)"/>
                          <a:ea typeface="Calibri (MS)"/>
                          <a:cs typeface="Calibri (MS)"/>
                          <a:sym typeface="Calibri (MS)"/>
                        </a:rPr>
                        <a:t>What happens:</a:t>
                      </a:r>
                    </a:p>
                    <a:p>
                      <a:pPr algn="l">
                        <a:lnSpc>
                          <a:spcPts val="2520"/>
                        </a:lnSpc>
                      </a:pPr>
                      <a:r>
                        <a:rPr lang="en-US" sz="2100">
                          <a:solidFill>
                            <a:srgbClr val="000000"/>
                          </a:solidFill>
                          <a:latin typeface="Calibri (MS)"/>
                          <a:ea typeface="Calibri (MS)"/>
                          <a:cs typeface="Calibri (MS)"/>
                          <a:sym typeface="Calibri (MS)"/>
                        </a:rPr>
                        <a:t>Features:</a:t>
                      </a:r>
                    </a:p>
                    <a:p>
                      <a:pPr algn="l">
                        <a:lnSpc>
                          <a:spcPts val="2520"/>
                        </a:lnSpc>
                      </a:pPr>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bl>
          </a:graphicData>
        </a:graphic>
      </p:graphicFrame>
      <p:sp>
        <p:nvSpPr>
          <p:cNvPr name="TextBox 9" id="9"/>
          <p:cNvSpPr txBox="true"/>
          <p:nvPr/>
        </p:nvSpPr>
        <p:spPr>
          <a:xfrm rot="0">
            <a:off x="91176" y="807924"/>
            <a:ext cx="12933045" cy="1193156"/>
          </a:xfrm>
          <a:prstGeom prst="rect">
            <a:avLst/>
          </a:prstGeom>
        </p:spPr>
        <p:txBody>
          <a:bodyPr anchor="t" rtlCol="false" tIns="0" lIns="0" bIns="0" rIns="0">
            <a:spAutoFit/>
          </a:bodyPr>
          <a:lstStyle/>
          <a:p>
            <a:pPr algn="l">
              <a:lnSpc>
                <a:spcPts val="2879"/>
              </a:lnSpc>
            </a:pPr>
            <a:r>
              <a:rPr lang="en-US" sz="2400" b="true">
                <a:solidFill>
                  <a:srgbClr val="000000"/>
                </a:solidFill>
                <a:latin typeface="Calibri (MS) Bold"/>
                <a:ea typeface="Calibri (MS) Bold"/>
                <a:cs typeface="Calibri (MS) Bold"/>
                <a:sym typeface="Calibri (MS) Bold"/>
              </a:rPr>
              <a:t>Starter: Recap from previous lesson. Look at the diagrams and give the name of the boundary, discuss what processes take place at each boundary &amp; what features are created at each one, and an example of the plates involved &amp; features created.</a:t>
            </a:r>
          </a:p>
        </p:txBody>
      </p:sp>
      <p:grpSp>
        <p:nvGrpSpPr>
          <p:cNvPr name="Group 10" id="10"/>
          <p:cNvGrpSpPr>
            <a:grpSpLocks noChangeAspect="true"/>
          </p:cNvGrpSpPr>
          <p:nvPr/>
        </p:nvGrpSpPr>
        <p:grpSpPr>
          <a:xfrm rot="0">
            <a:off x="1998353" y="2533173"/>
            <a:ext cx="2762250" cy="1657350"/>
            <a:chOff x="0" y="0"/>
            <a:chExt cx="3683000" cy="2209800"/>
          </a:xfrm>
        </p:grpSpPr>
        <p:sp>
          <p:nvSpPr>
            <p:cNvPr name="Freeform 11" id="11" descr="Divergent boundary - Wikipedia"/>
            <p:cNvSpPr/>
            <p:nvPr/>
          </p:nvSpPr>
          <p:spPr>
            <a:xfrm flipH="false" flipV="false" rot="0">
              <a:off x="0" y="0"/>
              <a:ext cx="3683000" cy="2209800"/>
            </a:xfrm>
            <a:custGeom>
              <a:avLst/>
              <a:gdLst/>
              <a:ahLst/>
              <a:cxnLst/>
              <a:rect r="r" b="b" t="t" l="l"/>
              <a:pathLst>
                <a:path h="2209800" w="3683000">
                  <a:moveTo>
                    <a:pt x="0" y="0"/>
                  </a:moveTo>
                  <a:lnTo>
                    <a:pt x="3683000" y="0"/>
                  </a:lnTo>
                  <a:lnTo>
                    <a:pt x="3683000" y="2209800"/>
                  </a:lnTo>
                  <a:lnTo>
                    <a:pt x="0" y="2209800"/>
                  </a:lnTo>
                  <a:lnTo>
                    <a:pt x="0" y="0"/>
                  </a:lnTo>
                  <a:close/>
                </a:path>
              </a:pathLst>
            </a:custGeom>
            <a:blipFill>
              <a:blip r:embed="rId3"/>
              <a:stretch>
                <a:fillRect l="0" t="0" r="0" b="0"/>
              </a:stretch>
            </a:blipFill>
          </p:spPr>
        </p:sp>
      </p:grpSp>
      <p:grpSp>
        <p:nvGrpSpPr>
          <p:cNvPr name="Group 12" id="12"/>
          <p:cNvGrpSpPr>
            <a:grpSpLocks noChangeAspect="true"/>
          </p:cNvGrpSpPr>
          <p:nvPr/>
        </p:nvGrpSpPr>
        <p:grpSpPr>
          <a:xfrm rot="0">
            <a:off x="8071008" y="2349720"/>
            <a:ext cx="3614739" cy="2024254"/>
            <a:chOff x="0" y="0"/>
            <a:chExt cx="4819652" cy="2699006"/>
          </a:xfrm>
        </p:grpSpPr>
        <p:sp>
          <p:nvSpPr>
            <p:cNvPr name="Freeform 13" id="13" descr="Destructive/Convergent Plate Margins Diagram | Quizlet"/>
            <p:cNvSpPr/>
            <p:nvPr/>
          </p:nvSpPr>
          <p:spPr>
            <a:xfrm flipH="false" flipV="false" rot="0">
              <a:off x="0" y="0"/>
              <a:ext cx="4819650" cy="2699004"/>
            </a:xfrm>
            <a:custGeom>
              <a:avLst/>
              <a:gdLst/>
              <a:ahLst/>
              <a:cxnLst/>
              <a:rect r="r" b="b" t="t" l="l"/>
              <a:pathLst>
                <a:path h="2699004" w="4819650">
                  <a:moveTo>
                    <a:pt x="0" y="0"/>
                  </a:moveTo>
                  <a:lnTo>
                    <a:pt x="4819650" y="0"/>
                  </a:lnTo>
                  <a:lnTo>
                    <a:pt x="4819650" y="2699004"/>
                  </a:lnTo>
                  <a:lnTo>
                    <a:pt x="0" y="2699004"/>
                  </a:lnTo>
                  <a:lnTo>
                    <a:pt x="0" y="0"/>
                  </a:lnTo>
                  <a:close/>
                </a:path>
              </a:pathLst>
            </a:custGeom>
            <a:blipFill>
              <a:blip r:embed="rId4"/>
              <a:stretch>
                <a:fillRect l="0" t="0" r="0" b="0"/>
              </a:stretch>
            </a:blipFill>
          </p:spPr>
        </p:sp>
      </p:grpSp>
      <p:grpSp>
        <p:nvGrpSpPr>
          <p:cNvPr name="Group 14" id="14"/>
          <p:cNvGrpSpPr>
            <a:grpSpLocks noChangeAspect="true"/>
          </p:cNvGrpSpPr>
          <p:nvPr/>
        </p:nvGrpSpPr>
        <p:grpSpPr>
          <a:xfrm rot="0">
            <a:off x="1632592" y="6096478"/>
            <a:ext cx="3493770" cy="1963055"/>
            <a:chOff x="0" y="0"/>
            <a:chExt cx="4658360" cy="2617406"/>
          </a:xfrm>
        </p:grpSpPr>
        <p:sp>
          <p:nvSpPr>
            <p:cNvPr name="Freeform 15" id="15" descr="Ocean-Ocean Convergent Plate Boundaries ( Read ) | Earth Science | CK-12  Foundation"/>
            <p:cNvSpPr/>
            <p:nvPr/>
          </p:nvSpPr>
          <p:spPr>
            <a:xfrm flipH="false" flipV="false" rot="0">
              <a:off x="0" y="0"/>
              <a:ext cx="4658360" cy="2617343"/>
            </a:xfrm>
            <a:custGeom>
              <a:avLst/>
              <a:gdLst/>
              <a:ahLst/>
              <a:cxnLst/>
              <a:rect r="r" b="b" t="t" l="l"/>
              <a:pathLst>
                <a:path h="2617343" w="4658360">
                  <a:moveTo>
                    <a:pt x="0" y="0"/>
                  </a:moveTo>
                  <a:lnTo>
                    <a:pt x="4658360" y="0"/>
                  </a:lnTo>
                  <a:lnTo>
                    <a:pt x="4658360" y="2617343"/>
                  </a:lnTo>
                  <a:lnTo>
                    <a:pt x="0" y="2617343"/>
                  </a:lnTo>
                  <a:lnTo>
                    <a:pt x="0" y="0"/>
                  </a:lnTo>
                  <a:close/>
                </a:path>
              </a:pathLst>
            </a:custGeom>
            <a:blipFill>
              <a:blip r:embed="rId5"/>
              <a:stretch>
                <a:fillRect l="0" t="0" r="0" b="-2"/>
              </a:stretch>
            </a:blipFill>
          </p:spPr>
        </p:sp>
      </p:grpSp>
      <p:grpSp>
        <p:nvGrpSpPr>
          <p:cNvPr name="Group 16" id="16"/>
          <p:cNvGrpSpPr>
            <a:grpSpLocks noChangeAspect="true"/>
          </p:cNvGrpSpPr>
          <p:nvPr/>
        </p:nvGrpSpPr>
        <p:grpSpPr>
          <a:xfrm rot="0">
            <a:off x="8071008" y="6252495"/>
            <a:ext cx="3112770" cy="1755603"/>
            <a:chOff x="0" y="0"/>
            <a:chExt cx="4150360" cy="2340804"/>
          </a:xfrm>
        </p:grpSpPr>
        <p:sp>
          <p:nvSpPr>
            <p:cNvPr name="Freeform 17" id="17" descr="Transform fault - Wikipedia"/>
            <p:cNvSpPr/>
            <p:nvPr/>
          </p:nvSpPr>
          <p:spPr>
            <a:xfrm flipH="false" flipV="false" rot="0">
              <a:off x="0" y="0"/>
              <a:ext cx="4150360" cy="2340864"/>
            </a:xfrm>
            <a:custGeom>
              <a:avLst/>
              <a:gdLst/>
              <a:ahLst/>
              <a:cxnLst/>
              <a:rect r="r" b="b" t="t" l="l"/>
              <a:pathLst>
                <a:path h="2340864" w="4150360">
                  <a:moveTo>
                    <a:pt x="0" y="0"/>
                  </a:moveTo>
                  <a:lnTo>
                    <a:pt x="4150360" y="0"/>
                  </a:lnTo>
                  <a:lnTo>
                    <a:pt x="4150360" y="2340864"/>
                  </a:lnTo>
                  <a:lnTo>
                    <a:pt x="0" y="2340864"/>
                  </a:lnTo>
                  <a:lnTo>
                    <a:pt x="0" y="0"/>
                  </a:lnTo>
                  <a:close/>
                </a:path>
              </a:pathLst>
            </a:custGeom>
            <a:blipFill>
              <a:blip r:embed="rId6"/>
              <a:stretch>
                <a:fillRect l="0" t="0" r="0" b="2"/>
              </a:stretch>
            </a:blipFill>
          </p:spPr>
        </p:sp>
      </p:grpSp>
      <p:grpSp>
        <p:nvGrpSpPr>
          <p:cNvPr name="Group 18" id="18"/>
          <p:cNvGrpSpPr/>
          <p:nvPr/>
        </p:nvGrpSpPr>
        <p:grpSpPr>
          <a:xfrm rot="0">
            <a:off x="12948830" y="6730910"/>
            <a:ext cx="5204385" cy="3389266"/>
            <a:chOff x="0" y="0"/>
            <a:chExt cx="6939180" cy="4519022"/>
          </a:xfrm>
        </p:grpSpPr>
        <p:sp>
          <p:nvSpPr>
            <p:cNvPr name="Freeform 19" id="19"/>
            <p:cNvSpPr/>
            <p:nvPr/>
          </p:nvSpPr>
          <p:spPr>
            <a:xfrm flipH="false" flipV="false" rot="0">
              <a:off x="12700" y="12700"/>
              <a:ext cx="6913753" cy="4493641"/>
            </a:xfrm>
            <a:custGeom>
              <a:avLst/>
              <a:gdLst/>
              <a:ahLst/>
              <a:cxnLst/>
              <a:rect r="r" b="b" t="t" l="l"/>
              <a:pathLst>
                <a:path h="4493641" w="6913753">
                  <a:moveTo>
                    <a:pt x="0" y="748919"/>
                  </a:moveTo>
                  <a:cubicBezTo>
                    <a:pt x="0" y="335280"/>
                    <a:pt x="335915" y="0"/>
                    <a:pt x="750443" y="0"/>
                  </a:cubicBezTo>
                  <a:lnTo>
                    <a:pt x="6163310" y="0"/>
                  </a:lnTo>
                  <a:cubicBezTo>
                    <a:pt x="6577711" y="0"/>
                    <a:pt x="6913753" y="335280"/>
                    <a:pt x="6913753" y="748919"/>
                  </a:cubicBezTo>
                  <a:lnTo>
                    <a:pt x="6913753" y="3744722"/>
                  </a:lnTo>
                  <a:cubicBezTo>
                    <a:pt x="6913753" y="4158361"/>
                    <a:pt x="6577838" y="4493641"/>
                    <a:pt x="6163310" y="4493641"/>
                  </a:cubicBezTo>
                  <a:lnTo>
                    <a:pt x="750443" y="4493641"/>
                  </a:lnTo>
                  <a:cubicBezTo>
                    <a:pt x="335915" y="4493641"/>
                    <a:pt x="0" y="4158361"/>
                    <a:pt x="0" y="3744722"/>
                  </a:cubicBezTo>
                  <a:close/>
                </a:path>
              </a:pathLst>
            </a:custGeom>
            <a:solidFill>
              <a:srgbClr val="4472C4"/>
            </a:solidFill>
          </p:spPr>
        </p:sp>
        <p:sp>
          <p:nvSpPr>
            <p:cNvPr name="Freeform 20" id="20"/>
            <p:cNvSpPr/>
            <p:nvPr/>
          </p:nvSpPr>
          <p:spPr>
            <a:xfrm flipH="false" flipV="false" rot="0">
              <a:off x="0" y="0"/>
              <a:ext cx="6939153" cy="4519041"/>
            </a:xfrm>
            <a:custGeom>
              <a:avLst/>
              <a:gdLst/>
              <a:ahLst/>
              <a:cxnLst/>
              <a:rect r="r" b="b" t="t" l="l"/>
              <a:pathLst>
                <a:path h="4519041" w="6939153">
                  <a:moveTo>
                    <a:pt x="0" y="761619"/>
                  </a:moveTo>
                  <a:cubicBezTo>
                    <a:pt x="0" y="340995"/>
                    <a:pt x="341630" y="0"/>
                    <a:pt x="763143" y="0"/>
                  </a:cubicBezTo>
                  <a:lnTo>
                    <a:pt x="6176010" y="0"/>
                  </a:lnTo>
                  <a:lnTo>
                    <a:pt x="6176010" y="12700"/>
                  </a:lnTo>
                  <a:lnTo>
                    <a:pt x="6176010" y="0"/>
                  </a:lnTo>
                  <a:cubicBezTo>
                    <a:pt x="6597396" y="0"/>
                    <a:pt x="6939153" y="340995"/>
                    <a:pt x="6939153" y="761619"/>
                  </a:cubicBezTo>
                  <a:lnTo>
                    <a:pt x="6926453" y="761619"/>
                  </a:lnTo>
                  <a:lnTo>
                    <a:pt x="6939153" y="761619"/>
                  </a:lnTo>
                  <a:lnTo>
                    <a:pt x="6939153" y="3757422"/>
                  </a:lnTo>
                  <a:lnTo>
                    <a:pt x="6926453" y="3757422"/>
                  </a:lnTo>
                  <a:lnTo>
                    <a:pt x="6939153" y="3757422"/>
                  </a:lnTo>
                  <a:cubicBezTo>
                    <a:pt x="6939153" y="4178046"/>
                    <a:pt x="6597523" y="4519041"/>
                    <a:pt x="6176010" y="4519041"/>
                  </a:cubicBezTo>
                  <a:lnTo>
                    <a:pt x="6176010" y="4506341"/>
                  </a:lnTo>
                  <a:lnTo>
                    <a:pt x="6176010" y="4519041"/>
                  </a:lnTo>
                  <a:lnTo>
                    <a:pt x="763143" y="4519041"/>
                  </a:lnTo>
                  <a:lnTo>
                    <a:pt x="763143" y="4506341"/>
                  </a:lnTo>
                  <a:lnTo>
                    <a:pt x="763143" y="4519041"/>
                  </a:lnTo>
                  <a:cubicBezTo>
                    <a:pt x="341630" y="4519041"/>
                    <a:pt x="0" y="4178046"/>
                    <a:pt x="0" y="3757422"/>
                  </a:cubicBezTo>
                  <a:lnTo>
                    <a:pt x="0" y="761619"/>
                  </a:lnTo>
                  <a:lnTo>
                    <a:pt x="12700" y="761619"/>
                  </a:lnTo>
                  <a:lnTo>
                    <a:pt x="0" y="761619"/>
                  </a:lnTo>
                  <a:moveTo>
                    <a:pt x="25400" y="761619"/>
                  </a:moveTo>
                  <a:lnTo>
                    <a:pt x="25400" y="3757422"/>
                  </a:lnTo>
                  <a:lnTo>
                    <a:pt x="12700" y="3757422"/>
                  </a:lnTo>
                  <a:lnTo>
                    <a:pt x="25400" y="3757422"/>
                  </a:lnTo>
                  <a:cubicBezTo>
                    <a:pt x="25400" y="4164076"/>
                    <a:pt x="355727" y="4493641"/>
                    <a:pt x="763143" y="4493641"/>
                  </a:cubicBezTo>
                  <a:lnTo>
                    <a:pt x="6176010" y="4493641"/>
                  </a:lnTo>
                  <a:cubicBezTo>
                    <a:pt x="6583426" y="4493641"/>
                    <a:pt x="6913753" y="4163949"/>
                    <a:pt x="6913753" y="3757422"/>
                  </a:cubicBezTo>
                  <a:lnTo>
                    <a:pt x="6913753" y="761619"/>
                  </a:lnTo>
                  <a:cubicBezTo>
                    <a:pt x="6913753" y="355092"/>
                    <a:pt x="6583553" y="25400"/>
                    <a:pt x="6176010" y="25400"/>
                  </a:cubicBezTo>
                  <a:lnTo>
                    <a:pt x="763143" y="25400"/>
                  </a:lnTo>
                  <a:lnTo>
                    <a:pt x="763143" y="12700"/>
                  </a:lnTo>
                  <a:lnTo>
                    <a:pt x="763143" y="25400"/>
                  </a:lnTo>
                  <a:cubicBezTo>
                    <a:pt x="355727" y="25400"/>
                    <a:pt x="25400" y="355092"/>
                    <a:pt x="25400" y="761619"/>
                  </a:cubicBezTo>
                  <a:close/>
                </a:path>
              </a:pathLst>
            </a:custGeom>
            <a:solidFill>
              <a:srgbClr val="2F528F"/>
            </a:solidFill>
          </p:spPr>
        </p:sp>
        <p:sp>
          <p:nvSpPr>
            <p:cNvPr name="TextBox 21" id="21"/>
            <p:cNvSpPr txBox="true"/>
            <p:nvPr/>
          </p:nvSpPr>
          <p:spPr>
            <a:xfrm>
              <a:off x="0" y="-57150"/>
              <a:ext cx="6939180" cy="4576172"/>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Extension – What plate boundary is missing here? Can you repeat the task for this missing boundary?</a:t>
              </a:r>
            </a:p>
            <a:p>
              <a:pPr algn="ctr">
                <a:lnSpc>
                  <a:spcPts val="3240"/>
                </a:lnSpc>
              </a:pPr>
            </a:p>
            <a:p>
              <a:pPr algn="ctr">
                <a:lnSpc>
                  <a:spcPts val="3240"/>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3" id="3"/>
          <p:cNvGrpSpPr/>
          <p:nvPr/>
        </p:nvGrpSpPr>
        <p:grpSpPr>
          <a:xfrm rot="0">
            <a:off x="1404" y="0"/>
            <a:ext cx="6870450" cy="3439402"/>
            <a:chOff x="0" y="0"/>
            <a:chExt cx="9160600" cy="4585870"/>
          </a:xfrm>
        </p:grpSpPr>
        <p:sp>
          <p:nvSpPr>
            <p:cNvPr name="Freeform 4" id="4"/>
            <p:cNvSpPr/>
            <p:nvPr/>
          </p:nvSpPr>
          <p:spPr>
            <a:xfrm flipH="false" flipV="false" rot="0">
              <a:off x="-1524" y="-1524"/>
              <a:ext cx="9163685" cy="4588891"/>
            </a:xfrm>
            <a:custGeom>
              <a:avLst/>
              <a:gdLst/>
              <a:ahLst/>
              <a:cxnLst/>
              <a:rect r="r" b="b" t="t" l="l"/>
              <a:pathLst>
                <a:path h="4588891" w="9163685">
                  <a:moveTo>
                    <a:pt x="1524" y="0"/>
                  </a:moveTo>
                  <a:lnTo>
                    <a:pt x="9162161" y="0"/>
                  </a:lnTo>
                  <a:cubicBezTo>
                    <a:pt x="9163050" y="0"/>
                    <a:pt x="9163685" y="762"/>
                    <a:pt x="9163685" y="1524"/>
                  </a:cubicBezTo>
                  <a:lnTo>
                    <a:pt x="9163685" y="4587367"/>
                  </a:lnTo>
                  <a:cubicBezTo>
                    <a:pt x="9163685" y="4588256"/>
                    <a:pt x="9162923" y="4588891"/>
                    <a:pt x="9162161" y="4588891"/>
                  </a:cubicBezTo>
                  <a:lnTo>
                    <a:pt x="1524" y="4588891"/>
                  </a:lnTo>
                  <a:cubicBezTo>
                    <a:pt x="635" y="4588891"/>
                    <a:pt x="0" y="4588129"/>
                    <a:pt x="0" y="4587367"/>
                  </a:cubicBezTo>
                  <a:lnTo>
                    <a:pt x="0" y="1524"/>
                  </a:lnTo>
                  <a:cubicBezTo>
                    <a:pt x="0" y="635"/>
                    <a:pt x="762" y="0"/>
                    <a:pt x="1524" y="0"/>
                  </a:cubicBezTo>
                  <a:moveTo>
                    <a:pt x="1524" y="3048"/>
                  </a:moveTo>
                  <a:lnTo>
                    <a:pt x="1524" y="1524"/>
                  </a:lnTo>
                  <a:lnTo>
                    <a:pt x="3048" y="1524"/>
                  </a:lnTo>
                  <a:lnTo>
                    <a:pt x="3048" y="4587367"/>
                  </a:lnTo>
                  <a:lnTo>
                    <a:pt x="1524" y="4587367"/>
                  </a:lnTo>
                  <a:lnTo>
                    <a:pt x="1524" y="4585843"/>
                  </a:lnTo>
                  <a:lnTo>
                    <a:pt x="9162161" y="4585843"/>
                  </a:lnTo>
                  <a:lnTo>
                    <a:pt x="9162161" y="4587367"/>
                  </a:lnTo>
                  <a:lnTo>
                    <a:pt x="9160637" y="4587367"/>
                  </a:lnTo>
                  <a:lnTo>
                    <a:pt x="9160637" y="1524"/>
                  </a:lnTo>
                  <a:lnTo>
                    <a:pt x="9162161" y="1524"/>
                  </a:lnTo>
                  <a:lnTo>
                    <a:pt x="9162161" y="3048"/>
                  </a:lnTo>
                  <a:lnTo>
                    <a:pt x="1524" y="3048"/>
                  </a:lnTo>
                  <a:close/>
                </a:path>
              </a:pathLst>
            </a:custGeom>
            <a:solidFill>
              <a:srgbClr val="000000"/>
            </a:solidFill>
          </p:spPr>
        </p:sp>
        <p:sp>
          <p:nvSpPr>
            <p:cNvPr name="TextBox 5" id="5"/>
            <p:cNvSpPr txBox="true"/>
            <p:nvPr/>
          </p:nvSpPr>
          <p:spPr>
            <a:xfrm>
              <a:off x="0" y="-47625"/>
              <a:ext cx="9160600" cy="4633495"/>
            </a:xfrm>
            <a:prstGeom prst="rect">
              <a:avLst/>
            </a:prstGeom>
          </p:spPr>
          <p:txBody>
            <a:bodyPr anchor="t" rtlCol="false" tIns="50800" lIns="50800" bIns="50800" rIns="50800"/>
            <a:lstStyle/>
            <a:p>
              <a:pPr algn="l">
                <a:lnSpc>
                  <a:spcPts val="2340"/>
                </a:lnSpc>
              </a:pPr>
              <a:r>
                <a:rPr lang="en-US" sz="1950">
                  <a:solidFill>
                    <a:srgbClr val="000000"/>
                  </a:solidFill>
                  <a:latin typeface="Calibri (MS)"/>
                  <a:ea typeface="Calibri (MS)"/>
                  <a:cs typeface="Calibri (MS)"/>
                  <a:sym typeface="Calibri (MS)"/>
                </a:rPr>
                <a:t>Hazardous environments If answering this option, answer Question 7 and either Question 8 or Question 9. </a:t>
              </a:r>
            </a:p>
            <a:p>
              <a:pPr algn="l">
                <a:lnSpc>
                  <a:spcPts val="2340"/>
                </a:lnSpc>
              </a:pPr>
            </a:p>
            <a:p>
              <a:pPr algn="l">
                <a:lnSpc>
                  <a:spcPts val="2340"/>
                </a:lnSpc>
              </a:pPr>
              <a:r>
                <a:rPr lang="en-US" sz="1950">
                  <a:solidFill>
                    <a:srgbClr val="000000"/>
                  </a:solidFill>
                  <a:latin typeface="Calibri (MS)"/>
                  <a:ea typeface="Calibri (MS)"/>
                  <a:cs typeface="Calibri (MS)"/>
                  <a:sym typeface="Calibri (MS)"/>
                </a:rPr>
                <a:t>7 Fig. 7.1 shows earthquake activity in the area of Christchurch, New Zealand, 2010–12. </a:t>
              </a:r>
            </a:p>
            <a:p>
              <a:pPr algn="l">
                <a:lnSpc>
                  <a:spcPts val="2340"/>
                </a:lnSpc>
              </a:pPr>
            </a:p>
            <a:p>
              <a:pPr algn="l" marL="352901" indent="-176451" lvl="1">
                <a:lnSpc>
                  <a:spcPts val="2340"/>
                </a:lnSpc>
                <a:buAutoNum type="alphaLcPeriod" startAt="1"/>
              </a:pPr>
              <a:r>
                <a:rPr lang="en-US" sz="1950">
                  <a:solidFill>
                    <a:srgbClr val="000000"/>
                  </a:solidFill>
                  <a:latin typeface="Calibri (MS)"/>
                  <a:ea typeface="Calibri (MS)"/>
                  <a:cs typeface="Calibri (MS)"/>
                  <a:sym typeface="Calibri (MS)"/>
                </a:rPr>
                <a:t>Describe the pattern of earthquake activity shown in Fig. 7.1. [4] </a:t>
              </a:r>
            </a:p>
            <a:p>
              <a:pPr algn="l" marL="352901" indent="-176451" lvl="1">
                <a:lnSpc>
                  <a:spcPts val="2340"/>
                </a:lnSpc>
              </a:pPr>
            </a:p>
            <a:p>
              <a:pPr algn="l" marL="352901" indent="-176451" lvl="1">
                <a:lnSpc>
                  <a:spcPts val="2340"/>
                </a:lnSpc>
                <a:buAutoNum type="alphaLcPeriod" startAt="1"/>
              </a:pPr>
              <a:r>
                <a:rPr lang="en-US" sz="1950">
                  <a:solidFill>
                    <a:srgbClr val="000000"/>
                  </a:solidFill>
                  <a:latin typeface="Calibri (MS)"/>
                  <a:ea typeface="Calibri (MS)"/>
                  <a:cs typeface="Calibri (MS)"/>
                  <a:sym typeface="Calibri (MS)"/>
                </a:rPr>
                <a:t>Suggest reasons for the great amount of earthquake activity in the area shown in Fig. 7.1. [6] </a:t>
              </a:r>
            </a:p>
          </p:txBody>
        </p:sp>
      </p:grpSp>
      <p:grpSp>
        <p:nvGrpSpPr>
          <p:cNvPr name="Group 6" id="6"/>
          <p:cNvGrpSpPr>
            <a:grpSpLocks noChangeAspect="true"/>
          </p:cNvGrpSpPr>
          <p:nvPr/>
        </p:nvGrpSpPr>
        <p:grpSpPr>
          <a:xfrm rot="5400000">
            <a:off x="12828" y="3427978"/>
            <a:ext cx="6847600" cy="6870450"/>
            <a:chOff x="0" y="0"/>
            <a:chExt cx="9130134" cy="9160600"/>
          </a:xfrm>
        </p:grpSpPr>
        <p:sp>
          <p:nvSpPr>
            <p:cNvPr name="Freeform 7" id="7"/>
            <p:cNvSpPr/>
            <p:nvPr/>
          </p:nvSpPr>
          <p:spPr>
            <a:xfrm flipH="false" flipV="false" rot="0">
              <a:off x="0" y="0"/>
              <a:ext cx="9130157" cy="9160637"/>
            </a:xfrm>
            <a:custGeom>
              <a:avLst/>
              <a:gdLst/>
              <a:ahLst/>
              <a:cxnLst/>
              <a:rect r="r" b="b" t="t" l="l"/>
              <a:pathLst>
                <a:path h="9160637" w="9130157">
                  <a:moveTo>
                    <a:pt x="0" y="0"/>
                  </a:moveTo>
                  <a:lnTo>
                    <a:pt x="9130157" y="0"/>
                  </a:lnTo>
                  <a:lnTo>
                    <a:pt x="9130157" y="9160637"/>
                  </a:lnTo>
                  <a:lnTo>
                    <a:pt x="0" y="9160637"/>
                  </a:lnTo>
                  <a:lnTo>
                    <a:pt x="0" y="0"/>
                  </a:lnTo>
                  <a:close/>
                </a:path>
              </a:pathLst>
            </a:custGeom>
            <a:blipFill>
              <a:blip r:embed="rId4"/>
              <a:stretch>
                <a:fillRect l="0" t="-9475" r="0" b="-9475"/>
              </a:stretch>
            </a:blipFill>
          </p:spPr>
        </p:sp>
      </p:grpSp>
      <p:grpSp>
        <p:nvGrpSpPr>
          <p:cNvPr name="Group 8" id="8"/>
          <p:cNvGrpSpPr/>
          <p:nvPr/>
        </p:nvGrpSpPr>
        <p:grpSpPr>
          <a:xfrm rot="0">
            <a:off x="6871854" y="0"/>
            <a:ext cx="11416146" cy="5978559"/>
            <a:chOff x="0" y="0"/>
            <a:chExt cx="15221528" cy="7971412"/>
          </a:xfrm>
        </p:grpSpPr>
        <p:sp>
          <p:nvSpPr>
            <p:cNvPr name="Freeform 9" id="9"/>
            <p:cNvSpPr/>
            <p:nvPr/>
          </p:nvSpPr>
          <p:spPr>
            <a:xfrm flipH="false" flipV="false" rot="0">
              <a:off x="-1524" y="-1524"/>
              <a:ext cx="15224634" cy="7974457"/>
            </a:xfrm>
            <a:custGeom>
              <a:avLst/>
              <a:gdLst/>
              <a:ahLst/>
              <a:cxnLst/>
              <a:rect r="r" b="b" t="t" l="l"/>
              <a:pathLst>
                <a:path h="7974457" w="15224634">
                  <a:moveTo>
                    <a:pt x="1524" y="0"/>
                  </a:moveTo>
                  <a:lnTo>
                    <a:pt x="15223110" y="0"/>
                  </a:lnTo>
                  <a:cubicBezTo>
                    <a:pt x="15223998" y="0"/>
                    <a:pt x="15224634" y="762"/>
                    <a:pt x="15224634" y="1524"/>
                  </a:cubicBezTo>
                  <a:lnTo>
                    <a:pt x="15224634" y="7972933"/>
                  </a:lnTo>
                  <a:cubicBezTo>
                    <a:pt x="15224634" y="7973822"/>
                    <a:pt x="15223872" y="7974457"/>
                    <a:pt x="15223110" y="7974457"/>
                  </a:cubicBezTo>
                  <a:lnTo>
                    <a:pt x="1524" y="7974457"/>
                  </a:lnTo>
                  <a:cubicBezTo>
                    <a:pt x="635" y="7974457"/>
                    <a:pt x="0" y="7973695"/>
                    <a:pt x="0" y="7972933"/>
                  </a:cubicBezTo>
                  <a:lnTo>
                    <a:pt x="0" y="1524"/>
                  </a:lnTo>
                  <a:cubicBezTo>
                    <a:pt x="0" y="635"/>
                    <a:pt x="762" y="0"/>
                    <a:pt x="1524" y="0"/>
                  </a:cubicBezTo>
                  <a:moveTo>
                    <a:pt x="1524" y="3048"/>
                  </a:moveTo>
                  <a:lnTo>
                    <a:pt x="1524" y="1524"/>
                  </a:lnTo>
                  <a:lnTo>
                    <a:pt x="3048" y="1524"/>
                  </a:lnTo>
                  <a:lnTo>
                    <a:pt x="3048" y="7972933"/>
                  </a:lnTo>
                  <a:lnTo>
                    <a:pt x="1524" y="7972933"/>
                  </a:lnTo>
                  <a:lnTo>
                    <a:pt x="1524" y="7971409"/>
                  </a:lnTo>
                  <a:lnTo>
                    <a:pt x="15223110" y="7971409"/>
                  </a:lnTo>
                  <a:lnTo>
                    <a:pt x="15223110" y="7972933"/>
                  </a:lnTo>
                  <a:lnTo>
                    <a:pt x="15221586" y="7972933"/>
                  </a:lnTo>
                  <a:lnTo>
                    <a:pt x="15221586" y="1524"/>
                  </a:lnTo>
                  <a:lnTo>
                    <a:pt x="15223110" y="1524"/>
                  </a:lnTo>
                  <a:lnTo>
                    <a:pt x="15223110" y="3048"/>
                  </a:lnTo>
                  <a:lnTo>
                    <a:pt x="1524" y="3048"/>
                  </a:lnTo>
                  <a:close/>
                </a:path>
              </a:pathLst>
            </a:custGeom>
            <a:solidFill>
              <a:srgbClr val="000000"/>
            </a:solidFill>
          </p:spPr>
        </p:sp>
        <p:sp>
          <p:nvSpPr>
            <p:cNvPr name="TextBox 10" id="10"/>
            <p:cNvSpPr txBox="true"/>
            <p:nvPr/>
          </p:nvSpPr>
          <p:spPr>
            <a:xfrm>
              <a:off x="0" y="-28575"/>
              <a:ext cx="15221528" cy="7999987"/>
            </a:xfrm>
            <a:prstGeom prst="rect">
              <a:avLst/>
            </a:prstGeom>
          </p:spPr>
          <p:txBody>
            <a:bodyPr anchor="t" rtlCol="false" tIns="50800" lIns="50800" bIns="50800" rIns="50800"/>
            <a:lstStyle/>
            <a:p>
              <a:pPr algn="ctr">
                <a:lnSpc>
                  <a:spcPts val="1980"/>
                </a:lnSpc>
              </a:pPr>
              <a:r>
                <a:rPr lang="en-US" b="true" sz="1650">
                  <a:solidFill>
                    <a:srgbClr val="FF0000"/>
                  </a:solidFill>
                  <a:latin typeface="Calibri (MS) Bold"/>
                  <a:ea typeface="Calibri (MS) Bold"/>
                  <a:cs typeface="Calibri (MS) Bold"/>
                  <a:sym typeface="Calibri (MS) Bold"/>
                </a:rPr>
                <a:t>7(b) Suggest reasons for the great amount of earthquake activity in the area shown in Fig. 7.1. (6)</a:t>
              </a:r>
            </a:p>
            <a:p>
              <a:pPr algn="l">
                <a:lnSpc>
                  <a:spcPts val="1980"/>
                </a:lnSpc>
              </a:pPr>
            </a:p>
            <a:p>
              <a:pPr algn="l">
                <a:lnSpc>
                  <a:spcPts val="1980"/>
                </a:lnSpc>
              </a:pPr>
              <a:r>
                <a:rPr lang="en-US" sz="1650">
                  <a:solidFill>
                    <a:srgbClr val="000000"/>
                  </a:solidFill>
                  <a:latin typeface="Calibri (MS)"/>
                  <a:ea typeface="Calibri (MS)"/>
                  <a:cs typeface="Calibri (MS)"/>
                  <a:sym typeface="Calibri (MS)"/>
                </a:rPr>
                <a:t>Candidates should refer to the information provided in Fig. 7.1 in suggesting reasons. No knowledge of New Zealand or Christchurch is expected but generic points might be valid. However, the bulk of the answer should relate to detail provided in Fig. 7.1 such as movement along the major fault lines such as the Greendale fault. Offshoots from this major fault (sub-surface fault rupture) are also relevant. </a:t>
              </a:r>
            </a:p>
            <a:p>
              <a:pPr algn="l">
                <a:lnSpc>
                  <a:spcPts val="1980"/>
                </a:lnSpc>
              </a:pPr>
            </a:p>
            <a:p>
              <a:pPr algn="l">
                <a:lnSpc>
                  <a:spcPts val="1980"/>
                </a:lnSpc>
              </a:pPr>
              <a:r>
                <a:rPr lang="en-US" sz="1650">
                  <a:solidFill>
                    <a:srgbClr val="000000"/>
                  </a:solidFill>
                  <a:latin typeface="Calibri (MS)"/>
                  <a:ea typeface="Calibri (MS)"/>
                  <a:cs typeface="Calibri (MS)"/>
                  <a:sym typeface="Calibri (MS)"/>
                </a:rPr>
                <a:t>Suggestions may include: </a:t>
              </a:r>
            </a:p>
            <a:p>
              <a:pPr algn="l">
                <a:lnSpc>
                  <a:spcPts val="1980"/>
                </a:lnSpc>
              </a:pPr>
              <a:r>
                <a:rPr lang="en-US" sz="1650">
                  <a:solidFill>
                    <a:srgbClr val="FF0000"/>
                  </a:solidFill>
                  <a:latin typeface="Calibri (MS)"/>
                  <a:ea typeface="Calibri (MS)"/>
                  <a:cs typeface="Calibri (MS)"/>
                  <a:sym typeface="Calibri (MS)"/>
                </a:rPr>
                <a:t>• the Greendale fault </a:t>
              </a:r>
            </a:p>
            <a:p>
              <a:pPr algn="l">
                <a:lnSpc>
                  <a:spcPts val="1980"/>
                </a:lnSpc>
              </a:pPr>
              <a:r>
                <a:rPr lang="en-US" sz="1650">
                  <a:solidFill>
                    <a:srgbClr val="FF0000"/>
                  </a:solidFill>
                  <a:latin typeface="Calibri (MS)"/>
                  <a:ea typeface="Calibri (MS)"/>
                  <a:cs typeface="Calibri (MS)"/>
                  <a:sym typeface="Calibri (MS)"/>
                </a:rPr>
                <a:t>• several active faults are present </a:t>
              </a:r>
            </a:p>
            <a:p>
              <a:pPr algn="l">
                <a:lnSpc>
                  <a:spcPts val="1980"/>
                </a:lnSpc>
              </a:pPr>
              <a:r>
                <a:rPr lang="en-US" sz="1650">
                  <a:solidFill>
                    <a:srgbClr val="FF0000"/>
                  </a:solidFill>
                  <a:latin typeface="Calibri (MS)"/>
                  <a:ea typeface="Calibri (MS)"/>
                  <a:cs typeface="Calibri (MS)"/>
                  <a:sym typeface="Calibri (MS)"/>
                </a:rPr>
                <a:t>• sub-surface fault rupture offshore to the north-east </a:t>
              </a:r>
            </a:p>
            <a:p>
              <a:pPr algn="l">
                <a:lnSpc>
                  <a:spcPts val="1980"/>
                </a:lnSpc>
              </a:pPr>
            </a:p>
            <a:p>
              <a:pPr algn="l">
                <a:lnSpc>
                  <a:spcPts val="1980"/>
                </a:lnSpc>
              </a:pPr>
              <a:r>
                <a:rPr lang="en-US" sz="1650">
                  <a:solidFill>
                    <a:srgbClr val="FF0000"/>
                  </a:solidFill>
                  <a:latin typeface="Calibri (MS)"/>
                  <a:ea typeface="Calibri (MS)"/>
                  <a:cs typeface="Calibri (MS)"/>
                  <a:sym typeface="Calibri (MS)"/>
                </a:rPr>
                <a:t>This information needs to be used in combination with an understanding of the causes of earthquakes. </a:t>
              </a:r>
            </a:p>
            <a:p>
              <a:pPr algn="l">
                <a:lnSpc>
                  <a:spcPts val="1980"/>
                </a:lnSpc>
              </a:pPr>
            </a:p>
            <a:p>
              <a:pPr algn="l">
                <a:lnSpc>
                  <a:spcPts val="1980"/>
                </a:lnSpc>
              </a:pPr>
              <a:r>
                <a:rPr lang="en-US" sz="1650">
                  <a:solidFill>
                    <a:srgbClr val="000000"/>
                  </a:solidFill>
                  <a:latin typeface="Calibri (MS)"/>
                  <a:ea typeface="Calibri (MS)"/>
                  <a:cs typeface="Calibri (MS)"/>
                  <a:sym typeface="Calibri (MS)"/>
                </a:rPr>
                <a:t>Award marks based on the quality of explanation and breadth of the response using the marking levels below. </a:t>
              </a:r>
            </a:p>
            <a:p>
              <a:pPr algn="l">
                <a:lnSpc>
                  <a:spcPts val="1980"/>
                </a:lnSpc>
              </a:pPr>
              <a:r>
                <a:rPr lang="en-US" sz="1650">
                  <a:solidFill>
                    <a:srgbClr val="000000"/>
                  </a:solidFill>
                  <a:latin typeface="Calibri (MS)"/>
                  <a:ea typeface="Calibri (MS)"/>
                  <a:cs typeface="Calibri (MS)"/>
                  <a:sym typeface="Calibri (MS)"/>
                </a:rPr>
                <a:t>Level 3 (5–6) Response clearly uses the information in Fig. 7.1 to suggest reasons for the earthquake activity. Response is well founded in detailed knowledge and strong conceptual understanding of the topic. Examples used are appropriate and integrated effectively into the response. </a:t>
              </a:r>
            </a:p>
            <a:p>
              <a:pPr algn="l">
                <a:lnSpc>
                  <a:spcPts val="1980"/>
                </a:lnSpc>
              </a:pPr>
              <a:r>
                <a:rPr lang="en-US" sz="1650">
                  <a:solidFill>
                    <a:srgbClr val="000000"/>
                  </a:solidFill>
                  <a:latin typeface="Calibri (MS)"/>
                  <a:ea typeface="Calibri (MS)"/>
                  <a:cs typeface="Calibri (MS)"/>
                  <a:sym typeface="Calibri (MS)"/>
                </a:rPr>
                <a:t>Level 2 (3–4) Response offers some suggestions to account for the earthquake activity but with limited use of Fig. 7.1. Response develops on a largely secure base of knowledge and understanding. Examples may lack detail or development. </a:t>
              </a:r>
            </a:p>
            <a:p>
              <a:pPr algn="l">
                <a:lnSpc>
                  <a:spcPts val="1980"/>
                </a:lnSpc>
              </a:pPr>
              <a:r>
                <a:rPr lang="en-US" sz="1650">
                  <a:solidFill>
                    <a:srgbClr val="000000"/>
                  </a:solidFill>
                  <a:latin typeface="Calibri (MS)"/>
                  <a:ea typeface="Calibri (MS)"/>
                  <a:cs typeface="Calibri (MS)"/>
                  <a:sym typeface="Calibri (MS)"/>
                </a:rPr>
                <a:t>Level 1 (1–2) Response suggests some reasons for the earthquake activity but explanation is insecure. Knowledge is basic and understanding may be inaccurate. Examples are in name only or lacking entirely. </a:t>
              </a:r>
            </a:p>
            <a:p>
              <a:pPr algn="l">
                <a:lnSpc>
                  <a:spcPts val="1980"/>
                </a:lnSpc>
              </a:pPr>
              <a:r>
                <a:rPr lang="en-US" sz="1650">
                  <a:solidFill>
                    <a:srgbClr val="000000"/>
                  </a:solidFill>
                  <a:latin typeface="Calibri (MS)"/>
                  <a:ea typeface="Calibri (MS)"/>
                  <a:cs typeface="Calibri (MS)"/>
                  <a:sym typeface="Calibri (MS)"/>
                </a:rPr>
                <a:t>Level 0 (0) No creditable response. 6</a:t>
              </a:r>
            </a:p>
          </p:txBody>
        </p:sp>
      </p:grpSp>
      <p:grpSp>
        <p:nvGrpSpPr>
          <p:cNvPr name="Group 11" id="11"/>
          <p:cNvGrpSpPr/>
          <p:nvPr/>
        </p:nvGrpSpPr>
        <p:grpSpPr>
          <a:xfrm rot="0">
            <a:off x="6871854" y="5978559"/>
            <a:ext cx="11416146" cy="4293483"/>
            <a:chOff x="0" y="0"/>
            <a:chExt cx="15221528" cy="5724644"/>
          </a:xfrm>
        </p:grpSpPr>
        <p:sp>
          <p:nvSpPr>
            <p:cNvPr name="Freeform 12" id="12"/>
            <p:cNvSpPr/>
            <p:nvPr/>
          </p:nvSpPr>
          <p:spPr>
            <a:xfrm flipH="false" flipV="false" rot="0">
              <a:off x="-1524" y="-1524"/>
              <a:ext cx="15224634" cy="5727700"/>
            </a:xfrm>
            <a:custGeom>
              <a:avLst/>
              <a:gdLst/>
              <a:ahLst/>
              <a:cxnLst/>
              <a:rect r="r" b="b" t="t" l="l"/>
              <a:pathLst>
                <a:path h="5727700" w="15224634">
                  <a:moveTo>
                    <a:pt x="1524" y="0"/>
                  </a:moveTo>
                  <a:lnTo>
                    <a:pt x="15223110" y="0"/>
                  </a:lnTo>
                  <a:cubicBezTo>
                    <a:pt x="15223998" y="0"/>
                    <a:pt x="15224634" y="762"/>
                    <a:pt x="15224634" y="1524"/>
                  </a:cubicBezTo>
                  <a:lnTo>
                    <a:pt x="15224634" y="5726176"/>
                  </a:lnTo>
                  <a:cubicBezTo>
                    <a:pt x="15224634" y="5727065"/>
                    <a:pt x="15223872" y="5727700"/>
                    <a:pt x="15223110" y="5727700"/>
                  </a:cubicBezTo>
                  <a:lnTo>
                    <a:pt x="1524" y="5727700"/>
                  </a:lnTo>
                  <a:cubicBezTo>
                    <a:pt x="635" y="5727700"/>
                    <a:pt x="0" y="5726938"/>
                    <a:pt x="0" y="5726176"/>
                  </a:cubicBezTo>
                  <a:lnTo>
                    <a:pt x="0" y="1524"/>
                  </a:lnTo>
                  <a:cubicBezTo>
                    <a:pt x="0" y="635"/>
                    <a:pt x="762" y="0"/>
                    <a:pt x="1524" y="0"/>
                  </a:cubicBezTo>
                  <a:moveTo>
                    <a:pt x="1524" y="3048"/>
                  </a:moveTo>
                  <a:lnTo>
                    <a:pt x="1524" y="1524"/>
                  </a:lnTo>
                  <a:lnTo>
                    <a:pt x="3048" y="1524"/>
                  </a:lnTo>
                  <a:lnTo>
                    <a:pt x="3048" y="5726176"/>
                  </a:lnTo>
                  <a:lnTo>
                    <a:pt x="1524" y="5726176"/>
                  </a:lnTo>
                  <a:lnTo>
                    <a:pt x="1524" y="5724652"/>
                  </a:lnTo>
                  <a:lnTo>
                    <a:pt x="15223110" y="5724652"/>
                  </a:lnTo>
                  <a:lnTo>
                    <a:pt x="15223110" y="5726176"/>
                  </a:lnTo>
                  <a:lnTo>
                    <a:pt x="15221586" y="5726176"/>
                  </a:lnTo>
                  <a:lnTo>
                    <a:pt x="15221586" y="1524"/>
                  </a:lnTo>
                  <a:lnTo>
                    <a:pt x="15223110" y="1524"/>
                  </a:lnTo>
                  <a:lnTo>
                    <a:pt x="15223110" y="3048"/>
                  </a:lnTo>
                  <a:lnTo>
                    <a:pt x="1524" y="3048"/>
                  </a:lnTo>
                  <a:close/>
                </a:path>
              </a:pathLst>
            </a:custGeom>
            <a:solidFill>
              <a:srgbClr val="000000"/>
            </a:solidFill>
          </p:spPr>
        </p:sp>
        <p:sp>
          <p:nvSpPr>
            <p:cNvPr name="TextBox 13" id="13"/>
            <p:cNvSpPr txBox="true"/>
            <p:nvPr/>
          </p:nvSpPr>
          <p:spPr>
            <a:xfrm>
              <a:off x="0" y="-38100"/>
              <a:ext cx="15221528" cy="5762744"/>
            </a:xfrm>
            <a:prstGeom prst="rect">
              <a:avLst/>
            </a:prstGeom>
          </p:spPr>
          <p:txBody>
            <a:bodyPr anchor="t" rtlCol="false" tIns="50800" lIns="50800" bIns="50800" rIns="50800"/>
            <a:lstStyle/>
            <a:p>
              <a:pPr algn="ctr">
                <a:lnSpc>
                  <a:spcPts val="1800"/>
                </a:lnSpc>
              </a:pPr>
              <a:r>
                <a:rPr lang="en-US" b="true" sz="1500" u="sng">
                  <a:solidFill>
                    <a:srgbClr val="000000"/>
                  </a:solidFill>
                  <a:latin typeface="Calibri (MS) Bold"/>
                  <a:ea typeface="Calibri (MS) Bold"/>
                  <a:cs typeface="Calibri (MS) Bold"/>
                  <a:sym typeface="Calibri (MS) Bold"/>
                </a:rPr>
                <a:t>Model Answer!</a:t>
              </a:r>
            </a:p>
            <a:p>
              <a:pPr algn="l">
                <a:lnSpc>
                  <a:spcPts val="1800"/>
                </a:lnSpc>
              </a:pPr>
            </a:p>
            <a:p>
              <a:pPr algn="l">
                <a:lnSpc>
                  <a:spcPts val="1800"/>
                </a:lnSpc>
              </a:pPr>
              <a:r>
                <a:rPr lang="en-US" sz="1500">
                  <a:solidFill>
                    <a:srgbClr val="000000"/>
                  </a:solidFill>
                  <a:latin typeface="Calibri (MS)"/>
                  <a:ea typeface="Calibri (MS)"/>
                  <a:cs typeface="Calibri (MS)"/>
                  <a:sym typeface="Calibri (MS)"/>
                </a:rPr>
                <a:t>The Greendale fault, measuring approx. 20km in length is a contributing factor for the great amount of earthquake activity in the area. A 7.1 Mw earthquake struck a few kilometres north of this fault on 4th Sept 2010, and this was followed by tens/hundreds of smaller earthquakes in the areas around the fault line (particularly to the west and east/south-east) in the 5 month period which followed. These were likely the aftershocks from the main quake, as the sub-surface rocks try to ‘settle’ into their positions but often become locked/jammed as they do so.</a:t>
              </a:r>
            </a:p>
            <a:p>
              <a:pPr algn="l">
                <a:lnSpc>
                  <a:spcPts val="1800"/>
                </a:lnSpc>
              </a:pPr>
            </a:p>
            <a:p>
              <a:pPr algn="l">
                <a:lnSpc>
                  <a:spcPts val="1800"/>
                </a:lnSpc>
              </a:pPr>
              <a:r>
                <a:rPr lang="en-US" sz="1500">
                  <a:solidFill>
                    <a:srgbClr val="000000"/>
                  </a:solidFill>
                  <a:latin typeface="Calibri (MS)"/>
                  <a:ea typeface="Calibri (MS)"/>
                  <a:cs typeface="Calibri (MS)"/>
                  <a:sym typeface="Calibri (MS)"/>
                </a:rPr>
                <a:t>Another reason for the high amount of earthquake activity is the presence of sub-surface fault ruptures. A sub-surface fault rupture extends for approx. 15km just offshore of N.Z. to the north east of Christchurch. To the north of this are several active fault lines. All of this means seismic activity is likely in this region. A 6.3Mw earthquake struck south of this this rupture, and just south of the city of Christchurch in Feb 2011, and was succeeded by two more, slightly less powerful, earthquakes measuring 6.0Mw &amp; 5.9Mw later on that year. As the epicentre of each of these earthquakes progressively moved closer to the sub-surface fault rupture, this indicates that movement of plate/rock at the fault rupture was responsible for this earthquake activity. This area is located at a subduction zone, which are associated with wide-bands of earthquake activity, as rocks/plate becomes stuck as it sinks into the mantle, often many kilometres away from the point of subduction; the earthquake activity in the image illustrates this. The zones immediately surrounding the three main quakes which struck Christchurch in 2011 experienced hundreds of smaller earthquakes measuring under 5.9Mw in the months following the main quakes, which are likely either foreshocks or aftershocks as rocks jostle for position beneath the surface. </a:t>
              </a:r>
            </a:p>
            <a:p>
              <a:pPr algn="l">
                <a:lnSpc>
                  <a:spcPts val="1800"/>
                </a:lnSpc>
              </a:pP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94310" y="48030"/>
            <a:ext cx="15773400" cy="866367"/>
            <a:chOff x="0" y="0"/>
            <a:chExt cx="21031200" cy="1155156"/>
          </a:xfrm>
        </p:grpSpPr>
        <p:sp>
          <p:nvSpPr>
            <p:cNvPr name="Freeform 4" id="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5" id="5"/>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How are earthquakes measured? </a:t>
              </a:r>
            </a:p>
          </p:txBody>
        </p:sp>
      </p:grpSp>
      <p:grpSp>
        <p:nvGrpSpPr>
          <p:cNvPr name="Group 6" id="6"/>
          <p:cNvGrpSpPr>
            <a:grpSpLocks noChangeAspect="true"/>
          </p:cNvGrpSpPr>
          <p:nvPr/>
        </p:nvGrpSpPr>
        <p:grpSpPr>
          <a:xfrm rot="0">
            <a:off x="5860473" y="4816926"/>
            <a:ext cx="5655933" cy="3392647"/>
            <a:chOff x="0" y="0"/>
            <a:chExt cx="7541244" cy="4523530"/>
          </a:xfrm>
        </p:grpSpPr>
        <p:sp>
          <p:nvSpPr>
            <p:cNvPr name="Freeform 7" id="7" descr="Nuffield FreeStanding Mathematics Activity How frequent are earthquakes"/>
            <p:cNvSpPr/>
            <p:nvPr/>
          </p:nvSpPr>
          <p:spPr>
            <a:xfrm flipH="false" flipV="false" rot="0">
              <a:off x="0" y="0"/>
              <a:ext cx="7541260" cy="4523486"/>
            </a:xfrm>
            <a:custGeom>
              <a:avLst/>
              <a:gdLst/>
              <a:ahLst/>
              <a:cxnLst/>
              <a:rect r="r" b="b" t="t" l="l"/>
              <a:pathLst>
                <a:path h="4523486" w="7541260">
                  <a:moveTo>
                    <a:pt x="0" y="0"/>
                  </a:moveTo>
                  <a:lnTo>
                    <a:pt x="7541260" y="0"/>
                  </a:lnTo>
                  <a:lnTo>
                    <a:pt x="7541260" y="4523486"/>
                  </a:lnTo>
                  <a:lnTo>
                    <a:pt x="0" y="4523486"/>
                  </a:lnTo>
                  <a:lnTo>
                    <a:pt x="0" y="0"/>
                  </a:lnTo>
                  <a:close/>
                </a:path>
              </a:pathLst>
            </a:custGeom>
            <a:blipFill>
              <a:blip r:embed="rId3"/>
              <a:stretch>
                <a:fillRect l="0" t="0" r="0" b="-25034"/>
              </a:stretch>
            </a:blipFill>
          </p:spPr>
        </p:sp>
      </p:grpSp>
      <p:sp>
        <p:nvSpPr>
          <p:cNvPr name="TextBox 8" id="8"/>
          <p:cNvSpPr txBox="true"/>
          <p:nvPr/>
        </p:nvSpPr>
        <p:spPr>
          <a:xfrm rot="0">
            <a:off x="280848" y="899907"/>
            <a:ext cx="7481755" cy="5301972"/>
          </a:xfrm>
          <a:prstGeom prst="rect">
            <a:avLst/>
          </a:prstGeom>
        </p:spPr>
        <p:txBody>
          <a:bodyPr anchor="t" rtlCol="false" tIns="0" lIns="0" bIns="0" rIns="0">
            <a:spAutoFit/>
          </a:bodyPr>
          <a:lstStyle/>
          <a:p>
            <a:pPr algn="l">
              <a:lnSpc>
                <a:spcPts val="2879"/>
              </a:lnSpc>
            </a:pPr>
            <a:r>
              <a:rPr lang="en-US" sz="2400">
                <a:solidFill>
                  <a:srgbClr val="000000"/>
                </a:solidFill>
                <a:latin typeface="Calibri (MS)"/>
                <a:ea typeface="Calibri (MS)"/>
                <a:cs typeface="Calibri (MS)"/>
                <a:sym typeface="Calibri (MS)"/>
              </a:rPr>
              <a:t>TASK:</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Research the </a:t>
            </a:r>
            <a:r>
              <a:rPr lang="en-US" sz="2400" u="sng">
                <a:solidFill>
                  <a:srgbClr val="000000"/>
                </a:solidFill>
                <a:latin typeface="Calibri (MS)"/>
                <a:ea typeface="Calibri (MS)"/>
                <a:cs typeface="Calibri (MS)"/>
                <a:sym typeface="Calibri (MS)"/>
              </a:rPr>
              <a:t>Richter Scale</a:t>
            </a:r>
            <a:r>
              <a:rPr lang="en-US" sz="2400">
                <a:solidFill>
                  <a:srgbClr val="000000"/>
                </a:solidFill>
                <a:latin typeface="Calibri (MS)"/>
                <a:ea typeface="Calibri (MS)"/>
                <a:cs typeface="Calibri (MS)"/>
                <a:sym typeface="Calibri (MS)"/>
              </a:rPr>
              <a:t> (magnitude) and the </a:t>
            </a:r>
            <a:r>
              <a:rPr lang="en-US" sz="2400" u="sng">
                <a:solidFill>
                  <a:srgbClr val="000000"/>
                </a:solidFill>
                <a:latin typeface="Calibri (MS)"/>
                <a:ea typeface="Calibri (MS)"/>
                <a:cs typeface="Calibri (MS)"/>
                <a:sym typeface="Calibri (MS)"/>
              </a:rPr>
              <a:t>Moment Magnitude</a:t>
            </a:r>
            <a:r>
              <a:rPr lang="en-US" sz="2400">
                <a:solidFill>
                  <a:srgbClr val="000000"/>
                </a:solidFill>
                <a:latin typeface="Calibri (MS)"/>
                <a:ea typeface="Calibri (MS)"/>
                <a:cs typeface="Calibri (MS)"/>
                <a:sym typeface="Calibri (MS)"/>
              </a:rPr>
              <a:t> and </a:t>
            </a:r>
            <a:r>
              <a:rPr lang="en-US" sz="2400" u="sng">
                <a:solidFill>
                  <a:srgbClr val="000000"/>
                </a:solidFill>
                <a:latin typeface="Calibri (MS)"/>
                <a:ea typeface="Calibri (MS)"/>
                <a:cs typeface="Calibri (MS)"/>
                <a:sym typeface="Calibri (MS)"/>
              </a:rPr>
              <a:t>Mercalli</a:t>
            </a:r>
            <a:r>
              <a:rPr lang="en-US" sz="2400">
                <a:solidFill>
                  <a:srgbClr val="000000"/>
                </a:solidFill>
                <a:latin typeface="Calibri (MS)"/>
                <a:ea typeface="Calibri (MS)"/>
                <a:cs typeface="Calibri (MS)"/>
                <a:sym typeface="Calibri (MS)"/>
              </a:rPr>
              <a:t> (intensity) Scales.</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Produce a table/visual which compares and contrasts both scales.</a:t>
            </a:r>
          </a:p>
          <a:p>
            <a:pPr algn="l" marL="434340" indent="-217170" lvl="1">
              <a:lnSpc>
                <a:spcPts val="2879"/>
              </a:lnSpc>
            </a:pPr>
            <a:r>
              <a:rPr lang="en-US" sz="2400">
                <a:solidFill>
                  <a:srgbClr val="000000"/>
                </a:solidFill>
                <a:latin typeface="Calibri (MS)"/>
                <a:ea typeface="Calibri (MS)"/>
                <a:cs typeface="Calibri (MS)"/>
                <a:sym typeface="Calibri (MS)"/>
              </a:rPr>
              <a:t>Make sure you address the following:</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Who created them?</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How they work – how do they measure earthquakes &amp; what tool is used for measurement?</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How is the earthquakes strength/magnitude calculated?</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What is the scale used?</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Advantages and limitations of each?</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Which scale is most used today &amp; why?</a:t>
            </a:r>
          </a:p>
          <a:p>
            <a:pPr algn="l" marL="434340" indent="-217170" lvl="1">
              <a:lnSpc>
                <a:spcPts val="2879"/>
              </a:lnSpc>
            </a:pPr>
          </a:p>
        </p:txBody>
      </p:sp>
      <p:grpSp>
        <p:nvGrpSpPr>
          <p:cNvPr name="Group 9" id="9"/>
          <p:cNvGrpSpPr>
            <a:grpSpLocks noChangeAspect="true"/>
          </p:cNvGrpSpPr>
          <p:nvPr/>
        </p:nvGrpSpPr>
        <p:grpSpPr>
          <a:xfrm rot="0">
            <a:off x="194310" y="5999018"/>
            <a:ext cx="5078990" cy="4092039"/>
            <a:chOff x="0" y="0"/>
            <a:chExt cx="6771986" cy="5456052"/>
          </a:xfrm>
        </p:grpSpPr>
        <p:sp>
          <p:nvSpPr>
            <p:cNvPr name="Freeform 10" id="10" descr="How We Measure Earthquakes | Earthquake Measurement Facts"/>
            <p:cNvSpPr/>
            <p:nvPr/>
          </p:nvSpPr>
          <p:spPr>
            <a:xfrm flipH="false" flipV="false" rot="0">
              <a:off x="0" y="0"/>
              <a:ext cx="6772021" cy="5456047"/>
            </a:xfrm>
            <a:custGeom>
              <a:avLst/>
              <a:gdLst/>
              <a:ahLst/>
              <a:cxnLst/>
              <a:rect r="r" b="b" t="t" l="l"/>
              <a:pathLst>
                <a:path h="5456047" w="6772021">
                  <a:moveTo>
                    <a:pt x="0" y="0"/>
                  </a:moveTo>
                  <a:lnTo>
                    <a:pt x="6772021" y="0"/>
                  </a:lnTo>
                  <a:lnTo>
                    <a:pt x="6772021" y="5456047"/>
                  </a:lnTo>
                  <a:lnTo>
                    <a:pt x="0" y="5456047"/>
                  </a:lnTo>
                  <a:lnTo>
                    <a:pt x="0" y="0"/>
                  </a:lnTo>
                  <a:close/>
                </a:path>
              </a:pathLst>
            </a:custGeom>
            <a:blipFill>
              <a:blip r:embed="rId4"/>
              <a:stretch>
                <a:fillRect l="0" t="0" r="-20851" b="0"/>
              </a:stretch>
            </a:blipFill>
          </p:spPr>
        </p:sp>
      </p:grpSp>
      <p:grpSp>
        <p:nvGrpSpPr>
          <p:cNvPr name="Group 11" id="11"/>
          <p:cNvGrpSpPr>
            <a:grpSpLocks noChangeAspect="true"/>
          </p:cNvGrpSpPr>
          <p:nvPr/>
        </p:nvGrpSpPr>
        <p:grpSpPr>
          <a:xfrm rot="0">
            <a:off x="7854044" y="1000579"/>
            <a:ext cx="5718266" cy="3545174"/>
            <a:chOff x="0" y="0"/>
            <a:chExt cx="7624354" cy="4726898"/>
          </a:xfrm>
        </p:grpSpPr>
        <p:sp>
          <p:nvSpPr>
            <p:cNvPr name="Freeform 12" id="12" descr="Earthquake Scales - Mercalli scale vs Richter scale"/>
            <p:cNvSpPr/>
            <p:nvPr/>
          </p:nvSpPr>
          <p:spPr>
            <a:xfrm flipH="false" flipV="false" rot="0">
              <a:off x="0" y="0"/>
              <a:ext cx="7624318" cy="4726940"/>
            </a:xfrm>
            <a:custGeom>
              <a:avLst/>
              <a:gdLst/>
              <a:ahLst/>
              <a:cxnLst/>
              <a:rect r="r" b="b" t="t" l="l"/>
              <a:pathLst>
                <a:path h="4726940" w="7624318">
                  <a:moveTo>
                    <a:pt x="0" y="0"/>
                  </a:moveTo>
                  <a:lnTo>
                    <a:pt x="7624318" y="0"/>
                  </a:lnTo>
                  <a:lnTo>
                    <a:pt x="7624318" y="4726940"/>
                  </a:lnTo>
                  <a:lnTo>
                    <a:pt x="0" y="4726940"/>
                  </a:lnTo>
                  <a:lnTo>
                    <a:pt x="0" y="0"/>
                  </a:lnTo>
                  <a:close/>
                </a:path>
              </a:pathLst>
            </a:custGeom>
            <a:blipFill>
              <a:blip r:embed="rId5"/>
              <a:stretch>
                <a:fillRect l="-14937" t="-17297" r="-14301" b="0"/>
              </a:stretch>
            </a:blipFill>
          </p:spPr>
        </p:sp>
      </p:grpSp>
      <p:grpSp>
        <p:nvGrpSpPr>
          <p:cNvPr name="Group 13" id="13"/>
          <p:cNvGrpSpPr>
            <a:grpSpLocks noChangeAspect="true"/>
          </p:cNvGrpSpPr>
          <p:nvPr/>
        </p:nvGrpSpPr>
        <p:grpSpPr>
          <a:xfrm rot="0">
            <a:off x="13683344" y="48030"/>
            <a:ext cx="4429806" cy="3322355"/>
            <a:chOff x="0" y="0"/>
            <a:chExt cx="5906408" cy="4429806"/>
          </a:xfrm>
        </p:grpSpPr>
        <p:sp>
          <p:nvSpPr>
            <p:cNvPr name="Freeform 14" id="14" descr="Stress in Earth&amp;#39;s Crust 1.   An earthquake (also known as a quake, tremor  or temblor) is the result of a sudden release of energy in the Earth&amp;#39;s  crust. - ppt download"/>
            <p:cNvSpPr/>
            <p:nvPr/>
          </p:nvSpPr>
          <p:spPr>
            <a:xfrm flipH="false" flipV="false" rot="0">
              <a:off x="0" y="0"/>
              <a:ext cx="5906389" cy="4429760"/>
            </a:xfrm>
            <a:custGeom>
              <a:avLst/>
              <a:gdLst/>
              <a:ahLst/>
              <a:cxnLst/>
              <a:rect r="r" b="b" t="t" l="l"/>
              <a:pathLst>
                <a:path h="4429760" w="5906389">
                  <a:moveTo>
                    <a:pt x="0" y="0"/>
                  </a:moveTo>
                  <a:lnTo>
                    <a:pt x="5906389" y="0"/>
                  </a:lnTo>
                  <a:lnTo>
                    <a:pt x="5906389" y="4429760"/>
                  </a:lnTo>
                  <a:lnTo>
                    <a:pt x="0" y="4429760"/>
                  </a:lnTo>
                  <a:lnTo>
                    <a:pt x="0" y="0"/>
                  </a:lnTo>
                  <a:close/>
                </a:path>
              </a:pathLst>
            </a:custGeom>
            <a:blipFill>
              <a:blip r:embed="rId6"/>
              <a:stretch>
                <a:fillRect l="0" t="0" r="0" b="-1"/>
              </a:stretch>
            </a:blipFill>
          </p:spPr>
        </p:sp>
      </p:grpSp>
      <p:grpSp>
        <p:nvGrpSpPr>
          <p:cNvPr name="Group 15" id="15"/>
          <p:cNvGrpSpPr>
            <a:grpSpLocks noChangeAspect="true"/>
          </p:cNvGrpSpPr>
          <p:nvPr/>
        </p:nvGrpSpPr>
        <p:grpSpPr>
          <a:xfrm rot="0">
            <a:off x="11622052" y="4672352"/>
            <a:ext cx="6491096" cy="3155326"/>
            <a:chOff x="0" y="0"/>
            <a:chExt cx="8654794" cy="4207102"/>
          </a:xfrm>
        </p:grpSpPr>
        <p:sp>
          <p:nvSpPr>
            <p:cNvPr name="Freeform 16" id="16" descr="Earthquake Scales - Mercalli scale vs Richter scale"/>
            <p:cNvSpPr/>
            <p:nvPr/>
          </p:nvSpPr>
          <p:spPr>
            <a:xfrm flipH="false" flipV="false" rot="0">
              <a:off x="0" y="0"/>
              <a:ext cx="8654796" cy="4207129"/>
            </a:xfrm>
            <a:custGeom>
              <a:avLst/>
              <a:gdLst/>
              <a:ahLst/>
              <a:cxnLst/>
              <a:rect r="r" b="b" t="t" l="l"/>
              <a:pathLst>
                <a:path h="4207129" w="8654796">
                  <a:moveTo>
                    <a:pt x="0" y="0"/>
                  </a:moveTo>
                  <a:lnTo>
                    <a:pt x="8654796" y="0"/>
                  </a:lnTo>
                  <a:lnTo>
                    <a:pt x="8654796" y="4207129"/>
                  </a:lnTo>
                  <a:lnTo>
                    <a:pt x="0" y="4207129"/>
                  </a:lnTo>
                  <a:lnTo>
                    <a:pt x="0" y="0"/>
                  </a:lnTo>
                  <a:close/>
                </a:path>
              </a:pathLst>
            </a:custGeom>
            <a:blipFill>
              <a:blip r:embed="rId7"/>
              <a:stretch>
                <a:fillRect l="0" t="0" r="0" b="-15756"/>
              </a:stretch>
            </a:blipFill>
          </p:spPr>
        </p:sp>
      </p:grpSp>
      <p:grpSp>
        <p:nvGrpSpPr>
          <p:cNvPr name="Group 17" id="17"/>
          <p:cNvGrpSpPr>
            <a:grpSpLocks noChangeAspect="true"/>
          </p:cNvGrpSpPr>
          <p:nvPr/>
        </p:nvGrpSpPr>
        <p:grpSpPr>
          <a:xfrm rot="0">
            <a:off x="11622052" y="8042328"/>
            <a:ext cx="4857750" cy="2071372"/>
            <a:chOff x="0" y="0"/>
            <a:chExt cx="6477000" cy="2761830"/>
          </a:xfrm>
        </p:grpSpPr>
        <p:sp>
          <p:nvSpPr>
            <p:cNvPr name="Freeform 18" id="18" descr="Magnitude Explained: Moment Magnitude vs. Richter Scale- Incorporated  Research Institutions for Seismology"/>
            <p:cNvSpPr/>
            <p:nvPr/>
          </p:nvSpPr>
          <p:spPr>
            <a:xfrm flipH="false" flipV="false" rot="0">
              <a:off x="0" y="0"/>
              <a:ext cx="6477000" cy="2761869"/>
            </a:xfrm>
            <a:custGeom>
              <a:avLst/>
              <a:gdLst/>
              <a:ahLst/>
              <a:cxnLst/>
              <a:rect r="r" b="b" t="t" l="l"/>
              <a:pathLst>
                <a:path h="2761869" w="6477000">
                  <a:moveTo>
                    <a:pt x="0" y="0"/>
                  </a:moveTo>
                  <a:lnTo>
                    <a:pt x="6477000" y="0"/>
                  </a:lnTo>
                  <a:lnTo>
                    <a:pt x="6477000" y="2761869"/>
                  </a:lnTo>
                  <a:lnTo>
                    <a:pt x="0" y="2761869"/>
                  </a:lnTo>
                  <a:lnTo>
                    <a:pt x="0" y="0"/>
                  </a:lnTo>
                  <a:close/>
                </a:path>
              </a:pathLst>
            </a:custGeom>
            <a:blipFill>
              <a:blip r:embed="rId8"/>
              <a:stretch>
                <a:fillRect l="0" t="0" r="0" b="-73817"/>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850106" y="128588"/>
            <a:ext cx="16587788" cy="10029825"/>
            <a:chOff x="0" y="0"/>
            <a:chExt cx="22117050" cy="13373100"/>
          </a:xfrm>
        </p:grpSpPr>
        <p:sp>
          <p:nvSpPr>
            <p:cNvPr name="Freeform 4" id="4"/>
            <p:cNvSpPr/>
            <p:nvPr/>
          </p:nvSpPr>
          <p:spPr>
            <a:xfrm flipH="false" flipV="false" rot="0">
              <a:off x="0" y="0"/>
              <a:ext cx="22117050" cy="13373100"/>
            </a:xfrm>
            <a:custGeom>
              <a:avLst/>
              <a:gdLst/>
              <a:ahLst/>
              <a:cxnLst/>
              <a:rect r="r" b="b" t="t" l="l"/>
              <a:pathLst>
                <a:path h="13373100" w="22117050">
                  <a:moveTo>
                    <a:pt x="0" y="0"/>
                  </a:moveTo>
                  <a:lnTo>
                    <a:pt x="22117050" y="0"/>
                  </a:lnTo>
                  <a:lnTo>
                    <a:pt x="22117050" y="13373100"/>
                  </a:lnTo>
                  <a:lnTo>
                    <a:pt x="0" y="13373100"/>
                  </a:lnTo>
                  <a:lnTo>
                    <a:pt x="0" y="0"/>
                  </a:lnTo>
                  <a:close/>
                </a:path>
              </a:pathLst>
            </a:custGeom>
            <a:blipFill>
              <a:blip r:embed="rId3"/>
              <a:stretch>
                <a:fillRect l="0" t="0" r="0"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232226" y="45266"/>
            <a:ext cx="11442955" cy="866367"/>
            <a:chOff x="0" y="0"/>
            <a:chExt cx="15257274" cy="1155156"/>
          </a:xfrm>
        </p:grpSpPr>
        <p:sp>
          <p:nvSpPr>
            <p:cNvPr name="Freeform 4" id="4"/>
            <p:cNvSpPr/>
            <p:nvPr/>
          </p:nvSpPr>
          <p:spPr>
            <a:xfrm flipH="false" flipV="false" rot="0">
              <a:off x="0" y="0"/>
              <a:ext cx="15257273" cy="1155156"/>
            </a:xfrm>
            <a:custGeom>
              <a:avLst/>
              <a:gdLst/>
              <a:ahLst/>
              <a:cxnLst/>
              <a:rect r="r" b="b" t="t" l="l"/>
              <a:pathLst>
                <a:path h="1155156" w="15257273">
                  <a:moveTo>
                    <a:pt x="0" y="0"/>
                  </a:moveTo>
                  <a:lnTo>
                    <a:pt x="15257273" y="0"/>
                  </a:lnTo>
                  <a:lnTo>
                    <a:pt x="15257273" y="1155156"/>
                  </a:lnTo>
                  <a:lnTo>
                    <a:pt x="0" y="1155156"/>
                  </a:lnTo>
                  <a:close/>
                </a:path>
              </a:pathLst>
            </a:custGeom>
            <a:solidFill>
              <a:srgbClr val="000000">
                <a:alpha val="0"/>
              </a:srgbClr>
            </a:solidFill>
          </p:spPr>
        </p:sp>
        <p:sp>
          <p:nvSpPr>
            <p:cNvPr name="TextBox 5" id="5"/>
            <p:cNvSpPr txBox="true"/>
            <p:nvPr/>
          </p:nvSpPr>
          <p:spPr>
            <a:xfrm>
              <a:off x="0" y="76200"/>
              <a:ext cx="15257274" cy="1078956"/>
            </a:xfrm>
            <a:prstGeom prst="rect">
              <a:avLst/>
            </a:prstGeom>
          </p:spPr>
          <p:txBody>
            <a:bodyPr anchor="ctr" rtlCol="false" tIns="0" lIns="0" bIns="0" rIns="0"/>
            <a:lstStyle/>
            <a:p>
              <a:pPr algn="ctr">
                <a:lnSpc>
                  <a:spcPts val="3421"/>
                </a:lnSpc>
              </a:pPr>
              <a:r>
                <a:rPr lang="en-US" sz="3959" spc="34">
                  <a:solidFill>
                    <a:srgbClr val="000000"/>
                  </a:solidFill>
                  <a:latin typeface="Abibas"/>
                  <a:ea typeface="Abibas"/>
                  <a:cs typeface="Abibas"/>
                  <a:sym typeface="Abibas"/>
                </a:rPr>
                <a:t>Resultant hazards &amp; impacts of earthquakes? </a:t>
              </a:r>
            </a:p>
          </p:txBody>
        </p:sp>
      </p:grpSp>
      <p:grpSp>
        <p:nvGrpSpPr>
          <p:cNvPr name="Group 6" id="6"/>
          <p:cNvGrpSpPr/>
          <p:nvPr/>
        </p:nvGrpSpPr>
        <p:grpSpPr>
          <a:xfrm rot="0">
            <a:off x="-9524" y="3370984"/>
            <a:ext cx="7687521" cy="3662794"/>
            <a:chOff x="0" y="0"/>
            <a:chExt cx="10250028" cy="4883726"/>
          </a:xfrm>
        </p:grpSpPr>
        <p:sp>
          <p:nvSpPr>
            <p:cNvPr name="Freeform 7" id="7"/>
            <p:cNvSpPr/>
            <p:nvPr/>
          </p:nvSpPr>
          <p:spPr>
            <a:xfrm flipH="false" flipV="false" rot="0">
              <a:off x="12700" y="12700"/>
              <a:ext cx="10224643" cy="4858385"/>
            </a:xfrm>
            <a:custGeom>
              <a:avLst/>
              <a:gdLst/>
              <a:ahLst/>
              <a:cxnLst/>
              <a:rect r="r" b="b" t="t" l="l"/>
              <a:pathLst>
                <a:path h="4858385" w="10224643">
                  <a:moveTo>
                    <a:pt x="0" y="809752"/>
                  </a:moveTo>
                  <a:cubicBezTo>
                    <a:pt x="0" y="362585"/>
                    <a:pt x="363474" y="0"/>
                    <a:pt x="811911" y="0"/>
                  </a:cubicBezTo>
                  <a:lnTo>
                    <a:pt x="9412732" y="0"/>
                  </a:lnTo>
                  <a:cubicBezTo>
                    <a:pt x="9861169" y="0"/>
                    <a:pt x="10224643" y="362585"/>
                    <a:pt x="10224643" y="809752"/>
                  </a:cubicBezTo>
                  <a:lnTo>
                    <a:pt x="10224643" y="4048633"/>
                  </a:lnTo>
                  <a:cubicBezTo>
                    <a:pt x="10224643" y="4495800"/>
                    <a:pt x="9861169" y="4858385"/>
                    <a:pt x="9412732" y="4858385"/>
                  </a:cubicBezTo>
                  <a:lnTo>
                    <a:pt x="811911" y="4858385"/>
                  </a:lnTo>
                  <a:cubicBezTo>
                    <a:pt x="363474" y="4858385"/>
                    <a:pt x="0" y="4495800"/>
                    <a:pt x="0" y="4048633"/>
                  </a:cubicBezTo>
                  <a:close/>
                </a:path>
              </a:pathLst>
            </a:custGeom>
            <a:solidFill>
              <a:srgbClr val="4472C4"/>
            </a:solidFill>
          </p:spPr>
        </p:sp>
        <p:sp>
          <p:nvSpPr>
            <p:cNvPr name="Freeform 8" id="8"/>
            <p:cNvSpPr/>
            <p:nvPr/>
          </p:nvSpPr>
          <p:spPr>
            <a:xfrm flipH="false" flipV="false" rot="0">
              <a:off x="0" y="0"/>
              <a:ext cx="10250043" cy="4883785"/>
            </a:xfrm>
            <a:custGeom>
              <a:avLst/>
              <a:gdLst/>
              <a:ahLst/>
              <a:cxnLst/>
              <a:rect r="r" b="b" t="t" l="l"/>
              <a:pathLst>
                <a:path h="4883785" w="10250043">
                  <a:moveTo>
                    <a:pt x="0" y="822452"/>
                  </a:moveTo>
                  <a:cubicBezTo>
                    <a:pt x="0" y="368173"/>
                    <a:pt x="369189" y="0"/>
                    <a:pt x="824611" y="0"/>
                  </a:cubicBezTo>
                  <a:lnTo>
                    <a:pt x="9425432" y="0"/>
                  </a:lnTo>
                  <a:lnTo>
                    <a:pt x="9425432" y="12700"/>
                  </a:lnTo>
                  <a:lnTo>
                    <a:pt x="9425432" y="0"/>
                  </a:lnTo>
                  <a:cubicBezTo>
                    <a:pt x="9880853" y="0"/>
                    <a:pt x="10250043" y="368173"/>
                    <a:pt x="10250043" y="822452"/>
                  </a:cubicBezTo>
                  <a:lnTo>
                    <a:pt x="10237343" y="822452"/>
                  </a:lnTo>
                  <a:lnTo>
                    <a:pt x="10250043" y="822452"/>
                  </a:lnTo>
                  <a:lnTo>
                    <a:pt x="10250043" y="4061333"/>
                  </a:lnTo>
                  <a:lnTo>
                    <a:pt x="10237343" y="4061333"/>
                  </a:lnTo>
                  <a:lnTo>
                    <a:pt x="10250043" y="4061333"/>
                  </a:lnTo>
                  <a:cubicBezTo>
                    <a:pt x="10250043" y="4515612"/>
                    <a:pt x="9880853" y="4883785"/>
                    <a:pt x="9425432" y="4883785"/>
                  </a:cubicBezTo>
                  <a:lnTo>
                    <a:pt x="9425432" y="4871085"/>
                  </a:lnTo>
                  <a:lnTo>
                    <a:pt x="9425432" y="4883785"/>
                  </a:lnTo>
                  <a:lnTo>
                    <a:pt x="824611" y="4883785"/>
                  </a:lnTo>
                  <a:lnTo>
                    <a:pt x="824611" y="4871085"/>
                  </a:lnTo>
                  <a:lnTo>
                    <a:pt x="824611" y="4883785"/>
                  </a:lnTo>
                  <a:cubicBezTo>
                    <a:pt x="369189" y="4883785"/>
                    <a:pt x="0" y="4515485"/>
                    <a:pt x="0" y="4061333"/>
                  </a:cubicBezTo>
                  <a:lnTo>
                    <a:pt x="0" y="822452"/>
                  </a:lnTo>
                  <a:lnTo>
                    <a:pt x="12700" y="822452"/>
                  </a:lnTo>
                  <a:lnTo>
                    <a:pt x="0" y="822452"/>
                  </a:lnTo>
                  <a:moveTo>
                    <a:pt x="25400" y="822452"/>
                  </a:moveTo>
                  <a:lnTo>
                    <a:pt x="25400" y="4061333"/>
                  </a:lnTo>
                  <a:lnTo>
                    <a:pt x="12700" y="4061333"/>
                  </a:lnTo>
                  <a:lnTo>
                    <a:pt x="25400" y="4061333"/>
                  </a:lnTo>
                  <a:cubicBezTo>
                    <a:pt x="25400" y="4501515"/>
                    <a:pt x="383159" y="4858385"/>
                    <a:pt x="824611" y="4858385"/>
                  </a:cubicBezTo>
                  <a:lnTo>
                    <a:pt x="9425432" y="4858385"/>
                  </a:lnTo>
                  <a:cubicBezTo>
                    <a:pt x="9866884" y="4858385"/>
                    <a:pt x="10224643" y="4501515"/>
                    <a:pt x="10224643" y="4061333"/>
                  </a:cubicBezTo>
                  <a:lnTo>
                    <a:pt x="10224643" y="822452"/>
                  </a:lnTo>
                  <a:cubicBezTo>
                    <a:pt x="10224643" y="382270"/>
                    <a:pt x="9866884" y="25400"/>
                    <a:pt x="9425432" y="25400"/>
                  </a:cubicBezTo>
                  <a:lnTo>
                    <a:pt x="824611" y="25400"/>
                  </a:lnTo>
                  <a:lnTo>
                    <a:pt x="824611" y="12700"/>
                  </a:lnTo>
                  <a:lnTo>
                    <a:pt x="824611" y="25400"/>
                  </a:lnTo>
                  <a:cubicBezTo>
                    <a:pt x="383159" y="25400"/>
                    <a:pt x="25400" y="382270"/>
                    <a:pt x="25400" y="822452"/>
                  </a:cubicBezTo>
                  <a:close/>
                </a:path>
              </a:pathLst>
            </a:custGeom>
            <a:solidFill>
              <a:srgbClr val="2F528F"/>
            </a:solidFill>
          </p:spPr>
        </p:sp>
        <p:sp>
          <p:nvSpPr>
            <p:cNvPr name="TextBox 9" id="9"/>
            <p:cNvSpPr txBox="true"/>
            <p:nvPr/>
          </p:nvSpPr>
          <p:spPr>
            <a:xfrm>
              <a:off x="0" y="-47625"/>
              <a:ext cx="10250028" cy="4931351"/>
            </a:xfrm>
            <a:prstGeom prst="rect">
              <a:avLst/>
            </a:prstGeom>
          </p:spPr>
          <p:txBody>
            <a:bodyPr anchor="ctr" rtlCol="false" tIns="50800" lIns="50800" bIns="50800" rIns="50800"/>
            <a:lstStyle/>
            <a:p>
              <a:pPr algn="ctr">
                <a:lnSpc>
                  <a:spcPts val="2340"/>
                </a:lnSpc>
              </a:pPr>
              <a:r>
                <a:rPr lang="en-US" sz="1950">
                  <a:solidFill>
                    <a:srgbClr val="FFFFFF"/>
                  </a:solidFill>
                  <a:latin typeface="Calibri (MS)"/>
                  <a:ea typeface="Calibri (MS)"/>
                  <a:cs typeface="Calibri (MS)"/>
                  <a:sym typeface="Calibri (MS)"/>
                </a:rPr>
                <a:t>TASK – Read the textbook extract &amp; complete the following tasks:</a:t>
              </a:r>
            </a:p>
            <a:p>
              <a:pPr algn="ctr">
                <a:lnSpc>
                  <a:spcPts val="2340"/>
                </a:lnSpc>
              </a:pPr>
            </a:p>
            <a:p>
              <a:pPr algn="ctr" marL="352901" indent="-176451" lvl="1">
                <a:lnSpc>
                  <a:spcPts val="2340"/>
                </a:lnSpc>
                <a:buAutoNum type="arabicPeriod" startAt="1"/>
              </a:pPr>
              <a:r>
                <a:rPr lang="en-US" sz="1950">
                  <a:solidFill>
                    <a:srgbClr val="FFFFFF"/>
                  </a:solidFill>
                  <a:latin typeface="Calibri (MS)"/>
                  <a:ea typeface="Calibri (MS)"/>
                  <a:cs typeface="Calibri (MS)"/>
                  <a:sym typeface="Calibri (MS)"/>
                </a:rPr>
                <a:t>Make your own table illustrating the primary &amp; secondary hazards of earthquakes.</a:t>
              </a:r>
            </a:p>
            <a:p>
              <a:pPr algn="ctr" marL="352901" indent="-176451" lvl="1">
                <a:lnSpc>
                  <a:spcPts val="2340"/>
                </a:lnSpc>
              </a:pPr>
            </a:p>
            <a:p>
              <a:pPr algn="ctr" marL="352901" indent="-176451" lvl="1">
                <a:lnSpc>
                  <a:spcPts val="2340"/>
                </a:lnSpc>
                <a:buAutoNum type="arabicPeriod" startAt="1"/>
              </a:pPr>
              <a:r>
                <a:rPr lang="en-US" sz="1950">
                  <a:solidFill>
                    <a:srgbClr val="FFFFFF"/>
                  </a:solidFill>
                  <a:latin typeface="Calibri (MS)"/>
                  <a:ea typeface="Calibri (MS)"/>
                  <a:cs typeface="Calibri (MS)"/>
                  <a:sym typeface="Calibri (MS)"/>
                </a:rPr>
                <a:t>Make a table illustrating the effects/impacts of earthquakes. Can you categorise into SEE? Primary/secondary? Short-term/long-term?</a:t>
              </a:r>
            </a:p>
            <a:p>
              <a:pPr algn="ctr" marL="352901" indent="-176451" lvl="1">
                <a:lnSpc>
                  <a:spcPts val="2340"/>
                </a:lnSpc>
              </a:pPr>
            </a:p>
            <a:p>
              <a:pPr algn="ctr" marL="352901" indent="-176451" lvl="1">
                <a:lnSpc>
                  <a:spcPts val="2340"/>
                </a:lnSpc>
                <a:buAutoNum type="arabicPeriod" startAt="1"/>
              </a:pPr>
              <a:r>
                <a:rPr lang="en-US" sz="1950">
                  <a:solidFill>
                    <a:srgbClr val="FFFFFF"/>
                  </a:solidFill>
                  <a:latin typeface="Calibri (MS)"/>
                  <a:ea typeface="Calibri (MS)"/>
                  <a:cs typeface="Calibri (MS)"/>
                  <a:sym typeface="Calibri (MS)"/>
                </a:rPr>
                <a:t>Using examples and data, explain how/why some earthquakes have greater impacts than others despite potentially having lower magnitudes.</a:t>
              </a:r>
            </a:p>
          </p:txBody>
        </p:sp>
      </p:grpSp>
      <p:grpSp>
        <p:nvGrpSpPr>
          <p:cNvPr name="Group 10" id="10"/>
          <p:cNvGrpSpPr/>
          <p:nvPr/>
        </p:nvGrpSpPr>
        <p:grpSpPr>
          <a:xfrm rot="0">
            <a:off x="108969" y="759183"/>
            <a:ext cx="12619029" cy="2424113"/>
            <a:chOff x="0" y="0"/>
            <a:chExt cx="16825372" cy="3232150"/>
          </a:xfrm>
        </p:grpSpPr>
        <p:sp>
          <p:nvSpPr>
            <p:cNvPr name="Freeform 11" id="11"/>
            <p:cNvSpPr/>
            <p:nvPr/>
          </p:nvSpPr>
          <p:spPr>
            <a:xfrm flipH="false" flipV="false" rot="0">
              <a:off x="12700" y="12700"/>
              <a:ext cx="16799940" cy="3206750"/>
            </a:xfrm>
            <a:custGeom>
              <a:avLst/>
              <a:gdLst/>
              <a:ahLst/>
              <a:cxnLst/>
              <a:rect r="r" b="b" t="t" l="l"/>
              <a:pathLst>
                <a:path h="3206750" w="16799940">
                  <a:moveTo>
                    <a:pt x="0" y="0"/>
                  </a:moveTo>
                  <a:lnTo>
                    <a:pt x="16799940" y="0"/>
                  </a:lnTo>
                  <a:lnTo>
                    <a:pt x="16799940" y="3206750"/>
                  </a:lnTo>
                  <a:lnTo>
                    <a:pt x="0" y="3206750"/>
                  </a:lnTo>
                  <a:close/>
                </a:path>
              </a:pathLst>
            </a:custGeom>
            <a:solidFill>
              <a:srgbClr val="FFFFFF"/>
            </a:solidFill>
          </p:spPr>
        </p:sp>
        <p:sp>
          <p:nvSpPr>
            <p:cNvPr name="Freeform 12" id="12"/>
            <p:cNvSpPr/>
            <p:nvPr/>
          </p:nvSpPr>
          <p:spPr>
            <a:xfrm flipH="false" flipV="false" rot="0">
              <a:off x="0" y="0"/>
              <a:ext cx="16825340" cy="3232150"/>
            </a:xfrm>
            <a:custGeom>
              <a:avLst/>
              <a:gdLst/>
              <a:ahLst/>
              <a:cxnLst/>
              <a:rect r="r" b="b" t="t" l="l"/>
              <a:pathLst>
                <a:path h="3232150" w="16825340">
                  <a:moveTo>
                    <a:pt x="12700" y="0"/>
                  </a:moveTo>
                  <a:lnTo>
                    <a:pt x="16812640" y="0"/>
                  </a:lnTo>
                  <a:cubicBezTo>
                    <a:pt x="16819626" y="0"/>
                    <a:pt x="16825340" y="5715"/>
                    <a:pt x="16825340" y="12700"/>
                  </a:cubicBezTo>
                  <a:lnTo>
                    <a:pt x="16825340" y="3219450"/>
                  </a:lnTo>
                  <a:cubicBezTo>
                    <a:pt x="16825340" y="3226435"/>
                    <a:pt x="16819626" y="3232150"/>
                    <a:pt x="16812640" y="3232150"/>
                  </a:cubicBezTo>
                  <a:lnTo>
                    <a:pt x="12700" y="3232150"/>
                  </a:lnTo>
                  <a:cubicBezTo>
                    <a:pt x="5715" y="3232150"/>
                    <a:pt x="0" y="3226435"/>
                    <a:pt x="0" y="3219450"/>
                  </a:cubicBezTo>
                  <a:lnTo>
                    <a:pt x="0" y="12700"/>
                  </a:lnTo>
                  <a:cubicBezTo>
                    <a:pt x="0" y="5715"/>
                    <a:pt x="5715" y="0"/>
                    <a:pt x="12700" y="0"/>
                  </a:cubicBezTo>
                  <a:moveTo>
                    <a:pt x="12700" y="25400"/>
                  </a:moveTo>
                  <a:lnTo>
                    <a:pt x="12700" y="12700"/>
                  </a:lnTo>
                  <a:lnTo>
                    <a:pt x="25400" y="12700"/>
                  </a:lnTo>
                  <a:lnTo>
                    <a:pt x="25400" y="3219450"/>
                  </a:lnTo>
                  <a:lnTo>
                    <a:pt x="12700" y="3219450"/>
                  </a:lnTo>
                  <a:lnTo>
                    <a:pt x="12700" y="3206750"/>
                  </a:lnTo>
                  <a:lnTo>
                    <a:pt x="16812640" y="3206750"/>
                  </a:lnTo>
                  <a:lnTo>
                    <a:pt x="16812640" y="3219450"/>
                  </a:lnTo>
                  <a:lnTo>
                    <a:pt x="16799940" y="3219450"/>
                  </a:lnTo>
                  <a:lnTo>
                    <a:pt x="16799940" y="12700"/>
                  </a:lnTo>
                  <a:lnTo>
                    <a:pt x="16812640" y="12700"/>
                  </a:lnTo>
                  <a:lnTo>
                    <a:pt x="16812640" y="25400"/>
                  </a:lnTo>
                  <a:lnTo>
                    <a:pt x="12700" y="25400"/>
                  </a:lnTo>
                  <a:close/>
                </a:path>
              </a:pathLst>
            </a:custGeom>
            <a:solidFill>
              <a:srgbClr val="000000"/>
            </a:solidFill>
          </p:spPr>
        </p:sp>
        <p:sp>
          <p:nvSpPr>
            <p:cNvPr name="TextBox 13" id="13"/>
            <p:cNvSpPr txBox="true"/>
            <p:nvPr/>
          </p:nvSpPr>
          <p:spPr>
            <a:xfrm>
              <a:off x="0" y="28575"/>
              <a:ext cx="16825372" cy="3203575"/>
            </a:xfrm>
            <a:prstGeom prst="rect">
              <a:avLst/>
            </a:prstGeom>
          </p:spPr>
          <p:txBody>
            <a:bodyPr anchor="t" rtlCol="false" tIns="50800" lIns="50800" bIns="50800" rIns="50800"/>
            <a:lstStyle/>
            <a:p>
              <a:pPr algn="l">
                <a:lnSpc>
                  <a:spcPts val="1982"/>
                </a:lnSpc>
              </a:pPr>
              <a:r>
                <a:rPr lang="en-US" sz="2295">
                  <a:solidFill>
                    <a:srgbClr val="000000"/>
                  </a:solidFill>
                  <a:latin typeface="Calibri (MS)"/>
                  <a:ea typeface="Calibri (MS)"/>
                  <a:cs typeface="Calibri (MS)"/>
                  <a:sym typeface="Calibri (MS)"/>
                </a:rPr>
                <a:t>Many impacts are caused as a result of earthquakes. Most problems are associated with damage to buildings, structures and transport systems. The collapse of building structures is the direct cause of injuries and deaths, but it also reduces the effect of the emergency services. In some cases, more damage is caused by the aftershocks of earthquakes that follow the main event. Why? </a:t>
              </a:r>
            </a:p>
            <a:p>
              <a:pPr algn="l">
                <a:lnSpc>
                  <a:spcPts val="1982"/>
                </a:lnSpc>
              </a:pPr>
              <a:r>
                <a:rPr lang="en-US" sz="2295">
                  <a:solidFill>
                    <a:srgbClr val="000000"/>
                  </a:solidFill>
                  <a:latin typeface="Calibri (MS)"/>
                  <a:ea typeface="Calibri (MS)"/>
                  <a:cs typeface="Calibri (MS)"/>
                  <a:sym typeface="Calibri (MS)"/>
                </a:rPr>
                <a:t>Aftershocks are more subdued but longer lasting and more frequent than the main tremor. Buildings only partly damaged by earthquakes may be completely damaged in the aftershocks. </a:t>
              </a:r>
            </a:p>
            <a:p>
              <a:pPr algn="l">
                <a:lnSpc>
                  <a:spcPts val="1982"/>
                </a:lnSpc>
              </a:pPr>
              <a:r>
                <a:rPr lang="en-US" sz="2295">
                  <a:solidFill>
                    <a:srgbClr val="000000"/>
                  </a:solidFill>
                  <a:latin typeface="Calibri (MS)"/>
                  <a:ea typeface="Calibri (MS)"/>
                  <a:cs typeface="Calibri (MS)"/>
                  <a:sym typeface="Calibri (MS)"/>
                </a:rPr>
                <a:t>What are the primary hazards and secondary hazards of earthquakes? Can you list 8 impacts?</a:t>
              </a:r>
            </a:p>
          </p:txBody>
        </p:sp>
      </p:grpSp>
      <p:grpSp>
        <p:nvGrpSpPr>
          <p:cNvPr name="Group 14" id="14"/>
          <p:cNvGrpSpPr>
            <a:grpSpLocks noChangeAspect="true"/>
          </p:cNvGrpSpPr>
          <p:nvPr/>
        </p:nvGrpSpPr>
        <p:grpSpPr>
          <a:xfrm rot="0">
            <a:off x="12485763" y="5917716"/>
            <a:ext cx="5823585" cy="4369284"/>
            <a:chOff x="0" y="0"/>
            <a:chExt cx="7764780" cy="5825712"/>
          </a:xfrm>
        </p:grpSpPr>
        <p:sp>
          <p:nvSpPr>
            <p:cNvPr name="Freeform 15" id="15" descr="Text, letter  Description automatically generated"/>
            <p:cNvSpPr/>
            <p:nvPr/>
          </p:nvSpPr>
          <p:spPr>
            <a:xfrm flipH="false" flipV="false" rot="0">
              <a:off x="0" y="0"/>
              <a:ext cx="7764780" cy="5825744"/>
            </a:xfrm>
            <a:custGeom>
              <a:avLst/>
              <a:gdLst/>
              <a:ahLst/>
              <a:cxnLst/>
              <a:rect r="r" b="b" t="t" l="l"/>
              <a:pathLst>
                <a:path h="5825744" w="7764780">
                  <a:moveTo>
                    <a:pt x="0" y="0"/>
                  </a:moveTo>
                  <a:lnTo>
                    <a:pt x="7764780" y="0"/>
                  </a:lnTo>
                  <a:lnTo>
                    <a:pt x="7764780" y="5825744"/>
                  </a:lnTo>
                  <a:lnTo>
                    <a:pt x="0" y="5825744"/>
                  </a:lnTo>
                  <a:lnTo>
                    <a:pt x="0" y="0"/>
                  </a:lnTo>
                  <a:close/>
                </a:path>
              </a:pathLst>
            </a:custGeom>
            <a:blipFill>
              <a:blip r:embed="rId3"/>
              <a:stretch>
                <a:fillRect l="0" t="-28404" r="0" b="-160055"/>
              </a:stretch>
            </a:blipFill>
          </p:spPr>
        </p:sp>
      </p:grpSp>
      <p:grpSp>
        <p:nvGrpSpPr>
          <p:cNvPr name="Group 16" id="16"/>
          <p:cNvGrpSpPr>
            <a:grpSpLocks noChangeAspect="true"/>
          </p:cNvGrpSpPr>
          <p:nvPr/>
        </p:nvGrpSpPr>
        <p:grpSpPr>
          <a:xfrm rot="0">
            <a:off x="12600156" y="-41986"/>
            <a:ext cx="5687844" cy="6072895"/>
            <a:chOff x="0" y="0"/>
            <a:chExt cx="7583792" cy="8097194"/>
          </a:xfrm>
        </p:grpSpPr>
        <p:sp>
          <p:nvSpPr>
            <p:cNvPr name="Freeform 17" id="17" descr="Text, letter  Description automatically generated"/>
            <p:cNvSpPr/>
            <p:nvPr/>
          </p:nvSpPr>
          <p:spPr>
            <a:xfrm flipH="false" flipV="false" rot="0">
              <a:off x="0" y="0"/>
              <a:ext cx="7583805" cy="8097139"/>
            </a:xfrm>
            <a:custGeom>
              <a:avLst/>
              <a:gdLst/>
              <a:ahLst/>
              <a:cxnLst/>
              <a:rect r="r" b="b" t="t" l="l"/>
              <a:pathLst>
                <a:path h="8097139" w="7583805">
                  <a:moveTo>
                    <a:pt x="0" y="0"/>
                  </a:moveTo>
                  <a:lnTo>
                    <a:pt x="7583805" y="0"/>
                  </a:lnTo>
                  <a:lnTo>
                    <a:pt x="7583805" y="8097139"/>
                  </a:lnTo>
                  <a:lnTo>
                    <a:pt x="0" y="8097139"/>
                  </a:lnTo>
                  <a:lnTo>
                    <a:pt x="0" y="0"/>
                  </a:lnTo>
                  <a:close/>
                </a:path>
              </a:pathLst>
            </a:custGeom>
            <a:blipFill>
              <a:blip r:embed="rId4"/>
              <a:stretch>
                <a:fillRect l="0" t="-82770" r="0" b="-19933"/>
              </a:stretch>
            </a:blipFill>
          </p:spPr>
        </p:sp>
      </p:grpSp>
      <p:grpSp>
        <p:nvGrpSpPr>
          <p:cNvPr name="Group 18" id="18"/>
          <p:cNvGrpSpPr/>
          <p:nvPr/>
        </p:nvGrpSpPr>
        <p:grpSpPr>
          <a:xfrm rot="0">
            <a:off x="118494" y="7230993"/>
            <a:ext cx="7365588" cy="2631489"/>
            <a:chOff x="0" y="0"/>
            <a:chExt cx="9820784" cy="3508652"/>
          </a:xfrm>
        </p:grpSpPr>
        <p:sp>
          <p:nvSpPr>
            <p:cNvPr name="Freeform 19" id="19"/>
            <p:cNvSpPr/>
            <p:nvPr/>
          </p:nvSpPr>
          <p:spPr>
            <a:xfrm flipH="false" flipV="false" rot="0">
              <a:off x="0" y="0"/>
              <a:ext cx="9820783" cy="3508629"/>
            </a:xfrm>
            <a:custGeom>
              <a:avLst/>
              <a:gdLst/>
              <a:ahLst/>
              <a:cxnLst/>
              <a:rect r="r" b="b" t="t" l="l"/>
              <a:pathLst>
                <a:path h="3508629" w="9820783">
                  <a:moveTo>
                    <a:pt x="0" y="0"/>
                  </a:moveTo>
                  <a:lnTo>
                    <a:pt x="9820783" y="0"/>
                  </a:lnTo>
                  <a:lnTo>
                    <a:pt x="9820783" y="3508629"/>
                  </a:lnTo>
                  <a:lnTo>
                    <a:pt x="0" y="3508629"/>
                  </a:lnTo>
                  <a:close/>
                </a:path>
              </a:pathLst>
            </a:custGeom>
            <a:solidFill>
              <a:srgbClr val="F8CBAD"/>
            </a:solidFill>
          </p:spPr>
        </p:sp>
        <p:sp>
          <p:nvSpPr>
            <p:cNvPr name="Freeform 20" id="20"/>
            <p:cNvSpPr/>
            <p:nvPr/>
          </p:nvSpPr>
          <p:spPr>
            <a:xfrm flipH="false" flipV="false" rot="0">
              <a:off x="-1524" y="-1524"/>
              <a:ext cx="9823831" cy="3511677"/>
            </a:xfrm>
            <a:custGeom>
              <a:avLst/>
              <a:gdLst/>
              <a:ahLst/>
              <a:cxnLst/>
              <a:rect r="r" b="b" t="t" l="l"/>
              <a:pathLst>
                <a:path h="3511677" w="9823831">
                  <a:moveTo>
                    <a:pt x="1524" y="0"/>
                  </a:moveTo>
                  <a:lnTo>
                    <a:pt x="9822307" y="0"/>
                  </a:lnTo>
                  <a:cubicBezTo>
                    <a:pt x="9823196" y="0"/>
                    <a:pt x="9823831" y="762"/>
                    <a:pt x="9823831" y="1524"/>
                  </a:cubicBezTo>
                  <a:lnTo>
                    <a:pt x="9823831" y="3510153"/>
                  </a:lnTo>
                  <a:cubicBezTo>
                    <a:pt x="9823831" y="3511042"/>
                    <a:pt x="9823069" y="3511677"/>
                    <a:pt x="9822307" y="3511677"/>
                  </a:cubicBezTo>
                  <a:lnTo>
                    <a:pt x="1524" y="3511677"/>
                  </a:lnTo>
                  <a:cubicBezTo>
                    <a:pt x="635" y="3511677"/>
                    <a:pt x="0" y="3510915"/>
                    <a:pt x="0" y="3510153"/>
                  </a:cubicBezTo>
                  <a:lnTo>
                    <a:pt x="0" y="1524"/>
                  </a:lnTo>
                  <a:cubicBezTo>
                    <a:pt x="0" y="635"/>
                    <a:pt x="762" y="0"/>
                    <a:pt x="1524" y="0"/>
                  </a:cubicBezTo>
                  <a:moveTo>
                    <a:pt x="1524" y="3048"/>
                  </a:moveTo>
                  <a:lnTo>
                    <a:pt x="1524" y="1524"/>
                  </a:lnTo>
                  <a:lnTo>
                    <a:pt x="3048" y="1524"/>
                  </a:lnTo>
                  <a:lnTo>
                    <a:pt x="3048" y="3510153"/>
                  </a:lnTo>
                  <a:lnTo>
                    <a:pt x="1524" y="3510153"/>
                  </a:lnTo>
                  <a:lnTo>
                    <a:pt x="1524" y="3508629"/>
                  </a:lnTo>
                  <a:lnTo>
                    <a:pt x="9822307" y="3508629"/>
                  </a:lnTo>
                  <a:lnTo>
                    <a:pt x="9822307" y="3510153"/>
                  </a:lnTo>
                  <a:lnTo>
                    <a:pt x="9820783" y="3510153"/>
                  </a:lnTo>
                  <a:lnTo>
                    <a:pt x="9820783" y="1524"/>
                  </a:lnTo>
                  <a:lnTo>
                    <a:pt x="9822307" y="1524"/>
                  </a:lnTo>
                  <a:lnTo>
                    <a:pt x="9822307" y="3048"/>
                  </a:lnTo>
                  <a:lnTo>
                    <a:pt x="1524" y="3048"/>
                  </a:lnTo>
                  <a:close/>
                </a:path>
              </a:pathLst>
            </a:custGeom>
            <a:solidFill>
              <a:srgbClr val="000000"/>
            </a:solidFill>
          </p:spPr>
        </p:sp>
        <p:sp>
          <p:nvSpPr>
            <p:cNvPr name="TextBox 21" id="21"/>
            <p:cNvSpPr txBox="true"/>
            <p:nvPr/>
          </p:nvSpPr>
          <p:spPr>
            <a:xfrm>
              <a:off x="0" y="-38100"/>
              <a:ext cx="9820784" cy="3546752"/>
            </a:xfrm>
            <a:prstGeom prst="rect">
              <a:avLst/>
            </a:prstGeom>
          </p:spPr>
          <p:txBody>
            <a:bodyPr anchor="t" rtlCol="false" tIns="50800" lIns="50800" bIns="50800" rIns="50800"/>
            <a:lstStyle/>
            <a:p>
              <a:pPr algn="l">
                <a:lnSpc>
                  <a:spcPts val="2160"/>
                </a:lnSpc>
              </a:pPr>
              <a:r>
                <a:rPr lang="en-US" sz="1800">
                  <a:solidFill>
                    <a:srgbClr val="000000"/>
                  </a:solidFill>
                  <a:latin typeface="Calibri (MS)"/>
                  <a:ea typeface="Calibri (MS)"/>
                  <a:cs typeface="Calibri (MS)"/>
                  <a:sym typeface="Calibri (MS)"/>
                </a:rPr>
                <a:t>PPQ - Describe the hazards resulting from earthquakes. Assess the extent to which hazards resulting from earthquakes can be managed. [20] </a:t>
              </a:r>
            </a:p>
            <a:p>
              <a:pPr algn="l">
                <a:lnSpc>
                  <a:spcPts val="2160"/>
                </a:lnSpc>
              </a:pPr>
            </a:p>
            <a:p>
              <a:pPr algn="l">
                <a:lnSpc>
                  <a:spcPts val="2160"/>
                </a:lnSpc>
              </a:pPr>
              <a:r>
                <a:rPr lang="en-US" sz="1800">
                  <a:solidFill>
                    <a:srgbClr val="000000"/>
                  </a:solidFill>
                  <a:latin typeface="Calibri (MS)"/>
                  <a:ea typeface="Calibri (MS)"/>
                  <a:cs typeface="Calibri (MS)"/>
                  <a:sym typeface="Calibri (MS)"/>
                </a:rPr>
                <a:t>We will be doing earthquake case studies soon. As per the above question, </a:t>
              </a:r>
              <a:r>
                <a:rPr lang="en-US" sz="1800" u="sng">
                  <a:solidFill>
                    <a:srgbClr val="000000"/>
                  </a:solidFill>
                  <a:latin typeface="Calibri (MS)"/>
                  <a:ea typeface="Calibri (MS)"/>
                  <a:cs typeface="Calibri (MS)"/>
                  <a:sym typeface="Calibri (MS)"/>
                </a:rPr>
                <a:t>you need to know and describe the various hazards which result from earthquakes</a:t>
              </a:r>
              <a:r>
                <a:rPr lang="en-US" sz="1800">
                  <a:solidFill>
                    <a:srgbClr val="000000"/>
                  </a:solidFill>
                  <a:latin typeface="Calibri (MS)"/>
                  <a:ea typeface="Calibri (MS)"/>
                  <a:cs typeface="Calibri (MS)"/>
                  <a:sym typeface="Calibri (MS)"/>
                </a:rPr>
                <a:t>. Remember this when you are learning/writing/research your earthquake case study. Choose earthquakes that have had many hazards associated with them e.g. tsunamis, landslides, soil liquefaction etc. to make your life easier.</a:t>
              </a:r>
            </a:p>
          </p:txBody>
        </p:sp>
      </p:grpSp>
      <p:grpSp>
        <p:nvGrpSpPr>
          <p:cNvPr name="Group 22" id="22"/>
          <p:cNvGrpSpPr>
            <a:grpSpLocks noChangeAspect="true"/>
          </p:cNvGrpSpPr>
          <p:nvPr/>
        </p:nvGrpSpPr>
        <p:grpSpPr>
          <a:xfrm rot="0">
            <a:off x="7782866" y="3380509"/>
            <a:ext cx="5147029" cy="4542981"/>
            <a:chOff x="0" y="0"/>
            <a:chExt cx="6862706" cy="6057308"/>
          </a:xfrm>
        </p:grpSpPr>
        <p:sp>
          <p:nvSpPr>
            <p:cNvPr name="Freeform 23" id="23"/>
            <p:cNvSpPr/>
            <p:nvPr/>
          </p:nvSpPr>
          <p:spPr>
            <a:xfrm flipH="false" flipV="false" rot="0">
              <a:off x="0" y="0"/>
              <a:ext cx="6862699" cy="6057265"/>
            </a:xfrm>
            <a:custGeom>
              <a:avLst/>
              <a:gdLst/>
              <a:ahLst/>
              <a:cxnLst/>
              <a:rect r="r" b="b" t="t" l="l"/>
              <a:pathLst>
                <a:path h="6057265" w="6862699">
                  <a:moveTo>
                    <a:pt x="0" y="0"/>
                  </a:moveTo>
                  <a:lnTo>
                    <a:pt x="6862699" y="0"/>
                  </a:lnTo>
                  <a:lnTo>
                    <a:pt x="6862699" y="6057265"/>
                  </a:lnTo>
                  <a:lnTo>
                    <a:pt x="0" y="6057265"/>
                  </a:lnTo>
                  <a:lnTo>
                    <a:pt x="0" y="0"/>
                  </a:lnTo>
                  <a:close/>
                </a:path>
              </a:pathLst>
            </a:custGeom>
            <a:blipFill>
              <a:blip r:embed="rId5"/>
              <a:stretch>
                <a:fillRect l="-44868" t="0" r="-44869" b="0"/>
              </a:stretch>
            </a:blipFill>
          </p:spPr>
        </p:sp>
      </p:grpSp>
      <p:sp>
        <p:nvSpPr>
          <p:cNvPr name="Freeform 24" id="24"/>
          <p:cNvSpPr/>
          <p:nvPr/>
        </p:nvSpPr>
        <p:spPr>
          <a:xfrm flipH="false" flipV="false" rot="0">
            <a:off x="-366350" y="-158312"/>
            <a:ext cx="19053655" cy="10717681"/>
          </a:xfrm>
          <a:custGeom>
            <a:avLst/>
            <a:gdLst/>
            <a:ahLst/>
            <a:cxnLst/>
            <a:rect r="r" b="b" t="t" l="l"/>
            <a:pathLst>
              <a:path h="10717681" w="19053655">
                <a:moveTo>
                  <a:pt x="0" y="0"/>
                </a:moveTo>
                <a:lnTo>
                  <a:pt x="19053654" y="0"/>
                </a:lnTo>
                <a:lnTo>
                  <a:pt x="19053654" y="10717681"/>
                </a:lnTo>
                <a:lnTo>
                  <a:pt x="0" y="10717681"/>
                </a:lnTo>
                <a:lnTo>
                  <a:pt x="0" y="0"/>
                </a:lnTo>
                <a:close/>
              </a:path>
            </a:pathLst>
          </a:custGeom>
          <a:blipFill>
            <a:blip r:embed="rId6">
              <a:alphaModFix amt="15000"/>
            </a:blip>
            <a:stretch>
              <a:fillRect l="0" t="0" r="0" b="0"/>
            </a:stretch>
          </a:blipFill>
        </p:spPr>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5426" y="16325"/>
            <a:ext cx="18272572" cy="866367"/>
            <a:chOff x="0" y="0"/>
            <a:chExt cx="24363430" cy="1155156"/>
          </a:xfrm>
        </p:grpSpPr>
        <p:sp>
          <p:nvSpPr>
            <p:cNvPr name="Freeform 4" id="4"/>
            <p:cNvSpPr/>
            <p:nvPr/>
          </p:nvSpPr>
          <p:spPr>
            <a:xfrm flipH="false" flipV="false" rot="0">
              <a:off x="0" y="0"/>
              <a:ext cx="24363431" cy="1155156"/>
            </a:xfrm>
            <a:custGeom>
              <a:avLst/>
              <a:gdLst/>
              <a:ahLst/>
              <a:cxnLst/>
              <a:rect r="r" b="b" t="t" l="l"/>
              <a:pathLst>
                <a:path h="1155156" w="24363431">
                  <a:moveTo>
                    <a:pt x="0" y="0"/>
                  </a:moveTo>
                  <a:lnTo>
                    <a:pt x="24363431" y="0"/>
                  </a:lnTo>
                  <a:lnTo>
                    <a:pt x="24363431" y="1155156"/>
                  </a:lnTo>
                  <a:lnTo>
                    <a:pt x="0" y="1155156"/>
                  </a:lnTo>
                  <a:close/>
                </a:path>
              </a:pathLst>
            </a:custGeom>
            <a:solidFill>
              <a:srgbClr val="000000">
                <a:alpha val="0"/>
              </a:srgbClr>
            </a:solidFill>
          </p:spPr>
        </p:sp>
        <p:sp>
          <p:nvSpPr>
            <p:cNvPr name="TextBox 5" id="5"/>
            <p:cNvSpPr txBox="true"/>
            <p:nvPr/>
          </p:nvSpPr>
          <p:spPr>
            <a:xfrm>
              <a:off x="0" y="123825"/>
              <a:ext cx="2436343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Reminder - Factors affecting earthquake damage</a:t>
              </a:r>
            </a:p>
          </p:txBody>
        </p:sp>
      </p:grpSp>
      <p:grpSp>
        <p:nvGrpSpPr>
          <p:cNvPr name="Group 6" id="6"/>
          <p:cNvGrpSpPr>
            <a:grpSpLocks noChangeAspect="true"/>
          </p:cNvGrpSpPr>
          <p:nvPr/>
        </p:nvGrpSpPr>
        <p:grpSpPr>
          <a:xfrm rot="0">
            <a:off x="292856" y="882692"/>
            <a:ext cx="6936621" cy="7225479"/>
            <a:chOff x="0" y="0"/>
            <a:chExt cx="9248828" cy="9633972"/>
          </a:xfrm>
        </p:grpSpPr>
        <p:sp>
          <p:nvSpPr>
            <p:cNvPr name="Freeform 7" id="7"/>
            <p:cNvSpPr/>
            <p:nvPr/>
          </p:nvSpPr>
          <p:spPr>
            <a:xfrm flipH="false" flipV="false" rot="0">
              <a:off x="0" y="0"/>
              <a:ext cx="9248775" cy="9633966"/>
            </a:xfrm>
            <a:custGeom>
              <a:avLst/>
              <a:gdLst/>
              <a:ahLst/>
              <a:cxnLst/>
              <a:rect r="r" b="b" t="t" l="l"/>
              <a:pathLst>
                <a:path h="9633966" w="9248775">
                  <a:moveTo>
                    <a:pt x="0" y="0"/>
                  </a:moveTo>
                  <a:lnTo>
                    <a:pt x="9248775" y="0"/>
                  </a:lnTo>
                  <a:lnTo>
                    <a:pt x="9248775" y="9633966"/>
                  </a:lnTo>
                  <a:lnTo>
                    <a:pt x="0" y="9633966"/>
                  </a:lnTo>
                  <a:lnTo>
                    <a:pt x="0" y="0"/>
                  </a:lnTo>
                  <a:close/>
                </a:path>
              </a:pathLst>
            </a:custGeom>
            <a:blipFill>
              <a:blip r:embed="rId3"/>
              <a:stretch>
                <a:fillRect l="-19145" t="0" r="-19146" b="0"/>
              </a:stretch>
            </a:blipFill>
          </p:spPr>
        </p:sp>
      </p:grpSp>
      <p:grpSp>
        <p:nvGrpSpPr>
          <p:cNvPr name="Group 8" id="8"/>
          <p:cNvGrpSpPr>
            <a:grpSpLocks noChangeAspect="true"/>
          </p:cNvGrpSpPr>
          <p:nvPr/>
        </p:nvGrpSpPr>
        <p:grpSpPr>
          <a:xfrm rot="0">
            <a:off x="7494813" y="882692"/>
            <a:ext cx="10527847" cy="7715250"/>
            <a:chOff x="0" y="0"/>
            <a:chExt cx="14037130" cy="10287000"/>
          </a:xfrm>
        </p:grpSpPr>
        <p:sp>
          <p:nvSpPr>
            <p:cNvPr name="Freeform 9" id="9"/>
            <p:cNvSpPr/>
            <p:nvPr/>
          </p:nvSpPr>
          <p:spPr>
            <a:xfrm flipH="false" flipV="false" rot="0">
              <a:off x="0" y="0"/>
              <a:ext cx="14037183" cy="10287000"/>
            </a:xfrm>
            <a:custGeom>
              <a:avLst/>
              <a:gdLst/>
              <a:ahLst/>
              <a:cxnLst/>
              <a:rect r="r" b="b" t="t" l="l"/>
              <a:pathLst>
                <a:path h="10287000" w="14037183">
                  <a:moveTo>
                    <a:pt x="0" y="0"/>
                  </a:moveTo>
                  <a:lnTo>
                    <a:pt x="14037183" y="0"/>
                  </a:lnTo>
                  <a:lnTo>
                    <a:pt x="14037183" y="10287000"/>
                  </a:lnTo>
                  <a:lnTo>
                    <a:pt x="0" y="10287000"/>
                  </a:lnTo>
                  <a:lnTo>
                    <a:pt x="0" y="0"/>
                  </a:lnTo>
                  <a:close/>
                </a:path>
              </a:pathLst>
            </a:custGeom>
            <a:blipFill>
              <a:blip r:embed="rId4"/>
              <a:stretch>
                <a:fillRect l="-8898" t="0" r="-8898" b="0"/>
              </a:stretch>
            </a:blipFill>
          </p:spPr>
        </p:sp>
      </p:grpSp>
      <p:grpSp>
        <p:nvGrpSpPr>
          <p:cNvPr name="Group 10" id="10"/>
          <p:cNvGrpSpPr/>
          <p:nvPr/>
        </p:nvGrpSpPr>
        <p:grpSpPr>
          <a:xfrm rot="0">
            <a:off x="12824732" y="5656490"/>
            <a:ext cx="5207454" cy="2950977"/>
            <a:chOff x="0" y="0"/>
            <a:chExt cx="6943272" cy="3934636"/>
          </a:xfrm>
        </p:grpSpPr>
        <p:sp>
          <p:nvSpPr>
            <p:cNvPr name="Freeform 11" id="11"/>
            <p:cNvSpPr/>
            <p:nvPr/>
          </p:nvSpPr>
          <p:spPr>
            <a:xfrm flipH="false" flipV="false" rot="0">
              <a:off x="12700" y="12700"/>
              <a:ext cx="6917817" cy="3909187"/>
            </a:xfrm>
            <a:custGeom>
              <a:avLst/>
              <a:gdLst/>
              <a:ahLst/>
              <a:cxnLst/>
              <a:rect r="r" b="b" t="t" l="l"/>
              <a:pathLst>
                <a:path h="3909187" w="6917817">
                  <a:moveTo>
                    <a:pt x="0" y="0"/>
                  </a:moveTo>
                  <a:lnTo>
                    <a:pt x="6917817" y="0"/>
                  </a:lnTo>
                  <a:lnTo>
                    <a:pt x="6917817" y="3909187"/>
                  </a:lnTo>
                  <a:lnTo>
                    <a:pt x="0" y="3909187"/>
                  </a:lnTo>
                  <a:close/>
                </a:path>
              </a:pathLst>
            </a:custGeom>
            <a:solidFill>
              <a:srgbClr val="4472C4"/>
            </a:solidFill>
          </p:spPr>
        </p:sp>
        <p:sp>
          <p:nvSpPr>
            <p:cNvPr name="Freeform 12" id="12"/>
            <p:cNvSpPr/>
            <p:nvPr/>
          </p:nvSpPr>
          <p:spPr>
            <a:xfrm flipH="false" flipV="false" rot="0">
              <a:off x="0" y="0"/>
              <a:ext cx="6943217" cy="3934587"/>
            </a:xfrm>
            <a:custGeom>
              <a:avLst/>
              <a:gdLst/>
              <a:ahLst/>
              <a:cxnLst/>
              <a:rect r="r" b="b" t="t" l="l"/>
              <a:pathLst>
                <a:path h="3934587" w="6943217">
                  <a:moveTo>
                    <a:pt x="12700" y="0"/>
                  </a:moveTo>
                  <a:lnTo>
                    <a:pt x="6930517" y="0"/>
                  </a:lnTo>
                  <a:cubicBezTo>
                    <a:pt x="6937502" y="0"/>
                    <a:pt x="6943217" y="5715"/>
                    <a:pt x="6943217" y="12700"/>
                  </a:cubicBezTo>
                  <a:lnTo>
                    <a:pt x="6943217" y="3921887"/>
                  </a:lnTo>
                  <a:cubicBezTo>
                    <a:pt x="6943217" y="3928872"/>
                    <a:pt x="6937502" y="3934587"/>
                    <a:pt x="6930517" y="3934587"/>
                  </a:cubicBezTo>
                  <a:lnTo>
                    <a:pt x="12700" y="3934587"/>
                  </a:lnTo>
                  <a:cubicBezTo>
                    <a:pt x="5715" y="3934587"/>
                    <a:pt x="0" y="3928872"/>
                    <a:pt x="0" y="3921887"/>
                  </a:cubicBezTo>
                  <a:lnTo>
                    <a:pt x="0" y="12700"/>
                  </a:lnTo>
                  <a:cubicBezTo>
                    <a:pt x="0" y="5715"/>
                    <a:pt x="5715" y="0"/>
                    <a:pt x="12700" y="0"/>
                  </a:cubicBezTo>
                  <a:moveTo>
                    <a:pt x="12700" y="25400"/>
                  </a:moveTo>
                  <a:lnTo>
                    <a:pt x="12700" y="12700"/>
                  </a:lnTo>
                  <a:lnTo>
                    <a:pt x="25400" y="12700"/>
                  </a:lnTo>
                  <a:lnTo>
                    <a:pt x="25400" y="3921887"/>
                  </a:lnTo>
                  <a:lnTo>
                    <a:pt x="12700" y="3921887"/>
                  </a:lnTo>
                  <a:lnTo>
                    <a:pt x="12700" y="3909187"/>
                  </a:lnTo>
                  <a:lnTo>
                    <a:pt x="6930517" y="3909187"/>
                  </a:lnTo>
                  <a:lnTo>
                    <a:pt x="6930517" y="3921887"/>
                  </a:lnTo>
                  <a:lnTo>
                    <a:pt x="6917817" y="3921887"/>
                  </a:lnTo>
                  <a:lnTo>
                    <a:pt x="6917817" y="12700"/>
                  </a:lnTo>
                  <a:lnTo>
                    <a:pt x="6930517" y="12700"/>
                  </a:lnTo>
                  <a:lnTo>
                    <a:pt x="6930517" y="25400"/>
                  </a:lnTo>
                  <a:lnTo>
                    <a:pt x="12700" y="25400"/>
                  </a:lnTo>
                  <a:close/>
                </a:path>
              </a:pathLst>
            </a:custGeom>
            <a:solidFill>
              <a:srgbClr val="2F528F"/>
            </a:solid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5426" y="16325"/>
            <a:ext cx="18272572" cy="866367"/>
            <a:chOff x="0" y="0"/>
            <a:chExt cx="24363430" cy="1155156"/>
          </a:xfrm>
        </p:grpSpPr>
        <p:sp>
          <p:nvSpPr>
            <p:cNvPr name="Freeform 4" id="4"/>
            <p:cNvSpPr/>
            <p:nvPr/>
          </p:nvSpPr>
          <p:spPr>
            <a:xfrm flipH="false" flipV="false" rot="0">
              <a:off x="0" y="0"/>
              <a:ext cx="24363431" cy="1155156"/>
            </a:xfrm>
            <a:custGeom>
              <a:avLst/>
              <a:gdLst/>
              <a:ahLst/>
              <a:cxnLst/>
              <a:rect r="r" b="b" t="t" l="l"/>
              <a:pathLst>
                <a:path h="1155156" w="24363431">
                  <a:moveTo>
                    <a:pt x="0" y="0"/>
                  </a:moveTo>
                  <a:lnTo>
                    <a:pt x="24363431" y="0"/>
                  </a:lnTo>
                  <a:lnTo>
                    <a:pt x="24363431" y="1155156"/>
                  </a:lnTo>
                  <a:lnTo>
                    <a:pt x="0" y="1155156"/>
                  </a:lnTo>
                  <a:close/>
                </a:path>
              </a:pathLst>
            </a:custGeom>
            <a:solidFill>
              <a:srgbClr val="000000">
                <a:alpha val="0"/>
              </a:srgbClr>
            </a:solidFill>
          </p:spPr>
        </p:sp>
        <p:sp>
          <p:nvSpPr>
            <p:cNvPr name="TextBox 5" id="5"/>
            <p:cNvSpPr txBox="true"/>
            <p:nvPr/>
          </p:nvSpPr>
          <p:spPr>
            <a:xfrm>
              <a:off x="0" y="123825"/>
              <a:ext cx="2436343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Reminder - Factors affecting earthquake damage</a:t>
              </a:r>
            </a:p>
          </p:txBody>
        </p:sp>
      </p:grpSp>
      <p:grpSp>
        <p:nvGrpSpPr>
          <p:cNvPr name="Group 6" id="6"/>
          <p:cNvGrpSpPr>
            <a:grpSpLocks noChangeAspect="true"/>
          </p:cNvGrpSpPr>
          <p:nvPr/>
        </p:nvGrpSpPr>
        <p:grpSpPr>
          <a:xfrm rot="0">
            <a:off x="9151712" y="1142998"/>
            <a:ext cx="8962797" cy="7151915"/>
            <a:chOff x="0" y="0"/>
            <a:chExt cx="11950396" cy="9535886"/>
          </a:xfrm>
        </p:grpSpPr>
        <p:sp>
          <p:nvSpPr>
            <p:cNvPr name="Freeform 7" id="7" descr="Chart: The World&amp;#39;s Deadliest Earthquakes | Statista"/>
            <p:cNvSpPr/>
            <p:nvPr/>
          </p:nvSpPr>
          <p:spPr>
            <a:xfrm flipH="false" flipV="false" rot="0">
              <a:off x="0" y="0"/>
              <a:ext cx="11950446" cy="9535922"/>
            </a:xfrm>
            <a:custGeom>
              <a:avLst/>
              <a:gdLst/>
              <a:ahLst/>
              <a:cxnLst/>
              <a:rect r="r" b="b" t="t" l="l"/>
              <a:pathLst>
                <a:path h="9535922" w="11950446">
                  <a:moveTo>
                    <a:pt x="0" y="0"/>
                  </a:moveTo>
                  <a:lnTo>
                    <a:pt x="11950446" y="0"/>
                  </a:lnTo>
                  <a:lnTo>
                    <a:pt x="11950446" y="9535922"/>
                  </a:lnTo>
                  <a:lnTo>
                    <a:pt x="0" y="9535922"/>
                  </a:lnTo>
                  <a:lnTo>
                    <a:pt x="0" y="0"/>
                  </a:lnTo>
                  <a:close/>
                </a:path>
              </a:pathLst>
            </a:custGeom>
            <a:blipFill>
              <a:blip r:embed="rId3"/>
              <a:stretch>
                <a:fillRect l="0" t="0" r="0" b="-25319"/>
              </a:stretch>
            </a:blipFill>
          </p:spPr>
        </p:sp>
      </p:grpSp>
      <p:grpSp>
        <p:nvGrpSpPr>
          <p:cNvPr name="Group 8" id="8"/>
          <p:cNvGrpSpPr>
            <a:grpSpLocks noChangeAspect="true"/>
          </p:cNvGrpSpPr>
          <p:nvPr/>
        </p:nvGrpSpPr>
        <p:grpSpPr>
          <a:xfrm rot="0">
            <a:off x="292854" y="1143000"/>
            <a:ext cx="8491917" cy="7151914"/>
            <a:chOff x="0" y="0"/>
            <a:chExt cx="11322556" cy="9535886"/>
          </a:xfrm>
        </p:grpSpPr>
        <p:sp>
          <p:nvSpPr>
            <p:cNvPr name="Freeform 9" id="9" descr="Death toll in great earthquakes 1900-2016 | Statista"/>
            <p:cNvSpPr/>
            <p:nvPr/>
          </p:nvSpPr>
          <p:spPr>
            <a:xfrm flipH="false" flipV="false" rot="0">
              <a:off x="0" y="0"/>
              <a:ext cx="11322558" cy="9535922"/>
            </a:xfrm>
            <a:custGeom>
              <a:avLst/>
              <a:gdLst/>
              <a:ahLst/>
              <a:cxnLst/>
              <a:rect r="r" b="b" t="t" l="l"/>
              <a:pathLst>
                <a:path h="9535922" w="11322558">
                  <a:moveTo>
                    <a:pt x="0" y="0"/>
                  </a:moveTo>
                  <a:lnTo>
                    <a:pt x="11322558" y="0"/>
                  </a:lnTo>
                  <a:lnTo>
                    <a:pt x="11322558" y="9535922"/>
                  </a:lnTo>
                  <a:lnTo>
                    <a:pt x="0" y="9535922"/>
                  </a:lnTo>
                  <a:lnTo>
                    <a:pt x="0" y="0"/>
                  </a:lnTo>
                  <a:close/>
                </a:path>
              </a:pathLst>
            </a:custGeom>
            <a:blipFill>
              <a:blip r:embed="rId4"/>
              <a:stretch>
                <a:fillRect l="0" t="0" r="-13351" b="0"/>
              </a:stretch>
            </a:blipFill>
          </p:spPr>
        </p:sp>
      </p:grpSp>
      <p:grpSp>
        <p:nvGrpSpPr>
          <p:cNvPr name="Group 10" id="10"/>
          <p:cNvGrpSpPr/>
          <p:nvPr/>
        </p:nvGrpSpPr>
        <p:grpSpPr>
          <a:xfrm rot="0">
            <a:off x="9142186" y="8562021"/>
            <a:ext cx="8812438" cy="1515134"/>
            <a:chOff x="0" y="0"/>
            <a:chExt cx="11749918" cy="2020178"/>
          </a:xfrm>
        </p:grpSpPr>
        <p:sp>
          <p:nvSpPr>
            <p:cNvPr name="Freeform 11" id="11"/>
            <p:cNvSpPr/>
            <p:nvPr/>
          </p:nvSpPr>
          <p:spPr>
            <a:xfrm flipH="false" flipV="false" rot="0">
              <a:off x="12700" y="12700"/>
              <a:ext cx="11724513" cy="1994789"/>
            </a:xfrm>
            <a:custGeom>
              <a:avLst/>
              <a:gdLst/>
              <a:ahLst/>
              <a:cxnLst/>
              <a:rect r="r" b="b" t="t" l="l"/>
              <a:pathLst>
                <a:path h="1994789" w="11724513">
                  <a:moveTo>
                    <a:pt x="0" y="332486"/>
                  </a:moveTo>
                  <a:cubicBezTo>
                    <a:pt x="0" y="148844"/>
                    <a:pt x="150368" y="0"/>
                    <a:pt x="335915" y="0"/>
                  </a:cubicBezTo>
                  <a:lnTo>
                    <a:pt x="11388598" y="0"/>
                  </a:lnTo>
                  <a:cubicBezTo>
                    <a:pt x="11574145" y="0"/>
                    <a:pt x="11724513" y="148844"/>
                    <a:pt x="11724513" y="332486"/>
                  </a:cubicBezTo>
                  <a:lnTo>
                    <a:pt x="11724513" y="1662303"/>
                  </a:lnTo>
                  <a:cubicBezTo>
                    <a:pt x="11724513" y="1845945"/>
                    <a:pt x="11574145" y="1994789"/>
                    <a:pt x="11388598" y="1994789"/>
                  </a:cubicBezTo>
                  <a:lnTo>
                    <a:pt x="335915" y="1994789"/>
                  </a:lnTo>
                  <a:cubicBezTo>
                    <a:pt x="150368" y="1994789"/>
                    <a:pt x="0" y="1845945"/>
                    <a:pt x="0" y="1662303"/>
                  </a:cubicBezTo>
                  <a:close/>
                </a:path>
              </a:pathLst>
            </a:custGeom>
            <a:solidFill>
              <a:srgbClr val="4472C4"/>
            </a:solidFill>
          </p:spPr>
        </p:sp>
        <p:sp>
          <p:nvSpPr>
            <p:cNvPr name="Freeform 12" id="12"/>
            <p:cNvSpPr/>
            <p:nvPr/>
          </p:nvSpPr>
          <p:spPr>
            <a:xfrm flipH="false" flipV="false" rot="0">
              <a:off x="0" y="0"/>
              <a:ext cx="11749913" cy="2020189"/>
            </a:xfrm>
            <a:custGeom>
              <a:avLst/>
              <a:gdLst/>
              <a:ahLst/>
              <a:cxnLst/>
              <a:rect r="r" b="b" t="t" l="l"/>
              <a:pathLst>
                <a:path h="2020189" w="11749913">
                  <a:moveTo>
                    <a:pt x="0" y="345186"/>
                  </a:moveTo>
                  <a:cubicBezTo>
                    <a:pt x="0" y="154432"/>
                    <a:pt x="156210" y="0"/>
                    <a:pt x="348615" y="0"/>
                  </a:cubicBezTo>
                  <a:lnTo>
                    <a:pt x="11401298" y="0"/>
                  </a:lnTo>
                  <a:lnTo>
                    <a:pt x="11401298" y="12700"/>
                  </a:lnTo>
                  <a:lnTo>
                    <a:pt x="11401298" y="0"/>
                  </a:lnTo>
                  <a:cubicBezTo>
                    <a:pt x="11593703" y="0"/>
                    <a:pt x="11749913" y="154432"/>
                    <a:pt x="11749913" y="345186"/>
                  </a:cubicBezTo>
                  <a:lnTo>
                    <a:pt x="11737213" y="345186"/>
                  </a:lnTo>
                  <a:lnTo>
                    <a:pt x="11749913" y="345186"/>
                  </a:lnTo>
                  <a:lnTo>
                    <a:pt x="11749913" y="1675003"/>
                  </a:lnTo>
                  <a:lnTo>
                    <a:pt x="11737213" y="1675003"/>
                  </a:lnTo>
                  <a:lnTo>
                    <a:pt x="11749913" y="1675003"/>
                  </a:lnTo>
                  <a:cubicBezTo>
                    <a:pt x="11749913" y="1865757"/>
                    <a:pt x="11593703" y="2020189"/>
                    <a:pt x="11401298" y="2020189"/>
                  </a:cubicBezTo>
                  <a:lnTo>
                    <a:pt x="11401298" y="2007489"/>
                  </a:lnTo>
                  <a:lnTo>
                    <a:pt x="11401298" y="2020189"/>
                  </a:lnTo>
                  <a:lnTo>
                    <a:pt x="348615" y="2020189"/>
                  </a:lnTo>
                  <a:lnTo>
                    <a:pt x="348615" y="2007489"/>
                  </a:lnTo>
                  <a:lnTo>
                    <a:pt x="348615" y="2020189"/>
                  </a:lnTo>
                  <a:cubicBezTo>
                    <a:pt x="156210" y="2020189"/>
                    <a:pt x="0" y="1865757"/>
                    <a:pt x="0" y="1675003"/>
                  </a:cubicBezTo>
                  <a:lnTo>
                    <a:pt x="0" y="345186"/>
                  </a:lnTo>
                  <a:lnTo>
                    <a:pt x="12700" y="345186"/>
                  </a:lnTo>
                  <a:lnTo>
                    <a:pt x="0" y="345186"/>
                  </a:lnTo>
                  <a:moveTo>
                    <a:pt x="25400" y="345186"/>
                  </a:moveTo>
                  <a:lnTo>
                    <a:pt x="25400" y="1675003"/>
                  </a:lnTo>
                  <a:lnTo>
                    <a:pt x="12700" y="1675003"/>
                  </a:lnTo>
                  <a:lnTo>
                    <a:pt x="25400" y="1675003"/>
                  </a:lnTo>
                  <a:cubicBezTo>
                    <a:pt x="25400" y="1851533"/>
                    <a:pt x="170053" y="1994789"/>
                    <a:pt x="348615" y="1994789"/>
                  </a:cubicBezTo>
                  <a:lnTo>
                    <a:pt x="11401298" y="1994789"/>
                  </a:lnTo>
                  <a:cubicBezTo>
                    <a:pt x="11579987" y="1994789"/>
                    <a:pt x="11724513" y="1851533"/>
                    <a:pt x="11724513" y="1675003"/>
                  </a:cubicBezTo>
                  <a:lnTo>
                    <a:pt x="11724513" y="345186"/>
                  </a:lnTo>
                  <a:cubicBezTo>
                    <a:pt x="11724513" y="168656"/>
                    <a:pt x="11579860" y="25400"/>
                    <a:pt x="11401298" y="25400"/>
                  </a:cubicBezTo>
                  <a:lnTo>
                    <a:pt x="348615" y="25400"/>
                  </a:lnTo>
                  <a:lnTo>
                    <a:pt x="348615" y="12700"/>
                  </a:lnTo>
                  <a:lnTo>
                    <a:pt x="348615" y="25400"/>
                  </a:lnTo>
                  <a:cubicBezTo>
                    <a:pt x="170053" y="25400"/>
                    <a:pt x="25400" y="168656"/>
                    <a:pt x="25400" y="345186"/>
                  </a:cubicBezTo>
                  <a:close/>
                </a:path>
              </a:pathLst>
            </a:custGeom>
            <a:solidFill>
              <a:srgbClr val="2F528F"/>
            </a:solidFill>
          </p:spPr>
        </p:sp>
        <p:sp>
          <p:nvSpPr>
            <p:cNvPr name="TextBox 13" id="13"/>
            <p:cNvSpPr txBox="true"/>
            <p:nvPr/>
          </p:nvSpPr>
          <p:spPr>
            <a:xfrm>
              <a:off x="0" y="-76200"/>
              <a:ext cx="11749918" cy="2096378"/>
            </a:xfrm>
            <a:prstGeom prst="rect">
              <a:avLst/>
            </a:prstGeom>
          </p:spPr>
          <p:txBody>
            <a:bodyPr anchor="ctr" rtlCol="false" tIns="50800" lIns="50800" bIns="50800" rIns="50800"/>
            <a:lstStyle/>
            <a:p>
              <a:pPr algn="ctr">
                <a:lnSpc>
                  <a:spcPts val="4500"/>
                </a:lnSpc>
              </a:pPr>
              <a:r>
                <a:rPr lang="en-US" sz="3750">
                  <a:solidFill>
                    <a:srgbClr val="FFFFFF"/>
                  </a:solidFill>
                  <a:latin typeface="Calibri (MS)"/>
                  <a:ea typeface="Calibri (MS)"/>
                  <a:cs typeface="Calibri (MS)"/>
                  <a:sym typeface="Calibri (MS)"/>
                </a:rPr>
                <a:t>Critical Thinking: Why are there discrepancies between these two graphs?</a:t>
              </a:r>
            </a:p>
          </p:txBody>
        </p:sp>
      </p:grpSp>
      <p:sp>
        <p:nvSpPr>
          <p:cNvPr name="TextBox 14" id="14"/>
          <p:cNvSpPr txBox="true"/>
          <p:nvPr/>
        </p:nvSpPr>
        <p:spPr>
          <a:xfrm rot="0">
            <a:off x="384294" y="8494605"/>
            <a:ext cx="8961120" cy="1527304"/>
          </a:xfrm>
          <a:prstGeom prst="rect">
            <a:avLst/>
          </a:prstGeom>
        </p:spPr>
        <p:txBody>
          <a:bodyPr anchor="t" rtlCol="false" tIns="0" lIns="0" bIns="0" rIns="0">
            <a:spAutoFit/>
          </a:bodyPr>
          <a:lstStyle/>
          <a:p>
            <a:pPr algn="ctr">
              <a:lnSpc>
                <a:spcPts val="5400"/>
              </a:lnSpc>
            </a:pPr>
            <a:r>
              <a:rPr lang="en-US" sz="4500" u="sng">
                <a:solidFill>
                  <a:srgbClr val="0563C1"/>
                </a:solidFill>
                <a:latin typeface="Calibri (MS)"/>
                <a:ea typeface="Calibri (MS)"/>
                <a:cs typeface="Calibri (MS)"/>
                <a:sym typeface="Calibri (MS)"/>
                <a:hlinkClick r:id="rId5" tooltip="https://www.worldatlas.com/articles/the-world-s-costliest-earthquakes.html"/>
              </a:rPr>
              <a:t>What are the world's costliest earthquakes?</a:t>
            </a:r>
            <a:r>
              <a:rPr lang="en-US" sz="4500">
                <a:solidFill>
                  <a:srgbClr val="000000"/>
                </a:solidFill>
                <a:latin typeface="Calibri (MS)"/>
                <a:ea typeface="Calibri (MS)"/>
                <a:cs typeface="Calibri (MS)"/>
                <a:sym typeface="Calibri (MS)"/>
              </a:rPr>
              <a: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064988" y="16325"/>
            <a:ext cx="15773400" cy="866367"/>
            <a:chOff x="0" y="0"/>
            <a:chExt cx="21031200" cy="1155156"/>
          </a:xfrm>
        </p:grpSpPr>
        <p:sp>
          <p:nvSpPr>
            <p:cNvPr name="Freeform 4" id="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5" id="5"/>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Can human activity trigger earthquakes?</a:t>
              </a:r>
            </a:p>
          </p:txBody>
        </p:sp>
      </p:grpSp>
      <p:grpSp>
        <p:nvGrpSpPr>
          <p:cNvPr name="Group 6" id="6"/>
          <p:cNvGrpSpPr/>
          <p:nvPr/>
        </p:nvGrpSpPr>
        <p:grpSpPr>
          <a:xfrm rot="0">
            <a:off x="333102" y="882692"/>
            <a:ext cx="8079376" cy="4939814"/>
            <a:chOff x="0" y="0"/>
            <a:chExt cx="10772502" cy="6586418"/>
          </a:xfrm>
        </p:grpSpPr>
        <p:sp>
          <p:nvSpPr>
            <p:cNvPr name="Freeform 7" id="7"/>
            <p:cNvSpPr/>
            <p:nvPr/>
          </p:nvSpPr>
          <p:spPr>
            <a:xfrm flipH="false" flipV="false" rot="0">
              <a:off x="-1524" y="-1524"/>
              <a:ext cx="10775569" cy="6589522"/>
            </a:xfrm>
            <a:custGeom>
              <a:avLst/>
              <a:gdLst/>
              <a:ahLst/>
              <a:cxnLst/>
              <a:rect r="r" b="b" t="t" l="l"/>
              <a:pathLst>
                <a:path h="6589522" w="10775569">
                  <a:moveTo>
                    <a:pt x="1524" y="0"/>
                  </a:moveTo>
                  <a:lnTo>
                    <a:pt x="10774045" y="0"/>
                  </a:lnTo>
                  <a:cubicBezTo>
                    <a:pt x="10774934" y="0"/>
                    <a:pt x="10775569" y="762"/>
                    <a:pt x="10775569" y="1524"/>
                  </a:cubicBezTo>
                  <a:lnTo>
                    <a:pt x="10775569" y="6587998"/>
                  </a:lnTo>
                  <a:cubicBezTo>
                    <a:pt x="10775569" y="6588887"/>
                    <a:pt x="10774807" y="6589522"/>
                    <a:pt x="10774045" y="6589522"/>
                  </a:cubicBezTo>
                  <a:lnTo>
                    <a:pt x="1524" y="6589522"/>
                  </a:lnTo>
                  <a:cubicBezTo>
                    <a:pt x="635" y="6589522"/>
                    <a:pt x="0" y="6588760"/>
                    <a:pt x="0" y="6587998"/>
                  </a:cubicBezTo>
                  <a:lnTo>
                    <a:pt x="0" y="1524"/>
                  </a:lnTo>
                  <a:cubicBezTo>
                    <a:pt x="0" y="635"/>
                    <a:pt x="762" y="0"/>
                    <a:pt x="1524" y="0"/>
                  </a:cubicBezTo>
                  <a:moveTo>
                    <a:pt x="1524" y="3048"/>
                  </a:moveTo>
                  <a:lnTo>
                    <a:pt x="1524" y="1524"/>
                  </a:lnTo>
                  <a:lnTo>
                    <a:pt x="3048" y="1524"/>
                  </a:lnTo>
                  <a:lnTo>
                    <a:pt x="3048" y="6587998"/>
                  </a:lnTo>
                  <a:lnTo>
                    <a:pt x="1524" y="6587998"/>
                  </a:lnTo>
                  <a:lnTo>
                    <a:pt x="1524" y="6586474"/>
                  </a:lnTo>
                  <a:lnTo>
                    <a:pt x="10774045" y="6586474"/>
                  </a:lnTo>
                  <a:lnTo>
                    <a:pt x="10774045" y="6587998"/>
                  </a:lnTo>
                  <a:lnTo>
                    <a:pt x="10772521" y="6587998"/>
                  </a:lnTo>
                  <a:lnTo>
                    <a:pt x="10772521" y="1524"/>
                  </a:lnTo>
                  <a:lnTo>
                    <a:pt x="10774045" y="1524"/>
                  </a:lnTo>
                  <a:lnTo>
                    <a:pt x="10774045" y="3048"/>
                  </a:lnTo>
                  <a:lnTo>
                    <a:pt x="1524" y="3048"/>
                  </a:lnTo>
                  <a:close/>
                </a:path>
              </a:pathLst>
            </a:custGeom>
            <a:solidFill>
              <a:srgbClr val="000000"/>
            </a:solidFill>
          </p:spPr>
        </p:sp>
        <p:sp>
          <p:nvSpPr>
            <p:cNvPr name="TextBox 8" id="8"/>
            <p:cNvSpPr txBox="true"/>
            <p:nvPr/>
          </p:nvSpPr>
          <p:spPr>
            <a:xfrm>
              <a:off x="0" y="-38100"/>
              <a:ext cx="10772502" cy="6624518"/>
            </a:xfrm>
            <a:prstGeom prst="rect">
              <a:avLst/>
            </a:prstGeom>
          </p:spPr>
          <p:txBody>
            <a:bodyPr anchor="t" rtlCol="false" tIns="50800" lIns="50800" bIns="50800" rIns="50800"/>
            <a:lstStyle/>
            <a:p>
              <a:pPr algn="l">
                <a:lnSpc>
                  <a:spcPts val="2879"/>
                </a:lnSpc>
              </a:pPr>
              <a:r>
                <a:rPr lang="en-US" sz="2400">
                  <a:solidFill>
                    <a:srgbClr val="000000"/>
                  </a:solidFill>
                  <a:latin typeface="Calibri (MS)"/>
                  <a:ea typeface="Calibri (MS)"/>
                  <a:cs typeface="Calibri (MS)"/>
                  <a:sym typeface="Calibri (MS)"/>
                </a:rPr>
                <a:t>Check out </a:t>
              </a:r>
              <a:r>
                <a:rPr lang="en-US" sz="2400" u="sng">
                  <a:solidFill>
                    <a:srgbClr val="0563C1"/>
                  </a:solidFill>
                  <a:latin typeface="Calibri (MS)"/>
                  <a:ea typeface="Calibri (MS)"/>
                  <a:cs typeface="Calibri (MS)"/>
                  <a:sym typeface="Calibri (MS)"/>
                  <a:hlinkClick r:id="rId3" tooltip="https://www.nationalgeographic.com/science/article/human-induced-earthquakes-fracking-mining-video-spd"/>
                </a:rPr>
                <a:t>this</a:t>
              </a:r>
              <a:r>
                <a:rPr lang="en-US" sz="2400">
                  <a:solidFill>
                    <a:srgbClr val="000000"/>
                  </a:solidFill>
                  <a:latin typeface="Calibri (MS)"/>
                  <a:ea typeface="Calibri (MS)"/>
                  <a:cs typeface="Calibri (MS)"/>
                  <a:sym typeface="Calibri (MS)"/>
                </a:rPr>
                <a:t> video &amp; read the article. Human activities can trigger earthquakes, or alter the magnitude and frequency of earthquakes in multiple ways:</a:t>
              </a:r>
            </a:p>
            <a:p>
              <a:pPr algn="l">
                <a:lnSpc>
                  <a:spcPts val="2879"/>
                </a:lnSpc>
              </a:pP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Underground disposal of liquid wastes</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Underground nuclear testing &amp; explosions</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Mining &amp; fracking</a:t>
              </a:r>
            </a:p>
            <a:p>
              <a:pPr algn="l" marL="434340" indent="-217170" lvl="1">
                <a:lnSpc>
                  <a:spcPts val="2879"/>
                </a:lnSpc>
                <a:buFont typeface="Arial"/>
                <a:buChar char="•"/>
              </a:pPr>
              <a:r>
                <a:rPr lang="en-US" sz="2400">
                  <a:solidFill>
                    <a:srgbClr val="000000"/>
                  </a:solidFill>
                  <a:latin typeface="Calibri (MS)"/>
                  <a:ea typeface="Calibri (MS)"/>
                  <a:cs typeface="Calibri (MS)"/>
                  <a:sym typeface="Calibri (MS)"/>
                </a:rPr>
                <a:t>Increased crustal loading</a:t>
              </a:r>
            </a:p>
            <a:p>
              <a:pPr algn="l" marL="434340" indent="-217170" lvl="1">
                <a:lnSpc>
                  <a:spcPts val="2879"/>
                </a:lnSpc>
              </a:pPr>
            </a:p>
            <a:p>
              <a:pPr algn="l" marL="434340" indent="-217170" lvl="1">
                <a:lnSpc>
                  <a:spcPts val="2879"/>
                </a:lnSpc>
              </a:pPr>
              <a:r>
                <a:rPr lang="en-US" sz="2400">
                  <a:solidFill>
                    <a:srgbClr val="000000"/>
                  </a:solidFill>
                  <a:latin typeface="Calibri (MS)"/>
                  <a:ea typeface="Calibri (MS)"/>
                  <a:cs typeface="Calibri (MS)"/>
                  <a:sym typeface="Calibri (MS)"/>
                </a:rPr>
                <a:t>TASK:</a:t>
              </a:r>
            </a:p>
            <a:p>
              <a:pPr algn="l" marL="434340" indent="-217170" lvl="1">
                <a:lnSpc>
                  <a:spcPts val="2879"/>
                </a:lnSpc>
              </a:pPr>
              <a:r>
                <a:rPr lang="en-US" sz="2400">
                  <a:solidFill>
                    <a:srgbClr val="000000"/>
                  </a:solidFill>
                  <a:latin typeface="Calibri (MS)"/>
                  <a:ea typeface="Calibri (MS)"/>
                  <a:cs typeface="Calibri (MS)"/>
                  <a:sym typeface="Calibri (MS)"/>
                </a:rPr>
                <a:t>Create a visual/mind-map to describe/explain how each of the above can cause earthquakes. Ensure you refer to real-life examples in each case (slides 17-20 have further info on each).</a:t>
              </a:r>
            </a:p>
          </p:txBody>
        </p:sp>
      </p:grpSp>
      <p:grpSp>
        <p:nvGrpSpPr>
          <p:cNvPr name="Group 9" id="9"/>
          <p:cNvGrpSpPr>
            <a:grpSpLocks noChangeAspect="true"/>
          </p:cNvGrpSpPr>
          <p:nvPr/>
        </p:nvGrpSpPr>
        <p:grpSpPr>
          <a:xfrm rot="0">
            <a:off x="8846523" y="2881665"/>
            <a:ext cx="9174252" cy="4956048"/>
            <a:chOff x="0" y="0"/>
            <a:chExt cx="12232336" cy="6608064"/>
          </a:xfrm>
        </p:grpSpPr>
        <p:sp>
          <p:nvSpPr>
            <p:cNvPr name="Freeform 10" id="10" descr="California's rain may shed light on new questions about what causes  earthquakes"/>
            <p:cNvSpPr/>
            <p:nvPr/>
          </p:nvSpPr>
          <p:spPr>
            <a:xfrm flipH="false" flipV="false" rot="0">
              <a:off x="0" y="0"/>
              <a:ext cx="12232386" cy="6608064"/>
            </a:xfrm>
            <a:custGeom>
              <a:avLst/>
              <a:gdLst/>
              <a:ahLst/>
              <a:cxnLst/>
              <a:rect r="r" b="b" t="t" l="l"/>
              <a:pathLst>
                <a:path h="6608064" w="12232386">
                  <a:moveTo>
                    <a:pt x="0" y="0"/>
                  </a:moveTo>
                  <a:lnTo>
                    <a:pt x="12232386" y="0"/>
                  </a:lnTo>
                  <a:lnTo>
                    <a:pt x="12232386" y="6608064"/>
                  </a:lnTo>
                  <a:lnTo>
                    <a:pt x="0" y="6608064"/>
                  </a:lnTo>
                  <a:lnTo>
                    <a:pt x="0" y="0"/>
                  </a:lnTo>
                  <a:close/>
                </a:path>
              </a:pathLst>
            </a:custGeom>
            <a:blipFill>
              <a:blip r:embed="rId4"/>
              <a:stretch>
                <a:fillRect l="0" t="-37033" r="-34289" b="0"/>
              </a:stretch>
            </a:blipFill>
          </p:spPr>
        </p:sp>
      </p:grpSp>
      <p:sp>
        <p:nvSpPr>
          <p:cNvPr name="TextBox 11" id="11"/>
          <p:cNvSpPr txBox="true"/>
          <p:nvPr/>
        </p:nvSpPr>
        <p:spPr>
          <a:xfrm rot="0">
            <a:off x="9671175" y="2133358"/>
            <a:ext cx="7983840" cy="519708"/>
          </a:xfrm>
          <a:prstGeom prst="rect">
            <a:avLst/>
          </a:prstGeom>
        </p:spPr>
        <p:txBody>
          <a:bodyPr anchor="t" rtlCol="false" tIns="0" lIns="0" bIns="0" rIns="0">
            <a:spAutoFit/>
          </a:bodyPr>
          <a:lstStyle/>
          <a:p>
            <a:pPr algn="l">
              <a:lnSpc>
                <a:spcPts val="3240"/>
              </a:lnSpc>
            </a:pPr>
            <a:r>
              <a:rPr lang="en-US" sz="2700" b="true">
                <a:solidFill>
                  <a:srgbClr val="000000"/>
                </a:solidFill>
                <a:latin typeface="Calibri (MS) Bold"/>
                <a:ea typeface="Calibri (MS) Bold"/>
                <a:cs typeface="Calibri (MS) Bold"/>
                <a:sym typeface="Calibri (MS) Bold"/>
              </a:rPr>
              <a:t>Global Earthquakes caused by Human Activity in 2017</a:t>
            </a:r>
          </a:p>
        </p:txBody>
      </p:sp>
      <p:grpSp>
        <p:nvGrpSpPr>
          <p:cNvPr name="Group 12" id="12"/>
          <p:cNvGrpSpPr>
            <a:grpSpLocks noChangeAspect="true"/>
          </p:cNvGrpSpPr>
          <p:nvPr/>
        </p:nvGrpSpPr>
        <p:grpSpPr>
          <a:xfrm rot="0">
            <a:off x="333102" y="5987049"/>
            <a:ext cx="7857309" cy="4158465"/>
            <a:chOff x="0" y="0"/>
            <a:chExt cx="10476412" cy="5544620"/>
          </a:xfrm>
        </p:grpSpPr>
        <p:sp>
          <p:nvSpPr>
            <p:cNvPr name="Freeform 13" id="13"/>
            <p:cNvSpPr/>
            <p:nvPr/>
          </p:nvSpPr>
          <p:spPr>
            <a:xfrm flipH="false" flipV="false" rot="0">
              <a:off x="0" y="0"/>
              <a:ext cx="10476357" cy="5544566"/>
            </a:xfrm>
            <a:custGeom>
              <a:avLst/>
              <a:gdLst/>
              <a:ahLst/>
              <a:cxnLst/>
              <a:rect r="r" b="b" t="t" l="l"/>
              <a:pathLst>
                <a:path h="5544566" w="10476357">
                  <a:moveTo>
                    <a:pt x="0" y="0"/>
                  </a:moveTo>
                  <a:lnTo>
                    <a:pt x="10476357" y="0"/>
                  </a:lnTo>
                  <a:lnTo>
                    <a:pt x="10476357" y="5544566"/>
                  </a:lnTo>
                  <a:lnTo>
                    <a:pt x="0" y="5544566"/>
                  </a:lnTo>
                  <a:lnTo>
                    <a:pt x="0" y="0"/>
                  </a:lnTo>
                  <a:close/>
                </a:path>
              </a:pathLst>
            </a:custGeom>
            <a:blipFill>
              <a:blip r:embed="rId5"/>
              <a:stretch>
                <a:fillRect l="0" t="0" r="0"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064988" y="16325"/>
            <a:ext cx="15773400" cy="866367"/>
            <a:chOff x="0" y="0"/>
            <a:chExt cx="21031200" cy="1155156"/>
          </a:xfrm>
        </p:grpSpPr>
        <p:sp>
          <p:nvSpPr>
            <p:cNvPr name="Freeform 4" id="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5" id="5"/>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Can human activity trigger earthquakes?</a:t>
              </a:r>
            </a:p>
          </p:txBody>
        </p:sp>
      </p:grpSp>
      <p:grpSp>
        <p:nvGrpSpPr>
          <p:cNvPr name="Group 6" id="6"/>
          <p:cNvGrpSpPr/>
          <p:nvPr/>
        </p:nvGrpSpPr>
        <p:grpSpPr>
          <a:xfrm rot="0">
            <a:off x="156756" y="882692"/>
            <a:ext cx="11194869" cy="8642551"/>
            <a:chOff x="0" y="0"/>
            <a:chExt cx="14926492" cy="11523402"/>
          </a:xfrm>
        </p:grpSpPr>
        <p:sp>
          <p:nvSpPr>
            <p:cNvPr name="Freeform 7" id="7"/>
            <p:cNvSpPr/>
            <p:nvPr/>
          </p:nvSpPr>
          <p:spPr>
            <a:xfrm flipH="false" flipV="false" rot="0">
              <a:off x="-1524" y="-1524"/>
              <a:ext cx="14929486" cy="11526393"/>
            </a:xfrm>
            <a:custGeom>
              <a:avLst/>
              <a:gdLst/>
              <a:ahLst/>
              <a:cxnLst/>
              <a:rect r="r" b="b" t="t" l="l"/>
              <a:pathLst>
                <a:path h="11526393" w="14929486">
                  <a:moveTo>
                    <a:pt x="1524" y="0"/>
                  </a:moveTo>
                  <a:lnTo>
                    <a:pt x="14927962" y="0"/>
                  </a:lnTo>
                  <a:cubicBezTo>
                    <a:pt x="14928850" y="0"/>
                    <a:pt x="14929486" y="762"/>
                    <a:pt x="14929486" y="1524"/>
                  </a:cubicBezTo>
                  <a:lnTo>
                    <a:pt x="14929486" y="11524869"/>
                  </a:lnTo>
                  <a:cubicBezTo>
                    <a:pt x="14929486" y="11525758"/>
                    <a:pt x="14928724" y="11526393"/>
                    <a:pt x="14927962" y="11526393"/>
                  </a:cubicBezTo>
                  <a:lnTo>
                    <a:pt x="1524" y="11526393"/>
                  </a:lnTo>
                  <a:cubicBezTo>
                    <a:pt x="635" y="11526393"/>
                    <a:pt x="0" y="11525631"/>
                    <a:pt x="0" y="11524869"/>
                  </a:cubicBezTo>
                  <a:lnTo>
                    <a:pt x="0" y="1524"/>
                  </a:lnTo>
                  <a:cubicBezTo>
                    <a:pt x="0" y="635"/>
                    <a:pt x="762" y="0"/>
                    <a:pt x="1524" y="0"/>
                  </a:cubicBezTo>
                  <a:moveTo>
                    <a:pt x="1524" y="3048"/>
                  </a:moveTo>
                  <a:lnTo>
                    <a:pt x="1524" y="1524"/>
                  </a:lnTo>
                  <a:lnTo>
                    <a:pt x="3048" y="1524"/>
                  </a:lnTo>
                  <a:lnTo>
                    <a:pt x="3048" y="11524869"/>
                  </a:lnTo>
                  <a:lnTo>
                    <a:pt x="1524" y="11524869"/>
                  </a:lnTo>
                  <a:lnTo>
                    <a:pt x="1524" y="11523345"/>
                  </a:lnTo>
                  <a:lnTo>
                    <a:pt x="14927962" y="11523345"/>
                  </a:lnTo>
                  <a:lnTo>
                    <a:pt x="14927962" y="11524869"/>
                  </a:lnTo>
                  <a:lnTo>
                    <a:pt x="14926438" y="11524869"/>
                  </a:lnTo>
                  <a:lnTo>
                    <a:pt x="14926438" y="1524"/>
                  </a:lnTo>
                  <a:lnTo>
                    <a:pt x="14927962" y="1524"/>
                  </a:lnTo>
                  <a:lnTo>
                    <a:pt x="14927962" y="3048"/>
                  </a:lnTo>
                  <a:lnTo>
                    <a:pt x="1524" y="3048"/>
                  </a:lnTo>
                  <a:close/>
                </a:path>
              </a:pathLst>
            </a:custGeom>
            <a:solidFill>
              <a:srgbClr val="000000"/>
            </a:solidFill>
          </p:spPr>
        </p:sp>
        <p:sp>
          <p:nvSpPr>
            <p:cNvPr name="TextBox 8" id="8"/>
            <p:cNvSpPr txBox="true"/>
            <p:nvPr/>
          </p:nvSpPr>
          <p:spPr>
            <a:xfrm>
              <a:off x="0" y="47625"/>
              <a:ext cx="14926492" cy="11475777"/>
            </a:xfrm>
            <a:prstGeom prst="rect">
              <a:avLst/>
            </a:prstGeom>
          </p:spPr>
          <p:txBody>
            <a:bodyPr anchor="t" rtlCol="false" tIns="50800" lIns="50800" bIns="50800" rIns="50800"/>
            <a:lstStyle/>
            <a:p>
              <a:pPr algn="l">
                <a:lnSpc>
                  <a:spcPts val="4118"/>
                </a:lnSpc>
              </a:pPr>
              <a:r>
                <a:rPr lang="en-US" sz="4766" b="true">
                  <a:solidFill>
                    <a:srgbClr val="000000"/>
                  </a:solidFill>
                  <a:latin typeface="Calibri (MS) Bold"/>
                  <a:ea typeface="Calibri (MS) Bold"/>
                  <a:cs typeface="Calibri (MS) Bold"/>
                  <a:sym typeface="Calibri (MS) Bold"/>
                </a:rPr>
                <a:t>What is Fracking?</a:t>
              </a:r>
            </a:p>
            <a:p>
              <a:pPr algn="l">
                <a:lnSpc>
                  <a:spcPts val="2812"/>
                </a:lnSpc>
              </a:pPr>
              <a:r>
                <a:rPr lang="en-US" sz="3254">
                  <a:solidFill>
                    <a:srgbClr val="000000"/>
                  </a:solidFill>
                  <a:latin typeface="Calibri (MS)"/>
                  <a:ea typeface="Calibri (MS)"/>
                  <a:cs typeface="Calibri (MS)"/>
                  <a:sym typeface="Calibri (MS)"/>
                </a:rPr>
                <a:t>“The process of injecting liquid at high pressure into subterranean rocks, boreholes, etc. so as to force open existing fissures and extract oil or gas”.</a:t>
              </a:r>
            </a:p>
            <a:p>
              <a:pPr algn="l">
                <a:lnSpc>
                  <a:spcPts val="2812"/>
                </a:lnSpc>
              </a:pPr>
              <a:r>
                <a:rPr lang="en-US" sz="3254">
                  <a:solidFill>
                    <a:srgbClr val="000000"/>
                  </a:solidFill>
                  <a:latin typeface="Calibri (MS)"/>
                  <a:ea typeface="Calibri (MS)"/>
                  <a:cs typeface="Calibri (MS)"/>
                  <a:sym typeface="Calibri (MS)"/>
                </a:rPr>
                <a:t>Watch the video on the link below and answer the following questions </a:t>
              </a:r>
            </a:p>
            <a:p>
              <a:pPr algn="l">
                <a:lnSpc>
                  <a:spcPts val="2812"/>
                </a:lnSpc>
              </a:pPr>
              <a:r>
                <a:rPr lang="en-US" sz="3254" u="sng">
                  <a:solidFill>
                    <a:srgbClr val="0563C1"/>
                  </a:solidFill>
                  <a:latin typeface="Calibri (MS)"/>
                  <a:ea typeface="Calibri (MS)"/>
                  <a:cs typeface="Calibri (MS)"/>
                  <a:sym typeface="Calibri (MS)"/>
                  <a:hlinkClick r:id="rId3" tooltip="https://www.youtube.com/watch?v=Uti2niW2BRA&amp;t=228s"/>
                </a:rPr>
                <a:t>https://www.youtube.com/watch?v=Uti2niW2BRA&amp;t=228s</a:t>
              </a:r>
            </a:p>
            <a:p>
              <a:pPr algn="l" marL="589074" indent="-294537" lvl="1">
                <a:lnSpc>
                  <a:spcPts val="2812"/>
                </a:lnSpc>
                <a:buAutoNum type="arabicPeriod" startAt="1"/>
              </a:pPr>
              <a:r>
                <a:rPr lang="en-US" sz="3254">
                  <a:solidFill>
                    <a:srgbClr val="000000"/>
                  </a:solidFill>
                  <a:latin typeface="Calibri (MS)"/>
                  <a:ea typeface="Calibri (MS)"/>
                  <a:cs typeface="Calibri (MS)"/>
                  <a:sym typeface="Calibri (MS)"/>
                </a:rPr>
                <a:t>What is Fracking and how does it work?</a:t>
              </a:r>
            </a:p>
            <a:p>
              <a:pPr algn="l" marL="589074" indent="-294537" lvl="1">
                <a:lnSpc>
                  <a:spcPts val="2812"/>
                </a:lnSpc>
                <a:buAutoNum type="arabicPeriod" startAt="1"/>
              </a:pPr>
              <a:r>
                <a:rPr lang="en-US" sz="3254">
                  <a:solidFill>
                    <a:srgbClr val="000000"/>
                  </a:solidFill>
                  <a:latin typeface="Calibri (MS)"/>
                  <a:ea typeface="Calibri (MS)"/>
                  <a:cs typeface="Calibri (MS)"/>
                  <a:sym typeface="Calibri (MS)"/>
                </a:rPr>
                <a:t>What opportunities can fracking bring?</a:t>
              </a:r>
            </a:p>
            <a:p>
              <a:pPr algn="l" marL="589074" indent="-294537" lvl="1">
                <a:lnSpc>
                  <a:spcPts val="2812"/>
                </a:lnSpc>
                <a:buAutoNum type="arabicPeriod" startAt="1"/>
              </a:pPr>
              <a:r>
                <a:rPr lang="en-US" sz="3254">
                  <a:solidFill>
                    <a:srgbClr val="000000"/>
                  </a:solidFill>
                  <a:latin typeface="Calibri (MS)"/>
                  <a:ea typeface="Calibri (MS)"/>
                  <a:cs typeface="Calibri (MS)"/>
                  <a:sym typeface="Calibri (MS)"/>
                </a:rPr>
                <a:t>What are the dangers of Fracking?</a:t>
              </a:r>
            </a:p>
            <a:p>
              <a:pPr algn="l" marL="589074" indent="-294537" lvl="1">
                <a:lnSpc>
                  <a:spcPts val="2812"/>
                </a:lnSpc>
              </a:pPr>
            </a:p>
            <a:p>
              <a:pPr algn="l" marL="589074" indent="-294537" lvl="1">
                <a:lnSpc>
                  <a:spcPts val="2812"/>
                </a:lnSpc>
              </a:pPr>
              <a:r>
                <a:rPr lang="en-US" sz="3254">
                  <a:solidFill>
                    <a:srgbClr val="000000"/>
                  </a:solidFill>
                  <a:latin typeface="Calibri (MS)"/>
                  <a:ea typeface="Calibri (MS)"/>
                  <a:cs typeface="Calibri (MS)"/>
                  <a:sym typeface="Calibri (MS)"/>
                </a:rPr>
                <a:t>Watch the video on the link below and answer the two questions </a:t>
              </a:r>
            </a:p>
            <a:p>
              <a:pPr algn="l" marL="589074" indent="-294537" lvl="1">
                <a:lnSpc>
                  <a:spcPts val="2812"/>
                </a:lnSpc>
                <a:buAutoNum type="arabicPeriod" startAt="1"/>
              </a:pPr>
              <a:r>
                <a:rPr lang="en-US" sz="3254">
                  <a:solidFill>
                    <a:srgbClr val="000000"/>
                  </a:solidFill>
                  <a:latin typeface="Calibri (MS)"/>
                  <a:ea typeface="Calibri (MS)"/>
                  <a:cs typeface="Calibri (MS)"/>
                  <a:sym typeface="Calibri (MS)"/>
                </a:rPr>
                <a:t>How can Fracking cause earthquakes?</a:t>
              </a:r>
            </a:p>
            <a:p>
              <a:pPr algn="l" marL="589074" indent="-294537" lvl="1">
                <a:lnSpc>
                  <a:spcPts val="2812"/>
                </a:lnSpc>
                <a:buAutoNum type="arabicPeriod" startAt="1"/>
              </a:pPr>
              <a:r>
                <a:rPr lang="en-US" sz="3254">
                  <a:solidFill>
                    <a:srgbClr val="000000"/>
                  </a:solidFill>
                  <a:latin typeface="Calibri (MS)"/>
                  <a:ea typeface="Calibri (MS)"/>
                  <a:cs typeface="Calibri (MS)"/>
                  <a:sym typeface="Calibri (MS)"/>
                </a:rPr>
                <a:t>What is the evidence for this?</a:t>
              </a:r>
            </a:p>
            <a:p>
              <a:pPr algn="l" marL="589074" indent="-294537" lvl="1">
                <a:lnSpc>
                  <a:spcPts val="2812"/>
                </a:lnSpc>
              </a:pPr>
              <a:r>
                <a:rPr lang="en-US" sz="3254" u="sng">
                  <a:solidFill>
                    <a:srgbClr val="0563C1"/>
                  </a:solidFill>
                  <a:latin typeface="Calibri (MS)"/>
                  <a:ea typeface="Calibri (MS)"/>
                  <a:cs typeface="Calibri (MS)"/>
                  <a:sym typeface="Calibri (MS)"/>
                  <a:hlinkClick r:id="rId4" tooltip="https://www.youtube.com/watch?v=RVp3z7itKKo"/>
                </a:rPr>
                <a:t>https://www.youtube.com/watch?v=RVp3z7itKKo</a:t>
              </a:r>
            </a:p>
            <a:p>
              <a:pPr algn="l" marL="589074" indent="-294537" lvl="1">
                <a:lnSpc>
                  <a:spcPts val="2812"/>
                </a:lnSpc>
              </a:pPr>
            </a:p>
          </p:txBody>
        </p:sp>
      </p:grpSp>
      <p:grpSp>
        <p:nvGrpSpPr>
          <p:cNvPr name="Group 9" id="9"/>
          <p:cNvGrpSpPr>
            <a:grpSpLocks noChangeAspect="true"/>
          </p:cNvGrpSpPr>
          <p:nvPr/>
        </p:nvGrpSpPr>
        <p:grpSpPr>
          <a:xfrm rot="0">
            <a:off x="11704320" y="2416680"/>
            <a:ext cx="6048104" cy="5549742"/>
            <a:chOff x="0" y="0"/>
            <a:chExt cx="8064138" cy="7399656"/>
          </a:xfrm>
        </p:grpSpPr>
        <p:sp>
          <p:nvSpPr>
            <p:cNvPr name="Freeform 10" id="10" descr="What is fracking and why is it controversial? - BBC News"/>
            <p:cNvSpPr/>
            <p:nvPr/>
          </p:nvSpPr>
          <p:spPr>
            <a:xfrm flipH="false" flipV="false" rot="0">
              <a:off x="0" y="0"/>
              <a:ext cx="8064119" cy="7399655"/>
            </a:xfrm>
            <a:custGeom>
              <a:avLst/>
              <a:gdLst/>
              <a:ahLst/>
              <a:cxnLst/>
              <a:rect r="r" b="b" t="t" l="l"/>
              <a:pathLst>
                <a:path h="7399655" w="8064119">
                  <a:moveTo>
                    <a:pt x="0" y="0"/>
                  </a:moveTo>
                  <a:lnTo>
                    <a:pt x="8064119" y="0"/>
                  </a:lnTo>
                  <a:lnTo>
                    <a:pt x="8064119" y="7399655"/>
                  </a:lnTo>
                  <a:lnTo>
                    <a:pt x="0" y="7399655"/>
                  </a:lnTo>
                  <a:lnTo>
                    <a:pt x="0" y="0"/>
                  </a:lnTo>
                  <a:close/>
                </a:path>
              </a:pathLst>
            </a:custGeom>
            <a:blipFill>
              <a:blip r:embed="rId5"/>
              <a:stretch>
                <a:fillRect l="0" t="0" r="-21405"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064988" y="16325"/>
            <a:ext cx="15773400" cy="866367"/>
            <a:chOff x="0" y="0"/>
            <a:chExt cx="21031200" cy="1155156"/>
          </a:xfrm>
        </p:grpSpPr>
        <p:sp>
          <p:nvSpPr>
            <p:cNvPr name="Freeform 4" id="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5" id="5"/>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Can human activity trigger earthquakes?</a:t>
              </a:r>
            </a:p>
          </p:txBody>
        </p:sp>
      </p:grpSp>
      <p:grpSp>
        <p:nvGrpSpPr>
          <p:cNvPr name="Group 6" id="6"/>
          <p:cNvGrpSpPr/>
          <p:nvPr/>
        </p:nvGrpSpPr>
        <p:grpSpPr>
          <a:xfrm rot="0">
            <a:off x="169818" y="945831"/>
            <a:ext cx="5111860" cy="9002464"/>
            <a:chOff x="0" y="0"/>
            <a:chExt cx="6815814" cy="12003286"/>
          </a:xfrm>
        </p:grpSpPr>
        <p:sp>
          <p:nvSpPr>
            <p:cNvPr name="Freeform 7" id="7"/>
            <p:cNvSpPr/>
            <p:nvPr/>
          </p:nvSpPr>
          <p:spPr>
            <a:xfrm flipH="false" flipV="false" rot="0">
              <a:off x="-1524" y="-1524"/>
              <a:ext cx="6818884" cy="12006326"/>
            </a:xfrm>
            <a:custGeom>
              <a:avLst/>
              <a:gdLst/>
              <a:ahLst/>
              <a:cxnLst/>
              <a:rect r="r" b="b" t="t" l="l"/>
              <a:pathLst>
                <a:path h="12006326" w="6818884">
                  <a:moveTo>
                    <a:pt x="1524" y="0"/>
                  </a:moveTo>
                  <a:lnTo>
                    <a:pt x="6817360" y="0"/>
                  </a:lnTo>
                  <a:cubicBezTo>
                    <a:pt x="6818249" y="0"/>
                    <a:pt x="6818884" y="762"/>
                    <a:pt x="6818884" y="1524"/>
                  </a:cubicBezTo>
                  <a:lnTo>
                    <a:pt x="6818884" y="12004802"/>
                  </a:lnTo>
                  <a:cubicBezTo>
                    <a:pt x="6818884" y="12005691"/>
                    <a:pt x="6818122" y="12006326"/>
                    <a:pt x="6817360" y="12006326"/>
                  </a:cubicBezTo>
                  <a:lnTo>
                    <a:pt x="1524" y="12006326"/>
                  </a:lnTo>
                  <a:cubicBezTo>
                    <a:pt x="635" y="12006326"/>
                    <a:pt x="0" y="12005564"/>
                    <a:pt x="0" y="12004802"/>
                  </a:cubicBezTo>
                  <a:lnTo>
                    <a:pt x="0" y="1524"/>
                  </a:lnTo>
                  <a:cubicBezTo>
                    <a:pt x="0" y="635"/>
                    <a:pt x="762" y="0"/>
                    <a:pt x="1524" y="0"/>
                  </a:cubicBezTo>
                  <a:moveTo>
                    <a:pt x="1524" y="3048"/>
                  </a:moveTo>
                  <a:lnTo>
                    <a:pt x="1524" y="1524"/>
                  </a:lnTo>
                  <a:lnTo>
                    <a:pt x="3048" y="1524"/>
                  </a:lnTo>
                  <a:lnTo>
                    <a:pt x="3048" y="12004802"/>
                  </a:lnTo>
                  <a:lnTo>
                    <a:pt x="1524" y="12004802"/>
                  </a:lnTo>
                  <a:lnTo>
                    <a:pt x="1524" y="12003278"/>
                  </a:lnTo>
                  <a:lnTo>
                    <a:pt x="6817360" y="12003278"/>
                  </a:lnTo>
                  <a:lnTo>
                    <a:pt x="6817360" y="12004802"/>
                  </a:lnTo>
                  <a:lnTo>
                    <a:pt x="6815836" y="12004802"/>
                  </a:lnTo>
                  <a:lnTo>
                    <a:pt x="6815836" y="1524"/>
                  </a:lnTo>
                  <a:lnTo>
                    <a:pt x="6817360" y="1524"/>
                  </a:lnTo>
                  <a:lnTo>
                    <a:pt x="6817360" y="3048"/>
                  </a:lnTo>
                  <a:lnTo>
                    <a:pt x="1524" y="3048"/>
                  </a:lnTo>
                  <a:close/>
                </a:path>
              </a:pathLst>
            </a:custGeom>
            <a:solidFill>
              <a:srgbClr val="000000"/>
            </a:solidFill>
          </p:spPr>
        </p:sp>
        <p:sp>
          <p:nvSpPr>
            <p:cNvPr name="TextBox 8" id="8"/>
            <p:cNvSpPr txBox="true"/>
            <p:nvPr/>
          </p:nvSpPr>
          <p:spPr>
            <a:xfrm>
              <a:off x="0" y="-38100"/>
              <a:ext cx="6815814" cy="12041386"/>
            </a:xfrm>
            <a:prstGeom prst="rect">
              <a:avLst/>
            </a:prstGeom>
          </p:spPr>
          <p:txBody>
            <a:bodyPr anchor="t" rtlCol="false" tIns="50800" lIns="50800" bIns="50800" rIns="50800"/>
            <a:lstStyle/>
            <a:p>
              <a:pPr algn="l">
                <a:lnSpc>
                  <a:spcPts val="2879"/>
                </a:lnSpc>
              </a:pPr>
              <a:r>
                <a:rPr lang="en-US" sz="2400" spc="21">
                  <a:solidFill>
                    <a:srgbClr val="000000"/>
                  </a:solidFill>
                  <a:latin typeface="Abibas"/>
                  <a:ea typeface="Abibas"/>
                  <a:cs typeface="Abibas"/>
                  <a:sym typeface="Abibas"/>
                </a:rPr>
                <a:t>Disposal of liquid waste</a:t>
              </a:r>
            </a:p>
            <a:p>
              <a:pPr algn="l">
                <a:lnSpc>
                  <a:spcPts val="2879"/>
                </a:lnSpc>
              </a:pPr>
              <a:r>
                <a:rPr lang="en-US" sz="2400" spc="21">
                  <a:solidFill>
                    <a:srgbClr val="000000"/>
                  </a:solidFill>
                  <a:latin typeface="Calibri (MS)"/>
                  <a:ea typeface="Calibri (MS)"/>
                  <a:cs typeface="Calibri (MS)"/>
                  <a:sym typeface="Calibri (MS)"/>
                </a:rPr>
                <a:t>Look at the tables &amp; image below:</a:t>
              </a:r>
            </a:p>
            <a:p>
              <a:pPr algn="l">
                <a:lnSpc>
                  <a:spcPts val="2879"/>
                </a:lnSpc>
              </a:pPr>
              <a:r>
                <a:rPr lang="en-US" sz="2400" spc="21">
                  <a:solidFill>
                    <a:srgbClr val="000000"/>
                  </a:solidFill>
                  <a:latin typeface="Calibri (MS)"/>
                  <a:ea typeface="Calibri (MS)"/>
                  <a:cs typeface="Calibri (MS)"/>
                  <a:sym typeface="Calibri (MS)"/>
                </a:rPr>
                <a:t>Describe the relationship between earthquake activity and disposal of waste liquid.</a:t>
              </a: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p>
          </p:txBody>
        </p:sp>
      </p:grpSp>
      <p:grpSp>
        <p:nvGrpSpPr>
          <p:cNvPr name="Group 9" id="9"/>
          <p:cNvGrpSpPr>
            <a:grpSpLocks noChangeAspect="true"/>
          </p:cNvGrpSpPr>
          <p:nvPr/>
        </p:nvGrpSpPr>
        <p:grpSpPr>
          <a:xfrm rot="0">
            <a:off x="169818" y="2873828"/>
            <a:ext cx="5111860" cy="4036424"/>
            <a:chOff x="0" y="0"/>
            <a:chExt cx="6815814" cy="5381898"/>
          </a:xfrm>
        </p:grpSpPr>
        <p:sp>
          <p:nvSpPr>
            <p:cNvPr name="Freeform 10" id="10"/>
            <p:cNvSpPr/>
            <p:nvPr/>
          </p:nvSpPr>
          <p:spPr>
            <a:xfrm flipH="false" flipV="false" rot="0">
              <a:off x="0" y="0"/>
              <a:ext cx="6815836" cy="5381879"/>
            </a:xfrm>
            <a:custGeom>
              <a:avLst/>
              <a:gdLst/>
              <a:ahLst/>
              <a:cxnLst/>
              <a:rect r="r" b="b" t="t" l="l"/>
              <a:pathLst>
                <a:path h="5381879" w="6815836">
                  <a:moveTo>
                    <a:pt x="0" y="0"/>
                  </a:moveTo>
                  <a:lnTo>
                    <a:pt x="6815836" y="0"/>
                  </a:lnTo>
                  <a:lnTo>
                    <a:pt x="6815836" y="5381879"/>
                  </a:lnTo>
                  <a:lnTo>
                    <a:pt x="0" y="5381879"/>
                  </a:lnTo>
                  <a:lnTo>
                    <a:pt x="0" y="0"/>
                  </a:lnTo>
                  <a:close/>
                </a:path>
              </a:pathLst>
            </a:custGeom>
            <a:blipFill>
              <a:blip r:embed="rId3"/>
              <a:stretch>
                <a:fillRect l="-1802" t="0" r="-1802" b="0"/>
              </a:stretch>
            </a:blipFill>
          </p:spPr>
        </p:sp>
      </p:grpSp>
      <p:grpSp>
        <p:nvGrpSpPr>
          <p:cNvPr name="Group 11" id="11"/>
          <p:cNvGrpSpPr>
            <a:grpSpLocks noChangeAspect="true"/>
          </p:cNvGrpSpPr>
          <p:nvPr/>
        </p:nvGrpSpPr>
        <p:grpSpPr>
          <a:xfrm rot="0">
            <a:off x="300447" y="6910252"/>
            <a:ext cx="4981232" cy="2988739"/>
            <a:chOff x="0" y="0"/>
            <a:chExt cx="6641642" cy="3984986"/>
          </a:xfrm>
        </p:grpSpPr>
        <p:sp>
          <p:nvSpPr>
            <p:cNvPr name="Freeform 12" id="12" descr="How Does the Injection of Wastewater at Depth Cause Earthquakes?"/>
            <p:cNvSpPr/>
            <p:nvPr/>
          </p:nvSpPr>
          <p:spPr>
            <a:xfrm flipH="false" flipV="false" rot="0">
              <a:off x="0" y="0"/>
              <a:ext cx="6641592" cy="3985006"/>
            </a:xfrm>
            <a:custGeom>
              <a:avLst/>
              <a:gdLst/>
              <a:ahLst/>
              <a:cxnLst/>
              <a:rect r="r" b="b" t="t" l="l"/>
              <a:pathLst>
                <a:path h="3985006" w="6641592">
                  <a:moveTo>
                    <a:pt x="0" y="0"/>
                  </a:moveTo>
                  <a:lnTo>
                    <a:pt x="6641592" y="0"/>
                  </a:lnTo>
                  <a:lnTo>
                    <a:pt x="6641592" y="3985006"/>
                  </a:lnTo>
                  <a:lnTo>
                    <a:pt x="0" y="3985006"/>
                  </a:lnTo>
                  <a:lnTo>
                    <a:pt x="0" y="0"/>
                  </a:lnTo>
                  <a:close/>
                </a:path>
              </a:pathLst>
            </a:custGeom>
            <a:blipFill>
              <a:blip r:embed="rId4"/>
              <a:stretch>
                <a:fillRect l="0" t="0" r="0" b="0"/>
              </a:stretch>
            </a:blipFill>
          </p:spPr>
        </p:sp>
      </p:grpSp>
      <p:grpSp>
        <p:nvGrpSpPr>
          <p:cNvPr name="Group 13" id="13"/>
          <p:cNvGrpSpPr/>
          <p:nvPr/>
        </p:nvGrpSpPr>
        <p:grpSpPr>
          <a:xfrm rot="0">
            <a:off x="5538651" y="984636"/>
            <a:ext cx="12749349" cy="1061656"/>
            <a:chOff x="0" y="0"/>
            <a:chExt cx="16999132" cy="1415542"/>
          </a:xfrm>
        </p:grpSpPr>
        <p:sp>
          <p:nvSpPr>
            <p:cNvPr name="Freeform 14" id="14"/>
            <p:cNvSpPr/>
            <p:nvPr/>
          </p:nvSpPr>
          <p:spPr>
            <a:xfrm flipH="false" flipV="false" rot="0">
              <a:off x="0" y="0"/>
              <a:ext cx="16999131" cy="1415542"/>
            </a:xfrm>
            <a:custGeom>
              <a:avLst/>
              <a:gdLst/>
              <a:ahLst/>
              <a:cxnLst/>
              <a:rect r="r" b="b" t="t" l="l"/>
              <a:pathLst>
                <a:path h="1415542" w="16999131">
                  <a:moveTo>
                    <a:pt x="0" y="0"/>
                  </a:moveTo>
                  <a:lnTo>
                    <a:pt x="16999131" y="0"/>
                  </a:lnTo>
                  <a:lnTo>
                    <a:pt x="16999131" y="1415542"/>
                  </a:lnTo>
                  <a:lnTo>
                    <a:pt x="0" y="1415542"/>
                  </a:lnTo>
                  <a:close/>
                </a:path>
              </a:pathLst>
            </a:custGeom>
            <a:solidFill>
              <a:srgbClr val="000000">
                <a:alpha val="0"/>
              </a:srgbClr>
            </a:solidFill>
          </p:spPr>
        </p:sp>
        <p:sp>
          <p:nvSpPr>
            <p:cNvPr name="TextBox 15" id="15"/>
            <p:cNvSpPr txBox="true"/>
            <p:nvPr/>
          </p:nvSpPr>
          <p:spPr>
            <a:xfrm>
              <a:off x="0" y="9525"/>
              <a:ext cx="16999132" cy="1406017"/>
            </a:xfrm>
            <a:prstGeom prst="rect">
              <a:avLst/>
            </a:prstGeom>
          </p:spPr>
          <p:txBody>
            <a:bodyPr anchor="ctr" rtlCol="false" tIns="0" lIns="0" bIns="0" rIns="0"/>
            <a:lstStyle/>
            <a:p>
              <a:pPr algn="l">
                <a:lnSpc>
                  <a:spcPts val="5248"/>
                </a:lnSpc>
              </a:pPr>
              <a:r>
                <a:rPr lang="en-US" sz="4859" spc="42">
                  <a:solidFill>
                    <a:srgbClr val="000000"/>
                  </a:solidFill>
                  <a:latin typeface="Abibas"/>
                  <a:ea typeface="Abibas"/>
                  <a:cs typeface="Abibas"/>
                  <a:sym typeface="Abibas"/>
                </a:rPr>
                <a:t>Disposal of Liquid Waste – Rocky Mountains</a:t>
              </a:r>
            </a:p>
          </p:txBody>
        </p:sp>
      </p:grpSp>
      <p:grpSp>
        <p:nvGrpSpPr>
          <p:cNvPr name="Group 16" id="16"/>
          <p:cNvGrpSpPr/>
          <p:nvPr/>
        </p:nvGrpSpPr>
        <p:grpSpPr>
          <a:xfrm rot="0">
            <a:off x="5402781" y="3444665"/>
            <a:ext cx="8276154" cy="6578493"/>
            <a:chOff x="0" y="0"/>
            <a:chExt cx="11034872" cy="8771324"/>
          </a:xfrm>
        </p:grpSpPr>
        <p:sp>
          <p:nvSpPr>
            <p:cNvPr name="Freeform 17" id="17"/>
            <p:cNvSpPr/>
            <p:nvPr/>
          </p:nvSpPr>
          <p:spPr>
            <a:xfrm flipH="false" flipV="false" rot="0">
              <a:off x="12700" y="12700"/>
              <a:ext cx="11009503" cy="8745982"/>
            </a:xfrm>
            <a:custGeom>
              <a:avLst/>
              <a:gdLst/>
              <a:ahLst/>
              <a:cxnLst/>
              <a:rect r="r" b="b" t="t" l="l"/>
              <a:pathLst>
                <a:path h="8745982" w="11009503">
                  <a:moveTo>
                    <a:pt x="0" y="0"/>
                  </a:moveTo>
                  <a:lnTo>
                    <a:pt x="11009503" y="0"/>
                  </a:lnTo>
                  <a:lnTo>
                    <a:pt x="11009503" y="8745982"/>
                  </a:lnTo>
                  <a:lnTo>
                    <a:pt x="0" y="8745982"/>
                  </a:lnTo>
                  <a:close/>
                </a:path>
              </a:pathLst>
            </a:custGeom>
            <a:solidFill>
              <a:srgbClr val="FFFFFF"/>
            </a:solidFill>
          </p:spPr>
        </p:sp>
        <p:sp>
          <p:nvSpPr>
            <p:cNvPr name="Freeform 18" id="18"/>
            <p:cNvSpPr/>
            <p:nvPr/>
          </p:nvSpPr>
          <p:spPr>
            <a:xfrm flipH="false" flipV="false" rot="0">
              <a:off x="0" y="0"/>
              <a:ext cx="11034903" cy="8771382"/>
            </a:xfrm>
            <a:custGeom>
              <a:avLst/>
              <a:gdLst/>
              <a:ahLst/>
              <a:cxnLst/>
              <a:rect r="r" b="b" t="t" l="l"/>
              <a:pathLst>
                <a:path h="8771382" w="11034903">
                  <a:moveTo>
                    <a:pt x="12700" y="0"/>
                  </a:moveTo>
                  <a:lnTo>
                    <a:pt x="11022203" y="0"/>
                  </a:lnTo>
                  <a:cubicBezTo>
                    <a:pt x="11029188" y="0"/>
                    <a:pt x="11034903" y="5715"/>
                    <a:pt x="11034903" y="12700"/>
                  </a:cubicBezTo>
                  <a:lnTo>
                    <a:pt x="11034903" y="8758682"/>
                  </a:lnTo>
                  <a:cubicBezTo>
                    <a:pt x="11034903" y="8765667"/>
                    <a:pt x="11029188" y="8771382"/>
                    <a:pt x="11022203" y="8771382"/>
                  </a:cubicBezTo>
                  <a:lnTo>
                    <a:pt x="12700" y="8771382"/>
                  </a:lnTo>
                  <a:cubicBezTo>
                    <a:pt x="5715" y="8771382"/>
                    <a:pt x="0" y="8765667"/>
                    <a:pt x="0" y="8758682"/>
                  </a:cubicBezTo>
                  <a:lnTo>
                    <a:pt x="0" y="12700"/>
                  </a:lnTo>
                  <a:cubicBezTo>
                    <a:pt x="0" y="5715"/>
                    <a:pt x="5715" y="0"/>
                    <a:pt x="12700" y="0"/>
                  </a:cubicBezTo>
                  <a:moveTo>
                    <a:pt x="12700" y="25400"/>
                  </a:moveTo>
                  <a:lnTo>
                    <a:pt x="12700" y="12700"/>
                  </a:lnTo>
                  <a:lnTo>
                    <a:pt x="25400" y="12700"/>
                  </a:lnTo>
                  <a:lnTo>
                    <a:pt x="25400" y="8758682"/>
                  </a:lnTo>
                  <a:lnTo>
                    <a:pt x="12700" y="8758682"/>
                  </a:lnTo>
                  <a:lnTo>
                    <a:pt x="12700" y="8745982"/>
                  </a:lnTo>
                  <a:lnTo>
                    <a:pt x="11022203" y="8745982"/>
                  </a:lnTo>
                  <a:lnTo>
                    <a:pt x="11022203" y="8758682"/>
                  </a:lnTo>
                  <a:lnTo>
                    <a:pt x="11009503" y="8758682"/>
                  </a:lnTo>
                  <a:lnTo>
                    <a:pt x="11009503" y="12700"/>
                  </a:lnTo>
                  <a:lnTo>
                    <a:pt x="11022203" y="12700"/>
                  </a:lnTo>
                  <a:lnTo>
                    <a:pt x="11022203" y="25400"/>
                  </a:lnTo>
                  <a:lnTo>
                    <a:pt x="12700" y="25400"/>
                  </a:lnTo>
                  <a:close/>
                </a:path>
              </a:pathLst>
            </a:custGeom>
            <a:solidFill>
              <a:srgbClr val="000000"/>
            </a:solidFill>
          </p:spPr>
        </p:sp>
        <p:sp>
          <p:nvSpPr>
            <p:cNvPr name="TextBox 19" id="19"/>
            <p:cNvSpPr txBox="true"/>
            <p:nvPr/>
          </p:nvSpPr>
          <p:spPr>
            <a:xfrm>
              <a:off x="0" y="-9525"/>
              <a:ext cx="11034872" cy="8780849"/>
            </a:xfrm>
            <a:prstGeom prst="rect">
              <a:avLst/>
            </a:prstGeom>
          </p:spPr>
          <p:txBody>
            <a:bodyPr anchor="t" rtlCol="false" tIns="50800" lIns="50800" bIns="50800" rIns="50800"/>
            <a:lstStyle/>
            <a:p>
              <a:pPr algn="l">
                <a:lnSpc>
                  <a:spcPts val="2592"/>
                </a:lnSpc>
              </a:pPr>
              <a:r>
                <a:rPr lang="en-US" sz="2400">
                  <a:solidFill>
                    <a:srgbClr val="000000"/>
                  </a:solidFill>
                  <a:latin typeface="Calibri (MS)"/>
                  <a:ea typeface="Calibri (MS)"/>
                  <a:cs typeface="Calibri (MS)"/>
                  <a:sym typeface="Calibri (MS)"/>
                </a:rPr>
                <a:t>In the Rocky Mountain Arsenal in Denver Colorado, wastewater was injected into underlying rocks during the 1960’s. Water was contaminated by chemical warfare agents, and the toxic wastes were too costly to transport off-site for disposal. Thus it was decided to dispose of it down a well over 3500m deep. Disposal began in March 1962 and was followed soon afterwards by a series of minor earthquakes, in an area previously free of E/q activity. None of the earthquakes caused any real damage, but they did cause alarm. Between 1962 and 1965 over 700 minor earthquakes were monitored in the area.</a:t>
              </a:r>
            </a:p>
            <a:p>
              <a:pPr algn="l">
                <a:lnSpc>
                  <a:spcPts val="2592"/>
                </a:lnSpc>
              </a:pPr>
            </a:p>
            <a:p>
              <a:pPr algn="l">
                <a:lnSpc>
                  <a:spcPts val="2592"/>
                </a:lnSpc>
              </a:pPr>
              <a:r>
                <a:rPr lang="en-US" sz="2400">
                  <a:solidFill>
                    <a:srgbClr val="000000"/>
                  </a:solidFill>
                  <a:latin typeface="Calibri (MS)"/>
                  <a:ea typeface="Calibri (MS)"/>
                  <a:cs typeface="Calibri (MS)"/>
                  <a:sym typeface="Calibri (MS)"/>
                </a:rPr>
                <a:t>The injection of the liquid waste into the bedrock lubricated and reactivated a series of deep undergroung faults that had been inactive for a long time. The more waste-water was put down the well, the larger the number of minor earthquakes. When the link was established, disposal stopped. In 1966, the well was filled in and the number if minor earthquake events detected in the area fell sharply.</a:t>
              </a:r>
            </a:p>
          </p:txBody>
        </p:sp>
      </p:grpSp>
      <p:sp>
        <p:nvSpPr>
          <p:cNvPr name="TextBox 20" id="20"/>
          <p:cNvSpPr txBox="true"/>
          <p:nvPr/>
        </p:nvSpPr>
        <p:spPr>
          <a:xfrm rot="0">
            <a:off x="5688873" y="1642266"/>
            <a:ext cx="12448905" cy="1766203"/>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Read the information below and;</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Explain the link between disposal of liquid waste and earthquakes</a:t>
            </a:r>
          </a:p>
          <a:p>
            <a:pPr algn="l" marL="488632" indent="-244316" lvl="1">
              <a:lnSpc>
                <a:spcPts val="3240"/>
              </a:lnSpc>
              <a:buFont typeface="Arial"/>
              <a:buChar char="•"/>
            </a:pPr>
            <a:r>
              <a:rPr lang="en-US" sz="2700">
                <a:solidFill>
                  <a:srgbClr val="00B0F0"/>
                </a:solidFill>
                <a:latin typeface="Calibri (MS)"/>
                <a:ea typeface="Calibri (MS)"/>
                <a:cs typeface="Calibri (MS)"/>
                <a:sym typeface="Calibri (MS)"/>
              </a:rPr>
              <a:t>Extension: To what extent do you agree with this statement</a:t>
            </a:r>
          </a:p>
          <a:p>
            <a:pPr algn="ctr" marL="488632" indent="-244316" lvl="1">
              <a:lnSpc>
                <a:spcPts val="3240"/>
              </a:lnSpc>
            </a:pPr>
            <a:r>
              <a:rPr lang="en-US" sz="2700">
                <a:solidFill>
                  <a:srgbClr val="00B0F0"/>
                </a:solidFill>
                <a:latin typeface="Calibri (MS)"/>
                <a:ea typeface="Calibri (MS)"/>
                <a:cs typeface="Calibri (MS)"/>
                <a:sym typeface="Calibri (MS)"/>
              </a:rPr>
              <a:t>”The Disposal of liquid waste does not pose a major threat to surrounding areas”</a:t>
            </a:r>
          </a:p>
        </p:txBody>
      </p:sp>
      <p:grpSp>
        <p:nvGrpSpPr>
          <p:cNvPr name="Group 21" id="21"/>
          <p:cNvGrpSpPr>
            <a:grpSpLocks noChangeAspect="true"/>
          </p:cNvGrpSpPr>
          <p:nvPr/>
        </p:nvGrpSpPr>
        <p:grpSpPr>
          <a:xfrm rot="0">
            <a:off x="13728192" y="6103047"/>
            <a:ext cx="4108704" cy="3916109"/>
            <a:chOff x="0" y="0"/>
            <a:chExt cx="5478272" cy="5221478"/>
          </a:xfrm>
        </p:grpSpPr>
        <p:sp>
          <p:nvSpPr>
            <p:cNvPr name="Freeform 22" id="22" descr="Denver location on the U.S. Map"/>
            <p:cNvSpPr/>
            <p:nvPr/>
          </p:nvSpPr>
          <p:spPr>
            <a:xfrm flipH="false" flipV="false" rot="0">
              <a:off x="0" y="0"/>
              <a:ext cx="5478272" cy="5221478"/>
            </a:xfrm>
            <a:custGeom>
              <a:avLst/>
              <a:gdLst/>
              <a:ahLst/>
              <a:cxnLst/>
              <a:rect r="r" b="b" t="t" l="l"/>
              <a:pathLst>
                <a:path h="5221478" w="5478272">
                  <a:moveTo>
                    <a:pt x="0" y="0"/>
                  </a:moveTo>
                  <a:lnTo>
                    <a:pt x="5478272" y="0"/>
                  </a:lnTo>
                  <a:lnTo>
                    <a:pt x="5478272" y="5221478"/>
                  </a:lnTo>
                  <a:lnTo>
                    <a:pt x="0" y="5221478"/>
                  </a:lnTo>
                  <a:lnTo>
                    <a:pt x="0" y="0"/>
                  </a:lnTo>
                  <a:close/>
                </a:path>
              </a:pathLst>
            </a:custGeom>
            <a:blipFill>
              <a:blip r:embed="rId5"/>
              <a:stretch>
                <a:fillRect l="0" t="0" r="0" b="0"/>
              </a:stretch>
            </a:blipFill>
          </p:spPr>
        </p:sp>
      </p:grpSp>
      <p:grpSp>
        <p:nvGrpSpPr>
          <p:cNvPr name="Group 23" id="23"/>
          <p:cNvGrpSpPr>
            <a:grpSpLocks noChangeAspect="true"/>
          </p:cNvGrpSpPr>
          <p:nvPr/>
        </p:nvGrpSpPr>
        <p:grpSpPr>
          <a:xfrm rot="0">
            <a:off x="13728192" y="3531549"/>
            <a:ext cx="3902907" cy="2611945"/>
            <a:chOff x="0" y="0"/>
            <a:chExt cx="5203876" cy="3482594"/>
          </a:xfrm>
        </p:grpSpPr>
        <p:sp>
          <p:nvSpPr>
            <p:cNvPr name="Freeform 24" id="24" descr="Rocky Mountain Greenway - Rocky Flats - U.S. Fish and Wildlife Service"/>
            <p:cNvSpPr/>
            <p:nvPr/>
          </p:nvSpPr>
          <p:spPr>
            <a:xfrm flipH="false" flipV="false" rot="0">
              <a:off x="0" y="0"/>
              <a:ext cx="5203825" cy="3482594"/>
            </a:xfrm>
            <a:custGeom>
              <a:avLst/>
              <a:gdLst/>
              <a:ahLst/>
              <a:cxnLst/>
              <a:rect r="r" b="b" t="t" l="l"/>
              <a:pathLst>
                <a:path h="3482594" w="5203825">
                  <a:moveTo>
                    <a:pt x="0" y="0"/>
                  </a:moveTo>
                  <a:lnTo>
                    <a:pt x="5203825" y="0"/>
                  </a:lnTo>
                  <a:lnTo>
                    <a:pt x="5203825" y="3482594"/>
                  </a:lnTo>
                  <a:lnTo>
                    <a:pt x="0" y="3482594"/>
                  </a:lnTo>
                  <a:lnTo>
                    <a:pt x="0" y="0"/>
                  </a:lnTo>
                  <a:close/>
                </a:path>
              </a:pathLst>
            </a:custGeom>
            <a:blipFill>
              <a:blip r:embed="rId6"/>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331347" y="895761"/>
            <a:ext cx="6901272" cy="741015"/>
          </a:xfrm>
          <a:prstGeom prst="rect">
            <a:avLst/>
          </a:prstGeom>
        </p:spPr>
        <p:txBody>
          <a:bodyPr anchor="t" rtlCol="false" tIns="0" lIns="0" bIns="0" rIns="0">
            <a:spAutoFit/>
          </a:bodyPr>
          <a:lstStyle/>
          <a:p>
            <a:pPr algn="l">
              <a:lnSpc>
                <a:spcPts val="5040"/>
              </a:lnSpc>
            </a:pPr>
            <a:r>
              <a:rPr lang="en-US" sz="4200" spc="36">
                <a:solidFill>
                  <a:srgbClr val="000000"/>
                </a:solidFill>
                <a:latin typeface="Abibas"/>
                <a:ea typeface="Abibas"/>
                <a:cs typeface="Abibas"/>
                <a:sym typeface="Abibas"/>
              </a:rPr>
              <a:t>Underground Nuclear testing</a:t>
            </a:r>
          </a:p>
        </p:txBody>
      </p:sp>
      <p:sp>
        <p:nvSpPr>
          <p:cNvPr name="TextBox 4" id="4"/>
          <p:cNvSpPr txBox="true"/>
          <p:nvPr/>
        </p:nvSpPr>
        <p:spPr>
          <a:xfrm rot="0">
            <a:off x="841248" y="1671066"/>
            <a:ext cx="14301216" cy="1766203"/>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Watch the video below</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What do you think is happening to cause the explosions?</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What impacts could this have on the place and local community?</a:t>
            </a:r>
          </a:p>
          <a:p>
            <a:pPr algn="l" marL="488632" indent="-244316" lvl="1">
              <a:lnSpc>
                <a:spcPts val="3240"/>
              </a:lnSpc>
            </a:pPr>
            <a:r>
              <a:rPr lang="en-US" sz="2700" u="sng">
                <a:solidFill>
                  <a:srgbClr val="0563C1"/>
                </a:solidFill>
                <a:latin typeface="Calibri (MS)"/>
                <a:ea typeface="Calibri (MS)"/>
                <a:cs typeface="Calibri (MS)"/>
                <a:sym typeface="Calibri (MS)"/>
                <a:hlinkClick r:id="rId3" tooltip="https://www.youtube.com/watch?v=HCPhJpUrvak"/>
              </a:rPr>
              <a:t>https://www.youtube.com/watch?v=HCPhJpUrvak</a:t>
            </a:r>
            <a:r>
              <a:rPr lang="en-US" sz="2700">
                <a:solidFill>
                  <a:srgbClr val="000000"/>
                </a:solidFill>
                <a:latin typeface="Calibri (MS)"/>
                <a:ea typeface="Calibri (MS)"/>
                <a:cs typeface="Calibri (MS)"/>
                <a:sym typeface="Calibri (MS)"/>
              </a:rPr>
              <a:t> </a:t>
            </a:r>
          </a:p>
        </p:txBody>
      </p:sp>
      <p:grpSp>
        <p:nvGrpSpPr>
          <p:cNvPr name="Group 5" id="5"/>
          <p:cNvGrpSpPr/>
          <p:nvPr/>
        </p:nvGrpSpPr>
        <p:grpSpPr>
          <a:xfrm rot="0">
            <a:off x="731139" y="5963490"/>
            <a:ext cx="16825722" cy="2650539"/>
            <a:chOff x="0" y="0"/>
            <a:chExt cx="22434296" cy="3534052"/>
          </a:xfrm>
        </p:grpSpPr>
        <p:sp>
          <p:nvSpPr>
            <p:cNvPr name="Freeform 6" id="6"/>
            <p:cNvSpPr/>
            <p:nvPr/>
          </p:nvSpPr>
          <p:spPr>
            <a:xfrm flipH="false" flipV="false" rot="0">
              <a:off x="12700" y="12700"/>
              <a:ext cx="22408896" cy="3508629"/>
            </a:xfrm>
            <a:custGeom>
              <a:avLst/>
              <a:gdLst/>
              <a:ahLst/>
              <a:cxnLst/>
              <a:rect r="r" b="b" t="t" l="l"/>
              <a:pathLst>
                <a:path h="3508629" w="22408896">
                  <a:moveTo>
                    <a:pt x="0" y="0"/>
                  </a:moveTo>
                  <a:lnTo>
                    <a:pt x="22408896" y="0"/>
                  </a:lnTo>
                  <a:lnTo>
                    <a:pt x="22408896" y="3508629"/>
                  </a:lnTo>
                  <a:lnTo>
                    <a:pt x="0" y="3508629"/>
                  </a:lnTo>
                  <a:close/>
                </a:path>
              </a:pathLst>
            </a:custGeom>
            <a:solidFill>
              <a:srgbClr val="FFFFFF"/>
            </a:solidFill>
          </p:spPr>
        </p:sp>
        <p:sp>
          <p:nvSpPr>
            <p:cNvPr name="Freeform 7" id="7"/>
            <p:cNvSpPr/>
            <p:nvPr/>
          </p:nvSpPr>
          <p:spPr>
            <a:xfrm flipH="false" flipV="false" rot="0">
              <a:off x="0" y="0"/>
              <a:ext cx="22434296" cy="3534029"/>
            </a:xfrm>
            <a:custGeom>
              <a:avLst/>
              <a:gdLst/>
              <a:ahLst/>
              <a:cxnLst/>
              <a:rect r="r" b="b" t="t" l="l"/>
              <a:pathLst>
                <a:path h="3534029" w="22434296">
                  <a:moveTo>
                    <a:pt x="12700" y="0"/>
                  </a:moveTo>
                  <a:lnTo>
                    <a:pt x="22421596" y="0"/>
                  </a:lnTo>
                  <a:cubicBezTo>
                    <a:pt x="22428581" y="0"/>
                    <a:pt x="22434296" y="5715"/>
                    <a:pt x="22434296" y="12700"/>
                  </a:cubicBezTo>
                  <a:lnTo>
                    <a:pt x="22434296" y="3521329"/>
                  </a:lnTo>
                  <a:cubicBezTo>
                    <a:pt x="22434296" y="3528314"/>
                    <a:pt x="22428581" y="3534029"/>
                    <a:pt x="22421596" y="3534029"/>
                  </a:cubicBezTo>
                  <a:lnTo>
                    <a:pt x="12700" y="3534029"/>
                  </a:lnTo>
                  <a:cubicBezTo>
                    <a:pt x="5715" y="3534029"/>
                    <a:pt x="0" y="3528314"/>
                    <a:pt x="0" y="3521329"/>
                  </a:cubicBezTo>
                  <a:lnTo>
                    <a:pt x="0" y="12700"/>
                  </a:lnTo>
                  <a:cubicBezTo>
                    <a:pt x="0" y="5715"/>
                    <a:pt x="5715" y="0"/>
                    <a:pt x="12700" y="0"/>
                  </a:cubicBezTo>
                  <a:moveTo>
                    <a:pt x="12700" y="25400"/>
                  </a:moveTo>
                  <a:lnTo>
                    <a:pt x="12700" y="12700"/>
                  </a:lnTo>
                  <a:lnTo>
                    <a:pt x="25400" y="12700"/>
                  </a:lnTo>
                  <a:lnTo>
                    <a:pt x="25400" y="3521329"/>
                  </a:lnTo>
                  <a:lnTo>
                    <a:pt x="12700" y="3521329"/>
                  </a:lnTo>
                  <a:lnTo>
                    <a:pt x="12700" y="3508629"/>
                  </a:lnTo>
                  <a:lnTo>
                    <a:pt x="22421596" y="3508629"/>
                  </a:lnTo>
                  <a:lnTo>
                    <a:pt x="22421596" y="3521329"/>
                  </a:lnTo>
                  <a:lnTo>
                    <a:pt x="22408896" y="3521329"/>
                  </a:lnTo>
                  <a:lnTo>
                    <a:pt x="22408896" y="12700"/>
                  </a:lnTo>
                  <a:lnTo>
                    <a:pt x="22421596" y="12700"/>
                  </a:lnTo>
                  <a:lnTo>
                    <a:pt x="22421596" y="25400"/>
                  </a:lnTo>
                  <a:lnTo>
                    <a:pt x="12700" y="25400"/>
                  </a:lnTo>
                  <a:close/>
                </a:path>
              </a:pathLst>
            </a:custGeom>
            <a:solidFill>
              <a:srgbClr val="000000"/>
            </a:solidFill>
          </p:spPr>
        </p:sp>
        <p:sp>
          <p:nvSpPr>
            <p:cNvPr name="TextBox 8" id="8"/>
            <p:cNvSpPr txBox="true"/>
            <p:nvPr/>
          </p:nvSpPr>
          <p:spPr>
            <a:xfrm>
              <a:off x="0" y="-9525"/>
              <a:ext cx="22434296" cy="3543577"/>
            </a:xfrm>
            <a:prstGeom prst="rect">
              <a:avLst/>
            </a:prstGeom>
          </p:spPr>
          <p:txBody>
            <a:bodyPr anchor="t" rtlCol="false" tIns="50800" lIns="50800" bIns="50800" rIns="50800"/>
            <a:lstStyle/>
            <a:p>
              <a:pPr algn="l">
                <a:lnSpc>
                  <a:spcPts val="3240"/>
                </a:lnSpc>
              </a:pPr>
              <a:r>
                <a:rPr lang="en-US" b="true" sz="2700" spc="-16">
                  <a:solidFill>
                    <a:srgbClr val="000000"/>
                  </a:solidFill>
                  <a:latin typeface="TT Rounds Condensed Bold"/>
                  <a:ea typeface="TT Rounds Condensed Bold"/>
                  <a:cs typeface="TT Rounds Condensed Bold"/>
                  <a:sym typeface="TT Rounds Condensed Bold"/>
                </a:rPr>
                <a:t>Nuclear testing</a:t>
              </a:r>
              <a:r>
                <a:rPr lang="en-US" sz="2700" spc="-16">
                  <a:solidFill>
                    <a:srgbClr val="000000"/>
                  </a:solidFill>
                  <a:latin typeface="TT Rounds Condensed"/>
                  <a:ea typeface="TT Rounds Condensed"/>
                  <a:cs typeface="TT Rounds Condensed"/>
                  <a:sym typeface="TT Rounds Condensed"/>
                </a:rPr>
                <a:t> is conducted to document function, yield and effects of </a:t>
              </a:r>
              <a:r>
                <a:rPr lang="en-US" b="true" sz="2700" spc="-16">
                  <a:solidFill>
                    <a:srgbClr val="000000"/>
                  </a:solidFill>
                  <a:latin typeface="TT Rounds Condensed Bold"/>
                  <a:ea typeface="TT Rounds Condensed Bold"/>
                  <a:cs typeface="TT Rounds Condensed Bold"/>
                  <a:sym typeface="TT Rounds Condensed Bold"/>
                </a:rPr>
                <a:t>nuclear</a:t>
              </a:r>
              <a:r>
                <a:rPr lang="en-US" sz="2700" spc="-16">
                  <a:solidFill>
                    <a:srgbClr val="000000"/>
                  </a:solidFill>
                  <a:latin typeface="TT Rounds Condensed"/>
                  <a:ea typeface="TT Rounds Condensed"/>
                  <a:cs typeface="TT Rounds Condensed"/>
                  <a:sym typeface="TT Rounds Condensed"/>
                </a:rPr>
                <a:t> weapons during their development. Underground nuclear testing has triggered earthquakes in a number of places. In 1968, testing of a series of 1200 tonne bombs in Nevada set off over 30 minor earthquakes in the area over the following 3 days. Since 1966, the Polynesian island of Moruroa has been the site of over 80 underground nuclear explosion tests by France. More than 120000 people live on the island. In 1966, a 120,000 tonne nuclear device was detonated, producing radioactive fallout that was measured over 3000 km downwind.</a:t>
              </a:r>
            </a:p>
          </p:txBody>
        </p:sp>
      </p:grpSp>
      <p:sp>
        <p:nvSpPr>
          <p:cNvPr name="TextBox 9" id="9"/>
          <p:cNvSpPr txBox="true"/>
          <p:nvPr/>
        </p:nvSpPr>
        <p:spPr>
          <a:xfrm rot="0">
            <a:off x="841248" y="4944618"/>
            <a:ext cx="12965624" cy="519708"/>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Read the paragraph below and give examples of how nuclear testing can cause earthquakes.</a:t>
            </a:r>
          </a:p>
        </p:txBody>
      </p:sp>
      <p:grpSp>
        <p:nvGrpSpPr>
          <p:cNvPr name="Group 10" id="10"/>
          <p:cNvGrpSpPr>
            <a:grpSpLocks noChangeAspect="true"/>
          </p:cNvGrpSpPr>
          <p:nvPr/>
        </p:nvGrpSpPr>
        <p:grpSpPr>
          <a:xfrm rot="0">
            <a:off x="11823192" y="813039"/>
            <a:ext cx="5715000" cy="3200400"/>
            <a:chOff x="0" y="0"/>
            <a:chExt cx="7620000" cy="4267200"/>
          </a:xfrm>
        </p:grpSpPr>
        <p:sp>
          <p:nvSpPr>
            <p:cNvPr name="Freeform 11" id="11" descr="Nuclear Testing – Learn About Nuclear Weapons"/>
            <p:cNvSpPr/>
            <p:nvPr/>
          </p:nvSpPr>
          <p:spPr>
            <a:xfrm flipH="false" flipV="false" rot="0">
              <a:off x="0" y="0"/>
              <a:ext cx="7620000" cy="4267200"/>
            </a:xfrm>
            <a:custGeom>
              <a:avLst/>
              <a:gdLst/>
              <a:ahLst/>
              <a:cxnLst/>
              <a:rect r="r" b="b" t="t" l="l"/>
              <a:pathLst>
                <a:path h="4267200" w="7620000">
                  <a:moveTo>
                    <a:pt x="0" y="0"/>
                  </a:moveTo>
                  <a:lnTo>
                    <a:pt x="7620000" y="0"/>
                  </a:lnTo>
                  <a:lnTo>
                    <a:pt x="7620000" y="4267200"/>
                  </a:lnTo>
                  <a:lnTo>
                    <a:pt x="0" y="4267200"/>
                  </a:lnTo>
                  <a:lnTo>
                    <a:pt x="0" y="0"/>
                  </a:lnTo>
                  <a:close/>
                </a:path>
              </a:pathLst>
            </a:custGeom>
            <a:blipFill>
              <a:blip r:embed="rId4"/>
              <a:stretch>
                <a:fillRect l="0" t="0" r="0" b="0"/>
              </a:stretch>
            </a:blipFill>
          </p:spPr>
        </p:sp>
      </p:grpSp>
      <p:grpSp>
        <p:nvGrpSpPr>
          <p:cNvPr name="Group 12" id="12"/>
          <p:cNvGrpSpPr/>
          <p:nvPr/>
        </p:nvGrpSpPr>
        <p:grpSpPr>
          <a:xfrm rot="0">
            <a:off x="1064988" y="16325"/>
            <a:ext cx="15773400" cy="866367"/>
            <a:chOff x="0" y="0"/>
            <a:chExt cx="21031200" cy="1155156"/>
          </a:xfrm>
        </p:grpSpPr>
        <p:sp>
          <p:nvSpPr>
            <p:cNvPr name="Freeform 13" id="13"/>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14" id="14"/>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Can human activity trigger earthquakes?</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08585" y="65258"/>
            <a:ext cx="15773400" cy="1335976"/>
            <a:chOff x="0" y="0"/>
            <a:chExt cx="21031200" cy="1781302"/>
          </a:xfrm>
        </p:grpSpPr>
        <p:sp>
          <p:nvSpPr>
            <p:cNvPr name="Freeform 4" id="4"/>
            <p:cNvSpPr/>
            <p:nvPr/>
          </p:nvSpPr>
          <p:spPr>
            <a:xfrm flipH="false" flipV="false" rot="0">
              <a:off x="0" y="0"/>
              <a:ext cx="21031200" cy="1781302"/>
            </a:xfrm>
            <a:custGeom>
              <a:avLst/>
              <a:gdLst/>
              <a:ahLst/>
              <a:cxnLst/>
              <a:rect r="r" b="b" t="t" l="l"/>
              <a:pathLst>
                <a:path h="1781302" w="21031200">
                  <a:moveTo>
                    <a:pt x="0" y="0"/>
                  </a:moveTo>
                  <a:lnTo>
                    <a:pt x="21031200" y="0"/>
                  </a:lnTo>
                  <a:lnTo>
                    <a:pt x="21031200" y="1781302"/>
                  </a:lnTo>
                  <a:lnTo>
                    <a:pt x="0" y="1781302"/>
                  </a:lnTo>
                  <a:close/>
                </a:path>
              </a:pathLst>
            </a:custGeom>
            <a:solidFill>
              <a:srgbClr val="000000">
                <a:alpha val="0"/>
              </a:srgbClr>
            </a:solidFill>
          </p:spPr>
        </p:sp>
        <p:sp>
          <p:nvSpPr>
            <p:cNvPr name="TextBox 5" id="5"/>
            <p:cNvSpPr txBox="true"/>
            <p:nvPr/>
          </p:nvSpPr>
          <p:spPr>
            <a:xfrm>
              <a:off x="0" y="9525"/>
              <a:ext cx="21031200" cy="1771777"/>
            </a:xfrm>
            <a:prstGeom prst="rect">
              <a:avLst/>
            </a:prstGeom>
          </p:spPr>
          <p:txBody>
            <a:bodyPr anchor="ctr" rtlCol="false" tIns="0" lIns="0" bIns="0" rIns="0"/>
            <a:lstStyle/>
            <a:p>
              <a:pPr algn="l">
                <a:lnSpc>
                  <a:spcPts val="7128"/>
                </a:lnSpc>
              </a:pPr>
              <a:r>
                <a:rPr lang="en-US" sz="6600" spc="58">
                  <a:solidFill>
                    <a:srgbClr val="000000"/>
                  </a:solidFill>
                  <a:latin typeface="Abibas"/>
                  <a:ea typeface="Abibas"/>
                  <a:cs typeface="Abibas"/>
                  <a:sym typeface="Abibas"/>
                </a:rPr>
                <a:t>Exam Practice</a:t>
              </a:r>
            </a:p>
          </p:txBody>
        </p:sp>
      </p:grpSp>
      <p:grpSp>
        <p:nvGrpSpPr>
          <p:cNvPr name="Group 6" id="6"/>
          <p:cNvGrpSpPr>
            <a:grpSpLocks noChangeAspect="true"/>
          </p:cNvGrpSpPr>
          <p:nvPr/>
        </p:nvGrpSpPr>
        <p:grpSpPr>
          <a:xfrm rot="0">
            <a:off x="251460" y="1260662"/>
            <a:ext cx="7803180" cy="2461833"/>
            <a:chOff x="0" y="0"/>
            <a:chExt cx="10404240" cy="3282444"/>
          </a:xfrm>
        </p:grpSpPr>
        <p:sp>
          <p:nvSpPr>
            <p:cNvPr name="Freeform 7" id="7"/>
            <p:cNvSpPr/>
            <p:nvPr/>
          </p:nvSpPr>
          <p:spPr>
            <a:xfrm flipH="false" flipV="false" rot="0">
              <a:off x="0" y="0"/>
              <a:ext cx="10404221" cy="3282442"/>
            </a:xfrm>
            <a:custGeom>
              <a:avLst/>
              <a:gdLst/>
              <a:ahLst/>
              <a:cxnLst/>
              <a:rect r="r" b="b" t="t" l="l"/>
              <a:pathLst>
                <a:path h="3282442" w="10404221">
                  <a:moveTo>
                    <a:pt x="0" y="0"/>
                  </a:moveTo>
                  <a:lnTo>
                    <a:pt x="10404221" y="0"/>
                  </a:lnTo>
                  <a:lnTo>
                    <a:pt x="10404221" y="3282442"/>
                  </a:lnTo>
                  <a:lnTo>
                    <a:pt x="0" y="3282442"/>
                  </a:lnTo>
                  <a:lnTo>
                    <a:pt x="0" y="0"/>
                  </a:lnTo>
                  <a:close/>
                </a:path>
              </a:pathLst>
            </a:custGeom>
            <a:blipFill>
              <a:blip r:embed="rId3"/>
              <a:stretch>
                <a:fillRect l="-15161" t="0" r="-15162" b="0"/>
              </a:stretch>
            </a:blipFill>
          </p:spPr>
        </p:sp>
      </p:grpSp>
      <p:grpSp>
        <p:nvGrpSpPr>
          <p:cNvPr name="Group 8" id="8"/>
          <p:cNvGrpSpPr>
            <a:grpSpLocks noChangeAspect="true"/>
          </p:cNvGrpSpPr>
          <p:nvPr/>
        </p:nvGrpSpPr>
        <p:grpSpPr>
          <a:xfrm rot="0">
            <a:off x="251460" y="3801446"/>
            <a:ext cx="7803180" cy="6326227"/>
            <a:chOff x="0" y="0"/>
            <a:chExt cx="10404240" cy="8434970"/>
          </a:xfrm>
        </p:grpSpPr>
        <p:sp>
          <p:nvSpPr>
            <p:cNvPr name="Freeform 9" id="9"/>
            <p:cNvSpPr/>
            <p:nvPr/>
          </p:nvSpPr>
          <p:spPr>
            <a:xfrm flipH="false" flipV="false" rot="0">
              <a:off x="0" y="0"/>
              <a:ext cx="10404221" cy="8434959"/>
            </a:xfrm>
            <a:custGeom>
              <a:avLst/>
              <a:gdLst/>
              <a:ahLst/>
              <a:cxnLst/>
              <a:rect r="r" b="b" t="t" l="l"/>
              <a:pathLst>
                <a:path h="8434959" w="10404221">
                  <a:moveTo>
                    <a:pt x="0" y="0"/>
                  </a:moveTo>
                  <a:lnTo>
                    <a:pt x="10404221" y="0"/>
                  </a:lnTo>
                  <a:lnTo>
                    <a:pt x="10404221" y="8434959"/>
                  </a:lnTo>
                  <a:lnTo>
                    <a:pt x="0" y="8434959"/>
                  </a:lnTo>
                  <a:lnTo>
                    <a:pt x="0" y="0"/>
                  </a:lnTo>
                  <a:close/>
                </a:path>
              </a:pathLst>
            </a:custGeom>
            <a:blipFill>
              <a:blip r:embed="rId4"/>
              <a:stretch>
                <a:fillRect l="-13299" t="0" r="-13300" b="0"/>
              </a:stretch>
            </a:blipFill>
          </p:spPr>
        </p:sp>
      </p:grpSp>
      <p:grpSp>
        <p:nvGrpSpPr>
          <p:cNvPr name="Group 10" id="10"/>
          <p:cNvGrpSpPr>
            <a:grpSpLocks noChangeAspect="true"/>
          </p:cNvGrpSpPr>
          <p:nvPr/>
        </p:nvGrpSpPr>
        <p:grpSpPr>
          <a:xfrm rot="0">
            <a:off x="9201150" y="65258"/>
            <a:ext cx="7587669" cy="9935992"/>
            <a:chOff x="0" y="0"/>
            <a:chExt cx="10116892" cy="13247990"/>
          </a:xfrm>
        </p:grpSpPr>
        <p:sp>
          <p:nvSpPr>
            <p:cNvPr name="Freeform 11" id="11"/>
            <p:cNvSpPr/>
            <p:nvPr/>
          </p:nvSpPr>
          <p:spPr>
            <a:xfrm flipH="false" flipV="false" rot="0">
              <a:off x="0" y="0"/>
              <a:ext cx="10116947" cy="13248005"/>
            </a:xfrm>
            <a:custGeom>
              <a:avLst/>
              <a:gdLst/>
              <a:ahLst/>
              <a:cxnLst/>
              <a:rect r="r" b="b" t="t" l="l"/>
              <a:pathLst>
                <a:path h="13248005" w="10116947">
                  <a:moveTo>
                    <a:pt x="0" y="0"/>
                  </a:moveTo>
                  <a:lnTo>
                    <a:pt x="10116947" y="0"/>
                  </a:lnTo>
                  <a:lnTo>
                    <a:pt x="10116947" y="13248005"/>
                  </a:lnTo>
                  <a:lnTo>
                    <a:pt x="0" y="13248005"/>
                  </a:lnTo>
                  <a:lnTo>
                    <a:pt x="0" y="0"/>
                  </a:lnTo>
                  <a:close/>
                </a:path>
              </a:pathLst>
            </a:custGeom>
            <a:blipFill>
              <a:blip r:embed="rId5"/>
              <a:stretch>
                <a:fillRect l="0" t="-1766" r="0" b="-1766"/>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06324" y="757602"/>
            <a:ext cx="15773400" cy="1171384"/>
            <a:chOff x="0" y="0"/>
            <a:chExt cx="21031200" cy="1561846"/>
          </a:xfrm>
        </p:grpSpPr>
        <p:sp>
          <p:nvSpPr>
            <p:cNvPr name="Freeform 4" id="4"/>
            <p:cNvSpPr/>
            <p:nvPr/>
          </p:nvSpPr>
          <p:spPr>
            <a:xfrm flipH="false" flipV="false" rot="0">
              <a:off x="0" y="0"/>
              <a:ext cx="21031200" cy="1561846"/>
            </a:xfrm>
            <a:custGeom>
              <a:avLst/>
              <a:gdLst/>
              <a:ahLst/>
              <a:cxnLst/>
              <a:rect r="r" b="b" t="t" l="l"/>
              <a:pathLst>
                <a:path h="1561846" w="21031200">
                  <a:moveTo>
                    <a:pt x="0" y="0"/>
                  </a:moveTo>
                  <a:lnTo>
                    <a:pt x="21031200" y="0"/>
                  </a:lnTo>
                  <a:lnTo>
                    <a:pt x="21031200" y="1561846"/>
                  </a:lnTo>
                  <a:lnTo>
                    <a:pt x="0" y="1561846"/>
                  </a:lnTo>
                  <a:close/>
                </a:path>
              </a:pathLst>
            </a:custGeom>
            <a:solidFill>
              <a:srgbClr val="000000">
                <a:alpha val="0"/>
              </a:srgbClr>
            </a:solidFill>
          </p:spPr>
        </p:sp>
        <p:sp>
          <p:nvSpPr>
            <p:cNvPr name="TextBox 5" id="5"/>
            <p:cNvSpPr txBox="true"/>
            <p:nvPr/>
          </p:nvSpPr>
          <p:spPr>
            <a:xfrm>
              <a:off x="0" y="0"/>
              <a:ext cx="21031200" cy="1561846"/>
            </a:xfrm>
            <a:prstGeom prst="rect">
              <a:avLst/>
            </a:prstGeom>
          </p:spPr>
          <p:txBody>
            <a:bodyPr anchor="ctr" rtlCol="false" tIns="0" lIns="0" bIns="0" rIns="0"/>
            <a:lstStyle/>
            <a:p>
              <a:pPr algn="l">
                <a:lnSpc>
                  <a:spcPts val="4536"/>
                </a:lnSpc>
              </a:pPr>
              <a:r>
                <a:rPr lang="en-US" sz="4200" spc="36">
                  <a:solidFill>
                    <a:srgbClr val="000000"/>
                  </a:solidFill>
                  <a:latin typeface="Abibas"/>
                  <a:ea typeface="Abibas"/>
                  <a:cs typeface="Abibas"/>
                  <a:sym typeface="Abibas"/>
                </a:rPr>
                <a:t>Increased Crustal Loading</a:t>
              </a:r>
            </a:p>
          </p:txBody>
        </p:sp>
      </p:grpSp>
      <p:grpSp>
        <p:nvGrpSpPr>
          <p:cNvPr name="Group 6" id="6"/>
          <p:cNvGrpSpPr/>
          <p:nvPr/>
        </p:nvGrpSpPr>
        <p:grpSpPr>
          <a:xfrm rot="0">
            <a:off x="296799" y="3885818"/>
            <a:ext cx="10008870" cy="6119052"/>
            <a:chOff x="0" y="0"/>
            <a:chExt cx="13345160" cy="8158736"/>
          </a:xfrm>
        </p:grpSpPr>
        <p:sp>
          <p:nvSpPr>
            <p:cNvPr name="Freeform 7" id="7"/>
            <p:cNvSpPr/>
            <p:nvPr/>
          </p:nvSpPr>
          <p:spPr>
            <a:xfrm flipH="false" flipV="false" rot="0">
              <a:off x="12700" y="12700"/>
              <a:ext cx="13319761" cy="8133334"/>
            </a:xfrm>
            <a:custGeom>
              <a:avLst/>
              <a:gdLst/>
              <a:ahLst/>
              <a:cxnLst/>
              <a:rect r="r" b="b" t="t" l="l"/>
              <a:pathLst>
                <a:path h="8133334" w="13319761">
                  <a:moveTo>
                    <a:pt x="0" y="0"/>
                  </a:moveTo>
                  <a:lnTo>
                    <a:pt x="13319761" y="0"/>
                  </a:lnTo>
                  <a:lnTo>
                    <a:pt x="13319761" y="8133334"/>
                  </a:lnTo>
                  <a:lnTo>
                    <a:pt x="0" y="8133334"/>
                  </a:lnTo>
                  <a:close/>
                </a:path>
              </a:pathLst>
            </a:custGeom>
            <a:solidFill>
              <a:srgbClr val="FFFFFF"/>
            </a:solidFill>
          </p:spPr>
        </p:sp>
        <p:sp>
          <p:nvSpPr>
            <p:cNvPr name="Freeform 8" id="8"/>
            <p:cNvSpPr/>
            <p:nvPr/>
          </p:nvSpPr>
          <p:spPr>
            <a:xfrm flipH="false" flipV="false" rot="0">
              <a:off x="0" y="0"/>
              <a:ext cx="13345161" cy="8158734"/>
            </a:xfrm>
            <a:custGeom>
              <a:avLst/>
              <a:gdLst/>
              <a:ahLst/>
              <a:cxnLst/>
              <a:rect r="r" b="b" t="t" l="l"/>
              <a:pathLst>
                <a:path h="8158734" w="13345161">
                  <a:moveTo>
                    <a:pt x="12700" y="0"/>
                  </a:moveTo>
                  <a:lnTo>
                    <a:pt x="13332461" y="0"/>
                  </a:lnTo>
                  <a:cubicBezTo>
                    <a:pt x="13339446" y="0"/>
                    <a:pt x="13345161" y="5715"/>
                    <a:pt x="13345161" y="12700"/>
                  </a:cubicBezTo>
                  <a:lnTo>
                    <a:pt x="13345161" y="8146034"/>
                  </a:lnTo>
                  <a:cubicBezTo>
                    <a:pt x="13345161" y="8153019"/>
                    <a:pt x="13339446" y="8158734"/>
                    <a:pt x="13332461" y="8158734"/>
                  </a:cubicBezTo>
                  <a:lnTo>
                    <a:pt x="12700" y="8158734"/>
                  </a:lnTo>
                  <a:cubicBezTo>
                    <a:pt x="5715" y="8158734"/>
                    <a:pt x="0" y="8153019"/>
                    <a:pt x="0" y="8146034"/>
                  </a:cubicBezTo>
                  <a:lnTo>
                    <a:pt x="0" y="12700"/>
                  </a:lnTo>
                  <a:cubicBezTo>
                    <a:pt x="0" y="5715"/>
                    <a:pt x="5715" y="0"/>
                    <a:pt x="12700" y="0"/>
                  </a:cubicBezTo>
                  <a:moveTo>
                    <a:pt x="12700" y="25400"/>
                  </a:moveTo>
                  <a:lnTo>
                    <a:pt x="12700" y="12700"/>
                  </a:lnTo>
                  <a:lnTo>
                    <a:pt x="25400" y="12700"/>
                  </a:lnTo>
                  <a:lnTo>
                    <a:pt x="25400" y="8146034"/>
                  </a:lnTo>
                  <a:lnTo>
                    <a:pt x="12700" y="8146034"/>
                  </a:lnTo>
                  <a:lnTo>
                    <a:pt x="12700" y="8133334"/>
                  </a:lnTo>
                  <a:lnTo>
                    <a:pt x="13332461" y="8133334"/>
                  </a:lnTo>
                  <a:lnTo>
                    <a:pt x="13332461" y="8146034"/>
                  </a:lnTo>
                  <a:lnTo>
                    <a:pt x="13319761" y="8146034"/>
                  </a:lnTo>
                  <a:lnTo>
                    <a:pt x="13319761" y="12700"/>
                  </a:lnTo>
                  <a:lnTo>
                    <a:pt x="13332461" y="12700"/>
                  </a:lnTo>
                  <a:lnTo>
                    <a:pt x="13332461" y="25400"/>
                  </a:lnTo>
                  <a:lnTo>
                    <a:pt x="12700" y="25400"/>
                  </a:lnTo>
                  <a:close/>
                </a:path>
              </a:pathLst>
            </a:custGeom>
            <a:solidFill>
              <a:srgbClr val="000000"/>
            </a:solidFill>
          </p:spPr>
        </p:sp>
        <p:sp>
          <p:nvSpPr>
            <p:cNvPr name="TextBox 9" id="9"/>
            <p:cNvSpPr txBox="true"/>
            <p:nvPr/>
          </p:nvSpPr>
          <p:spPr>
            <a:xfrm>
              <a:off x="0" y="28575"/>
              <a:ext cx="13345160" cy="8130161"/>
            </a:xfrm>
            <a:prstGeom prst="rect">
              <a:avLst/>
            </a:prstGeom>
          </p:spPr>
          <p:txBody>
            <a:bodyPr anchor="t" rtlCol="false" tIns="50800" lIns="50800" bIns="50800" rIns="50800"/>
            <a:lstStyle/>
            <a:p>
              <a:pPr algn="l">
                <a:lnSpc>
                  <a:spcPts val="2397"/>
                </a:lnSpc>
              </a:pPr>
              <a:r>
                <a:rPr lang="en-US" sz="2775" b="true">
                  <a:solidFill>
                    <a:srgbClr val="000000"/>
                  </a:solidFill>
                  <a:latin typeface="Calibri (MS) Bold"/>
                  <a:ea typeface="Calibri (MS) Bold"/>
                  <a:cs typeface="Calibri (MS) Bold"/>
                  <a:sym typeface="Calibri (MS) Bold"/>
                </a:rPr>
                <a:t>Crustal Loading</a:t>
              </a:r>
              <a:r>
                <a:rPr lang="en-US" sz="2775">
                  <a:solidFill>
                    <a:srgbClr val="000000"/>
                  </a:solidFill>
                  <a:latin typeface="Calibri (MS)"/>
                  <a:ea typeface="Calibri (MS)"/>
                  <a:cs typeface="Calibri (MS)"/>
                  <a:sym typeface="Calibri (MS)"/>
                </a:rPr>
                <a:t>. The adding of weight by sedimentation from erosion or orogenic processes, or </a:t>
              </a:r>
              <a:r>
                <a:rPr lang="en-US" sz="2775" b="true">
                  <a:solidFill>
                    <a:srgbClr val="000000"/>
                  </a:solidFill>
                  <a:latin typeface="Calibri (MS) Bold"/>
                  <a:ea typeface="Calibri (MS) Bold"/>
                  <a:cs typeface="Calibri (MS) Bold"/>
                  <a:sym typeface="Calibri (MS) Bold"/>
                </a:rPr>
                <a:t>loading</a:t>
              </a:r>
              <a:r>
                <a:rPr lang="en-US" sz="2775">
                  <a:solidFill>
                    <a:srgbClr val="000000"/>
                  </a:solidFill>
                  <a:latin typeface="Calibri (MS)"/>
                  <a:ea typeface="Calibri (MS)"/>
                  <a:cs typeface="Calibri (MS)"/>
                  <a:sym typeface="Calibri (MS)"/>
                </a:rPr>
                <a:t>, </a:t>
              </a:r>
              <a:r>
                <a:rPr lang="en-US" sz="2775" b="true">
                  <a:solidFill>
                    <a:srgbClr val="000000"/>
                  </a:solidFill>
                  <a:latin typeface="Calibri (MS) Bold"/>
                  <a:ea typeface="Calibri (MS) Bold"/>
                  <a:cs typeface="Calibri (MS) Bold"/>
                  <a:sym typeface="Calibri (MS) Bold"/>
                </a:rPr>
                <a:t>causes crustal</a:t>
              </a:r>
              <a:r>
                <a:rPr lang="en-US" sz="2775">
                  <a:solidFill>
                    <a:srgbClr val="000000"/>
                  </a:solidFill>
                  <a:latin typeface="Calibri (MS)"/>
                  <a:ea typeface="Calibri (MS)"/>
                  <a:cs typeface="Calibri (MS)"/>
                  <a:sym typeface="Calibri (MS)"/>
                </a:rPr>
                <a:t> depression and subsidence. Sediments accumulate at the lowest elevation possible, in accommodation spaces. The rate and magnitude of sedimentation controls the rate at which subsidence occurs.</a:t>
              </a:r>
            </a:p>
            <a:p>
              <a:pPr algn="l">
                <a:lnSpc>
                  <a:spcPts val="2397"/>
                </a:lnSpc>
              </a:pPr>
            </a:p>
            <a:p>
              <a:pPr algn="l">
                <a:lnSpc>
                  <a:spcPts val="2397"/>
                </a:lnSpc>
              </a:pPr>
              <a:r>
                <a:rPr lang="en-US" sz="2775">
                  <a:solidFill>
                    <a:srgbClr val="000000"/>
                  </a:solidFill>
                  <a:latin typeface="Calibri (MS)"/>
                  <a:ea typeface="Calibri (MS)"/>
                  <a:cs typeface="Calibri (MS)"/>
                  <a:sym typeface="Calibri (MS)"/>
                </a:rPr>
                <a:t>Earthquakes can be caused by adding increased loads on previously stable land surfaces. For example, the weight of water behind large reservoirs can trigger earthquakes. In 1935, the Colorado River was dammed by the Hoover Dam to form Lake Mead. As the lake filled, over a period of ten years, and the underlying rocks adjusted to the new increased load of over 40km3 of water, long-dormant faults in the area were reactivated, causing over 6000 minor earthquakes. Over 10,000 events were recorded up to 1973, about 10% of which were string enough to be felt by residents. None caused damage.</a:t>
              </a:r>
            </a:p>
          </p:txBody>
        </p:sp>
      </p:grpSp>
      <p:sp>
        <p:nvSpPr>
          <p:cNvPr name="TextBox 10" id="10"/>
          <p:cNvSpPr txBox="true"/>
          <p:nvPr/>
        </p:nvSpPr>
        <p:spPr>
          <a:xfrm rot="0">
            <a:off x="603504" y="1707642"/>
            <a:ext cx="7707357" cy="1766203"/>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Read the text below and;</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Identify what increased crustal loading is.</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Explain how it can cause earthquakes </a:t>
            </a:r>
          </a:p>
          <a:p>
            <a:pPr algn="l" marL="488632" indent="-244316" lvl="1">
              <a:lnSpc>
                <a:spcPts val="3240"/>
              </a:lnSpc>
              <a:buFont typeface="Arial"/>
              <a:buChar char="•"/>
            </a:pPr>
            <a:r>
              <a:rPr lang="en-US" sz="2700">
                <a:solidFill>
                  <a:srgbClr val="00B0F0"/>
                </a:solidFill>
                <a:latin typeface="Calibri (MS)"/>
                <a:ea typeface="Calibri (MS)"/>
                <a:cs typeface="Calibri (MS)"/>
                <a:sym typeface="Calibri (MS)"/>
              </a:rPr>
              <a:t>Extension: Assess the impact of these earthquakes.</a:t>
            </a:r>
          </a:p>
        </p:txBody>
      </p:sp>
      <p:grpSp>
        <p:nvGrpSpPr>
          <p:cNvPr name="Group 11" id="11"/>
          <p:cNvGrpSpPr>
            <a:grpSpLocks noChangeAspect="true"/>
          </p:cNvGrpSpPr>
          <p:nvPr/>
        </p:nvGrpSpPr>
        <p:grpSpPr>
          <a:xfrm rot="0">
            <a:off x="10563632" y="1444752"/>
            <a:ext cx="7418045" cy="7397496"/>
            <a:chOff x="0" y="0"/>
            <a:chExt cx="9890726" cy="9863328"/>
          </a:xfrm>
        </p:grpSpPr>
        <p:sp>
          <p:nvSpPr>
            <p:cNvPr name="Freeform 12" id="12" descr="PLATE TECTONICS: Lecture 2"/>
            <p:cNvSpPr/>
            <p:nvPr/>
          </p:nvSpPr>
          <p:spPr>
            <a:xfrm flipH="false" flipV="false" rot="0">
              <a:off x="0" y="0"/>
              <a:ext cx="9890760" cy="9863328"/>
            </a:xfrm>
            <a:custGeom>
              <a:avLst/>
              <a:gdLst/>
              <a:ahLst/>
              <a:cxnLst/>
              <a:rect r="r" b="b" t="t" l="l"/>
              <a:pathLst>
                <a:path h="9863328" w="9890760">
                  <a:moveTo>
                    <a:pt x="0" y="0"/>
                  </a:moveTo>
                  <a:lnTo>
                    <a:pt x="9890760" y="0"/>
                  </a:lnTo>
                  <a:lnTo>
                    <a:pt x="9890760" y="9863328"/>
                  </a:lnTo>
                  <a:lnTo>
                    <a:pt x="0" y="9863328"/>
                  </a:lnTo>
                  <a:lnTo>
                    <a:pt x="0" y="0"/>
                  </a:lnTo>
                  <a:close/>
                </a:path>
              </a:pathLst>
            </a:custGeom>
            <a:blipFill>
              <a:blip r:embed="rId3"/>
              <a:stretch>
                <a:fillRect l="0" t="0" r="-5" b="0"/>
              </a:stretch>
            </a:blipFill>
          </p:spPr>
        </p:sp>
      </p:grpSp>
      <p:grpSp>
        <p:nvGrpSpPr>
          <p:cNvPr name="Group 13" id="13"/>
          <p:cNvGrpSpPr/>
          <p:nvPr/>
        </p:nvGrpSpPr>
        <p:grpSpPr>
          <a:xfrm rot="0">
            <a:off x="1064988" y="16325"/>
            <a:ext cx="15773400" cy="866367"/>
            <a:chOff x="0" y="0"/>
            <a:chExt cx="21031200" cy="1155156"/>
          </a:xfrm>
        </p:grpSpPr>
        <p:sp>
          <p:nvSpPr>
            <p:cNvPr name="Freeform 14" id="1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15" id="15"/>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Can human activity trigger earthquakes?</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16325"/>
            <a:ext cx="18288000" cy="866367"/>
            <a:chOff x="0" y="0"/>
            <a:chExt cx="24384000" cy="1155156"/>
          </a:xfrm>
        </p:grpSpPr>
        <p:sp>
          <p:nvSpPr>
            <p:cNvPr name="Freeform 4" id="4"/>
            <p:cNvSpPr/>
            <p:nvPr/>
          </p:nvSpPr>
          <p:spPr>
            <a:xfrm flipH="false" flipV="false" rot="0">
              <a:off x="0" y="0"/>
              <a:ext cx="24384000" cy="1155156"/>
            </a:xfrm>
            <a:custGeom>
              <a:avLst/>
              <a:gdLst/>
              <a:ahLst/>
              <a:cxnLst/>
              <a:rect r="r" b="b" t="t" l="l"/>
              <a:pathLst>
                <a:path h="1155156" w="24384000">
                  <a:moveTo>
                    <a:pt x="0" y="0"/>
                  </a:moveTo>
                  <a:lnTo>
                    <a:pt x="24384000" y="0"/>
                  </a:lnTo>
                  <a:lnTo>
                    <a:pt x="24384000" y="1155156"/>
                  </a:lnTo>
                  <a:lnTo>
                    <a:pt x="0" y="1155156"/>
                  </a:lnTo>
                  <a:close/>
                </a:path>
              </a:pathLst>
            </a:custGeom>
            <a:solidFill>
              <a:srgbClr val="000000">
                <a:alpha val="0"/>
              </a:srgbClr>
            </a:solidFill>
          </p:spPr>
        </p:sp>
        <p:sp>
          <p:nvSpPr>
            <p:cNvPr name="TextBox 5" id="5"/>
            <p:cNvSpPr txBox="true"/>
            <p:nvPr/>
          </p:nvSpPr>
          <p:spPr>
            <a:xfrm>
              <a:off x="0" y="66675"/>
              <a:ext cx="24384000" cy="1088481"/>
            </a:xfrm>
            <a:prstGeom prst="rect">
              <a:avLst/>
            </a:prstGeom>
          </p:spPr>
          <p:txBody>
            <a:bodyPr anchor="ctr" rtlCol="false" tIns="0" lIns="0" bIns="0" rIns="0"/>
            <a:lstStyle/>
            <a:p>
              <a:pPr algn="ctr">
                <a:lnSpc>
                  <a:spcPts val="2993"/>
                </a:lnSpc>
              </a:pPr>
              <a:r>
                <a:rPr lang="en-US" sz="3465" spc="30">
                  <a:solidFill>
                    <a:srgbClr val="000000"/>
                  </a:solidFill>
                  <a:latin typeface="Abibas"/>
                  <a:ea typeface="Abibas"/>
                  <a:cs typeface="Abibas"/>
                  <a:sym typeface="Abibas"/>
                </a:rPr>
                <a:t>Why do earthquakes &amp; their effects extend beyond the immediate plate boundary? </a:t>
              </a:r>
            </a:p>
          </p:txBody>
        </p:sp>
      </p:grpSp>
      <p:sp>
        <p:nvSpPr>
          <p:cNvPr name="TextBox 6" id="6"/>
          <p:cNvSpPr txBox="true"/>
          <p:nvPr/>
        </p:nvSpPr>
        <p:spPr>
          <a:xfrm rot="0">
            <a:off x="182882" y="4677046"/>
            <a:ext cx="10136775" cy="5564234"/>
          </a:xfrm>
          <a:prstGeom prst="rect">
            <a:avLst/>
          </a:prstGeom>
        </p:spPr>
        <p:txBody>
          <a:bodyPr anchor="t" rtlCol="false" tIns="0" lIns="0" bIns="0" rIns="0">
            <a:spAutoFit/>
          </a:bodyPr>
          <a:lstStyle/>
          <a:p>
            <a:pPr algn="l">
              <a:lnSpc>
                <a:spcPts val="1539"/>
              </a:lnSpc>
            </a:pPr>
            <a:r>
              <a:rPr lang="en-US" sz="1425">
                <a:solidFill>
                  <a:srgbClr val="000000"/>
                </a:solidFill>
                <a:latin typeface="Calibri (MS)"/>
                <a:ea typeface="Calibri (MS)"/>
                <a:cs typeface="Calibri (MS)"/>
                <a:sym typeface="Calibri (MS)"/>
              </a:rPr>
              <a:t>The vast majority of earthquakes occur in zones that we now recognize as the boundaries between tectonic plates. These are locations where slabs of the lithosphere (the crust and top hard part of the mantle) are bumping, grinding, and sliding past each other.</a:t>
            </a:r>
          </a:p>
          <a:p>
            <a:pPr algn="l">
              <a:lnSpc>
                <a:spcPts val="1539"/>
              </a:lnSpc>
            </a:pPr>
            <a:r>
              <a:rPr lang="en-US" sz="1425">
                <a:solidFill>
                  <a:srgbClr val="000000"/>
                </a:solidFill>
                <a:latin typeface="Calibri (MS)"/>
                <a:ea typeface="Calibri (MS)"/>
                <a:cs typeface="Calibri (MS)"/>
                <a:sym typeface="Calibri (MS)"/>
              </a:rPr>
              <a:t>But not all these zones are the same.  Some zones are thin/narrow lines and some zones are thick/wide black smudges on the map.</a:t>
            </a:r>
          </a:p>
          <a:p>
            <a:pPr algn="l">
              <a:lnSpc>
                <a:spcPts val="1539"/>
              </a:lnSpc>
            </a:pPr>
            <a:r>
              <a:rPr lang="en-US" sz="1425">
                <a:solidFill>
                  <a:srgbClr val="000000"/>
                </a:solidFill>
                <a:latin typeface="Calibri (MS)"/>
                <a:ea typeface="Calibri (MS)"/>
                <a:cs typeface="Calibri (MS)"/>
                <a:sym typeface="Calibri (MS)"/>
              </a:rPr>
              <a:t>This is where the DEPTH of the earthquake comes into play.  Scientists group earthquakes into the following depths:</a:t>
            </a:r>
          </a:p>
          <a:p>
            <a:pPr algn="l" marL="257889" indent="-128945" lvl="1">
              <a:lnSpc>
                <a:spcPts val="1539"/>
              </a:lnSpc>
              <a:buFont typeface="Arial"/>
              <a:buChar char="•"/>
            </a:pPr>
            <a:r>
              <a:rPr lang="en-US" b="true" sz="1425">
                <a:solidFill>
                  <a:srgbClr val="000000"/>
                </a:solidFill>
                <a:latin typeface="Calibri (MS) Bold"/>
                <a:ea typeface="Calibri (MS) Bold"/>
                <a:cs typeface="Calibri (MS) Bold"/>
                <a:sym typeface="Calibri (MS) Bold"/>
              </a:rPr>
              <a:t>Shallow earthquakes</a:t>
            </a:r>
            <a:r>
              <a:rPr lang="en-US" sz="1425">
                <a:solidFill>
                  <a:srgbClr val="000000"/>
                </a:solidFill>
                <a:latin typeface="Calibri (MS)"/>
                <a:ea typeface="Calibri (MS)"/>
                <a:cs typeface="Calibri (MS)"/>
                <a:sym typeface="Calibri (MS)"/>
              </a:rPr>
              <a:t> are between 0 and 70 km deep;</a:t>
            </a:r>
          </a:p>
          <a:p>
            <a:pPr algn="l" marL="257889" indent="-128945" lvl="1">
              <a:lnSpc>
                <a:spcPts val="1539"/>
              </a:lnSpc>
              <a:buFont typeface="Arial"/>
              <a:buChar char="•"/>
            </a:pPr>
            <a:r>
              <a:rPr lang="en-US" b="true" sz="1425">
                <a:solidFill>
                  <a:srgbClr val="000000"/>
                </a:solidFill>
                <a:latin typeface="Calibri (MS) Bold"/>
                <a:ea typeface="Calibri (MS) Bold"/>
                <a:cs typeface="Calibri (MS) Bold"/>
                <a:sym typeface="Calibri (MS) Bold"/>
              </a:rPr>
              <a:t>Intermediate earthquakes</a:t>
            </a:r>
            <a:r>
              <a:rPr lang="en-US" sz="1425">
                <a:solidFill>
                  <a:srgbClr val="000000"/>
                </a:solidFill>
                <a:latin typeface="Calibri (MS)"/>
                <a:ea typeface="Calibri (MS)"/>
                <a:cs typeface="Calibri (MS)"/>
                <a:sym typeface="Calibri (MS)"/>
              </a:rPr>
              <a:t> are  70 – 300 km deep;</a:t>
            </a:r>
          </a:p>
          <a:p>
            <a:pPr algn="l" marL="257889" indent="-128945" lvl="1">
              <a:lnSpc>
                <a:spcPts val="1539"/>
              </a:lnSpc>
              <a:buFont typeface="Arial"/>
              <a:buChar char="•"/>
            </a:pPr>
            <a:r>
              <a:rPr lang="en-US" b="true" sz="1425">
                <a:solidFill>
                  <a:srgbClr val="000000"/>
                </a:solidFill>
                <a:latin typeface="Calibri (MS) Bold"/>
                <a:ea typeface="Calibri (MS) Bold"/>
                <a:cs typeface="Calibri (MS) Bold"/>
                <a:sym typeface="Calibri (MS) Bold"/>
              </a:rPr>
              <a:t>Deep earthquakes</a:t>
            </a:r>
            <a:r>
              <a:rPr lang="en-US" sz="1425">
                <a:solidFill>
                  <a:srgbClr val="000000"/>
                </a:solidFill>
                <a:latin typeface="Calibri (MS)"/>
                <a:ea typeface="Calibri (MS)"/>
                <a:cs typeface="Calibri (MS)"/>
                <a:sym typeface="Calibri (MS)"/>
              </a:rPr>
              <a:t> are 300 – 700 km deep.</a:t>
            </a:r>
          </a:p>
          <a:p>
            <a:pPr algn="l" marL="257889" indent="-128945" lvl="1">
              <a:lnSpc>
                <a:spcPts val="1539"/>
              </a:lnSpc>
            </a:pPr>
            <a:r>
              <a:rPr lang="en-US" sz="1425">
                <a:solidFill>
                  <a:srgbClr val="000000"/>
                </a:solidFill>
                <a:latin typeface="Calibri (MS)"/>
                <a:ea typeface="Calibri (MS)"/>
                <a:cs typeface="Calibri (MS)"/>
                <a:sym typeface="Calibri (MS)"/>
              </a:rPr>
              <a:t>If we look at the thin zones we notice that all the earthquakes are shallow.</a:t>
            </a:r>
          </a:p>
          <a:p>
            <a:pPr algn="l" marL="257889" indent="-128945" lvl="1">
              <a:lnSpc>
                <a:spcPts val="1539"/>
              </a:lnSpc>
            </a:pPr>
            <a:r>
              <a:rPr lang="en-US" sz="1425">
                <a:solidFill>
                  <a:srgbClr val="000000"/>
                </a:solidFill>
                <a:latin typeface="Calibri (MS)"/>
                <a:ea typeface="Calibri (MS)"/>
                <a:cs typeface="Calibri (MS)"/>
                <a:sym typeface="Calibri (MS)"/>
              </a:rPr>
              <a:t>If we look at the wide zones we see that the earthquakes are shallow on one side (red in image above), intermediate depth in the middle (yellow/orange) and deep (green) on the other side. This zoning phenomenon is now commonly known as the Benioff Zone. The Benioff Zone of earthquakes is caused by the subduction of one tectonic plate under another. The earthquakes at the surface boundary between the two plates are shallow. The subducted plate is forced down deeper, and further away from the plate boundary, causing intermediate earthquakes and as it is forced into the mantle it continues to produce earthquakes (deep earthquakes) until the plate finally is reabsorbed into the mantle at a depth of around 700 km or so.</a:t>
            </a:r>
          </a:p>
          <a:p>
            <a:pPr algn="l" marL="257889" indent="-128945" lvl="1">
              <a:lnSpc>
                <a:spcPts val="1539"/>
              </a:lnSpc>
            </a:pPr>
            <a:r>
              <a:rPr lang="en-US" sz="1425">
                <a:solidFill>
                  <a:srgbClr val="000000"/>
                </a:solidFill>
                <a:latin typeface="Calibri (MS)"/>
                <a:ea typeface="Calibri (MS)"/>
                <a:cs typeface="Calibri (MS)"/>
                <a:sym typeface="Calibri (MS)"/>
              </a:rPr>
              <a:t>The earthquake data acts as a ‘sonogram’ of what is happening at the plate boundary. If we plot the data on a graph showing earthquake depth against distance we almost can see the shape of the plate being forced down into the mantle.  Where the earthquakes stop at depth is where the plate becomes so soft that no sudden movements (ie rocks grinding) can be detected.  Here the plate is being reabsorbed into the mantle.</a:t>
            </a:r>
          </a:p>
        </p:txBody>
      </p:sp>
      <p:grpSp>
        <p:nvGrpSpPr>
          <p:cNvPr name="Group 7" id="7"/>
          <p:cNvGrpSpPr>
            <a:grpSpLocks noChangeAspect="true"/>
          </p:cNvGrpSpPr>
          <p:nvPr/>
        </p:nvGrpSpPr>
        <p:grpSpPr>
          <a:xfrm rot="0">
            <a:off x="233362" y="730351"/>
            <a:ext cx="7429500" cy="3786189"/>
            <a:chOff x="0" y="0"/>
            <a:chExt cx="9906000" cy="5048252"/>
          </a:xfrm>
        </p:grpSpPr>
        <p:sp>
          <p:nvSpPr>
            <p:cNvPr name="Freeform 8" id="8" descr="https://geoetc.com/wp-content/uploads/2021/09/Earthquake-map.jpg"/>
            <p:cNvSpPr/>
            <p:nvPr/>
          </p:nvSpPr>
          <p:spPr>
            <a:xfrm flipH="false" flipV="false" rot="0">
              <a:off x="0" y="0"/>
              <a:ext cx="9906000" cy="5048250"/>
            </a:xfrm>
            <a:custGeom>
              <a:avLst/>
              <a:gdLst/>
              <a:ahLst/>
              <a:cxnLst/>
              <a:rect r="r" b="b" t="t" l="l"/>
              <a:pathLst>
                <a:path h="5048250" w="9906000">
                  <a:moveTo>
                    <a:pt x="0" y="0"/>
                  </a:moveTo>
                  <a:lnTo>
                    <a:pt x="9906000" y="0"/>
                  </a:lnTo>
                  <a:lnTo>
                    <a:pt x="9906000" y="5048250"/>
                  </a:lnTo>
                  <a:lnTo>
                    <a:pt x="0" y="5048250"/>
                  </a:lnTo>
                  <a:lnTo>
                    <a:pt x="0" y="0"/>
                  </a:lnTo>
                  <a:close/>
                </a:path>
              </a:pathLst>
            </a:custGeom>
            <a:blipFill>
              <a:blip r:embed="rId3"/>
              <a:stretch>
                <a:fillRect l="0" t="0" r="0" b="0"/>
              </a:stretch>
            </a:blipFill>
          </p:spPr>
        </p:sp>
      </p:grpSp>
      <p:grpSp>
        <p:nvGrpSpPr>
          <p:cNvPr name="Group 9" id="9"/>
          <p:cNvGrpSpPr>
            <a:grpSpLocks noChangeAspect="true"/>
          </p:cNvGrpSpPr>
          <p:nvPr/>
        </p:nvGrpSpPr>
        <p:grpSpPr>
          <a:xfrm rot="0">
            <a:off x="7929153" y="882692"/>
            <a:ext cx="10257608" cy="3633849"/>
            <a:chOff x="0" y="0"/>
            <a:chExt cx="13676810" cy="4845132"/>
          </a:xfrm>
        </p:grpSpPr>
        <p:sp>
          <p:nvSpPr>
            <p:cNvPr name="Freeform 10" id="10"/>
            <p:cNvSpPr/>
            <p:nvPr/>
          </p:nvSpPr>
          <p:spPr>
            <a:xfrm flipH="false" flipV="false" rot="0">
              <a:off x="0" y="0"/>
              <a:ext cx="13676757" cy="4845177"/>
            </a:xfrm>
            <a:custGeom>
              <a:avLst/>
              <a:gdLst/>
              <a:ahLst/>
              <a:cxnLst/>
              <a:rect r="r" b="b" t="t" l="l"/>
              <a:pathLst>
                <a:path h="4845177" w="13676757">
                  <a:moveTo>
                    <a:pt x="0" y="0"/>
                  </a:moveTo>
                  <a:lnTo>
                    <a:pt x="13676757" y="0"/>
                  </a:lnTo>
                  <a:lnTo>
                    <a:pt x="13676757" y="4845177"/>
                  </a:lnTo>
                  <a:lnTo>
                    <a:pt x="0" y="4845177"/>
                  </a:lnTo>
                  <a:lnTo>
                    <a:pt x="0" y="0"/>
                  </a:lnTo>
                  <a:close/>
                </a:path>
              </a:pathLst>
            </a:custGeom>
            <a:blipFill>
              <a:blip r:embed="rId4"/>
              <a:stretch>
                <a:fillRect l="-21764" t="0" r="-21764" b="0"/>
              </a:stretch>
            </a:blipFill>
          </p:spPr>
        </p:sp>
      </p:grpSp>
      <p:grpSp>
        <p:nvGrpSpPr>
          <p:cNvPr name="Group 11" id="11"/>
          <p:cNvGrpSpPr>
            <a:grpSpLocks noChangeAspect="true"/>
          </p:cNvGrpSpPr>
          <p:nvPr/>
        </p:nvGrpSpPr>
        <p:grpSpPr>
          <a:xfrm rot="0">
            <a:off x="10685416" y="5123907"/>
            <a:ext cx="7501343" cy="5094921"/>
            <a:chOff x="0" y="0"/>
            <a:chExt cx="10001790" cy="6793228"/>
          </a:xfrm>
        </p:grpSpPr>
        <p:sp>
          <p:nvSpPr>
            <p:cNvPr name="Freeform 12" id="12"/>
            <p:cNvSpPr/>
            <p:nvPr/>
          </p:nvSpPr>
          <p:spPr>
            <a:xfrm flipH="false" flipV="false" rot="0">
              <a:off x="0" y="0"/>
              <a:ext cx="10001758" cy="6793230"/>
            </a:xfrm>
            <a:custGeom>
              <a:avLst/>
              <a:gdLst/>
              <a:ahLst/>
              <a:cxnLst/>
              <a:rect r="r" b="b" t="t" l="l"/>
              <a:pathLst>
                <a:path h="6793230" w="10001758">
                  <a:moveTo>
                    <a:pt x="0" y="0"/>
                  </a:moveTo>
                  <a:lnTo>
                    <a:pt x="10001758" y="0"/>
                  </a:lnTo>
                  <a:lnTo>
                    <a:pt x="10001758" y="6793230"/>
                  </a:lnTo>
                  <a:lnTo>
                    <a:pt x="0" y="6793230"/>
                  </a:lnTo>
                  <a:lnTo>
                    <a:pt x="0" y="0"/>
                  </a:lnTo>
                  <a:close/>
                </a:path>
              </a:pathLst>
            </a:custGeom>
            <a:blipFill>
              <a:blip r:embed="rId5"/>
              <a:stretch>
                <a:fillRect l="0" t="-7745" r="0" b="-7745"/>
              </a:stretch>
            </a:blipFill>
          </p:spPr>
        </p:sp>
      </p:grpSp>
      <p:sp>
        <p:nvSpPr>
          <p:cNvPr name="AutoShape 13" id="13"/>
          <p:cNvSpPr/>
          <p:nvPr/>
        </p:nvSpPr>
        <p:spPr>
          <a:xfrm rot="-3431945">
            <a:off x="6199419" y="5845629"/>
            <a:ext cx="4207320" cy="0"/>
          </a:xfrm>
          <a:prstGeom prst="line">
            <a:avLst/>
          </a:prstGeom>
          <a:ln cap="rnd" w="9525">
            <a:solidFill>
              <a:srgbClr val="4472C4"/>
            </a:solidFill>
            <a:prstDash val="solid"/>
            <a:headEnd type="none" len="sm" w="sm"/>
            <a:tailEnd type="triangle" len="med" w="lg"/>
          </a:ln>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3" id="3"/>
          <p:cNvGrpSpPr/>
          <p:nvPr/>
        </p:nvGrpSpPr>
        <p:grpSpPr>
          <a:xfrm rot="0">
            <a:off x="-28575" y="-28574"/>
            <a:ext cx="9786474" cy="3409950"/>
            <a:chOff x="0" y="0"/>
            <a:chExt cx="13048632" cy="4546600"/>
          </a:xfrm>
        </p:grpSpPr>
        <p:sp>
          <p:nvSpPr>
            <p:cNvPr name="Freeform 4" id="4"/>
            <p:cNvSpPr/>
            <p:nvPr/>
          </p:nvSpPr>
          <p:spPr>
            <a:xfrm flipH="false" flipV="false" rot="0">
              <a:off x="38100" y="38100"/>
              <a:ext cx="12972414" cy="4470400"/>
            </a:xfrm>
            <a:custGeom>
              <a:avLst/>
              <a:gdLst/>
              <a:ahLst/>
              <a:cxnLst/>
              <a:rect r="r" b="b" t="t" l="l"/>
              <a:pathLst>
                <a:path h="4470400" w="12972414">
                  <a:moveTo>
                    <a:pt x="0" y="0"/>
                  </a:moveTo>
                  <a:lnTo>
                    <a:pt x="12972414" y="0"/>
                  </a:lnTo>
                  <a:lnTo>
                    <a:pt x="12972414" y="4470400"/>
                  </a:lnTo>
                  <a:lnTo>
                    <a:pt x="0" y="4470400"/>
                  </a:lnTo>
                  <a:close/>
                </a:path>
              </a:pathLst>
            </a:custGeom>
            <a:solidFill>
              <a:srgbClr val="FFFFFF"/>
            </a:solidFill>
          </p:spPr>
        </p:sp>
        <p:sp>
          <p:nvSpPr>
            <p:cNvPr name="Freeform 5" id="5"/>
            <p:cNvSpPr/>
            <p:nvPr/>
          </p:nvSpPr>
          <p:spPr>
            <a:xfrm flipH="false" flipV="false" rot="0">
              <a:off x="0" y="0"/>
              <a:ext cx="13048614" cy="4546600"/>
            </a:xfrm>
            <a:custGeom>
              <a:avLst/>
              <a:gdLst/>
              <a:ahLst/>
              <a:cxnLst/>
              <a:rect r="r" b="b" t="t" l="l"/>
              <a:pathLst>
                <a:path h="4546600" w="13048614">
                  <a:moveTo>
                    <a:pt x="38100" y="0"/>
                  </a:moveTo>
                  <a:lnTo>
                    <a:pt x="13010514" y="0"/>
                  </a:lnTo>
                  <a:cubicBezTo>
                    <a:pt x="13031597" y="0"/>
                    <a:pt x="13048614" y="17018"/>
                    <a:pt x="13048614" y="38100"/>
                  </a:cubicBezTo>
                  <a:lnTo>
                    <a:pt x="13048614" y="4508500"/>
                  </a:lnTo>
                  <a:cubicBezTo>
                    <a:pt x="13048614" y="4529582"/>
                    <a:pt x="13031597" y="4546600"/>
                    <a:pt x="13010514" y="4546600"/>
                  </a:cubicBezTo>
                  <a:lnTo>
                    <a:pt x="38100" y="4546600"/>
                  </a:lnTo>
                  <a:cubicBezTo>
                    <a:pt x="17018" y="4546600"/>
                    <a:pt x="0" y="4529582"/>
                    <a:pt x="0" y="4508500"/>
                  </a:cubicBezTo>
                  <a:lnTo>
                    <a:pt x="0" y="38100"/>
                  </a:lnTo>
                  <a:cubicBezTo>
                    <a:pt x="0" y="17018"/>
                    <a:pt x="17018" y="0"/>
                    <a:pt x="38100" y="0"/>
                  </a:cubicBezTo>
                  <a:moveTo>
                    <a:pt x="38100" y="76200"/>
                  </a:moveTo>
                  <a:lnTo>
                    <a:pt x="38100" y="38100"/>
                  </a:lnTo>
                  <a:lnTo>
                    <a:pt x="76200" y="38100"/>
                  </a:lnTo>
                  <a:lnTo>
                    <a:pt x="76200" y="4508500"/>
                  </a:lnTo>
                  <a:lnTo>
                    <a:pt x="38100" y="4508500"/>
                  </a:lnTo>
                  <a:lnTo>
                    <a:pt x="38100" y="4470400"/>
                  </a:lnTo>
                  <a:lnTo>
                    <a:pt x="13010514" y="4470400"/>
                  </a:lnTo>
                  <a:lnTo>
                    <a:pt x="13010514" y="4508500"/>
                  </a:lnTo>
                  <a:lnTo>
                    <a:pt x="12972414" y="4508500"/>
                  </a:lnTo>
                  <a:lnTo>
                    <a:pt x="12972414" y="38100"/>
                  </a:lnTo>
                  <a:lnTo>
                    <a:pt x="13010514" y="38100"/>
                  </a:lnTo>
                  <a:lnTo>
                    <a:pt x="13010514" y="76200"/>
                  </a:lnTo>
                  <a:lnTo>
                    <a:pt x="38100" y="76200"/>
                  </a:lnTo>
                  <a:close/>
                </a:path>
              </a:pathLst>
            </a:custGeom>
            <a:solidFill>
              <a:srgbClr val="000000"/>
            </a:solidFill>
          </p:spPr>
        </p:sp>
        <p:sp>
          <p:nvSpPr>
            <p:cNvPr name="TextBox 6" id="6"/>
            <p:cNvSpPr txBox="true"/>
            <p:nvPr/>
          </p:nvSpPr>
          <p:spPr>
            <a:xfrm>
              <a:off x="0" y="9525"/>
              <a:ext cx="13048632" cy="4537075"/>
            </a:xfrm>
            <a:prstGeom prst="rect">
              <a:avLst/>
            </a:prstGeom>
          </p:spPr>
          <p:txBody>
            <a:bodyPr anchor="t" rtlCol="false" tIns="50800" lIns="50800" bIns="50800" rIns="50800"/>
            <a:lstStyle/>
            <a:p>
              <a:pPr algn="l">
                <a:lnSpc>
                  <a:spcPts val="2188"/>
                </a:lnSpc>
              </a:pPr>
              <a:r>
                <a:rPr lang="en-US" sz="2279">
                  <a:solidFill>
                    <a:srgbClr val="000000"/>
                  </a:solidFill>
                  <a:latin typeface="Calibri (MS)"/>
                  <a:ea typeface="Calibri (MS)"/>
                  <a:cs typeface="Calibri (MS)"/>
                  <a:sym typeface="Calibri (MS)"/>
                </a:rPr>
                <a:t>Hazardous environments If answering this option, answer Question 7 and either Question 8 or Question 9. </a:t>
              </a:r>
            </a:p>
            <a:p>
              <a:pPr algn="l">
                <a:lnSpc>
                  <a:spcPts val="2188"/>
                </a:lnSpc>
              </a:pPr>
            </a:p>
            <a:p>
              <a:pPr algn="l">
                <a:lnSpc>
                  <a:spcPts val="2188"/>
                </a:lnSpc>
              </a:pPr>
              <a:r>
                <a:rPr lang="en-US" sz="2279">
                  <a:solidFill>
                    <a:srgbClr val="000000"/>
                  </a:solidFill>
                  <a:latin typeface="Calibri (MS)"/>
                  <a:ea typeface="Calibri (MS)"/>
                  <a:cs typeface="Calibri (MS)"/>
                  <a:sym typeface="Calibri (MS)"/>
                </a:rPr>
                <a:t>7 Fig. 7.1 shows the global distribution of earthquakes. </a:t>
              </a:r>
            </a:p>
            <a:p>
              <a:pPr algn="l">
                <a:lnSpc>
                  <a:spcPts val="2188"/>
                </a:lnSpc>
              </a:pPr>
            </a:p>
            <a:p>
              <a:pPr algn="l" marL="412623" indent="-206312" lvl="1">
                <a:lnSpc>
                  <a:spcPts val="2188"/>
                </a:lnSpc>
                <a:buAutoNum type="alphaLcPeriod" startAt="1"/>
              </a:pPr>
              <a:r>
                <a:rPr lang="en-US" sz="2279">
                  <a:solidFill>
                    <a:srgbClr val="000000"/>
                  </a:solidFill>
                  <a:latin typeface="Calibri (MS)"/>
                  <a:ea typeface="Calibri (MS)"/>
                  <a:cs typeface="Calibri (MS)"/>
                  <a:sym typeface="Calibri (MS)"/>
                </a:rPr>
                <a:t>Describe the global distribution of earthquakes shown in Fig. 7.1. [4] </a:t>
              </a:r>
            </a:p>
            <a:p>
              <a:pPr algn="l" marL="412623" indent="-206312" lvl="1">
                <a:lnSpc>
                  <a:spcPts val="2188"/>
                </a:lnSpc>
              </a:pPr>
            </a:p>
            <a:p>
              <a:pPr algn="l" marL="412623" indent="-206312" lvl="1">
                <a:lnSpc>
                  <a:spcPts val="2188"/>
                </a:lnSpc>
                <a:buAutoNum type="alphaLcPeriod" startAt="1"/>
              </a:pPr>
              <a:r>
                <a:rPr lang="en-US" sz="2279">
                  <a:solidFill>
                    <a:srgbClr val="000000"/>
                  </a:solidFill>
                  <a:latin typeface="Calibri (MS)"/>
                  <a:ea typeface="Calibri (MS)"/>
                  <a:cs typeface="Calibri (MS)"/>
                  <a:sym typeface="Calibri (MS)"/>
                </a:rPr>
                <a:t>Explain why the depth of focus of earthquakes varies from place to place. [6] </a:t>
              </a:r>
            </a:p>
          </p:txBody>
        </p:sp>
      </p:grpSp>
      <p:grpSp>
        <p:nvGrpSpPr>
          <p:cNvPr name="Group 7" id="7"/>
          <p:cNvGrpSpPr>
            <a:grpSpLocks noChangeAspect="true"/>
          </p:cNvGrpSpPr>
          <p:nvPr/>
        </p:nvGrpSpPr>
        <p:grpSpPr>
          <a:xfrm rot="0">
            <a:off x="0" y="3309286"/>
            <a:ext cx="9729324" cy="6977714"/>
            <a:chOff x="0" y="0"/>
            <a:chExt cx="12972432" cy="9303618"/>
          </a:xfrm>
        </p:grpSpPr>
        <p:sp>
          <p:nvSpPr>
            <p:cNvPr name="Freeform 8" id="8"/>
            <p:cNvSpPr/>
            <p:nvPr/>
          </p:nvSpPr>
          <p:spPr>
            <a:xfrm flipH="false" flipV="false" rot="0">
              <a:off x="0" y="0"/>
              <a:ext cx="12972415" cy="9303639"/>
            </a:xfrm>
            <a:custGeom>
              <a:avLst/>
              <a:gdLst/>
              <a:ahLst/>
              <a:cxnLst/>
              <a:rect r="r" b="b" t="t" l="l"/>
              <a:pathLst>
                <a:path h="9303639" w="12972415">
                  <a:moveTo>
                    <a:pt x="0" y="0"/>
                  </a:moveTo>
                  <a:lnTo>
                    <a:pt x="12972415" y="0"/>
                  </a:lnTo>
                  <a:lnTo>
                    <a:pt x="12972415" y="9303639"/>
                  </a:lnTo>
                  <a:lnTo>
                    <a:pt x="0" y="9303639"/>
                  </a:lnTo>
                  <a:lnTo>
                    <a:pt x="0" y="0"/>
                  </a:lnTo>
                  <a:close/>
                </a:path>
              </a:pathLst>
            </a:custGeom>
            <a:blipFill>
              <a:blip r:embed="rId4"/>
              <a:stretch>
                <a:fillRect l="0" t="0" r="0" b="0"/>
              </a:stretch>
            </a:blipFill>
          </p:spPr>
        </p:sp>
      </p:grpSp>
      <p:grpSp>
        <p:nvGrpSpPr>
          <p:cNvPr name="Group 9" id="9"/>
          <p:cNvGrpSpPr/>
          <p:nvPr/>
        </p:nvGrpSpPr>
        <p:grpSpPr>
          <a:xfrm rot="0">
            <a:off x="9835862" y="-28573"/>
            <a:ext cx="8480714" cy="10344150"/>
            <a:chOff x="0" y="0"/>
            <a:chExt cx="11307618" cy="13792200"/>
          </a:xfrm>
        </p:grpSpPr>
        <p:sp>
          <p:nvSpPr>
            <p:cNvPr name="Freeform 10" id="10"/>
            <p:cNvSpPr/>
            <p:nvPr/>
          </p:nvSpPr>
          <p:spPr>
            <a:xfrm flipH="false" flipV="false" rot="0">
              <a:off x="38100" y="38100"/>
              <a:ext cx="11231372" cy="13716000"/>
            </a:xfrm>
            <a:custGeom>
              <a:avLst/>
              <a:gdLst/>
              <a:ahLst/>
              <a:cxnLst/>
              <a:rect r="r" b="b" t="t" l="l"/>
              <a:pathLst>
                <a:path h="13716000" w="11231372">
                  <a:moveTo>
                    <a:pt x="0" y="0"/>
                  </a:moveTo>
                  <a:lnTo>
                    <a:pt x="11231372" y="0"/>
                  </a:lnTo>
                  <a:lnTo>
                    <a:pt x="11231372" y="13716000"/>
                  </a:lnTo>
                  <a:lnTo>
                    <a:pt x="0" y="13716000"/>
                  </a:lnTo>
                  <a:close/>
                </a:path>
              </a:pathLst>
            </a:custGeom>
            <a:solidFill>
              <a:srgbClr val="FFFFFF"/>
            </a:solidFill>
          </p:spPr>
        </p:sp>
        <p:sp>
          <p:nvSpPr>
            <p:cNvPr name="Freeform 11" id="11"/>
            <p:cNvSpPr/>
            <p:nvPr/>
          </p:nvSpPr>
          <p:spPr>
            <a:xfrm flipH="false" flipV="false" rot="0">
              <a:off x="0" y="0"/>
              <a:ext cx="11307572" cy="13792200"/>
            </a:xfrm>
            <a:custGeom>
              <a:avLst/>
              <a:gdLst/>
              <a:ahLst/>
              <a:cxnLst/>
              <a:rect r="r" b="b" t="t" l="l"/>
              <a:pathLst>
                <a:path h="13792200" w="11307572">
                  <a:moveTo>
                    <a:pt x="38100" y="0"/>
                  </a:moveTo>
                  <a:lnTo>
                    <a:pt x="11269472" y="0"/>
                  </a:lnTo>
                  <a:cubicBezTo>
                    <a:pt x="11290553" y="0"/>
                    <a:pt x="11307572" y="17018"/>
                    <a:pt x="11307572" y="38100"/>
                  </a:cubicBezTo>
                  <a:lnTo>
                    <a:pt x="11307572" y="13754100"/>
                  </a:lnTo>
                  <a:cubicBezTo>
                    <a:pt x="11307572" y="13775182"/>
                    <a:pt x="11290553" y="13792200"/>
                    <a:pt x="11269472" y="13792200"/>
                  </a:cubicBezTo>
                  <a:lnTo>
                    <a:pt x="38100" y="13792200"/>
                  </a:lnTo>
                  <a:cubicBezTo>
                    <a:pt x="17018" y="13792200"/>
                    <a:pt x="0" y="13775182"/>
                    <a:pt x="0" y="13754100"/>
                  </a:cubicBezTo>
                  <a:lnTo>
                    <a:pt x="0" y="38100"/>
                  </a:lnTo>
                  <a:cubicBezTo>
                    <a:pt x="0" y="17018"/>
                    <a:pt x="17018" y="0"/>
                    <a:pt x="38100" y="0"/>
                  </a:cubicBezTo>
                  <a:moveTo>
                    <a:pt x="38100" y="76200"/>
                  </a:moveTo>
                  <a:lnTo>
                    <a:pt x="38100" y="38100"/>
                  </a:lnTo>
                  <a:lnTo>
                    <a:pt x="76200" y="38100"/>
                  </a:lnTo>
                  <a:lnTo>
                    <a:pt x="76200" y="13754100"/>
                  </a:lnTo>
                  <a:lnTo>
                    <a:pt x="38100" y="13754100"/>
                  </a:lnTo>
                  <a:lnTo>
                    <a:pt x="38100" y="13716000"/>
                  </a:lnTo>
                  <a:lnTo>
                    <a:pt x="11269472" y="13716000"/>
                  </a:lnTo>
                  <a:lnTo>
                    <a:pt x="11269472" y="13754100"/>
                  </a:lnTo>
                  <a:lnTo>
                    <a:pt x="11231372" y="13754100"/>
                  </a:lnTo>
                  <a:lnTo>
                    <a:pt x="11231372" y="38100"/>
                  </a:lnTo>
                  <a:lnTo>
                    <a:pt x="11269472" y="38100"/>
                  </a:lnTo>
                  <a:lnTo>
                    <a:pt x="11269472" y="76200"/>
                  </a:lnTo>
                  <a:lnTo>
                    <a:pt x="38100" y="76200"/>
                  </a:lnTo>
                  <a:close/>
                </a:path>
              </a:pathLst>
            </a:custGeom>
            <a:solidFill>
              <a:srgbClr val="000000"/>
            </a:solidFill>
          </p:spPr>
        </p:sp>
        <p:sp>
          <p:nvSpPr>
            <p:cNvPr name="TextBox 12" id="12"/>
            <p:cNvSpPr txBox="true"/>
            <p:nvPr/>
          </p:nvSpPr>
          <p:spPr>
            <a:xfrm>
              <a:off x="0" y="-38100"/>
              <a:ext cx="11307618" cy="13830300"/>
            </a:xfrm>
            <a:prstGeom prst="rect">
              <a:avLst/>
            </a:prstGeom>
          </p:spPr>
          <p:txBody>
            <a:bodyPr anchor="t" rtlCol="false" tIns="50800" lIns="50800" bIns="50800" rIns="50800"/>
            <a:lstStyle/>
            <a:p>
              <a:pPr algn="l">
                <a:lnSpc>
                  <a:spcPts val="1836"/>
                </a:lnSpc>
              </a:pPr>
              <a:r>
                <a:rPr lang="en-US" sz="1530">
                  <a:solidFill>
                    <a:srgbClr val="000000"/>
                  </a:solidFill>
                  <a:latin typeface="Calibri (MS)"/>
                  <a:ea typeface="Calibri (MS)"/>
                  <a:cs typeface="Calibri (MS)"/>
                  <a:sym typeface="Calibri (MS)"/>
                </a:rPr>
                <a:t>7(a) Fig. 7.1 shows the global distribution of earthquakes. </a:t>
              </a:r>
            </a:p>
            <a:p>
              <a:pPr algn="l">
                <a:lnSpc>
                  <a:spcPts val="1836"/>
                </a:lnSpc>
              </a:pPr>
            </a:p>
            <a:p>
              <a:pPr algn="l">
                <a:lnSpc>
                  <a:spcPts val="1836"/>
                </a:lnSpc>
              </a:pPr>
              <a:r>
                <a:rPr lang="en-US" sz="1530">
                  <a:solidFill>
                    <a:srgbClr val="000000"/>
                  </a:solidFill>
                  <a:latin typeface="Calibri (MS)"/>
                  <a:ea typeface="Calibri (MS)"/>
                  <a:cs typeface="Calibri (MS)"/>
                  <a:sym typeface="Calibri (MS)"/>
                </a:rPr>
                <a:t>Describe the global distribution of earthquakes shown in Fig. 7.1. </a:t>
              </a:r>
            </a:p>
            <a:p>
              <a:pPr algn="l">
                <a:lnSpc>
                  <a:spcPts val="1836"/>
                </a:lnSpc>
              </a:pPr>
            </a:p>
            <a:p>
              <a:pPr algn="l">
                <a:lnSpc>
                  <a:spcPts val="1836"/>
                </a:lnSpc>
              </a:pPr>
              <a:r>
                <a:rPr lang="en-US" sz="1530">
                  <a:solidFill>
                    <a:srgbClr val="000000"/>
                  </a:solidFill>
                  <a:latin typeface="Calibri (MS)"/>
                  <a:ea typeface="Calibri (MS)"/>
                  <a:cs typeface="Calibri (MS)"/>
                  <a:sym typeface="Calibri (MS)"/>
                </a:rPr>
                <a:t>Candidates should interpret Fig. 7.1 to identify the distribution of earthquakes across the globe. Candidates may identify that: </a:t>
              </a:r>
            </a:p>
            <a:p>
              <a:pPr algn="l">
                <a:lnSpc>
                  <a:spcPts val="1836"/>
                </a:lnSpc>
              </a:pPr>
              <a:r>
                <a:rPr lang="en-US" sz="1530">
                  <a:solidFill>
                    <a:srgbClr val="FF0000"/>
                  </a:solidFill>
                  <a:latin typeface="Calibri (MS)"/>
                  <a:ea typeface="Calibri (MS)"/>
                  <a:cs typeface="Calibri (MS)"/>
                  <a:sym typeface="Calibri (MS)"/>
                </a:rPr>
                <a:t>• Earthquakes are mainly linear in their distribution/belts/chains/long and narrow </a:t>
              </a:r>
            </a:p>
            <a:p>
              <a:pPr algn="l">
                <a:lnSpc>
                  <a:spcPts val="1836"/>
                </a:lnSpc>
              </a:pPr>
              <a:r>
                <a:rPr lang="en-US" sz="1530">
                  <a:solidFill>
                    <a:srgbClr val="FF0000"/>
                  </a:solidFill>
                  <a:latin typeface="Calibri (MS)"/>
                  <a:ea typeface="Calibri (MS)"/>
                  <a:cs typeface="Calibri (MS)"/>
                  <a:sym typeface="Calibri (MS)"/>
                </a:rPr>
                <a:t>• Widely distributed across the globe </a:t>
              </a:r>
            </a:p>
            <a:p>
              <a:pPr algn="l">
                <a:lnSpc>
                  <a:spcPts val="1836"/>
                </a:lnSpc>
              </a:pPr>
              <a:r>
                <a:rPr lang="en-US" sz="1530">
                  <a:solidFill>
                    <a:srgbClr val="FF0000"/>
                  </a:solidFill>
                  <a:latin typeface="Calibri (MS)"/>
                  <a:ea typeface="Calibri (MS)"/>
                  <a:cs typeface="Calibri (MS)"/>
                  <a:sym typeface="Calibri (MS)"/>
                </a:rPr>
                <a:t>• There are clusters/concentrations </a:t>
              </a:r>
            </a:p>
            <a:p>
              <a:pPr algn="l">
                <a:lnSpc>
                  <a:spcPts val="1836"/>
                </a:lnSpc>
              </a:pPr>
              <a:r>
                <a:rPr lang="en-US" sz="1530">
                  <a:solidFill>
                    <a:srgbClr val="FF0000"/>
                  </a:solidFill>
                  <a:latin typeface="Calibri (MS)"/>
                  <a:ea typeface="Calibri (MS)"/>
                  <a:cs typeface="Calibri (MS)"/>
                  <a:sym typeface="Calibri (MS)"/>
                </a:rPr>
                <a:t>• Many are along the edges of continental landmasses, e.g. Pacific Ring of Fire </a:t>
              </a:r>
            </a:p>
            <a:p>
              <a:pPr algn="l">
                <a:lnSpc>
                  <a:spcPts val="1836"/>
                </a:lnSpc>
              </a:pPr>
              <a:r>
                <a:rPr lang="en-US" sz="1530">
                  <a:solidFill>
                    <a:srgbClr val="FF0000"/>
                  </a:solidFill>
                  <a:latin typeface="Calibri (MS)"/>
                  <a:ea typeface="Calibri (MS)"/>
                  <a:cs typeface="Calibri (MS)"/>
                  <a:sym typeface="Calibri (MS)"/>
                </a:rPr>
                <a:t>• Others are mid-oceanic, e.g. mid-Atlantic </a:t>
              </a:r>
            </a:p>
            <a:p>
              <a:pPr algn="l">
                <a:lnSpc>
                  <a:spcPts val="1836"/>
                </a:lnSpc>
              </a:pPr>
              <a:r>
                <a:rPr lang="en-US" sz="1530">
                  <a:solidFill>
                    <a:srgbClr val="FF0000"/>
                  </a:solidFill>
                  <a:latin typeface="Calibri (MS)"/>
                  <a:ea typeface="Calibri (MS)"/>
                  <a:cs typeface="Calibri (MS)"/>
                  <a:sym typeface="Calibri (MS)"/>
                </a:rPr>
                <a:t>• A few are in continental interiors, e.g. central/east Africa </a:t>
              </a:r>
            </a:p>
            <a:p>
              <a:pPr algn="l">
                <a:lnSpc>
                  <a:spcPts val="1836"/>
                </a:lnSpc>
              </a:pPr>
              <a:r>
                <a:rPr lang="en-US" sz="1530">
                  <a:solidFill>
                    <a:srgbClr val="FF0000"/>
                  </a:solidFill>
                  <a:latin typeface="Calibri (MS)"/>
                  <a:ea typeface="Calibri (MS)"/>
                  <a:cs typeface="Calibri (MS)"/>
                  <a:sym typeface="Calibri (MS)"/>
                </a:rPr>
                <a:t>• There are a few in isolated locations, e.g. Hawaii </a:t>
              </a:r>
            </a:p>
            <a:p>
              <a:pPr algn="l">
                <a:lnSpc>
                  <a:spcPts val="1836"/>
                </a:lnSpc>
              </a:pPr>
              <a:r>
                <a:rPr lang="en-US" sz="1530">
                  <a:solidFill>
                    <a:srgbClr val="FF0000"/>
                  </a:solidFill>
                  <a:latin typeface="Calibri (MS)"/>
                  <a:ea typeface="Calibri (MS)"/>
                  <a:cs typeface="Calibri (MS)"/>
                  <a:sym typeface="Calibri (MS)"/>
                </a:rPr>
                <a:t>1 mark for each relevant distribution point. Map evidence required for max. 4</a:t>
              </a:r>
            </a:p>
            <a:p>
              <a:pPr algn="l">
                <a:lnSpc>
                  <a:spcPts val="1836"/>
                </a:lnSpc>
              </a:pPr>
            </a:p>
            <a:p>
              <a:pPr algn="l">
                <a:lnSpc>
                  <a:spcPts val="1836"/>
                </a:lnSpc>
              </a:pPr>
              <a:r>
                <a:rPr lang="en-US" sz="1530">
                  <a:solidFill>
                    <a:srgbClr val="000000"/>
                  </a:solidFill>
                  <a:latin typeface="Calibri (MS)"/>
                  <a:ea typeface="Calibri (MS)"/>
                  <a:cs typeface="Calibri (MS)"/>
                  <a:sym typeface="Calibri (MS)"/>
                </a:rPr>
                <a:t>7(b) Explain why the depth of focus of earthquakes varies from place to place. </a:t>
              </a:r>
            </a:p>
            <a:p>
              <a:pPr algn="l">
                <a:lnSpc>
                  <a:spcPts val="1836"/>
                </a:lnSpc>
              </a:pPr>
            </a:p>
            <a:p>
              <a:pPr algn="l">
                <a:lnSpc>
                  <a:spcPts val="1836"/>
                </a:lnSpc>
              </a:pPr>
              <a:r>
                <a:rPr lang="en-US" sz="1530">
                  <a:solidFill>
                    <a:srgbClr val="000000"/>
                  </a:solidFill>
                  <a:latin typeface="Calibri (MS)"/>
                  <a:ea typeface="Calibri (MS)"/>
                  <a:cs typeface="Calibri (MS)"/>
                  <a:sym typeface="Calibri (MS)"/>
                </a:rPr>
                <a:t>Reasons include: </a:t>
              </a:r>
            </a:p>
            <a:p>
              <a:pPr algn="l">
                <a:lnSpc>
                  <a:spcPts val="1836"/>
                </a:lnSpc>
              </a:pPr>
              <a:r>
                <a:rPr lang="en-US" sz="1530">
                  <a:solidFill>
                    <a:srgbClr val="FF0000"/>
                  </a:solidFill>
                  <a:latin typeface="Calibri (MS)"/>
                  <a:ea typeface="Calibri (MS)"/>
                  <a:cs typeface="Calibri (MS)"/>
                  <a:sym typeface="Calibri (MS)"/>
                </a:rPr>
                <a:t>• Depends on type of plate boundary </a:t>
              </a:r>
            </a:p>
            <a:p>
              <a:pPr algn="l">
                <a:lnSpc>
                  <a:spcPts val="1836"/>
                </a:lnSpc>
              </a:pPr>
              <a:r>
                <a:rPr lang="en-US" sz="1530">
                  <a:solidFill>
                    <a:srgbClr val="FF0000"/>
                  </a:solidFill>
                  <a:latin typeface="Calibri (MS)"/>
                  <a:ea typeface="Calibri (MS)"/>
                  <a:cs typeface="Calibri (MS)"/>
                  <a:sym typeface="Calibri (MS)"/>
                </a:rPr>
                <a:t>• Destructive (convergent) tend to have a range of focus depth in the subduction zone </a:t>
              </a:r>
            </a:p>
            <a:p>
              <a:pPr algn="l">
                <a:lnSpc>
                  <a:spcPts val="1836"/>
                </a:lnSpc>
              </a:pPr>
              <a:r>
                <a:rPr lang="en-US" sz="1530">
                  <a:solidFill>
                    <a:srgbClr val="FF0000"/>
                  </a:solidFill>
                  <a:latin typeface="Calibri (MS)"/>
                  <a:ea typeface="Calibri (MS)"/>
                  <a:cs typeface="Calibri (MS)"/>
                  <a:sym typeface="Calibri (MS)"/>
                </a:rPr>
                <a:t>• Constructive (divergent) and conservative (transform) tend to produce shallow focus earthquakes as no subduction occurs </a:t>
              </a:r>
            </a:p>
            <a:p>
              <a:pPr algn="l">
                <a:lnSpc>
                  <a:spcPts val="1836"/>
                </a:lnSpc>
              </a:pPr>
              <a:r>
                <a:rPr lang="en-US" sz="1530">
                  <a:solidFill>
                    <a:srgbClr val="FF0000"/>
                  </a:solidFill>
                  <a:latin typeface="Calibri (MS)"/>
                  <a:ea typeface="Calibri (MS)"/>
                  <a:cs typeface="Calibri (MS)"/>
                  <a:sym typeface="Calibri (MS)"/>
                </a:rPr>
                <a:t>• Collision (convergent) tend to produce relatively shallow focus earthquakes as no subduction, but there is uplift/folding above </a:t>
              </a:r>
            </a:p>
            <a:p>
              <a:pPr algn="l">
                <a:lnSpc>
                  <a:spcPts val="1836"/>
                </a:lnSpc>
              </a:pPr>
            </a:p>
            <a:p>
              <a:pPr algn="l">
                <a:lnSpc>
                  <a:spcPts val="1836"/>
                </a:lnSpc>
              </a:pPr>
              <a:r>
                <a:rPr lang="en-US" sz="1530">
                  <a:solidFill>
                    <a:srgbClr val="000000"/>
                  </a:solidFill>
                  <a:latin typeface="Calibri (MS)"/>
                  <a:ea typeface="Calibri (MS)"/>
                  <a:cs typeface="Calibri (MS)"/>
                  <a:sym typeface="Calibri (MS)"/>
                </a:rPr>
                <a:t>Award marks based on the quality of explanation and breadth of the response using the marking levels below. </a:t>
              </a:r>
            </a:p>
            <a:p>
              <a:pPr algn="l">
                <a:lnSpc>
                  <a:spcPts val="1836"/>
                </a:lnSpc>
              </a:pPr>
              <a:r>
                <a:rPr lang="en-US" sz="1530">
                  <a:solidFill>
                    <a:srgbClr val="000000"/>
                  </a:solidFill>
                  <a:latin typeface="Calibri (MS)"/>
                  <a:ea typeface="Calibri (MS)"/>
                  <a:cs typeface="Calibri (MS)"/>
                  <a:sym typeface="Calibri (MS)"/>
                </a:rPr>
                <a:t>Level 3 (5–6) Response applies knowledge and understanding of a range of plate boundaries to explain the variations in depth of focus. Response is well founded in detailed knowledge and strong conceptual understanding of the topic. Any examples used are appropriate and integrated effectively into the response. </a:t>
              </a:r>
            </a:p>
            <a:p>
              <a:pPr algn="l">
                <a:lnSpc>
                  <a:spcPts val="1836"/>
                </a:lnSpc>
              </a:pPr>
              <a:r>
                <a:rPr lang="en-US" sz="1530">
                  <a:solidFill>
                    <a:srgbClr val="000000"/>
                  </a:solidFill>
                  <a:latin typeface="Calibri (MS)"/>
                  <a:ea typeface="Calibri (MS)"/>
                  <a:cs typeface="Calibri (MS)"/>
                  <a:sym typeface="Calibri (MS)"/>
                </a:rPr>
                <a:t>Level 2 (3–4) Response explains at least two types of plate boundary to explain variations in depth of focus. Response develops on a largely secure base of knowledge and understanding. Examples may lack detail or development. </a:t>
              </a:r>
            </a:p>
            <a:p>
              <a:pPr algn="l">
                <a:lnSpc>
                  <a:spcPts val="1836"/>
                </a:lnSpc>
              </a:pPr>
              <a:r>
                <a:rPr lang="en-US" sz="1530">
                  <a:solidFill>
                    <a:srgbClr val="000000"/>
                  </a:solidFill>
                  <a:latin typeface="Calibri (MS)"/>
                  <a:ea typeface="Calibri (MS)"/>
                  <a:cs typeface="Calibri (MS)"/>
                  <a:sym typeface="Calibri (MS)"/>
                </a:rPr>
                <a:t>Level 1 (1–2) Response consists of one or more descriptive statements about earthquakes with little or no explanation of the reasons for their varying depth of focus. Knowledge is basic and understanding may be inaccurate. Examples are in name only or lacking entirely. </a:t>
              </a:r>
            </a:p>
            <a:p>
              <a:pPr algn="l">
                <a:lnSpc>
                  <a:spcPts val="1836"/>
                </a:lnSpc>
              </a:pPr>
              <a:r>
                <a:rPr lang="en-US" sz="1530">
                  <a:solidFill>
                    <a:srgbClr val="000000"/>
                  </a:solidFill>
                  <a:latin typeface="Calibri (MS)"/>
                  <a:ea typeface="Calibri (MS)"/>
                  <a:cs typeface="Calibri (MS)"/>
                  <a:sym typeface="Calibri (MS)"/>
                </a:rPr>
                <a:t>Level 0 (0) No creditable response. 6</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5487990" y="1528489"/>
            <a:ext cx="7102466" cy="2289546"/>
            <a:chOff x="0" y="0"/>
            <a:chExt cx="10374679" cy="3344374"/>
          </a:xfrm>
        </p:grpSpPr>
        <p:sp>
          <p:nvSpPr>
            <p:cNvPr name="Freeform 4" id="4"/>
            <p:cNvSpPr/>
            <p:nvPr/>
          </p:nvSpPr>
          <p:spPr>
            <a:xfrm flipH="false" flipV="false" rot="0">
              <a:off x="0" y="0"/>
              <a:ext cx="10374680" cy="3344374"/>
            </a:xfrm>
            <a:custGeom>
              <a:avLst/>
              <a:gdLst/>
              <a:ahLst/>
              <a:cxnLst/>
              <a:rect r="r" b="b" t="t" l="l"/>
              <a:pathLst>
                <a:path h="3344374" w="10374680">
                  <a:moveTo>
                    <a:pt x="0" y="0"/>
                  </a:moveTo>
                  <a:lnTo>
                    <a:pt x="10374680" y="0"/>
                  </a:lnTo>
                  <a:lnTo>
                    <a:pt x="10374680" y="3344374"/>
                  </a:lnTo>
                  <a:lnTo>
                    <a:pt x="0" y="3344374"/>
                  </a:lnTo>
                  <a:close/>
                </a:path>
              </a:pathLst>
            </a:custGeom>
            <a:solidFill>
              <a:srgbClr val="000000">
                <a:alpha val="0"/>
              </a:srgbClr>
            </a:solidFill>
          </p:spPr>
        </p:sp>
        <p:sp>
          <p:nvSpPr>
            <p:cNvPr name="TextBox 5" id="5"/>
            <p:cNvSpPr txBox="true"/>
            <p:nvPr/>
          </p:nvSpPr>
          <p:spPr>
            <a:xfrm>
              <a:off x="0" y="0"/>
              <a:ext cx="10374679" cy="3344374"/>
            </a:xfrm>
            <a:prstGeom prst="rect">
              <a:avLst/>
            </a:prstGeom>
          </p:spPr>
          <p:txBody>
            <a:bodyPr anchor="ctr" rtlCol="false" tIns="0" lIns="0" bIns="0" rIns="0"/>
            <a:lstStyle/>
            <a:p>
              <a:pPr algn="ctr">
                <a:lnSpc>
                  <a:spcPts val="3564"/>
                </a:lnSpc>
              </a:pPr>
              <a:r>
                <a:rPr lang="en-US" sz="3300" spc="29" u="sng">
                  <a:solidFill>
                    <a:srgbClr val="000000"/>
                  </a:solidFill>
                  <a:latin typeface="Abibas"/>
                  <a:ea typeface="Abibas"/>
                  <a:cs typeface="Abibas"/>
                  <a:sym typeface="Abibas"/>
                </a:rPr>
                <a:t>TASK: Explain in detail - What is an earthquake?</a:t>
              </a:r>
            </a:p>
          </p:txBody>
        </p:sp>
      </p:grpSp>
      <p:grpSp>
        <p:nvGrpSpPr>
          <p:cNvPr name="Group 6" id="6"/>
          <p:cNvGrpSpPr>
            <a:grpSpLocks noChangeAspect="true"/>
          </p:cNvGrpSpPr>
          <p:nvPr/>
        </p:nvGrpSpPr>
        <p:grpSpPr>
          <a:xfrm rot="0">
            <a:off x="5791914" y="3372831"/>
            <a:ext cx="6704170" cy="5722115"/>
            <a:chOff x="0" y="0"/>
            <a:chExt cx="8938894" cy="7629486"/>
          </a:xfrm>
        </p:grpSpPr>
        <p:sp>
          <p:nvSpPr>
            <p:cNvPr name="Freeform 7" id="7" descr="Good vibrations: What Earthquakes can tell us about the Earth - Science  Over Everything"/>
            <p:cNvSpPr/>
            <p:nvPr/>
          </p:nvSpPr>
          <p:spPr>
            <a:xfrm flipH="false" flipV="false" rot="0">
              <a:off x="0" y="0"/>
              <a:ext cx="8938895" cy="7629525"/>
            </a:xfrm>
            <a:custGeom>
              <a:avLst/>
              <a:gdLst/>
              <a:ahLst/>
              <a:cxnLst/>
              <a:rect r="r" b="b" t="t" l="l"/>
              <a:pathLst>
                <a:path h="7629525" w="8938895">
                  <a:moveTo>
                    <a:pt x="0" y="0"/>
                  </a:moveTo>
                  <a:lnTo>
                    <a:pt x="8938895" y="0"/>
                  </a:lnTo>
                  <a:lnTo>
                    <a:pt x="8938895" y="7629525"/>
                  </a:lnTo>
                  <a:lnTo>
                    <a:pt x="0" y="7629525"/>
                  </a:lnTo>
                  <a:lnTo>
                    <a:pt x="0" y="0"/>
                  </a:lnTo>
                  <a:close/>
                </a:path>
              </a:pathLst>
            </a:custGeom>
            <a:blipFill>
              <a:blip r:embed="rId3"/>
              <a:stretch>
                <a:fillRect l="0" t="0" r="0" b="0"/>
              </a:stretch>
            </a:blipFill>
          </p:spPr>
        </p:sp>
      </p:grpSp>
      <p:grpSp>
        <p:nvGrpSpPr>
          <p:cNvPr name="Group 8" id="8"/>
          <p:cNvGrpSpPr/>
          <p:nvPr/>
        </p:nvGrpSpPr>
        <p:grpSpPr>
          <a:xfrm rot="0">
            <a:off x="12748848" y="4002048"/>
            <a:ext cx="3430905" cy="1773376"/>
            <a:chOff x="0" y="0"/>
            <a:chExt cx="4574540" cy="2364502"/>
          </a:xfrm>
        </p:grpSpPr>
        <p:sp>
          <p:nvSpPr>
            <p:cNvPr name="Freeform 9" id="9"/>
            <p:cNvSpPr/>
            <p:nvPr/>
          </p:nvSpPr>
          <p:spPr>
            <a:xfrm flipH="false" flipV="false" rot="0">
              <a:off x="12700" y="12700"/>
              <a:ext cx="4549140" cy="2339086"/>
            </a:xfrm>
            <a:custGeom>
              <a:avLst/>
              <a:gdLst/>
              <a:ahLst/>
              <a:cxnLst/>
              <a:rect r="r" b="b" t="t" l="l"/>
              <a:pathLst>
                <a:path h="2339086" w="4549140">
                  <a:moveTo>
                    <a:pt x="0" y="0"/>
                  </a:moveTo>
                  <a:lnTo>
                    <a:pt x="4549140" y="0"/>
                  </a:lnTo>
                  <a:lnTo>
                    <a:pt x="4549140" y="2339086"/>
                  </a:lnTo>
                  <a:lnTo>
                    <a:pt x="0" y="2339086"/>
                  </a:lnTo>
                  <a:close/>
                </a:path>
              </a:pathLst>
            </a:custGeom>
            <a:solidFill>
              <a:srgbClr val="FFFFFF"/>
            </a:solidFill>
          </p:spPr>
        </p:sp>
        <p:sp>
          <p:nvSpPr>
            <p:cNvPr name="Freeform 10" id="10"/>
            <p:cNvSpPr/>
            <p:nvPr/>
          </p:nvSpPr>
          <p:spPr>
            <a:xfrm flipH="false" flipV="false" rot="0">
              <a:off x="0" y="0"/>
              <a:ext cx="4574540" cy="2364486"/>
            </a:xfrm>
            <a:custGeom>
              <a:avLst/>
              <a:gdLst/>
              <a:ahLst/>
              <a:cxnLst/>
              <a:rect r="r" b="b" t="t" l="l"/>
              <a:pathLst>
                <a:path h="2364486" w="4574540">
                  <a:moveTo>
                    <a:pt x="12700" y="0"/>
                  </a:moveTo>
                  <a:lnTo>
                    <a:pt x="4561840" y="0"/>
                  </a:lnTo>
                  <a:cubicBezTo>
                    <a:pt x="4568825" y="0"/>
                    <a:pt x="4574540" y="5715"/>
                    <a:pt x="4574540" y="12700"/>
                  </a:cubicBezTo>
                  <a:lnTo>
                    <a:pt x="4574540" y="2351786"/>
                  </a:lnTo>
                  <a:cubicBezTo>
                    <a:pt x="4574540" y="2358771"/>
                    <a:pt x="4568825" y="2364486"/>
                    <a:pt x="4561840" y="2364486"/>
                  </a:cubicBezTo>
                  <a:lnTo>
                    <a:pt x="12700" y="2364486"/>
                  </a:lnTo>
                  <a:cubicBezTo>
                    <a:pt x="5715" y="2364486"/>
                    <a:pt x="0" y="2358771"/>
                    <a:pt x="0" y="2351786"/>
                  </a:cubicBezTo>
                  <a:lnTo>
                    <a:pt x="0" y="12700"/>
                  </a:lnTo>
                  <a:cubicBezTo>
                    <a:pt x="0" y="5715"/>
                    <a:pt x="5715" y="0"/>
                    <a:pt x="12700" y="0"/>
                  </a:cubicBezTo>
                  <a:moveTo>
                    <a:pt x="12700" y="25400"/>
                  </a:moveTo>
                  <a:lnTo>
                    <a:pt x="12700" y="12700"/>
                  </a:lnTo>
                  <a:lnTo>
                    <a:pt x="25400" y="12700"/>
                  </a:lnTo>
                  <a:lnTo>
                    <a:pt x="25400" y="2351786"/>
                  </a:lnTo>
                  <a:lnTo>
                    <a:pt x="12700" y="2351786"/>
                  </a:lnTo>
                  <a:lnTo>
                    <a:pt x="12700" y="2339086"/>
                  </a:lnTo>
                  <a:lnTo>
                    <a:pt x="4561840" y="2339086"/>
                  </a:lnTo>
                  <a:lnTo>
                    <a:pt x="4561840" y="2351786"/>
                  </a:lnTo>
                  <a:lnTo>
                    <a:pt x="4549140" y="2351786"/>
                  </a:lnTo>
                  <a:lnTo>
                    <a:pt x="4549140" y="12700"/>
                  </a:lnTo>
                  <a:lnTo>
                    <a:pt x="4561840" y="12700"/>
                  </a:lnTo>
                  <a:lnTo>
                    <a:pt x="4561840" y="25400"/>
                  </a:lnTo>
                  <a:lnTo>
                    <a:pt x="12700" y="25400"/>
                  </a:lnTo>
                  <a:close/>
                </a:path>
              </a:pathLst>
            </a:custGeom>
            <a:solidFill>
              <a:srgbClr val="000000"/>
            </a:solidFill>
          </p:spPr>
        </p:sp>
        <p:sp>
          <p:nvSpPr>
            <p:cNvPr name="TextBox 11" id="11"/>
            <p:cNvSpPr txBox="true"/>
            <p:nvPr/>
          </p:nvSpPr>
          <p:spPr>
            <a:xfrm>
              <a:off x="0" y="-47625"/>
              <a:ext cx="4574540" cy="2412127"/>
            </a:xfrm>
            <a:prstGeom prst="rect">
              <a:avLst/>
            </a:prstGeom>
          </p:spPr>
          <p:txBody>
            <a:bodyPr anchor="t" rtlCol="false" tIns="50800" lIns="50800" bIns="50800" rIns="50800"/>
            <a:lstStyle/>
            <a:p>
              <a:pPr algn="l">
                <a:lnSpc>
                  <a:spcPts val="2520"/>
                </a:lnSpc>
              </a:pPr>
              <a:r>
                <a:rPr lang="en-US" sz="2100">
                  <a:solidFill>
                    <a:srgbClr val="000000"/>
                  </a:solidFill>
                  <a:latin typeface="Calibri (MS)"/>
                  <a:ea typeface="Calibri (MS)"/>
                  <a:cs typeface="Calibri (MS)"/>
                  <a:sym typeface="Calibri (MS)"/>
                </a:rPr>
                <a:t>Epicentre: Marks the point of the earthquake on the surface of the earth immediately above the focus of the earthquake.</a:t>
              </a:r>
            </a:p>
          </p:txBody>
        </p:sp>
      </p:grpSp>
      <p:grpSp>
        <p:nvGrpSpPr>
          <p:cNvPr name="Group 12" id="12"/>
          <p:cNvGrpSpPr/>
          <p:nvPr/>
        </p:nvGrpSpPr>
        <p:grpSpPr>
          <a:xfrm rot="0">
            <a:off x="4688205" y="9087816"/>
            <a:ext cx="3925617" cy="803880"/>
            <a:chOff x="0" y="0"/>
            <a:chExt cx="5234156" cy="1071840"/>
          </a:xfrm>
        </p:grpSpPr>
        <p:sp>
          <p:nvSpPr>
            <p:cNvPr name="Freeform 13" id="13"/>
            <p:cNvSpPr/>
            <p:nvPr/>
          </p:nvSpPr>
          <p:spPr>
            <a:xfrm flipH="false" flipV="false" rot="0">
              <a:off x="12700" y="12700"/>
              <a:ext cx="5208778" cy="1046480"/>
            </a:xfrm>
            <a:custGeom>
              <a:avLst/>
              <a:gdLst/>
              <a:ahLst/>
              <a:cxnLst/>
              <a:rect r="r" b="b" t="t" l="l"/>
              <a:pathLst>
                <a:path h="1046480" w="5208778">
                  <a:moveTo>
                    <a:pt x="0" y="0"/>
                  </a:moveTo>
                  <a:lnTo>
                    <a:pt x="5208778" y="0"/>
                  </a:lnTo>
                  <a:lnTo>
                    <a:pt x="5208778" y="1046480"/>
                  </a:lnTo>
                  <a:lnTo>
                    <a:pt x="0" y="1046480"/>
                  </a:lnTo>
                  <a:close/>
                </a:path>
              </a:pathLst>
            </a:custGeom>
            <a:solidFill>
              <a:srgbClr val="FFFFFF"/>
            </a:solidFill>
          </p:spPr>
        </p:sp>
        <p:sp>
          <p:nvSpPr>
            <p:cNvPr name="Freeform 14" id="14"/>
            <p:cNvSpPr/>
            <p:nvPr/>
          </p:nvSpPr>
          <p:spPr>
            <a:xfrm flipH="false" flipV="false" rot="0">
              <a:off x="0" y="0"/>
              <a:ext cx="5234178" cy="1071880"/>
            </a:xfrm>
            <a:custGeom>
              <a:avLst/>
              <a:gdLst/>
              <a:ahLst/>
              <a:cxnLst/>
              <a:rect r="r" b="b" t="t" l="l"/>
              <a:pathLst>
                <a:path h="1071880" w="5234178">
                  <a:moveTo>
                    <a:pt x="12700" y="0"/>
                  </a:moveTo>
                  <a:lnTo>
                    <a:pt x="5221478" y="0"/>
                  </a:lnTo>
                  <a:cubicBezTo>
                    <a:pt x="5228463" y="0"/>
                    <a:pt x="5234178" y="5715"/>
                    <a:pt x="5234178" y="12700"/>
                  </a:cubicBezTo>
                  <a:lnTo>
                    <a:pt x="5234178" y="1059180"/>
                  </a:lnTo>
                  <a:cubicBezTo>
                    <a:pt x="5234178" y="1066165"/>
                    <a:pt x="5228463" y="1071880"/>
                    <a:pt x="5221478" y="1071880"/>
                  </a:cubicBezTo>
                  <a:lnTo>
                    <a:pt x="12700" y="1071880"/>
                  </a:lnTo>
                  <a:cubicBezTo>
                    <a:pt x="5715" y="1071880"/>
                    <a:pt x="0" y="1066165"/>
                    <a:pt x="0" y="1059180"/>
                  </a:cubicBezTo>
                  <a:lnTo>
                    <a:pt x="0" y="12700"/>
                  </a:lnTo>
                  <a:cubicBezTo>
                    <a:pt x="0" y="5715"/>
                    <a:pt x="5715" y="0"/>
                    <a:pt x="12700" y="0"/>
                  </a:cubicBezTo>
                  <a:moveTo>
                    <a:pt x="12700" y="25400"/>
                  </a:moveTo>
                  <a:lnTo>
                    <a:pt x="12700" y="12700"/>
                  </a:lnTo>
                  <a:lnTo>
                    <a:pt x="25400" y="12700"/>
                  </a:lnTo>
                  <a:lnTo>
                    <a:pt x="25400" y="1059180"/>
                  </a:lnTo>
                  <a:lnTo>
                    <a:pt x="12700" y="1059180"/>
                  </a:lnTo>
                  <a:lnTo>
                    <a:pt x="12700" y="1046480"/>
                  </a:lnTo>
                  <a:lnTo>
                    <a:pt x="5221478" y="1046480"/>
                  </a:lnTo>
                  <a:lnTo>
                    <a:pt x="5221478" y="1059180"/>
                  </a:lnTo>
                  <a:lnTo>
                    <a:pt x="5208778" y="1059180"/>
                  </a:lnTo>
                  <a:lnTo>
                    <a:pt x="5208778" y="12700"/>
                  </a:lnTo>
                  <a:lnTo>
                    <a:pt x="5221478" y="12700"/>
                  </a:lnTo>
                  <a:lnTo>
                    <a:pt x="5221478" y="25400"/>
                  </a:lnTo>
                  <a:lnTo>
                    <a:pt x="12700" y="25400"/>
                  </a:lnTo>
                  <a:close/>
                </a:path>
              </a:pathLst>
            </a:custGeom>
            <a:solidFill>
              <a:srgbClr val="000000"/>
            </a:solidFill>
          </p:spPr>
        </p:sp>
        <p:sp>
          <p:nvSpPr>
            <p:cNvPr name="TextBox 15" id="15"/>
            <p:cNvSpPr txBox="true"/>
            <p:nvPr/>
          </p:nvSpPr>
          <p:spPr>
            <a:xfrm>
              <a:off x="0" y="-47625"/>
              <a:ext cx="5234156" cy="1119465"/>
            </a:xfrm>
            <a:prstGeom prst="rect">
              <a:avLst/>
            </a:prstGeom>
          </p:spPr>
          <p:txBody>
            <a:bodyPr anchor="t" rtlCol="false" tIns="50800" lIns="50800" bIns="50800" rIns="50800"/>
            <a:lstStyle/>
            <a:p>
              <a:pPr algn="l">
                <a:lnSpc>
                  <a:spcPts val="2520"/>
                </a:lnSpc>
              </a:pPr>
              <a:r>
                <a:rPr lang="en-US" sz="2100">
                  <a:solidFill>
                    <a:srgbClr val="000000"/>
                  </a:solidFill>
                  <a:latin typeface="Calibri (MS)"/>
                  <a:ea typeface="Calibri (MS)"/>
                  <a:cs typeface="Calibri (MS)"/>
                  <a:sym typeface="Calibri (MS)"/>
                </a:rPr>
                <a:t>Foreshocks – happen before a large earthquake</a:t>
              </a:r>
            </a:p>
          </p:txBody>
        </p:sp>
      </p:grpSp>
      <p:grpSp>
        <p:nvGrpSpPr>
          <p:cNvPr name="Group 16" id="16"/>
          <p:cNvGrpSpPr/>
          <p:nvPr/>
        </p:nvGrpSpPr>
        <p:grpSpPr>
          <a:xfrm rot="0">
            <a:off x="9134474" y="9087816"/>
            <a:ext cx="4465320" cy="1127046"/>
            <a:chOff x="0" y="0"/>
            <a:chExt cx="5953760" cy="1502728"/>
          </a:xfrm>
        </p:grpSpPr>
        <p:sp>
          <p:nvSpPr>
            <p:cNvPr name="Freeform 17" id="17"/>
            <p:cNvSpPr/>
            <p:nvPr/>
          </p:nvSpPr>
          <p:spPr>
            <a:xfrm flipH="false" flipV="false" rot="0">
              <a:off x="12700" y="12700"/>
              <a:ext cx="5928360" cy="1477391"/>
            </a:xfrm>
            <a:custGeom>
              <a:avLst/>
              <a:gdLst/>
              <a:ahLst/>
              <a:cxnLst/>
              <a:rect r="r" b="b" t="t" l="l"/>
              <a:pathLst>
                <a:path h="1477391" w="5928360">
                  <a:moveTo>
                    <a:pt x="0" y="0"/>
                  </a:moveTo>
                  <a:lnTo>
                    <a:pt x="5928360" y="0"/>
                  </a:lnTo>
                  <a:lnTo>
                    <a:pt x="5928360" y="1477391"/>
                  </a:lnTo>
                  <a:lnTo>
                    <a:pt x="0" y="1477391"/>
                  </a:lnTo>
                  <a:close/>
                </a:path>
              </a:pathLst>
            </a:custGeom>
            <a:solidFill>
              <a:srgbClr val="FFFFFF"/>
            </a:solidFill>
          </p:spPr>
        </p:sp>
        <p:sp>
          <p:nvSpPr>
            <p:cNvPr name="Freeform 18" id="18"/>
            <p:cNvSpPr/>
            <p:nvPr/>
          </p:nvSpPr>
          <p:spPr>
            <a:xfrm flipH="false" flipV="false" rot="0">
              <a:off x="0" y="0"/>
              <a:ext cx="5953760" cy="1502791"/>
            </a:xfrm>
            <a:custGeom>
              <a:avLst/>
              <a:gdLst/>
              <a:ahLst/>
              <a:cxnLst/>
              <a:rect r="r" b="b" t="t" l="l"/>
              <a:pathLst>
                <a:path h="1502791" w="5953760">
                  <a:moveTo>
                    <a:pt x="12700" y="0"/>
                  </a:moveTo>
                  <a:lnTo>
                    <a:pt x="5941060" y="0"/>
                  </a:lnTo>
                  <a:cubicBezTo>
                    <a:pt x="5948045" y="0"/>
                    <a:pt x="5953760" y="5715"/>
                    <a:pt x="5953760" y="12700"/>
                  </a:cubicBezTo>
                  <a:lnTo>
                    <a:pt x="5953760" y="1490091"/>
                  </a:lnTo>
                  <a:cubicBezTo>
                    <a:pt x="5953760" y="1497076"/>
                    <a:pt x="5948045" y="1502791"/>
                    <a:pt x="5941060" y="1502791"/>
                  </a:cubicBezTo>
                  <a:lnTo>
                    <a:pt x="12700" y="1502791"/>
                  </a:lnTo>
                  <a:cubicBezTo>
                    <a:pt x="5715" y="1502791"/>
                    <a:pt x="0" y="1497076"/>
                    <a:pt x="0" y="1490091"/>
                  </a:cubicBezTo>
                  <a:lnTo>
                    <a:pt x="0" y="12700"/>
                  </a:lnTo>
                  <a:cubicBezTo>
                    <a:pt x="0" y="5715"/>
                    <a:pt x="5715" y="0"/>
                    <a:pt x="12700" y="0"/>
                  </a:cubicBezTo>
                  <a:moveTo>
                    <a:pt x="12700" y="25400"/>
                  </a:moveTo>
                  <a:lnTo>
                    <a:pt x="12700" y="12700"/>
                  </a:lnTo>
                  <a:lnTo>
                    <a:pt x="25400" y="12700"/>
                  </a:lnTo>
                  <a:lnTo>
                    <a:pt x="25400" y="1490091"/>
                  </a:lnTo>
                  <a:lnTo>
                    <a:pt x="12700" y="1490091"/>
                  </a:lnTo>
                  <a:lnTo>
                    <a:pt x="12700" y="1477391"/>
                  </a:lnTo>
                  <a:lnTo>
                    <a:pt x="5941060" y="1477391"/>
                  </a:lnTo>
                  <a:lnTo>
                    <a:pt x="5941060" y="1490091"/>
                  </a:lnTo>
                  <a:lnTo>
                    <a:pt x="5928360" y="1490091"/>
                  </a:lnTo>
                  <a:lnTo>
                    <a:pt x="5928360" y="12700"/>
                  </a:lnTo>
                  <a:lnTo>
                    <a:pt x="5941060" y="12700"/>
                  </a:lnTo>
                  <a:lnTo>
                    <a:pt x="5941060" y="25400"/>
                  </a:lnTo>
                  <a:lnTo>
                    <a:pt x="12700" y="25400"/>
                  </a:lnTo>
                  <a:close/>
                </a:path>
              </a:pathLst>
            </a:custGeom>
            <a:solidFill>
              <a:srgbClr val="000000"/>
            </a:solidFill>
          </p:spPr>
        </p:sp>
        <p:sp>
          <p:nvSpPr>
            <p:cNvPr name="TextBox 19" id="19"/>
            <p:cNvSpPr txBox="true"/>
            <p:nvPr/>
          </p:nvSpPr>
          <p:spPr>
            <a:xfrm>
              <a:off x="0" y="-47625"/>
              <a:ext cx="5953760" cy="1550353"/>
            </a:xfrm>
            <a:prstGeom prst="rect">
              <a:avLst/>
            </a:prstGeom>
          </p:spPr>
          <p:txBody>
            <a:bodyPr anchor="t" rtlCol="false" tIns="50800" lIns="50800" bIns="50800" rIns="50800"/>
            <a:lstStyle/>
            <a:p>
              <a:pPr algn="l">
                <a:lnSpc>
                  <a:spcPts val="2520"/>
                </a:lnSpc>
              </a:pPr>
              <a:r>
                <a:rPr lang="en-US" sz="2100">
                  <a:solidFill>
                    <a:srgbClr val="000000"/>
                  </a:solidFill>
                  <a:latin typeface="Calibri (MS)"/>
                  <a:ea typeface="Calibri (MS)"/>
                  <a:cs typeface="Calibri (MS)"/>
                  <a:sym typeface="Calibri (MS)"/>
                </a:rPr>
                <a:t>Aftershocks – occur after the main earthquake has taken place &amp; can be particularly devastating – why?</a:t>
              </a:r>
            </a:p>
          </p:txBody>
        </p:sp>
      </p:grpSp>
      <p:grpSp>
        <p:nvGrpSpPr>
          <p:cNvPr name="Group 20" id="20"/>
          <p:cNvGrpSpPr/>
          <p:nvPr/>
        </p:nvGrpSpPr>
        <p:grpSpPr>
          <a:xfrm rot="0">
            <a:off x="12748848" y="6544932"/>
            <a:ext cx="3430905" cy="1450211"/>
            <a:chOff x="0" y="0"/>
            <a:chExt cx="4574540" cy="1933614"/>
          </a:xfrm>
        </p:grpSpPr>
        <p:sp>
          <p:nvSpPr>
            <p:cNvPr name="Freeform 21" id="21"/>
            <p:cNvSpPr/>
            <p:nvPr/>
          </p:nvSpPr>
          <p:spPr>
            <a:xfrm flipH="false" flipV="false" rot="0">
              <a:off x="12700" y="12700"/>
              <a:ext cx="4549140" cy="1908175"/>
            </a:xfrm>
            <a:custGeom>
              <a:avLst/>
              <a:gdLst/>
              <a:ahLst/>
              <a:cxnLst/>
              <a:rect r="r" b="b" t="t" l="l"/>
              <a:pathLst>
                <a:path h="1908175" w="4549140">
                  <a:moveTo>
                    <a:pt x="0" y="0"/>
                  </a:moveTo>
                  <a:lnTo>
                    <a:pt x="4549140" y="0"/>
                  </a:lnTo>
                  <a:lnTo>
                    <a:pt x="4549140" y="1908175"/>
                  </a:lnTo>
                  <a:lnTo>
                    <a:pt x="0" y="1908175"/>
                  </a:lnTo>
                  <a:close/>
                </a:path>
              </a:pathLst>
            </a:custGeom>
            <a:solidFill>
              <a:srgbClr val="FFFFFF"/>
            </a:solidFill>
          </p:spPr>
        </p:sp>
        <p:sp>
          <p:nvSpPr>
            <p:cNvPr name="Freeform 22" id="22"/>
            <p:cNvSpPr/>
            <p:nvPr/>
          </p:nvSpPr>
          <p:spPr>
            <a:xfrm flipH="false" flipV="false" rot="0">
              <a:off x="0" y="0"/>
              <a:ext cx="4574540" cy="1933575"/>
            </a:xfrm>
            <a:custGeom>
              <a:avLst/>
              <a:gdLst/>
              <a:ahLst/>
              <a:cxnLst/>
              <a:rect r="r" b="b" t="t" l="l"/>
              <a:pathLst>
                <a:path h="1933575" w="4574540">
                  <a:moveTo>
                    <a:pt x="12700" y="0"/>
                  </a:moveTo>
                  <a:lnTo>
                    <a:pt x="4561840" y="0"/>
                  </a:lnTo>
                  <a:cubicBezTo>
                    <a:pt x="4568825" y="0"/>
                    <a:pt x="4574540" y="5715"/>
                    <a:pt x="4574540" y="12700"/>
                  </a:cubicBezTo>
                  <a:lnTo>
                    <a:pt x="4574540" y="1920875"/>
                  </a:lnTo>
                  <a:cubicBezTo>
                    <a:pt x="4574540" y="1927860"/>
                    <a:pt x="4568825" y="1933575"/>
                    <a:pt x="4561840" y="1933575"/>
                  </a:cubicBezTo>
                  <a:lnTo>
                    <a:pt x="12700" y="1933575"/>
                  </a:lnTo>
                  <a:cubicBezTo>
                    <a:pt x="5715" y="1933575"/>
                    <a:pt x="0" y="1927860"/>
                    <a:pt x="0" y="1920875"/>
                  </a:cubicBezTo>
                  <a:lnTo>
                    <a:pt x="0" y="12700"/>
                  </a:lnTo>
                  <a:cubicBezTo>
                    <a:pt x="0" y="5715"/>
                    <a:pt x="5715" y="0"/>
                    <a:pt x="12700" y="0"/>
                  </a:cubicBezTo>
                  <a:moveTo>
                    <a:pt x="12700" y="25400"/>
                  </a:moveTo>
                  <a:lnTo>
                    <a:pt x="12700" y="12700"/>
                  </a:lnTo>
                  <a:lnTo>
                    <a:pt x="25400" y="12700"/>
                  </a:lnTo>
                  <a:lnTo>
                    <a:pt x="25400" y="1920875"/>
                  </a:lnTo>
                  <a:lnTo>
                    <a:pt x="12700" y="1920875"/>
                  </a:lnTo>
                  <a:lnTo>
                    <a:pt x="12700" y="1908175"/>
                  </a:lnTo>
                  <a:lnTo>
                    <a:pt x="4561840" y="1908175"/>
                  </a:lnTo>
                  <a:lnTo>
                    <a:pt x="4561840" y="1920875"/>
                  </a:lnTo>
                  <a:lnTo>
                    <a:pt x="4549140" y="1920875"/>
                  </a:lnTo>
                  <a:lnTo>
                    <a:pt x="4549140" y="12700"/>
                  </a:lnTo>
                  <a:lnTo>
                    <a:pt x="4561840" y="12700"/>
                  </a:lnTo>
                  <a:lnTo>
                    <a:pt x="4561840" y="25400"/>
                  </a:lnTo>
                  <a:lnTo>
                    <a:pt x="12700" y="25400"/>
                  </a:lnTo>
                  <a:close/>
                </a:path>
              </a:pathLst>
            </a:custGeom>
            <a:solidFill>
              <a:srgbClr val="000000"/>
            </a:solidFill>
          </p:spPr>
        </p:sp>
        <p:sp>
          <p:nvSpPr>
            <p:cNvPr name="TextBox 23" id="23"/>
            <p:cNvSpPr txBox="true"/>
            <p:nvPr/>
          </p:nvSpPr>
          <p:spPr>
            <a:xfrm>
              <a:off x="0" y="-47625"/>
              <a:ext cx="4574540" cy="1981239"/>
            </a:xfrm>
            <a:prstGeom prst="rect">
              <a:avLst/>
            </a:prstGeom>
          </p:spPr>
          <p:txBody>
            <a:bodyPr anchor="t" rtlCol="false" tIns="50800" lIns="50800" bIns="50800" rIns="50800"/>
            <a:lstStyle/>
            <a:p>
              <a:pPr algn="l">
                <a:lnSpc>
                  <a:spcPts val="2520"/>
                </a:lnSpc>
              </a:pPr>
              <a:r>
                <a:rPr lang="en-US" sz="2100">
                  <a:solidFill>
                    <a:srgbClr val="000000"/>
                  </a:solidFill>
                  <a:latin typeface="Calibri (MS)"/>
                  <a:ea typeface="Calibri (MS)"/>
                  <a:cs typeface="Calibri (MS)"/>
                  <a:sym typeface="Calibri (MS)"/>
                </a:rPr>
                <a:t>Seismic waves are able to travel along the surface of the earth and also through the body of the earth.</a:t>
              </a:r>
            </a:p>
          </p:txBody>
        </p:sp>
      </p:grpSp>
      <p:sp>
        <p:nvSpPr>
          <p:cNvPr name="AutoShape 24" id="24"/>
          <p:cNvSpPr/>
          <p:nvPr/>
        </p:nvSpPr>
        <p:spPr>
          <a:xfrm rot="1671040">
            <a:off x="4247089" y="6484165"/>
            <a:ext cx="4851163" cy="0"/>
          </a:xfrm>
          <a:prstGeom prst="line">
            <a:avLst/>
          </a:prstGeom>
          <a:ln cap="rnd" w="9525">
            <a:solidFill>
              <a:srgbClr val="000000"/>
            </a:solidFill>
            <a:prstDash val="solid"/>
            <a:headEnd type="none" len="sm" w="sm"/>
            <a:tailEnd type="triangle" len="med" w="lg"/>
          </a:ln>
        </p:spPr>
      </p:sp>
      <p:sp>
        <p:nvSpPr>
          <p:cNvPr name="AutoShape 25" id="25"/>
          <p:cNvSpPr/>
          <p:nvPr/>
        </p:nvSpPr>
        <p:spPr>
          <a:xfrm rot="-406314">
            <a:off x="6353122" y="8953917"/>
            <a:ext cx="2472797" cy="0"/>
          </a:xfrm>
          <a:prstGeom prst="line">
            <a:avLst/>
          </a:prstGeom>
          <a:ln cap="rnd" w="9525">
            <a:solidFill>
              <a:srgbClr val="000000"/>
            </a:solidFill>
            <a:prstDash val="solid"/>
            <a:headEnd type="none" len="sm" w="sm"/>
            <a:tailEnd type="triangle" len="med" w="lg"/>
          </a:ln>
        </p:spPr>
      </p:sp>
      <p:sp>
        <p:nvSpPr>
          <p:cNvPr name="AutoShape 26" id="26"/>
          <p:cNvSpPr/>
          <p:nvPr/>
        </p:nvSpPr>
        <p:spPr>
          <a:xfrm rot="-9963405">
            <a:off x="8789940" y="8953917"/>
            <a:ext cx="1210094" cy="0"/>
          </a:xfrm>
          <a:prstGeom prst="line">
            <a:avLst/>
          </a:prstGeom>
          <a:ln cap="rnd" w="9525">
            <a:solidFill>
              <a:srgbClr val="000000"/>
            </a:solidFill>
            <a:prstDash val="solid"/>
            <a:headEnd type="none" len="sm" w="sm"/>
            <a:tailEnd type="triangle" len="med" w="lg"/>
          </a:ln>
        </p:spPr>
      </p:sp>
      <p:sp>
        <p:nvSpPr>
          <p:cNvPr name="AutoShape 27" id="27"/>
          <p:cNvSpPr/>
          <p:nvPr/>
        </p:nvSpPr>
        <p:spPr>
          <a:xfrm rot="10575527">
            <a:off x="9833357" y="7522090"/>
            <a:ext cx="2918964" cy="0"/>
          </a:xfrm>
          <a:prstGeom prst="line">
            <a:avLst/>
          </a:prstGeom>
          <a:ln cap="rnd" w="9525">
            <a:solidFill>
              <a:srgbClr val="000000"/>
            </a:solidFill>
            <a:prstDash val="solid"/>
            <a:headEnd type="none" len="sm" w="sm"/>
            <a:tailEnd type="triangle" len="med" w="lg"/>
          </a:ln>
        </p:spPr>
      </p:sp>
      <p:sp>
        <p:nvSpPr>
          <p:cNvPr name="AutoShape 28" id="28"/>
          <p:cNvSpPr/>
          <p:nvPr/>
        </p:nvSpPr>
        <p:spPr>
          <a:xfrm rot="10489733">
            <a:off x="8942854" y="5709469"/>
            <a:ext cx="3828072" cy="0"/>
          </a:xfrm>
          <a:prstGeom prst="line">
            <a:avLst/>
          </a:prstGeom>
          <a:ln cap="rnd" w="9525">
            <a:solidFill>
              <a:srgbClr val="000000"/>
            </a:solidFill>
            <a:prstDash val="solid"/>
            <a:headEnd type="none" len="sm" w="sm"/>
            <a:tailEnd type="triangle" len="med" w="lg"/>
          </a:ln>
        </p:spPr>
      </p:sp>
      <p:grpSp>
        <p:nvGrpSpPr>
          <p:cNvPr name="Group 29" id="29"/>
          <p:cNvGrpSpPr/>
          <p:nvPr/>
        </p:nvGrpSpPr>
        <p:grpSpPr>
          <a:xfrm rot="0">
            <a:off x="-9525" y="1185586"/>
            <a:ext cx="5762050" cy="6635528"/>
            <a:chOff x="0" y="0"/>
            <a:chExt cx="7682734" cy="8847370"/>
          </a:xfrm>
        </p:grpSpPr>
        <p:sp>
          <p:nvSpPr>
            <p:cNvPr name="Freeform 30" id="30"/>
            <p:cNvSpPr/>
            <p:nvPr/>
          </p:nvSpPr>
          <p:spPr>
            <a:xfrm flipH="false" flipV="false" rot="0">
              <a:off x="12700" y="12700"/>
              <a:ext cx="7657338" cy="8822055"/>
            </a:xfrm>
            <a:custGeom>
              <a:avLst/>
              <a:gdLst/>
              <a:ahLst/>
              <a:cxnLst/>
              <a:rect r="r" b="b" t="t" l="l"/>
              <a:pathLst>
                <a:path h="8822055" w="7657338">
                  <a:moveTo>
                    <a:pt x="0" y="1276858"/>
                  </a:moveTo>
                  <a:cubicBezTo>
                    <a:pt x="0" y="571627"/>
                    <a:pt x="571373" y="0"/>
                    <a:pt x="1276223" y="0"/>
                  </a:cubicBezTo>
                  <a:lnTo>
                    <a:pt x="6381115" y="0"/>
                  </a:lnTo>
                  <a:cubicBezTo>
                    <a:pt x="7085965" y="0"/>
                    <a:pt x="7657338" y="571627"/>
                    <a:pt x="7657338" y="1276858"/>
                  </a:cubicBezTo>
                  <a:lnTo>
                    <a:pt x="7657338" y="7545197"/>
                  </a:lnTo>
                  <a:cubicBezTo>
                    <a:pt x="7657338" y="8250301"/>
                    <a:pt x="7085965" y="8822055"/>
                    <a:pt x="6381115" y="8822055"/>
                  </a:cubicBezTo>
                  <a:lnTo>
                    <a:pt x="1276223" y="8822055"/>
                  </a:lnTo>
                  <a:cubicBezTo>
                    <a:pt x="571373" y="8821928"/>
                    <a:pt x="0" y="8250301"/>
                    <a:pt x="0" y="7545197"/>
                  </a:cubicBezTo>
                  <a:close/>
                </a:path>
              </a:pathLst>
            </a:custGeom>
            <a:solidFill>
              <a:srgbClr val="4472C4"/>
            </a:solidFill>
          </p:spPr>
        </p:sp>
        <p:sp>
          <p:nvSpPr>
            <p:cNvPr name="Freeform 31" id="31"/>
            <p:cNvSpPr/>
            <p:nvPr/>
          </p:nvSpPr>
          <p:spPr>
            <a:xfrm flipH="false" flipV="false" rot="0">
              <a:off x="0" y="0"/>
              <a:ext cx="7682738" cy="8847455"/>
            </a:xfrm>
            <a:custGeom>
              <a:avLst/>
              <a:gdLst/>
              <a:ahLst/>
              <a:cxnLst/>
              <a:rect r="r" b="b" t="t" l="l"/>
              <a:pathLst>
                <a:path h="8847455" w="7682738">
                  <a:moveTo>
                    <a:pt x="0" y="1289558"/>
                  </a:moveTo>
                  <a:cubicBezTo>
                    <a:pt x="0" y="577342"/>
                    <a:pt x="577088" y="0"/>
                    <a:pt x="1288923" y="0"/>
                  </a:cubicBezTo>
                  <a:lnTo>
                    <a:pt x="6393815" y="0"/>
                  </a:lnTo>
                  <a:lnTo>
                    <a:pt x="6393815" y="12700"/>
                  </a:lnTo>
                  <a:lnTo>
                    <a:pt x="6393815" y="0"/>
                  </a:lnTo>
                  <a:lnTo>
                    <a:pt x="6393815" y="12700"/>
                  </a:lnTo>
                  <a:lnTo>
                    <a:pt x="6393815" y="0"/>
                  </a:lnTo>
                  <a:cubicBezTo>
                    <a:pt x="7105650" y="0"/>
                    <a:pt x="7682738" y="577342"/>
                    <a:pt x="7682738" y="1289558"/>
                  </a:cubicBezTo>
                  <a:lnTo>
                    <a:pt x="7670038" y="1289558"/>
                  </a:lnTo>
                  <a:lnTo>
                    <a:pt x="7682738" y="1289558"/>
                  </a:lnTo>
                  <a:lnTo>
                    <a:pt x="7682738" y="7557897"/>
                  </a:lnTo>
                  <a:lnTo>
                    <a:pt x="7670038" y="7557897"/>
                  </a:lnTo>
                  <a:lnTo>
                    <a:pt x="7682738" y="7557897"/>
                  </a:lnTo>
                  <a:cubicBezTo>
                    <a:pt x="7682738" y="8270113"/>
                    <a:pt x="7105650" y="8847455"/>
                    <a:pt x="6393815" y="8847455"/>
                  </a:cubicBezTo>
                  <a:lnTo>
                    <a:pt x="6393815" y="8834755"/>
                  </a:lnTo>
                  <a:lnTo>
                    <a:pt x="6393815" y="8847455"/>
                  </a:lnTo>
                  <a:lnTo>
                    <a:pt x="1288923" y="8847455"/>
                  </a:lnTo>
                  <a:lnTo>
                    <a:pt x="1288923" y="8834755"/>
                  </a:lnTo>
                  <a:lnTo>
                    <a:pt x="1288923" y="8847455"/>
                  </a:lnTo>
                  <a:cubicBezTo>
                    <a:pt x="577088" y="8847328"/>
                    <a:pt x="0" y="8269986"/>
                    <a:pt x="0" y="7557897"/>
                  </a:cubicBezTo>
                  <a:lnTo>
                    <a:pt x="0" y="1289558"/>
                  </a:lnTo>
                  <a:lnTo>
                    <a:pt x="12700" y="1289558"/>
                  </a:lnTo>
                  <a:lnTo>
                    <a:pt x="0" y="1289558"/>
                  </a:lnTo>
                  <a:moveTo>
                    <a:pt x="25400" y="1289558"/>
                  </a:moveTo>
                  <a:lnTo>
                    <a:pt x="25400" y="7557897"/>
                  </a:lnTo>
                  <a:lnTo>
                    <a:pt x="12700" y="7557897"/>
                  </a:lnTo>
                  <a:lnTo>
                    <a:pt x="25400" y="7557897"/>
                  </a:lnTo>
                  <a:cubicBezTo>
                    <a:pt x="25400" y="8256016"/>
                    <a:pt x="591058" y="8822055"/>
                    <a:pt x="1288923" y="8822055"/>
                  </a:cubicBezTo>
                  <a:lnTo>
                    <a:pt x="6393815" y="8822055"/>
                  </a:lnTo>
                  <a:cubicBezTo>
                    <a:pt x="7091680" y="8822055"/>
                    <a:pt x="7657338" y="8256143"/>
                    <a:pt x="7657338" y="7557897"/>
                  </a:cubicBezTo>
                  <a:lnTo>
                    <a:pt x="7657338" y="1289558"/>
                  </a:lnTo>
                  <a:cubicBezTo>
                    <a:pt x="7657338" y="591312"/>
                    <a:pt x="7091680" y="25400"/>
                    <a:pt x="6393815" y="25400"/>
                  </a:cubicBezTo>
                  <a:lnTo>
                    <a:pt x="1288923" y="25400"/>
                  </a:lnTo>
                  <a:lnTo>
                    <a:pt x="1288923" y="12700"/>
                  </a:lnTo>
                  <a:lnTo>
                    <a:pt x="1288923" y="25400"/>
                  </a:lnTo>
                  <a:cubicBezTo>
                    <a:pt x="591058" y="25400"/>
                    <a:pt x="25400" y="591312"/>
                    <a:pt x="25400" y="1289558"/>
                  </a:cubicBezTo>
                  <a:close/>
                </a:path>
              </a:pathLst>
            </a:custGeom>
            <a:solidFill>
              <a:srgbClr val="2F528F"/>
            </a:solidFill>
          </p:spPr>
        </p:sp>
        <p:sp>
          <p:nvSpPr>
            <p:cNvPr name="TextBox 32" id="32"/>
            <p:cNvSpPr txBox="true"/>
            <p:nvPr/>
          </p:nvSpPr>
          <p:spPr>
            <a:xfrm>
              <a:off x="0" y="-57150"/>
              <a:ext cx="7682734" cy="8904520"/>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An earthquake is the shaking of the surface of the Earth resulting from a sudden release of energy in the Earth's lithosphere that creates seismic waves. The point of energy release is called the focus - a series of vibrations or seismic (shock waves) originate from the focus. The vast majority of earthquakes are caused by strains in rock masses in earth’s crust due to tectonic plate movement. However, there are other causes including volcanism, deep mining and reservoir induction.</a:t>
              </a:r>
            </a:p>
          </p:txBody>
        </p:sp>
      </p:grpSp>
      <p:grpSp>
        <p:nvGrpSpPr>
          <p:cNvPr name="Group 33" id="33"/>
          <p:cNvGrpSpPr/>
          <p:nvPr/>
        </p:nvGrpSpPr>
        <p:grpSpPr>
          <a:xfrm rot="0">
            <a:off x="0" y="0"/>
            <a:ext cx="12262756" cy="1293838"/>
            <a:chOff x="0" y="0"/>
            <a:chExt cx="16350342" cy="1725118"/>
          </a:xfrm>
        </p:grpSpPr>
        <p:sp>
          <p:nvSpPr>
            <p:cNvPr name="Freeform 34" id="34"/>
            <p:cNvSpPr/>
            <p:nvPr/>
          </p:nvSpPr>
          <p:spPr>
            <a:xfrm flipH="false" flipV="false" rot="0">
              <a:off x="0" y="0"/>
              <a:ext cx="16350342" cy="1725118"/>
            </a:xfrm>
            <a:custGeom>
              <a:avLst/>
              <a:gdLst/>
              <a:ahLst/>
              <a:cxnLst/>
              <a:rect r="r" b="b" t="t" l="l"/>
              <a:pathLst>
                <a:path h="1725118" w="16350342">
                  <a:moveTo>
                    <a:pt x="0" y="0"/>
                  </a:moveTo>
                  <a:lnTo>
                    <a:pt x="16350342" y="0"/>
                  </a:lnTo>
                  <a:lnTo>
                    <a:pt x="16350342" y="1725118"/>
                  </a:lnTo>
                  <a:lnTo>
                    <a:pt x="0" y="1725118"/>
                  </a:lnTo>
                  <a:close/>
                </a:path>
              </a:pathLst>
            </a:custGeom>
            <a:solidFill>
              <a:srgbClr val="000000">
                <a:alpha val="0"/>
              </a:srgbClr>
            </a:solidFill>
          </p:spPr>
        </p:sp>
        <p:sp>
          <p:nvSpPr>
            <p:cNvPr name="TextBox 35" id="35"/>
            <p:cNvSpPr txBox="true"/>
            <p:nvPr/>
          </p:nvSpPr>
          <p:spPr>
            <a:xfrm>
              <a:off x="0" y="57150"/>
              <a:ext cx="16350342" cy="1667968"/>
            </a:xfrm>
            <a:prstGeom prst="rect">
              <a:avLst/>
            </a:prstGeom>
          </p:spPr>
          <p:txBody>
            <a:bodyPr anchor="ctr" rtlCol="false" tIns="0" lIns="0" bIns="0" rIns="0"/>
            <a:lstStyle/>
            <a:p>
              <a:pPr algn="l">
                <a:lnSpc>
                  <a:spcPts val="4957"/>
                </a:lnSpc>
              </a:pPr>
              <a:r>
                <a:rPr lang="en-US" sz="5100" spc="44" u="sng">
                  <a:solidFill>
                    <a:srgbClr val="000000"/>
                  </a:solidFill>
                  <a:latin typeface="Abibas"/>
                  <a:ea typeface="Abibas"/>
                  <a:cs typeface="Abibas"/>
                  <a:sym typeface="Abibas"/>
                </a:rPr>
                <a:t>Title – Earthquakes &amp; resultant hazards</a:t>
              </a:r>
            </a:p>
          </p:txBody>
        </p:sp>
      </p:grpSp>
      <p:grpSp>
        <p:nvGrpSpPr>
          <p:cNvPr name="Group 36" id="36"/>
          <p:cNvGrpSpPr/>
          <p:nvPr/>
        </p:nvGrpSpPr>
        <p:grpSpPr>
          <a:xfrm rot="0">
            <a:off x="12253232" y="74968"/>
            <a:ext cx="5899983" cy="3596952"/>
            <a:chOff x="0" y="0"/>
            <a:chExt cx="7866644" cy="4795936"/>
          </a:xfrm>
        </p:grpSpPr>
        <p:sp>
          <p:nvSpPr>
            <p:cNvPr name="Freeform 37" id="37"/>
            <p:cNvSpPr/>
            <p:nvPr/>
          </p:nvSpPr>
          <p:spPr>
            <a:xfrm flipH="false" flipV="false" rot="0">
              <a:off x="12700" y="12700"/>
              <a:ext cx="7841234" cy="4770501"/>
            </a:xfrm>
            <a:custGeom>
              <a:avLst/>
              <a:gdLst/>
              <a:ahLst/>
              <a:cxnLst/>
              <a:rect r="r" b="b" t="t" l="l"/>
              <a:pathLst>
                <a:path h="4770501" w="7841234">
                  <a:moveTo>
                    <a:pt x="0" y="0"/>
                  </a:moveTo>
                  <a:lnTo>
                    <a:pt x="7841234" y="0"/>
                  </a:lnTo>
                  <a:lnTo>
                    <a:pt x="7841234" y="4770501"/>
                  </a:lnTo>
                  <a:lnTo>
                    <a:pt x="0" y="4770501"/>
                  </a:lnTo>
                  <a:close/>
                </a:path>
              </a:pathLst>
            </a:custGeom>
            <a:solidFill>
              <a:srgbClr val="FFFFFF"/>
            </a:solidFill>
          </p:spPr>
        </p:sp>
        <p:sp>
          <p:nvSpPr>
            <p:cNvPr name="Freeform 38" id="38"/>
            <p:cNvSpPr/>
            <p:nvPr/>
          </p:nvSpPr>
          <p:spPr>
            <a:xfrm flipH="false" flipV="false" rot="0">
              <a:off x="0" y="0"/>
              <a:ext cx="7866634" cy="4795901"/>
            </a:xfrm>
            <a:custGeom>
              <a:avLst/>
              <a:gdLst/>
              <a:ahLst/>
              <a:cxnLst/>
              <a:rect r="r" b="b" t="t" l="l"/>
              <a:pathLst>
                <a:path h="4795901" w="7866634">
                  <a:moveTo>
                    <a:pt x="12700" y="0"/>
                  </a:moveTo>
                  <a:lnTo>
                    <a:pt x="7853934" y="0"/>
                  </a:lnTo>
                  <a:cubicBezTo>
                    <a:pt x="7860919" y="0"/>
                    <a:pt x="7866634" y="5715"/>
                    <a:pt x="7866634" y="12700"/>
                  </a:cubicBezTo>
                  <a:lnTo>
                    <a:pt x="7866634" y="4783201"/>
                  </a:lnTo>
                  <a:cubicBezTo>
                    <a:pt x="7866634" y="4790186"/>
                    <a:pt x="7860919" y="4795901"/>
                    <a:pt x="7853934" y="4795901"/>
                  </a:cubicBezTo>
                  <a:lnTo>
                    <a:pt x="12700" y="4795901"/>
                  </a:lnTo>
                  <a:cubicBezTo>
                    <a:pt x="5715" y="4795901"/>
                    <a:pt x="0" y="4790186"/>
                    <a:pt x="0" y="4783201"/>
                  </a:cubicBezTo>
                  <a:lnTo>
                    <a:pt x="0" y="12700"/>
                  </a:lnTo>
                  <a:cubicBezTo>
                    <a:pt x="0" y="5715"/>
                    <a:pt x="5715" y="0"/>
                    <a:pt x="12700" y="0"/>
                  </a:cubicBezTo>
                  <a:moveTo>
                    <a:pt x="12700" y="25400"/>
                  </a:moveTo>
                  <a:lnTo>
                    <a:pt x="12700" y="12700"/>
                  </a:lnTo>
                  <a:lnTo>
                    <a:pt x="25400" y="12700"/>
                  </a:lnTo>
                  <a:lnTo>
                    <a:pt x="25400" y="4783201"/>
                  </a:lnTo>
                  <a:lnTo>
                    <a:pt x="12700" y="4783201"/>
                  </a:lnTo>
                  <a:lnTo>
                    <a:pt x="12700" y="4770501"/>
                  </a:lnTo>
                  <a:lnTo>
                    <a:pt x="7853934" y="4770501"/>
                  </a:lnTo>
                  <a:lnTo>
                    <a:pt x="7853934" y="4783201"/>
                  </a:lnTo>
                  <a:lnTo>
                    <a:pt x="7841234" y="4783201"/>
                  </a:lnTo>
                  <a:lnTo>
                    <a:pt x="7841234" y="12700"/>
                  </a:lnTo>
                  <a:lnTo>
                    <a:pt x="7853934" y="12700"/>
                  </a:lnTo>
                  <a:lnTo>
                    <a:pt x="7853934" y="25400"/>
                  </a:lnTo>
                  <a:lnTo>
                    <a:pt x="12700" y="25400"/>
                  </a:lnTo>
                  <a:close/>
                </a:path>
              </a:pathLst>
            </a:custGeom>
            <a:solidFill>
              <a:srgbClr val="000000"/>
            </a:solidFill>
          </p:spPr>
        </p:sp>
        <p:sp>
          <p:nvSpPr>
            <p:cNvPr name="TextBox 39" id="39"/>
            <p:cNvSpPr txBox="true"/>
            <p:nvPr/>
          </p:nvSpPr>
          <p:spPr>
            <a:xfrm>
              <a:off x="0" y="-57150"/>
              <a:ext cx="7866644" cy="4853086"/>
            </a:xfrm>
            <a:prstGeom prst="rect">
              <a:avLst/>
            </a:prstGeom>
          </p:spPr>
          <p:txBody>
            <a:bodyPr anchor="t" rtlCol="false" tIns="50800" lIns="50800" bIns="50800" rIns="50800"/>
            <a:lstStyle/>
            <a:p>
              <a:pPr algn="l">
                <a:lnSpc>
                  <a:spcPts val="3240"/>
                </a:lnSpc>
              </a:pPr>
              <a:r>
                <a:rPr lang="en-US" b="true" sz="2700" u="sng">
                  <a:solidFill>
                    <a:srgbClr val="000000"/>
                  </a:solidFill>
                  <a:latin typeface="Calibri (MS) Bold"/>
                  <a:ea typeface="Calibri (MS) Bold"/>
                  <a:cs typeface="Calibri (MS) Bold"/>
                  <a:sym typeface="Calibri (MS) Bold"/>
                </a:rPr>
                <a:t>LO: To investigate the causes and impacts of earthquakes and their resultant hazards</a:t>
              </a:r>
            </a:p>
            <a:p>
              <a:pPr algn="l">
                <a:lnSpc>
                  <a:spcPts val="1980"/>
                </a:lnSpc>
              </a:pPr>
            </a:p>
            <a:p>
              <a:pPr algn="l">
                <a:lnSpc>
                  <a:spcPts val="1980"/>
                </a:lnSpc>
              </a:pPr>
              <a:r>
                <a:rPr lang="en-US" sz="1650">
                  <a:solidFill>
                    <a:srgbClr val="000000"/>
                  </a:solidFill>
                  <a:latin typeface="Calibri (MS)"/>
                  <a:ea typeface="Calibri (MS)"/>
                  <a:cs typeface="Calibri (MS)"/>
                  <a:sym typeface="Calibri (MS)"/>
                </a:rPr>
                <a:t>Describe the causes of earthquakes and how they are measured </a:t>
              </a:r>
            </a:p>
            <a:p>
              <a:pPr algn="l">
                <a:lnSpc>
                  <a:spcPts val="1980"/>
                </a:lnSpc>
              </a:pPr>
              <a:r>
                <a:rPr lang="en-US" sz="1650">
                  <a:solidFill>
                    <a:srgbClr val="000000"/>
                  </a:solidFill>
                  <a:latin typeface="Calibri (MS)"/>
                  <a:ea typeface="Calibri (MS)"/>
                  <a:cs typeface="Calibri (MS)"/>
                  <a:sym typeface="Calibri (MS)"/>
                </a:rPr>
                <a:t> </a:t>
              </a:r>
            </a:p>
            <a:p>
              <a:pPr algn="l">
                <a:lnSpc>
                  <a:spcPts val="1980"/>
                </a:lnSpc>
              </a:pPr>
              <a:r>
                <a:rPr lang="en-US" sz="1650">
                  <a:solidFill>
                    <a:srgbClr val="000000"/>
                  </a:solidFill>
                  <a:latin typeface="Calibri (MS)"/>
                  <a:ea typeface="Calibri (MS)"/>
                  <a:cs typeface="Calibri (MS)"/>
                  <a:sym typeface="Calibri (MS)"/>
                </a:rPr>
                <a:t>Explain the resultant hazards of earthquakes along with the factors affecting the impact </a:t>
              </a:r>
            </a:p>
            <a:p>
              <a:pPr algn="l">
                <a:lnSpc>
                  <a:spcPts val="1980"/>
                </a:lnSpc>
              </a:pPr>
              <a:r>
                <a:rPr lang="en-US" sz="1650">
                  <a:solidFill>
                    <a:srgbClr val="000000"/>
                  </a:solidFill>
                  <a:latin typeface="Calibri (MS)"/>
                  <a:ea typeface="Calibri (MS)"/>
                  <a:cs typeface="Calibri (MS)"/>
                  <a:sym typeface="Calibri (MS)"/>
                </a:rPr>
                <a:t> </a:t>
              </a:r>
            </a:p>
            <a:p>
              <a:pPr algn="l">
                <a:lnSpc>
                  <a:spcPts val="1980"/>
                </a:lnSpc>
              </a:pPr>
              <a:r>
                <a:rPr lang="en-US" sz="1650">
                  <a:solidFill>
                    <a:srgbClr val="000000"/>
                  </a:solidFill>
                  <a:latin typeface="Calibri (MS)"/>
                  <a:ea typeface="Calibri (MS)"/>
                  <a:cs typeface="Calibri (MS)"/>
                  <a:sym typeface="Calibri (MS)"/>
                </a:rPr>
                <a:t>Evaluate the extent to which earthquakes are caused by a variety of factors</a:t>
              </a:r>
            </a:p>
          </p:txBody>
        </p:sp>
      </p:grpSp>
      <p:grpSp>
        <p:nvGrpSpPr>
          <p:cNvPr name="Group 40" id="40"/>
          <p:cNvGrpSpPr/>
          <p:nvPr/>
        </p:nvGrpSpPr>
        <p:grpSpPr>
          <a:xfrm rot="0">
            <a:off x="134784" y="7976092"/>
            <a:ext cx="4310184" cy="846320"/>
            <a:chOff x="0" y="0"/>
            <a:chExt cx="5746912" cy="1128426"/>
          </a:xfrm>
        </p:grpSpPr>
        <p:sp>
          <p:nvSpPr>
            <p:cNvPr name="Freeform 41" id="41"/>
            <p:cNvSpPr/>
            <p:nvPr/>
          </p:nvSpPr>
          <p:spPr>
            <a:xfrm flipH="false" flipV="false" rot="0">
              <a:off x="12700" y="12700"/>
              <a:ext cx="5721477" cy="1103122"/>
            </a:xfrm>
            <a:custGeom>
              <a:avLst/>
              <a:gdLst/>
              <a:ahLst/>
              <a:cxnLst/>
              <a:rect r="r" b="b" t="t" l="l"/>
              <a:pathLst>
                <a:path h="1103122" w="5721477">
                  <a:moveTo>
                    <a:pt x="0" y="183896"/>
                  </a:moveTo>
                  <a:cubicBezTo>
                    <a:pt x="0" y="82296"/>
                    <a:pt x="83820" y="0"/>
                    <a:pt x="187198" y="0"/>
                  </a:cubicBezTo>
                  <a:lnTo>
                    <a:pt x="5534279" y="0"/>
                  </a:lnTo>
                  <a:cubicBezTo>
                    <a:pt x="5637657" y="0"/>
                    <a:pt x="5721477" y="82296"/>
                    <a:pt x="5721477" y="183896"/>
                  </a:cubicBezTo>
                  <a:lnTo>
                    <a:pt x="5721477" y="919226"/>
                  </a:lnTo>
                  <a:cubicBezTo>
                    <a:pt x="5721477" y="1020699"/>
                    <a:pt x="5637657" y="1103122"/>
                    <a:pt x="5534279" y="1103122"/>
                  </a:cubicBezTo>
                  <a:lnTo>
                    <a:pt x="187198" y="1103122"/>
                  </a:lnTo>
                  <a:cubicBezTo>
                    <a:pt x="83820" y="1102995"/>
                    <a:pt x="0" y="1020699"/>
                    <a:pt x="0" y="919226"/>
                  </a:cubicBezTo>
                  <a:close/>
                </a:path>
              </a:pathLst>
            </a:custGeom>
            <a:solidFill>
              <a:srgbClr val="ED7D31"/>
            </a:solidFill>
          </p:spPr>
        </p:sp>
        <p:sp>
          <p:nvSpPr>
            <p:cNvPr name="Freeform 42" id="42"/>
            <p:cNvSpPr/>
            <p:nvPr/>
          </p:nvSpPr>
          <p:spPr>
            <a:xfrm flipH="false" flipV="false" rot="0">
              <a:off x="0" y="0"/>
              <a:ext cx="5746877" cy="1128522"/>
            </a:xfrm>
            <a:custGeom>
              <a:avLst/>
              <a:gdLst/>
              <a:ahLst/>
              <a:cxnLst/>
              <a:rect r="r" b="b" t="t" l="l"/>
              <a:pathLst>
                <a:path h="1128522" w="5746877">
                  <a:moveTo>
                    <a:pt x="0" y="196596"/>
                  </a:moveTo>
                  <a:cubicBezTo>
                    <a:pt x="0" y="87757"/>
                    <a:pt x="89789" y="0"/>
                    <a:pt x="199898" y="0"/>
                  </a:cubicBezTo>
                  <a:lnTo>
                    <a:pt x="5546979" y="0"/>
                  </a:lnTo>
                  <a:lnTo>
                    <a:pt x="5546979" y="12700"/>
                  </a:lnTo>
                  <a:lnTo>
                    <a:pt x="5546979" y="0"/>
                  </a:lnTo>
                  <a:cubicBezTo>
                    <a:pt x="5657215" y="0"/>
                    <a:pt x="5746877" y="87757"/>
                    <a:pt x="5746877" y="196596"/>
                  </a:cubicBezTo>
                  <a:lnTo>
                    <a:pt x="5734177" y="196596"/>
                  </a:lnTo>
                  <a:lnTo>
                    <a:pt x="5746877" y="196596"/>
                  </a:lnTo>
                  <a:lnTo>
                    <a:pt x="5746877" y="931926"/>
                  </a:lnTo>
                  <a:lnTo>
                    <a:pt x="5734177" y="931926"/>
                  </a:lnTo>
                  <a:lnTo>
                    <a:pt x="5746877" y="931926"/>
                  </a:lnTo>
                  <a:cubicBezTo>
                    <a:pt x="5746877" y="1040638"/>
                    <a:pt x="5657088" y="1128522"/>
                    <a:pt x="5546979" y="1128522"/>
                  </a:cubicBezTo>
                  <a:lnTo>
                    <a:pt x="5546979" y="1115822"/>
                  </a:lnTo>
                  <a:lnTo>
                    <a:pt x="5546979" y="1128522"/>
                  </a:lnTo>
                  <a:lnTo>
                    <a:pt x="199898" y="1128522"/>
                  </a:lnTo>
                  <a:lnTo>
                    <a:pt x="199898" y="1115822"/>
                  </a:lnTo>
                  <a:lnTo>
                    <a:pt x="199898" y="1128522"/>
                  </a:lnTo>
                  <a:cubicBezTo>
                    <a:pt x="89789" y="1128395"/>
                    <a:pt x="0" y="1040638"/>
                    <a:pt x="0" y="931926"/>
                  </a:cubicBezTo>
                  <a:lnTo>
                    <a:pt x="0" y="196596"/>
                  </a:lnTo>
                  <a:lnTo>
                    <a:pt x="12700" y="196596"/>
                  </a:lnTo>
                  <a:lnTo>
                    <a:pt x="0" y="196596"/>
                  </a:lnTo>
                  <a:moveTo>
                    <a:pt x="25400" y="196596"/>
                  </a:moveTo>
                  <a:lnTo>
                    <a:pt x="25400" y="931926"/>
                  </a:lnTo>
                  <a:lnTo>
                    <a:pt x="12700" y="931926"/>
                  </a:lnTo>
                  <a:lnTo>
                    <a:pt x="25400" y="931926"/>
                  </a:lnTo>
                  <a:cubicBezTo>
                    <a:pt x="25400" y="1026160"/>
                    <a:pt x="103378" y="1102995"/>
                    <a:pt x="199898" y="1102995"/>
                  </a:cubicBezTo>
                  <a:lnTo>
                    <a:pt x="5546979" y="1102995"/>
                  </a:lnTo>
                  <a:cubicBezTo>
                    <a:pt x="5643626" y="1102995"/>
                    <a:pt x="5721477" y="1026160"/>
                    <a:pt x="5721477" y="931799"/>
                  </a:cubicBezTo>
                  <a:lnTo>
                    <a:pt x="5721477" y="196596"/>
                  </a:lnTo>
                  <a:cubicBezTo>
                    <a:pt x="5721477" y="102235"/>
                    <a:pt x="5643626" y="25400"/>
                    <a:pt x="5546979" y="25400"/>
                  </a:cubicBezTo>
                  <a:lnTo>
                    <a:pt x="199898" y="25400"/>
                  </a:lnTo>
                  <a:lnTo>
                    <a:pt x="199898" y="12700"/>
                  </a:lnTo>
                  <a:lnTo>
                    <a:pt x="199898" y="25400"/>
                  </a:lnTo>
                  <a:cubicBezTo>
                    <a:pt x="103378" y="25400"/>
                    <a:pt x="25400" y="102235"/>
                    <a:pt x="25400" y="196596"/>
                  </a:cubicBezTo>
                  <a:close/>
                </a:path>
              </a:pathLst>
            </a:custGeom>
            <a:solidFill>
              <a:srgbClr val="2F528F"/>
            </a:solidFill>
          </p:spPr>
        </p:sp>
        <p:sp>
          <p:nvSpPr>
            <p:cNvPr name="TextBox 43" id="43"/>
            <p:cNvSpPr txBox="true"/>
            <p:nvPr/>
          </p:nvSpPr>
          <p:spPr>
            <a:xfrm>
              <a:off x="0" y="-57150"/>
              <a:ext cx="5746912" cy="1185576"/>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Learn more </a:t>
              </a:r>
              <a:r>
                <a:rPr lang="en-US" sz="2700" u="sng">
                  <a:solidFill>
                    <a:srgbClr val="0563C1"/>
                  </a:solidFill>
                  <a:latin typeface="Calibri (MS)"/>
                  <a:ea typeface="Calibri (MS)"/>
                  <a:cs typeface="Calibri (MS)"/>
                  <a:sym typeface="Calibri (MS)"/>
                  <a:hlinkClick r:id="rId4" tooltip="https://www.britannica.com/science/earthquake-geology/Volcanism"/>
                </a:rPr>
                <a:t>here</a:t>
              </a:r>
              <a:r>
                <a:rPr lang="en-US" sz="2700">
                  <a:solidFill>
                    <a:srgbClr val="FFFFFF"/>
                  </a:solidFill>
                  <a:latin typeface="Calibri (MS)"/>
                  <a:ea typeface="Calibri (MS)"/>
                  <a:cs typeface="Calibri (MS)"/>
                  <a:sym typeface="Calibri (MS)"/>
                </a:rPr>
                <a:t>! </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1430"/>
            <a:ext cx="11611695" cy="935206"/>
          </a:xfrm>
          <a:prstGeom prst="rect">
            <a:avLst/>
          </a:prstGeom>
        </p:spPr>
        <p:txBody>
          <a:bodyPr anchor="t" rtlCol="false" tIns="0" lIns="0" bIns="0" rIns="0">
            <a:spAutoFit/>
          </a:bodyPr>
          <a:lstStyle/>
          <a:p>
            <a:pPr algn="l">
              <a:lnSpc>
                <a:spcPts val="6480"/>
              </a:lnSpc>
            </a:pPr>
            <a:r>
              <a:rPr lang="en-US" sz="5400" spc="47">
                <a:solidFill>
                  <a:srgbClr val="000000"/>
                </a:solidFill>
                <a:latin typeface="Abibas"/>
                <a:ea typeface="Abibas"/>
                <a:cs typeface="Abibas"/>
                <a:sym typeface="Abibas"/>
              </a:rPr>
              <a:t>Syllabus Guide – What we must know!</a:t>
            </a:r>
          </a:p>
        </p:txBody>
      </p:sp>
      <p:grpSp>
        <p:nvGrpSpPr>
          <p:cNvPr name="Group 4" id="4"/>
          <p:cNvGrpSpPr/>
          <p:nvPr/>
        </p:nvGrpSpPr>
        <p:grpSpPr>
          <a:xfrm rot="0">
            <a:off x="831273" y="1459112"/>
            <a:ext cx="10668000" cy="7894468"/>
            <a:chOff x="0" y="0"/>
            <a:chExt cx="14224000" cy="10525958"/>
          </a:xfrm>
        </p:grpSpPr>
        <p:sp>
          <p:nvSpPr>
            <p:cNvPr name="Freeform 5" id="5"/>
            <p:cNvSpPr/>
            <p:nvPr/>
          </p:nvSpPr>
          <p:spPr>
            <a:xfrm flipH="false" flipV="false" rot="0">
              <a:off x="-1524" y="-1524"/>
              <a:ext cx="14227048" cy="10529062"/>
            </a:xfrm>
            <a:custGeom>
              <a:avLst/>
              <a:gdLst/>
              <a:ahLst/>
              <a:cxnLst/>
              <a:rect r="r" b="b" t="t" l="l"/>
              <a:pathLst>
                <a:path h="10529062" w="14227048">
                  <a:moveTo>
                    <a:pt x="1524" y="0"/>
                  </a:moveTo>
                  <a:lnTo>
                    <a:pt x="14225524" y="0"/>
                  </a:lnTo>
                  <a:cubicBezTo>
                    <a:pt x="14226414" y="0"/>
                    <a:pt x="14227048" y="762"/>
                    <a:pt x="14227048" y="1524"/>
                  </a:cubicBezTo>
                  <a:lnTo>
                    <a:pt x="14227048" y="10527538"/>
                  </a:lnTo>
                  <a:cubicBezTo>
                    <a:pt x="14227048" y="10528427"/>
                    <a:pt x="14226287" y="10529062"/>
                    <a:pt x="14225524" y="10529062"/>
                  </a:cubicBezTo>
                  <a:lnTo>
                    <a:pt x="1524" y="10529062"/>
                  </a:lnTo>
                  <a:cubicBezTo>
                    <a:pt x="635" y="10529062"/>
                    <a:pt x="0" y="10528300"/>
                    <a:pt x="0" y="10527538"/>
                  </a:cubicBezTo>
                  <a:lnTo>
                    <a:pt x="0" y="1524"/>
                  </a:lnTo>
                  <a:cubicBezTo>
                    <a:pt x="0" y="635"/>
                    <a:pt x="762" y="0"/>
                    <a:pt x="1524" y="0"/>
                  </a:cubicBezTo>
                  <a:moveTo>
                    <a:pt x="1524" y="3048"/>
                  </a:moveTo>
                  <a:lnTo>
                    <a:pt x="1524" y="1524"/>
                  </a:lnTo>
                  <a:lnTo>
                    <a:pt x="3048" y="1524"/>
                  </a:lnTo>
                  <a:lnTo>
                    <a:pt x="3048" y="10527538"/>
                  </a:lnTo>
                  <a:lnTo>
                    <a:pt x="1524" y="10527538"/>
                  </a:lnTo>
                  <a:lnTo>
                    <a:pt x="1524" y="10526014"/>
                  </a:lnTo>
                  <a:lnTo>
                    <a:pt x="14225524" y="10526014"/>
                  </a:lnTo>
                  <a:lnTo>
                    <a:pt x="14225524" y="10527538"/>
                  </a:lnTo>
                  <a:lnTo>
                    <a:pt x="14224000" y="10527538"/>
                  </a:lnTo>
                  <a:lnTo>
                    <a:pt x="14224000" y="1524"/>
                  </a:lnTo>
                  <a:lnTo>
                    <a:pt x="14225524" y="1524"/>
                  </a:lnTo>
                  <a:lnTo>
                    <a:pt x="14225524" y="3048"/>
                  </a:lnTo>
                  <a:lnTo>
                    <a:pt x="1524" y="3048"/>
                  </a:lnTo>
                  <a:close/>
                </a:path>
              </a:pathLst>
            </a:custGeom>
            <a:solidFill>
              <a:srgbClr val="000000"/>
            </a:solidFill>
          </p:spPr>
        </p:sp>
        <p:sp>
          <p:nvSpPr>
            <p:cNvPr name="TextBox 6" id="6"/>
            <p:cNvSpPr txBox="true"/>
            <p:nvPr/>
          </p:nvSpPr>
          <p:spPr>
            <a:xfrm>
              <a:off x="0" y="-66675"/>
              <a:ext cx="14224000" cy="10592633"/>
            </a:xfrm>
            <a:prstGeom prst="rect">
              <a:avLst/>
            </a:prstGeom>
          </p:spPr>
          <p:txBody>
            <a:bodyPr anchor="t" rtlCol="false" tIns="50800" lIns="50800" bIns="50800" rIns="50800"/>
            <a:lstStyle/>
            <a:p>
              <a:pPr algn="l">
                <a:lnSpc>
                  <a:spcPts val="4320"/>
                </a:lnSpc>
              </a:pPr>
              <a:r>
                <a:rPr lang="en-US" b="true" sz="3600" i="true">
                  <a:solidFill>
                    <a:srgbClr val="000000"/>
                  </a:solidFill>
                  <a:latin typeface="Calibri (MS) Bold Italics"/>
                  <a:ea typeface="Calibri (MS) Bold Italics"/>
                  <a:cs typeface="Calibri (MS) Bold Italics"/>
                  <a:sym typeface="Calibri (MS) Bold Italics"/>
                </a:rPr>
                <a:t>9.1 Hazards resulting from tectonic processes</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The global distribution of earthquakes and volcanoes related to plate tectonics.</a:t>
              </a:r>
            </a:p>
            <a:p>
              <a:pPr algn="l" marL="651510" indent="-325755" lvl="1">
                <a:lnSpc>
                  <a:spcPts val="4320"/>
                </a:lnSpc>
                <a:buFont typeface="Arial"/>
                <a:buChar char="•"/>
              </a:pPr>
              <a:r>
                <a:rPr lang="en-US" sz="3600">
                  <a:solidFill>
                    <a:srgbClr val="FF0000"/>
                  </a:solidFill>
                  <a:latin typeface="Calibri (MS)"/>
                  <a:ea typeface="Calibri (MS)"/>
                  <a:cs typeface="Calibri (MS)"/>
                  <a:sym typeface="Calibri (MS)"/>
                </a:rPr>
                <a:t>Earthquakes and resultant hazards: shaking, landslides, soil liquefaction, and tsunami.</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Volcanoes and resultant hazards: types of eruption and their products (nuées ardentes, lava flows, volcanic mudflows/lahars, volcanic landslides, pyroclastic flows, and ash fallout).</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a:t>
              </a:r>
              <a:r>
                <a:rPr lang="en-US" sz="3600">
                  <a:solidFill>
                    <a:srgbClr val="FF0000"/>
                  </a:solidFill>
                  <a:latin typeface="Calibri (MS)"/>
                  <a:ea typeface="Calibri (MS)"/>
                  <a:cs typeface="Calibri (MS)"/>
                  <a:sym typeface="Calibri (MS)"/>
                </a:rPr>
                <a:t>Primary and secondary impacts on lives and property.</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Prediction, hazard mapping, preparedness and monitoring of earthquake and volcanic hazards and </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perception of risk.</a:t>
              </a:r>
            </a:p>
          </p:txBody>
        </p:sp>
      </p:grpSp>
      <p:grpSp>
        <p:nvGrpSpPr>
          <p:cNvPr name="Group 7" id="7"/>
          <p:cNvGrpSpPr/>
          <p:nvPr/>
        </p:nvGrpSpPr>
        <p:grpSpPr>
          <a:xfrm rot="0">
            <a:off x="11853738" y="1449586"/>
            <a:ext cx="6180550" cy="2550048"/>
            <a:chOff x="0" y="0"/>
            <a:chExt cx="8240734" cy="3400064"/>
          </a:xfrm>
        </p:grpSpPr>
        <p:sp>
          <p:nvSpPr>
            <p:cNvPr name="Freeform 8" id="8"/>
            <p:cNvSpPr/>
            <p:nvPr/>
          </p:nvSpPr>
          <p:spPr>
            <a:xfrm flipH="false" flipV="false" rot="0">
              <a:off x="12700" y="12700"/>
              <a:ext cx="8215249" cy="3374644"/>
            </a:xfrm>
            <a:custGeom>
              <a:avLst/>
              <a:gdLst/>
              <a:ahLst/>
              <a:cxnLst/>
              <a:rect r="r" b="b" t="t" l="l"/>
              <a:pathLst>
                <a:path h="3374644" w="8215249">
                  <a:moveTo>
                    <a:pt x="0" y="562483"/>
                  </a:moveTo>
                  <a:cubicBezTo>
                    <a:pt x="0" y="251841"/>
                    <a:pt x="252984" y="0"/>
                    <a:pt x="564896" y="0"/>
                  </a:cubicBezTo>
                  <a:lnTo>
                    <a:pt x="7650353" y="0"/>
                  </a:lnTo>
                  <a:cubicBezTo>
                    <a:pt x="7962392" y="0"/>
                    <a:pt x="8215249" y="251841"/>
                    <a:pt x="8215249" y="562483"/>
                  </a:cubicBezTo>
                  <a:lnTo>
                    <a:pt x="8215249" y="2812161"/>
                  </a:lnTo>
                  <a:cubicBezTo>
                    <a:pt x="8215249" y="3122803"/>
                    <a:pt x="7962265" y="3374644"/>
                    <a:pt x="7650353" y="3374644"/>
                  </a:cubicBezTo>
                  <a:lnTo>
                    <a:pt x="564896" y="3374644"/>
                  </a:lnTo>
                  <a:cubicBezTo>
                    <a:pt x="252984" y="3374644"/>
                    <a:pt x="0" y="3122803"/>
                    <a:pt x="0" y="2812161"/>
                  </a:cubicBezTo>
                  <a:close/>
                </a:path>
              </a:pathLst>
            </a:custGeom>
            <a:solidFill>
              <a:srgbClr val="4472C4"/>
            </a:solidFill>
          </p:spPr>
        </p:sp>
        <p:sp>
          <p:nvSpPr>
            <p:cNvPr name="Freeform 9" id="9"/>
            <p:cNvSpPr/>
            <p:nvPr/>
          </p:nvSpPr>
          <p:spPr>
            <a:xfrm flipH="false" flipV="false" rot="0">
              <a:off x="0" y="0"/>
              <a:ext cx="8240649" cy="3400044"/>
            </a:xfrm>
            <a:custGeom>
              <a:avLst/>
              <a:gdLst/>
              <a:ahLst/>
              <a:cxnLst/>
              <a:rect r="r" b="b" t="t" l="l"/>
              <a:pathLst>
                <a:path h="3400044" w="8240649">
                  <a:moveTo>
                    <a:pt x="0" y="575183"/>
                  </a:moveTo>
                  <a:cubicBezTo>
                    <a:pt x="0" y="257429"/>
                    <a:pt x="258699" y="0"/>
                    <a:pt x="577596" y="0"/>
                  </a:cubicBezTo>
                  <a:lnTo>
                    <a:pt x="7663053" y="0"/>
                  </a:lnTo>
                  <a:lnTo>
                    <a:pt x="7663053" y="12700"/>
                  </a:lnTo>
                  <a:lnTo>
                    <a:pt x="7663053" y="0"/>
                  </a:lnTo>
                  <a:cubicBezTo>
                    <a:pt x="7982077" y="0"/>
                    <a:pt x="8240649" y="257429"/>
                    <a:pt x="8240649" y="575183"/>
                  </a:cubicBezTo>
                  <a:lnTo>
                    <a:pt x="8227949" y="575183"/>
                  </a:lnTo>
                  <a:lnTo>
                    <a:pt x="8240649" y="575183"/>
                  </a:lnTo>
                  <a:lnTo>
                    <a:pt x="8240649" y="2824861"/>
                  </a:lnTo>
                  <a:lnTo>
                    <a:pt x="8227949" y="2824861"/>
                  </a:lnTo>
                  <a:lnTo>
                    <a:pt x="8240649" y="2824861"/>
                  </a:lnTo>
                  <a:cubicBezTo>
                    <a:pt x="8240649" y="3142615"/>
                    <a:pt x="7981950" y="3400044"/>
                    <a:pt x="7663053" y="3400044"/>
                  </a:cubicBezTo>
                  <a:lnTo>
                    <a:pt x="7663053" y="3387344"/>
                  </a:lnTo>
                  <a:lnTo>
                    <a:pt x="7663053" y="3400044"/>
                  </a:lnTo>
                  <a:lnTo>
                    <a:pt x="577596" y="3400044"/>
                  </a:lnTo>
                  <a:lnTo>
                    <a:pt x="577596" y="3387344"/>
                  </a:lnTo>
                  <a:lnTo>
                    <a:pt x="577596" y="3400044"/>
                  </a:lnTo>
                  <a:cubicBezTo>
                    <a:pt x="258699" y="3400044"/>
                    <a:pt x="0" y="3142615"/>
                    <a:pt x="0" y="2824861"/>
                  </a:cubicBezTo>
                  <a:lnTo>
                    <a:pt x="0" y="575183"/>
                  </a:lnTo>
                  <a:lnTo>
                    <a:pt x="12700" y="575183"/>
                  </a:lnTo>
                  <a:lnTo>
                    <a:pt x="0" y="575183"/>
                  </a:lnTo>
                  <a:moveTo>
                    <a:pt x="25400" y="575183"/>
                  </a:moveTo>
                  <a:lnTo>
                    <a:pt x="25400" y="2824861"/>
                  </a:lnTo>
                  <a:lnTo>
                    <a:pt x="12700" y="2824861"/>
                  </a:lnTo>
                  <a:lnTo>
                    <a:pt x="25400" y="2824861"/>
                  </a:lnTo>
                  <a:cubicBezTo>
                    <a:pt x="25400" y="3128391"/>
                    <a:pt x="272542" y="3374644"/>
                    <a:pt x="577596" y="3374644"/>
                  </a:cubicBezTo>
                  <a:lnTo>
                    <a:pt x="7663053" y="3374644"/>
                  </a:lnTo>
                  <a:cubicBezTo>
                    <a:pt x="7968107" y="3374644"/>
                    <a:pt x="8215249" y="3128518"/>
                    <a:pt x="8215249" y="2824861"/>
                  </a:cubicBezTo>
                  <a:lnTo>
                    <a:pt x="8215249" y="575183"/>
                  </a:lnTo>
                  <a:cubicBezTo>
                    <a:pt x="8215376" y="271526"/>
                    <a:pt x="7968107" y="25400"/>
                    <a:pt x="7663053" y="25400"/>
                  </a:cubicBezTo>
                  <a:lnTo>
                    <a:pt x="577596" y="25400"/>
                  </a:lnTo>
                  <a:lnTo>
                    <a:pt x="577596" y="12700"/>
                  </a:lnTo>
                  <a:lnTo>
                    <a:pt x="577596" y="25400"/>
                  </a:lnTo>
                  <a:cubicBezTo>
                    <a:pt x="272542" y="25400"/>
                    <a:pt x="25400" y="271526"/>
                    <a:pt x="25400" y="575183"/>
                  </a:cubicBezTo>
                  <a:close/>
                </a:path>
              </a:pathLst>
            </a:custGeom>
            <a:solidFill>
              <a:srgbClr val="2F528F"/>
            </a:solidFill>
          </p:spPr>
        </p:sp>
        <p:sp>
          <p:nvSpPr>
            <p:cNvPr name="TextBox 10" id="10"/>
            <p:cNvSpPr txBox="true"/>
            <p:nvPr/>
          </p:nvSpPr>
          <p:spPr>
            <a:xfrm>
              <a:off x="0" y="-57150"/>
              <a:ext cx="8240734" cy="345721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Please refer to the course syllabus regularly – It guides you on exactly what is required from you in this course!</a:t>
              </a:r>
            </a:p>
          </p:txBody>
        </p:sp>
      </p:grpSp>
      <p:grpSp>
        <p:nvGrpSpPr>
          <p:cNvPr name="Group 11" id="11"/>
          <p:cNvGrpSpPr>
            <a:grpSpLocks noChangeAspect="true"/>
          </p:cNvGrpSpPr>
          <p:nvPr/>
        </p:nvGrpSpPr>
        <p:grpSpPr>
          <a:xfrm rot="0">
            <a:off x="12403590" y="4258053"/>
            <a:ext cx="5441064" cy="5441067"/>
            <a:chOff x="0" y="0"/>
            <a:chExt cx="7254752" cy="7254756"/>
          </a:xfrm>
        </p:grpSpPr>
        <p:sp>
          <p:nvSpPr>
            <p:cNvPr name="Freeform 12" id="12" descr="20 Syllabus Memes ideas in 2021 | teacher humor, bones funny, hilarious"/>
            <p:cNvSpPr/>
            <p:nvPr/>
          </p:nvSpPr>
          <p:spPr>
            <a:xfrm flipH="false" flipV="false" rot="0">
              <a:off x="0" y="0"/>
              <a:ext cx="7254748" cy="7254748"/>
            </a:xfrm>
            <a:custGeom>
              <a:avLst/>
              <a:gdLst/>
              <a:ahLst/>
              <a:cxnLst/>
              <a:rect r="r" b="b" t="t" l="l"/>
              <a:pathLst>
                <a:path h="7254748" w="7254748">
                  <a:moveTo>
                    <a:pt x="0" y="0"/>
                  </a:moveTo>
                  <a:lnTo>
                    <a:pt x="7254748" y="0"/>
                  </a:lnTo>
                  <a:lnTo>
                    <a:pt x="7254748" y="7254748"/>
                  </a:lnTo>
                  <a:lnTo>
                    <a:pt x="0" y="7254748"/>
                  </a:lnTo>
                  <a:lnTo>
                    <a:pt x="0" y="0"/>
                  </a:lnTo>
                  <a:close/>
                </a:path>
              </a:pathLst>
            </a:custGeom>
            <a:blipFill>
              <a:blip r:embed="rId3"/>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1430"/>
            <a:ext cx="9928542" cy="935206"/>
          </a:xfrm>
          <a:prstGeom prst="rect">
            <a:avLst/>
          </a:prstGeom>
        </p:spPr>
        <p:txBody>
          <a:bodyPr anchor="t" rtlCol="false" tIns="0" lIns="0" bIns="0" rIns="0">
            <a:spAutoFit/>
          </a:bodyPr>
          <a:lstStyle/>
          <a:p>
            <a:pPr algn="l">
              <a:lnSpc>
                <a:spcPts val="6480"/>
              </a:lnSpc>
            </a:pPr>
            <a:r>
              <a:rPr lang="en-US" sz="5400" spc="47">
                <a:solidFill>
                  <a:srgbClr val="000000"/>
                </a:solidFill>
                <a:latin typeface="Abibas"/>
                <a:ea typeface="Abibas"/>
                <a:cs typeface="Abibas"/>
                <a:sym typeface="Abibas"/>
              </a:rPr>
              <a:t>Earthquakes &amp; plate boundaries</a:t>
            </a:r>
          </a:p>
        </p:txBody>
      </p:sp>
      <p:grpSp>
        <p:nvGrpSpPr>
          <p:cNvPr name="Group 4" id="4"/>
          <p:cNvGrpSpPr/>
          <p:nvPr/>
        </p:nvGrpSpPr>
        <p:grpSpPr>
          <a:xfrm rot="0">
            <a:off x="68688" y="969496"/>
            <a:ext cx="9573510" cy="6244017"/>
            <a:chOff x="0" y="0"/>
            <a:chExt cx="12764680" cy="8325356"/>
          </a:xfrm>
        </p:grpSpPr>
        <p:sp>
          <p:nvSpPr>
            <p:cNvPr name="Freeform 5" id="5"/>
            <p:cNvSpPr/>
            <p:nvPr/>
          </p:nvSpPr>
          <p:spPr>
            <a:xfrm flipH="false" flipV="false" rot="0">
              <a:off x="-1524" y="-1524"/>
              <a:ext cx="12767691" cy="8328406"/>
            </a:xfrm>
            <a:custGeom>
              <a:avLst/>
              <a:gdLst/>
              <a:ahLst/>
              <a:cxnLst/>
              <a:rect r="r" b="b" t="t" l="l"/>
              <a:pathLst>
                <a:path h="8328406" w="12767691">
                  <a:moveTo>
                    <a:pt x="1524" y="0"/>
                  </a:moveTo>
                  <a:lnTo>
                    <a:pt x="12766167" y="0"/>
                  </a:lnTo>
                  <a:cubicBezTo>
                    <a:pt x="12767056" y="0"/>
                    <a:pt x="12767691" y="762"/>
                    <a:pt x="12767691" y="1524"/>
                  </a:cubicBezTo>
                  <a:lnTo>
                    <a:pt x="12767691" y="8326882"/>
                  </a:lnTo>
                  <a:cubicBezTo>
                    <a:pt x="12767691" y="8327771"/>
                    <a:pt x="12766929" y="8328406"/>
                    <a:pt x="12766167" y="8328406"/>
                  </a:cubicBezTo>
                  <a:lnTo>
                    <a:pt x="1524" y="8328406"/>
                  </a:lnTo>
                  <a:cubicBezTo>
                    <a:pt x="635" y="8328406"/>
                    <a:pt x="0" y="8327644"/>
                    <a:pt x="0" y="8326882"/>
                  </a:cubicBezTo>
                  <a:lnTo>
                    <a:pt x="0" y="1524"/>
                  </a:lnTo>
                  <a:cubicBezTo>
                    <a:pt x="0" y="635"/>
                    <a:pt x="762" y="0"/>
                    <a:pt x="1524" y="0"/>
                  </a:cubicBezTo>
                  <a:moveTo>
                    <a:pt x="1524" y="3048"/>
                  </a:moveTo>
                  <a:lnTo>
                    <a:pt x="1524" y="1524"/>
                  </a:lnTo>
                  <a:lnTo>
                    <a:pt x="3048" y="1524"/>
                  </a:lnTo>
                  <a:lnTo>
                    <a:pt x="3048" y="8326882"/>
                  </a:lnTo>
                  <a:lnTo>
                    <a:pt x="1524" y="8326882"/>
                  </a:lnTo>
                  <a:lnTo>
                    <a:pt x="1524" y="8325358"/>
                  </a:lnTo>
                  <a:lnTo>
                    <a:pt x="12766167" y="8325358"/>
                  </a:lnTo>
                  <a:lnTo>
                    <a:pt x="12766167" y="8326882"/>
                  </a:lnTo>
                  <a:lnTo>
                    <a:pt x="12764643" y="8326882"/>
                  </a:lnTo>
                  <a:lnTo>
                    <a:pt x="12764643" y="1524"/>
                  </a:lnTo>
                  <a:lnTo>
                    <a:pt x="12766167" y="1524"/>
                  </a:lnTo>
                  <a:lnTo>
                    <a:pt x="12766167" y="3048"/>
                  </a:lnTo>
                  <a:lnTo>
                    <a:pt x="1524" y="3048"/>
                  </a:lnTo>
                  <a:close/>
                </a:path>
              </a:pathLst>
            </a:custGeom>
            <a:solidFill>
              <a:srgbClr val="000000"/>
            </a:solidFill>
          </p:spPr>
        </p:sp>
        <p:sp>
          <p:nvSpPr>
            <p:cNvPr name="TextBox 6" id="6"/>
            <p:cNvSpPr txBox="true"/>
            <p:nvPr/>
          </p:nvSpPr>
          <p:spPr>
            <a:xfrm>
              <a:off x="0" y="-38100"/>
              <a:ext cx="12764680" cy="8363456"/>
            </a:xfrm>
            <a:prstGeom prst="rect">
              <a:avLst/>
            </a:prstGeom>
          </p:spPr>
          <p:txBody>
            <a:bodyPr anchor="t" rtlCol="false" tIns="50800" lIns="50800" bIns="50800" rIns="50800"/>
            <a:lstStyle/>
            <a:p>
              <a:pPr algn="l">
                <a:lnSpc>
                  <a:spcPts val="2070"/>
                </a:lnSpc>
              </a:pPr>
              <a:r>
                <a:rPr lang="en-US" b="true" sz="1725" i="true" u="sng">
                  <a:solidFill>
                    <a:srgbClr val="FF0000"/>
                  </a:solidFill>
                  <a:latin typeface="Calibri (MS) Bold Italics"/>
                  <a:ea typeface="Calibri (MS) Bold Italics"/>
                  <a:cs typeface="Calibri (MS) Bold Italics"/>
                  <a:sym typeface="Calibri (MS) Bold Italics"/>
                </a:rPr>
                <a:t>Convergent Plate Boundaries (Subduction Zones)</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Subduction zones create some of the deepest earthquakes recorded – from 700 kilometres below ground.</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When the oceanic crust descends, it takes time to warm up.</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As the slab descends, it distorts (deforms/warps) because of the heat &amp; because of the intense friction with the opposing plate. This builds up pressure and increases stress on the rocks. The rocks deform and eventually snap/jerk – this snap/jerk results in the release of stored energy i.e. the earthquake.</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The size of the earthquake is dependent of the thickness of the descending slab &amp; the rate of movement. Faster descending &amp; thicker slab = bigger quake.</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Subduction is relatively fast so by the time the slab cracks &amp; the main quake occurs, it can have slid several hundred kilometres into the mantle (study image below).</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In areas with earthquake activity, what is the relationship between chances of an earthquake and increasing time since the last earthquake?</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The chances of an earthquake increase with time since the last earthquake!</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Plates move at a rate of between 1.5cm – 7.5cm per year. However, a large earthquake can involve a movement of a few metres or more, which would occur every couple of hundred of years or so.</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The longer the period of time since the last earthquake = More likelihood of increased strength of next earthquake. </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Bands of earthquakes are wider along subduction zones because they take place throughout the subducting slab that extends beneath the opposing plate. </a:t>
              </a:r>
            </a:p>
            <a:p>
              <a:pPr algn="l" marL="312182" indent="-156091" lvl="1">
                <a:lnSpc>
                  <a:spcPts val="2070"/>
                </a:lnSpc>
                <a:buFont typeface="Arial"/>
                <a:buChar char="•"/>
              </a:pPr>
              <a:r>
                <a:rPr lang="en-US" b="true" sz="1725" i="true">
                  <a:solidFill>
                    <a:srgbClr val="000000"/>
                  </a:solidFill>
                  <a:latin typeface="Calibri (MS) Bold Italics"/>
                  <a:ea typeface="Calibri (MS) Bold Italics"/>
                  <a:cs typeface="Calibri (MS) Bold Italics"/>
                  <a:sym typeface="Calibri (MS) Bold Italics"/>
                </a:rPr>
                <a:t>Earthquakes tend to get deeper with distance from ocean trench.</a:t>
              </a:r>
            </a:p>
          </p:txBody>
        </p:sp>
      </p:grpSp>
      <p:grpSp>
        <p:nvGrpSpPr>
          <p:cNvPr name="Group 7" id="7"/>
          <p:cNvGrpSpPr/>
          <p:nvPr/>
        </p:nvGrpSpPr>
        <p:grpSpPr>
          <a:xfrm rot="0">
            <a:off x="10001426" y="9219"/>
            <a:ext cx="8286575" cy="4847481"/>
            <a:chOff x="0" y="0"/>
            <a:chExt cx="11048766" cy="6463308"/>
          </a:xfrm>
        </p:grpSpPr>
        <p:sp>
          <p:nvSpPr>
            <p:cNvPr name="Freeform 8" id="8"/>
            <p:cNvSpPr/>
            <p:nvPr/>
          </p:nvSpPr>
          <p:spPr>
            <a:xfrm flipH="false" flipV="false" rot="0">
              <a:off x="-1524" y="-1524"/>
              <a:ext cx="11051794" cy="6466332"/>
            </a:xfrm>
            <a:custGeom>
              <a:avLst/>
              <a:gdLst/>
              <a:ahLst/>
              <a:cxnLst/>
              <a:rect r="r" b="b" t="t" l="l"/>
              <a:pathLst>
                <a:path h="6466332" w="11051794">
                  <a:moveTo>
                    <a:pt x="1524" y="0"/>
                  </a:moveTo>
                  <a:lnTo>
                    <a:pt x="11050270" y="0"/>
                  </a:lnTo>
                  <a:cubicBezTo>
                    <a:pt x="11051159" y="0"/>
                    <a:pt x="11051794" y="762"/>
                    <a:pt x="11051794" y="1524"/>
                  </a:cubicBezTo>
                  <a:lnTo>
                    <a:pt x="11051794" y="6464808"/>
                  </a:lnTo>
                  <a:cubicBezTo>
                    <a:pt x="11051794" y="6465697"/>
                    <a:pt x="11051032" y="6466332"/>
                    <a:pt x="11050270" y="6466332"/>
                  </a:cubicBezTo>
                  <a:lnTo>
                    <a:pt x="1524" y="6466332"/>
                  </a:lnTo>
                  <a:cubicBezTo>
                    <a:pt x="635" y="6466332"/>
                    <a:pt x="0" y="6465570"/>
                    <a:pt x="0" y="6464808"/>
                  </a:cubicBezTo>
                  <a:lnTo>
                    <a:pt x="0" y="1524"/>
                  </a:lnTo>
                  <a:cubicBezTo>
                    <a:pt x="0" y="635"/>
                    <a:pt x="762" y="0"/>
                    <a:pt x="1524" y="0"/>
                  </a:cubicBezTo>
                  <a:moveTo>
                    <a:pt x="1524" y="3048"/>
                  </a:moveTo>
                  <a:lnTo>
                    <a:pt x="1524" y="1524"/>
                  </a:lnTo>
                  <a:lnTo>
                    <a:pt x="3048" y="1524"/>
                  </a:lnTo>
                  <a:lnTo>
                    <a:pt x="3048" y="6464808"/>
                  </a:lnTo>
                  <a:lnTo>
                    <a:pt x="1524" y="6464808"/>
                  </a:lnTo>
                  <a:lnTo>
                    <a:pt x="1524" y="6463284"/>
                  </a:lnTo>
                  <a:lnTo>
                    <a:pt x="11050270" y="6463284"/>
                  </a:lnTo>
                  <a:lnTo>
                    <a:pt x="11050270" y="6464808"/>
                  </a:lnTo>
                  <a:lnTo>
                    <a:pt x="11048746" y="6464808"/>
                  </a:lnTo>
                  <a:lnTo>
                    <a:pt x="11048746" y="1524"/>
                  </a:lnTo>
                  <a:lnTo>
                    <a:pt x="11050270" y="1524"/>
                  </a:lnTo>
                  <a:lnTo>
                    <a:pt x="11050270" y="3048"/>
                  </a:lnTo>
                  <a:lnTo>
                    <a:pt x="1524" y="3048"/>
                  </a:lnTo>
                  <a:close/>
                </a:path>
              </a:pathLst>
            </a:custGeom>
            <a:solidFill>
              <a:srgbClr val="000000"/>
            </a:solidFill>
          </p:spPr>
        </p:sp>
        <p:sp>
          <p:nvSpPr>
            <p:cNvPr name="TextBox 9" id="9"/>
            <p:cNvSpPr txBox="true"/>
            <p:nvPr/>
          </p:nvSpPr>
          <p:spPr>
            <a:xfrm>
              <a:off x="0" y="-38100"/>
              <a:ext cx="11048766" cy="6501408"/>
            </a:xfrm>
            <a:prstGeom prst="rect">
              <a:avLst/>
            </a:prstGeom>
          </p:spPr>
          <p:txBody>
            <a:bodyPr anchor="t" rtlCol="false" tIns="50800" lIns="50800" bIns="50800" rIns="50800"/>
            <a:lstStyle/>
            <a:p>
              <a:pPr algn="l">
                <a:lnSpc>
                  <a:spcPts val="2160"/>
                </a:lnSpc>
              </a:pPr>
              <a:r>
                <a:rPr lang="en-US" b="true" sz="1800" i="true" u="sng">
                  <a:solidFill>
                    <a:srgbClr val="FF0000"/>
                  </a:solidFill>
                  <a:latin typeface="Calibri (MS) Bold Italics"/>
                  <a:ea typeface="Calibri (MS) Bold Italics"/>
                  <a:cs typeface="Calibri (MS) Bold Italics"/>
                  <a:sym typeface="Calibri (MS) Bold Italics"/>
                </a:rPr>
                <a:t>Divergent Plate Boundaries</a:t>
              </a:r>
            </a:p>
            <a:p>
              <a:pPr algn="l" marL="325755" indent="-162878" lvl="1">
                <a:lnSpc>
                  <a:spcPts val="2160"/>
                </a:lnSpc>
                <a:buFont typeface="Arial"/>
                <a:buChar char="•"/>
              </a:pPr>
              <a:r>
                <a:rPr lang="en-US" b="true" sz="1800" i="true">
                  <a:solidFill>
                    <a:srgbClr val="000000"/>
                  </a:solidFill>
                  <a:latin typeface="Calibri (MS) Bold Italics"/>
                  <a:ea typeface="Calibri (MS) Bold Italics"/>
                  <a:cs typeface="Calibri (MS) Bold Italics"/>
                  <a:sym typeface="Calibri (MS) Bold Italics"/>
                </a:rPr>
                <a:t>At mid-ocean ridges &amp; rift valleys earthquakes are quite shallow (usually less than 30 kilometres), infrequent &amp; small  – why?</a:t>
              </a:r>
            </a:p>
            <a:p>
              <a:pPr algn="l" marL="325755" indent="-162878" lvl="1">
                <a:lnSpc>
                  <a:spcPts val="2160"/>
                </a:lnSpc>
                <a:buFont typeface="Arial"/>
                <a:buChar char="•"/>
              </a:pPr>
              <a:r>
                <a:rPr lang="en-US" b="true" sz="1800" i="true">
                  <a:solidFill>
                    <a:srgbClr val="000000"/>
                  </a:solidFill>
                  <a:latin typeface="Calibri (MS) Bold Italics"/>
                  <a:ea typeface="Calibri (MS) Bold Italics"/>
                  <a:cs typeface="Calibri (MS) Bold Italics"/>
                  <a:sym typeface="Calibri (MS) Bold Italics"/>
                </a:rPr>
                <a:t>Because the crust here is very weak and thin (this is because of crust spreading – the crust is not very thick because it is relatively new and it is weak because the rocks here are very hot (heated rock is more elastic, less rigid, therefore friction will be lower).</a:t>
              </a:r>
            </a:p>
            <a:p>
              <a:pPr algn="l" marL="325755" indent="-162878" lvl="1">
                <a:lnSpc>
                  <a:spcPts val="2160"/>
                </a:lnSpc>
                <a:buFont typeface="Arial"/>
                <a:buChar char="•"/>
              </a:pPr>
              <a:r>
                <a:rPr lang="en-US" b="true" sz="1800" i="true">
                  <a:solidFill>
                    <a:srgbClr val="000000"/>
                  </a:solidFill>
                  <a:latin typeface="Calibri (MS) Bold Italics"/>
                  <a:ea typeface="Calibri (MS) Bold Italics"/>
                  <a:cs typeface="Calibri (MS) Bold Italics"/>
                  <a:sym typeface="Calibri (MS) Bold Italics"/>
                </a:rPr>
                <a:t>The lithosphere (upper mantle &amp; crust) is weak at these boundaries so strain cannot build up enough to cause large earthquakes.</a:t>
              </a:r>
            </a:p>
            <a:p>
              <a:pPr algn="l" marL="325755" indent="-162878" lvl="1">
                <a:lnSpc>
                  <a:spcPts val="2160"/>
                </a:lnSpc>
                <a:buFont typeface="Arial"/>
                <a:buChar char="•"/>
              </a:pPr>
              <a:r>
                <a:rPr lang="en-US" b="true" sz="1800" i="true">
                  <a:solidFill>
                    <a:srgbClr val="000000"/>
                  </a:solidFill>
                  <a:latin typeface="Calibri (MS) Bold Italics"/>
                  <a:ea typeface="Calibri (MS) Bold Italics"/>
                  <a:cs typeface="Calibri (MS) Bold Italics"/>
                  <a:sym typeface="Calibri (MS) Bold Italics"/>
                </a:rPr>
                <a:t>A feature of mid-ocean ridges are transform faults (perpendicular to the spreading ridge). Most of the earthquakes are located along these transform faults, rather than along the spreading segments (because here the rocks are cooler and stronger (see image below), although there are clusters of earthquakes at some of the ridge-transform boundaries. </a:t>
              </a:r>
            </a:p>
            <a:p>
              <a:pPr algn="l" marL="325755" indent="-162878" lvl="1">
                <a:lnSpc>
                  <a:spcPts val="2160"/>
                </a:lnSpc>
                <a:buFont typeface="Arial"/>
                <a:buChar char="•"/>
              </a:pPr>
              <a:r>
                <a:rPr lang="en-US" b="true" sz="1800" i="true">
                  <a:solidFill>
                    <a:srgbClr val="000000"/>
                  </a:solidFill>
                  <a:latin typeface="Calibri (MS) Bold Italics"/>
                  <a:ea typeface="Calibri (MS) Bold Italics"/>
                  <a:cs typeface="Calibri (MS) Bold Italics"/>
                  <a:sym typeface="Calibri (MS) Bold Italics"/>
                </a:rPr>
                <a:t>Some earthquakes do occur on spreading ridges, but they tend to be small and infrequent because of the relatively high rock temperatures in the areas where spreading is taking place.</a:t>
              </a:r>
            </a:p>
          </p:txBody>
        </p:sp>
      </p:grpSp>
      <p:grpSp>
        <p:nvGrpSpPr>
          <p:cNvPr name="Group 10" id="10"/>
          <p:cNvGrpSpPr>
            <a:grpSpLocks noChangeAspect="true"/>
          </p:cNvGrpSpPr>
          <p:nvPr/>
        </p:nvGrpSpPr>
        <p:grpSpPr>
          <a:xfrm rot="0">
            <a:off x="14656526" y="4471132"/>
            <a:ext cx="3631474" cy="2227152"/>
            <a:chOff x="0" y="0"/>
            <a:chExt cx="4841966" cy="2969536"/>
          </a:xfrm>
        </p:grpSpPr>
        <p:sp>
          <p:nvSpPr>
            <p:cNvPr name="Freeform 11" id="11"/>
            <p:cNvSpPr/>
            <p:nvPr/>
          </p:nvSpPr>
          <p:spPr>
            <a:xfrm flipH="false" flipV="false" rot="0">
              <a:off x="0" y="0"/>
              <a:ext cx="4842002" cy="2969514"/>
            </a:xfrm>
            <a:custGeom>
              <a:avLst/>
              <a:gdLst/>
              <a:ahLst/>
              <a:cxnLst/>
              <a:rect r="r" b="b" t="t" l="l"/>
              <a:pathLst>
                <a:path h="2969514" w="4842002">
                  <a:moveTo>
                    <a:pt x="0" y="0"/>
                  </a:moveTo>
                  <a:lnTo>
                    <a:pt x="4842002" y="0"/>
                  </a:lnTo>
                  <a:lnTo>
                    <a:pt x="4842002" y="2969514"/>
                  </a:lnTo>
                  <a:lnTo>
                    <a:pt x="0" y="2969514"/>
                  </a:lnTo>
                  <a:lnTo>
                    <a:pt x="0" y="0"/>
                  </a:lnTo>
                  <a:close/>
                </a:path>
              </a:pathLst>
            </a:custGeom>
            <a:blipFill>
              <a:blip r:embed="rId3"/>
              <a:stretch>
                <a:fillRect l="0" t="0" r="-100664" b="-15326"/>
              </a:stretch>
            </a:blipFill>
          </p:spPr>
        </p:sp>
      </p:grpSp>
      <p:grpSp>
        <p:nvGrpSpPr>
          <p:cNvPr name="Group 12" id="12"/>
          <p:cNvGrpSpPr>
            <a:grpSpLocks noChangeAspect="true"/>
          </p:cNvGrpSpPr>
          <p:nvPr/>
        </p:nvGrpSpPr>
        <p:grpSpPr>
          <a:xfrm rot="0">
            <a:off x="68688" y="7109637"/>
            <a:ext cx="3527367" cy="3177362"/>
            <a:chOff x="0" y="0"/>
            <a:chExt cx="4703156" cy="4236482"/>
          </a:xfrm>
        </p:grpSpPr>
        <p:sp>
          <p:nvSpPr>
            <p:cNvPr name="Freeform 13" id="13"/>
            <p:cNvSpPr/>
            <p:nvPr/>
          </p:nvSpPr>
          <p:spPr>
            <a:xfrm flipH="false" flipV="false" rot="0">
              <a:off x="0" y="0"/>
              <a:ext cx="4703191" cy="4236466"/>
            </a:xfrm>
            <a:custGeom>
              <a:avLst/>
              <a:gdLst/>
              <a:ahLst/>
              <a:cxnLst/>
              <a:rect r="r" b="b" t="t" l="l"/>
              <a:pathLst>
                <a:path h="4236466" w="4703191">
                  <a:moveTo>
                    <a:pt x="0" y="0"/>
                  </a:moveTo>
                  <a:lnTo>
                    <a:pt x="4703191" y="0"/>
                  </a:lnTo>
                  <a:lnTo>
                    <a:pt x="4703191" y="4236466"/>
                  </a:lnTo>
                  <a:lnTo>
                    <a:pt x="0" y="4236466"/>
                  </a:lnTo>
                  <a:lnTo>
                    <a:pt x="0" y="0"/>
                  </a:lnTo>
                  <a:close/>
                </a:path>
              </a:pathLst>
            </a:custGeom>
            <a:blipFill>
              <a:blip r:embed="rId4"/>
              <a:stretch>
                <a:fillRect l="0" t="-9098" r="0" b="-9099"/>
              </a:stretch>
            </a:blipFill>
          </p:spPr>
        </p:sp>
      </p:grpSp>
      <p:grpSp>
        <p:nvGrpSpPr>
          <p:cNvPr name="Group 14" id="14"/>
          <p:cNvGrpSpPr/>
          <p:nvPr/>
        </p:nvGrpSpPr>
        <p:grpSpPr>
          <a:xfrm rot="0">
            <a:off x="13642698" y="6698283"/>
            <a:ext cx="4506684" cy="3439402"/>
            <a:chOff x="0" y="0"/>
            <a:chExt cx="6008912" cy="4585870"/>
          </a:xfrm>
        </p:grpSpPr>
        <p:sp>
          <p:nvSpPr>
            <p:cNvPr name="Freeform 15" id="15"/>
            <p:cNvSpPr/>
            <p:nvPr/>
          </p:nvSpPr>
          <p:spPr>
            <a:xfrm flipH="false" flipV="false" rot="0">
              <a:off x="-1524" y="-1524"/>
              <a:ext cx="6011926" cy="4588891"/>
            </a:xfrm>
            <a:custGeom>
              <a:avLst/>
              <a:gdLst/>
              <a:ahLst/>
              <a:cxnLst/>
              <a:rect r="r" b="b" t="t" l="l"/>
              <a:pathLst>
                <a:path h="4588891" w="6011926">
                  <a:moveTo>
                    <a:pt x="1524" y="0"/>
                  </a:moveTo>
                  <a:lnTo>
                    <a:pt x="6010402" y="0"/>
                  </a:lnTo>
                  <a:cubicBezTo>
                    <a:pt x="6011291" y="0"/>
                    <a:pt x="6011926" y="762"/>
                    <a:pt x="6011926" y="1524"/>
                  </a:cubicBezTo>
                  <a:lnTo>
                    <a:pt x="6011926" y="4587367"/>
                  </a:lnTo>
                  <a:cubicBezTo>
                    <a:pt x="6011926" y="4588256"/>
                    <a:pt x="6011164" y="4588891"/>
                    <a:pt x="6010402" y="4588891"/>
                  </a:cubicBezTo>
                  <a:lnTo>
                    <a:pt x="1524" y="4588891"/>
                  </a:lnTo>
                  <a:cubicBezTo>
                    <a:pt x="635" y="4588891"/>
                    <a:pt x="0" y="4588129"/>
                    <a:pt x="0" y="4587367"/>
                  </a:cubicBezTo>
                  <a:lnTo>
                    <a:pt x="0" y="1524"/>
                  </a:lnTo>
                  <a:cubicBezTo>
                    <a:pt x="0" y="635"/>
                    <a:pt x="762" y="0"/>
                    <a:pt x="1524" y="0"/>
                  </a:cubicBezTo>
                  <a:moveTo>
                    <a:pt x="1524" y="3048"/>
                  </a:moveTo>
                  <a:lnTo>
                    <a:pt x="1524" y="1524"/>
                  </a:lnTo>
                  <a:lnTo>
                    <a:pt x="3048" y="1524"/>
                  </a:lnTo>
                  <a:lnTo>
                    <a:pt x="3048" y="4587367"/>
                  </a:lnTo>
                  <a:lnTo>
                    <a:pt x="1524" y="4587367"/>
                  </a:lnTo>
                  <a:lnTo>
                    <a:pt x="1524" y="4585843"/>
                  </a:lnTo>
                  <a:lnTo>
                    <a:pt x="6010402" y="4585843"/>
                  </a:lnTo>
                  <a:lnTo>
                    <a:pt x="6010402" y="4587367"/>
                  </a:lnTo>
                  <a:lnTo>
                    <a:pt x="6008878" y="4587367"/>
                  </a:lnTo>
                  <a:lnTo>
                    <a:pt x="6008878" y="1524"/>
                  </a:lnTo>
                  <a:lnTo>
                    <a:pt x="6010402" y="1524"/>
                  </a:lnTo>
                  <a:lnTo>
                    <a:pt x="6010402" y="3048"/>
                  </a:lnTo>
                  <a:lnTo>
                    <a:pt x="1524" y="3048"/>
                  </a:lnTo>
                  <a:close/>
                </a:path>
              </a:pathLst>
            </a:custGeom>
            <a:solidFill>
              <a:srgbClr val="000000"/>
            </a:solidFill>
          </p:spPr>
        </p:sp>
        <p:sp>
          <p:nvSpPr>
            <p:cNvPr name="TextBox 16" id="16"/>
            <p:cNvSpPr txBox="true"/>
            <p:nvPr/>
          </p:nvSpPr>
          <p:spPr>
            <a:xfrm>
              <a:off x="0" y="-47625"/>
              <a:ext cx="6008912" cy="4633495"/>
            </a:xfrm>
            <a:prstGeom prst="rect">
              <a:avLst/>
            </a:prstGeom>
          </p:spPr>
          <p:txBody>
            <a:bodyPr anchor="t" rtlCol="false" tIns="50800" lIns="50800" bIns="50800" rIns="50800"/>
            <a:lstStyle/>
            <a:p>
              <a:pPr algn="l">
                <a:lnSpc>
                  <a:spcPts val="2340"/>
                </a:lnSpc>
              </a:pPr>
              <a:r>
                <a:rPr lang="en-US" b="true" sz="1950" i="true" u="sng">
                  <a:solidFill>
                    <a:srgbClr val="FF0000"/>
                  </a:solidFill>
                  <a:latin typeface="Calibri (MS) Bold Italics"/>
                  <a:ea typeface="Calibri (MS) Bold Italics"/>
                  <a:cs typeface="Calibri (MS) Bold Italics"/>
                  <a:sym typeface="Calibri (MS) Bold Italics"/>
                </a:rPr>
                <a:t>Transform Plate Boundaries</a:t>
              </a:r>
            </a:p>
            <a:p>
              <a:pPr algn="l" marL="352901" indent="-176451" lvl="1">
                <a:lnSpc>
                  <a:spcPts val="2340"/>
                </a:lnSpc>
                <a:buFont typeface="Arial"/>
                <a:buChar char="•"/>
              </a:pPr>
              <a:r>
                <a:rPr lang="en-US" b="true" sz="1950" i="true">
                  <a:solidFill>
                    <a:srgbClr val="000000"/>
                  </a:solidFill>
                  <a:latin typeface="Calibri (MS) Bold Italics"/>
                  <a:ea typeface="Calibri (MS) Bold Italics"/>
                  <a:cs typeface="Calibri (MS) Bold Italics"/>
                  <a:sym typeface="Calibri (MS) Bold Italics"/>
                </a:rPr>
                <a:t>Like at divergent plate boundaries earthquakes are quite shallow (usually less than 30 kilometres) because below those depths, rock is too hot and weak.</a:t>
              </a:r>
            </a:p>
            <a:p>
              <a:pPr algn="l" marL="352901" indent="-176451" lvl="1">
                <a:lnSpc>
                  <a:spcPts val="2340"/>
                </a:lnSpc>
                <a:buFont typeface="Arial"/>
                <a:buChar char="•"/>
              </a:pPr>
              <a:r>
                <a:rPr lang="en-US" b="true" sz="1950" i="true">
                  <a:solidFill>
                    <a:srgbClr val="000000"/>
                  </a:solidFill>
                  <a:latin typeface="Calibri (MS) Bold Italics"/>
                  <a:ea typeface="Calibri (MS) Bold Italics"/>
                  <a:cs typeface="Calibri (MS) Bold Italics"/>
                  <a:sym typeface="Calibri (MS) Bold Italics"/>
                </a:rPr>
                <a:t>However, like at convergent boundaries earthquakes can be very powerful because of friction and stress/pressure build up between opposing plates. </a:t>
              </a:r>
            </a:p>
          </p:txBody>
        </p:sp>
      </p:grpSp>
      <p:grpSp>
        <p:nvGrpSpPr>
          <p:cNvPr name="Group 17" id="17"/>
          <p:cNvGrpSpPr/>
          <p:nvPr/>
        </p:nvGrpSpPr>
        <p:grpSpPr>
          <a:xfrm rot="0">
            <a:off x="3845553" y="7269783"/>
            <a:ext cx="9543874" cy="1938993"/>
            <a:chOff x="0" y="0"/>
            <a:chExt cx="12725166" cy="2585324"/>
          </a:xfrm>
        </p:grpSpPr>
        <p:sp>
          <p:nvSpPr>
            <p:cNvPr name="Freeform 18" id="18"/>
            <p:cNvSpPr/>
            <p:nvPr/>
          </p:nvSpPr>
          <p:spPr>
            <a:xfrm flipH="false" flipV="false" rot="0">
              <a:off x="-1524" y="-1524"/>
              <a:ext cx="12728194" cy="2588387"/>
            </a:xfrm>
            <a:custGeom>
              <a:avLst/>
              <a:gdLst/>
              <a:ahLst/>
              <a:cxnLst/>
              <a:rect r="r" b="b" t="t" l="l"/>
              <a:pathLst>
                <a:path h="2588387" w="12728194">
                  <a:moveTo>
                    <a:pt x="1524" y="0"/>
                  </a:moveTo>
                  <a:lnTo>
                    <a:pt x="12726670" y="0"/>
                  </a:lnTo>
                  <a:cubicBezTo>
                    <a:pt x="12727559" y="0"/>
                    <a:pt x="12728194" y="762"/>
                    <a:pt x="12728194" y="1524"/>
                  </a:cubicBezTo>
                  <a:lnTo>
                    <a:pt x="12728194" y="2586863"/>
                  </a:lnTo>
                  <a:cubicBezTo>
                    <a:pt x="12728194" y="2587752"/>
                    <a:pt x="12727432" y="2588387"/>
                    <a:pt x="12726670" y="2588387"/>
                  </a:cubicBezTo>
                  <a:lnTo>
                    <a:pt x="1524" y="2588387"/>
                  </a:lnTo>
                  <a:cubicBezTo>
                    <a:pt x="635" y="2588387"/>
                    <a:pt x="0" y="2587625"/>
                    <a:pt x="0" y="2586863"/>
                  </a:cubicBezTo>
                  <a:lnTo>
                    <a:pt x="0" y="1524"/>
                  </a:lnTo>
                  <a:cubicBezTo>
                    <a:pt x="0" y="635"/>
                    <a:pt x="762" y="0"/>
                    <a:pt x="1524" y="0"/>
                  </a:cubicBezTo>
                  <a:moveTo>
                    <a:pt x="1524" y="3048"/>
                  </a:moveTo>
                  <a:lnTo>
                    <a:pt x="1524" y="1524"/>
                  </a:lnTo>
                  <a:lnTo>
                    <a:pt x="3048" y="1524"/>
                  </a:lnTo>
                  <a:lnTo>
                    <a:pt x="3048" y="2586863"/>
                  </a:lnTo>
                  <a:lnTo>
                    <a:pt x="1524" y="2586863"/>
                  </a:lnTo>
                  <a:lnTo>
                    <a:pt x="1524" y="2585339"/>
                  </a:lnTo>
                  <a:lnTo>
                    <a:pt x="12726670" y="2585339"/>
                  </a:lnTo>
                  <a:lnTo>
                    <a:pt x="12726670" y="2586863"/>
                  </a:lnTo>
                  <a:lnTo>
                    <a:pt x="12725146" y="2586863"/>
                  </a:lnTo>
                  <a:lnTo>
                    <a:pt x="12725146" y="1524"/>
                  </a:lnTo>
                  <a:lnTo>
                    <a:pt x="12726670" y="1524"/>
                  </a:lnTo>
                  <a:lnTo>
                    <a:pt x="12726670" y="3048"/>
                  </a:lnTo>
                  <a:lnTo>
                    <a:pt x="1524" y="3048"/>
                  </a:lnTo>
                  <a:close/>
                </a:path>
              </a:pathLst>
            </a:custGeom>
            <a:solidFill>
              <a:srgbClr val="000000"/>
            </a:solidFill>
          </p:spPr>
        </p:sp>
        <p:sp>
          <p:nvSpPr>
            <p:cNvPr name="TextBox 19" id="19"/>
            <p:cNvSpPr txBox="true"/>
            <p:nvPr/>
          </p:nvSpPr>
          <p:spPr>
            <a:xfrm>
              <a:off x="0" y="-47625"/>
              <a:ext cx="12725166" cy="2632949"/>
            </a:xfrm>
            <a:prstGeom prst="rect">
              <a:avLst/>
            </a:prstGeom>
          </p:spPr>
          <p:txBody>
            <a:bodyPr anchor="t" rtlCol="false" tIns="50800" lIns="50800" bIns="50800" rIns="50800"/>
            <a:lstStyle/>
            <a:p>
              <a:pPr algn="l">
                <a:lnSpc>
                  <a:spcPts val="2340"/>
                </a:lnSpc>
              </a:pPr>
              <a:r>
                <a:rPr lang="en-US" b="true" sz="1950" i="true" u="sng">
                  <a:solidFill>
                    <a:srgbClr val="FF0000"/>
                  </a:solidFill>
                  <a:latin typeface="Calibri (MS) Bold Italics"/>
                  <a:ea typeface="Calibri (MS) Bold Italics"/>
                  <a:cs typeface="Calibri (MS) Bold Italics"/>
                  <a:sym typeface="Calibri (MS) Bold Italics"/>
                </a:rPr>
                <a:t>Convergent Plate Boundaries (collision zones)</a:t>
              </a:r>
            </a:p>
            <a:p>
              <a:pPr algn="l" marL="352901" indent="-176451" lvl="1">
                <a:lnSpc>
                  <a:spcPts val="2340"/>
                </a:lnSpc>
                <a:buFont typeface="Arial"/>
                <a:buChar char="•"/>
              </a:pPr>
              <a:r>
                <a:rPr lang="en-US" b="true" sz="1950" i="true">
                  <a:solidFill>
                    <a:srgbClr val="000000"/>
                  </a:solidFill>
                  <a:latin typeface="Calibri (MS) Bold Italics"/>
                  <a:ea typeface="Calibri (MS) Bold Italics"/>
                  <a:cs typeface="Calibri (MS) Bold Italics"/>
                  <a:sym typeface="Calibri (MS) Bold Italics"/>
                </a:rPr>
                <a:t>Where continents collide, earthquakes are scattered over a much wider area compared to earthquakes along mid-ocean ridges, transform margins, or subduction zones. Most of the earthquakes are the result of tectonic squeezing caused by the convergence. Many others are related to transform faults on either side of the main fault line. </a:t>
              </a:r>
            </a:p>
          </p:txBody>
        </p:sp>
      </p:grpSp>
      <p:grpSp>
        <p:nvGrpSpPr>
          <p:cNvPr name="Group 20" id="20"/>
          <p:cNvGrpSpPr/>
          <p:nvPr/>
        </p:nvGrpSpPr>
        <p:grpSpPr>
          <a:xfrm rot="0">
            <a:off x="3621648" y="9255520"/>
            <a:ext cx="9816195" cy="1048151"/>
            <a:chOff x="0" y="0"/>
            <a:chExt cx="13088260" cy="1397534"/>
          </a:xfrm>
        </p:grpSpPr>
        <p:sp>
          <p:nvSpPr>
            <p:cNvPr name="Freeform 21" id="21"/>
            <p:cNvSpPr/>
            <p:nvPr/>
          </p:nvSpPr>
          <p:spPr>
            <a:xfrm flipH="false" flipV="false" rot="0">
              <a:off x="12700" y="12700"/>
              <a:ext cx="13062967" cy="1372108"/>
            </a:xfrm>
            <a:custGeom>
              <a:avLst/>
              <a:gdLst/>
              <a:ahLst/>
              <a:cxnLst/>
              <a:rect r="r" b="b" t="t" l="l"/>
              <a:pathLst>
                <a:path h="1372108" w="13062967">
                  <a:moveTo>
                    <a:pt x="0" y="228727"/>
                  </a:moveTo>
                  <a:cubicBezTo>
                    <a:pt x="0" y="102362"/>
                    <a:pt x="104140" y="0"/>
                    <a:pt x="232537" y="0"/>
                  </a:cubicBezTo>
                  <a:lnTo>
                    <a:pt x="12830429" y="0"/>
                  </a:lnTo>
                  <a:cubicBezTo>
                    <a:pt x="12958826" y="0"/>
                    <a:pt x="13062967" y="102362"/>
                    <a:pt x="13062967" y="228727"/>
                  </a:cubicBezTo>
                  <a:lnTo>
                    <a:pt x="13062967" y="1143381"/>
                  </a:lnTo>
                  <a:cubicBezTo>
                    <a:pt x="13062967" y="1269746"/>
                    <a:pt x="12958826" y="1372108"/>
                    <a:pt x="12830429" y="1372108"/>
                  </a:cubicBezTo>
                  <a:lnTo>
                    <a:pt x="232537" y="1372108"/>
                  </a:lnTo>
                  <a:cubicBezTo>
                    <a:pt x="104140" y="1372108"/>
                    <a:pt x="0" y="1269746"/>
                    <a:pt x="0" y="1143381"/>
                  </a:cubicBezTo>
                  <a:close/>
                </a:path>
              </a:pathLst>
            </a:custGeom>
            <a:solidFill>
              <a:srgbClr val="C55A11"/>
            </a:solidFill>
          </p:spPr>
        </p:sp>
        <p:sp>
          <p:nvSpPr>
            <p:cNvPr name="Freeform 22" id="22"/>
            <p:cNvSpPr/>
            <p:nvPr/>
          </p:nvSpPr>
          <p:spPr>
            <a:xfrm flipH="false" flipV="false" rot="0">
              <a:off x="0" y="0"/>
              <a:ext cx="13088367" cy="1397508"/>
            </a:xfrm>
            <a:custGeom>
              <a:avLst/>
              <a:gdLst/>
              <a:ahLst/>
              <a:cxnLst/>
              <a:rect r="r" b="b" t="t" l="l"/>
              <a:pathLst>
                <a:path h="1397508" w="13088367">
                  <a:moveTo>
                    <a:pt x="0" y="241427"/>
                  </a:moveTo>
                  <a:cubicBezTo>
                    <a:pt x="0" y="107823"/>
                    <a:pt x="109982" y="0"/>
                    <a:pt x="245237" y="0"/>
                  </a:cubicBezTo>
                  <a:lnTo>
                    <a:pt x="12843129" y="0"/>
                  </a:lnTo>
                  <a:lnTo>
                    <a:pt x="12843129" y="12700"/>
                  </a:lnTo>
                  <a:lnTo>
                    <a:pt x="12843129" y="0"/>
                  </a:lnTo>
                  <a:cubicBezTo>
                    <a:pt x="12978385" y="0"/>
                    <a:pt x="13088367" y="107823"/>
                    <a:pt x="13088367" y="241427"/>
                  </a:cubicBezTo>
                  <a:lnTo>
                    <a:pt x="13075667" y="241427"/>
                  </a:lnTo>
                  <a:lnTo>
                    <a:pt x="13088367" y="241427"/>
                  </a:lnTo>
                  <a:lnTo>
                    <a:pt x="13088367" y="1156081"/>
                  </a:lnTo>
                  <a:lnTo>
                    <a:pt x="13075667" y="1156081"/>
                  </a:lnTo>
                  <a:lnTo>
                    <a:pt x="13088367" y="1156081"/>
                  </a:lnTo>
                  <a:cubicBezTo>
                    <a:pt x="13088367" y="1289558"/>
                    <a:pt x="12978385" y="1397508"/>
                    <a:pt x="12843129" y="1397508"/>
                  </a:cubicBezTo>
                  <a:lnTo>
                    <a:pt x="12843129" y="1384808"/>
                  </a:lnTo>
                  <a:lnTo>
                    <a:pt x="12843129" y="1397508"/>
                  </a:lnTo>
                  <a:lnTo>
                    <a:pt x="245237" y="1397508"/>
                  </a:lnTo>
                  <a:lnTo>
                    <a:pt x="245237" y="1384808"/>
                  </a:lnTo>
                  <a:lnTo>
                    <a:pt x="245237" y="1397508"/>
                  </a:lnTo>
                  <a:cubicBezTo>
                    <a:pt x="109982" y="1397508"/>
                    <a:pt x="0" y="1289685"/>
                    <a:pt x="0" y="1156081"/>
                  </a:cubicBezTo>
                  <a:lnTo>
                    <a:pt x="0" y="241427"/>
                  </a:lnTo>
                  <a:lnTo>
                    <a:pt x="12700" y="241427"/>
                  </a:lnTo>
                  <a:lnTo>
                    <a:pt x="0" y="241427"/>
                  </a:lnTo>
                  <a:moveTo>
                    <a:pt x="25400" y="241427"/>
                  </a:moveTo>
                  <a:lnTo>
                    <a:pt x="25400" y="1156081"/>
                  </a:lnTo>
                  <a:lnTo>
                    <a:pt x="12700" y="1156081"/>
                  </a:lnTo>
                  <a:lnTo>
                    <a:pt x="25400" y="1156081"/>
                  </a:lnTo>
                  <a:cubicBezTo>
                    <a:pt x="25400" y="1275207"/>
                    <a:pt x="123571" y="1372108"/>
                    <a:pt x="245237" y="1372108"/>
                  </a:cubicBezTo>
                  <a:lnTo>
                    <a:pt x="12843129" y="1372108"/>
                  </a:lnTo>
                  <a:cubicBezTo>
                    <a:pt x="12964668" y="1372108"/>
                    <a:pt x="13062967" y="1275207"/>
                    <a:pt x="13062967" y="1156081"/>
                  </a:cubicBezTo>
                  <a:lnTo>
                    <a:pt x="13062967" y="241427"/>
                  </a:lnTo>
                  <a:cubicBezTo>
                    <a:pt x="13062967" y="122301"/>
                    <a:pt x="12964795" y="25400"/>
                    <a:pt x="12843129" y="25400"/>
                  </a:cubicBezTo>
                  <a:lnTo>
                    <a:pt x="245237" y="25400"/>
                  </a:lnTo>
                  <a:lnTo>
                    <a:pt x="245237" y="12700"/>
                  </a:lnTo>
                  <a:lnTo>
                    <a:pt x="245237" y="25400"/>
                  </a:lnTo>
                  <a:cubicBezTo>
                    <a:pt x="123571" y="25400"/>
                    <a:pt x="25400" y="122301"/>
                    <a:pt x="25400" y="241427"/>
                  </a:cubicBezTo>
                  <a:close/>
                </a:path>
              </a:pathLst>
            </a:custGeom>
            <a:solidFill>
              <a:srgbClr val="2F528F"/>
            </a:solidFill>
          </p:spPr>
        </p:sp>
        <p:sp>
          <p:nvSpPr>
            <p:cNvPr name="TextBox 23" id="23"/>
            <p:cNvSpPr txBox="true"/>
            <p:nvPr/>
          </p:nvSpPr>
          <p:spPr>
            <a:xfrm>
              <a:off x="0" y="-57150"/>
              <a:ext cx="13088260" cy="145468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This is tough material! Check out </a:t>
              </a:r>
              <a:r>
                <a:rPr lang="en-US" sz="2700" u="sng">
                  <a:solidFill>
                    <a:srgbClr val="0563C1"/>
                  </a:solidFill>
                  <a:latin typeface="Calibri (MS)"/>
                  <a:ea typeface="Calibri (MS)"/>
                  <a:cs typeface="Calibri (MS)"/>
                  <a:sym typeface="Calibri (MS)"/>
                  <a:hlinkClick r:id="rId5" tooltip="https://openpress.usask.ca/physicalgeology/chapter/12-3-earthquakes-and-plate-tectonics-2/"/>
                </a:rPr>
                <a:t>this</a:t>
              </a:r>
              <a:r>
                <a:rPr lang="en-US" sz="2700">
                  <a:solidFill>
                    <a:srgbClr val="FFFFFF"/>
                  </a:solidFill>
                  <a:latin typeface="Calibri (MS)"/>
                  <a:ea typeface="Calibri (MS)"/>
                  <a:cs typeface="Calibri (MS)"/>
                  <a:sym typeface="Calibri (MS)"/>
                </a:rPr>
                <a:t> webpage to dig deeper and consolidate learning  </a:t>
              </a:r>
            </a:p>
          </p:txBody>
        </p:sp>
      </p:grpSp>
      <p:grpSp>
        <p:nvGrpSpPr>
          <p:cNvPr name="Group 24" id="24"/>
          <p:cNvGrpSpPr>
            <a:grpSpLocks noChangeAspect="true"/>
          </p:cNvGrpSpPr>
          <p:nvPr/>
        </p:nvGrpSpPr>
        <p:grpSpPr>
          <a:xfrm rot="0">
            <a:off x="9728139" y="4744500"/>
            <a:ext cx="2525283" cy="2525283"/>
            <a:chOff x="0" y="0"/>
            <a:chExt cx="3367044" cy="3367044"/>
          </a:xfrm>
        </p:grpSpPr>
        <p:sp>
          <p:nvSpPr>
            <p:cNvPr name="Freeform 25" id="25" descr="2: &quot;World Ocean Floor Panorama&quot; by Heezen &amp; Tharp (1977), two pioneers... |  Download Scientific Diagram"/>
            <p:cNvSpPr/>
            <p:nvPr/>
          </p:nvSpPr>
          <p:spPr>
            <a:xfrm flipH="false" flipV="false" rot="0">
              <a:off x="0" y="0"/>
              <a:ext cx="3367024" cy="3367024"/>
            </a:xfrm>
            <a:custGeom>
              <a:avLst/>
              <a:gdLst/>
              <a:ahLst/>
              <a:cxnLst/>
              <a:rect r="r" b="b" t="t" l="l"/>
              <a:pathLst>
                <a:path h="3367024" w="3367024">
                  <a:moveTo>
                    <a:pt x="0" y="0"/>
                  </a:moveTo>
                  <a:lnTo>
                    <a:pt x="3367024" y="0"/>
                  </a:lnTo>
                  <a:lnTo>
                    <a:pt x="3367024" y="3367024"/>
                  </a:lnTo>
                  <a:lnTo>
                    <a:pt x="0" y="3367024"/>
                  </a:lnTo>
                  <a:lnTo>
                    <a:pt x="0" y="0"/>
                  </a:lnTo>
                  <a:close/>
                </a:path>
              </a:pathLst>
            </a:custGeom>
            <a:blipFill>
              <a:blip r:embed="rId6"/>
              <a:stretch>
                <a:fillRect l="0" t="0" r="0" b="0"/>
              </a:stretch>
            </a:blipFill>
          </p:spPr>
        </p:sp>
      </p:grpSp>
      <p:grpSp>
        <p:nvGrpSpPr>
          <p:cNvPr name="Group 26" id="26"/>
          <p:cNvGrpSpPr>
            <a:grpSpLocks noChangeAspect="true"/>
          </p:cNvGrpSpPr>
          <p:nvPr/>
        </p:nvGrpSpPr>
        <p:grpSpPr>
          <a:xfrm rot="0">
            <a:off x="12045302" y="4744498"/>
            <a:ext cx="2611224" cy="1953786"/>
            <a:chOff x="0" y="0"/>
            <a:chExt cx="3481632" cy="2605048"/>
          </a:xfrm>
        </p:grpSpPr>
        <p:sp>
          <p:nvSpPr>
            <p:cNvPr name="Freeform 27" id="27" descr="Plate Tectonics: The Ends (and Beginnings) of the Earth, PART 2 – Wander  Woman Thea"/>
            <p:cNvSpPr/>
            <p:nvPr/>
          </p:nvSpPr>
          <p:spPr>
            <a:xfrm flipH="false" flipV="false" rot="0">
              <a:off x="0" y="0"/>
              <a:ext cx="3481578" cy="2605024"/>
            </a:xfrm>
            <a:custGeom>
              <a:avLst/>
              <a:gdLst/>
              <a:ahLst/>
              <a:cxnLst/>
              <a:rect r="r" b="b" t="t" l="l"/>
              <a:pathLst>
                <a:path h="2605024" w="3481578">
                  <a:moveTo>
                    <a:pt x="0" y="0"/>
                  </a:moveTo>
                  <a:lnTo>
                    <a:pt x="3481578" y="0"/>
                  </a:lnTo>
                  <a:lnTo>
                    <a:pt x="3481578" y="2605024"/>
                  </a:lnTo>
                  <a:lnTo>
                    <a:pt x="0" y="2605024"/>
                  </a:lnTo>
                  <a:lnTo>
                    <a:pt x="0" y="0"/>
                  </a:lnTo>
                  <a:close/>
                </a:path>
              </a:pathLst>
            </a:custGeom>
            <a:blipFill>
              <a:blip r:embed="rId7"/>
              <a:stretch>
                <a:fillRect l="0" t="0" r="-12235"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94310" y="204789"/>
            <a:ext cx="15773400" cy="866367"/>
            <a:chOff x="0" y="0"/>
            <a:chExt cx="21031200" cy="1155156"/>
          </a:xfrm>
        </p:grpSpPr>
        <p:sp>
          <p:nvSpPr>
            <p:cNvPr name="Freeform 4" id="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5" id="5"/>
            <p:cNvSpPr txBox="true"/>
            <p:nvPr/>
          </p:nvSpPr>
          <p:spPr>
            <a:xfrm>
              <a:off x="0" y="0"/>
              <a:ext cx="21031200" cy="1155156"/>
            </a:xfrm>
            <a:prstGeom prst="rect">
              <a:avLst/>
            </a:prstGeom>
          </p:spPr>
          <p:txBody>
            <a:bodyPr anchor="ctr" rtlCol="false" tIns="0" lIns="0" bIns="0" rIns="0"/>
            <a:lstStyle/>
            <a:p>
              <a:pPr algn="l">
                <a:lnSpc>
                  <a:spcPts val="6415"/>
                </a:lnSpc>
              </a:pPr>
              <a:r>
                <a:rPr lang="en-US" sz="5940" spc="52">
                  <a:solidFill>
                    <a:srgbClr val="000000"/>
                  </a:solidFill>
                  <a:latin typeface="Abibas"/>
                  <a:ea typeface="Abibas"/>
                  <a:cs typeface="Abibas"/>
                  <a:sym typeface="Abibas"/>
                </a:rPr>
                <a:t>Earthquake waves – body waves</a:t>
              </a:r>
            </a:p>
          </p:txBody>
        </p:sp>
      </p:grpSp>
      <p:grpSp>
        <p:nvGrpSpPr>
          <p:cNvPr name="Group 6" id="6"/>
          <p:cNvGrpSpPr/>
          <p:nvPr/>
        </p:nvGrpSpPr>
        <p:grpSpPr>
          <a:xfrm rot="0">
            <a:off x="57447" y="1021203"/>
            <a:ext cx="10488930" cy="6736273"/>
            <a:chOff x="0" y="0"/>
            <a:chExt cx="13985240" cy="8981698"/>
          </a:xfrm>
        </p:grpSpPr>
        <p:sp>
          <p:nvSpPr>
            <p:cNvPr name="Freeform 7" id="7"/>
            <p:cNvSpPr/>
            <p:nvPr/>
          </p:nvSpPr>
          <p:spPr>
            <a:xfrm flipH="false" flipV="false" rot="0">
              <a:off x="12700" y="12700"/>
              <a:ext cx="13959839" cy="8956294"/>
            </a:xfrm>
            <a:custGeom>
              <a:avLst/>
              <a:gdLst/>
              <a:ahLst/>
              <a:cxnLst/>
              <a:rect r="r" b="b" t="t" l="l"/>
              <a:pathLst>
                <a:path h="8956294" w="13959839">
                  <a:moveTo>
                    <a:pt x="0" y="0"/>
                  </a:moveTo>
                  <a:lnTo>
                    <a:pt x="13959839" y="0"/>
                  </a:lnTo>
                  <a:lnTo>
                    <a:pt x="13959839" y="8956294"/>
                  </a:lnTo>
                  <a:lnTo>
                    <a:pt x="0" y="8956294"/>
                  </a:lnTo>
                  <a:close/>
                </a:path>
              </a:pathLst>
            </a:custGeom>
            <a:solidFill>
              <a:srgbClr val="FFFFFF"/>
            </a:solidFill>
          </p:spPr>
        </p:sp>
        <p:sp>
          <p:nvSpPr>
            <p:cNvPr name="Freeform 8" id="8"/>
            <p:cNvSpPr/>
            <p:nvPr/>
          </p:nvSpPr>
          <p:spPr>
            <a:xfrm flipH="false" flipV="false" rot="0">
              <a:off x="0" y="0"/>
              <a:ext cx="13985239" cy="8981694"/>
            </a:xfrm>
            <a:custGeom>
              <a:avLst/>
              <a:gdLst/>
              <a:ahLst/>
              <a:cxnLst/>
              <a:rect r="r" b="b" t="t" l="l"/>
              <a:pathLst>
                <a:path h="8981694" w="13985239">
                  <a:moveTo>
                    <a:pt x="12700" y="0"/>
                  </a:moveTo>
                  <a:lnTo>
                    <a:pt x="13972539" y="0"/>
                  </a:lnTo>
                  <a:cubicBezTo>
                    <a:pt x="13979525" y="0"/>
                    <a:pt x="13985239" y="5715"/>
                    <a:pt x="13985239" y="12700"/>
                  </a:cubicBezTo>
                  <a:lnTo>
                    <a:pt x="13985239" y="8968994"/>
                  </a:lnTo>
                  <a:cubicBezTo>
                    <a:pt x="13985239" y="8975978"/>
                    <a:pt x="13979525" y="8981694"/>
                    <a:pt x="13972539" y="8981694"/>
                  </a:cubicBezTo>
                  <a:lnTo>
                    <a:pt x="12700" y="8981694"/>
                  </a:lnTo>
                  <a:cubicBezTo>
                    <a:pt x="5715" y="8981694"/>
                    <a:pt x="0" y="8975978"/>
                    <a:pt x="0" y="8968994"/>
                  </a:cubicBezTo>
                  <a:lnTo>
                    <a:pt x="0" y="12700"/>
                  </a:lnTo>
                  <a:cubicBezTo>
                    <a:pt x="0" y="5715"/>
                    <a:pt x="5715" y="0"/>
                    <a:pt x="12700" y="0"/>
                  </a:cubicBezTo>
                  <a:moveTo>
                    <a:pt x="12700" y="25400"/>
                  </a:moveTo>
                  <a:lnTo>
                    <a:pt x="12700" y="12700"/>
                  </a:lnTo>
                  <a:lnTo>
                    <a:pt x="25400" y="12700"/>
                  </a:lnTo>
                  <a:lnTo>
                    <a:pt x="25400" y="8968994"/>
                  </a:lnTo>
                  <a:lnTo>
                    <a:pt x="12700" y="8968994"/>
                  </a:lnTo>
                  <a:lnTo>
                    <a:pt x="12700" y="8956294"/>
                  </a:lnTo>
                  <a:lnTo>
                    <a:pt x="13972539" y="8956294"/>
                  </a:lnTo>
                  <a:lnTo>
                    <a:pt x="13972539" y="8968994"/>
                  </a:lnTo>
                  <a:lnTo>
                    <a:pt x="13959839" y="8968994"/>
                  </a:lnTo>
                  <a:lnTo>
                    <a:pt x="13959839" y="12700"/>
                  </a:lnTo>
                  <a:lnTo>
                    <a:pt x="13972539" y="12700"/>
                  </a:lnTo>
                  <a:lnTo>
                    <a:pt x="13972539" y="25400"/>
                  </a:lnTo>
                  <a:lnTo>
                    <a:pt x="12700" y="25400"/>
                  </a:lnTo>
                  <a:close/>
                </a:path>
              </a:pathLst>
            </a:custGeom>
            <a:solidFill>
              <a:srgbClr val="000000"/>
            </a:solidFill>
          </p:spPr>
        </p:sp>
        <p:sp>
          <p:nvSpPr>
            <p:cNvPr name="TextBox 9" id="9"/>
            <p:cNvSpPr txBox="true"/>
            <p:nvPr/>
          </p:nvSpPr>
          <p:spPr>
            <a:xfrm>
              <a:off x="0" y="-57150"/>
              <a:ext cx="13985240" cy="9038848"/>
            </a:xfrm>
            <a:prstGeom prst="rect">
              <a:avLst/>
            </a:prstGeom>
          </p:spPr>
          <p:txBody>
            <a:bodyPr anchor="t" rtlCol="false" tIns="50800" lIns="50800" bIns="50800" rIns="50800"/>
            <a:lstStyle/>
            <a:p>
              <a:pPr algn="l">
                <a:lnSpc>
                  <a:spcPts val="2700"/>
                </a:lnSpc>
              </a:pPr>
              <a:r>
                <a:rPr lang="en-US" sz="2250">
                  <a:solidFill>
                    <a:srgbClr val="000000"/>
                  </a:solidFill>
                  <a:latin typeface="Calibri (MS)"/>
                  <a:ea typeface="Calibri (MS)"/>
                  <a:cs typeface="Calibri (MS)"/>
                  <a:sym typeface="Calibri (MS)"/>
                </a:rPr>
                <a:t>Following an earthquake, two types of </a:t>
              </a:r>
              <a:r>
                <a:rPr lang="en-US" sz="2250">
                  <a:solidFill>
                    <a:srgbClr val="0070C0"/>
                  </a:solidFill>
                  <a:latin typeface="Calibri (MS)"/>
                  <a:ea typeface="Calibri (MS)"/>
                  <a:cs typeface="Calibri (MS)"/>
                  <a:sym typeface="Calibri (MS)"/>
                </a:rPr>
                <a:t>body waves </a:t>
              </a:r>
              <a:r>
                <a:rPr lang="en-US" sz="2250" u="sng">
                  <a:solidFill>
                    <a:srgbClr val="000000"/>
                  </a:solidFill>
                  <a:latin typeface="Calibri (MS)"/>
                  <a:ea typeface="Calibri (MS)"/>
                  <a:cs typeface="Calibri (MS)"/>
                  <a:sym typeface="Calibri (MS)"/>
                </a:rPr>
                <a:t>(waves within the earths interior)</a:t>
              </a:r>
              <a:r>
                <a:rPr lang="en-US" sz="2250">
                  <a:solidFill>
                    <a:srgbClr val="000000"/>
                  </a:solidFill>
                  <a:latin typeface="Calibri (MS)"/>
                  <a:ea typeface="Calibri (MS)"/>
                  <a:cs typeface="Calibri (MS)"/>
                  <a:sym typeface="Calibri (MS)"/>
                </a:rPr>
                <a:t> occur. </a:t>
              </a:r>
            </a:p>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Primary Waves: The first are P-waves (also called compression waves – they work like the compression of the coils of a spring). These travel fastest &amp; are first to be registered on a seismograph. These are longitudinal waves and cause the rocks to vibrate forwards and backwards in the direction of wave movement. P-waves travel by compression and expansion, and are able to pass through rocks, gases and liquids. </a:t>
              </a:r>
            </a:p>
            <a:p>
              <a:pPr algn="l" marL="407194" indent="-203597" lvl="1">
                <a:lnSpc>
                  <a:spcPts val="2700"/>
                </a:lnSpc>
              </a:pPr>
            </a:p>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Secondary Waves: S-waves (also called shear waves – they work like the flick of a rope). These are slower moving waves that travel in a side-to-side motion through solid rock (they cannot travel through liquids or gases as liquids/solids have no rigidity (have no elastic properties). As they travel through the rock they cause the material to vibrate at right angles to the wave. Called transverse waves.</a:t>
              </a:r>
            </a:p>
            <a:p>
              <a:pPr algn="l" marL="407194" indent="-203597" lvl="1">
                <a:lnSpc>
                  <a:spcPts val="2700"/>
                </a:lnSpc>
              </a:pPr>
            </a:p>
            <a:p>
              <a:pPr algn="l" marL="407194" indent="-203597" lvl="1">
                <a:lnSpc>
                  <a:spcPts val="2700"/>
                </a:lnSpc>
              </a:pPr>
            </a:p>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All crystal clear?!</a:t>
              </a:r>
            </a:p>
            <a:p>
              <a:pPr algn="l" marL="407194" indent="-203597" lvl="1">
                <a:lnSpc>
                  <a:spcPts val="2700"/>
                </a:lnSpc>
              </a:pPr>
            </a:p>
            <a:p>
              <a:pPr algn="l" marL="407194" indent="-203597" lvl="1">
                <a:lnSpc>
                  <a:spcPts val="2700"/>
                </a:lnSpc>
              </a:pPr>
            </a:p>
          </p:txBody>
        </p:sp>
      </p:grpSp>
      <p:grpSp>
        <p:nvGrpSpPr>
          <p:cNvPr name="Group 10" id="10"/>
          <p:cNvGrpSpPr>
            <a:grpSpLocks noChangeAspect="true"/>
          </p:cNvGrpSpPr>
          <p:nvPr/>
        </p:nvGrpSpPr>
        <p:grpSpPr>
          <a:xfrm rot="0">
            <a:off x="10932020" y="4106913"/>
            <a:ext cx="7182036" cy="2983260"/>
            <a:chOff x="0" y="0"/>
            <a:chExt cx="9576048" cy="3977680"/>
          </a:xfrm>
        </p:grpSpPr>
        <p:sp>
          <p:nvSpPr>
            <p:cNvPr name="Freeform 11" id="11"/>
            <p:cNvSpPr/>
            <p:nvPr/>
          </p:nvSpPr>
          <p:spPr>
            <a:xfrm flipH="false" flipV="false" rot="0">
              <a:off x="0" y="0"/>
              <a:ext cx="9576054" cy="3977640"/>
            </a:xfrm>
            <a:custGeom>
              <a:avLst/>
              <a:gdLst/>
              <a:ahLst/>
              <a:cxnLst/>
              <a:rect r="r" b="b" t="t" l="l"/>
              <a:pathLst>
                <a:path h="3977640" w="9576054">
                  <a:moveTo>
                    <a:pt x="0" y="0"/>
                  </a:moveTo>
                  <a:lnTo>
                    <a:pt x="9576054" y="0"/>
                  </a:lnTo>
                  <a:lnTo>
                    <a:pt x="9576054" y="3977640"/>
                  </a:lnTo>
                  <a:lnTo>
                    <a:pt x="0" y="3977640"/>
                  </a:lnTo>
                  <a:lnTo>
                    <a:pt x="0" y="0"/>
                  </a:lnTo>
                  <a:close/>
                </a:path>
              </a:pathLst>
            </a:custGeom>
            <a:blipFill>
              <a:blip r:embed="rId3"/>
              <a:stretch>
                <a:fillRect l="0" t="0" r="0" b="-102"/>
              </a:stretch>
            </a:blipFill>
          </p:spPr>
        </p:sp>
      </p:grpSp>
      <p:grpSp>
        <p:nvGrpSpPr>
          <p:cNvPr name="Group 12" id="12"/>
          <p:cNvGrpSpPr>
            <a:grpSpLocks noChangeAspect="true"/>
          </p:cNvGrpSpPr>
          <p:nvPr/>
        </p:nvGrpSpPr>
        <p:grpSpPr>
          <a:xfrm rot="0">
            <a:off x="11084073" y="204789"/>
            <a:ext cx="6877929" cy="3735198"/>
            <a:chOff x="0" y="0"/>
            <a:chExt cx="9170572" cy="4980264"/>
          </a:xfrm>
        </p:grpSpPr>
        <p:sp>
          <p:nvSpPr>
            <p:cNvPr name="Freeform 13" id="13"/>
            <p:cNvSpPr/>
            <p:nvPr/>
          </p:nvSpPr>
          <p:spPr>
            <a:xfrm flipH="false" flipV="false" rot="0">
              <a:off x="0" y="0"/>
              <a:ext cx="9170543" cy="4980305"/>
            </a:xfrm>
            <a:custGeom>
              <a:avLst/>
              <a:gdLst/>
              <a:ahLst/>
              <a:cxnLst/>
              <a:rect r="r" b="b" t="t" l="l"/>
              <a:pathLst>
                <a:path h="4980305" w="9170543">
                  <a:moveTo>
                    <a:pt x="0" y="0"/>
                  </a:moveTo>
                  <a:lnTo>
                    <a:pt x="9170543" y="0"/>
                  </a:lnTo>
                  <a:lnTo>
                    <a:pt x="9170543" y="4980305"/>
                  </a:lnTo>
                  <a:lnTo>
                    <a:pt x="0" y="4980305"/>
                  </a:lnTo>
                  <a:lnTo>
                    <a:pt x="0" y="0"/>
                  </a:lnTo>
                  <a:close/>
                </a:path>
              </a:pathLst>
            </a:custGeom>
            <a:blipFill>
              <a:blip r:embed="rId4"/>
              <a:stretch>
                <a:fillRect l="0" t="0" r="0" b="-12582"/>
              </a:stretch>
            </a:blipFill>
          </p:spPr>
        </p:sp>
      </p:grpSp>
      <p:grpSp>
        <p:nvGrpSpPr>
          <p:cNvPr name="Group 14" id="14"/>
          <p:cNvGrpSpPr/>
          <p:nvPr/>
        </p:nvGrpSpPr>
        <p:grpSpPr>
          <a:xfrm rot="0">
            <a:off x="10701338" y="7241516"/>
            <a:ext cx="5565160" cy="1384995"/>
            <a:chOff x="0" y="0"/>
            <a:chExt cx="7420214" cy="1846660"/>
          </a:xfrm>
        </p:grpSpPr>
        <p:sp>
          <p:nvSpPr>
            <p:cNvPr name="Freeform 15" id="15"/>
            <p:cNvSpPr/>
            <p:nvPr/>
          </p:nvSpPr>
          <p:spPr>
            <a:xfrm flipH="false" flipV="false" rot="0">
              <a:off x="-1524" y="-1524"/>
              <a:ext cx="7423277" cy="1849755"/>
            </a:xfrm>
            <a:custGeom>
              <a:avLst/>
              <a:gdLst/>
              <a:ahLst/>
              <a:cxnLst/>
              <a:rect r="r" b="b" t="t" l="l"/>
              <a:pathLst>
                <a:path h="1849755" w="7423277">
                  <a:moveTo>
                    <a:pt x="1524" y="0"/>
                  </a:moveTo>
                  <a:lnTo>
                    <a:pt x="7421753" y="0"/>
                  </a:lnTo>
                  <a:cubicBezTo>
                    <a:pt x="7422642" y="0"/>
                    <a:pt x="7423277" y="762"/>
                    <a:pt x="7423277" y="1524"/>
                  </a:cubicBezTo>
                  <a:lnTo>
                    <a:pt x="7423277" y="1848231"/>
                  </a:lnTo>
                  <a:cubicBezTo>
                    <a:pt x="7423277" y="1849120"/>
                    <a:pt x="7422515" y="1849755"/>
                    <a:pt x="7421753" y="1849755"/>
                  </a:cubicBezTo>
                  <a:lnTo>
                    <a:pt x="1524" y="1849755"/>
                  </a:lnTo>
                  <a:cubicBezTo>
                    <a:pt x="635" y="1849755"/>
                    <a:pt x="0" y="1848993"/>
                    <a:pt x="0" y="1848231"/>
                  </a:cubicBezTo>
                  <a:lnTo>
                    <a:pt x="0" y="1524"/>
                  </a:lnTo>
                  <a:cubicBezTo>
                    <a:pt x="0" y="635"/>
                    <a:pt x="762" y="0"/>
                    <a:pt x="1524" y="0"/>
                  </a:cubicBezTo>
                  <a:moveTo>
                    <a:pt x="1524" y="3048"/>
                  </a:moveTo>
                  <a:lnTo>
                    <a:pt x="1524" y="1524"/>
                  </a:lnTo>
                  <a:lnTo>
                    <a:pt x="3048" y="1524"/>
                  </a:lnTo>
                  <a:lnTo>
                    <a:pt x="3048" y="1848231"/>
                  </a:lnTo>
                  <a:lnTo>
                    <a:pt x="1524" y="1848231"/>
                  </a:lnTo>
                  <a:lnTo>
                    <a:pt x="1524" y="1846707"/>
                  </a:lnTo>
                  <a:lnTo>
                    <a:pt x="7421753" y="1846707"/>
                  </a:lnTo>
                  <a:lnTo>
                    <a:pt x="7421753" y="1848231"/>
                  </a:lnTo>
                  <a:lnTo>
                    <a:pt x="7420229" y="1848231"/>
                  </a:lnTo>
                  <a:lnTo>
                    <a:pt x="7420229" y="1524"/>
                  </a:lnTo>
                  <a:lnTo>
                    <a:pt x="7421753" y="1524"/>
                  </a:lnTo>
                  <a:lnTo>
                    <a:pt x="7421753" y="3048"/>
                  </a:lnTo>
                  <a:lnTo>
                    <a:pt x="1524" y="3048"/>
                  </a:lnTo>
                  <a:close/>
                </a:path>
              </a:pathLst>
            </a:custGeom>
            <a:solidFill>
              <a:srgbClr val="4472C4"/>
            </a:solidFill>
          </p:spPr>
        </p:sp>
        <p:sp>
          <p:nvSpPr>
            <p:cNvPr name="TextBox 16" id="16"/>
            <p:cNvSpPr txBox="true"/>
            <p:nvPr/>
          </p:nvSpPr>
          <p:spPr>
            <a:xfrm>
              <a:off x="0" y="-57150"/>
              <a:ext cx="7420214" cy="1903810"/>
            </a:xfrm>
            <a:prstGeom prst="rect">
              <a:avLst/>
            </a:prstGeom>
          </p:spPr>
          <p:txBody>
            <a:bodyPr anchor="t" rtlCol="false" tIns="50800" lIns="50800" bIns="50800" rIns="50800"/>
            <a:lstStyle/>
            <a:p>
              <a:pPr algn="l">
                <a:lnSpc>
                  <a:spcPts val="3240"/>
                </a:lnSpc>
              </a:pPr>
              <a:r>
                <a:rPr lang="en-US" sz="2700" u="sng">
                  <a:solidFill>
                    <a:srgbClr val="0563C1"/>
                  </a:solidFill>
                  <a:latin typeface="Calibri (MS)"/>
                  <a:ea typeface="Calibri (MS)"/>
                  <a:cs typeface="Calibri (MS)"/>
                  <a:sym typeface="Calibri (MS)"/>
                  <a:hlinkClick r:id="rId5" tooltip="https://www.youtube.com/watch?v=NhioAAdYDJM"/>
                </a:rPr>
                <a:t>10/10 explanation video on seismic waves - refer to it often!!</a:t>
              </a:r>
              <a:r>
                <a:rPr lang="en-US" sz="2700">
                  <a:solidFill>
                    <a:srgbClr val="000000"/>
                  </a:solidFill>
                  <a:latin typeface="Calibri (MS)"/>
                  <a:ea typeface="Calibri (MS)"/>
                  <a:cs typeface="Calibri (MS)"/>
                  <a:sym typeface="Calibri (MS)"/>
                </a:rPr>
                <a:t> </a:t>
              </a:r>
            </a:p>
            <a:p>
              <a:pPr algn="l">
                <a:lnSpc>
                  <a:spcPts val="3240"/>
                </a:lnSpc>
              </a:pPr>
            </a:p>
          </p:txBody>
        </p:sp>
      </p:grpSp>
      <p:grpSp>
        <p:nvGrpSpPr>
          <p:cNvPr name="Group 17" id="17"/>
          <p:cNvGrpSpPr/>
          <p:nvPr/>
        </p:nvGrpSpPr>
        <p:grpSpPr>
          <a:xfrm rot="0">
            <a:off x="16408668" y="7197960"/>
            <a:ext cx="1728192" cy="1800493"/>
            <a:chOff x="0" y="0"/>
            <a:chExt cx="2304256" cy="2400658"/>
          </a:xfrm>
        </p:grpSpPr>
        <p:sp>
          <p:nvSpPr>
            <p:cNvPr name="Freeform 18" id="18"/>
            <p:cNvSpPr/>
            <p:nvPr/>
          </p:nvSpPr>
          <p:spPr>
            <a:xfrm flipH="false" flipV="false" rot="0">
              <a:off x="-1524" y="-1524"/>
              <a:ext cx="2307336" cy="2403729"/>
            </a:xfrm>
            <a:custGeom>
              <a:avLst/>
              <a:gdLst/>
              <a:ahLst/>
              <a:cxnLst/>
              <a:rect r="r" b="b" t="t" l="l"/>
              <a:pathLst>
                <a:path h="2403729" w="2307336">
                  <a:moveTo>
                    <a:pt x="1524" y="0"/>
                  </a:moveTo>
                  <a:lnTo>
                    <a:pt x="2305812" y="0"/>
                  </a:lnTo>
                  <a:cubicBezTo>
                    <a:pt x="2306701" y="0"/>
                    <a:pt x="2307336" y="762"/>
                    <a:pt x="2307336" y="1524"/>
                  </a:cubicBezTo>
                  <a:lnTo>
                    <a:pt x="2307336" y="2402205"/>
                  </a:lnTo>
                  <a:cubicBezTo>
                    <a:pt x="2307336" y="2403094"/>
                    <a:pt x="2306574" y="2403729"/>
                    <a:pt x="2305812" y="2403729"/>
                  </a:cubicBezTo>
                  <a:lnTo>
                    <a:pt x="1524" y="2403729"/>
                  </a:lnTo>
                  <a:cubicBezTo>
                    <a:pt x="635" y="2403729"/>
                    <a:pt x="0" y="2402967"/>
                    <a:pt x="0" y="2402205"/>
                  </a:cubicBezTo>
                  <a:lnTo>
                    <a:pt x="0" y="1524"/>
                  </a:lnTo>
                  <a:cubicBezTo>
                    <a:pt x="0" y="635"/>
                    <a:pt x="762" y="0"/>
                    <a:pt x="1524" y="0"/>
                  </a:cubicBezTo>
                  <a:moveTo>
                    <a:pt x="1524" y="3048"/>
                  </a:moveTo>
                  <a:lnTo>
                    <a:pt x="1524" y="1524"/>
                  </a:lnTo>
                  <a:lnTo>
                    <a:pt x="3048" y="1524"/>
                  </a:lnTo>
                  <a:lnTo>
                    <a:pt x="3048" y="2402205"/>
                  </a:lnTo>
                  <a:lnTo>
                    <a:pt x="1524" y="2402205"/>
                  </a:lnTo>
                  <a:lnTo>
                    <a:pt x="1524" y="2400681"/>
                  </a:lnTo>
                  <a:lnTo>
                    <a:pt x="2305812" y="2400681"/>
                  </a:lnTo>
                  <a:lnTo>
                    <a:pt x="2305812" y="2402205"/>
                  </a:lnTo>
                  <a:lnTo>
                    <a:pt x="2304288" y="2402205"/>
                  </a:lnTo>
                  <a:lnTo>
                    <a:pt x="2304288" y="1524"/>
                  </a:lnTo>
                  <a:lnTo>
                    <a:pt x="2305812" y="1524"/>
                  </a:lnTo>
                  <a:lnTo>
                    <a:pt x="2305812" y="3048"/>
                  </a:lnTo>
                  <a:lnTo>
                    <a:pt x="1524" y="3048"/>
                  </a:lnTo>
                  <a:close/>
                </a:path>
              </a:pathLst>
            </a:custGeom>
            <a:solidFill>
              <a:srgbClr val="000000"/>
            </a:solidFill>
          </p:spPr>
        </p:sp>
        <p:sp>
          <p:nvSpPr>
            <p:cNvPr name="TextBox 19" id="19"/>
            <p:cNvSpPr txBox="true"/>
            <p:nvPr/>
          </p:nvSpPr>
          <p:spPr>
            <a:xfrm>
              <a:off x="0" y="-38100"/>
              <a:ext cx="2304256" cy="2438758"/>
            </a:xfrm>
            <a:prstGeom prst="rect">
              <a:avLst/>
            </a:prstGeom>
          </p:spPr>
          <p:txBody>
            <a:bodyPr anchor="t" rtlCol="false" tIns="50800" lIns="50800" bIns="50800" rIns="50800"/>
            <a:lstStyle/>
            <a:p>
              <a:pPr algn="l">
                <a:lnSpc>
                  <a:spcPts val="2160"/>
                </a:lnSpc>
              </a:pPr>
              <a:r>
                <a:rPr lang="en-US" sz="1800">
                  <a:solidFill>
                    <a:srgbClr val="000000"/>
                  </a:solidFill>
                  <a:latin typeface="Calibri (MS)"/>
                  <a:ea typeface="Calibri (MS)"/>
                  <a:cs typeface="Calibri (MS)"/>
                  <a:sym typeface="Calibri (MS)"/>
                </a:rPr>
                <a:t>Seismographs readings as the 1999 Turkish earthquake struck.</a:t>
              </a:r>
            </a:p>
          </p:txBody>
        </p:sp>
      </p:grpSp>
      <p:grpSp>
        <p:nvGrpSpPr>
          <p:cNvPr name="Group 20" id="20"/>
          <p:cNvGrpSpPr>
            <a:grpSpLocks noChangeAspect="true"/>
          </p:cNvGrpSpPr>
          <p:nvPr/>
        </p:nvGrpSpPr>
        <p:grpSpPr>
          <a:xfrm rot="0">
            <a:off x="2811204" y="6026727"/>
            <a:ext cx="7741635" cy="4079721"/>
            <a:chOff x="0" y="0"/>
            <a:chExt cx="10322180" cy="5439628"/>
          </a:xfrm>
        </p:grpSpPr>
        <p:sp>
          <p:nvSpPr>
            <p:cNvPr name="Freeform 21" id="21" descr="Confused Nick Young | Know Your Meme"/>
            <p:cNvSpPr/>
            <p:nvPr/>
          </p:nvSpPr>
          <p:spPr>
            <a:xfrm flipH="false" flipV="false" rot="0">
              <a:off x="0" y="0"/>
              <a:ext cx="10322179" cy="5439664"/>
            </a:xfrm>
            <a:custGeom>
              <a:avLst/>
              <a:gdLst/>
              <a:ahLst/>
              <a:cxnLst/>
              <a:rect r="r" b="b" t="t" l="l"/>
              <a:pathLst>
                <a:path h="5439664" w="10322179">
                  <a:moveTo>
                    <a:pt x="0" y="0"/>
                  </a:moveTo>
                  <a:lnTo>
                    <a:pt x="10322179" y="0"/>
                  </a:lnTo>
                  <a:lnTo>
                    <a:pt x="10322179" y="5439664"/>
                  </a:lnTo>
                  <a:lnTo>
                    <a:pt x="0" y="5439664"/>
                  </a:lnTo>
                  <a:lnTo>
                    <a:pt x="0" y="0"/>
                  </a:lnTo>
                  <a:close/>
                </a:path>
              </a:pathLst>
            </a:custGeom>
            <a:blipFill>
              <a:blip r:embed="rId6"/>
              <a:stretch>
                <a:fillRect l="0" t="0" r="0" b="-6738"/>
              </a:stretch>
            </a:blipFill>
          </p:spPr>
        </p:sp>
      </p:grpSp>
      <p:grpSp>
        <p:nvGrpSpPr>
          <p:cNvPr name="Group 22" id="22"/>
          <p:cNvGrpSpPr/>
          <p:nvPr/>
        </p:nvGrpSpPr>
        <p:grpSpPr>
          <a:xfrm rot="0">
            <a:off x="10701339" y="8998454"/>
            <a:ext cx="5565160" cy="1107996"/>
            <a:chOff x="0" y="0"/>
            <a:chExt cx="7420214" cy="1477328"/>
          </a:xfrm>
        </p:grpSpPr>
        <p:sp>
          <p:nvSpPr>
            <p:cNvPr name="Freeform 23" id="23"/>
            <p:cNvSpPr/>
            <p:nvPr/>
          </p:nvSpPr>
          <p:spPr>
            <a:xfrm flipH="false" flipV="false" rot="0">
              <a:off x="-1524" y="-1524"/>
              <a:ext cx="7423277" cy="1480439"/>
            </a:xfrm>
            <a:custGeom>
              <a:avLst/>
              <a:gdLst/>
              <a:ahLst/>
              <a:cxnLst/>
              <a:rect r="r" b="b" t="t" l="l"/>
              <a:pathLst>
                <a:path h="1480439" w="7423277">
                  <a:moveTo>
                    <a:pt x="1524" y="0"/>
                  </a:moveTo>
                  <a:lnTo>
                    <a:pt x="7421753" y="0"/>
                  </a:lnTo>
                  <a:cubicBezTo>
                    <a:pt x="7422642" y="0"/>
                    <a:pt x="7423277" y="762"/>
                    <a:pt x="7423277" y="1524"/>
                  </a:cubicBezTo>
                  <a:lnTo>
                    <a:pt x="7423277" y="1478915"/>
                  </a:lnTo>
                  <a:cubicBezTo>
                    <a:pt x="7423277" y="1479804"/>
                    <a:pt x="7422515" y="1480439"/>
                    <a:pt x="7421753" y="1480439"/>
                  </a:cubicBezTo>
                  <a:lnTo>
                    <a:pt x="1524" y="1480439"/>
                  </a:lnTo>
                  <a:cubicBezTo>
                    <a:pt x="635" y="1480439"/>
                    <a:pt x="0" y="1479677"/>
                    <a:pt x="0" y="1478915"/>
                  </a:cubicBezTo>
                  <a:lnTo>
                    <a:pt x="0" y="1524"/>
                  </a:lnTo>
                  <a:cubicBezTo>
                    <a:pt x="0" y="635"/>
                    <a:pt x="762" y="0"/>
                    <a:pt x="1524" y="0"/>
                  </a:cubicBezTo>
                  <a:moveTo>
                    <a:pt x="1524" y="3048"/>
                  </a:moveTo>
                  <a:lnTo>
                    <a:pt x="1524" y="1524"/>
                  </a:lnTo>
                  <a:lnTo>
                    <a:pt x="3048" y="1524"/>
                  </a:lnTo>
                  <a:lnTo>
                    <a:pt x="3048" y="1478915"/>
                  </a:lnTo>
                  <a:lnTo>
                    <a:pt x="1524" y="1478915"/>
                  </a:lnTo>
                  <a:lnTo>
                    <a:pt x="1524" y="1477391"/>
                  </a:lnTo>
                  <a:lnTo>
                    <a:pt x="7421753" y="1477391"/>
                  </a:lnTo>
                  <a:lnTo>
                    <a:pt x="7421753" y="1478915"/>
                  </a:lnTo>
                  <a:lnTo>
                    <a:pt x="7420229" y="1478915"/>
                  </a:lnTo>
                  <a:lnTo>
                    <a:pt x="7420229" y="1524"/>
                  </a:lnTo>
                  <a:lnTo>
                    <a:pt x="7421753" y="1524"/>
                  </a:lnTo>
                  <a:lnTo>
                    <a:pt x="7421753" y="3048"/>
                  </a:lnTo>
                  <a:lnTo>
                    <a:pt x="1524" y="3048"/>
                  </a:lnTo>
                  <a:close/>
                </a:path>
              </a:pathLst>
            </a:custGeom>
            <a:solidFill>
              <a:srgbClr val="000000"/>
            </a:solidFill>
          </p:spPr>
        </p:sp>
        <p:sp>
          <p:nvSpPr>
            <p:cNvPr name="TextBox 24" id="24"/>
            <p:cNvSpPr txBox="true"/>
            <p:nvPr/>
          </p:nvSpPr>
          <p:spPr>
            <a:xfrm>
              <a:off x="0" y="-47625"/>
              <a:ext cx="7420214" cy="1524953"/>
            </a:xfrm>
            <a:prstGeom prst="rect">
              <a:avLst/>
            </a:prstGeom>
          </p:spPr>
          <p:txBody>
            <a:bodyPr anchor="t" rtlCol="false" tIns="50800" lIns="50800" bIns="50800" rIns="50800"/>
            <a:lstStyle/>
            <a:p>
              <a:pPr algn="l">
                <a:lnSpc>
                  <a:spcPts val="2520"/>
                </a:lnSpc>
              </a:pPr>
              <a:r>
                <a:rPr lang="en-US" sz="2100" u="sng">
                  <a:solidFill>
                    <a:srgbClr val="0563C1"/>
                  </a:solidFill>
                  <a:latin typeface="Calibri (MS)"/>
                  <a:ea typeface="Calibri (MS)"/>
                  <a:cs typeface="Calibri (MS)"/>
                  <a:sym typeface="Calibri (MS)"/>
                  <a:hlinkClick r:id="rId7" tooltip="https://www.youtube.com/watch?v=KZaI4MEWdc4"/>
                </a:rPr>
                <a:t>https://www.youtube.com/watch?v=KZaI4MEWdc4</a:t>
              </a:r>
              <a:r>
                <a:rPr lang="en-US" sz="2100">
                  <a:solidFill>
                    <a:srgbClr val="000000"/>
                  </a:solidFill>
                  <a:latin typeface="Calibri (MS)"/>
                  <a:ea typeface="Calibri (MS)"/>
                  <a:cs typeface="Calibri (MS)"/>
                  <a:sym typeface="Calibri (MS)"/>
                </a:rPr>
                <a:t> – Extension - watch this video for a model of how P &amp; S waves work!</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0280470" y="837158"/>
            <a:ext cx="7837971" cy="4518614"/>
            <a:chOff x="0" y="0"/>
            <a:chExt cx="10450628" cy="6024818"/>
          </a:xfrm>
        </p:grpSpPr>
        <p:sp>
          <p:nvSpPr>
            <p:cNvPr name="Freeform 4" id="4"/>
            <p:cNvSpPr/>
            <p:nvPr/>
          </p:nvSpPr>
          <p:spPr>
            <a:xfrm flipH="false" flipV="false" rot="0">
              <a:off x="0" y="0"/>
              <a:ext cx="10450576" cy="6024880"/>
            </a:xfrm>
            <a:custGeom>
              <a:avLst/>
              <a:gdLst/>
              <a:ahLst/>
              <a:cxnLst/>
              <a:rect r="r" b="b" t="t" l="l"/>
              <a:pathLst>
                <a:path h="6024880" w="10450576">
                  <a:moveTo>
                    <a:pt x="0" y="0"/>
                  </a:moveTo>
                  <a:lnTo>
                    <a:pt x="10450576" y="0"/>
                  </a:lnTo>
                  <a:lnTo>
                    <a:pt x="10450576" y="6024880"/>
                  </a:lnTo>
                  <a:lnTo>
                    <a:pt x="0" y="6024880"/>
                  </a:lnTo>
                  <a:lnTo>
                    <a:pt x="0" y="0"/>
                  </a:lnTo>
                  <a:close/>
                </a:path>
              </a:pathLst>
            </a:custGeom>
            <a:blipFill>
              <a:blip r:embed="rId3"/>
              <a:stretch>
                <a:fillRect l="0" t="-35555" r="0" b="-35554"/>
              </a:stretch>
            </a:blipFill>
          </p:spPr>
        </p:sp>
      </p:grpSp>
      <p:grpSp>
        <p:nvGrpSpPr>
          <p:cNvPr name="Group 5" id="5"/>
          <p:cNvGrpSpPr/>
          <p:nvPr/>
        </p:nvGrpSpPr>
        <p:grpSpPr>
          <a:xfrm rot="0">
            <a:off x="194310" y="48030"/>
            <a:ext cx="17924130" cy="866367"/>
            <a:chOff x="0" y="0"/>
            <a:chExt cx="23898840" cy="1155156"/>
          </a:xfrm>
        </p:grpSpPr>
        <p:sp>
          <p:nvSpPr>
            <p:cNvPr name="Freeform 6" id="6"/>
            <p:cNvSpPr/>
            <p:nvPr/>
          </p:nvSpPr>
          <p:spPr>
            <a:xfrm flipH="false" flipV="false" rot="0">
              <a:off x="0" y="0"/>
              <a:ext cx="23898840" cy="1155156"/>
            </a:xfrm>
            <a:custGeom>
              <a:avLst/>
              <a:gdLst/>
              <a:ahLst/>
              <a:cxnLst/>
              <a:rect r="r" b="b" t="t" l="l"/>
              <a:pathLst>
                <a:path h="1155156" w="23898840">
                  <a:moveTo>
                    <a:pt x="0" y="0"/>
                  </a:moveTo>
                  <a:lnTo>
                    <a:pt x="23898840" y="0"/>
                  </a:lnTo>
                  <a:lnTo>
                    <a:pt x="23898840" y="1155156"/>
                  </a:lnTo>
                  <a:lnTo>
                    <a:pt x="0" y="1155156"/>
                  </a:lnTo>
                  <a:close/>
                </a:path>
              </a:pathLst>
            </a:custGeom>
            <a:solidFill>
              <a:srgbClr val="000000">
                <a:alpha val="0"/>
              </a:srgbClr>
            </a:solidFill>
          </p:spPr>
        </p:sp>
        <p:sp>
          <p:nvSpPr>
            <p:cNvPr name="TextBox 7" id="7"/>
            <p:cNvSpPr txBox="true"/>
            <p:nvPr/>
          </p:nvSpPr>
          <p:spPr>
            <a:xfrm>
              <a:off x="0" y="66675"/>
              <a:ext cx="23898840" cy="1088481"/>
            </a:xfrm>
            <a:prstGeom prst="rect">
              <a:avLst/>
            </a:prstGeom>
          </p:spPr>
          <p:txBody>
            <a:bodyPr anchor="ctr" rtlCol="false" tIns="0" lIns="0" bIns="0" rIns="0"/>
            <a:lstStyle/>
            <a:p>
              <a:pPr algn="l">
                <a:lnSpc>
                  <a:spcPts val="2993"/>
                </a:lnSpc>
              </a:pPr>
              <a:r>
                <a:rPr lang="en-US" sz="3465" spc="30">
                  <a:solidFill>
                    <a:srgbClr val="000000"/>
                  </a:solidFill>
                  <a:latin typeface="Abibas"/>
                  <a:ea typeface="Abibas"/>
                  <a:cs typeface="Abibas"/>
                  <a:sym typeface="Abibas"/>
                </a:rPr>
                <a:t>How were seismic waves used to help us figure out the composition/structure of Earth???</a:t>
              </a:r>
            </a:p>
          </p:txBody>
        </p:sp>
      </p:grpSp>
      <p:grpSp>
        <p:nvGrpSpPr>
          <p:cNvPr name="Group 8" id="8"/>
          <p:cNvGrpSpPr/>
          <p:nvPr/>
        </p:nvGrpSpPr>
        <p:grpSpPr>
          <a:xfrm rot="0">
            <a:off x="344289" y="5551120"/>
            <a:ext cx="9785548" cy="4639731"/>
            <a:chOff x="0" y="0"/>
            <a:chExt cx="13047398" cy="6186308"/>
          </a:xfrm>
        </p:grpSpPr>
        <p:sp>
          <p:nvSpPr>
            <p:cNvPr name="Freeform 9" id="9"/>
            <p:cNvSpPr/>
            <p:nvPr/>
          </p:nvSpPr>
          <p:spPr>
            <a:xfrm flipH="false" flipV="false" rot="0">
              <a:off x="-1524" y="-1524"/>
              <a:ext cx="13050393" cy="6189345"/>
            </a:xfrm>
            <a:custGeom>
              <a:avLst/>
              <a:gdLst/>
              <a:ahLst/>
              <a:cxnLst/>
              <a:rect r="r" b="b" t="t" l="l"/>
              <a:pathLst>
                <a:path h="6189345" w="13050393">
                  <a:moveTo>
                    <a:pt x="1524" y="0"/>
                  </a:moveTo>
                  <a:lnTo>
                    <a:pt x="13048869" y="0"/>
                  </a:lnTo>
                  <a:cubicBezTo>
                    <a:pt x="13049757" y="0"/>
                    <a:pt x="13050393" y="762"/>
                    <a:pt x="13050393" y="1524"/>
                  </a:cubicBezTo>
                  <a:lnTo>
                    <a:pt x="13050393" y="6187821"/>
                  </a:lnTo>
                  <a:cubicBezTo>
                    <a:pt x="13050393" y="6188710"/>
                    <a:pt x="13049631" y="6189345"/>
                    <a:pt x="13048869" y="6189345"/>
                  </a:cubicBezTo>
                  <a:lnTo>
                    <a:pt x="1524" y="6189345"/>
                  </a:lnTo>
                  <a:cubicBezTo>
                    <a:pt x="635" y="6189345"/>
                    <a:pt x="0" y="6188583"/>
                    <a:pt x="0" y="6187821"/>
                  </a:cubicBezTo>
                  <a:lnTo>
                    <a:pt x="0" y="1524"/>
                  </a:lnTo>
                  <a:cubicBezTo>
                    <a:pt x="0" y="635"/>
                    <a:pt x="762" y="0"/>
                    <a:pt x="1524" y="0"/>
                  </a:cubicBezTo>
                  <a:moveTo>
                    <a:pt x="1524" y="3048"/>
                  </a:moveTo>
                  <a:lnTo>
                    <a:pt x="1524" y="1524"/>
                  </a:lnTo>
                  <a:lnTo>
                    <a:pt x="3048" y="1524"/>
                  </a:lnTo>
                  <a:lnTo>
                    <a:pt x="3048" y="6187821"/>
                  </a:lnTo>
                  <a:lnTo>
                    <a:pt x="1524" y="6187821"/>
                  </a:lnTo>
                  <a:lnTo>
                    <a:pt x="1524" y="6186297"/>
                  </a:lnTo>
                  <a:lnTo>
                    <a:pt x="13048869" y="6186297"/>
                  </a:lnTo>
                  <a:lnTo>
                    <a:pt x="13048869" y="6187821"/>
                  </a:lnTo>
                  <a:lnTo>
                    <a:pt x="13047345" y="6187821"/>
                  </a:lnTo>
                  <a:lnTo>
                    <a:pt x="13047345" y="1524"/>
                  </a:lnTo>
                  <a:lnTo>
                    <a:pt x="13048869" y="1524"/>
                  </a:lnTo>
                  <a:lnTo>
                    <a:pt x="13048869" y="3048"/>
                  </a:lnTo>
                  <a:lnTo>
                    <a:pt x="1524" y="3048"/>
                  </a:lnTo>
                  <a:close/>
                </a:path>
              </a:pathLst>
            </a:custGeom>
            <a:solidFill>
              <a:srgbClr val="000000"/>
            </a:solidFill>
          </p:spPr>
        </p:sp>
        <p:sp>
          <p:nvSpPr>
            <p:cNvPr name="TextBox 10" id="10"/>
            <p:cNvSpPr txBox="true"/>
            <p:nvPr/>
          </p:nvSpPr>
          <p:spPr>
            <a:xfrm>
              <a:off x="0" y="-57150"/>
              <a:ext cx="13047398" cy="6243458"/>
            </a:xfrm>
            <a:prstGeom prst="rect">
              <a:avLst/>
            </a:prstGeom>
          </p:spPr>
          <p:txBody>
            <a:bodyPr anchor="t" rtlCol="false" tIns="50800" lIns="50800" bIns="50800" rIns="50800"/>
            <a:lstStyle/>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Moho suggested a change in density from 2.9g/cm3 to 3.3g/cm3 marks the boundary between Earth’s crust and the mantle below. This boundary is known as the Mohorovicic Discontinuity or The ‘Moho’.</a:t>
              </a:r>
            </a:p>
            <a:p>
              <a:pPr algn="l" marL="407194" indent="-203597" lvl="1">
                <a:lnSpc>
                  <a:spcPts val="2700"/>
                </a:lnSpc>
              </a:pPr>
            </a:p>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Later, geologists found a ‘shadow zone’ within the Earth where they could not detect S waves. </a:t>
              </a:r>
            </a:p>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The explanation was that the S waves had passed from a solid to a liquid, thus S waves would stop and P waves would be refracted – this marks the boundary between the mantle and the liquid outer core. Here, at 2900 kilometres, there was a change in density from 5.5g/cm3 to a density of 10g/cm3.</a:t>
              </a:r>
            </a:p>
            <a:p>
              <a:pPr algn="l" marL="407194" indent="-203597" lvl="1">
                <a:lnSpc>
                  <a:spcPts val="2700"/>
                </a:lnSpc>
                <a:buFont typeface="Arial"/>
                <a:buChar char="•"/>
              </a:pPr>
              <a:r>
                <a:rPr lang="en-US" sz="2250">
                  <a:solidFill>
                    <a:srgbClr val="000000"/>
                  </a:solidFill>
                  <a:latin typeface="Calibri (MS)"/>
                  <a:ea typeface="Calibri (MS)"/>
                  <a:cs typeface="Calibri (MS)"/>
                  <a:sym typeface="Calibri (MS)"/>
                </a:rPr>
                <a:t>The inner core is made of very dense solid material &amp; density here can reach 13.6g/cm3.</a:t>
              </a:r>
            </a:p>
          </p:txBody>
        </p:sp>
      </p:grpSp>
      <p:grpSp>
        <p:nvGrpSpPr>
          <p:cNvPr name="Group 11" id="11"/>
          <p:cNvGrpSpPr/>
          <p:nvPr/>
        </p:nvGrpSpPr>
        <p:grpSpPr>
          <a:xfrm rot="0">
            <a:off x="15730966" y="8246782"/>
            <a:ext cx="2413859" cy="1615827"/>
            <a:chOff x="0" y="0"/>
            <a:chExt cx="3218478" cy="2154436"/>
          </a:xfrm>
        </p:grpSpPr>
        <p:sp>
          <p:nvSpPr>
            <p:cNvPr name="Freeform 12" id="12"/>
            <p:cNvSpPr/>
            <p:nvPr/>
          </p:nvSpPr>
          <p:spPr>
            <a:xfrm flipH="false" flipV="false" rot="0">
              <a:off x="-1524" y="-1524"/>
              <a:ext cx="3221482" cy="2157476"/>
            </a:xfrm>
            <a:custGeom>
              <a:avLst/>
              <a:gdLst/>
              <a:ahLst/>
              <a:cxnLst/>
              <a:rect r="r" b="b" t="t" l="l"/>
              <a:pathLst>
                <a:path h="2157476" w="3221482">
                  <a:moveTo>
                    <a:pt x="1524" y="0"/>
                  </a:moveTo>
                  <a:lnTo>
                    <a:pt x="3219958" y="0"/>
                  </a:lnTo>
                  <a:cubicBezTo>
                    <a:pt x="3220847" y="0"/>
                    <a:pt x="3221482" y="762"/>
                    <a:pt x="3221482" y="1524"/>
                  </a:cubicBezTo>
                  <a:lnTo>
                    <a:pt x="3221482" y="2155952"/>
                  </a:lnTo>
                  <a:cubicBezTo>
                    <a:pt x="3221482" y="2156841"/>
                    <a:pt x="3220720" y="2157476"/>
                    <a:pt x="3219958" y="2157476"/>
                  </a:cubicBezTo>
                  <a:lnTo>
                    <a:pt x="1524" y="2157476"/>
                  </a:lnTo>
                  <a:cubicBezTo>
                    <a:pt x="635" y="2157476"/>
                    <a:pt x="0" y="2156714"/>
                    <a:pt x="0" y="2155952"/>
                  </a:cubicBezTo>
                  <a:lnTo>
                    <a:pt x="0" y="1524"/>
                  </a:lnTo>
                  <a:cubicBezTo>
                    <a:pt x="0" y="635"/>
                    <a:pt x="762" y="0"/>
                    <a:pt x="1524" y="0"/>
                  </a:cubicBezTo>
                  <a:moveTo>
                    <a:pt x="1524" y="3048"/>
                  </a:moveTo>
                  <a:lnTo>
                    <a:pt x="1524" y="1524"/>
                  </a:lnTo>
                  <a:lnTo>
                    <a:pt x="3048" y="1524"/>
                  </a:lnTo>
                  <a:lnTo>
                    <a:pt x="3048" y="2155952"/>
                  </a:lnTo>
                  <a:lnTo>
                    <a:pt x="1524" y="2155952"/>
                  </a:lnTo>
                  <a:lnTo>
                    <a:pt x="1524" y="2154428"/>
                  </a:lnTo>
                  <a:lnTo>
                    <a:pt x="3219958" y="2154428"/>
                  </a:lnTo>
                  <a:lnTo>
                    <a:pt x="3219958" y="2155952"/>
                  </a:lnTo>
                  <a:lnTo>
                    <a:pt x="3218434" y="2155952"/>
                  </a:lnTo>
                  <a:lnTo>
                    <a:pt x="3218434" y="1524"/>
                  </a:lnTo>
                  <a:lnTo>
                    <a:pt x="3219958" y="1524"/>
                  </a:lnTo>
                  <a:lnTo>
                    <a:pt x="3219958" y="3048"/>
                  </a:lnTo>
                  <a:lnTo>
                    <a:pt x="1524" y="3048"/>
                  </a:lnTo>
                  <a:close/>
                </a:path>
              </a:pathLst>
            </a:custGeom>
            <a:solidFill>
              <a:srgbClr val="4472C4"/>
            </a:solidFill>
          </p:spPr>
        </p:sp>
        <p:sp>
          <p:nvSpPr>
            <p:cNvPr name="TextBox 13" id="13"/>
            <p:cNvSpPr txBox="true"/>
            <p:nvPr/>
          </p:nvSpPr>
          <p:spPr>
            <a:xfrm>
              <a:off x="0" y="-38100"/>
              <a:ext cx="3218478" cy="2192536"/>
            </a:xfrm>
            <a:prstGeom prst="rect">
              <a:avLst/>
            </a:prstGeom>
          </p:spPr>
          <p:txBody>
            <a:bodyPr anchor="t" rtlCol="false" tIns="50800" lIns="50800" bIns="50800" rIns="50800"/>
            <a:lstStyle/>
            <a:p>
              <a:pPr algn="l">
                <a:lnSpc>
                  <a:spcPts val="2879"/>
                </a:lnSpc>
              </a:pPr>
              <a:r>
                <a:rPr lang="en-US" sz="2400" u="sng">
                  <a:solidFill>
                    <a:srgbClr val="0563C1"/>
                  </a:solidFill>
                  <a:latin typeface="Calibri (MS)"/>
                  <a:ea typeface="Calibri (MS)"/>
                  <a:cs typeface="Calibri (MS)"/>
                  <a:sym typeface="Calibri (MS)"/>
                  <a:hlinkClick r:id="rId4" tooltip="https://youtu.be/yAQSucmHrAk"/>
                </a:rPr>
                <a:t>https://youtu.be/yAQSucmHrAk</a:t>
              </a:r>
              <a:r>
                <a:rPr lang="en-US" sz="2400">
                  <a:solidFill>
                    <a:srgbClr val="000000"/>
                  </a:solidFill>
                  <a:latin typeface="Calibri (MS)"/>
                  <a:ea typeface="Calibri (MS)"/>
                  <a:cs typeface="Calibri (MS)"/>
                  <a:sym typeface="Calibri (MS)"/>
                </a:rPr>
                <a:t> - The Moho Discontinuity</a:t>
              </a:r>
            </a:p>
          </p:txBody>
        </p:sp>
      </p:grpSp>
      <p:grpSp>
        <p:nvGrpSpPr>
          <p:cNvPr name="Group 14" id="14"/>
          <p:cNvGrpSpPr/>
          <p:nvPr/>
        </p:nvGrpSpPr>
        <p:grpSpPr>
          <a:xfrm rot="0">
            <a:off x="334764" y="697058"/>
            <a:ext cx="9804598" cy="4668238"/>
            <a:chOff x="0" y="0"/>
            <a:chExt cx="13072798" cy="6224318"/>
          </a:xfrm>
        </p:grpSpPr>
        <p:sp>
          <p:nvSpPr>
            <p:cNvPr name="Freeform 15" id="15"/>
            <p:cNvSpPr/>
            <p:nvPr/>
          </p:nvSpPr>
          <p:spPr>
            <a:xfrm flipH="false" flipV="false" rot="0">
              <a:off x="12700" y="12700"/>
              <a:ext cx="13047472" cy="6198870"/>
            </a:xfrm>
            <a:custGeom>
              <a:avLst/>
              <a:gdLst/>
              <a:ahLst/>
              <a:cxnLst/>
              <a:rect r="r" b="b" t="t" l="l"/>
              <a:pathLst>
                <a:path h="6198870" w="13047472">
                  <a:moveTo>
                    <a:pt x="0" y="1033145"/>
                  </a:moveTo>
                  <a:cubicBezTo>
                    <a:pt x="0" y="462534"/>
                    <a:pt x="463550" y="0"/>
                    <a:pt x="1035431" y="0"/>
                  </a:cubicBezTo>
                  <a:lnTo>
                    <a:pt x="12012041" y="0"/>
                  </a:lnTo>
                  <a:cubicBezTo>
                    <a:pt x="12583922" y="0"/>
                    <a:pt x="13047472" y="462534"/>
                    <a:pt x="13047472" y="1033145"/>
                  </a:cubicBezTo>
                  <a:lnTo>
                    <a:pt x="13047472" y="5165725"/>
                  </a:lnTo>
                  <a:cubicBezTo>
                    <a:pt x="13047472" y="5736336"/>
                    <a:pt x="12583922" y="6198870"/>
                    <a:pt x="12012041" y="6198870"/>
                  </a:cubicBezTo>
                  <a:lnTo>
                    <a:pt x="1035431" y="6198870"/>
                  </a:lnTo>
                  <a:cubicBezTo>
                    <a:pt x="463550" y="6198870"/>
                    <a:pt x="0" y="5736336"/>
                    <a:pt x="0" y="5165725"/>
                  </a:cubicBezTo>
                  <a:close/>
                </a:path>
              </a:pathLst>
            </a:custGeom>
            <a:solidFill>
              <a:srgbClr val="4472C4"/>
            </a:solidFill>
          </p:spPr>
        </p:sp>
        <p:sp>
          <p:nvSpPr>
            <p:cNvPr name="Freeform 16" id="16"/>
            <p:cNvSpPr/>
            <p:nvPr/>
          </p:nvSpPr>
          <p:spPr>
            <a:xfrm flipH="false" flipV="false" rot="0">
              <a:off x="0" y="0"/>
              <a:ext cx="13072872" cy="6224270"/>
            </a:xfrm>
            <a:custGeom>
              <a:avLst/>
              <a:gdLst/>
              <a:ahLst/>
              <a:cxnLst/>
              <a:rect r="r" b="b" t="t" l="l"/>
              <a:pathLst>
                <a:path h="6224270" w="13072872">
                  <a:moveTo>
                    <a:pt x="0" y="1045845"/>
                  </a:moveTo>
                  <a:cubicBezTo>
                    <a:pt x="0" y="468249"/>
                    <a:pt x="469265" y="0"/>
                    <a:pt x="1048131" y="0"/>
                  </a:cubicBezTo>
                  <a:lnTo>
                    <a:pt x="12024741" y="0"/>
                  </a:lnTo>
                  <a:lnTo>
                    <a:pt x="12024741" y="12700"/>
                  </a:lnTo>
                  <a:lnTo>
                    <a:pt x="12024741" y="0"/>
                  </a:lnTo>
                  <a:cubicBezTo>
                    <a:pt x="12603607" y="0"/>
                    <a:pt x="13072872" y="468249"/>
                    <a:pt x="13072872" y="1045845"/>
                  </a:cubicBezTo>
                  <a:lnTo>
                    <a:pt x="13060172" y="1045845"/>
                  </a:lnTo>
                  <a:lnTo>
                    <a:pt x="13072872" y="1045845"/>
                  </a:lnTo>
                  <a:lnTo>
                    <a:pt x="13072872" y="5178425"/>
                  </a:lnTo>
                  <a:lnTo>
                    <a:pt x="13060172" y="5178425"/>
                  </a:lnTo>
                  <a:lnTo>
                    <a:pt x="13072872" y="5178425"/>
                  </a:lnTo>
                  <a:cubicBezTo>
                    <a:pt x="13072872" y="5756021"/>
                    <a:pt x="12603607" y="6224270"/>
                    <a:pt x="12024741" y="6224270"/>
                  </a:cubicBezTo>
                  <a:lnTo>
                    <a:pt x="12024741" y="6211570"/>
                  </a:lnTo>
                  <a:lnTo>
                    <a:pt x="12024741" y="6224270"/>
                  </a:lnTo>
                  <a:lnTo>
                    <a:pt x="1048131" y="6224270"/>
                  </a:lnTo>
                  <a:lnTo>
                    <a:pt x="1048131" y="6211570"/>
                  </a:lnTo>
                  <a:lnTo>
                    <a:pt x="1048131" y="6224270"/>
                  </a:lnTo>
                  <a:cubicBezTo>
                    <a:pt x="469265" y="6224270"/>
                    <a:pt x="0" y="5756148"/>
                    <a:pt x="0" y="5178425"/>
                  </a:cubicBezTo>
                  <a:lnTo>
                    <a:pt x="0" y="1045845"/>
                  </a:lnTo>
                  <a:lnTo>
                    <a:pt x="12700" y="1045845"/>
                  </a:lnTo>
                  <a:lnTo>
                    <a:pt x="0" y="1045845"/>
                  </a:lnTo>
                  <a:moveTo>
                    <a:pt x="25400" y="1045845"/>
                  </a:moveTo>
                  <a:lnTo>
                    <a:pt x="25400" y="5178425"/>
                  </a:lnTo>
                  <a:lnTo>
                    <a:pt x="12700" y="5178425"/>
                  </a:lnTo>
                  <a:lnTo>
                    <a:pt x="25400" y="5178425"/>
                  </a:lnTo>
                  <a:cubicBezTo>
                    <a:pt x="25400" y="5742051"/>
                    <a:pt x="483235" y="6198870"/>
                    <a:pt x="1048131" y="6198870"/>
                  </a:cubicBezTo>
                  <a:lnTo>
                    <a:pt x="12024741" y="6198870"/>
                  </a:lnTo>
                  <a:cubicBezTo>
                    <a:pt x="12589637" y="6198870"/>
                    <a:pt x="13047472" y="5741924"/>
                    <a:pt x="13047472" y="5178425"/>
                  </a:cubicBezTo>
                  <a:lnTo>
                    <a:pt x="13047472" y="1045845"/>
                  </a:lnTo>
                  <a:cubicBezTo>
                    <a:pt x="13047345" y="482346"/>
                    <a:pt x="12589510" y="25400"/>
                    <a:pt x="12024741" y="25400"/>
                  </a:cubicBezTo>
                  <a:lnTo>
                    <a:pt x="1048131" y="25400"/>
                  </a:lnTo>
                  <a:lnTo>
                    <a:pt x="1048131" y="12700"/>
                  </a:lnTo>
                  <a:lnTo>
                    <a:pt x="1048131" y="25400"/>
                  </a:lnTo>
                  <a:cubicBezTo>
                    <a:pt x="483235" y="25400"/>
                    <a:pt x="25400" y="482346"/>
                    <a:pt x="25400" y="1045845"/>
                  </a:cubicBezTo>
                  <a:close/>
                </a:path>
              </a:pathLst>
            </a:custGeom>
            <a:solidFill>
              <a:srgbClr val="2F528F"/>
            </a:solidFill>
          </p:spPr>
        </p:sp>
        <p:sp>
          <p:nvSpPr>
            <p:cNvPr name="TextBox 17" id="17"/>
            <p:cNvSpPr txBox="true"/>
            <p:nvPr/>
          </p:nvSpPr>
          <p:spPr>
            <a:xfrm>
              <a:off x="0" y="-57150"/>
              <a:ext cx="13072798" cy="6281468"/>
            </a:xfrm>
            <a:prstGeom prst="rect">
              <a:avLst/>
            </a:prstGeom>
          </p:spPr>
          <p:txBody>
            <a:bodyPr anchor="ctr" rtlCol="false" tIns="50800" lIns="50800" bIns="50800" rIns="50800"/>
            <a:lstStyle/>
            <a:p>
              <a:pPr algn="ctr" marL="488632" indent="-244316" lvl="1">
                <a:lnSpc>
                  <a:spcPts val="3240"/>
                </a:lnSpc>
                <a:buFont typeface="Arial"/>
                <a:buChar char="•"/>
              </a:pPr>
              <a:r>
                <a:rPr lang="en-US" sz="2700">
                  <a:solidFill>
                    <a:srgbClr val="FFFFFF"/>
                  </a:solidFill>
                  <a:latin typeface="Calibri (MS)"/>
                  <a:ea typeface="Calibri (MS)"/>
                  <a:cs typeface="Calibri (MS)"/>
                  <a:sym typeface="Calibri (MS)"/>
                </a:rPr>
                <a:t>Reflection v Refraction?</a:t>
              </a:r>
            </a:p>
            <a:p>
              <a:pPr algn="ctr" marL="488632" indent="-244316" lvl="1">
                <a:lnSpc>
                  <a:spcPts val="3240"/>
                </a:lnSpc>
              </a:pPr>
            </a:p>
            <a:p>
              <a:pPr algn="ctr" marL="488632" indent="-244316" lvl="1">
                <a:lnSpc>
                  <a:spcPts val="3240"/>
                </a:lnSpc>
                <a:buFont typeface="Arial"/>
                <a:buChar char="•"/>
              </a:pPr>
              <a:r>
                <a:rPr lang="en-US" sz="2700">
                  <a:solidFill>
                    <a:srgbClr val="FFFFFF"/>
                  </a:solidFill>
                  <a:latin typeface="Calibri (MS)"/>
                  <a:ea typeface="Calibri (MS)"/>
                  <a:cs typeface="Calibri (MS)"/>
                  <a:sym typeface="Calibri (MS)"/>
                </a:rPr>
                <a:t>Do waves move through liquid/solids/gases at the same speed? Why/Why not?</a:t>
              </a:r>
            </a:p>
            <a:p>
              <a:pPr algn="ctr" marL="488632" indent="-244316" lvl="1">
                <a:lnSpc>
                  <a:spcPts val="3240"/>
                </a:lnSpc>
              </a:pPr>
            </a:p>
            <a:p>
              <a:pPr algn="ctr" marL="488632" indent="-244316" lvl="1">
                <a:lnSpc>
                  <a:spcPts val="3240"/>
                </a:lnSpc>
                <a:buFont typeface="Arial"/>
                <a:buChar char="•"/>
              </a:pPr>
              <a:r>
                <a:rPr lang="en-US" sz="2700">
                  <a:solidFill>
                    <a:srgbClr val="FFFFFF"/>
                  </a:solidFill>
                  <a:latin typeface="Calibri (MS)"/>
                  <a:ea typeface="Calibri (MS)"/>
                  <a:cs typeface="Calibri (MS)"/>
                  <a:sym typeface="Calibri (MS)"/>
                </a:rPr>
                <a:t>In the diagram on the right, why are the waves moving in curved lines, not straight lines?</a:t>
              </a:r>
            </a:p>
            <a:p>
              <a:pPr algn="ctr" marL="488632" indent="-244316" lvl="1">
                <a:lnSpc>
                  <a:spcPts val="3240"/>
                </a:lnSpc>
              </a:pPr>
            </a:p>
            <a:p>
              <a:pPr algn="ctr" marL="488632" indent="-244316" lvl="1">
                <a:lnSpc>
                  <a:spcPts val="3240"/>
                </a:lnSpc>
                <a:buFont typeface="Arial"/>
                <a:buChar char="•"/>
              </a:pPr>
              <a:r>
                <a:rPr lang="en-US" sz="2700">
                  <a:solidFill>
                    <a:srgbClr val="FFFFFF"/>
                  </a:solidFill>
                  <a:latin typeface="Calibri (MS)"/>
                  <a:ea typeface="Calibri (MS)"/>
                  <a:cs typeface="Calibri (MS)"/>
                  <a:sym typeface="Calibri (MS)"/>
                </a:rPr>
                <a:t>Why do the S-waves stop when reaching the outer core?</a:t>
              </a:r>
            </a:p>
            <a:p>
              <a:pPr algn="ctr" marL="488632" indent="-244316" lvl="1">
                <a:lnSpc>
                  <a:spcPts val="3240"/>
                </a:lnSpc>
              </a:pPr>
            </a:p>
            <a:p>
              <a:pPr algn="ctr" marL="488632" indent="-244316" lvl="1">
                <a:lnSpc>
                  <a:spcPts val="3240"/>
                </a:lnSpc>
                <a:buFont typeface="Arial"/>
                <a:buChar char="•"/>
              </a:pPr>
              <a:r>
                <a:rPr lang="en-US" sz="2700">
                  <a:solidFill>
                    <a:srgbClr val="FFFFFF"/>
                  </a:solidFill>
                  <a:latin typeface="Calibri (MS)"/>
                  <a:ea typeface="Calibri (MS)"/>
                  <a:cs typeface="Calibri (MS)"/>
                  <a:sym typeface="Calibri (MS)"/>
                </a:rPr>
                <a:t>Mohorovicic Discontinuity? The ‘Moho’?</a:t>
              </a:r>
            </a:p>
          </p:txBody>
        </p:sp>
      </p:grpSp>
      <p:grpSp>
        <p:nvGrpSpPr>
          <p:cNvPr name="Group 18" id="18"/>
          <p:cNvGrpSpPr>
            <a:grpSpLocks noChangeAspect="true"/>
          </p:cNvGrpSpPr>
          <p:nvPr/>
        </p:nvGrpSpPr>
        <p:grpSpPr>
          <a:xfrm rot="0">
            <a:off x="10403684" y="5551120"/>
            <a:ext cx="7591545" cy="2500312"/>
            <a:chOff x="0" y="0"/>
            <a:chExt cx="10122060" cy="3333750"/>
          </a:xfrm>
        </p:grpSpPr>
        <p:sp>
          <p:nvSpPr>
            <p:cNvPr name="Freeform 19" id="19" descr="Earthquake Glossary"/>
            <p:cNvSpPr/>
            <p:nvPr/>
          </p:nvSpPr>
          <p:spPr>
            <a:xfrm flipH="false" flipV="false" rot="0">
              <a:off x="0" y="0"/>
              <a:ext cx="10122027" cy="3333750"/>
            </a:xfrm>
            <a:custGeom>
              <a:avLst/>
              <a:gdLst/>
              <a:ahLst/>
              <a:cxnLst/>
              <a:rect r="r" b="b" t="t" l="l"/>
              <a:pathLst>
                <a:path h="3333750" w="10122027">
                  <a:moveTo>
                    <a:pt x="0" y="0"/>
                  </a:moveTo>
                  <a:lnTo>
                    <a:pt x="10122027" y="0"/>
                  </a:lnTo>
                  <a:lnTo>
                    <a:pt x="10122027" y="3333750"/>
                  </a:lnTo>
                  <a:lnTo>
                    <a:pt x="0" y="3333750"/>
                  </a:lnTo>
                  <a:lnTo>
                    <a:pt x="0" y="0"/>
                  </a:lnTo>
                  <a:close/>
                </a:path>
              </a:pathLst>
            </a:custGeom>
            <a:blipFill>
              <a:blip r:embed="rId5"/>
              <a:stretch>
                <a:fillRect l="0" t="0" r="0" b="-26209"/>
              </a:stretch>
            </a:blipFill>
          </p:spPr>
        </p:sp>
      </p:grpSp>
      <p:grpSp>
        <p:nvGrpSpPr>
          <p:cNvPr name="Group 20" id="20"/>
          <p:cNvGrpSpPr/>
          <p:nvPr/>
        </p:nvGrpSpPr>
        <p:grpSpPr>
          <a:xfrm rot="0">
            <a:off x="13047840" y="8244903"/>
            <a:ext cx="2558362" cy="1800494"/>
            <a:chOff x="0" y="0"/>
            <a:chExt cx="3411150" cy="2400658"/>
          </a:xfrm>
        </p:grpSpPr>
        <p:sp>
          <p:nvSpPr>
            <p:cNvPr name="Freeform 21" id="21"/>
            <p:cNvSpPr/>
            <p:nvPr/>
          </p:nvSpPr>
          <p:spPr>
            <a:xfrm flipH="false" flipV="false" rot="0">
              <a:off x="-1524" y="-1524"/>
              <a:ext cx="3414141" cy="2403729"/>
            </a:xfrm>
            <a:custGeom>
              <a:avLst/>
              <a:gdLst/>
              <a:ahLst/>
              <a:cxnLst/>
              <a:rect r="r" b="b" t="t" l="l"/>
              <a:pathLst>
                <a:path h="2403729" w="3414141">
                  <a:moveTo>
                    <a:pt x="1524" y="0"/>
                  </a:moveTo>
                  <a:lnTo>
                    <a:pt x="3412617" y="0"/>
                  </a:lnTo>
                  <a:cubicBezTo>
                    <a:pt x="3413506" y="0"/>
                    <a:pt x="3414141" y="762"/>
                    <a:pt x="3414141" y="1524"/>
                  </a:cubicBezTo>
                  <a:lnTo>
                    <a:pt x="3414141" y="2402205"/>
                  </a:lnTo>
                  <a:cubicBezTo>
                    <a:pt x="3414141" y="2403094"/>
                    <a:pt x="3413379" y="2403729"/>
                    <a:pt x="3412617" y="2403729"/>
                  </a:cubicBezTo>
                  <a:lnTo>
                    <a:pt x="1524" y="2403729"/>
                  </a:lnTo>
                  <a:cubicBezTo>
                    <a:pt x="635" y="2403729"/>
                    <a:pt x="0" y="2402967"/>
                    <a:pt x="0" y="2402205"/>
                  </a:cubicBezTo>
                  <a:lnTo>
                    <a:pt x="0" y="1524"/>
                  </a:lnTo>
                  <a:cubicBezTo>
                    <a:pt x="0" y="635"/>
                    <a:pt x="762" y="0"/>
                    <a:pt x="1524" y="0"/>
                  </a:cubicBezTo>
                  <a:moveTo>
                    <a:pt x="1524" y="3048"/>
                  </a:moveTo>
                  <a:lnTo>
                    <a:pt x="1524" y="1524"/>
                  </a:lnTo>
                  <a:lnTo>
                    <a:pt x="3048" y="1524"/>
                  </a:lnTo>
                  <a:lnTo>
                    <a:pt x="3048" y="2402205"/>
                  </a:lnTo>
                  <a:lnTo>
                    <a:pt x="1524" y="2402205"/>
                  </a:lnTo>
                  <a:lnTo>
                    <a:pt x="1524" y="2400681"/>
                  </a:lnTo>
                  <a:lnTo>
                    <a:pt x="3412617" y="2400681"/>
                  </a:lnTo>
                  <a:lnTo>
                    <a:pt x="3412617" y="2402205"/>
                  </a:lnTo>
                  <a:lnTo>
                    <a:pt x="3411093" y="2402205"/>
                  </a:lnTo>
                  <a:lnTo>
                    <a:pt x="3411093" y="1524"/>
                  </a:lnTo>
                  <a:lnTo>
                    <a:pt x="3412617" y="1524"/>
                  </a:lnTo>
                  <a:lnTo>
                    <a:pt x="3412617" y="3048"/>
                  </a:lnTo>
                  <a:lnTo>
                    <a:pt x="1524" y="3048"/>
                  </a:lnTo>
                  <a:close/>
                </a:path>
              </a:pathLst>
            </a:custGeom>
            <a:solidFill>
              <a:srgbClr val="4472C4"/>
            </a:solidFill>
          </p:spPr>
        </p:sp>
        <p:sp>
          <p:nvSpPr>
            <p:cNvPr name="TextBox 22" id="22"/>
            <p:cNvSpPr txBox="true"/>
            <p:nvPr/>
          </p:nvSpPr>
          <p:spPr>
            <a:xfrm>
              <a:off x="0" y="-57150"/>
              <a:ext cx="3411150" cy="2457808"/>
            </a:xfrm>
            <a:prstGeom prst="rect">
              <a:avLst/>
            </a:prstGeom>
          </p:spPr>
          <p:txBody>
            <a:bodyPr anchor="t" rtlCol="false" tIns="50800" lIns="50800" bIns="50800" rIns="50800"/>
            <a:lstStyle/>
            <a:p>
              <a:pPr algn="l">
                <a:lnSpc>
                  <a:spcPts val="3240"/>
                </a:lnSpc>
              </a:pPr>
              <a:r>
                <a:rPr lang="en-US" sz="2700" u="sng">
                  <a:solidFill>
                    <a:srgbClr val="0563C1"/>
                  </a:solidFill>
                  <a:latin typeface="Calibri (MS)"/>
                  <a:ea typeface="Calibri (MS)"/>
                  <a:cs typeface="Calibri (MS)"/>
                  <a:sym typeface="Calibri (MS)"/>
                  <a:hlinkClick r:id="rId6" tooltip="https://youtu.be/UNZ171fDja4"/>
                </a:rPr>
                <a:t>https://youtu.be/UNZ171fDja4</a:t>
              </a:r>
              <a:r>
                <a:rPr lang="en-US" sz="2700">
                  <a:solidFill>
                    <a:srgbClr val="000000"/>
                  </a:solidFill>
                  <a:latin typeface="Calibri (MS)"/>
                  <a:ea typeface="Calibri (MS)"/>
                  <a:cs typeface="Calibri (MS)"/>
                  <a:sym typeface="Calibri (MS)"/>
                </a:rPr>
                <a:t> - Refraction of seismic waves</a:t>
              </a:r>
            </a:p>
          </p:txBody>
        </p:sp>
      </p:grpSp>
      <p:grpSp>
        <p:nvGrpSpPr>
          <p:cNvPr name="Group 23" id="23"/>
          <p:cNvGrpSpPr/>
          <p:nvPr/>
        </p:nvGrpSpPr>
        <p:grpSpPr>
          <a:xfrm rot="0">
            <a:off x="10228216" y="8179449"/>
            <a:ext cx="2721245" cy="1800494"/>
            <a:chOff x="0" y="0"/>
            <a:chExt cx="3628326" cy="2400658"/>
          </a:xfrm>
        </p:grpSpPr>
        <p:sp>
          <p:nvSpPr>
            <p:cNvPr name="Freeform 24" id="24"/>
            <p:cNvSpPr/>
            <p:nvPr/>
          </p:nvSpPr>
          <p:spPr>
            <a:xfrm flipH="false" flipV="false" rot="0">
              <a:off x="-1524" y="-1524"/>
              <a:ext cx="3631311" cy="2403729"/>
            </a:xfrm>
            <a:custGeom>
              <a:avLst/>
              <a:gdLst/>
              <a:ahLst/>
              <a:cxnLst/>
              <a:rect r="r" b="b" t="t" l="l"/>
              <a:pathLst>
                <a:path h="2403729" w="3631311">
                  <a:moveTo>
                    <a:pt x="1524" y="0"/>
                  </a:moveTo>
                  <a:lnTo>
                    <a:pt x="3629787" y="0"/>
                  </a:lnTo>
                  <a:cubicBezTo>
                    <a:pt x="3630676" y="0"/>
                    <a:pt x="3631311" y="762"/>
                    <a:pt x="3631311" y="1524"/>
                  </a:cubicBezTo>
                  <a:lnTo>
                    <a:pt x="3631311" y="2402205"/>
                  </a:lnTo>
                  <a:cubicBezTo>
                    <a:pt x="3631311" y="2403094"/>
                    <a:pt x="3630549" y="2403729"/>
                    <a:pt x="3629787" y="2403729"/>
                  </a:cubicBezTo>
                  <a:lnTo>
                    <a:pt x="1524" y="2403729"/>
                  </a:lnTo>
                  <a:cubicBezTo>
                    <a:pt x="635" y="2403729"/>
                    <a:pt x="0" y="2402967"/>
                    <a:pt x="0" y="2402205"/>
                  </a:cubicBezTo>
                  <a:lnTo>
                    <a:pt x="0" y="1524"/>
                  </a:lnTo>
                  <a:cubicBezTo>
                    <a:pt x="0" y="635"/>
                    <a:pt x="762" y="0"/>
                    <a:pt x="1524" y="0"/>
                  </a:cubicBezTo>
                  <a:moveTo>
                    <a:pt x="1524" y="3048"/>
                  </a:moveTo>
                  <a:lnTo>
                    <a:pt x="1524" y="1524"/>
                  </a:lnTo>
                  <a:lnTo>
                    <a:pt x="3048" y="1524"/>
                  </a:lnTo>
                  <a:lnTo>
                    <a:pt x="3048" y="2402205"/>
                  </a:lnTo>
                  <a:lnTo>
                    <a:pt x="1524" y="2402205"/>
                  </a:lnTo>
                  <a:lnTo>
                    <a:pt x="1524" y="2400681"/>
                  </a:lnTo>
                  <a:lnTo>
                    <a:pt x="3629787" y="2400681"/>
                  </a:lnTo>
                  <a:lnTo>
                    <a:pt x="3629787" y="2402205"/>
                  </a:lnTo>
                  <a:lnTo>
                    <a:pt x="3628263" y="2402205"/>
                  </a:lnTo>
                  <a:lnTo>
                    <a:pt x="3628263" y="1524"/>
                  </a:lnTo>
                  <a:lnTo>
                    <a:pt x="3629787" y="1524"/>
                  </a:lnTo>
                  <a:lnTo>
                    <a:pt x="3629787" y="3048"/>
                  </a:lnTo>
                  <a:lnTo>
                    <a:pt x="1524" y="3048"/>
                  </a:lnTo>
                  <a:close/>
                </a:path>
              </a:pathLst>
            </a:custGeom>
            <a:solidFill>
              <a:srgbClr val="4472C4"/>
            </a:solidFill>
          </p:spPr>
        </p:sp>
        <p:sp>
          <p:nvSpPr>
            <p:cNvPr name="TextBox 25" id="25"/>
            <p:cNvSpPr txBox="true"/>
            <p:nvPr/>
          </p:nvSpPr>
          <p:spPr>
            <a:xfrm>
              <a:off x="0" y="-38100"/>
              <a:ext cx="3628326" cy="2438758"/>
            </a:xfrm>
            <a:prstGeom prst="rect">
              <a:avLst/>
            </a:prstGeom>
          </p:spPr>
          <p:txBody>
            <a:bodyPr anchor="t" rtlCol="false" tIns="50800" lIns="50800" bIns="50800" rIns="50800"/>
            <a:lstStyle/>
            <a:p>
              <a:pPr algn="l">
                <a:lnSpc>
                  <a:spcPts val="2160"/>
                </a:lnSpc>
              </a:pPr>
              <a:r>
                <a:rPr lang="en-US" sz="1800">
                  <a:solidFill>
                    <a:srgbClr val="000000"/>
                  </a:solidFill>
                  <a:latin typeface="Calibri (MS)"/>
                  <a:ea typeface="Calibri (MS)"/>
                  <a:cs typeface="Calibri (MS)"/>
                  <a:sym typeface="Calibri (MS)"/>
                </a:rPr>
                <a:t>The waves are refracted as they travel through the Earth due to a change in density of the medium. This causes the waves to travel in curved paths. </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94310" y="48030"/>
            <a:ext cx="15773400" cy="866367"/>
            <a:chOff x="0" y="0"/>
            <a:chExt cx="21031200" cy="1155156"/>
          </a:xfrm>
        </p:grpSpPr>
        <p:sp>
          <p:nvSpPr>
            <p:cNvPr name="Freeform 4" id="4"/>
            <p:cNvSpPr/>
            <p:nvPr/>
          </p:nvSpPr>
          <p:spPr>
            <a:xfrm flipH="false" flipV="false" rot="0">
              <a:off x="0" y="0"/>
              <a:ext cx="21031200" cy="1155156"/>
            </a:xfrm>
            <a:custGeom>
              <a:avLst/>
              <a:gdLst/>
              <a:ahLst/>
              <a:cxnLst/>
              <a:rect r="r" b="b" t="t" l="l"/>
              <a:pathLst>
                <a:path h="1155156" w="21031200">
                  <a:moveTo>
                    <a:pt x="0" y="0"/>
                  </a:moveTo>
                  <a:lnTo>
                    <a:pt x="21031200" y="0"/>
                  </a:lnTo>
                  <a:lnTo>
                    <a:pt x="21031200" y="1155156"/>
                  </a:lnTo>
                  <a:lnTo>
                    <a:pt x="0" y="1155156"/>
                  </a:lnTo>
                  <a:close/>
                </a:path>
              </a:pathLst>
            </a:custGeom>
            <a:solidFill>
              <a:srgbClr val="000000">
                <a:alpha val="0"/>
              </a:srgbClr>
            </a:solidFill>
          </p:spPr>
        </p:sp>
        <p:sp>
          <p:nvSpPr>
            <p:cNvPr name="TextBox 5" id="5"/>
            <p:cNvSpPr txBox="true"/>
            <p:nvPr/>
          </p:nvSpPr>
          <p:spPr>
            <a:xfrm>
              <a:off x="0" y="123825"/>
              <a:ext cx="21031200" cy="1031331"/>
            </a:xfrm>
            <a:prstGeom prst="rect">
              <a:avLst/>
            </a:prstGeom>
          </p:spPr>
          <p:txBody>
            <a:bodyPr anchor="ctr" rtlCol="false" tIns="0" lIns="0" bIns="0" rIns="0"/>
            <a:lstStyle/>
            <a:p>
              <a:pPr algn="ctr">
                <a:lnSpc>
                  <a:spcPts val="5132"/>
                </a:lnSpc>
              </a:pPr>
              <a:r>
                <a:rPr lang="en-US" sz="5940" spc="52">
                  <a:solidFill>
                    <a:srgbClr val="000000"/>
                  </a:solidFill>
                  <a:latin typeface="Abibas"/>
                  <a:ea typeface="Abibas"/>
                  <a:cs typeface="Abibas"/>
                  <a:sym typeface="Abibas"/>
                </a:rPr>
                <a:t>Earthquake waves - Surface Waves</a:t>
              </a:r>
            </a:p>
          </p:txBody>
        </p:sp>
      </p:grpSp>
      <p:sp>
        <p:nvSpPr>
          <p:cNvPr name="TextBox 6" id="6"/>
          <p:cNvSpPr txBox="true"/>
          <p:nvPr/>
        </p:nvSpPr>
        <p:spPr>
          <a:xfrm rot="0">
            <a:off x="91442" y="798459"/>
            <a:ext cx="7731222" cy="9106674"/>
          </a:xfrm>
          <a:prstGeom prst="rect">
            <a:avLst/>
          </a:prstGeom>
        </p:spPr>
        <p:txBody>
          <a:bodyPr anchor="t" rtlCol="false" tIns="0" lIns="0" bIns="0" rIns="0">
            <a:spAutoFit/>
          </a:bodyPr>
          <a:lstStyle/>
          <a:p>
            <a:pPr algn="l">
              <a:lnSpc>
                <a:spcPts val="2700"/>
              </a:lnSpc>
            </a:pPr>
            <a:r>
              <a:rPr lang="en-US" sz="2250">
                <a:solidFill>
                  <a:srgbClr val="000000"/>
                </a:solidFill>
                <a:latin typeface="Calibri (MS)"/>
                <a:ea typeface="Calibri (MS)"/>
                <a:cs typeface="Calibri (MS)"/>
                <a:sym typeface="Calibri (MS)"/>
              </a:rPr>
              <a:t>When P &amp; S waves reach Earth’s surface, some of them become </a:t>
            </a:r>
            <a:r>
              <a:rPr lang="en-US" sz="2250">
                <a:solidFill>
                  <a:srgbClr val="0070C0"/>
                </a:solidFill>
                <a:latin typeface="Calibri (MS)"/>
                <a:ea typeface="Calibri (MS)"/>
                <a:cs typeface="Calibri (MS)"/>
                <a:sym typeface="Calibri (MS)"/>
              </a:rPr>
              <a:t>surface waves. TASK: </a:t>
            </a:r>
            <a:r>
              <a:rPr lang="en-US" sz="2250">
                <a:solidFill>
                  <a:srgbClr val="000000"/>
                </a:solidFill>
                <a:latin typeface="Calibri (MS)"/>
                <a:ea typeface="Calibri (MS)"/>
                <a:cs typeface="Calibri (MS)"/>
                <a:sym typeface="Calibri (MS)"/>
              </a:rPr>
              <a:t>Use this slide to learn about surface waves.</a:t>
            </a:r>
          </a:p>
          <a:p>
            <a:pPr algn="l">
              <a:lnSpc>
                <a:spcPts val="2700"/>
              </a:lnSpc>
            </a:pPr>
          </a:p>
          <a:p>
            <a:pPr algn="l">
              <a:lnSpc>
                <a:spcPts val="2700"/>
              </a:lnSpc>
            </a:pPr>
            <a:r>
              <a:rPr lang="en-US" sz="2250">
                <a:solidFill>
                  <a:srgbClr val="000000"/>
                </a:solidFill>
                <a:latin typeface="Calibri (MS)"/>
                <a:ea typeface="Calibri (MS)"/>
                <a:cs typeface="Calibri (MS)"/>
                <a:sym typeface="Calibri (MS)"/>
              </a:rPr>
              <a:t>Surface Waves are the slowest of the three waves and arrive shortly after the other two. They differ from P and S waves in that they only travel close to, and along the surface, causing anything on it to move in an </a:t>
            </a:r>
            <a:r>
              <a:rPr lang="en-US" sz="2250" u="sng">
                <a:solidFill>
                  <a:srgbClr val="000000"/>
                </a:solidFill>
                <a:latin typeface="Calibri (MS)"/>
                <a:ea typeface="Calibri (MS)"/>
                <a:cs typeface="Calibri (MS)"/>
                <a:sym typeface="Calibri (MS)"/>
              </a:rPr>
              <a:t>up-and-down (called Rayleigh waves</a:t>
            </a:r>
            <a:r>
              <a:rPr lang="en-US" sz="2250">
                <a:solidFill>
                  <a:srgbClr val="000000"/>
                </a:solidFill>
                <a:latin typeface="Calibri (MS)"/>
                <a:ea typeface="Calibri (MS)"/>
                <a:cs typeface="Calibri (MS)"/>
                <a:sym typeface="Calibri (MS)"/>
              </a:rPr>
              <a:t>, like waves in an ocean) and s</a:t>
            </a:r>
            <a:r>
              <a:rPr lang="en-US" sz="2250" u="sng">
                <a:solidFill>
                  <a:srgbClr val="000000"/>
                </a:solidFill>
                <a:latin typeface="Calibri (MS)"/>
                <a:ea typeface="Calibri (MS)"/>
                <a:cs typeface="Calibri (MS)"/>
                <a:sym typeface="Calibri (MS)"/>
              </a:rPr>
              <a:t>ide-to-side (called Love waves</a:t>
            </a:r>
            <a:r>
              <a:rPr lang="en-US" sz="2250">
                <a:solidFill>
                  <a:srgbClr val="000000"/>
                </a:solidFill>
                <a:latin typeface="Calibri (MS)"/>
                <a:ea typeface="Calibri (MS)"/>
                <a:cs typeface="Calibri (MS)"/>
                <a:sym typeface="Calibri (MS)"/>
              </a:rPr>
              <a:t>) motion. Both are </a:t>
            </a:r>
            <a:r>
              <a:rPr lang="en-US" sz="2250" u="sng">
                <a:solidFill>
                  <a:srgbClr val="000000"/>
                </a:solidFill>
                <a:latin typeface="Calibri (MS)"/>
                <a:ea typeface="Calibri (MS)"/>
                <a:cs typeface="Calibri (MS)"/>
                <a:sym typeface="Calibri (MS)"/>
              </a:rPr>
              <a:t>longitudinal and transverse</a:t>
            </a:r>
            <a:r>
              <a:rPr lang="en-US" sz="2250">
                <a:solidFill>
                  <a:srgbClr val="000000"/>
                </a:solidFill>
                <a:latin typeface="Calibri (MS)"/>
                <a:ea typeface="Calibri (MS)"/>
                <a:cs typeface="Calibri (MS)"/>
                <a:sym typeface="Calibri (MS)"/>
              </a:rPr>
              <a:t> (Transverse waves cause the medium to move perpendicular to the direction of the wave. Longitudinal waves cause the medium to move parallel to the direction of the wave). These produce a shearing motion, causing much of the surface damage seen when earthquakes occur. </a:t>
            </a:r>
          </a:p>
          <a:p>
            <a:pPr algn="l">
              <a:lnSpc>
                <a:spcPts val="2700"/>
              </a:lnSpc>
            </a:pPr>
          </a:p>
          <a:p>
            <a:pPr algn="l">
              <a:lnSpc>
                <a:spcPts val="2700"/>
              </a:lnSpc>
            </a:pPr>
          </a:p>
          <a:p>
            <a:pPr algn="l">
              <a:lnSpc>
                <a:spcPts val="2700"/>
              </a:lnSpc>
            </a:pPr>
            <a:r>
              <a:rPr lang="en-US" sz="2250">
                <a:solidFill>
                  <a:srgbClr val="000000"/>
                </a:solidFill>
                <a:latin typeface="Calibri (MS)"/>
                <a:ea typeface="Calibri (MS)"/>
                <a:cs typeface="Calibri (MS)"/>
                <a:sym typeface="Calibri (MS)"/>
              </a:rPr>
              <a:t>The nature of rock &amp; sediment below the surface influences the pattern of shocks &amp; vibrations during an earthquake. Unconsolidated sediments such as sand shake in a less predictable way than solid rock. Hence, the damage is far greater to the foundations of buildings. </a:t>
            </a:r>
          </a:p>
          <a:p>
            <a:pPr algn="l">
              <a:lnSpc>
                <a:spcPts val="2700"/>
              </a:lnSpc>
            </a:pPr>
          </a:p>
          <a:p>
            <a:pPr algn="l">
              <a:lnSpc>
                <a:spcPts val="2700"/>
              </a:lnSpc>
            </a:pPr>
            <a:r>
              <a:rPr lang="en-US" sz="2250">
                <a:solidFill>
                  <a:srgbClr val="000000"/>
                </a:solidFill>
                <a:latin typeface="Calibri (MS)"/>
                <a:ea typeface="Calibri (MS)"/>
                <a:cs typeface="Calibri (MS)"/>
                <a:sym typeface="Calibri (MS)"/>
              </a:rPr>
              <a:t>P-waves from earthquakes can cause </a:t>
            </a:r>
            <a:r>
              <a:rPr lang="en-US" b="true" sz="2250" u="sng">
                <a:solidFill>
                  <a:srgbClr val="000000"/>
                </a:solidFill>
                <a:latin typeface="Calibri (MS) Bold"/>
                <a:ea typeface="Calibri (MS) Bold"/>
                <a:cs typeface="Calibri (MS) Bold"/>
                <a:sym typeface="Calibri (MS) Bold"/>
              </a:rPr>
              <a:t>liquefaction</a:t>
            </a:r>
            <a:r>
              <a:rPr lang="en-US" sz="2250">
                <a:solidFill>
                  <a:srgbClr val="000000"/>
                </a:solidFill>
                <a:latin typeface="Calibri (MS)"/>
                <a:ea typeface="Calibri (MS)"/>
                <a:cs typeface="Calibri (MS)"/>
                <a:sym typeface="Calibri (MS)"/>
              </a:rPr>
              <a:t>. Liquefaction takes place when loosely packed, water-logged sediments at or near the ground surface lose their strength in response to strong ground shaking.</a:t>
            </a:r>
          </a:p>
          <a:p>
            <a:pPr algn="l">
              <a:lnSpc>
                <a:spcPts val="2700"/>
              </a:lnSpc>
            </a:pPr>
            <a:r>
              <a:rPr lang="en-US" sz="2250">
                <a:solidFill>
                  <a:srgbClr val="000000"/>
                </a:solidFill>
                <a:latin typeface="Calibri (MS)"/>
                <a:ea typeface="Calibri (MS)"/>
                <a:cs typeface="Calibri (MS)"/>
                <a:sym typeface="Calibri (MS)"/>
              </a:rPr>
              <a:t>Check out some videos on all types of wave </a:t>
            </a:r>
            <a:r>
              <a:rPr lang="en-US" sz="2250" u="sng">
                <a:solidFill>
                  <a:srgbClr val="0563C1"/>
                </a:solidFill>
                <a:latin typeface="Calibri (MS)"/>
                <a:ea typeface="Calibri (MS)"/>
                <a:cs typeface="Calibri (MS)"/>
                <a:sym typeface="Calibri (MS)"/>
                <a:hlinkClick r:id="rId3" tooltip="https://www.britannica.com/video/20704/Rayleigh-wave"/>
              </a:rPr>
              <a:t>here</a:t>
            </a:r>
            <a:r>
              <a:rPr lang="en-US" sz="2250">
                <a:solidFill>
                  <a:srgbClr val="000000"/>
                </a:solidFill>
                <a:latin typeface="Calibri (MS)"/>
                <a:ea typeface="Calibri (MS)"/>
                <a:cs typeface="Calibri (MS)"/>
                <a:sym typeface="Calibri (MS)"/>
              </a:rPr>
              <a:t>. </a:t>
            </a:r>
          </a:p>
        </p:txBody>
      </p:sp>
      <p:grpSp>
        <p:nvGrpSpPr>
          <p:cNvPr name="Group 7" id="7"/>
          <p:cNvGrpSpPr>
            <a:grpSpLocks noChangeAspect="true"/>
          </p:cNvGrpSpPr>
          <p:nvPr/>
        </p:nvGrpSpPr>
        <p:grpSpPr>
          <a:xfrm rot="0">
            <a:off x="8049490" y="914397"/>
            <a:ext cx="10096312" cy="3494318"/>
            <a:chOff x="0" y="0"/>
            <a:chExt cx="13461750" cy="4659090"/>
          </a:xfrm>
        </p:grpSpPr>
        <p:sp>
          <p:nvSpPr>
            <p:cNvPr name="Freeform 8" id="8" descr="Seismic Waves - Earthquakes - YouTube"/>
            <p:cNvSpPr/>
            <p:nvPr/>
          </p:nvSpPr>
          <p:spPr>
            <a:xfrm flipH="false" flipV="false" rot="0">
              <a:off x="0" y="0"/>
              <a:ext cx="13461746" cy="4659122"/>
            </a:xfrm>
            <a:custGeom>
              <a:avLst/>
              <a:gdLst/>
              <a:ahLst/>
              <a:cxnLst/>
              <a:rect r="r" b="b" t="t" l="l"/>
              <a:pathLst>
                <a:path h="4659122" w="13461746">
                  <a:moveTo>
                    <a:pt x="0" y="0"/>
                  </a:moveTo>
                  <a:lnTo>
                    <a:pt x="13461746" y="0"/>
                  </a:lnTo>
                  <a:lnTo>
                    <a:pt x="13461746" y="4659122"/>
                  </a:lnTo>
                  <a:lnTo>
                    <a:pt x="0" y="4659122"/>
                  </a:lnTo>
                  <a:lnTo>
                    <a:pt x="0" y="0"/>
                  </a:lnTo>
                  <a:close/>
                </a:path>
              </a:pathLst>
            </a:custGeom>
            <a:blipFill>
              <a:blip r:embed="rId4"/>
              <a:stretch>
                <a:fillRect l="0" t="0" r="0" b="-62524"/>
              </a:stretch>
            </a:blipFill>
          </p:spPr>
        </p:sp>
      </p:grpSp>
      <p:grpSp>
        <p:nvGrpSpPr>
          <p:cNvPr name="Group 9" id="9"/>
          <p:cNvGrpSpPr>
            <a:grpSpLocks noChangeAspect="true"/>
          </p:cNvGrpSpPr>
          <p:nvPr/>
        </p:nvGrpSpPr>
        <p:grpSpPr>
          <a:xfrm rot="0">
            <a:off x="8049490" y="4555666"/>
            <a:ext cx="10096312" cy="2906490"/>
            <a:chOff x="0" y="0"/>
            <a:chExt cx="13461750" cy="3875320"/>
          </a:xfrm>
        </p:grpSpPr>
        <p:sp>
          <p:nvSpPr>
            <p:cNvPr name="Freeform 10" id="10" descr="Differences between transverse and longitudinal waves - Overall Science"/>
            <p:cNvSpPr/>
            <p:nvPr/>
          </p:nvSpPr>
          <p:spPr>
            <a:xfrm flipH="false" flipV="false" rot="0">
              <a:off x="0" y="0"/>
              <a:ext cx="13461746" cy="3875278"/>
            </a:xfrm>
            <a:custGeom>
              <a:avLst/>
              <a:gdLst/>
              <a:ahLst/>
              <a:cxnLst/>
              <a:rect r="r" b="b" t="t" l="l"/>
              <a:pathLst>
                <a:path h="3875278" w="13461746">
                  <a:moveTo>
                    <a:pt x="0" y="0"/>
                  </a:moveTo>
                  <a:lnTo>
                    <a:pt x="13461746" y="0"/>
                  </a:lnTo>
                  <a:lnTo>
                    <a:pt x="13461746" y="3875278"/>
                  </a:lnTo>
                  <a:lnTo>
                    <a:pt x="0" y="3875278"/>
                  </a:lnTo>
                  <a:lnTo>
                    <a:pt x="0" y="0"/>
                  </a:lnTo>
                  <a:close/>
                </a:path>
              </a:pathLst>
            </a:custGeom>
            <a:blipFill>
              <a:blip r:embed="rId5"/>
              <a:stretch>
                <a:fillRect l="0" t="0" r="0" b="-112767"/>
              </a:stretch>
            </a:blipFill>
          </p:spPr>
        </p:sp>
      </p:grpSp>
      <p:grpSp>
        <p:nvGrpSpPr>
          <p:cNvPr name="Group 11" id="11"/>
          <p:cNvGrpSpPr>
            <a:grpSpLocks noChangeAspect="true"/>
          </p:cNvGrpSpPr>
          <p:nvPr/>
        </p:nvGrpSpPr>
        <p:grpSpPr>
          <a:xfrm rot="0">
            <a:off x="8049490" y="7591208"/>
            <a:ext cx="3560126" cy="2641190"/>
            <a:chOff x="0" y="0"/>
            <a:chExt cx="4746834" cy="3521586"/>
          </a:xfrm>
        </p:grpSpPr>
        <p:sp>
          <p:nvSpPr>
            <p:cNvPr name="Freeform 12" id="12" descr="soil liquefaction | Definition, Examples, &amp; Facts | Britannica"/>
            <p:cNvSpPr/>
            <p:nvPr/>
          </p:nvSpPr>
          <p:spPr>
            <a:xfrm flipH="false" flipV="false" rot="0">
              <a:off x="0" y="0"/>
              <a:ext cx="4746879" cy="3521583"/>
            </a:xfrm>
            <a:custGeom>
              <a:avLst/>
              <a:gdLst/>
              <a:ahLst/>
              <a:cxnLst/>
              <a:rect r="r" b="b" t="t" l="l"/>
              <a:pathLst>
                <a:path h="3521583" w="4746879">
                  <a:moveTo>
                    <a:pt x="0" y="0"/>
                  </a:moveTo>
                  <a:lnTo>
                    <a:pt x="4746879" y="0"/>
                  </a:lnTo>
                  <a:lnTo>
                    <a:pt x="4746879" y="3521583"/>
                  </a:lnTo>
                  <a:lnTo>
                    <a:pt x="0" y="3521583"/>
                  </a:lnTo>
                  <a:lnTo>
                    <a:pt x="0" y="0"/>
                  </a:lnTo>
                  <a:close/>
                </a:path>
              </a:pathLst>
            </a:custGeom>
            <a:blipFill>
              <a:blip r:embed="rId6"/>
              <a:stretch>
                <a:fillRect l="0" t="0" r="-15579" b="0"/>
              </a:stretch>
            </a:blipFill>
          </p:spPr>
        </p:sp>
      </p:grpSp>
      <p:grpSp>
        <p:nvGrpSpPr>
          <p:cNvPr name="Group 13" id="13"/>
          <p:cNvGrpSpPr>
            <a:grpSpLocks noChangeAspect="true"/>
          </p:cNvGrpSpPr>
          <p:nvPr/>
        </p:nvGrpSpPr>
        <p:grpSpPr>
          <a:xfrm rot="0">
            <a:off x="11745004" y="7591208"/>
            <a:ext cx="3050315" cy="2641190"/>
            <a:chOff x="0" y="0"/>
            <a:chExt cx="4067086" cy="3521586"/>
          </a:xfrm>
        </p:grpSpPr>
        <p:sp>
          <p:nvSpPr>
            <p:cNvPr name="Freeform 14" id="14" descr="Soil liquefaction - Wikipedia"/>
            <p:cNvSpPr/>
            <p:nvPr/>
          </p:nvSpPr>
          <p:spPr>
            <a:xfrm flipH="false" flipV="false" rot="0">
              <a:off x="0" y="0"/>
              <a:ext cx="4067048" cy="3521583"/>
            </a:xfrm>
            <a:custGeom>
              <a:avLst/>
              <a:gdLst/>
              <a:ahLst/>
              <a:cxnLst/>
              <a:rect r="r" b="b" t="t" l="l"/>
              <a:pathLst>
                <a:path h="3521583" w="4067048">
                  <a:moveTo>
                    <a:pt x="0" y="0"/>
                  </a:moveTo>
                  <a:lnTo>
                    <a:pt x="4067048" y="0"/>
                  </a:lnTo>
                  <a:lnTo>
                    <a:pt x="4067048" y="3521583"/>
                  </a:lnTo>
                  <a:lnTo>
                    <a:pt x="0" y="3521583"/>
                  </a:lnTo>
                  <a:lnTo>
                    <a:pt x="0" y="0"/>
                  </a:lnTo>
                  <a:close/>
                </a:path>
              </a:pathLst>
            </a:custGeom>
            <a:blipFill>
              <a:blip r:embed="rId7"/>
              <a:stretch>
                <a:fillRect l="0" t="0" r="-45526" b="0"/>
              </a:stretch>
            </a:blipFill>
          </p:spPr>
        </p:sp>
      </p:grpSp>
      <p:grpSp>
        <p:nvGrpSpPr>
          <p:cNvPr name="Group 15" id="15"/>
          <p:cNvGrpSpPr>
            <a:grpSpLocks noChangeAspect="true"/>
          </p:cNvGrpSpPr>
          <p:nvPr/>
        </p:nvGrpSpPr>
        <p:grpSpPr>
          <a:xfrm rot="0">
            <a:off x="14930708" y="7591208"/>
            <a:ext cx="3215095" cy="2604068"/>
            <a:chOff x="0" y="0"/>
            <a:chExt cx="4286794" cy="3472090"/>
          </a:xfrm>
        </p:grpSpPr>
        <p:sp>
          <p:nvSpPr>
            <p:cNvPr name="Freeform 16" id="16" descr="Living with Liquefaction - Temblor.net"/>
            <p:cNvSpPr/>
            <p:nvPr/>
          </p:nvSpPr>
          <p:spPr>
            <a:xfrm flipH="false" flipV="false" rot="0">
              <a:off x="0" y="0"/>
              <a:ext cx="4286758" cy="3472053"/>
            </a:xfrm>
            <a:custGeom>
              <a:avLst/>
              <a:gdLst/>
              <a:ahLst/>
              <a:cxnLst/>
              <a:rect r="r" b="b" t="t" l="l"/>
              <a:pathLst>
                <a:path h="3472053" w="4286758">
                  <a:moveTo>
                    <a:pt x="0" y="0"/>
                  </a:moveTo>
                  <a:lnTo>
                    <a:pt x="4286758" y="0"/>
                  </a:lnTo>
                  <a:lnTo>
                    <a:pt x="4286758" y="3472053"/>
                  </a:lnTo>
                  <a:lnTo>
                    <a:pt x="0" y="3472053"/>
                  </a:lnTo>
                  <a:lnTo>
                    <a:pt x="0" y="0"/>
                  </a:lnTo>
                  <a:close/>
                </a:path>
              </a:pathLst>
            </a:custGeom>
            <a:blipFill>
              <a:blip r:embed="rId8"/>
              <a:stretch>
                <a:fillRect l="0" t="0" r="-38951" b="-1"/>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3" id="3"/>
          <p:cNvGrpSpPr/>
          <p:nvPr/>
        </p:nvGrpSpPr>
        <p:grpSpPr>
          <a:xfrm rot="0">
            <a:off x="1404" y="0"/>
            <a:ext cx="8332980" cy="3439402"/>
            <a:chOff x="0" y="0"/>
            <a:chExt cx="11110640" cy="4585870"/>
          </a:xfrm>
        </p:grpSpPr>
        <p:sp>
          <p:nvSpPr>
            <p:cNvPr name="Freeform 4" id="4"/>
            <p:cNvSpPr/>
            <p:nvPr/>
          </p:nvSpPr>
          <p:spPr>
            <a:xfrm flipH="false" flipV="false" rot="0">
              <a:off x="-1524" y="-1524"/>
              <a:ext cx="11113643" cy="4588891"/>
            </a:xfrm>
            <a:custGeom>
              <a:avLst/>
              <a:gdLst/>
              <a:ahLst/>
              <a:cxnLst/>
              <a:rect r="r" b="b" t="t" l="l"/>
              <a:pathLst>
                <a:path h="4588891" w="11113643">
                  <a:moveTo>
                    <a:pt x="1524" y="0"/>
                  </a:moveTo>
                  <a:lnTo>
                    <a:pt x="11112119" y="0"/>
                  </a:lnTo>
                  <a:cubicBezTo>
                    <a:pt x="11113008" y="0"/>
                    <a:pt x="11113643" y="762"/>
                    <a:pt x="11113643" y="1524"/>
                  </a:cubicBezTo>
                  <a:lnTo>
                    <a:pt x="11113643" y="4587367"/>
                  </a:lnTo>
                  <a:cubicBezTo>
                    <a:pt x="11113643" y="4588256"/>
                    <a:pt x="11112881" y="4588891"/>
                    <a:pt x="11112119" y="4588891"/>
                  </a:cubicBezTo>
                  <a:lnTo>
                    <a:pt x="1524" y="4588891"/>
                  </a:lnTo>
                  <a:cubicBezTo>
                    <a:pt x="635" y="4588891"/>
                    <a:pt x="0" y="4588129"/>
                    <a:pt x="0" y="4587367"/>
                  </a:cubicBezTo>
                  <a:lnTo>
                    <a:pt x="0" y="1524"/>
                  </a:lnTo>
                  <a:cubicBezTo>
                    <a:pt x="0" y="635"/>
                    <a:pt x="762" y="0"/>
                    <a:pt x="1524" y="0"/>
                  </a:cubicBezTo>
                  <a:moveTo>
                    <a:pt x="1524" y="3048"/>
                  </a:moveTo>
                  <a:lnTo>
                    <a:pt x="1524" y="1524"/>
                  </a:lnTo>
                  <a:lnTo>
                    <a:pt x="3048" y="1524"/>
                  </a:lnTo>
                  <a:lnTo>
                    <a:pt x="3048" y="4587367"/>
                  </a:lnTo>
                  <a:lnTo>
                    <a:pt x="1524" y="4587367"/>
                  </a:lnTo>
                  <a:lnTo>
                    <a:pt x="1524" y="4585843"/>
                  </a:lnTo>
                  <a:lnTo>
                    <a:pt x="11112119" y="4585843"/>
                  </a:lnTo>
                  <a:lnTo>
                    <a:pt x="11112119" y="4587367"/>
                  </a:lnTo>
                  <a:lnTo>
                    <a:pt x="11110595" y="4587367"/>
                  </a:lnTo>
                  <a:lnTo>
                    <a:pt x="11110595" y="1524"/>
                  </a:lnTo>
                  <a:lnTo>
                    <a:pt x="11112119" y="1524"/>
                  </a:lnTo>
                  <a:lnTo>
                    <a:pt x="11112119" y="3048"/>
                  </a:lnTo>
                  <a:lnTo>
                    <a:pt x="1524" y="3048"/>
                  </a:lnTo>
                  <a:close/>
                </a:path>
              </a:pathLst>
            </a:custGeom>
            <a:solidFill>
              <a:srgbClr val="000000"/>
            </a:solidFill>
          </p:spPr>
        </p:sp>
        <p:sp>
          <p:nvSpPr>
            <p:cNvPr name="TextBox 5" id="5"/>
            <p:cNvSpPr txBox="true"/>
            <p:nvPr/>
          </p:nvSpPr>
          <p:spPr>
            <a:xfrm>
              <a:off x="0" y="-47625"/>
              <a:ext cx="11110640" cy="4633495"/>
            </a:xfrm>
            <a:prstGeom prst="rect">
              <a:avLst/>
            </a:prstGeom>
          </p:spPr>
          <p:txBody>
            <a:bodyPr anchor="t" rtlCol="false" tIns="50800" lIns="50800" bIns="50800" rIns="50800"/>
            <a:lstStyle/>
            <a:p>
              <a:pPr algn="l">
                <a:lnSpc>
                  <a:spcPts val="2340"/>
                </a:lnSpc>
              </a:pPr>
              <a:r>
                <a:rPr lang="en-US" sz="1950">
                  <a:solidFill>
                    <a:srgbClr val="000000"/>
                  </a:solidFill>
                  <a:latin typeface="Calibri (MS)"/>
                  <a:ea typeface="Calibri (MS)"/>
                  <a:cs typeface="Calibri (MS)"/>
                  <a:sym typeface="Calibri (MS)"/>
                </a:rPr>
                <a:t>Hazardous environments If answering this option, answer Question 7 and either Question 8 or Question 9. </a:t>
              </a:r>
            </a:p>
            <a:p>
              <a:pPr algn="l">
                <a:lnSpc>
                  <a:spcPts val="2340"/>
                </a:lnSpc>
              </a:pPr>
            </a:p>
            <a:p>
              <a:pPr algn="l">
                <a:lnSpc>
                  <a:spcPts val="2340"/>
                </a:lnSpc>
              </a:pPr>
              <a:r>
                <a:rPr lang="en-US" sz="1950">
                  <a:solidFill>
                    <a:srgbClr val="000000"/>
                  </a:solidFill>
                  <a:latin typeface="Calibri (MS)"/>
                  <a:ea typeface="Calibri (MS)"/>
                  <a:cs typeface="Calibri (MS)"/>
                  <a:sym typeface="Calibri (MS)"/>
                </a:rPr>
                <a:t>7 Fig. 7.1 shows earthquake activity in the area of Christchurch, New Zealand, 2010–12. </a:t>
              </a:r>
            </a:p>
            <a:p>
              <a:pPr algn="l">
                <a:lnSpc>
                  <a:spcPts val="2340"/>
                </a:lnSpc>
              </a:pPr>
            </a:p>
            <a:p>
              <a:pPr algn="l" marL="352901" indent="-176451" lvl="1">
                <a:lnSpc>
                  <a:spcPts val="2340"/>
                </a:lnSpc>
                <a:buAutoNum type="alphaLcPeriod" startAt="1"/>
              </a:pPr>
              <a:r>
                <a:rPr lang="en-US" sz="1950">
                  <a:solidFill>
                    <a:srgbClr val="000000"/>
                  </a:solidFill>
                  <a:latin typeface="Calibri (MS)"/>
                  <a:ea typeface="Calibri (MS)"/>
                  <a:cs typeface="Calibri (MS)"/>
                  <a:sym typeface="Calibri (MS)"/>
                </a:rPr>
                <a:t>Describe the pattern of earthquake activity shown in Fig. 7.1. [4] </a:t>
              </a:r>
            </a:p>
            <a:p>
              <a:pPr algn="l" marL="352901" indent="-176451" lvl="1">
                <a:lnSpc>
                  <a:spcPts val="2340"/>
                </a:lnSpc>
              </a:pPr>
            </a:p>
            <a:p>
              <a:pPr algn="l" marL="352901" indent="-176451" lvl="1">
                <a:lnSpc>
                  <a:spcPts val="2340"/>
                </a:lnSpc>
                <a:buAutoNum type="alphaLcPeriod" startAt="1"/>
              </a:pPr>
              <a:r>
                <a:rPr lang="en-US" sz="1950">
                  <a:solidFill>
                    <a:srgbClr val="000000"/>
                  </a:solidFill>
                  <a:latin typeface="Calibri (MS)"/>
                  <a:ea typeface="Calibri (MS)"/>
                  <a:cs typeface="Calibri (MS)"/>
                  <a:sym typeface="Calibri (MS)"/>
                </a:rPr>
                <a:t>Suggest reasons for the great amount of earthquake activity in the area shown in Fig. 7.1. [6] </a:t>
              </a:r>
            </a:p>
            <a:p>
              <a:pPr algn="l" marL="352901" indent="-176451" lvl="1">
                <a:lnSpc>
                  <a:spcPts val="2340"/>
                </a:lnSpc>
              </a:pPr>
            </a:p>
          </p:txBody>
        </p:sp>
      </p:grpSp>
      <p:grpSp>
        <p:nvGrpSpPr>
          <p:cNvPr name="Group 6" id="6"/>
          <p:cNvGrpSpPr>
            <a:grpSpLocks noChangeAspect="true"/>
          </p:cNvGrpSpPr>
          <p:nvPr/>
        </p:nvGrpSpPr>
        <p:grpSpPr>
          <a:xfrm rot="5400000">
            <a:off x="676845" y="2629461"/>
            <a:ext cx="6982096" cy="8332980"/>
            <a:chOff x="0" y="0"/>
            <a:chExt cx="9309462" cy="11110640"/>
          </a:xfrm>
        </p:grpSpPr>
        <p:sp>
          <p:nvSpPr>
            <p:cNvPr name="Freeform 7" id="7"/>
            <p:cNvSpPr/>
            <p:nvPr/>
          </p:nvSpPr>
          <p:spPr>
            <a:xfrm flipH="false" flipV="false" rot="0">
              <a:off x="0" y="0"/>
              <a:ext cx="9309481" cy="11110595"/>
            </a:xfrm>
            <a:custGeom>
              <a:avLst/>
              <a:gdLst/>
              <a:ahLst/>
              <a:cxnLst/>
              <a:rect r="r" b="b" t="t" l="l"/>
              <a:pathLst>
                <a:path h="11110595" w="9309481">
                  <a:moveTo>
                    <a:pt x="0" y="0"/>
                  </a:moveTo>
                  <a:lnTo>
                    <a:pt x="9309481" y="0"/>
                  </a:lnTo>
                  <a:lnTo>
                    <a:pt x="9309481" y="11110595"/>
                  </a:lnTo>
                  <a:lnTo>
                    <a:pt x="0" y="11110595"/>
                  </a:lnTo>
                  <a:lnTo>
                    <a:pt x="0" y="0"/>
                  </a:lnTo>
                  <a:close/>
                </a:path>
              </a:pathLst>
            </a:custGeom>
            <a:blipFill>
              <a:blip r:embed="rId4"/>
              <a:stretch>
                <a:fillRect l="0" t="0" r="0" b="0"/>
              </a:stretch>
            </a:blipFill>
          </p:spPr>
        </p:sp>
      </p:grpSp>
      <p:grpSp>
        <p:nvGrpSpPr>
          <p:cNvPr name="Group 8" id="8"/>
          <p:cNvGrpSpPr/>
          <p:nvPr/>
        </p:nvGrpSpPr>
        <p:grpSpPr>
          <a:xfrm rot="0">
            <a:off x="8386635" y="0"/>
            <a:ext cx="9901365" cy="9787294"/>
            <a:chOff x="0" y="0"/>
            <a:chExt cx="13201820" cy="13049726"/>
          </a:xfrm>
        </p:grpSpPr>
        <p:sp>
          <p:nvSpPr>
            <p:cNvPr name="Freeform 9" id="9"/>
            <p:cNvSpPr/>
            <p:nvPr/>
          </p:nvSpPr>
          <p:spPr>
            <a:xfrm flipH="false" flipV="false" rot="0">
              <a:off x="-1524" y="-1524"/>
              <a:ext cx="13204825" cy="13052806"/>
            </a:xfrm>
            <a:custGeom>
              <a:avLst/>
              <a:gdLst/>
              <a:ahLst/>
              <a:cxnLst/>
              <a:rect r="r" b="b" t="t" l="l"/>
              <a:pathLst>
                <a:path h="13052806" w="13204825">
                  <a:moveTo>
                    <a:pt x="1524" y="0"/>
                  </a:moveTo>
                  <a:lnTo>
                    <a:pt x="13203301" y="0"/>
                  </a:lnTo>
                  <a:cubicBezTo>
                    <a:pt x="13204189" y="0"/>
                    <a:pt x="13204825" y="762"/>
                    <a:pt x="13204825" y="1524"/>
                  </a:cubicBezTo>
                  <a:lnTo>
                    <a:pt x="13204825" y="13051282"/>
                  </a:lnTo>
                  <a:cubicBezTo>
                    <a:pt x="13204825" y="13052171"/>
                    <a:pt x="13204064" y="13052806"/>
                    <a:pt x="13203301" y="13052806"/>
                  </a:cubicBezTo>
                  <a:lnTo>
                    <a:pt x="1524" y="13052806"/>
                  </a:lnTo>
                  <a:cubicBezTo>
                    <a:pt x="635" y="13052806"/>
                    <a:pt x="0" y="13052045"/>
                    <a:pt x="0" y="13051282"/>
                  </a:cubicBezTo>
                  <a:lnTo>
                    <a:pt x="0" y="1524"/>
                  </a:lnTo>
                  <a:cubicBezTo>
                    <a:pt x="0" y="635"/>
                    <a:pt x="762" y="0"/>
                    <a:pt x="1524" y="0"/>
                  </a:cubicBezTo>
                  <a:moveTo>
                    <a:pt x="1524" y="3048"/>
                  </a:moveTo>
                  <a:lnTo>
                    <a:pt x="1524" y="1524"/>
                  </a:lnTo>
                  <a:lnTo>
                    <a:pt x="3048" y="1524"/>
                  </a:lnTo>
                  <a:lnTo>
                    <a:pt x="3048" y="13051282"/>
                  </a:lnTo>
                  <a:lnTo>
                    <a:pt x="1524" y="13051282"/>
                  </a:lnTo>
                  <a:lnTo>
                    <a:pt x="1524" y="13049759"/>
                  </a:lnTo>
                  <a:lnTo>
                    <a:pt x="13203301" y="13049759"/>
                  </a:lnTo>
                  <a:lnTo>
                    <a:pt x="13203301" y="13051282"/>
                  </a:lnTo>
                  <a:lnTo>
                    <a:pt x="13201777" y="13051282"/>
                  </a:lnTo>
                  <a:lnTo>
                    <a:pt x="13201777" y="1524"/>
                  </a:lnTo>
                  <a:lnTo>
                    <a:pt x="13203301" y="1524"/>
                  </a:lnTo>
                  <a:lnTo>
                    <a:pt x="13203301" y="3048"/>
                  </a:lnTo>
                  <a:lnTo>
                    <a:pt x="1524" y="3048"/>
                  </a:lnTo>
                  <a:close/>
                </a:path>
              </a:pathLst>
            </a:custGeom>
            <a:solidFill>
              <a:srgbClr val="000000"/>
            </a:solidFill>
          </p:spPr>
        </p:sp>
        <p:sp>
          <p:nvSpPr>
            <p:cNvPr name="TextBox 10" id="10"/>
            <p:cNvSpPr txBox="true"/>
            <p:nvPr/>
          </p:nvSpPr>
          <p:spPr>
            <a:xfrm>
              <a:off x="0" y="-28575"/>
              <a:ext cx="13201820" cy="13078301"/>
            </a:xfrm>
            <a:prstGeom prst="rect">
              <a:avLst/>
            </a:prstGeom>
          </p:spPr>
          <p:txBody>
            <a:bodyPr anchor="t" rtlCol="false" tIns="50800" lIns="50800" bIns="50800" rIns="50800"/>
            <a:lstStyle/>
            <a:p>
              <a:pPr algn="l">
                <a:lnSpc>
                  <a:spcPts val="1980"/>
                </a:lnSpc>
              </a:pPr>
              <a:r>
                <a:rPr lang="en-US" sz="1650">
                  <a:solidFill>
                    <a:srgbClr val="000000"/>
                  </a:solidFill>
                  <a:latin typeface="Calibri (MS)"/>
                  <a:ea typeface="Calibri (MS)"/>
                  <a:cs typeface="Calibri (MS)"/>
                  <a:sym typeface="Calibri (MS)"/>
                </a:rPr>
                <a:t>7(a) Fig. 7.1 shows earthquake activity in the area of Christchurch, New Zealand, 2010–12. </a:t>
              </a:r>
            </a:p>
            <a:p>
              <a:pPr algn="l">
                <a:lnSpc>
                  <a:spcPts val="1980"/>
                </a:lnSpc>
              </a:pPr>
            </a:p>
            <a:p>
              <a:pPr algn="l">
                <a:lnSpc>
                  <a:spcPts val="1980"/>
                </a:lnSpc>
              </a:pPr>
              <a:r>
                <a:rPr lang="en-US" sz="1650">
                  <a:solidFill>
                    <a:srgbClr val="000000"/>
                  </a:solidFill>
                  <a:latin typeface="Calibri (MS)"/>
                  <a:ea typeface="Calibri (MS)"/>
                  <a:cs typeface="Calibri (MS)"/>
                  <a:sym typeface="Calibri (MS)"/>
                </a:rPr>
                <a:t>Describe the pattern of earthquake activity shown in Fig. 7.1. </a:t>
              </a:r>
            </a:p>
            <a:p>
              <a:pPr algn="l">
                <a:lnSpc>
                  <a:spcPts val="1980"/>
                </a:lnSpc>
              </a:pPr>
              <a:r>
                <a:rPr lang="en-US" sz="1650">
                  <a:solidFill>
                    <a:srgbClr val="000000"/>
                  </a:solidFill>
                  <a:latin typeface="Calibri (MS)"/>
                  <a:ea typeface="Calibri (MS)"/>
                  <a:cs typeface="Calibri (MS)"/>
                  <a:sym typeface="Calibri (MS)"/>
                </a:rPr>
                <a:t>Candidates should interpret Fig. 7.1 to describe the main pattern of earthquake activity. </a:t>
              </a:r>
            </a:p>
            <a:p>
              <a:pPr algn="l">
                <a:lnSpc>
                  <a:spcPts val="1980"/>
                </a:lnSpc>
              </a:pPr>
              <a:r>
                <a:rPr lang="en-US" sz="1650">
                  <a:solidFill>
                    <a:srgbClr val="000000"/>
                  </a:solidFill>
                  <a:latin typeface="Calibri (MS)"/>
                  <a:ea typeface="Calibri (MS)"/>
                  <a:cs typeface="Calibri (MS)"/>
                  <a:sym typeface="Calibri (MS)"/>
                </a:rPr>
                <a:t>Candidates may identify: </a:t>
              </a:r>
            </a:p>
            <a:p>
              <a:pPr algn="l">
                <a:lnSpc>
                  <a:spcPts val="1980"/>
                </a:lnSpc>
              </a:pPr>
              <a:r>
                <a:rPr lang="en-US" sz="1650">
                  <a:solidFill>
                    <a:srgbClr val="FF0000"/>
                  </a:solidFill>
                  <a:latin typeface="Calibri (MS)"/>
                  <a:ea typeface="Calibri (MS)"/>
                  <a:cs typeface="Calibri (MS)"/>
                  <a:sym typeface="Calibri (MS)"/>
                </a:rPr>
                <a:t>• most intense earthquake in the west </a:t>
              </a:r>
            </a:p>
            <a:p>
              <a:pPr algn="l">
                <a:lnSpc>
                  <a:spcPts val="1980"/>
                </a:lnSpc>
              </a:pPr>
              <a:r>
                <a:rPr lang="en-US" sz="1650">
                  <a:solidFill>
                    <a:srgbClr val="FF0000"/>
                  </a:solidFill>
                  <a:latin typeface="Calibri (MS)"/>
                  <a:ea typeface="Calibri (MS)"/>
                  <a:cs typeface="Calibri (MS)"/>
                  <a:sym typeface="Calibri (MS)"/>
                </a:rPr>
                <a:t>• the Mw earthquakes of 6.3, 6.0 and 5.9 concentrated just to the east of Christchurch </a:t>
              </a:r>
            </a:p>
            <a:p>
              <a:pPr algn="l">
                <a:lnSpc>
                  <a:spcPts val="1980"/>
                </a:lnSpc>
              </a:pPr>
              <a:r>
                <a:rPr lang="en-US" sz="1650">
                  <a:solidFill>
                    <a:srgbClr val="FF0000"/>
                  </a:solidFill>
                  <a:latin typeface="Calibri (MS)"/>
                  <a:ea typeface="Calibri (MS)"/>
                  <a:cs typeface="Calibri (MS)"/>
                  <a:sym typeface="Calibri (MS)"/>
                </a:rPr>
                <a:t>• aftershocks on 04/09/2010 in a line west of Christchurch clearly related to the 04/09/2010 earthquake probably associated with the Greendale fault </a:t>
              </a:r>
            </a:p>
            <a:p>
              <a:pPr algn="l">
                <a:lnSpc>
                  <a:spcPts val="1980"/>
                </a:lnSpc>
              </a:pPr>
              <a:r>
                <a:rPr lang="en-US" sz="1650">
                  <a:solidFill>
                    <a:srgbClr val="FF0000"/>
                  </a:solidFill>
                  <a:latin typeface="Calibri (MS)"/>
                  <a:ea typeface="Calibri (MS)"/>
                  <a:cs typeface="Calibri (MS)"/>
                  <a:sym typeface="Calibri (MS)"/>
                </a:rPr>
                <a:t>• other aftershocks concentrated to the south and east of Christchurch </a:t>
              </a:r>
            </a:p>
            <a:p>
              <a:pPr algn="l">
                <a:lnSpc>
                  <a:spcPts val="1980"/>
                </a:lnSpc>
              </a:pPr>
              <a:r>
                <a:rPr lang="en-US" sz="1650">
                  <a:solidFill>
                    <a:srgbClr val="FF0000"/>
                  </a:solidFill>
                  <a:latin typeface="Calibri (MS)"/>
                  <a:ea typeface="Calibri (MS)"/>
                  <a:cs typeface="Calibri (MS)"/>
                  <a:sym typeface="Calibri (MS)"/>
                </a:rPr>
                <a:t>• isolated aftershocks of low magnitude more widely scattered </a:t>
              </a:r>
            </a:p>
            <a:p>
              <a:pPr algn="l">
                <a:lnSpc>
                  <a:spcPts val="1980"/>
                </a:lnSpc>
              </a:pPr>
              <a:r>
                <a:rPr lang="en-US" sz="1650">
                  <a:solidFill>
                    <a:srgbClr val="FF0000"/>
                  </a:solidFill>
                  <a:latin typeface="Calibri (MS)"/>
                  <a:ea typeface="Calibri (MS)"/>
                  <a:cs typeface="Calibri (MS)"/>
                  <a:sym typeface="Calibri (MS)"/>
                </a:rPr>
                <a:t>• age pattern is acceptable </a:t>
              </a:r>
            </a:p>
            <a:p>
              <a:pPr algn="l">
                <a:lnSpc>
                  <a:spcPts val="1980"/>
                </a:lnSpc>
              </a:pPr>
              <a:r>
                <a:rPr lang="en-US" sz="1650">
                  <a:solidFill>
                    <a:srgbClr val="000000"/>
                  </a:solidFill>
                  <a:latin typeface="Calibri (MS)"/>
                  <a:ea typeface="Calibri (MS)"/>
                  <a:cs typeface="Calibri (MS)"/>
                  <a:sym typeface="Calibri (MS)"/>
                </a:rPr>
                <a:t>1 mark for each clear and unambiguous point including use of data. 4</a:t>
              </a:r>
            </a:p>
            <a:p>
              <a:pPr algn="l">
                <a:lnSpc>
                  <a:spcPts val="1980"/>
                </a:lnSpc>
              </a:pPr>
            </a:p>
            <a:p>
              <a:pPr algn="l">
                <a:lnSpc>
                  <a:spcPts val="1980"/>
                </a:lnSpc>
              </a:pPr>
              <a:r>
                <a:rPr lang="en-US" sz="1650">
                  <a:solidFill>
                    <a:srgbClr val="000000"/>
                  </a:solidFill>
                  <a:latin typeface="Calibri (MS)"/>
                  <a:ea typeface="Calibri (MS)"/>
                  <a:cs typeface="Calibri (MS)"/>
                  <a:sym typeface="Calibri (MS)"/>
                </a:rPr>
                <a:t>7(b) Suggest reasons for the great amount of earthquake activity in the area shown in Fig. 7.1. </a:t>
              </a:r>
            </a:p>
            <a:p>
              <a:pPr algn="l">
                <a:lnSpc>
                  <a:spcPts val="1980"/>
                </a:lnSpc>
              </a:pPr>
            </a:p>
            <a:p>
              <a:pPr algn="l">
                <a:lnSpc>
                  <a:spcPts val="1980"/>
                </a:lnSpc>
              </a:pPr>
              <a:r>
                <a:rPr lang="en-US" sz="1650">
                  <a:solidFill>
                    <a:srgbClr val="000000"/>
                  </a:solidFill>
                  <a:latin typeface="Calibri (MS)"/>
                  <a:ea typeface="Calibri (MS)"/>
                  <a:cs typeface="Calibri (MS)"/>
                  <a:sym typeface="Calibri (MS)"/>
                </a:rPr>
                <a:t>Candidates should refer to the information provided in Fig. 7.1 in suggesting reasons. No knowledge of New Zealand or Christchurch is expected but generic points might be valid. However, the bulk of the answer should relate to detail provided in Fig. 7.1 such as movement along the major fault lines such as the Greendale fault. Offshoots from this major fault (sub-surface fault rupture) are also relevant. </a:t>
              </a:r>
            </a:p>
            <a:p>
              <a:pPr algn="l">
                <a:lnSpc>
                  <a:spcPts val="1980"/>
                </a:lnSpc>
              </a:pPr>
            </a:p>
            <a:p>
              <a:pPr algn="l">
                <a:lnSpc>
                  <a:spcPts val="1980"/>
                </a:lnSpc>
              </a:pPr>
              <a:r>
                <a:rPr lang="en-US" sz="1650">
                  <a:solidFill>
                    <a:srgbClr val="000000"/>
                  </a:solidFill>
                  <a:latin typeface="Calibri (MS)"/>
                  <a:ea typeface="Calibri (MS)"/>
                  <a:cs typeface="Calibri (MS)"/>
                  <a:sym typeface="Calibri (MS)"/>
                </a:rPr>
                <a:t>Suggestions may include: </a:t>
              </a:r>
            </a:p>
            <a:p>
              <a:pPr algn="l">
                <a:lnSpc>
                  <a:spcPts val="1980"/>
                </a:lnSpc>
              </a:pPr>
              <a:r>
                <a:rPr lang="en-US" sz="1650">
                  <a:solidFill>
                    <a:srgbClr val="FF0000"/>
                  </a:solidFill>
                  <a:latin typeface="Calibri (MS)"/>
                  <a:ea typeface="Calibri (MS)"/>
                  <a:cs typeface="Calibri (MS)"/>
                  <a:sym typeface="Calibri (MS)"/>
                </a:rPr>
                <a:t>• the Greendale fault </a:t>
              </a:r>
            </a:p>
            <a:p>
              <a:pPr algn="l">
                <a:lnSpc>
                  <a:spcPts val="1980"/>
                </a:lnSpc>
              </a:pPr>
              <a:r>
                <a:rPr lang="en-US" sz="1650">
                  <a:solidFill>
                    <a:srgbClr val="FF0000"/>
                  </a:solidFill>
                  <a:latin typeface="Calibri (MS)"/>
                  <a:ea typeface="Calibri (MS)"/>
                  <a:cs typeface="Calibri (MS)"/>
                  <a:sym typeface="Calibri (MS)"/>
                </a:rPr>
                <a:t>• several active faults are present </a:t>
              </a:r>
            </a:p>
            <a:p>
              <a:pPr algn="l">
                <a:lnSpc>
                  <a:spcPts val="1980"/>
                </a:lnSpc>
              </a:pPr>
              <a:r>
                <a:rPr lang="en-US" sz="1650">
                  <a:solidFill>
                    <a:srgbClr val="FF0000"/>
                  </a:solidFill>
                  <a:latin typeface="Calibri (MS)"/>
                  <a:ea typeface="Calibri (MS)"/>
                  <a:cs typeface="Calibri (MS)"/>
                  <a:sym typeface="Calibri (MS)"/>
                </a:rPr>
                <a:t>• sub-surface fault rupture offshore to the north-east </a:t>
              </a:r>
            </a:p>
            <a:p>
              <a:pPr algn="l">
                <a:lnSpc>
                  <a:spcPts val="1980"/>
                </a:lnSpc>
              </a:pPr>
            </a:p>
            <a:p>
              <a:pPr algn="l">
                <a:lnSpc>
                  <a:spcPts val="1980"/>
                </a:lnSpc>
              </a:pPr>
              <a:r>
                <a:rPr lang="en-US" sz="1650">
                  <a:solidFill>
                    <a:srgbClr val="FF0000"/>
                  </a:solidFill>
                  <a:latin typeface="Calibri (MS)"/>
                  <a:ea typeface="Calibri (MS)"/>
                  <a:cs typeface="Calibri (MS)"/>
                  <a:sym typeface="Calibri (MS)"/>
                </a:rPr>
                <a:t>This information needs to be used in combination with an understanding of the causes of earthquakes. </a:t>
              </a:r>
            </a:p>
            <a:p>
              <a:pPr algn="l">
                <a:lnSpc>
                  <a:spcPts val="1980"/>
                </a:lnSpc>
              </a:pPr>
            </a:p>
            <a:p>
              <a:pPr algn="l">
                <a:lnSpc>
                  <a:spcPts val="1980"/>
                </a:lnSpc>
              </a:pPr>
              <a:r>
                <a:rPr lang="en-US" sz="1650">
                  <a:solidFill>
                    <a:srgbClr val="000000"/>
                  </a:solidFill>
                  <a:latin typeface="Calibri (MS)"/>
                  <a:ea typeface="Calibri (MS)"/>
                  <a:cs typeface="Calibri (MS)"/>
                  <a:sym typeface="Calibri (MS)"/>
                </a:rPr>
                <a:t>Award marks based on the quality of explanation and breadth of the response using the marking levels below. </a:t>
              </a:r>
            </a:p>
            <a:p>
              <a:pPr algn="l">
                <a:lnSpc>
                  <a:spcPts val="1980"/>
                </a:lnSpc>
              </a:pPr>
              <a:r>
                <a:rPr lang="en-US" sz="1650">
                  <a:solidFill>
                    <a:srgbClr val="000000"/>
                  </a:solidFill>
                  <a:latin typeface="Calibri (MS)"/>
                  <a:ea typeface="Calibri (MS)"/>
                  <a:cs typeface="Calibri (MS)"/>
                  <a:sym typeface="Calibri (MS)"/>
                </a:rPr>
                <a:t>Level 3 (5–6) Response clearly uses the information in Fig. 7.1 to suggest reasons for the earthquake activity. Response is well founded in detailed knowledge and strong conceptual understanding of the topic. Examples used are appropriate and integrated effectively into the response. </a:t>
              </a:r>
            </a:p>
            <a:p>
              <a:pPr algn="l">
                <a:lnSpc>
                  <a:spcPts val="1980"/>
                </a:lnSpc>
              </a:pPr>
              <a:r>
                <a:rPr lang="en-US" sz="1650">
                  <a:solidFill>
                    <a:srgbClr val="000000"/>
                  </a:solidFill>
                  <a:latin typeface="Calibri (MS)"/>
                  <a:ea typeface="Calibri (MS)"/>
                  <a:cs typeface="Calibri (MS)"/>
                  <a:sym typeface="Calibri (MS)"/>
                </a:rPr>
                <a:t>Level 2 (3–4) Response offers some suggestions to account for the earthquake activity but with limited use of Fig. 7.1. Response develops on a largely secure base of knowledge and understanding. Examples may lack detail or development. </a:t>
              </a:r>
            </a:p>
            <a:p>
              <a:pPr algn="l">
                <a:lnSpc>
                  <a:spcPts val="1980"/>
                </a:lnSpc>
              </a:pPr>
              <a:r>
                <a:rPr lang="en-US" sz="1650">
                  <a:solidFill>
                    <a:srgbClr val="000000"/>
                  </a:solidFill>
                  <a:latin typeface="Calibri (MS)"/>
                  <a:ea typeface="Calibri (MS)"/>
                  <a:cs typeface="Calibri (MS)"/>
                  <a:sym typeface="Calibri (MS)"/>
                </a:rPr>
                <a:t>Level 1 (1–2) Response suggests some reasons for the earthquake activity but explanation is insecure. Knowledge is basic and understanding may be inaccurate. Examples are in name only or lacking entirely. </a:t>
              </a:r>
            </a:p>
            <a:p>
              <a:pPr algn="l">
                <a:lnSpc>
                  <a:spcPts val="1980"/>
                </a:lnSpc>
              </a:pPr>
              <a:r>
                <a:rPr lang="en-US" sz="1650">
                  <a:solidFill>
                    <a:srgbClr val="000000"/>
                  </a:solidFill>
                  <a:latin typeface="Calibri (MS)"/>
                  <a:ea typeface="Calibri (MS)"/>
                  <a:cs typeface="Calibri (MS)"/>
                  <a:sym typeface="Calibri (MS)"/>
                </a:rPr>
                <a:t>Level 0 (0) No creditable response. 6</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DAG2IQMueUs</dc:identifier>
  <dcterms:modified xsi:type="dcterms:W3CDTF">2011-08-01T06:04:30Z</dcterms:modified>
  <cp:revision>1</cp:revision>
  <dc:title>L2-Earthquakes and their resultant Hazards.pptx</dc:title>
</cp:coreProperties>
</file>