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97" r:id="rId5"/>
    <p:sldId id="347" r:id="rId6"/>
    <p:sldId id="274" r:id="rId7"/>
    <p:sldId id="273" r:id="rId8"/>
    <p:sldId id="342" r:id="rId9"/>
    <p:sldId id="329" r:id="rId10"/>
    <p:sldId id="419" r:id="rId11"/>
    <p:sldId id="327" r:id="rId12"/>
    <p:sldId id="328" r:id="rId13"/>
    <p:sldId id="420" r:id="rId14"/>
    <p:sldId id="340" r:id="rId15"/>
    <p:sldId id="417" r:id="rId16"/>
    <p:sldId id="418" r:id="rId17"/>
    <p:sldId id="408" r:id="rId18"/>
    <p:sldId id="410" r:id="rId19"/>
    <p:sldId id="409" r:id="rId2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5AA86-CA81-F27A-FEE2-8E80A66DA9D5}" v="10" dt="2023-04-16T19:30:28.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0" autoAdjust="0"/>
    <p:restoredTop sz="94660"/>
  </p:normalViewPr>
  <p:slideViewPr>
    <p:cSldViewPr>
      <p:cViewPr>
        <p:scale>
          <a:sx n="50" d="100"/>
          <a:sy n="50" d="100"/>
        </p:scale>
        <p:origin x="930" y="9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a Wyburn" userId="S::marisa.wyburn@sthelens.london::f9bf2b7a-00de-48b4-8fc8-225d4909fb1d" providerId="AD" clId="Web-{7F7C1038-2D89-D886-CF85-EEB8B79D4E5B}"/>
    <pc:docChg chg="modSld">
      <pc:chgData name="Marisa Wyburn" userId="S::marisa.wyburn@sthelens.london::f9bf2b7a-00de-48b4-8fc8-225d4909fb1d" providerId="AD" clId="Web-{7F7C1038-2D89-D886-CF85-EEB8B79D4E5B}" dt="2020-06-09T17:21:26.007" v="3" actId="20577"/>
      <pc:docMkLst>
        <pc:docMk/>
      </pc:docMkLst>
      <pc:sldChg chg="modSp">
        <pc:chgData name="Marisa Wyburn" userId="S::marisa.wyburn@sthelens.london::f9bf2b7a-00de-48b4-8fc8-225d4909fb1d" providerId="AD" clId="Web-{7F7C1038-2D89-D886-CF85-EEB8B79D4E5B}" dt="2020-06-09T17:21:22.382" v="0" actId="20577"/>
        <pc:sldMkLst>
          <pc:docMk/>
          <pc:sldMk cId="4082283026" sldId="340"/>
        </pc:sldMkLst>
        <pc:spChg chg="mod">
          <ac:chgData name="Marisa Wyburn" userId="S::marisa.wyburn@sthelens.london::f9bf2b7a-00de-48b4-8fc8-225d4909fb1d" providerId="AD" clId="Web-{7F7C1038-2D89-D886-CF85-EEB8B79D4E5B}" dt="2020-06-09T17:21:22.382" v="0" actId="20577"/>
          <ac:spMkLst>
            <pc:docMk/>
            <pc:sldMk cId="4082283026" sldId="340"/>
            <ac:spMk id="3" creationId="{00000000-0000-0000-0000-000000000000}"/>
          </ac:spMkLst>
        </pc:spChg>
      </pc:sldChg>
    </pc:docChg>
  </pc:docChgLst>
  <pc:docChgLst>
    <pc:chgData name="Marisa Wyburn" userId="f9bf2b7a-00de-48b4-8fc8-225d4909fb1d" providerId="ADAL" clId="{8E8C9228-D42F-4CFB-B834-FC8C7BED0001}"/>
    <pc:docChg chg="modSld">
      <pc:chgData name="Marisa Wyburn" userId="f9bf2b7a-00de-48b4-8fc8-225d4909fb1d" providerId="ADAL" clId="{8E8C9228-D42F-4CFB-B834-FC8C7BED0001}" dt="2023-04-17T10:42:08.050" v="1"/>
      <pc:docMkLst>
        <pc:docMk/>
      </pc:docMkLst>
      <pc:sldChg chg="modSp mod modNotesTx">
        <pc:chgData name="Marisa Wyburn" userId="f9bf2b7a-00de-48b4-8fc8-225d4909fb1d" providerId="ADAL" clId="{8E8C9228-D42F-4CFB-B834-FC8C7BED0001}" dt="2023-04-17T10:42:08.050" v="1"/>
        <pc:sldMkLst>
          <pc:docMk/>
          <pc:sldMk cId="134169341" sldId="274"/>
        </pc:sldMkLst>
        <pc:spChg chg="mod">
          <ac:chgData name="Marisa Wyburn" userId="f9bf2b7a-00de-48b4-8fc8-225d4909fb1d" providerId="ADAL" clId="{8E8C9228-D42F-4CFB-B834-FC8C7BED0001}" dt="2023-04-17T10:42:06.182" v="0" actId="21"/>
          <ac:spMkLst>
            <pc:docMk/>
            <pc:sldMk cId="134169341" sldId="274"/>
            <ac:spMk id="10" creationId="{C20337A6-3CC6-4A94-9DBF-3B1E68802168}"/>
          </ac:spMkLst>
        </pc:spChg>
      </pc:sldChg>
    </pc:docChg>
  </pc:docChgLst>
  <pc:docChgLst>
    <pc:chgData name="Marisa Wyburn" userId="S::marisa.wyburn@sthelens.london::f9bf2b7a-00de-48b4-8fc8-225d4909fb1d" providerId="AD" clId="Web-{4625AA86-CA81-F27A-FEE2-8E80A66DA9D5}"/>
    <pc:docChg chg="addSld delSld modSld sldOrd">
      <pc:chgData name="Marisa Wyburn" userId="S::marisa.wyburn@sthelens.london::f9bf2b7a-00de-48b4-8fc8-225d4909fb1d" providerId="AD" clId="Web-{4625AA86-CA81-F27A-FEE2-8E80A66DA9D5}" dt="2023-04-16T19:30:28.110" v="9" actId="1076"/>
      <pc:docMkLst>
        <pc:docMk/>
      </pc:docMkLst>
      <pc:sldChg chg="ord">
        <pc:chgData name="Marisa Wyburn" userId="S::marisa.wyburn@sthelens.london::f9bf2b7a-00de-48b4-8fc8-225d4909fb1d" providerId="AD" clId="Web-{4625AA86-CA81-F27A-FEE2-8E80A66DA9D5}" dt="2023-04-16T19:28:08.029" v="2"/>
        <pc:sldMkLst>
          <pc:docMk/>
          <pc:sldMk cId="839224793" sldId="273"/>
        </pc:sldMkLst>
      </pc:sldChg>
      <pc:sldChg chg="ord">
        <pc:chgData name="Marisa Wyburn" userId="S::marisa.wyburn@sthelens.london::f9bf2b7a-00de-48b4-8fc8-225d4909fb1d" providerId="AD" clId="Web-{4625AA86-CA81-F27A-FEE2-8E80A66DA9D5}" dt="2023-04-16T19:26:12.168" v="0"/>
        <pc:sldMkLst>
          <pc:docMk/>
          <pc:sldMk cId="552946140" sldId="329"/>
        </pc:sldMkLst>
      </pc:sldChg>
      <pc:sldChg chg="addSp delSp modSp delAnim">
        <pc:chgData name="Marisa Wyburn" userId="S::marisa.wyburn@sthelens.london::f9bf2b7a-00de-48b4-8fc8-225d4909fb1d" providerId="AD" clId="Web-{4625AA86-CA81-F27A-FEE2-8E80A66DA9D5}" dt="2023-04-16T19:30:28.110" v="9" actId="1076"/>
        <pc:sldMkLst>
          <pc:docMk/>
          <pc:sldMk cId="4082283026" sldId="340"/>
        </pc:sldMkLst>
        <pc:picChg chg="add mod">
          <ac:chgData name="Marisa Wyburn" userId="S::marisa.wyburn@sthelens.london::f9bf2b7a-00de-48b4-8fc8-225d4909fb1d" providerId="AD" clId="Web-{4625AA86-CA81-F27A-FEE2-8E80A66DA9D5}" dt="2023-04-16T19:30:28.110" v="9" actId="1076"/>
          <ac:picMkLst>
            <pc:docMk/>
            <pc:sldMk cId="4082283026" sldId="340"/>
            <ac:picMk id="6" creationId="{63C6DFE5-B49A-142B-033F-26E5CB05F4A9}"/>
          </ac:picMkLst>
        </pc:picChg>
        <pc:picChg chg="del">
          <ac:chgData name="Marisa Wyburn" userId="S::marisa.wyburn@sthelens.london::f9bf2b7a-00de-48b4-8fc8-225d4909fb1d" providerId="AD" clId="Web-{4625AA86-CA81-F27A-FEE2-8E80A66DA9D5}" dt="2023-04-16T19:30:23.078" v="7"/>
          <ac:picMkLst>
            <pc:docMk/>
            <pc:sldMk cId="4082283026" sldId="340"/>
            <ac:picMk id="10" creationId="{00000000-0000-0000-0000-000000000000}"/>
          </ac:picMkLst>
        </pc:picChg>
      </pc:sldChg>
      <pc:sldChg chg="ord">
        <pc:chgData name="Marisa Wyburn" userId="S::marisa.wyburn@sthelens.london::f9bf2b7a-00de-48b4-8fc8-225d4909fb1d" providerId="AD" clId="Web-{4625AA86-CA81-F27A-FEE2-8E80A66DA9D5}" dt="2023-04-16T19:26:24.418" v="1"/>
        <pc:sldMkLst>
          <pc:docMk/>
          <pc:sldMk cId="3820970792" sldId="342"/>
        </pc:sldMkLst>
      </pc:sldChg>
      <pc:sldChg chg="del">
        <pc:chgData name="Marisa Wyburn" userId="S::marisa.wyburn@sthelens.london::f9bf2b7a-00de-48b4-8fc8-225d4909fb1d" providerId="AD" clId="Web-{4625AA86-CA81-F27A-FEE2-8E80A66DA9D5}" dt="2023-04-16T19:29:04.264" v="4"/>
        <pc:sldMkLst>
          <pc:docMk/>
          <pc:sldMk cId="3964084365" sldId="343"/>
        </pc:sldMkLst>
      </pc:sldChg>
      <pc:sldChg chg="add">
        <pc:chgData name="Marisa Wyburn" userId="S::marisa.wyburn@sthelens.london::f9bf2b7a-00de-48b4-8fc8-225d4909fb1d" providerId="AD" clId="Web-{4625AA86-CA81-F27A-FEE2-8E80A66DA9D5}" dt="2023-04-16T19:29:01.796" v="3"/>
        <pc:sldMkLst>
          <pc:docMk/>
          <pc:sldMk cId="2767395545" sldId="419"/>
        </pc:sldMkLst>
      </pc:sldChg>
      <pc:sldChg chg="add">
        <pc:chgData name="Marisa Wyburn" userId="S::marisa.wyburn@sthelens.london::f9bf2b7a-00de-48b4-8fc8-225d4909fb1d" providerId="AD" clId="Web-{4625AA86-CA81-F27A-FEE2-8E80A66DA9D5}" dt="2023-04-16T19:30:07.187" v="5"/>
        <pc:sldMkLst>
          <pc:docMk/>
          <pc:sldMk cId="1721203948" sldId="420"/>
        </pc:sldMkLst>
      </pc:sldChg>
    </pc:docChg>
  </pc:docChgLst>
  <pc:docChgLst>
    <pc:chgData name="Marisa Wyburn" userId="S::marisa.wyburn@sthelens.london::f9bf2b7a-00de-48b4-8fc8-225d4909fb1d" providerId="AD" clId="Web-{87113E25-4581-ACB3-2E2C-20065D836DE9}"/>
    <pc:docChg chg="modSld">
      <pc:chgData name="Marisa Wyburn" userId="S::marisa.wyburn@sthelens.london::f9bf2b7a-00de-48b4-8fc8-225d4909fb1d" providerId="AD" clId="Web-{87113E25-4581-ACB3-2E2C-20065D836DE9}" dt="2020-06-04T11:13:04.997" v="11"/>
      <pc:docMkLst>
        <pc:docMk/>
      </pc:docMkLst>
      <pc:sldChg chg="addAnim modAnim">
        <pc:chgData name="Marisa Wyburn" userId="S::marisa.wyburn@sthelens.london::f9bf2b7a-00de-48b4-8fc8-225d4909fb1d" providerId="AD" clId="Web-{87113E25-4581-ACB3-2E2C-20065D836DE9}" dt="2020-06-04T11:13:04.997" v="11"/>
        <pc:sldMkLst>
          <pc:docMk/>
          <pc:sldMk cId="134169341" sldId="274"/>
        </pc:sldMkLst>
      </pc:sldChg>
      <pc:sldChg chg="modSp">
        <pc:chgData name="Marisa Wyburn" userId="S::marisa.wyburn@sthelens.london::f9bf2b7a-00de-48b4-8fc8-225d4909fb1d" providerId="AD" clId="Web-{87113E25-4581-ACB3-2E2C-20065D836DE9}" dt="2020-06-04T11:12:25.885" v="6" actId="20577"/>
        <pc:sldMkLst>
          <pc:docMk/>
          <pc:sldMk cId="0" sldId="297"/>
        </pc:sldMkLst>
        <pc:spChg chg="mod">
          <ac:chgData name="Marisa Wyburn" userId="S::marisa.wyburn@sthelens.london::f9bf2b7a-00de-48b4-8fc8-225d4909fb1d" providerId="AD" clId="Web-{87113E25-4581-ACB3-2E2C-20065D836DE9}" dt="2020-06-04T11:12:25.885" v="6" actId="20577"/>
          <ac:spMkLst>
            <pc:docMk/>
            <pc:sldMk cId="0" sldId="297"/>
            <ac:spMk id="3075" creationId="{F4F90E48-3C31-42B0-8687-ABEA48EDFF92}"/>
          </ac:spMkLst>
        </pc:spChg>
      </pc:sldChg>
      <pc:sldChg chg="modSp">
        <pc:chgData name="Marisa Wyburn" userId="S::marisa.wyburn@sthelens.london::f9bf2b7a-00de-48b4-8fc8-225d4909fb1d" providerId="AD" clId="Web-{87113E25-4581-ACB3-2E2C-20065D836DE9}" dt="2020-06-04T11:09:57.142" v="2" actId="20577"/>
        <pc:sldMkLst>
          <pc:docMk/>
          <pc:sldMk cId="1647646847" sldId="347"/>
        </pc:sldMkLst>
        <pc:spChg chg="mod">
          <ac:chgData name="Marisa Wyburn" userId="S::marisa.wyburn@sthelens.london::f9bf2b7a-00de-48b4-8fc8-225d4909fb1d" providerId="AD" clId="Web-{87113E25-4581-ACB3-2E2C-20065D836DE9}" dt="2020-06-04T11:09:57.142" v="2" actId="20577"/>
          <ac:spMkLst>
            <pc:docMk/>
            <pc:sldMk cId="1647646847" sldId="347"/>
            <ac:spMk id="3" creationId="{18158CF2-2480-4A5D-B28A-458C55810A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519792B-FC12-4D25-A281-830720336825}" type="datetimeFigureOut">
              <a:rPr lang="en-GB" smtClean="0"/>
              <a:t>23/07/2025</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954B21E-87CD-41BD-881A-65E64D06E0BE}" type="slidenum">
              <a:rPr lang="en-GB" smtClean="0"/>
              <a:t>‹#›</a:t>
            </a:fld>
            <a:endParaRPr lang="en-GB"/>
          </a:p>
        </p:txBody>
      </p:sp>
    </p:spTree>
    <p:extLst>
      <p:ext uri="{BB962C8B-B14F-4D97-AF65-F5344CB8AC3E}">
        <p14:creationId xmlns:p14="http://schemas.microsoft.com/office/powerpoint/2010/main" val="377909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(Closely related organisms will have more DNA base sequences in common. When one </a:t>
            </a:r>
            <a:r>
              <a:rPr lang="en-GB" sz="1200"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sp</a:t>
            </a:r>
            <a:r>
              <a:rPr lang="en-GB" sz="12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gives rise to another, the new </a:t>
            </a:r>
            <a:r>
              <a:rPr lang="en-GB" sz="1200"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sp’s</a:t>
            </a:r>
            <a:r>
              <a:rPr lang="en-GB" sz="12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DNA will be very similar to the old </a:t>
            </a:r>
            <a:r>
              <a:rPr lang="en-GB" sz="1200"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sp</a:t>
            </a:r>
            <a:r>
              <a:rPr lang="en-GB" sz="12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first, but over time, thanks to </a:t>
            </a:r>
            <a:r>
              <a:rPr lang="en-GB" sz="1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MUTATIONS</a:t>
            </a:r>
            <a:r>
              <a:rPr lang="en-GB" sz="12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the two </a:t>
            </a:r>
            <a:r>
              <a:rPr lang="en-GB" sz="1200"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sps’</a:t>
            </a:r>
            <a:r>
              <a:rPr lang="en-GB" sz="12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DNA base sequence will show more and more differences.)</a:t>
            </a:r>
            <a:endParaRPr lang="en-GB"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954B21E-87CD-41BD-881A-65E64D06E0BE}" type="slidenum">
              <a:rPr lang="en-GB" smtClean="0"/>
              <a:t>3</a:t>
            </a:fld>
            <a:endParaRPr lang="en-GB"/>
          </a:p>
        </p:txBody>
      </p:sp>
    </p:spTree>
    <p:extLst>
      <p:ext uri="{BB962C8B-B14F-4D97-AF65-F5344CB8AC3E}">
        <p14:creationId xmlns:p14="http://schemas.microsoft.com/office/powerpoint/2010/main" val="223719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54B21E-87CD-41BD-881A-65E64D06E0BE}" type="slidenum">
              <a:rPr lang="en-GB" smtClean="0"/>
              <a:t>6</a:t>
            </a:fld>
            <a:endParaRPr lang="en-GB"/>
          </a:p>
        </p:txBody>
      </p:sp>
    </p:spTree>
    <p:extLst>
      <p:ext uri="{BB962C8B-B14F-4D97-AF65-F5344CB8AC3E}">
        <p14:creationId xmlns:p14="http://schemas.microsoft.com/office/powerpoint/2010/main" val="222905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83CC80-4DCE-4DE7-9BCD-7A1D5715B90F}"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283780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3CC80-4DCE-4DE7-9BCD-7A1D5715B90F}"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75094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3CC80-4DCE-4DE7-9BCD-7A1D5715B90F}"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276876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3CC80-4DCE-4DE7-9BCD-7A1D5715B90F}"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225463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3CC80-4DCE-4DE7-9BCD-7A1D5715B90F}"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161168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83CC80-4DCE-4DE7-9BCD-7A1D5715B90F}"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149997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83CC80-4DCE-4DE7-9BCD-7A1D5715B90F}" type="datetimeFigureOut">
              <a:rPr lang="en-GB" smtClean="0"/>
              <a:t>23/07/2025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372031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83CC80-4DCE-4DE7-9BCD-7A1D5715B90F}" type="datetimeFigureOut">
              <a:rPr lang="en-GB" smtClean="0"/>
              <a:t>23/07/2025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198902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3CC80-4DCE-4DE7-9BCD-7A1D5715B90F}" type="datetimeFigureOut">
              <a:rPr lang="en-GB" smtClean="0"/>
              <a:t>23/07/2025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203876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83CC80-4DCE-4DE7-9BCD-7A1D5715B90F}"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313814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83CC80-4DCE-4DE7-9BCD-7A1D5715B90F}"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FE189D-A14E-4BB3-BDA1-ED7E6DE5FC2A}" type="slidenum">
              <a:rPr lang="en-GB" smtClean="0"/>
              <a:t>‹#›</a:t>
            </a:fld>
            <a:endParaRPr lang="en-GB"/>
          </a:p>
        </p:txBody>
      </p:sp>
    </p:spTree>
    <p:extLst>
      <p:ext uri="{BB962C8B-B14F-4D97-AF65-F5344CB8AC3E}">
        <p14:creationId xmlns:p14="http://schemas.microsoft.com/office/powerpoint/2010/main" val="2349995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3CC80-4DCE-4DE7-9BCD-7A1D5715B90F}" type="datetimeFigureOut">
              <a:rPr lang="en-GB" smtClean="0"/>
              <a:t>23/07/2025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189D-A14E-4BB3-BDA1-ED7E6DE5FC2A}" type="slidenum">
              <a:rPr lang="en-GB" smtClean="0"/>
              <a:t>‹#›</a:t>
            </a:fld>
            <a:endParaRPr lang="en-GB"/>
          </a:p>
        </p:txBody>
      </p:sp>
      <p:sp>
        <p:nvSpPr>
          <p:cNvPr id="7" name="Footer Placeholder 2">
            <a:extLst>
              <a:ext uri="{FF2B5EF4-FFF2-40B4-BE49-F238E27FC236}">
                <a16:creationId xmlns:a16="http://schemas.microsoft.com/office/drawing/2014/main" id="{FCA7C170-D1A5-410F-44EA-CB41ECA351DE}"/>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D90750B-FBD7-4DF2-A17A-ABBD2FEED936}"/>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C26F605E-1113-E03C-B347-2FEF7EA27F20}"/>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0" name="Picture 9">
            <a:extLst>
              <a:ext uri="{FF2B5EF4-FFF2-40B4-BE49-F238E27FC236}">
                <a16:creationId xmlns:a16="http://schemas.microsoft.com/office/drawing/2014/main" id="{8611C249-455C-3FCA-E571-827AF7259302}"/>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239150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descr="Amazon Rainforest, Feel the Rainfall of Leaves (With images ...">
            <a:extLst>
              <a:ext uri="{FF2B5EF4-FFF2-40B4-BE49-F238E27FC236}">
                <a16:creationId xmlns:a16="http://schemas.microsoft.com/office/drawing/2014/main" id="{2B3A2D62-B1D2-4444-A432-1AC92C3035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4CA7D5-C70C-4265-AD1E-72527B03DC02}"/>
              </a:ext>
            </a:extLst>
          </p:cNvPr>
          <p:cNvSpPr>
            <a:spLocks noGrp="1"/>
          </p:cNvSpPr>
          <p:nvPr>
            <p:ph type="title"/>
          </p:nvPr>
        </p:nvSpPr>
        <p:spPr>
          <a:xfrm>
            <a:off x="709448" y="1913950"/>
            <a:ext cx="4204137" cy="1342754"/>
          </a:xfrm>
        </p:spPr>
        <p:txBody>
          <a:bodyPr>
            <a:normAutofit/>
          </a:bodyPr>
          <a:lstStyle/>
          <a:p>
            <a:pPr algn="ctr"/>
            <a:r>
              <a:rPr lang="en-GB" sz="3600" b="1" dirty="0"/>
              <a:t>Classification systems</a:t>
            </a:r>
            <a:endParaRPr lang="en-GB" sz="3600" dirty="0"/>
          </a:p>
        </p:txBody>
      </p:sp>
      <p:sp>
        <p:nvSpPr>
          <p:cNvPr id="3075" name="Rectangle 3">
            <a:extLst>
              <a:ext uri="{FF2B5EF4-FFF2-40B4-BE49-F238E27FC236}">
                <a16:creationId xmlns:a16="http://schemas.microsoft.com/office/drawing/2014/main" id="{F4F90E48-3C31-42B0-8687-ABEA48EDFF92}"/>
              </a:ext>
            </a:extLst>
          </p:cNvPr>
          <p:cNvSpPr>
            <a:spLocks noGrp="1" noChangeArrowheads="1"/>
          </p:cNvSpPr>
          <p:nvPr>
            <p:ph idx="1"/>
          </p:nvPr>
        </p:nvSpPr>
        <p:spPr>
          <a:xfrm>
            <a:off x="525516" y="3417573"/>
            <a:ext cx="4593021" cy="2619839"/>
          </a:xfrm>
        </p:spPr>
        <p:txBody>
          <a:bodyPr anchor="ctr">
            <a:normAutofit/>
          </a:bodyPr>
          <a:lstStyle/>
          <a:p>
            <a:pPr eaLnBrk="1" hangingPunct="1"/>
            <a:r>
              <a:rPr lang="en-GB" altLang="en-US" sz="1700" dirty="0"/>
              <a:t>By the end of the lesson you will be able to:</a:t>
            </a:r>
          </a:p>
          <a:p>
            <a:pPr marL="0" indent="0" eaLnBrk="1" hangingPunct="1">
              <a:buNone/>
            </a:pPr>
            <a:endParaRPr lang="en-GB" altLang="en-US" sz="1700" dirty="0"/>
          </a:p>
          <a:p>
            <a:pPr>
              <a:buFont typeface="Wingdings" panose="05000000000000000000" pitchFamily="2" charset="2"/>
              <a:buChar char="ü"/>
            </a:pPr>
            <a:r>
              <a:rPr lang="en-GB" altLang="en-US" sz="1900" dirty="0"/>
              <a:t>Describe the evidence that has led to new classification systems, such as the three domains of life, which clarifies relationships, including the more recent use of similarities in biological molecules and other genetic evidence </a:t>
            </a:r>
            <a:endParaRPr lang="en-GB" altLang="en-US" sz="1900" dirty="0">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 5 Points 1">
            <a:extLst>
              <a:ext uri="{FF2B5EF4-FFF2-40B4-BE49-F238E27FC236}">
                <a16:creationId xmlns:a16="http://schemas.microsoft.com/office/drawing/2014/main" id="{B7A5982B-F3CE-4204-8BF0-FABB1603021C}"/>
              </a:ext>
            </a:extLst>
          </p:cNvPr>
          <p:cNvSpPr/>
          <p:nvPr/>
        </p:nvSpPr>
        <p:spPr>
          <a:xfrm>
            <a:off x="8204946" y="259976"/>
            <a:ext cx="2907925" cy="228039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cs typeface="Calibri"/>
              </a:rPr>
              <a:t>A* challenge</a:t>
            </a:r>
            <a:endParaRPr lang="en-GB"/>
          </a:p>
        </p:txBody>
      </p:sp>
      <p:sp>
        <p:nvSpPr>
          <p:cNvPr id="4" name="Title 1">
            <a:extLst>
              <a:ext uri="{FF2B5EF4-FFF2-40B4-BE49-F238E27FC236}">
                <a16:creationId xmlns:a16="http://schemas.microsoft.com/office/drawing/2014/main" id="{FDD8577C-9370-474E-A2DC-C2E36D476D34}"/>
              </a:ext>
            </a:extLst>
          </p:cNvPr>
          <p:cNvSpPr>
            <a:spLocks noGrp="1"/>
          </p:cNvSpPr>
          <p:nvPr>
            <p:ph type="title"/>
          </p:nvPr>
        </p:nvSpPr>
        <p:spPr>
          <a:xfrm>
            <a:off x="-791135" y="39314"/>
            <a:ext cx="10972800" cy="1143000"/>
          </a:xfrm>
        </p:spPr>
        <p:txBody>
          <a:bodyPr>
            <a:normAutofit/>
          </a:bodyPr>
          <a:lstStyle/>
          <a:p>
            <a:r>
              <a:rPr lang="en-US" dirty="0"/>
              <a:t>Immunological Comparison of Proteins</a:t>
            </a:r>
          </a:p>
        </p:txBody>
      </p:sp>
      <p:pic>
        <p:nvPicPr>
          <p:cNvPr id="6" name="Picture 2" descr="https://encrypted-tbn1.gstatic.com/images?q=tbn:ANd9GcRni_lAwORMG5PLYfB_rWlu94xfPboWuxTMZahTGlSTCGYoThm_">
            <a:extLst>
              <a:ext uri="{FF2B5EF4-FFF2-40B4-BE49-F238E27FC236}">
                <a16:creationId xmlns:a16="http://schemas.microsoft.com/office/drawing/2014/main" id="{423F17FC-11F0-4464-91AE-F48A5B8F6E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93" r="33932"/>
          <a:stretch/>
        </p:blipFill>
        <p:spPr bwMode="auto">
          <a:xfrm>
            <a:off x="1097759" y="1180480"/>
            <a:ext cx="1818307" cy="23666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2.gstatic.com/images?q=tbn:ANd9GcQgZFmiW6ogWzAOIhMPznPIfsVjQsaAie1frfg8zKBSNJw0nin0fA">
            <a:extLst>
              <a:ext uri="{FF2B5EF4-FFF2-40B4-BE49-F238E27FC236}">
                <a16:creationId xmlns:a16="http://schemas.microsoft.com/office/drawing/2014/main" id="{B298E54B-66EB-45AD-A33E-80E03E5B5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016" y="3634333"/>
            <a:ext cx="1890981" cy="1701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5F9916D-A9D1-4615-AAA4-BBAB5A88E2D7}"/>
              </a:ext>
            </a:extLst>
          </p:cNvPr>
          <p:cNvSpPr txBox="1"/>
          <p:nvPr/>
        </p:nvSpPr>
        <p:spPr>
          <a:xfrm>
            <a:off x="596900" y="3827463"/>
            <a:ext cx="669607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How closely related is </a:t>
            </a:r>
            <a:r>
              <a:rPr lang="en-GB" sz="2400">
                <a:cs typeface="Calibri"/>
              </a:rPr>
              <a:t>Bradley Cooper to a chimpanzee?</a:t>
            </a:r>
          </a:p>
          <a:p>
            <a:r>
              <a:rPr lang="en-GB" sz="2400">
                <a:cs typeface="Calibri"/>
              </a:rPr>
              <a:t>You will need a handy rabbit to check this!</a:t>
            </a:r>
            <a:endParaRPr lang="en-GB" sz="2400" dirty="0">
              <a:cs typeface="Calibri"/>
            </a:endParaRPr>
          </a:p>
          <a:p>
            <a:r>
              <a:rPr lang="en-GB" sz="2400">
                <a:cs typeface="Calibri"/>
              </a:rPr>
              <a:t>Read the card sort and put it into the correct order.</a:t>
            </a:r>
            <a:endParaRPr lang="en-GB" sz="2400" dirty="0">
              <a:cs typeface="Calibri"/>
            </a:endParaRPr>
          </a:p>
        </p:txBody>
      </p:sp>
      <p:sp>
        <p:nvSpPr>
          <p:cNvPr id="12" name="TextBox 11">
            <a:extLst>
              <a:ext uri="{FF2B5EF4-FFF2-40B4-BE49-F238E27FC236}">
                <a16:creationId xmlns:a16="http://schemas.microsoft.com/office/drawing/2014/main" id="{9DD44B8C-5BBB-4D7E-BC94-9D4989D47C68}"/>
              </a:ext>
            </a:extLst>
          </p:cNvPr>
          <p:cNvSpPr txBox="1"/>
          <p:nvPr/>
        </p:nvSpPr>
        <p:spPr>
          <a:xfrm>
            <a:off x="596900" y="5708650"/>
            <a:ext cx="7950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Albumin is a protein formed in the liver involved in maintaining and transporting substances in the blood.</a:t>
            </a:r>
          </a:p>
        </p:txBody>
      </p:sp>
      <p:pic>
        <p:nvPicPr>
          <p:cNvPr id="15" name="Picture 15" descr="A picture containing tree, primate, outdoor, mammal&#10;&#10;Description automatically generated">
            <a:extLst>
              <a:ext uri="{FF2B5EF4-FFF2-40B4-BE49-F238E27FC236}">
                <a16:creationId xmlns:a16="http://schemas.microsoft.com/office/drawing/2014/main" id="{BC53576F-AF55-40E8-BB12-60721F36C80C}"/>
              </a:ext>
            </a:extLst>
          </p:cNvPr>
          <p:cNvPicPr>
            <a:picLocks noChangeAspect="1"/>
          </p:cNvPicPr>
          <p:nvPr/>
        </p:nvPicPr>
        <p:blipFill>
          <a:blip r:embed="rId4"/>
          <a:stretch>
            <a:fillRect/>
          </a:stretch>
        </p:blipFill>
        <p:spPr>
          <a:xfrm>
            <a:off x="3740150" y="1400175"/>
            <a:ext cx="2743200" cy="2057400"/>
          </a:xfrm>
          <a:prstGeom prst="rect">
            <a:avLst/>
          </a:prstGeom>
        </p:spPr>
      </p:pic>
      <p:sp>
        <p:nvSpPr>
          <p:cNvPr id="16" name="TextBox 15">
            <a:extLst>
              <a:ext uri="{FF2B5EF4-FFF2-40B4-BE49-F238E27FC236}">
                <a16:creationId xmlns:a16="http://schemas.microsoft.com/office/drawing/2014/main" id="{B19B512B-6A60-4EB0-9FF6-604DF80FCB30}"/>
              </a:ext>
            </a:extLst>
          </p:cNvPr>
          <p:cNvSpPr txBox="1"/>
          <p:nvPr/>
        </p:nvSpPr>
        <p:spPr>
          <a:xfrm>
            <a:off x="9391650" y="635158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card sort kept in yr 12 tray</a:t>
            </a:r>
          </a:p>
        </p:txBody>
      </p:sp>
    </p:spTree>
    <p:extLst>
      <p:ext uri="{BB962C8B-B14F-4D97-AF65-F5344CB8AC3E}">
        <p14:creationId xmlns:p14="http://schemas.microsoft.com/office/powerpoint/2010/main" val="172120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Immunological Comparison of Proteins</a:t>
            </a:r>
          </a:p>
        </p:txBody>
      </p:sp>
      <p:sp>
        <p:nvSpPr>
          <p:cNvPr id="3" name="Content Placeholder 2"/>
          <p:cNvSpPr>
            <a:spLocks noGrp="1"/>
          </p:cNvSpPr>
          <p:nvPr>
            <p:ph idx="1"/>
          </p:nvPr>
        </p:nvSpPr>
        <p:spPr>
          <a:xfrm>
            <a:off x="695400" y="1484784"/>
            <a:ext cx="5256584" cy="4525963"/>
          </a:xfrm>
        </p:spPr>
        <p:txBody>
          <a:bodyPr vert="horz" lIns="91440" tIns="45720" rIns="91440" bIns="45720" rtlCol="0" anchor="t">
            <a:normAutofit fontScale="62500" lnSpcReduction="20000"/>
          </a:bodyPr>
          <a:lstStyle/>
          <a:p>
            <a:pPr marL="514350" indent="-514350">
              <a:buFont typeface="+mj-lt"/>
              <a:buAutoNum type="arabicPeriod"/>
            </a:pPr>
            <a:r>
              <a:rPr lang="en-US" sz="2800" dirty="0"/>
              <a:t>Serum albumin from Sp. A injected into Sp. B</a:t>
            </a:r>
            <a:endParaRPr lang="en-US" sz="2800" dirty="0">
              <a:cs typeface="Calibri"/>
            </a:endParaRPr>
          </a:p>
          <a:p>
            <a:pPr marL="514350" indent="-514350">
              <a:buFont typeface="+mj-lt"/>
              <a:buAutoNum type="arabicPeriod"/>
            </a:pPr>
            <a:endParaRPr lang="en-US" sz="2800" dirty="0"/>
          </a:p>
          <a:p>
            <a:pPr marL="514350" indent="-514350">
              <a:buFont typeface="+mj-lt"/>
              <a:buAutoNum type="arabicPeriod"/>
            </a:pPr>
            <a:r>
              <a:rPr lang="en-US" sz="2800" dirty="0"/>
              <a:t>Sp. B produces antibodies specific to all the antigen sites on Sp. A albumin</a:t>
            </a:r>
          </a:p>
          <a:p>
            <a:pPr marL="514350" indent="-514350">
              <a:buFont typeface="+mj-lt"/>
              <a:buAutoNum type="arabicPeriod"/>
            </a:pPr>
            <a:endParaRPr lang="en-US" sz="2800" dirty="0"/>
          </a:p>
          <a:p>
            <a:pPr marL="514350" indent="-514350">
              <a:buFont typeface="+mj-lt"/>
              <a:buAutoNum type="arabicPeriod"/>
            </a:pPr>
            <a:r>
              <a:rPr lang="en-US" sz="2800" dirty="0"/>
              <a:t>Serum is extracted from Sp. B; containing antibodies specific to antigens on Sp. A’s albumin.</a:t>
            </a:r>
          </a:p>
          <a:p>
            <a:pPr marL="0" indent="0">
              <a:buNone/>
            </a:pPr>
            <a:endParaRPr lang="en-US" sz="2800" dirty="0"/>
          </a:p>
          <a:p>
            <a:pPr marL="514350" indent="-514350">
              <a:buFont typeface="+mj-lt"/>
              <a:buAutoNum type="arabicPeriod" startAt="4"/>
            </a:pPr>
            <a:r>
              <a:rPr lang="en-US" sz="2800" dirty="0"/>
              <a:t>Serum from Sp. B is mixed with blood from a third species, Sp. C</a:t>
            </a:r>
          </a:p>
          <a:p>
            <a:pPr marL="514350" indent="-514350">
              <a:buFont typeface="+mj-lt"/>
              <a:buAutoNum type="arabicPeriod" startAt="4"/>
            </a:pPr>
            <a:endParaRPr lang="en-US" sz="2800" dirty="0"/>
          </a:p>
          <a:p>
            <a:pPr marL="514350" indent="-514350">
              <a:buFont typeface="+mj-lt"/>
              <a:buAutoNum type="arabicPeriod" startAt="4"/>
            </a:pPr>
            <a:r>
              <a:rPr lang="en-US" sz="2800" dirty="0"/>
              <a:t>Antibodies respond to antigens on albumin of Sp. C - Response is the formation of a precipitate</a:t>
            </a:r>
          </a:p>
          <a:p>
            <a:pPr marL="0" indent="0">
              <a:buNone/>
            </a:pPr>
            <a:endParaRPr lang="en-US" sz="2800" dirty="0"/>
          </a:p>
          <a:p>
            <a:pPr marL="514350" indent="-514350">
              <a:buFont typeface="+mj-lt"/>
              <a:buAutoNum type="arabicPeriod" startAt="4"/>
            </a:pPr>
            <a:r>
              <a:rPr lang="en-US" sz="2800" dirty="0"/>
              <a:t>More similar antigens, more precipitate formed and more closely related the species</a:t>
            </a:r>
          </a:p>
          <a:p>
            <a:pPr marL="514350" indent="-514350">
              <a:buFont typeface="+mj-lt"/>
              <a:buAutoNum type="arabicPeriod"/>
            </a:pPr>
            <a:endParaRPr lang="en-US" sz="2800" dirty="0"/>
          </a:p>
        </p:txBody>
      </p:sp>
      <p:pic>
        <p:nvPicPr>
          <p:cNvPr id="4" name="Picture 2" descr="https://encrypted-tbn1.gstatic.com/images?q=tbn:ANd9GcRni_lAwORMG5PLYfB_rWlu94xfPboWuxTMZahTGlSTCGYoThm_"/>
          <p:cNvPicPr>
            <a:picLocks noChangeAspect="1" noChangeArrowheads="1"/>
          </p:cNvPicPr>
          <p:nvPr/>
        </p:nvPicPr>
        <p:blipFill rotWithShape="1">
          <a:blip r:embed="rId2">
            <a:extLst>
              <a:ext uri="{28A0092B-C50C-407E-A947-70E740481C1C}">
                <a14:useLocalDpi xmlns:a14="http://schemas.microsoft.com/office/drawing/2010/main" val="0"/>
              </a:ext>
            </a:extLst>
          </a:blip>
          <a:srcRect l="18093" r="33932"/>
          <a:stretch/>
        </p:blipFill>
        <p:spPr bwMode="auto">
          <a:xfrm>
            <a:off x="9360696" y="1386855"/>
            <a:ext cx="1080120" cy="13982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2.gstatic.com/images?q=tbn:ANd9GcQgZFmiW6ogWzAOIhMPznPIfsVjQsaAie1frfg8zKBSNJw0nin0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1016" y="3261270"/>
            <a:ext cx="1319481" cy="1185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168843" y="1818902"/>
            <a:ext cx="1072172" cy="369332"/>
          </a:xfrm>
          <a:prstGeom prst="rect">
            <a:avLst/>
          </a:prstGeom>
          <a:noFill/>
        </p:spPr>
        <p:txBody>
          <a:bodyPr wrap="square" rtlCol="0">
            <a:spAutoFit/>
          </a:bodyPr>
          <a:lstStyle/>
          <a:p>
            <a:r>
              <a:rPr lang="en-GB" dirty="0"/>
              <a:t>Sp. A</a:t>
            </a:r>
          </a:p>
        </p:txBody>
      </p:sp>
      <p:sp>
        <p:nvSpPr>
          <p:cNvPr id="9" name="TextBox 8"/>
          <p:cNvSpPr txBox="1"/>
          <p:nvPr/>
        </p:nvSpPr>
        <p:spPr>
          <a:xfrm>
            <a:off x="8195661" y="3515655"/>
            <a:ext cx="1072172" cy="369332"/>
          </a:xfrm>
          <a:prstGeom prst="rect">
            <a:avLst/>
          </a:prstGeom>
          <a:noFill/>
        </p:spPr>
        <p:txBody>
          <a:bodyPr wrap="square" rtlCol="0">
            <a:spAutoFit/>
          </a:bodyPr>
          <a:lstStyle/>
          <a:p>
            <a:r>
              <a:rPr lang="en-GB" dirty="0"/>
              <a:t>Sp. B</a:t>
            </a:r>
          </a:p>
        </p:txBody>
      </p:sp>
      <p:sp>
        <p:nvSpPr>
          <p:cNvPr id="11" name="TextBox 10"/>
          <p:cNvSpPr txBox="1"/>
          <p:nvPr/>
        </p:nvSpPr>
        <p:spPr>
          <a:xfrm>
            <a:off x="8329065" y="5419302"/>
            <a:ext cx="1045568" cy="369332"/>
          </a:xfrm>
          <a:prstGeom prst="rect">
            <a:avLst/>
          </a:prstGeom>
          <a:noFill/>
        </p:spPr>
        <p:txBody>
          <a:bodyPr wrap="square" rtlCol="0">
            <a:spAutoFit/>
          </a:bodyPr>
          <a:lstStyle/>
          <a:p>
            <a:r>
              <a:rPr lang="en-GB" dirty="0"/>
              <a:t>Sp. C</a:t>
            </a:r>
          </a:p>
        </p:txBody>
      </p:sp>
      <p:pic>
        <p:nvPicPr>
          <p:cNvPr id="6" name="Picture 15" descr="A picture containing tree, primate, outdoor, mammal&#10;&#10;Description automatically generated">
            <a:extLst>
              <a:ext uri="{FF2B5EF4-FFF2-40B4-BE49-F238E27FC236}">
                <a16:creationId xmlns:a16="http://schemas.microsoft.com/office/drawing/2014/main" id="{63C6DFE5-B49A-142B-033F-26E5CB05F4A9}"/>
              </a:ext>
            </a:extLst>
          </p:cNvPr>
          <p:cNvPicPr>
            <a:picLocks noChangeAspect="1"/>
          </p:cNvPicPr>
          <p:nvPr/>
        </p:nvPicPr>
        <p:blipFill>
          <a:blip r:embed="rId4"/>
          <a:stretch>
            <a:fillRect/>
          </a:stretch>
        </p:blipFill>
        <p:spPr>
          <a:xfrm>
            <a:off x="9267333" y="4920400"/>
            <a:ext cx="1476778" cy="1091485"/>
          </a:xfrm>
          <a:prstGeom prst="rect">
            <a:avLst/>
          </a:prstGeom>
        </p:spPr>
      </p:pic>
    </p:spTree>
    <p:extLst>
      <p:ext uri="{BB962C8B-B14F-4D97-AF65-F5344CB8AC3E}">
        <p14:creationId xmlns:p14="http://schemas.microsoft.com/office/powerpoint/2010/main" val="408228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788" y="188640"/>
            <a:ext cx="8676456" cy="1512168"/>
          </a:xfrm>
        </p:spPr>
        <p:txBody>
          <a:bodyPr>
            <a:noAutofit/>
          </a:bodyPr>
          <a:lstStyle/>
          <a:p>
            <a:pPr algn="l"/>
            <a:r>
              <a:rPr lang="en-GB" sz="2400" u="sng" dirty="0"/>
              <a:t>Application question</a:t>
            </a:r>
            <a:br>
              <a:rPr lang="en-GB" sz="2400" dirty="0"/>
            </a:br>
            <a:r>
              <a:rPr lang="en-GB" sz="2400" dirty="0"/>
              <a:t>Below shows the amino acid sequence of the same protein for 4 different species. </a:t>
            </a:r>
            <a:br>
              <a:rPr lang="en-GB" sz="2400" dirty="0"/>
            </a:br>
            <a:r>
              <a:rPr lang="en-GB" sz="2400" dirty="0"/>
              <a:t>a)Which 2 are the most closely related ?</a:t>
            </a:r>
            <a:br>
              <a:rPr lang="en-GB" sz="2400" dirty="0"/>
            </a:br>
            <a:r>
              <a:rPr lang="en-GB" sz="2400" dirty="0"/>
              <a:t>b)Which 2 are the least closely related?</a:t>
            </a:r>
          </a:p>
        </p:txBody>
      </p:sp>
      <p:sp>
        <p:nvSpPr>
          <p:cNvPr id="3" name="Content Placeholder 2"/>
          <p:cNvSpPr>
            <a:spLocks noGrp="1"/>
          </p:cNvSpPr>
          <p:nvPr>
            <p:ph idx="1"/>
          </p:nvPr>
        </p:nvSpPr>
        <p:spPr>
          <a:xfrm>
            <a:off x="1775520" y="1999382"/>
            <a:ext cx="1800200" cy="4525963"/>
          </a:xfrm>
        </p:spPr>
        <p:txBody>
          <a:bodyPr/>
          <a:lstStyle/>
          <a:p>
            <a:pPr marL="0" indent="0">
              <a:buNone/>
            </a:pPr>
            <a:r>
              <a:rPr lang="en-GB" dirty="0"/>
              <a:t>Species 1</a:t>
            </a:r>
          </a:p>
          <a:p>
            <a:pPr marL="0" indent="0">
              <a:buNone/>
            </a:pPr>
            <a:endParaRPr lang="en-GB" dirty="0"/>
          </a:p>
          <a:p>
            <a:pPr marL="0" indent="0">
              <a:buNone/>
            </a:pPr>
            <a:r>
              <a:rPr lang="en-GB" dirty="0"/>
              <a:t>Species 2</a:t>
            </a:r>
          </a:p>
          <a:p>
            <a:pPr marL="0" indent="0">
              <a:buNone/>
            </a:pPr>
            <a:endParaRPr lang="en-GB" dirty="0"/>
          </a:p>
          <a:p>
            <a:pPr marL="0" indent="0">
              <a:buNone/>
            </a:pPr>
            <a:r>
              <a:rPr lang="en-GB" dirty="0"/>
              <a:t>Species 3</a:t>
            </a:r>
          </a:p>
          <a:p>
            <a:pPr marL="0" indent="0">
              <a:buNone/>
            </a:pPr>
            <a:endParaRPr lang="en-GB" dirty="0"/>
          </a:p>
          <a:p>
            <a:pPr marL="0" indent="0">
              <a:buNone/>
            </a:pPr>
            <a:r>
              <a:rPr lang="en-GB" dirty="0"/>
              <a:t>Species 4</a:t>
            </a:r>
          </a:p>
        </p:txBody>
      </p:sp>
      <p:sp>
        <p:nvSpPr>
          <p:cNvPr id="5" name="TextBox 4"/>
          <p:cNvSpPr txBox="1"/>
          <p:nvPr/>
        </p:nvSpPr>
        <p:spPr>
          <a:xfrm>
            <a:off x="3719736" y="1999381"/>
            <a:ext cx="1008112" cy="52322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800" dirty="0" err="1"/>
              <a:t>Phe</a:t>
            </a:r>
            <a:endParaRPr lang="en-GB" sz="2800" dirty="0"/>
          </a:p>
        </p:txBody>
      </p:sp>
      <p:sp>
        <p:nvSpPr>
          <p:cNvPr id="6" name="TextBox 5"/>
          <p:cNvSpPr txBox="1"/>
          <p:nvPr/>
        </p:nvSpPr>
        <p:spPr>
          <a:xfrm>
            <a:off x="3719736" y="3151509"/>
            <a:ext cx="1008112" cy="52322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800" dirty="0" err="1"/>
              <a:t>Phe</a:t>
            </a:r>
            <a:endParaRPr lang="en-GB" sz="2800" dirty="0"/>
          </a:p>
        </p:txBody>
      </p:sp>
      <p:sp>
        <p:nvSpPr>
          <p:cNvPr id="7" name="TextBox 6"/>
          <p:cNvSpPr txBox="1"/>
          <p:nvPr/>
        </p:nvSpPr>
        <p:spPr>
          <a:xfrm>
            <a:off x="3719736" y="4375645"/>
            <a:ext cx="1008112" cy="52322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800" dirty="0" err="1"/>
              <a:t>Phe</a:t>
            </a:r>
            <a:endParaRPr lang="en-GB" sz="2800" dirty="0"/>
          </a:p>
        </p:txBody>
      </p:sp>
      <p:sp>
        <p:nvSpPr>
          <p:cNvPr id="8" name="TextBox 7"/>
          <p:cNvSpPr txBox="1"/>
          <p:nvPr/>
        </p:nvSpPr>
        <p:spPr>
          <a:xfrm>
            <a:off x="3719736" y="5631198"/>
            <a:ext cx="1008112" cy="52322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800" dirty="0" err="1"/>
              <a:t>Phe</a:t>
            </a:r>
            <a:endParaRPr lang="en-GB" sz="2800" dirty="0"/>
          </a:p>
        </p:txBody>
      </p:sp>
      <p:sp>
        <p:nvSpPr>
          <p:cNvPr id="9" name="TextBox 8"/>
          <p:cNvSpPr txBox="1"/>
          <p:nvPr/>
        </p:nvSpPr>
        <p:spPr>
          <a:xfrm>
            <a:off x="4741524" y="1999381"/>
            <a:ext cx="1008112" cy="52322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800" dirty="0" err="1"/>
              <a:t>arg</a:t>
            </a:r>
            <a:endParaRPr lang="en-GB" sz="2800" dirty="0"/>
          </a:p>
        </p:txBody>
      </p:sp>
      <p:sp>
        <p:nvSpPr>
          <p:cNvPr id="10" name="TextBox 9"/>
          <p:cNvSpPr txBox="1"/>
          <p:nvPr/>
        </p:nvSpPr>
        <p:spPr>
          <a:xfrm>
            <a:off x="4741524" y="3151509"/>
            <a:ext cx="1008112" cy="52322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800" dirty="0" err="1"/>
              <a:t>arg</a:t>
            </a:r>
            <a:endParaRPr lang="en-GB" sz="2800" dirty="0"/>
          </a:p>
        </p:txBody>
      </p:sp>
      <p:sp>
        <p:nvSpPr>
          <p:cNvPr id="11" name="TextBox 10"/>
          <p:cNvSpPr txBox="1"/>
          <p:nvPr/>
        </p:nvSpPr>
        <p:spPr>
          <a:xfrm>
            <a:off x="4727848" y="5629320"/>
            <a:ext cx="1008112" cy="52322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800" dirty="0" err="1"/>
              <a:t>arg</a:t>
            </a:r>
            <a:endParaRPr lang="en-GB" sz="2800" dirty="0"/>
          </a:p>
        </p:txBody>
      </p:sp>
      <p:sp>
        <p:nvSpPr>
          <p:cNvPr id="12" name="TextBox 11"/>
          <p:cNvSpPr txBox="1"/>
          <p:nvPr/>
        </p:nvSpPr>
        <p:spPr>
          <a:xfrm>
            <a:off x="5756176" y="1999381"/>
            <a:ext cx="1008112" cy="52322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800" dirty="0" err="1"/>
              <a:t>glu</a:t>
            </a:r>
            <a:endParaRPr lang="en-GB" sz="2800" dirty="0"/>
          </a:p>
        </p:txBody>
      </p:sp>
      <p:sp>
        <p:nvSpPr>
          <p:cNvPr id="13" name="TextBox 12"/>
          <p:cNvSpPr txBox="1"/>
          <p:nvPr/>
        </p:nvSpPr>
        <p:spPr>
          <a:xfrm>
            <a:off x="5756176" y="4377466"/>
            <a:ext cx="1008112" cy="52322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800" dirty="0" err="1"/>
              <a:t>glu</a:t>
            </a:r>
            <a:endParaRPr lang="en-GB" sz="2800" dirty="0"/>
          </a:p>
        </p:txBody>
      </p:sp>
      <p:sp>
        <p:nvSpPr>
          <p:cNvPr id="14" name="TextBox 13"/>
          <p:cNvSpPr txBox="1"/>
          <p:nvPr/>
        </p:nvSpPr>
        <p:spPr>
          <a:xfrm>
            <a:off x="5735960" y="5629320"/>
            <a:ext cx="1008112" cy="52322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800" dirty="0" err="1"/>
              <a:t>glu</a:t>
            </a:r>
            <a:endParaRPr lang="en-GB" sz="2800" dirty="0"/>
          </a:p>
        </p:txBody>
      </p:sp>
      <p:sp>
        <p:nvSpPr>
          <p:cNvPr id="15" name="TextBox 14"/>
          <p:cNvSpPr txBox="1"/>
          <p:nvPr/>
        </p:nvSpPr>
        <p:spPr>
          <a:xfrm>
            <a:off x="6744072" y="1999381"/>
            <a:ext cx="1008112" cy="52322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800" dirty="0"/>
              <a:t>met</a:t>
            </a:r>
          </a:p>
        </p:txBody>
      </p:sp>
      <p:sp>
        <p:nvSpPr>
          <p:cNvPr id="16" name="TextBox 15"/>
          <p:cNvSpPr txBox="1"/>
          <p:nvPr/>
        </p:nvSpPr>
        <p:spPr>
          <a:xfrm>
            <a:off x="4727848" y="4375645"/>
            <a:ext cx="1008112" cy="523220"/>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2800" dirty="0" err="1"/>
              <a:t>val</a:t>
            </a:r>
            <a:endParaRPr lang="en-GB" sz="2800" dirty="0"/>
          </a:p>
        </p:txBody>
      </p:sp>
      <p:sp>
        <p:nvSpPr>
          <p:cNvPr id="17" name="TextBox 16"/>
          <p:cNvSpPr txBox="1"/>
          <p:nvPr/>
        </p:nvSpPr>
        <p:spPr>
          <a:xfrm>
            <a:off x="6770177" y="3151509"/>
            <a:ext cx="1008112" cy="523220"/>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2800" dirty="0" err="1"/>
              <a:t>val</a:t>
            </a:r>
            <a:endParaRPr lang="en-GB" sz="2800" dirty="0"/>
          </a:p>
        </p:txBody>
      </p:sp>
      <p:sp>
        <p:nvSpPr>
          <p:cNvPr id="18" name="TextBox 17"/>
          <p:cNvSpPr txBox="1"/>
          <p:nvPr/>
        </p:nvSpPr>
        <p:spPr>
          <a:xfrm>
            <a:off x="7778289" y="4377466"/>
            <a:ext cx="1008112" cy="523220"/>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2800" dirty="0" err="1"/>
              <a:t>val</a:t>
            </a:r>
            <a:endParaRPr lang="en-GB" sz="2800" dirty="0"/>
          </a:p>
        </p:txBody>
      </p:sp>
      <p:sp>
        <p:nvSpPr>
          <p:cNvPr id="19" name="TextBox 18"/>
          <p:cNvSpPr txBox="1"/>
          <p:nvPr/>
        </p:nvSpPr>
        <p:spPr>
          <a:xfrm>
            <a:off x="6744072" y="5631198"/>
            <a:ext cx="1008112" cy="523220"/>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2800" dirty="0" err="1"/>
              <a:t>val</a:t>
            </a:r>
            <a:endParaRPr lang="en-GB" sz="2800" dirty="0"/>
          </a:p>
        </p:txBody>
      </p:sp>
      <p:sp>
        <p:nvSpPr>
          <p:cNvPr id="20" name="TextBox 19"/>
          <p:cNvSpPr txBox="1"/>
          <p:nvPr/>
        </p:nvSpPr>
        <p:spPr>
          <a:xfrm>
            <a:off x="5749636" y="3151509"/>
            <a:ext cx="1008112" cy="523220"/>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2800" dirty="0" err="1"/>
              <a:t>val</a:t>
            </a:r>
            <a:endParaRPr lang="en-GB" sz="2800" dirty="0"/>
          </a:p>
        </p:txBody>
      </p:sp>
      <p:sp>
        <p:nvSpPr>
          <p:cNvPr id="21" name="TextBox 20"/>
          <p:cNvSpPr txBox="1"/>
          <p:nvPr/>
        </p:nvSpPr>
        <p:spPr>
          <a:xfrm>
            <a:off x="7752184" y="1999381"/>
            <a:ext cx="1008112" cy="52322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800" dirty="0" err="1"/>
              <a:t>ser</a:t>
            </a:r>
            <a:endParaRPr lang="en-GB" sz="2800" dirty="0"/>
          </a:p>
        </p:txBody>
      </p:sp>
      <p:sp>
        <p:nvSpPr>
          <p:cNvPr id="22" name="TextBox 21"/>
          <p:cNvSpPr txBox="1"/>
          <p:nvPr/>
        </p:nvSpPr>
        <p:spPr>
          <a:xfrm>
            <a:off x="7778289" y="3151509"/>
            <a:ext cx="1008112" cy="52322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800" dirty="0" err="1"/>
              <a:t>ser</a:t>
            </a:r>
            <a:endParaRPr lang="en-GB" sz="2800" dirty="0"/>
          </a:p>
        </p:txBody>
      </p:sp>
      <p:sp>
        <p:nvSpPr>
          <p:cNvPr id="23" name="TextBox 22"/>
          <p:cNvSpPr txBox="1"/>
          <p:nvPr/>
        </p:nvSpPr>
        <p:spPr>
          <a:xfrm>
            <a:off x="6764288" y="4375645"/>
            <a:ext cx="1008112" cy="52322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800" dirty="0" err="1"/>
              <a:t>ser</a:t>
            </a:r>
            <a:endParaRPr lang="en-GB" sz="2800" dirty="0"/>
          </a:p>
        </p:txBody>
      </p:sp>
      <p:sp>
        <p:nvSpPr>
          <p:cNvPr id="24" name="TextBox 23"/>
          <p:cNvSpPr txBox="1"/>
          <p:nvPr/>
        </p:nvSpPr>
        <p:spPr>
          <a:xfrm>
            <a:off x="7752184" y="5629320"/>
            <a:ext cx="1008112" cy="52322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800" dirty="0" err="1"/>
              <a:t>ser</a:t>
            </a:r>
            <a:endParaRPr lang="en-GB" sz="2800" dirty="0"/>
          </a:p>
        </p:txBody>
      </p:sp>
      <p:sp>
        <p:nvSpPr>
          <p:cNvPr id="25" name="TextBox 24"/>
          <p:cNvSpPr txBox="1"/>
          <p:nvPr/>
        </p:nvSpPr>
        <p:spPr>
          <a:xfrm>
            <a:off x="8756313" y="1999381"/>
            <a:ext cx="1008112" cy="52322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dirty="0" err="1"/>
              <a:t>ala</a:t>
            </a:r>
            <a:endParaRPr lang="en-GB" sz="2800" dirty="0"/>
          </a:p>
        </p:txBody>
      </p:sp>
      <p:sp>
        <p:nvSpPr>
          <p:cNvPr id="26" name="TextBox 25"/>
          <p:cNvSpPr txBox="1"/>
          <p:nvPr/>
        </p:nvSpPr>
        <p:spPr>
          <a:xfrm>
            <a:off x="8781884" y="3151509"/>
            <a:ext cx="1008112" cy="52322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dirty="0" err="1"/>
              <a:t>ala</a:t>
            </a:r>
            <a:endParaRPr lang="en-GB" sz="2800" dirty="0"/>
          </a:p>
        </p:txBody>
      </p:sp>
      <p:sp>
        <p:nvSpPr>
          <p:cNvPr id="27" name="TextBox 26"/>
          <p:cNvSpPr txBox="1"/>
          <p:nvPr/>
        </p:nvSpPr>
        <p:spPr>
          <a:xfrm>
            <a:off x="8756313" y="4375645"/>
            <a:ext cx="1008112" cy="52322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dirty="0" err="1"/>
              <a:t>ala</a:t>
            </a:r>
            <a:endParaRPr lang="en-GB" sz="2800" dirty="0"/>
          </a:p>
        </p:txBody>
      </p:sp>
      <p:sp>
        <p:nvSpPr>
          <p:cNvPr id="29" name="TextBox 28"/>
          <p:cNvSpPr txBox="1"/>
          <p:nvPr/>
        </p:nvSpPr>
        <p:spPr>
          <a:xfrm>
            <a:off x="8760296" y="5629320"/>
            <a:ext cx="1008112" cy="52322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dirty="0" err="1"/>
              <a:t>ala</a:t>
            </a:r>
            <a:endParaRPr lang="en-GB" sz="2800" dirty="0"/>
          </a:p>
        </p:txBody>
      </p:sp>
    </p:spTree>
    <p:extLst>
      <p:ext uri="{BB962C8B-B14F-4D97-AF65-F5344CB8AC3E}">
        <p14:creationId xmlns:p14="http://schemas.microsoft.com/office/powerpoint/2010/main" val="104957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Comparing similarities and differences</a:t>
            </a:r>
          </a:p>
        </p:txBody>
      </p:sp>
      <p:graphicFrame>
        <p:nvGraphicFramePr>
          <p:cNvPr id="4" name="Content Placeholder 3"/>
          <p:cNvGraphicFramePr>
            <a:graphicFrameLocks noGrp="1"/>
          </p:cNvGraphicFramePr>
          <p:nvPr>
            <p:ph idx="1"/>
          </p:nvPr>
        </p:nvGraphicFramePr>
        <p:xfrm>
          <a:off x="2423593" y="1772816"/>
          <a:ext cx="7211145" cy="1872000"/>
        </p:xfrm>
        <a:graphic>
          <a:graphicData uri="http://schemas.openxmlformats.org/drawingml/2006/table">
            <a:tbl>
              <a:tblPr firstRow="1" bandRow="1">
                <a:tableStyleId>{5C22544A-7EE6-4342-B048-85BDC9FD1C3A}</a:tableStyleId>
              </a:tblPr>
              <a:tblGrid>
                <a:gridCol w="1442229">
                  <a:extLst>
                    <a:ext uri="{9D8B030D-6E8A-4147-A177-3AD203B41FA5}">
                      <a16:colId xmlns:a16="http://schemas.microsoft.com/office/drawing/2014/main" val="20000"/>
                    </a:ext>
                  </a:extLst>
                </a:gridCol>
                <a:gridCol w="1442229">
                  <a:extLst>
                    <a:ext uri="{9D8B030D-6E8A-4147-A177-3AD203B41FA5}">
                      <a16:colId xmlns:a16="http://schemas.microsoft.com/office/drawing/2014/main" val="20001"/>
                    </a:ext>
                  </a:extLst>
                </a:gridCol>
                <a:gridCol w="1442229">
                  <a:extLst>
                    <a:ext uri="{9D8B030D-6E8A-4147-A177-3AD203B41FA5}">
                      <a16:colId xmlns:a16="http://schemas.microsoft.com/office/drawing/2014/main" val="20002"/>
                    </a:ext>
                  </a:extLst>
                </a:gridCol>
                <a:gridCol w="1442229">
                  <a:extLst>
                    <a:ext uri="{9D8B030D-6E8A-4147-A177-3AD203B41FA5}">
                      <a16:colId xmlns:a16="http://schemas.microsoft.com/office/drawing/2014/main" val="20003"/>
                    </a:ext>
                  </a:extLst>
                </a:gridCol>
                <a:gridCol w="1442229">
                  <a:extLst>
                    <a:ext uri="{9D8B030D-6E8A-4147-A177-3AD203B41FA5}">
                      <a16:colId xmlns:a16="http://schemas.microsoft.com/office/drawing/2014/main" val="20004"/>
                    </a:ext>
                  </a:extLst>
                </a:gridCol>
              </a:tblGrid>
              <a:tr h="388640">
                <a:tc>
                  <a:txBody>
                    <a:bodyPr/>
                    <a:lstStyle/>
                    <a:p>
                      <a:pPr algn="ctr"/>
                      <a:endParaRPr lang="en-GB"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Species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Species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Species</a:t>
                      </a:r>
                      <a:r>
                        <a:rPr lang="en-GB" b="1" baseline="0" dirty="0">
                          <a:solidFill>
                            <a:sysClr val="windowText" lastClr="000000"/>
                          </a:solidFill>
                        </a:rPr>
                        <a:t> 3</a:t>
                      </a:r>
                      <a:endParaRPr lang="en-GB"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ysClr val="windowText" lastClr="000000"/>
                          </a:solidFill>
                        </a:rPr>
                        <a:t>Species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GB" b="1" dirty="0">
                          <a:solidFill>
                            <a:sysClr val="windowText" lastClr="000000"/>
                          </a:solidFill>
                        </a:rPr>
                        <a:t>Species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b="0"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b="0"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b="0"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Species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ysClr val="windowText" lastClr="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b="0" dirty="0">
                          <a:solidFill>
                            <a:sysClr val="windowText" lastClr="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b="0"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Species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b="0"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b="0"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Species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ysClr val="windowText" lastClr="0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b="0" dirty="0">
                          <a:solidFill>
                            <a:sysClr val="windowText" lastClr="0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b="0"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GB"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3863752" y="3717033"/>
            <a:ext cx="5760640" cy="461665"/>
          </a:xfrm>
          <a:prstGeom prst="rect">
            <a:avLst/>
          </a:prstGeom>
          <a:solidFill>
            <a:schemeClr val="accent3">
              <a:lumMod val="40000"/>
              <a:lumOff val="60000"/>
            </a:schemeClr>
          </a:solidFill>
        </p:spPr>
        <p:txBody>
          <a:bodyPr wrap="square" rtlCol="0">
            <a:spAutoFit/>
          </a:bodyPr>
          <a:lstStyle/>
          <a:p>
            <a:pPr algn="ctr"/>
            <a:r>
              <a:rPr lang="en-GB" sz="2400" dirty="0"/>
              <a:t>similarities</a:t>
            </a:r>
          </a:p>
        </p:txBody>
      </p:sp>
      <p:sp>
        <p:nvSpPr>
          <p:cNvPr id="6" name="TextBox 5"/>
          <p:cNvSpPr txBox="1"/>
          <p:nvPr/>
        </p:nvSpPr>
        <p:spPr>
          <a:xfrm rot="16200000">
            <a:off x="9051109" y="2442084"/>
            <a:ext cx="1800200" cy="461665"/>
          </a:xfrm>
          <a:prstGeom prst="rect">
            <a:avLst/>
          </a:prstGeom>
          <a:solidFill>
            <a:schemeClr val="accent2">
              <a:lumMod val="20000"/>
              <a:lumOff val="80000"/>
            </a:schemeClr>
          </a:solidFill>
        </p:spPr>
        <p:txBody>
          <a:bodyPr wrap="square" rtlCol="0">
            <a:spAutoFit/>
          </a:bodyPr>
          <a:lstStyle/>
          <a:p>
            <a:pPr algn="ctr"/>
            <a:r>
              <a:rPr lang="en-GB" sz="2400" dirty="0"/>
              <a:t>differences</a:t>
            </a:r>
          </a:p>
        </p:txBody>
      </p:sp>
    </p:spTree>
    <p:extLst>
      <p:ext uri="{BB962C8B-B14F-4D97-AF65-F5344CB8AC3E}">
        <p14:creationId xmlns:p14="http://schemas.microsoft.com/office/powerpoint/2010/main" val="206349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 question</a:t>
            </a:r>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1628800"/>
            <a:ext cx="8184909"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071664" y="5013176"/>
            <a:ext cx="216024" cy="523220"/>
          </a:xfrm>
          <a:prstGeom prst="rect">
            <a:avLst/>
          </a:prstGeom>
          <a:noFill/>
        </p:spPr>
        <p:txBody>
          <a:bodyPr wrap="square" rtlCol="0">
            <a:spAutoFit/>
          </a:bodyPr>
          <a:lstStyle/>
          <a:p>
            <a:r>
              <a:rPr lang="en-GB" sz="2800" b="1" dirty="0">
                <a:solidFill>
                  <a:srgbClr val="FF0000"/>
                </a:solidFill>
              </a:rPr>
              <a:t>D</a:t>
            </a:r>
          </a:p>
        </p:txBody>
      </p:sp>
    </p:spTree>
    <p:extLst>
      <p:ext uri="{BB962C8B-B14F-4D97-AF65-F5344CB8AC3E}">
        <p14:creationId xmlns:p14="http://schemas.microsoft.com/office/powerpoint/2010/main" val="69331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 question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1556792"/>
            <a:ext cx="77533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447928" y="1743200"/>
            <a:ext cx="2088232" cy="461665"/>
          </a:xfrm>
          <a:prstGeom prst="rect">
            <a:avLst/>
          </a:prstGeom>
          <a:noFill/>
        </p:spPr>
        <p:txBody>
          <a:bodyPr wrap="square" rtlCol="0">
            <a:spAutoFit/>
          </a:bodyPr>
          <a:lstStyle/>
          <a:p>
            <a:r>
              <a:rPr lang="en-GB" sz="2400" dirty="0">
                <a:solidFill>
                  <a:srgbClr val="FF0000"/>
                </a:solidFill>
              </a:rPr>
              <a:t>Plasmodium</a:t>
            </a:r>
          </a:p>
        </p:txBody>
      </p:sp>
      <p:sp>
        <p:nvSpPr>
          <p:cNvPr id="10" name="TextBox 9"/>
          <p:cNvSpPr txBox="1"/>
          <p:nvPr/>
        </p:nvSpPr>
        <p:spPr>
          <a:xfrm>
            <a:off x="3359696" y="2060849"/>
            <a:ext cx="2088232" cy="461665"/>
          </a:xfrm>
          <a:prstGeom prst="rect">
            <a:avLst/>
          </a:prstGeom>
          <a:noFill/>
        </p:spPr>
        <p:txBody>
          <a:bodyPr wrap="square" rtlCol="0">
            <a:spAutoFit/>
          </a:bodyPr>
          <a:lstStyle/>
          <a:p>
            <a:r>
              <a:rPr lang="en-GB" sz="2400" dirty="0">
                <a:solidFill>
                  <a:srgbClr val="FF0000"/>
                </a:solidFill>
              </a:rPr>
              <a:t>Protoctista</a:t>
            </a:r>
          </a:p>
        </p:txBody>
      </p:sp>
      <p:sp>
        <p:nvSpPr>
          <p:cNvPr id="11" name="TextBox 10"/>
          <p:cNvSpPr txBox="1"/>
          <p:nvPr/>
        </p:nvSpPr>
        <p:spPr>
          <a:xfrm>
            <a:off x="4439816" y="2391272"/>
            <a:ext cx="2088232" cy="461665"/>
          </a:xfrm>
          <a:prstGeom prst="rect">
            <a:avLst/>
          </a:prstGeom>
          <a:noFill/>
        </p:spPr>
        <p:txBody>
          <a:bodyPr wrap="square" rtlCol="0">
            <a:spAutoFit/>
          </a:bodyPr>
          <a:lstStyle/>
          <a:p>
            <a:r>
              <a:rPr lang="en-GB" sz="2400" dirty="0">
                <a:solidFill>
                  <a:srgbClr val="FF0000"/>
                </a:solidFill>
              </a:rPr>
              <a:t>Eukarya</a:t>
            </a:r>
          </a:p>
        </p:txBody>
      </p:sp>
    </p:spTree>
    <p:extLst>
      <p:ext uri="{BB962C8B-B14F-4D97-AF65-F5344CB8AC3E}">
        <p14:creationId xmlns:p14="http://schemas.microsoft.com/office/powerpoint/2010/main" val="42208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 question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1595038"/>
            <a:ext cx="8208912" cy="477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135560" y="2420888"/>
            <a:ext cx="7488832" cy="1938992"/>
          </a:xfrm>
          <a:prstGeom prst="rect">
            <a:avLst/>
          </a:prstGeom>
        </p:spPr>
        <p:txBody>
          <a:bodyPr wrap="square">
            <a:spAutoFit/>
          </a:bodyPr>
          <a:lstStyle/>
          <a:p>
            <a:r>
              <a:rPr lang="en-GB" sz="2000" b="1" i="1" dirty="0">
                <a:solidFill>
                  <a:srgbClr val="FF0000"/>
                </a:solidFill>
              </a:rPr>
              <a:t>biological molecule</a:t>
            </a:r>
            <a:br>
              <a:rPr lang="en-GB" sz="2000" b="1" dirty="0">
                <a:solidFill>
                  <a:srgbClr val="FF0000"/>
                </a:solidFill>
              </a:rPr>
            </a:br>
            <a:r>
              <a:rPr lang="en-GB" sz="2000" b="1" dirty="0">
                <a:solidFill>
                  <a:srgbClr val="FF0000"/>
                </a:solidFill>
              </a:rPr>
              <a:t>nucleic acid / (nuclear) DNA / </a:t>
            </a:r>
            <a:r>
              <a:rPr lang="en-GB" sz="2000" b="1" dirty="0" err="1">
                <a:solidFill>
                  <a:srgbClr val="FF0000"/>
                </a:solidFill>
              </a:rPr>
              <a:t>mtDNA</a:t>
            </a:r>
            <a:r>
              <a:rPr lang="en-GB" sz="2000" b="1" dirty="0">
                <a:solidFill>
                  <a:srgbClr val="FF0000"/>
                </a:solidFill>
              </a:rPr>
              <a:t> / RNA </a:t>
            </a:r>
            <a:br>
              <a:rPr lang="en-GB" sz="2000" b="1" dirty="0">
                <a:solidFill>
                  <a:srgbClr val="FF0000"/>
                </a:solidFill>
              </a:rPr>
            </a:br>
            <a:r>
              <a:rPr lang="en-GB" sz="2000" b="1" i="1" dirty="0">
                <a:solidFill>
                  <a:srgbClr val="FF0000"/>
                </a:solidFill>
              </a:rPr>
              <a:t>idea that </a:t>
            </a:r>
            <a:r>
              <a:rPr lang="en-GB" sz="2000" b="1" dirty="0">
                <a:solidFill>
                  <a:srgbClr val="FF0000"/>
                </a:solidFill>
              </a:rPr>
              <a:t>in samples from two species sequence similarity in any of the above can imply an evolutionary relationship , difference / divergence in sequence implies evolutionary distance </a:t>
            </a:r>
            <a:br>
              <a:rPr lang="en-GB" sz="2000" b="1" dirty="0">
                <a:solidFill>
                  <a:srgbClr val="FF0000"/>
                </a:solidFill>
              </a:rPr>
            </a:br>
            <a:endParaRPr lang="en-GB" sz="2000" b="1" dirty="0">
              <a:solidFill>
                <a:srgbClr val="FF0000"/>
              </a:solidFill>
            </a:endParaRPr>
          </a:p>
        </p:txBody>
      </p:sp>
      <p:sp>
        <p:nvSpPr>
          <p:cNvPr id="7" name="Rectangle 6"/>
          <p:cNvSpPr/>
          <p:nvPr/>
        </p:nvSpPr>
        <p:spPr>
          <a:xfrm>
            <a:off x="2175343" y="4359881"/>
            <a:ext cx="8208912" cy="2554545"/>
          </a:xfrm>
          <a:prstGeom prst="rect">
            <a:avLst/>
          </a:prstGeom>
        </p:spPr>
        <p:txBody>
          <a:bodyPr wrap="square">
            <a:spAutoFit/>
          </a:bodyPr>
          <a:lstStyle/>
          <a:p>
            <a:r>
              <a:rPr lang="en-GB" sz="2000" b="1" i="1" dirty="0">
                <a:solidFill>
                  <a:srgbClr val="FF0000"/>
                </a:solidFill>
              </a:rPr>
              <a:t>biological molecule</a:t>
            </a:r>
            <a:br>
              <a:rPr lang="en-GB" sz="2000" b="1" dirty="0">
                <a:solidFill>
                  <a:srgbClr val="FF0000"/>
                </a:solidFill>
              </a:rPr>
            </a:br>
            <a:r>
              <a:rPr lang="en-GB" sz="2000" b="1" dirty="0">
                <a:solidFill>
                  <a:srgbClr val="FF0000"/>
                </a:solidFill>
              </a:rPr>
              <a:t>proteins / polypeptides / cytochrome C / haemoglobin </a:t>
            </a:r>
          </a:p>
          <a:p>
            <a:r>
              <a:rPr lang="en-GB" sz="2000" b="1" i="1" dirty="0">
                <a:solidFill>
                  <a:srgbClr val="FF0000"/>
                </a:solidFill>
              </a:rPr>
              <a:t>idea that </a:t>
            </a:r>
            <a:r>
              <a:rPr lang="en-GB" sz="2000" b="1" dirty="0">
                <a:solidFill>
                  <a:srgbClr val="FF0000"/>
                </a:solidFill>
              </a:rPr>
              <a:t>in the same protein from two species , amino acid</a:t>
            </a:r>
            <a:br>
              <a:rPr lang="en-GB" sz="2000" b="1" dirty="0">
                <a:solidFill>
                  <a:srgbClr val="FF0000"/>
                </a:solidFill>
              </a:rPr>
            </a:br>
            <a:r>
              <a:rPr lang="en-GB" sz="2000" b="1" dirty="0">
                <a:solidFill>
                  <a:srgbClr val="FF0000"/>
                </a:solidFill>
              </a:rPr>
              <a:t>/ primary sequence similarity implies evolutionary</a:t>
            </a:r>
            <a:br>
              <a:rPr lang="en-GB" sz="2000" b="1" dirty="0">
                <a:solidFill>
                  <a:srgbClr val="FF0000"/>
                </a:solidFill>
              </a:rPr>
            </a:br>
            <a:r>
              <a:rPr lang="en-GB" sz="2000" b="1" dirty="0">
                <a:solidFill>
                  <a:srgbClr val="FF0000"/>
                </a:solidFill>
              </a:rPr>
              <a:t>relationship , difference / divergence in sequence implies</a:t>
            </a:r>
            <a:br>
              <a:rPr lang="en-GB" sz="2000" b="1" dirty="0">
                <a:solidFill>
                  <a:srgbClr val="FF0000"/>
                </a:solidFill>
              </a:rPr>
            </a:br>
            <a:r>
              <a:rPr lang="en-GB" sz="2000" b="1" dirty="0">
                <a:solidFill>
                  <a:srgbClr val="FF0000"/>
                </a:solidFill>
              </a:rPr>
              <a:t>evolutionary distance </a:t>
            </a:r>
            <a:br>
              <a:rPr lang="en-GB" sz="2000" b="1" dirty="0">
                <a:solidFill>
                  <a:srgbClr val="FF0000"/>
                </a:solidFill>
              </a:rPr>
            </a:br>
            <a:br>
              <a:rPr lang="en-GB" sz="2000" b="1" dirty="0">
                <a:solidFill>
                  <a:srgbClr val="FF0000"/>
                </a:solidFill>
              </a:rPr>
            </a:br>
            <a:endParaRPr lang="en-GB" sz="2000" b="1" dirty="0">
              <a:solidFill>
                <a:srgbClr val="FF0000"/>
              </a:solidFill>
            </a:endParaRPr>
          </a:p>
        </p:txBody>
      </p:sp>
    </p:spTree>
    <p:extLst>
      <p:ext uri="{BB962C8B-B14F-4D97-AF65-F5344CB8AC3E}">
        <p14:creationId xmlns:p14="http://schemas.microsoft.com/office/powerpoint/2010/main" val="22214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9E9EB8F5-2AD6-420A-B6C4-DA46A29DAFCE}"/>
              </a:ext>
            </a:extLst>
          </p:cNvPr>
          <p:cNvSpPr>
            <a:spLocks noGrp="1"/>
          </p:cNvSpPr>
          <p:nvPr>
            <p:ph type="title"/>
          </p:nvPr>
        </p:nvSpPr>
        <p:spPr>
          <a:xfrm>
            <a:off x="1179576" y="822960"/>
            <a:ext cx="9829800" cy="1325880"/>
          </a:xfrm>
        </p:spPr>
        <p:txBody>
          <a:bodyPr vert="horz" lIns="91440" tIns="45720" rIns="91440" bIns="45720" rtlCol="0" anchor="ctr">
            <a:normAutofit/>
          </a:bodyPr>
          <a:lstStyle/>
          <a:p>
            <a:pPr>
              <a:lnSpc>
                <a:spcPct val="90000"/>
              </a:lnSpc>
            </a:pPr>
            <a:r>
              <a:rPr lang="en-US" sz="4000" kern="1200">
                <a:solidFill>
                  <a:srgbClr val="FFFFFF"/>
                </a:solidFill>
                <a:latin typeface="+mj-lt"/>
                <a:ea typeface="+mj-ea"/>
                <a:cs typeface="+mj-cs"/>
              </a:rPr>
              <a:t>Development of Classification Systems</a:t>
            </a:r>
          </a:p>
        </p:txBody>
      </p:sp>
      <p:pic>
        <p:nvPicPr>
          <p:cNvPr id="7" name="Content Placeholder 6">
            <a:extLst>
              <a:ext uri="{FF2B5EF4-FFF2-40B4-BE49-F238E27FC236}">
                <a16:creationId xmlns:a16="http://schemas.microsoft.com/office/drawing/2014/main" id="{3FA2CB1A-6CA4-4F9C-AB1A-F46F2C6CCCB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04671" y="2860876"/>
            <a:ext cx="4954693" cy="3171004"/>
          </a:xfrm>
          <a:prstGeom prst="rect">
            <a:avLst/>
          </a:prstGeom>
        </p:spPr>
      </p:pic>
      <p:sp>
        <p:nvSpPr>
          <p:cNvPr id="3" name="Content Placeholder 2">
            <a:extLst>
              <a:ext uri="{FF2B5EF4-FFF2-40B4-BE49-F238E27FC236}">
                <a16:creationId xmlns:a16="http://schemas.microsoft.com/office/drawing/2014/main" id="{18158CF2-2480-4A5D-B28A-458C55810A11}"/>
              </a:ext>
            </a:extLst>
          </p:cNvPr>
          <p:cNvSpPr>
            <a:spLocks noGrp="1"/>
          </p:cNvSpPr>
          <p:nvPr>
            <p:ph sz="half" idx="1"/>
          </p:nvPr>
        </p:nvSpPr>
        <p:spPr>
          <a:xfrm>
            <a:off x="6354871" y="2827419"/>
            <a:ext cx="5029200" cy="3227626"/>
          </a:xfrm>
        </p:spPr>
        <p:txBody>
          <a:bodyPr vert="horz" lIns="91440" tIns="45720" rIns="91440" bIns="45720" rtlCol="0" anchor="ctr">
            <a:normAutofit/>
          </a:bodyPr>
          <a:lstStyle/>
          <a:p>
            <a:pPr indent="-228600">
              <a:lnSpc>
                <a:spcPct val="90000"/>
              </a:lnSpc>
            </a:pPr>
            <a:r>
              <a:rPr lang="en-US" sz="1900" dirty="0">
                <a:solidFill>
                  <a:srgbClr val="000000"/>
                </a:solidFill>
              </a:rPr>
              <a:t>As Scientists learn more about organisms, classification systems change. Early classification systems were based on </a:t>
            </a:r>
            <a:r>
              <a:rPr lang="en-US" sz="1900" dirty="0">
                <a:solidFill>
                  <a:srgbClr val="7030A0"/>
                </a:solidFill>
              </a:rPr>
              <a:t>observable</a:t>
            </a:r>
            <a:r>
              <a:rPr lang="en-US" sz="1900" dirty="0">
                <a:solidFill>
                  <a:srgbClr val="000000"/>
                </a:solidFill>
              </a:rPr>
              <a:t> features.</a:t>
            </a:r>
            <a:endParaRPr lang="en-US" sz="1900" dirty="0">
              <a:solidFill>
                <a:srgbClr val="000000"/>
              </a:solidFill>
              <a:cs typeface="Calibri"/>
            </a:endParaRPr>
          </a:p>
          <a:p>
            <a:pPr indent="-228600">
              <a:lnSpc>
                <a:spcPct val="90000"/>
              </a:lnSpc>
            </a:pPr>
            <a:r>
              <a:rPr lang="en-US" sz="1900" dirty="0">
                <a:solidFill>
                  <a:srgbClr val="000000"/>
                </a:solidFill>
              </a:rPr>
              <a:t>Through the study of genetics, DNA and other biological molecules, scientists are now able to study evolutionary relationships between organisms</a:t>
            </a:r>
            <a:endParaRPr lang="en-US" sz="1900" dirty="0">
              <a:solidFill>
                <a:srgbClr val="000000"/>
              </a:solidFill>
              <a:cs typeface="Calibri"/>
            </a:endParaRPr>
          </a:p>
          <a:p>
            <a:pPr indent="-228600">
              <a:lnSpc>
                <a:spcPct val="90000"/>
              </a:lnSpc>
            </a:pPr>
            <a:endParaRPr lang="en-US" sz="1900">
              <a:solidFill>
                <a:srgbClr val="000000"/>
              </a:solidFill>
            </a:endParaRPr>
          </a:p>
        </p:txBody>
      </p:sp>
    </p:spTree>
    <p:extLst>
      <p:ext uri="{BB962C8B-B14F-4D97-AF65-F5344CB8AC3E}">
        <p14:creationId xmlns:p14="http://schemas.microsoft.com/office/powerpoint/2010/main" val="1647646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8E6645B-ED15-46F5-8D4A-8856617BF757}"/>
              </a:ext>
            </a:extLst>
          </p:cNvPr>
          <p:cNvSpPr>
            <a:spLocks noGrp="1"/>
          </p:cNvSpPr>
          <p:nvPr>
            <p:ph type="title"/>
          </p:nvPr>
        </p:nvSpPr>
        <p:spPr>
          <a:xfrm>
            <a:off x="640079" y="2053641"/>
            <a:ext cx="3669161" cy="2760098"/>
          </a:xfrm>
        </p:spPr>
        <p:txBody>
          <a:bodyPr>
            <a:normAutofit/>
          </a:bodyPr>
          <a:lstStyle/>
          <a:p>
            <a:pPr>
              <a:lnSpc>
                <a:spcPct val="90000"/>
              </a:lnSpc>
            </a:pPr>
            <a:r>
              <a:rPr lang="en-GB" b="1" u="sng">
                <a:solidFill>
                  <a:srgbClr val="FFFFFF"/>
                </a:solidFill>
                <a:latin typeface="Calibri" panose="020F0502020204030204" pitchFamily="34" charset="0"/>
                <a:ea typeface="Calibri" panose="020F0502020204030204" pitchFamily="34" charset="0"/>
                <a:cs typeface="Times New Roman" panose="02020603050405020304" pitchFamily="18" charset="0"/>
              </a:rPr>
              <a:t>The Evolution of Classification Systems</a:t>
            </a:r>
            <a:endParaRPr lang="en-GB">
              <a:solidFill>
                <a:srgbClr val="FFFFFF"/>
              </a:solidFill>
            </a:endParaRPr>
          </a:p>
        </p:txBody>
      </p:sp>
      <p:sp>
        <p:nvSpPr>
          <p:cNvPr id="6" name="Content Placeholder 5">
            <a:extLst>
              <a:ext uri="{FF2B5EF4-FFF2-40B4-BE49-F238E27FC236}">
                <a16:creationId xmlns:a16="http://schemas.microsoft.com/office/drawing/2014/main" id="{6976CB2F-B33D-42AB-8CC2-0AC0401E57FC}"/>
              </a:ext>
            </a:extLst>
          </p:cNvPr>
          <p:cNvSpPr>
            <a:spLocks noGrp="1"/>
          </p:cNvSpPr>
          <p:nvPr>
            <p:ph idx="1"/>
          </p:nvPr>
        </p:nvSpPr>
        <p:spPr>
          <a:xfrm>
            <a:off x="5636558" y="332656"/>
            <a:ext cx="6364098" cy="5230634"/>
          </a:xfrm>
        </p:spPr>
        <p:txBody>
          <a:bodyPr anchor="ctr">
            <a:normAutofit/>
          </a:bodyPr>
          <a:lstStyle/>
          <a:p>
            <a:pPr marL="0" indent="0">
              <a:lnSpc>
                <a:spcPct val="90000"/>
              </a:lnSpc>
              <a:buNone/>
            </a:pPr>
            <a:r>
              <a:rPr lang="en-GB" sz="22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Evidence to support the classification of organisms</a:t>
            </a:r>
            <a:endParaRPr lang="en-GB"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r>
              <a:rPr lang="en-GB"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 now have the capability to compare the molecules of organisms as well as their external features and functions, in order to confirm our classification of them. Since it is the DNA which ultimately dictates an organism’s features, by encoding proteins, we can analyse both of these types of molecules to provide evidence of relationships between organisms.</a:t>
            </a:r>
          </a:p>
          <a:p>
            <a:pPr marL="0" indent="0">
              <a:lnSpc>
                <a:spcPct val="90000"/>
              </a:lnSpc>
              <a:buNone/>
            </a:pPr>
            <a:endParaRPr lang="en-GB"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GB"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How would you expect the DNA of two closely related organisms to compare to each other and to a more distant relative?</a:t>
            </a:r>
            <a:endParaRPr lang="en-GB"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C20337A6-3CC6-4A94-9DBF-3B1E68802168}"/>
              </a:ext>
            </a:extLst>
          </p:cNvPr>
          <p:cNvSpPr/>
          <p:nvPr/>
        </p:nvSpPr>
        <p:spPr>
          <a:xfrm>
            <a:off x="5807968" y="5017045"/>
            <a:ext cx="6192688" cy="633122"/>
          </a:xfrm>
          <a:prstGeom prst="rect">
            <a:avLst/>
          </a:prstGeom>
          <a:ln>
            <a:solidFill>
              <a:srgbClr val="0070C0"/>
            </a:solidFill>
          </a:ln>
        </p:spPr>
        <p:txBody>
          <a:bodyPr wrap="square">
            <a:spAutoFit/>
          </a:bodyPr>
          <a:lstStyle/>
          <a:p>
            <a:pPr algn="just">
              <a:lnSpc>
                <a:spcPct val="115000"/>
              </a:lnSpc>
              <a:spcAft>
                <a:spcPts val="600"/>
              </a:spcAft>
            </a:pPr>
            <a:r>
              <a:rPr lang="en-GB" sz="135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600"/>
              </a:spcAft>
            </a:pPr>
            <a:r>
              <a:rPr lang="en-GB" sz="135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Taxonomists will also use </a:t>
            </a:r>
            <a:r>
              <a:rPr lang="en-GB" sz="135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embryonic evidence</a:t>
            </a:r>
            <a:r>
              <a:rPr lang="en-GB" sz="135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and </a:t>
            </a:r>
            <a:r>
              <a:rPr lang="en-GB" sz="135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fossil evidence</a:t>
            </a:r>
            <a:endParaRPr lang="en-GB" sz="135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6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897CE-A401-4F3B-86A6-632AE700CF1E}"/>
              </a:ext>
            </a:extLst>
          </p:cNvPr>
          <p:cNvPicPr>
            <a:picLocks noChangeAspect="1"/>
          </p:cNvPicPr>
          <p:nvPr/>
        </p:nvPicPr>
        <p:blipFill>
          <a:blip r:embed="rId2"/>
          <a:stretch>
            <a:fillRect/>
          </a:stretch>
        </p:blipFill>
        <p:spPr>
          <a:xfrm>
            <a:off x="6453478" y="341441"/>
            <a:ext cx="5426764" cy="2700399"/>
          </a:xfrm>
          <a:prstGeom prst="rect">
            <a:avLst/>
          </a:prstGeom>
        </p:spPr>
      </p:pic>
      <p:sp>
        <p:nvSpPr>
          <p:cNvPr id="34" name="Rectangle 18">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0">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2">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0AC4C7B-75D3-4B07-9B93-1B526877D3F5}"/>
              </a:ext>
            </a:extLst>
          </p:cNvPr>
          <p:cNvPicPr>
            <a:picLocks noChangeAspect="1"/>
          </p:cNvPicPr>
          <p:nvPr/>
        </p:nvPicPr>
        <p:blipFill>
          <a:blip r:embed="rId3"/>
          <a:stretch>
            <a:fillRect/>
          </a:stretch>
        </p:blipFill>
        <p:spPr>
          <a:xfrm>
            <a:off x="457201" y="3955796"/>
            <a:ext cx="5426764" cy="2111160"/>
          </a:xfrm>
          <a:prstGeom prst="rect">
            <a:avLst/>
          </a:prstGeom>
        </p:spPr>
      </p:pic>
      <p:pic>
        <p:nvPicPr>
          <p:cNvPr id="14" name="Picture 13">
            <a:extLst>
              <a:ext uri="{FF2B5EF4-FFF2-40B4-BE49-F238E27FC236}">
                <a16:creationId xmlns:a16="http://schemas.microsoft.com/office/drawing/2014/main" id="{8917C3AC-8C99-440D-9196-9645B6574CF2}"/>
              </a:ext>
            </a:extLst>
          </p:cNvPr>
          <p:cNvPicPr>
            <a:picLocks noChangeAspect="1"/>
          </p:cNvPicPr>
          <p:nvPr/>
        </p:nvPicPr>
        <p:blipFill>
          <a:blip r:embed="rId4"/>
          <a:stretch>
            <a:fillRect/>
          </a:stretch>
        </p:blipFill>
        <p:spPr>
          <a:xfrm>
            <a:off x="6607774" y="3631096"/>
            <a:ext cx="4513114" cy="2760560"/>
          </a:xfrm>
          <a:prstGeom prst="rect">
            <a:avLst/>
          </a:prstGeom>
        </p:spPr>
      </p:pic>
      <p:pic>
        <p:nvPicPr>
          <p:cNvPr id="33" name="Picture 32">
            <a:extLst>
              <a:ext uri="{FF2B5EF4-FFF2-40B4-BE49-F238E27FC236}">
                <a16:creationId xmlns:a16="http://schemas.microsoft.com/office/drawing/2014/main" id="{068C225E-F347-4206-B3BD-B5BCD845910E}"/>
              </a:ext>
            </a:extLst>
          </p:cNvPr>
          <p:cNvPicPr>
            <a:picLocks noChangeAspect="1"/>
          </p:cNvPicPr>
          <p:nvPr/>
        </p:nvPicPr>
        <p:blipFill>
          <a:blip r:embed="rId5"/>
          <a:stretch>
            <a:fillRect/>
          </a:stretch>
        </p:blipFill>
        <p:spPr>
          <a:xfrm>
            <a:off x="1271464" y="158218"/>
            <a:ext cx="3577835" cy="3085256"/>
          </a:xfrm>
          <a:prstGeom prst="rect">
            <a:avLst/>
          </a:prstGeom>
        </p:spPr>
      </p:pic>
    </p:spTree>
    <p:extLst>
      <p:ext uri="{BB962C8B-B14F-4D97-AF65-F5344CB8AC3E}">
        <p14:creationId xmlns:p14="http://schemas.microsoft.com/office/powerpoint/2010/main" val="83922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17733" y="490537"/>
            <a:ext cx="5291663" cy="1628775"/>
          </a:xfrm>
        </p:spPr>
        <p:txBody>
          <a:bodyPr anchor="b">
            <a:normAutofit/>
          </a:bodyPr>
          <a:lstStyle/>
          <a:p>
            <a:r>
              <a:rPr lang="en-US" sz="4000" u="sng"/>
              <a:t>Comparison of DNA base sequences</a:t>
            </a:r>
          </a:p>
        </p:txBody>
      </p:sp>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80" r="-2" b="4384"/>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417734" y="2614612"/>
            <a:ext cx="5291663" cy="3752849"/>
          </a:xfrm>
        </p:spPr>
        <p:txBody>
          <a:bodyPr>
            <a:normAutofit/>
          </a:bodyPr>
          <a:lstStyle/>
          <a:p>
            <a:pPr marL="0" indent="0">
              <a:buNone/>
            </a:pPr>
            <a:r>
              <a:rPr lang="en-US" sz="1800" dirty="0"/>
              <a:t>When one species evolves from another, the DNA will be very similar.</a:t>
            </a:r>
          </a:p>
          <a:p>
            <a:pPr marL="0" indent="0">
              <a:buNone/>
            </a:pPr>
            <a:endParaRPr lang="en-US" sz="1800" dirty="0"/>
          </a:p>
          <a:p>
            <a:pPr marL="0" indent="0">
              <a:buNone/>
            </a:pPr>
            <a:r>
              <a:rPr lang="en-US" sz="1800" dirty="0"/>
              <a:t>Mutations will change the base sequence of new species.</a:t>
            </a:r>
          </a:p>
          <a:p>
            <a:pPr marL="0" indent="0">
              <a:buNone/>
            </a:pPr>
            <a:endParaRPr lang="en-US" sz="1800" dirty="0"/>
          </a:p>
          <a:p>
            <a:pPr marL="0" indent="0">
              <a:buNone/>
            </a:pPr>
            <a:r>
              <a:rPr lang="en-US" sz="1800" dirty="0"/>
              <a:t>Closely related species = similar DNA sequences</a:t>
            </a:r>
          </a:p>
        </p:txBody>
      </p:sp>
    </p:spTree>
    <p:extLst>
      <p:ext uri="{BB962C8B-B14F-4D97-AF65-F5344CB8AC3E}">
        <p14:creationId xmlns:p14="http://schemas.microsoft.com/office/powerpoint/2010/main" val="382097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C67E70C2-C1D1-45BC-87A4-5B222E846A0D}"/>
              </a:ext>
            </a:extLst>
          </p:cNvPr>
          <p:cNvSpPr>
            <a:spLocks noGrp="1"/>
          </p:cNvSpPr>
          <p:nvPr>
            <p:ph type="title"/>
          </p:nvPr>
        </p:nvSpPr>
        <p:spPr>
          <a:xfrm>
            <a:off x="804672" y="802955"/>
            <a:ext cx="5145024" cy="1454051"/>
          </a:xfrm>
        </p:spPr>
        <p:txBody>
          <a:bodyPr>
            <a:normAutofit/>
          </a:bodyPr>
          <a:lstStyle/>
          <a:p>
            <a:r>
              <a:rPr lang="en-GB" sz="4000" dirty="0">
                <a:solidFill>
                  <a:srgbClr val="000000"/>
                </a:solidFill>
              </a:rPr>
              <a:t>Using DNA sequences</a:t>
            </a:r>
          </a:p>
        </p:txBody>
      </p:sp>
      <p:sp>
        <p:nvSpPr>
          <p:cNvPr id="22"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64CEF985-CD38-4CE1-8AF1-A02203795515}"/>
              </a:ext>
            </a:extLst>
          </p:cNvPr>
          <p:cNvSpPr>
            <a:spLocks noGrp="1"/>
          </p:cNvSpPr>
          <p:nvPr>
            <p:ph idx="1"/>
          </p:nvPr>
        </p:nvSpPr>
        <p:spPr>
          <a:xfrm>
            <a:off x="804672" y="2421682"/>
            <a:ext cx="5145024" cy="3639289"/>
          </a:xfrm>
        </p:spPr>
        <p:txBody>
          <a:bodyPr anchor="ctr">
            <a:normAutofit/>
          </a:bodyPr>
          <a:lstStyle/>
          <a:p>
            <a:pPr marL="457200" indent="-457200"/>
            <a:r>
              <a:rPr lang="en-GB" sz="2000">
                <a:solidFill>
                  <a:srgbClr val="000000"/>
                </a:solidFill>
              </a:rPr>
              <a:t>Changes in DNA are caused by mutations.</a:t>
            </a:r>
          </a:p>
          <a:p>
            <a:pPr marL="457200" indent="-457200"/>
            <a:r>
              <a:rPr lang="en-GB" sz="2000">
                <a:solidFill>
                  <a:srgbClr val="000000"/>
                </a:solidFill>
              </a:rPr>
              <a:t>The more differences there are the less closely related two species are as they will have evolved separately for a longer period of time.</a:t>
            </a:r>
          </a:p>
          <a:p>
            <a:pPr marL="0" indent="0">
              <a:buNone/>
            </a:pPr>
            <a:endParaRPr lang="en-GB" sz="2000" u="sng">
              <a:solidFill>
                <a:srgbClr val="000000"/>
              </a:solidFill>
            </a:endParaRPr>
          </a:p>
        </p:txBody>
      </p:sp>
      <p:sp>
        <p:nvSpPr>
          <p:cNvPr id="24"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2" descr="http://www.bubblymaths.co.uk/wp-content/uploads/2015/04/dna.jpg">
            <a:extLst>
              <a:ext uri="{FF2B5EF4-FFF2-40B4-BE49-F238E27FC236}">
                <a16:creationId xmlns:a16="http://schemas.microsoft.com/office/drawing/2014/main" id="{5C25AAE4-1E70-43CB-BDFA-4C23EAF634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968208" y="188640"/>
            <a:ext cx="1265154" cy="16537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F5B0B63-AE03-4783-8BC5-95AAC5393835}"/>
              </a:ext>
            </a:extLst>
          </p:cNvPr>
          <p:cNvSpPr txBox="1"/>
          <p:nvPr/>
        </p:nvSpPr>
        <p:spPr>
          <a:xfrm>
            <a:off x="8217460" y="3439104"/>
            <a:ext cx="3907891" cy="1000274"/>
          </a:xfrm>
          <a:prstGeom prst="rect">
            <a:avLst/>
          </a:prstGeom>
          <a:noFill/>
        </p:spPr>
        <p:txBody>
          <a:bodyPr wrap="square" rtlCol="0">
            <a:spAutoFit/>
          </a:bodyPr>
          <a:lstStyle/>
          <a:p>
            <a:pPr algn="ctr">
              <a:spcAft>
                <a:spcPts val="600"/>
              </a:spcAft>
            </a:pPr>
            <a:r>
              <a:rPr lang="en-GB" u="sng" dirty="0"/>
              <a:t>Quick Question:</a:t>
            </a:r>
          </a:p>
          <a:p>
            <a:pPr algn="ctr">
              <a:spcAft>
                <a:spcPts val="600"/>
              </a:spcAft>
            </a:pPr>
            <a:r>
              <a:rPr lang="en-GB" dirty="0"/>
              <a:t>Which of two of these 3 species are most closely related?</a:t>
            </a:r>
          </a:p>
        </p:txBody>
      </p:sp>
      <p:pic>
        <p:nvPicPr>
          <p:cNvPr id="19" name="Picture 2">
            <a:extLst>
              <a:ext uri="{FF2B5EF4-FFF2-40B4-BE49-F238E27FC236}">
                <a16:creationId xmlns:a16="http://schemas.microsoft.com/office/drawing/2014/main" id="{B0313314-7E41-485C-A0CA-164327631B9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698294" y="4932387"/>
            <a:ext cx="4468326" cy="7819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94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Title 1"/>
          <p:cNvSpPr>
            <a:spLocks noGrp="1"/>
          </p:cNvSpPr>
          <p:nvPr>
            <p:ph type="title"/>
          </p:nvPr>
        </p:nvSpPr>
        <p:spPr>
          <a:xfrm>
            <a:off x="-2878328" y="-74613"/>
            <a:ext cx="10579398" cy="1299411"/>
          </a:xfrm>
        </p:spPr>
        <p:txBody>
          <a:bodyPr>
            <a:normAutofit/>
          </a:bodyPr>
          <a:lstStyle/>
          <a:p>
            <a:r>
              <a:rPr lang="en-US" u="sng">
                <a:solidFill>
                  <a:srgbClr val="FFFFFF"/>
                </a:solidFill>
              </a:rPr>
              <a:t>DNA Hybridisation</a:t>
            </a:r>
          </a:p>
        </p:txBody>
      </p:sp>
      <p:sp>
        <p:nvSpPr>
          <p:cNvPr id="21" name="Rectangle 20">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43CBAC2-BF14-43F3-9BEB-15E1F1C41F89}"/>
              </a:ext>
            </a:extLst>
          </p:cNvPr>
          <p:cNvPicPr>
            <a:picLocks noChangeAspect="1"/>
          </p:cNvPicPr>
          <p:nvPr/>
        </p:nvPicPr>
        <p:blipFill>
          <a:blip r:embed="rId3"/>
          <a:stretch>
            <a:fillRect/>
          </a:stretch>
        </p:blipFill>
        <p:spPr>
          <a:xfrm>
            <a:off x="1919536" y="2169105"/>
            <a:ext cx="2016224" cy="4688894"/>
          </a:xfrm>
          <a:prstGeom prst="rect">
            <a:avLst/>
          </a:prstGeom>
        </p:spPr>
      </p:pic>
      <p:sp>
        <p:nvSpPr>
          <p:cNvPr id="11" name="Content Placeholder 2"/>
          <p:cNvSpPr>
            <a:spLocks noGrp="1"/>
          </p:cNvSpPr>
          <p:nvPr>
            <p:ph idx="1"/>
          </p:nvPr>
        </p:nvSpPr>
        <p:spPr>
          <a:xfrm>
            <a:off x="5024521" y="1839408"/>
            <a:ext cx="6368191" cy="3769933"/>
          </a:xfrm>
        </p:spPr>
        <p:txBody>
          <a:bodyPr vert="horz" lIns="91440" tIns="45720" rIns="91440" bIns="45720" rtlCol="0" anchor="ctr">
            <a:noAutofit/>
          </a:bodyPr>
          <a:lstStyle/>
          <a:p>
            <a:pPr marL="0" indent="0">
              <a:buNone/>
            </a:pPr>
            <a:endParaRPr lang="en-US" sz="1600" dirty="0">
              <a:solidFill>
                <a:srgbClr val="000000"/>
              </a:solidFill>
            </a:endParaRPr>
          </a:p>
          <a:p>
            <a:pPr marL="0" indent="0">
              <a:buNone/>
            </a:pPr>
            <a:endParaRPr lang="en-US" sz="1600" dirty="0">
              <a:solidFill>
                <a:srgbClr val="000000"/>
              </a:solidFill>
              <a:cs typeface="Calibri"/>
            </a:endParaRPr>
          </a:p>
          <a:p>
            <a:pPr marL="0" indent="0">
              <a:buNone/>
            </a:pPr>
            <a:endParaRPr lang="en-US" sz="1800" dirty="0">
              <a:solidFill>
                <a:srgbClr val="000000"/>
              </a:solidFill>
              <a:cs typeface="Calibri"/>
            </a:endParaRPr>
          </a:p>
          <a:p>
            <a:pPr marL="0" indent="0">
              <a:buNone/>
            </a:pPr>
            <a:r>
              <a:rPr lang="en-US" sz="1800">
                <a:ea typeface="+mn-lt"/>
                <a:cs typeface="+mn-lt"/>
              </a:rPr>
              <a:t>1. Therefore the more closely related the species</a:t>
            </a:r>
          </a:p>
          <a:p>
            <a:pPr marL="0" indent="0">
              <a:buNone/>
            </a:pPr>
            <a:endParaRPr lang="en-US" sz="1800" dirty="0">
              <a:solidFill>
                <a:srgbClr val="000000"/>
              </a:solidFill>
              <a:cs typeface="Calibri"/>
            </a:endParaRPr>
          </a:p>
          <a:p>
            <a:pPr marL="0" indent="0">
              <a:buNone/>
            </a:pPr>
            <a:r>
              <a:rPr lang="en-US" sz="1800">
                <a:solidFill>
                  <a:srgbClr val="000000"/>
                </a:solidFill>
              </a:rPr>
              <a:t>2. On cooling, the strands combine with others that have a </a:t>
            </a:r>
            <a:r>
              <a:rPr lang="en-US" sz="1800" dirty="0">
                <a:solidFill>
                  <a:srgbClr val="000000"/>
                </a:solidFill>
              </a:rPr>
              <a:t>complementary base sequence. </a:t>
            </a:r>
            <a:endParaRPr lang="en-US" sz="1800" dirty="0">
              <a:solidFill>
                <a:srgbClr val="000000"/>
              </a:solidFill>
              <a:cs typeface="Calibri"/>
            </a:endParaRPr>
          </a:p>
          <a:p>
            <a:pPr marL="0" indent="0">
              <a:buNone/>
            </a:pPr>
            <a:endParaRPr lang="en-US" sz="1800" dirty="0">
              <a:solidFill>
                <a:srgbClr val="000000"/>
              </a:solidFill>
              <a:cs typeface="Calibri"/>
            </a:endParaRPr>
          </a:p>
          <a:p>
            <a:pPr marL="0" indent="0">
              <a:buNone/>
            </a:pPr>
            <a:r>
              <a:rPr lang="en-US" sz="1800">
                <a:solidFill>
                  <a:srgbClr val="000000"/>
                </a:solidFill>
                <a:ea typeface="+mn-lt"/>
                <a:cs typeface="+mn-lt"/>
              </a:rPr>
              <a:t>3. DNA from 2 species is extracted, purified &amp; cut into small pieces</a:t>
            </a:r>
            <a:endParaRPr lang="en-US" sz="1800">
              <a:cs typeface="Calibri"/>
            </a:endParaRPr>
          </a:p>
          <a:p>
            <a:pPr marL="0" indent="0">
              <a:buNone/>
            </a:pPr>
            <a:endParaRPr lang="en-US" sz="1800" dirty="0">
              <a:solidFill>
                <a:srgbClr val="000000"/>
              </a:solidFill>
              <a:cs typeface="Calibri"/>
            </a:endParaRPr>
          </a:p>
          <a:p>
            <a:pPr marL="0" indent="0">
              <a:buNone/>
            </a:pPr>
            <a:r>
              <a:rPr lang="en-US" sz="1800">
                <a:solidFill>
                  <a:srgbClr val="000000"/>
                </a:solidFill>
              </a:rPr>
              <a:t>4. The higher the temperature needed to break the new strands </a:t>
            </a:r>
            <a:r>
              <a:rPr lang="en-US" sz="1800" dirty="0">
                <a:solidFill>
                  <a:srgbClr val="000000"/>
                </a:solidFill>
              </a:rPr>
              <a:t>apart = more H bonds</a:t>
            </a:r>
            <a:endParaRPr lang="en-US" sz="1800" dirty="0">
              <a:solidFill>
                <a:srgbClr val="000000"/>
              </a:solidFill>
              <a:cs typeface="Calibri"/>
            </a:endParaRPr>
          </a:p>
          <a:p>
            <a:pPr marL="0" indent="0">
              <a:buNone/>
            </a:pPr>
            <a:endParaRPr lang="en-US" sz="1800" dirty="0">
              <a:solidFill>
                <a:srgbClr val="000000"/>
              </a:solidFill>
              <a:cs typeface="Calibri"/>
            </a:endParaRPr>
          </a:p>
          <a:p>
            <a:pPr marL="0" indent="0">
              <a:buNone/>
            </a:pPr>
            <a:r>
              <a:rPr lang="en-US" sz="1800">
                <a:solidFill>
                  <a:srgbClr val="000000"/>
                </a:solidFill>
                <a:ea typeface="+mn-lt"/>
                <a:cs typeface="+mn-lt"/>
              </a:rPr>
              <a:t>5. DNA is heated to about 90°C to break the H bonds</a:t>
            </a:r>
            <a:endParaRPr lang="en-US" sz="1800">
              <a:cs typeface="Calibri"/>
            </a:endParaRPr>
          </a:p>
          <a:p>
            <a:pPr marL="0" indent="0">
              <a:buNone/>
            </a:pPr>
            <a:endParaRPr lang="en-US" sz="1600" dirty="0">
              <a:solidFill>
                <a:srgbClr val="000000"/>
              </a:solidFill>
              <a:cs typeface="Calibri"/>
            </a:endParaRPr>
          </a:p>
        </p:txBody>
      </p:sp>
      <p:pic>
        <p:nvPicPr>
          <p:cNvPr id="3" name="Picture 3" descr="A picture containing chocolate, rock, vegetable, plant&#10;&#10;Description automatically generated">
            <a:extLst>
              <a:ext uri="{FF2B5EF4-FFF2-40B4-BE49-F238E27FC236}">
                <a16:creationId xmlns:a16="http://schemas.microsoft.com/office/drawing/2014/main" id="{74336670-5D1F-4935-A507-3066F8383763}"/>
              </a:ext>
            </a:extLst>
          </p:cNvPr>
          <p:cNvPicPr>
            <a:picLocks noChangeAspect="1"/>
          </p:cNvPicPr>
          <p:nvPr/>
        </p:nvPicPr>
        <p:blipFill>
          <a:blip r:embed="rId4"/>
          <a:stretch>
            <a:fillRect/>
          </a:stretch>
        </p:blipFill>
        <p:spPr>
          <a:xfrm>
            <a:off x="10769099" y="165100"/>
            <a:ext cx="1242428" cy="1884363"/>
          </a:xfrm>
          <a:prstGeom prst="rect">
            <a:avLst/>
          </a:prstGeom>
        </p:spPr>
      </p:pic>
      <p:sp>
        <p:nvSpPr>
          <p:cNvPr id="4" name="TextBox 3">
            <a:extLst>
              <a:ext uri="{FF2B5EF4-FFF2-40B4-BE49-F238E27FC236}">
                <a16:creationId xmlns:a16="http://schemas.microsoft.com/office/drawing/2014/main" id="{F1A46D9B-B021-4658-B2D5-DD663A096B09}"/>
              </a:ext>
            </a:extLst>
          </p:cNvPr>
          <p:cNvSpPr txBox="1"/>
          <p:nvPr/>
        </p:nvSpPr>
        <p:spPr>
          <a:xfrm>
            <a:off x="7835900" y="398463"/>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FFFFFF"/>
                </a:solidFill>
              </a:rPr>
              <a:t>This has been used recently to classify plants rather than counting the number of leaves</a:t>
            </a:r>
          </a:p>
        </p:txBody>
      </p:sp>
      <p:sp>
        <p:nvSpPr>
          <p:cNvPr id="5" name="TextBox 4">
            <a:extLst>
              <a:ext uri="{FF2B5EF4-FFF2-40B4-BE49-F238E27FC236}">
                <a16:creationId xmlns:a16="http://schemas.microsoft.com/office/drawing/2014/main" id="{7AB7E030-3D42-4891-8E4C-08F6CF0B1F65}"/>
              </a:ext>
            </a:extLst>
          </p:cNvPr>
          <p:cNvSpPr txBox="1"/>
          <p:nvPr/>
        </p:nvSpPr>
        <p:spPr>
          <a:xfrm>
            <a:off x="4264025" y="141446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chemeClr val="bg1"/>
                </a:solidFill>
              </a:rPr>
              <a:t>Put these statements into the correct order:</a:t>
            </a:r>
          </a:p>
        </p:txBody>
      </p:sp>
      <p:sp>
        <p:nvSpPr>
          <p:cNvPr id="6" name="TextBox 5">
            <a:extLst>
              <a:ext uri="{FF2B5EF4-FFF2-40B4-BE49-F238E27FC236}">
                <a16:creationId xmlns:a16="http://schemas.microsoft.com/office/drawing/2014/main" id="{F1D80766-26AB-41CC-B2A5-052768AA4003}"/>
              </a:ext>
            </a:extLst>
          </p:cNvPr>
          <p:cNvSpPr txBox="1"/>
          <p:nvPr/>
        </p:nvSpPr>
        <p:spPr>
          <a:xfrm>
            <a:off x="5216525" y="608171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3, 5, 2, 4, 1</a:t>
            </a:r>
          </a:p>
        </p:txBody>
      </p:sp>
    </p:spTree>
    <p:extLst>
      <p:ext uri="{BB962C8B-B14F-4D97-AF65-F5344CB8AC3E}">
        <p14:creationId xmlns:p14="http://schemas.microsoft.com/office/powerpoint/2010/main" val="276739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F9D7FEE3-B75E-4D7A-85E1-0BCB1FE0F0C0}"/>
              </a:ext>
            </a:extLst>
          </p:cNvPr>
          <p:cNvSpPr>
            <a:spLocks noGrp="1"/>
          </p:cNvSpPr>
          <p:nvPr>
            <p:ph type="title"/>
          </p:nvPr>
        </p:nvSpPr>
        <p:spPr>
          <a:xfrm>
            <a:off x="804672" y="457200"/>
            <a:ext cx="10579398" cy="1299411"/>
          </a:xfrm>
        </p:spPr>
        <p:txBody>
          <a:bodyPr>
            <a:normAutofit/>
          </a:bodyPr>
          <a:lstStyle/>
          <a:p>
            <a:r>
              <a:rPr lang="en-GB">
                <a:solidFill>
                  <a:srgbClr val="FFFFFF"/>
                </a:solidFill>
              </a:rPr>
              <a:t>Using Amino Acid sequences</a:t>
            </a:r>
          </a:p>
        </p:txBody>
      </p:sp>
      <p:sp>
        <p:nvSpPr>
          <p:cNvPr id="75" name="Rectangle 74">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ontrack-media.net/biology/bm3l5newimage1.gi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1384" y="2874568"/>
            <a:ext cx="5446501" cy="28274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2A68696-700F-4AD7-81AE-854648EC8D9F}"/>
              </a:ext>
            </a:extLst>
          </p:cNvPr>
          <p:cNvSpPr>
            <a:spLocks noGrp="1"/>
          </p:cNvSpPr>
          <p:nvPr>
            <p:ph idx="1"/>
          </p:nvPr>
        </p:nvSpPr>
        <p:spPr>
          <a:xfrm>
            <a:off x="6354871" y="2827419"/>
            <a:ext cx="5029200" cy="3227626"/>
          </a:xfrm>
        </p:spPr>
        <p:txBody>
          <a:bodyPr anchor="ctr">
            <a:normAutofit/>
          </a:bodyPr>
          <a:lstStyle/>
          <a:p>
            <a:pPr marL="0" indent="0">
              <a:buNone/>
            </a:pPr>
            <a:r>
              <a:rPr lang="en-GB" sz="1900">
                <a:solidFill>
                  <a:srgbClr val="000000"/>
                </a:solidFill>
              </a:rPr>
              <a:t>Cytochrome C is a protein used for respiration. It is not identical in all species. We can compare the sequence of the amino acid sequence in the cytochrome C protein to find how closely related organisms are.</a:t>
            </a:r>
          </a:p>
          <a:p>
            <a:r>
              <a:rPr lang="en-GB" sz="1900">
                <a:solidFill>
                  <a:srgbClr val="000000"/>
                </a:solidFill>
              </a:rPr>
              <a:t>Similar sequence = closely related</a:t>
            </a:r>
          </a:p>
          <a:p>
            <a:r>
              <a:rPr lang="en-GB" sz="1900">
                <a:solidFill>
                  <a:srgbClr val="000000"/>
                </a:solidFill>
              </a:rPr>
              <a:t>The more differences found = less closely related species.</a:t>
            </a:r>
          </a:p>
          <a:p>
            <a:endParaRPr lang="en-GB" sz="1900">
              <a:solidFill>
                <a:srgbClr val="000000"/>
              </a:solidFill>
            </a:endParaRPr>
          </a:p>
        </p:txBody>
      </p:sp>
    </p:spTree>
    <p:extLst>
      <p:ext uri="{BB962C8B-B14F-4D97-AF65-F5344CB8AC3E}">
        <p14:creationId xmlns:p14="http://schemas.microsoft.com/office/powerpoint/2010/main" val="203540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7889" y="4883544"/>
            <a:ext cx="3876086" cy="1556907"/>
          </a:xfrm>
        </p:spPr>
        <p:txBody>
          <a:bodyPr vert="horz" lIns="91440" tIns="45720" rIns="91440" bIns="45720" rtlCol="0" anchor="ctr">
            <a:normAutofit/>
          </a:bodyPr>
          <a:lstStyle/>
          <a:p>
            <a:pPr algn="l">
              <a:lnSpc>
                <a:spcPct val="90000"/>
              </a:lnSpc>
            </a:pPr>
            <a:r>
              <a:rPr lang="en-US" sz="2200" dirty="0"/>
              <a:t>Q. Which are the </a:t>
            </a:r>
            <a:r>
              <a:rPr lang="en-US" sz="2200" dirty="0">
                <a:solidFill>
                  <a:srgbClr val="00B050"/>
                </a:solidFill>
              </a:rPr>
              <a:t>most</a:t>
            </a:r>
            <a:r>
              <a:rPr lang="en-US" sz="2200" dirty="0"/>
              <a:t> and </a:t>
            </a:r>
            <a:r>
              <a:rPr lang="en-US" sz="2200" dirty="0">
                <a:solidFill>
                  <a:srgbClr val="FF0000"/>
                </a:solidFill>
              </a:rPr>
              <a:t>least</a:t>
            </a:r>
            <a:r>
              <a:rPr lang="en-US" sz="2200" dirty="0"/>
              <a:t> closely related organisms to humans in the table below?</a:t>
            </a:r>
            <a:br>
              <a:rPr lang="en-US" sz="2200" dirty="0"/>
            </a:br>
            <a:endParaRPr lang="en-US" sz="2200" dirty="0"/>
          </a:p>
        </p:txBody>
      </p:sp>
      <p:sp>
        <p:nvSpPr>
          <p:cNvPr id="17" name="Rectangle 1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A6A7DF-D544-4A36-AD55-7B5FC196A3D5}"/>
              </a:ext>
            </a:extLst>
          </p:cNvPr>
          <p:cNvSpPr>
            <a:spLocks noGrp="1"/>
          </p:cNvSpPr>
          <p:nvPr>
            <p:ph sz="half" idx="1"/>
          </p:nvPr>
        </p:nvSpPr>
        <p:spPr>
          <a:xfrm>
            <a:off x="5162719" y="4883544"/>
            <a:ext cx="6586915" cy="1556907"/>
          </a:xfrm>
        </p:spPr>
        <p:txBody>
          <a:bodyPr vert="horz" lIns="91440" tIns="45720" rIns="91440" bIns="45720" rtlCol="0" anchor="ctr">
            <a:normAutofit/>
          </a:bodyPr>
          <a:lstStyle/>
          <a:p>
            <a:pPr indent="-228600">
              <a:lnSpc>
                <a:spcPct val="90000"/>
              </a:lnSpc>
            </a:pPr>
            <a:r>
              <a:rPr lang="en-US" sz="1500" dirty="0"/>
              <a:t>Horse  = 17 similarities / 5 differences</a:t>
            </a:r>
          </a:p>
          <a:p>
            <a:pPr indent="-228600">
              <a:lnSpc>
                <a:spcPct val="90000"/>
              </a:lnSpc>
            </a:pPr>
            <a:r>
              <a:rPr lang="en-US" sz="1500" dirty="0"/>
              <a:t>Chicken = 16 similarities / 6differences</a:t>
            </a:r>
          </a:p>
          <a:p>
            <a:pPr indent="-228600">
              <a:lnSpc>
                <a:spcPct val="90000"/>
              </a:lnSpc>
            </a:pPr>
            <a:r>
              <a:rPr lang="en-US" sz="1500" dirty="0"/>
              <a:t>Frog =14 similarities/ 8 differences</a:t>
            </a:r>
          </a:p>
          <a:p>
            <a:pPr indent="-228600">
              <a:lnSpc>
                <a:spcPct val="90000"/>
              </a:lnSpc>
            </a:pPr>
            <a:r>
              <a:rPr lang="en-US" sz="1500" dirty="0">
                <a:solidFill>
                  <a:srgbClr val="FF0000"/>
                </a:solidFill>
              </a:rPr>
              <a:t>Shark = 8 similarities/ 14 differences</a:t>
            </a:r>
          </a:p>
          <a:p>
            <a:pPr indent="-228600">
              <a:lnSpc>
                <a:spcPct val="90000"/>
              </a:lnSpc>
            </a:pPr>
            <a:r>
              <a:rPr lang="en-US" sz="1500" dirty="0">
                <a:solidFill>
                  <a:srgbClr val="00B050"/>
                </a:solidFill>
              </a:rPr>
              <a:t>Monkey = 21 similarities/ 1 difference</a:t>
            </a:r>
          </a:p>
          <a:p>
            <a:pPr indent="-228600">
              <a:lnSpc>
                <a:spcPct val="90000"/>
              </a:lnSpc>
            </a:pPr>
            <a:r>
              <a:rPr lang="en-US" sz="1500" dirty="0"/>
              <a:t>Rabbit = 18 similarities/ 4 differences</a:t>
            </a:r>
          </a:p>
          <a:p>
            <a:pPr marL="0" indent="-228600">
              <a:lnSpc>
                <a:spcPct val="90000"/>
              </a:lnSpc>
            </a:pPr>
            <a:endParaRPr lang="en-US" sz="1500" dirty="0"/>
          </a:p>
        </p:txBody>
      </p:sp>
      <p:pic>
        <p:nvPicPr>
          <p:cNvPr id="20" name="Picture 2" descr="http://www.ontrack-media.net/biology/bm3l5newimage1.gif">
            <a:extLst>
              <a:ext uri="{FF2B5EF4-FFF2-40B4-BE49-F238E27FC236}">
                <a16:creationId xmlns:a16="http://schemas.microsoft.com/office/drawing/2014/main" id="{FC840EDC-A3C6-40EB-971F-4C6AB61E4AB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847528" y="142854"/>
            <a:ext cx="8280920" cy="429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6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2" ma:contentTypeDescription="Create a new document." ma:contentTypeScope="" ma:versionID="45ad6a6fab5a9ac9bbe2e5f3a154bf8c">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7ca21fb147049e5c77035728e82dfd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c429491b856c4e30abe8407934465dee xmlns="b83ea8ec-d1ce-4b1c-906d-dc0b29db2502">
      <Terms xmlns="http://schemas.microsoft.com/office/infopath/2007/PartnerControls"/>
    </c429491b856c4e30abe8407934465dee>
    <lcf76f155ced4ddcb4097134ff3c332f xmlns="39a9f016-2850-430d-a9d7-5d156f797ec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800ADF-D2BC-4057-8F27-6CBDDBDC9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FC3B2F-57C9-48BE-88DE-5517897AC748}">
  <ds:schemaRefs>
    <ds:schemaRef ds:uri="b83ea8ec-d1ce-4b1c-906d-dc0b29db2502"/>
    <ds:schemaRef ds:uri="http://schemas.microsoft.com/office/2006/documentManagement/types"/>
    <ds:schemaRef ds:uri="http://purl.org/dc/elements/1.1/"/>
    <ds:schemaRef ds:uri="http://schemas.microsoft.com/office/2006/metadata/properties"/>
    <ds:schemaRef ds:uri="39a9f016-2850-430d-a9d7-5d156f797ecb"/>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960A044-C184-4115-A8E0-4507E92E9D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955</Words>
  <Application>Microsoft Office PowerPoint</Application>
  <PresentationFormat>Widescreen</PresentationFormat>
  <Paragraphs>142</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gg sans</vt:lpstr>
      <vt:lpstr>Times New Roman</vt:lpstr>
      <vt:lpstr>Wingdings</vt:lpstr>
      <vt:lpstr>Office Theme</vt:lpstr>
      <vt:lpstr>Classification systems</vt:lpstr>
      <vt:lpstr>Development of Classification Systems</vt:lpstr>
      <vt:lpstr>The Evolution of Classification Systems</vt:lpstr>
      <vt:lpstr>PowerPoint Presentation</vt:lpstr>
      <vt:lpstr>Comparison of DNA base sequences</vt:lpstr>
      <vt:lpstr>Using DNA sequences</vt:lpstr>
      <vt:lpstr>DNA Hybridisation</vt:lpstr>
      <vt:lpstr>Using Amino Acid sequences</vt:lpstr>
      <vt:lpstr>Q. Which are the most and least closely related organisms to humans in the table below? </vt:lpstr>
      <vt:lpstr>Immunological Comparison of Proteins</vt:lpstr>
      <vt:lpstr>Immunological Comparison of Proteins</vt:lpstr>
      <vt:lpstr>Application question Below shows the amino acid sequence of the same protein for 4 different species.  a)Which 2 are the most closely related ? b)Which 2 are the least closely related?</vt:lpstr>
      <vt:lpstr>Comparing similarities and differences</vt:lpstr>
      <vt:lpstr>Exam question</vt:lpstr>
      <vt:lpstr>Exam question</vt:lpstr>
      <vt:lpstr>Exam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systems</dc:title>
  <dc:creator>Marisa Wyburn</dc:creator>
  <cp:lastModifiedBy>Chezka Mae Madrona</cp:lastModifiedBy>
  <cp:revision>23</cp:revision>
  <dcterms:created xsi:type="dcterms:W3CDTF">2020-06-03T10:10:32Z</dcterms:created>
  <dcterms:modified xsi:type="dcterms:W3CDTF">2025-07-23T08:05:59Z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Staff Category">
    <vt:lpwstr/>
  </property>
  <property fmtid="{D5CDD505-2E9C-101B-9397-08002B2CF9AE}" pid="4" name="Topic">
    <vt:lpwstr/>
  </property>
  <property fmtid="{D5CDD505-2E9C-101B-9397-08002B2CF9AE}" pid="5" name="Term">
    <vt:lpwstr/>
  </property>
  <property fmtid="{D5CDD505-2E9C-101B-9397-08002B2CF9AE}" pid="6" name="Week">
    <vt:lpwstr/>
  </property>
  <property fmtid="{D5CDD505-2E9C-101B-9397-08002B2CF9AE}" pid="7" name="Exam Board">
    <vt:lpwstr/>
  </property>
  <property fmtid="{D5CDD505-2E9C-101B-9397-08002B2CF9AE}" pid="8" name="MediaServiceImageTags">
    <vt:lpwstr/>
  </property>
</Properties>
</file>