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9753600" cy="7315200"/>
  <p:notesSz cx="6858000" cy="9144000"/>
  <p:embeddedFontLst>
    <p:embeddedFont>
      <p:font typeface="Calibri (MS) Bold" charset="1" panose="020F0702030404030204"/>
      <p:regular r:id="rId32"/>
    </p:embeddedFont>
    <p:embeddedFont>
      <p:font typeface="Calibri (MS)" charset="1" panose="020F0502020204030204"/>
      <p:regular r:id="rId33"/>
    </p:embeddedFont>
    <p:embeddedFont>
      <p:font typeface="Arimo" charset="1" panose="020B0604020202020204"/>
      <p:regular r:id="rId34"/>
    </p:embeddedFont>
    <p:embeddedFont>
      <p:font typeface="Arial" charset="1" panose="020B0604020202020204"/>
      <p:regular r:id="rId35"/>
    </p:embeddedFont>
    <p:embeddedFont>
      <p:font typeface="Arial Bold" charset="1" panose="020B0704020202020204"/>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jpeg" Type="http://schemas.openxmlformats.org/officeDocument/2006/relationships/image"/><Relationship Id="rId11" Target="../media/image10.jpeg" Type="http://schemas.openxmlformats.org/officeDocument/2006/relationships/image"/><Relationship Id="rId12" Target="../media/image11.jpeg" Type="http://schemas.openxmlformats.org/officeDocument/2006/relationships/image"/><Relationship Id="rId13" Target="https://geography-revision.co.uk/gcse/agriculture/types-of-farming/" TargetMode="External" Type="http://schemas.openxmlformats.org/officeDocument/2006/relationships/hyperlink"/><Relationship Id="rId14" Target="../media/image12.png" Type="http://schemas.openxmlformats.org/officeDocument/2006/relationships/image"/><Relationship Id="rId2" Target="../media/image1.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 Id="rId8" Target="../media/image7.jpeg"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8.png" Type="http://schemas.openxmlformats.org/officeDocument/2006/relationships/image"/><Relationship Id="rId4" Target="https://www.youtube.com/watch?v=xFqecEtdGZ0"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8.png" Type="http://schemas.openxmlformats.org/officeDocument/2006/relationships/image"/><Relationship Id="rId4" Target="https://www.youtube.com/watch?v=J4SaSfnHK3I"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9.jpeg" Type="http://schemas.openxmlformats.org/officeDocument/2006/relationships/image"/><Relationship Id="rId4" Target="../media/image40.png" Type="http://schemas.openxmlformats.org/officeDocument/2006/relationships/image"/><Relationship Id="rId5" Target="../media/image41.jpeg" Type="http://schemas.openxmlformats.org/officeDocument/2006/relationships/image"/><Relationship Id="rId6" Target="../media/image42.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ucsusa.org/resources/what-sustainable-agriculture" TargetMode="External" Type="http://schemas.openxmlformats.org/officeDocument/2006/relationships/hyperlink"/><Relationship Id="rId4" Target="https://www.nationalgeographic.com/science/article/partner-content-how-farm-our-unfarmable-land" TargetMode="External" Type="http://schemas.openxmlformats.org/officeDocument/2006/relationships/hyperlink"/><Relationship Id="rId5" Target="https://www.fao.org/3/y4252e/y4252e06a.htm" TargetMode="External" Type="http://schemas.openxmlformats.org/officeDocument/2006/relationships/hyperlink"/><Relationship Id="rId6" Target="https://www.sciencedaily.com/releases/2018/11/181105160905.htm" TargetMode="External" Type="http://schemas.openxmlformats.org/officeDocument/2006/relationships/hyperlink"/><Relationship Id="rId7" Target="../media/image43.jpeg" Type="http://schemas.openxmlformats.org/officeDocument/2006/relationships/image"/><Relationship Id="rId8" Target="../media/image44.png" Type="http://schemas.openxmlformats.org/officeDocument/2006/relationships/image"/><Relationship Id="rId9" Target="https://ourworldindata.org/peak-agriculture-land#:~:text=As%20you%20can%20see%2C%20they,protection%20of%20the%20world's%20ecosystems"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5.jpeg" Type="http://schemas.openxmlformats.org/officeDocument/2006/relationships/image"/><Relationship Id="rId4" Target="../media/image46.jpeg" Type="http://schemas.openxmlformats.org/officeDocument/2006/relationships/image"/><Relationship Id="rId5" Target="../media/image4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eea.europa.eu/publications/92-9167-205-X/page014.html" TargetMode="External" Type="http://schemas.openxmlformats.org/officeDocument/2006/relationships/hyperlink"/><Relationship Id="rId2" Target="../media/image1.png" Type="http://schemas.openxmlformats.org/officeDocument/2006/relationships/image"/><Relationship Id="rId3" Target="../media/image48.png" Type="http://schemas.openxmlformats.org/officeDocument/2006/relationships/image"/><Relationship Id="rId4" Target="../media/image49.png" Type="http://schemas.openxmlformats.org/officeDocument/2006/relationships/image"/><Relationship Id="rId5" Target="https://www.google.com/search?q=loss+of+pollinators+agriculture&amp;rlz=1C1GCEU_enRO967RO967&amp;oq=loss+of+pollinators+agriculture&amp;aqs=chrome..69i57j33i160l2.7310j0j7&amp;sourceid=chrome&amp;ie=UTF-8&amp;safe=active&amp;ssui=on" TargetMode="External" Type="http://schemas.openxmlformats.org/officeDocument/2006/relationships/hyperlink"/><Relationship Id="rId6" Target="https://www.unep.org/news-and-stories/press-release/our-global-food-system-primary-driver-biodiversity-loss#:~:text=Year'%20for%20Nature.-,Our%20global%20food%20system%20is%20the%20primary%20driver%20of%20biodiversity,the%20past%2010%20million%20years." TargetMode="External" Type="http://schemas.openxmlformats.org/officeDocument/2006/relationships/hyperlink"/><Relationship Id="rId7" Target="https://www.wwfbalticfarmer.org/eutrophication/" TargetMode="External" Type="http://schemas.openxmlformats.org/officeDocument/2006/relationships/hyperlink"/><Relationship Id="rId8" Target="http://stateofthebalticsea.helcom.fi/pressures-and-their-status/eutrophication/" TargetMode="External" Type="http://schemas.openxmlformats.org/officeDocument/2006/relationships/hyperlink"/><Relationship Id="rId9" Target="https://www.oecd.org/greengrowth/sustainable-agriculture/49841630.pdf"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0.pn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3.png" Type="http://schemas.openxmlformats.org/officeDocument/2006/relationships/image"/><Relationship Id="rId4" Target="../media/image5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5.png" Type="http://schemas.openxmlformats.org/officeDocument/2006/relationships/image"/><Relationship Id="rId4" Target="../media/image56.png" Type="http://schemas.openxmlformats.org/officeDocument/2006/relationships/image"/><Relationship Id="rId5" Target="../media/image57.png" Type="http://schemas.openxmlformats.org/officeDocument/2006/relationships/image"/><Relationship Id="rId6" Target="https://www.wbur.org/hereandnow/2019/09/20/soil-degradation-climate-change" TargetMode="External" Type="http://schemas.openxmlformats.org/officeDocument/2006/relationships/hyperlink"/><Relationship Id="rId7" Target="../media/image5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9.png" Type="http://schemas.openxmlformats.org/officeDocument/2006/relationships/image"/><Relationship Id="rId4" Target="../media/image6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1.png" Type="http://schemas.openxmlformats.org/officeDocument/2006/relationships/image"/><Relationship Id="rId4" Target="https://ourworldindata.org/food-ghg-emissions" TargetMode="External" Type="http://schemas.openxmlformats.org/officeDocument/2006/relationships/hyperlink"/><Relationship Id="rId5" Target="../media/image62.jpeg" Type="http://schemas.openxmlformats.org/officeDocument/2006/relationships/image"/><Relationship Id="rId6" Target="../media/image63.png" Type="http://schemas.openxmlformats.org/officeDocument/2006/relationships/image"/><Relationship Id="rId7" Target="../media/image6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coolgeography.co.uk/A-level/AQA/Year%2012/Food%20supply/Managing%20food%20supply/Green%20Revolution.htm" TargetMode="External" Type="http://schemas.openxmlformats.org/officeDocument/2006/relationships/hyperlink"/><Relationship Id="rId4" Target="../media/image65.jpeg" Type="http://schemas.openxmlformats.org/officeDocument/2006/relationships/image"/><Relationship Id="rId5" Target="../media/image6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7.png" Type="http://schemas.openxmlformats.org/officeDocument/2006/relationships/image"/><Relationship Id="rId4" Target="../media/image68.png" Type="http://schemas.openxmlformats.org/officeDocument/2006/relationships/image"/><Relationship Id="rId5" Target="../media/image6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sites.google.com/a/moe.edu.sg/sec-4-geography/food-resources" TargetMode="External" Type="http://schemas.openxmlformats.org/officeDocument/2006/relationships/hyperlink"/><Relationship Id="rId4" Target="https://olevelgeog.blogspot.com/" TargetMode="External" Type="http://schemas.openxmlformats.org/officeDocument/2006/relationships/hyperlink"/><Relationship Id="rId5" Target="../media/image7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https://ourworldindata.org/peak-agriculture-land"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11" Target="../media/image21.png" Type="http://schemas.openxmlformats.org/officeDocument/2006/relationships/image"/><Relationship Id="rId12" Target="../media/image22.svg" Type="http://schemas.openxmlformats.org/officeDocument/2006/relationships/image"/><Relationship Id="rId13" Target="../media/image23.png" Type="http://schemas.openxmlformats.org/officeDocument/2006/relationships/image"/><Relationship Id="rId14" Target="../media/image24.svg" Type="http://schemas.openxmlformats.org/officeDocument/2006/relationships/image"/><Relationship Id="rId15" Target="../media/image25.png" Type="http://schemas.openxmlformats.org/officeDocument/2006/relationships/image"/><Relationship Id="rId16" Target="../media/image26.svg" Type="http://schemas.openxmlformats.org/officeDocument/2006/relationships/image"/><Relationship Id="rId2" Target="../media/image13.jpeg" Type="http://schemas.openxmlformats.org/officeDocument/2006/relationships/image"/><Relationship Id="rId3" Target="../media/image1.png" Type="http://schemas.openxmlformats.org/officeDocument/2006/relationships/image"/><Relationship Id="rId4" Target="../media/image14.jpe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3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3.png" Type="http://schemas.openxmlformats.org/officeDocument/2006/relationships/image"/><Relationship Id="rId4" Target="https://www.wool.com/land/regenerative-agriculture/case-studies/" TargetMode="External" Type="http://schemas.openxmlformats.org/officeDocument/2006/relationships/hyperlink"/><Relationship Id="rId5" Target="https://pasture.io/beef-and-sheep/sheep-australia" TargetMode="External" Type="http://schemas.openxmlformats.org/officeDocument/2006/relationships/hyperlink"/><Relationship Id="rId6" Target="https://www.wool.com/sustainability?category=Regenerative+Agriculture#articles" TargetMode="External" Type="http://schemas.openxmlformats.org/officeDocument/2006/relationships/hyperlink"/><Relationship Id="rId7" Target="../media/image34.png" Type="http://schemas.openxmlformats.org/officeDocument/2006/relationships/image"/><Relationship Id="rId8" Target="../media/image3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geographyfieldwork.com/RiceFarm.htm" TargetMode="External" Type="http://schemas.openxmlformats.org/officeDocument/2006/relationships/hyperlink"/><Relationship Id="rId4" Target="../media/image36.png" Type="http://schemas.openxmlformats.org/officeDocument/2006/relationships/image"/><Relationship Id="rId5" Target="../media/image3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youtube.com/watch?v=Qmla9NLFBvU" TargetMode="External" Type="http://schemas.openxmlformats.org/officeDocument/2006/relationships/hyperlink"/><Relationship Id="rId4" Target="../media/image3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13546"/>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Title: Agricultural Systems</a:t>
              </a:r>
            </a:p>
          </p:txBody>
        </p:sp>
      </p:grpSp>
      <p:grpSp>
        <p:nvGrpSpPr>
          <p:cNvPr name="Group 7" id="7"/>
          <p:cNvGrpSpPr/>
          <p:nvPr/>
        </p:nvGrpSpPr>
        <p:grpSpPr>
          <a:xfrm rot="0">
            <a:off x="-13547" y="1043093"/>
            <a:ext cx="9780693" cy="958119"/>
            <a:chOff x="0" y="0"/>
            <a:chExt cx="13040924" cy="1277493"/>
          </a:xfrm>
        </p:grpSpPr>
        <p:sp>
          <p:nvSpPr>
            <p:cNvPr name="Freeform 8" id="8"/>
            <p:cNvSpPr/>
            <p:nvPr/>
          </p:nvSpPr>
          <p:spPr>
            <a:xfrm flipH="false" flipV="false" rot="0">
              <a:off x="18034" y="18034"/>
              <a:ext cx="13004801" cy="1241425"/>
            </a:xfrm>
            <a:custGeom>
              <a:avLst/>
              <a:gdLst/>
              <a:ahLst/>
              <a:cxnLst/>
              <a:rect r="r" b="b" t="t" l="l"/>
              <a:pathLst>
                <a:path h="1241425" w="13004801">
                  <a:moveTo>
                    <a:pt x="0" y="0"/>
                  </a:moveTo>
                  <a:lnTo>
                    <a:pt x="13004801" y="0"/>
                  </a:lnTo>
                  <a:lnTo>
                    <a:pt x="13004801" y="1241425"/>
                  </a:lnTo>
                  <a:lnTo>
                    <a:pt x="0" y="1241425"/>
                  </a:lnTo>
                  <a:close/>
                </a:path>
              </a:pathLst>
            </a:custGeom>
            <a:solidFill>
              <a:srgbClr val="FFFF00"/>
            </a:solidFill>
          </p:spPr>
        </p:sp>
        <p:sp>
          <p:nvSpPr>
            <p:cNvPr name="Freeform 9" id="9"/>
            <p:cNvSpPr/>
            <p:nvPr/>
          </p:nvSpPr>
          <p:spPr>
            <a:xfrm flipH="false" flipV="false" rot="0">
              <a:off x="0" y="0"/>
              <a:ext cx="13040868" cy="1277493"/>
            </a:xfrm>
            <a:custGeom>
              <a:avLst/>
              <a:gdLst/>
              <a:ahLst/>
              <a:cxnLst/>
              <a:rect r="r" b="b" t="t" l="l"/>
              <a:pathLst>
                <a:path h="1277493" w="13040868">
                  <a:moveTo>
                    <a:pt x="18034" y="0"/>
                  </a:moveTo>
                  <a:lnTo>
                    <a:pt x="13022835" y="0"/>
                  </a:lnTo>
                  <a:cubicBezTo>
                    <a:pt x="13032867" y="0"/>
                    <a:pt x="13040868" y="8128"/>
                    <a:pt x="13040868" y="18034"/>
                  </a:cubicBezTo>
                  <a:lnTo>
                    <a:pt x="13040868" y="1259459"/>
                  </a:lnTo>
                  <a:cubicBezTo>
                    <a:pt x="13040868" y="1269492"/>
                    <a:pt x="13032739" y="1277493"/>
                    <a:pt x="13022835" y="1277493"/>
                  </a:cubicBezTo>
                  <a:lnTo>
                    <a:pt x="18034" y="1277493"/>
                  </a:lnTo>
                  <a:cubicBezTo>
                    <a:pt x="8001" y="1277493"/>
                    <a:pt x="0" y="1269365"/>
                    <a:pt x="0" y="1259459"/>
                  </a:cubicBezTo>
                  <a:lnTo>
                    <a:pt x="0" y="18034"/>
                  </a:lnTo>
                  <a:cubicBezTo>
                    <a:pt x="0" y="8128"/>
                    <a:pt x="8128" y="0"/>
                    <a:pt x="18034" y="0"/>
                  </a:cubicBezTo>
                  <a:moveTo>
                    <a:pt x="18034" y="36068"/>
                  </a:moveTo>
                  <a:lnTo>
                    <a:pt x="18034" y="18034"/>
                  </a:lnTo>
                  <a:lnTo>
                    <a:pt x="36068" y="18034"/>
                  </a:lnTo>
                  <a:lnTo>
                    <a:pt x="36068" y="1259459"/>
                  </a:lnTo>
                  <a:lnTo>
                    <a:pt x="18034" y="1259459"/>
                  </a:lnTo>
                  <a:lnTo>
                    <a:pt x="18034" y="1241425"/>
                  </a:lnTo>
                  <a:lnTo>
                    <a:pt x="13022835" y="1241425"/>
                  </a:lnTo>
                  <a:lnTo>
                    <a:pt x="13022835" y="1259459"/>
                  </a:lnTo>
                  <a:lnTo>
                    <a:pt x="13004800" y="1259459"/>
                  </a:lnTo>
                  <a:lnTo>
                    <a:pt x="13004800" y="18034"/>
                  </a:lnTo>
                  <a:lnTo>
                    <a:pt x="13022835" y="18034"/>
                  </a:lnTo>
                  <a:lnTo>
                    <a:pt x="13022835" y="36068"/>
                  </a:lnTo>
                  <a:lnTo>
                    <a:pt x="18034" y="36068"/>
                  </a:lnTo>
                  <a:close/>
                </a:path>
              </a:pathLst>
            </a:custGeom>
            <a:solidFill>
              <a:srgbClr val="B66D31"/>
            </a:solidFill>
          </p:spPr>
        </p:sp>
        <p:sp>
          <p:nvSpPr>
            <p:cNvPr name="TextBox 10" id="10"/>
            <p:cNvSpPr txBox="true"/>
            <p:nvPr/>
          </p:nvSpPr>
          <p:spPr>
            <a:xfrm>
              <a:off x="0" y="-28575"/>
              <a:ext cx="13040924" cy="1306068"/>
            </a:xfrm>
            <a:prstGeom prst="rect">
              <a:avLst/>
            </a:prstGeom>
          </p:spPr>
          <p:txBody>
            <a:bodyPr anchor="t" rtlCol="false" tIns="50800" lIns="50800" bIns="50800" rIns="50800"/>
            <a:lstStyle/>
            <a:p>
              <a:pPr algn="ctr">
                <a:lnSpc>
                  <a:spcPts val="1787"/>
                </a:lnSpc>
              </a:pPr>
              <a:r>
                <a:rPr lang="en-US" b="true" sz="1489" u="sng">
                  <a:solidFill>
                    <a:srgbClr val="000000"/>
                  </a:solidFill>
                  <a:latin typeface="Calibri (MS) Bold"/>
                  <a:ea typeface="Calibri (MS) Bold"/>
                  <a:cs typeface="Calibri (MS) Bold"/>
                  <a:sym typeface="Calibri (MS) Bold"/>
                </a:rPr>
                <a:t>STARTER:</a:t>
              </a:r>
            </a:p>
            <a:p>
              <a:pPr algn="ctr">
                <a:lnSpc>
                  <a:spcPts val="1787"/>
                </a:lnSpc>
              </a:pPr>
            </a:p>
            <a:p>
              <a:pPr algn="ctr">
                <a:lnSpc>
                  <a:spcPts val="1787"/>
                </a:lnSpc>
              </a:pPr>
              <a:r>
                <a:rPr lang="en-US" sz="1489" b="true">
                  <a:solidFill>
                    <a:srgbClr val="000000"/>
                  </a:solidFill>
                  <a:latin typeface="Calibri (MS) Bold"/>
                  <a:ea typeface="Calibri (MS) Bold"/>
                  <a:cs typeface="Calibri (MS) Bold"/>
                  <a:sym typeface="Calibri (MS) Bold"/>
                </a:rPr>
                <a:t>What types of farming do you know? Aim for at least 6.</a:t>
              </a:r>
            </a:p>
          </p:txBody>
        </p:sp>
      </p:grpSp>
      <p:grpSp>
        <p:nvGrpSpPr>
          <p:cNvPr name="Group 11" id="11"/>
          <p:cNvGrpSpPr>
            <a:grpSpLocks noChangeAspect="true"/>
          </p:cNvGrpSpPr>
          <p:nvPr/>
        </p:nvGrpSpPr>
        <p:grpSpPr>
          <a:xfrm rot="0">
            <a:off x="1" y="1987667"/>
            <a:ext cx="2357119" cy="1544320"/>
            <a:chOff x="0" y="0"/>
            <a:chExt cx="3142825" cy="2059093"/>
          </a:xfrm>
        </p:grpSpPr>
        <p:sp>
          <p:nvSpPr>
            <p:cNvPr name="Freeform 12" id="12" descr="EIT Food online course: Innovation in Arable Farming | EIT"/>
            <p:cNvSpPr/>
            <p:nvPr/>
          </p:nvSpPr>
          <p:spPr>
            <a:xfrm flipH="false" flipV="false" rot="0">
              <a:off x="0" y="0"/>
              <a:ext cx="3142869" cy="2059051"/>
            </a:xfrm>
            <a:custGeom>
              <a:avLst/>
              <a:gdLst/>
              <a:ahLst/>
              <a:cxnLst/>
              <a:rect r="r" b="b" t="t" l="l"/>
              <a:pathLst>
                <a:path h="2059051" w="3142869">
                  <a:moveTo>
                    <a:pt x="0" y="0"/>
                  </a:moveTo>
                  <a:lnTo>
                    <a:pt x="3142869" y="0"/>
                  </a:lnTo>
                  <a:lnTo>
                    <a:pt x="3142869" y="2059051"/>
                  </a:lnTo>
                  <a:lnTo>
                    <a:pt x="0" y="2059051"/>
                  </a:lnTo>
                  <a:lnTo>
                    <a:pt x="0" y="0"/>
                  </a:lnTo>
                  <a:close/>
                </a:path>
              </a:pathLst>
            </a:custGeom>
            <a:blipFill>
              <a:blip r:embed="rId3"/>
              <a:stretch>
                <a:fillRect l="0" t="0" r="1" b="-31"/>
              </a:stretch>
            </a:blipFill>
          </p:spPr>
        </p:sp>
      </p:grpSp>
      <p:grpSp>
        <p:nvGrpSpPr>
          <p:cNvPr name="Group 13" id="13"/>
          <p:cNvGrpSpPr/>
          <p:nvPr/>
        </p:nvGrpSpPr>
        <p:grpSpPr>
          <a:xfrm rot="0">
            <a:off x="3387" y="3576321"/>
            <a:ext cx="2353733" cy="295466"/>
            <a:chOff x="0" y="0"/>
            <a:chExt cx="3138311" cy="393954"/>
          </a:xfrm>
        </p:grpSpPr>
        <p:sp>
          <p:nvSpPr>
            <p:cNvPr name="Freeform 14" id="14"/>
            <p:cNvSpPr/>
            <p:nvPr/>
          </p:nvSpPr>
          <p:spPr>
            <a:xfrm flipH="false" flipV="false" rot="0">
              <a:off x="-1524" y="-1524"/>
              <a:ext cx="3141345" cy="397002"/>
            </a:xfrm>
            <a:custGeom>
              <a:avLst/>
              <a:gdLst/>
              <a:ahLst/>
              <a:cxnLst/>
              <a:rect r="r" b="b" t="t" l="l"/>
              <a:pathLst>
                <a:path h="397002" w="3141345">
                  <a:moveTo>
                    <a:pt x="1524" y="0"/>
                  </a:moveTo>
                  <a:lnTo>
                    <a:pt x="3139821" y="0"/>
                  </a:lnTo>
                  <a:cubicBezTo>
                    <a:pt x="3140710" y="0"/>
                    <a:pt x="3141345" y="762"/>
                    <a:pt x="3141345" y="1524"/>
                  </a:cubicBezTo>
                  <a:lnTo>
                    <a:pt x="3141345" y="395478"/>
                  </a:lnTo>
                  <a:cubicBezTo>
                    <a:pt x="3141345" y="396367"/>
                    <a:pt x="3140583" y="397002"/>
                    <a:pt x="3139821" y="397002"/>
                  </a:cubicBezTo>
                  <a:lnTo>
                    <a:pt x="1524" y="397002"/>
                  </a:lnTo>
                  <a:cubicBezTo>
                    <a:pt x="635" y="397002"/>
                    <a:pt x="0" y="396240"/>
                    <a:pt x="0" y="395478"/>
                  </a:cubicBezTo>
                  <a:lnTo>
                    <a:pt x="0" y="1524"/>
                  </a:lnTo>
                  <a:cubicBezTo>
                    <a:pt x="0" y="635"/>
                    <a:pt x="762" y="0"/>
                    <a:pt x="1524" y="0"/>
                  </a:cubicBezTo>
                  <a:moveTo>
                    <a:pt x="1524" y="3048"/>
                  </a:moveTo>
                  <a:lnTo>
                    <a:pt x="1524" y="1524"/>
                  </a:lnTo>
                  <a:lnTo>
                    <a:pt x="3048" y="1524"/>
                  </a:lnTo>
                  <a:lnTo>
                    <a:pt x="3048" y="395478"/>
                  </a:lnTo>
                  <a:lnTo>
                    <a:pt x="1524" y="395478"/>
                  </a:lnTo>
                  <a:lnTo>
                    <a:pt x="1524" y="393954"/>
                  </a:lnTo>
                  <a:lnTo>
                    <a:pt x="3139821" y="393954"/>
                  </a:lnTo>
                  <a:lnTo>
                    <a:pt x="3139821" y="395478"/>
                  </a:lnTo>
                  <a:lnTo>
                    <a:pt x="3138297" y="395478"/>
                  </a:lnTo>
                  <a:lnTo>
                    <a:pt x="3138297" y="1524"/>
                  </a:lnTo>
                  <a:lnTo>
                    <a:pt x="3139821" y="1524"/>
                  </a:lnTo>
                  <a:lnTo>
                    <a:pt x="3139821" y="3048"/>
                  </a:lnTo>
                  <a:lnTo>
                    <a:pt x="1524" y="3048"/>
                  </a:lnTo>
                  <a:close/>
                </a:path>
              </a:pathLst>
            </a:custGeom>
            <a:solidFill>
              <a:srgbClr val="4F81BD"/>
            </a:solidFill>
          </p:spPr>
        </p:sp>
        <p:sp>
          <p:nvSpPr>
            <p:cNvPr name="TextBox 15" id="15"/>
            <p:cNvSpPr txBox="true"/>
            <p:nvPr/>
          </p:nvSpPr>
          <p:spPr>
            <a:xfrm>
              <a:off x="0" y="-28575"/>
              <a:ext cx="3138311" cy="422529"/>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Arable Farming</a:t>
              </a:r>
            </a:p>
          </p:txBody>
        </p:sp>
      </p:grpSp>
      <p:grpSp>
        <p:nvGrpSpPr>
          <p:cNvPr name="Group 16" id="16"/>
          <p:cNvGrpSpPr>
            <a:grpSpLocks noChangeAspect="true"/>
          </p:cNvGrpSpPr>
          <p:nvPr/>
        </p:nvGrpSpPr>
        <p:grpSpPr>
          <a:xfrm rot="0">
            <a:off x="2519680" y="1990129"/>
            <a:ext cx="2113280" cy="1541858"/>
            <a:chOff x="0" y="0"/>
            <a:chExt cx="2817707" cy="2055811"/>
          </a:xfrm>
        </p:grpSpPr>
        <p:sp>
          <p:nvSpPr>
            <p:cNvPr name="Freeform 17" id="17" descr="http://sixfigurefarmingnztour.com/wp-content/uploads/sites/628/2019/09/Push-to-make-green-farming-profit-started-in-New-Zealand_wrbm_large-300x200.jpg"/>
            <p:cNvSpPr/>
            <p:nvPr/>
          </p:nvSpPr>
          <p:spPr>
            <a:xfrm flipH="false" flipV="false" rot="0">
              <a:off x="0" y="0"/>
              <a:ext cx="2817749" cy="2055749"/>
            </a:xfrm>
            <a:custGeom>
              <a:avLst/>
              <a:gdLst/>
              <a:ahLst/>
              <a:cxnLst/>
              <a:rect r="r" b="b" t="t" l="l"/>
              <a:pathLst>
                <a:path h="2055749" w="2817749">
                  <a:moveTo>
                    <a:pt x="0" y="0"/>
                  </a:moveTo>
                  <a:lnTo>
                    <a:pt x="2817749" y="0"/>
                  </a:lnTo>
                  <a:lnTo>
                    <a:pt x="2817749" y="2055749"/>
                  </a:lnTo>
                  <a:lnTo>
                    <a:pt x="0" y="2055749"/>
                  </a:lnTo>
                  <a:lnTo>
                    <a:pt x="0" y="0"/>
                  </a:lnTo>
                  <a:close/>
                </a:path>
              </a:pathLst>
            </a:custGeom>
            <a:blipFill>
              <a:blip r:embed="rId4"/>
              <a:stretch>
                <a:fillRect l="0" t="0" r="-9439" b="-3"/>
              </a:stretch>
            </a:blipFill>
          </p:spPr>
        </p:sp>
      </p:grpSp>
      <p:grpSp>
        <p:nvGrpSpPr>
          <p:cNvPr name="Group 18" id="18"/>
          <p:cNvGrpSpPr/>
          <p:nvPr/>
        </p:nvGrpSpPr>
        <p:grpSpPr>
          <a:xfrm rot="0">
            <a:off x="2519681" y="3556618"/>
            <a:ext cx="2113280" cy="295466"/>
            <a:chOff x="0" y="0"/>
            <a:chExt cx="2817707" cy="393954"/>
          </a:xfrm>
        </p:grpSpPr>
        <p:sp>
          <p:nvSpPr>
            <p:cNvPr name="Freeform 19" id="19"/>
            <p:cNvSpPr/>
            <p:nvPr/>
          </p:nvSpPr>
          <p:spPr>
            <a:xfrm flipH="false" flipV="false" rot="0">
              <a:off x="-1524" y="-1524"/>
              <a:ext cx="2820797" cy="397002"/>
            </a:xfrm>
            <a:custGeom>
              <a:avLst/>
              <a:gdLst/>
              <a:ahLst/>
              <a:cxnLst/>
              <a:rect r="r" b="b" t="t" l="l"/>
              <a:pathLst>
                <a:path h="397002" w="2820797">
                  <a:moveTo>
                    <a:pt x="1524" y="0"/>
                  </a:moveTo>
                  <a:lnTo>
                    <a:pt x="2819273" y="0"/>
                  </a:lnTo>
                  <a:cubicBezTo>
                    <a:pt x="2820162" y="0"/>
                    <a:pt x="2820797" y="762"/>
                    <a:pt x="2820797" y="1524"/>
                  </a:cubicBezTo>
                  <a:lnTo>
                    <a:pt x="2820797" y="395478"/>
                  </a:lnTo>
                  <a:cubicBezTo>
                    <a:pt x="2820797" y="396367"/>
                    <a:pt x="2820035" y="397002"/>
                    <a:pt x="2819273" y="397002"/>
                  </a:cubicBezTo>
                  <a:lnTo>
                    <a:pt x="1524" y="397002"/>
                  </a:lnTo>
                  <a:cubicBezTo>
                    <a:pt x="635" y="397002"/>
                    <a:pt x="0" y="396240"/>
                    <a:pt x="0" y="395478"/>
                  </a:cubicBezTo>
                  <a:lnTo>
                    <a:pt x="0" y="1524"/>
                  </a:lnTo>
                  <a:cubicBezTo>
                    <a:pt x="0" y="635"/>
                    <a:pt x="762" y="0"/>
                    <a:pt x="1524" y="0"/>
                  </a:cubicBezTo>
                  <a:moveTo>
                    <a:pt x="1524" y="3048"/>
                  </a:moveTo>
                  <a:lnTo>
                    <a:pt x="1524" y="1524"/>
                  </a:lnTo>
                  <a:lnTo>
                    <a:pt x="3048" y="1524"/>
                  </a:lnTo>
                  <a:lnTo>
                    <a:pt x="3048" y="395478"/>
                  </a:lnTo>
                  <a:lnTo>
                    <a:pt x="1524" y="395478"/>
                  </a:lnTo>
                  <a:lnTo>
                    <a:pt x="1524" y="393954"/>
                  </a:lnTo>
                  <a:lnTo>
                    <a:pt x="2819273" y="393954"/>
                  </a:lnTo>
                  <a:lnTo>
                    <a:pt x="2819273" y="395478"/>
                  </a:lnTo>
                  <a:lnTo>
                    <a:pt x="2817749" y="395478"/>
                  </a:lnTo>
                  <a:lnTo>
                    <a:pt x="2817749" y="1524"/>
                  </a:lnTo>
                  <a:lnTo>
                    <a:pt x="2819273" y="1524"/>
                  </a:lnTo>
                  <a:lnTo>
                    <a:pt x="2819273" y="3048"/>
                  </a:lnTo>
                  <a:lnTo>
                    <a:pt x="1524" y="3048"/>
                  </a:lnTo>
                  <a:close/>
                </a:path>
              </a:pathLst>
            </a:custGeom>
            <a:solidFill>
              <a:srgbClr val="4F81BD"/>
            </a:solidFill>
          </p:spPr>
        </p:sp>
        <p:sp>
          <p:nvSpPr>
            <p:cNvPr name="TextBox 20" id="20"/>
            <p:cNvSpPr txBox="true"/>
            <p:nvPr/>
          </p:nvSpPr>
          <p:spPr>
            <a:xfrm>
              <a:off x="0" y="-28575"/>
              <a:ext cx="2817707" cy="422529"/>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Pastoral Farming</a:t>
              </a:r>
            </a:p>
          </p:txBody>
        </p:sp>
      </p:grpSp>
      <p:grpSp>
        <p:nvGrpSpPr>
          <p:cNvPr name="Group 21" id="21"/>
          <p:cNvGrpSpPr>
            <a:grpSpLocks noChangeAspect="true"/>
          </p:cNvGrpSpPr>
          <p:nvPr/>
        </p:nvGrpSpPr>
        <p:grpSpPr>
          <a:xfrm rot="0">
            <a:off x="4795521" y="1985204"/>
            <a:ext cx="1950719" cy="1546784"/>
            <a:chOff x="0" y="0"/>
            <a:chExt cx="2600959" cy="2062379"/>
          </a:xfrm>
        </p:grpSpPr>
        <p:sp>
          <p:nvSpPr>
            <p:cNvPr name="Freeform 22" id="22" descr="Mixed farming without livestock - Country Guide"/>
            <p:cNvSpPr/>
            <p:nvPr/>
          </p:nvSpPr>
          <p:spPr>
            <a:xfrm flipH="false" flipV="false" rot="0">
              <a:off x="0" y="0"/>
              <a:ext cx="2600960" cy="2062353"/>
            </a:xfrm>
            <a:custGeom>
              <a:avLst/>
              <a:gdLst/>
              <a:ahLst/>
              <a:cxnLst/>
              <a:rect r="r" b="b" t="t" l="l"/>
              <a:pathLst>
                <a:path h="2062353" w="2600960">
                  <a:moveTo>
                    <a:pt x="0" y="0"/>
                  </a:moveTo>
                  <a:lnTo>
                    <a:pt x="2600960" y="0"/>
                  </a:lnTo>
                  <a:lnTo>
                    <a:pt x="2600960" y="2062353"/>
                  </a:lnTo>
                  <a:lnTo>
                    <a:pt x="0" y="2062353"/>
                  </a:lnTo>
                  <a:lnTo>
                    <a:pt x="0" y="0"/>
                  </a:lnTo>
                  <a:close/>
                </a:path>
              </a:pathLst>
            </a:custGeom>
            <a:blipFill>
              <a:blip r:embed="rId5"/>
              <a:stretch>
                <a:fillRect l="0" t="0" r="0" b="-32"/>
              </a:stretch>
            </a:blipFill>
          </p:spPr>
        </p:sp>
      </p:grpSp>
      <p:grpSp>
        <p:nvGrpSpPr>
          <p:cNvPr name="Group 23" id="23"/>
          <p:cNvGrpSpPr/>
          <p:nvPr/>
        </p:nvGrpSpPr>
        <p:grpSpPr>
          <a:xfrm rot="0">
            <a:off x="4795520" y="3529524"/>
            <a:ext cx="1950720" cy="295466"/>
            <a:chOff x="0" y="0"/>
            <a:chExt cx="2600960" cy="393954"/>
          </a:xfrm>
        </p:grpSpPr>
        <p:sp>
          <p:nvSpPr>
            <p:cNvPr name="Freeform 24" id="24"/>
            <p:cNvSpPr/>
            <p:nvPr/>
          </p:nvSpPr>
          <p:spPr>
            <a:xfrm flipH="false" flipV="false" rot="0">
              <a:off x="-1524" y="-1524"/>
              <a:ext cx="2604008" cy="397002"/>
            </a:xfrm>
            <a:custGeom>
              <a:avLst/>
              <a:gdLst/>
              <a:ahLst/>
              <a:cxnLst/>
              <a:rect r="r" b="b" t="t" l="l"/>
              <a:pathLst>
                <a:path h="397002" w="2604008">
                  <a:moveTo>
                    <a:pt x="1524" y="0"/>
                  </a:moveTo>
                  <a:lnTo>
                    <a:pt x="2602484" y="0"/>
                  </a:lnTo>
                  <a:cubicBezTo>
                    <a:pt x="2603373" y="0"/>
                    <a:pt x="2604008" y="762"/>
                    <a:pt x="2604008" y="1524"/>
                  </a:cubicBezTo>
                  <a:lnTo>
                    <a:pt x="2604008" y="395478"/>
                  </a:lnTo>
                  <a:cubicBezTo>
                    <a:pt x="2604008" y="396367"/>
                    <a:pt x="2603246" y="397002"/>
                    <a:pt x="2602484" y="397002"/>
                  </a:cubicBezTo>
                  <a:lnTo>
                    <a:pt x="1524" y="397002"/>
                  </a:lnTo>
                  <a:cubicBezTo>
                    <a:pt x="635" y="397002"/>
                    <a:pt x="0" y="396240"/>
                    <a:pt x="0" y="395478"/>
                  </a:cubicBezTo>
                  <a:lnTo>
                    <a:pt x="0" y="1524"/>
                  </a:lnTo>
                  <a:cubicBezTo>
                    <a:pt x="0" y="635"/>
                    <a:pt x="762" y="0"/>
                    <a:pt x="1524" y="0"/>
                  </a:cubicBezTo>
                  <a:moveTo>
                    <a:pt x="1524" y="3048"/>
                  </a:moveTo>
                  <a:lnTo>
                    <a:pt x="1524" y="1524"/>
                  </a:lnTo>
                  <a:lnTo>
                    <a:pt x="3048" y="1524"/>
                  </a:lnTo>
                  <a:lnTo>
                    <a:pt x="3048" y="395478"/>
                  </a:lnTo>
                  <a:lnTo>
                    <a:pt x="1524" y="395478"/>
                  </a:lnTo>
                  <a:lnTo>
                    <a:pt x="1524" y="393954"/>
                  </a:lnTo>
                  <a:lnTo>
                    <a:pt x="2602484" y="393954"/>
                  </a:lnTo>
                  <a:lnTo>
                    <a:pt x="2602484" y="395478"/>
                  </a:lnTo>
                  <a:lnTo>
                    <a:pt x="2600960" y="395478"/>
                  </a:lnTo>
                  <a:lnTo>
                    <a:pt x="2600960" y="1524"/>
                  </a:lnTo>
                  <a:lnTo>
                    <a:pt x="2602484" y="1524"/>
                  </a:lnTo>
                  <a:lnTo>
                    <a:pt x="2602484" y="3048"/>
                  </a:lnTo>
                  <a:lnTo>
                    <a:pt x="1524" y="3048"/>
                  </a:lnTo>
                  <a:close/>
                </a:path>
              </a:pathLst>
            </a:custGeom>
            <a:solidFill>
              <a:srgbClr val="4F81BD"/>
            </a:solidFill>
          </p:spPr>
        </p:sp>
        <p:sp>
          <p:nvSpPr>
            <p:cNvPr name="TextBox 25" id="25"/>
            <p:cNvSpPr txBox="true"/>
            <p:nvPr/>
          </p:nvSpPr>
          <p:spPr>
            <a:xfrm>
              <a:off x="0" y="-28575"/>
              <a:ext cx="2600960" cy="422529"/>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Mixed Farming</a:t>
              </a:r>
            </a:p>
          </p:txBody>
        </p:sp>
      </p:grpSp>
      <p:grpSp>
        <p:nvGrpSpPr>
          <p:cNvPr name="Group 26" id="26"/>
          <p:cNvGrpSpPr>
            <a:grpSpLocks noChangeAspect="true"/>
          </p:cNvGrpSpPr>
          <p:nvPr/>
        </p:nvGrpSpPr>
        <p:grpSpPr>
          <a:xfrm rot="0">
            <a:off x="6908799" y="1986654"/>
            <a:ext cx="2435013" cy="1542870"/>
            <a:chOff x="0" y="0"/>
            <a:chExt cx="3246684" cy="2057161"/>
          </a:xfrm>
        </p:grpSpPr>
        <p:sp>
          <p:nvSpPr>
            <p:cNvPr name="Freeform 27" id="27" descr="Farming in India: Story of the Indian Farmer, Types of Farming, Examples"/>
            <p:cNvSpPr/>
            <p:nvPr/>
          </p:nvSpPr>
          <p:spPr>
            <a:xfrm flipH="false" flipV="false" rot="0">
              <a:off x="0" y="0"/>
              <a:ext cx="3246628" cy="2057146"/>
            </a:xfrm>
            <a:custGeom>
              <a:avLst/>
              <a:gdLst/>
              <a:ahLst/>
              <a:cxnLst/>
              <a:rect r="r" b="b" t="t" l="l"/>
              <a:pathLst>
                <a:path h="2057146" w="3246628">
                  <a:moveTo>
                    <a:pt x="0" y="0"/>
                  </a:moveTo>
                  <a:lnTo>
                    <a:pt x="3246628" y="0"/>
                  </a:lnTo>
                  <a:lnTo>
                    <a:pt x="3246628" y="2057146"/>
                  </a:lnTo>
                  <a:lnTo>
                    <a:pt x="0" y="2057146"/>
                  </a:lnTo>
                  <a:lnTo>
                    <a:pt x="0" y="0"/>
                  </a:lnTo>
                  <a:close/>
                </a:path>
              </a:pathLst>
            </a:custGeom>
            <a:blipFill>
              <a:blip r:embed="rId6"/>
              <a:stretch>
                <a:fillRect l="0" t="0" r="-1" b="-41"/>
              </a:stretch>
            </a:blipFill>
          </p:spPr>
        </p:sp>
      </p:grpSp>
      <p:grpSp>
        <p:nvGrpSpPr>
          <p:cNvPr name="Group 28" id="28"/>
          <p:cNvGrpSpPr/>
          <p:nvPr/>
        </p:nvGrpSpPr>
        <p:grpSpPr>
          <a:xfrm rot="0">
            <a:off x="6908798" y="3522135"/>
            <a:ext cx="2435013" cy="302854"/>
            <a:chOff x="0" y="0"/>
            <a:chExt cx="3246684" cy="403806"/>
          </a:xfrm>
        </p:grpSpPr>
        <p:sp>
          <p:nvSpPr>
            <p:cNvPr name="Freeform 29" id="29"/>
            <p:cNvSpPr/>
            <p:nvPr/>
          </p:nvSpPr>
          <p:spPr>
            <a:xfrm flipH="false" flipV="false" rot="0">
              <a:off x="-1524" y="-1524"/>
              <a:ext cx="3249676" cy="406908"/>
            </a:xfrm>
            <a:custGeom>
              <a:avLst/>
              <a:gdLst/>
              <a:ahLst/>
              <a:cxnLst/>
              <a:rect r="r" b="b" t="t" l="l"/>
              <a:pathLst>
                <a:path h="406908" w="3249676">
                  <a:moveTo>
                    <a:pt x="1524" y="0"/>
                  </a:moveTo>
                  <a:lnTo>
                    <a:pt x="3248152" y="0"/>
                  </a:lnTo>
                  <a:cubicBezTo>
                    <a:pt x="3249041" y="0"/>
                    <a:pt x="3249676" y="762"/>
                    <a:pt x="3249676" y="1524"/>
                  </a:cubicBezTo>
                  <a:lnTo>
                    <a:pt x="3249676" y="405384"/>
                  </a:lnTo>
                  <a:cubicBezTo>
                    <a:pt x="3249676" y="406273"/>
                    <a:pt x="3248914" y="406908"/>
                    <a:pt x="3248152" y="406908"/>
                  </a:cubicBezTo>
                  <a:lnTo>
                    <a:pt x="1524" y="406908"/>
                  </a:lnTo>
                  <a:cubicBezTo>
                    <a:pt x="635" y="406908"/>
                    <a:pt x="0" y="406146"/>
                    <a:pt x="0" y="405384"/>
                  </a:cubicBezTo>
                  <a:lnTo>
                    <a:pt x="0" y="1524"/>
                  </a:lnTo>
                  <a:cubicBezTo>
                    <a:pt x="0" y="635"/>
                    <a:pt x="762" y="0"/>
                    <a:pt x="1524" y="0"/>
                  </a:cubicBezTo>
                  <a:moveTo>
                    <a:pt x="1524" y="3048"/>
                  </a:moveTo>
                  <a:lnTo>
                    <a:pt x="1524" y="1524"/>
                  </a:lnTo>
                  <a:lnTo>
                    <a:pt x="3048" y="1524"/>
                  </a:lnTo>
                  <a:lnTo>
                    <a:pt x="3048" y="405384"/>
                  </a:lnTo>
                  <a:lnTo>
                    <a:pt x="1524" y="405384"/>
                  </a:lnTo>
                  <a:lnTo>
                    <a:pt x="1524" y="403860"/>
                  </a:lnTo>
                  <a:lnTo>
                    <a:pt x="3248152" y="403860"/>
                  </a:lnTo>
                  <a:lnTo>
                    <a:pt x="3248152" y="405384"/>
                  </a:lnTo>
                  <a:lnTo>
                    <a:pt x="3246628" y="405384"/>
                  </a:lnTo>
                  <a:lnTo>
                    <a:pt x="3246628" y="1524"/>
                  </a:lnTo>
                  <a:lnTo>
                    <a:pt x="3248152" y="1524"/>
                  </a:lnTo>
                  <a:lnTo>
                    <a:pt x="3248152" y="3048"/>
                  </a:lnTo>
                  <a:lnTo>
                    <a:pt x="1524" y="3048"/>
                  </a:lnTo>
                  <a:close/>
                </a:path>
              </a:pathLst>
            </a:custGeom>
            <a:solidFill>
              <a:srgbClr val="4F81BD"/>
            </a:solidFill>
          </p:spPr>
        </p:sp>
        <p:sp>
          <p:nvSpPr>
            <p:cNvPr name="TextBox 30" id="30"/>
            <p:cNvSpPr txBox="true"/>
            <p:nvPr/>
          </p:nvSpPr>
          <p:spPr>
            <a:xfrm>
              <a:off x="0" y="-28575"/>
              <a:ext cx="3246684" cy="432381"/>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Subsistence Farming</a:t>
              </a:r>
            </a:p>
          </p:txBody>
        </p:sp>
      </p:grpSp>
      <p:grpSp>
        <p:nvGrpSpPr>
          <p:cNvPr name="Group 31" id="31"/>
          <p:cNvGrpSpPr>
            <a:grpSpLocks noChangeAspect="true"/>
          </p:cNvGrpSpPr>
          <p:nvPr/>
        </p:nvGrpSpPr>
        <p:grpSpPr>
          <a:xfrm rot="0">
            <a:off x="0" y="4064000"/>
            <a:ext cx="2357120" cy="1610919"/>
            <a:chOff x="0" y="0"/>
            <a:chExt cx="3142827" cy="2147893"/>
          </a:xfrm>
        </p:grpSpPr>
        <p:sp>
          <p:nvSpPr>
            <p:cNvPr name="Freeform 32" id="32" descr="Wawanesa Launches Agribusiness Insurance Products Designed with Commercial  Farming In Mind"/>
            <p:cNvSpPr/>
            <p:nvPr/>
          </p:nvSpPr>
          <p:spPr>
            <a:xfrm flipH="false" flipV="false" rot="0">
              <a:off x="0" y="0"/>
              <a:ext cx="3142869" cy="2147951"/>
            </a:xfrm>
            <a:custGeom>
              <a:avLst/>
              <a:gdLst/>
              <a:ahLst/>
              <a:cxnLst/>
              <a:rect r="r" b="b" t="t" l="l"/>
              <a:pathLst>
                <a:path h="2147951" w="3142869">
                  <a:moveTo>
                    <a:pt x="0" y="0"/>
                  </a:moveTo>
                  <a:lnTo>
                    <a:pt x="3142869" y="0"/>
                  </a:lnTo>
                  <a:lnTo>
                    <a:pt x="3142869" y="2147951"/>
                  </a:lnTo>
                  <a:lnTo>
                    <a:pt x="0" y="2147951"/>
                  </a:lnTo>
                  <a:lnTo>
                    <a:pt x="0" y="0"/>
                  </a:lnTo>
                  <a:close/>
                </a:path>
              </a:pathLst>
            </a:custGeom>
            <a:blipFill>
              <a:blip r:embed="rId7"/>
              <a:stretch>
                <a:fillRect l="0" t="0" r="1" b="-300"/>
              </a:stretch>
            </a:blipFill>
          </p:spPr>
        </p:sp>
      </p:grpSp>
      <p:grpSp>
        <p:nvGrpSpPr>
          <p:cNvPr name="Group 33" id="33"/>
          <p:cNvGrpSpPr/>
          <p:nvPr/>
        </p:nvGrpSpPr>
        <p:grpSpPr>
          <a:xfrm rot="0">
            <a:off x="0" y="5652655"/>
            <a:ext cx="2353733" cy="295466"/>
            <a:chOff x="0" y="0"/>
            <a:chExt cx="3138311" cy="393954"/>
          </a:xfrm>
        </p:grpSpPr>
        <p:sp>
          <p:nvSpPr>
            <p:cNvPr name="Freeform 34" id="34"/>
            <p:cNvSpPr/>
            <p:nvPr/>
          </p:nvSpPr>
          <p:spPr>
            <a:xfrm flipH="false" flipV="false" rot="0">
              <a:off x="-1524" y="-1524"/>
              <a:ext cx="3141345" cy="397002"/>
            </a:xfrm>
            <a:custGeom>
              <a:avLst/>
              <a:gdLst/>
              <a:ahLst/>
              <a:cxnLst/>
              <a:rect r="r" b="b" t="t" l="l"/>
              <a:pathLst>
                <a:path h="397002" w="3141345">
                  <a:moveTo>
                    <a:pt x="1524" y="0"/>
                  </a:moveTo>
                  <a:lnTo>
                    <a:pt x="3139821" y="0"/>
                  </a:lnTo>
                  <a:cubicBezTo>
                    <a:pt x="3140710" y="0"/>
                    <a:pt x="3141345" y="762"/>
                    <a:pt x="3141345" y="1524"/>
                  </a:cubicBezTo>
                  <a:lnTo>
                    <a:pt x="3141345" y="395478"/>
                  </a:lnTo>
                  <a:cubicBezTo>
                    <a:pt x="3141345" y="396367"/>
                    <a:pt x="3140583" y="397002"/>
                    <a:pt x="3139821" y="397002"/>
                  </a:cubicBezTo>
                  <a:lnTo>
                    <a:pt x="1524" y="397002"/>
                  </a:lnTo>
                  <a:cubicBezTo>
                    <a:pt x="635" y="397002"/>
                    <a:pt x="0" y="396240"/>
                    <a:pt x="0" y="395478"/>
                  </a:cubicBezTo>
                  <a:lnTo>
                    <a:pt x="0" y="1524"/>
                  </a:lnTo>
                  <a:cubicBezTo>
                    <a:pt x="0" y="635"/>
                    <a:pt x="762" y="0"/>
                    <a:pt x="1524" y="0"/>
                  </a:cubicBezTo>
                  <a:moveTo>
                    <a:pt x="1524" y="3048"/>
                  </a:moveTo>
                  <a:lnTo>
                    <a:pt x="1524" y="1524"/>
                  </a:lnTo>
                  <a:lnTo>
                    <a:pt x="3048" y="1524"/>
                  </a:lnTo>
                  <a:lnTo>
                    <a:pt x="3048" y="395478"/>
                  </a:lnTo>
                  <a:lnTo>
                    <a:pt x="1524" y="395478"/>
                  </a:lnTo>
                  <a:lnTo>
                    <a:pt x="1524" y="393954"/>
                  </a:lnTo>
                  <a:lnTo>
                    <a:pt x="3139821" y="393954"/>
                  </a:lnTo>
                  <a:lnTo>
                    <a:pt x="3139821" y="395478"/>
                  </a:lnTo>
                  <a:lnTo>
                    <a:pt x="3138297" y="395478"/>
                  </a:lnTo>
                  <a:lnTo>
                    <a:pt x="3138297" y="1524"/>
                  </a:lnTo>
                  <a:lnTo>
                    <a:pt x="3139821" y="1524"/>
                  </a:lnTo>
                  <a:lnTo>
                    <a:pt x="3139821" y="3048"/>
                  </a:lnTo>
                  <a:lnTo>
                    <a:pt x="1524" y="3048"/>
                  </a:lnTo>
                  <a:close/>
                </a:path>
              </a:pathLst>
            </a:custGeom>
            <a:solidFill>
              <a:srgbClr val="4F81BD"/>
            </a:solidFill>
          </p:spPr>
        </p:sp>
        <p:sp>
          <p:nvSpPr>
            <p:cNvPr name="TextBox 35" id="35"/>
            <p:cNvSpPr txBox="true"/>
            <p:nvPr/>
          </p:nvSpPr>
          <p:spPr>
            <a:xfrm>
              <a:off x="0" y="-28575"/>
              <a:ext cx="3138311" cy="422529"/>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Commercial Farming</a:t>
              </a:r>
            </a:p>
          </p:txBody>
        </p:sp>
      </p:grpSp>
      <p:grpSp>
        <p:nvGrpSpPr>
          <p:cNvPr name="Group 36" id="36"/>
          <p:cNvGrpSpPr>
            <a:grpSpLocks noChangeAspect="true"/>
          </p:cNvGrpSpPr>
          <p:nvPr/>
        </p:nvGrpSpPr>
        <p:grpSpPr>
          <a:xfrm rot="0">
            <a:off x="2487661" y="4064000"/>
            <a:ext cx="2417663" cy="1610919"/>
            <a:chOff x="0" y="0"/>
            <a:chExt cx="3223551" cy="2147893"/>
          </a:xfrm>
        </p:grpSpPr>
        <p:sp>
          <p:nvSpPr>
            <p:cNvPr name="Freeform 37" id="37" descr="Farm Health Online – Animal Health and Welfare Knowledge Hub – Extensive  Sheep Grazing"/>
            <p:cNvSpPr/>
            <p:nvPr/>
          </p:nvSpPr>
          <p:spPr>
            <a:xfrm flipH="false" flipV="false" rot="0">
              <a:off x="0" y="0"/>
              <a:ext cx="3223514" cy="2147951"/>
            </a:xfrm>
            <a:custGeom>
              <a:avLst/>
              <a:gdLst/>
              <a:ahLst/>
              <a:cxnLst/>
              <a:rect r="r" b="b" t="t" l="l"/>
              <a:pathLst>
                <a:path h="2147951" w="3223514">
                  <a:moveTo>
                    <a:pt x="0" y="0"/>
                  </a:moveTo>
                  <a:lnTo>
                    <a:pt x="3223514" y="0"/>
                  </a:lnTo>
                  <a:lnTo>
                    <a:pt x="3223514" y="2147951"/>
                  </a:lnTo>
                  <a:lnTo>
                    <a:pt x="0" y="2147951"/>
                  </a:lnTo>
                  <a:lnTo>
                    <a:pt x="0" y="0"/>
                  </a:lnTo>
                  <a:close/>
                </a:path>
              </a:pathLst>
            </a:custGeom>
            <a:blipFill>
              <a:blip r:embed="rId8"/>
              <a:stretch>
                <a:fillRect l="0" t="0" r="-39" b="2"/>
              </a:stretch>
            </a:blipFill>
          </p:spPr>
        </p:sp>
      </p:grpSp>
      <p:grpSp>
        <p:nvGrpSpPr>
          <p:cNvPr name="Group 38" id="38"/>
          <p:cNvGrpSpPr/>
          <p:nvPr/>
        </p:nvGrpSpPr>
        <p:grpSpPr>
          <a:xfrm rot="0">
            <a:off x="2489200" y="5674919"/>
            <a:ext cx="2353733" cy="295466"/>
            <a:chOff x="0" y="0"/>
            <a:chExt cx="3138311" cy="393954"/>
          </a:xfrm>
        </p:grpSpPr>
        <p:sp>
          <p:nvSpPr>
            <p:cNvPr name="Freeform 39" id="39"/>
            <p:cNvSpPr/>
            <p:nvPr/>
          </p:nvSpPr>
          <p:spPr>
            <a:xfrm flipH="false" flipV="false" rot="0">
              <a:off x="-1524" y="-1524"/>
              <a:ext cx="3141345" cy="397002"/>
            </a:xfrm>
            <a:custGeom>
              <a:avLst/>
              <a:gdLst/>
              <a:ahLst/>
              <a:cxnLst/>
              <a:rect r="r" b="b" t="t" l="l"/>
              <a:pathLst>
                <a:path h="397002" w="3141345">
                  <a:moveTo>
                    <a:pt x="1524" y="0"/>
                  </a:moveTo>
                  <a:lnTo>
                    <a:pt x="3139821" y="0"/>
                  </a:lnTo>
                  <a:cubicBezTo>
                    <a:pt x="3140710" y="0"/>
                    <a:pt x="3141345" y="762"/>
                    <a:pt x="3141345" y="1524"/>
                  </a:cubicBezTo>
                  <a:lnTo>
                    <a:pt x="3141345" y="395478"/>
                  </a:lnTo>
                  <a:cubicBezTo>
                    <a:pt x="3141345" y="396367"/>
                    <a:pt x="3140583" y="397002"/>
                    <a:pt x="3139821" y="397002"/>
                  </a:cubicBezTo>
                  <a:lnTo>
                    <a:pt x="1524" y="397002"/>
                  </a:lnTo>
                  <a:cubicBezTo>
                    <a:pt x="635" y="397002"/>
                    <a:pt x="0" y="396240"/>
                    <a:pt x="0" y="395478"/>
                  </a:cubicBezTo>
                  <a:lnTo>
                    <a:pt x="0" y="1524"/>
                  </a:lnTo>
                  <a:cubicBezTo>
                    <a:pt x="0" y="635"/>
                    <a:pt x="762" y="0"/>
                    <a:pt x="1524" y="0"/>
                  </a:cubicBezTo>
                  <a:moveTo>
                    <a:pt x="1524" y="3048"/>
                  </a:moveTo>
                  <a:lnTo>
                    <a:pt x="1524" y="1524"/>
                  </a:lnTo>
                  <a:lnTo>
                    <a:pt x="3048" y="1524"/>
                  </a:lnTo>
                  <a:lnTo>
                    <a:pt x="3048" y="395478"/>
                  </a:lnTo>
                  <a:lnTo>
                    <a:pt x="1524" y="395478"/>
                  </a:lnTo>
                  <a:lnTo>
                    <a:pt x="1524" y="393954"/>
                  </a:lnTo>
                  <a:lnTo>
                    <a:pt x="3139821" y="393954"/>
                  </a:lnTo>
                  <a:lnTo>
                    <a:pt x="3139821" y="395478"/>
                  </a:lnTo>
                  <a:lnTo>
                    <a:pt x="3138297" y="395478"/>
                  </a:lnTo>
                  <a:lnTo>
                    <a:pt x="3138297" y="1524"/>
                  </a:lnTo>
                  <a:lnTo>
                    <a:pt x="3139821" y="1524"/>
                  </a:lnTo>
                  <a:lnTo>
                    <a:pt x="3139821" y="3048"/>
                  </a:lnTo>
                  <a:lnTo>
                    <a:pt x="1524" y="3048"/>
                  </a:lnTo>
                  <a:close/>
                </a:path>
              </a:pathLst>
            </a:custGeom>
            <a:solidFill>
              <a:srgbClr val="4F81BD"/>
            </a:solidFill>
          </p:spPr>
        </p:sp>
        <p:sp>
          <p:nvSpPr>
            <p:cNvPr name="TextBox 40" id="40"/>
            <p:cNvSpPr txBox="true"/>
            <p:nvPr/>
          </p:nvSpPr>
          <p:spPr>
            <a:xfrm>
              <a:off x="0" y="-28575"/>
              <a:ext cx="3138311" cy="422529"/>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Extensive Farming</a:t>
              </a:r>
            </a:p>
          </p:txBody>
        </p:sp>
      </p:grpSp>
      <p:grpSp>
        <p:nvGrpSpPr>
          <p:cNvPr name="Group 41" id="41"/>
          <p:cNvGrpSpPr>
            <a:grpSpLocks noChangeAspect="true"/>
          </p:cNvGrpSpPr>
          <p:nvPr/>
        </p:nvGrpSpPr>
        <p:grpSpPr>
          <a:xfrm rot="0">
            <a:off x="5035865" y="4064000"/>
            <a:ext cx="2198055" cy="1588655"/>
            <a:chOff x="0" y="0"/>
            <a:chExt cx="2930741" cy="2118207"/>
          </a:xfrm>
        </p:grpSpPr>
        <p:sp>
          <p:nvSpPr>
            <p:cNvPr name="Freeform 42" id="42" descr="Intensive farming may ease climate change | Nature"/>
            <p:cNvSpPr/>
            <p:nvPr/>
          </p:nvSpPr>
          <p:spPr>
            <a:xfrm flipH="false" flipV="false" rot="0">
              <a:off x="0" y="0"/>
              <a:ext cx="2930779" cy="2118233"/>
            </a:xfrm>
            <a:custGeom>
              <a:avLst/>
              <a:gdLst/>
              <a:ahLst/>
              <a:cxnLst/>
              <a:rect r="r" b="b" t="t" l="l"/>
              <a:pathLst>
                <a:path h="2118233" w="2930779">
                  <a:moveTo>
                    <a:pt x="0" y="0"/>
                  </a:moveTo>
                  <a:lnTo>
                    <a:pt x="2930779" y="0"/>
                  </a:lnTo>
                  <a:lnTo>
                    <a:pt x="2930779" y="2118233"/>
                  </a:lnTo>
                  <a:lnTo>
                    <a:pt x="0" y="2118233"/>
                  </a:lnTo>
                  <a:lnTo>
                    <a:pt x="0" y="0"/>
                  </a:lnTo>
                  <a:close/>
                </a:path>
              </a:pathLst>
            </a:custGeom>
            <a:blipFill>
              <a:blip r:embed="rId9"/>
              <a:stretch>
                <a:fillRect l="0" t="0" r="-30495" b="1"/>
              </a:stretch>
            </a:blipFill>
          </p:spPr>
        </p:sp>
      </p:grpSp>
      <p:grpSp>
        <p:nvGrpSpPr>
          <p:cNvPr name="Group 43" id="43"/>
          <p:cNvGrpSpPr/>
          <p:nvPr/>
        </p:nvGrpSpPr>
        <p:grpSpPr>
          <a:xfrm rot="0">
            <a:off x="5035865" y="5652654"/>
            <a:ext cx="2198055" cy="295467"/>
            <a:chOff x="0" y="0"/>
            <a:chExt cx="2930741" cy="393956"/>
          </a:xfrm>
        </p:grpSpPr>
        <p:sp>
          <p:nvSpPr>
            <p:cNvPr name="Freeform 44" id="44"/>
            <p:cNvSpPr/>
            <p:nvPr/>
          </p:nvSpPr>
          <p:spPr>
            <a:xfrm flipH="false" flipV="false" rot="0">
              <a:off x="-1524" y="-1524"/>
              <a:ext cx="2933827" cy="397002"/>
            </a:xfrm>
            <a:custGeom>
              <a:avLst/>
              <a:gdLst/>
              <a:ahLst/>
              <a:cxnLst/>
              <a:rect r="r" b="b" t="t" l="l"/>
              <a:pathLst>
                <a:path h="397002" w="2933827">
                  <a:moveTo>
                    <a:pt x="1524" y="0"/>
                  </a:moveTo>
                  <a:lnTo>
                    <a:pt x="2932303" y="0"/>
                  </a:lnTo>
                  <a:cubicBezTo>
                    <a:pt x="2933192" y="0"/>
                    <a:pt x="2933827" y="762"/>
                    <a:pt x="2933827" y="1524"/>
                  </a:cubicBezTo>
                  <a:lnTo>
                    <a:pt x="2933827" y="395478"/>
                  </a:lnTo>
                  <a:cubicBezTo>
                    <a:pt x="2933827" y="396367"/>
                    <a:pt x="2933065" y="397002"/>
                    <a:pt x="2932303" y="397002"/>
                  </a:cubicBezTo>
                  <a:lnTo>
                    <a:pt x="1524" y="397002"/>
                  </a:lnTo>
                  <a:cubicBezTo>
                    <a:pt x="635" y="397002"/>
                    <a:pt x="0" y="396240"/>
                    <a:pt x="0" y="395478"/>
                  </a:cubicBezTo>
                  <a:lnTo>
                    <a:pt x="0" y="1524"/>
                  </a:lnTo>
                  <a:cubicBezTo>
                    <a:pt x="0" y="635"/>
                    <a:pt x="762" y="0"/>
                    <a:pt x="1524" y="0"/>
                  </a:cubicBezTo>
                  <a:moveTo>
                    <a:pt x="1524" y="3048"/>
                  </a:moveTo>
                  <a:lnTo>
                    <a:pt x="1524" y="1524"/>
                  </a:lnTo>
                  <a:lnTo>
                    <a:pt x="3048" y="1524"/>
                  </a:lnTo>
                  <a:lnTo>
                    <a:pt x="3048" y="395478"/>
                  </a:lnTo>
                  <a:lnTo>
                    <a:pt x="1524" y="395478"/>
                  </a:lnTo>
                  <a:lnTo>
                    <a:pt x="1524" y="393954"/>
                  </a:lnTo>
                  <a:lnTo>
                    <a:pt x="2932303" y="393954"/>
                  </a:lnTo>
                  <a:lnTo>
                    <a:pt x="2932303" y="395478"/>
                  </a:lnTo>
                  <a:lnTo>
                    <a:pt x="2930779" y="395478"/>
                  </a:lnTo>
                  <a:lnTo>
                    <a:pt x="2930779" y="1524"/>
                  </a:lnTo>
                  <a:lnTo>
                    <a:pt x="2932303" y="1524"/>
                  </a:lnTo>
                  <a:lnTo>
                    <a:pt x="2932303" y="3048"/>
                  </a:lnTo>
                  <a:lnTo>
                    <a:pt x="1524" y="3048"/>
                  </a:lnTo>
                  <a:close/>
                </a:path>
              </a:pathLst>
            </a:custGeom>
            <a:solidFill>
              <a:srgbClr val="4F81BD"/>
            </a:solidFill>
          </p:spPr>
        </p:sp>
        <p:sp>
          <p:nvSpPr>
            <p:cNvPr name="TextBox 45" id="45"/>
            <p:cNvSpPr txBox="true"/>
            <p:nvPr/>
          </p:nvSpPr>
          <p:spPr>
            <a:xfrm>
              <a:off x="0" y="-28575"/>
              <a:ext cx="2930741" cy="422531"/>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Intensive Farming</a:t>
              </a:r>
            </a:p>
          </p:txBody>
        </p:sp>
      </p:grpSp>
      <p:grpSp>
        <p:nvGrpSpPr>
          <p:cNvPr name="Group 46" id="46"/>
          <p:cNvGrpSpPr>
            <a:grpSpLocks noChangeAspect="true"/>
          </p:cNvGrpSpPr>
          <p:nvPr/>
        </p:nvGrpSpPr>
        <p:grpSpPr>
          <a:xfrm rot="0">
            <a:off x="7337454" y="4064000"/>
            <a:ext cx="2375042" cy="1588654"/>
            <a:chOff x="0" y="0"/>
            <a:chExt cx="3166723" cy="2118205"/>
          </a:xfrm>
        </p:grpSpPr>
        <p:sp>
          <p:nvSpPr>
            <p:cNvPr name="Freeform 47" id="47" descr="Nomadic Agriculture | Sutori"/>
            <p:cNvSpPr/>
            <p:nvPr/>
          </p:nvSpPr>
          <p:spPr>
            <a:xfrm flipH="false" flipV="false" rot="0">
              <a:off x="0" y="0"/>
              <a:ext cx="3166745" cy="2118233"/>
            </a:xfrm>
            <a:custGeom>
              <a:avLst/>
              <a:gdLst/>
              <a:ahLst/>
              <a:cxnLst/>
              <a:rect r="r" b="b" t="t" l="l"/>
              <a:pathLst>
                <a:path h="2118233" w="3166745">
                  <a:moveTo>
                    <a:pt x="0" y="0"/>
                  </a:moveTo>
                  <a:lnTo>
                    <a:pt x="3166745" y="0"/>
                  </a:lnTo>
                  <a:lnTo>
                    <a:pt x="3166745" y="2118233"/>
                  </a:lnTo>
                  <a:lnTo>
                    <a:pt x="0" y="2118233"/>
                  </a:lnTo>
                  <a:lnTo>
                    <a:pt x="0" y="0"/>
                  </a:lnTo>
                  <a:close/>
                </a:path>
              </a:pathLst>
            </a:custGeom>
            <a:blipFill>
              <a:blip r:embed="rId10"/>
              <a:stretch>
                <a:fillRect l="0" t="0" r="0" b="-12556"/>
              </a:stretch>
            </a:blipFill>
          </p:spPr>
        </p:sp>
      </p:grpSp>
      <p:grpSp>
        <p:nvGrpSpPr>
          <p:cNvPr name="Group 48" id="48"/>
          <p:cNvGrpSpPr/>
          <p:nvPr/>
        </p:nvGrpSpPr>
        <p:grpSpPr>
          <a:xfrm rot="0">
            <a:off x="8420158" y="5652845"/>
            <a:ext cx="1333442" cy="1083374"/>
            <a:chOff x="0" y="0"/>
            <a:chExt cx="1777923" cy="1444498"/>
          </a:xfrm>
        </p:grpSpPr>
        <p:sp>
          <p:nvSpPr>
            <p:cNvPr name="Freeform 49" id="49"/>
            <p:cNvSpPr/>
            <p:nvPr/>
          </p:nvSpPr>
          <p:spPr>
            <a:xfrm flipH="false" flipV="false" rot="0">
              <a:off x="-1524" y="-1524"/>
              <a:ext cx="1780921" cy="1447546"/>
            </a:xfrm>
            <a:custGeom>
              <a:avLst/>
              <a:gdLst/>
              <a:ahLst/>
              <a:cxnLst/>
              <a:rect r="r" b="b" t="t" l="l"/>
              <a:pathLst>
                <a:path h="1447546" w="1780921">
                  <a:moveTo>
                    <a:pt x="1524" y="0"/>
                  </a:moveTo>
                  <a:lnTo>
                    <a:pt x="1779397" y="0"/>
                  </a:lnTo>
                  <a:cubicBezTo>
                    <a:pt x="1780286" y="0"/>
                    <a:pt x="1780921" y="762"/>
                    <a:pt x="1780921" y="1524"/>
                  </a:cubicBezTo>
                  <a:lnTo>
                    <a:pt x="1780921" y="1446022"/>
                  </a:lnTo>
                  <a:cubicBezTo>
                    <a:pt x="1780921" y="1446911"/>
                    <a:pt x="1780159" y="1447546"/>
                    <a:pt x="1779397" y="1447546"/>
                  </a:cubicBezTo>
                  <a:lnTo>
                    <a:pt x="1524" y="1447546"/>
                  </a:lnTo>
                  <a:cubicBezTo>
                    <a:pt x="635" y="1447546"/>
                    <a:pt x="0" y="1446784"/>
                    <a:pt x="0" y="1446022"/>
                  </a:cubicBezTo>
                  <a:lnTo>
                    <a:pt x="0" y="1524"/>
                  </a:lnTo>
                  <a:cubicBezTo>
                    <a:pt x="0" y="635"/>
                    <a:pt x="762" y="0"/>
                    <a:pt x="1524" y="0"/>
                  </a:cubicBezTo>
                  <a:moveTo>
                    <a:pt x="1524" y="3048"/>
                  </a:moveTo>
                  <a:lnTo>
                    <a:pt x="1524" y="1524"/>
                  </a:lnTo>
                  <a:lnTo>
                    <a:pt x="3048" y="1524"/>
                  </a:lnTo>
                  <a:lnTo>
                    <a:pt x="3048" y="1446022"/>
                  </a:lnTo>
                  <a:lnTo>
                    <a:pt x="1524" y="1446022"/>
                  </a:lnTo>
                  <a:lnTo>
                    <a:pt x="1524" y="1444498"/>
                  </a:lnTo>
                  <a:lnTo>
                    <a:pt x="1779397" y="1444498"/>
                  </a:lnTo>
                  <a:lnTo>
                    <a:pt x="1779397" y="1446022"/>
                  </a:lnTo>
                  <a:lnTo>
                    <a:pt x="1777873" y="1446022"/>
                  </a:lnTo>
                  <a:lnTo>
                    <a:pt x="1777873" y="1524"/>
                  </a:lnTo>
                  <a:lnTo>
                    <a:pt x="1779397" y="1524"/>
                  </a:lnTo>
                  <a:lnTo>
                    <a:pt x="1779397" y="3048"/>
                  </a:lnTo>
                  <a:lnTo>
                    <a:pt x="1524" y="3048"/>
                  </a:lnTo>
                  <a:close/>
                </a:path>
              </a:pathLst>
            </a:custGeom>
            <a:solidFill>
              <a:srgbClr val="4F81BD"/>
            </a:solidFill>
          </p:spPr>
        </p:sp>
        <p:sp>
          <p:nvSpPr>
            <p:cNvPr name="TextBox 50" id="50"/>
            <p:cNvSpPr txBox="true"/>
            <p:nvPr/>
          </p:nvSpPr>
          <p:spPr>
            <a:xfrm>
              <a:off x="0" y="-28575"/>
              <a:ext cx="1777923" cy="1473073"/>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Nomadic Farming (its opposite is sedentary farming)</a:t>
              </a:r>
            </a:p>
          </p:txBody>
        </p:sp>
      </p:grpSp>
      <p:grpSp>
        <p:nvGrpSpPr>
          <p:cNvPr name="Group 51" id="51"/>
          <p:cNvGrpSpPr>
            <a:grpSpLocks noChangeAspect="true"/>
          </p:cNvGrpSpPr>
          <p:nvPr/>
        </p:nvGrpSpPr>
        <p:grpSpPr>
          <a:xfrm rot="0">
            <a:off x="0" y="6035332"/>
            <a:ext cx="1622213" cy="1279868"/>
            <a:chOff x="0" y="0"/>
            <a:chExt cx="2162951" cy="1706490"/>
          </a:xfrm>
        </p:grpSpPr>
        <p:sp>
          <p:nvSpPr>
            <p:cNvPr name="Freeform 52" id="52" descr="poultry farming | Description, Techniques, Types, &amp;amp; Facts | Britannica"/>
            <p:cNvSpPr/>
            <p:nvPr/>
          </p:nvSpPr>
          <p:spPr>
            <a:xfrm flipH="false" flipV="false" rot="0">
              <a:off x="0" y="0"/>
              <a:ext cx="2162937" cy="1706499"/>
            </a:xfrm>
            <a:custGeom>
              <a:avLst/>
              <a:gdLst/>
              <a:ahLst/>
              <a:cxnLst/>
              <a:rect r="r" b="b" t="t" l="l"/>
              <a:pathLst>
                <a:path h="1706499" w="2162937">
                  <a:moveTo>
                    <a:pt x="0" y="0"/>
                  </a:moveTo>
                  <a:lnTo>
                    <a:pt x="2162937" y="0"/>
                  </a:lnTo>
                  <a:lnTo>
                    <a:pt x="2162937" y="1706499"/>
                  </a:lnTo>
                  <a:lnTo>
                    <a:pt x="0" y="1706499"/>
                  </a:lnTo>
                  <a:lnTo>
                    <a:pt x="0" y="0"/>
                  </a:lnTo>
                  <a:close/>
                </a:path>
              </a:pathLst>
            </a:custGeom>
            <a:blipFill>
              <a:blip r:embed="rId11"/>
              <a:stretch>
                <a:fillRect l="0" t="0" r="0" b="-82"/>
              </a:stretch>
            </a:blipFill>
          </p:spPr>
        </p:sp>
      </p:grpSp>
      <p:grpSp>
        <p:nvGrpSpPr>
          <p:cNvPr name="Group 53" id="53"/>
          <p:cNvGrpSpPr/>
          <p:nvPr/>
        </p:nvGrpSpPr>
        <p:grpSpPr>
          <a:xfrm rot="0">
            <a:off x="1625600" y="6019741"/>
            <a:ext cx="1056639" cy="1280351"/>
            <a:chOff x="0" y="0"/>
            <a:chExt cx="1408852" cy="1707135"/>
          </a:xfrm>
        </p:grpSpPr>
        <p:sp>
          <p:nvSpPr>
            <p:cNvPr name="Freeform 54" id="54"/>
            <p:cNvSpPr/>
            <p:nvPr/>
          </p:nvSpPr>
          <p:spPr>
            <a:xfrm flipH="false" flipV="false" rot="0">
              <a:off x="-1524" y="-1524"/>
              <a:ext cx="1411859" cy="1710182"/>
            </a:xfrm>
            <a:custGeom>
              <a:avLst/>
              <a:gdLst/>
              <a:ahLst/>
              <a:cxnLst/>
              <a:rect r="r" b="b" t="t" l="l"/>
              <a:pathLst>
                <a:path h="1710182" w="1411859">
                  <a:moveTo>
                    <a:pt x="1524" y="0"/>
                  </a:moveTo>
                  <a:lnTo>
                    <a:pt x="1410335" y="0"/>
                  </a:lnTo>
                  <a:cubicBezTo>
                    <a:pt x="1411224" y="0"/>
                    <a:pt x="1411859" y="762"/>
                    <a:pt x="1411859" y="1524"/>
                  </a:cubicBezTo>
                  <a:lnTo>
                    <a:pt x="1411859" y="1708658"/>
                  </a:lnTo>
                  <a:cubicBezTo>
                    <a:pt x="1411859" y="1709547"/>
                    <a:pt x="1411097" y="1710182"/>
                    <a:pt x="1410335" y="1710182"/>
                  </a:cubicBezTo>
                  <a:lnTo>
                    <a:pt x="1524" y="1710182"/>
                  </a:lnTo>
                  <a:cubicBezTo>
                    <a:pt x="635" y="1710182"/>
                    <a:pt x="0" y="1709420"/>
                    <a:pt x="0" y="1708658"/>
                  </a:cubicBezTo>
                  <a:lnTo>
                    <a:pt x="0" y="1524"/>
                  </a:lnTo>
                  <a:cubicBezTo>
                    <a:pt x="0" y="635"/>
                    <a:pt x="762" y="0"/>
                    <a:pt x="1524" y="0"/>
                  </a:cubicBezTo>
                  <a:moveTo>
                    <a:pt x="1524" y="3048"/>
                  </a:moveTo>
                  <a:lnTo>
                    <a:pt x="1524" y="1524"/>
                  </a:lnTo>
                  <a:lnTo>
                    <a:pt x="3048" y="1524"/>
                  </a:lnTo>
                  <a:lnTo>
                    <a:pt x="3048" y="1708658"/>
                  </a:lnTo>
                  <a:lnTo>
                    <a:pt x="1524" y="1708658"/>
                  </a:lnTo>
                  <a:lnTo>
                    <a:pt x="1524" y="1707134"/>
                  </a:lnTo>
                  <a:lnTo>
                    <a:pt x="1410335" y="1707134"/>
                  </a:lnTo>
                  <a:lnTo>
                    <a:pt x="1410335" y="1708658"/>
                  </a:lnTo>
                  <a:lnTo>
                    <a:pt x="1408811" y="1708658"/>
                  </a:lnTo>
                  <a:lnTo>
                    <a:pt x="1408811" y="1524"/>
                  </a:lnTo>
                  <a:lnTo>
                    <a:pt x="1410335" y="1524"/>
                  </a:lnTo>
                  <a:lnTo>
                    <a:pt x="1410335" y="3048"/>
                  </a:lnTo>
                  <a:lnTo>
                    <a:pt x="1524" y="3048"/>
                  </a:lnTo>
                  <a:close/>
                </a:path>
              </a:pathLst>
            </a:custGeom>
            <a:solidFill>
              <a:srgbClr val="4F81BD"/>
            </a:solidFill>
          </p:spPr>
        </p:sp>
        <p:sp>
          <p:nvSpPr>
            <p:cNvPr name="TextBox 55" id="55"/>
            <p:cNvSpPr txBox="true"/>
            <p:nvPr/>
          </p:nvSpPr>
          <p:spPr>
            <a:xfrm>
              <a:off x="0" y="-28575"/>
              <a:ext cx="1408852" cy="1735710"/>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Poultry farming (can also do under the ‘pastoral’ heading</a:t>
              </a:r>
            </a:p>
          </p:txBody>
        </p:sp>
      </p:grpSp>
      <p:grpSp>
        <p:nvGrpSpPr>
          <p:cNvPr name="Group 56" id="56"/>
          <p:cNvGrpSpPr>
            <a:grpSpLocks noChangeAspect="true"/>
          </p:cNvGrpSpPr>
          <p:nvPr/>
        </p:nvGrpSpPr>
        <p:grpSpPr>
          <a:xfrm rot="0">
            <a:off x="2763520" y="6035331"/>
            <a:ext cx="1955013" cy="1303342"/>
            <a:chOff x="0" y="0"/>
            <a:chExt cx="2606684" cy="1737789"/>
          </a:xfrm>
        </p:grpSpPr>
        <p:sp>
          <p:nvSpPr>
            <p:cNvPr name="Freeform 57" id="57" descr="In focus: BlueBRIDGE aquafarming services for SMEs | BlueBRIDGE"/>
            <p:cNvSpPr/>
            <p:nvPr/>
          </p:nvSpPr>
          <p:spPr>
            <a:xfrm flipH="false" flipV="false" rot="0">
              <a:off x="0" y="0"/>
              <a:ext cx="2606675" cy="1737741"/>
            </a:xfrm>
            <a:custGeom>
              <a:avLst/>
              <a:gdLst/>
              <a:ahLst/>
              <a:cxnLst/>
              <a:rect r="r" b="b" t="t" l="l"/>
              <a:pathLst>
                <a:path h="1737741" w="2606675">
                  <a:moveTo>
                    <a:pt x="0" y="0"/>
                  </a:moveTo>
                  <a:lnTo>
                    <a:pt x="2606675" y="0"/>
                  </a:lnTo>
                  <a:lnTo>
                    <a:pt x="2606675" y="1737741"/>
                  </a:lnTo>
                  <a:lnTo>
                    <a:pt x="0" y="1737741"/>
                  </a:lnTo>
                  <a:lnTo>
                    <a:pt x="0" y="0"/>
                  </a:lnTo>
                  <a:close/>
                </a:path>
              </a:pathLst>
            </a:custGeom>
            <a:blipFill>
              <a:blip r:embed="rId12"/>
              <a:stretch>
                <a:fillRect l="0" t="0" r="0" b="-2"/>
              </a:stretch>
            </a:blipFill>
          </p:spPr>
        </p:sp>
      </p:grpSp>
      <p:grpSp>
        <p:nvGrpSpPr>
          <p:cNvPr name="Group 58" id="58"/>
          <p:cNvGrpSpPr/>
          <p:nvPr/>
        </p:nvGrpSpPr>
        <p:grpSpPr>
          <a:xfrm rot="0">
            <a:off x="4718533" y="6033174"/>
            <a:ext cx="1214907" cy="492443"/>
            <a:chOff x="0" y="0"/>
            <a:chExt cx="1619876" cy="656590"/>
          </a:xfrm>
        </p:grpSpPr>
        <p:sp>
          <p:nvSpPr>
            <p:cNvPr name="Freeform 59" id="59"/>
            <p:cNvSpPr/>
            <p:nvPr/>
          </p:nvSpPr>
          <p:spPr>
            <a:xfrm flipH="false" flipV="false" rot="0">
              <a:off x="-1524" y="-1524"/>
              <a:ext cx="1622933" cy="659638"/>
            </a:xfrm>
            <a:custGeom>
              <a:avLst/>
              <a:gdLst/>
              <a:ahLst/>
              <a:cxnLst/>
              <a:rect r="r" b="b" t="t" l="l"/>
              <a:pathLst>
                <a:path h="659638" w="1622933">
                  <a:moveTo>
                    <a:pt x="1524" y="0"/>
                  </a:moveTo>
                  <a:lnTo>
                    <a:pt x="1621409" y="0"/>
                  </a:lnTo>
                  <a:cubicBezTo>
                    <a:pt x="1622298" y="0"/>
                    <a:pt x="1622933" y="762"/>
                    <a:pt x="1622933" y="1524"/>
                  </a:cubicBezTo>
                  <a:lnTo>
                    <a:pt x="1622933" y="658114"/>
                  </a:lnTo>
                  <a:cubicBezTo>
                    <a:pt x="1622933" y="659003"/>
                    <a:pt x="1622171" y="659638"/>
                    <a:pt x="1621409" y="659638"/>
                  </a:cubicBezTo>
                  <a:lnTo>
                    <a:pt x="1524" y="659638"/>
                  </a:lnTo>
                  <a:cubicBezTo>
                    <a:pt x="635" y="659638"/>
                    <a:pt x="0" y="658876"/>
                    <a:pt x="0" y="658114"/>
                  </a:cubicBezTo>
                  <a:lnTo>
                    <a:pt x="0" y="1524"/>
                  </a:lnTo>
                  <a:cubicBezTo>
                    <a:pt x="0" y="635"/>
                    <a:pt x="762" y="0"/>
                    <a:pt x="1524" y="0"/>
                  </a:cubicBezTo>
                  <a:moveTo>
                    <a:pt x="1524" y="3048"/>
                  </a:moveTo>
                  <a:lnTo>
                    <a:pt x="1524" y="1524"/>
                  </a:lnTo>
                  <a:lnTo>
                    <a:pt x="3048" y="1524"/>
                  </a:lnTo>
                  <a:lnTo>
                    <a:pt x="3048" y="658114"/>
                  </a:lnTo>
                  <a:lnTo>
                    <a:pt x="1524" y="658114"/>
                  </a:lnTo>
                  <a:lnTo>
                    <a:pt x="1524" y="656590"/>
                  </a:lnTo>
                  <a:lnTo>
                    <a:pt x="1621409" y="656590"/>
                  </a:lnTo>
                  <a:lnTo>
                    <a:pt x="1621409" y="658114"/>
                  </a:lnTo>
                  <a:lnTo>
                    <a:pt x="1619885" y="658114"/>
                  </a:lnTo>
                  <a:lnTo>
                    <a:pt x="1619885" y="1524"/>
                  </a:lnTo>
                  <a:lnTo>
                    <a:pt x="1621409" y="1524"/>
                  </a:lnTo>
                  <a:lnTo>
                    <a:pt x="1621409" y="3048"/>
                  </a:lnTo>
                  <a:lnTo>
                    <a:pt x="1524" y="3048"/>
                  </a:lnTo>
                  <a:close/>
                </a:path>
              </a:pathLst>
            </a:custGeom>
            <a:solidFill>
              <a:srgbClr val="4F81BD"/>
            </a:solidFill>
          </p:spPr>
        </p:sp>
        <p:sp>
          <p:nvSpPr>
            <p:cNvPr name="TextBox 60" id="60"/>
            <p:cNvSpPr txBox="true"/>
            <p:nvPr/>
          </p:nvSpPr>
          <p:spPr>
            <a:xfrm>
              <a:off x="0" y="-28575"/>
              <a:ext cx="1619876" cy="685165"/>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Aquafarming (fish-farming)</a:t>
              </a:r>
            </a:p>
          </p:txBody>
        </p:sp>
      </p:grpSp>
      <p:grpSp>
        <p:nvGrpSpPr>
          <p:cNvPr name="Group 61" id="61"/>
          <p:cNvGrpSpPr/>
          <p:nvPr/>
        </p:nvGrpSpPr>
        <p:grpSpPr>
          <a:xfrm rot="0">
            <a:off x="4714241" y="6625780"/>
            <a:ext cx="1219200" cy="689420"/>
            <a:chOff x="0" y="0"/>
            <a:chExt cx="1625600" cy="919226"/>
          </a:xfrm>
        </p:grpSpPr>
        <p:sp>
          <p:nvSpPr>
            <p:cNvPr name="Freeform 62" id="62"/>
            <p:cNvSpPr/>
            <p:nvPr/>
          </p:nvSpPr>
          <p:spPr>
            <a:xfrm flipH="false" flipV="false" rot="0">
              <a:off x="-1524" y="-1524"/>
              <a:ext cx="1628648" cy="922274"/>
            </a:xfrm>
            <a:custGeom>
              <a:avLst/>
              <a:gdLst/>
              <a:ahLst/>
              <a:cxnLst/>
              <a:rect r="r" b="b" t="t" l="l"/>
              <a:pathLst>
                <a:path h="922274" w="1628648">
                  <a:moveTo>
                    <a:pt x="1524" y="0"/>
                  </a:moveTo>
                  <a:lnTo>
                    <a:pt x="1627124" y="0"/>
                  </a:lnTo>
                  <a:cubicBezTo>
                    <a:pt x="1628013" y="0"/>
                    <a:pt x="1628648" y="762"/>
                    <a:pt x="1628648" y="1524"/>
                  </a:cubicBezTo>
                  <a:lnTo>
                    <a:pt x="1628648" y="920750"/>
                  </a:lnTo>
                  <a:cubicBezTo>
                    <a:pt x="1628648" y="921639"/>
                    <a:pt x="1627886" y="922274"/>
                    <a:pt x="1627124" y="922274"/>
                  </a:cubicBezTo>
                  <a:lnTo>
                    <a:pt x="1524" y="922274"/>
                  </a:lnTo>
                  <a:cubicBezTo>
                    <a:pt x="635" y="922274"/>
                    <a:pt x="0" y="921512"/>
                    <a:pt x="0" y="920750"/>
                  </a:cubicBezTo>
                  <a:lnTo>
                    <a:pt x="0" y="1524"/>
                  </a:lnTo>
                  <a:cubicBezTo>
                    <a:pt x="0" y="635"/>
                    <a:pt x="762" y="0"/>
                    <a:pt x="1524" y="0"/>
                  </a:cubicBezTo>
                  <a:moveTo>
                    <a:pt x="1524" y="3048"/>
                  </a:moveTo>
                  <a:lnTo>
                    <a:pt x="1524" y="1524"/>
                  </a:lnTo>
                  <a:lnTo>
                    <a:pt x="3048" y="1524"/>
                  </a:lnTo>
                  <a:lnTo>
                    <a:pt x="3048" y="920750"/>
                  </a:lnTo>
                  <a:lnTo>
                    <a:pt x="1524" y="920750"/>
                  </a:lnTo>
                  <a:lnTo>
                    <a:pt x="1524" y="919226"/>
                  </a:lnTo>
                  <a:lnTo>
                    <a:pt x="1627124" y="919226"/>
                  </a:lnTo>
                  <a:lnTo>
                    <a:pt x="1627124" y="920750"/>
                  </a:lnTo>
                  <a:lnTo>
                    <a:pt x="1625600" y="920750"/>
                  </a:lnTo>
                  <a:lnTo>
                    <a:pt x="1625600" y="1524"/>
                  </a:lnTo>
                  <a:lnTo>
                    <a:pt x="1627124" y="1524"/>
                  </a:lnTo>
                  <a:lnTo>
                    <a:pt x="1627124" y="3048"/>
                  </a:lnTo>
                  <a:lnTo>
                    <a:pt x="1524" y="3048"/>
                  </a:lnTo>
                  <a:close/>
                </a:path>
              </a:pathLst>
            </a:custGeom>
            <a:solidFill>
              <a:srgbClr val="4F81BD"/>
            </a:solidFill>
          </p:spPr>
        </p:sp>
        <p:sp>
          <p:nvSpPr>
            <p:cNvPr name="TextBox 63" id="63"/>
            <p:cNvSpPr txBox="true"/>
            <p:nvPr/>
          </p:nvSpPr>
          <p:spPr>
            <a:xfrm>
              <a:off x="0" y="-28575"/>
              <a:ext cx="1625600" cy="947801"/>
            </a:xfrm>
            <a:prstGeom prst="rect">
              <a:avLst/>
            </a:prstGeom>
          </p:spPr>
          <p:txBody>
            <a:bodyPr anchor="t" rtlCol="false" tIns="50800" lIns="50800" bIns="50800" rIns="50800"/>
            <a:lstStyle/>
            <a:p>
              <a:pPr algn="l">
                <a:lnSpc>
                  <a:spcPts val="1535"/>
                </a:lnSpc>
              </a:pPr>
              <a:r>
                <a:rPr lang="en-US" sz="1279" u="sng">
                  <a:solidFill>
                    <a:srgbClr val="0000FF"/>
                  </a:solidFill>
                  <a:latin typeface="Calibri (MS)"/>
                  <a:ea typeface="Calibri (MS)"/>
                  <a:cs typeface="Calibri (MS)"/>
                  <a:sym typeface="Calibri (MS)"/>
                  <a:hlinkClick r:id="rId13" tooltip="https://geography-revision.co.uk/gcse/agriculture/types-of-farming/"/>
                </a:rPr>
                <a:t>Get definitions for all types here!</a:t>
              </a:r>
              <a:r>
                <a:rPr lang="en-US" sz="1279">
                  <a:solidFill>
                    <a:srgbClr val="000000"/>
                  </a:solidFill>
                  <a:latin typeface="Calibri (MS)"/>
                  <a:ea typeface="Calibri (MS)"/>
                  <a:cs typeface="Calibri (MS)"/>
                  <a:sym typeface="Calibri (MS)"/>
                </a:rPr>
                <a:t> </a:t>
              </a:r>
            </a:p>
          </p:txBody>
        </p:sp>
      </p:grpSp>
      <p:grpSp>
        <p:nvGrpSpPr>
          <p:cNvPr name="Group 64" id="64"/>
          <p:cNvGrpSpPr>
            <a:grpSpLocks noChangeAspect="true"/>
          </p:cNvGrpSpPr>
          <p:nvPr/>
        </p:nvGrpSpPr>
        <p:grpSpPr>
          <a:xfrm rot="0">
            <a:off x="5986089" y="6037715"/>
            <a:ext cx="2435716" cy="952365"/>
            <a:chOff x="0" y="0"/>
            <a:chExt cx="3247622" cy="1269820"/>
          </a:xfrm>
        </p:grpSpPr>
        <p:sp>
          <p:nvSpPr>
            <p:cNvPr name="Freeform 65" id="65" descr="Responsible Design — Ameneh Fadaie"/>
            <p:cNvSpPr/>
            <p:nvPr/>
          </p:nvSpPr>
          <p:spPr>
            <a:xfrm flipH="false" flipV="false" rot="0">
              <a:off x="0" y="0"/>
              <a:ext cx="3247644" cy="1269873"/>
            </a:xfrm>
            <a:custGeom>
              <a:avLst/>
              <a:gdLst/>
              <a:ahLst/>
              <a:cxnLst/>
              <a:rect r="r" b="b" t="t" l="l"/>
              <a:pathLst>
                <a:path h="1269873" w="3247644">
                  <a:moveTo>
                    <a:pt x="0" y="0"/>
                  </a:moveTo>
                  <a:lnTo>
                    <a:pt x="3247644" y="0"/>
                  </a:lnTo>
                  <a:lnTo>
                    <a:pt x="3247644" y="1269873"/>
                  </a:lnTo>
                  <a:lnTo>
                    <a:pt x="0" y="1269873"/>
                  </a:lnTo>
                  <a:lnTo>
                    <a:pt x="0" y="0"/>
                  </a:lnTo>
                  <a:close/>
                </a:path>
              </a:pathLst>
            </a:custGeom>
            <a:blipFill>
              <a:blip r:embed="rId14"/>
              <a:stretch>
                <a:fillRect l="0" t="0" r="-22" b="4"/>
              </a:stretch>
            </a:blipFill>
          </p:spPr>
        </p:sp>
      </p:grpSp>
      <p:grpSp>
        <p:nvGrpSpPr>
          <p:cNvPr name="Group 66" id="66"/>
          <p:cNvGrpSpPr/>
          <p:nvPr/>
        </p:nvGrpSpPr>
        <p:grpSpPr>
          <a:xfrm rot="0">
            <a:off x="5986089" y="6990080"/>
            <a:ext cx="2434069" cy="295466"/>
            <a:chOff x="0" y="0"/>
            <a:chExt cx="3245426" cy="393954"/>
          </a:xfrm>
        </p:grpSpPr>
        <p:sp>
          <p:nvSpPr>
            <p:cNvPr name="Freeform 67" id="67"/>
            <p:cNvSpPr/>
            <p:nvPr/>
          </p:nvSpPr>
          <p:spPr>
            <a:xfrm flipH="false" flipV="false" rot="0">
              <a:off x="-1524" y="-1524"/>
              <a:ext cx="3248533" cy="397002"/>
            </a:xfrm>
            <a:custGeom>
              <a:avLst/>
              <a:gdLst/>
              <a:ahLst/>
              <a:cxnLst/>
              <a:rect r="r" b="b" t="t" l="l"/>
              <a:pathLst>
                <a:path h="397002" w="3248533">
                  <a:moveTo>
                    <a:pt x="1524" y="0"/>
                  </a:moveTo>
                  <a:lnTo>
                    <a:pt x="3247009" y="0"/>
                  </a:lnTo>
                  <a:cubicBezTo>
                    <a:pt x="3247898" y="0"/>
                    <a:pt x="3248533" y="762"/>
                    <a:pt x="3248533" y="1524"/>
                  </a:cubicBezTo>
                  <a:lnTo>
                    <a:pt x="3248533" y="395478"/>
                  </a:lnTo>
                  <a:cubicBezTo>
                    <a:pt x="3248533" y="396367"/>
                    <a:pt x="3247771" y="397002"/>
                    <a:pt x="3247009" y="397002"/>
                  </a:cubicBezTo>
                  <a:lnTo>
                    <a:pt x="1524" y="397002"/>
                  </a:lnTo>
                  <a:cubicBezTo>
                    <a:pt x="635" y="397002"/>
                    <a:pt x="0" y="396240"/>
                    <a:pt x="0" y="395478"/>
                  </a:cubicBezTo>
                  <a:lnTo>
                    <a:pt x="0" y="1524"/>
                  </a:lnTo>
                  <a:cubicBezTo>
                    <a:pt x="0" y="635"/>
                    <a:pt x="762" y="0"/>
                    <a:pt x="1524" y="0"/>
                  </a:cubicBezTo>
                  <a:moveTo>
                    <a:pt x="1524" y="3048"/>
                  </a:moveTo>
                  <a:lnTo>
                    <a:pt x="1524" y="1524"/>
                  </a:lnTo>
                  <a:lnTo>
                    <a:pt x="3048" y="1524"/>
                  </a:lnTo>
                  <a:lnTo>
                    <a:pt x="3048" y="395478"/>
                  </a:lnTo>
                  <a:lnTo>
                    <a:pt x="1524" y="395478"/>
                  </a:lnTo>
                  <a:lnTo>
                    <a:pt x="1524" y="393954"/>
                  </a:lnTo>
                  <a:lnTo>
                    <a:pt x="3247009" y="393954"/>
                  </a:lnTo>
                  <a:lnTo>
                    <a:pt x="3247009" y="395478"/>
                  </a:lnTo>
                  <a:lnTo>
                    <a:pt x="3245485" y="395478"/>
                  </a:lnTo>
                  <a:lnTo>
                    <a:pt x="3245485" y="1524"/>
                  </a:lnTo>
                  <a:lnTo>
                    <a:pt x="3247009" y="1524"/>
                  </a:lnTo>
                  <a:lnTo>
                    <a:pt x="3247009" y="3048"/>
                  </a:lnTo>
                  <a:lnTo>
                    <a:pt x="1524" y="3048"/>
                  </a:lnTo>
                  <a:close/>
                </a:path>
              </a:pathLst>
            </a:custGeom>
            <a:solidFill>
              <a:srgbClr val="4F81BD"/>
            </a:solidFill>
          </p:spPr>
        </p:sp>
        <p:sp>
          <p:nvSpPr>
            <p:cNvPr name="TextBox 68" id="68"/>
            <p:cNvSpPr txBox="true"/>
            <p:nvPr/>
          </p:nvSpPr>
          <p:spPr>
            <a:xfrm>
              <a:off x="0" y="-28575"/>
              <a:ext cx="3245426" cy="422529"/>
            </a:xfrm>
            <a:prstGeom prst="rect">
              <a:avLst/>
            </a:prstGeom>
          </p:spPr>
          <p:txBody>
            <a:bodyPr anchor="t" rtlCol="false" tIns="50800" lIns="50800" bIns="50800" rIns="50800"/>
            <a:lstStyle/>
            <a:p>
              <a:pPr algn="ctr">
                <a:lnSpc>
                  <a:spcPts val="1535"/>
                </a:lnSpc>
              </a:pPr>
              <a:r>
                <a:rPr lang="en-US" b="true" sz="1279" u="sng">
                  <a:solidFill>
                    <a:srgbClr val="000000"/>
                  </a:solidFill>
                  <a:latin typeface="Calibri (MS) Bold"/>
                  <a:ea typeface="Calibri (MS) Bold"/>
                  <a:cs typeface="Calibri (MS) Bold"/>
                  <a:sym typeface="Calibri (MS) Bold"/>
                </a:rPr>
                <a:t>Organic v non-organic Farming</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Ext – Can we create the perfect farm?</a:t>
              </a:r>
            </a:p>
          </p:txBody>
        </p:sp>
      </p:grpSp>
      <p:grpSp>
        <p:nvGrpSpPr>
          <p:cNvPr name="Group 7" id="7"/>
          <p:cNvGrpSpPr>
            <a:grpSpLocks noChangeAspect="true"/>
          </p:cNvGrpSpPr>
          <p:nvPr/>
        </p:nvGrpSpPr>
        <p:grpSpPr>
          <a:xfrm rot="0">
            <a:off x="27093" y="1122955"/>
            <a:ext cx="9645227" cy="5425440"/>
            <a:chOff x="0" y="0"/>
            <a:chExt cx="12860302" cy="7233920"/>
          </a:xfrm>
        </p:grpSpPr>
        <p:sp>
          <p:nvSpPr>
            <p:cNvPr name="Freeform 8" id="8"/>
            <p:cNvSpPr/>
            <p:nvPr/>
          </p:nvSpPr>
          <p:spPr>
            <a:xfrm flipH="false" flipV="false" rot="0">
              <a:off x="0" y="0"/>
              <a:ext cx="12860274" cy="7233920"/>
            </a:xfrm>
            <a:custGeom>
              <a:avLst/>
              <a:gdLst/>
              <a:ahLst/>
              <a:cxnLst/>
              <a:rect r="r" b="b" t="t" l="l"/>
              <a:pathLst>
                <a:path h="7233920" w="12860274">
                  <a:moveTo>
                    <a:pt x="0" y="0"/>
                  </a:moveTo>
                  <a:lnTo>
                    <a:pt x="12860274" y="0"/>
                  </a:lnTo>
                  <a:lnTo>
                    <a:pt x="12860274" y="7233920"/>
                  </a:lnTo>
                  <a:lnTo>
                    <a:pt x="0" y="7233920"/>
                  </a:lnTo>
                  <a:lnTo>
                    <a:pt x="0" y="0"/>
                  </a:lnTo>
                  <a:close/>
                </a:path>
              </a:pathLst>
            </a:custGeom>
            <a:blipFill>
              <a:blip r:embed="rId3"/>
              <a:stretch>
                <a:fillRect l="0" t="0" r="0" b="0"/>
              </a:stretch>
            </a:blipFill>
          </p:spPr>
        </p:sp>
      </p:grpSp>
      <p:sp>
        <p:nvSpPr>
          <p:cNvPr name="TextBox 9" id="9"/>
          <p:cNvSpPr txBox="true"/>
          <p:nvPr/>
        </p:nvSpPr>
        <p:spPr>
          <a:xfrm rot="0">
            <a:off x="2286000" y="6744335"/>
            <a:ext cx="5181600" cy="350139"/>
          </a:xfrm>
          <a:prstGeom prst="rect">
            <a:avLst/>
          </a:prstGeom>
        </p:spPr>
        <p:txBody>
          <a:bodyPr anchor="t" rtlCol="false" tIns="0" lIns="0" bIns="0" rIns="0">
            <a:spAutoFit/>
          </a:bodyPr>
          <a:lstStyle/>
          <a:p>
            <a:pPr algn="l">
              <a:lnSpc>
                <a:spcPts val="2304"/>
              </a:lnSpc>
            </a:pPr>
            <a:r>
              <a:rPr lang="en-US" sz="1920" u="sng">
                <a:solidFill>
                  <a:srgbClr val="0000FF"/>
                </a:solidFill>
                <a:latin typeface="Calibri (MS)"/>
                <a:ea typeface="Calibri (MS)"/>
                <a:cs typeface="Calibri (MS)"/>
                <a:sym typeface="Calibri (MS)"/>
                <a:hlinkClick r:id="rId4" tooltip="https://www.youtube.com/watch?v=xFqecEtdGZ0"/>
              </a:rPr>
              <a:t>https://www.youtube.com/watch?v=xFqecEtdGZ0</a:t>
            </a:r>
            <a:r>
              <a:rPr lang="en-US" sz="1920">
                <a:solidFill>
                  <a:srgbClr val="000000"/>
                </a:solidFill>
                <a:latin typeface="Calibri (MS)"/>
                <a:ea typeface="Calibri (MS)"/>
                <a:cs typeface="Calibri (MS)"/>
                <a:sym typeface="Calibri (MS)"/>
              </a:rPr>
              <a: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57150"/>
              <a:ext cx="13040924" cy="1502128"/>
            </a:xfrm>
            <a:prstGeom prst="rect">
              <a:avLst/>
            </a:prstGeom>
          </p:spPr>
          <p:txBody>
            <a:bodyPr anchor="ctr" rtlCol="false" tIns="50800" lIns="50800" bIns="50800" rIns="50800"/>
            <a:lstStyle/>
            <a:p>
              <a:pPr algn="ctr">
                <a:lnSpc>
                  <a:spcPts val="3455"/>
                </a:lnSpc>
              </a:pPr>
              <a:r>
                <a:rPr lang="en-US" sz="2879" b="true">
                  <a:solidFill>
                    <a:srgbClr val="FFFFFF"/>
                  </a:solidFill>
                  <a:latin typeface="Calibri (MS) Bold"/>
                  <a:ea typeface="Calibri (MS) Bold"/>
                  <a:cs typeface="Calibri (MS) Bold"/>
                  <a:sym typeface="Calibri (MS) Bold"/>
                </a:rPr>
                <a:t>Ext – Vertical farms could take over the world</a:t>
              </a:r>
            </a:p>
          </p:txBody>
        </p:sp>
      </p:grpSp>
      <p:grpSp>
        <p:nvGrpSpPr>
          <p:cNvPr name="Group 7" id="7"/>
          <p:cNvGrpSpPr>
            <a:grpSpLocks noChangeAspect="true"/>
          </p:cNvGrpSpPr>
          <p:nvPr/>
        </p:nvGrpSpPr>
        <p:grpSpPr>
          <a:xfrm rot="0">
            <a:off x="81280" y="1137920"/>
            <a:ext cx="9591040" cy="5394960"/>
            <a:chOff x="0" y="0"/>
            <a:chExt cx="12788053" cy="7193280"/>
          </a:xfrm>
        </p:grpSpPr>
        <p:sp>
          <p:nvSpPr>
            <p:cNvPr name="Freeform 8" id="8"/>
            <p:cNvSpPr/>
            <p:nvPr/>
          </p:nvSpPr>
          <p:spPr>
            <a:xfrm flipH="false" flipV="false" rot="0">
              <a:off x="0" y="0"/>
              <a:ext cx="12788011" cy="7193280"/>
            </a:xfrm>
            <a:custGeom>
              <a:avLst/>
              <a:gdLst/>
              <a:ahLst/>
              <a:cxnLst/>
              <a:rect r="r" b="b" t="t" l="l"/>
              <a:pathLst>
                <a:path h="7193280" w="12788011">
                  <a:moveTo>
                    <a:pt x="0" y="0"/>
                  </a:moveTo>
                  <a:lnTo>
                    <a:pt x="12788011" y="0"/>
                  </a:lnTo>
                  <a:lnTo>
                    <a:pt x="12788011" y="7193280"/>
                  </a:lnTo>
                  <a:lnTo>
                    <a:pt x="0" y="7193280"/>
                  </a:lnTo>
                  <a:lnTo>
                    <a:pt x="0" y="0"/>
                  </a:lnTo>
                  <a:close/>
                </a:path>
              </a:pathLst>
            </a:custGeom>
            <a:blipFill>
              <a:blip r:embed="rId3"/>
              <a:stretch>
                <a:fillRect l="0" t="0" r="0" b="0"/>
              </a:stretch>
            </a:blipFill>
          </p:spPr>
        </p:sp>
      </p:grpSp>
      <p:sp>
        <p:nvSpPr>
          <p:cNvPr name="TextBox 9" id="9"/>
          <p:cNvSpPr txBox="true"/>
          <p:nvPr/>
        </p:nvSpPr>
        <p:spPr>
          <a:xfrm rot="0">
            <a:off x="2204720" y="6595716"/>
            <a:ext cx="5100320" cy="350139"/>
          </a:xfrm>
          <a:prstGeom prst="rect">
            <a:avLst/>
          </a:prstGeom>
        </p:spPr>
        <p:txBody>
          <a:bodyPr anchor="t" rtlCol="false" tIns="0" lIns="0" bIns="0" rIns="0">
            <a:spAutoFit/>
          </a:bodyPr>
          <a:lstStyle/>
          <a:p>
            <a:pPr algn="l">
              <a:lnSpc>
                <a:spcPts val="2304"/>
              </a:lnSpc>
            </a:pPr>
            <a:r>
              <a:rPr lang="en-US" sz="1920" u="sng">
                <a:solidFill>
                  <a:srgbClr val="0000FF"/>
                </a:solidFill>
                <a:latin typeface="Calibri (MS)"/>
                <a:ea typeface="Calibri (MS)"/>
                <a:cs typeface="Calibri (MS)"/>
                <a:sym typeface="Calibri (MS)"/>
                <a:hlinkClick r:id="rId4" tooltip="https://www.youtube.com/watch?v=J4SaSfnHK3I"/>
              </a:rPr>
              <a:t>https://www.youtube.com/watch?v=J4SaSfnHK3I</a:t>
            </a:r>
            <a:r>
              <a:rPr lang="en-US" sz="1920">
                <a:solidFill>
                  <a:srgbClr val="000000"/>
                </a:solidFill>
                <a:latin typeface="Calibri (MS)"/>
                <a:ea typeface="Calibri (MS)"/>
                <a:cs typeface="Calibri (MS)"/>
                <a:sym typeface="Calibri (MS)"/>
              </a:rPr>
              <a:t>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How can agricultural production be increased – 2 ways </a:t>
              </a:r>
            </a:p>
          </p:txBody>
        </p:sp>
      </p:grpSp>
      <p:grpSp>
        <p:nvGrpSpPr>
          <p:cNvPr name="Group 7" id="7"/>
          <p:cNvGrpSpPr>
            <a:grpSpLocks noChangeAspect="true"/>
          </p:cNvGrpSpPr>
          <p:nvPr/>
        </p:nvGrpSpPr>
        <p:grpSpPr>
          <a:xfrm rot="0">
            <a:off x="165946" y="1204444"/>
            <a:ext cx="4467013" cy="2454583"/>
            <a:chOff x="0" y="0"/>
            <a:chExt cx="5956018" cy="3272778"/>
          </a:xfrm>
        </p:grpSpPr>
        <p:sp>
          <p:nvSpPr>
            <p:cNvPr name="Freeform 8" id="8" descr="The Aesthetic Appreciation of Agricultural Landscapes |"/>
            <p:cNvSpPr/>
            <p:nvPr/>
          </p:nvSpPr>
          <p:spPr>
            <a:xfrm flipH="false" flipV="false" rot="0">
              <a:off x="0" y="0"/>
              <a:ext cx="5956046" cy="3272790"/>
            </a:xfrm>
            <a:custGeom>
              <a:avLst/>
              <a:gdLst/>
              <a:ahLst/>
              <a:cxnLst/>
              <a:rect r="r" b="b" t="t" l="l"/>
              <a:pathLst>
                <a:path h="3272790" w="5956046">
                  <a:moveTo>
                    <a:pt x="0" y="0"/>
                  </a:moveTo>
                  <a:lnTo>
                    <a:pt x="5956046" y="0"/>
                  </a:lnTo>
                  <a:lnTo>
                    <a:pt x="5956046" y="3272790"/>
                  </a:lnTo>
                  <a:lnTo>
                    <a:pt x="0" y="3272790"/>
                  </a:lnTo>
                  <a:lnTo>
                    <a:pt x="0" y="0"/>
                  </a:lnTo>
                  <a:close/>
                </a:path>
              </a:pathLst>
            </a:custGeom>
            <a:blipFill>
              <a:blip r:embed="rId3"/>
              <a:stretch>
                <a:fillRect l="0" t="0" r="0" b="-21020"/>
              </a:stretch>
            </a:blipFill>
          </p:spPr>
        </p:sp>
      </p:grpSp>
      <p:grpSp>
        <p:nvGrpSpPr>
          <p:cNvPr name="Group 9" id="9"/>
          <p:cNvGrpSpPr>
            <a:grpSpLocks noChangeAspect="true"/>
          </p:cNvGrpSpPr>
          <p:nvPr/>
        </p:nvGrpSpPr>
        <p:grpSpPr>
          <a:xfrm rot="0">
            <a:off x="5120641" y="1201935"/>
            <a:ext cx="4466422" cy="2535011"/>
            <a:chOff x="0" y="0"/>
            <a:chExt cx="5955230" cy="3380015"/>
          </a:xfrm>
        </p:grpSpPr>
        <p:sp>
          <p:nvSpPr>
            <p:cNvPr name="Freeform 10" id="10"/>
            <p:cNvSpPr/>
            <p:nvPr/>
          </p:nvSpPr>
          <p:spPr>
            <a:xfrm flipH="false" flipV="false" rot="0">
              <a:off x="0" y="0"/>
              <a:ext cx="5955284" cy="3379978"/>
            </a:xfrm>
            <a:custGeom>
              <a:avLst/>
              <a:gdLst/>
              <a:ahLst/>
              <a:cxnLst/>
              <a:rect r="r" b="b" t="t" l="l"/>
              <a:pathLst>
                <a:path h="3379978" w="5955284">
                  <a:moveTo>
                    <a:pt x="0" y="0"/>
                  </a:moveTo>
                  <a:lnTo>
                    <a:pt x="5955284" y="0"/>
                  </a:lnTo>
                  <a:lnTo>
                    <a:pt x="5955284" y="3379978"/>
                  </a:lnTo>
                  <a:lnTo>
                    <a:pt x="0" y="3379978"/>
                  </a:lnTo>
                  <a:lnTo>
                    <a:pt x="0" y="0"/>
                  </a:lnTo>
                  <a:close/>
                </a:path>
              </a:pathLst>
            </a:custGeom>
            <a:blipFill>
              <a:blip r:embed="rId4"/>
              <a:stretch>
                <a:fillRect l="-4413" t="0" r="-4412" b="-1"/>
              </a:stretch>
            </a:blipFill>
          </p:spPr>
        </p:sp>
      </p:grpSp>
      <p:grpSp>
        <p:nvGrpSpPr>
          <p:cNvPr name="Group 11" id="11"/>
          <p:cNvGrpSpPr/>
          <p:nvPr/>
        </p:nvGrpSpPr>
        <p:grpSpPr>
          <a:xfrm rot="0">
            <a:off x="0" y="3772660"/>
            <a:ext cx="9753600" cy="393954"/>
            <a:chOff x="0" y="0"/>
            <a:chExt cx="13004800" cy="525272"/>
          </a:xfrm>
        </p:grpSpPr>
        <p:sp>
          <p:nvSpPr>
            <p:cNvPr name="Freeform 12" id="12"/>
            <p:cNvSpPr/>
            <p:nvPr/>
          </p:nvSpPr>
          <p:spPr>
            <a:xfrm flipH="false" flipV="false" rot="0">
              <a:off x="-1524" y="-1524"/>
              <a:ext cx="13007848" cy="528320"/>
            </a:xfrm>
            <a:custGeom>
              <a:avLst/>
              <a:gdLst/>
              <a:ahLst/>
              <a:cxnLst/>
              <a:rect r="r" b="b" t="t" l="l"/>
              <a:pathLst>
                <a:path h="528320" w="13007848">
                  <a:moveTo>
                    <a:pt x="1524" y="0"/>
                  </a:moveTo>
                  <a:lnTo>
                    <a:pt x="13006324" y="0"/>
                  </a:lnTo>
                  <a:cubicBezTo>
                    <a:pt x="13007214" y="0"/>
                    <a:pt x="13007848" y="762"/>
                    <a:pt x="13007848" y="1524"/>
                  </a:cubicBezTo>
                  <a:lnTo>
                    <a:pt x="13007848" y="526796"/>
                  </a:lnTo>
                  <a:cubicBezTo>
                    <a:pt x="13007848" y="527685"/>
                    <a:pt x="13007087" y="528320"/>
                    <a:pt x="13006324" y="528320"/>
                  </a:cubicBezTo>
                  <a:lnTo>
                    <a:pt x="1524" y="528320"/>
                  </a:lnTo>
                  <a:cubicBezTo>
                    <a:pt x="635" y="528320"/>
                    <a:pt x="0" y="527558"/>
                    <a:pt x="0" y="526796"/>
                  </a:cubicBezTo>
                  <a:lnTo>
                    <a:pt x="0" y="1524"/>
                  </a:lnTo>
                  <a:cubicBezTo>
                    <a:pt x="0" y="635"/>
                    <a:pt x="762" y="0"/>
                    <a:pt x="1524" y="0"/>
                  </a:cubicBezTo>
                  <a:moveTo>
                    <a:pt x="1524" y="3048"/>
                  </a:moveTo>
                  <a:lnTo>
                    <a:pt x="1524" y="1524"/>
                  </a:lnTo>
                  <a:lnTo>
                    <a:pt x="3048" y="1524"/>
                  </a:lnTo>
                  <a:lnTo>
                    <a:pt x="3048" y="526796"/>
                  </a:lnTo>
                  <a:lnTo>
                    <a:pt x="1524" y="526796"/>
                  </a:lnTo>
                  <a:lnTo>
                    <a:pt x="1524" y="525272"/>
                  </a:lnTo>
                  <a:lnTo>
                    <a:pt x="13006324" y="525272"/>
                  </a:lnTo>
                  <a:lnTo>
                    <a:pt x="13006324" y="526796"/>
                  </a:lnTo>
                  <a:lnTo>
                    <a:pt x="13004800" y="526796"/>
                  </a:lnTo>
                  <a:lnTo>
                    <a:pt x="13004800" y="1524"/>
                  </a:lnTo>
                  <a:lnTo>
                    <a:pt x="13006324" y="1524"/>
                  </a:lnTo>
                  <a:lnTo>
                    <a:pt x="13006324" y="3048"/>
                  </a:lnTo>
                  <a:lnTo>
                    <a:pt x="1524" y="3048"/>
                  </a:lnTo>
                  <a:close/>
                </a:path>
              </a:pathLst>
            </a:custGeom>
            <a:solidFill>
              <a:srgbClr val="4F81BD"/>
            </a:solidFill>
          </p:spPr>
        </p:sp>
        <p:sp>
          <p:nvSpPr>
            <p:cNvPr name="TextBox 13" id="13"/>
            <p:cNvSpPr txBox="true"/>
            <p:nvPr/>
          </p:nvSpPr>
          <p:spPr>
            <a:xfrm>
              <a:off x="0" y="-47625"/>
              <a:ext cx="13004800" cy="572897"/>
            </a:xfrm>
            <a:prstGeom prst="rect">
              <a:avLst/>
            </a:prstGeom>
          </p:spPr>
          <p:txBody>
            <a:bodyPr anchor="t" rtlCol="false" tIns="50800" lIns="50800" bIns="50800" rIns="50800"/>
            <a:lstStyle/>
            <a:p>
              <a:pPr algn="ctr">
                <a:lnSpc>
                  <a:spcPts val="2304"/>
                </a:lnSpc>
              </a:pPr>
              <a:r>
                <a:rPr lang="en-US" sz="1920" b="true">
                  <a:solidFill>
                    <a:srgbClr val="000000"/>
                  </a:solidFill>
                  <a:latin typeface="Calibri (MS) Bold"/>
                  <a:ea typeface="Calibri (MS) Bold"/>
                  <a:cs typeface="Calibri (MS) Bold"/>
                  <a:sym typeface="Calibri (MS) Bold"/>
                </a:rPr>
                <a:t>1. Increasing/extending the land under cultivation – 2 ways to achieve this.</a:t>
              </a:r>
            </a:p>
          </p:txBody>
        </p:sp>
      </p:grpSp>
      <p:grpSp>
        <p:nvGrpSpPr>
          <p:cNvPr name="Group 14" id="14"/>
          <p:cNvGrpSpPr>
            <a:grpSpLocks noChangeAspect="true"/>
          </p:cNvGrpSpPr>
          <p:nvPr/>
        </p:nvGrpSpPr>
        <p:grpSpPr>
          <a:xfrm rot="0">
            <a:off x="165946" y="4260437"/>
            <a:ext cx="4467013" cy="2489164"/>
            <a:chOff x="0" y="0"/>
            <a:chExt cx="5956018" cy="3318885"/>
          </a:xfrm>
        </p:grpSpPr>
        <p:sp>
          <p:nvSpPr>
            <p:cNvPr name="Freeform 15" id="15" descr="Branching Out For A New Green Revolution | Seed Today"/>
            <p:cNvSpPr/>
            <p:nvPr/>
          </p:nvSpPr>
          <p:spPr>
            <a:xfrm flipH="false" flipV="false" rot="0">
              <a:off x="0" y="0"/>
              <a:ext cx="5956046" cy="3318891"/>
            </a:xfrm>
            <a:custGeom>
              <a:avLst/>
              <a:gdLst/>
              <a:ahLst/>
              <a:cxnLst/>
              <a:rect r="r" b="b" t="t" l="l"/>
              <a:pathLst>
                <a:path h="3318891" w="5956046">
                  <a:moveTo>
                    <a:pt x="0" y="0"/>
                  </a:moveTo>
                  <a:lnTo>
                    <a:pt x="5956046" y="0"/>
                  </a:lnTo>
                  <a:lnTo>
                    <a:pt x="5956046" y="3318891"/>
                  </a:lnTo>
                  <a:lnTo>
                    <a:pt x="0" y="3318891"/>
                  </a:lnTo>
                  <a:lnTo>
                    <a:pt x="0" y="0"/>
                  </a:lnTo>
                  <a:close/>
                </a:path>
              </a:pathLst>
            </a:custGeom>
            <a:blipFill>
              <a:blip r:embed="rId5"/>
              <a:stretch>
                <a:fillRect l="0" t="0" r="0" b="-5170"/>
              </a:stretch>
            </a:blipFill>
          </p:spPr>
        </p:sp>
      </p:grpSp>
      <p:grpSp>
        <p:nvGrpSpPr>
          <p:cNvPr name="Group 16" id="16"/>
          <p:cNvGrpSpPr>
            <a:grpSpLocks noChangeAspect="true"/>
          </p:cNvGrpSpPr>
          <p:nvPr/>
        </p:nvGrpSpPr>
        <p:grpSpPr>
          <a:xfrm rot="0">
            <a:off x="5120641" y="4195917"/>
            <a:ext cx="4462976" cy="2550323"/>
            <a:chOff x="0" y="0"/>
            <a:chExt cx="5950635" cy="3400431"/>
          </a:xfrm>
        </p:grpSpPr>
        <p:sp>
          <p:nvSpPr>
            <p:cNvPr name="Freeform 17" id="17" descr="Pros and Cons of Using Agricultural Fertilizers | Greentumble"/>
            <p:cNvSpPr/>
            <p:nvPr/>
          </p:nvSpPr>
          <p:spPr>
            <a:xfrm flipH="false" flipV="false" rot="0">
              <a:off x="0" y="0"/>
              <a:ext cx="5950585" cy="3400425"/>
            </a:xfrm>
            <a:custGeom>
              <a:avLst/>
              <a:gdLst/>
              <a:ahLst/>
              <a:cxnLst/>
              <a:rect r="r" b="b" t="t" l="l"/>
              <a:pathLst>
                <a:path h="3400425" w="5950585">
                  <a:moveTo>
                    <a:pt x="0" y="0"/>
                  </a:moveTo>
                  <a:lnTo>
                    <a:pt x="5950585" y="0"/>
                  </a:lnTo>
                  <a:lnTo>
                    <a:pt x="5950585" y="3400425"/>
                  </a:lnTo>
                  <a:lnTo>
                    <a:pt x="0" y="3400425"/>
                  </a:lnTo>
                  <a:lnTo>
                    <a:pt x="0" y="0"/>
                  </a:lnTo>
                  <a:close/>
                </a:path>
              </a:pathLst>
            </a:custGeom>
            <a:blipFill>
              <a:blip r:embed="rId6"/>
              <a:stretch>
                <a:fillRect l="0" t="0" r="0" b="-9372"/>
              </a:stretch>
            </a:blipFill>
          </p:spPr>
        </p:sp>
      </p:grpSp>
      <p:grpSp>
        <p:nvGrpSpPr>
          <p:cNvPr name="Group 18" id="18"/>
          <p:cNvGrpSpPr/>
          <p:nvPr/>
        </p:nvGrpSpPr>
        <p:grpSpPr>
          <a:xfrm rot="0">
            <a:off x="0" y="6789927"/>
            <a:ext cx="9753600" cy="525273"/>
            <a:chOff x="0" y="0"/>
            <a:chExt cx="13004800" cy="700363"/>
          </a:xfrm>
        </p:grpSpPr>
        <p:sp>
          <p:nvSpPr>
            <p:cNvPr name="Freeform 19" id="19"/>
            <p:cNvSpPr/>
            <p:nvPr/>
          </p:nvSpPr>
          <p:spPr>
            <a:xfrm flipH="false" flipV="false" rot="0">
              <a:off x="-1524" y="-1524"/>
              <a:ext cx="13007848" cy="703453"/>
            </a:xfrm>
            <a:custGeom>
              <a:avLst/>
              <a:gdLst/>
              <a:ahLst/>
              <a:cxnLst/>
              <a:rect r="r" b="b" t="t" l="l"/>
              <a:pathLst>
                <a:path h="703453" w="13007848">
                  <a:moveTo>
                    <a:pt x="1524" y="0"/>
                  </a:moveTo>
                  <a:lnTo>
                    <a:pt x="13006324" y="0"/>
                  </a:lnTo>
                  <a:cubicBezTo>
                    <a:pt x="13007214" y="0"/>
                    <a:pt x="13007848" y="762"/>
                    <a:pt x="13007848" y="1524"/>
                  </a:cubicBezTo>
                  <a:lnTo>
                    <a:pt x="13007848" y="701929"/>
                  </a:lnTo>
                  <a:cubicBezTo>
                    <a:pt x="13007848" y="702818"/>
                    <a:pt x="13007087" y="703453"/>
                    <a:pt x="13006324" y="703453"/>
                  </a:cubicBezTo>
                  <a:lnTo>
                    <a:pt x="1524" y="703453"/>
                  </a:lnTo>
                  <a:cubicBezTo>
                    <a:pt x="635" y="703453"/>
                    <a:pt x="0" y="702691"/>
                    <a:pt x="0" y="701929"/>
                  </a:cubicBezTo>
                  <a:lnTo>
                    <a:pt x="0" y="1524"/>
                  </a:lnTo>
                  <a:cubicBezTo>
                    <a:pt x="0" y="635"/>
                    <a:pt x="762" y="0"/>
                    <a:pt x="1524" y="0"/>
                  </a:cubicBezTo>
                  <a:moveTo>
                    <a:pt x="1524" y="3048"/>
                  </a:moveTo>
                  <a:lnTo>
                    <a:pt x="1524" y="1524"/>
                  </a:lnTo>
                  <a:lnTo>
                    <a:pt x="3048" y="1524"/>
                  </a:lnTo>
                  <a:lnTo>
                    <a:pt x="3048" y="701929"/>
                  </a:lnTo>
                  <a:lnTo>
                    <a:pt x="1524" y="701929"/>
                  </a:lnTo>
                  <a:lnTo>
                    <a:pt x="1524" y="700405"/>
                  </a:lnTo>
                  <a:lnTo>
                    <a:pt x="13006324" y="700405"/>
                  </a:lnTo>
                  <a:lnTo>
                    <a:pt x="13006324" y="701929"/>
                  </a:lnTo>
                  <a:lnTo>
                    <a:pt x="13004800" y="701929"/>
                  </a:lnTo>
                  <a:lnTo>
                    <a:pt x="13004800" y="1524"/>
                  </a:lnTo>
                  <a:lnTo>
                    <a:pt x="13006324" y="1524"/>
                  </a:lnTo>
                  <a:lnTo>
                    <a:pt x="13006324" y="3048"/>
                  </a:lnTo>
                  <a:lnTo>
                    <a:pt x="1524" y="3048"/>
                  </a:lnTo>
                  <a:close/>
                </a:path>
              </a:pathLst>
            </a:custGeom>
            <a:solidFill>
              <a:srgbClr val="4F81BD"/>
            </a:solidFill>
          </p:spPr>
        </p:sp>
        <p:sp>
          <p:nvSpPr>
            <p:cNvPr name="TextBox 20" id="20"/>
            <p:cNvSpPr txBox="true"/>
            <p:nvPr/>
          </p:nvSpPr>
          <p:spPr>
            <a:xfrm>
              <a:off x="0" y="-28575"/>
              <a:ext cx="13004800" cy="728938"/>
            </a:xfrm>
            <a:prstGeom prst="rect">
              <a:avLst/>
            </a:prstGeom>
          </p:spPr>
          <p:txBody>
            <a:bodyPr anchor="t" rtlCol="false" tIns="50800" lIns="50800" bIns="50800" rIns="50800"/>
            <a:lstStyle/>
            <a:p>
              <a:pPr algn="ctr">
                <a:lnSpc>
                  <a:spcPts val="1663"/>
                </a:lnSpc>
              </a:pPr>
              <a:r>
                <a:rPr lang="en-US" sz="1386" b="true">
                  <a:solidFill>
                    <a:srgbClr val="000000"/>
                  </a:solidFill>
                  <a:latin typeface="Calibri (MS) Bold"/>
                  <a:ea typeface="Calibri (MS) Bold"/>
                  <a:cs typeface="Calibri (MS) Bold"/>
                  <a:sym typeface="Calibri (MS) Bold"/>
                </a:rPr>
                <a:t>2. Increasing the yield per hectare when scientific advance allows such changes to occur – there are several ways this can be achieved. </a:t>
              </a:r>
            </a:p>
          </p:txBody>
        </p:sp>
      </p:grpSp>
      <p:grpSp>
        <p:nvGrpSpPr>
          <p:cNvPr name="Group 21" id="21"/>
          <p:cNvGrpSpPr/>
          <p:nvPr/>
        </p:nvGrpSpPr>
        <p:grpSpPr>
          <a:xfrm rot="0">
            <a:off x="189344" y="1239805"/>
            <a:ext cx="2831563" cy="677333"/>
            <a:chOff x="0" y="0"/>
            <a:chExt cx="3775417" cy="903111"/>
          </a:xfrm>
        </p:grpSpPr>
        <p:sp>
          <p:nvSpPr>
            <p:cNvPr name="Freeform 22" id="22"/>
            <p:cNvSpPr/>
            <p:nvPr/>
          </p:nvSpPr>
          <p:spPr>
            <a:xfrm flipH="false" flipV="false" rot="0">
              <a:off x="18034" y="18034"/>
              <a:ext cx="3739388" cy="867029"/>
            </a:xfrm>
            <a:custGeom>
              <a:avLst/>
              <a:gdLst/>
              <a:ahLst/>
              <a:cxnLst/>
              <a:rect r="r" b="b" t="t" l="l"/>
              <a:pathLst>
                <a:path h="867029" w="3739388">
                  <a:moveTo>
                    <a:pt x="0" y="144526"/>
                  </a:moveTo>
                  <a:cubicBezTo>
                    <a:pt x="0" y="64770"/>
                    <a:pt x="66802" y="0"/>
                    <a:pt x="149098" y="0"/>
                  </a:cubicBezTo>
                  <a:lnTo>
                    <a:pt x="3590290" y="0"/>
                  </a:lnTo>
                  <a:cubicBezTo>
                    <a:pt x="3672586" y="0"/>
                    <a:pt x="3739388" y="64643"/>
                    <a:pt x="3739388" y="144526"/>
                  </a:cubicBezTo>
                  <a:lnTo>
                    <a:pt x="3739388" y="722503"/>
                  </a:lnTo>
                  <a:cubicBezTo>
                    <a:pt x="3739388" y="802259"/>
                    <a:pt x="3672586" y="867029"/>
                    <a:pt x="3590290" y="867029"/>
                  </a:cubicBezTo>
                  <a:lnTo>
                    <a:pt x="149098" y="867029"/>
                  </a:lnTo>
                  <a:cubicBezTo>
                    <a:pt x="66802" y="867029"/>
                    <a:pt x="0" y="802386"/>
                    <a:pt x="0" y="722503"/>
                  </a:cubicBezTo>
                  <a:close/>
                </a:path>
              </a:pathLst>
            </a:custGeom>
            <a:solidFill>
              <a:srgbClr val="4F81BD"/>
            </a:solidFill>
          </p:spPr>
        </p:sp>
        <p:sp>
          <p:nvSpPr>
            <p:cNvPr name="Freeform 23" id="23"/>
            <p:cNvSpPr/>
            <p:nvPr/>
          </p:nvSpPr>
          <p:spPr>
            <a:xfrm flipH="false" flipV="false" rot="0">
              <a:off x="0" y="0"/>
              <a:ext cx="3775456" cy="903097"/>
            </a:xfrm>
            <a:custGeom>
              <a:avLst/>
              <a:gdLst/>
              <a:ahLst/>
              <a:cxnLst/>
              <a:rect r="r" b="b" t="t" l="l"/>
              <a:pathLst>
                <a:path h="903097" w="3775456">
                  <a:moveTo>
                    <a:pt x="0" y="162560"/>
                  </a:moveTo>
                  <a:cubicBezTo>
                    <a:pt x="0" y="72263"/>
                    <a:pt x="75311" y="0"/>
                    <a:pt x="167132" y="0"/>
                  </a:cubicBezTo>
                  <a:lnTo>
                    <a:pt x="3608324" y="0"/>
                  </a:lnTo>
                  <a:lnTo>
                    <a:pt x="3608324" y="18034"/>
                  </a:lnTo>
                  <a:lnTo>
                    <a:pt x="3608324" y="0"/>
                  </a:lnTo>
                  <a:cubicBezTo>
                    <a:pt x="3700145" y="0"/>
                    <a:pt x="3775456" y="72263"/>
                    <a:pt x="3775456" y="162560"/>
                  </a:cubicBezTo>
                  <a:lnTo>
                    <a:pt x="3757422" y="162560"/>
                  </a:lnTo>
                  <a:lnTo>
                    <a:pt x="3775456" y="162560"/>
                  </a:lnTo>
                  <a:lnTo>
                    <a:pt x="3775456" y="740537"/>
                  </a:lnTo>
                  <a:lnTo>
                    <a:pt x="3757422" y="740537"/>
                  </a:lnTo>
                  <a:lnTo>
                    <a:pt x="3775456" y="740537"/>
                  </a:lnTo>
                  <a:cubicBezTo>
                    <a:pt x="3775456" y="830834"/>
                    <a:pt x="3700145" y="903097"/>
                    <a:pt x="3608324" y="903097"/>
                  </a:cubicBezTo>
                  <a:lnTo>
                    <a:pt x="3608324" y="885063"/>
                  </a:lnTo>
                  <a:lnTo>
                    <a:pt x="3608324" y="903097"/>
                  </a:lnTo>
                  <a:lnTo>
                    <a:pt x="167132" y="903097"/>
                  </a:lnTo>
                  <a:lnTo>
                    <a:pt x="167132" y="885063"/>
                  </a:lnTo>
                  <a:lnTo>
                    <a:pt x="167132" y="903097"/>
                  </a:lnTo>
                  <a:cubicBezTo>
                    <a:pt x="75311" y="903097"/>
                    <a:pt x="0" y="830834"/>
                    <a:pt x="0" y="740537"/>
                  </a:cubicBezTo>
                  <a:lnTo>
                    <a:pt x="0" y="162560"/>
                  </a:lnTo>
                  <a:lnTo>
                    <a:pt x="18034" y="162560"/>
                  </a:lnTo>
                  <a:lnTo>
                    <a:pt x="0" y="162560"/>
                  </a:lnTo>
                  <a:moveTo>
                    <a:pt x="36068" y="162560"/>
                  </a:moveTo>
                  <a:lnTo>
                    <a:pt x="36068" y="740537"/>
                  </a:lnTo>
                  <a:lnTo>
                    <a:pt x="18034" y="740537"/>
                  </a:lnTo>
                  <a:lnTo>
                    <a:pt x="36068" y="740537"/>
                  </a:lnTo>
                  <a:cubicBezTo>
                    <a:pt x="36068" y="809879"/>
                    <a:pt x="94234" y="867029"/>
                    <a:pt x="167132" y="867029"/>
                  </a:cubicBezTo>
                  <a:lnTo>
                    <a:pt x="3608324" y="867029"/>
                  </a:lnTo>
                  <a:cubicBezTo>
                    <a:pt x="3681222" y="867029"/>
                    <a:pt x="3739388" y="809879"/>
                    <a:pt x="3739388" y="740537"/>
                  </a:cubicBezTo>
                  <a:lnTo>
                    <a:pt x="3739388" y="162560"/>
                  </a:lnTo>
                  <a:cubicBezTo>
                    <a:pt x="3739388" y="93218"/>
                    <a:pt x="3681222" y="36068"/>
                    <a:pt x="3608324" y="36068"/>
                  </a:cubicBezTo>
                  <a:lnTo>
                    <a:pt x="167132" y="36068"/>
                  </a:lnTo>
                  <a:lnTo>
                    <a:pt x="167132" y="18034"/>
                  </a:lnTo>
                  <a:lnTo>
                    <a:pt x="167132" y="36068"/>
                  </a:lnTo>
                  <a:cubicBezTo>
                    <a:pt x="94234" y="36068"/>
                    <a:pt x="36068" y="93218"/>
                    <a:pt x="36068" y="162560"/>
                  </a:cubicBezTo>
                  <a:close/>
                </a:path>
              </a:pathLst>
            </a:custGeom>
            <a:solidFill>
              <a:srgbClr val="385D8A"/>
            </a:solidFill>
          </p:spPr>
        </p:sp>
        <p:sp>
          <p:nvSpPr>
            <p:cNvPr name="TextBox 24" id="24"/>
            <p:cNvSpPr txBox="true"/>
            <p:nvPr/>
          </p:nvSpPr>
          <p:spPr>
            <a:xfrm>
              <a:off x="0" y="-38100"/>
              <a:ext cx="3775417" cy="941211"/>
            </a:xfrm>
            <a:prstGeom prst="rect">
              <a:avLst/>
            </a:prstGeom>
          </p:spPr>
          <p:txBody>
            <a:bodyPr anchor="ctr" rtlCol="false" tIns="50800" lIns="50800" bIns="50800" rIns="50800"/>
            <a:lstStyle/>
            <a:p>
              <a:pPr algn="ctr">
                <a:lnSpc>
                  <a:spcPts val="2047"/>
                </a:lnSpc>
              </a:pPr>
              <a:r>
                <a:rPr lang="en-US" sz="1706">
                  <a:solidFill>
                    <a:srgbClr val="FFFFFF"/>
                  </a:solidFill>
                  <a:latin typeface="Calibri (MS)"/>
                  <a:ea typeface="Calibri (MS)"/>
                  <a:cs typeface="Calibri (MS)"/>
                  <a:sym typeface="Calibri (MS)"/>
                </a:rPr>
                <a:t>Irrigation of land previously unsuitable for agriculture.</a:t>
              </a:r>
            </a:p>
          </p:txBody>
        </p:sp>
      </p:grpSp>
      <p:grpSp>
        <p:nvGrpSpPr>
          <p:cNvPr name="Group 25" id="25"/>
          <p:cNvGrpSpPr/>
          <p:nvPr/>
        </p:nvGrpSpPr>
        <p:grpSpPr>
          <a:xfrm rot="0">
            <a:off x="5107094" y="1144790"/>
            <a:ext cx="2831563" cy="677333"/>
            <a:chOff x="0" y="0"/>
            <a:chExt cx="3775417" cy="903111"/>
          </a:xfrm>
        </p:grpSpPr>
        <p:sp>
          <p:nvSpPr>
            <p:cNvPr name="Freeform 26" id="26"/>
            <p:cNvSpPr/>
            <p:nvPr/>
          </p:nvSpPr>
          <p:spPr>
            <a:xfrm flipH="false" flipV="false" rot="0">
              <a:off x="18034" y="18034"/>
              <a:ext cx="3739388" cy="867029"/>
            </a:xfrm>
            <a:custGeom>
              <a:avLst/>
              <a:gdLst/>
              <a:ahLst/>
              <a:cxnLst/>
              <a:rect r="r" b="b" t="t" l="l"/>
              <a:pathLst>
                <a:path h="867029" w="3739388">
                  <a:moveTo>
                    <a:pt x="0" y="144526"/>
                  </a:moveTo>
                  <a:cubicBezTo>
                    <a:pt x="0" y="64770"/>
                    <a:pt x="66802" y="0"/>
                    <a:pt x="149098" y="0"/>
                  </a:cubicBezTo>
                  <a:lnTo>
                    <a:pt x="3590290" y="0"/>
                  </a:lnTo>
                  <a:cubicBezTo>
                    <a:pt x="3672586" y="0"/>
                    <a:pt x="3739388" y="64643"/>
                    <a:pt x="3739388" y="144526"/>
                  </a:cubicBezTo>
                  <a:lnTo>
                    <a:pt x="3739388" y="722503"/>
                  </a:lnTo>
                  <a:cubicBezTo>
                    <a:pt x="3739388" y="802259"/>
                    <a:pt x="3672586" y="867029"/>
                    <a:pt x="3590290" y="867029"/>
                  </a:cubicBezTo>
                  <a:lnTo>
                    <a:pt x="149098" y="867029"/>
                  </a:lnTo>
                  <a:cubicBezTo>
                    <a:pt x="66802" y="867029"/>
                    <a:pt x="0" y="802386"/>
                    <a:pt x="0" y="722503"/>
                  </a:cubicBezTo>
                  <a:close/>
                </a:path>
              </a:pathLst>
            </a:custGeom>
            <a:solidFill>
              <a:srgbClr val="4F81BD"/>
            </a:solidFill>
          </p:spPr>
        </p:sp>
        <p:sp>
          <p:nvSpPr>
            <p:cNvPr name="Freeform 27" id="27"/>
            <p:cNvSpPr/>
            <p:nvPr/>
          </p:nvSpPr>
          <p:spPr>
            <a:xfrm flipH="false" flipV="false" rot="0">
              <a:off x="0" y="0"/>
              <a:ext cx="3775456" cy="903097"/>
            </a:xfrm>
            <a:custGeom>
              <a:avLst/>
              <a:gdLst/>
              <a:ahLst/>
              <a:cxnLst/>
              <a:rect r="r" b="b" t="t" l="l"/>
              <a:pathLst>
                <a:path h="903097" w="3775456">
                  <a:moveTo>
                    <a:pt x="0" y="162560"/>
                  </a:moveTo>
                  <a:cubicBezTo>
                    <a:pt x="0" y="72263"/>
                    <a:pt x="75311" y="0"/>
                    <a:pt x="167132" y="0"/>
                  </a:cubicBezTo>
                  <a:lnTo>
                    <a:pt x="3608324" y="0"/>
                  </a:lnTo>
                  <a:lnTo>
                    <a:pt x="3608324" y="18034"/>
                  </a:lnTo>
                  <a:lnTo>
                    <a:pt x="3608324" y="0"/>
                  </a:lnTo>
                  <a:cubicBezTo>
                    <a:pt x="3700145" y="0"/>
                    <a:pt x="3775456" y="72263"/>
                    <a:pt x="3775456" y="162560"/>
                  </a:cubicBezTo>
                  <a:lnTo>
                    <a:pt x="3757422" y="162560"/>
                  </a:lnTo>
                  <a:lnTo>
                    <a:pt x="3775456" y="162560"/>
                  </a:lnTo>
                  <a:lnTo>
                    <a:pt x="3775456" y="740537"/>
                  </a:lnTo>
                  <a:lnTo>
                    <a:pt x="3757422" y="740537"/>
                  </a:lnTo>
                  <a:lnTo>
                    <a:pt x="3775456" y="740537"/>
                  </a:lnTo>
                  <a:cubicBezTo>
                    <a:pt x="3775456" y="830834"/>
                    <a:pt x="3700145" y="903097"/>
                    <a:pt x="3608324" y="903097"/>
                  </a:cubicBezTo>
                  <a:lnTo>
                    <a:pt x="3608324" y="885063"/>
                  </a:lnTo>
                  <a:lnTo>
                    <a:pt x="3608324" y="903097"/>
                  </a:lnTo>
                  <a:lnTo>
                    <a:pt x="167132" y="903097"/>
                  </a:lnTo>
                  <a:lnTo>
                    <a:pt x="167132" y="885063"/>
                  </a:lnTo>
                  <a:lnTo>
                    <a:pt x="167132" y="903097"/>
                  </a:lnTo>
                  <a:cubicBezTo>
                    <a:pt x="75311" y="903097"/>
                    <a:pt x="0" y="830834"/>
                    <a:pt x="0" y="740537"/>
                  </a:cubicBezTo>
                  <a:lnTo>
                    <a:pt x="0" y="162560"/>
                  </a:lnTo>
                  <a:lnTo>
                    <a:pt x="18034" y="162560"/>
                  </a:lnTo>
                  <a:lnTo>
                    <a:pt x="0" y="162560"/>
                  </a:lnTo>
                  <a:moveTo>
                    <a:pt x="36068" y="162560"/>
                  </a:moveTo>
                  <a:lnTo>
                    <a:pt x="36068" y="740537"/>
                  </a:lnTo>
                  <a:lnTo>
                    <a:pt x="18034" y="740537"/>
                  </a:lnTo>
                  <a:lnTo>
                    <a:pt x="36068" y="740537"/>
                  </a:lnTo>
                  <a:cubicBezTo>
                    <a:pt x="36068" y="809879"/>
                    <a:pt x="94234" y="867029"/>
                    <a:pt x="167132" y="867029"/>
                  </a:cubicBezTo>
                  <a:lnTo>
                    <a:pt x="3608324" y="867029"/>
                  </a:lnTo>
                  <a:cubicBezTo>
                    <a:pt x="3681222" y="867029"/>
                    <a:pt x="3739388" y="809879"/>
                    <a:pt x="3739388" y="740537"/>
                  </a:cubicBezTo>
                  <a:lnTo>
                    <a:pt x="3739388" y="162560"/>
                  </a:lnTo>
                  <a:cubicBezTo>
                    <a:pt x="3739388" y="93218"/>
                    <a:pt x="3681222" y="36068"/>
                    <a:pt x="3608324" y="36068"/>
                  </a:cubicBezTo>
                  <a:lnTo>
                    <a:pt x="167132" y="36068"/>
                  </a:lnTo>
                  <a:lnTo>
                    <a:pt x="167132" y="18034"/>
                  </a:lnTo>
                  <a:lnTo>
                    <a:pt x="167132" y="36068"/>
                  </a:lnTo>
                  <a:cubicBezTo>
                    <a:pt x="94234" y="36068"/>
                    <a:pt x="36068" y="93218"/>
                    <a:pt x="36068" y="162560"/>
                  </a:cubicBezTo>
                  <a:close/>
                </a:path>
              </a:pathLst>
            </a:custGeom>
            <a:solidFill>
              <a:srgbClr val="385D8A"/>
            </a:solidFill>
          </p:spPr>
        </p:sp>
        <p:sp>
          <p:nvSpPr>
            <p:cNvPr name="TextBox 28" id="28"/>
            <p:cNvSpPr txBox="true"/>
            <p:nvPr/>
          </p:nvSpPr>
          <p:spPr>
            <a:xfrm>
              <a:off x="0" y="-38100"/>
              <a:ext cx="3775417" cy="941211"/>
            </a:xfrm>
            <a:prstGeom prst="rect">
              <a:avLst/>
            </a:prstGeom>
          </p:spPr>
          <p:txBody>
            <a:bodyPr anchor="ctr" rtlCol="false" tIns="50800" lIns="50800" bIns="50800" rIns="50800"/>
            <a:lstStyle/>
            <a:p>
              <a:pPr algn="ctr">
                <a:lnSpc>
                  <a:spcPts val="2047"/>
                </a:lnSpc>
              </a:pPr>
              <a:r>
                <a:rPr lang="en-US" sz="1706">
                  <a:solidFill>
                    <a:srgbClr val="FFFFFF"/>
                  </a:solidFill>
                  <a:latin typeface="Calibri (MS)"/>
                  <a:ea typeface="Calibri (MS)"/>
                  <a:cs typeface="Calibri (MS)"/>
                  <a:sym typeface="Calibri (MS)"/>
                </a:rPr>
                <a:t>Extending farming onto marginal land.</a:t>
              </a:r>
            </a:p>
          </p:txBody>
        </p:sp>
      </p:grpSp>
      <p:sp>
        <p:nvSpPr>
          <p:cNvPr name="AutoShape 29" id="29"/>
          <p:cNvSpPr/>
          <p:nvPr/>
        </p:nvSpPr>
        <p:spPr>
          <a:xfrm rot="-8116608">
            <a:off x="2569703" y="2855009"/>
            <a:ext cx="2988595" cy="0"/>
          </a:xfrm>
          <a:prstGeom prst="line">
            <a:avLst/>
          </a:prstGeom>
          <a:ln cap="rnd" w="9525">
            <a:solidFill>
              <a:srgbClr val="4F81BD"/>
            </a:solidFill>
            <a:prstDash val="solid"/>
            <a:headEnd type="none" len="sm" w="sm"/>
            <a:tailEnd type="triangle" len="med" w="lg"/>
          </a:ln>
        </p:spPr>
      </p:sp>
      <p:sp>
        <p:nvSpPr>
          <p:cNvPr name="AutoShape 30" id="30"/>
          <p:cNvSpPr/>
          <p:nvPr/>
        </p:nvSpPr>
        <p:spPr>
          <a:xfrm rot="-4433195">
            <a:off x="4256021" y="2763521"/>
            <a:ext cx="2379478" cy="0"/>
          </a:xfrm>
          <a:prstGeom prst="line">
            <a:avLst/>
          </a:prstGeom>
          <a:ln cap="rnd" w="9525">
            <a:solidFill>
              <a:srgbClr val="4F81BD"/>
            </a:solidFill>
            <a:prstDash val="solid"/>
            <a:headEnd type="none" len="sm" w="sm"/>
            <a:tailEnd type="triangle" len="med" w="lg"/>
          </a:ln>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 in the intensification of agriculture and the extension of cultivation</a:t>
              </a:r>
            </a:p>
          </p:txBody>
        </p:sp>
      </p:grpSp>
      <p:grpSp>
        <p:nvGrpSpPr>
          <p:cNvPr name="Group 7" id="7"/>
          <p:cNvGrpSpPr/>
          <p:nvPr/>
        </p:nvGrpSpPr>
        <p:grpSpPr>
          <a:xfrm rot="0">
            <a:off x="-27093" y="1043093"/>
            <a:ext cx="4201930" cy="6285653"/>
            <a:chOff x="0" y="0"/>
            <a:chExt cx="5602573" cy="8380871"/>
          </a:xfrm>
        </p:grpSpPr>
        <p:sp>
          <p:nvSpPr>
            <p:cNvPr name="Freeform 8" id="8"/>
            <p:cNvSpPr/>
            <p:nvPr/>
          </p:nvSpPr>
          <p:spPr>
            <a:xfrm flipH="false" flipV="false" rot="0">
              <a:off x="18034" y="18034"/>
              <a:ext cx="5566410" cy="8344789"/>
            </a:xfrm>
            <a:custGeom>
              <a:avLst/>
              <a:gdLst/>
              <a:ahLst/>
              <a:cxnLst/>
              <a:rect r="r" b="b" t="t" l="l"/>
              <a:pathLst>
                <a:path h="8344789" w="5566410">
                  <a:moveTo>
                    <a:pt x="0" y="0"/>
                  </a:moveTo>
                  <a:lnTo>
                    <a:pt x="5566410" y="0"/>
                  </a:lnTo>
                  <a:lnTo>
                    <a:pt x="5566410" y="8344789"/>
                  </a:lnTo>
                  <a:lnTo>
                    <a:pt x="0" y="8344789"/>
                  </a:lnTo>
                  <a:close/>
                </a:path>
              </a:pathLst>
            </a:custGeom>
            <a:solidFill>
              <a:srgbClr val="FFFF00"/>
            </a:solidFill>
          </p:spPr>
        </p:sp>
        <p:sp>
          <p:nvSpPr>
            <p:cNvPr name="Freeform 9" id="9"/>
            <p:cNvSpPr/>
            <p:nvPr/>
          </p:nvSpPr>
          <p:spPr>
            <a:xfrm flipH="false" flipV="false" rot="0">
              <a:off x="0" y="0"/>
              <a:ext cx="5602478" cy="8380857"/>
            </a:xfrm>
            <a:custGeom>
              <a:avLst/>
              <a:gdLst/>
              <a:ahLst/>
              <a:cxnLst/>
              <a:rect r="r" b="b" t="t" l="l"/>
              <a:pathLst>
                <a:path h="8380857" w="5602478">
                  <a:moveTo>
                    <a:pt x="18034" y="0"/>
                  </a:moveTo>
                  <a:lnTo>
                    <a:pt x="5584444" y="0"/>
                  </a:lnTo>
                  <a:cubicBezTo>
                    <a:pt x="5594477" y="0"/>
                    <a:pt x="5602478" y="8128"/>
                    <a:pt x="5602478" y="18034"/>
                  </a:cubicBezTo>
                  <a:lnTo>
                    <a:pt x="5602478" y="8362823"/>
                  </a:lnTo>
                  <a:cubicBezTo>
                    <a:pt x="5602478" y="8372856"/>
                    <a:pt x="5594350" y="8380857"/>
                    <a:pt x="5584444" y="8380857"/>
                  </a:cubicBezTo>
                  <a:lnTo>
                    <a:pt x="18034" y="8380857"/>
                  </a:lnTo>
                  <a:cubicBezTo>
                    <a:pt x="8001" y="8380857"/>
                    <a:pt x="0" y="8372729"/>
                    <a:pt x="0" y="8362823"/>
                  </a:cubicBezTo>
                  <a:lnTo>
                    <a:pt x="0" y="18034"/>
                  </a:lnTo>
                  <a:cubicBezTo>
                    <a:pt x="0" y="8128"/>
                    <a:pt x="8128" y="0"/>
                    <a:pt x="18034" y="0"/>
                  </a:cubicBezTo>
                  <a:moveTo>
                    <a:pt x="18034" y="36068"/>
                  </a:moveTo>
                  <a:lnTo>
                    <a:pt x="18034" y="18034"/>
                  </a:lnTo>
                  <a:lnTo>
                    <a:pt x="36068" y="18034"/>
                  </a:lnTo>
                  <a:lnTo>
                    <a:pt x="36068" y="8362823"/>
                  </a:lnTo>
                  <a:lnTo>
                    <a:pt x="18034" y="8362823"/>
                  </a:lnTo>
                  <a:lnTo>
                    <a:pt x="18034" y="8344789"/>
                  </a:lnTo>
                  <a:lnTo>
                    <a:pt x="5584444" y="8344789"/>
                  </a:lnTo>
                  <a:lnTo>
                    <a:pt x="5584444" y="8362823"/>
                  </a:lnTo>
                  <a:lnTo>
                    <a:pt x="5566410" y="8362823"/>
                  </a:lnTo>
                  <a:lnTo>
                    <a:pt x="5566410" y="18034"/>
                  </a:lnTo>
                  <a:lnTo>
                    <a:pt x="5584444" y="18034"/>
                  </a:lnTo>
                  <a:lnTo>
                    <a:pt x="5584444" y="36068"/>
                  </a:lnTo>
                  <a:lnTo>
                    <a:pt x="18034" y="36068"/>
                  </a:lnTo>
                  <a:close/>
                </a:path>
              </a:pathLst>
            </a:custGeom>
            <a:solidFill>
              <a:srgbClr val="B66D31"/>
            </a:solidFill>
          </p:spPr>
        </p:sp>
        <p:sp>
          <p:nvSpPr>
            <p:cNvPr name="TextBox 10" id="10"/>
            <p:cNvSpPr txBox="true"/>
            <p:nvPr/>
          </p:nvSpPr>
          <p:spPr>
            <a:xfrm>
              <a:off x="0" y="-19050"/>
              <a:ext cx="5602573" cy="8399921"/>
            </a:xfrm>
            <a:prstGeom prst="rect">
              <a:avLst/>
            </a:prstGeom>
          </p:spPr>
          <p:txBody>
            <a:bodyPr anchor="t" rtlCol="false" tIns="50800" lIns="50800" bIns="50800" rIns="50800"/>
            <a:lstStyle/>
            <a:p>
              <a:pPr algn="ctr">
                <a:lnSpc>
                  <a:spcPts val="1407"/>
                </a:lnSpc>
              </a:pPr>
              <a:r>
                <a:rPr lang="en-US" sz="1173" b="true">
                  <a:solidFill>
                    <a:srgbClr val="000000"/>
                  </a:solidFill>
                  <a:latin typeface="Calibri (MS) Bold"/>
                  <a:ea typeface="Calibri (MS) Bold"/>
                  <a:cs typeface="Calibri (MS) Bold"/>
                  <a:sym typeface="Calibri (MS) Bold"/>
                </a:rPr>
                <a:t>Increased agricultural production can be achieved in two ways:</a:t>
              </a:r>
            </a:p>
            <a:p>
              <a:pPr algn="ctr">
                <a:lnSpc>
                  <a:spcPts val="1407"/>
                </a:lnSpc>
              </a:pPr>
            </a:p>
            <a:p>
              <a:pPr algn="l" marL="151000" indent="-75500" lvl="1">
                <a:lnSpc>
                  <a:spcPts val="1407"/>
                </a:lnSpc>
                <a:buAutoNum type="arabicPeriod" startAt="1"/>
              </a:pPr>
              <a:r>
                <a:rPr lang="en-US" b="true" sz="1173" u="sng">
                  <a:solidFill>
                    <a:srgbClr val="000000"/>
                  </a:solidFill>
                  <a:latin typeface="Calibri (MS) Bold"/>
                  <a:ea typeface="Calibri (MS) Bold"/>
                  <a:cs typeface="Calibri (MS) Bold"/>
                  <a:sym typeface="Calibri (MS) Bold"/>
                </a:rPr>
                <a:t>Increasing/extending the land under cultivation</a:t>
              </a:r>
              <a:r>
                <a:rPr lang="en-US" b="true" sz="1173">
                  <a:solidFill>
                    <a:srgbClr val="000000"/>
                  </a:solidFill>
                  <a:latin typeface="Calibri (MS) Bold"/>
                  <a:ea typeface="Calibri (MS) Bold"/>
                  <a:cs typeface="Calibri (MS) Bold"/>
                  <a:sym typeface="Calibri (MS) Bold"/>
                </a:rPr>
                <a:t> through…. how can this be achieved?</a:t>
              </a:r>
            </a:p>
            <a:p>
              <a:pPr algn="l" marL="151000" indent="-75500" lvl="1">
                <a:lnSpc>
                  <a:spcPts val="1407"/>
                </a:lnSpc>
                <a:buFont typeface="Arial"/>
                <a:buChar char="•"/>
              </a:pPr>
              <a:r>
                <a:rPr lang="en-US" b="true" sz="1173">
                  <a:solidFill>
                    <a:srgbClr val="000000"/>
                  </a:solidFill>
                  <a:latin typeface="Calibri (MS) Bold"/>
                  <a:ea typeface="Calibri (MS) Bold"/>
                  <a:cs typeface="Calibri (MS) Bold"/>
                  <a:sym typeface="Calibri (MS) Bold"/>
                </a:rPr>
                <a:t>Irrigation of land previously unsuitable for agriculture.</a:t>
              </a:r>
            </a:p>
            <a:p>
              <a:pPr algn="l" marL="151000" indent="-75500" lvl="1">
                <a:lnSpc>
                  <a:spcPts val="1407"/>
                </a:lnSpc>
                <a:buFont typeface="Arial"/>
                <a:buChar char="•"/>
              </a:pPr>
              <a:r>
                <a:rPr lang="en-US" b="true" sz="1173">
                  <a:solidFill>
                    <a:srgbClr val="000000"/>
                  </a:solidFill>
                  <a:latin typeface="Calibri (MS) Bold"/>
                  <a:ea typeface="Calibri (MS) Bold"/>
                  <a:cs typeface="Calibri (MS) Bold"/>
                  <a:sym typeface="Calibri (MS) Bold"/>
                </a:rPr>
                <a:t>Extending farming onto marginal land (Marginal lands = farming land that is of poor quality and does not produce much profit) .</a:t>
              </a:r>
            </a:p>
            <a:p>
              <a:pPr algn="l" marL="151000" indent="-75500" lvl="1">
                <a:lnSpc>
                  <a:spcPts val="1407"/>
                </a:lnSpc>
              </a:pPr>
            </a:p>
            <a:p>
              <a:pPr algn="l" marL="151000" indent="-75500" lvl="1">
                <a:lnSpc>
                  <a:spcPts val="1407"/>
                </a:lnSpc>
              </a:pPr>
              <a:r>
                <a:rPr lang="en-US" b="true" sz="1173">
                  <a:solidFill>
                    <a:srgbClr val="000000"/>
                  </a:solidFill>
                  <a:latin typeface="Calibri (MS) Bold"/>
                  <a:ea typeface="Calibri (MS) Bold"/>
                  <a:cs typeface="Calibri (MS) Bold"/>
                  <a:sym typeface="Calibri (MS) Bold"/>
                </a:rPr>
                <a:t>2. </a:t>
              </a:r>
              <a:r>
                <a:rPr lang="en-US" b="true" sz="1173" u="sng">
                  <a:solidFill>
                    <a:srgbClr val="000000"/>
                  </a:solidFill>
                  <a:latin typeface="Calibri (MS) Bold"/>
                  <a:ea typeface="Calibri (MS) Bold"/>
                  <a:cs typeface="Calibri (MS) Bold"/>
                  <a:sym typeface="Calibri (MS) Bold"/>
                </a:rPr>
                <a:t>Increasing the yield per hectare</a:t>
              </a:r>
              <a:r>
                <a:rPr lang="en-US" b="true" sz="1173">
                  <a:solidFill>
                    <a:srgbClr val="000000"/>
                  </a:solidFill>
                  <a:latin typeface="Calibri (MS) Bold"/>
                  <a:ea typeface="Calibri (MS) Bold"/>
                  <a:cs typeface="Calibri (MS) Bold"/>
                  <a:sym typeface="Calibri (MS) Bold"/>
                </a:rPr>
                <a:t> when scientific advance allows such changes to occur (i.e. intensification) – how can this be achieved?</a:t>
              </a:r>
            </a:p>
            <a:p>
              <a:pPr algn="l" marL="151000" indent="-75500" lvl="1">
                <a:lnSpc>
                  <a:spcPts val="1407"/>
                </a:lnSpc>
                <a:buFont typeface="Arial"/>
                <a:buChar char="•"/>
              </a:pPr>
              <a:r>
                <a:rPr lang="en-US" b="true" sz="1173">
                  <a:solidFill>
                    <a:srgbClr val="000000"/>
                  </a:solidFill>
                  <a:latin typeface="Calibri (MS) Bold"/>
                  <a:ea typeface="Calibri (MS) Bold"/>
                  <a:cs typeface="Calibri (MS) Bold"/>
                  <a:sym typeface="Calibri (MS) Bold"/>
                </a:rPr>
                <a:t>GM crops/seeds</a:t>
              </a:r>
            </a:p>
            <a:p>
              <a:pPr algn="l" marL="151000" indent="-75500" lvl="1">
                <a:lnSpc>
                  <a:spcPts val="1407"/>
                </a:lnSpc>
                <a:buFont typeface="Arial"/>
                <a:buChar char="•"/>
              </a:pPr>
              <a:r>
                <a:rPr lang="en-US" b="true" sz="1173">
                  <a:solidFill>
                    <a:srgbClr val="000000"/>
                  </a:solidFill>
                  <a:latin typeface="Calibri (MS) Bold"/>
                  <a:ea typeface="Calibri (MS) Bold"/>
                  <a:cs typeface="Calibri (MS) Bold"/>
                  <a:sym typeface="Calibri (MS) Bold"/>
                </a:rPr>
                <a:t>HYV</a:t>
              </a:r>
            </a:p>
            <a:p>
              <a:pPr algn="l" marL="151000" indent="-75500" lvl="1">
                <a:lnSpc>
                  <a:spcPts val="1407"/>
                </a:lnSpc>
                <a:buFont typeface="Arial"/>
                <a:buChar char="•"/>
              </a:pPr>
              <a:r>
                <a:rPr lang="en-US" b="true" sz="1173">
                  <a:solidFill>
                    <a:srgbClr val="000000"/>
                  </a:solidFill>
                  <a:latin typeface="Calibri (MS) Bold"/>
                  <a:ea typeface="Calibri (MS) Bold"/>
                  <a:cs typeface="Calibri (MS) Bold"/>
                  <a:sym typeface="Calibri (MS) Bold"/>
                </a:rPr>
                <a:t>Fertilisers, herbicides and pesticides and irrigation.</a:t>
              </a:r>
            </a:p>
            <a:p>
              <a:pPr algn="l" marL="151000" indent="-75500" lvl="1">
                <a:lnSpc>
                  <a:spcPts val="1407"/>
                </a:lnSpc>
                <a:buFont typeface="Arial"/>
                <a:buChar char="•"/>
              </a:pPr>
              <a:r>
                <a:rPr lang="en-US" b="true" sz="1173">
                  <a:solidFill>
                    <a:srgbClr val="000000"/>
                  </a:solidFill>
                  <a:latin typeface="Calibri (MS) Bold"/>
                  <a:ea typeface="Calibri (MS) Bold"/>
                  <a:cs typeface="Calibri (MS) Bold"/>
                  <a:sym typeface="Calibri (MS) Bold"/>
                </a:rPr>
                <a:t>Improved farming practises e.g. Green Revolution – check out </a:t>
              </a:r>
              <a:r>
                <a:rPr lang="en-US" b="true" sz="1173" u="sng">
                  <a:solidFill>
                    <a:srgbClr val="0000FF"/>
                  </a:solidFill>
                  <a:latin typeface="Calibri (MS) Bold"/>
                  <a:ea typeface="Calibri (MS) Bold"/>
                  <a:cs typeface="Calibri (MS) Bold"/>
                  <a:sym typeface="Calibri (MS) Bold"/>
                  <a:hlinkClick r:id="rId3" tooltip="https://www.ucsusa.org/resources/what-sustainable-agriculture"/>
                </a:rPr>
                <a:t>this</a:t>
              </a:r>
              <a:r>
                <a:rPr lang="en-US" b="true" sz="1173">
                  <a:solidFill>
                    <a:srgbClr val="000000"/>
                  </a:solidFill>
                  <a:latin typeface="Calibri (MS) Bold"/>
                  <a:ea typeface="Calibri (MS) Bold"/>
                  <a:cs typeface="Calibri (MS) Bold"/>
                  <a:sym typeface="Calibri (MS) Bold"/>
                </a:rPr>
                <a:t> link.</a:t>
              </a:r>
            </a:p>
            <a:p>
              <a:pPr algn="l" marL="151000" indent="-75500" lvl="1">
                <a:lnSpc>
                  <a:spcPts val="1407"/>
                </a:lnSpc>
              </a:pPr>
              <a:r>
                <a:rPr lang="en-US" b="true" sz="1173">
                  <a:solidFill>
                    <a:srgbClr val="000000"/>
                  </a:solidFill>
                  <a:latin typeface="Calibri (MS) Bold"/>
                  <a:ea typeface="Calibri (MS) Bold"/>
                  <a:cs typeface="Calibri (MS) Bold"/>
                  <a:sym typeface="Calibri (MS) Bold"/>
                </a:rPr>
                <a:t>IMPORTANT: I highly recommend re-studying </a:t>
              </a:r>
              <a:r>
                <a:rPr lang="en-US" b="true" sz="1173" u="sng">
                  <a:solidFill>
                    <a:srgbClr val="000000"/>
                  </a:solidFill>
                  <a:latin typeface="Calibri (MS) Bold"/>
                  <a:ea typeface="Calibri (MS) Bold"/>
                  <a:cs typeface="Calibri (MS) Bold"/>
                  <a:sym typeface="Calibri (MS) Bold"/>
                </a:rPr>
                <a:t>The Green Revolution</a:t>
              </a:r>
              <a:r>
                <a:rPr lang="en-US" b="true" sz="1173">
                  <a:solidFill>
                    <a:srgbClr val="000000"/>
                  </a:solidFill>
                  <a:latin typeface="Calibri (MS) Bold"/>
                  <a:ea typeface="Calibri (MS) Bold"/>
                  <a:cs typeface="Calibri (MS) Bold"/>
                  <a:sym typeface="Calibri (MS) Bold"/>
                </a:rPr>
                <a:t> from last year, as it has been a crucial component in increasing yields per hectare in MICs &amp; LICs.</a:t>
              </a:r>
            </a:p>
            <a:p>
              <a:pPr algn="l" marL="151000" indent="-75500" lvl="1">
                <a:lnSpc>
                  <a:spcPts val="1407"/>
                </a:lnSpc>
              </a:pPr>
            </a:p>
            <a:p>
              <a:pPr algn="l" marL="151000" indent="-75500" lvl="1">
                <a:lnSpc>
                  <a:spcPts val="1407"/>
                </a:lnSpc>
              </a:pPr>
              <a:r>
                <a:rPr lang="en-US" b="true" sz="1173">
                  <a:solidFill>
                    <a:srgbClr val="000000"/>
                  </a:solidFill>
                  <a:latin typeface="Calibri (MS) Bold"/>
                  <a:ea typeface="Calibri (MS) Bold"/>
                  <a:cs typeface="Calibri (MS) Bold"/>
                  <a:sym typeface="Calibri (MS) Bold"/>
                </a:rPr>
                <a:t>All of this has resulted in a substantial </a:t>
              </a:r>
              <a:r>
                <a:rPr lang="en-US" b="true" sz="1173" u="sng">
                  <a:solidFill>
                    <a:srgbClr val="000000"/>
                  </a:solidFill>
                  <a:latin typeface="Calibri (MS) Bold"/>
                  <a:ea typeface="Calibri (MS) Bold"/>
                  <a:cs typeface="Calibri (MS) Bold"/>
                  <a:sym typeface="Calibri (MS) Bold"/>
                </a:rPr>
                <a:t>increase in global food production over the last 60 years</a:t>
              </a:r>
              <a:r>
                <a:rPr lang="en-US" b="true" sz="1173">
                  <a:solidFill>
                    <a:srgbClr val="000000"/>
                  </a:solidFill>
                  <a:latin typeface="Calibri (MS) Bold"/>
                  <a:ea typeface="Calibri (MS) Bold"/>
                  <a:cs typeface="Calibri (MS) Bold"/>
                  <a:sym typeface="Calibri (MS) Bold"/>
                </a:rPr>
                <a:t>. This has been </a:t>
              </a:r>
              <a:r>
                <a:rPr lang="en-US" b="true" sz="1173" u="sng">
                  <a:solidFill>
                    <a:srgbClr val="000000"/>
                  </a:solidFill>
                  <a:latin typeface="Calibri (MS) Bold"/>
                  <a:ea typeface="Calibri (MS) Bold"/>
                  <a:cs typeface="Calibri (MS) Bold"/>
                  <a:sym typeface="Calibri (MS) Bold"/>
                </a:rPr>
                <a:t>essential in providing sufficient food for a continuously growing global population</a:t>
              </a:r>
              <a:r>
                <a:rPr lang="en-US" b="true" sz="1173">
                  <a:solidFill>
                    <a:srgbClr val="000000"/>
                  </a:solidFill>
                  <a:latin typeface="Calibri (MS) Bold"/>
                  <a:ea typeface="Calibri (MS) Bold"/>
                  <a:cs typeface="Calibri (MS) Bold"/>
                  <a:sym typeface="Calibri (MS) Bold"/>
                </a:rPr>
                <a:t>. </a:t>
              </a:r>
            </a:p>
            <a:p>
              <a:pPr algn="l" marL="151000" indent="-75500" lvl="1">
                <a:lnSpc>
                  <a:spcPts val="1407"/>
                </a:lnSpc>
              </a:pPr>
            </a:p>
            <a:p>
              <a:pPr algn="l" marL="151000" indent="-75500" lvl="1">
                <a:lnSpc>
                  <a:spcPts val="1407"/>
                </a:lnSpc>
              </a:pPr>
              <a:r>
                <a:rPr lang="en-US" b="true" sz="1173">
                  <a:solidFill>
                    <a:srgbClr val="000000"/>
                  </a:solidFill>
                  <a:latin typeface="Calibri (MS) Bold"/>
                  <a:ea typeface="Calibri (MS) Bold"/>
                  <a:cs typeface="Calibri (MS) Bold"/>
                  <a:sym typeface="Calibri (MS) Bold"/>
                </a:rPr>
                <a:t>This has occurred with </a:t>
              </a:r>
              <a:r>
                <a:rPr lang="en-US" b="true" sz="1173" u="sng">
                  <a:solidFill>
                    <a:srgbClr val="000000"/>
                  </a:solidFill>
                  <a:latin typeface="Calibri (MS) Bold"/>
                  <a:ea typeface="Calibri (MS) Bold"/>
                  <a:cs typeface="Calibri (MS) Bold"/>
                  <a:sym typeface="Calibri (MS) Bold"/>
                </a:rPr>
                <a:t>varying degrees of success</a:t>
              </a:r>
              <a:r>
                <a:rPr lang="en-US" b="true" sz="1173">
                  <a:solidFill>
                    <a:srgbClr val="000000"/>
                  </a:solidFill>
                  <a:latin typeface="Calibri (MS) Bold"/>
                  <a:ea typeface="Calibri (MS) Bold"/>
                  <a:cs typeface="Calibri (MS) Bold"/>
                  <a:sym typeface="Calibri (MS) Bold"/>
                </a:rPr>
                <a:t>….</a:t>
              </a:r>
            </a:p>
            <a:p>
              <a:pPr algn="l" marL="151000" indent="-75500" lvl="1">
                <a:lnSpc>
                  <a:spcPts val="1407"/>
                </a:lnSpc>
              </a:pPr>
            </a:p>
            <a:p>
              <a:pPr algn="l" marL="151000" indent="-75500" lvl="1">
                <a:lnSpc>
                  <a:spcPts val="1407"/>
                </a:lnSpc>
              </a:pPr>
              <a:r>
                <a:rPr lang="en-US" b="true" sz="1173" u="sng">
                  <a:solidFill>
                    <a:srgbClr val="000000"/>
                  </a:solidFill>
                  <a:latin typeface="Calibri (MS) Bold"/>
                  <a:ea typeface="Calibri (MS) Bold"/>
                  <a:cs typeface="Calibri (MS) Bold"/>
                  <a:sym typeface="Calibri (MS) Bold"/>
                </a:rPr>
                <a:t>While these sterilised landscapes provide relatively cheap food, there has been a high environmental cost. </a:t>
              </a:r>
              <a:r>
                <a:rPr lang="en-US" b="true" sz="1173">
                  <a:solidFill>
                    <a:srgbClr val="000000"/>
                  </a:solidFill>
                  <a:latin typeface="Calibri (MS) Bold"/>
                  <a:ea typeface="Calibri (MS) Bold"/>
                  <a:cs typeface="Calibri (MS) Bold"/>
                  <a:sym typeface="Calibri (MS) Bold"/>
                </a:rPr>
                <a:t>The remaining slides will look a these environmental impacts, including impacts on biodiversity, eutrophication, soil degradation, greenhouse gas emissions and the environmental impact of the Green Revolution.</a:t>
              </a:r>
            </a:p>
            <a:p>
              <a:pPr algn="l" marL="151000" indent="-75500" lvl="1">
                <a:lnSpc>
                  <a:spcPts val="1407"/>
                </a:lnSpc>
              </a:pPr>
            </a:p>
          </p:txBody>
        </p:sp>
      </p:grpSp>
      <p:grpSp>
        <p:nvGrpSpPr>
          <p:cNvPr name="Group 11" id="11"/>
          <p:cNvGrpSpPr/>
          <p:nvPr/>
        </p:nvGrpSpPr>
        <p:grpSpPr>
          <a:xfrm rot="0">
            <a:off x="4145279" y="4036710"/>
            <a:ext cx="5609983" cy="689420"/>
            <a:chOff x="0" y="0"/>
            <a:chExt cx="7479977" cy="919226"/>
          </a:xfrm>
        </p:grpSpPr>
        <p:sp>
          <p:nvSpPr>
            <p:cNvPr name="Freeform 12" id="12"/>
            <p:cNvSpPr/>
            <p:nvPr/>
          </p:nvSpPr>
          <p:spPr>
            <a:xfrm flipH="false" flipV="false" rot="0">
              <a:off x="-1524" y="-1524"/>
              <a:ext cx="7482967" cy="922274"/>
            </a:xfrm>
            <a:custGeom>
              <a:avLst/>
              <a:gdLst/>
              <a:ahLst/>
              <a:cxnLst/>
              <a:rect r="r" b="b" t="t" l="l"/>
              <a:pathLst>
                <a:path h="922274" w="7482967">
                  <a:moveTo>
                    <a:pt x="1524" y="0"/>
                  </a:moveTo>
                  <a:lnTo>
                    <a:pt x="7481443" y="0"/>
                  </a:lnTo>
                  <a:cubicBezTo>
                    <a:pt x="7482332" y="0"/>
                    <a:pt x="7482967" y="762"/>
                    <a:pt x="7482967" y="1524"/>
                  </a:cubicBezTo>
                  <a:lnTo>
                    <a:pt x="7482967" y="920750"/>
                  </a:lnTo>
                  <a:cubicBezTo>
                    <a:pt x="7482967" y="921639"/>
                    <a:pt x="7482205" y="922274"/>
                    <a:pt x="7481443" y="922274"/>
                  </a:cubicBezTo>
                  <a:lnTo>
                    <a:pt x="1524" y="922274"/>
                  </a:lnTo>
                  <a:cubicBezTo>
                    <a:pt x="635" y="922274"/>
                    <a:pt x="0" y="921512"/>
                    <a:pt x="0" y="920750"/>
                  </a:cubicBezTo>
                  <a:lnTo>
                    <a:pt x="0" y="1524"/>
                  </a:lnTo>
                  <a:cubicBezTo>
                    <a:pt x="0" y="635"/>
                    <a:pt x="762" y="0"/>
                    <a:pt x="1524" y="0"/>
                  </a:cubicBezTo>
                  <a:moveTo>
                    <a:pt x="1524" y="3048"/>
                  </a:moveTo>
                  <a:lnTo>
                    <a:pt x="1524" y="1524"/>
                  </a:lnTo>
                  <a:lnTo>
                    <a:pt x="3048" y="1524"/>
                  </a:lnTo>
                  <a:lnTo>
                    <a:pt x="3048" y="920750"/>
                  </a:lnTo>
                  <a:lnTo>
                    <a:pt x="1524" y="920750"/>
                  </a:lnTo>
                  <a:lnTo>
                    <a:pt x="1524" y="919226"/>
                  </a:lnTo>
                  <a:lnTo>
                    <a:pt x="7481443" y="919226"/>
                  </a:lnTo>
                  <a:lnTo>
                    <a:pt x="7481443" y="920750"/>
                  </a:lnTo>
                  <a:lnTo>
                    <a:pt x="7479919" y="920750"/>
                  </a:lnTo>
                  <a:lnTo>
                    <a:pt x="7479919" y="1524"/>
                  </a:lnTo>
                  <a:lnTo>
                    <a:pt x="7481443" y="1524"/>
                  </a:lnTo>
                  <a:lnTo>
                    <a:pt x="7481443" y="3048"/>
                  </a:lnTo>
                  <a:lnTo>
                    <a:pt x="1524" y="3048"/>
                  </a:lnTo>
                  <a:close/>
                </a:path>
              </a:pathLst>
            </a:custGeom>
            <a:solidFill>
              <a:srgbClr val="4F81BD"/>
            </a:solidFill>
          </p:spPr>
        </p:sp>
        <p:sp>
          <p:nvSpPr>
            <p:cNvPr name="TextBox 13" id="13"/>
            <p:cNvSpPr txBox="true"/>
            <p:nvPr/>
          </p:nvSpPr>
          <p:spPr>
            <a:xfrm>
              <a:off x="0" y="-47625"/>
              <a:ext cx="7479977" cy="966851"/>
            </a:xfrm>
            <a:prstGeom prst="rect">
              <a:avLst/>
            </a:prstGeom>
          </p:spPr>
          <p:txBody>
            <a:bodyPr anchor="t" rtlCol="false" tIns="50800" lIns="50800" bIns="50800" rIns="50800"/>
            <a:lstStyle/>
            <a:p>
              <a:pPr algn="ctr">
                <a:lnSpc>
                  <a:spcPts val="2304"/>
                </a:lnSpc>
              </a:pPr>
              <a:r>
                <a:rPr lang="en-US" sz="1920" u="sng">
                  <a:solidFill>
                    <a:srgbClr val="0000FF"/>
                  </a:solidFill>
                  <a:latin typeface="Calibri (MS)"/>
                  <a:ea typeface="Calibri (MS)"/>
                  <a:cs typeface="Calibri (MS)"/>
                  <a:sym typeface="Calibri (MS)"/>
                  <a:hlinkClick r:id="rId4" tooltip="https://www.nationalgeographic.com/science/article/partner-content-how-farm-our-unfarmable-land"/>
                </a:rPr>
                <a:t>How to farm our unfarmable land - Lets watch the video. Read the article to extend your learning</a:t>
              </a:r>
              <a:r>
                <a:rPr lang="en-US" sz="1920">
                  <a:solidFill>
                    <a:srgbClr val="000000"/>
                  </a:solidFill>
                  <a:latin typeface="Calibri (MS)"/>
                  <a:ea typeface="Calibri (MS)"/>
                  <a:cs typeface="Calibri (MS)"/>
                  <a:sym typeface="Calibri (MS)"/>
                </a:rPr>
                <a:t> </a:t>
              </a:r>
            </a:p>
          </p:txBody>
        </p:sp>
      </p:grpSp>
      <p:grpSp>
        <p:nvGrpSpPr>
          <p:cNvPr name="Group 14" id="14"/>
          <p:cNvGrpSpPr/>
          <p:nvPr/>
        </p:nvGrpSpPr>
        <p:grpSpPr>
          <a:xfrm rot="0">
            <a:off x="4226560" y="1056640"/>
            <a:ext cx="5547885" cy="1723549"/>
            <a:chOff x="0" y="0"/>
            <a:chExt cx="7397180" cy="2298065"/>
          </a:xfrm>
        </p:grpSpPr>
        <p:sp>
          <p:nvSpPr>
            <p:cNvPr name="Freeform 15" id="15"/>
            <p:cNvSpPr/>
            <p:nvPr/>
          </p:nvSpPr>
          <p:spPr>
            <a:xfrm flipH="false" flipV="false" rot="0">
              <a:off x="-1524" y="-1524"/>
              <a:ext cx="7400290" cy="2301113"/>
            </a:xfrm>
            <a:custGeom>
              <a:avLst/>
              <a:gdLst/>
              <a:ahLst/>
              <a:cxnLst/>
              <a:rect r="r" b="b" t="t" l="l"/>
              <a:pathLst>
                <a:path h="2301113" w="7400290">
                  <a:moveTo>
                    <a:pt x="1524" y="0"/>
                  </a:moveTo>
                  <a:lnTo>
                    <a:pt x="7398766" y="0"/>
                  </a:lnTo>
                  <a:cubicBezTo>
                    <a:pt x="7399655" y="0"/>
                    <a:pt x="7400290" y="762"/>
                    <a:pt x="7400290" y="1524"/>
                  </a:cubicBezTo>
                  <a:lnTo>
                    <a:pt x="7400290" y="2299589"/>
                  </a:lnTo>
                  <a:cubicBezTo>
                    <a:pt x="7400290" y="2300478"/>
                    <a:pt x="7399528" y="2301113"/>
                    <a:pt x="7398766" y="2301113"/>
                  </a:cubicBezTo>
                  <a:lnTo>
                    <a:pt x="1524" y="2301113"/>
                  </a:lnTo>
                  <a:cubicBezTo>
                    <a:pt x="635" y="2301113"/>
                    <a:pt x="0" y="2300351"/>
                    <a:pt x="0" y="2299589"/>
                  </a:cubicBezTo>
                  <a:lnTo>
                    <a:pt x="0" y="1524"/>
                  </a:lnTo>
                  <a:cubicBezTo>
                    <a:pt x="0" y="635"/>
                    <a:pt x="762" y="0"/>
                    <a:pt x="1524" y="0"/>
                  </a:cubicBezTo>
                  <a:moveTo>
                    <a:pt x="1524" y="3048"/>
                  </a:moveTo>
                  <a:lnTo>
                    <a:pt x="1524" y="1524"/>
                  </a:lnTo>
                  <a:lnTo>
                    <a:pt x="3048" y="1524"/>
                  </a:lnTo>
                  <a:lnTo>
                    <a:pt x="3048" y="2299589"/>
                  </a:lnTo>
                  <a:lnTo>
                    <a:pt x="1524" y="2299589"/>
                  </a:lnTo>
                  <a:lnTo>
                    <a:pt x="1524" y="2298065"/>
                  </a:lnTo>
                  <a:lnTo>
                    <a:pt x="7398766" y="2298065"/>
                  </a:lnTo>
                  <a:lnTo>
                    <a:pt x="7398766" y="2299589"/>
                  </a:lnTo>
                  <a:lnTo>
                    <a:pt x="7397242" y="2299589"/>
                  </a:lnTo>
                  <a:lnTo>
                    <a:pt x="7397242" y="1524"/>
                  </a:lnTo>
                  <a:lnTo>
                    <a:pt x="7398766" y="1524"/>
                  </a:lnTo>
                  <a:lnTo>
                    <a:pt x="7398766" y="3048"/>
                  </a:lnTo>
                  <a:lnTo>
                    <a:pt x="1524" y="3048"/>
                  </a:lnTo>
                  <a:close/>
                </a:path>
              </a:pathLst>
            </a:custGeom>
            <a:solidFill>
              <a:srgbClr val="4F81BD"/>
            </a:solidFill>
          </p:spPr>
        </p:sp>
        <p:sp>
          <p:nvSpPr>
            <p:cNvPr name="TextBox 16" id="16"/>
            <p:cNvSpPr txBox="true"/>
            <p:nvPr/>
          </p:nvSpPr>
          <p:spPr>
            <a:xfrm>
              <a:off x="0" y="-19050"/>
              <a:ext cx="7397180" cy="2317115"/>
            </a:xfrm>
            <a:prstGeom prst="rect">
              <a:avLst/>
            </a:prstGeom>
          </p:spPr>
          <p:txBody>
            <a:bodyPr anchor="t" rtlCol="false" tIns="50800" lIns="50800" bIns="50800" rIns="50800"/>
            <a:lstStyle/>
            <a:p>
              <a:pPr algn="l">
                <a:lnSpc>
                  <a:spcPts val="1407"/>
                </a:lnSpc>
              </a:pPr>
              <a:r>
                <a:rPr lang="en-US" sz="1173">
                  <a:solidFill>
                    <a:srgbClr val="000000"/>
                  </a:solidFill>
                  <a:latin typeface="Arial"/>
                  <a:ea typeface="Arial"/>
                  <a:cs typeface="Arial"/>
                  <a:sym typeface="Arial"/>
                </a:rPr>
                <a:t>Land in agricultural use (arable land and land under permanent crops) in the world as a whole has increased by only 155 million ha or 11 percent to about 1.5 billion ha between the early 1960s and the late 1990s. Nevertheless there were very significant changes in some regions. For example, the </a:t>
              </a:r>
              <a:r>
                <a:rPr lang="en-US" sz="1173" u="sng">
                  <a:solidFill>
                    <a:srgbClr val="000000"/>
                  </a:solidFill>
                  <a:latin typeface="Arial"/>
                  <a:ea typeface="Arial"/>
                  <a:cs typeface="Arial"/>
                  <a:sym typeface="Arial"/>
                </a:rPr>
                <a:t>increase was over 50 percent in Latin America</a:t>
              </a:r>
              <a:r>
                <a:rPr lang="en-US" sz="1173">
                  <a:solidFill>
                    <a:srgbClr val="000000"/>
                  </a:solidFill>
                  <a:latin typeface="Arial"/>
                  <a:ea typeface="Arial"/>
                  <a:cs typeface="Arial"/>
                  <a:sym typeface="Arial"/>
                </a:rPr>
                <a:t>, which accounted for over one-third of the global increase. During the same period, the world population nearly doubled from 3.1 billion to over 5.9 billion. By implication, arable land per person declined by 40 percent, from 0.43 ha in 1961/63 to 0.26 ha in 1997/99. Learn more by accessing </a:t>
              </a:r>
              <a:r>
                <a:rPr lang="en-US" sz="1173" u="sng">
                  <a:solidFill>
                    <a:srgbClr val="0000FF"/>
                  </a:solidFill>
                  <a:latin typeface="Arial"/>
                  <a:ea typeface="Arial"/>
                  <a:cs typeface="Arial"/>
                  <a:sym typeface="Arial"/>
                  <a:hlinkClick r:id="rId5" tooltip="https://www.fao.org/3/y4252e/y4252e06a.htm"/>
                </a:rPr>
                <a:t>this</a:t>
              </a:r>
              <a:r>
                <a:rPr lang="en-US" sz="1173">
                  <a:solidFill>
                    <a:srgbClr val="000000"/>
                  </a:solidFill>
                  <a:latin typeface="Arial"/>
                  <a:ea typeface="Arial"/>
                  <a:cs typeface="Arial"/>
                  <a:sym typeface="Arial"/>
                </a:rPr>
                <a:t> link.</a:t>
              </a:r>
            </a:p>
          </p:txBody>
        </p:sp>
      </p:grpSp>
      <p:grpSp>
        <p:nvGrpSpPr>
          <p:cNvPr name="Group 17" id="17"/>
          <p:cNvGrpSpPr/>
          <p:nvPr/>
        </p:nvGrpSpPr>
        <p:grpSpPr>
          <a:xfrm rot="0">
            <a:off x="4174836" y="2858039"/>
            <a:ext cx="5578764" cy="311881"/>
            <a:chOff x="0" y="0"/>
            <a:chExt cx="7438352" cy="415841"/>
          </a:xfrm>
        </p:grpSpPr>
        <p:sp>
          <p:nvSpPr>
            <p:cNvPr name="Freeform 18" id="18"/>
            <p:cNvSpPr/>
            <p:nvPr/>
          </p:nvSpPr>
          <p:spPr>
            <a:xfrm flipH="false" flipV="false" rot="0">
              <a:off x="-1524" y="-1524"/>
              <a:ext cx="7441438" cy="418846"/>
            </a:xfrm>
            <a:custGeom>
              <a:avLst/>
              <a:gdLst/>
              <a:ahLst/>
              <a:cxnLst/>
              <a:rect r="r" b="b" t="t" l="l"/>
              <a:pathLst>
                <a:path h="418846" w="7441438">
                  <a:moveTo>
                    <a:pt x="1524" y="0"/>
                  </a:moveTo>
                  <a:lnTo>
                    <a:pt x="7439914" y="0"/>
                  </a:lnTo>
                  <a:cubicBezTo>
                    <a:pt x="7440803" y="0"/>
                    <a:pt x="7441438" y="762"/>
                    <a:pt x="7441438" y="1524"/>
                  </a:cubicBezTo>
                  <a:lnTo>
                    <a:pt x="7441438" y="417322"/>
                  </a:lnTo>
                  <a:cubicBezTo>
                    <a:pt x="7441438" y="418211"/>
                    <a:pt x="7440676" y="418846"/>
                    <a:pt x="7439914" y="418846"/>
                  </a:cubicBezTo>
                  <a:lnTo>
                    <a:pt x="1524" y="418846"/>
                  </a:lnTo>
                  <a:cubicBezTo>
                    <a:pt x="635" y="418846"/>
                    <a:pt x="0" y="418084"/>
                    <a:pt x="0" y="417322"/>
                  </a:cubicBezTo>
                  <a:lnTo>
                    <a:pt x="0" y="1524"/>
                  </a:lnTo>
                  <a:cubicBezTo>
                    <a:pt x="0" y="635"/>
                    <a:pt x="762" y="0"/>
                    <a:pt x="1524" y="0"/>
                  </a:cubicBezTo>
                  <a:moveTo>
                    <a:pt x="1524" y="3048"/>
                  </a:moveTo>
                  <a:lnTo>
                    <a:pt x="1524" y="1524"/>
                  </a:lnTo>
                  <a:lnTo>
                    <a:pt x="3048" y="1524"/>
                  </a:lnTo>
                  <a:lnTo>
                    <a:pt x="3048" y="417322"/>
                  </a:lnTo>
                  <a:lnTo>
                    <a:pt x="1524" y="417322"/>
                  </a:lnTo>
                  <a:lnTo>
                    <a:pt x="1524" y="415798"/>
                  </a:lnTo>
                  <a:lnTo>
                    <a:pt x="7439914" y="415798"/>
                  </a:lnTo>
                  <a:lnTo>
                    <a:pt x="7439914" y="417322"/>
                  </a:lnTo>
                  <a:lnTo>
                    <a:pt x="7438390" y="417322"/>
                  </a:lnTo>
                  <a:lnTo>
                    <a:pt x="7438390" y="1524"/>
                  </a:lnTo>
                  <a:lnTo>
                    <a:pt x="7439914" y="1524"/>
                  </a:lnTo>
                  <a:lnTo>
                    <a:pt x="7439914" y="3048"/>
                  </a:lnTo>
                  <a:lnTo>
                    <a:pt x="1524" y="3048"/>
                  </a:lnTo>
                  <a:close/>
                </a:path>
              </a:pathLst>
            </a:custGeom>
            <a:solidFill>
              <a:srgbClr val="4F81BD"/>
            </a:solidFill>
          </p:spPr>
        </p:sp>
        <p:sp>
          <p:nvSpPr>
            <p:cNvPr name="TextBox 19" id="19"/>
            <p:cNvSpPr txBox="true"/>
            <p:nvPr/>
          </p:nvSpPr>
          <p:spPr>
            <a:xfrm>
              <a:off x="0" y="-28575"/>
              <a:ext cx="7438352" cy="444416"/>
            </a:xfrm>
            <a:prstGeom prst="rect">
              <a:avLst/>
            </a:prstGeom>
          </p:spPr>
          <p:txBody>
            <a:bodyPr anchor="t" rtlCol="false" tIns="50800" lIns="50800" bIns="50800" rIns="50800"/>
            <a:lstStyle/>
            <a:p>
              <a:pPr algn="ctr">
                <a:lnSpc>
                  <a:spcPts val="1663"/>
                </a:lnSpc>
              </a:pPr>
              <a:r>
                <a:rPr lang="en-US" sz="1386" u="sng">
                  <a:solidFill>
                    <a:srgbClr val="0000FF"/>
                  </a:solidFill>
                  <a:latin typeface="Calibri (MS)"/>
                  <a:ea typeface="Calibri (MS)"/>
                  <a:cs typeface="Calibri (MS)"/>
                  <a:sym typeface="Calibri (MS)"/>
                  <a:hlinkClick r:id="rId6" tooltip="https://www.sciencedaily.com/releases/2018/11/181105160905.htm"/>
                </a:rPr>
                <a:t>Article - Turning marginal farmlands into a win for farmers and ecosystems</a:t>
              </a:r>
              <a:r>
                <a:rPr lang="en-US" sz="1386">
                  <a:solidFill>
                    <a:srgbClr val="000000"/>
                  </a:solidFill>
                  <a:latin typeface="Calibri (MS)"/>
                  <a:ea typeface="Calibri (MS)"/>
                  <a:cs typeface="Calibri (MS)"/>
                  <a:sym typeface="Calibri (MS)"/>
                </a:rPr>
                <a:t> </a:t>
              </a:r>
            </a:p>
          </p:txBody>
        </p:sp>
      </p:grpSp>
      <p:sp>
        <p:nvSpPr>
          <p:cNvPr name="AutoShape 20" id="20"/>
          <p:cNvSpPr/>
          <p:nvPr/>
        </p:nvSpPr>
        <p:spPr>
          <a:xfrm>
            <a:off x="1817282" y="2685550"/>
            <a:ext cx="2409713" cy="9525"/>
          </a:xfrm>
          <a:prstGeom prst="line">
            <a:avLst/>
          </a:prstGeom>
          <a:ln cap="rnd" w="9525">
            <a:solidFill>
              <a:srgbClr val="4F81BD"/>
            </a:solidFill>
            <a:prstDash val="solid"/>
            <a:headEnd type="none" len="sm" w="sm"/>
            <a:tailEnd type="triangle" len="med" w="lg"/>
          </a:ln>
        </p:spPr>
      </p:sp>
      <p:sp>
        <p:nvSpPr>
          <p:cNvPr name="AutoShape 21" id="21"/>
          <p:cNvSpPr/>
          <p:nvPr/>
        </p:nvSpPr>
        <p:spPr>
          <a:xfrm rot="2946304">
            <a:off x="3148760" y="3906521"/>
            <a:ext cx="1505360" cy="0"/>
          </a:xfrm>
          <a:prstGeom prst="line">
            <a:avLst/>
          </a:prstGeom>
          <a:ln cap="rnd" w="9525">
            <a:solidFill>
              <a:srgbClr val="4F81BD"/>
            </a:solidFill>
            <a:prstDash val="solid"/>
            <a:headEnd type="none" len="sm" w="sm"/>
            <a:tailEnd type="triangle" len="med" w="lg"/>
          </a:ln>
        </p:spPr>
      </p:sp>
      <p:grpSp>
        <p:nvGrpSpPr>
          <p:cNvPr name="Group 22" id="22"/>
          <p:cNvGrpSpPr>
            <a:grpSpLocks noChangeAspect="true"/>
          </p:cNvGrpSpPr>
          <p:nvPr/>
        </p:nvGrpSpPr>
        <p:grpSpPr>
          <a:xfrm rot="0">
            <a:off x="4145279" y="4768230"/>
            <a:ext cx="2887491" cy="2546970"/>
            <a:chOff x="0" y="0"/>
            <a:chExt cx="3849988" cy="3395959"/>
          </a:xfrm>
        </p:grpSpPr>
        <p:sp>
          <p:nvSpPr>
            <p:cNvPr name="Freeform 23" id="23" descr="Sustainable Agriculture: Mixed cropping, Crop rotation, Mixed Farming - PMF  IAS"/>
            <p:cNvSpPr/>
            <p:nvPr/>
          </p:nvSpPr>
          <p:spPr>
            <a:xfrm flipH="false" flipV="false" rot="0">
              <a:off x="0" y="0"/>
              <a:ext cx="3850005" cy="3395980"/>
            </a:xfrm>
            <a:custGeom>
              <a:avLst/>
              <a:gdLst/>
              <a:ahLst/>
              <a:cxnLst/>
              <a:rect r="r" b="b" t="t" l="l"/>
              <a:pathLst>
                <a:path h="3395980" w="3850005">
                  <a:moveTo>
                    <a:pt x="0" y="0"/>
                  </a:moveTo>
                  <a:lnTo>
                    <a:pt x="3850005" y="0"/>
                  </a:lnTo>
                  <a:lnTo>
                    <a:pt x="3850005" y="3395980"/>
                  </a:lnTo>
                  <a:lnTo>
                    <a:pt x="0" y="3395980"/>
                  </a:lnTo>
                  <a:lnTo>
                    <a:pt x="0" y="0"/>
                  </a:lnTo>
                  <a:close/>
                </a:path>
              </a:pathLst>
            </a:custGeom>
            <a:blipFill>
              <a:blip r:embed="rId7"/>
              <a:stretch>
                <a:fillRect l="0" t="0" r="-19737" b="0"/>
              </a:stretch>
            </a:blipFill>
          </p:spPr>
        </p:sp>
      </p:grpSp>
      <p:grpSp>
        <p:nvGrpSpPr>
          <p:cNvPr name="Group 24" id="24"/>
          <p:cNvGrpSpPr>
            <a:grpSpLocks noChangeAspect="true"/>
          </p:cNvGrpSpPr>
          <p:nvPr/>
        </p:nvGrpSpPr>
        <p:grpSpPr>
          <a:xfrm rot="0">
            <a:off x="6990080" y="4718617"/>
            <a:ext cx="2784366" cy="2596583"/>
            <a:chOff x="0" y="0"/>
            <a:chExt cx="3712488" cy="3462111"/>
          </a:xfrm>
        </p:grpSpPr>
        <p:sp>
          <p:nvSpPr>
            <p:cNvPr name="Freeform 25" id="25" descr="Types of farming in India and their main features | Andedge"/>
            <p:cNvSpPr/>
            <p:nvPr/>
          </p:nvSpPr>
          <p:spPr>
            <a:xfrm flipH="false" flipV="false" rot="0">
              <a:off x="0" y="0"/>
              <a:ext cx="3712464" cy="3462147"/>
            </a:xfrm>
            <a:custGeom>
              <a:avLst/>
              <a:gdLst/>
              <a:ahLst/>
              <a:cxnLst/>
              <a:rect r="r" b="b" t="t" l="l"/>
              <a:pathLst>
                <a:path h="3462147" w="3712464">
                  <a:moveTo>
                    <a:pt x="0" y="0"/>
                  </a:moveTo>
                  <a:lnTo>
                    <a:pt x="3712464" y="0"/>
                  </a:lnTo>
                  <a:lnTo>
                    <a:pt x="3712464" y="3462147"/>
                  </a:lnTo>
                  <a:lnTo>
                    <a:pt x="0" y="3462147"/>
                  </a:lnTo>
                  <a:lnTo>
                    <a:pt x="0" y="0"/>
                  </a:lnTo>
                  <a:close/>
                </a:path>
              </a:pathLst>
            </a:custGeom>
            <a:blipFill>
              <a:blip r:embed="rId8"/>
              <a:stretch>
                <a:fillRect l="0" t="0" r="-43421" b="1"/>
              </a:stretch>
            </a:blipFill>
          </p:spPr>
        </p:sp>
      </p:grpSp>
      <p:grpSp>
        <p:nvGrpSpPr>
          <p:cNvPr name="Group 26" id="26"/>
          <p:cNvGrpSpPr/>
          <p:nvPr/>
        </p:nvGrpSpPr>
        <p:grpSpPr>
          <a:xfrm rot="0">
            <a:off x="4195681" y="3251200"/>
            <a:ext cx="5557919" cy="689420"/>
            <a:chOff x="0" y="0"/>
            <a:chExt cx="7410559" cy="919226"/>
          </a:xfrm>
        </p:grpSpPr>
        <p:sp>
          <p:nvSpPr>
            <p:cNvPr name="Freeform 27" id="27"/>
            <p:cNvSpPr/>
            <p:nvPr/>
          </p:nvSpPr>
          <p:spPr>
            <a:xfrm flipH="false" flipV="false" rot="0">
              <a:off x="-1524" y="-1524"/>
              <a:ext cx="7413625" cy="922274"/>
            </a:xfrm>
            <a:custGeom>
              <a:avLst/>
              <a:gdLst/>
              <a:ahLst/>
              <a:cxnLst/>
              <a:rect r="r" b="b" t="t" l="l"/>
              <a:pathLst>
                <a:path h="922274" w="7413625">
                  <a:moveTo>
                    <a:pt x="1524" y="0"/>
                  </a:moveTo>
                  <a:lnTo>
                    <a:pt x="7412101" y="0"/>
                  </a:lnTo>
                  <a:cubicBezTo>
                    <a:pt x="7412990" y="0"/>
                    <a:pt x="7413625" y="762"/>
                    <a:pt x="7413625" y="1524"/>
                  </a:cubicBezTo>
                  <a:lnTo>
                    <a:pt x="7413625" y="920750"/>
                  </a:lnTo>
                  <a:cubicBezTo>
                    <a:pt x="7413625" y="921639"/>
                    <a:pt x="7412863" y="922274"/>
                    <a:pt x="7412101" y="922274"/>
                  </a:cubicBezTo>
                  <a:lnTo>
                    <a:pt x="1524" y="922274"/>
                  </a:lnTo>
                  <a:cubicBezTo>
                    <a:pt x="635" y="922274"/>
                    <a:pt x="0" y="921512"/>
                    <a:pt x="0" y="920750"/>
                  </a:cubicBezTo>
                  <a:lnTo>
                    <a:pt x="0" y="1524"/>
                  </a:lnTo>
                  <a:cubicBezTo>
                    <a:pt x="0" y="635"/>
                    <a:pt x="762" y="0"/>
                    <a:pt x="1524" y="0"/>
                  </a:cubicBezTo>
                  <a:moveTo>
                    <a:pt x="1524" y="3048"/>
                  </a:moveTo>
                  <a:lnTo>
                    <a:pt x="1524" y="1524"/>
                  </a:lnTo>
                  <a:lnTo>
                    <a:pt x="3048" y="1524"/>
                  </a:lnTo>
                  <a:lnTo>
                    <a:pt x="3048" y="920750"/>
                  </a:lnTo>
                  <a:lnTo>
                    <a:pt x="1524" y="920750"/>
                  </a:lnTo>
                  <a:lnTo>
                    <a:pt x="1524" y="919226"/>
                  </a:lnTo>
                  <a:lnTo>
                    <a:pt x="7412101" y="919226"/>
                  </a:lnTo>
                  <a:lnTo>
                    <a:pt x="7412101" y="920750"/>
                  </a:lnTo>
                  <a:lnTo>
                    <a:pt x="7410577" y="920750"/>
                  </a:lnTo>
                  <a:lnTo>
                    <a:pt x="7410577" y="1524"/>
                  </a:lnTo>
                  <a:lnTo>
                    <a:pt x="7412101" y="1524"/>
                  </a:lnTo>
                  <a:lnTo>
                    <a:pt x="7412101" y="3048"/>
                  </a:lnTo>
                  <a:lnTo>
                    <a:pt x="1524" y="3048"/>
                  </a:lnTo>
                  <a:close/>
                </a:path>
              </a:pathLst>
            </a:custGeom>
            <a:solidFill>
              <a:srgbClr val="4F81BD"/>
            </a:solidFill>
          </p:spPr>
        </p:sp>
        <p:sp>
          <p:nvSpPr>
            <p:cNvPr name="TextBox 28" id="28"/>
            <p:cNvSpPr txBox="true"/>
            <p:nvPr/>
          </p:nvSpPr>
          <p:spPr>
            <a:xfrm>
              <a:off x="0" y="-47625"/>
              <a:ext cx="7410559" cy="966851"/>
            </a:xfrm>
            <a:prstGeom prst="rect">
              <a:avLst/>
            </a:prstGeom>
          </p:spPr>
          <p:txBody>
            <a:bodyPr anchor="t" rtlCol="false" tIns="50800" lIns="50800" bIns="50800" rIns="50800"/>
            <a:lstStyle/>
            <a:p>
              <a:pPr algn="ctr">
                <a:lnSpc>
                  <a:spcPts val="2304"/>
                </a:lnSpc>
              </a:pPr>
              <a:r>
                <a:rPr lang="en-US" sz="1920" u="sng">
                  <a:solidFill>
                    <a:srgbClr val="0000FF"/>
                  </a:solidFill>
                  <a:latin typeface="Calibri (MS)"/>
                  <a:ea typeface="Calibri (MS)"/>
                  <a:cs typeface="Calibri (MS)"/>
                  <a:sym typeface="Calibri (MS)"/>
                  <a:hlinkClick r:id="rId9" tooltip="https://ourworldindata.org/peak-agriculture-land#:~:text=As%20you%20can%20see%2C%20they,protection%20of%20the%20world's%20ecosystems"/>
                </a:rPr>
                <a:t>After millennia of agricultural expansion, the world has passed ‘peak agricultural land’</a:t>
              </a:r>
              <a:r>
                <a:rPr lang="en-US" sz="1920">
                  <a:solidFill>
                    <a:srgbClr val="000000"/>
                  </a:solidFill>
                  <a:latin typeface="Calibri (MS)"/>
                  <a:ea typeface="Calibri (MS)"/>
                  <a:cs typeface="Calibri (MS)"/>
                  <a:sym typeface="Calibri (MS)"/>
                </a:rPr>
                <a:t>. </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 in the intensification of agriculture and the extension of cultivation – soil degradation</a:t>
              </a:r>
            </a:p>
          </p:txBody>
        </p:sp>
      </p:grpSp>
      <p:grpSp>
        <p:nvGrpSpPr>
          <p:cNvPr name="Group 7" id="7"/>
          <p:cNvGrpSpPr/>
          <p:nvPr/>
        </p:nvGrpSpPr>
        <p:grpSpPr>
          <a:xfrm rot="0">
            <a:off x="81280" y="1137920"/>
            <a:ext cx="9591040" cy="6007798"/>
            <a:chOff x="0" y="0"/>
            <a:chExt cx="12788053" cy="8010398"/>
          </a:xfrm>
        </p:grpSpPr>
        <p:sp>
          <p:nvSpPr>
            <p:cNvPr name="Freeform 8" id="8"/>
            <p:cNvSpPr/>
            <p:nvPr/>
          </p:nvSpPr>
          <p:spPr>
            <a:xfrm flipH="false" flipV="false" rot="0">
              <a:off x="0" y="0"/>
              <a:ext cx="12788011" cy="8010398"/>
            </a:xfrm>
            <a:custGeom>
              <a:avLst/>
              <a:gdLst/>
              <a:ahLst/>
              <a:cxnLst/>
              <a:rect r="r" b="b" t="t" l="l"/>
              <a:pathLst>
                <a:path h="8010398" w="12788011">
                  <a:moveTo>
                    <a:pt x="0" y="0"/>
                  </a:moveTo>
                  <a:lnTo>
                    <a:pt x="12788011" y="0"/>
                  </a:lnTo>
                  <a:lnTo>
                    <a:pt x="12788011" y="8010398"/>
                  </a:lnTo>
                  <a:lnTo>
                    <a:pt x="0" y="8010398"/>
                  </a:lnTo>
                  <a:close/>
                </a:path>
              </a:pathLst>
            </a:custGeom>
            <a:solidFill>
              <a:srgbClr val="DCE6F2"/>
            </a:solidFill>
          </p:spPr>
        </p:sp>
        <p:sp>
          <p:nvSpPr>
            <p:cNvPr name="Freeform 9" id="9"/>
            <p:cNvSpPr/>
            <p:nvPr/>
          </p:nvSpPr>
          <p:spPr>
            <a:xfrm flipH="false" flipV="false" rot="0">
              <a:off x="-1524" y="-1524"/>
              <a:ext cx="12791059" cy="8013446"/>
            </a:xfrm>
            <a:custGeom>
              <a:avLst/>
              <a:gdLst/>
              <a:ahLst/>
              <a:cxnLst/>
              <a:rect r="r" b="b" t="t" l="l"/>
              <a:pathLst>
                <a:path h="8013446" w="12791059">
                  <a:moveTo>
                    <a:pt x="1524" y="0"/>
                  </a:moveTo>
                  <a:lnTo>
                    <a:pt x="12789535" y="0"/>
                  </a:lnTo>
                  <a:cubicBezTo>
                    <a:pt x="12790424" y="0"/>
                    <a:pt x="12791059" y="762"/>
                    <a:pt x="12791059" y="1524"/>
                  </a:cubicBezTo>
                  <a:lnTo>
                    <a:pt x="12791059" y="8011922"/>
                  </a:lnTo>
                  <a:cubicBezTo>
                    <a:pt x="12791059" y="8012811"/>
                    <a:pt x="12790297" y="8013446"/>
                    <a:pt x="12789535" y="8013446"/>
                  </a:cubicBezTo>
                  <a:lnTo>
                    <a:pt x="1524" y="8013446"/>
                  </a:lnTo>
                  <a:cubicBezTo>
                    <a:pt x="635" y="8013446"/>
                    <a:pt x="0" y="8012684"/>
                    <a:pt x="0" y="8011922"/>
                  </a:cubicBezTo>
                  <a:lnTo>
                    <a:pt x="0" y="1524"/>
                  </a:lnTo>
                  <a:cubicBezTo>
                    <a:pt x="0" y="635"/>
                    <a:pt x="762" y="0"/>
                    <a:pt x="1524" y="0"/>
                  </a:cubicBezTo>
                  <a:moveTo>
                    <a:pt x="1524" y="3048"/>
                  </a:moveTo>
                  <a:lnTo>
                    <a:pt x="1524" y="1524"/>
                  </a:lnTo>
                  <a:lnTo>
                    <a:pt x="3048" y="1524"/>
                  </a:lnTo>
                  <a:lnTo>
                    <a:pt x="3048" y="8011922"/>
                  </a:lnTo>
                  <a:lnTo>
                    <a:pt x="1524" y="8011922"/>
                  </a:lnTo>
                  <a:lnTo>
                    <a:pt x="1524" y="8010398"/>
                  </a:lnTo>
                  <a:lnTo>
                    <a:pt x="12789535" y="8010398"/>
                  </a:lnTo>
                  <a:lnTo>
                    <a:pt x="12789535" y="8011922"/>
                  </a:lnTo>
                  <a:lnTo>
                    <a:pt x="12788011" y="8011922"/>
                  </a:lnTo>
                  <a:lnTo>
                    <a:pt x="12788011" y="1524"/>
                  </a:lnTo>
                  <a:lnTo>
                    <a:pt x="12789535" y="1524"/>
                  </a:lnTo>
                  <a:lnTo>
                    <a:pt x="12789535" y="3048"/>
                  </a:lnTo>
                  <a:lnTo>
                    <a:pt x="1524" y="3048"/>
                  </a:lnTo>
                  <a:close/>
                </a:path>
              </a:pathLst>
            </a:custGeom>
            <a:solidFill>
              <a:srgbClr val="4F81BD"/>
            </a:solidFill>
          </p:spPr>
        </p:sp>
        <p:sp>
          <p:nvSpPr>
            <p:cNvPr name="TextBox 10" id="10"/>
            <p:cNvSpPr txBox="true"/>
            <p:nvPr/>
          </p:nvSpPr>
          <p:spPr>
            <a:xfrm>
              <a:off x="0" y="-57150"/>
              <a:ext cx="12788053" cy="8067548"/>
            </a:xfrm>
            <a:prstGeom prst="rect">
              <a:avLst/>
            </a:prstGeom>
          </p:spPr>
          <p:txBody>
            <a:bodyPr anchor="t" rtlCol="false" tIns="50800" lIns="50800" bIns="50800" rIns="50800"/>
            <a:lstStyle/>
            <a:p>
              <a:pPr algn="l">
                <a:lnSpc>
                  <a:spcPts val="3840"/>
                </a:lnSpc>
              </a:pPr>
              <a:r>
                <a:rPr lang="en-US" sz="3200">
                  <a:solidFill>
                    <a:srgbClr val="000000"/>
                  </a:solidFill>
                  <a:latin typeface="Calibri (MS)"/>
                  <a:ea typeface="Calibri (MS)"/>
                  <a:cs typeface="Calibri (MS)"/>
                  <a:sym typeface="Calibri (MS)"/>
                </a:rPr>
                <a:t>‘The benefits from intensifying agriculture are greater than the problems it causes.’ With reference to one or more examples, how far do you agree with this statement? [20] </a:t>
              </a:r>
            </a:p>
            <a:p>
              <a:pPr algn="l">
                <a:lnSpc>
                  <a:spcPts val="3840"/>
                </a:lnSpc>
              </a:pPr>
            </a:p>
            <a:p>
              <a:pPr algn="l">
                <a:lnSpc>
                  <a:spcPts val="3840"/>
                </a:lnSpc>
              </a:pPr>
              <a:r>
                <a:rPr lang="en-US" sz="3200">
                  <a:solidFill>
                    <a:srgbClr val="000000"/>
                  </a:solidFill>
                  <a:latin typeface="Calibri (MS)"/>
                  <a:ea typeface="Calibri (MS)"/>
                  <a:cs typeface="Calibri (MS)"/>
                  <a:sym typeface="Calibri (MS)"/>
                </a:rPr>
                <a:t>With the help of one or more examples, evaluate the impacts of the intensification of agriculture. [20] </a:t>
              </a:r>
            </a:p>
            <a:p>
              <a:pPr algn="l">
                <a:lnSpc>
                  <a:spcPts val="3840"/>
                </a:lnSpc>
              </a:pPr>
            </a:p>
            <a:p>
              <a:pPr algn="l">
                <a:lnSpc>
                  <a:spcPts val="3840"/>
                </a:lnSpc>
              </a:pPr>
              <a:r>
                <a:rPr lang="en-US" sz="3200">
                  <a:solidFill>
                    <a:srgbClr val="000000"/>
                  </a:solidFill>
                  <a:latin typeface="Calibri (MS)"/>
                  <a:ea typeface="Calibri (MS)"/>
                  <a:cs typeface="Calibri (MS)"/>
                  <a:sym typeface="Calibri (MS)"/>
                </a:rPr>
                <a:t>2 ‘Agricultural change does not benefit many people.’ With reference to one or more examples, how far do you agree? [20] </a:t>
              </a:r>
            </a:p>
            <a:p>
              <a:pPr algn="l">
                <a:lnSpc>
                  <a:spcPts val="3840"/>
                </a:lnSpc>
              </a:pP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Issues/problems in the intensification of agriculture and the extension of cultivation</a:t>
              </a:r>
            </a:p>
          </p:txBody>
        </p:sp>
      </p:grpSp>
      <p:grpSp>
        <p:nvGrpSpPr>
          <p:cNvPr name="Group 7" id="7"/>
          <p:cNvGrpSpPr/>
          <p:nvPr/>
        </p:nvGrpSpPr>
        <p:grpSpPr>
          <a:xfrm rot="0">
            <a:off x="-13547" y="1214118"/>
            <a:ext cx="4660053" cy="6114627"/>
            <a:chOff x="0" y="0"/>
            <a:chExt cx="6213404" cy="8152836"/>
          </a:xfrm>
        </p:grpSpPr>
        <p:sp>
          <p:nvSpPr>
            <p:cNvPr name="Freeform 8" id="8"/>
            <p:cNvSpPr/>
            <p:nvPr/>
          </p:nvSpPr>
          <p:spPr>
            <a:xfrm flipH="false" flipV="false" rot="0">
              <a:off x="18034" y="18034"/>
              <a:ext cx="6177280" cy="8116697"/>
            </a:xfrm>
            <a:custGeom>
              <a:avLst/>
              <a:gdLst/>
              <a:ahLst/>
              <a:cxnLst/>
              <a:rect r="r" b="b" t="t" l="l"/>
              <a:pathLst>
                <a:path h="8116697" w="6177280">
                  <a:moveTo>
                    <a:pt x="0" y="0"/>
                  </a:moveTo>
                  <a:lnTo>
                    <a:pt x="6177280" y="0"/>
                  </a:lnTo>
                  <a:lnTo>
                    <a:pt x="6177280" y="8116697"/>
                  </a:lnTo>
                  <a:lnTo>
                    <a:pt x="0" y="8116697"/>
                  </a:lnTo>
                  <a:close/>
                </a:path>
              </a:pathLst>
            </a:custGeom>
            <a:solidFill>
              <a:srgbClr val="FFFF00"/>
            </a:solidFill>
          </p:spPr>
        </p:sp>
        <p:sp>
          <p:nvSpPr>
            <p:cNvPr name="Freeform 9" id="9"/>
            <p:cNvSpPr/>
            <p:nvPr/>
          </p:nvSpPr>
          <p:spPr>
            <a:xfrm flipH="false" flipV="false" rot="0">
              <a:off x="0" y="0"/>
              <a:ext cx="6213348" cy="8152765"/>
            </a:xfrm>
            <a:custGeom>
              <a:avLst/>
              <a:gdLst/>
              <a:ahLst/>
              <a:cxnLst/>
              <a:rect r="r" b="b" t="t" l="l"/>
              <a:pathLst>
                <a:path h="8152765" w="6213348">
                  <a:moveTo>
                    <a:pt x="18034" y="0"/>
                  </a:moveTo>
                  <a:lnTo>
                    <a:pt x="6195314" y="0"/>
                  </a:lnTo>
                  <a:cubicBezTo>
                    <a:pt x="6205347" y="0"/>
                    <a:pt x="6213348" y="8128"/>
                    <a:pt x="6213348" y="18034"/>
                  </a:cubicBezTo>
                  <a:lnTo>
                    <a:pt x="6213348" y="8134731"/>
                  </a:lnTo>
                  <a:cubicBezTo>
                    <a:pt x="6213348" y="8144764"/>
                    <a:pt x="6205220" y="8152765"/>
                    <a:pt x="6195314" y="8152765"/>
                  </a:cubicBezTo>
                  <a:lnTo>
                    <a:pt x="18034" y="8152765"/>
                  </a:lnTo>
                  <a:cubicBezTo>
                    <a:pt x="8001" y="8152765"/>
                    <a:pt x="0" y="8144638"/>
                    <a:pt x="0" y="8134731"/>
                  </a:cubicBezTo>
                  <a:lnTo>
                    <a:pt x="0" y="18034"/>
                  </a:lnTo>
                  <a:cubicBezTo>
                    <a:pt x="0" y="8128"/>
                    <a:pt x="8128" y="0"/>
                    <a:pt x="18034" y="0"/>
                  </a:cubicBezTo>
                  <a:moveTo>
                    <a:pt x="18034" y="36068"/>
                  </a:moveTo>
                  <a:lnTo>
                    <a:pt x="18034" y="18034"/>
                  </a:lnTo>
                  <a:lnTo>
                    <a:pt x="36068" y="18034"/>
                  </a:lnTo>
                  <a:lnTo>
                    <a:pt x="36068" y="8134731"/>
                  </a:lnTo>
                  <a:lnTo>
                    <a:pt x="18034" y="8134731"/>
                  </a:lnTo>
                  <a:lnTo>
                    <a:pt x="18034" y="8116698"/>
                  </a:lnTo>
                  <a:lnTo>
                    <a:pt x="6195314" y="8116698"/>
                  </a:lnTo>
                  <a:lnTo>
                    <a:pt x="6195314" y="8134731"/>
                  </a:lnTo>
                  <a:lnTo>
                    <a:pt x="6177280" y="8134731"/>
                  </a:lnTo>
                  <a:lnTo>
                    <a:pt x="6177280" y="18034"/>
                  </a:lnTo>
                  <a:lnTo>
                    <a:pt x="6195314" y="18034"/>
                  </a:lnTo>
                  <a:lnTo>
                    <a:pt x="6195314" y="36068"/>
                  </a:lnTo>
                  <a:lnTo>
                    <a:pt x="18034" y="36068"/>
                  </a:lnTo>
                  <a:close/>
                </a:path>
              </a:pathLst>
            </a:custGeom>
            <a:solidFill>
              <a:srgbClr val="B66D31"/>
            </a:solidFill>
          </p:spPr>
        </p:sp>
        <p:sp>
          <p:nvSpPr>
            <p:cNvPr name="TextBox 10" id="10"/>
            <p:cNvSpPr txBox="true"/>
            <p:nvPr/>
          </p:nvSpPr>
          <p:spPr>
            <a:xfrm>
              <a:off x="0" y="-28575"/>
              <a:ext cx="6213404" cy="8181411"/>
            </a:xfrm>
            <a:prstGeom prst="rect">
              <a:avLst/>
            </a:prstGeom>
          </p:spPr>
          <p:txBody>
            <a:bodyPr anchor="t" rtlCol="false" tIns="50800" lIns="50800" bIns="50800" rIns="50800"/>
            <a:lstStyle/>
            <a:p>
              <a:pPr algn="ctr">
                <a:lnSpc>
                  <a:spcPts val="1638"/>
                </a:lnSpc>
              </a:pPr>
              <a:r>
                <a:rPr lang="en-US" sz="1365" b="true">
                  <a:solidFill>
                    <a:srgbClr val="000000"/>
                  </a:solidFill>
                  <a:latin typeface="Calibri (MS) Bold"/>
                  <a:ea typeface="Calibri (MS) Bold"/>
                  <a:cs typeface="Calibri (MS) Bold"/>
                  <a:sym typeface="Calibri (MS) Bold"/>
                </a:rPr>
                <a:t>Environmental problems caused by the intensification of agriculture and the extension of cultivation? </a:t>
              </a:r>
            </a:p>
            <a:p>
              <a:pPr algn="ctr">
                <a:lnSpc>
                  <a:spcPts val="1638"/>
                </a:lnSpc>
              </a:pPr>
            </a:p>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Industrialised farmlands of today </a:t>
              </a:r>
              <a:r>
                <a:rPr lang="en-US" b="true" sz="1365" u="sng">
                  <a:solidFill>
                    <a:srgbClr val="000000"/>
                  </a:solidFill>
                  <a:latin typeface="Calibri (MS) Bold"/>
                  <a:ea typeface="Calibri (MS) Bold"/>
                  <a:cs typeface="Calibri (MS) Bold"/>
                  <a:sym typeface="Calibri (MS) Bold"/>
                </a:rPr>
                <a:t>lack the wildflowers, birds and insects</a:t>
              </a:r>
              <a:r>
                <a:rPr lang="en-US" b="true" sz="1365">
                  <a:solidFill>
                    <a:srgbClr val="000000"/>
                  </a:solidFill>
                  <a:latin typeface="Calibri (MS) Bold"/>
                  <a:ea typeface="Calibri (MS) Bold"/>
                  <a:cs typeface="Calibri (MS) Bold"/>
                  <a:sym typeface="Calibri (MS) Bold"/>
                </a:rPr>
                <a:t> that lived there in the past i.e. animals lose their habitats and natural ecosystems, food chains get wiped out – species become extinct – </a:t>
              </a:r>
              <a:r>
                <a:rPr lang="en-US" b="true" sz="1365" u="sng">
                  <a:solidFill>
                    <a:srgbClr val="000000"/>
                  </a:solidFill>
                  <a:latin typeface="Calibri (MS) Bold"/>
                  <a:ea typeface="Calibri (MS) Bold"/>
                  <a:cs typeface="Calibri (MS) Bold"/>
                  <a:sym typeface="Calibri (MS) Bold"/>
                </a:rPr>
                <a:t>loss of biodiversity</a:t>
              </a:r>
              <a:r>
                <a:rPr lang="en-US" b="true" sz="1365">
                  <a:solidFill>
                    <a:srgbClr val="000000"/>
                  </a:solidFill>
                  <a:latin typeface="Calibri (MS) Bold"/>
                  <a:ea typeface="Calibri (MS) Bold"/>
                  <a:cs typeface="Calibri (MS) Bold"/>
                  <a:sym typeface="Calibri (MS) Bold"/>
                </a:rPr>
                <a:t>. </a:t>
              </a:r>
              <a:r>
                <a:rPr lang="en-US" b="true" sz="1365" u="sng">
                  <a:solidFill>
                    <a:srgbClr val="000000"/>
                  </a:solidFill>
                  <a:latin typeface="Calibri (MS) Bold"/>
                  <a:ea typeface="Calibri (MS) Bold"/>
                  <a:cs typeface="Calibri (MS) Bold"/>
                  <a:sym typeface="Calibri (MS) Bold"/>
                </a:rPr>
                <a:t>Loss of pollinators</a:t>
              </a:r>
              <a:r>
                <a:rPr lang="en-US" b="true" sz="1365">
                  <a:solidFill>
                    <a:srgbClr val="000000"/>
                  </a:solidFill>
                  <a:latin typeface="Calibri (MS) Bold"/>
                  <a:ea typeface="Calibri (MS) Bold"/>
                  <a:cs typeface="Calibri (MS) Bold"/>
                  <a:sym typeface="Calibri (MS) Bold"/>
                </a:rPr>
                <a:t> is a huge ecological and economic issue!</a:t>
              </a:r>
            </a:p>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Extension of cultivation often achieved through </a:t>
              </a:r>
              <a:r>
                <a:rPr lang="en-US" b="true" sz="1365" u="sng">
                  <a:solidFill>
                    <a:srgbClr val="000000"/>
                  </a:solidFill>
                  <a:latin typeface="Calibri (MS) Bold"/>
                  <a:ea typeface="Calibri (MS) Bold"/>
                  <a:cs typeface="Calibri (MS) Bold"/>
                  <a:sym typeface="Calibri (MS) Bold"/>
                </a:rPr>
                <a:t>deforestation</a:t>
              </a:r>
              <a:r>
                <a:rPr lang="en-US" b="true" sz="1365">
                  <a:solidFill>
                    <a:srgbClr val="000000"/>
                  </a:solidFill>
                  <a:latin typeface="Calibri (MS) Bold"/>
                  <a:ea typeface="Calibri (MS) Bold"/>
                  <a:cs typeface="Calibri (MS) Bold"/>
                  <a:sym typeface="Calibri (MS) Bold"/>
                </a:rPr>
                <a:t> – negative impacts of this are widely studied and available with research!</a:t>
              </a:r>
            </a:p>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Land conversion and intensification can alter ecosystems to such an extent that serious </a:t>
              </a:r>
              <a:r>
                <a:rPr lang="en-US" b="true" sz="1365" u="sng">
                  <a:solidFill>
                    <a:srgbClr val="000000"/>
                  </a:solidFill>
                  <a:latin typeface="Calibri (MS) Bold"/>
                  <a:ea typeface="Calibri (MS) Bold"/>
                  <a:cs typeface="Calibri (MS) Bold"/>
                  <a:sym typeface="Calibri (MS) Bold"/>
                </a:rPr>
                <a:t>local, regional and global consequences</a:t>
              </a:r>
              <a:r>
                <a:rPr lang="en-US" b="true" sz="1365">
                  <a:solidFill>
                    <a:srgbClr val="000000"/>
                  </a:solidFill>
                  <a:latin typeface="Calibri (MS) Bold"/>
                  <a:ea typeface="Calibri (MS) Bold"/>
                  <a:cs typeface="Calibri (MS) Bold"/>
                  <a:sym typeface="Calibri (MS) Bold"/>
                </a:rPr>
                <a:t> result:</a:t>
              </a:r>
            </a:p>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Local – </a:t>
              </a:r>
              <a:r>
                <a:rPr lang="en-US" b="true" sz="1365" u="sng">
                  <a:solidFill>
                    <a:srgbClr val="000000"/>
                  </a:solidFill>
                  <a:latin typeface="Calibri (MS) Bold"/>
                  <a:ea typeface="Calibri (MS) Bold"/>
                  <a:cs typeface="Calibri (MS) Bold"/>
                  <a:sym typeface="Calibri (MS) Bold"/>
                </a:rPr>
                <a:t>increased soil erosion, lower soil fertility &amp; productivity, reduced biodiversity</a:t>
              </a:r>
            </a:p>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Regional – </a:t>
              </a:r>
              <a:r>
                <a:rPr lang="en-US" b="true" sz="1365" u="sng">
                  <a:solidFill>
                    <a:srgbClr val="000000"/>
                  </a:solidFill>
                  <a:latin typeface="Calibri (MS) Bold"/>
                  <a:ea typeface="Calibri (MS) Bold"/>
                  <a:cs typeface="Calibri (MS) Bold"/>
                  <a:sym typeface="Calibri (MS) Bold"/>
                </a:rPr>
                <a:t>pollution of groundwater, eutrophication of rivers and lakes</a:t>
              </a:r>
            </a:p>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Global – </a:t>
              </a:r>
              <a:r>
                <a:rPr lang="en-US" b="true" sz="1365" u="sng">
                  <a:solidFill>
                    <a:srgbClr val="000000"/>
                  </a:solidFill>
                  <a:latin typeface="Calibri (MS) Bold"/>
                  <a:ea typeface="Calibri (MS) Bold"/>
                  <a:cs typeface="Calibri (MS) Bold"/>
                  <a:sym typeface="Calibri (MS) Bold"/>
                </a:rPr>
                <a:t>impacts on global atmospheric conditions.</a:t>
              </a:r>
            </a:p>
            <a:p>
              <a:pPr algn="l" marL="175709" indent="-87855" lvl="1">
                <a:lnSpc>
                  <a:spcPts val="1638"/>
                </a:lnSpc>
              </a:pPr>
            </a:p>
            <a:p>
              <a:pPr algn="l" marL="175709" indent="-87855" lvl="1">
                <a:lnSpc>
                  <a:spcPts val="1638"/>
                </a:lnSpc>
              </a:pPr>
              <a:r>
                <a:rPr lang="en-US" b="true" sz="1365">
                  <a:solidFill>
                    <a:srgbClr val="000000"/>
                  </a:solidFill>
                  <a:latin typeface="Calibri (MS) Bold"/>
                  <a:ea typeface="Calibri (MS) Bold"/>
                  <a:cs typeface="Calibri (MS) Bold"/>
                  <a:sym typeface="Calibri (MS) Bold"/>
                </a:rPr>
                <a:t>For each of the impacts listed above (as well as any others you can think of/discover), you need to </a:t>
              </a:r>
              <a:r>
                <a:rPr lang="en-US" b="true" sz="1365" u="sng">
                  <a:solidFill>
                    <a:srgbClr val="000000"/>
                  </a:solidFill>
                  <a:latin typeface="Calibri (MS) Bold"/>
                  <a:ea typeface="Calibri (MS) Bold"/>
                  <a:cs typeface="Calibri (MS) Bold"/>
                  <a:sym typeface="Calibri (MS) Bold"/>
                </a:rPr>
                <a:t>explain how increasing agricultural production is enabling/worsening each of them</a:t>
              </a:r>
              <a:r>
                <a:rPr lang="en-US" b="true" sz="1365">
                  <a:solidFill>
                    <a:srgbClr val="000000"/>
                  </a:solidFill>
                  <a:latin typeface="Calibri (MS) Bold"/>
                  <a:ea typeface="Calibri (MS) Bold"/>
                  <a:cs typeface="Calibri (MS) Bold"/>
                  <a:sym typeface="Calibri (MS) Bold"/>
                </a:rPr>
                <a:t>. Use the resources on the next slide, as well as your own research, for this task. Ensure you are including real-life examples and facts/statistics/data to evidence your work.</a:t>
              </a:r>
            </a:p>
            <a:p>
              <a:pPr algn="l" marL="175709" indent="-87855" lvl="1">
                <a:lnSpc>
                  <a:spcPts val="1638"/>
                </a:lnSpc>
              </a:pPr>
            </a:p>
            <a:p>
              <a:pPr algn="l" marL="175709" indent="-87855" lvl="1">
                <a:lnSpc>
                  <a:spcPts val="1638"/>
                </a:lnSpc>
              </a:pPr>
              <a:r>
                <a:rPr lang="en-US" b="true" sz="1365">
                  <a:solidFill>
                    <a:srgbClr val="000000"/>
                  </a:solidFill>
                  <a:latin typeface="Calibri (MS) Bold"/>
                  <a:ea typeface="Calibri (MS) Bold"/>
                  <a:cs typeface="Calibri (MS) Bold"/>
                  <a:sym typeface="Calibri (MS) Bold"/>
                </a:rPr>
                <a:t>Perhaps the biggest negative impact has been in the form of </a:t>
              </a:r>
              <a:r>
                <a:rPr lang="en-US" b="true" sz="1365" u="sng">
                  <a:solidFill>
                    <a:srgbClr val="000000"/>
                  </a:solidFill>
                  <a:latin typeface="Calibri (MS) Bold"/>
                  <a:ea typeface="Calibri (MS) Bold"/>
                  <a:cs typeface="Calibri (MS) Bold"/>
                  <a:sym typeface="Calibri (MS) Bold"/>
                </a:rPr>
                <a:t>soil degradation</a:t>
              </a:r>
              <a:r>
                <a:rPr lang="en-US" b="true" sz="1365">
                  <a:solidFill>
                    <a:srgbClr val="000000"/>
                  </a:solidFill>
                  <a:latin typeface="Calibri (MS) Bold"/>
                  <a:ea typeface="Calibri (MS) Bold"/>
                  <a:cs typeface="Calibri (MS) Bold"/>
                  <a:sym typeface="Calibri (MS) Bold"/>
                </a:rPr>
                <a:t>, which we studied in depth &amp; will look at again together later.</a:t>
              </a:r>
            </a:p>
            <a:p>
              <a:pPr algn="l" marL="175709" indent="-87855" lvl="1">
                <a:lnSpc>
                  <a:spcPts val="1638"/>
                </a:lnSpc>
              </a:pPr>
            </a:p>
          </p:txBody>
        </p:sp>
      </p:grpSp>
      <p:grpSp>
        <p:nvGrpSpPr>
          <p:cNvPr name="Group 11" id="11"/>
          <p:cNvGrpSpPr>
            <a:grpSpLocks noChangeAspect="true"/>
          </p:cNvGrpSpPr>
          <p:nvPr/>
        </p:nvGrpSpPr>
        <p:grpSpPr>
          <a:xfrm rot="0">
            <a:off x="4717628" y="1137920"/>
            <a:ext cx="5025812" cy="3811694"/>
            <a:chOff x="0" y="0"/>
            <a:chExt cx="6701083" cy="5082258"/>
          </a:xfrm>
        </p:grpSpPr>
        <p:sp>
          <p:nvSpPr>
            <p:cNvPr name="Freeform 12" id="12" descr="European Court of Auditors บนทวิตเตอร์: &amp;amp;quot;💬“One million species worldwide  are at risk of extinction, a recent international report warns. In the EU,  agriculture is the largest contributor to #biodiversity loss” 🌱 🎙️ @"/>
            <p:cNvSpPr/>
            <p:nvPr/>
          </p:nvSpPr>
          <p:spPr>
            <a:xfrm flipH="false" flipV="false" rot="0">
              <a:off x="0" y="0"/>
              <a:ext cx="6701028" cy="5082286"/>
            </a:xfrm>
            <a:custGeom>
              <a:avLst/>
              <a:gdLst/>
              <a:ahLst/>
              <a:cxnLst/>
              <a:rect r="r" b="b" t="t" l="l"/>
              <a:pathLst>
                <a:path h="5082286" w="6701028">
                  <a:moveTo>
                    <a:pt x="0" y="0"/>
                  </a:moveTo>
                  <a:lnTo>
                    <a:pt x="6701028" y="0"/>
                  </a:lnTo>
                  <a:lnTo>
                    <a:pt x="6701028" y="5082286"/>
                  </a:lnTo>
                  <a:lnTo>
                    <a:pt x="0" y="5082286"/>
                  </a:lnTo>
                  <a:lnTo>
                    <a:pt x="0" y="0"/>
                  </a:lnTo>
                  <a:close/>
                </a:path>
              </a:pathLst>
            </a:custGeom>
            <a:blipFill>
              <a:blip r:embed="rId3"/>
              <a:stretch>
                <a:fillRect l="0" t="0" r="-49745" b="0"/>
              </a:stretch>
            </a:blipFill>
          </p:spPr>
        </p:sp>
      </p:grpSp>
      <p:grpSp>
        <p:nvGrpSpPr>
          <p:cNvPr name="Group 13" id="13"/>
          <p:cNvGrpSpPr>
            <a:grpSpLocks noChangeAspect="true"/>
          </p:cNvGrpSpPr>
          <p:nvPr/>
        </p:nvGrpSpPr>
        <p:grpSpPr>
          <a:xfrm rot="0">
            <a:off x="4717628" y="5039360"/>
            <a:ext cx="2519681" cy="2255520"/>
            <a:chOff x="0" y="0"/>
            <a:chExt cx="3359575" cy="3007360"/>
          </a:xfrm>
        </p:grpSpPr>
        <p:sp>
          <p:nvSpPr>
            <p:cNvPr name="Freeform 14" id="14" descr="Climate Change, Land Degradation and the Loss of Agricultural Land - Slow  Food International"/>
            <p:cNvSpPr/>
            <p:nvPr/>
          </p:nvSpPr>
          <p:spPr>
            <a:xfrm flipH="false" flipV="false" rot="0">
              <a:off x="0" y="0"/>
              <a:ext cx="3359531" cy="3007360"/>
            </a:xfrm>
            <a:custGeom>
              <a:avLst/>
              <a:gdLst/>
              <a:ahLst/>
              <a:cxnLst/>
              <a:rect r="r" b="b" t="t" l="l"/>
              <a:pathLst>
                <a:path h="3007360" w="3359531">
                  <a:moveTo>
                    <a:pt x="0" y="0"/>
                  </a:moveTo>
                  <a:lnTo>
                    <a:pt x="3359531" y="0"/>
                  </a:lnTo>
                  <a:lnTo>
                    <a:pt x="3359531" y="3007360"/>
                  </a:lnTo>
                  <a:lnTo>
                    <a:pt x="0" y="3007360"/>
                  </a:lnTo>
                  <a:lnTo>
                    <a:pt x="0" y="0"/>
                  </a:lnTo>
                  <a:close/>
                </a:path>
              </a:pathLst>
            </a:custGeom>
            <a:blipFill>
              <a:blip r:embed="rId4"/>
              <a:stretch>
                <a:fillRect l="0" t="0" r="-15821" b="0"/>
              </a:stretch>
            </a:blipFill>
          </p:spPr>
        </p:sp>
      </p:grpSp>
      <p:grpSp>
        <p:nvGrpSpPr>
          <p:cNvPr name="Group 15" id="15"/>
          <p:cNvGrpSpPr>
            <a:grpSpLocks noChangeAspect="true"/>
          </p:cNvGrpSpPr>
          <p:nvPr/>
        </p:nvGrpSpPr>
        <p:grpSpPr>
          <a:xfrm rot="0">
            <a:off x="7452604" y="5039360"/>
            <a:ext cx="2270516" cy="2275840"/>
            <a:chOff x="0" y="0"/>
            <a:chExt cx="3027355" cy="3034453"/>
          </a:xfrm>
        </p:grpSpPr>
        <p:sp>
          <p:nvSpPr>
            <p:cNvPr name="Freeform 16" id="16" descr="Agriculture Column: Impact of polluted water on agriculture | The Chronicle"/>
            <p:cNvSpPr/>
            <p:nvPr/>
          </p:nvSpPr>
          <p:spPr>
            <a:xfrm flipH="false" flipV="false" rot="0">
              <a:off x="0" y="0"/>
              <a:ext cx="3027299" cy="3034411"/>
            </a:xfrm>
            <a:custGeom>
              <a:avLst/>
              <a:gdLst/>
              <a:ahLst/>
              <a:cxnLst/>
              <a:rect r="r" b="b" t="t" l="l"/>
              <a:pathLst>
                <a:path h="3034411" w="3027299">
                  <a:moveTo>
                    <a:pt x="0" y="0"/>
                  </a:moveTo>
                  <a:lnTo>
                    <a:pt x="3027299" y="0"/>
                  </a:lnTo>
                  <a:lnTo>
                    <a:pt x="3027299" y="3034411"/>
                  </a:lnTo>
                  <a:lnTo>
                    <a:pt x="0" y="3034411"/>
                  </a:lnTo>
                  <a:lnTo>
                    <a:pt x="0" y="0"/>
                  </a:lnTo>
                  <a:close/>
                </a:path>
              </a:pathLst>
            </a:custGeom>
            <a:blipFill>
              <a:blip r:embed="rId5"/>
              <a:stretch>
                <a:fillRect l="0" t="0" r="-50944" b="-1"/>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Issues/problems in the intensification of agriculture and the extension of cultivation</a:t>
              </a:r>
            </a:p>
          </p:txBody>
        </p:sp>
      </p:grpSp>
      <p:grpSp>
        <p:nvGrpSpPr>
          <p:cNvPr name="Group 7" id="7"/>
          <p:cNvGrpSpPr>
            <a:grpSpLocks noChangeAspect="true"/>
          </p:cNvGrpSpPr>
          <p:nvPr/>
        </p:nvGrpSpPr>
        <p:grpSpPr>
          <a:xfrm rot="0">
            <a:off x="165947" y="1207346"/>
            <a:ext cx="4792133" cy="3641844"/>
            <a:chOff x="0" y="0"/>
            <a:chExt cx="6389511" cy="4855792"/>
          </a:xfrm>
        </p:grpSpPr>
        <p:sp>
          <p:nvSpPr>
            <p:cNvPr name="Freeform 8" id="8" descr="Bar chart of how much of the world's greenhouse gas emissions (26%); habitable land use (50%); freshwater withdrawals (70%); eutrophication (78%) and total mammal biomass (94%) results from food and agriculture."/>
            <p:cNvSpPr/>
            <p:nvPr/>
          </p:nvSpPr>
          <p:spPr>
            <a:xfrm flipH="false" flipV="false" rot="0">
              <a:off x="0" y="0"/>
              <a:ext cx="6389497" cy="4855845"/>
            </a:xfrm>
            <a:custGeom>
              <a:avLst/>
              <a:gdLst/>
              <a:ahLst/>
              <a:cxnLst/>
              <a:rect r="r" b="b" t="t" l="l"/>
              <a:pathLst>
                <a:path h="4855845" w="6389497">
                  <a:moveTo>
                    <a:pt x="0" y="0"/>
                  </a:moveTo>
                  <a:lnTo>
                    <a:pt x="6389497" y="0"/>
                  </a:lnTo>
                  <a:lnTo>
                    <a:pt x="6389497" y="4855845"/>
                  </a:lnTo>
                  <a:lnTo>
                    <a:pt x="0" y="4855845"/>
                  </a:lnTo>
                  <a:lnTo>
                    <a:pt x="0" y="0"/>
                  </a:lnTo>
                  <a:close/>
                </a:path>
              </a:pathLst>
            </a:custGeom>
            <a:blipFill>
              <a:blip r:embed="rId3"/>
              <a:stretch>
                <a:fillRect l="0" t="0" r="0" b="-17020"/>
              </a:stretch>
            </a:blipFill>
          </p:spPr>
        </p:sp>
      </p:grpSp>
      <p:grpSp>
        <p:nvGrpSpPr>
          <p:cNvPr name="Group 9" id="9"/>
          <p:cNvGrpSpPr>
            <a:grpSpLocks noChangeAspect="true"/>
          </p:cNvGrpSpPr>
          <p:nvPr/>
        </p:nvGrpSpPr>
        <p:grpSpPr>
          <a:xfrm rot="0">
            <a:off x="5120640" y="1207346"/>
            <a:ext cx="4460582" cy="2057401"/>
            <a:chOff x="0" y="0"/>
            <a:chExt cx="5947443" cy="2743201"/>
          </a:xfrm>
        </p:grpSpPr>
        <p:sp>
          <p:nvSpPr>
            <p:cNvPr name="Freeform 10" id="10"/>
            <p:cNvSpPr/>
            <p:nvPr/>
          </p:nvSpPr>
          <p:spPr>
            <a:xfrm flipH="false" flipV="false" rot="0">
              <a:off x="0" y="0"/>
              <a:ext cx="5947410" cy="2743200"/>
            </a:xfrm>
            <a:custGeom>
              <a:avLst/>
              <a:gdLst/>
              <a:ahLst/>
              <a:cxnLst/>
              <a:rect r="r" b="b" t="t" l="l"/>
              <a:pathLst>
                <a:path h="2743200" w="5947410">
                  <a:moveTo>
                    <a:pt x="0" y="0"/>
                  </a:moveTo>
                  <a:lnTo>
                    <a:pt x="5947410" y="0"/>
                  </a:lnTo>
                  <a:lnTo>
                    <a:pt x="5947410" y="2743200"/>
                  </a:lnTo>
                  <a:lnTo>
                    <a:pt x="0" y="2743200"/>
                  </a:lnTo>
                  <a:lnTo>
                    <a:pt x="0" y="0"/>
                  </a:lnTo>
                  <a:close/>
                </a:path>
              </a:pathLst>
            </a:custGeom>
            <a:blipFill>
              <a:blip r:embed="rId4"/>
              <a:stretch>
                <a:fillRect l="0" t="0" r="0" b="0"/>
              </a:stretch>
            </a:blipFill>
          </p:spPr>
        </p:sp>
      </p:grpSp>
      <p:grpSp>
        <p:nvGrpSpPr>
          <p:cNvPr name="Group 11" id="11"/>
          <p:cNvGrpSpPr/>
          <p:nvPr/>
        </p:nvGrpSpPr>
        <p:grpSpPr>
          <a:xfrm rot="0">
            <a:off x="-13547" y="5594773"/>
            <a:ext cx="4985173" cy="1733973"/>
            <a:chOff x="0" y="0"/>
            <a:chExt cx="6646898" cy="2311964"/>
          </a:xfrm>
        </p:grpSpPr>
        <p:sp>
          <p:nvSpPr>
            <p:cNvPr name="Freeform 12" id="12"/>
            <p:cNvSpPr/>
            <p:nvPr/>
          </p:nvSpPr>
          <p:spPr>
            <a:xfrm flipH="false" flipV="false" rot="0">
              <a:off x="18034" y="18034"/>
              <a:ext cx="6610858" cy="2275840"/>
            </a:xfrm>
            <a:custGeom>
              <a:avLst/>
              <a:gdLst/>
              <a:ahLst/>
              <a:cxnLst/>
              <a:rect r="r" b="b" t="t" l="l"/>
              <a:pathLst>
                <a:path h="2275840" w="6610858">
                  <a:moveTo>
                    <a:pt x="0" y="0"/>
                  </a:moveTo>
                  <a:lnTo>
                    <a:pt x="6610858" y="0"/>
                  </a:lnTo>
                  <a:lnTo>
                    <a:pt x="6610858" y="2275840"/>
                  </a:lnTo>
                  <a:lnTo>
                    <a:pt x="0" y="2275840"/>
                  </a:lnTo>
                  <a:close/>
                </a:path>
              </a:pathLst>
            </a:custGeom>
            <a:solidFill>
              <a:srgbClr val="FFFF00"/>
            </a:solidFill>
          </p:spPr>
        </p:sp>
        <p:sp>
          <p:nvSpPr>
            <p:cNvPr name="Freeform 13" id="13"/>
            <p:cNvSpPr/>
            <p:nvPr/>
          </p:nvSpPr>
          <p:spPr>
            <a:xfrm flipH="false" flipV="false" rot="0">
              <a:off x="0" y="0"/>
              <a:ext cx="6646926" cy="2311908"/>
            </a:xfrm>
            <a:custGeom>
              <a:avLst/>
              <a:gdLst/>
              <a:ahLst/>
              <a:cxnLst/>
              <a:rect r="r" b="b" t="t" l="l"/>
              <a:pathLst>
                <a:path h="2311908" w="6646926">
                  <a:moveTo>
                    <a:pt x="18034" y="0"/>
                  </a:moveTo>
                  <a:lnTo>
                    <a:pt x="6628892" y="0"/>
                  </a:lnTo>
                  <a:cubicBezTo>
                    <a:pt x="6638925" y="0"/>
                    <a:pt x="6646926" y="8128"/>
                    <a:pt x="6646926" y="18034"/>
                  </a:cubicBezTo>
                  <a:lnTo>
                    <a:pt x="6646926" y="2293874"/>
                  </a:lnTo>
                  <a:cubicBezTo>
                    <a:pt x="6646926" y="2303907"/>
                    <a:pt x="6638799" y="2311908"/>
                    <a:pt x="6628892" y="2311908"/>
                  </a:cubicBezTo>
                  <a:lnTo>
                    <a:pt x="18034" y="2311908"/>
                  </a:lnTo>
                  <a:cubicBezTo>
                    <a:pt x="8001" y="2311908"/>
                    <a:pt x="0" y="2303780"/>
                    <a:pt x="0" y="2293874"/>
                  </a:cubicBezTo>
                  <a:lnTo>
                    <a:pt x="0" y="18034"/>
                  </a:lnTo>
                  <a:cubicBezTo>
                    <a:pt x="0" y="8128"/>
                    <a:pt x="8128" y="0"/>
                    <a:pt x="18034" y="0"/>
                  </a:cubicBezTo>
                  <a:moveTo>
                    <a:pt x="18034" y="36068"/>
                  </a:moveTo>
                  <a:lnTo>
                    <a:pt x="18034" y="18034"/>
                  </a:lnTo>
                  <a:lnTo>
                    <a:pt x="36068" y="18034"/>
                  </a:lnTo>
                  <a:lnTo>
                    <a:pt x="36068" y="2293874"/>
                  </a:lnTo>
                  <a:lnTo>
                    <a:pt x="18034" y="2293874"/>
                  </a:lnTo>
                  <a:lnTo>
                    <a:pt x="18034" y="2275840"/>
                  </a:lnTo>
                  <a:lnTo>
                    <a:pt x="6628892" y="2275840"/>
                  </a:lnTo>
                  <a:lnTo>
                    <a:pt x="6628892" y="2293874"/>
                  </a:lnTo>
                  <a:lnTo>
                    <a:pt x="6610858" y="2293874"/>
                  </a:lnTo>
                  <a:lnTo>
                    <a:pt x="6610858" y="18034"/>
                  </a:lnTo>
                  <a:lnTo>
                    <a:pt x="6628892" y="18034"/>
                  </a:lnTo>
                  <a:lnTo>
                    <a:pt x="6628892" y="36068"/>
                  </a:lnTo>
                  <a:lnTo>
                    <a:pt x="18034" y="36068"/>
                  </a:lnTo>
                  <a:close/>
                </a:path>
              </a:pathLst>
            </a:custGeom>
            <a:solidFill>
              <a:srgbClr val="B66D31"/>
            </a:solidFill>
          </p:spPr>
        </p:sp>
        <p:sp>
          <p:nvSpPr>
            <p:cNvPr name="TextBox 14" id="14"/>
            <p:cNvSpPr txBox="true"/>
            <p:nvPr/>
          </p:nvSpPr>
          <p:spPr>
            <a:xfrm>
              <a:off x="0" y="-47625"/>
              <a:ext cx="6646898" cy="2359589"/>
            </a:xfrm>
            <a:prstGeom prst="rect">
              <a:avLst/>
            </a:prstGeom>
          </p:spPr>
          <p:txBody>
            <a:bodyPr anchor="t" rtlCol="false" tIns="50800" lIns="50800" bIns="50800" rIns="50800"/>
            <a:lstStyle/>
            <a:p>
              <a:pPr algn="ctr">
                <a:lnSpc>
                  <a:spcPts val="2560"/>
                </a:lnSpc>
              </a:pPr>
              <a:r>
                <a:rPr lang="en-US" sz="2133" b="true">
                  <a:solidFill>
                    <a:srgbClr val="000000"/>
                  </a:solidFill>
                  <a:latin typeface="Calibri (MS) Bold"/>
                  <a:ea typeface="Calibri (MS) Bold"/>
                  <a:cs typeface="Calibri (MS) Bold"/>
                  <a:sym typeface="Calibri (MS) Bold"/>
                </a:rPr>
                <a:t>Agricultural production is one of the main causes of the </a:t>
              </a:r>
              <a:r>
                <a:rPr lang="en-US" b="true" sz="2133" u="sng">
                  <a:solidFill>
                    <a:srgbClr val="000000"/>
                  </a:solidFill>
                  <a:latin typeface="Calibri (MS) Bold"/>
                  <a:ea typeface="Calibri (MS) Bold"/>
                  <a:cs typeface="Calibri (MS) Bold"/>
                  <a:sym typeface="Calibri (MS) Bold"/>
                </a:rPr>
                <a:t>loss of pollinators</a:t>
              </a:r>
              <a:r>
                <a:rPr lang="en-US" sz="2133" b="true">
                  <a:solidFill>
                    <a:srgbClr val="000000"/>
                  </a:solidFill>
                  <a:latin typeface="Calibri (MS) Bold"/>
                  <a:ea typeface="Calibri (MS) Bold"/>
                  <a:cs typeface="Calibri (MS) Bold"/>
                  <a:sym typeface="Calibri (MS) Bold"/>
                </a:rPr>
                <a:t> in recent decades &amp; is a huge ecological and economic issue – check out some of the webpages/articles from </a:t>
              </a:r>
              <a:r>
                <a:rPr lang="en-US" b="true" sz="2133" u="sng">
                  <a:solidFill>
                    <a:srgbClr val="0000FF"/>
                  </a:solidFill>
                  <a:latin typeface="Calibri (MS) Bold"/>
                  <a:ea typeface="Calibri (MS) Bold"/>
                  <a:cs typeface="Calibri (MS) Bold"/>
                  <a:sym typeface="Calibri (MS) Bold"/>
                  <a:hlinkClick r:id="rId5" tooltip="https://www.google.com/search?q=loss+of+pollinators+agriculture&amp;rlz=1C1GCEU_enRO967RO967&amp;oq=loss+of+pollinators+agriculture&amp;aqs=chrome..69i57j33i160l2.7310j0j7&amp;sourceid=chrome&amp;ie=UTF-8&amp;safe=active&amp;ssui=on"/>
                </a:rPr>
                <a:t>this</a:t>
              </a:r>
              <a:r>
                <a:rPr lang="en-US" sz="2133" b="true">
                  <a:solidFill>
                    <a:srgbClr val="000000"/>
                  </a:solidFill>
                  <a:latin typeface="Calibri (MS) Bold"/>
                  <a:ea typeface="Calibri (MS) Bold"/>
                  <a:cs typeface="Calibri (MS) Bold"/>
                  <a:sym typeface="Calibri (MS) Bold"/>
                </a:rPr>
                <a:t> google search.</a:t>
              </a:r>
            </a:p>
            <a:p>
              <a:pPr algn="l">
                <a:lnSpc>
                  <a:spcPts val="2560"/>
                </a:lnSpc>
              </a:pPr>
            </a:p>
          </p:txBody>
        </p:sp>
      </p:grpSp>
      <p:grpSp>
        <p:nvGrpSpPr>
          <p:cNvPr name="Group 15" id="15"/>
          <p:cNvGrpSpPr/>
          <p:nvPr/>
        </p:nvGrpSpPr>
        <p:grpSpPr>
          <a:xfrm rot="0">
            <a:off x="165946" y="4884045"/>
            <a:ext cx="4792133" cy="689420"/>
            <a:chOff x="0" y="0"/>
            <a:chExt cx="6389511" cy="919226"/>
          </a:xfrm>
        </p:grpSpPr>
        <p:sp>
          <p:nvSpPr>
            <p:cNvPr name="Freeform 16" id="16"/>
            <p:cNvSpPr/>
            <p:nvPr/>
          </p:nvSpPr>
          <p:spPr>
            <a:xfrm flipH="false" flipV="false" rot="0">
              <a:off x="-1524" y="-1524"/>
              <a:ext cx="6392545" cy="922274"/>
            </a:xfrm>
            <a:custGeom>
              <a:avLst/>
              <a:gdLst/>
              <a:ahLst/>
              <a:cxnLst/>
              <a:rect r="r" b="b" t="t" l="l"/>
              <a:pathLst>
                <a:path h="922274" w="6392545">
                  <a:moveTo>
                    <a:pt x="1524" y="0"/>
                  </a:moveTo>
                  <a:lnTo>
                    <a:pt x="6391021" y="0"/>
                  </a:lnTo>
                  <a:cubicBezTo>
                    <a:pt x="6391910" y="0"/>
                    <a:pt x="6392545" y="762"/>
                    <a:pt x="6392545" y="1524"/>
                  </a:cubicBezTo>
                  <a:lnTo>
                    <a:pt x="6392545" y="920750"/>
                  </a:lnTo>
                  <a:cubicBezTo>
                    <a:pt x="6392545" y="921639"/>
                    <a:pt x="6391783" y="922274"/>
                    <a:pt x="6391021" y="922274"/>
                  </a:cubicBezTo>
                  <a:lnTo>
                    <a:pt x="1524" y="922274"/>
                  </a:lnTo>
                  <a:cubicBezTo>
                    <a:pt x="635" y="922274"/>
                    <a:pt x="0" y="921512"/>
                    <a:pt x="0" y="920750"/>
                  </a:cubicBezTo>
                  <a:lnTo>
                    <a:pt x="0" y="1524"/>
                  </a:lnTo>
                  <a:cubicBezTo>
                    <a:pt x="0" y="635"/>
                    <a:pt x="762" y="0"/>
                    <a:pt x="1524" y="0"/>
                  </a:cubicBezTo>
                  <a:moveTo>
                    <a:pt x="1524" y="3048"/>
                  </a:moveTo>
                  <a:lnTo>
                    <a:pt x="1524" y="1524"/>
                  </a:lnTo>
                  <a:lnTo>
                    <a:pt x="3048" y="1524"/>
                  </a:lnTo>
                  <a:lnTo>
                    <a:pt x="3048" y="920750"/>
                  </a:lnTo>
                  <a:lnTo>
                    <a:pt x="1524" y="920750"/>
                  </a:lnTo>
                  <a:lnTo>
                    <a:pt x="1524" y="919226"/>
                  </a:lnTo>
                  <a:lnTo>
                    <a:pt x="6391021" y="919226"/>
                  </a:lnTo>
                  <a:lnTo>
                    <a:pt x="6391021" y="920750"/>
                  </a:lnTo>
                  <a:lnTo>
                    <a:pt x="6389497" y="920750"/>
                  </a:lnTo>
                  <a:lnTo>
                    <a:pt x="6389497" y="1524"/>
                  </a:lnTo>
                  <a:lnTo>
                    <a:pt x="6391021" y="1524"/>
                  </a:lnTo>
                  <a:lnTo>
                    <a:pt x="6391021" y="3048"/>
                  </a:lnTo>
                  <a:lnTo>
                    <a:pt x="1524" y="3048"/>
                  </a:lnTo>
                  <a:close/>
                </a:path>
              </a:pathLst>
            </a:custGeom>
            <a:solidFill>
              <a:srgbClr val="4F81BD"/>
            </a:solidFill>
          </p:spPr>
        </p:sp>
        <p:sp>
          <p:nvSpPr>
            <p:cNvPr name="TextBox 17" id="17"/>
            <p:cNvSpPr txBox="true"/>
            <p:nvPr/>
          </p:nvSpPr>
          <p:spPr>
            <a:xfrm>
              <a:off x="0" y="-47625"/>
              <a:ext cx="6389511" cy="966851"/>
            </a:xfrm>
            <a:prstGeom prst="rect">
              <a:avLst/>
            </a:prstGeom>
          </p:spPr>
          <p:txBody>
            <a:bodyPr anchor="t" rtlCol="false" tIns="50800" lIns="50800" bIns="50800" rIns="50800"/>
            <a:lstStyle/>
            <a:p>
              <a:pPr algn="l">
                <a:lnSpc>
                  <a:spcPts val="2304"/>
                </a:lnSpc>
              </a:pPr>
              <a:r>
                <a:rPr lang="en-US" sz="1920" u="sng">
                  <a:solidFill>
                    <a:srgbClr val="0000FF"/>
                  </a:solidFill>
                  <a:latin typeface="Calibri (MS)"/>
                  <a:ea typeface="Calibri (MS)"/>
                  <a:cs typeface="Calibri (MS)"/>
                  <a:sym typeface="Calibri (MS)"/>
                  <a:hlinkClick r:id="rId6" tooltip="https://www.unep.org/news-and-stories/press-release/our-global-food-system-primary-driver-biodiversity-loss#:~:text=Year'%20for%20Nature.-,Our%20global%20food%20system%20is%20the%20primary%20driver%20of%20biodiversity,the%20past%2010%20million%20years."/>
                </a:rPr>
                <a:t>Article - Our global food system is the primary driver of biodiversity loss</a:t>
              </a:r>
              <a:r>
                <a:rPr lang="en-US" sz="1920">
                  <a:solidFill>
                    <a:srgbClr val="000000"/>
                  </a:solidFill>
                  <a:latin typeface="Calibri (MS)"/>
                  <a:ea typeface="Calibri (MS)"/>
                  <a:cs typeface="Calibri (MS)"/>
                  <a:sym typeface="Calibri (MS)"/>
                </a:rPr>
                <a:t> </a:t>
              </a:r>
            </a:p>
          </p:txBody>
        </p:sp>
      </p:grpSp>
      <p:grpSp>
        <p:nvGrpSpPr>
          <p:cNvPr name="Group 18" id="18"/>
          <p:cNvGrpSpPr/>
          <p:nvPr/>
        </p:nvGrpSpPr>
        <p:grpSpPr>
          <a:xfrm rot="0">
            <a:off x="5107093" y="3329094"/>
            <a:ext cx="4578773" cy="3999652"/>
            <a:chOff x="0" y="0"/>
            <a:chExt cx="6105031" cy="5332870"/>
          </a:xfrm>
        </p:grpSpPr>
        <p:sp>
          <p:nvSpPr>
            <p:cNvPr name="Freeform 19" id="19"/>
            <p:cNvSpPr/>
            <p:nvPr/>
          </p:nvSpPr>
          <p:spPr>
            <a:xfrm flipH="false" flipV="false" rot="0">
              <a:off x="18034" y="18034"/>
              <a:ext cx="6068949" cy="5296789"/>
            </a:xfrm>
            <a:custGeom>
              <a:avLst/>
              <a:gdLst/>
              <a:ahLst/>
              <a:cxnLst/>
              <a:rect r="r" b="b" t="t" l="l"/>
              <a:pathLst>
                <a:path h="5296789" w="6068949">
                  <a:moveTo>
                    <a:pt x="0" y="0"/>
                  </a:moveTo>
                  <a:lnTo>
                    <a:pt x="6068949" y="0"/>
                  </a:lnTo>
                  <a:lnTo>
                    <a:pt x="6068949" y="5296789"/>
                  </a:lnTo>
                  <a:lnTo>
                    <a:pt x="0" y="5296789"/>
                  </a:lnTo>
                  <a:close/>
                </a:path>
              </a:pathLst>
            </a:custGeom>
            <a:solidFill>
              <a:srgbClr val="FFFF00"/>
            </a:solidFill>
          </p:spPr>
        </p:sp>
        <p:sp>
          <p:nvSpPr>
            <p:cNvPr name="Freeform 20" id="20"/>
            <p:cNvSpPr/>
            <p:nvPr/>
          </p:nvSpPr>
          <p:spPr>
            <a:xfrm flipH="false" flipV="false" rot="0">
              <a:off x="0" y="0"/>
              <a:ext cx="6105017" cy="5332857"/>
            </a:xfrm>
            <a:custGeom>
              <a:avLst/>
              <a:gdLst/>
              <a:ahLst/>
              <a:cxnLst/>
              <a:rect r="r" b="b" t="t" l="l"/>
              <a:pathLst>
                <a:path h="5332857" w="6105017">
                  <a:moveTo>
                    <a:pt x="18034" y="0"/>
                  </a:moveTo>
                  <a:lnTo>
                    <a:pt x="6086983" y="0"/>
                  </a:lnTo>
                  <a:cubicBezTo>
                    <a:pt x="6097016" y="0"/>
                    <a:pt x="6105017" y="8128"/>
                    <a:pt x="6105017" y="18034"/>
                  </a:cubicBezTo>
                  <a:lnTo>
                    <a:pt x="6105017" y="5314823"/>
                  </a:lnTo>
                  <a:cubicBezTo>
                    <a:pt x="6105017" y="5324856"/>
                    <a:pt x="6096889" y="5332857"/>
                    <a:pt x="6086983" y="5332857"/>
                  </a:cubicBezTo>
                  <a:lnTo>
                    <a:pt x="18034" y="5332857"/>
                  </a:lnTo>
                  <a:cubicBezTo>
                    <a:pt x="8001" y="5332857"/>
                    <a:pt x="0" y="5324729"/>
                    <a:pt x="0" y="5314823"/>
                  </a:cubicBezTo>
                  <a:lnTo>
                    <a:pt x="0" y="18034"/>
                  </a:lnTo>
                  <a:cubicBezTo>
                    <a:pt x="0" y="8128"/>
                    <a:pt x="8128" y="0"/>
                    <a:pt x="18034" y="0"/>
                  </a:cubicBezTo>
                  <a:moveTo>
                    <a:pt x="18034" y="36068"/>
                  </a:moveTo>
                  <a:lnTo>
                    <a:pt x="18034" y="18034"/>
                  </a:lnTo>
                  <a:lnTo>
                    <a:pt x="36068" y="18034"/>
                  </a:lnTo>
                  <a:lnTo>
                    <a:pt x="36068" y="5314823"/>
                  </a:lnTo>
                  <a:lnTo>
                    <a:pt x="18034" y="5314823"/>
                  </a:lnTo>
                  <a:lnTo>
                    <a:pt x="18034" y="5296789"/>
                  </a:lnTo>
                  <a:lnTo>
                    <a:pt x="6086983" y="5296789"/>
                  </a:lnTo>
                  <a:lnTo>
                    <a:pt x="6086983" y="5314823"/>
                  </a:lnTo>
                  <a:lnTo>
                    <a:pt x="6068949" y="5314823"/>
                  </a:lnTo>
                  <a:lnTo>
                    <a:pt x="6068949" y="18034"/>
                  </a:lnTo>
                  <a:lnTo>
                    <a:pt x="6086983" y="18034"/>
                  </a:lnTo>
                  <a:lnTo>
                    <a:pt x="6086983" y="36068"/>
                  </a:lnTo>
                  <a:lnTo>
                    <a:pt x="18034" y="36068"/>
                  </a:lnTo>
                  <a:close/>
                </a:path>
              </a:pathLst>
            </a:custGeom>
            <a:solidFill>
              <a:srgbClr val="B66D31"/>
            </a:solidFill>
          </p:spPr>
        </p:sp>
        <p:sp>
          <p:nvSpPr>
            <p:cNvPr name="TextBox 21" id="21"/>
            <p:cNvSpPr txBox="true"/>
            <p:nvPr/>
          </p:nvSpPr>
          <p:spPr>
            <a:xfrm>
              <a:off x="0" y="-28575"/>
              <a:ext cx="6105031" cy="5361445"/>
            </a:xfrm>
            <a:prstGeom prst="rect">
              <a:avLst/>
            </a:prstGeom>
          </p:spPr>
          <p:txBody>
            <a:bodyPr anchor="t" rtlCol="false" tIns="50800" lIns="50800" bIns="50800" rIns="50800"/>
            <a:lstStyle/>
            <a:p>
              <a:pPr algn="ctr">
                <a:lnSpc>
                  <a:spcPts val="1945"/>
                </a:lnSpc>
              </a:pPr>
              <a:r>
                <a:rPr lang="en-US" b="true" sz="1621" u="sng">
                  <a:solidFill>
                    <a:srgbClr val="000000"/>
                  </a:solidFill>
                  <a:latin typeface="Calibri (MS) Bold"/>
                  <a:ea typeface="Calibri (MS) Bold"/>
                  <a:cs typeface="Calibri (MS) Bold"/>
                  <a:sym typeface="Calibri (MS) Bold"/>
                </a:rPr>
                <a:t>Eutrophication</a:t>
              </a:r>
            </a:p>
            <a:p>
              <a:pPr algn="ctr">
                <a:lnSpc>
                  <a:spcPts val="1945"/>
                </a:lnSpc>
              </a:pPr>
            </a:p>
            <a:p>
              <a:pPr algn="ctr">
                <a:lnSpc>
                  <a:spcPts val="1945"/>
                </a:lnSpc>
              </a:pPr>
              <a:r>
                <a:rPr lang="en-US" sz="1621" b="true">
                  <a:solidFill>
                    <a:srgbClr val="000000"/>
                  </a:solidFill>
                  <a:latin typeface="Calibri (MS) Bold"/>
                  <a:ea typeface="Calibri (MS) Bold"/>
                  <a:cs typeface="Calibri (MS) Bold"/>
                  <a:sym typeface="Calibri (MS) Bold"/>
                </a:rPr>
                <a:t>A popular case study for eutrophication is the Baltic Sea. Today, over 97% of the Baltic Sea is affected by eutrophication, with agricultural activities accounting for nearly 50% of all nitrogen and phosphorous input. Learn more </a:t>
              </a:r>
              <a:r>
                <a:rPr lang="en-US" b="true" sz="1621" u="sng">
                  <a:solidFill>
                    <a:srgbClr val="0000FF"/>
                  </a:solidFill>
                  <a:latin typeface="Calibri (MS) Bold"/>
                  <a:ea typeface="Calibri (MS) Bold"/>
                  <a:cs typeface="Calibri (MS) Bold"/>
                  <a:sym typeface="Calibri (MS) Bold"/>
                  <a:hlinkClick r:id="rId7" tooltip="https://www.wwfbalticfarmer.org/eutrophication/"/>
                </a:rPr>
                <a:t>here</a:t>
              </a:r>
              <a:r>
                <a:rPr lang="en-US" sz="1621" b="true">
                  <a:solidFill>
                    <a:srgbClr val="000000"/>
                  </a:solidFill>
                  <a:latin typeface="Calibri (MS) Bold"/>
                  <a:ea typeface="Calibri (MS) Bold"/>
                  <a:cs typeface="Calibri (MS) Bold"/>
                  <a:sym typeface="Calibri (MS) Bold"/>
                </a:rPr>
                <a:t> and </a:t>
              </a:r>
              <a:r>
                <a:rPr lang="en-US" b="true" sz="1621" u="sng">
                  <a:solidFill>
                    <a:srgbClr val="0000FF"/>
                  </a:solidFill>
                  <a:latin typeface="Calibri (MS) Bold"/>
                  <a:ea typeface="Calibri (MS) Bold"/>
                  <a:cs typeface="Calibri (MS) Bold"/>
                  <a:sym typeface="Calibri (MS) Bold"/>
                  <a:hlinkClick r:id="rId8" tooltip="http://stateofthebalticsea.helcom.fi/pressures-and-their-status/eutrophication/"/>
                </a:rPr>
                <a:t>here</a:t>
              </a:r>
              <a:r>
                <a:rPr lang="en-US" sz="1621" b="true">
                  <a:solidFill>
                    <a:srgbClr val="000000"/>
                  </a:solidFill>
                  <a:latin typeface="Calibri (MS) Bold"/>
                  <a:ea typeface="Calibri (MS) Bold"/>
                  <a:cs typeface="Calibri (MS) Bold"/>
                  <a:sym typeface="Calibri (MS) Bold"/>
                </a:rPr>
                <a:t> </a:t>
              </a:r>
            </a:p>
            <a:p>
              <a:pPr algn="ctr">
                <a:lnSpc>
                  <a:spcPts val="1945"/>
                </a:lnSpc>
              </a:pPr>
            </a:p>
            <a:p>
              <a:pPr algn="ctr">
                <a:lnSpc>
                  <a:spcPts val="1945"/>
                </a:lnSpc>
              </a:pPr>
              <a:r>
                <a:rPr lang="en-US" b="true" sz="1621" u="sng">
                  <a:solidFill>
                    <a:srgbClr val="0000FF"/>
                  </a:solidFill>
                  <a:latin typeface="Calibri (MS) Bold"/>
                  <a:ea typeface="Calibri (MS) Bold"/>
                  <a:cs typeface="Calibri (MS) Bold"/>
                  <a:sym typeface="Calibri (MS) Bold"/>
                  <a:hlinkClick r:id="rId9" tooltip="https://www.oecd.org/greengrowth/sustainable-agriculture/49841630.pdf"/>
                </a:rPr>
                <a:t>Agriculture’s Impact on Aquaculture - Excellent published paper offering lots of facts/stats/data and real-life examples relating to hypoxia and eutrophication caused by agriculture</a:t>
              </a:r>
              <a:r>
                <a:rPr lang="en-US" sz="1621" b="true">
                  <a:solidFill>
                    <a:srgbClr val="000000"/>
                  </a:solidFill>
                  <a:latin typeface="Calibri (MS) Bold"/>
                  <a:ea typeface="Calibri (MS) Bold"/>
                  <a:cs typeface="Calibri (MS) Bold"/>
                  <a:sym typeface="Calibri (MS) Bold"/>
                </a:rPr>
                <a:t> </a:t>
              </a:r>
            </a:p>
            <a:p>
              <a:pPr algn="ctr">
                <a:lnSpc>
                  <a:spcPts val="1945"/>
                </a:lnSpc>
              </a:pPr>
            </a:p>
            <a:p>
              <a:pPr algn="ctr">
                <a:lnSpc>
                  <a:spcPts val="1945"/>
                </a:lnSpc>
              </a:pPr>
              <a:r>
                <a:rPr lang="en-US" b="true" sz="1621" u="sng">
                  <a:solidFill>
                    <a:srgbClr val="0000FF"/>
                  </a:solidFill>
                  <a:latin typeface="Calibri (MS) Bold"/>
                  <a:ea typeface="Calibri (MS) Bold"/>
                  <a:cs typeface="Calibri (MS) Bold"/>
                  <a:sym typeface="Calibri (MS) Bold"/>
                  <a:hlinkClick r:id="rId10" tooltip="https://www.eea.europa.eu/publications/92-9167-205-X/page014.html"/>
                </a:rPr>
                <a:t>Publication from European Environmental Agency on Eutrophication</a:t>
              </a:r>
              <a:r>
                <a:rPr lang="en-US" sz="1621" b="true">
                  <a:solidFill>
                    <a:srgbClr val="000000"/>
                  </a:solidFill>
                  <a:latin typeface="Calibri (MS) Bold"/>
                  <a:ea typeface="Calibri (MS) Bold"/>
                  <a:cs typeface="Calibri (MS) Bold"/>
                  <a:sym typeface="Calibri (MS) Bold"/>
                </a:rPr>
                <a:t> </a:t>
              </a:r>
            </a:p>
            <a:p>
              <a:pPr algn="ctr">
                <a:lnSpc>
                  <a:spcPts val="1945"/>
                </a:lnSpc>
              </a:pPr>
            </a:p>
            <a:p>
              <a:pPr algn="ctr">
                <a:lnSpc>
                  <a:spcPts val="1945"/>
                </a:lnSpc>
              </a:pPr>
            </a:p>
            <a:p>
              <a:pPr algn="l">
                <a:lnSpc>
                  <a:spcPts val="1945"/>
                </a:lnSpc>
              </a:pP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Issues/problems in the intensification of agriculture and the extension of cultivation – soil degradation</a:t>
              </a:r>
            </a:p>
          </p:txBody>
        </p:sp>
      </p:grpSp>
      <p:grpSp>
        <p:nvGrpSpPr>
          <p:cNvPr name="Group 7" id="7"/>
          <p:cNvGrpSpPr/>
          <p:nvPr/>
        </p:nvGrpSpPr>
        <p:grpSpPr>
          <a:xfrm rot="0">
            <a:off x="477519" y="1449493"/>
            <a:ext cx="8720667" cy="3115733"/>
            <a:chOff x="0" y="0"/>
            <a:chExt cx="11627556" cy="4154311"/>
          </a:xfrm>
        </p:grpSpPr>
        <p:sp>
          <p:nvSpPr>
            <p:cNvPr name="Freeform 8" id="8"/>
            <p:cNvSpPr/>
            <p:nvPr/>
          </p:nvSpPr>
          <p:spPr>
            <a:xfrm flipH="false" flipV="false" rot="0">
              <a:off x="18034" y="18034"/>
              <a:ext cx="11591417" cy="4118229"/>
            </a:xfrm>
            <a:custGeom>
              <a:avLst/>
              <a:gdLst/>
              <a:ahLst/>
              <a:cxnLst/>
              <a:rect r="r" b="b" t="t" l="l"/>
              <a:pathLst>
                <a:path h="4118229" w="11591417">
                  <a:moveTo>
                    <a:pt x="0" y="0"/>
                  </a:moveTo>
                  <a:lnTo>
                    <a:pt x="11591417" y="0"/>
                  </a:lnTo>
                  <a:lnTo>
                    <a:pt x="11591417" y="4118229"/>
                  </a:lnTo>
                  <a:lnTo>
                    <a:pt x="0" y="4118229"/>
                  </a:lnTo>
                  <a:close/>
                </a:path>
              </a:pathLst>
            </a:custGeom>
            <a:solidFill>
              <a:srgbClr val="FFFF00"/>
            </a:solidFill>
          </p:spPr>
        </p:sp>
        <p:sp>
          <p:nvSpPr>
            <p:cNvPr name="Freeform 9" id="9"/>
            <p:cNvSpPr/>
            <p:nvPr/>
          </p:nvSpPr>
          <p:spPr>
            <a:xfrm flipH="false" flipV="false" rot="0">
              <a:off x="0" y="0"/>
              <a:ext cx="11627485" cy="4154297"/>
            </a:xfrm>
            <a:custGeom>
              <a:avLst/>
              <a:gdLst/>
              <a:ahLst/>
              <a:cxnLst/>
              <a:rect r="r" b="b" t="t" l="l"/>
              <a:pathLst>
                <a:path h="4154297" w="11627485">
                  <a:moveTo>
                    <a:pt x="18034" y="0"/>
                  </a:moveTo>
                  <a:lnTo>
                    <a:pt x="11609451" y="0"/>
                  </a:lnTo>
                  <a:cubicBezTo>
                    <a:pt x="11619484" y="0"/>
                    <a:pt x="11627485" y="8128"/>
                    <a:pt x="11627485" y="18034"/>
                  </a:cubicBezTo>
                  <a:lnTo>
                    <a:pt x="11627485" y="4136263"/>
                  </a:lnTo>
                  <a:cubicBezTo>
                    <a:pt x="11627485" y="4146296"/>
                    <a:pt x="11619357" y="4154297"/>
                    <a:pt x="11609451" y="4154297"/>
                  </a:cubicBezTo>
                  <a:lnTo>
                    <a:pt x="18034" y="4154297"/>
                  </a:lnTo>
                  <a:cubicBezTo>
                    <a:pt x="8001" y="4154297"/>
                    <a:pt x="0" y="4146169"/>
                    <a:pt x="0" y="4136263"/>
                  </a:cubicBezTo>
                  <a:lnTo>
                    <a:pt x="0" y="18034"/>
                  </a:lnTo>
                  <a:cubicBezTo>
                    <a:pt x="0" y="8128"/>
                    <a:pt x="8128" y="0"/>
                    <a:pt x="18034" y="0"/>
                  </a:cubicBezTo>
                  <a:moveTo>
                    <a:pt x="18034" y="36068"/>
                  </a:moveTo>
                  <a:lnTo>
                    <a:pt x="18034" y="18034"/>
                  </a:lnTo>
                  <a:lnTo>
                    <a:pt x="36068" y="18034"/>
                  </a:lnTo>
                  <a:lnTo>
                    <a:pt x="36068" y="4136263"/>
                  </a:lnTo>
                  <a:lnTo>
                    <a:pt x="18034" y="4136263"/>
                  </a:lnTo>
                  <a:lnTo>
                    <a:pt x="18034" y="4118229"/>
                  </a:lnTo>
                  <a:lnTo>
                    <a:pt x="11609451" y="4118229"/>
                  </a:lnTo>
                  <a:lnTo>
                    <a:pt x="11609451" y="4136263"/>
                  </a:lnTo>
                  <a:lnTo>
                    <a:pt x="11591417" y="4136263"/>
                  </a:lnTo>
                  <a:lnTo>
                    <a:pt x="11591417" y="18034"/>
                  </a:lnTo>
                  <a:lnTo>
                    <a:pt x="11609451" y="18034"/>
                  </a:lnTo>
                  <a:lnTo>
                    <a:pt x="11609451" y="36068"/>
                  </a:lnTo>
                  <a:lnTo>
                    <a:pt x="18034" y="36068"/>
                  </a:lnTo>
                  <a:close/>
                </a:path>
              </a:pathLst>
            </a:custGeom>
            <a:solidFill>
              <a:srgbClr val="B66D31"/>
            </a:solidFill>
          </p:spPr>
        </p:sp>
        <p:sp>
          <p:nvSpPr>
            <p:cNvPr name="TextBox 10" id="10"/>
            <p:cNvSpPr txBox="true"/>
            <p:nvPr/>
          </p:nvSpPr>
          <p:spPr>
            <a:xfrm>
              <a:off x="0" y="-57150"/>
              <a:ext cx="11627556" cy="4211461"/>
            </a:xfrm>
            <a:prstGeom prst="rect">
              <a:avLst/>
            </a:prstGeom>
          </p:spPr>
          <p:txBody>
            <a:bodyPr anchor="t" rtlCol="false" tIns="50800" lIns="50800" bIns="50800" rIns="50800"/>
            <a:lstStyle/>
            <a:p>
              <a:pPr algn="ctr">
                <a:lnSpc>
                  <a:spcPts val="3481"/>
                </a:lnSpc>
              </a:pPr>
              <a:r>
                <a:rPr lang="en-US" sz="2901" b="true">
                  <a:solidFill>
                    <a:srgbClr val="000000"/>
                  </a:solidFill>
                  <a:latin typeface="Calibri (MS) Bold"/>
                  <a:ea typeface="Calibri (MS) Bold"/>
                  <a:cs typeface="Calibri (MS) Bold"/>
                  <a:sym typeface="Calibri (MS) Bold"/>
                </a:rPr>
                <a:t>Slides 18-21 dive into soil degradation as a negative impact of increased agricultural production.</a:t>
              </a:r>
            </a:p>
            <a:p>
              <a:pPr algn="ctr">
                <a:lnSpc>
                  <a:spcPts val="3481"/>
                </a:lnSpc>
              </a:pPr>
            </a:p>
            <a:p>
              <a:pPr algn="ctr">
                <a:lnSpc>
                  <a:spcPts val="3481"/>
                </a:lnSpc>
              </a:pPr>
              <a:r>
                <a:rPr lang="en-US" sz="2901" b="true">
                  <a:solidFill>
                    <a:srgbClr val="000000"/>
                  </a:solidFill>
                  <a:latin typeface="Calibri (MS) Bold"/>
                  <a:ea typeface="Calibri (MS) Bold"/>
                  <a:cs typeface="Calibri (MS) Bold"/>
                  <a:sym typeface="Calibri (MS) Bold"/>
                </a:rPr>
                <a:t>Access the slides, complete the tasks/activities and build up a bank of knowledge &amp; understanding.</a:t>
              </a:r>
            </a:p>
            <a:p>
              <a:pPr algn="ctr">
                <a:lnSpc>
                  <a:spcPts val="3481"/>
                </a:lnSpc>
              </a:pPr>
            </a:p>
            <a:p>
              <a:pPr algn="ctr">
                <a:lnSpc>
                  <a:spcPts val="3481"/>
                </a:lnSpc>
              </a:pPr>
              <a:r>
                <a:rPr lang="en-US" sz="2901" b="true">
                  <a:solidFill>
                    <a:srgbClr val="000000"/>
                  </a:solidFill>
                  <a:latin typeface="Calibri (MS) Bold"/>
                  <a:ea typeface="Calibri (MS) Bold"/>
                  <a:cs typeface="Calibri (MS) Bold"/>
                  <a:sym typeface="Calibri (MS) Bold"/>
                </a:rPr>
                <a:t>Ensure you are paying attention to the 20 markers too!</a:t>
              </a:r>
            </a:p>
            <a:p>
              <a:pPr algn="l">
                <a:lnSpc>
                  <a:spcPts val="3481"/>
                </a:lnSpc>
              </a:pP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 in the intensification of agriculture and the extension of cultivation – soil degradation</a:t>
              </a:r>
            </a:p>
          </p:txBody>
        </p:sp>
      </p:grpSp>
      <p:grpSp>
        <p:nvGrpSpPr>
          <p:cNvPr name="Group 7" id="7"/>
          <p:cNvGrpSpPr/>
          <p:nvPr/>
        </p:nvGrpSpPr>
        <p:grpSpPr>
          <a:xfrm rot="0">
            <a:off x="2587413" y="1043092"/>
            <a:ext cx="3098897" cy="6285653"/>
            <a:chOff x="0" y="0"/>
            <a:chExt cx="4131863" cy="8380871"/>
          </a:xfrm>
        </p:grpSpPr>
        <p:sp>
          <p:nvSpPr>
            <p:cNvPr name="Freeform 8" id="8"/>
            <p:cNvSpPr/>
            <p:nvPr/>
          </p:nvSpPr>
          <p:spPr>
            <a:xfrm flipH="false" flipV="false" rot="0">
              <a:off x="18034" y="18034"/>
              <a:ext cx="4095750" cy="8344789"/>
            </a:xfrm>
            <a:custGeom>
              <a:avLst/>
              <a:gdLst/>
              <a:ahLst/>
              <a:cxnLst/>
              <a:rect r="r" b="b" t="t" l="l"/>
              <a:pathLst>
                <a:path h="8344789" w="4095750">
                  <a:moveTo>
                    <a:pt x="0" y="0"/>
                  </a:moveTo>
                  <a:lnTo>
                    <a:pt x="4095750" y="0"/>
                  </a:lnTo>
                  <a:lnTo>
                    <a:pt x="4095750" y="8344789"/>
                  </a:lnTo>
                  <a:lnTo>
                    <a:pt x="0" y="8344789"/>
                  </a:lnTo>
                  <a:close/>
                </a:path>
              </a:pathLst>
            </a:custGeom>
            <a:solidFill>
              <a:srgbClr val="FFFF00"/>
            </a:solidFill>
          </p:spPr>
        </p:sp>
        <p:sp>
          <p:nvSpPr>
            <p:cNvPr name="Freeform 9" id="9"/>
            <p:cNvSpPr/>
            <p:nvPr/>
          </p:nvSpPr>
          <p:spPr>
            <a:xfrm flipH="false" flipV="false" rot="0">
              <a:off x="0" y="0"/>
              <a:ext cx="4131818" cy="8380857"/>
            </a:xfrm>
            <a:custGeom>
              <a:avLst/>
              <a:gdLst/>
              <a:ahLst/>
              <a:cxnLst/>
              <a:rect r="r" b="b" t="t" l="l"/>
              <a:pathLst>
                <a:path h="8380857" w="4131818">
                  <a:moveTo>
                    <a:pt x="18034" y="0"/>
                  </a:moveTo>
                  <a:lnTo>
                    <a:pt x="4113784" y="0"/>
                  </a:lnTo>
                  <a:cubicBezTo>
                    <a:pt x="4123817" y="0"/>
                    <a:pt x="4131818" y="8128"/>
                    <a:pt x="4131818" y="18034"/>
                  </a:cubicBezTo>
                  <a:lnTo>
                    <a:pt x="4131818" y="8362823"/>
                  </a:lnTo>
                  <a:cubicBezTo>
                    <a:pt x="4131818" y="8372856"/>
                    <a:pt x="4123690" y="8380857"/>
                    <a:pt x="4113784" y="8380857"/>
                  </a:cubicBezTo>
                  <a:lnTo>
                    <a:pt x="18034" y="8380857"/>
                  </a:lnTo>
                  <a:cubicBezTo>
                    <a:pt x="8001" y="8380857"/>
                    <a:pt x="0" y="8372729"/>
                    <a:pt x="0" y="8362823"/>
                  </a:cubicBezTo>
                  <a:lnTo>
                    <a:pt x="0" y="18034"/>
                  </a:lnTo>
                  <a:cubicBezTo>
                    <a:pt x="0" y="8128"/>
                    <a:pt x="8128" y="0"/>
                    <a:pt x="18034" y="0"/>
                  </a:cubicBezTo>
                  <a:moveTo>
                    <a:pt x="18034" y="36068"/>
                  </a:moveTo>
                  <a:lnTo>
                    <a:pt x="18034" y="18034"/>
                  </a:lnTo>
                  <a:lnTo>
                    <a:pt x="36068" y="18034"/>
                  </a:lnTo>
                  <a:lnTo>
                    <a:pt x="36068" y="8362823"/>
                  </a:lnTo>
                  <a:lnTo>
                    <a:pt x="18034" y="8362823"/>
                  </a:lnTo>
                  <a:lnTo>
                    <a:pt x="18034" y="8344789"/>
                  </a:lnTo>
                  <a:lnTo>
                    <a:pt x="4113784" y="8344789"/>
                  </a:lnTo>
                  <a:lnTo>
                    <a:pt x="4113784" y="8362823"/>
                  </a:lnTo>
                  <a:lnTo>
                    <a:pt x="4095750" y="8362823"/>
                  </a:lnTo>
                  <a:lnTo>
                    <a:pt x="4095750" y="18034"/>
                  </a:lnTo>
                  <a:lnTo>
                    <a:pt x="4113784" y="18034"/>
                  </a:lnTo>
                  <a:lnTo>
                    <a:pt x="4113784" y="36068"/>
                  </a:lnTo>
                  <a:lnTo>
                    <a:pt x="18034" y="36068"/>
                  </a:lnTo>
                  <a:close/>
                </a:path>
              </a:pathLst>
            </a:custGeom>
            <a:solidFill>
              <a:srgbClr val="B66D31"/>
            </a:solidFill>
          </p:spPr>
        </p:sp>
        <p:sp>
          <p:nvSpPr>
            <p:cNvPr name="TextBox 10" id="10"/>
            <p:cNvSpPr txBox="true"/>
            <p:nvPr/>
          </p:nvSpPr>
          <p:spPr>
            <a:xfrm>
              <a:off x="0" y="-47625"/>
              <a:ext cx="4131863" cy="8428496"/>
            </a:xfrm>
            <a:prstGeom prst="rect">
              <a:avLst/>
            </a:prstGeom>
          </p:spPr>
          <p:txBody>
            <a:bodyPr anchor="t" rtlCol="false" tIns="50800" lIns="50800" bIns="50800" rIns="50800"/>
            <a:lstStyle/>
            <a:p>
              <a:pPr algn="ctr">
                <a:lnSpc>
                  <a:spcPts val="2560"/>
                </a:lnSpc>
              </a:pPr>
              <a:r>
                <a:rPr lang="en-US" sz="2133" b="true">
                  <a:solidFill>
                    <a:srgbClr val="000000"/>
                  </a:solidFill>
                  <a:latin typeface="Calibri (MS) Bold"/>
                  <a:ea typeface="Calibri (MS) Bold"/>
                  <a:cs typeface="Calibri (MS) Bold"/>
                  <a:sym typeface="Calibri (MS) Bold"/>
                </a:rPr>
                <a:t>Read the extracts on the right and answer the following questions:</a:t>
              </a:r>
            </a:p>
            <a:p>
              <a:pPr algn="l" marL="274546" indent="-137273" lvl="1">
                <a:lnSpc>
                  <a:spcPts val="2560"/>
                </a:lnSpc>
                <a:buFont typeface="Arial"/>
                <a:buChar char="•"/>
              </a:pPr>
              <a:r>
                <a:rPr lang="en-US" b="true" sz="2133">
                  <a:solidFill>
                    <a:srgbClr val="000000"/>
                  </a:solidFill>
                  <a:latin typeface="Calibri (MS) Bold"/>
                  <a:ea typeface="Calibri (MS) Bold"/>
                  <a:cs typeface="Calibri (MS) Bold"/>
                  <a:sym typeface="Calibri (MS) Bold"/>
                </a:rPr>
                <a:t>What is soil degradation and what does it involve?</a:t>
              </a:r>
            </a:p>
            <a:p>
              <a:pPr algn="l" marL="274546" indent="-137273" lvl="1">
                <a:lnSpc>
                  <a:spcPts val="2560"/>
                </a:lnSpc>
                <a:buFont typeface="Arial"/>
                <a:buChar char="•"/>
              </a:pPr>
              <a:r>
                <a:rPr lang="en-US" b="true" sz="2133">
                  <a:solidFill>
                    <a:srgbClr val="000000"/>
                  </a:solidFill>
                  <a:latin typeface="Calibri (MS) Bold"/>
                  <a:ea typeface="Calibri (MS) Bold"/>
                  <a:cs typeface="Calibri (MS) Bold"/>
                  <a:sym typeface="Calibri (MS) Bold"/>
                </a:rPr>
                <a:t>How does soil degradation affect agriculture?</a:t>
              </a:r>
            </a:p>
            <a:p>
              <a:pPr algn="l" marL="274546" indent="-137273" lvl="1">
                <a:lnSpc>
                  <a:spcPts val="2560"/>
                </a:lnSpc>
                <a:buFont typeface="Arial"/>
                <a:buChar char="•"/>
              </a:pPr>
              <a:r>
                <a:rPr lang="en-US" b="true" sz="2133">
                  <a:solidFill>
                    <a:srgbClr val="000000"/>
                  </a:solidFill>
                  <a:latin typeface="Calibri (MS) Bold"/>
                  <a:ea typeface="Calibri (MS) Bold"/>
                  <a:cs typeface="Calibri (MS) Bold"/>
                  <a:sym typeface="Calibri (MS) Bold"/>
                </a:rPr>
                <a:t>Create a mind-map to illustrate some to statistics relating to soil degradation.</a:t>
              </a:r>
            </a:p>
            <a:p>
              <a:pPr algn="l" marL="274546" indent="-137273" lvl="1">
                <a:lnSpc>
                  <a:spcPts val="2560"/>
                </a:lnSpc>
              </a:pPr>
            </a:p>
            <a:p>
              <a:pPr algn="l" marL="274546" indent="-137273" lvl="1">
                <a:lnSpc>
                  <a:spcPts val="2560"/>
                </a:lnSpc>
              </a:pPr>
              <a:r>
                <a:rPr lang="en-US" b="true" sz="2133">
                  <a:solidFill>
                    <a:srgbClr val="000000"/>
                  </a:solidFill>
                  <a:latin typeface="Calibri (MS) Bold"/>
                  <a:ea typeface="Calibri (MS) Bold"/>
                  <a:cs typeface="Calibri (MS) Bold"/>
                  <a:sym typeface="Calibri (MS) Bold"/>
                </a:rPr>
                <a:t>We studied soil degradation in depth when learning about HA &amp; SA environments. Feel free to use those resources to support your learning here.</a:t>
              </a:r>
            </a:p>
            <a:p>
              <a:pPr algn="l" marL="274546" indent="-137273" lvl="1">
                <a:lnSpc>
                  <a:spcPts val="2560"/>
                </a:lnSpc>
              </a:pPr>
            </a:p>
          </p:txBody>
        </p:sp>
      </p:grpSp>
      <p:grpSp>
        <p:nvGrpSpPr>
          <p:cNvPr name="Group 11" id="11"/>
          <p:cNvGrpSpPr>
            <a:grpSpLocks noChangeAspect="true"/>
          </p:cNvGrpSpPr>
          <p:nvPr/>
        </p:nvGrpSpPr>
        <p:grpSpPr>
          <a:xfrm rot="0">
            <a:off x="5672764" y="1078125"/>
            <a:ext cx="4080836" cy="1035155"/>
            <a:chOff x="0" y="0"/>
            <a:chExt cx="5441115" cy="1380207"/>
          </a:xfrm>
        </p:grpSpPr>
        <p:sp>
          <p:nvSpPr>
            <p:cNvPr name="Freeform 12" id="12"/>
            <p:cNvSpPr/>
            <p:nvPr/>
          </p:nvSpPr>
          <p:spPr>
            <a:xfrm flipH="false" flipV="false" rot="0">
              <a:off x="0" y="0"/>
              <a:ext cx="5441061" cy="1380236"/>
            </a:xfrm>
            <a:custGeom>
              <a:avLst/>
              <a:gdLst/>
              <a:ahLst/>
              <a:cxnLst/>
              <a:rect r="r" b="b" t="t" l="l"/>
              <a:pathLst>
                <a:path h="1380236" w="5441061">
                  <a:moveTo>
                    <a:pt x="0" y="0"/>
                  </a:moveTo>
                  <a:lnTo>
                    <a:pt x="5441061" y="0"/>
                  </a:lnTo>
                  <a:lnTo>
                    <a:pt x="5441061" y="1380236"/>
                  </a:lnTo>
                  <a:lnTo>
                    <a:pt x="0" y="1380236"/>
                  </a:lnTo>
                  <a:lnTo>
                    <a:pt x="0" y="0"/>
                  </a:lnTo>
                  <a:close/>
                </a:path>
              </a:pathLst>
            </a:custGeom>
            <a:blipFill>
              <a:blip r:embed="rId3"/>
              <a:stretch>
                <a:fillRect l="0" t="-17958" r="0" b="-17956"/>
              </a:stretch>
            </a:blipFill>
          </p:spPr>
        </p:sp>
      </p:grpSp>
      <p:grpSp>
        <p:nvGrpSpPr>
          <p:cNvPr name="Group 13" id="13"/>
          <p:cNvGrpSpPr>
            <a:grpSpLocks noChangeAspect="true"/>
          </p:cNvGrpSpPr>
          <p:nvPr/>
        </p:nvGrpSpPr>
        <p:grpSpPr>
          <a:xfrm rot="0">
            <a:off x="5672764" y="2113280"/>
            <a:ext cx="4080836" cy="4632960"/>
            <a:chOff x="0" y="0"/>
            <a:chExt cx="5441115" cy="6177280"/>
          </a:xfrm>
        </p:grpSpPr>
        <p:sp>
          <p:nvSpPr>
            <p:cNvPr name="Freeform 14" id="14"/>
            <p:cNvSpPr/>
            <p:nvPr/>
          </p:nvSpPr>
          <p:spPr>
            <a:xfrm flipH="false" flipV="false" rot="0">
              <a:off x="0" y="0"/>
              <a:ext cx="5441061" cy="6177280"/>
            </a:xfrm>
            <a:custGeom>
              <a:avLst/>
              <a:gdLst/>
              <a:ahLst/>
              <a:cxnLst/>
              <a:rect r="r" b="b" t="t" l="l"/>
              <a:pathLst>
                <a:path h="6177280" w="5441061">
                  <a:moveTo>
                    <a:pt x="0" y="0"/>
                  </a:moveTo>
                  <a:lnTo>
                    <a:pt x="5441061" y="0"/>
                  </a:lnTo>
                  <a:lnTo>
                    <a:pt x="5441061" y="6177280"/>
                  </a:lnTo>
                  <a:lnTo>
                    <a:pt x="0" y="6177280"/>
                  </a:lnTo>
                  <a:lnTo>
                    <a:pt x="0" y="0"/>
                  </a:lnTo>
                  <a:close/>
                </a:path>
              </a:pathLst>
            </a:custGeom>
            <a:blipFill>
              <a:blip r:embed="rId4"/>
              <a:stretch>
                <a:fillRect l="0" t="-7894" r="0" b="-7894"/>
              </a:stretch>
            </a:blipFill>
          </p:spPr>
        </p:sp>
      </p:grpSp>
      <p:grpSp>
        <p:nvGrpSpPr>
          <p:cNvPr name="Group 15" id="15"/>
          <p:cNvGrpSpPr>
            <a:grpSpLocks noChangeAspect="true"/>
          </p:cNvGrpSpPr>
          <p:nvPr/>
        </p:nvGrpSpPr>
        <p:grpSpPr>
          <a:xfrm rot="0">
            <a:off x="5672764" y="6746240"/>
            <a:ext cx="4080836" cy="568959"/>
            <a:chOff x="0" y="0"/>
            <a:chExt cx="5441115" cy="758612"/>
          </a:xfrm>
        </p:grpSpPr>
        <p:sp>
          <p:nvSpPr>
            <p:cNvPr name="Freeform 16" id="16"/>
            <p:cNvSpPr/>
            <p:nvPr/>
          </p:nvSpPr>
          <p:spPr>
            <a:xfrm flipH="false" flipV="false" rot="0">
              <a:off x="0" y="0"/>
              <a:ext cx="5441061" cy="758571"/>
            </a:xfrm>
            <a:custGeom>
              <a:avLst/>
              <a:gdLst/>
              <a:ahLst/>
              <a:cxnLst/>
              <a:rect r="r" b="b" t="t" l="l"/>
              <a:pathLst>
                <a:path h="758571" w="5441061">
                  <a:moveTo>
                    <a:pt x="0" y="0"/>
                  </a:moveTo>
                  <a:lnTo>
                    <a:pt x="5441061" y="0"/>
                  </a:lnTo>
                  <a:lnTo>
                    <a:pt x="5441061" y="758571"/>
                  </a:lnTo>
                  <a:lnTo>
                    <a:pt x="0" y="758571"/>
                  </a:lnTo>
                  <a:lnTo>
                    <a:pt x="0" y="0"/>
                  </a:lnTo>
                  <a:close/>
                </a:path>
              </a:pathLst>
            </a:custGeom>
            <a:blipFill>
              <a:blip r:embed="rId5"/>
              <a:stretch>
                <a:fillRect l="0" t="-25568" r="0" b="-25573"/>
              </a:stretch>
            </a:blipFill>
          </p:spPr>
        </p:sp>
      </p:grpSp>
      <p:grpSp>
        <p:nvGrpSpPr>
          <p:cNvPr name="Group 17" id="17"/>
          <p:cNvGrpSpPr/>
          <p:nvPr/>
        </p:nvGrpSpPr>
        <p:grpSpPr>
          <a:xfrm rot="0">
            <a:off x="81280" y="1137920"/>
            <a:ext cx="2438400" cy="5269135"/>
            <a:chOff x="0" y="0"/>
            <a:chExt cx="3251200" cy="7025513"/>
          </a:xfrm>
        </p:grpSpPr>
        <p:sp>
          <p:nvSpPr>
            <p:cNvPr name="Freeform 18" id="18"/>
            <p:cNvSpPr/>
            <p:nvPr/>
          </p:nvSpPr>
          <p:spPr>
            <a:xfrm flipH="false" flipV="false" rot="0">
              <a:off x="0" y="0"/>
              <a:ext cx="3251200" cy="7025513"/>
            </a:xfrm>
            <a:custGeom>
              <a:avLst/>
              <a:gdLst/>
              <a:ahLst/>
              <a:cxnLst/>
              <a:rect r="r" b="b" t="t" l="l"/>
              <a:pathLst>
                <a:path h="7025513" w="3251200">
                  <a:moveTo>
                    <a:pt x="0" y="0"/>
                  </a:moveTo>
                  <a:lnTo>
                    <a:pt x="3251200" y="0"/>
                  </a:lnTo>
                  <a:lnTo>
                    <a:pt x="3251200" y="7025513"/>
                  </a:lnTo>
                  <a:lnTo>
                    <a:pt x="0" y="7025513"/>
                  </a:lnTo>
                  <a:close/>
                </a:path>
              </a:pathLst>
            </a:custGeom>
            <a:solidFill>
              <a:srgbClr val="DCE6F2"/>
            </a:solidFill>
          </p:spPr>
        </p:sp>
        <p:sp>
          <p:nvSpPr>
            <p:cNvPr name="Freeform 19" id="19"/>
            <p:cNvSpPr/>
            <p:nvPr/>
          </p:nvSpPr>
          <p:spPr>
            <a:xfrm flipH="false" flipV="false" rot="0">
              <a:off x="-1524" y="-1524"/>
              <a:ext cx="3254248" cy="7028561"/>
            </a:xfrm>
            <a:custGeom>
              <a:avLst/>
              <a:gdLst/>
              <a:ahLst/>
              <a:cxnLst/>
              <a:rect r="r" b="b" t="t" l="l"/>
              <a:pathLst>
                <a:path h="7028561" w="3254248">
                  <a:moveTo>
                    <a:pt x="1524" y="0"/>
                  </a:moveTo>
                  <a:lnTo>
                    <a:pt x="3252724" y="0"/>
                  </a:lnTo>
                  <a:cubicBezTo>
                    <a:pt x="3253613" y="0"/>
                    <a:pt x="3254248" y="762"/>
                    <a:pt x="3254248" y="1524"/>
                  </a:cubicBezTo>
                  <a:lnTo>
                    <a:pt x="3254248" y="7027037"/>
                  </a:lnTo>
                  <a:cubicBezTo>
                    <a:pt x="3254248" y="7027926"/>
                    <a:pt x="3253486" y="7028561"/>
                    <a:pt x="3252724" y="7028561"/>
                  </a:cubicBezTo>
                  <a:lnTo>
                    <a:pt x="1524" y="7028561"/>
                  </a:lnTo>
                  <a:cubicBezTo>
                    <a:pt x="635" y="7028561"/>
                    <a:pt x="0" y="7027799"/>
                    <a:pt x="0" y="7027037"/>
                  </a:cubicBezTo>
                  <a:lnTo>
                    <a:pt x="0" y="1524"/>
                  </a:lnTo>
                  <a:cubicBezTo>
                    <a:pt x="0" y="635"/>
                    <a:pt x="762" y="0"/>
                    <a:pt x="1524" y="0"/>
                  </a:cubicBezTo>
                  <a:moveTo>
                    <a:pt x="1524" y="3048"/>
                  </a:moveTo>
                  <a:lnTo>
                    <a:pt x="1524" y="1524"/>
                  </a:lnTo>
                  <a:lnTo>
                    <a:pt x="3048" y="1524"/>
                  </a:lnTo>
                  <a:lnTo>
                    <a:pt x="3048" y="7027037"/>
                  </a:lnTo>
                  <a:lnTo>
                    <a:pt x="1524" y="7027037"/>
                  </a:lnTo>
                  <a:lnTo>
                    <a:pt x="1524" y="7025513"/>
                  </a:lnTo>
                  <a:lnTo>
                    <a:pt x="3252724" y="7025513"/>
                  </a:lnTo>
                  <a:lnTo>
                    <a:pt x="3252724" y="7027037"/>
                  </a:lnTo>
                  <a:lnTo>
                    <a:pt x="3251200" y="7027037"/>
                  </a:lnTo>
                  <a:lnTo>
                    <a:pt x="3251200" y="1524"/>
                  </a:lnTo>
                  <a:lnTo>
                    <a:pt x="3252724" y="1524"/>
                  </a:lnTo>
                  <a:lnTo>
                    <a:pt x="3252724" y="3048"/>
                  </a:lnTo>
                  <a:lnTo>
                    <a:pt x="1524" y="3048"/>
                  </a:lnTo>
                  <a:close/>
                </a:path>
              </a:pathLst>
            </a:custGeom>
            <a:solidFill>
              <a:srgbClr val="4F81BD"/>
            </a:solidFill>
          </p:spPr>
        </p:sp>
        <p:sp>
          <p:nvSpPr>
            <p:cNvPr name="TextBox 20" id="20"/>
            <p:cNvSpPr txBox="true"/>
            <p:nvPr/>
          </p:nvSpPr>
          <p:spPr>
            <a:xfrm>
              <a:off x="0" y="-28575"/>
              <a:ext cx="3251200" cy="7054088"/>
            </a:xfrm>
            <a:prstGeom prst="rect">
              <a:avLst/>
            </a:prstGeom>
          </p:spPr>
          <p:txBody>
            <a:bodyPr anchor="t" rtlCol="false" tIns="50800" lIns="50800" bIns="50800" rIns="50800"/>
            <a:lstStyle/>
            <a:p>
              <a:pPr algn="l">
                <a:lnSpc>
                  <a:spcPts val="1920"/>
                </a:lnSpc>
              </a:pPr>
              <a:r>
                <a:rPr lang="en-US" sz="1600">
                  <a:solidFill>
                    <a:srgbClr val="000000"/>
                  </a:solidFill>
                  <a:latin typeface="Calibri (MS)"/>
                  <a:ea typeface="Calibri (MS)"/>
                  <a:cs typeface="Calibri (MS)"/>
                  <a:sym typeface="Calibri (MS)"/>
                </a:rPr>
                <a:t>‘The benefits from intensifying agriculture are greater than the problems it causes.’ With reference to one or more examples, how far do you agree with this statement? [20] </a:t>
              </a:r>
            </a:p>
            <a:p>
              <a:pPr algn="l">
                <a:lnSpc>
                  <a:spcPts val="1920"/>
                </a:lnSpc>
              </a:pPr>
            </a:p>
            <a:p>
              <a:pPr algn="l">
                <a:lnSpc>
                  <a:spcPts val="1920"/>
                </a:lnSpc>
              </a:pPr>
              <a:r>
                <a:rPr lang="en-US" sz="1600">
                  <a:solidFill>
                    <a:srgbClr val="000000"/>
                  </a:solidFill>
                  <a:latin typeface="Calibri (MS)"/>
                  <a:ea typeface="Calibri (MS)"/>
                  <a:cs typeface="Calibri (MS)"/>
                  <a:sym typeface="Calibri (MS)"/>
                </a:rPr>
                <a:t>With the help of one or more examples, evaluate the impacts of the intensification of agriculture. [20] </a:t>
              </a:r>
            </a:p>
            <a:p>
              <a:pPr algn="l">
                <a:lnSpc>
                  <a:spcPts val="1920"/>
                </a:lnSpc>
              </a:pPr>
            </a:p>
            <a:p>
              <a:pPr algn="l">
                <a:lnSpc>
                  <a:spcPts val="1920"/>
                </a:lnSpc>
              </a:pPr>
              <a:r>
                <a:rPr lang="en-US" sz="1600">
                  <a:solidFill>
                    <a:srgbClr val="000000"/>
                  </a:solidFill>
                  <a:latin typeface="Calibri (MS)"/>
                  <a:ea typeface="Calibri (MS)"/>
                  <a:cs typeface="Calibri (MS)"/>
                  <a:sym typeface="Calibri (MS)"/>
                </a:rPr>
                <a:t>2 ‘Agricultural change does not benefit many people.’ With reference to one or more examples, how far do you agree? [20] </a:t>
              </a:r>
            </a:p>
            <a:p>
              <a:pPr algn="l">
                <a:lnSpc>
                  <a:spcPts val="1920"/>
                </a:lnSpc>
              </a:pPr>
            </a:p>
            <a:p>
              <a:pPr algn="l">
                <a:lnSpc>
                  <a:spcPts val="1920"/>
                </a:lnSpc>
              </a:pP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 in the intensification of agriculture and the extension of cultivation – soil degradation</a:t>
              </a:r>
            </a:p>
          </p:txBody>
        </p:sp>
      </p:grpSp>
      <p:grpSp>
        <p:nvGrpSpPr>
          <p:cNvPr name="Group 7" id="7"/>
          <p:cNvGrpSpPr/>
          <p:nvPr/>
        </p:nvGrpSpPr>
        <p:grpSpPr>
          <a:xfrm rot="0">
            <a:off x="-13547" y="1043092"/>
            <a:ext cx="3765973" cy="2709334"/>
            <a:chOff x="0" y="0"/>
            <a:chExt cx="5021298" cy="3612446"/>
          </a:xfrm>
        </p:grpSpPr>
        <p:sp>
          <p:nvSpPr>
            <p:cNvPr name="Freeform 8" id="8"/>
            <p:cNvSpPr/>
            <p:nvPr/>
          </p:nvSpPr>
          <p:spPr>
            <a:xfrm flipH="false" flipV="false" rot="0">
              <a:off x="18034" y="18034"/>
              <a:ext cx="4985258" cy="3576320"/>
            </a:xfrm>
            <a:custGeom>
              <a:avLst/>
              <a:gdLst/>
              <a:ahLst/>
              <a:cxnLst/>
              <a:rect r="r" b="b" t="t" l="l"/>
              <a:pathLst>
                <a:path h="3576320" w="4985258">
                  <a:moveTo>
                    <a:pt x="0" y="0"/>
                  </a:moveTo>
                  <a:lnTo>
                    <a:pt x="4985258" y="0"/>
                  </a:lnTo>
                  <a:lnTo>
                    <a:pt x="4985258" y="3576320"/>
                  </a:lnTo>
                  <a:lnTo>
                    <a:pt x="0" y="3576320"/>
                  </a:lnTo>
                  <a:close/>
                </a:path>
              </a:pathLst>
            </a:custGeom>
            <a:solidFill>
              <a:srgbClr val="FFFF00"/>
            </a:solidFill>
          </p:spPr>
        </p:sp>
        <p:sp>
          <p:nvSpPr>
            <p:cNvPr name="Freeform 9" id="9"/>
            <p:cNvSpPr/>
            <p:nvPr/>
          </p:nvSpPr>
          <p:spPr>
            <a:xfrm flipH="false" flipV="false" rot="0">
              <a:off x="0" y="0"/>
              <a:ext cx="5021326" cy="3612388"/>
            </a:xfrm>
            <a:custGeom>
              <a:avLst/>
              <a:gdLst/>
              <a:ahLst/>
              <a:cxnLst/>
              <a:rect r="r" b="b" t="t" l="l"/>
              <a:pathLst>
                <a:path h="3612388" w="5021326">
                  <a:moveTo>
                    <a:pt x="18034" y="0"/>
                  </a:moveTo>
                  <a:lnTo>
                    <a:pt x="5003292" y="0"/>
                  </a:lnTo>
                  <a:cubicBezTo>
                    <a:pt x="5013325" y="0"/>
                    <a:pt x="5021326" y="8128"/>
                    <a:pt x="5021326" y="18034"/>
                  </a:cubicBezTo>
                  <a:lnTo>
                    <a:pt x="5021326" y="3594354"/>
                  </a:lnTo>
                  <a:cubicBezTo>
                    <a:pt x="5021326" y="3604387"/>
                    <a:pt x="5013198" y="3612388"/>
                    <a:pt x="5003292" y="3612388"/>
                  </a:cubicBezTo>
                  <a:lnTo>
                    <a:pt x="18034" y="3612388"/>
                  </a:lnTo>
                  <a:cubicBezTo>
                    <a:pt x="8001" y="3612388"/>
                    <a:pt x="0" y="3604260"/>
                    <a:pt x="0" y="3594354"/>
                  </a:cubicBezTo>
                  <a:lnTo>
                    <a:pt x="0" y="18034"/>
                  </a:lnTo>
                  <a:cubicBezTo>
                    <a:pt x="0" y="8128"/>
                    <a:pt x="8128" y="0"/>
                    <a:pt x="18034" y="0"/>
                  </a:cubicBezTo>
                  <a:moveTo>
                    <a:pt x="18034" y="36068"/>
                  </a:moveTo>
                  <a:lnTo>
                    <a:pt x="18034" y="18034"/>
                  </a:lnTo>
                  <a:lnTo>
                    <a:pt x="36068" y="18034"/>
                  </a:lnTo>
                  <a:lnTo>
                    <a:pt x="36068" y="3594354"/>
                  </a:lnTo>
                  <a:lnTo>
                    <a:pt x="18034" y="3594354"/>
                  </a:lnTo>
                  <a:lnTo>
                    <a:pt x="18034" y="3576320"/>
                  </a:lnTo>
                  <a:lnTo>
                    <a:pt x="5003292" y="3576320"/>
                  </a:lnTo>
                  <a:lnTo>
                    <a:pt x="5003292" y="3594354"/>
                  </a:lnTo>
                  <a:lnTo>
                    <a:pt x="4985258" y="3594354"/>
                  </a:lnTo>
                  <a:lnTo>
                    <a:pt x="4985258" y="18034"/>
                  </a:lnTo>
                  <a:lnTo>
                    <a:pt x="5003292" y="18034"/>
                  </a:lnTo>
                  <a:lnTo>
                    <a:pt x="5003292" y="36068"/>
                  </a:lnTo>
                  <a:lnTo>
                    <a:pt x="18034" y="36068"/>
                  </a:lnTo>
                  <a:close/>
                </a:path>
              </a:pathLst>
            </a:custGeom>
            <a:solidFill>
              <a:srgbClr val="B66D31"/>
            </a:solidFill>
          </p:spPr>
        </p:sp>
        <p:sp>
          <p:nvSpPr>
            <p:cNvPr name="TextBox 10" id="10"/>
            <p:cNvSpPr txBox="true"/>
            <p:nvPr/>
          </p:nvSpPr>
          <p:spPr>
            <a:xfrm>
              <a:off x="0" y="-57150"/>
              <a:ext cx="5021298" cy="3669596"/>
            </a:xfrm>
            <a:prstGeom prst="rect">
              <a:avLst/>
            </a:prstGeom>
          </p:spPr>
          <p:txBody>
            <a:bodyPr anchor="t" rtlCol="false" tIns="50800" lIns="50800" bIns="50800" rIns="50800"/>
            <a:lstStyle/>
            <a:p>
              <a:pPr algn="ctr">
                <a:lnSpc>
                  <a:spcPts val="2867"/>
                </a:lnSpc>
              </a:pPr>
              <a:r>
                <a:rPr lang="en-US" sz="2389" b="true">
                  <a:solidFill>
                    <a:srgbClr val="000000"/>
                  </a:solidFill>
                  <a:latin typeface="Calibri (MS) Bold"/>
                  <a:ea typeface="Calibri (MS) Bold"/>
                  <a:cs typeface="Calibri (MS) Bold"/>
                  <a:sym typeface="Calibri (MS) Bold"/>
                </a:rPr>
                <a:t>TASK: Describe the pattern of soil degradation globally.</a:t>
              </a:r>
            </a:p>
            <a:p>
              <a:pPr algn="ctr">
                <a:lnSpc>
                  <a:spcPts val="2867"/>
                </a:lnSpc>
              </a:pPr>
            </a:p>
            <a:p>
              <a:pPr algn="ctr">
                <a:lnSpc>
                  <a:spcPts val="2867"/>
                </a:lnSpc>
              </a:pPr>
              <a:r>
                <a:rPr lang="en-US" sz="2389" b="true">
                  <a:solidFill>
                    <a:srgbClr val="000000"/>
                  </a:solidFill>
                  <a:latin typeface="Calibri (MS) Bold"/>
                  <a:ea typeface="Calibri (MS) Bold"/>
                  <a:cs typeface="Calibri (MS) Bold"/>
                  <a:sym typeface="Calibri (MS) Bold"/>
                </a:rPr>
                <a:t>(Note – this survey took place in the early 1990’s. The pattern will have changed since then).</a:t>
              </a:r>
            </a:p>
            <a:p>
              <a:pPr algn="l">
                <a:lnSpc>
                  <a:spcPts val="2867"/>
                </a:lnSpc>
              </a:pPr>
            </a:p>
          </p:txBody>
        </p:sp>
      </p:grpSp>
      <p:grpSp>
        <p:nvGrpSpPr>
          <p:cNvPr name="Group 11" id="11"/>
          <p:cNvGrpSpPr>
            <a:grpSpLocks noChangeAspect="true"/>
          </p:cNvGrpSpPr>
          <p:nvPr/>
        </p:nvGrpSpPr>
        <p:grpSpPr>
          <a:xfrm rot="0">
            <a:off x="3905559" y="1065106"/>
            <a:ext cx="5848041" cy="2673775"/>
            <a:chOff x="0" y="0"/>
            <a:chExt cx="7797387" cy="3565033"/>
          </a:xfrm>
        </p:grpSpPr>
        <p:sp>
          <p:nvSpPr>
            <p:cNvPr name="Freeform 12" id="12"/>
            <p:cNvSpPr/>
            <p:nvPr/>
          </p:nvSpPr>
          <p:spPr>
            <a:xfrm flipH="false" flipV="false" rot="0">
              <a:off x="0" y="0"/>
              <a:ext cx="7797419" cy="3565017"/>
            </a:xfrm>
            <a:custGeom>
              <a:avLst/>
              <a:gdLst/>
              <a:ahLst/>
              <a:cxnLst/>
              <a:rect r="r" b="b" t="t" l="l"/>
              <a:pathLst>
                <a:path h="3565017" w="7797419">
                  <a:moveTo>
                    <a:pt x="0" y="0"/>
                  </a:moveTo>
                  <a:lnTo>
                    <a:pt x="7797419" y="0"/>
                  </a:lnTo>
                  <a:lnTo>
                    <a:pt x="7797419" y="3565017"/>
                  </a:lnTo>
                  <a:lnTo>
                    <a:pt x="0" y="3565017"/>
                  </a:lnTo>
                  <a:lnTo>
                    <a:pt x="0" y="0"/>
                  </a:lnTo>
                  <a:close/>
                </a:path>
              </a:pathLst>
            </a:custGeom>
            <a:blipFill>
              <a:blip r:embed="rId3"/>
              <a:stretch>
                <a:fillRect l="0" t="0" r="0" b="-133756"/>
              </a:stretch>
            </a:blipFill>
          </p:spPr>
        </p:sp>
      </p:grpSp>
      <p:grpSp>
        <p:nvGrpSpPr>
          <p:cNvPr name="Group 13" id="13"/>
          <p:cNvGrpSpPr>
            <a:grpSpLocks noChangeAspect="true"/>
          </p:cNvGrpSpPr>
          <p:nvPr/>
        </p:nvGrpSpPr>
        <p:grpSpPr>
          <a:xfrm rot="0">
            <a:off x="0" y="3820160"/>
            <a:ext cx="9753600" cy="3495040"/>
            <a:chOff x="0" y="0"/>
            <a:chExt cx="13004800" cy="4660053"/>
          </a:xfrm>
        </p:grpSpPr>
        <p:sp>
          <p:nvSpPr>
            <p:cNvPr name="Freeform 14" id="14" descr="GLASOD map"/>
            <p:cNvSpPr/>
            <p:nvPr/>
          </p:nvSpPr>
          <p:spPr>
            <a:xfrm flipH="false" flipV="false" rot="0">
              <a:off x="0" y="0"/>
              <a:ext cx="13004800" cy="4660011"/>
            </a:xfrm>
            <a:custGeom>
              <a:avLst/>
              <a:gdLst/>
              <a:ahLst/>
              <a:cxnLst/>
              <a:rect r="r" b="b" t="t" l="l"/>
              <a:pathLst>
                <a:path h="4660011" w="13004800">
                  <a:moveTo>
                    <a:pt x="0" y="0"/>
                  </a:moveTo>
                  <a:lnTo>
                    <a:pt x="13004800" y="0"/>
                  </a:lnTo>
                  <a:lnTo>
                    <a:pt x="13004800" y="4660011"/>
                  </a:lnTo>
                  <a:lnTo>
                    <a:pt x="0" y="4660011"/>
                  </a:lnTo>
                  <a:lnTo>
                    <a:pt x="0" y="0"/>
                  </a:lnTo>
                  <a:close/>
                </a:path>
              </a:pathLst>
            </a:custGeom>
            <a:blipFill>
              <a:blip r:embed="rId4"/>
              <a:stretch>
                <a:fillRect l="0" t="0" r="0" b="-4652"/>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13546"/>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Title: Agricultural Systems</a:t>
              </a:r>
            </a:p>
          </p:txBody>
        </p:sp>
      </p:grpSp>
      <p:grpSp>
        <p:nvGrpSpPr>
          <p:cNvPr name="Group 7" id="7"/>
          <p:cNvGrpSpPr/>
          <p:nvPr/>
        </p:nvGrpSpPr>
        <p:grpSpPr>
          <a:xfrm rot="0">
            <a:off x="-13547" y="1043093"/>
            <a:ext cx="3278293" cy="6285653"/>
            <a:chOff x="0" y="0"/>
            <a:chExt cx="4371058" cy="8380871"/>
          </a:xfrm>
        </p:grpSpPr>
        <p:sp>
          <p:nvSpPr>
            <p:cNvPr name="Freeform 8" id="8"/>
            <p:cNvSpPr/>
            <p:nvPr/>
          </p:nvSpPr>
          <p:spPr>
            <a:xfrm flipH="false" flipV="false" rot="0">
              <a:off x="18034" y="18034"/>
              <a:ext cx="4335018" cy="8344789"/>
            </a:xfrm>
            <a:custGeom>
              <a:avLst/>
              <a:gdLst/>
              <a:ahLst/>
              <a:cxnLst/>
              <a:rect r="r" b="b" t="t" l="l"/>
              <a:pathLst>
                <a:path h="8344789" w="4335018">
                  <a:moveTo>
                    <a:pt x="0" y="0"/>
                  </a:moveTo>
                  <a:lnTo>
                    <a:pt x="4335018" y="0"/>
                  </a:lnTo>
                  <a:lnTo>
                    <a:pt x="4335018" y="8344789"/>
                  </a:lnTo>
                  <a:lnTo>
                    <a:pt x="0" y="8344789"/>
                  </a:lnTo>
                  <a:close/>
                </a:path>
              </a:pathLst>
            </a:custGeom>
            <a:solidFill>
              <a:srgbClr val="FFFF00"/>
            </a:solidFill>
          </p:spPr>
        </p:sp>
        <p:sp>
          <p:nvSpPr>
            <p:cNvPr name="Freeform 9" id="9"/>
            <p:cNvSpPr/>
            <p:nvPr/>
          </p:nvSpPr>
          <p:spPr>
            <a:xfrm flipH="false" flipV="false" rot="0">
              <a:off x="0" y="0"/>
              <a:ext cx="4371086" cy="8380857"/>
            </a:xfrm>
            <a:custGeom>
              <a:avLst/>
              <a:gdLst/>
              <a:ahLst/>
              <a:cxnLst/>
              <a:rect r="r" b="b" t="t" l="l"/>
              <a:pathLst>
                <a:path h="8380857" w="4371086">
                  <a:moveTo>
                    <a:pt x="18034" y="0"/>
                  </a:moveTo>
                  <a:lnTo>
                    <a:pt x="4353052" y="0"/>
                  </a:lnTo>
                  <a:cubicBezTo>
                    <a:pt x="4363085" y="0"/>
                    <a:pt x="4371086" y="8128"/>
                    <a:pt x="4371086" y="18034"/>
                  </a:cubicBezTo>
                  <a:lnTo>
                    <a:pt x="4371086" y="8362823"/>
                  </a:lnTo>
                  <a:cubicBezTo>
                    <a:pt x="4371086" y="8372856"/>
                    <a:pt x="4362958" y="8380857"/>
                    <a:pt x="4353052" y="8380857"/>
                  </a:cubicBezTo>
                  <a:lnTo>
                    <a:pt x="18034" y="8380857"/>
                  </a:lnTo>
                  <a:cubicBezTo>
                    <a:pt x="8001" y="8380857"/>
                    <a:pt x="0" y="8372729"/>
                    <a:pt x="0" y="8362823"/>
                  </a:cubicBezTo>
                  <a:lnTo>
                    <a:pt x="0" y="18034"/>
                  </a:lnTo>
                  <a:cubicBezTo>
                    <a:pt x="0" y="8128"/>
                    <a:pt x="8128" y="0"/>
                    <a:pt x="18034" y="0"/>
                  </a:cubicBezTo>
                  <a:moveTo>
                    <a:pt x="18034" y="36068"/>
                  </a:moveTo>
                  <a:lnTo>
                    <a:pt x="18034" y="18034"/>
                  </a:lnTo>
                  <a:lnTo>
                    <a:pt x="36068" y="18034"/>
                  </a:lnTo>
                  <a:lnTo>
                    <a:pt x="36068" y="8362823"/>
                  </a:lnTo>
                  <a:lnTo>
                    <a:pt x="18034" y="8362823"/>
                  </a:lnTo>
                  <a:lnTo>
                    <a:pt x="18034" y="8344789"/>
                  </a:lnTo>
                  <a:lnTo>
                    <a:pt x="4353052" y="8344789"/>
                  </a:lnTo>
                  <a:lnTo>
                    <a:pt x="4353052" y="8362823"/>
                  </a:lnTo>
                  <a:lnTo>
                    <a:pt x="4335018" y="8362823"/>
                  </a:lnTo>
                  <a:lnTo>
                    <a:pt x="4335018" y="18034"/>
                  </a:lnTo>
                  <a:lnTo>
                    <a:pt x="4353052" y="18034"/>
                  </a:lnTo>
                  <a:lnTo>
                    <a:pt x="4353052" y="36068"/>
                  </a:lnTo>
                  <a:lnTo>
                    <a:pt x="18034" y="36068"/>
                  </a:lnTo>
                  <a:close/>
                </a:path>
              </a:pathLst>
            </a:custGeom>
            <a:solidFill>
              <a:srgbClr val="B66D31"/>
            </a:solidFill>
          </p:spPr>
        </p:sp>
        <p:sp>
          <p:nvSpPr>
            <p:cNvPr name="TextBox 10" id="10"/>
            <p:cNvSpPr txBox="true"/>
            <p:nvPr/>
          </p:nvSpPr>
          <p:spPr>
            <a:xfrm>
              <a:off x="0" y="-47625"/>
              <a:ext cx="4371058" cy="8428496"/>
            </a:xfrm>
            <a:prstGeom prst="rect">
              <a:avLst/>
            </a:prstGeom>
          </p:spPr>
          <p:txBody>
            <a:bodyPr anchor="t" rtlCol="false" tIns="50800" lIns="50800" bIns="50800" rIns="50800"/>
            <a:lstStyle/>
            <a:p>
              <a:pPr algn="ctr">
                <a:lnSpc>
                  <a:spcPts val="2320"/>
                </a:lnSpc>
              </a:pPr>
              <a:r>
                <a:rPr lang="en-US" sz="1933" b="true">
                  <a:solidFill>
                    <a:srgbClr val="000000"/>
                  </a:solidFill>
                  <a:latin typeface="Calibri (MS) Bold"/>
                  <a:ea typeface="Calibri (MS) Bold"/>
                  <a:cs typeface="Calibri (MS) Bold"/>
                  <a:sym typeface="Calibri (MS) Bold"/>
                </a:rPr>
                <a:t>Individual farms and general types of farming can be seen to operate as a system. What does a farming system require?</a:t>
              </a:r>
            </a:p>
            <a:p>
              <a:pPr algn="l" marL="248807" indent="-124404" lvl="1">
                <a:lnSpc>
                  <a:spcPts val="2320"/>
                </a:lnSpc>
                <a:buFont typeface="Arial"/>
                <a:buChar char="•"/>
              </a:pPr>
              <a:r>
                <a:rPr lang="en-US" b="true" sz="1933">
                  <a:solidFill>
                    <a:srgbClr val="000000"/>
                  </a:solidFill>
                  <a:latin typeface="Calibri (MS) Bold"/>
                  <a:ea typeface="Calibri (MS) Bold"/>
                  <a:cs typeface="Calibri (MS) Bold"/>
                  <a:sym typeface="Calibri (MS) Bold"/>
                </a:rPr>
                <a:t>Inputs</a:t>
              </a:r>
            </a:p>
            <a:p>
              <a:pPr algn="l" marL="248807" indent="-124404" lvl="1">
                <a:lnSpc>
                  <a:spcPts val="2320"/>
                </a:lnSpc>
                <a:buFont typeface="Arial"/>
                <a:buChar char="•"/>
              </a:pPr>
              <a:r>
                <a:rPr lang="en-US" b="true" sz="1933">
                  <a:solidFill>
                    <a:srgbClr val="000000"/>
                  </a:solidFill>
                  <a:latin typeface="Calibri (MS) Bold"/>
                  <a:ea typeface="Calibri (MS) Bold"/>
                  <a:cs typeface="Calibri (MS) Bold"/>
                  <a:sym typeface="Calibri (MS) Bold"/>
                </a:rPr>
                <a:t>Processes</a:t>
              </a:r>
            </a:p>
            <a:p>
              <a:pPr algn="l" marL="248807" indent="-124404" lvl="1">
                <a:lnSpc>
                  <a:spcPts val="2320"/>
                </a:lnSpc>
                <a:buFont typeface="Arial"/>
                <a:buChar char="•"/>
              </a:pPr>
              <a:r>
                <a:rPr lang="en-US" b="true" sz="1933">
                  <a:solidFill>
                    <a:srgbClr val="000000"/>
                  </a:solidFill>
                  <a:latin typeface="Calibri (MS) Bold"/>
                  <a:ea typeface="Calibri (MS) Bold"/>
                  <a:cs typeface="Calibri (MS) Bold"/>
                  <a:sym typeface="Calibri (MS) Bold"/>
                </a:rPr>
                <a:t>Outputs</a:t>
              </a:r>
            </a:p>
            <a:p>
              <a:pPr algn="l" marL="248807" indent="-124404" lvl="1">
                <a:lnSpc>
                  <a:spcPts val="2320"/>
                </a:lnSpc>
              </a:pPr>
            </a:p>
            <a:p>
              <a:pPr algn="l" marL="248807" indent="-124404" lvl="1">
                <a:lnSpc>
                  <a:spcPts val="2320"/>
                </a:lnSpc>
              </a:pPr>
              <a:r>
                <a:rPr lang="en-US" b="true" sz="1933">
                  <a:solidFill>
                    <a:srgbClr val="000000"/>
                  </a:solidFill>
                  <a:latin typeface="Calibri (MS) Bold"/>
                  <a:ea typeface="Calibri (MS) Bold"/>
                  <a:cs typeface="Calibri (MS) Bold"/>
                  <a:sym typeface="Calibri (MS) Bold"/>
                </a:rPr>
                <a:t>What is the main aim of the system?</a:t>
              </a:r>
            </a:p>
            <a:p>
              <a:pPr algn="l" marL="248807" indent="-124404" lvl="1">
                <a:lnSpc>
                  <a:spcPts val="2320"/>
                </a:lnSpc>
              </a:pPr>
              <a:r>
                <a:rPr lang="en-US" b="true" sz="1933">
                  <a:solidFill>
                    <a:srgbClr val="000000"/>
                  </a:solidFill>
                  <a:latin typeface="Calibri (MS) Bold"/>
                  <a:ea typeface="Calibri (MS) Bold"/>
                  <a:cs typeface="Calibri (MS) Bold"/>
                  <a:sym typeface="Calibri (MS) Bold"/>
                </a:rPr>
                <a:t>To produce the best possible outputs, in terms of quality and/or quantity.</a:t>
              </a:r>
            </a:p>
            <a:p>
              <a:pPr algn="l" marL="248807" indent="-124404" lvl="1">
                <a:lnSpc>
                  <a:spcPts val="2320"/>
                </a:lnSpc>
              </a:pPr>
            </a:p>
            <a:p>
              <a:pPr algn="l" marL="248807" indent="-124404" lvl="1">
                <a:lnSpc>
                  <a:spcPts val="2320"/>
                </a:lnSpc>
              </a:pPr>
              <a:r>
                <a:rPr lang="en-US" b="true" sz="1933">
                  <a:solidFill>
                    <a:srgbClr val="000000"/>
                  </a:solidFill>
                  <a:latin typeface="Calibri (MS) Bold"/>
                  <a:ea typeface="Calibri (MS) Bold"/>
                  <a:cs typeface="Calibri (MS) Bold"/>
                  <a:sym typeface="Calibri (MS) Bold"/>
                </a:rPr>
                <a:t>How is profit made?</a:t>
              </a:r>
            </a:p>
            <a:p>
              <a:pPr algn="l" marL="248807" indent="-124404" lvl="1">
                <a:lnSpc>
                  <a:spcPts val="2320"/>
                </a:lnSpc>
              </a:pPr>
              <a:r>
                <a:rPr lang="en-US" b="true" sz="1933">
                  <a:solidFill>
                    <a:srgbClr val="000000"/>
                  </a:solidFill>
                  <a:latin typeface="Calibri (MS) Bold"/>
                  <a:ea typeface="Calibri (MS) Bold"/>
                  <a:cs typeface="Calibri (MS) Bold"/>
                  <a:sym typeface="Calibri (MS) Bold"/>
                </a:rPr>
                <a:t>If the income from selling the outputs &gt; the expenditure on inputs and processes.</a:t>
              </a:r>
            </a:p>
          </p:txBody>
        </p:sp>
      </p:grpSp>
      <p:grpSp>
        <p:nvGrpSpPr>
          <p:cNvPr name="Group 11" id="11"/>
          <p:cNvGrpSpPr/>
          <p:nvPr/>
        </p:nvGrpSpPr>
        <p:grpSpPr>
          <a:xfrm rot="0">
            <a:off x="5432213" y="1043093"/>
            <a:ext cx="4334933" cy="6285653"/>
            <a:chOff x="0" y="0"/>
            <a:chExt cx="5779911" cy="8380871"/>
          </a:xfrm>
        </p:grpSpPr>
        <p:sp>
          <p:nvSpPr>
            <p:cNvPr name="Freeform 12" id="12"/>
            <p:cNvSpPr/>
            <p:nvPr/>
          </p:nvSpPr>
          <p:spPr>
            <a:xfrm flipH="false" flipV="false" rot="0">
              <a:off x="18034" y="18034"/>
              <a:ext cx="5743829" cy="8344789"/>
            </a:xfrm>
            <a:custGeom>
              <a:avLst/>
              <a:gdLst/>
              <a:ahLst/>
              <a:cxnLst/>
              <a:rect r="r" b="b" t="t" l="l"/>
              <a:pathLst>
                <a:path h="8344789" w="5743829">
                  <a:moveTo>
                    <a:pt x="0" y="0"/>
                  </a:moveTo>
                  <a:lnTo>
                    <a:pt x="5743829" y="0"/>
                  </a:lnTo>
                  <a:lnTo>
                    <a:pt x="5743829" y="8344789"/>
                  </a:lnTo>
                  <a:lnTo>
                    <a:pt x="0" y="8344789"/>
                  </a:lnTo>
                  <a:close/>
                </a:path>
              </a:pathLst>
            </a:custGeom>
            <a:solidFill>
              <a:srgbClr val="FFFF00"/>
            </a:solidFill>
          </p:spPr>
        </p:sp>
        <p:sp>
          <p:nvSpPr>
            <p:cNvPr name="Freeform 13" id="13"/>
            <p:cNvSpPr/>
            <p:nvPr/>
          </p:nvSpPr>
          <p:spPr>
            <a:xfrm flipH="false" flipV="false" rot="0">
              <a:off x="0" y="0"/>
              <a:ext cx="5779897" cy="8380857"/>
            </a:xfrm>
            <a:custGeom>
              <a:avLst/>
              <a:gdLst/>
              <a:ahLst/>
              <a:cxnLst/>
              <a:rect r="r" b="b" t="t" l="l"/>
              <a:pathLst>
                <a:path h="8380857" w="5779897">
                  <a:moveTo>
                    <a:pt x="18034" y="0"/>
                  </a:moveTo>
                  <a:lnTo>
                    <a:pt x="5761863" y="0"/>
                  </a:lnTo>
                  <a:cubicBezTo>
                    <a:pt x="5771896" y="0"/>
                    <a:pt x="5779897" y="8128"/>
                    <a:pt x="5779897" y="18034"/>
                  </a:cubicBezTo>
                  <a:lnTo>
                    <a:pt x="5779897" y="8362823"/>
                  </a:lnTo>
                  <a:cubicBezTo>
                    <a:pt x="5779897" y="8372856"/>
                    <a:pt x="5771769" y="8380857"/>
                    <a:pt x="5761863" y="8380857"/>
                  </a:cubicBezTo>
                  <a:lnTo>
                    <a:pt x="18034" y="8380857"/>
                  </a:lnTo>
                  <a:cubicBezTo>
                    <a:pt x="8001" y="8380857"/>
                    <a:pt x="0" y="8372729"/>
                    <a:pt x="0" y="8362823"/>
                  </a:cubicBezTo>
                  <a:lnTo>
                    <a:pt x="0" y="18034"/>
                  </a:lnTo>
                  <a:cubicBezTo>
                    <a:pt x="0" y="8128"/>
                    <a:pt x="8128" y="0"/>
                    <a:pt x="18034" y="0"/>
                  </a:cubicBezTo>
                  <a:moveTo>
                    <a:pt x="18034" y="36068"/>
                  </a:moveTo>
                  <a:lnTo>
                    <a:pt x="18034" y="18034"/>
                  </a:lnTo>
                  <a:lnTo>
                    <a:pt x="36068" y="18034"/>
                  </a:lnTo>
                  <a:lnTo>
                    <a:pt x="36068" y="8362823"/>
                  </a:lnTo>
                  <a:lnTo>
                    <a:pt x="18034" y="8362823"/>
                  </a:lnTo>
                  <a:lnTo>
                    <a:pt x="18034" y="8344789"/>
                  </a:lnTo>
                  <a:lnTo>
                    <a:pt x="5761863" y="8344789"/>
                  </a:lnTo>
                  <a:lnTo>
                    <a:pt x="5761863" y="8362823"/>
                  </a:lnTo>
                  <a:lnTo>
                    <a:pt x="5743829" y="8362823"/>
                  </a:lnTo>
                  <a:lnTo>
                    <a:pt x="5743829" y="18034"/>
                  </a:lnTo>
                  <a:lnTo>
                    <a:pt x="5761863" y="18034"/>
                  </a:lnTo>
                  <a:lnTo>
                    <a:pt x="5761863" y="36068"/>
                  </a:lnTo>
                  <a:lnTo>
                    <a:pt x="18034" y="36068"/>
                  </a:lnTo>
                  <a:close/>
                </a:path>
              </a:pathLst>
            </a:custGeom>
            <a:solidFill>
              <a:srgbClr val="B66D31"/>
            </a:solidFill>
          </p:spPr>
        </p:sp>
        <p:sp>
          <p:nvSpPr>
            <p:cNvPr name="TextBox 14" id="14"/>
            <p:cNvSpPr txBox="true"/>
            <p:nvPr/>
          </p:nvSpPr>
          <p:spPr>
            <a:xfrm>
              <a:off x="0" y="-38100"/>
              <a:ext cx="5779911" cy="8418971"/>
            </a:xfrm>
            <a:prstGeom prst="rect">
              <a:avLst/>
            </a:prstGeom>
          </p:spPr>
          <p:txBody>
            <a:bodyPr anchor="t" rtlCol="false" tIns="50800" lIns="50800" bIns="50800" rIns="50800"/>
            <a:lstStyle/>
            <a:p>
              <a:pPr algn="ctr">
                <a:lnSpc>
                  <a:spcPts val="1825"/>
                </a:lnSpc>
              </a:pPr>
              <a:r>
                <a:rPr lang="en-US" sz="1521" b="true">
                  <a:solidFill>
                    <a:srgbClr val="000000"/>
                  </a:solidFill>
                  <a:latin typeface="Calibri (MS) Bold"/>
                  <a:ea typeface="Calibri (MS) Bold"/>
                  <a:cs typeface="Calibri (MS) Bold"/>
                  <a:sym typeface="Calibri (MS) Bold"/>
                </a:rPr>
                <a:t>Various physical, economic, social and behavioural factors form the </a:t>
              </a:r>
              <a:r>
                <a:rPr lang="en-US" b="true" sz="1521" u="sng">
                  <a:solidFill>
                    <a:srgbClr val="000000"/>
                  </a:solidFill>
                  <a:latin typeface="Calibri (MS) Bold"/>
                  <a:ea typeface="Calibri (MS) Bold"/>
                  <a:cs typeface="Calibri (MS) Bold"/>
                  <a:sym typeface="Calibri (MS) Bold"/>
                </a:rPr>
                <a:t>inputs</a:t>
              </a:r>
              <a:r>
                <a:rPr lang="en-US" sz="1521" b="true">
                  <a:solidFill>
                    <a:srgbClr val="000000"/>
                  </a:solidFill>
                  <a:latin typeface="Calibri (MS) Bold"/>
                  <a:ea typeface="Calibri (MS) Bold"/>
                  <a:cs typeface="Calibri (MS) Bold"/>
                  <a:sym typeface="Calibri (MS) Bold"/>
                </a:rPr>
                <a:t> to the farming system.</a:t>
              </a:r>
            </a:p>
            <a:p>
              <a:pPr algn="ctr">
                <a:lnSpc>
                  <a:spcPts val="1825"/>
                </a:lnSpc>
              </a:pPr>
            </a:p>
            <a:p>
              <a:pPr algn="ctr">
                <a:lnSpc>
                  <a:spcPts val="1825"/>
                </a:lnSpc>
              </a:pPr>
              <a:r>
                <a:rPr lang="en-US" b="true" sz="1521" u="sng">
                  <a:solidFill>
                    <a:srgbClr val="000000"/>
                  </a:solidFill>
                  <a:latin typeface="Calibri (MS) Bold"/>
                  <a:ea typeface="Calibri (MS) Bold"/>
                  <a:cs typeface="Calibri (MS) Bold"/>
                  <a:sym typeface="Calibri (MS) Bold"/>
                </a:rPr>
                <a:t>Decision-making at different scales</a:t>
              </a:r>
              <a:r>
                <a:rPr lang="en-US" sz="1521" b="true">
                  <a:solidFill>
                    <a:srgbClr val="000000"/>
                  </a:solidFill>
                  <a:latin typeface="Calibri (MS) Bold"/>
                  <a:ea typeface="Calibri (MS) Bold"/>
                  <a:cs typeface="Calibri (MS) Bold"/>
                  <a:sym typeface="Calibri (MS) Bold"/>
                </a:rPr>
                <a:t>, from the individual farmer to governments and international organisations (such as the EU), </a:t>
              </a:r>
              <a:r>
                <a:rPr lang="en-US" b="true" sz="1521" u="sng">
                  <a:solidFill>
                    <a:srgbClr val="000000"/>
                  </a:solidFill>
                  <a:latin typeface="Calibri (MS) Bold"/>
                  <a:ea typeface="Calibri (MS) Bold"/>
                  <a:cs typeface="Calibri (MS) Bold"/>
                  <a:sym typeface="Calibri (MS) Bold"/>
                </a:rPr>
                <a:t>influence the type of agriculture &amp; processes which take place in a agriculture system</a:t>
              </a:r>
              <a:r>
                <a:rPr lang="en-US" sz="1521" b="true">
                  <a:solidFill>
                    <a:srgbClr val="000000"/>
                  </a:solidFill>
                  <a:latin typeface="Calibri (MS) Bold"/>
                  <a:ea typeface="Calibri (MS) Bold"/>
                  <a:cs typeface="Calibri (MS) Bold"/>
                  <a:sym typeface="Calibri (MS) Bold"/>
                </a:rPr>
                <a:t>. </a:t>
              </a:r>
            </a:p>
            <a:p>
              <a:pPr algn="ctr">
                <a:lnSpc>
                  <a:spcPts val="1825"/>
                </a:lnSpc>
              </a:pPr>
            </a:p>
            <a:p>
              <a:pPr algn="ctr">
                <a:lnSpc>
                  <a:spcPts val="1825"/>
                </a:lnSpc>
              </a:pPr>
              <a:r>
                <a:rPr lang="en-US" sz="1521" b="true">
                  <a:solidFill>
                    <a:srgbClr val="000000"/>
                  </a:solidFill>
                  <a:latin typeface="Calibri (MS) Bold"/>
                  <a:ea typeface="Calibri (MS) Bold"/>
                  <a:cs typeface="Calibri (MS) Bold"/>
                  <a:sym typeface="Calibri (MS) Bold"/>
                </a:rPr>
                <a:t>For an individual farmer/farm, deciding what type of agriculture and land-use to engage with, and which process to adopt, is </a:t>
              </a:r>
              <a:r>
                <a:rPr lang="en-US" b="true" sz="1521" u="sng">
                  <a:solidFill>
                    <a:srgbClr val="000000"/>
                  </a:solidFill>
                  <a:latin typeface="Calibri (MS) Bold"/>
                  <a:ea typeface="Calibri (MS) Bold"/>
                  <a:cs typeface="Calibri (MS) Bold"/>
                  <a:sym typeface="Calibri (MS) Bold"/>
                </a:rPr>
                <a:t>heavily dependent on the inputs at their disposable</a:t>
              </a:r>
              <a:r>
                <a:rPr lang="en-US" sz="1521" b="true">
                  <a:solidFill>
                    <a:srgbClr val="000000"/>
                  </a:solidFill>
                  <a:latin typeface="Calibri (MS) Bold"/>
                  <a:ea typeface="Calibri (MS) Bold"/>
                  <a:cs typeface="Calibri (MS) Bold"/>
                  <a:sym typeface="Calibri (MS) Bold"/>
                </a:rPr>
                <a:t>. </a:t>
              </a:r>
              <a:r>
                <a:rPr lang="en-US" b="true" sz="1521" u="sng">
                  <a:solidFill>
                    <a:srgbClr val="000000"/>
                  </a:solidFill>
                  <a:latin typeface="Calibri (MS) Bold"/>
                  <a:ea typeface="Calibri (MS) Bold"/>
                  <a:cs typeface="Calibri (MS) Bold"/>
                  <a:sym typeface="Calibri (MS) Bold"/>
                </a:rPr>
                <a:t>Governmental/international organisations also increasingly influence agricultural practices and processes on farms</a:t>
              </a:r>
              <a:r>
                <a:rPr lang="en-US" sz="1521" b="true">
                  <a:solidFill>
                    <a:srgbClr val="000000"/>
                  </a:solidFill>
                  <a:latin typeface="Calibri (MS) Bold"/>
                  <a:ea typeface="Calibri (MS) Bold"/>
                  <a:cs typeface="Calibri (MS) Bold"/>
                  <a:sym typeface="Calibri (MS) Bold"/>
                </a:rPr>
                <a:t>.</a:t>
              </a:r>
            </a:p>
            <a:p>
              <a:pPr algn="ctr">
                <a:lnSpc>
                  <a:spcPts val="1825"/>
                </a:lnSpc>
              </a:pPr>
            </a:p>
            <a:p>
              <a:pPr algn="ctr">
                <a:lnSpc>
                  <a:spcPts val="1825"/>
                </a:lnSpc>
              </a:pPr>
              <a:r>
                <a:rPr lang="en-US" sz="1521" b="true">
                  <a:solidFill>
                    <a:srgbClr val="000000"/>
                  </a:solidFill>
                  <a:latin typeface="Calibri (MS) Bold"/>
                  <a:ea typeface="Calibri (MS) Bold"/>
                  <a:cs typeface="Calibri (MS) Bold"/>
                  <a:sym typeface="Calibri (MS) Bold"/>
                </a:rPr>
                <a:t>The </a:t>
              </a:r>
              <a:r>
                <a:rPr lang="en-US" b="true" sz="1521" u="sng">
                  <a:solidFill>
                    <a:srgbClr val="000000"/>
                  </a:solidFill>
                  <a:latin typeface="Calibri (MS) Bold"/>
                  <a:ea typeface="Calibri (MS) Bold"/>
                  <a:cs typeface="Calibri (MS) Bold"/>
                  <a:sym typeface="Calibri (MS) Bold"/>
                </a:rPr>
                <a:t>nature and efficiency of the processes</a:t>
              </a:r>
              <a:r>
                <a:rPr lang="en-US" sz="1521" b="true">
                  <a:solidFill>
                    <a:srgbClr val="000000"/>
                  </a:solidFill>
                  <a:latin typeface="Calibri (MS) Bold"/>
                  <a:ea typeface="Calibri (MS) Bold"/>
                  <a:cs typeface="Calibri (MS) Bold"/>
                  <a:sym typeface="Calibri (MS) Bold"/>
                </a:rPr>
                <a:t> dictate the </a:t>
              </a:r>
              <a:r>
                <a:rPr lang="en-US" b="true" sz="1521" u="sng">
                  <a:solidFill>
                    <a:srgbClr val="000000"/>
                  </a:solidFill>
                  <a:latin typeface="Calibri (MS) Bold"/>
                  <a:ea typeface="Calibri (MS) Bold"/>
                  <a:cs typeface="Calibri (MS) Bold"/>
                  <a:sym typeface="Calibri (MS) Bold"/>
                </a:rPr>
                <a:t>range, scale and quality</a:t>
              </a:r>
              <a:r>
                <a:rPr lang="en-US" sz="1521" b="true">
                  <a:solidFill>
                    <a:srgbClr val="000000"/>
                  </a:solidFill>
                  <a:latin typeface="Calibri (MS) Bold"/>
                  <a:ea typeface="Calibri (MS) Bold"/>
                  <a:cs typeface="Calibri (MS) Bold"/>
                  <a:sym typeface="Calibri (MS) Bold"/>
                </a:rPr>
                <a:t> of the outputs.</a:t>
              </a:r>
            </a:p>
            <a:p>
              <a:pPr algn="ctr">
                <a:lnSpc>
                  <a:spcPts val="1825"/>
                </a:lnSpc>
              </a:pPr>
            </a:p>
            <a:p>
              <a:pPr algn="ctr">
                <a:lnSpc>
                  <a:spcPts val="1825"/>
                </a:lnSpc>
              </a:pPr>
              <a:r>
                <a:rPr lang="en-US" sz="1521" b="true">
                  <a:solidFill>
                    <a:srgbClr val="000000"/>
                  </a:solidFill>
                  <a:latin typeface="Calibri (MS) Bold"/>
                  <a:ea typeface="Calibri (MS) Bold"/>
                  <a:cs typeface="Calibri (MS) Bold"/>
                  <a:sym typeface="Calibri (MS) Bold"/>
                </a:rPr>
                <a:t>Agricultural systems are </a:t>
              </a:r>
              <a:r>
                <a:rPr lang="en-US" b="true" sz="1521" u="sng">
                  <a:solidFill>
                    <a:srgbClr val="000000"/>
                  </a:solidFill>
                  <a:latin typeface="Calibri (MS) Bold"/>
                  <a:ea typeface="Calibri (MS) Bold"/>
                  <a:cs typeface="Calibri (MS) Bold"/>
                  <a:sym typeface="Calibri (MS) Bold"/>
                </a:rPr>
                <a:t>dynamic human systems </a:t>
              </a:r>
              <a:r>
                <a:rPr lang="en-US" sz="1521" b="true">
                  <a:solidFill>
                    <a:srgbClr val="000000"/>
                  </a:solidFill>
                  <a:latin typeface="Calibri (MS) Bold"/>
                  <a:ea typeface="Calibri (MS) Bold"/>
                  <a:cs typeface="Calibri (MS) Bold"/>
                  <a:sym typeface="Calibri (MS) Bold"/>
                </a:rPr>
                <a:t>that </a:t>
              </a:r>
              <a:r>
                <a:rPr lang="en-US" b="true" sz="1521" u="sng">
                  <a:solidFill>
                    <a:srgbClr val="000000"/>
                  </a:solidFill>
                  <a:latin typeface="Calibri (MS) Bold"/>
                  <a:ea typeface="Calibri (MS) Bold"/>
                  <a:cs typeface="Calibri (MS) Bold"/>
                  <a:sym typeface="Calibri (MS) Bold"/>
                </a:rPr>
                <a:t>change</a:t>
              </a:r>
              <a:r>
                <a:rPr lang="en-US" sz="1521" b="true">
                  <a:solidFill>
                    <a:srgbClr val="000000"/>
                  </a:solidFill>
                  <a:latin typeface="Calibri (MS) Bold"/>
                  <a:ea typeface="Calibri (MS) Bold"/>
                  <a:cs typeface="Calibri (MS) Bold"/>
                  <a:sym typeface="Calibri (MS) Bold"/>
                </a:rPr>
                <a:t> as farmers attempt to react to a range of </a:t>
              </a:r>
              <a:r>
                <a:rPr lang="en-US" b="true" sz="1521" u="sng">
                  <a:solidFill>
                    <a:srgbClr val="000000"/>
                  </a:solidFill>
                  <a:latin typeface="Calibri (MS) Bold"/>
                  <a:ea typeface="Calibri (MS) Bold"/>
                  <a:cs typeface="Calibri (MS) Bold"/>
                  <a:sym typeface="Calibri (MS) Bold"/>
                </a:rPr>
                <a:t>physical and human factors</a:t>
              </a:r>
              <a:r>
                <a:rPr lang="en-US" sz="1521" b="true">
                  <a:solidFill>
                    <a:srgbClr val="000000"/>
                  </a:solidFill>
                  <a:latin typeface="Calibri (MS) Bold"/>
                  <a:ea typeface="Calibri (MS) Bold"/>
                  <a:cs typeface="Calibri (MS) Bold"/>
                  <a:sym typeface="Calibri (MS) Bold"/>
                </a:rPr>
                <a:t>.</a:t>
              </a:r>
            </a:p>
            <a:p>
              <a:pPr algn="ctr">
                <a:lnSpc>
                  <a:spcPts val="1825"/>
                </a:lnSpc>
              </a:pPr>
            </a:p>
            <a:p>
              <a:pPr algn="ctr">
                <a:lnSpc>
                  <a:spcPts val="1825"/>
                </a:lnSpc>
              </a:pPr>
              <a:r>
                <a:rPr lang="en-US" sz="1521" b="true">
                  <a:solidFill>
                    <a:srgbClr val="000000"/>
                  </a:solidFill>
                  <a:latin typeface="Calibri (MS) Bold"/>
                  <a:ea typeface="Calibri (MS) Bold"/>
                  <a:cs typeface="Calibri (MS) Bold"/>
                  <a:sym typeface="Calibri (MS) Bold"/>
                </a:rPr>
                <a:t>TASK: Complete the Agriculture Systems Worksheet in the lesson folder. Don’t research, just use your brains!</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 in the intensification of agriculture and the extension of cultivation – soil degradation</a:t>
              </a:r>
            </a:p>
          </p:txBody>
        </p:sp>
      </p:grpSp>
      <p:grpSp>
        <p:nvGrpSpPr>
          <p:cNvPr name="Group 7" id="7"/>
          <p:cNvGrpSpPr/>
          <p:nvPr/>
        </p:nvGrpSpPr>
        <p:grpSpPr>
          <a:xfrm rot="0">
            <a:off x="-13547" y="1043092"/>
            <a:ext cx="9780693" cy="1165014"/>
            <a:chOff x="0" y="0"/>
            <a:chExt cx="13040924" cy="1553353"/>
          </a:xfrm>
        </p:grpSpPr>
        <p:sp>
          <p:nvSpPr>
            <p:cNvPr name="Freeform 8" id="8"/>
            <p:cNvSpPr/>
            <p:nvPr/>
          </p:nvSpPr>
          <p:spPr>
            <a:xfrm flipH="false" flipV="false" rot="0">
              <a:off x="18034" y="18034"/>
              <a:ext cx="13004801" cy="1517269"/>
            </a:xfrm>
            <a:custGeom>
              <a:avLst/>
              <a:gdLst/>
              <a:ahLst/>
              <a:cxnLst/>
              <a:rect r="r" b="b" t="t" l="l"/>
              <a:pathLst>
                <a:path h="1517269" w="13004801">
                  <a:moveTo>
                    <a:pt x="0" y="0"/>
                  </a:moveTo>
                  <a:lnTo>
                    <a:pt x="13004801" y="0"/>
                  </a:lnTo>
                  <a:lnTo>
                    <a:pt x="13004801" y="1517269"/>
                  </a:lnTo>
                  <a:lnTo>
                    <a:pt x="0" y="1517269"/>
                  </a:lnTo>
                  <a:close/>
                </a:path>
              </a:pathLst>
            </a:custGeom>
            <a:solidFill>
              <a:srgbClr val="FFFF00"/>
            </a:solidFill>
          </p:spPr>
        </p:sp>
        <p:sp>
          <p:nvSpPr>
            <p:cNvPr name="Freeform 9" id="9"/>
            <p:cNvSpPr/>
            <p:nvPr/>
          </p:nvSpPr>
          <p:spPr>
            <a:xfrm flipH="false" flipV="false" rot="0">
              <a:off x="0" y="0"/>
              <a:ext cx="13040868" cy="1553337"/>
            </a:xfrm>
            <a:custGeom>
              <a:avLst/>
              <a:gdLst/>
              <a:ahLst/>
              <a:cxnLst/>
              <a:rect r="r" b="b" t="t" l="l"/>
              <a:pathLst>
                <a:path h="1553337" w="13040868">
                  <a:moveTo>
                    <a:pt x="18034" y="0"/>
                  </a:moveTo>
                  <a:lnTo>
                    <a:pt x="13022835" y="0"/>
                  </a:lnTo>
                  <a:cubicBezTo>
                    <a:pt x="13032867" y="0"/>
                    <a:pt x="13040868" y="8128"/>
                    <a:pt x="13040868" y="18034"/>
                  </a:cubicBezTo>
                  <a:lnTo>
                    <a:pt x="13040868" y="1535303"/>
                  </a:lnTo>
                  <a:cubicBezTo>
                    <a:pt x="13040868" y="1545336"/>
                    <a:pt x="13032739" y="1553337"/>
                    <a:pt x="13022835" y="1553337"/>
                  </a:cubicBezTo>
                  <a:lnTo>
                    <a:pt x="18034" y="1553337"/>
                  </a:lnTo>
                  <a:cubicBezTo>
                    <a:pt x="8001" y="1553337"/>
                    <a:pt x="0" y="1545209"/>
                    <a:pt x="0" y="1535303"/>
                  </a:cubicBezTo>
                  <a:lnTo>
                    <a:pt x="0" y="18034"/>
                  </a:lnTo>
                  <a:cubicBezTo>
                    <a:pt x="0" y="8128"/>
                    <a:pt x="8128" y="0"/>
                    <a:pt x="18034" y="0"/>
                  </a:cubicBezTo>
                  <a:moveTo>
                    <a:pt x="18034" y="36068"/>
                  </a:moveTo>
                  <a:lnTo>
                    <a:pt x="18034" y="18034"/>
                  </a:lnTo>
                  <a:lnTo>
                    <a:pt x="36068" y="18034"/>
                  </a:lnTo>
                  <a:lnTo>
                    <a:pt x="36068" y="1535303"/>
                  </a:lnTo>
                  <a:lnTo>
                    <a:pt x="18034" y="1535303"/>
                  </a:lnTo>
                  <a:lnTo>
                    <a:pt x="18034" y="1517269"/>
                  </a:lnTo>
                  <a:lnTo>
                    <a:pt x="13022835" y="1517269"/>
                  </a:lnTo>
                  <a:lnTo>
                    <a:pt x="13022835" y="1535303"/>
                  </a:lnTo>
                  <a:lnTo>
                    <a:pt x="13004800" y="1535303"/>
                  </a:lnTo>
                  <a:lnTo>
                    <a:pt x="13004800" y="18034"/>
                  </a:lnTo>
                  <a:lnTo>
                    <a:pt x="13022835" y="18034"/>
                  </a:lnTo>
                  <a:lnTo>
                    <a:pt x="13022835" y="36068"/>
                  </a:lnTo>
                  <a:lnTo>
                    <a:pt x="18034" y="36068"/>
                  </a:lnTo>
                  <a:close/>
                </a:path>
              </a:pathLst>
            </a:custGeom>
            <a:solidFill>
              <a:srgbClr val="B66D31"/>
            </a:solidFill>
          </p:spPr>
        </p:sp>
        <p:sp>
          <p:nvSpPr>
            <p:cNvPr name="TextBox 10" id="10"/>
            <p:cNvSpPr txBox="true"/>
            <p:nvPr/>
          </p:nvSpPr>
          <p:spPr>
            <a:xfrm>
              <a:off x="0" y="-47625"/>
              <a:ext cx="13040924" cy="1600978"/>
            </a:xfrm>
            <a:prstGeom prst="rect">
              <a:avLst/>
            </a:prstGeom>
          </p:spPr>
          <p:txBody>
            <a:bodyPr anchor="t" rtlCol="false" tIns="50800" lIns="50800" bIns="50800" rIns="50800"/>
            <a:lstStyle/>
            <a:p>
              <a:pPr algn="ctr">
                <a:lnSpc>
                  <a:spcPts val="2560"/>
                </a:lnSpc>
              </a:pPr>
              <a:r>
                <a:rPr lang="en-US" sz="2133" b="true">
                  <a:solidFill>
                    <a:srgbClr val="000000"/>
                  </a:solidFill>
                  <a:latin typeface="Calibri (MS) Bold"/>
                  <a:ea typeface="Calibri (MS) Bold"/>
                  <a:cs typeface="Calibri (MS) Bold"/>
                  <a:sym typeface="Calibri (MS) Bold"/>
                </a:rPr>
                <a:t>The International Forum of Soils, Society and Global Change (September 2007) referred to ‘the massive degradation of land and soil around the world which is contributing to climate change and threatening food security’. The Forum noted the following: </a:t>
              </a:r>
            </a:p>
            <a:p>
              <a:pPr algn="l">
                <a:lnSpc>
                  <a:spcPts val="2560"/>
                </a:lnSpc>
              </a:pPr>
            </a:p>
          </p:txBody>
        </p:sp>
      </p:grpSp>
      <p:grpSp>
        <p:nvGrpSpPr>
          <p:cNvPr name="Group 11" id="11"/>
          <p:cNvGrpSpPr>
            <a:grpSpLocks noChangeAspect="true"/>
          </p:cNvGrpSpPr>
          <p:nvPr/>
        </p:nvGrpSpPr>
        <p:grpSpPr>
          <a:xfrm rot="0">
            <a:off x="11612" y="2287886"/>
            <a:ext cx="5483746" cy="2113280"/>
            <a:chOff x="0" y="0"/>
            <a:chExt cx="7311662" cy="2817707"/>
          </a:xfrm>
        </p:grpSpPr>
        <p:sp>
          <p:nvSpPr>
            <p:cNvPr name="Freeform 12" id="12"/>
            <p:cNvSpPr/>
            <p:nvPr/>
          </p:nvSpPr>
          <p:spPr>
            <a:xfrm flipH="false" flipV="false" rot="0">
              <a:off x="0" y="0"/>
              <a:ext cx="7311644" cy="2817749"/>
            </a:xfrm>
            <a:custGeom>
              <a:avLst/>
              <a:gdLst/>
              <a:ahLst/>
              <a:cxnLst/>
              <a:rect r="r" b="b" t="t" l="l"/>
              <a:pathLst>
                <a:path h="2817749" w="7311644">
                  <a:moveTo>
                    <a:pt x="0" y="0"/>
                  </a:moveTo>
                  <a:lnTo>
                    <a:pt x="7311644" y="0"/>
                  </a:lnTo>
                  <a:lnTo>
                    <a:pt x="7311644" y="2817749"/>
                  </a:lnTo>
                  <a:lnTo>
                    <a:pt x="0" y="2817749"/>
                  </a:lnTo>
                  <a:lnTo>
                    <a:pt x="0" y="0"/>
                  </a:lnTo>
                  <a:close/>
                </a:path>
              </a:pathLst>
            </a:custGeom>
            <a:blipFill>
              <a:blip r:embed="rId3"/>
              <a:stretch>
                <a:fillRect l="0" t="-1155" r="0" b="-1153"/>
              </a:stretch>
            </a:blipFill>
          </p:spPr>
        </p:sp>
      </p:grpSp>
      <p:grpSp>
        <p:nvGrpSpPr>
          <p:cNvPr name="Group 13" id="13"/>
          <p:cNvGrpSpPr>
            <a:grpSpLocks noChangeAspect="true"/>
          </p:cNvGrpSpPr>
          <p:nvPr/>
        </p:nvGrpSpPr>
        <p:grpSpPr>
          <a:xfrm rot="0">
            <a:off x="0" y="4378960"/>
            <a:ext cx="5495359" cy="2092093"/>
            <a:chOff x="0" y="0"/>
            <a:chExt cx="7327145" cy="2789457"/>
          </a:xfrm>
        </p:grpSpPr>
        <p:sp>
          <p:nvSpPr>
            <p:cNvPr name="Freeform 14" id="14"/>
            <p:cNvSpPr/>
            <p:nvPr/>
          </p:nvSpPr>
          <p:spPr>
            <a:xfrm flipH="false" flipV="false" rot="0">
              <a:off x="0" y="0"/>
              <a:ext cx="7327138" cy="2789428"/>
            </a:xfrm>
            <a:custGeom>
              <a:avLst/>
              <a:gdLst/>
              <a:ahLst/>
              <a:cxnLst/>
              <a:rect r="r" b="b" t="t" l="l"/>
              <a:pathLst>
                <a:path h="2789428" w="7327138">
                  <a:moveTo>
                    <a:pt x="0" y="0"/>
                  </a:moveTo>
                  <a:lnTo>
                    <a:pt x="7327138" y="0"/>
                  </a:lnTo>
                  <a:lnTo>
                    <a:pt x="7327138" y="2789428"/>
                  </a:lnTo>
                  <a:lnTo>
                    <a:pt x="0" y="2789428"/>
                  </a:lnTo>
                  <a:lnTo>
                    <a:pt x="0" y="0"/>
                  </a:lnTo>
                  <a:close/>
                </a:path>
              </a:pathLst>
            </a:custGeom>
            <a:blipFill>
              <a:blip r:embed="rId4"/>
              <a:stretch>
                <a:fillRect l="0" t="0" r="0" b="-1"/>
              </a:stretch>
            </a:blipFill>
          </p:spPr>
        </p:sp>
      </p:grpSp>
      <p:grpSp>
        <p:nvGrpSpPr>
          <p:cNvPr name="Group 15" id="15"/>
          <p:cNvGrpSpPr>
            <a:grpSpLocks noChangeAspect="true"/>
          </p:cNvGrpSpPr>
          <p:nvPr/>
        </p:nvGrpSpPr>
        <p:grpSpPr>
          <a:xfrm rot="0">
            <a:off x="-13547" y="6471053"/>
            <a:ext cx="5495359" cy="844146"/>
            <a:chOff x="0" y="0"/>
            <a:chExt cx="7327145" cy="1125528"/>
          </a:xfrm>
        </p:grpSpPr>
        <p:sp>
          <p:nvSpPr>
            <p:cNvPr name="Freeform 16" id="16"/>
            <p:cNvSpPr/>
            <p:nvPr/>
          </p:nvSpPr>
          <p:spPr>
            <a:xfrm flipH="false" flipV="false" rot="0">
              <a:off x="0" y="0"/>
              <a:ext cx="7327138" cy="1125474"/>
            </a:xfrm>
            <a:custGeom>
              <a:avLst/>
              <a:gdLst/>
              <a:ahLst/>
              <a:cxnLst/>
              <a:rect r="r" b="b" t="t" l="l"/>
              <a:pathLst>
                <a:path h="1125474" w="7327138">
                  <a:moveTo>
                    <a:pt x="0" y="0"/>
                  </a:moveTo>
                  <a:lnTo>
                    <a:pt x="7327138" y="0"/>
                  </a:lnTo>
                  <a:lnTo>
                    <a:pt x="7327138" y="1125474"/>
                  </a:lnTo>
                  <a:lnTo>
                    <a:pt x="0" y="1125474"/>
                  </a:lnTo>
                  <a:lnTo>
                    <a:pt x="0" y="0"/>
                  </a:lnTo>
                  <a:close/>
                </a:path>
              </a:pathLst>
            </a:custGeom>
            <a:blipFill>
              <a:blip r:embed="rId5"/>
              <a:stretch>
                <a:fillRect l="0" t="-8916" r="0" b="-8921"/>
              </a:stretch>
            </a:blipFill>
          </p:spPr>
        </p:sp>
      </p:grpSp>
      <p:grpSp>
        <p:nvGrpSpPr>
          <p:cNvPr name="Group 17" id="17"/>
          <p:cNvGrpSpPr/>
          <p:nvPr/>
        </p:nvGrpSpPr>
        <p:grpSpPr>
          <a:xfrm rot="0">
            <a:off x="5594773" y="2239505"/>
            <a:ext cx="4172371" cy="2081882"/>
            <a:chOff x="0" y="0"/>
            <a:chExt cx="5563162" cy="2775842"/>
          </a:xfrm>
        </p:grpSpPr>
        <p:sp>
          <p:nvSpPr>
            <p:cNvPr name="Freeform 18" id="18"/>
            <p:cNvSpPr/>
            <p:nvPr/>
          </p:nvSpPr>
          <p:spPr>
            <a:xfrm flipH="false" flipV="false" rot="0">
              <a:off x="18034" y="18034"/>
              <a:ext cx="5527040" cy="2739771"/>
            </a:xfrm>
            <a:custGeom>
              <a:avLst/>
              <a:gdLst/>
              <a:ahLst/>
              <a:cxnLst/>
              <a:rect r="r" b="b" t="t" l="l"/>
              <a:pathLst>
                <a:path h="2739771" w="5527040">
                  <a:moveTo>
                    <a:pt x="0" y="0"/>
                  </a:moveTo>
                  <a:lnTo>
                    <a:pt x="5527040" y="0"/>
                  </a:lnTo>
                  <a:lnTo>
                    <a:pt x="5527040" y="2739771"/>
                  </a:lnTo>
                  <a:lnTo>
                    <a:pt x="0" y="2739771"/>
                  </a:lnTo>
                  <a:close/>
                </a:path>
              </a:pathLst>
            </a:custGeom>
            <a:solidFill>
              <a:srgbClr val="FFFF00"/>
            </a:solidFill>
          </p:spPr>
        </p:sp>
        <p:sp>
          <p:nvSpPr>
            <p:cNvPr name="Freeform 19" id="19"/>
            <p:cNvSpPr/>
            <p:nvPr/>
          </p:nvSpPr>
          <p:spPr>
            <a:xfrm flipH="false" flipV="false" rot="0">
              <a:off x="0" y="0"/>
              <a:ext cx="5563108" cy="2775839"/>
            </a:xfrm>
            <a:custGeom>
              <a:avLst/>
              <a:gdLst/>
              <a:ahLst/>
              <a:cxnLst/>
              <a:rect r="r" b="b" t="t" l="l"/>
              <a:pathLst>
                <a:path h="2775839" w="5563108">
                  <a:moveTo>
                    <a:pt x="18034" y="0"/>
                  </a:moveTo>
                  <a:lnTo>
                    <a:pt x="5545074" y="0"/>
                  </a:lnTo>
                  <a:cubicBezTo>
                    <a:pt x="5555107" y="0"/>
                    <a:pt x="5563108" y="8128"/>
                    <a:pt x="5563108" y="18034"/>
                  </a:cubicBezTo>
                  <a:lnTo>
                    <a:pt x="5563108" y="2757805"/>
                  </a:lnTo>
                  <a:cubicBezTo>
                    <a:pt x="5563108" y="2767838"/>
                    <a:pt x="5554980" y="2775839"/>
                    <a:pt x="5545074" y="2775839"/>
                  </a:cubicBezTo>
                  <a:lnTo>
                    <a:pt x="18034" y="2775839"/>
                  </a:lnTo>
                  <a:cubicBezTo>
                    <a:pt x="8001" y="2775839"/>
                    <a:pt x="0" y="2767711"/>
                    <a:pt x="0" y="2757805"/>
                  </a:cubicBezTo>
                  <a:lnTo>
                    <a:pt x="0" y="18034"/>
                  </a:lnTo>
                  <a:cubicBezTo>
                    <a:pt x="0" y="8128"/>
                    <a:pt x="8128" y="0"/>
                    <a:pt x="18034" y="0"/>
                  </a:cubicBezTo>
                  <a:moveTo>
                    <a:pt x="18034" y="36068"/>
                  </a:moveTo>
                  <a:lnTo>
                    <a:pt x="18034" y="18034"/>
                  </a:lnTo>
                  <a:lnTo>
                    <a:pt x="36068" y="18034"/>
                  </a:lnTo>
                  <a:lnTo>
                    <a:pt x="36068" y="2757805"/>
                  </a:lnTo>
                  <a:lnTo>
                    <a:pt x="18034" y="2757805"/>
                  </a:lnTo>
                  <a:lnTo>
                    <a:pt x="18034" y="2739771"/>
                  </a:lnTo>
                  <a:lnTo>
                    <a:pt x="5545074" y="2739771"/>
                  </a:lnTo>
                  <a:lnTo>
                    <a:pt x="5545074" y="2757805"/>
                  </a:lnTo>
                  <a:lnTo>
                    <a:pt x="5527040" y="2757805"/>
                  </a:lnTo>
                  <a:lnTo>
                    <a:pt x="5527040" y="18034"/>
                  </a:lnTo>
                  <a:lnTo>
                    <a:pt x="5545074" y="18034"/>
                  </a:lnTo>
                  <a:lnTo>
                    <a:pt x="5545074" y="36068"/>
                  </a:lnTo>
                  <a:lnTo>
                    <a:pt x="18034" y="36068"/>
                  </a:lnTo>
                  <a:close/>
                </a:path>
              </a:pathLst>
            </a:custGeom>
            <a:solidFill>
              <a:srgbClr val="B66D31"/>
            </a:solidFill>
          </p:spPr>
        </p:sp>
        <p:sp>
          <p:nvSpPr>
            <p:cNvPr name="TextBox 20" id="20"/>
            <p:cNvSpPr txBox="true"/>
            <p:nvPr/>
          </p:nvSpPr>
          <p:spPr>
            <a:xfrm>
              <a:off x="0" y="-38100"/>
              <a:ext cx="5563162" cy="2813942"/>
            </a:xfrm>
            <a:prstGeom prst="rect">
              <a:avLst/>
            </a:prstGeom>
          </p:spPr>
          <p:txBody>
            <a:bodyPr anchor="t" rtlCol="false" tIns="50800" lIns="50800" bIns="50800" rIns="50800"/>
            <a:lstStyle/>
            <a:p>
              <a:pPr algn="ctr">
                <a:lnSpc>
                  <a:spcPts val="2131"/>
                </a:lnSpc>
              </a:pPr>
              <a:r>
                <a:rPr lang="en-US" sz="1775" b="true">
                  <a:solidFill>
                    <a:srgbClr val="000000"/>
                  </a:solidFill>
                  <a:latin typeface="Calibri (MS) Bold"/>
                  <a:ea typeface="Calibri (MS) Bold"/>
                  <a:cs typeface="Calibri (MS) Bold"/>
                  <a:sym typeface="Calibri (MS) Bold"/>
                </a:rPr>
                <a:t>How can degraded soil contribute to climate change?</a:t>
              </a:r>
            </a:p>
            <a:p>
              <a:pPr algn="ctr">
                <a:lnSpc>
                  <a:spcPts val="2131"/>
                </a:lnSpc>
              </a:pPr>
            </a:p>
            <a:p>
              <a:pPr algn="ctr">
                <a:lnSpc>
                  <a:spcPts val="2131"/>
                </a:lnSpc>
              </a:pPr>
              <a:r>
                <a:rPr lang="en-US" sz="1775" b="true">
                  <a:solidFill>
                    <a:srgbClr val="000000"/>
                  </a:solidFill>
                  <a:latin typeface="Calibri (MS) Bold"/>
                  <a:ea typeface="Calibri (MS) Bold"/>
                  <a:cs typeface="Calibri (MS) Bold"/>
                  <a:sym typeface="Calibri (MS) Bold"/>
                </a:rPr>
                <a:t>Check out </a:t>
              </a:r>
              <a:r>
                <a:rPr lang="en-US" b="true" sz="1775" u="sng">
                  <a:solidFill>
                    <a:srgbClr val="0000FF"/>
                  </a:solidFill>
                  <a:latin typeface="Calibri (MS) Bold"/>
                  <a:ea typeface="Calibri (MS) Bold"/>
                  <a:cs typeface="Calibri (MS) Bold"/>
                  <a:sym typeface="Calibri (MS) Bold"/>
                  <a:hlinkClick r:id="rId6" tooltip="https://www.wbur.org/hereandnow/2019/09/20/soil-degradation-climate-change"/>
                </a:rPr>
                <a:t>this</a:t>
              </a:r>
              <a:r>
                <a:rPr lang="en-US" sz="1775" b="true">
                  <a:solidFill>
                    <a:srgbClr val="000000"/>
                  </a:solidFill>
                  <a:latin typeface="Calibri (MS) Bold"/>
                  <a:ea typeface="Calibri (MS) Bold"/>
                  <a:cs typeface="Calibri (MS) Bold"/>
                  <a:sym typeface="Calibri (MS) Bold"/>
                </a:rPr>
                <a:t> interview with Louis Verchot, a scientist on the UNIPCC (can choose to listen to it as an alternative by pressing the play button).</a:t>
              </a:r>
            </a:p>
            <a:p>
              <a:pPr algn="l">
                <a:lnSpc>
                  <a:spcPts val="2131"/>
                </a:lnSpc>
              </a:pPr>
            </a:p>
          </p:txBody>
        </p:sp>
      </p:grpSp>
      <p:grpSp>
        <p:nvGrpSpPr>
          <p:cNvPr name="Group 21" id="21"/>
          <p:cNvGrpSpPr>
            <a:grpSpLocks noChangeAspect="true"/>
          </p:cNvGrpSpPr>
          <p:nvPr/>
        </p:nvGrpSpPr>
        <p:grpSpPr>
          <a:xfrm rot="0">
            <a:off x="5530042" y="5364480"/>
            <a:ext cx="4220172" cy="1982166"/>
            <a:chOff x="0" y="0"/>
            <a:chExt cx="5626896" cy="2642889"/>
          </a:xfrm>
        </p:grpSpPr>
        <p:sp>
          <p:nvSpPr>
            <p:cNvPr name="Freeform 22" id="22" descr="Carbon Sequestration"/>
            <p:cNvSpPr/>
            <p:nvPr/>
          </p:nvSpPr>
          <p:spPr>
            <a:xfrm flipH="false" flipV="false" rot="0">
              <a:off x="0" y="0"/>
              <a:ext cx="5626862" cy="2642870"/>
            </a:xfrm>
            <a:custGeom>
              <a:avLst/>
              <a:gdLst/>
              <a:ahLst/>
              <a:cxnLst/>
              <a:rect r="r" b="b" t="t" l="l"/>
              <a:pathLst>
                <a:path h="2642870" w="5626862">
                  <a:moveTo>
                    <a:pt x="0" y="0"/>
                  </a:moveTo>
                  <a:lnTo>
                    <a:pt x="5626862" y="0"/>
                  </a:lnTo>
                  <a:lnTo>
                    <a:pt x="5626862" y="2642870"/>
                  </a:lnTo>
                  <a:lnTo>
                    <a:pt x="0" y="2642870"/>
                  </a:lnTo>
                  <a:lnTo>
                    <a:pt x="0" y="0"/>
                  </a:lnTo>
                  <a:close/>
                </a:path>
              </a:pathLst>
            </a:custGeom>
            <a:blipFill>
              <a:blip r:embed="rId7"/>
              <a:stretch>
                <a:fillRect l="0" t="0" r="0" b="-24604"/>
              </a:stretch>
            </a:blipFill>
          </p:spPr>
        </p:sp>
      </p:grpSp>
      <p:grpSp>
        <p:nvGrpSpPr>
          <p:cNvPr name="Group 23" id="23"/>
          <p:cNvGrpSpPr/>
          <p:nvPr/>
        </p:nvGrpSpPr>
        <p:grpSpPr>
          <a:xfrm rot="0">
            <a:off x="5608319" y="4389120"/>
            <a:ext cx="4141893" cy="984885"/>
            <a:chOff x="0" y="0"/>
            <a:chExt cx="5522524" cy="1313180"/>
          </a:xfrm>
        </p:grpSpPr>
        <p:sp>
          <p:nvSpPr>
            <p:cNvPr name="Freeform 24" id="24"/>
            <p:cNvSpPr/>
            <p:nvPr/>
          </p:nvSpPr>
          <p:spPr>
            <a:xfrm flipH="false" flipV="false" rot="0">
              <a:off x="-1524" y="-1524"/>
              <a:ext cx="5525516" cy="1316228"/>
            </a:xfrm>
            <a:custGeom>
              <a:avLst/>
              <a:gdLst/>
              <a:ahLst/>
              <a:cxnLst/>
              <a:rect r="r" b="b" t="t" l="l"/>
              <a:pathLst>
                <a:path h="1316228" w="5525516">
                  <a:moveTo>
                    <a:pt x="1524" y="0"/>
                  </a:moveTo>
                  <a:lnTo>
                    <a:pt x="5523992" y="0"/>
                  </a:lnTo>
                  <a:cubicBezTo>
                    <a:pt x="5524881" y="0"/>
                    <a:pt x="5525516" y="762"/>
                    <a:pt x="5525516" y="1524"/>
                  </a:cubicBezTo>
                  <a:lnTo>
                    <a:pt x="5525516" y="1314704"/>
                  </a:lnTo>
                  <a:cubicBezTo>
                    <a:pt x="5525516" y="1315593"/>
                    <a:pt x="5524754" y="1316228"/>
                    <a:pt x="5523992" y="1316228"/>
                  </a:cubicBezTo>
                  <a:lnTo>
                    <a:pt x="1524" y="1316228"/>
                  </a:lnTo>
                  <a:cubicBezTo>
                    <a:pt x="635" y="1316228"/>
                    <a:pt x="0" y="1315466"/>
                    <a:pt x="0" y="1314704"/>
                  </a:cubicBezTo>
                  <a:lnTo>
                    <a:pt x="0" y="1524"/>
                  </a:lnTo>
                  <a:cubicBezTo>
                    <a:pt x="0" y="635"/>
                    <a:pt x="762" y="0"/>
                    <a:pt x="1524" y="0"/>
                  </a:cubicBezTo>
                  <a:moveTo>
                    <a:pt x="1524" y="3048"/>
                  </a:moveTo>
                  <a:lnTo>
                    <a:pt x="1524" y="1524"/>
                  </a:lnTo>
                  <a:lnTo>
                    <a:pt x="3048" y="1524"/>
                  </a:lnTo>
                  <a:lnTo>
                    <a:pt x="3048" y="1314704"/>
                  </a:lnTo>
                  <a:lnTo>
                    <a:pt x="1524" y="1314704"/>
                  </a:lnTo>
                  <a:lnTo>
                    <a:pt x="1524" y="1313180"/>
                  </a:lnTo>
                  <a:lnTo>
                    <a:pt x="5523992" y="1313180"/>
                  </a:lnTo>
                  <a:lnTo>
                    <a:pt x="5523992" y="1314704"/>
                  </a:lnTo>
                  <a:lnTo>
                    <a:pt x="5522468" y="1314704"/>
                  </a:lnTo>
                  <a:lnTo>
                    <a:pt x="5522468" y="1524"/>
                  </a:lnTo>
                  <a:lnTo>
                    <a:pt x="5523992" y="1524"/>
                  </a:lnTo>
                  <a:lnTo>
                    <a:pt x="5523992" y="3048"/>
                  </a:lnTo>
                  <a:lnTo>
                    <a:pt x="1524" y="3048"/>
                  </a:lnTo>
                  <a:close/>
                </a:path>
              </a:pathLst>
            </a:custGeom>
            <a:solidFill>
              <a:srgbClr val="4F81BD"/>
            </a:solidFill>
          </p:spPr>
        </p:sp>
        <p:sp>
          <p:nvSpPr>
            <p:cNvPr name="TextBox 25" id="25"/>
            <p:cNvSpPr txBox="true"/>
            <p:nvPr/>
          </p:nvSpPr>
          <p:spPr>
            <a:xfrm>
              <a:off x="0" y="-19050"/>
              <a:ext cx="5522524" cy="1332230"/>
            </a:xfrm>
            <a:prstGeom prst="rect">
              <a:avLst/>
            </a:prstGeom>
          </p:spPr>
          <p:txBody>
            <a:bodyPr anchor="t" rtlCol="false" tIns="50800" lIns="50800" bIns="50800" rIns="50800"/>
            <a:lstStyle/>
            <a:p>
              <a:pPr algn="l">
                <a:lnSpc>
                  <a:spcPts val="2304"/>
                </a:lnSpc>
              </a:pPr>
              <a:r>
                <a:rPr lang="en-US" sz="1920">
                  <a:solidFill>
                    <a:srgbClr val="202124"/>
                  </a:solidFill>
                  <a:latin typeface="Arial"/>
                  <a:ea typeface="Arial"/>
                  <a:cs typeface="Arial"/>
                  <a:sym typeface="Arial"/>
                </a:rPr>
                <a:t>Carbon sequestration is </a:t>
              </a:r>
              <a:r>
                <a:rPr lang="en-US" sz="1920" b="true">
                  <a:solidFill>
                    <a:srgbClr val="202124"/>
                  </a:solidFill>
                  <a:latin typeface="Arial Bold"/>
                  <a:ea typeface="Arial Bold"/>
                  <a:cs typeface="Arial Bold"/>
                  <a:sym typeface="Arial Bold"/>
                </a:rPr>
                <a:t>the process of capturing and storing atmospheric carbon dioxide</a:t>
              </a:r>
              <a:r>
                <a:rPr lang="en-US" sz="1920">
                  <a:solidFill>
                    <a:srgbClr val="202124"/>
                  </a:solidFill>
                  <a:latin typeface="Arial"/>
                  <a:ea typeface="Arial"/>
                  <a:cs typeface="Arial"/>
                  <a:sym typeface="Arial"/>
                </a:rPr>
                <a:t>.</a:t>
              </a:r>
            </a:p>
          </p:txBody>
        </p:sp>
      </p:grpSp>
      <p:sp>
        <p:nvSpPr>
          <p:cNvPr name="AutoShape 26" id="26"/>
          <p:cNvSpPr/>
          <p:nvPr/>
        </p:nvSpPr>
        <p:spPr>
          <a:xfrm rot="-329493">
            <a:off x="2099932" y="5206683"/>
            <a:ext cx="3603017" cy="0"/>
          </a:xfrm>
          <a:prstGeom prst="line">
            <a:avLst/>
          </a:prstGeom>
          <a:ln cap="rnd" w="9525">
            <a:solidFill>
              <a:srgbClr val="4F81BD"/>
            </a:solidFill>
            <a:prstDash val="solid"/>
            <a:headEnd type="none" len="sm" w="sm"/>
            <a:tailEnd type="triangle" len="med" w="lg"/>
          </a:ln>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 in the intensification of agriculture and the extension of cultivation – soil degradation</a:t>
              </a:r>
            </a:p>
          </p:txBody>
        </p:sp>
      </p:grpSp>
      <p:grpSp>
        <p:nvGrpSpPr>
          <p:cNvPr name="Group 7" id="7"/>
          <p:cNvGrpSpPr/>
          <p:nvPr/>
        </p:nvGrpSpPr>
        <p:grpSpPr>
          <a:xfrm rot="0">
            <a:off x="-13547" y="1043093"/>
            <a:ext cx="9780693" cy="2089338"/>
            <a:chOff x="0" y="0"/>
            <a:chExt cx="13040924" cy="2785783"/>
          </a:xfrm>
        </p:grpSpPr>
        <p:sp>
          <p:nvSpPr>
            <p:cNvPr name="Freeform 8" id="8"/>
            <p:cNvSpPr/>
            <p:nvPr/>
          </p:nvSpPr>
          <p:spPr>
            <a:xfrm flipH="false" flipV="false" rot="0">
              <a:off x="18034" y="18034"/>
              <a:ext cx="13004801" cy="2749677"/>
            </a:xfrm>
            <a:custGeom>
              <a:avLst/>
              <a:gdLst/>
              <a:ahLst/>
              <a:cxnLst/>
              <a:rect r="r" b="b" t="t" l="l"/>
              <a:pathLst>
                <a:path h="2749677" w="13004801">
                  <a:moveTo>
                    <a:pt x="0" y="0"/>
                  </a:moveTo>
                  <a:lnTo>
                    <a:pt x="13004801" y="0"/>
                  </a:lnTo>
                  <a:lnTo>
                    <a:pt x="13004801" y="2749677"/>
                  </a:lnTo>
                  <a:lnTo>
                    <a:pt x="0" y="2749677"/>
                  </a:lnTo>
                  <a:close/>
                </a:path>
              </a:pathLst>
            </a:custGeom>
            <a:solidFill>
              <a:srgbClr val="FFFF00"/>
            </a:solidFill>
          </p:spPr>
        </p:sp>
        <p:sp>
          <p:nvSpPr>
            <p:cNvPr name="Freeform 9" id="9"/>
            <p:cNvSpPr/>
            <p:nvPr/>
          </p:nvSpPr>
          <p:spPr>
            <a:xfrm flipH="false" flipV="false" rot="0">
              <a:off x="0" y="0"/>
              <a:ext cx="13040868" cy="2785745"/>
            </a:xfrm>
            <a:custGeom>
              <a:avLst/>
              <a:gdLst/>
              <a:ahLst/>
              <a:cxnLst/>
              <a:rect r="r" b="b" t="t" l="l"/>
              <a:pathLst>
                <a:path h="2785745" w="13040868">
                  <a:moveTo>
                    <a:pt x="18034" y="0"/>
                  </a:moveTo>
                  <a:lnTo>
                    <a:pt x="13022835" y="0"/>
                  </a:lnTo>
                  <a:cubicBezTo>
                    <a:pt x="13032867" y="0"/>
                    <a:pt x="13040868" y="8128"/>
                    <a:pt x="13040868" y="18034"/>
                  </a:cubicBezTo>
                  <a:lnTo>
                    <a:pt x="13040868" y="2767711"/>
                  </a:lnTo>
                  <a:cubicBezTo>
                    <a:pt x="13040868" y="2777744"/>
                    <a:pt x="13032739" y="2785745"/>
                    <a:pt x="13022835" y="2785745"/>
                  </a:cubicBezTo>
                  <a:lnTo>
                    <a:pt x="18034" y="2785745"/>
                  </a:lnTo>
                  <a:cubicBezTo>
                    <a:pt x="8001" y="2785745"/>
                    <a:pt x="0" y="2777617"/>
                    <a:pt x="0" y="2767711"/>
                  </a:cubicBezTo>
                  <a:lnTo>
                    <a:pt x="0" y="18034"/>
                  </a:lnTo>
                  <a:cubicBezTo>
                    <a:pt x="0" y="8128"/>
                    <a:pt x="8128" y="0"/>
                    <a:pt x="18034" y="0"/>
                  </a:cubicBezTo>
                  <a:moveTo>
                    <a:pt x="18034" y="36068"/>
                  </a:moveTo>
                  <a:lnTo>
                    <a:pt x="18034" y="18034"/>
                  </a:lnTo>
                  <a:lnTo>
                    <a:pt x="36068" y="18034"/>
                  </a:lnTo>
                  <a:lnTo>
                    <a:pt x="36068" y="2767711"/>
                  </a:lnTo>
                  <a:lnTo>
                    <a:pt x="18034" y="2767711"/>
                  </a:lnTo>
                  <a:lnTo>
                    <a:pt x="18034" y="2749677"/>
                  </a:lnTo>
                  <a:lnTo>
                    <a:pt x="13022835" y="2749677"/>
                  </a:lnTo>
                  <a:lnTo>
                    <a:pt x="13022835" y="2767711"/>
                  </a:lnTo>
                  <a:lnTo>
                    <a:pt x="13004800" y="2767711"/>
                  </a:lnTo>
                  <a:lnTo>
                    <a:pt x="13004800" y="18034"/>
                  </a:lnTo>
                  <a:lnTo>
                    <a:pt x="13022835" y="18034"/>
                  </a:lnTo>
                  <a:lnTo>
                    <a:pt x="13022835" y="36068"/>
                  </a:lnTo>
                  <a:lnTo>
                    <a:pt x="18034" y="36068"/>
                  </a:lnTo>
                  <a:close/>
                </a:path>
              </a:pathLst>
            </a:custGeom>
            <a:solidFill>
              <a:srgbClr val="B66D31"/>
            </a:solidFill>
          </p:spPr>
        </p:sp>
        <p:sp>
          <p:nvSpPr>
            <p:cNvPr name="TextBox 10" id="10"/>
            <p:cNvSpPr txBox="true"/>
            <p:nvPr/>
          </p:nvSpPr>
          <p:spPr>
            <a:xfrm>
              <a:off x="0" y="-28575"/>
              <a:ext cx="13040924" cy="2814358"/>
            </a:xfrm>
            <a:prstGeom prst="rect">
              <a:avLst/>
            </a:prstGeom>
          </p:spPr>
          <p:txBody>
            <a:bodyPr anchor="t" rtlCol="false" tIns="50800" lIns="50800" bIns="50800" rIns="50800"/>
            <a:lstStyle/>
            <a:p>
              <a:pPr algn="ctr">
                <a:lnSpc>
                  <a:spcPts val="1945"/>
                </a:lnSpc>
              </a:pPr>
              <a:r>
                <a:rPr lang="en-US" b="true" sz="1621" u="sng">
                  <a:solidFill>
                    <a:srgbClr val="000000"/>
                  </a:solidFill>
                  <a:latin typeface="Calibri (MS) Bold"/>
                  <a:ea typeface="Calibri (MS) Bold"/>
                  <a:cs typeface="Calibri (MS) Bold"/>
                  <a:sym typeface="Calibri (MS) Bold"/>
                </a:rPr>
                <a:t>Soil degradation – the effects of fertiliser use</a:t>
              </a:r>
            </a:p>
            <a:p>
              <a:pPr algn="l" marL="208655" indent="-104327" lvl="1">
                <a:lnSpc>
                  <a:spcPts val="1945"/>
                </a:lnSpc>
                <a:buFont typeface="Arial"/>
                <a:buChar char="•"/>
              </a:pPr>
              <a:r>
                <a:rPr lang="en-US" b="true" sz="1621">
                  <a:solidFill>
                    <a:srgbClr val="000000"/>
                  </a:solidFill>
                  <a:latin typeface="Calibri (MS) Bold"/>
                  <a:ea typeface="Calibri (MS) Bold"/>
                  <a:cs typeface="Calibri (MS) Bold"/>
                  <a:sym typeface="Calibri (MS) Bold"/>
                </a:rPr>
                <a:t>Research has shown that heavy and sustained use of artificial fertiliser can result in serious soil degradation.</a:t>
              </a:r>
            </a:p>
            <a:p>
              <a:pPr algn="l" marL="208655" indent="-104327" lvl="1">
                <a:lnSpc>
                  <a:spcPts val="1945"/>
                </a:lnSpc>
                <a:buFont typeface="Arial"/>
                <a:buChar char="•"/>
              </a:pPr>
              <a:r>
                <a:rPr lang="en-US" b="true" sz="1621">
                  <a:solidFill>
                    <a:srgbClr val="000000"/>
                  </a:solidFill>
                  <a:latin typeface="Calibri (MS) Bold"/>
                  <a:ea typeface="Calibri (MS) Bold"/>
                  <a:cs typeface="Calibri (MS) Bold"/>
                  <a:sym typeface="Calibri (MS) Bold"/>
                </a:rPr>
                <a:t>Soil profile A illustrates the problems that can result.</a:t>
              </a:r>
            </a:p>
            <a:p>
              <a:pPr algn="l" marL="208655" indent="-104327" lvl="1">
                <a:lnSpc>
                  <a:spcPts val="1945"/>
                </a:lnSpc>
                <a:buFont typeface="Arial"/>
                <a:buChar char="•"/>
              </a:pPr>
              <a:r>
                <a:rPr lang="en-US" b="true" sz="1621">
                  <a:solidFill>
                    <a:srgbClr val="000000"/>
                  </a:solidFill>
                  <a:latin typeface="Calibri (MS) Bold"/>
                  <a:ea typeface="Calibri (MS) Bold"/>
                  <a:cs typeface="Calibri (MS) Bold"/>
                  <a:sym typeface="Calibri (MS) Bold"/>
                </a:rPr>
                <a:t>In contrast, soil profile B shows a much healthier soil treated with organic fertiliser.</a:t>
              </a:r>
            </a:p>
            <a:p>
              <a:pPr algn="l" marL="208655" indent="-104327" lvl="1">
                <a:lnSpc>
                  <a:spcPts val="1945"/>
                </a:lnSpc>
                <a:buFont typeface="Arial"/>
                <a:buChar char="•"/>
              </a:pPr>
              <a:r>
                <a:rPr lang="en-US" b="true" sz="1621">
                  <a:solidFill>
                    <a:srgbClr val="000000"/>
                  </a:solidFill>
                  <a:latin typeface="Calibri (MS) Bold"/>
                  <a:ea typeface="Calibri (MS) Bold"/>
                  <a:cs typeface="Calibri (MS) Bold"/>
                  <a:sym typeface="Calibri (MS) Bold"/>
                </a:rPr>
                <a:t>In the artificially fertilised soil, the ability of the soil to infiltrate water has been compromised by the breakdown of soil aggregates to fine particles that have sealed the surface. Pore spaces have been filled up by the fine soil material from the broken crumbs. This can result in ponding in surface depressions, followed by soil erosion.</a:t>
              </a:r>
            </a:p>
          </p:txBody>
        </p:sp>
      </p:grpSp>
      <p:grpSp>
        <p:nvGrpSpPr>
          <p:cNvPr name="Group 11" id="11"/>
          <p:cNvGrpSpPr>
            <a:grpSpLocks noChangeAspect="true"/>
          </p:cNvGrpSpPr>
          <p:nvPr/>
        </p:nvGrpSpPr>
        <p:grpSpPr>
          <a:xfrm rot="0">
            <a:off x="165946" y="3292387"/>
            <a:ext cx="4629573" cy="3659734"/>
            <a:chOff x="0" y="0"/>
            <a:chExt cx="6172764" cy="4879646"/>
          </a:xfrm>
        </p:grpSpPr>
        <p:sp>
          <p:nvSpPr>
            <p:cNvPr name="Freeform 12" id="12"/>
            <p:cNvSpPr/>
            <p:nvPr/>
          </p:nvSpPr>
          <p:spPr>
            <a:xfrm flipH="false" flipV="false" rot="0">
              <a:off x="0" y="0"/>
              <a:ext cx="6172708" cy="4879594"/>
            </a:xfrm>
            <a:custGeom>
              <a:avLst/>
              <a:gdLst/>
              <a:ahLst/>
              <a:cxnLst/>
              <a:rect r="r" b="b" t="t" l="l"/>
              <a:pathLst>
                <a:path h="4879594" w="6172708">
                  <a:moveTo>
                    <a:pt x="0" y="0"/>
                  </a:moveTo>
                  <a:lnTo>
                    <a:pt x="6172708" y="0"/>
                  </a:lnTo>
                  <a:lnTo>
                    <a:pt x="6172708" y="4879594"/>
                  </a:lnTo>
                  <a:lnTo>
                    <a:pt x="0" y="4879594"/>
                  </a:lnTo>
                  <a:lnTo>
                    <a:pt x="0" y="0"/>
                  </a:lnTo>
                  <a:close/>
                </a:path>
              </a:pathLst>
            </a:custGeom>
            <a:blipFill>
              <a:blip r:embed="rId3"/>
              <a:stretch>
                <a:fillRect l="0" t="-16353" r="0" b="-16354"/>
              </a:stretch>
            </a:blipFill>
          </p:spPr>
        </p:sp>
      </p:grpSp>
      <p:grpSp>
        <p:nvGrpSpPr>
          <p:cNvPr name="Group 13" id="13"/>
          <p:cNvGrpSpPr>
            <a:grpSpLocks noChangeAspect="true"/>
          </p:cNvGrpSpPr>
          <p:nvPr/>
        </p:nvGrpSpPr>
        <p:grpSpPr>
          <a:xfrm rot="0">
            <a:off x="4866489" y="3292386"/>
            <a:ext cx="4887111" cy="3659734"/>
            <a:chOff x="0" y="0"/>
            <a:chExt cx="6516149" cy="4879646"/>
          </a:xfrm>
        </p:grpSpPr>
        <p:sp>
          <p:nvSpPr>
            <p:cNvPr name="Freeform 14" id="14"/>
            <p:cNvSpPr/>
            <p:nvPr/>
          </p:nvSpPr>
          <p:spPr>
            <a:xfrm flipH="false" flipV="false" rot="0">
              <a:off x="0" y="0"/>
              <a:ext cx="6516116" cy="4879594"/>
            </a:xfrm>
            <a:custGeom>
              <a:avLst/>
              <a:gdLst/>
              <a:ahLst/>
              <a:cxnLst/>
              <a:rect r="r" b="b" t="t" l="l"/>
              <a:pathLst>
                <a:path h="4879594" w="6516116">
                  <a:moveTo>
                    <a:pt x="0" y="0"/>
                  </a:moveTo>
                  <a:lnTo>
                    <a:pt x="6516116" y="0"/>
                  </a:lnTo>
                  <a:lnTo>
                    <a:pt x="6516116" y="4879594"/>
                  </a:lnTo>
                  <a:lnTo>
                    <a:pt x="0" y="4879594"/>
                  </a:lnTo>
                  <a:lnTo>
                    <a:pt x="0" y="0"/>
                  </a:lnTo>
                  <a:close/>
                </a:path>
              </a:pathLst>
            </a:custGeom>
            <a:blipFill>
              <a:blip r:embed="rId4"/>
              <a:stretch>
                <a:fillRect l="0" t="-19507" r="0" b="-19508"/>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 in the intensification of agriculture and the extension of cultivation – greenhouse emissions</a:t>
              </a:r>
            </a:p>
          </p:txBody>
        </p:sp>
      </p:grpSp>
      <p:grpSp>
        <p:nvGrpSpPr>
          <p:cNvPr name="Group 7" id="7"/>
          <p:cNvGrpSpPr/>
          <p:nvPr/>
        </p:nvGrpSpPr>
        <p:grpSpPr>
          <a:xfrm rot="0">
            <a:off x="-13547" y="1043092"/>
            <a:ext cx="5716693" cy="1733974"/>
            <a:chOff x="0" y="0"/>
            <a:chExt cx="7622258" cy="2311966"/>
          </a:xfrm>
        </p:grpSpPr>
        <p:sp>
          <p:nvSpPr>
            <p:cNvPr name="Freeform 8" id="8"/>
            <p:cNvSpPr/>
            <p:nvPr/>
          </p:nvSpPr>
          <p:spPr>
            <a:xfrm flipH="false" flipV="false" rot="0">
              <a:off x="18034" y="18034"/>
              <a:ext cx="7586218" cy="2275840"/>
            </a:xfrm>
            <a:custGeom>
              <a:avLst/>
              <a:gdLst/>
              <a:ahLst/>
              <a:cxnLst/>
              <a:rect r="r" b="b" t="t" l="l"/>
              <a:pathLst>
                <a:path h="2275840" w="7586218">
                  <a:moveTo>
                    <a:pt x="0" y="0"/>
                  </a:moveTo>
                  <a:lnTo>
                    <a:pt x="7586218" y="0"/>
                  </a:lnTo>
                  <a:lnTo>
                    <a:pt x="7586218" y="2275840"/>
                  </a:lnTo>
                  <a:lnTo>
                    <a:pt x="0" y="2275840"/>
                  </a:lnTo>
                  <a:close/>
                </a:path>
              </a:pathLst>
            </a:custGeom>
            <a:solidFill>
              <a:srgbClr val="FFFF00"/>
            </a:solidFill>
          </p:spPr>
        </p:sp>
        <p:sp>
          <p:nvSpPr>
            <p:cNvPr name="Freeform 9" id="9"/>
            <p:cNvSpPr/>
            <p:nvPr/>
          </p:nvSpPr>
          <p:spPr>
            <a:xfrm flipH="false" flipV="false" rot="0">
              <a:off x="0" y="0"/>
              <a:ext cx="7622286" cy="2311908"/>
            </a:xfrm>
            <a:custGeom>
              <a:avLst/>
              <a:gdLst/>
              <a:ahLst/>
              <a:cxnLst/>
              <a:rect r="r" b="b" t="t" l="l"/>
              <a:pathLst>
                <a:path h="2311908" w="7622286">
                  <a:moveTo>
                    <a:pt x="18034" y="0"/>
                  </a:moveTo>
                  <a:lnTo>
                    <a:pt x="7604252" y="0"/>
                  </a:lnTo>
                  <a:cubicBezTo>
                    <a:pt x="7614285" y="0"/>
                    <a:pt x="7622286" y="8128"/>
                    <a:pt x="7622286" y="18034"/>
                  </a:cubicBezTo>
                  <a:lnTo>
                    <a:pt x="7622286" y="2293874"/>
                  </a:lnTo>
                  <a:cubicBezTo>
                    <a:pt x="7622286" y="2303907"/>
                    <a:pt x="7614158" y="2311908"/>
                    <a:pt x="7604252" y="2311908"/>
                  </a:cubicBezTo>
                  <a:lnTo>
                    <a:pt x="18034" y="2311908"/>
                  </a:lnTo>
                  <a:cubicBezTo>
                    <a:pt x="8001" y="2311908"/>
                    <a:pt x="0" y="2303780"/>
                    <a:pt x="0" y="2293874"/>
                  </a:cubicBezTo>
                  <a:lnTo>
                    <a:pt x="0" y="18034"/>
                  </a:lnTo>
                  <a:cubicBezTo>
                    <a:pt x="0" y="8128"/>
                    <a:pt x="8128" y="0"/>
                    <a:pt x="18034" y="0"/>
                  </a:cubicBezTo>
                  <a:moveTo>
                    <a:pt x="18034" y="36068"/>
                  </a:moveTo>
                  <a:lnTo>
                    <a:pt x="18034" y="18034"/>
                  </a:lnTo>
                  <a:lnTo>
                    <a:pt x="36068" y="18034"/>
                  </a:lnTo>
                  <a:lnTo>
                    <a:pt x="36068" y="2293874"/>
                  </a:lnTo>
                  <a:lnTo>
                    <a:pt x="18034" y="2293874"/>
                  </a:lnTo>
                  <a:lnTo>
                    <a:pt x="18034" y="2275840"/>
                  </a:lnTo>
                  <a:lnTo>
                    <a:pt x="7604252" y="2275840"/>
                  </a:lnTo>
                  <a:lnTo>
                    <a:pt x="7604252" y="2293874"/>
                  </a:lnTo>
                  <a:lnTo>
                    <a:pt x="7586218" y="2293874"/>
                  </a:lnTo>
                  <a:lnTo>
                    <a:pt x="7586218" y="18034"/>
                  </a:lnTo>
                  <a:lnTo>
                    <a:pt x="7604252" y="18034"/>
                  </a:lnTo>
                  <a:lnTo>
                    <a:pt x="7604252" y="36068"/>
                  </a:lnTo>
                  <a:lnTo>
                    <a:pt x="18034" y="36068"/>
                  </a:lnTo>
                  <a:close/>
                </a:path>
              </a:pathLst>
            </a:custGeom>
            <a:solidFill>
              <a:srgbClr val="B66D31"/>
            </a:solidFill>
          </p:spPr>
        </p:sp>
        <p:sp>
          <p:nvSpPr>
            <p:cNvPr name="TextBox 10" id="10"/>
            <p:cNvSpPr txBox="true"/>
            <p:nvPr/>
          </p:nvSpPr>
          <p:spPr>
            <a:xfrm>
              <a:off x="0" y="-28575"/>
              <a:ext cx="7622258" cy="2340541"/>
            </a:xfrm>
            <a:prstGeom prst="rect">
              <a:avLst/>
            </a:prstGeom>
          </p:spPr>
          <p:txBody>
            <a:bodyPr anchor="t" rtlCol="false" tIns="50800" lIns="50800" bIns="50800" rIns="50800"/>
            <a:lstStyle/>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It has been estimated that food production and consumption accounts for up to twice as many greenhouse emissions as driving vehicles.</a:t>
              </a:r>
            </a:p>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Fig. 11.22 shows US data published in the New Scientist.</a:t>
              </a:r>
            </a:p>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The average US household’s footprint for food consumption is 8.1 tonnes of CO2 equivalent, compared with 4.4 tonnes from driving.</a:t>
              </a:r>
            </a:p>
            <a:p>
              <a:pPr algn="l" marL="175709" indent="-87855" lvl="1">
                <a:lnSpc>
                  <a:spcPts val="1638"/>
                </a:lnSpc>
                <a:buFont typeface="Arial"/>
                <a:buChar char="•"/>
              </a:pPr>
              <a:r>
                <a:rPr lang="en-US" b="true" sz="1365">
                  <a:solidFill>
                    <a:srgbClr val="000000"/>
                  </a:solidFill>
                  <a:latin typeface="Calibri (MS) Bold"/>
                  <a:ea typeface="Calibri (MS) Bold"/>
                  <a:cs typeface="Calibri (MS) Bold"/>
                  <a:sym typeface="Calibri (MS) Bold"/>
                </a:rPr>
                <a:t>Study the visuals on this slide (and access the link). Extract as much relevant data as you can.</a:t>
              </a:r>
            </a:p>
          </p:txBody>
        </p:sp>
      </p:grpSp>
      <p:grpSp>
        <p:nvGrpSpPr>
          <p:cNvPr name="Group 11" id="11"/>
          <p:cNvGrpSpPr>
            <a:grpSpLocks noChangeAspect="true"/>
          </p:cNvGrpSpPr>
          <p:nvPr/>
        </p:nvGrpSpPr>
        <p:grpSpPr>
          <a:xfrm rot="0">
            <a:off x="5721159" y="1093695"/>
            <a:ext cx="4032441" cy="3332480"/>
            <a:chOff x="0" y="0"/>
            <a:chExt cx="5376587" cy="4443307"/>
          </a:xfrm>
        </p:grpSpPr>
        <p:sp>
          <p:nvSpPr>
            <p:cNvPr name="Freeform 12" id="12"/>
            <p:cNvSpPr/>
            <p:nvPr/>
          </p:nvSpPr>
          <p:spPr>
            <a:xfrm flipH="false" flipV="false" rot="0">
              <a:off x="0" y="0"/>
              <a:ext cx="5376545" cy="4443349"/>
            </a:xfrm>
            <a:custGeom>
              <a:avLst/>
              <a:gdLst/>
              <a:ahLst/>
              <a:cxnLst/>
              <a:rect r="r" b="b" t="t" l="l"/>
              <a:pathLst>
                <a:path h="4443349" w="5376545">
                  <a:moveTo>
                    <a:pt x="0" y="0"/>
                  </a:moveTo>
                  <a:lnTo>
                    <a:pt x="5376545" y="0"/>
                  </a:lnTo>
                  <a:lnTo>
                    <a:pt x="5376545" y="4443349"/>
                  </a:lnTo>
                  <a:lnTo>
                    <a:pt x="0" y="4443349"/>
                  </a:lnTo>
                  <a:lnTo>
                    <a:pt x="0" y="0"/>
                  </a:lnTo>
                  <a:close/>
                </a:path>
              </a:pathLst>
            </a:custGeom>
            <a:blipFill>
              <a:blip r:embed="rId3"/>
              <a:stretch>
                <a:fillRect l="0" t="-11280" r="0" b="-11279"/>
              </a:stretch>
            </a:blipFill>
          </p:spPr>
        </p:sp>
      </p:grpSp>
      <p:grpSp>
        <p:nvGrpSpPr>
          <p:cNvPr name="Group 13" id="13"/>
          <p:cNvGrpSpPr/>
          <p:nvPr/>
        </p:nvGrpSpPr>
        <p:grpSpPr>
          <a:xfrm rot="0">
            <a:off x="5718048" y="4426175"/>
            <a:ext cx="4035552" cy="984885"/>
            <a:chOff x="0" y="0"/>
            <a:chExt cx="5380736" cy="1313180"/>
          </a:xfrm>
        </p:grpSpPr>
        <p:sp>
          <p:nvSpPr>
            <p:cNvPr name="Freeform 14" id="14"/>
            <p:cNvSpPr/>
            <p:nvPr/>
          </p:nvSpPr>
          <p:spPr>
            <a:xfrm flipH="false" flipV="false" rot="0">
              <a:off x="-1524" y="-1524"/>
              <a:ext cx="5383784" cy="1316228"/>
            </a:xfrm>
            <a:custGeom>
              <a:avLst/>
              <a:gdLst/>
              <a:ahLst/>
              <a:cxnLst/>
              <a:rect r="r" b="b" t="t" l="l"/>
              <a:pathLst>
                <a:path h="1316228" w="5383784">
                  <a:moveTo>
                    <a:pt x="1524" y="0"/>
                  </a:moveTo>
                  <a:lnTo>
                    <a:pt x="5382260" y="0"/>
                  </a:lnTo>
                  <a:cubicBezTo>
                    <a:pt x="5383149" y="0"/>
                    <a:pt x="5383784" y="762"/>
                    <a:pt x="5383784" y="1524"/>
                  </a:cubicBezTo>
                  <a:lnTo>
                    <a:pt x="5383784" y="1314704"/>
                  </a:lnTo>
                  <a:cubicBezTo>
                    <a:pt x="5383784" y="1315593"/>
                    <a:pt x="5383022" y="1316228"/>
                    <a:pt x="5382260" y="1316228"/>
                  </a:cubicBezTo>
                  <a:lnTo>
                    <a:pt x="1524" y="1316228"/>
                  </a:lnTo>
                  <a:cubicBezTo>
                    <a:pt x="635" y="1316228"/>
                    <a:pt x="0" y="1315466"/>
                    <a:pt x="0" y="1314704"/>
                  </a:cubicBezTo>
                  <a:lnTo>
                    <a:pt x="0" y="1524"/>
                  </a:lnTo>
                  <a:cubicBezTo>
                    <a:pt x="0" y="635"/>
                    <a:pt x="762" y="0"/>
                    <a:pt x="1524" y="0"/>
                  </a:cubicBezTo>
                  <a:moveTo>
                    <a:pt x="1524" y="3048"/>
                  </a:moveTo>
                  <a:lnTo>
                    <a:pt x="1524" y="1524"/>
                  </a:lnTo>
                  <a:lnTo>
                    <a:pt x="3048" y="1524"/>
                  </a:lnTo>
                  <a:lnTo>
                    <a:pt x="3048" y="1314704"/>
                  </a:lnTo>
                  <a:lnTo>
                    <a:pt x="1524" y="1314704"/>
                  </a:lnTo>
                  <a:lnTo>
                    <a:pt x="1524" y="1313180"/>
                  </a:lnTo>
                  <a:lnTo>
                    <a:pt x="5382260" y="1313180"/>
                  </a:lnTo>
                  <a:lnTo>
                    <a:pt x="5382260" y="1314704"/>
                  </a:lnTo>
                  <a:lnTo>
                    <a:pt x="5380736" y="1314704"/>
                  </a:lnTo>
                  <a:lnTo>
                    <a:pt x="5380736" y="1524"/>
                  </a:lnTo>
                  <a:lnTo>
                    <a:pt x="5382260" y="1524"/>
                  </a:lnTo>
                  <a:lnTo>
                    <a:pt x="5382260" y="3048"/>
                  </a:lnTo>
                  <a:lnTo>
                    <a:pt x="1524" y="3048"/>
                  </a:lnTo>
                  <a:close/>
                </a:path>
              </a:pathLst>
            </a:custGeom>
            <a:solidFill>
              <a:srgbClr val="4F81BD"/>
            </a:solidFill>
          </p:spPr>
        </p:sp>
        <p:sp>
          <p:nvSpPr>
            <p:cNvPr name="TextBox 15" id="15"/>
            <p:cNvSpPr txBox="true"/>
            <p:nvPr/>
          </p:nvSpPr>
          <p:spPr>
            <a:xfrm>
              <a:off x="0" y="-47625"/>
              <a:ext cx="5380736" cy="1360805"/>
            </a:xfrm>
            <a:prstGeom prst="rect">
              <a:avLst/>
            </a:prstGeom>
          </p:spPr>
          <p:txBody>
            <a:bodyPr anchor="t" rtlCol="false" tIns="50800" lIns="50800" bIns="50800" rIns="50800"/>
            <a:lstStyle/>
            <a:p>
              <a:pPr algn="l">
                <a:lnSpc>
                  <a:spcPts val="2304"/>
                </a:lnSpc>
              </a:pPr>
              <a:r>
                <a:rPr lang="en-US" sz="1920" u="sng">
                  <a:solidFill>
                    <a:srgbClr val="0000FF"/>
                  </a:solidFill>
                  <a:latin typeface="Calibri (MS)"/>
                  <a:ea typeface="Calibri (MS)"/>
                  <a:cs typeface="Calibri (MS)"/>
                  <a:sym typeface="Calibri (MS)"/>
                  <a:hlinkClick r:id="rId4" tooltip="https://ourworldindata.org/food-ghg-emissions"/>
                </a:rPr>
                <a:t>Food production is responsible for one-quarter of the world’s greenhouse gas emissions</a:t>
              </a:r>
              <a:r>
                <a:rPr lang="en-US" sz="1920">
                  <a:solidFill>
                    <a:srgbClr val="000000"/>
                  </a:solidFill>
                  <a:latin typeface="Calibri (MS)"/>
                  <a:ea typeface="Calibri (MS)"/>
                  <a:cs typeface="Calibri (MS)"/>
                  <a:sym typeface="Calibri (MS)"/>
                </a:rPr>
                <a:t> </a:t>
              </a:r>
            </a:p>
          </p:txBody>
        </p:sp>
      </p:grpSp>
      <p:grpSp>
        <p:nvGrpSpPr>
          <p:cNvPr name="Group 16" id="16"/>
          <p:cNvGrpSpPr>
            <a:grpSpLocks noChangeAspect="true"/>
          </p:cNvGrpSpPr>
          <p:nvPr/>
        </p:nvGrpSpPr>
        <p:grpSpPr>
          <a:xfrm rot="0">
            <a:off x="6668347" y="5445760"/>
            <a:ext cx="3085253" cy="1869439"/>
            <a:chOff x="0" y="0"/>
            <a:chExt cx="4113671" cy="2492585"/>
          </a:xfrm>
        </p:grpSpPr>
        <p:sp>
          <p:nvSpPr>
            <p:cNvPr name="Freeform 17" id="17" descr="What is methane? Greenhouse gases - Market Business News"/>
            <p:cNvSpPr/>
            <p:nvPr/>
          </p:nvSpPr>
          <p:spPr>
            <a:xfrm flipH="false" flipV="false" rot="0">
              <a:off x="0" y="0"/>
              <a:ext cx="4113657" cy="2492629"/>
            </a:xfrm>
            <a:custGeom>
              <a:avLst/>
              <a:gdLst/>
              <a:ahLst/>
              <a:cxnLst/>
              <a:rect r="r" b="b" t="t" l="l"/>
              <a:pathLst>
                <a:path h="2492629" w="4113657">
                  <a:moveTo>
                    <a:pt x="0" y="0"/>
                  </a:moveTo>
                  <a:lnTo>
                    <a:pt x="4113657" y="0"/>
                  </a:lnTo>
                  <a:lnTo>
                    <a:pt x="4113657" y="2492629"/>
                  </a:lnTo>
                  <a:lnTo>
                    <a:pt x="0" y="2492629"/>
                  </a:lnTo>
                  <a:lnTo>
                    <a:pt x="0" y="0"/>
                  </a:lnTo>
                  <a:close/>
                </a:path>
              </a:pathLst>
            </a:custGeom>
            <a:blipFill>
              <a:blip r:embed="rId5"/>
              <a:stretch>
                <a:fillRect l="0" t="0" r="0" b="-56570"/>
              </a:stretch>
            </a:blipFill>
          </p:spPr>
        </p:sp>
      </p:grpSp>
      <p:grpSp>
        <p:nvGrpSpPr>
          <p:cNvPr name="Group 18" id="18"/>
          <p:cNvGrpSpPr>
            <a:grpSpLocks noChangeAspect="true"/>
          </p:cNvGrpSpPr>
          <p:nvPr/>
        </p:nvGrpSpPr>
        <p:grpSpPr>
          <a:xfrm rot="0">
            <a:off x="2735072" y="2759935"/>
            <a:ext cx="2873248" cy="4555265"/>
            <a:chOff x="0" y="0"/>
            <a:chExt cx="3830997" cy="6073687"/>
          </a:xfrm>
        </p:grpSpPr>
        <p:sp>
          <p:nvSpPr>
            <p:cNvPr name="Freeform 19" id="19"/>
            <p:cNvSpPr/>
            <p:nvPr/>
          </p:nvSpPr>
          <p:spPr>
            <a:xfrm flipH="false" flipV="false" rot="0">
              <a:off x="0" y="0"/>
              <a:ext cx="3830955" cy="6073648"/>
            </a:xfrm>
            <a:custGeom>
              <a:avLst/>
              <a:gdLst/>
              <a:ahLst/>
              <a:cxnLst/>
              <a:rect r="r" b="b" t="t" l="l"/>
              <a:pathLst>
                <a:path h="6073648" w="3830955">
                  <a:moveTo>
                    <a:pt x="0" y="0"/>
                  </a:moveTo>
                  <a:lnTo>
                    <a:pt x="3830955" y="0"/>
                  </a:lnTo>
                  <a:lnTo>
                    <a:pt x="3830955" y="6073648"/>
                  </a:lnTo>
                  <a:lnTo>
                    <a:pt x="0" y="6073648"/>
                  </a:lnTo>
                  <a:lnTo>
                    <a:pt x="0" y="0"/>
                  </a:lnTo>
                  <a:close/>
                </a:path>
              </a:pathLst>
            </a:custGeom>
            <a:blipFill>
              <a:blip r:embed="rId6"/>
              <a:stretch>
                <a:fillRect l="-7845" t="0" r="-7847" b="0"/>
              </a:stretch>
            </a:blipFill>
          </p:spPr>
        </p:sp>
      </p:grpSp>
      <p:grpSp>
        <p:nvGrpSpPr>
          <p:cNvPr name="Group 20" id="20"/>
          <p:cNvGrpSpPr>
            <a:grpSpLocks noChangeAspect="true"/>
          </p:cNvGrpSpPr>
          <p:nvPr/>
        </p:nvGrpSpPr>
        <p:grpSpPr>
          <a:xfrm rot="0">
            <a:off x="0" y="2783056"/>
            <a:ext cx="2692802" cy="4532144"/>
            <a:chOff x="0" y="0"/>
            <a:chExt cx="3590403" cy="6042859"/>
          </a:xfrm>
        </p:grpSpPr>
        <p:sp>
          <p:nvSpPr>
            <p:cNvPr name="Freeform 21" id="21"/>
            <p:cNvSpPr/>
            <p:nvPr/>
          </p:nvSpPr>
          <p:spPr>
            <a:xfrm flipH="false" flipV="false" rot="0">
              <a:off x="0" y="0"/>
              <a:ext cx="3590417" cy="6042914"/>
            </a:xfrm>
            <a:custGeom>
              <a:avLst/>
              <a:gdLst/>
              <a:ahLst/>
              <a:cxnLst/>
              <a:rect r="r" b="b" t="t" l="l"/>
              <a:pathLst>
                <a:path h="6042914" w="3590417">
                  <a:moveTo>
                    <a:pt x="0" y="0"/>
                  </a:moveTo>
                  <a:lnTo>
                    <a:pt x="3590417" y="0"/>
                  </a:lnTo>
                  <a:lnTo>
                    <a:pt x="3590417" y="6042914"/>
                  </a:lnTo>
                  <a:lnTo>
                    <a:pt x="0" y="6042914"/>
                  </a:lnTo>
                  <a:lnTo>
                    <a:pt x="0" y="0"/>
                  </a:lnTo>
                  <a:close/>
                </a:path>
              </a:pathLst>
            </a:custGeom>
            <a:blipFill>
              <a:blip r:embed="rId7"/>
              <a:stretch>
                <a:fillRect l="-5840" t="0" r="-5840" b="0"/>
              </a:stretch>
            </a:blip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2"/>
            <a:ext cx="9780693" cy="1481667"/>
            <a:chOff x="0" y="0"/>
            <a:chExt cx="13040924" cy="1975556"/>
          </a:xfrm>
        </p:grpSpPr>
        <p:sp>
          <p:nvSpPr>
            <p:cNvPr name="Freeform 4" id="4"/>
            <p:cNvSpPr/>
            <p:nvPr/>
          </p:nvSpPr>
          <p:spPr>
            <a:xfrm flipH="false" flipV="false" rot="0">
              <a:off x="18034" y="18034"/>
              <a:ext cx="13004801" cy="1939417"/>
            </a:xfrm>
            <a:custGeom>
              <a:avLst/>
              <a:gdLst/>
              <a:ahLst/>
              <a:cxnLst/>
              <a:rect r="r" b="b" t="t" l="l"/>
              <a:pathLst>
                <a:path h="1939417" w="13004801">
                  <a:moveTo>
                    <a:pt x="0" y="0"/>
                  </a:moveTo>
                  <a:lnTo>
                    <a:pt x="13004801" y="0"/>
                  </a:lnTo>
                  <a:lnTo>
                    <a:pt x="13004801" y="1939417"/>
                  </a:lnTo>
                  <a:lnTo>
                    <a:pt x="0" y="1939417"/>
                  </a:lnTo>
                  <a:close/>
                </a:path>
              </a:pathLst>
            </a:custGeom>
            <a:solidFill>
              <a:srgbClr val="9BBB59"/>
            </a:solidFill>
          </p:spPr>
        </p:sp>
        <p:sp>
          <p:nvSpPr>
            <p:cNvPr name="Freeform 5" id="5"/>
            <p:cNvSpPr/>
            <p:nvPr/>
          </p:nvSpPr>
          <p:spPr>
            <a:xfrm flipH="false" flipV="false" rot="0">
              <a:off x="0" y="0"/>
              <a:ext cx="13040868" cy="1975485"/>
            </a:xfrm>
            <a:custGeom>
              <a:avLst/>
              <a:gdLst/>
              <a:ahLst/>
              <a:cxnLst/>
              <a:rect r="r" b="b" t="t" l="l"/>
              <a:pathLst>
                <a:path h="1975485" w="13040868">
                  <a:moveTo>
                    <a:pt x="18034" y="0"/>
                  </a:moveTo>
                  <a:lnTo>
                    <a:pt x="13022835" y="0"/>
                  </a:lnTo>
                  <a:cubicBezTo>
                    <a:pt x="13032867" y="0"/>
                    <a:pt x="13040868" y="8128"/>
                    <a:pt x="13040868" y="18034"/>
                  </a:cubicBezTo>
                  <a:lnTo>
                    <a:pt x="13040868" y="1957451"/>
                  </a:lnTo>
                  <a:cubicBezTo>
                    <a:pt x="13040868" y="1967484"/>
                    <a:pt x="13032739" y="1975485"/>
                    <a:pt x="13022835" y="1975485"/>
                  </a:cubicBezTo>
                  <a:lnTo>
                    <a:pt x="18034" y="1975485"/>
                  </a:lnTo>
                  <a:cubicBezTo>
                    <a:pt x="8001" y="1975485"/>
                    <a:pt x="0" y="1967357"/>
                    <a:pt x="0" y="1957451"/>
                  </a:cubicBezTo>
                  <a:lnTo>
                    <a:pt x="0" y="18034"/>
                  </a:lnTo>
                  <a:cubicBezTo>
                    <a:pt x="0" y="8128"/>
                    <a:pt x="8128" y="0"/>
                    <a:pt x="18034" y="0"/>
                  </a:cubicBezTo>
                  <a:moveTo>
                    <a:pt x="18034" y="36068"/>
                  </a:moveTo>
                  <a:lnTo>
                    <a:pt x="18034" y="18034"/>
                  </a:lnTo>
                  <a:lnTo>
                    <a:pt x="36068" y="18034"/>
                  </a:lnTo>
                  <a:lnTo>
                    <a:pt x="36068" y="1957451"/>
                  </a:lnTo>
                  <a:lnTo>
                    <a:pt x="18034" y="1957451"/>
                  </a:lnTo>
                  <a:lnTo>
                    <a:pt x="18034" y="1939417"/>
                  </a:lnTo>
                  <a:lnTo>
                    <a:pt x="13022835" y="1939417"/>
                  </a:lnTo>
                  <a:lnTo>
                    <a:pt x="13022835" y="1957451"/>
                  </a:lnTo>
                  <a:lnTo>
                    <a:pt x="13004800" y="1957451"/>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2042231"/>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 in the intensification of agriculture and the extension of cultivation – the environmental impact of the Green Revolution</a:t>
              </a:r>
            </a:p>
          </p:txBody>
        </p:sp>
      </p:grpSp>
      <p:grpSp>
        <p:nvGrpSpPr>
          <p:cNvPr name="Group 7" id="7"/>
          <p:cNvGrpSpPr/>
          <p:nvPr/>
        </p:nvGrpSpPr>
        <p:grpSpPr>
          <a:xfrm rot="0">
            <a:off x="-13547" y="1449492"/>
            <a:ext cx="5066453" cy="5879254"/>
            <a:chOff x="0" y="0"/>
            <a:chExt cx="6755271" cy="7839006"/>
          </a:xfrm>
        </p:grpSpPr>
        <p:sp>
          <p:nvSpPr>
            <p:cNvPr name="Freeform 8" id="8"/>
            <p:cNvSpPr/>
            <p:nvPr/>
          </p:nvSpPr>
          <p:spPr>
            <a:xfrm flipH="false" flipV="false" rot="0">
              <a:off x="18034" y="18034"/>
              <a:ext cx="6719189" cy="7802880"/>
            </a:xfrm>
            <a:custGeom>
              <a:avLst/>
              <a:gdLst/>
              <a:ahLst/>
              <a:cxnLst/>
              <a:rect r="r" b="b" t="t" l="l"/>
              <a:pathLst>
                <a:path h="7802880" w="6719189">
                  <a:moveTo>
                    <a:pt x="0" y="0"/>
                  </a:moveTo>
                  <a:lnTo>
                    <a:pt x="6719189" y="0"/>
                  </a:lnTo>
                  <a:lnTo>
                    <a:pt x="6719189" y="7802880"/>
                  </a:lnTo>
                  <a:lnTo>
                    <a:pt x="0" y="7802880"/>
                  </a:lnTo>
                  <a:close/>
                </a:path>
              </a:pathLst>
            </a:custGeom>
            <a:solidFill>
              <a:srgbClr val="FFFF00"/>
            </a:solidFill>
          </p:spPr>
        </p:sp>
        <p:sp>
          <p:nvSpPr>
            <p:cNvPr name="Freeform 9" id="9"/>
            <p:cNvSpPr/>
            <p:nvPr/>
          </p:nvSpPr>
          <p:spPr>
            <a:xfrm flipH="false" flipV="false" rot="0">
              <a:off x="0" y="0"/>
              <a:ext cx="6755257" cy="7838949"/>
            </a:xfrm>
            <a:custGeom>
              <a:avLst/>
              <a:gdLst/>
              <a:ahLst/>
              <a:cxnLst/>
              <a:rect r="r" b="b" t="t" l="l"/>
              <a:pathLst>
                <a:path h="7838949" w="6755257">
                  <a:moveTo>
                    <a:pt x="18034" y="0"/>
                  </a:moveTo>
                  <a:lnTo>
                    <a:pt x="6737223" y="0"/>
                  </a:lnTo>
                  <a:cubicBezTo>
                    <a:pt x="6747256" y="0"/>
                    <a:pt x="6755257" y="8128"/>
                    <a:pt x="6755257" y="18034"/>
                  </a:cubicBezTo>
                  <a:lnTo>
                    <a:pt x="6755257" y="7820914"/>
                  </a:lnTo>
                  <a:cubicBezTo>
                    <a:pt x="6755257" y="7830948"/>
                    <a:pt x="6747129" y="7838949"/>
                    <a:pt x="6737223" y="7838949"/>
                  </a:cubicBezTo>
                  <a:lnTo>
                    <a:pt x="18034" y="7838949"/>
                  </a:lnTo>
                  <a:cubicBezTo>
                    <a:pt x="8001" y="7838949"/>
                    <a:pt x="0" y="7830820"/>
                    <a:pt x="0" y="7820914"/>
                  </a:cubicBezTo>
                  <a:lnTo>
                    <a:pt x="0" y="18034"/>
                  </a:lnTo>
                  <a:cubicBezTo>
                    <a:pt x="0" y="8128"/>
                    <a:pt x="8128" y="0"/>
                    <a:pt x="18034" y="0"/>
                  </a:cubicBezTo>
                  <a:moveTo>
                    <a:pt x="18034" y="36068"/>
                  </a:moveTo>
                  <a:lnTo>
                    <a:pt x="18034" y="18034"/>
                  </a:lnTo>
                  <a:lnTo>
                    <a:pt x="36068" y="18034"/>
                  </a:lnTo>
                  <a:lnTo>
                    <a:pt x="36068" y="7820914"/>
                  </a:lnTo>
                  <a:lnTo>
                    <a:pt x="18034" y="7820914"/>
                  </a:lnTo>
                  <a:lnTo>
                    <a:pt x="18034" y="7802880"/>
                  </a:lnTo>
                  <a:lnTo>
                    <a:pt x="6737223" y="7802880"/>
                  </a:lnTo>
                  <a:lnTo>
                    <a:pt x="6737223" y="7820914"/>
                  </a:lnTo>
                  <a:lnTo>
                    <a:pt x="6719189" y="7820914"/>
                  </a:lnTo>
                  <a:lnTo>
                    <a:pt x="6719189" y="18034"/>
                  </a:lnTo>
                  <a:lnTo>
                    <a:pt x="6737223" y="18034"/>
                  </a:lnTo>
                  <a:lnTo>
                    <a:pt x="6737223" y="36068"/>
                  </a:lnTo>
                  <a:lnTo>
                    <a:pt x="18034" y="36068"/>
                  </a:lnTo>
                  <a:close/>
                </a:path>
              </a:pathLst>
            </a:custGeom>
            <a:solidFill>
              <a:srgbClr val="B66D31"/>
            </a:solidFill>
          </p:spPr>
        </p:sp>
        <p:sp>
          <p:nvSpPr>
            <p:cNvPr name="TextBox 10" id="10"/>
            <p:cNvSpPr txBox="true"/>
            <p:nvPr/>
          </p:nvSpPr>
          <p:spPr>
            <a:xfrm>
              <a:off x="0" y="-47625"/>
              <a:ext cx="6755271" cy="7886631"/>
            </a:xfrm>
            <a:prstGeom prst="rect">
              <a:avLst/>
            </a:prstGeom>
          </p:spPr>
          <p:txBody>
            <a:bodyPr anchor="t" rtlCol="false" tIns="50800" lIns="50800" bIns="50800" rIns="50800"/>
            <a:lstStyle/>
            <a:p>
              <a:pPr algn="ctr">
                <a:lnSpc>
                  <a:spcPts val="2934"/>
                </a:lnSpc>
              </a:pPr>
              <a:r>
                <a:rPr lang="en-US" b="true" sz="2445" u="sng">
                  <a:solidFill>
                    <a:srgbClr val="000000"/>
                  </a:solidFill>
                  <a:latin typeface="Calibri (MS) Bold"/>
                  <a:ea typeface="Calibri (MS) Bold"/>
                  <a:cs typeface="Calibri (MS) Bold"/>
                  <a:sym typeface="Calibri (MS) Bold"/>
                </a:rPr>
                <a:t>What was/is the Green Revolution? You learned about it in Year 12. You should study this important topic again as it has been a vital component in increasing yields per hectare in MICs/LICs. </a:t>
              </a:r>
            </a:p>
            <a:p>
              <a:pPr algn="ctr">
                <a:lnSpc>
                  <a:spcPts val="2934"/>
                </a:lnSpc>
              </a:pPr>
            </a:p>
            <a:p>
              <a:pPr algn="ctr">
                <a:lnSpc>
                  <a:spcPts val="2934"/>
                </a:lnSpc>
              </a:pPr>
              <a:r>
                <a:rPr lang="en-US" sz="2445" b="true">
                  <a:solidFill>
                    <a:srgbClr val="000000"/>
                  </a:solidFill>
                  <a:latin typeface="Calibri (MS) Bold"/>
                  <a:ea typeface="Calibri (MS) Bold"/>
                  <a:cs typeface="Calibri (MS) Bold"/>
                  <a:sym typeface="Calibri (MS) Bold"/>
                </a:rPr>
                <a:t>Spend 5 minutes studying </a:t>
              </a:r>
              <a:r>
                <a:rPr lang="en-US" b="true" sz="2445" u="sng">
                  <a:solidFill>
                    <a:srgbClr val="0000FF"/>
                  </a:solidFill>
                  <a:latin typeface="Calibri (MS) Bold"/>
                  <a:ea typeface="Calibri (MS) Bold"/>
                  <a:cs typeface="Calibri (MS) Bold"/>
                  <a:sym typeface="Calibri (MS) Bold"/>
                  <a:hlinkClick r:id="rId3" tooltip="https://www.coolgeography.co.uk/A-level/AQA/Year%2012/Food%20supply/Managing%20food%20supply/Green%20Revolution.htm"/>
                </a:rPr>
                <a:t>this</a:t>
              </a:r>
              <a:r>
                <a:rPr lang="en-US" sz="2445" b="true">
                  <a:solidFill>
                    <a:srgbClr val="000000"/>
                  </a:solidFill>
                  <a:latin typeface="Calibri (MS) Bold"/>
                  <a:ea typeface="Calibri (MS) Bold"/>
                  <a:cs typeface="Calibri (MS) Bold"/>
                  <a:sym typeface="Calibri (MS) Bold"/>
                </a:rPr>
                <a:t> webpage to re-familiarise yourself with the project.</a:t>
              </a:r>
            </a:p>
            <a:p>
              <a:pPr algn="ctr">
                <a:lnSpc>
                  <a:spcPts val="2934"/>
                </a:lnSpc>
              </a:pPr>
            </a:p>
            <a:p>
              <a:pPr algn="ctr">
                <a:lnSpc>
                  <a:spcPts val="2934"/>
                </a:lnSpc>
              </a:pPr>
              <a:r>
                <a:rPr lang="en-US" sz="2445" b="true">
                  <a:solidFill>
                    <a:srgbClr val="000000"/>
                  </a:solidFill>
                  <a:latin typeface="Calibri (MS) Bold"/>
                  <a:ea typeface="Calibri (MS) Bold"/>
                  <a:cs typeface="Calibri (MS) Bold"/>
                  <a:sym typeface="Calibri (MS) Bold"/>
                </a:rPr>
                <a:t>Use the extracts on the next slide to answer the following question:</a:t>
              </a:r>
            </a:p>
            <a:p>
              <a:pPr algn="ctr">
                <a:lnSpc>
                  <a:spcPts val="2934"/>
                </a:lnSpc>
              </a:pPr>
              <a:r>
                <a:rPr lang="en-US" sz="2445" b="true">
                  <a:solidFill>
                    <a:srgbClr val="000000"/>
                  </a:solidFill>
                  <a:latin typeface="Calibri (MS) Bold"/>
                  <a:ea typeface="Calibri (MS) Bold"/>
                  <a:cs typeface="Calibri (MS) Bold"/>
                  <a:sym typeface="Calibri (MS) Bold"/>
                </a:rPr>
                <a:t>Discuss the environmental impact of the Green Revolution.</a:t>
              </a:r>
            </a:p>
          </p:txBody>
        </p:sp>
      </p:grpSp>
      <p:grpSp>
        <p:nvGrpSpPr>
          <p:cNvPr name="Group 11" id="11"/>
          <p:cNvGrpSpPr>
            <a:grpSpLocks noChangeAspect="true"/>
          </p:cNvGrpSpPr>
          <p:nvPr/>
        </p:nvGrpSpPr>
        <p:grpSpPr>
          <a:xfrm rot="0">
            <a:off x="5120640" y="1544321"/>
            <a:ext cx="4548293" cy="2438400"/>
            <a:chOff x="0" y="0"/>
            <a:chExt cx="6064391" cy="3251200"/>
          </a:xfrm>
        </p:grpSpPr>
        <p:sp>
          <p:nvSpPr>
            <p:cNvPr name="Freeform 12" id="12" descr="THE GREEN REVOLUTION (The Third Agricultural Revolution) - ppt video online  download"/>
            <p:cNvSpPr/>
            <p:nvPr/>
          </p:nvSpPr>
          <p:spPr>
            <a:xfrm flipH="false" flipV="false" rot="0">
              <a:off x="0" y="0"/>
              <a:ext cx="6064377" cy="3251200"/>
            </a:xfrm>
            <a:custGeom>
              <a:avLst/>
              <a:gdLst/>
              <a:ahLst/>
              <a:cxnLst/>
              <a:rect r="r" b="b" t="t" l="l"/>
              <a:pathLst>
                <a:path h="3251200" w="6064377">
                  <a:moveTo>
                    <a:pt x="0" y="0"/>
                  </a:moveTo>
                  <a:lnTo>
                    <a:pt x="6064377" y="0"/>
                  </a:lnTo>
                  <a:lnTo>
                    <a:pt x="6064377" y="3251200"/>
                  </a:lnTo>
                  <a:lnTo>
                    <a:pt x="0" y="3251200"/>
                  </a:lnTo>
                  <a:lnTo>
                    <a:pt x="0" y="0"/>
                  </a:lnTo>
                  <a:close/>
                </a:path>
              </a:pathLst>
            </a:custGeom>
            <a:blipFill>
              <a:blip r:embed="rId4"/>
              <a:stretch>
                <a:fillRect l="0" t="0" r="0" b="-39895"/>
              </a:stretch>
            </a:blipFill>
          </p:spPr>
        </p:sp>
      </p:grpSp>
      <p:grpSp>
        <p:nvGrpSpPr>
          <p:cNvPr name="Group 13" id="13"/>
          <p:cNvGrpSpPr>
            <a:grpSpLocks noChangeAspect="true"/>
          </p:cNvGrpSpPr>
          <p:nvPr/>
        </p:nvGrpSpPr>
        <p:grpSpPr>
          <a:xfrm rot="0">
            <a:off x="5120640" y="4145280"/>
            <a:ext cx="4548293" cy="3169920"/>
            <a:chOff x="0" y="0"/>
            <a:chExt cx="6064391" cy="4226560"/>
          </a:xfrm>
        </p:grpSpPr>
        <p:sp>
          <p:nvSpPr>
            <p:cNvPr name="Freeform 14" id="14" descr="The Green Revolution"/>
            <p:cNvSpPr/>
            <p:nvPr/>
          </p:nvSpPr>
          <p:spPr>
            <a:xfrm flipH="false" flipV="false" rot="0">
              <a:off x="0" y="0"/>
              <a:ext cx="6064377" cy="4226560"/>
            </a:xfrm>
            <a:custGeom>
              <a:avLst/>
              <a:gdLst/>
              <a:ahLst/>
              <a:cxnLst/>
              <a:rect r="r" b="b" t="t" l="l"/>
              <a:pathLst>
                <a:path h="4226560" w="6064377">
                  <a:moveTo>
                    <a:pt x="0" y="0"/>
                  </a:moveTo>
                  <a:lnTo>
                    <a:pt x="6064377" y="0"/>
                  </a:lnTo>
                  <a:lnTo>
                    <a:pt x="6064377" y="4226560"/>
                  </a:lnTo>
                  <a:lnTo>
                    <a:pt x="0" y="4226560"/>
                  </a:lnTo>
                  <a:lnTo>
                    <a:pt x="0" y="0"/>
                  </a:lnTo>
                  <a:close/>
                </a:path>
              </a:pathLst>
            </a:custGeom>
            <a:blipFill>
              <a:blip r:embed="rId5"/>
              <a:stretch>
                <a:fillRect l="0" t="0" r="0" b="-7612"/>
              </a:stretch>
            </a:blipFill>
          </p:spPr>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2"/>
            <a:ext cx="9780693" cy="1481667"/>
            <a:chOff x="0" y="0"/>
            <a:chExt cx="13040924" cy="1975556"/>
          </a:xfrm>
        </p:grpSpPr>
        <p:sp>
          <p:nvSpPr>
            <p:cNvPr name="Freeform 4" id="4"/>
            <p:cNvSpPr/>
            <p:nvPr/>
          </p:nvSpPr>
          <p:spPr>
            <a:xfrm flipH="false" flipV="false" rot="0">
              <a:off x="18034" y="18034"/>
              <a:ext cx="13004801" cy="1939417"/>
            </a:xfrm>
            <a:custGeom>
              <a:avLst/>
              <a:gdLst/>
              <a:ahLst/>
              <a:cxnLst/>
              <a:rect r="r" b="b" t="t" l="l"/>
              <a:pathLst>
                <a:path h="1939417" w="13004801">
                  <a:moveTo>
                    <a:pt x="0" y="0"/>
                  </a:moveTo>
                  <a:lnTo>
                    <a:pt x="13004801" y="0"/>
                  </a:lnTo>
                  <a:lnTo>
                    <a:pt x="13004801" y="1939417"/>
                  </a:lnTo>
                  <a:lnTo>
                    <a:pt x="0" y="1939417"/>
                  </a:lnTo>
                  <a:close/>
                </a:path>
              </a:pathLst>
            </a:custGeom>
            <a:solidFill>
              <a:srgbClr val="9BBB59"/>
            </a:solidFill>
          </p:spPr>
        </p:sp>
        <p:sp>
          <p:nvSpPr>
            <p:cNvPr name="Freeform 5" id="5"/>
            <p:cNvSpPr/>
            <p:nvPr/>
          </p:nvSpPr>
          <p:spPr>
            <a:xfrm flipH="false" flipV="false" rot="0">
              <a:off x="0" y="0"/>
              <a:ext cx="13040868" cy="1975485"/>
            </a:xfrm>
            <a:custGeom>
              <a:avLst/>
              <a:gdLst/>
              <a:ahLst/>
              <a:cxnLst/>
              <a:rect r="r" b="b" t="t" l="l"/>
              <a:pathLst>
                <a:path h="1975485" w="13040868">
                  <a:moveTo>
                    <a:pt x="18034" y="0"/>
                  </a:moveTo>
                  <a:lnTo>
                    <a:pt x="13022835" y="0"/>
                  </a:lnTo>
                  <a:cubicBezTo>
                    <a:pt x="13032867" y="0"/>
                    <a:pt x="13040868" y="8128"/>
                    <a:pt x="13040868" y="18034"/>
                  </a:cubicBezTo>
                  <a:lnTo>
                    <a:pt x="13040868" y="1957451"/>
                  </a:lnTo>
                  <a:cubicBezTo>
                    <a:pt x="13040868" y="1967484"/>
                    <a:pt x="13032739" y="1975485"/>
                    <a:pt x="13022835" y="1975485"/>
                  </a:cubicBezTo>
                  <a:lnTo>
                    <a:pt x="18034" y="1975485"/>
                  </a:lnTo>
                  <a:cubicBezTo>
                    <a:pt x="8001" y="1975485"/>
                    <a:pt x="0" y="1967357"/>
                    <a:pt x="0" y="1957451"/>
                  </a:cubicBezTo>
                  <a:lnTo>
                    <a:pt x="0" y="18034"/>
                  </a:lnTo>
                  <a:cubicBezTo>
                    <a:pt x="0" y="8128"/>
                    <a:pt x="8128" y="0"/>
                    <a:pt x="18034" y="0"/>
                  </a:cubicBezTo>
                  <a:moveTo>
                    <a:pt x="18034" y="36068"/>
                  </a:moveTo>
                  <a:lnTo>
                    <a:pt x="18034" y="18034"/>
                  </a:lnTo>
                  <a:lnTo>
                    <a:pt x="36068" y="18034"/>
                  </a:lnTo>
                  <a:lnTo>
                    <a:pt x="36068" y="1957451"/>
                  </a:lnTo>
                  <a:lnTo>
                    <a:pt x="18034" y="1957451"/>
                  </a:lnTo>
                  <a:lnTo>
                    <a:pt x="18034" y="1939417"/>
                  </a:lnTo>
                  <a:lnTo>
                    <a:pt x="13022835" y="1939417"/>
                  </a:lnTo>
                  <a:lnTo>
                    <a:pt x="13022835" y="1957451"/>
                  </a:lnTo>
                  <a:lnTo>
                    <a:pt x="13004800" y="1957451"/>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2042231"/>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Issues in the intensification of agriculture and the extension of cultivation – the environmental impact of the Green Revolution</a:t>
              </a:r>
            </a:p>
          </p:txBody>
        </p:sp>
      </p:grpSp>
      <p:grpSp>
        <p:nvGrpSpPr>
          <p:cNvPr name="Group 7" id="7"/>
          <p:cNvGrpSpPr>
            <a:grpSpLocks noChangeAspect="true"/>
          </p:cNvGrpSpPr>
          <p:nvPr/>
        </p:nvGrpSpPr>
        <p:grpSpPr>
          <a:xfrm rot="0">
            <a:off x="1" y="1479295"/>
            <a:ext cx="4551680" cy="2259585"/>
            <a:chOff x="0" y="0"/>
            <a:chExt cx="6068907" cy="3012780"/>
          </a:xfrm>
        </p:grpSpPr>
        <p:sp>
          <p:nvSpPr>
            <p:cNvPr name="Freeform 8" id="8"/>
            <p:cNvSpPr/>
            <p:nvPr/>
          </p:nvSpPr>
          <p:spPr>
            <a:xfrm flipH="false" flipV="false" rot="0">
              <a:off x="0" y="0"/>
              <a:ext cx="6068949" cy="3012821"/>
            </a:xfrm>
            <a:custGeom>
              <a:avLst/>
              <a:gdLst/>
              <a:ahLst/>
              <a:cxnLst/>
              <a:rect r="r" b="b" t="t" l="l"/>
              <a:pathLst>
                <a:path h="3012821" w="6068949">
                  <a:moveTo>
                    <a:pt x="0" y="0"/>
                  </a:moveTo>
                  <a:lnTo>
                    <a:pt x="6068949" y="0"/>
                  </a:lnTo>
                  <a:lnTo>
                    <a:pt x="6068949" y="3012821"/>
                  </a:lnTo>
                  <a:lnTo>
                    <a:pt x="0" y="3012821"/>
                  </a:lnTo>
                  <a:lnTo>
                    <a:pt x="0" y="0"/>
                  </a:lnTo>
                  <a:close/>
                </a:path>
              </a:pathLst>
            </a:custGeom>
            <a:blipFill>
              <a:blip r:embed="rId3"/>
              <a:stretch>
                <a:fillRect l="0" t="-7268" r="0" b="-7266"/>
              </a:stretch>
            </a:blipFill>
          </p:spPr>
        </p:sp>
      </p:grpSp>
      <p:grpSp>
        <p:nvGrpSpPr>
          <p:cNvPr name="Group 9" id="9"/>
          <p:cNvGrpSpPr>
            <a:grpSpLocks noChangeAspect="true"/>
          </p:cNvGrpSpPr>
          <p:nvPr/>
        </p:nvGrpSpPr>
        <p:grpSpPr>
          <a:xfrm rot="0">
            <a:off x="1" y="3738880"/>
            <a:ext cx="4551680" cy="3576320"/>
            <a:chOff x="0" y="0"/>
            <a:chExt cx="6068907" cy="4768427"/>
          </a:xfrm>
        </p:grpSpPr>
        <p:sp>
          <p:nvSpPr>
            <p:cNvPr name="Freeform 10" id="10"/>
            <p:cNvSpPr/>
            <p:nvPr/>
          </p:nvSpPr>
          <p:spPr>
            <a:xfrm flipH="false" flipV="false" rot="0">
              <a:off x="0" y="0"/>
              <a:ext cx="6068949" cy="4768469"/>
            </a:xfrm>
            <a:custGeom>
              <a:avLst/>
              <a:gdLst/>
              <a:ahLst/>
              <a:cxnLst/>
              <a:rect r="r" b="b" t="t" l="l"/>
              <a:pathLst>
                <a:path h="4768469" w="6068949">
                  <a:moveTo>
                    <a:pt x="0" y="0"/>
                  </a:moveTo>
                  <a:lnTo>
                    <a:pt x="6068949" y="0"/>
                  </a:lnTo>
                  <a:lnTo>
                    <a:pt x="6068949" y="4768469"/>
                  </a:lnTo>
                  <a:lnTo>
                    <a:pt x="0" y="4768469"/>
                  </a:lnTo>
                  <a:lnTo>
                    <a:pt x="0" y="0"/>
                  </a:lnTo>
                  <a:close/>
                </a:path>
              </a:pathLst>
            </a:custGeom>
            <a:blipFill>
              <a:blip r:embed="rId4"/>
              <a:stretch>
                <a:fillRect l="0" t="-19174" r="0" b="-19173"/>
              </a:stretch>
            </a:blipFill>
          </p:spPr>
        </p:sp>
      </p:grpSp>
      <p:grpSp>
        <p:nvGrpSpPr>
          <p:cNvPr name="Group 11" id="11"/>
          <p:cNvGrpSpPr>
            <a:grpSpLocks noChangeAspect="true"/>
          </p:cNvGrpSpPr>
          <p:nvPr/>
        </p:nvGrpSpPr>
        <p:grpSpPr>
          <a:xfrm rot="0">
            <a:off x="4551681" y="1479295"/>
            <a:ext cx="5201919" cy="3234945"/>
            <a:chOff x="0" y="0"/>
            <a:chExt cx="6935892" cy="4313260"/>
          </a:xfrm>
        </p:grpSpPr>
        <p:sp>
          <p:nvSpPr>
            <p:cNvPr name="Freeform 12" id="12"/>
            <p:cNvSpPr/>
            <p:nvPr/>
          </p:nvSpPr>
          <p:spPr>
            <a:xfrm flipH="false" flipV="false" rot="0">
              <a:off x="0" y="0"/>
              <a:ext cx="6935851" cy="4313301"/>
            </a:xfrm>
            <a:custGeom>
              <a:avLst/>
              <a:gdLst/>
              <a:ahLst/>
              <a:cxnLst/>
              <a:rect r="r" b="b" t="t" l="l"/>
              <a:pathLst>
                <a:path h="4313301" w="6935851">
                  <a:moveTo>
                    <a:pt x="0" y="0"/>
                  </a:moveTo>
                  <a:lnTo>
                    <a:pt x="6935851" y="0"/>
                  </a:lnTo>
                  <a:lnTo>
                    <a:pt x="6935851" y="4313301"/>
                  </a:lnTo>
                  <a:lnTo>
                    <a:pt x="0" y="4313301"/>
                  </a:lnTo>
                  <a:lnTo>
                    <a:pt x="0" y="0"/>
                  </a:lnTo>
                  <a:close/>
                </a:path>
              </a:pathLst>
            </a:custGeom>
            <a:blipFill>
              <a:blip r:embed="rId5"/>
              <a:stretch>
                <a:fillRect l="0" t="-8152" r="0" b="-8151"/>
              </a:stretch>
            </a:blipFill>
          </p:spPr>
        </p:sp>
      </p:grpSp>
      <p:grpSp>
        <p:nvGrpSpPr>
          <p:cNvPr name="Group 13" id="13"/>
          <p:cNvGrpSpPr/>
          <p:nvPr/>
        </p:nvGrpSpPr>
        <p:grpSpPr>
          <a:xfrm rot="0">
            <a:off x="4632960" y="4904613"/>
            <a:ext cx="5091084" cy="2166747"/>
            <a:chOff x="0" y="0"/>
            <a:chExt cx="6788112" cy="2888996"/>
          </a:xfrm>
        </p:grpSpPr>
        <p:sp>
          <p:nvSpPr>
            <p:cNvPr name="Freeform 14" id="14"/>
            <p:cNvSpPr/>
            <p:nvPr/>
          </p:nvSpPr>
          <p:spPr>
            <a:xfrm flipH="false" flipV="false" rot="0">
              <a:off x="0" y="0"/>
              <a:ext cx="6788150" cy="2888996"/>
            </a:xfrm>
            <a:custGeom>
              <a:avLst/>
              <a:gdLst/>
              <a:ahLst/>
              <a:cxnLst/>
              <a:rect r="r" b="b" t="t" l="l"/>
              <a:pathLst>
                <a:path h="2888996" w="6788150">
                  <a:moveTo>
                    <a:pt x="0" y="0"/>
                  </a:moveTo>
                  <a:lnTo>
                    <a:pt x="6788150" y="0"/>
                  </a:lnTo>
                  <a:lnTo>
                    <a:pt x="6788150" y="2888996"/>
                  </a:lnTo>
                  <a:lnTo>
                    <a:pt x="0" y="2888996"/>
                  </a:lnTo>
                  <a:close/>
                </a:path>
              </a:pathLst>
            </a:custGeom>
            <a:solidFill>
              <a:srgbClr val="DCE6F2"/>
            </a:solidFill>
          </p:spPr>
        </p:sp>
        <p:sp>
          <p:nvSpPr>
            <p:cNvPr name="Freeform 15" id="15"/>
            <p:cNvSpPr/>
            <p:nvPr/>
          </p:nvSpPr>
          <p:spPr>
            <a:xfrm flipH="false" flipV="false" rot="0">
              <a:off x="-1524" y="-1524"/>
              <a:ext cx="6791198" cy="2892044"/>
            </a:xfrm>
            <a:custGeom>
              <a:avLst/>
              <a:gdLst/>
              <a:ahLst/>
              <a:cxnLst/>
              <a:rect r="r" b="b" t="t" l="l"/>
              <a:pathLst>
                <a:path h="2892044" w="6791198">
                  <a:moveTo>
                    <a:pt x="1524" y="0"/>
                  </a:moveTo>
                  <a:lnTo>
                    <a:pt x="6789674" y="0"/>
                  </a:lnTo>
                  <a:cubicBezTo>
                    <a:pt x="6790563" y="0"/>
                    <a:pt x="6791198" y="762"/>
                    <a:pt x="6791198" y="1524"/>
                  </a:cubicBezTo>
                  <a:lnTo>
                    <a:pt x="6791198" y="2890520"/>
                  </a:lnTo>
                  <a:cubicBezTo>
                    <a:pt x="6791198" y="2891409"/>
                    <a:pt x="6790436" y="2892044"/>
                    <a:pt x="6789674" y="2892044"/>
                  </a:cubicBezTo>
                  <a:lnTo>
                    <a:pt x="1524" y="2892044"/>
                  </a:lnTo>
                  <a:cubicBezTo>
                    <a:pt x="635" y="2892044"/>
                    <a:pt x="0" y="2891282"/>
                    <a:pt x="0" y="2890520"/>
                  </a:cubicBezTo>
                  <a:lnTo>
                    <a:pt x="0" y="1524"/>
                  </a:lnTo>
                  <a:cubicBezTo>
                    <a:pt x="0" y="635"/>
                    <a:pt x="762" y="0"/>
                    <a:pt x="1524" y="0"/>
                  </a:cubicBezTo>
                  <a:moveTo>
                    <a:pt x="1524" y="3048"/>
                  </a:moveTo>
                  <a:lnTo>
                    <a:pt x="1524" y="1524"/>
                  </a:lnTo>
                  <a:lnTo>
                    <a:pt x="3048" y="1524"/>
                  </a:lnTo>
                  <a:lnTo>
                    <a:pt x="3048" y="2890520"/>
                  </a:lnTo>
                  <a:lnTo>
                    <a:pt x="1524" y="2890520"/>
                  </a:lnTo>
                  <a:lnTo>
                    <a:pt x="1524" y="2888996"/>
                  </a:lnTo>
                  <a:lnTo>
                    <a:pt x="6789674" y="2888996"/>
                  </a:lnTo>
                  <a:lnTo>
                    <a:pt x="6789674" y="2890520"/>
                  </a:lnTo>
                  <a:lnTo>
                    <a:pt x="6788150" y="2890520"/>
                  </a:lnTo>
                  <a:lnTo>
                    <a:pt x="6788150" y="1524"/>
                  </a:lnTo>
                  <a:lnTo>
                    <a:pt x="6789674" y="1524"/>
                  </a:lnTo>
                  <a:lnTo>
                    <a:pt x="6789674" y="3048"/>
                  </a:lnTo>
                  <a:lnTo>
                    <a:pt x="1524" y="3048"/>
                  </a:lnTo>
                  <a:close/>
                </a:path>
              </a:pathLst>
            </a:custGeom>
            <a:solidFill>
              <a:srgbClr val="4F81BD"/>
            </a:solidFill>
          </p:spPr>
        </p:sp>
        <p:sp>
          <p:nvSpPr>
            <p:cNvPr name="TextBox 16" id="16"/>
            <p:cNvSpPr txBox="true"/>
            <p:nvPr/>
          </p:nvSpPr>
          <p:spPr>
            <a:xfrm>
              <a:off x="0" y="-28575"/>
              <a:ext cx="6788112" cy="2917571"/>
            </a:xfrm>
            <a:prstGeom prst="rect">
              <a:avLst/>
            </a:prstGeom>
          </p:spPr>
          <p:txBody>
            <a:bodyPr anchor="t" rtlCol="false" tIns="50800" lIns="50800" bIns="50800" rIns="50800"/>
            <a:lstStyle/>
            <a:p>
              <a:pPr algn="l">
                <a:lnSpc>
                  <a:spcPts val="1791"/>
                </a:lnSpc>
              </a:pPr>
              <a:r>
                <a:rPr lang="en-US" sz="1493">
                  <a:solidFill>
                    <a:srgbClr val="000000"/>
                  </a:solidFill>
                  <a:latin typeface="Calibri (MS)"/>
                  <a:ea typeface="Calibri (MS)"/>
                  <a:cs typeface="Calibri (MS)"/>
                  <a:sym typeface="Calibri (MS)"/>
                </a:rPr>
                <a:t>‘The benefits from intensifying agriculture are greater than the problems it causes.’ With reference to one or more examples, how far do you agree with this statement? [20] </a:t>
              </a:r>
            </a:p>
            <a:p>
              <a:pPr algn="l">
                <a:lnSpc>
                  <a:spcPts val="1791"/>
                </a:lnSpc>
              </a:pPr>
            </a:p>
            <a:p>
              <a:pPr algn="l">
                <a:lnSpc>
                  <a:spcPts val="1791"/>
                </a:lnSpc>
              </a:pPr>
              <a:r>
                <a:rPr lang="en-US" sz="1493">
                  <a:solidFill>
                    <a:srgbClr val="000000"/>
                  </a:solidFill>
                  <a:latin typeface="Calibri (MS)"/>
                  <a:ea typeface="Calibri (MS)"/>
                  <a:cs typeface="Calibri (MS)"/>
                  <a:sym typeface="Calibri (MS)"/>
                </a:rPr>
                <a:t>With the help of one or more examples, evaluate the impacts of the intensification of agriculture. [20] </a:t>
              </a:r>
            </a:p>
            <a:p>
              <a:pPr algn="l">
                <a:lnSpc>
                  <a:spcPts val="1791"/>
                </a:lnSpc>
              </a:pPr>
            </a:p>
            <a:p>
              <a:pPr algn="l">
                <a:lnSpc>
                  <a:spcPts val="1791"/>
                </a:lnSpc>
              </a:pPr>
              <a:r>
                <a:rPr lang="en-US" sz="1493">
                  <a:solidFill>
                    <a:srgbClr val="000000"/>
                  </a:solidFill>
                  <a:latin typeface="Calibri (MS)"/>
                  <a:ea typeface="Calibri (MS)"/>
                  <a:cs typeface="Calibri (MS)"/>
                  <a:sym typeface="Calibri (MS)"/>
                </a:rPr>
                <a:t>2 ‘Agricultural change does not benefit many people.’ With reference to one or more examples, how far do you agree? [20] </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0" y="0"/>
            <a:ext cx="9753600" cy="1056640"/>
            <a:chOff x="0" y="0"/>
            <a:chExt cx="13004800" cy="1408853"/>
          </a:xfrm>
        </p:grpSpPr>
        <p:sp>
          <p:nvSpPr>
            <p:cNvPr name="Freeform 4" id="4"/>
            <p:cNvSpPr/>
            <p:nvPr/>
          </p:nvSpPr>
          <p:spPr>
            <a:xfrm flipH="false" flipV="false" rot="0">
              <a:off x="0" y="0"/>
              <a:ext cx="13004800" cy="1408853"/>
            </a:xfrm>
            <a:custGeom>
              <a:avLst/>
              <a:gdLst/>
              <a:ahLst/>
              <a:cxnLst/>
              <a:rect r="r" b="b" t="t" l="l"/>
              <a:pathLst>
                <a:path h="1408853" w="13004800">
                  <a:moveTo>
                    <a:pt x="0" y="0"/>
                  </a:moveTo>
                  <a:lnTo>
                    <a:pt x="13004800" y="0"/>
                  </a:lnTo>
                  <a:lnTo>
                    <a:pt x="13004800" y="1408853"/>
                  </a:lnTo>
                  <a:lnTo>
                    <a:pt x="0" y="1408853"/>
                  </a:lnTo>
                  <a:close/>
                </a:path>
              </a:pathLst>
            </a:custGeom>
            <a:solidFill>
              <a:srgbClr val="000000">
                <a:alpha val="0"/>
              </a:srgbClr>
            </a:solidFill>
          </p:spPr>
        </p:sp>
        <p:sp>
          <p:nvSpPr>
            <p:cNvPr name="TextBox 5" id="5"/>
            <p:cNvSpPr txBox="true"/>
            <p:nvPr/>
          </p:nvSpPr>
          <p:spPr>
            <a:xfrm>
              <a:off x="0" y="-57150"/>
              <a:ext cx="13004800" cy="1466003"/>
            </a:xfrm>
            <a:prstGeom prst="rect">
              <a:avLst/>
            </a:prstGeom>
          </p:spPr>
          <p:txBody>
            <a:bodyPr anchor="ctr" rtlCol="false" tIns="0" lIns="0" bIns="0" rIns="0"/>
            <a:lstStyle/>
            <a:p>
              <a:pPr algn="ctr">
                <a:lnSpc>
                  <a:spcPts val="3840"/>
                </a:lnSpc>
              </a:pPr>
              <a:r>
                <a:rPr lang="en-US" sz="3200" b="true">
                  <a:solidFill>
                    <a:srgbClr val="000000"/>
                  </a:solidFill>
                  <a:latin typeface="Calibri (MS) Bold"/>
                  <a:ea typeface="Calibri (MS) Bold"/>
                  <a:cs typeface="Calibri (MS) Bold"/>
                  <a:sym typeface="Calibri (MS) Bold"/>
                </a:rPr>
                <a:t>Great webpage!</a:t>
              </a:r>
            </a:p>
          </p:txBody>
        </p:sp>
      </p:grpSp>
      <p:grpSp>
        <p:nvGrpSpPr>
          <p:cNvPr name="Group 6" id="6"/>
          <p:cNvGrpSpPr/>
          <p:nvPr/>
        </p:nvGrpSpPr>
        <p:grpSpPr>
          <a:xfrm rot="0">
            <a:off x="6583680" y="1137921"/>
            <a:ext cx="3007360" cy="3657600"/>
            <a:chOff x="0" y="0"/>
            <a:chExt cx="4009813" cy="4876800"/>
          </a:xfrm>
        </p:grpSpPr>
        <p:sp>
          <p:nvSpPr>
            <p:cNvPr name="Freeform 7" id="7"/>
            <p:cNvSpPr/>
            <p:nvPr/>
          </p:nvSpPr>
          <p:spPr>
            <a:xfrm flipH="false" flipV="false" rot="0">
              <a:off x="-1524" y="-1524"/>
              <a:ext cx="4012819" cy="4879848"/>
            </a:xfrm>
            <a:custGeom>
              <a:avLst/>
              <a:gdLst/>
              <a:ahLst/>
              <a:cxnLst/>
              <a:rect r="r" b="b" t="t" l="l"/>
              <a:pathLst>
                <a:path h="4879848" w="4012819">
                  <a:moveTo>
                    <a:pt x="1524" y="0"/>
                  </a:moveTo>
                  <a:lnTo>
                    <a:pt x="4011295" y="0"/>
                  </a:lnTo>
                  <a:cubicBezTo>
                    <a:pt x="4012184" y="0"/>
                    <a:pt x="4012819" y="762"/>
                    <a:pt x="4012819" y="1524"/>
                  </a:cubicBezTo>
                  <a:lnTo>
                    <a:pt x="4012819" y="4878324"/>
                  </a:lnTo>
                  <a:cubicBezTo>
                    <a:pt x="4012819" y="4879213"/>
                    <a:pt x="4012057" y="4879848"/>
                    <a:pt x="4011295" y="4879848"/>
                  </a:cubicBezTo>
                  <a:lnTo>
                    <a:pt x="1524" y="4879848"/>
                  </a:lnTo>
                  <a:cubicBezTo>
                    <a:pt x="635" y="4879848"/>
                    <a:pt x="0" y="4879086"/>
                    <a:pt x="0" y="4878324"/>
                  </a:cubicBezTo>
                  <a:lnTo>
                    <a:pt x="0" y="1524"/>
                  </a:lnTo>
                  <a:cubicBezTo>
                    <a:pt x="0" y="635"/>
                    <a:pt x="762" y="0"/>
                    <a:pt x="1524" y="0"/>
                  </a:cubicBezTo>
                  <a:moveTo>
                    <a:pt x="1524" y="3048"/>
                  </a:moveTo>
                  <a:lnTo>
                    <a:pt x="1524" y="1524"/>
                  </a:lnTo>
                  <a:lnTo>
                    <a:pt x="3048" y="1524"/>
                  </a:lnTo>
                  <a:lnTo>
                    <a:pt x="3048" y="4878324"/>
                  </a:lnTo>
                  <a:lnTo>
                    <a:pt x="1524" y="4878324"/>
                  </a:lnTo>
                  <a:lnTo>
                    <a:pt x="1524" y="4876800"/>
                  </a:lnTo>
                  <a:lnTo>
                    <a:pt x="4011295" y="4876800"/>
                  </a:lnTo>
                  <a:lnTo>
                    <a:pt x="4011295" y="4878324"/>
                  </a:lnTo>
                  <a:lnTo>
                    <a:pt x="4009771" y="4878324"/>
                  </a:lnTo>
                  <a:lnTo>
                    <a:pt x="4009771" y="1524"/>
                  </a:lnTo>
                  <a:lnTo>
                    <a:pt x="4011295" y="1524"/>
                  </a:lnTo>
                  <a:lnTo>
                    <a:pt x="4011295" y="3048"/>
                  </a:lnTo>
                  <a:lnTo>
                    <a:pt x="1524" y="3048"/>
                  </a:lnTo>
                  <a:close/>
                </a:path>
              </a:pathLst>
            </a:custGeom>
            <a:solidFill>
              <a:srgbClr val="C0504D"/>
            </a:solidFill>
          </p:spPr>
        </p:sp>
        <p:sp>
          <p:nvSpPr>
            <p:cNvPr name="TextBox 8" id="8"/>
            <p:cNvSpPr txBox="true"/>
            <p:nvPr/>
          </p:nvSpPr>
          <p:spPr>
            <a:xfrm>
              <a:off x="0" y="-57150"/>
              <a:ext cx="4009813" cy="4933950"/>
            </a:xfrm>
            <a:prstGeom prst="rect">
              <a:avLst/>
            </a:prstGeom>
          </p:spPr>
          <p:txBody>
            <a:bodyPr anchor="t" rtlCol="false" tIns="50800" lIns="50800" bIns="50800" rIns="50800"/>
            <a:lstStyle/>
            <a:p>
              <a:pPr algn="l">
                <a:lnSpc>
                  <a:spcPts val="2867"/>
                </a:lnSpc>
              </a:pPr>
              <a:r>
                <a:rPr lang="en-US" sz="2389">
                  <a:solidFill>
                    <a:srgbClr val="000000"/>
                  </a:solidFill>
                  <a:latin typeface="Calibri (MS)"/>
                  <a:ea typeface="Calibri (MS)"/>
                  <a:cs typeface="Calibri (MS)"/>
                  <a:sym typeface="Calibri (MS)"/>
                </a:rPr>
                <a:t>Access </a:t>
              </a:r>
              <a:r>
                <a:rPr lang="en-US" sz="2389" u="sng">
                  <a:solidFill>
                    <a:srgbClr val="0000FF"/>
                  </a:solidFill>
                  <a:latin typeface="Calibri (MS)"/>
                  <a:ea typeface="Calibri (MS)"/>
                  <a:cs typeface="Calibri (MS)"/>
                  <a:sym typeface="Calibri (MS)"/>
                  <a:hlinkClick r:id="rId3" tooltip="https://sites.google.com/a/moe.edu.sg/sec-4-geography/food-resources"/>
                </a:rPr>
                <a:t>this</a:t>
              </a:r>
              <a:r>
                <a:rPr lang="en-US" sz="2389">
                  <a:solidFill>
                    <a:srgbClr val="000000"/>
                  </a:solidFill>
                  <a:latin typeface="Calibri (MS)"/>
                  <a:ea typeface="Calibri (MS)"/>
                  <a:cs typeface="Calibri (MS)"/>
                  <a:sym typeface="Calibri (MS)"/>
                </a:rPr>
                <a:t> link which will bring you to the webpage you see on the left. Spend some time accessing/studying the various topics of ‘Food Resources’ from the webpage – there are 16 in total.</a:t>
              </a:r>
            </a:p>
          </p:txBody>
        </p:sp>
      </p:grpSp>
      <p:sp>
        <p:nvSpPr>
          <p:cNvPr name="TextBox 9" id="9"/>
          <p:cNvSpPr txBox="true"/>
          <p:nvPr/>
        </p:nvSpPr>
        <p:spPr>
          <a:xfrm rot="0">
            <a:off x="184826" y="4912941"/>
            <a:ext cx="2405974" cy="1532002"/>
          </a:xfrm>
          <a:prstGeom prst="rect">
            <a:avLst/>
          </a:prstGeom>
        </p:spPr>
        <p:txBody>
          <a:bodyPr anchor="t" rtlCol="false" tIns="0" lIns="0" bIns="0" rIns="0">
            <a:spAutoFit/>
          </a:bodyPr>
          <a:lstStyle/>
          <a:p>
            <a:pPr algn="l">
              <a:lnSpc>
                <a:spcPts val="2304"/>
              </a:lnSpc>
            </a:pPr>
            <a:r>
              <a:rPr lang="en-US" sz="1920" u="sng">
                <a:solidFill>
                  <a:srgbClr val="0000FF"/>
                </a:solidFill>
                <a:latin typeface="Calibri (MS)"/>
                <a:ea typeface="Calibri (MS)"/>
                <a:cs typeface="Calibri (MS)"/>
                <a:sym typeface="Calibri (MS)"/>
                <a:hlinkClick r:id="rId4" tooltip="https://olevelgeog.blogspot.com/"/>
              </a:rPr>
              <a:t>I encourage you to check out this blog also - it has lots of articles, videos etc. related to the topic of food!</a:t>
            </a:r>
            <a:r>
              <a:rPr lang="en-US" sz="1920">
                <a:solidFill>
                  <a:srgbClr val="000000"/>
                </a:solidFill>
                <a:latin typeface="Calibri (MS)"/>
                <a:ea typeface="Calibri (MS)"/>
                <a:cs typeface="Calibri (MS)"/>
                <a:sym typeface="Calibri (MS)"/>
              </a:rPr>
              <a:t> </a:t>
            </a:r>
          </a:p>
        </p:txBody>
      </p:sp>
      <p:grpSp>
        <p:nvGrpSpPr>
          <p:cNvPr name="Group 10" id="10"/>
          <p:cNvGrpSpPr>
            <a:grpSpLocks noChangeAspect="true"/>
          </p:cNvGrpSpPr>
          <p:nvPr/>
        </p:nvGrpSpPr>
        <p:grpSpPr>
          <a:xfrm rot="0">
            <a:off x="0" y="1056640"/>
            <a:ext cx="6502400" cy="3738881"/>
            <a:chOff x="0" y="0"/>
            <a:chExt cx="8669867" cy="4985175"/>
          </a:xfrm>
        </p:grpSpPr>
        <p:sp>
          <p:nvSpPr>
            <p:cNvPr name="Freeform 11" id="11"/>
            <p:cNvSpPr/>
            <p:nvPr/>
          </p:nvSpPr>
          <p:spPr>
            <a:xfrm flipH="false" flipV="false" rot="0">
              <a:off x="0" y="0"/>
              <a:ext cx="8669909" cy="4985131"/>
            </a:xfrm>
            <a:custGeom>
              <a:avLst/>
              <a:gdLst/>
              <a:ahLst/>
              <a:cxnLst/>
              <a:rect r="r" b="b" t="t" l="l"/>
              <a:pathLst>
                <a:path h="4985131" w="8669909">
                  <a:moveTo>
                    <a:pt x="0" y="0"/>
                  </a:moveTo>
                  <a:lnTo>
                    <a:pt x="8669909" y="0"/>
                  </a:lnTo>
                  <a:lnTo>
                    <a:pt x="8669909" y="4985131"/>
                  </a:lnTo>
                  <a:lnTo>
                    <a:pt x="0" y="4985131"/>
                  </a:lnTo>
                  <a:lnTo>
                    <a:pt x="0" y="0"/>
                  </a:lnTo>
                  <a:close/>
                </a:path>
              </a:pathLst>
            </a:custGeom>
            <a:blipFill>
              <a:blip r:embed="rId5"/>
              <a:stretch>
                <a:fillRect l="0" t="-5109" r="0" b="-511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939" y="-8902"/>
            <a:ext cx="9747207" cy="2054449"/>
            <a:chOff x="0" y="0"/>
            <a:chExt cx="12996277" cy="2739265"/>
          </a:xfrm>
        </p:grpSpPr>
        <p:sp>
          <p:nvSpPr>
            <p:cNvPr name="Freeform 3" id="3"/>
            <p:cNvSpPr/>
            <p:nvPr/>
          </p:nvSpPr>
          <p:spPr>
            <a:xfrm flipH="false" flipV="false" rot="0">
              <a:off x="18034" y="18034"/>
              <a:ext cx="12960223" cy="2703195"/>
            </a:xfrm>
            <a:custGeom>
              <a:avLst/>
              <a:gdLst/>
              <a:ahLst/>
              <a:cxnLst/>
              <a:rect r="r" b="b" t="t" l="l"/>
              <a:pathLst>
                <a:path h="2703195" w="12960223">
                  <a:moveTo>
                    <a:pt x="0" y="0"/>
                  </a:moveTo>
                  <a:lnTo>
                    <a:pt x="12960223" y="0"/>
                  </a:lnTo>
                  <a:lnTo>
                    <a:pt x="12960223" y="2703195"/>
                  </a:lnTo>
                  <a:lnTo>
                    <a:pt x="0" y="2703195"/>
                  </a:lnTo>
                  <a:close/>
                </a:path>
              </a:pathLst>
            </a:custGeom>
            <a:solidFill>
              <a:srgbClr val="9BBB59"/>
            </a:solidFill>
          </p:spPr>
        </p:sp>
        <p:sp>
          <p:nvSpPr>
            <p:cNvPr name="Freeform 4" id="4"/>
            <p:cNvSpPr/>
            <p:nvPr/>
          </p:nvSpPr>
          <p:spPr>
            <a:xfrm flipH="false" flipV="false" rot="0">
              <a:off x="0" y="0"/>
              <a:ext cx="12996290" cy="2739263"/>
            </a:xfrm>
            <a:custGeom>
              <a:avLst/>
              <a:gdLst/>
              <a:ahLst/>
              <a:cxnLst/>
              <a:rect r="r" b="b" t="t" l="l"/>
              <a:pathLst>
                <a:path h="2739263" w="12996290">
                  <a:moveTo>
                    <a:pt x="18034" y="0"/>
                  </a:moveTo>
                  <a:lnTo>
                    <a:pt x="12978257" y="0"/>
                  </a:lnTo>
                  <a:cubicBezTo>
                    <a:pt x="12988289" y="0"/>
                    <a:pt x="12996290" y="8128"/>
                    <a:pt x="12996290" y="18034"/>
                  </a:cubicBezTo>
                  <a:lnTo>
                    <a:pt x="12996290" y="2721229"/>
                  </a:lnTo>
                  <a:cubicBezTo>
                    <a:pt x="12996290" y="2731262"/>
                    <a:pt x="12988163" y="2739263"/>
                    <a:pt x="12978257" y="2739263"/>
                  </a:cubicBezTo>
                  <a:lnTo>
                    <a:pt x="18034" y="2739263"/>
                  </a:lnTo>
                  <a:cubicBezTo>
                    <a:pt x="8001" y="2739263"/>
                    <a:pt x="0" y="2731135"/>
                    <a:pt x="0" y="2721229"/>
                  </a:cubicBezTo>
                  <a:lnTo>
                    <a:pt x="0" y="18034"/>
                  </a:lnTo>
                  <a:cubicBezTo>
                    <a:pt x="0" y="8128"/>
                    <a:pt x="8128" y="0"/>
                    <a:pt x="18034" y="0"/>
                  </a:cubicBezTo>
                  <a:moveTo>
                    <a:pt x="18034" y="36068"/>
                  </a:moveTo>
                  <a:lnTo>
                    <a:pt x="18034" y="18034"/>
                  </a:lnTo>
                  <a:lnTo>
                    <a:pt x="36068" y="18034"/>
                  </a:lnTo>
                  <a:lnTo>
                    <a:pt x="36068" y="2721229"/>
                  </a:lnTo>
                  <a:lnTo>
                    <a:pt x="18034" y="2721229"/>
                  </a:lnTo>
                  <a:lnTo>
                    <a:pt x="18034" y="2703195"/>
                  </a:lnTo>
                  <a:lnTo>
                    <a:pt x="12978257" y="2703195"/>
                  </a:lnTo>
                  <a:lnTo>
                    <a:pt x="12978257" y="2721229"/>
                  </a:lnTo>
                  <a:lnTo>
                    <a:pt x="12960223" y="2721229"/>
                  </a:lnTo>
                  <a:lnTo>
                    <a:pt x="12960223" y="18034"/>
                  </a:lnTo>
                  <a:lnTo>
                    <a:pt x="12978257" y="18034"/>
                  </a:lnTo>
                  <a:lnTo>
                    <a:pt x="12978257" y="36068"/>
                  </a:lnTo>
                  <a:lnTo>
                    <a:pt x="18034" y="36068"/>
                  </a:lnTo>
                  <a:close/>
                </a:path>
              </a:pathLst>
            </a:custGeom>
            <a:solidFill>
              <a:srgbClr val="71893F"/>
            </a:solidFill>
          </p:spPr>
        </p:sp>
        <p:sp>
          <p:nvSpPr>
            <p:cNvPr name="TextBox 5" id="5"/>
            <p:cNvSpPr txBox="true"/>
            <p:nvPr/>
          </p:nvSpPr>
          <p:spPr>
            <a:xfrm>
              <a:off x="0" y="-85725"/>
              <a:ext cx="12996277" cy="2824990"/>
            </a:xfrm>
            <a:prstGeom prst="rect">
              <a:avLst/>
            </a:prstGeom>
          </p:spPr>
          <p:txBody>
            <a:bodyPr anchor="ctr" rtlCol="false" tIns="50800" lIns="50800" bIns="50800" rIns="50800"/>
            <a:lstStyle/>
            <a:p>
              <a:pPr algn="ctr">
                <a:lnSpc>
                  <a:spcPts val="5068"/>
                </a:lnSpc>
              </a:pPr>
              <a:r>
                <a:rPr lang="en-US" sz="4223" u="sng">
                  <a:solidFill>
                    <a:srgbClr val="0000FF"/>
                  </a:solidFill>
                  <a:latin typeface="Calibri (MS)"/>
                  <a:ea typeface="Calibri (MS)"/>
                  <a:cs typeface="Calibri (MS)"/>
                  <a:sym typeface="Calibri (MS)"/>
                  <a:hlinkClick r:id="rId2" tooltip="https://ourworldindata.org/peak-agriculture-land"/>
                </a:rPr>
                <a:t>After millennia of agricultural expansion, the world has passed ‘peak agricultural land’</a:t>
              </a:r>
              <a:r>
                <a:rPr lang="en-US" sz="4223">
                  <a:solidFill>
                    <a:srgbClr val="FFFFFF"/>
                  </a:solidFill>
                  <a:latin typeface="Calibri (MS)"/>
                  <a:ea typeface="Calibri (MS)"/>
                  <a:cs typeface="Calibri (MS)"/>
                  <a:sym typeface="Calibri (MS)"/>
                </a:rPr>
                <a:t> </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753600" cy="7315200"/>
          </a:xfrm>
          <a:custGeom>
            <a:avLst/>
            <a:gdLst/>
            <a:ahLst/>
            <a:cxnLst/>
            <a:rect r="r" b="b" t="t" l="l"/>
            <a:pathLst>
              <a:path h="7315200" w="9753600">
                <a:moveTo>
                  <a:pt x="0" y="0"/>
                </a:moveTo>
                <a:lnTo>
                  <a:pt x="9753600" y="0"/>
                </a:lnTo>
                <a:lnTo>
                  <a:pt x="9753600" y="7315200"/>
                </a:lnTo>
                <a:lnTo>
                  <a:pt x="0" y="7315200"/>
                </a:lnTo>
                <a:lnTo>
                  <a:pt x="0" y="0"/>
                </a:lnTo>
                <a:close/>
              </a:path>
            </a:pathLst>
          </a:custGeom>
          <a:blipFill>
            <a:blip r:embed="rId2"/>
            <a:stretch>
              <a:fillRect l="-10000" t="0" r="-10000" b="0"/>
            </a:stretch>
          </a:blipFill>
        </p:spPr>
      </p:sp>
      <p:sp>
        <p:nvSpPr>
          <p:cNvPr name="Freeform 3" id="3"/>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0" y="0"/>
            <a:ext cx="9753600" cy="7315200"/>
            <a:chOff x="0" y="0"/>
            <a:chExt cx="13004800" cy="9753600"/>
          </a:xfrm>
        </p:grpSpPr>
        <p:sp>
          <p:nvSpPr>
            <p:cNvPr name="Freeform 5" id="5" descr="Countryside, Harvest, Agriculture, Farm, Nature, Field"/>
            <p:cNvSpPr/>
            <p:nvPr/>
          </p:nvSpPr>
          <p:spPr>
            <a:xfrm flipH="false" flipV="false" rot="0">
              <a:off x="0" y="0"/>
              <a:ext cx="13004800" cy="9753600"/>
            </a:xfrm>
            <a:custGeom>
              <a:avLst/>
              <a:gdLst/>
              <a:ahLst/>
              <a:cxnLst/>
              <a:rect r="r" b="b" t="t" l="l"/>
              <a:pathLst>
                <a:path h="9753600" w="13004800">
                  <a:moveTo>
                    <a:pt x="0" y="0"/>
                  </a:moveTo>
                  <a:lnTo>
                    <a:pt x="13004800" y="0"/>
                  </a:lnTo>
                  <a:lnTo>
                    <a:pt x="13004800" y="9753600"/>
                  </a:lnTo>
                  <a:lnTo>
                    <a:pt x="0" y="9753600"/>
                  </a:lnTo>
                  <a:lnTo>
                    <a:pt x="0" y="0"/>
                  </a:lnTo>
                  <a:close/>
                </a:path>
              </a:pathLst>
            </a:custGeom>
            <a:blipFill>
              <a:blip r:embed="rId4"/>
              <a:stretch>
                <a:fillRect l="0" t="0" r="-33086" b="0"/>
              </a:stretch>
            </a:blipFill>
          </p:spPr>
        </p:sp>
      </p:grpSp>
      <p:grpSp>
        <p:nvGrpSpPr>
          <p:cNvPr name="Group 6" id="6"/>
          <p:cNvGrpSpPr/>
          <p:nvPr/>
        </p:nvGrpSpPr>
        <p:grpSpPr>
          <a:xfrm rot="0">
            <a:off x="852055" y="5983950"/>
            <a:ext cx="8796316" cy="1336330"/>
            <a:chOff x="0" y="0"/>
            <a:chExt cx="11728421" cy="1781773"/>
          </a:xfrm>
        </p:grpSpPr>
        <p:sp>
          <p:nvSpPr>
            <p:cNvPr name="Freeform 7" id="7"/>
            <p:cNvSpPr/>
            <p:nvPr/>
          </p:nvSpPr>
          <p:spPr>
            <a:xfrm flipH="false" flipV="false" rot="0">
              <a:off x="6731" y="6731"/>
              <a:ext cx="11714988" cy="1768348"/>
            </a:xfrm>
            <a:custGeom>
              <a:avLst/>
              <a:gdLst/>
              <a:ahLst/>
              <a:cxnLst/>
              <a:rect r="r" b="b" t="t" l="l"/>
              <a:pathLst>
                <a:path h="1768348" w="11714988">
                  <a:moveTo>
                    <a:pt x="0" y="294767"/>
                  </a:moveTo>
                  <a:cubicBezTo>
                    <a:pt x="0" y="131953"/>
                    <a:pt x="132842" y="0"/>
                    <a:pt x="296672" y="0"/>
                  </a:cubicBezTo>
                  <a:lnTo>
                    <a:pt x="11418316" y="0"/>
                  </a:lnTo>
                  <a:cubicBezTo>
                    <a:pt x="11582146" y="0"/>
                    <a:pt x="11714988" y="131953"/>
                    <a:pt x="11714988" y="294767"/>
                  </a:cubicBezTo>
                  <a:lnTo>
                    <a:pt x="11714988" y="1473581"/>
                  </a:lnTo>
                  <a:cubicBezTo>
                    <a:pt x="11714988" y="1636395"/>
                    <a:pt x="11582146" y="1768348"/>
                    <a:pt x="11418316" y="1768348"/>
                  </a:cubicBezTo>
                  <a:lnTo>
                    <a:pt x="296672" y="1768348"/>
                  </a:lnTo>
                  <a:cubicBezTo>
                    <a:pt x="132842" y="1768348"/>
                    <a:pt x="0" y="1636395"/>
                    <a:pt x="0" y="1473581"/>
                  </a:cubicBezTo>
                  <a:close/>
                </a:path>
              </a:pathLst>
            </a:custGeom>
            <a:solidFill>
              <a:srgbClr val="38C2FF"/>
            </a:solidFill>
          </p:spPr>
        </p:sp>
        <p:sp>
          <p:nvSpPr>
            <p:cNvPr name="Freeform 8" id="8"/>
            <p:cNvSpPr/>
            <p:nvPr/>
          </p:nvSpPr>
          <p:spPr>
            <a:xfrm flipH="false" flipV="false" rot="0">
              <a:off x="0" y="0"/>
              <a:ext cx="11728450" cy="1781810"/>
            </a:xfrm>
            <a:custGeom>
              <a:avLst/>
              <a:gdLst/>
              <a:ahLst/>
              <a:cxnLst/>
              <a:rect r="r" b="b" t="t" l="l"/>
              <a:pathLst>
                <a:path h="1781810" w="11728450">
                  <a:moveTo>
                    <a:pt x="0" y="301498"/>
                  </a:moveTo>
                  <a:cubicBezTo>
                    <a:pt x="0" y="135001"/>
                    <a:pt x="135890" y="0"/>
                    <a:pt x="303403" y="0"/>
                  </a:cubicBezTo>
                  <a:lnTo>
                    <a:pt x="11425047" y="0"/>
                  </a:lnTo>
                  <a:lnTo>
                    <a:pt x="11425047" y="6731"/>
                  </a:lnTo>
                  <a:lnTo>
                    <a:pt x="11425047" y="0"/>
                  </a:lnTo>
                  <a:cubicBezTo>
                    <a:pt x="11592560" y="0"/>
                    <a:pt x="11728450" y="135001"/>
                    <a:pt x="11728450" y="301498"/>
                  </a:cubicBezTo>
                  <a:lnTo>
                    <a:pt x="11721719" y="301498"/>
                  </a:lnTo>
                  <a:lnTo>
                    <a:pt x="11728450" y="301498"/>
                  </a:lnTo>
                  <a:lnTo>
                    <a:pt x="11728450" y="1480312"/>
                  </a:lnTo>
                  <a:lnTo>
                    <a:pt x="11721719" y="1480312"/>
                  </a:lnTo>
                  <a:lnTo>
                    <a:pt x="11728450" y="1480312"/>
                  </a:lnTo>
                  <a:cubicBezTo>
                    <a:pt x="11728450" y="1646809"/>
                    <a:pt x="11592560" y="1781810"/>
                    <a:pt x="11425047" y="1781810"/>
                  </a:cubicBezTo>
                  <a:lnTo>
                    <a:pt x="11425047" y="1775079"/>
                  </a:lnTo>
                  <a:lnTo>
                    <a:pt x="11425047" y="1781810"/>
                  </a:lnTo>
                  <a:lnTo>
                    <a:pt x="303403" y="1781810"/>
                  </a:lnTo>
                  <a:lnTo>
                    <a:pt x="303403" y="1775079"/>
                  </a:lnTo>
                  <a:lnTo>
                    <a:pt x="303403" y="1781810"/>
                  </a:lnTo>
                  <a:cubicBezTo>
                    <a:pt x="135890" y="1781810"/>
                    <a:pt x="0" y="1646809"/>
                    <a:pt x="0" y="1480312"/>
                  </a:cubicBezTo>
                  <a:lnTo>
                    <a:pt x="0" y="301498"/>
                  </a:lnTo>
                  <a:lnTo>
                    <a:pt x="6731" y="301498"/>
                  </a:lnTo>
                  <a:lnTo>
                    <a:pt x="0" y="301498"/>
                  </a:lnTo>
                  <a:moveTo>
                    <a:pt x="13589" y="301498"/>
                  </a:moveTo>
                  <a:lnTo>
                    <a:pt x="13589" y="1480312"/>
                  </a:lnTo>
                  <a:lnTo>
                    <a:pt x="6731" y="1480312"/>
                  </a:lnTo>
                  <a:lnTo>
                    <a:pt x="13462" y="1480312"/>
                  </a:lnTo>
                  <a:cubicBezTo>
                    <a:pt x="13462" y="1639316"/>
                    <a:pt x="143129" y="1768221"/>
                    <a:pt x="303276" y="1768221"/>
                  </a:cubicBezTo>
                  <a:lnTo>
                    <a:pt x="11425047" y="1768221"/>
                  </a:lnTo>
                  <a:cubicBezTo>
                    <a:pt x="11585194" y="1768221"/>
                    <a:pt x="11714861" y="1639316"/>
                    <a:pt x="11714861" y="1480312"/>
                  </a:cubicBezTo>
                  <a:lnTo>
                    <a:pt x="11714861" y="301498"/>
                  </a:lnTo>
                  <a:cubicBezTo>
                    <a:pt x="11714861" y="142494"/>
                    <a:pt x="11585194" y="13589"/>
                    <a:pt x="11425047" y="13589"/>
                  </a:cubicBezTo>
                  <a:lnTo>
                    <a:pt x="303403" y="13589"/>
                  </a:lnTo>
                  <a:lnTo>
                    <a:pt x="303403" y="6731"/>
                  </a:lnTo>
                  <a:lnTo>
                    <a:pt x="303403" y="13462"/>
                  </a:lnTo>
                  <a:cubicBezTo>
                    <a:pt x="143256" y="13589"/>
                    <a:pt x="13589" y="142494"/>
                    <a:pt x="13589" y="301498"/>
                  </a:cubicBezTo>
                  <a:close/>
                </a:path>
              </a:pathLst>
            </a:custGeom>
            <a:solidFill>
              <a:srgbClr val="02FF26"/>
            </a:solidFill>
          </p:spPr>
        </p:sp>
        <p:sp>
          <p:nvSpPr>
            <p:cNvPr name="TextBox 9" id="9"/>
            <p:cNvSpPr txBox="true"/>
            <p:nvPr/>
          </p:nvSpPr>
          <p:spPr>
            <a:xfrm>
              <a:off x="0" y="-9525"/>
              <a:ext cx="11728421" cy="1791298"/>
            </a:xfrm>
            <a:prstGeom prst="rect">
              <a:avLst/>
            </a:prstGeom>
          </p:spPr>
          <p:txBody>
            <a:bodyPr anchor="ctr" rtlCol="false" tIns="50800" lIns="50800" bIns="50800" rIns="50800"/>
            <a:lstStyle/>
            <a:p>
              <a:pPr algn="ctr">
                <a:lnSpc>
                  <a:spcPts val="1280"/>
                </a:lnSpc>
              </a:pPr>
              <a:r>
                <a:rPr lang="en-US" sz="1066">
                  <a:solidFill>
                    <a:srgbClr val="000000"/>
                  </a:solidFill>
                  <a:latin typeface="Arimo"/>
                  <a:ea typeface="Arimo"/>
                  <a:cs typeface="Arimo"/>
                  <a:sym typeface="Arimo"/>
                </a:rPr>
                <a:t>Spend a few minutes studying the farming system. Anything you are unsure of, find out! </a:t>
              </a:r>
            </a:p>
            <a:p>
              <a:pPr algn="ctr">
                <a:lnSpc>
                  <a:spcPts val="1280"/>
                </a:lnSpc>
              </a:pPr>
            </a:p>
            <a:p>
              <a:pPr algn="ctr">
                <a:lnSpc>
                  <a:spcPts val="1280"/>
                </a:lnSpc>
              </a:pPr>
              <a:r>
                <a:rPr lang="en-US" sz="1066">
                  <a:solidFill>
                    <a:srgbClr val="000000"/>
                  </a:solidFill>
                  <a:latin typeface="Arimo"/>
                  <a:ea typeface="Arimo"/>
                  <a:cs typeface="Arimo"/>
                  <a:sym typeface="Arimo"/>
                </a:rPr>
                <a:t>Think about…. What happens to the output in LEDCs? What happens to the output in MEDCs?</a:t>
              </a:r>
            </a:p>
            <a:p>
              <a:pPr algn="ctr">
                <a:lnSpc>
                  <a:spcPts val="1280"/>
                </a:lnSpc>
              </a:pPr>
            </a:p>
            <a:p>
              <a:pPr algn="ctr">
                <a:lnSpc>
                  <a:spcPts val="1280"/>
                </a:lnSpc>
              </a:pPr>
              <a:r>
                <a:rPr lang="en-US" sz="1066">
                  <a:solidFill>
                    <a:srgbClr val="000000"/>
                  </a:solidFill>
                  <a:latin typeface="Arimo"/>
                  <a:ea typeface="Arimo"/>
                  <a:cs typeface="Arimo"/>
                  <a:sym typeface="Arimo"/>
                </a:rPr>
                <a:t>Think about… The possible physical AND human changes to the system that could take place in the system.</a:t>
              </a:r>
            </a:p>
            <a:p>
              <a:pPr algn="ctr">
                <a:lnSpc>
                  <a:spcPts val="1280"/>
                </a:lnSpc>
              </a:pPr>
            </a:p>
            <a:p>
              <a:pPr algn="ctr">
                <a:lnSpc>
                  <a:spcPts val="1280"/>
                </a:lnSpc>
              </a:pPr>
              <a:r>
                <a:rPr lang="en-US" sz="1066">
                  <a:solidFill>
                    <a:srgbClr val="000000"/>
                  </a:solidFill>
                  <a:latin typeface="Arimo"/>
                  <a:ea typeface="Arimo"/>
                  <a:cs typeface="Arimo"/>
                  <a:sym typeface="Arimo"/>
                </a:rPr>
                <a:t>Think about… How do some outputs feed back into the system as inputs?</a:t>
              </a:r>
            </a:p>
          </p:txBody>
        </p:sp>
      </p:grpSp>
      <p:grpSp>
        <p:nvGrpSpPr>
          <p:cNvPr name="Group 10" id="10"/>
          <p:cNvGrpSpPr/>
          <p:nvPr/>
        </p:nvGrpSpPr>
        <p:grpSpPr>
          <a:xfrm rot="0">
            <a:off x="34489" y="17090"/>
            <a:ext cx="7179729" cy="840045"/>
            <a:chOff x="0" y="0"/>
            <a:chExt cx="9572972" cy="1120060"/>
          </a:xfrm>
        </p:grpSpPr>
        <p:sp>
          <p:nvSpPr>
            <p:cNvPr name="Freeform 11" id="11"/>
            <p:cNvSpPr/>
            <p:nvPr/>
          </p:nvSpPr>
          <p:spPr>
            <a:xfrm flipH="false" flipV="false" rot="0">
              <a:off x="0" y="0"/>
              <a:ext cx="9573006" cy="1120013"/>
            </a:xfrm>
            <a:custGeom>
              <a:avLst/>
              <a:gdLst/>
              <a:ahLst/>
              <a:cxnLst/>
              <a:rect r="r" b="b" t="t" l="l"/>
              <a:pathLst>
                <a:path h="1120013" w="9573006">
                  <a:moveTo>
                    <a:pt x="0" y="0"/>
                  </a:moveTo>
                  <a:lnTo>
                    <a:pt x="9573006" y="0"/>
                  </a:lnTo>
                  <a:lnTo>
                    <a:pt x="9573006" y="1120013"/>
                  </a:lnTo>
                  <a:lnTo>
                    <a:pt x="0" y="1120013"/>
                  </a:lnTo>
                  <a:close/>
                </a:path>
              </a:pathLst>
            </a:custGeom>
            <a:solidFill>
              <a:srgbClr val="FFF3F1"/>
            </a:solidFill>
          </p:spPr>
        </p:sp>
        <p:sp>
          <p:nvSpPr>
            <p:cNvPr name="Freeform 12" id="12"/>
            <p:cNvSpPr/>
            <p:nvPr/>
          </p:nvSpPr>
          <p:spPr>
            <a:xfrm flipH="false" flipV="false" rot="0">
              <a:off x="-1524" y="-1524"/>
              <a:ext cx="9576054" cy="1123061"/>
            </a:xfrm>
            <a:custGeom>
              <a:avLst/>
              <a:gdLst/>
              <a:ahLst/>
              <a:cxnLst/>
              <a:rect r="r" b="b" t="t" l="l"/>
              <a:pathLst>
                <a:path h="1123061" w="9576054">
                  <a:moveTo>
                    <a:pt x="1524" y="0"/>
                  </a:moveTo>
                  <a:lnTo>
                    <a:pt x="9574530" y="0"/>
                  </a:lnTo>
                  <a:cubicBezTo>
                    <a:pt x="9575419" y="0"/>
                    <a:pt x="9576054" y="762"/>
                    <a:pt x="9576054" y="1524"/>
                  </a:cubicBezTo>
                  <a:lnTo>
                    <a:pt x="9576054" y="1121537"/>
                  </a:lnTo>
                  <a:cubicBezTo>
                    <a:pt x="9576054" y="1122426"/>
                    <a:pt x="9575292" y="1123061"/>
                    <a:pt x="9574530" y="1123061"/>
                  </a:cubicBezTo>
                  <a:lnTo>
                    <a:pt x="1524" y="1123061"/>
                  </a:lnTo>
                  <a:cubicBezTo>
                    <a:pt x="635" y="1123061"/>
                    <a:pt x="0" y="1122299"/>
                    <a:pt x="0" y="1121537"/>
                  </a:cubicBezTo>
                  <a:lnTo>
                    <a:pt x="0" y="1524"/>
                  </a:lnTo>
                  <a:cubicBezTo>
                    <a:pt x="0" y="635"/>
                    <a:pt x="762" y="0"/>
                    <a:pt x="1524" y="0"/>
                  </a:cubicBezTo>
                  <a:moveTo>
                    <a:pt x="1524" y="3048"/>
                  </a:moveTo>
                  <a:lnTo>
                    <a:pt x="1524" y="1524"/>
                  </a:lnTo>
                  <a:lnTo>
                    <a:pt x="3048" y="1524"/>
                  </a:lnTo>
                  <a:lnTo>
                    <a:pt x="3048" y="1121537"/>
                  </a:lnTo>
                  <a:lnTo>
                    <a:pt x="1524" y="1121537"/>
                  </a:lnTo>
                  <a:lnTo>
                    <a:pt x="1524" y="1120013"/>
                  </a:lnTo>
                  <a:lnTo>
                    <a:pt x="9574530" y="1120013"/>
                  </a:lnTo>
                  <a:lnTo>
                    <a:pt x="9574530" y="1121537"/>
                  </a:lnTo>
                  <a:lnTo>
                    <a:pt x="9573006" y="1121537"/>
                  </a:lnTo>
                  <a:lnTo>
                    <a:pt x="9573006" y="1524"/>
                  </a:lnTo>
                  <a:lnTo>
                    <a:pt x="9574530" y="1524"/>
                  </a:lnTo>
                  <a:lnTo>
                    <a:pt x="9574530" y="3048"/>
                  </a:lnTo>
                  <a:lnTo>
                    <a:pt x="1524" y="3048"/>
                  </a:lnTo>
                  <a:close/>
                </a:path>
              </a:pathLst>
            </a:custGeom>
            <a:solidFill>
              <a:srgbClr val="000000"/>
            </a:solidFill>
          </p:spPr>
        </p:sp>
        <p:sp>
          <p:nvSpPr>
            <p:cNvPr name="TextBox 13" id="13"/>
            <p:cNvSpPr txBox="true"/>
            <p:nvPr/>
          </p:nvSpPr>
          <p:spPr>
            <a:xfrm>
              <a:off x="0" y="-28575"/>
              <a:ext cx="9572972" cy="1148635"/>
            </a:xfrm>
            <a:prstGeom prst="rect">
              <a:avLst/>
            </a:prstGeom>
          </p:spPr>
          <p:txBody>
            <a:bodyPr anchor="t" rtlCol="false" tIns="50800" lIns="50800" bIns="50800" rIns="50800"/>
            <a:lstStyle/>
            <a:p>
              <a:pPr algn="ctr">
                <a:lnSpc>
                  <a:spcPts val="5631"/>
                </a:lnSpc>
              </a:pPr>
              <a:r>
                <a:rPr lang="en-US" sz="4693">
                  <a:solidFill>
                    <a:srgbClr val="000000"/>
                  </a:solidFill>
                  <a:latin typeface="Arimo"/>
                  <a:ea typeface="Arimo"/>
                  <a:cs typeface="Arimo"/>
                  <a:sym typeface="Arimo"/>
                </a:rPr>
                <a:t>Farming System</a:t>
              </a:r>
            </a:p>
          </p:txBody>
        </p:sp>
      </p:grpSp>
      <p:grpSp>
        <p:nvGrpSpPr>
          <p:cNvPr name="Group 14" id="14"/>
          <p:cNvGrpSpPr/>
          <p:nvPr/>
        </p:nvGrpSpPr>
        <p:grpSpPr>
          <a:xfrm rot="0">
            <a:off x="-5080" y="989985"/>
            <a:ext cx="2305705" cy="4975629"/>
            <a:chOff x="0" y="0"/>
            <a:chExt cx="3074273" cy="6634172"/>
          </a:xfrm>
        </p:grpSpPr>
        <p:sp>
          <p:nvSpPr>
            <p:cNvPr name="Freeform 15" id="15"/>
            <p:cNvSpPr/>
            <p:nvPr/>
          </p:nvSpPr>
          <p:spPr>
            <a:xfrm flipH="false" flipV="false" rot="0">
              <a:off x="0" y="0"/>
              <a:ext cx="3074273" cy="6634172"/>
            </a:xfrm>
            <a:custGeom>
              <a:avLst/>
              <a:gdLst/>
              <a:ahLst/>
              <a:cxnLst/>
              <a:rect r="r" b="b" t="t" l="l"/>
              <a:pathLst>
                <a:path h="6634172" w="3074273">
                  <a:moveTo>
                    <a:pt x="0" y="0"/>
                  </a:moveTo>
                  <a:lnTo>
                    <a:pt x="3074273" y="0"/>
                  </a:lnTo>
                  <a:lnTo>
                    <a:pt x="3074273" y="6634172"/>
                  </a:lnTo>
                  <a:lnTo>
                    <a:pt x="0" y="66341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6" id="16"/>
            <p:cNvGrpSpPr/>
            <p:nvPr/>
          </p:nvGrpSpPr>
          <p:grpSpPr>
            <a:xfrm rot="0">
              <a:off x="0" y="0"/>
              <a:ext cx="3074273" cy="6634172"/>
              <a:chOff x="0" y="0"/>
              <a:chExt cx="3074273" cy="6634172"/>
            </a:xfrm>
          </p:grpSpPr>
          <p:sp>
            <p:nvSpPr>
              <p:cNvPr name="Freeform 17" id="17"/>
              <p:cNvSpPr/>
              <p:nvPr/>
            </p:nvSpPr>
            <p:spPr>
              <a:xfrm flipH="false" flipV="false" rot="0">
                <a:off x="0" y="0"/>
                <a:ext cx="3074273" cy="6634172"/>
              </a:xfrm>
              <a:custGeom>
                <a:avLst/>
                <a:gdLst/>
                <a:ahLst/>
                <a:cxnLst/>
                <a:rect r="r" b="b" t="t" l="l"/>
                <a:pathLst>
                  <a:path h="6634172" w="3074273">
                    <a:moveTo>
                      <a:pt x="0" y="0"/>
                    </a:moveTo>
                    <a:lnTo>
                      <a:pt x="3074273" y="0"/>
                    </a:lnTo>
                    <a:lnTo>
                      <a:pt x="3074273" y="6634172"/>
                    </a:lnTo>
                    <a:lnTo>
                      <a:pt x="0" y="6634172"/>
                    </a:lnTo>
                    <a:close/>
                  </a:path>
                </a:pathLst>
              </a:custGeom>
              <a:solidFill>
                <a:srgbClr val="000000">
                  <a:alpha val="0"/>
                </a:srgbClr>
              </a:solidFill>
            </p:spPr>
          </p:sp>
          <p:sp>
            <p:nvSpPr>
              <p:cNvPr name="TextBox 18" id="18"/>
              <p:cNvSpPr txBox="true"/>
              <p:nvPr/>
            </p:nvSpPr>
            <p:spPr>
              <a:xfrm>
                <a:off x="0" y="-19050"/>
                <a:ext cx="3074273" cy="6653222"/>
              </a:xfrm>
              <a:prstGeom prst="rect">
                <a:avLst/>
              </a:prstGeom>
            </p:spPr>
            <p:txBody>
              <a:bodyPr anchor="ctr" rtlCol="false" tIns="0" lIns="0" bIns="0" rIns="0"/>
              <a:lstStyle/>
              <a:p>
                <a:pPr algn="ctr">
                  <a:lnSpc>
                    <a:spcPts val="2304"/>
                  </a:lnSpc>
                </a:pPr>
                <a:r>
                  <a:rPr lang="en-US" sz="1920">
                    <a:solidFill>
                      <a:srgbClr val="000000"/>
                    </a:solidFill>
                    <a:latin typeface="Arimo"/>
                    <a:ea typeface="Arimo"/>
                    <a:cs typeface="Arimo"/>
                    <a:sym typeface="Arimo"/>
                  </a:rPr>
                  <a:t>INPUTS</a:t>
                </a:r>
              </a:p>
              <a:p>
                <a:pPr algn="l">
                  <a:lnSpc>
                    <a:spcPts val="1663"/>
                  </a:lnSpc>
                </a:pPr>
                <a:r>
                  <a:rPr lang="en-US" sz="1386">
                    <a:solidFill>
                      <a:srgbClr val="000000"/>
                    </a:solidFill>
                    <a:latin typeface="Arimo"/>
                    <a:ea typeface="Arimo"/>
                    <a:cs typeface="Arimo"/>
                    <a:sym typeface="Arimo"/>
                  </a:rPr>
                  <a:t>Physical:</a:t>
                </a:r>
              </a:p>
              <a:p>
                <a:pPr algn="l">
                  <a:lnSpc>
                    <a:spcPts val="1663"/>
                  </a:lnSpc>
                </a:pPr>
                <a:r>
                  <a:rPr lang="en-US" sz="1386">
                    <a:solidFill>
                      <a:srgbClr val="000000"/>
                    </a:solidFill>
                    <a:latin typeface="Arimo"/>
                    <a:ea typeface="Arimo"/>
                    <a:cs typeface="Arimo"/>
                    <a:sym typeface="Arimo"/>
                  </a:rPr>
                  <a:t>Relief</a:t>
                </a:r>
              </a:p>
              <a:p>
                <a:pPr algn="l">
                  <a:lnSpc>
                    <a:spcPts val="1663"/>
                  </a:lnSpc>
                </a:pPr>
                <a:r>
                  <a:rPr lang="en-US" sz="1386">
                    <a:solidFill>
                      <a:srgbClr val="000000"/>
                    </a:solidFill>
                    <a:latin typeface="Arimo"/>
                    <a:ea typeface="Arimo"/>
                    <a:cs typeface="Arimo"/>
                    <a:sym typeface="Arimo"/>
                  </a:rPr>
                  <a:t>Temperature </a:t>
                </a:r>
              </a:p>
              <a:p>
                <a:pPr algn="l">
                  <a:lnSpc>
                    <a:spcPts val="1663"/>
                  </a:lnSpc>
                </a:pPr>
                <a:r>
                  <a:rPr lang="en-US" sz="1386">
                    <a:solidFill>
                      <a:srgbClr val="000000"/>
                    </a:solidFill>
                    <a:latin typeface="Arimo"/>
                    <a:ea typeface="Arimo"/>
                    <a:cs typeface="Arimo"/>
                    <a:sym typeface="Arimo"/>
                  </a:rPr>
                  <a:t>Precipitation</a:t>
                </a:r>
              </a:p>
              <a:p>
                <a:pPr algn="l">
                  <a:lnSpc>
                    <a:spcPts val="1663"/>
                  </a:lnSpc>
                </a:pPr>
                <a:r>
                  <a:rPr lang="en-US" sz="1386">
                    <a:solidFill>
                      <a:srgbClr val="000000"/>
                    </a:solidFill>
                    <a:latin typeface="Arimo"/>
                    <a:ea typeface="Arimo"/>
                    <a:cs typeface="Arimo"/>
                    <a:sym typeface="Arimo"/>
                  </a:rPr>
                  <a:t>Length of growing season</a:t>
                </a:r>
              </a:p>
              <a:p>
                <a:pPr algn="l">
                  <a:lnSpc>
                    <a:spcPts val="1663"/>
                  </a:lnSpc>
                </a:pPr>
                <a:r>
                  <a:rPr lang="en-US" sz="1386">
                    <a:solidFill>
                      <a:srgbClr val="000000"/>
                    </a:solidFill>
                    <a:latin typeface="Arimo"/>
                    <a:ea typeface="Arimo"/>
                    <a:cs typeface="Arimo"/>
                    <a:sym typeface="Arimo"/>
                  </a:rPr>
                  <a:t>Soils</a:t>
                </a:r>
              </a:p>
              <a:p>
                <a:pPr algn="l">
                  <a:lnSpc>
                    <a:spcPts val="1663"/>
                  </a:lnSpc>
                </a:pPr>
                <a:r>
                  <a:rPr lang="en-US" sz="1386">
                    <a:solidFill>
                      <a:srgbClr val="000000"/>
                    </a:solidFill>
                    <a:latin typeface="Arimo"/>
                    <a:ea typeface="Arimo"/>
                    <a:cs typeface="Arimo"/>
                    <a:sym typeface="Arimo"/>
                  </a:rPr>
                  <a:t>Land</a:t>
                </a:r>
              </a:p>
              <a:p>
                <a:pPr algn="l">
                  <a:lnSpc>
                    <a:spcPts val="1663"/>
                  </a:lnSpc>
                </a:pPr>
              </a:p>
              <a:p>
                <a:pPr algn="l">
                  <a:lnSpc>
                    <a:spcPts val="1663"/>
                  </a:lnSpc>
                </a:pPr>
                <a:r>
                  <a:rPr lang="en-US" sz="1386">
                    <a:solidFill>
                      <a:srgbClr val="000000"/>
                    </a:solidFill>
                    <a:latin typeface="Arimo"/>
                    <a:ea typeface="Arimo"/>
                    <a:cs typeface="Arimo"/>
                    <a:sym typeface="Arimo"/>
                  </a:rPr>
                  <a:t>Human:</a:t>
                </a:r>
              </a:p>
              <a:p>
                <a:pPr algn="l">
                  <a:lnSpc>
                    <a:spcPts val="1663"/>
                  </a:lnSpc>
                </a:pPr>
                <a:r>
                  <a:rPr lang="en-US" sz="1386">
                    <a:solidFill>
                      <a:srgbClr val="000000"/>
                    </a:solidFill>
                    <a:latin typeface="Arimo"/>
                    <a:ea typeface="Arimo"/>
                    <a:cs typeface="Arimo"/>
                    <a:sym typeface="Arimo"/>
                  </a:rPr>
                  <a:t>Farm Buildings</a:t>
                </a:r>
              </a:p>
              <a:p>
                <a:pPr algn="l">
                  <a:lnSpc>
                    <a:spcPts val="1663"/>
                  </a:lnSpc>
                </a:pPr>
                <a:r>
                  <a:rPr lang="en-US" sz="1386">
                    <a:solidFill>
                      <a:srgbClr val="000000"/>
                    </a:solidFill>
                    <a:latin typeface="Arimo"/>
                    <a:ea typeface="Arimo"/>
                    <a:cs typeface="Arimo"/>
                    <a:sym typeface="Arimo"/>
                  </a:rPr>
                  <a:t>Transport</a:t>
                </a:r>
              </a:p>
              <a:p>
                <a:pPr algn="l">
                  <a:lnSpc>
                    <a:spcPts val="1663"/>
                  </a:lnSpc>
                </a:pPr>
                <a:r>
                  <a:rPr lang="en-US" sz="1386">
                    <a:solidFill>
                      <a:srgbClr val="000000"/>
                    </a:solidFill>
                    <a:latin typeface="Arimo"/>
                    <a:ea typeface="Arimo"/>
                    <a:cs typeface="Arimo"/>
                    <a:sym typeface="Arimo"/>
                  </a:rPr>
                  <a:t>Labour</a:t>
                </a:r>
              </a:p>
              <a:p>
                <a:pPr algn="l">
                  <a:lnSpc>
                    <a:spcPts val="1663"/>
                  </a:lnSpc>
                </a:pPr>
                <a:r>
                  <a:rPr lang="en-US" sz="1386">
                    <a:solidFill>
                      <a:srgbClr val="000000"/>
                    </a:solidFill>
                    <a:latin typeface="Arimo"/>
                    <a:ea typeface="Arimo"/>
                    <a:cs typeface="Arimo"/>
                    <a:sym typeface="Arimo"/>
                  </a:rPr>
                  <a:t>Subsidies</a:t>
                </a:r>
              </a:p>
              <a:p>
                <a:pPr algn="l">
                  <a:lnSpc>
                    <a:spcPts val="1663"/>
                  </a:lnSpc>
                </a:pPr>
                <a:r>
                  <a:rPr lang="en-US" sz="1386">
                    <a:solidFill>
                      <a:srgbClr val="000000"/>
                    </a:solidFill>
                    <a:latin typeface="Arimo"/>
                    <a:ea typeface="Arimo"/>
                    <a:cs typeface="Arimo"/>
                    <a:sym typeface="Arimo"/>
                  </a:rPr>
                  <a:t>Capital</a:t>
                </a:r>
              </a:p>
              <a:p>
                <a:pPr algn="l">
                  <a:lnSpc>
                    <a:spcPts val="1663"/>
                  </a:lnSpc>
                </a:pPr>
                <a:r>
                  <a:rPr lang="en-US" sz="1386">
                    <a:solidFill>
                      <a:srgbClr val="000000"/>
                    </a:solidFill>
                    <a:latin typeface="Arimo"/>
                    <a:ea typeface="Arimo"/>
                    <a:cs typeface="Arimo"/>
                    <a:sym typeface="Arimo"/>
                  </a:rPr>
                  <a:t>Machinery</a:t>
                </a:r>
              </a:p>
              <a:p>
                <a:pPr algn="l">
                  <a:lnSpc>
                    <a:spcPts val="1663"/>
                  </a:lnSpc>
                </a:pPr>
                <a:r>
                  <a:rPr lang="en-US" sz="1386">
                    <a:solidFill>
                      <a:srgbClr val="000000"/>
                    </a:solidFill>
                    <a:latin typeface="Arimo"/>
                    <a:ea typeface="Arimo"/>
                    <a:cs typeface="Arimo"/>
                    <a:sym typeface="Arimo"/>
                  </a:rPr>
                  <a:t>Animal Feed</a:t>
                </a:r>
              </a:p>
              <a:p>
                <a:pPr algn="l">
                  <a:lnSpc>
                    <a:spcPts val="1663"/>
                  </a:lnSpc>
                </a:pPr>
                <a:r>
                  <a:rPr lang="en-US" sz="1386">
                    <a:solidFill>
                      <a:srgbClr val="000000"/>
                    </a:solidFill>
                    <a:latin typeface="Arimo"/>
                    <a:ea typeface="Arimo"/>
                    <a:cs typeface="Arimo"/>
                    <a:sym typeface="Arimo"/>
                  </a:rPr>
                  <a:t>Seeds</a:t>
                </a:r>
              </a:p>
              <a:p>
                <a:pPr algn="l">
                  <a:lnSpc>
                    <a:spcPts val="1663"/>
                  </a:lnSpc>
                </a:pPr>
                <a:r>
                  <a:rPr lang="en-US" sz="1386">
                    <a:solidFill>
                      <a:srgbClr val="000000"/>
                    </a:solidFill>
                    <a:latin typeface="Arimo"/>
                    <a:ea typeface="Arimo"/>
                    <a:cs typeface="Arimo"/>
                    <a:sym typeface="Arimo"/>
                  </a:rPr>
                  <a:t>Pesticides</a:t>
                </a:r>
              </a:p>
              <a:p>
                <a:pPr algn="l">
                  <a:lnSpc>
                    <a:spcPts val="1663"/>
                  </a:lnSpc>
                </a:pPr>
                <a:r>
                  <a:rPr lang="en-US" sz="1386">
                    <a:solidFill>
                      <a:srgbClr val="000000"/>
                    </a:solidFill>
                    <a:latin typeface="Arimo"/>
                    <a:ea typeface="Arimo"/>
                    <a:cs typeface="Arimo"/>
                    <a:sym typeface="Arimo"/>
                  </a:rPr>
                  <a:t>Fertilisers</a:t>
                </a:r>
              </a:p>
              <a:p>
                <a:pPr algn="l">
                  <a:lnSpc>
                    <a:spcPts val="1663"/>
                  </a:lnSpc>
                </a:pPr>
                <a:r>
                  <a:rPr lang="en-US" sz="1386">
                    <a:solidFill>
                      <a:srgbClr val="000000"/>
                    </a:solidFill>
                    <a:latin typeface="Arimo"/>
                    <a:ea typeface="Arimo"/>
                    <a:cs typeface="Arimo"/>
                    <a:sym typeface="Arimo"/>
                  </a:rPr>
                  <a:t>Government policies</a:t>
                </a:r>
              </a:p>
              <a:p>
                <a:pPr algn="l">
                  <a:lnSpc>
                    <a:spcPts val="1663"/>
                  </a:lnSpc>
                </a:pPr>
                <a:r>
                  <a:rPr lang="en-US" sz="1386">
                    <a:solidFill>
                      <a:srgbClr val="000000"/>
                    </a:solidFill>
                    <a:latin typeface="Arimo"/>
                    <a:ea typeface="Arimo"/>
                    <a:cs typeface="Arimo"/>
                    <a:sym typeface="Arimo"/>
                  </a:rPr>
                  <a:t>Skills &amp; Knowledge</a:t>
                </a:r>
              </a:p>
              <a:p>
                <a:pPr algn="l">
                  <a:lnSpc>
                    <a:spcPts val="1663"/>
                  </a:lnSpc>
                </a:pPr>
                <a:r>
                  <a:rPr lang="en-US" sz="1386">
                    <a:solidFill>
                      <a:srgbClr val="000000"/>
                    </a:solidFill>
                    <a:latin typeface="Arimo"/>
                    <a:ea typeface="Arimo"/>
                    <a:cs typeface="Arimo"/>
                    <a:sym typeface="Arimo"/>
                  </a:rPr>
                  <a:t>Electricity</a:t>
                </a:r>
              </a:p>
            </p:txBody>
          </p:sp>
        </p:grpSp>
      </p:grpSp>
      <p:grpSp>
        <p:nvGrpSpPr>
          <p:cNvPr name="Group 19" id="19"/>
          <p:cNvGrpSpPr/>
          <p:nvPr/>
        </p:nvGrpSpPr>
        <p:grpSpPr>
          <a:xfrm rot="0">
            <a:off x="2473963" y="959368"/>
            <a:ext cx="2305705" cy="3616036"/>
            <a:chOff x="0" y="0"/>
            <a:chExt cx="3074273" cy="4821382"/>
          </a:xfrm>
        </p:grpSpPr>
        <p:sp>
          <p:nvSpPr>
            <p:cNvPr name="Freeform 20" id="20"/>
            <p:cNvSpPr/>
            <p:nvPr/>
          </p:nvSpPr>
          <p:spPr>
            <a:xfrm flipH="false" flipV="false" rot="0">
              <a:off x="0" y="0"/>
              <a:ext cx="3074273" cy="4821382"/>
            </a:xfrm>
            <a:custGeom>
              <a:avLst/>
              <a:gdLst/>
              <a:ahLst/>
              <a:cxnLst/>
              <a:rect r="r" b="b" t="t" l="l"/>
              <a:pathLst>
                <a:path h="4821382" w="3074273">
                  <a:moveTo>
                    <a:pt x="0" y="0"/>
                  </a:moveTo>
                  <a:lnTo>
                    <a:pt x="3074273" y="0"/>
                  </a:lnTo>
                  <a:lnTo>
                    <a:pt x="3074273" y="4821382"/>
                  </a:lnTo>
                  <a:lnTo>
                    <a:pt x="0" y="48213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1" id="21"/>
            <p:cNvGrpSpPr/>
            <p:nvPr/>
          </p:nvGrpSpPr>
          <p:grpSpPr>
            <a:xfrm rot="0">
              <a:off x="0" y="0"/>
              <a:ext cx="3074273" cy="4821382"/>
              <a:chOff x="0" y="0"/>
              <a:chExt cx="3074273" cy="4821382"/>
            </a:xfrm>
          </p:grpSpPr>
          <p:sp>
            <p:nvSpPr>
              <p:cNvPr name="Freeform 22" id="22"/>
              <p:cNvSpPr/>
              <p:nvPr/>
            </p:nvSpPr>
            <p:spPr>
              <a:xfrm flipH="false" flipV="false" rot="0">
                <a:off x="0" y="0"/>
                <a:ext cx="3074273" cy="4821382"/>
              </a:xfrm>
              <a:custGeom>
                <a:avLst/>
                <a:gdLst/>
                <a:ahLst/>
                <a:cxnLst/>
                <a:rect r="r" b="b" t="t" l="l"/>
                <a:pathLst>
                  <a:path h="4821382" w="3074273">
                    <a:moveTo>
                      <a:pt x="0" y="0"/>
                    </a:moveTo>
                    <a:lnTo>
                      <a:pt x="3074273" y="0"/>
                    </a:lnTo>
                    <a:lnTo>
                      <a:pt x="3074273" y="4821382"/>
                    </a:lnTo>
                    <a:lnTo>
                      <a:pt x="0" y="4821382"/>
                    </a:lnTo>
                    <a:close/>
                  </a:path>
                </a:pathLst>
              </a:custGeom>
              <a:solidFill>
                <a:srgbClr val="000000">
                  <a:alpha val="0"/>
                </a:srgbClr>
              </a:solidFill>
            </p:spPr>
          </p:sp>
          <p:sp>
            <p:nvSpPr>
              <p:cNvPr name="TextBox 23" id="23"/>
              <p:cNvSpPr txBox="true"/>
              <p:nvPr/>
            </p:nvSpPr>
            <p:spPr>
              <a:xfrm>
                <a:off x="0" y="-19050"/>
                <a:ext cx="3074273" cy="4840432"/>
              </a:xfrm>
              <a:prstGeom prst="rect">
                <a:avLst/>
              </a:prstGeom>
            </p:spPr>
            <p:txBody>
              <a:bodyPr anchor="ctr" rtlCol="false" tIns="0" lIns="0" bIns="0" rIns="0"/>
              <a:lstStyle/>
              <a:p>
                <a:pPr algn="ctr">
                  <a:lnSpc>
                    <a:spcPts val="2304"/>
                  </a:lnSpc>
                </a:pPr>
                <a:r>
                  <a:rPr lang="en-US" sz="1920">
                    <a:solidFill>
                      <a:srgbClr val="000000"/>
                    </a:solidFill>
                    <a:latin typeface="Arimo"/>
                    <a:ea typeface="Arimo"/>
                    <a:cs typeface="Arimo"/>
                    <a:sym typeface="Arimo"/>
                  </a:rPr>
                  <a:t>Processes</a:t>
                </a:r>
              </a:p>
              <a:p>
                <a:pPr algn="l">
                  <a:lnSpc>
                    <a:spcPts val="1663"/>
                  </a:lnSpc>
                </a:pPr>
                <a:r>
                  <a:rPr lang="en-US" sz="1386">
                    <a:solidFill>
                      <a:srgbClr val="000000"/>
                    </a:solidFill>
                    <a:latin typeface="Arimo"/>
                    <a:ea typeface="Arimo"/>
                    <a:cs typeface="Arimo"/>
                    <a:sym typeface="Arimo"/>
                  </a:rPr>
                  <a:t>Arable Farm:</a:t>
                </a:r>
              </a:p>
              <a:p>
                <a:pPr algn="l">
                  <a:lnSpc>
                    <a:spcPts val="1663"/>
                  </a:lnSpc>
                </a:pPr>
                <a:r>
                  <a:rPr lang="en-US" sz="1386">
                    <a:solidFill>
                      <a:srgbClr val="000000"/>
                    </a:solidFill>
                    <a:latin typeface="Arimo"/>
                    <a:ea typeface="Arimo"/>
                    <a:cs typeface="Arimo"/>
                    <a:sym typeface="Arimo"/>
                  </a:rPr>
                  <a:t>Ploughing</a:t>
                </a:r>
              </a:p>
              <a:p>
                <a:pPr algn="l">
                  <a:lnSpc>
                    <a:spcPts val="1663"/>
                  </a:lnSpc>
                </a:pPr>
                <a:r>
                  <a:rPr lang="en-US" sz="1386">
                    <a:solidFill>
                      <a:srgbClr val="000000"/>
                    </a:solidFill>
                    <a:latin typeface="Arimo"/>
                    <a:ea typeface="Arimo"/>
                    <a:cs typeface="Arimo"/>
                    <a:sym typeface="Arimo"/>
                  </a:rPr>
                  <a:t>Seeding/Planting</a:t>
                </a:r>
              </a:p>
              <a:p>
                <a:pPr algn="l">
                  <a:lnSpc>
                    <a:spcPts val="1663"/>
                  </a:lnSpc>
                </a:pPr>
                <a:r>
                  <a:rPr lang="en-US" sz="1386">
                    <a:solidFill>
                      <a:srgbClr val="000000"/>
                    </a:solidFill>
                    <a:latin typeface="Arimo"/>
                    <a:ea typeface="Arimo"/>
                    <a:cs typeface="Arimo"/>
                    <a:sym typeface="Arimo"/>
                  </a:rPr>
                  <a:t>Fertilising</a:t>
                </a:r>
              </a:p>
              <a:p>
                <a:pPr algn="l">
                  <a:lnSpc>
                    <a:spcPts val="1663"/>
                  </a:lnSpc>
                </a:pPr>
                <a:r>
                  <a:rPr lang="en-US" sz="1386">
                    <a:solidFill>
                      <a:srgbClr val="000000"/>
                    </a:solidFill>
                    <a:latin typeface="Arimo"/>
                    <a:ea typeface="Arimo"/>
                    <a:cs typeface="Arimo"/>
                    <a:sym typeface="Arimo"/>
                  </a:rPr>
                  <a:t>Pest control</a:t>
                </a:r>
              </a:p>
              <a:p>
                <a:pPr algn="l">
                  <a:lnSpc>
                    <a:spcPts val="1663"/>
                  </a:lnSpc>
                </a:pPr>
                <a:r>
                  <a:rPr lang="en-US" sz="1386">
                    <a:solidFill>
                      <a:srgbClr val="000000"/>
                    </a:solidFill>
                    <a:latin typeface="Arimo"/>
                    <a:ea typeface="Arimo"/>
                    <a:cs typeface="Arimo"/>
                    <a:sym typeface="Arimo"/>
                  </a:rPr>
                  <a:t>Weeding</a:t>
                </a:r>
              </a:p>
              <a:p>
                <a:pPr algn="l">
                  <a:lnSpc>
                    <a:spcPts val="1663"/>
                  </a:lnSpc>
                </a:pPr>
                <a:r>
                  <a:rPr lang="en-US" sz="1386">
                    <a:solidFill>
                      <a:srgbClr val="000000"/>
                    </a:solidFill>
                    <a:latin typeface="Arimo"/>
                    <a:ea typeface="Arimo"/>
                    <a:cs typeface="Arimo"/>
                    <a:sym typeface="Arimo"/>
                  </a:rPr>
                  <a:t>Harvesting</a:t>
                </a:r>
              </a:p>
              <a:p>
                <a:pPr algn="l">
                  <a:lnSpc>
                    <a:spcPts val="1663"/>
                  </a:lnSpc>
                </a:pPr>
              </a:p>
              <a:p>
                <a:pPr algn="l">
                  <a:lnSpc>
                    <a:spcPts val="1663"/>
                  </a:lnSpc>
                </a:pPr>
                <a:r>
                  <a:rPr lang="en-US" sz="1386">
                    <a:solidFill>
                      <a:srgbClr val="000000"/>
                    </a:solidFill>
                    <a:latin typeface="Arimo"/>
                    <a:ea typeface="Arimo"/>
                    <a:cs typeface="Arimo"/>
                    <a:sym typeface="Arimo"/>
                  </a:rPr>
                  <a:t>Pastoral Farm:</a:t>
                </a:r>
              </a:p>
              <a:p>
                <a:pPr algn="l">
                  <a:lnSpc>
                    <a:spcPts val="1663"/>
                  </a:lnSpc>
                </a:pPr>
                <a:r>
                  <a:rPr lang="en-US" sz="1386">
                    <a:solidFill>
                      <a:srgbClr val="000000"/>
                    </a:solidFill>
                    <a:latin typeface="Arimo"/>
                    <a:ea typeface="Arimo"/>
                    <a:cs typeface="Arimo"/>
                    <a:sym typeface="Arimo"/>
                  </a:rPr>
                  <a:t>Grazing/feeding</a:t>
                </a:r>
              </a:p>
              <a:p>
                <a:pPr algn="l">
                  <a:lnSpc>
                    <a:spcPts val="1663"/>
                  </a:lnSpc>
                </a:pPr>
                <a:r>
                  <a:rPr lang="en-US" sz="1386">
                    <a:solidFill>
                      <a:srgbClr val="000000"/>
                    </a:solidFill>
                    <a:latin typeface="Arimo"/>
                    <a:ea typeface="Arimo"/>
                    <a:cs typeface="Arimo"/>
                    <a:sym typeface="Arimo"/>
                  </a:rPr>
                  <a:t>Cutting grass/baling for silage/hay</a:t>
                </a:r>
              </a:p>
              <a:p>
                <a:pPr algn="l">
                  <a:lnSpc>
                    <a:spcPts val="1663"/>
                  </a:lnSpc>
                </a:pPr>
                <a:r>
                  <a:rPr lang="en-US" sz="1386">
                    <a:solidFill>
                      <a:srgbClr val="000000"/>
                    </a:solidFill>
                    <a:latin typeface="Arimo"/>
                    <a:ea typeface="Arimo"/>
                    <a:cs typeface="Arimo"/>
                    <a:sym typeface="Arimo"/>
                  </a:rPr>
                  <a:t>Milking/shearing/lambing/calving</a:t>
                </a:r>
              </a:p>
              <a:p>
                <a:pPr algn="l">
                  <a:lnSpc>
                    <a:spcPts val="1663"/>
                  </a:lnSpc>
                </a:pPr>
              </a:p>
            </p:txBody>
          </p:sp>
        </p:grpSp>
      </p:grpSp>
      <p:grpSp>
        <p:nvGrpSpPr>
          <p:cNvPr name="Group 24" id="24"/>
          <p:cNvGrpSpPr/>
          <p:nvPr/>
        </p:nvGrpSpPr>
        <p:grpSpPr>
          <a:xfrm rot="0">
            <a:off x="4913594" y="959369"/>
            <a:ext cx="2086493" cy="4927427"/>
            <a:chOff x="0" y="0"/>
            <a:chExt cx="2781990" cy="6569903"/>
          </a:xfrm>
        </p:grpSpPr>
        <p:sp>
          <p:nvSpPr>
            <p:cNvPr name="Freeform 25" id="25"/>
            <p:cNvSpPr/>
            <p:nvPr/>
          </p:nvSpPr>
          <p:spPr>
            <a:xfrm flipH="false" flipV="false" rot="0">
              <a:off x="0" y="0"/>
              <a:ext cx="2781990" cy="6569903"/>
            </a:xfrm>
            <a:custGeom>
              <a:avLst/>
              <a:gdLst/>
              <a:ahLst/>
              <a:cxnLst/>
              <a:rect r="r" b="b" t="t" l="l"/>
              <a:pathLst>
                <a:path h="6569903" w="2781990">
                  <a:moveTo>
                    <a:pt x="0" y="0"/>
                  </a:moveTo>
                  <a:lnTo>
                    <a:pt x="2781990" y="0"/>
                  </a:lnTo>
                  <a:lnTo>
                    <a:pt x="2781990" y="6569903"/>
                  </a:lnTo>
                  <a:lnTo>
                    <a:pt x="0" y="656990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26" id="26"/>
            <p:cNvGrpSpPr/>
            <p:nvPr/>
          </p:nvGrpSpPr>
          <p:grpSpPr>
            <a:xfrm rot="0">
              <a:off x="0" y="0"/>
              <a:ext cx="2781990" cy="6569903"/>
              <a:chOff x="0" y="0"/>
              <a:chExt cx="2781990" cy="6569903"/>
            </a:xfrm>
          </p:grpSpPr>
          <p:sp>
            <p:nvSpPr>
              <p:cNvPr name="Freeform 27" id="27"/>
              <p:cNvSpPr/>
              <p:nvPr/>
            </p:nvSpPr>
            <p:spPr>
              <a:xfrm flipH="false" flipV="false" rot="0">
                <a:off x="0" y="0"/>
                <a:ext cx="2781990" cy="6569903"/>
              </a:xfrm>
              <a:custGeom>
                <a:avLst/>
                <a:gdLst/>
                <a:ahLst/>
                <a:cxnLst/>
                <a:rect r="r" b="b" t="t" l="l"/>
                <a:pathLst>
                  <a:path h="6569903" w="2781990">
                    <a:moveTo>
                      <a:pt x="0" y="0"/>
                    </a:moveTo>
                    <a:lnTo>
                      <a:pt x="2781990" y="0"/>
                    </a:lnTo>
                    <a:lnTo>
                      <a:pt x="2781990" y="6569903"/>
                    </a:lnTo>
                    <a:lnTo>
                      <a:pt x="0" y="6569903"/>
                    </a:lnTo>
                    <a:close/>
                  </a:path>
                </a:pathLst>
              </a:custGeom>
              <a:solidFill>
                <a:srgbClr val="000000">
                  <a:alpha val="0"/>
                </a:srgbClr>
              </a:solidFill>
            </p:spPr>
          </p:sp>
          <p:sp>
            <p:nvSpPr>
              <p:cNvPr name="TextBox 28" id="28"/>
              <p:cNvSpPr txBox="true"/>
              <p:nvPr/>
            </p:nvSpPr>
            <p:spPr>
              <a:xfrm>
                <a:off x="0" y="-19050"/>
                <a:ext cx="2781990" cy="6588953"/>
              </a:xfrm>
              <a:prstGeom prst="rect">
                <a:avLst/>
              </a:prstGeom>
            </p:spPr>
            <p:txBody>
              <a:bodyPr anchor="ctr" rtlCol="false" tIns="0" lIns="0" bIns="0" rIns="0"/>
              <a:lstStyle/>
              <a:p>
                <a:pPr algn="ctr">
                  <a:lnSpc>
                    <a:spcPts val="2304"/>
                  </a:lnSpc>
                </a:pPr>
                <a:r>
                  <a:rPr lang="en-US" sz="1920">
                    <a:solidFill>
                      <a:srgbClr val="000000"/>
                    </a:solidFill>
                    <a:latin typeface="Arimo"/>
                    <a:ea typeface="Arimo"/>
                    <a:cs typeface="Arimo"/>
                    <a:sym typeface="Arimo"/>
                  </a:rPr>
                  <a:t>Outputs</a:t>
                </a:r>
              </a:p>
              <a:p>
                <a:pPr algn="l">
                  <a:lnSpc>
                    <a:spcPts val="1663"/>
                  </a:lnSpc>
                </a:pPr>
                <a:r>
                  <a:rPr lang="en-US" sz="1386">
                    <a:solidFill>
                      <a:srgbClr val="000000"/>
                    </a:solidFill>
                    <a:latin typeface="Arimo"/>
                    <a:ea typeface="Arimo"/>
                    <a:cs typeface="Arimo"/>
                    <a:sym typeface="Arimo"/>
                  </a:rPr>
                  <a:t>Cereals (wheat, barley, rice, maize etc.)</a:t>
                </a:r>
              </a:p>
              <a:p>
                <a:pPr algn="l">
                  <a:lnSpc>
                    <a:spcPts val="1663"/>
                  </a:lnSpc>
                </a:pPr>
                <a:r>
                  <a:rPr lang="en-US" sz="1386">
                    <a:solidFill>
                      <a:srgbClr val="000000"/>
                    </a:solidFill>
                    <a:latin typeface="Arimo"/>
                    <a:ea typeface="Arimo"/>
                    <a:cs typeface="Arimo"/>
                    <a:sym typeface="Arimo"/>
                  </a:rPr>
                  <a:t>Vegetables (potatoes, various salad crops)</a:t>
                </a:r>
              </a:p>
              <a:p>
                <a:pPr algn="l">
                  <a:lnSpc>
                    <a:spcPts val="1663"/>
                  </a:lnSpc>
                </a:pPr>
                <a:r>
                  <a:rPr lang="en-US" sz="1386">
                    <a:solidFill>
                      <a:srgbClr val="000000"/>
                    </a:solidFill>
                    <a:latin typeface="Arimo"/>
                    <a:ea typeface="Arimo"/>
                    <a:cs typeface="Arimo"/>
                    <a:sym typeface="Arimo"/>
                  </a:rPr>
                  <a:t>Fruits</a:t>
                </a:r>
              </a:p>
              <a:p>
                <a:pPr algn="l">
                  <a:lnSpc>
                    <a:spcPts val="1663"/>
                  </a:lnSpc>
                </a:pPr>
                <a:r>
                  <a:rPr lang="en-US" sz="1386">
                    <a:solidFill>
                      <a:srgbClr val="000000"/>
                    </a:solidFill>
                    <a:latin typeface="Arimo"/>
                    <a:ea typeface="Arimo"/>
                    <a:cs typeface="Arimo"/>
                    <a:sym typeface="Arimo"/>
                  </a:rPr>
                  <a:t>Flowers</a:t>
                </a:r>
              </a:p>
              <a:p>
                <a:pPr algn="l">
                  <a:lnSpc>
                    <a:spcPts val="1663"/>
                  </a:lnSpc>
                </a:pPr>
                <a:r>
                  <a:rPr lang="en-US" sz="1386">
                    <a:solidFill>
                      <a:srgbClr val="000000"/>
                    </a:solidFill>
                    <a:latin typeface="Arimo"/>
                    <a:ea typeface="Arimo"/>
                    <a:cs typeface="Arimo"/>
                    <a:sym typeface="Arimo"/>
                  </a:rPr>
                  <a:t>Silage/hay</a:t>
                </a:r>
              </a:p>
              <a:p>
                <a:pPr algn="l">
                  <a:lnSpc>
                    <a:spcPts val="1663"/>
                  </a:lnSpc>
                </a:pPr>
                <a:r>
                  <a:rPr lang="en-US" sz="1386">
                    <a:solidFill>
                      <a:srgbClr val="000000"/>
                    </a:solidFill>
                    <a:latin typeface="Arimo"/>
                    <a:ea typeface="Arimo"/>
                    <a:cs typeface="Arimo"/>
                    <a:sym typeface="Arimo"/>
                  </a:rPr>
                  <a:t>Crop Waste</a:t>
                </a:r>
              </a:p>
              <a:p>
                <a:pPr algn="l">
                  <a:lnSpc>
                    <a:spcPts val="1663"/>
                  </a:lnSpc>
                </a:pPr>
              </a:p>
              <a:p>
                <a:pPr algn="l">
                  <a:lnSpc>
                    <a:spcPts val="1663"/>
                  </a:lnSpc>
                </a:pPr>
                <a:r>
                  <a:rPr lang="en-US" sz="1386">
                    <a:solidFill>
                      <a:srgbClr val="000000"/>
                    </a:solidFill>
                    <a:latin typeface="Arimo"/>
                    <a:ea typeface="Arimo"/>
                    <a:cs typeface="Arimo"/>
                    <a:sym typeface="Arimo"/>
                  </a:rPr>
                  <a:t>Animals (calves, lambs, piglets)</a:t>
                </a:r>
              </a:p>
              <a:p>
                <a:pPr algn="l">
                  <a:lnSpc>
                    <a:spcPts val="1663"/>
                  </a:lnSpc>
                </a:pPr>
                <a:r>
                  <a:rPr lang="en-US" sz="1386">
                    <a:solidFill>
                      <a:srgbClr val="000000"/>
                    </a:solidFill>
                    <a:latin typeface="Arimo"/>
                    <a:ea typeface="Arimo"/>
                    <a:cs typeface="Arimo"/>
                    <a:sym typeface="Arimo"/>
                  </a:rPr>
                  <a:t>Meat, milk, wool, eggs</a:t>
                </a:r>
              </a:p>
              <a:p>
                <a:pPr algn="l">
                  <a:lnSpc>
                    <a:spcPts val="1663"/>
                  </a:lnSpc>
                </a:pPr>
                <a:r>
                  <a:rPr lang="en-US" sz="1386">
                    <a:solidFill>
                      <a:srgbClr val="000000"/>
                    </a:solidFill>
                    <a:latin typeface="Arimo"/>
                    <a:ea typeface="Arimo"/>
                    <a:cs typeface="Arimo"/>
                    <a:sym typeface="Arimo"/>
                  </a:rPr>
                  <a:t>Manure</a:t>
                </a:r>
              </a:p>
              <a:p>
                <a:pPr algn="l">
                  <a:lnSpc>
                    <a:spcPts val="1663"/>
                  </a:lnSpc>
                </a:pPr>
              </a:p>
              <a:p>
                <a:pPr algn="l">
                  <a:lnSpc>
                    <a:spcPts val="1663"/>
                  </a:lnSpc>
                </a:pPr>
                <a:r>
                  <a:rPr lang="en-US" sz="1386">
                    <a:solidFill>
                      <a:srgbClr val="000000"/>
                    </a:solidFill>
                    <a:latin typeface="Arimo"/>
                    <a:ea typeface="Arimo"/>
                    <a:cs typeface="Arimo"/>
                    <a:sym typeface="Arimo"/>
                  </a:rPr>
                  <a:t>Profit</a:t>
                </a:r>
              </a:p>
              <a:p>
                <a:pPr algn="l">
                  <a:lnSpc>
                    <a:spcPts val="1663"/>
                  </a:lnSpc>
                </a:pPr>
              </a:p>
              <a:p>
                <a:pPr algn="l">
                  <a:lnSpc>
                    <a:spcPts val="1663"/>
                  </a:lnSpc>
                </a:pPr>
                <a:r>
                  <a:rPr lang="en-US" sz="1386">
                    <a:solidFill>
                      <a:srgbClr val="000000"/>
                    </a:solidFill>
                    <a:latin typeface="Arimo"/>
                    <a:ea typeface="Arimo"/>
                    <a:cs typeface="Arimo"/>
                    <a:sym typeface="Arimo"/>
                  </a:rPr>
                  <a:t>Soil erosion</a:t>
                </a:r>
              </a:p>
              <a:p>
                <a:pPr algn="l">
                  <a:lnSpc>
                    <a:spcPts val="1663"/>
                  </a:lnSpc>
                </a:pPr>
                <a:r>
                  <a:rPr lang="en-US" sz="1386">
                    <a:solidFill>
                      <a:srgbClr val="000000"/>
                    </a:solidFill>
                    <a:latin typeface="Arimo"/>
                    <a:ea typeface="Arimo"/>
                    <a:cs typeface="Arimo"/>
                    <a:sym typeface="Arimo"/>
                  </a:rPr>
                  <a:t>Water pollution </a:t>
                </a:r>
              </a:p>
              <a:p>
                <a:pPr algn="l">
                  <a:lnSpc>
                    <a:spcPts val="1663"/>
                  </a:lnSpc>
                </a:pPr>
                <a:r>
                  <a:rPr lang="en-US" sz="1386">
                    <a:solidFill>
                      <a:srgbClr val="000000"/>
                    </a:solidFill>
                    <a:latin typeface="Arimo"/>
                    <a:ea typeface="Arimo"/>
                    <a:cs typeface="Arimo"/>
                    <a:sym typeface="Arimo"/>
                  </a:rPr>
                  <a:t>Dead animals</a:t>
                </a:r>
              </a:p>
              <a:p>
                <a:pPr algn="l">
                  <a:lnSpc>
                    <a:spcPts val="1663"/>
                  </a:lnSpc>
                </a:pPr>
              </a:p>
              <a:p>
                <a:pPr algn="l">
                  <a:lnSpc>
                    <a:spcPts val="1663"/>
                  </a:lnSpc>
                </a:pPr>
              </a:p>
              <a:p>
                <a:pPr algn="l">
                  <a:lnSpc>
                    <a:spcPts val="1663"/>
                  </a:lnSpc>
                </a:pPr>
              </a:p>
            </p:txBody>
          </p:sp>
        </p:grpSp>
      </p:grpSp>
      <p:grpSp>
        <p:nvGrpSpPr>
          <p:cNvPr name="Group 29" id="29"/>
          <p:cNvGrpSpPr/>
          <p:nvPr/>
        </p:nvGrpSpPr>
        <p:grpSpPr>
          <a:xfrm rot="0">
            <a:off x="2379133" y="4565244"/>
            <a:ext cx="2400534" cy="1479186"/>
            <a:chOff x="0" y="0"/>
            <a:chExt cx="3200713" cy="1972248"/>
          </a:xfrm>
        </p:grpSpPr>
        <p:sp>
          <p:nvSpPr>
            <p:cNvPr name="Freeform 30" id="30"/>
            <p:cNvSpPr/>
            <p:nvPr/>
          </p:nvSpPr>
          <p:spPr>
            <a:xfrm flipH="false" flipV="false" rot="0">
              <a:off x="0" y="0"/>
              <a:ext cx="3200713" cy="1972248"/>
            </a:xfrm>
            <a:custGeom>
              <a:avLst/>
              <a:gdLst/>
              <a:ahLst/>
              <a:cxnLst/>
              <a:rect r="r" b="b" t="t" l="l"/>
              <a:pathLst>
                <a:path h="1972248" w="3200713">
                  <a:moveTo>
                    <a:pt x="0" y="0"/>
                  </a:moveTo>
                  <a:lnTo>
                    <a:pt x="3200713" y="0"/>
                  </a:lnTo>
                  <a:lnTo>
                    <a:pt x="3200713" y="1972248"/>
                  </a:lnTo>
                  <a:lnTo>
                    <a:pt x="0" y="197224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31" id="31"/>
            <p:cNvGrpSpPr/>
            <p:nvPr/>
          </p:nvGrpSpPr>
          <p:grpSpPr>
            <a:xfrm rot="0">
              <a:off x="0" y="0"/>
              <a:ext cx="3200713" cy="1972248"/>
              <a:chOff x="0" y="0"/>
              <a:chExt cx="3200713" cy="1972248"/>
            </a:xfrm>
          </p:grpSpPr>
          <p:sp>
            <p:nvSpPr>
              <p:cNvPr name="Freeform 32" id="32"/>
              <p:cNvSpPr/>
              <p:nvPr/>
            </p:nvSpPr>
            <p:spPr>
              <a:xfrm flipH="false" flipV="false" rot="0">
                <a:off x="0" y="0"/>
                <a:ext cx="3200713" cy="1972248"/>
              </a:xfrm>
              <a:custGeom>
                <a:avLst/>
                <a:gdLst/>
                <a:ahLst/>
                <a:cxnLst/>
                <a:rect r="r" b="b" t="t" l="l"/>
                <a:pathLst>
                  <a:path h="1972248" w="3200713">
                    <a:moveTo>
                      <a:pt x="0" y="0"/>
                    </a:moveTo>
                    <a:lnTo>
                      <a:pt x="3200713" y="0"/>
                    </a:lnTo>
                    <a:lnTo>
                      <a:pt x="3200713" y="1972248"/>
                    </a:lnTo>
                    <a:lnTo>
                      <a:pt x="0" y="1972248"/>
                    </a:lnTo>
                    <a:close/>
                  </a:path>
                </a:pathLst>
              </a:custGeom>
              <a:solidFill>
                <a:srgbClr val="000000">
                  <a:alpha val="0"/>
                </a:srgbClr>
              </a:solidFill>
            </p:spPr>
          </p:sp>
          <p:sp>
            <p:nvSpPr>
              <p:cNvPr name="TextBox 33" id="33"/>
              <p:cNvSpPr txBox="true"/>
              <p:nvPr/>
            </p:nvSpPr>
            <p:spPr>
              <a:xfrm>
                <a:off x="0" y="-19050"/>
                <a:ext cx="3200713" cy="1991298"/>
              </a:xfrm>
              <a:prstGeom prst="rect">
                <a:avLst/>
              </a:prstGeom>
            </p:spPr>
            <p:txBody>
              <a:bodyPr anchor="ctr" rtlCol="false" tIns="0" lIns="0" bIns="0" rIns="0"/>
              <a:lstStyle/>
              <a:p>
                <a:pPr algn="ctr">
                  <a:lnSpc>
                    <a:spcPts val="1535"/>
                  </a:lnSpc>
                </a:pPr>
                <a:r>
                  <a:rPr lang="en-US" sz="1279">
                    <a:solidFill>
                      <a:srgbClr val="000000"/>
                    </a:solidFill>
                    <a:latin typeface="Arimo"/>
                    <a:ea typeface="Arimo"/>
                    <a:cs typeface="Arimo"/>
                    <a:sym typeface="Arimo"/>
                  </a:rPr>
                  <a:t>Feedback</a:t>
                </a:r>
              </a:p>
              <a:p>
                <a:pPr algn="l">
                  <a:lnSpc>
                    <a:spcPts val="1535"/>
                  </a:lnSpc>
                </a:pPr>
                <a:r>
                  <a:rPr lang="en-US" sz="1279">
                    <a:solidFill>
                      <a:srgbClr val="000000"/>
                    </a:solidFill>
                    <a:latin typeface="Arimo"/>
                    <a:ea typeface="Arimo"/>
                    <a:cs typeface="Arimo"/>
                    <a:sym typeface="Arimo"/>
                  </a:rPr>
                  <a:t>Profits</a:t>
                </a:r>
              </a:p>
              <a:p>
                <a:pPr algn="l">
                  <a:lnSpc>
                    <a:spcPts val="1535"/>
                  </a:lnSpc>
                </a:pPr>
                <a:r>
                  <a:rPr lang="en-US" sz="1279">
                    <a:solidFill>
                      <a:srgbClr val="000000"/>
                    </a:solidFill>
                    <a:latin typeface="Arimo"/>
                    <a:ea typeface="Arimo"/>
                    <a:cs typeface="Arimo"/>
                    <a:sym typeface="Arimo"/>
                  </a:rPr>
                  <a:t>Manure</a:t>
                </a:r>
              </a:p>
              <a:p>
                <a:pPr algn="l">
                  <a:lnSpc>
                    <a:spcPts val="1535"/>
                  </a:lnSpc>
                </a:pPr>
                <a:r>
                  <a:rPr lang="en-US" sz="1279">
                    <a:solidFill>
                      <a:srgbClr val="000000"/>
                    </a:solidFill>
                    <a:latin typeface="Arimo"/>
                    <a:ea typeface="Arimo"/>
                    <a:cs typeface="Arimo"/>
                    <a:sym typeface="Arimo"/>
                  </a:rPr>
                  <a:t>Animal feed (crop waste)</a:t>
                </a:r>
              </a:p>
              <a:p>
                <a:pPr algn="l">
                  <a:lnSpc>
                    <a:spcPts val="1535"/>
                  </a:lnSpc>
                </a:pPr>
                <a:r>
                  <a:rPr lang="en-US" sz="1279">
                    <a:solidFill>
                      <a:srgbClr val="000000"/>
                    </a:solidFill>
                    <a:latin typeface="Arimo"/>
                    <a:ea typeface="Arimo"/>
                    <a:cs typeface="Arimo"/>
                    <a:sym typeface="Arimo"/>
                  </a:rPr>
                  <a:t>Seeds</a:t>
                </a:r>
              </a:p>
              <a:p>
                <a:pPr algn="l">
                  <a:lnSpc>
                    <a:spcPts val="1535"/>
                  </a:lnSpc>
                </a:pPr>
                <a:r>
                  <a:rPr lang="en-US" sz="1279">
                    <a:solidFill>
                      <a:srgbClr val="000000"/>
                    </a:solidFill>
                    <a:latin typeface="Arimo"/>
                    <a:ea typeface="Arimo"/>
                    <a:cs typeface="Arimo"/>
                    <a:sym typeface="Arimo"/>
                  </a:rPr>
                  <a:t>Knowledge &amp; Skills</a:t>
                </a:r>
              </a:p>
            </p:txBody>
          </p:sp>
        </p:grpSp>
      </p:grpSp>
      <p:grpSp>
        <p:nvGrpSpPr>
          <p:cNvPr name="Group 34" id="34"/>
          <p:cNvGrpSpPr/>
          <p:nvPr/>
        </p:nvGrpSpPr>
        <p:grpSpPr>
          <a:xfrm rot="0">
            <a:off x="7134013" y="23422"/>
            <a:ext cx="2593171" cy="3070298"/>
            <a:chOff x="0" y="0"/>
            <a:chExt cx="3457562" cy="4093730"/>
          </a:xfrm>
        </p:grpSpPr>
        <p:sp>
          <p:nvSpPr>
            <p:cNvPr name="Freeform 35" id="35"/>
            <p:cNvSpPr/>
            <p:nvPr/>
          </p:nvSpPr>
          <p:spPr>
            <a:xfrm flipH="false" flipV="false" rot="0">
              <a:off x="0" y="0"/>
              <a:ext cx="3457562" cy="4093730"/>
            </a:xfrm>
            <a:custGeom>
              <a:avLst/>
              <a:gdLst/>
              <a:ahLst/>
              <a:cxnLst/>
              <a:rect r="r" b="b" t="t" l="l"/>
              <a:pathLst>
                <a:path h="4093730" w="3457562">
                  <a:moveTo>
                    <a:pt x="0" y="0"/>
                  </a:moveTo>
                  <a:lnTo>
                    <a:pt x="3457562" y="0"/>
                  </a:lnTo>
                  <a:lnTo>
                    <a:pt x="3457562" y="4093730"/>
                  </a:lnTo>
                  <a:lnTo>
                    <a:pt x="0" y="409373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36" id="36"/>
            <p:cNvGrpSpPr/>
            <p:nvPr/>
          </p:nvGrpSpPr>
          <p:grpSpPr>
            <a:xfrm rot="0">
              <a:off x="0" y="0"/>
              <a:ext cx="3457562" cy="4093730"/>
              <a:chOff x="0" y="0"/>
              <a:chExt cx="3457562" cy="4093730"/>
            </a:xfrm>
          </p:grpSpPr>
          <p:sp>
            <p:nvSpPr>
              <p:cNvPr name="Freeform 37" id="37"/>
              <p:cNvSpPr/>
              <p:nvPr/>
            </p:nvSpPr>
            <p:spPr>
              <a:xfrm flipH="false" flipV="false" rot="0">
                <a:off x="0" y="0"/>
                <a:ext cx="3457561" cy="4093730"/>
              </a:xfrm>
              <a:custGeom>
                <a:avLst/>
                <a:gdLst/>
                <a:ahLst/>
                <a:cxnLst/>
                <a:rect r="r" b="b" t="t" l="l"/>
                <a:pathLst>
                  <a:path h="4093730" w="3457561">
                    <a:moveTo>
                      <a:pt x="0" y="0"/>
                    </a:moveTo>
                    <a:lnTo>
                      <a:pt x="3457561" y="0"/>
                    </a:lnTo>
                    <a:lnTo>
                      <a:pt x="3457561" y="4093730"/>
                    </a:lnTo>
                    <a:lnTo>
                      <a:pt x="0" y="4093730"/>
                    </a:lnTo>
                    <a:close/>
                  </a:path>
                </a:pathLst>
              </a:custGeom>
              <a:solidFill>
                <a:srgbClr val="000000">
                  <a:alpha val="0"/>
                </a:srgbClr>
              </a:solidFill>
            </p:spPr>
          </p:sp>
          <p:sp>
            <p:nvSpPr>
              <p:cNvPr name="TextBox 38" id="38"/>
              <p:cNvSpPr txBox="true"/>
              <p:nvPr/>
            </p:nvSpPr>
            <p:spPr>
              <a:xfrm>
                <a:off x="0" y="-9525"/>
                <a:ext cx="3457562" cy="4103255"/>
              </a:xfrm>
              <a:prstGeom prst="rect">
                <a:avLst/>
              </a:prstGeom>
            </p:spPr>
            <p:txBody>
              <a:bodyPr anchor="ctr" rtlCol="false" tIns="0" lIns="0" bIns="0" rIns="0"/>
              <a:lstStyle/>
              <a:p>
                <a:pPr algn="ctr">
                  <a:lnSpc>
                    <a:spcPts val="1599"/>
                  </a:lnSpc>
                </a:pPr>
                <a:r>
                  <a:rPr lang="en-US" sz="1333">
                    <a:solidFill>
                      <a:srgbClr val="000000"/>
                    </a:solidFill>
                    <a:latin typeface="Arimo"/>
                    <a:ea typeface="Arimo"/>
                    <a:cs typeface="Arimo"/>
                    <a:sym typeface="Arimo"/>
                  </a:rPr>
                  <a:t>Possible changes to the system:</a:t>
                </a:r>
              </a:p>
              <a:p>
                <a:pPr algn="ctr">
                  <a:lnSpc>
                    <a:spcPts val="1599"/>
                  </a:lnSpc>
                </a:pPr>
              </a:p>
              <a:p>
                <a:pPr algn="ctr">
                  <a:lnSpc>
                    <a:spcPts val="1599"/>
                  </a:lnSpc>
                </a:pPr>
                <a:r>
                  <a:rPr lang="en-US" sz="1333">
                    <a:solidFill>
                      <a:srgbClr val="000000"/>
                    </a:solidFill>
                    <a:latin typeface="Arimo"/>
                    <a:ea typeface="Arimo"/>
                    <a:cs typeface="Arimo"/>
                    <a:sym typeface="Arimo"/>
                  </a:rPr>
                  <a:t>Physical changes – e.g. natural hazards/disasters (floods, tropical storms,  wildfires), disease (foot &amp; mouth disease, bird flu etc.)</a:t>
                </a:r>
              </a:p>
              <a:p>
                <a:pPr algn="ctr">
                  <a:lnSpc>
                    <a:spcPts val="1599"/>
                  </a:lnSpc>
                </a:pPr>
              </a:p>
              <a:p>
                <a:pPr algn="ctr">
                  <a:lnSpc>
                    <a:spcPts val="1599"/>
                  </a:lnSpc>
                </a:pPr>
                <a:r>
                  <a:rPr lang="en-US" sz="1333">
                    <a:solidFill>
                      <a:srgbClr val="000000"/>
                    </a:solidFill>
                    <a:latin typeface="Arimo"/>
                    <a:ea typeface="Arimo"/>
                    <a:cs typeface="Arimo"/>
                    <a:sym typeface="Arimo"/>
                  </a:rPr>
                  <a:t>Human changes – Change in market demand (e.g.?), government policy (e.g.?)</a:t>
                </a:r>
              </a:p>
              <a:p>
                <a:pPr algn="ctr">
                  <a:lnSpc>
                    <a:spcPts val="1599"/>
                  </a:lnSpc>
                </a:pPr>
              </a:p>
              <a:p>
                <a:pPr algn="ctr">
                  <a:lnSpc>
                    <a:spcPts val="1599"/>
                  </a:lnSpc>
                </a:pPr>
                <a:r>
                  <a:rPr lang="en-US" sz="1333" u="sng">
                    <a:solidFill>
                      <a:srgbClr val="000000"/>
                    </a:solidFill>
                    <a:latin typeface="Arimo"/>
                    <a:ea typeface="Arimo"/>
                    <a:cs typeface="Arimo"/>
                    <a:sym typeface="Arimo"/>
                  </a:rPr>
                  <a:t>These are usually beyond the control of the farmer.</a:t>
                </a:r>
              </a:p>
            </p:txBody>
          </p:sp>
        </p:grpSp>
      </p:grpSp>
      <p:grpSp>
        <p:nvGrpSpPr>
          <p:cNvPr name="Group 39" id="39"/>
          <p:cNvGrpSpPr/>
          <p:nvPr/>
        </p:nvGrpSpPr>
        <p:grpSpPr>
          <a:xfrm rot="0">
            <a:off x="7134013" y="3083561"/>
            <a:ext cx="2593171" cy="2960869"/>
            <a:chOff x="0" y="0"/>
            <a:chExt cx="3457562" cy="3947826"/>
          </a:xfrm>
        </p:grpSpPr>
        <p:sp>
          <p:nvSpPr>
            <p:cNvPr name="Freeform 40" id="40"/>
            <p:cNvSpPr/>
            <p:nvPr/>
          </p:nvSpPr>
          <p:spPr>
            <a:xfrm flipH="false" flipV="false" rot="0">
              <a:off x="0" y="0"/>
              <a:ext cx="3457562" cy="3947826"/>
            </a:xfrm>
            <a:custGeom>
              <a:avLst/>
              <a:gdLst/>
              <a:ahLst/>
              <a:cxnLst/>
              <a:rect r="r" b="b" t="t" l="l"/>
              <a:pathLst>
                <a:path h="3947826" w="3457562">
                  <a:moveTo>
                    <a:pt x="0" y="0"/>
                  </a:moveTo>
                  <a:lnTo>
                    <a:pt x="3457562" y="0"/>
                  </a:lnTo>
                  <a:lnTo>
                    <a:pt x="3457562" y="3947826"/>
                  </a:lnTo>
                  <a:lnTo>
                    <a:pt x="0" y="394782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41" id="41"/>
            <p:cNvGrpSpPr/>
            <p:nvPr/>
          </p:nvGrpSpPr>
          <p:grpSpPr>
            <a:xfrm rot="0">
              <a:off x="0" y="0"/>
              <a:ext cx="3457562" cy="3947826"/>
              <a:chOff x="0" y="0"/>
              <a:chExt cx="3457562" cy="3947826"/>
            </a:xfrm>
          </p:grpSpPr>
          <p:sp>
            <p:nvSpPr>
              <p:cNvPr name="Freeform 42" id="42"/>
              <p:cNvSpPr/>
              <p:nvPr/>
            </p:nvSpPr>
            <p:spPr>
              <a:xfrm flipH="false" flipV="false" rot="0">
                <a:off x="0" y="0"/>
                <a:ext cx="3457561" cy="3947826"/>
              </a:xfrm>
              <a:custGeom>
                <a:avLst/>
                <a:gdLst/>
                <a:ahLst/>
                <a:cxnLst/>
                <a:rect r="r" b="b" t="t" l="l"/>
                <a:pathLst>
                  <a:path h="3947826" w="3457561">
                    <a:moveTo>
                      <a:pt x="0" y="0"/>
                    </a:moveTo>
                    <a:lnTo>
                      <a:pt x="3457561" y="0"/>
                    </a:lnTo>
                    <a:lnTo>
                      <a:pt x="3457561" y="3947826"/>
                    </a:lnTo>
                    <a:lnTo>
                      <a:pt x="0" y="3947826"/>
                    </a:lnTo>
                    <a:close/>
                  </a:path>
                </a:pathLst>
              </a:custGeom>
              <a:solidFill>
                <a:srgbClr val="000000">
                  <a:alpha val="0"/>
                </a:srgbClr>
              </a:solidFill>
            </p:spPr>
          </p:sp>
          <p:sp>
            <p:nvSpPr>
              <p:cNvPr name="TextBox 43" id="43"/>
              <p:cNvSpPr txBox="true"/>
              <p:nvPr/>
            </p:nvSpPr>
            <p:spPr>
              <a:xfrm>
                <a:off x="0" y="-9525"/>
                <a:ext cx="3457562" cy="3957351"/>
              </a:xfrm>
              <a:prstGeom prst="rect">
                <a:avLst/>
              </a:prstGeom>
            </p:spPr>
            <p:txBody>
              <a:bodyPr anchor="ctr" rtlCol="false" tIns="0" lIns="0" bIns="0" rIns="0"/>
              <a:lstStyle/>
              <a:p>
                <a:pPr algn="ctr">
                  <a:lnSpc>
                    <a:spcPts val="1096"/>
                  </a:lnSpc>
                </a:pPr>
                <a:r>
                  <a:rPr lang="en-US" sz="913">
                    <a:solidFill>
                      <a:srgbClr val="000000"/>
                    </a:solidFill>
                    <a:latin typeface="Arimo"/>
                    <a:ea typeface="Arimo"/>
                    <a:cs typeface="Arimo"/>
                    <a:sym typeface="Arimo"/>
                  </a:rPr>
                  <a:t>In LEDCs… Output often usually consumed by the family (?). If outputs less than inputs = loss, stagnation, decline and poverty (can lead to malnourishment, health issues and food shortages &amp; famine if it occurs over a wider scale)</a:t>
                </a:r>
              </a:p>
              <a:p>
                <a:pPr algn="ctr">
                  <a:lnSpc>
                    <a:spcPts val="1096"/>
                  </a:lnSpc>
                </a:pPr>
              </a:p>
              <a:p>
                <a:pPr algn="ctr">
                  <a:lnSpc>
                    <a:spcPts val="1096"/>
                  </a:lnSpc>
                </a:pPr>
                <a:r>
                  <a:rPr lang="en-US" sz="913">
                    <a:solidFill>
                      <a:srgbClr val="000000"/>
                    </a:solidFill>
                    <a:latin typeface="Arimo"/>
                    <a:ea typeface="Arimo"/>
                    <a:cs typeface="Arimo"/>
                    <a:sym typeface="Arimo"/>
                  </a:rPr>
                  <a:t> With further development (better agricultural practises - ?) – profits gained &amp; quality of life / standard of living improved.</a:t>
                </a:r>
              </a:p>
              <a:p>
                <a:pPr algn="ctr">
                  <a:lnSpc>
                    <a:spcPts val="1096"/>
                  </a:lnSpc>
                </a:pPr>
              </a:p>
              <a:p>
                <a:pPr algn="ctr">
                  <a:lnSpc>
                    <a:spcPts val="1096"/>
                  </a:lnSpc>
                </a:pPr>
                <a:r>
                  <a:rPr lang="en-US" sz="913">
                    <a:solidFill>
                      <a:srgbClr val="000000"/>
                    </a:solidFill>
                    <a:latin typeface="Arimo"/>
                    <a:ea typeface="Arimo"/>
                    <a:cs typeface="Arimo"/>
                    <a:sym typeface="Arimo"/>
                  </a:rPr>
                  <a:t>In MEDCs – output profit reinvested into farm (commercial farming!) &amp; contributes to increased wealth.</a:t>
                </a:r>
              </a:p>
            </p:txBody>
          </p:sp>
        </p:gr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13546"/>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Title: Agricultural Systems</a:t>
              </a:r>
            </a:p>
          </p:txBody>
        </p:sp>
      </p:grpSp>
      <p:grpSp>
        <p:nvGrpSpPr>
          <p:cNvPr name="Group 7" id="7"/>
          <p:cNvGrpSpPr/>
          <p:nvPr/>
        </p:nvGrpSpPr>
        <p:grpSpPr>
          <a:xfrm rot="0">
            <a:off x="6488853" y="1043093"/>
            <a:ext cx="3278293" cy="6285653"/>
            <a:chOff x="0" y="0"/>
            <a:chExt cx="4371058" cy="8380871"/>
          </a:xfrm>
        </p:grpSpPr>
        <p:sp>
          <p:nvSpPr>
            <p:cNvPr name="Freeform 8" id="8"/>
            <p:cNvSpPr/>
            <p:nvPr/>
          </p:nvSpPr>
          <p:spPr>
            <a:xfrm flipH="false" flipV="false" rot="0">
              <a:off x="18034" y="18034"/>
              <a:ext cx="4335018" cy="8344789"/>
            </a:xfrm>
            <a:custGeom>
              <a:avLst/>
              <a:gdLst/>
              <a:ahLst/>
              <a:cxnLst/>
              <a:rect r="r" b="b" t="t" l="l"/>
              <a:pathLst>
                <a:path h="8344789" w="4335018">
                  <a:moveTo>
                    <a:pt x="0" y="0"/>
                  </a:moveTo>
                  <a:lnTo>
                    <a:pt x="4335018" y="0"/>
                  </a:lnTo>
                  <a:lnTo>
                    <a:pt x="4335018" y="8344789"/>
                  </a:lnTo>
                  <a:lnTo>
                    <a:pt x="0" y="8344789"/>
                  </a:lnTo>
                  <a:close/>
                </a:path>
              </a:pathLst>
            </a:custGeom>
            <a:solidFill>
              <a:srgbClr val="FFFF00"/>
            </a:solidFill>
          </p:spPr>
        </p:sp>
        <p:sp>
          <p:nvSpPr>
            <p:cNvPr name="Freeform 9" id="9"/>
            <p:cNvSpPr/>
            <p:nvPr/>
          </p:nvSpPr>
          <p:spPr>
            <a:xfrm flipH="false" flipV="false" rot="0">
              <a:off x="0" y="0"/>
              <a:ext cx="4371086" cy="8380857"/>
            </a:xfrm>
            <a:custGeom>
              <a:avLst/>
              <a:gdLst/>
              <a:ahLst/>
              <a:cxnLst/>
              <a:rect r="r" b="b" t="t" l="l"/>
              <a:pathLst>
                <a:path h="8380857" w="4371086">
                  <a:moveTo>
                    <a:pt x="18034" y="0"/>
                  </a:moveTo>
                  <a:lnTo>
                    <a:pt x="4353052" y="0"/>
                  </a:lnTo>
                  <a:cubicBezTo>
                    <a:pt x="4363085" y="0"/>
                    <a:pt x="4371086" y="8128"/>
                    <a:pt x="4371086" y="18034"/>
                  </a:cubicBezTo>
                  <a:lnTo>
                    <a:pt x="4371086" y="8362823"/>
                  </a:lnTo>
                  <a:cubicBezTo>
                    <a:pt x="4371086" y="8372856"/>
                    <a:pt x="4362958" y="8380857"/>
                    <a:pt x="4353052" y="8380857"/>
                  </a:cubicBezTo>
                  <a:lnTo>
                    <a:pt x="18034" y="8380857"/>
                  </a:lnTo>
                  <a:cubicBezTo>
                    <a:pt x="8001" y="8380857"/>
                    <a:pt x="0" y="8372729"/>
                    <a:pt x="0" y="8362823"/>
                  </a:cubicBezTo>
                  <a:lnTo>
                    <a:pt x="0" y="18034"/>
                  </a:lnTo>
                  <a:cubicBezTo>
                    <a:pt x="0" y="8128"/>
                    <a:pt x="8128" y="0"/>
                    <a:pt x="18034" y="0"/>
                  </a:cubicBezTo>
                  <a:moveTo>
                    <a:pt x="18034" y="36068"/>
                  </a:moveTo>
                  <a:lnTo>
                    <a:pt x="18034" y="18034"/>
                  </a:lnTo>
                  <a:lnTo>
                    <a:pt x="36068" y="18034"/>
                  </a:lnTo>
                  <a:lnTo>
                    <a:pt x="36068" y="8362823"/>
                  </a:lnTo>
                  <a:lnTo>
                    <a:pt x="18034" y="8362823"/>
                  </a:lnTo>
                  <a:lnTo>
                    <a:pt x="18034" y="8344789"/>
                  </a:lnTo>
                  <a:lnTo>
                    <a:pt x="4353052" y="8344789"/>
                  </a:lnTo>
                  <a:lnTo>
                    <a:pt x="4353052" y="8362823"/>
                  </a:lnTo>
                  <a:lnTo>
                    <a:pt x="4335018" y="8362823"/>
                  </a:lnTo>
                  <a:lnTo>
                    <a:pt x="4335018" y="18034"/>
                  </a:lnTo>
                  <a:lnTo>
                    <a:pt x="4353052" y="18034"/>
                  </a:lnTo>
                  <a:lnTo>
                    <a:pt x="4353052" y="36068"/>
                  </a:lnTo>
                  <a:lnTo>
                    <a:pt x="18034" y="36068"/>
                  </a:lnTo>
                  <a:close/>
                </a:path>
              </a:pathLst>
            </a:custGeom>
            <a:solidFill>
              <a:srgbClr val="B66D31"/>
            </a:solidFill>
          </p:spPr>
        </p:sp>
        <p:sp>
          <p:nvSpPr>
            <p:cNvPr name="TextBox 10" id="10"/>
            <p:cNvSpPr txBox="true"/>
            <p:nvPr/>
          </p:nvSpPr>
          <p:spPr>
            <a:xfrm>
              <a:off x="0" y="-66675"/>
              <a:ext cx="4371058" cy="8447546"/>
            </a:xfrm>
            <a:prstGeom prst="rect">
              <a:avLst/>
            </a:prstGeom>
          </p:spPr>
          <p:txBody>
            <a:bodyPr anchor="t" rtlCol="false" tIns="50800" lIns="50800" bIns="50800" rIns="50800"/>
            <a:lstStyle/>
            <a:p>
              <a:pPr algn="ctr">
                <a:lnSpc>
                  <a:spcPts val="4095"/>
                </a:lnSpc>
              </a:pPr>
              <a:r>
                <a:rPr lang="en-US" sz="3413" b="true">
                  <a:solidFill>
                    <a:srgbClr val="000000"/>
                  </a:solidFill>
                  <a:latin typeface="Calibri (MS) Bold"/>
                  <a:ea typeface="Calibri (MS) Bold"/>
                  <a:cs typeface="Calibri (MS) Bold"/>
                  <a:sym typeface="Calibri (MS) Bold"/>
                </a:rPr>
                <a:t>TASK: Can you add to/improve your worksheet based on studying the system on the left?</a:t>
              </a:r>
            </a:p>
          </p:txBody>
        </p:sp>
      </p:grpSp>
      <p:grpSp>
        <p:nvGrpSpPr>
          <p:cNvPr name="Group 11" id="11"/>
          <p:cNvGrpSpPr>
            <a:grpSpLocks noChangeAspect="true"/>
          </p:cNvGrpSpPr>
          <p:nvPr/>
        </p:nvGrpSpPr>
        <p:grpSpPr>
          <a:xfrm rot="0">
            <a:off x="0" y="1056640"/>
            <a:ext cx="6502400" cy="6258560"/>
            <a:chOff x="0" y="0"/>
            <a:chExt cx="8669867" cy="8344747"/>
          </a:xfrm>
        </p:grpSpPr>
        <p:sp>
          <p:nvSpPr>
            <p:cNvPr name="Freeform 12" id="12"/>
            <p:cNvSpPr/>
            <p:nvPr/>
          </p:nvSpPr>
          <p:spPr>
            <a:xfrm flipH="false" flipV="false" rot="0">
              <a:off x="0" y="0"/>
              <a:ext cx="8669909" cy="8344789"/>
            </a:xfrm>
            <a:custGeom>
              <a:avLst/>
              <a:gdLst/>
              <a:ahLst/>
              <a:cxnLst/>
              <a:rect r="r" b="b" t="t" l="l"/>
              <a:pathLst>
                <a:path h="8344789" w="8669909">
                  <a:moveTo>
                    <a:pt x="0" y="0"/>
                  </a:moveTo>
                  <a:lnTo>
                    <a:pt x="8669909" y="0"/>
                  </a:lnTo>
                  <a:lnTo>
                    <a:pt x="8669909" y="8344789"/>
                  </a:lnTo>
                  <a:lnTo>
                    <a:pt x="0" y="8344789"/>
                  </a:lnTo>
                  <a:lnTo>
                    <a:pt x="0" y="0"/>
                  </a:lnTo>
                  <a:close/>
                </a:path>
              </a:pathLst>
            </a:custGeom>
            <a:blipFill>
              <a:blip r:embed="rId3"/>
              <a:stretch>
                <a:fillRect l="0" t="-55083" r="0" b="-55083"/>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Different Types of Agricultural Systems</a:t>
              </a:r>
            </a:p>
          </p:txBody>
        </p:sp>
      </p:grpSp>
      <p:grpSp>
        <p:nvGrpSpPr>
          <p:cNvPr name="Group 7" id="7"/>
          <p:cNvGrpSpPr/>
          <p:nvPr/>
        </p:nvGrpSpPr>
        <p:grpSpPr>
          <a:xfrm rot="0">
            <a:off x="6488853" y="1043093"/>
            <a:ext cx="3278293" cy="6285653"/>
            <a:chOff x="0" y="0"/>
            <a:chExt cx="4371058" cy="8380871"/>
          </a:xfrm>
        </p:grpSpPr>
        <p:sp>
          <p:nvSpPr>
            <p:cNvPr name="Freeform 8" id="8"/>
            <p:cNvSpPr/>
            <p:nvPr/>
          </p:nvSpPr>
          <p:spPr>
            <a:xfrm flipH="false" flipV="false" rot="0">
              <a:off x="18034" y="18034"/>
              <a:ext cx="4335018" cy="8344789"/>
            </a:xfrm>
            <a:custGeom>
              <a:avLst/>
              <a:gdLst/>
              <a:ahLst/>
              <a:cxnLst/>
              <a:rect r="r" b="b" t="t" l="l"/>
              <a:pathLst>
                <a:path h="8344789" w="4335018">
                  <a:moveTo>
                    <a:pt x="0" y="0"/>
                  </a:moveTo>
                  <a:lnTo>
                    <a:pt x="4335018" y="0"/>
                  </a:lnTo>
                  <a:lnTo>
                    <a:pt x="4335018" y="8344789"/>
                  </a:lnTo>
                  <a:lnTo>
                    <a:pt x="0" y="8344789"/>
                  </a:lnTo>
                  <a:close/>
                </a:path>
              </a:pathLst>
            </a:custGeom>
            <a:solidFill>
              <a:srgbClr val="FFFF00"/>
            </a:solidFill>
          </p:spPr>
        </p:sp>
        <p:sp>
          <p:nvSpPr>
            <p:cNvPr name="Freeform 9" id="9"/>
            <p:cNvSpPr/>
            <p:nvPr/>
          </p:nvSpPr>
          <p:spPr>
            <a:xfrm flipH="false" flipV="false" rot="0">
              <a:off x="0" y="0"/>
              <a:ext cx="4371086" cy="8380857"/>
            </a:xfrm>
            <a:custGeom>
              <a:avLst/>
              <a:gdLst/>
              <a:ahLst/>
              <a:cxnLst/>
              <a:rect r="r" b="b" t="t" l="l"/>
              <a:pathLst>
                <a:path h="8380857" w="4371086">
                  <a:moveTo>
                    <a:pt x="18034" y="0"/>
                  </a:moveTo>
                  <a:lnTo>
                    <a:pt x="4353052" y="0"/>
                  </a:lnTo>
                  <a:cubicBezTo>
                    <a:pt x="4363085" y="0"/>
                    <a:pt x="4371086" y="8128"/>
                    <a:pt x="4371086" y="18034"/>
                  </a:cubicBezTo>
                  <a:lnTo>
                    <a:pt x="4371086" y="8362823"/>
                  </a:lnTo>
                  <a:cubicBezTo>
                    <a:pt x="4371086" y="8372856"/>
                    <a:pt x="4362958" y="8380857"/>
                    <a:pt x="4353052" y="8380857"/>
                  </a:cubicBezTo>
                  <a:lnTo>
                    <a:pt x="18034" y="8380857"/>
                  </a:lnTo>
                  <a:cubicBezTo>
                    <a:pt x="8001" y="8380857"/>
                    <a:pt x="0" y="8372729"/>
                    <a:pt x="0" y="8362823"/>
                  </a:cubicBezTo>
                  <a:lnTo>
                    <a:pt x="0" y="18034"/>
                  </a:lnTo>
                  <a:cubicBezTo>
                    <a:pt x="0" y="8128"/>
                    <a:pt x="8128" y="0"/>
                    <a:pt x="18034" y="0"/>
                  </a:cubicBezTo>
                  <a:moveTo>
                    <a:pt x="18034" y="36068"/>
                  </a:moveTo>
                  <a:lnTo>
                    <a:pt x="18034" y="18034"/>
                  </a:lnTo>
                  <a:lnTo>
                    <a:pt x="36068" y="18034"/>
                  </a:lnTo>
                  <a:lnTo>
                    <a:pt x="36068" y="8362823"/>
                  </a:lnTo>
                  <a:lnTo>
                    <a:pt x="18034" y="8362823"/>
                  </a:lnTo>
                  <a:lnTo>
                    <a:pt x="18034" y="8344789"/>
                  </a:lnTo>
                  <a:lnTo>
                    <a:pt x="4353052" y="8344789"/>
                  </a:lnTo>
                  <a:lnTo>
                    <a:pt x="4353052" y="8362823"/>
                  </a:lnTo>
                  <a:lnTo>
                    <a:pt x="4335018" y="8362823"/>
                  </a:lnTo>
                  <a:lnTo>
                    <a:pt x="4335018" y="18034"/>
                  </a:lnTo>
                  <a:lnTo>
                    <a:pt x="4353052" y="18034"/>
                  </a:lnTo>
                  <a:lnTo>
                    <a:pt x="4353052" y="36068"/>
                  </a:lnTo>
                  <a:lnTo>
                    <a:pt x="18034" y="36068"/>
                  </a:lnTo>
                  <a:close/>
                </a:path>
              </a:pathLst>
            </a:custGeom>
            <a:solidFill>
              <a:srgbClr val="B66D31"/>
            </a:solidFill>
          </p:spPr>
        </p:sp>
        <p:sp>
          <p:nvSpPr>
            <p:cNvPr name="TextBox 10" id="10"/>
            <p:cNvSpPr txBox="true"/>
            <p:nvPr/>
          </p:nvSpPr>
          <p:spPr>
            <a:xfrm>
              <a:off x="0" y="-47625"/>
              <a:ext cx="4371058" cy="8428496"/>
            </a:xfrm>
            <a:prstGeom prst="rect">
              <a:avLst/>
            </a:prstGeom>
          </p:spPr>
          <p:txBody>
            <a:bodyPr anchor="t" rtlCol="false" tIns="50800" lIns="50800" bIns="50800" rIns="50800"/>
            <a:lstStyle/>
            <a:p>
              <a:pPr algn="ctr">
                <a:lnSpc>
                  <a:spcPts val="2934"/>
                </a:lnSpc>
              </a:pPr>
              <a:r>
                <a:rPr lang="en-US" sz="2445" b="true">
                  <a:solidFill>
                    <a:srgbClr val="000000"/>
                  </a:solidFill>
                  <a:latin typeface="Calibri (MS) Bold"/>
                  <a:ea typeface="Calibri (MS) Bold"/>
                  <a:cs typeface="Calibri (MS) Bold"/>
                  <a:sym typeface="Calibri (MS) Bold"/>
                </a:rPr>
                <a:t>Different types of agricultural system can be found within individual countries and around the world. The most basic distinctions are between:</a:t>
              </a:r>
            </a:p>
            <a:p>
              <a:pPr algn="l" marL="314699" indent="-157349" lvl="1">
                <a:lnSpc>
                  <a:spcPts val="2934"/>
                </a:lnSpc>
                <a:buFont typeface="Arial"/>
                <a:buChar char="•"/>
              </a:pPr>
              <a:r>
                <a:rPr lang="en-US" b="true" sz="2445">
                  <a:solidFill>
                    <a:srgbClr val="000000"/>
                  </a:solidFill>
                  <a:latin typeface="Calibri (MS) Bold"/>
                  <a:ea typeface="Calibri (MS) Bold"/>
                  <a:cs typeface="Calibri (MS) Bold"/>
                  <a:sym typeface="Calibri (MS) Bold"/>
                </a:rPr>
                <a:t>Arable, pastoral and mixed farming</a:t>
              </a:r>
            </a:p>
            <a:p>
              <a:pPr algn="l" marL="314699" indent="-157349" lvl="1">
                <a:lnSpc>
                  <a:spcPts val="2934"/>
                </a:lnSpc>
                <a:buFont typeface="Arial"/>
                <a:buChar char="•"/>
              </a:pPr>
              <a:r>
                <a:rPr lang="en-US" b="true" sz="2445">
                  <a:solidFill>
                    <a:srgbClr val="000000"/>
                  </a:solidFill>
                  <a:latin typeface="Calibri (MS) Bold"/>
                  <a:ea typeface="Calibri (MS) Bold"/>
                  <a:cs typeface="Calibri (MS) Bold"/>
                  <a:sym typeface="Calibri (MS) Bold"/>
                </a:rPr>
                <a:t>Subsistence and commercial farming</a:t>
              </a:r>
            </a:p>
            <a:p>
              <a:pPr algn="l" marL="314699" indent="-157349" lvl="1">
                <a:lnSpc>
                  <a:spcPts val="2934"/>
                </a:lnSpc>
                <a:buFont typeface="Arial"/>
                <a:buChar char="•"/>
              </a:pPr>
              <a:r>
                <a:rPr lang="en-US" b="true" sz="2445">
                  <a:solidFill>
                    <a:srgbClr val="000000"/>
                  </a:solidFill>
                  <a:latin typeface="Calibri (MS) Bold"/>
                  <a:ea typeface="Calibri (MS) Bold"/>
                  <a:cs typeface="Calibri (MS) Bold"/>
                  <a:sym typeface="Calibri (MS) Bold"/>
                </a:rPr>
                <a:t>Extensive and intensive farming</a:t>
              </a:r>
            </a:p>
            <a:p>
              <a:pPr algn="l" marL="314699" indent="-157349" lvl="1">
                <a:lnSpc>
                  <a:spcPts val="2934"/>
                </a:lnSpc>
                <a:buFont typeface="Arial"/>
                <a:buChar char="•"/>
              </a:pPr>
              <a:r>
                <a:rPr lang="en-US" b="true" sz="2445">
                  <a:solidFill>
                    <a:srgbClr val="000000"/>
                  </a:solidFill>
                  <a:latin typeface="Calibri (MS) Bold"/>
                  <a:ea typeface="Calibri (MS) Bold"/>
                  <a:cs typeface="Calibri (MS) Bold"/>
                  <a:sym typeface="Calibri (MS) Bold"/>
                </a:rPr>
                <a:t>Organic and non-organic farming</a:t>
              </a:r>
            </a:p>
          </p:txBody>
        </p:sp>
      </p:grpSp>
      <p:grpSp>
        <p:nvGrpSpPr>
          <p:cNvPr name="Group 11" id="11"/>
          <p:cNvGrpSpPr>
            <a:grpSpLocks noChangeAspect="true"/>
          </p:cNvGrpSpPr>
          <p:nvPr/>
        </p:nvGrpSpPr>
        <p:grpSpPr>
          <a:xfrm rot="0">
            <a:off x="491067" y="1187026"/>
            <a:ext cx="5501641" cy="4827694"/>
            <a:chOff x="0" y="0"/>
            <a:chExt cx="7335521" cy="6436925"/>
          </a:xfrm>
        </p:grpSpPr>
        <p:sp>
          <p:nvSpPr>
            <p:cNvPr name="Freeform 12" id="12" descr="Image preview"/>
            <p:cNvSpPr/>
            <p:nvPr/>
          </p:nvSpPr>
          <p:spPr>
            <a:xfrm flipH="false" flipV="false" rot="0">
              <a:off x="0" y="0"/>
              <a:ext cx="7335520" cy="6436868"/>
            </a:xfrm>
            <a:custGeom>
              <a:avLst/>
              <a:gdLst/>
              <a:ahLst/>
              <a:cxnLst/>
              <a:rect r="r" b="b" t="t" l="l"/>
              <a:pathLst>
                <a:path h="6436868" w="7335520">
                  <a:moveTo>
                    <a:pt x="0" y="0"/>
                  </a:moveTo>
                  <a:lnTo>
                    <a:pt x="7335520" y="0"/>
                  </a:lnTo>
                  <a:lnTo>
                    <a:pt x="7335520" y="6436868"/>
                  </a:lnTo>
                  <a:lnTo>
                    <a:pt x="0" y="6436868"/>
                  </a:lnTo>
                  <a:lnTo>
                    <a:pt x="0" y="0"/>
                  </a:lnTo>
                  <a:close/>
                </a:path>
              </a:pathLst>
            </a:custGeom>
            <a:blipFill>
              <a:blip r:embed="rId3"/>
              <a:stretch>
                <a:fillRect l="0" t="0" r="-20852" b="0"/>
              </a:stretch>
            </a:blipFill>
          </p:spPr>
        </p:sp>
      </p:grpSp>
      <p:grpSp>
        <p:nvGrpSpPr>
          <p:cNvPr name="Group 13" id="13"/>
          <p:cNvGrpSpPr/>
          <p:nvPr/>
        </p:nvGrpSpPr>
        <p:grpSpPr>
          <a:xfrm rot="0">
            <a:off x="-13547" y="5757333"/>
            <a:ext cx="6529493" cy="1571413"/>
            <a:chOff x="0" y="0"/>
            <a:chExt cx="8705991" cy="2095218"/>
          </a:xfrm>
        </p:grpSpPr>
        <p:sp>
          <p:nvSpPr>
            <p:cNvPr name="Freeform 14" id="14"/>
            <p:cNvSpPr/>
            <p:nvPr/>
          </p:nvSpPr>
          <p:spPr>
            <a:xfrm flipH="false" flipV="false" rot="0">
              <a:off x="18034" y="18034"/>
              <a:ext cx="8669909" cy="2059178"/>
            </a:xfrm>
            <a:custGeom>
              <a:avLst/>
              <a:gdLst/>
              <a:ahLst/>
              <a:cxnLst/>
              <a:rect r="r" b="b" t="t" l="l"/>
              <a:pathLst>
                <a:path h="2059178" w="8669909">
                  <a:moveTo>
                    <a:pt x="0" y="0"/>
                  </a:moveTo>
                  <a:lnTo>
                    <a:pt x="8669909" y="0"/>
                  </a:lnTo>
                  <a:lnTo>
                    <a:pt x="8669909" y="2059178"/>
                  </a:lnTo>
                  <a:lnTo>
                    <a:pt x="0" y="2059178"/>
                  </a:lnTo>
                  <a:close/>
                </a:path>
              </a:pathLst>
            </a:custGeom>
            <a:solidFill>
              <a:srgbClr val="FFC000"/>
            </a:solidFill>
          </p:spPr>
        </p:sp>
        <p:sp>
          <p:nvSpPr>
            <p:cNvPr name="Freeform 15" id="15"/>
            <p:cNvSpPr/>
            <p:nvPr/>
          </p:nvSpPr>
          <p:spPr>
            <a:xfrm flipH="false" flipV="false" rot="0">
              <a:off x="0" y="0"/>
              <a:ext cx="8705977" cy="2095246"/>
            </a:xfrm>
            <a:custGeom>
              <a:avLst/>
              <a:gdLst/>
              <a:ahLst/>
              <a:cxnLst/>
              <a:rect r="r" b="b" t="t" l="l"/>
              <a:pathLst>
                <a:path h="2095246" w="8705977">
                  <a:moveTo>
                    <a:pt x="18034" y="0"/>
                  </a:moveTo>
                  <a:lnTo>
                    <a:pt x="8687943" y="0"/>
                  </a:lnTo>
                  <a:cubicBezTo>
                    <a:pt x="8697976" y="0"/>
                    <a:pt x="8705977" y="8128"/>
                    <a:pt x="8705977" y="18034"/>
                  </a:cubicBezTo>
                  <a:lnTo>
                    <a:pt x="8705977" y="2077212"/>
                  </a:lnTo>
                  <a:cubicBezTo>
                    <a:pt x="8705977" y="2087245"/>
                    <a:pt x="8697850" y="2095246"/>
                    <a:pt x="8687943" y="2095246"/>
                  </a:cubicBezTo>
                  <a:lnTo>
                    <a:pt x="18034" y="2095246"/>
                  </a:lnTo>
                  <a:cubicBezTo>
                    <a:pt x="8001" y="2095246"/>
                    <a:pt x="0" y="2087118"/>
                    <a:pt x="0" y="2077212"/>
                  </a:cubicBezTo>
                  <a:lnTo>
                    <a:pt x="0" y="18034"/>
                  </a:lnTo>
                  <a:cubicBezTo>
                    <a:pt x="0" y="8128"/>
                    <a:pt x="8128" y="0"/>
                    <a:pt x="18034" y="0"/>
                  </a:cubicBezTo>
                  <a:moveTo>
                    <a:pt x="18034" y="36068"/>
                  </a:moveTo>
                  <a:lnTo>
                    <a:pt x="18034" y="18034"/>
                  </a:lnTo>
                  <a:lnTo>
                    <a:pt x="36068" y="18034"/>
                  </a:lnTo>
                  <a:lnTo>
                    <a:pt x="36068" y="2077212"/>
                  </a:lnTo>
                  <a:lnTo>
                    <a:pt x="18034" y="2077212"/>
                  </a:lnTo>
                  <a:lnTo>
                    <a:pt x="18034" y="2059178"/>
                  </a:lnTo>
                  <a:lnTo>
                    <a:pt x="8687943" y="2059178"/>
                  </a:lnTo>
                  <a:lnTo>
                    <a:pt x="8687943" y="2077212"/>
                  </a:lnTo>
                  <a:lnTo>
                    <a:pt x="8669910" y="2077212"/>
                  </a:lnTo>
                  <a:lnTo>
                    <a:pt x="8669910" y="18034"/>
                  </a:lnTo>
                  <a:lnTo>
                    <a:pt x="8687943" y="18034"/>
                  </a:lnTo>
                  <a:lnTo>
                    <a:pt x="8687943" y="36068"/>
                  </a:lnTo>
                  <a:lnTo>
                    <a:pt x="18034" y="36068"/>
                  </a:lnTo>
                  <a:close/>
                </a:path>
              </a:pathLst>
            </a:custGeom>
            <a:solidFill>
              <a:srgbClr val="B66D31"/>
            </a:solidFill>
          </p:spPr>
        </p:sp>
        <p:sp>
          <p:nvSpPr>
            <p:cNvPr name="TextBox 16" id="16"/>
            <p:cNvSpPr txBox="true"/>
            <p:nvPr/>
          </p:nvSpPr>
          <p:spPr>
            <a:xfrm>
              <a:off x="0" y="-28575"/>
              <a:ext cx="8705991" cy="2123793"/>
            </a:xfrm>
            <a:prstGeom prst="rect">
              <a:avLst/>
            </a:prstGeom>
          </p:spPr>
          <p:txBody>
            <a:bodyPr anchor="t" rtlCol="false" tIns="50800" lIns="50800" bIns="50800" rIns="50800"/>
            <a:lstStyle/>
            <a:p>
              <a:pPr algn="ctr">
                <a:lnSpc>
                  <a:spcPts val="1945"/>
                </a:lnSpc>
              </a:pPr>
              <a:r>
                <a:rPr lang="en-US" sz="1621" b="true">
                  <a:solidFill>
                    <a:srgbClr val="000000"/>
                  </a:solidFill>
                  <a:latin typeface="Calibri (MS) Bold"/>
                  <a:ea typeface="Calibri (MS) Bold"/>
                  <a:cs typeface="Calibri (MS) Bold"/>
                  <a:sym typeface="Calibri (MS) Bold"/>
                </a:rPr>
                <a:t>TASK 1: Compare the various types of agriculture in the graph above. Ensure you can describe the features/characteristics of each one.</a:t>
              </a:r>
            </a:p>
            <a:p>
              <a:pPr algn="ctr">
                <a:lnSpc>
                  <a:spcPts val="1945"/>
                </a:lnSpc>
              </a:pPr>
              <a:r>
                <a:rPr lang="en-US" sz="1621" b="true">
                  <a:solidFill>
                    <a:srgbClr val="000000"/>
                  </a:solidFill>
                  <a:latin typeface="Calibri (MS) Bold"/>
                  <a:ea typeface="Calibri (MS) Bold"/>
                  <a:cs typeface="Calibri (MS) Bold"/>
                  <a:sym typeface="Calibri (MS) Bold"/>
                </a:rPr>
                <a:t>TASK 2: What is shifting cultivation? What is market gardening? Find out if you don’t know.</a:t>
              </a:r>
            </a:p>
            <a:p>
              <a:pPr algn="ctr">
                <a:lnSpc>
                  <a:spcPts val="1945"/>
                </a:lnSpc>
              </a:pPr>
              <a:r>
                <a:rPr lang="en-US" sz="1621" b="true">
                  <a:solidFill>
                    <a:srgbClr val="000000"/>
                  </a:solidFill>
                  <a:latin typeface="Calibri (MS) Bold"/>
                  <a:ea typeface="Calibri (MS) Bold"/>
                  <a:cs typeface="Calibri (MS) Bold"/>
                  <a:sym typeface="Calibri (MS) Bold"/>
                </a:rPr>
                <a:t>TASK 3: Take notes on the distinctions of agricultural systems using the next slide.</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Different Types of Agricultural Systems</a:t>
              </a:r>
            </a:p>
          </p:txBody>
        </p:sp>
      </p:grpSp>
      <p:grpSp>
        <p:nvGrpSpPr>
          <p:cNvPr name="Group 7" id="7"/>
          <p:cNvGrpSpPr>
            <a:grpSpLocks noChangeAspect="true"/>
          </p:cNvGrpSpPr>
          <p:nvPr/>
        </p:nvGrpSpPr>
        <p:grpSpPr>
          <a:xfrm rot="0">
            <a:off x="173335" y="1192499"/>
            <a:ext cx="3927906" cy="1891214"/>
            <a:chOff x="0" y="0"/>
            <a:chExt cx="5237208" cy="2521618"/>
          </a:xfrm>
        </p:grpSpPr>
        <p:sp>
          <p:nvSpPr>
            <p:cNvPr name="Freeform 8" id="8"/>
            <p:cNvSpPr/>
            <p:nvPr/>
          </p:nvSpPr>
          <p:spPr>
            <a:xfrm flipH="false" flipV="false" rot="0">
              <a:off x="0" y="0"/>
              <a:ext cx="5237226" cy="2521585"/>
            </a:xfrm>
            <a:custGeom>
              <a:avLst/>
              <a:gdLst/>
              <a:ahLst/>
              <a:cxnLst/>
              <a:rect r="r" b="b" t="t" l="l"/>
              <a:pathLst>
                <a:path h="2521585" w="5237226">
                  <a:moveTo>
                    <a:pt x="0" y="0"/>
                  </a:moveTo>
                  <a:lnTo>
                    <a:pt x="5237226" y="0"/>
                  </a:lnTo>
                  <a:lnTo>
                    <a:pt x="5237226" y="2521585"/>
                  </a:lnTo>
                  <a:lnTo>
                    <a:pt x="0" y="2521585"/>
                  </a:lnTo>
                  <a:lnTo>
                    <a:pt x="0" y="0"/>
                  </a:lnTo>
                  <a:close/>
                </a:path>
              </a:pathLst>
            </a:custGeom>
            <a:blipFill>
              <a:blip r:embed="rId3"/>
              <a:stretch>
                <a:fillRect l="0" t="0" r="0" b="-1"/>
              </a:stretch>
            </a:blipFill>
          </p:spPr>
        </p:sp>
      </p:grpSp>
      <p:grpSp>
        <p:nvGrpSpPr>
          <p:cNvPr name="Group 9" id="9"/>
          <p:cNvGrpSpPr>
            <a:grpSpLocks noChangeAspect="true"/>
          </p:cNvGrpSpPr>
          <p:nvPr/>
        </p:nvGrpSpPr>
        <p:grpSpPr>
          <a:xfrm rot="0">
            <a:off x="4770890" y="3901440"/>
            <a:ext cx="4909135" cy="3291840"/>
            <a:chOff x="0" y="0"/>
            <a:chExt cx="6545513" cy="4389120"/>
          </a:xfrm>
        </p:grpSpPr>
        <p:sp>
          <p:nvSpPr>
            <p:cNvPr name="Freeform 10" id="10"/>
            <p:cNvSpPr/>
            <p:nvPr/>
          </p:nvSpPr>
          <p:spPr>
            <a:xfrm flipH="false" flipV="false" rot="0">
              <a:off x="0" y="0"/>
              <a:ext cx="6545453" cy="4389120"/>
            </a:xfrm>
            <a:custGeom>
              <a:avLst/>
              <a:gdLst/>
              <a:ahLst/>
              <a:cxnLst/>
              <a:rect r="r" b="b" t="t" l="l"/>
              <a:pathLst>
                <a:path h="4389120" w="6545453">
                  <a:moveTo>
                    <a:pt x="0" y="0"/>
                  </a:moveTo>
                  <a:lnTo>
                    <a:pt x="6545453" y="0"/>
                  </a:lnTo>
                  <a:lnTo>
                    <a:pt x="6545453" y="4389120"/>
                  </a:lnTo>
                  <a:lnTo>
                    <a:pt x="0" y="4389120"/>
                  </a:lnTo>
                  <a:lnTo>
                    <a:pt x="0" y="0"/>
                  </a:lnTo>
                  <a:close/>
                </a:path>
              </a:pathLst>
            </a:custGeom>
            <a:blipFill>
              <a:blip r:embed="rId4"/>
              <a:stretch>
                <a:fillRect l="0" t="0" r="0" b="0"/>
              </a:stretch>
            </a:blipFill>
          </p:spPr>
        </p:sp>
      </p:grpSp>
      <p:grpSp>
        <p:nvGrpSpPr>
          <p:cNvPr name="Group 11" id="11"/>
          <p:cNvGrpSpPr>
            <a:grpSpLocks noChangeAspect="true"/>
          </p:cNvGrpSpPr>
          <p:nvPr/>
        </p:nvGrpSpPr>
        <p:grpSpPr>
          <a:xfrm rot="0">
            <a:off x="5039360" y="1155554"/>
            <a:ext cx="4064000" cy="2534669"/>
            <a:chOff x="0" y="0"/>
            <a:chExt cx="5418667" cy="3379558"/>
          </a:xfrm>
        </p:grpSpPr>
        <p:sp>
          <p:nvSpPr>
            <p:cNvPr name="Freeform 12" id="12"/>
            <p:cNvSpPr/>
            <p:nvPr/>
          </p:nvSpPr>
          <p:spPr>
            <a:xfrm flipH="false" flipV="false" rot="0">
              <a:off x="0" y="0"/>
              <a:ext cx="5418709" cy="3379597"/>
            </a:xfrm>
            <a:custGeom>
              <a:avLst/>
              <a:gdLst/>
              <a:ahLst/>
              <a:cxnLst/>
              <a:rect r="r" b="b" t="t" l="l"/>
              <a:pathLst>
                <a:path h="3379597" w="5418709">
                  <a:moveTo>
                    <a:pt x="0" y="0"/>
                  </a:moveTo>
                  <a:lnTo>
                    <a:pt x="5418709" y="0"/>
                  </a:lnTo>
                  <a:lnTo>
                    <a:pt x="5418709" y="3379597"/>
                  </a:lnTo>
                  <a:lnTo>
                    <a:pt x="0" y="3379597"/>
                  </a:lnTo>
                  <a:lnTo>
                    <a:pt x="0" y="0"/>
                  </a:lnTo>
                  <a:close/>
                </a:path>
              </a:pathLst>
            </a:custGeom>
            <a:blipFill>
              <a:blip r:embed="rId5"/>
              <a:stretch>
                <a:fillRect l="0" t="0" r="0" b="1"/>
              </a:stretch>
            </a:blipFill>
          </p:spPr>
        </p:sp>
      </p:grpSp>
      <p:grpSp>
        <p:nvGrpSpPr>
          <p:cNvPr name="Group 13" id="13"/>
          <p:cNvGrpSpPr>
            <a:grpSpLocks noChangeAspect="true"/>
          </p:cNvGrpSpPr>
          <p:nvPr/>
        </p:nvGrpSpPr>
        <p:grpSpPr>
          <a:xfrm rot="0">
            <a:off x="20222" y="3292388"/>
            <a:ext cx="4500398" cy="4017886"/>
            <a:chOff x="0" y="0"/>
            <a:chExt cx="6000530" cy="5357181"/>
          </a:xfrm>
        </p:grpSpPr>
        <p:sp>
          <p:nvSpPr>
            <p:cNvPr name="Freeform 14" id="14"/>
            <p:cNvSpPr/>
            <p:nvPr/>
          </p:nvSpPr>
          <p:spPr>
            <a:xfrm flipH="false" flipV="false" rot="0">
              <a:off x="0" y="0"/>
              <a:ext cx="6000496" cy="5357241"/>
            </a:xfrm>
            <a:custGeom>
              <a:avLst/>
              <a:gdLst/>
              <a:ahLst/>
              <a:cxnLst/>
              <a:rect r="r" b="b" t="t" l="l"/>
              <a:pathLst>
                <a:path h="5357241" w="6000496">
                  <a:moveTo>
                    <a:pt x="0" y="0"/>
                  </a:moveTo>
                  <a:lnTo>
                    <a:pt x="6000496" y="0"/>
                  </a:lnTo>
                  <a:lnTo>
                    <a:pt x="6000496" y="5357241"/>
                  </a:lnTo>
                  <a:lnTo>
                    <a:pt x="0" y="5357241"/>
                  </a:lnTo>
                  <a:lnTo>
                    <a:pt x="0" y="0"/>
                  </a:lnTo>
                  <a:close/>
                </a:path>
              </a:pathLst>
            </a:custGeom>
            <a:blipFill>
              <a:blip r:embed="rId6"/>
              <a:stretch>
                <a:fillRect l="0" t="-9163" r="0" b="-9162"/>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Case Study 1: A pastoral system – Sheep Farming in Australia</a:t>
              </a:r>
            </a:p>
          </p:txBody>
        </p:sp>
      </p:grpSp>
      <p:grpSp>
        <p:nvGrpSpPr>
          <p:cNvPr name="Group 7" id="7"/>
          <p:cNvGrpSpPr>
            <a:grpSpLocks noChangeAspect="true"/>
          </p:cNvGrpSpPr>
          <p:nvPr/>
        </p:nvGrpSpPr>
        <p:grpSpPr>
          <a:xfrm rot="0">
            <a:off x="0" y="6096000"/>
            <a:ext cx="4876800" cy="1219200"/>
            <a:chOff x="0" y="0"/>
            <a:chExt cx="6502400" cy="1625600"/>
          </a:xfrm>
        </p:grpSpPr>
        <p:sp>
          <p:nvSpPr>
            <p:cNvPr name="Freeform 8" id="8"/>
            <p:cNvSpPr/>
            <p:nvPr/>
          </p:nvSpPr>
          <p:spPr>
            <a:xfrm flipH="false" flipV="false" rot="0">
              <a:off x="0" y="0"/>
              <a:ext cx="6502400" cy="1625600"/>
            </a:xfrm>
            <a:custGeom>
              <a:avLst/>
              <a:gdLst/>
              <a:ahLst/>
              <a:cxnLst/>
              <a:rect r="r" b="b" t="t" l="l"/>
              <a:pathLst>
                <a:path h="1625600" w="6502400">
                  <a:moveTo>
                    <a:pt x="0" y="0"/>
                  </a:moveTo>
                  <a:lnTo>
                    <a:pt x="6502400" y="0"/>
                  </a:lnTo>
                  <a:lnTo>
                    <a:pt x="6502400" y="1625600"/>
                  </a:lnTo>
                  <a:lnTo>
                    <a:pt x="0" y="1625600"/>
                  </a:lnTo>
                  <a:lnTo>
                    <a:pt x="0" y="0"/>
                  </a:lnTo>
                  <a:close/>
                </a:path>
              </a:pathLst>
            </a:custGeom>
            <a:blipFill>
              <a:blip r:embed="rId3"/>
              <a:stretch>
                <a:fillRect l="0" t="-5421" r="0" b="-5421"/>
              </a:stretch>
            </a:blipFill>
          </p:spPr>
        </p:sp>
      </p:grpSp>
      <p:sp>
        <p:nvSpPr>
          <p:cNvPr name="TextBox 9" id="9"/>
          <p:cNvSpPr txBox="true"/>
          <p:nvPr/>
        </p:nvSpPr>
        <p:spPr>
          <a:xfrm rot="0">
            <a:off x="4999094" y="1145540"/>
            <a:ext cx="4663065" cy="626555"/>
          </a:xfrm>
          <a:prstGeom prst="rect">
            <a:avLst/>
          </a:prstGeom>
        </p:spPr>
        <p:txBody>
          <a:bodyPr anchor="t" rtlCol="false" tIns="0" lIns="0" bIns="0" rIns="0">
            <a:spAutoFit/>
          </a:bodyPr>
          <a:lstStyle/>
          <a:p>
            <a:pPr algn="l">
              <a:lnSpc>
                <a:spcPts val="1535"/>
              </a:lnSpc>
            </a:pPr>
            <a:r>
              <a:rPr lang="en-US" sz="1279" u="sng">
                <a:solidFill>
                  <a:srgbClr val="0000FF"/>
                </a:solidFill>
                <a:latin typeface="Calibri (MS)"/>
                <a:ea typeface="Calibri (MS)"/>
                <a:cs typeface="Calibri (MS)"/>
                <a:sym typeface="Calibri (MS)"/>
                <a:hlinkClick r:id="rId4" tooltip="https://www.wool.com/land/regenerative-agriculture/case-studies/"/>
              </a:rPr>
              <a:t>By adopting innovative farming practises these Australian woolgrowers are finding success financially, environmentally and personally.</a:t>
            </a:r>
            <a:r>
              <a:rPr lang="en-US" sz="1279">
                <a:solidFill>
                  <a:srgbClr val="000000"/>
                </a:solidFill>
                <a:latin typeface="Calibri (MS)"/>
                <a:ea typeface="Calibri (MS)"/>
                <a:cs typeface="Calibri (MS)"/>
                <a:sym typeface="Calibri (MS)"/>
              </a:rPr>
              <a:t> </a:t>
            </a:r>
          </a:p>
        </p:txBody>
      </p:sp>
      <p:sp>
        <p:nvSpPr>
          <p:cNvPr name="TextBox 10" id="10"/>
          <p:cNvSpPr txBox="true"/>
          <p:nvPr/>
        </p:nvSpPr>
        <p:spPr>
          <a:xfrm rot="0">
            <a:off x="4968239" y="1886585"/>
            <a:ext cx="4693919" cy="823532"/>
          </a:xfrm>
          <a:prstGeom prst="rect">
            <a:avLst/>
          </a:prstGeom>
        </p:spPr>
        <p:txBody>
          <a:bodyPr anchor="t" rtlCol="false" tIns="0" lIns="0" bIns="0" rIns="0">
            <a:spAutoFit/>
          </a:bodyPr>
          <a:lstStyle/>
          <a:p>
            <a:pPr algn="l">
              <a:lnSpc>
                <a:spcPts val="1535"/>
              </a:lnSpc>
            </a:pPr>
            <a:r>
              <a:rPr lang="en-US" sz="1279" u="sng">
                <a:solidFill>
                  <a:srgbClr val="0000FF"/>
                </a:solidFill>
                <a:latin typeface="Calibri (MS)"/>
                <a:ea typeface="Calibri (MS)"/>
                <a:cs typeface="Calibri (MS)"/>
                <a:sym typeface="Calibri (MS)"/>
                <a:hlinkClick r:id="rId5" tooltip="https://pasture.io/beef-and-sheep/sheep-australia"/>
              </a:rPr>
              <a:t>An overview of the sheep industry in Australia</a:t>
            </a:r>
          </a:p>
          <a:p>
            <a:pPr algn="l">
              <a:lnSpc>
                <a:spcPts val="1535"/>
              </a:lnSpc>
            </a:pPr>
          </a:p>
          <a:p>
            <a:pPr algn="l">
              <a:lnSpc>
                <a:spcPts val="1535"/>
              </a:lnSpc>
            </a:pPr>
            <a:r>
              <a:rPr lang="en-US" sz="1279" u="sng">
                <a:solidFill>
                  <a:srgbClr val="0000FF"/>
                </a:solidFill>
                <a:latin typeface="Calibri (MS)"/>
                <a:ea typeface="Calibri (MS)"/>
                <a:cs typeface="Calibri (MS)"/>
                <a:sym typeface="Calibri (MS)"/>
                <a:hlinkClick r:id="rId6" tooltip="https://www.wool.com/sustainability?category=Regenerative+Agriculture#articles"/>
              </a:rPr>
              <a:t>https://www.wool.com/sustainability?category=Regenerative+Agriculture#articles</a:t>
            </a:r>
            <a:r>
              <a:rPr lang="en-US" sz="1279">
                <a:solidFill>
                  <a:srgbClr val="000000"/>
                </a:solidFill>
                <a:latin typeface="Calibri (MS)"/>
                <a:ea typeface="Calibri (MS)"/>
                <a:cs typeface="Calibri (MS)"/>
                <a:sym typeface="Calibri (MS)"/>
              </a:rPr>
              <a:t>  </a:t>
            </a:r>
          </a:p>
        </p:txBody>
      </p:sp>
      <p:grpSp>
        <p:nvGrpSpPr>
          <p:cNvPr name="Group 11" id="11"/>
          <p:cNvGrpSpPr>
            <a:grpSpLocks noChangeAspect="true"/>
          </p:cNvGrpSpPr>
          <p:nvPr/>
        </p:nvGrpSpPr>
        <p:grpSpPr>
          <a:xfrm rot="0">
            <a:off x="4907655" y="2844800"/>
            <a:ext cx="4878457" cy="4470399"/>
            <a:chOff x="0" y="0"/>
            <a:chExt cx="6504609" cy="5960532"/>
          </a:xfrm>
        </p:grpSpPr>
        <p:sp>
          <p:nvSpPr>
            <p:cNvPr name="Freeform 12" id="12" descr="A flowchart of a pastoral dairy farming system and associated greenhouse gas emissions, nitrous oxide (N 2 O), carbon dioxide (CO 2 ), and methane (CH 4 ); (a) and (b) represent the grazing and housing feed subsystems, respectively. In the grazing..."/>
            <p:cNvSpPr/>
            <p:nvPr/>
          </p:nvSpPr>
          <p:spPr>
            <a:xfrm flipH="false" flipV="false" rot="0">
              <a:off x="0" y="0"/>
              <a:ext cx="6504559" cy="5960491"/>
            </a:xfrm>
            <a:custGeom>
              <a:avLst/>
              <a:gdLst/>
              <a:ahLst/>
              <a:cxnLst/>
              <a:rect r="r" b="b" t="t" l="l"/>
              <a:pathLst>
                <a:path h="5960491" w="6504559">
                  <a:moveTo>
                    <a:pt x="0" y="0"/>
                  </a:moveTo>
                  <a:lnTo>
                    <a:pt x="6504559" y="0"/>
                  </a:lnTo>
                  <a:lnTo>
                    <a:pt x="6504559" y="5960491"/>
                  </a:lnTo>
                  <a:lnTo>
                    <a:pt x="0" y="5960491"/>
                  </a:lnTo>
                  <a:lnTo>
                    <a:pt x="0" y="0"/>
                  </a:lnTo>
                  <a:close/>
                </a:path>
              </a:pathLst>
            </a:custGeom>
            <a:blipFill>
              <a:blip r:embed="rId7"/>
              <a:stretch>
                <a:fillRect l="0" t="0" r="0" b="-39580"/>
              </a:stretch>
            </a:blipFill>
          </p:spPr>
        </p:sp>
      </p:grpSp>
      <p:grpSp>
        <p:nvGrpSpPr>
          <p:cNvPr name="Group 13" id="13"/>
          <p:cNvGrpSpPr>
            <a:grpSpLocks noChangeAspect="true"/>
          </p:cNvGrpSpPr>
          <p:nvPr/>
        </p:nvGrpSpPr>
        <p:grpSpPr>
          <a:xfrm rot="0">
            <a:off x="0" y="1065106"/>
            <a:ext cx="4876799" cy="5030894"/>
            <a:chOff x="0" y="0"/>
            <a:chExt cx="6502399" cy="6707858"/>
          </a:xfrm>
        </p:grpSpPr>
        <p:sp>
          <p:nvSpPr>
            <p:cNvPr name="Freeform 14" id="14"/>
            <p:cNvSpPr/>
            <p:nvPr/>
          </p:nvSpPr>
          <p:spPr>
            <a:xfrm flipH="false" flipV="false" rot="0">
              <a:off x="0" y="0"/>
              <a:ext cx="6502400" cy="6707886"/>
            </a:xfrm>
            <a:custGeom>
              <a:avLst/>
              <a:gdLst/>
              <a:ahLst/>
              <a:cxnLst/>
              <a:rect r="r" b="b" t="t" l="l"/>
              <a:pathLst>
                <a:path h="6707886" w="6502400">
                  <a:moveTo>
                    <a:pt x="0" y="0"/>
                  </a:moveTo>
                  <a:lnTo>
                    <a:pt x="6502400" y="0"/>
                  </a:lnTo>
                  <a:lnTo>
                    <a:pt x="6502400" y="6707886"/>
                  </a:lnTo>
                  <a:lnTo>
                    <a:pt x="0" y="6707886"/>
                  </a:lnTo>
                  <a:lnTo>
                    <a:pt x="0" y="0"/>
                  </a:lnTo>
                  <a:close/>
                </a:path>
              </a:pathLst>
            </a:custGeom>
            <a:blipFill>
              <a:blip r:embed="rId8"/>
              <a:stretch>
                <a:fillRect l="0" t="-10429" r="0" b="-10428"/>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Case Study 2: An arable system – intensive rice production in the Lower Ganges Valley</a:t>
              </a:r>
            </a:p>
          </p:txBody>
        </p:sp>
      </p:grpSp>
      <p:sp>
        <p:nvSpPr>
          <p:cNvPr name="TextBox 7" id="7"/>
          <p:cNvSpPr txBox="true"/>
          <p:nvPr/>
        </p:nvSpPr>
        <p:spPr>
          <a:xfrm rot="0">
            <a:off x="5618480" y="1096835"/>
            <a:ext cx="4026438" cy="645605"/>
          </a:xfrm>
          <a:prstGeom prst="rect">
            <a:avLst/>
          </a:prstGeom>
        </p:spPr>
        <p:txBody>
          <a:bodyPr anchor="t" rtlCol="false" tIns="0" lIns="0" bIns="0" rIns="0">
            <a:spAutoFit/>
          </a:bodyPr>
          <a:lstStyle/>
          <a:p>
            <a:pPr algn="l">
              <a:lnSpc>
                <a:spcPts val="2304"/>
              </a:lnSpc>
            </a:pPr>
            <a:r>
              <a:rPr lang="en-US" sz="1920" u="sng">
                <a:solidFill>
                  <a:srgbClr val="0000FF"/>
                </a:solidFill>
                <a:latin typeface="Calibri (MS)"/>
                <a:ea typeface="Calibri (MS)"/>
                <a:cs typeface="Calibri (MS)"/>
                <a:sym typeface="Calibri (MS)"/>
                <a:hlinkClick r:id="rId3" tooltip="https://geographyfieldwork.com/RiceFarm.htm"/>
              </a:rPr>
              <a:t>LEDC Case Study: Intensive Wet Rice farming</a:t>
            </a:r>
            <a:r>
              <a:rPr lang="en-US" sz="1920">
                <a:solidFill>
                  <a:srgbClr val="000000"/>
                </a:solidFill>
                <a:latin typeface="Calibri (MS)"/>
                <a:ea typeface="Calibri (MS)"/>
                <a:cs typeface="Calibri (MS)"/>
                <a:sym typeface="Calibri (MS)"/>
              </a:rPr>
              <a:t> </a:t>
            </a:r>
          </a:p>
        </p:txBody>
      </p:sp>
      <p:grpSp>
        <p:nvGrpSpPr>
          <p:cNvPr name="Group 8" id="8"/>
          <p:cNvGrpSpPr/>
          <p:nvPr/>
        </p:nvGrpSpPr>
        <p:grpSpPr>
          <a:xfrm rot="0">
            <a:off x="5527040" y="2688082"/>
            <a:ext cx="4209318" cy="2757678"/>
            <a:chOff x="0" y="0"/>
            <a:chExt cx="5612425" cy="3676904"/>
          </a:xfrm>
        </p:grpSpPr>
        <p:sp>
          <p:nvSpPr>
            <p:cNvPr name="Freeform 9" id="9"/>
            <p:cNvSpPr/>
            <p:nvPr/>
          </p:nvSpPr>
          <p:spPr>
            <a:xfrm flipH="false" flipV="false" rot="0">
              <a:off x="-1524" y="-1524"/>
              <a:ext cx="5615432" cy="3679952"/>
            </a:xfrm>
            <a:custGeom>
              <a:avLst/>
              <a:gdLst/>
              <a:ahLst/>
              <a:cxnLst/>
              <a:rect r="r" b="b" t="t" l="l"/>
              <a:pathLst>
                <a:path h="3679952" w="5615432">
                  <a:moveTo>
                    <a:pt x="1524" y="0"/>
                  </a:moveTo>
                  <a:lnTo>
                    <a:pt x="5613908" y="0"/>
                  </a:lnTo>
                  <a:cubicBezTo>
                    <a:pt x="5614797" y="0"/>
                    <a:pt x="5615432" y="762"/>
                    <a:pt x="5615432" y="1524"/>
                  </a:cubicBezTo>
                  <a:lnTo>
                    <a:pt x="5615432" y="3678428"/>
                  </a:lnTo>
                  <a:cubicBezTo>
                    <a:pt x="5615432" y="3679317"/>
                    <a:pt x="5614670" y="3679952"/>
                    <a:pt x="5613908" y="3679952"/>
                  </a:cubicBezTo>
                  <a:lnTo>
                    <a:pt x="1524" y="3679952"/>
                  </a:lnTo>
                  <a:cubicBezTo>
                    <a:pt x="635" y="3679952"/>
                    <a:pt x="0" y="3679190"/>
                    <a:pt x="0" y="3678428"/>
                  </a:cubicBezTo>
                  <a:lnTo>
                    <a:pt x="0" y="1524"/>
                  </a:lnTo>
                  <a:cubicBezTo>
                    <a:pt x="0" y="635"/>
                    <a:pt x="762" y="0"/>
                    <a:pt x="1524" y="0"/>
                  </a:cubicBezTo>
                  <a:moveTo>
                    <a:pt x="1524" y="3048"/>
                  </a:moveTo>
                  <a:lnTo>
                    <a:pt x="1524" y="1524"/>
                  </a:lnTo>
                  <a:lnTo>
                    <a:pt x="3048" y="1524"/>
                  </a:lnTo>
                  <a:lnTo>
                    <a:pt x="3048" y="3678428"/>
                  </a:lnTo>
                  <a:lnTo>
                    <a:pt x="1524" y="3678428"/>
                  </a:lnTo>
                  <a:lnTo>
                    <a:pt x="1524" y="3676904"/>
                  </a:lnTo>
                  <a:lnTo>
                    <a:pt x="5613908" y="3676904"/>
                  </a:lnTo>
                  <a:lnTo>
                    <a:pt x="5613908" y="3678428"/>
                  </a:lnTo>
                  <a:lnTo>
                    <a:pt x="5612384" y="3678428"/>
                  </a:lnTo>
                  <a:lnTo>
                    <a:pt x="5612384" y="1524"/>
                  </a:lnTo>
                  <a:lnTo>
                    <a:pt x="5613908" y="1524"/>
                  </a:lnTo>
                  <a:lnTo>
                    <a:pt x="5613908" y="3048"/>
                  </a:lnTo>
                  <a:lnTo>
                    <a:pt x="1524" y="3048"/>
                  </a:lnTo>
                  <a:close/>
                </a:path>
              </a:pathLst>
            </a:custGeom>
            <a:solidFill>
              <a:srgbClr val="4F81BD"/>
            </a:solidFill>
          </p:spPr>
        </p:sp>
        <p:sp>
          <p:nvSpPr>
            <p:cNvPr name="TextBox 10" id="10"/>
            <p:cNvSpPr txBox="true"/>
            <p:nvPr/>
          </p:nvSpPr>
          <p:spPr>
            <a:xfrm>
              <a:off x="0" y="-47625"/>
              <a:ext cx="5612425" cy="3724529"/>
            </a:xfrm>
            <a:prstGeom prst="rect">
              <a:avLst/>
            </a:prstGeom>
          </p:spPr>
          <p:txBody>
            <a:bodyPr anchor="t" rtlCol="false" tIns="50800" lIns="50800" bIns="50800" rIns="50800"/>
            <a:lstStyle/>
            <a:p>
              <a:pPr algn="l">
                <a:lnSpc>
                  <a:spcPts val="2304"/>
                </a:lnSpc>
              </a:pPr>
              <a:r>
                <a:rPr lang="en-US" sz="1920">
                  <a:solidFill>
                    <a:srgbClr val="000000"/>
                  </a:solidFill>
                  <a:latin typeface="Calibri (MS)"/>
                  <a:ea typeface="Calibri (MS)"/>
                  <a:cs typeface="Calibri (MS)"/>
                  <a:sym typeface="Calibri (MS)"/>
                </a:rPr>
                <a:t>‘The benefits from intensifying agriculture are greater than the problems it causes.’ With reference to one or more examples, how far do you agree with this statement? [20] </a:t>
              </a:r>
            </a:p>
            <a:p>
              <a:pPr algn="l">
                <a:lnSpc>
                  <a:spcPts val="2304"/>
                </a:lnSpc>
              </a:pPr>
            </a:p>
            <a:p>
              <a:pPr algn="l">
                <a:lnSpc>
                  <a:spcPts val="2304"/>
                </a:lnSpc>
              </a:pPr>
              <a:r>
                <a:rPr lang="en-US" sz="1920">
                  <a:solidFill>
                    <a:srgbClr val="000000"/>
                  </a:solidFill>
                  <a:latin typeface="Calibri (MS)"/>
                  <a:ea typeface="Calibri (MS)"/>
                  <a:cs typeface="Calibri (MS)"/>
                  <a:sym typeface="Calibri (MS)"/>
                </a:rPr>
                <a:t>Evaluate different ways to increase the productivity of one agricultural system you have studied. [20] </a:t>
              </a:r>
            </a:p>
          </p:txBody>
        </p:sp>
      </p:grpSp>
      <p:grpSp>
        <p:nvGrpSpPr>
          <p:cNvPr name="Group 11" id="11"/>
          <p:cNvGrpSpPr>
            <a:grpSpLocks noChangeAspect="true"/>
          </p:cNvGrpSpPr>
          <p:nvPr/>
        </p:nvGrpSpPr>
        <p:grpSpPr>
          <a:xfrm rot="0">
            <a:off x="1" y="1098740"/>
            <a:ext cx="5410741" cy="3046540"/>
            <a:chOff x="0" y="0"/>
            <a:chExt cx="7214322" cy="4062053"/>
          </a:xfrm>
        </p:grpSpPr>
        <p:sp>
          <p:nvSpPr>
            <p:cNvPr name="Freeform 12" id="12"/>
            <p:cNvSpPr/>
            <p:nvPr/>
          </p:nvSpPr>
          <p:spPr>
            <a:xfrm flipH="false" flipV="false" rot="0">
              <a:off x="0" y="0"/>
              <a:ext cx="7214362" cy="4062095"/>
            </a:xfrm>
            <a:custGeom>
              <a:avLst/>
              <a:gdLst/>
              <a:ahLst/>
              <a:cxnLst/>
              <a:rect r="r" b="b" t="t" l="l"/>
              <a:pathLst>
                <a:path h="4062095" w="7214362">
                  <a:moveTo>
                    <a:pt x="0" y="0"/>
                  </a:moveTo>
                  <a:lnTo>
                    <a:pt x="7214362" y="0"/>
                  </a:lnTo>
                  <a:lnTo>
                    <a:pt x="7214362" y="4062095"/>
                  </a:lnTo>
                  <a:lnTo>
                    <a:pt x="0" y="4062095"/>
                  </a:lnTo>
                  <a:lnTo>
                    <a:pt x="0" y="0"/>
                  </a:lnTo>
                  <a:close/>
                </a:path>
              </a:pathLst>
            </a:custGeom>
            <a:blipFill>
              <a:blip r:embed="rId4"/>
              <a:stretch>
                <a:fillRect l="0" t="-25843" r="0" b="-25841"/>
              </a:stretch>
            </a:blipFill>
          </p:spPr>
        </p:sp>
      </p:grpSp>
      <p:grpSp>
        <p:nvGrpSpPr>
          <p:cNvPr name="Group 13" id="13"/>
          <p:cNvGrpSpPr>
            <a:grpSpLocks noChangeAspect="true"/>
          </p:cNvGrpSpPr>
          <p:nvPr/>
        </p:nvGrpSpPr>
        <p:grpSpPr>
          <a:xfrm rot="0">
            <a:off x="0" y="4178914"/>
            <a:ext cx="5410742" cy="3136285"/>
            <a:chOff x="0" y="0"/>
            <a:chExt cx="7214323" cy="4181713"/>
          </a:xfrm>
        </p:grpSpPr>
        <p:sp>
          <p:nvSpPr>
            <p:cNvPr name="Freeform 14" id="14"/>
            <p:cNvSpPr/>
            <p:nvPr/>
          </p:nvSpPr>
          <p:spPr>
            <a:xfrm flipH="false" flipV="false" rot="0">
              <a:off x="0" y="0"/>
              <a:ext cx="7214362" cy="4181729"/>
            </a:xfrm>
            <a:custGeom>
              <a:avLst/>
              <a:gdLst/>
              <a:ahLst/>
              <a:cxnLst/>
              <a:rect r="r" b="b" t="t" l="l"/>
              <a:pathLst>
                <a:path h="4181729" w="7214362">
                  <a:moveTo>
                    <a:pt x="0" y="0"/>
                  </a:moveTo>
                  <a:lnTo>
                    <a:pt x="7214362" y="0"/>
                  </a:lnTo>
                  <a:lnTo>
                    <a:pt x="7214362" y="4181729"/>
                  </a:lnTo>
                  <a:lnTo>
                    <a:pt x="0" y="4181729"/>
                  </a:lnTo>
                  <a:lnTo>
                    <a:pt x="0" y="0"/>
                  </a:lnTo>
                  <a:close/>
                </a:path>
              </a:pathLst>
            </a:custGeom>
            <a:blipFill>
              <a:blip r:embed="rId5"/>
              <a:stretch>
                <a:fillRect l="0" t="-15251" r="0" b="-1525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64267" y="0"/>
            <a:ext cx="13004800" cy="7315200"/>
          </a:xfrm>
          <a:custGeom>
            <a:avLst/>
            <a:gdLst/>
            <a:ahLst/>
            <a:cxnLst/>
            <a:rect r="r" b="b" t="t" l="l"/>
            <a:pathLst>
              <a:path h="7315200" w="13004800">
                <a:moveTo>
                  <a:pt x="0" y="0"/>
                </a:moveTo>
                <a:lnTo>
                  <a:pt x="13004800" y="0"/>
                </a:lnTo>
                <a:lnTo>
                  <a:pt x="13004800" y="7315200"/>
                </a:lnTo>
                <a:lnTo>
                  <a:pt x="0" y="7315200"/>
                </a:lnTo>
                <a:lnTo>
                  <a:pt x="0" y="0"/>
                </a:lnTo>
                <a:close/>
              </a:path>
            </a:pathLst>
          </a:custGeom>
          <a:blipFill>
            <a:blip r:embed="rId2"/>
            <a:stretch>
              <a:fillRect l="0" t="0" r="0" b="0"/>
            </a:stretch>
          </a:blipFill>
        </p:spPr>
      </p:sp>
      <p:grpSp>
        <p:nvGrpSpPr>
          <p:cNvPr name="Group 3" id="3"/>
          <p:cNvGrpSpPr/>
          <p:nvPr/>
        </p:nvGrpSpPr>
        <p:grpSpPr>
          <a:xfrm rot="0">
            <a:off x="-13547" y="-5081"/>
            <a:ext cx="9780693" cy="1083733"/>
            <a:chOff x="0" y="0"/>
            <a:chExt cx="13040924" cy="1444978"/>
          </a:xfrm>
        </p:grpSpPr>
        <p:sp>
          <p:nvSpPr>
            <p:cNvPr name="Freeform 4" id="4"/>
            <p:cNvSpPr/>
            <p:nvPr/>
          </p:nvSpPr>
          <p:spPr>
            <a:xfrm flipH="false" flipV="false" rot="0">
              <a:off x="18034" y="18034"/>
              <a:ext cx="13004801" cy="1408938"/>
            </a:xfrm>
            <a:custGeom>
              <a:avLst/>
              <a:gdLst/>
              <a:ahLst/>
              <a:cxnLst/>
              <a:rect r="r" b="b" t="t" l="l"/>
              <a:pathLst>
                <a:path h="1408938" w="13004801">
                  <a:moveTo>
                    <a:pt x="0" y="0"/>
                  </a:moveTo>
                  <a:lnTo>
                    <a:pt x="13004801" y="0"/>
                  </a:lnTo>
                  <a:lnTo>
                    <a:pt x="13004801" y="1408938"/>
                  </a:lnTo>
                  <a:lnTo>
                    <a:pt x="0" y="1408938"/>
                  </a:lnTo>
                  <a:close/>
                </a:path>
              </a:pathLst>
            </a:custGeom>
            <a:solidFill>
              <a:srgbClr val="9BBB59"/>
            </a:solidFill>
          </p:spPr>
        </p:sp>
        <p:sp>
          <p:nvSpPr>
            <p:cNvPr name="Freeform 5" id="5"/>
            <p:cNvSpPr/>
            <p:nvPr/>
          </p:nvSpPr>
          <p:spPr>
            <a:xfrm flipH="false" flipV="false" rot="0">
              <a:off x="0" y="0"/>
              <a:ext cx="13040868" cy="1445006"/>
            </a:xfrm>
            <a:custGeom>
              <a:avLst/>
              <a:gdLst/>
              <a:ahLst/>
              <a:cxnLst/>
              <a:rect r="r" b="b" t="t" l="l"/>
              <a:pathLst>
                <a:path h="1445006" w="13040868">
                  <a:moveTo>
                    <a:pt x="18034" y="0"/>
                  </a:moveTo>
                  <a:lnTo>
                    <a:pt x="13022835" y="0"/>
                  </a:lnTo>
                  <a:cubicBezTo>
                    <a:pt x="13032867" y="0"/>
                    <a:pt x="13040868" y="8128"/>
                    <a:pt x="13040868" y="18034"/>
                  </a:cubicBezTo>
                  <a:lnTo>
                    <a:pt x="13040868" y="1426972"/>
                  </a:lnTo>
                  <a:cubicBezTo>
                    <a:pt x="13040868" y="1437005"/>
                    <a:pt x="13032739" y="1445006"/>
                    <a:pt x="13022835" y="1445006"/>
                  </a:cubicBezTo>
                  <a:lnTo>
                    <a:pt x="18034" y="1445006"/>
                  </a:lnTo>
                  <a:cubicBezTo>
                    <a:pt x="8001" y="1445006"/>
                    <a:pt x="0" y="1436878"/>
                    <a:pt x="0" y="1426972"/>
                  </a:cubicBezTo>
                  <a:lnTo>
                    <a:pt x="0" y="18034"/>
                  </a:lnTo>
                  <a:cubicBezTo>
                    <a:pt x="0" y="8128"/>
                    <a:pt x="8128" y="0"/>
                    <a:pt x="18034" y="0"/>
                  </a:cubicBezTo>
                  <a:moveTo>
                    <a:pt x="18034" y="36068"/>
                  </a:moveTo>
                  <a:lnTo>
                    <a:pt x="18034" y="18034"/>
                  </a:lnTo>
                  <a:lnTo>
                    <a:pt x="36068" y="18034"/>
                  </a:lnTo>
                  <a:lnTo>
                    <a:pt x="36068" y="1426972"/>
                  </a:lnTo>
                  <a:lnTo>
                    <a:pt x="18034" y="1426972"/>
                  </a:lnTo>
                  <a:lnTo>
                    <a:pt x="18034" y="1408938"/>
                  </a:lnTo>
                  <a:lnTo>
                    <a:pt x="13022835" y="1408938"/>
                  </a:lnTo>
                  <a:lnTo>
                    <a:pt x="13022835" y="1426972"/>
                  </a:lnTo>
                  <a:lnTo>
                    <a:pt x="13004800" y="1426972"/>
                  </a:lnTo>
                  <a:lnTo>
                    <a:pt x="13004800" y="18034"/>
                  </a:lnTo>
                  <a:lnTo>
                    <a:pt x="13022835" y="18034"/>
                  </a:lnTo>
                  <a:lnTo>
                    <a:pt x="13022835" y="36068"/>
                  </a:lnTo>
                  <a:lnTo>
                    <a:pt x="18034" y="36068"/>
                  </a:lnTo>
                  <a:close/>
                </a:path>
              </a:pathLst>
            </a:custGeom>
            <a:solidFill>
              <a:srgbClr val="0070C0"/>
            </a:solidFill>
          </p:spPr>
        </p:sp>
        <p:sp>
          <p:nvSpPr>
            <p:cNvPr name="TextBox 6" id="6"/>
            <p:cNvSpPr txBox="true"/>
            <p:nvPr/>
          </p:nvSpPr>
          <p:spPr>
            <a:xfrm>
              <a:off x="0" y="-66675"/>
              <a:ext cx="13040924" cy="1511653"/>
            </a:xfrm>
            <a:prstGeom prst="rect">
              <a:avLst/>
            </a:prstGeom>
          </p:spPr>
          <p:txBody>
            <a:bodyPr anchor="ctr" rtlCol="false" tIns="50800" lIns="50800" bIns="50800" rIns="50800"/>
            <a:lstStyle/>
            <a:p>
              <a:pPr algn="ctr">
                <a:lnSpc>
                  <a:spcPts val="4095"/>
                </a:lnSpc>
              </a:pPr>
              <a:r>
                <a:rPr lang="en-US" sz="3413" b="true">
                  <a:solidFill>
                    <a:srgbClr val="FFFFFF"/>
                  </a:solidFill>
                  <a:latin typeface="Calibri (MS) Bold"/>
                  <a:ea typeface="Calibri (MS) Bold"/>
                  <a:cs typeface="Calibri (MS) Bold"/>
                  <a:sym typeface="Calibri (MS) Bold"/>
                </a:rPr>
                <a:t>Ext - The future of farming</a:t>
              </a:r>
            </a:p>
          </p:txBody>
        </p:sp>
      </p:grpSp>
      <p:sp>
        <p:nvSpPr>
          <p:cNvPr name="TextBox 7" id="7"/>
          <p:cNvSpPr txBox="true"/>
          <p:nvPr/>
        </p:nvSpPr>
        <p:spPr>
          <a:xfrm rot="0">
            <a:off x="2286000" y="6632883"/>
            <a:ext cx="5181600" cy="350139"/>
          </a:xfrm>
          <a:prstGeom prst="rect">
            <a:avLst/>
          </a:prstGeom>
        </p:spPr>
        <p:txBody>
          <a:bodyPr anchor="t" rtlCol="false" tIns="0" lIns="0" bIns="0" rIns="0">
            <a:spAutoFit/>
          </a:bodyPr>
          <a:lstStyle/>
          <a:p>
            <a:pPr algn="l">
              <a:lnSpc>
                <a:spcPts val="2304"/>
              </a:lnSpc>
            </a:pPr>
            <a:r>
              <a:rPr lang="en-US" sz="1920" u="sng">
                <a:solidFill>
                  <a:srgbClr val="0000FF"/>
                </a:solidFill>
                <a:latin typeface="Calibri (MS)"/>
                <a:ea typeface="Calibri (MS)"/>
                <a:cs typeface="Calibri (MS)"/>
                <a:sym typeface="Calibri (MS)"/>
                <a:hlinkClick r:id="rId3" tooltip="https://www.youtube.com/watch?v=Qmla9NLFBvU"/>
              </a:rPr>
              <a:t>https://www.youtube.com/watch?v=Qmla9NLFBvU</a:t>
            </a:r>
            <a:r>
              <a:rPr lang="en-US" sz="1920">
                <a:solidFill>
                  <a:srgbClr val="000000"/>
                </a:solidFill>
                <a:latin typeface="Calibri (MS)"/>
                <a:ea typeface="Calibri (MS)"/>
                <a:cs typeface="Calibri (MS)"/>
                <a:sym typeface="Calibri (MS)"/>
              </a:rPr>
              <a:t> </a:t>
            </a:r>
          </a:p>
        </p:txBody>
      </p:sp>
      <p:grpSp>
        <p:nvGrpSpPr>
          <p:cNvPr name="Group 8" id="8"/>
          <p:cNvGrpSpPr>
            <a:grpSpLocks noChangeAspect="true"/>
          </p:cNvGrpSpPr>
          <p:nvPr/>
        </p:nvGrpSpPr>
        <p:grpSpPr>
          <a:xfrm rot="0">
            <a:off x="29556" y="1137920"/>
            <a:ext cx="9642764" cy="5424054"/>
            <a:chOff x="0" y="0"/>
            <a:chExt cx="12857018" cy="7232073"/>
          </a:xfrm>
        </p:grpSpPr>
        <p:sp>
          <p:nvSpPr>
            <p:cNvPr name="Freeform 9" id="9"/>
            <p:cNvSpPr/>
            <p:nvPr/>
          </p:nvSpPr>
          <p:spPr>
            <a:xfrm flipH="false" flipV="false" rot="0">
              <a:off x="0" y="0"/>
              <a:ext cx="12856972" cy="7232015"/>
            </a:xfrm>
            <a:custGeom>
              <a:avLst/>
              <a:gdLst/>
              <a:ahLst/>
              <a:cxnLst/>
              <a:rect r="r" b="b" t="t" l="l"/>
              <a:pathLst>
                <a:path h="7232015" w="12856972">
                  <a:moveTo>
                    <a:pt x="0" y="0"/>
                  </a:moveTo>
                  <a:lnTo>
                    <a:pt x="12856972" y="0"/>
                  </a:lnTo>
                  <a:lnTo>
                    <a:pt x="12856972" y="7232015"/>
                  </a:lnTo>
                  <a:lnTo>
                    <a:pt x="0" y="7232015"/>
                  </a:lnTo>
                  <a:lnTo>
                    <a:pt x="0" y="0"/>
                  </a:lnTo>
                  <a:close/>
                </a:path>
              </a:pathLst>
            </a:custGeom>
            <a:blipFill>
              <a:blip r:embed="rId4"/>
              <a:stretch>
                <a:fillRect l="0" t="0" r="0" b="0"/>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DAG2_LjKZ9o</dc:identifier>
  <dcterms:modified xsi:type="dcterms:W3CDTF">2011-08-01T06:04:30Z</dcterms:modified>
  <cp:revision>1</cp:revision>
  <dc:title>L2 Agricultural Systems.pptx</dc:title>
</cp:coreProperties>
</file>